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913F6-3A0A-4191-A113-F7EAD89162B9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B802F-9DB4-4374-A68D-339720AE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802F-9DB4-4374-A68D-339720AE09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2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3038-8B16-4E62-A23A-C4BA235E6C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1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C412B907-5A8D-4C9B-B3B6-D73643B4DE4B}" type="datetime1">
              <a:rPr lang="en-US" smtClean="0"/>
              <a:t>5/6/2014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7550"/>
            <a:ext cx="1843086" cy="8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3"/>
          <a:srcRect r="80606"/>
          <a:stretch>
            <a:fillRect/>
          </a:stretch>
        </p:blipFill>
        <p:spPr bwMode="auto">
          <a:xfrm>
            <a:off x="8353440" y="128672"/>
            <a:ext cx="79056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BE548-1B2B-4DC5-98A6-2A90CD7D84E0}" type="datetime1">
              <a:rPr lang="en-US" smtClean="0"/>
              <a:t>5/6/2014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7CE54-042E-4E5B-8331-4F1A78C8C1AB}" type="datetime1">
              <a:rPr lang="en-US" smtClean="0"/>
              <a:t>5/6/2014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1D09D-D044-4197-A81E-241363D21C14}" type="datetime1">
              <a:rPr lang="en-US" smtClean="0"/>
              <a:t>5/6/2014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ECC73F-7EC9-49B9-95C2-D34E81094299}" type="datetime1">
              <a:rPr lang="en-US" smtClean="0"/>
              <a:t>5/6/2014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DB7C7-3930-49E4-BEE1-2935114F0B30}" type="datetime1">
              <a:rPr lang="en-US" smtClean="0"/>
              <a:t>5/6/2014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46731-5918-4B79-A119-79F181C49301}" type="datetime1">
              <a:rPr lang="en-US" smtClean="0"/>
              <a:t>5/6/2014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3532B-02E9-4A53-9AF8-DFACDD7AEB0E}" type="datetime1">
              <a:rPr lang="en-US" smtClean="0"/>
              <a:t>5/6/2014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BD92-3C20-4112-8A31-F5B4A5D4670C}" type="datetime1">
              <a:rPr lang="en-US" smtClean="0"/>
              <a:t>5/6/2014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54475" y="6600825"/>
            <a:ext cx="2528888" cy="2571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615113"/>
            <a:ext cx="2470150" cy="242887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614C4B4D-5F66-42E8-A539-5049AB9C6AD7}" type="datetime1">
              <a:rPr lang="en-US" smtClean="0"/>
              <a:t>5/6/2014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39519-05D0-4A7A-8EAC-D53650D61E95}" type="datetime1">
              <a:rPr lang="en-US" smtClean="0"/>
              <a:t>5/6/2014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D9597-4318-4DB5-8E9A-66CB07F4F276}" type="datetime1">
              <a:rPr lang="en-US" smtClean="0"/>
              <a:t>5/6/2014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028" name="Picture 17" descr="USLARP_Banner2"/>
          <p:cNvPicPr>
            <a:picLocks noChangeAspect="1" noChangeArrowheads="1"/>
          </p:cNvPicPr>
          <p:nvPr/>
        </p:nvPicPr>
        <p:blipFill>
          <a:blip r:embed="rId14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06900" y="6600825"/>
            <a:ext cx="33528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553200"/>
            <a:ext cx="381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0" y="6619875"/>
            <a:ext cx="34290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fld id="{1AD4EC27-3D59-4E8F-A05A-13FC2D758CE2}" type="datetime1">
              <a:rPr lang="en-US" smtClean="0"/>
              <a:t>5/6/2014</a:t>
            </a:fld>
            <a:endParaRPr lang="en-US"/>
          </a:p>
        </p:txBody>
      </p:sp>
      <p:pic>
        <p:nvPicPr>
          <p:cNvPr id="1034" name="Picture 17" descr="USLARP_Banner2"/>
          <p:cNvPicPr>
            <a:picLocks noChangeAspect="1" noChangeArrowheads="1"/>
          </p:cNvPicPr>
          <p:nvPr/>
        </p:nvPicPr>
        <p:blipFill>
          <a:blip r:embed="rId14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LQXF Coil Winding and Curing</a:t>
            </a:r>
            <a:br>
              <a:rPr lang="en-US" dirty="0" smtClean="0"/>
            </a:br>
            <a:r>
              <a:rPr lang="en-US" sz="3600" dirty="0" smtClean="0"/>
              <a:t>Cable Re-spooling at FNAL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Miao Yu</a:t>
            </a:r>
          </a:p>
          <a:p>
            <a:r>
              <a:rPr lang="en-US" dirty="0" smtClean="0"/>
              <a:t>05/06/2014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miaoyu\Desktop\PIC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6" y="2391398"/>
            <a:ext cx="86273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Curing Tooling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3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400" cy="15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2362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SQXF Coil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267200" y="2971800"/>
            <a:ext cx="381000" cy="914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2443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Duplicate for LQXF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315200" y="3505200"/>
            <a:ext cx="381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629400" y="3961414"/>
            <a:ext cx="233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Selva</a:t>
            </a:r>
            <a:r>
              <a:rPr lang="en-US" dirty="0" smtClean="0"/>
              <a:t> support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Winding mandrel support can be bolted to the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5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LQXF Coil Winding and Curing</a:t>
            </a:r>
            <a:br>
              <a:rPr lang="en-US" dirty="0" smtClean="0"/>
            </a:br>
            <a:r>
              <a:rPr lang="en-US" sz="2800" dirty="0" err="1" smtClean="0"/>
              <a:t>Curing</a:t>
            </a:r>
            <a:r>
              <a:rPr lang="en-US" sz="2800" dirty="0" smtClean="0"/>
              <a:t> Process at FNAL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Miao Yu</a:t>
            </a:r>
          </a:p>
          <a:p>
            <a:r>
              <a:rPr lang="en-US" dirty="0" smtClean="0"/>
              <a:t>05/06/2014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Curing Mold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33800" y="6600825"/>
            <a:ext cx="4025900" cy="257175"/>
          </a:xfrm>
        </p:spPr>
        <p:txBody>
          <a:bodyPr/>
          <a:lstStyle/>
          <a:p>
            <a:r>
              <a:rPr lang="en-US" smtClean="0"/>
              <a:t>HiLumi-LHC/Quadrupole Development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570316" cy="27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9905" y="1341690"/>
            <a:ext cx="458699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2.2 m SQXF curing mold is in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8.8 m LQXF curing mold will be built in the end of this year.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33333" b="33333"/>
          <a:stretch/>
        </p:blipFill>
        <p:spPr>
          <a:xfrm>
            <a:off x="1066800" y="4114800"/>
            <a:ext cx="64157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Curing Press</a:t>
            </a:r>
            <a:endParaRPr lang="en-US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612136"/>
              </p:ext>
            </p:extLst>
          </p:nvPr>
        </p:nvGraphicFramePr>
        <p:xfrm>
          <a:off x="2667000" y="1524000"/>
          <a:ext cx="6290195" cy="111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315"/>
                <a:gridCol w="912759"/>
                <a:gridCol w="1515074"/>
                <a:gridCol w="776199"/>
                <a:gridCol w="1708848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Capacity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(pump psi)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force/cylinder</a:t>
                      </a:r>
                    </a:p>
                    <a:p>
                      <a:pPr algn="ctr" fontAlgn="ctr"/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(ton)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Spacing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cm(inch)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 force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/m-pump psi </a:t>
                      </a:r>
                    </a:p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/in-pump psi)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Cylinders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1780 (200)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(12)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 (3.34)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Mandrel Cylinders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 (15)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(6)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86248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47800"/>
            <a:ext cx="26805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291095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8.8 m long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Curing Pressure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40" name="Picture 28" descr="C:\Users\miaoyu\Desktop\PIC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61" y="3886200"/>
            <a:ext cx="69532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71600"/>
            <a:ext cx="7772400" cy="227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600" y="5943600"/>
            <a:ext cx="708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SQXF Coil, the azimuthal stress is well controlled  ~10 </a:t>
            </a:r>
            <a:r>
              <a:rPr lang="en-US" dirty="0" err="1" smtClean="0"/>
              <a:t>MPa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2404929" y="3644781"/>
            <a:ext cx="1219200" cy="2286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04961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89625" y="3674124"/>
            <a:ext cx="1219200" cy="2286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364070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Control </a:t>
            </a:r>
            <a:r>
              <a:rPr lang="en-US" dirty="0"/>
              <a:t>P</a:t>
            </a:r>
            <a:r>
              <a:rPr lang="en-US" dirty="0" smtClean="0"/>
              <a:t>anel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3" descr="C:\Users\miaoyu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8150"/>
            <a:ext cx="7772400" cy="43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7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curing mold is closed, start heating the mold</a:t>
            </a:r>
          </a:p>
          <a:p>
            <a:r>
              <a:rPr lang="en-US" dirty="0" smtClean="0"/>
              <a:t>Keep the hydraulic pressure during the thermal cycle.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38" y="3352800"/>
            <a:ext cx="4524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49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Axial Load and Alignment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2" name="Picture 4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772400" cy="16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048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ends are pushed by the rods with or without the rubber before curing.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curing, no additional action.</a:t>
            </a:r>
            <a:endParaRPr lang="en-US" dirty="0"/>
          </a:p>
        </p:txBody>
      </p:sp>
      <p:pic>
        <p:nvPicPr>
          <p:cNvPr id="2053" name="Picture 5" descr="C:\Users\miaoyu\Desktop\PIC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33921"/>
            <a:ext cx="7372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iaoyu\Desktop\PIC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8" y="5257800"/>
            <a:ext cx="487541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0" y="424268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L1: one pin through the tooling, to the coil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34338" y="5791200"/>
            <a:ext cx="284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L2: two screws to the lifting holes in the coil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214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LQXF Coil Winding and Curing</a:t>
            </a:r>
            <a:br>
              <a:rPr lang="en-US" dirty="0" smtClean="0"/>
            </a:br>
            <a:r>
              <a:rPr lang="en-US" sz="2800" dirty="0" smtClean="0"/>
              <a:t>Coil Handling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Miao Yu</a:t>
            </a:r>
          </a:p>
          <a:p>
            <a:r>
              <a:rPr lang="en-US" dirty="0" smtClean="0"/>
              <a:t>05/06/2014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36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W&amp;C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33800" y="6600825"/>
            <a:ext cx="4025900" cy="257175"/>
          </a:xfrm>
        </p:spPr>
        <p:txBody>
          <a:bodyPr/>
          <a:lstStyle/>
          <a:p>
            <a:r>
              <a:rPr lang="en-US" smtClean="0"/>
              <a:t>HiLumi-LHC/Quadrupole Development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2400" cy="25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3429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SQXF Coil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4191000" y="3798332"/>
            <a:ext cx="304800" cy="10784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LQXF 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2193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Re-spooling Setup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33800" y="6600825"/>
            <a:ext cx="4025900" cy="257175"/>
          </a:xfrm>
        </p:spPr>
        <p:txBody>
          <a:bodyPr/>
          <a:lstStyle/>
          <a:p>
            <a:r>
              <a:rPr lang="en-US" smtClean="0"/>
              <a:t>HiLumi-LHC/Quadrupole Development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5" descr="C:\Users\miaoyu\Desktop\PIC\Respooli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630471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2231231" y="3733800"/>
            <a:ext cx="4419600" cy="145732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1026" idx="0"/>
          </p:cNvCxnSpPr>
          <p:nvPr/>
        </p:nvCxnSpPr>
        <p:spPr bwMode="auto">
          <a:xfrm>
            <a:off x="5791200" y="1905000"/>
            <a:ext cx="1719263" cy="2057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810000" y="570431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counter, measures in meters and tenths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4571999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Tension is provided by payout and </a:t>
            </a:r>
            <a:r>
              <a:rPr lang="en-US" dirty="0" err="1" smtClean="0"/>
              <a:t>respooler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541520"/>
            <a:ext cx="60022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Curing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3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7566"/>
            <a:ext cx="510193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353867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SQXF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6611860" y="3541520"/>
            <a:ext cx="838200" cy="3152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3505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LQXF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0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772400" cy="38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5354379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Tension can be adjusted by tuning the input voltage to both </a:t>
            </a:r>
            <a:r>
              <a:rPr lang="en-US" dirty="0" err="1" smtClean="0"/>
              <a:t>respooler</a:t>
            </a:r>
            <a:r>
              <a:rPr lang="en-US" dirty="0" smtClean="0"/>
              <a:t> and payout</a:t>
            </a:r>
          </a:p>
        </p:txBody>
      </p:sp>
    </p:spTree>
    <p:extLst>
      <p:ext uri="{BB962C8B-B14F-4D97-AF65-F5344CB8AC3E}">
        <p14:creationId xmlns:p14="http://schemas.microsoft.com/office/powerpoint/2010/main" val="271815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Re-spooling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total length verification</a:t>
            </a:r>
          </a:p>
          <a:p>
            <a:r>
              <a:rPr lang="en-US" dirty="0"/>
              <a:t>Insulation and cable inspection </a:t>
            </a:r>
            <a:r>
              <a:rPr lang="en-US" dirty="0" smtClean="0"/>
              <a:t>visually</a:t>
            </a:r>
          </a:p>
          <a:p>
            <a:r>
              <a:rPr lang="en-US" dirty="0" smtClean="0"/>
              <a:t>Mark the split position for L1 and L2 cable (minimum length, L1 = 184 m; L2 = 233 m)</a:t>
            </a:r>
          </a:p>
          <a:p>
            <a:r>
              <a:rPr lang="en-US" dirty="0" smtClean="0"/>
              <a:t>Take the full spool off the </a:t>
            </a:r>
            <a:r>
              <a:rPr lang="en-US" dirty="0" err="1" smtClean="0"/>
              <a:t>respooler</a:t>
            </a:r>
            <a:r>
              <a:rPr lang="en-US" dirty="0" smtClean="0"/>
              <a:t>, and put an empty reel on the </a:t>
            </a:r>
            <a:r>
              <a:rPr lang="en-US" dirty="0" err="1" smtClean="0"/>
              <a:t>respooler</a:t>
            </a:r>
            <a:r>
              <a:rPr lang="en-US" dirty="0" smtClean="0"/>
              <a:t>. Split into two spools.  </a:t>
            </a:r>
          </a:p>
          <a:p>
            <a:r>
              <a:rPr lang="en-US" dirty="0" smtClean="0"/>
              <a:t>Use die cart to transfer two spools together.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LQXF Coil Winding and Curing</a:t>
            </a:r>
            <a:br>
              <a:rPr lang="en-US" dirty="0" smtClean="0"/>
            </a:br>
            <a:r>
              <a:rPr lang="en-US" sz="2800" dirty="0"/>
              <a:t>Winding with Rotation </a:t>
            </a:r>
            <a:r>
              <a:rPr lang="en-US" sz="2800" dirty="0" smtClean="0"/>
              <a:t>Table at FNAL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Miao Yu</a:t>
            </a:r>
          </a:p>
          <a:p>
            <a:r>
              <a:rPr lang="en-US" dirty="0" smtClean="0"/>
              <a:t>05/06/2014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33800" y="6600825"/>
            <a:ext cx="4025900" cy="257175"/>
          </a:xfrm>
        </p:spPr>
        <p:txBody>
          <a:bodyPr/>
          <a:lstStyle/>
          <a:p>
            <a:r>
              <a:rPr lang="en-US" smtClean="0"/>
              <a:t>HiLumi-LHC/Quadrupole Development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772400" cy="41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410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4.3 m long support frame, need modification. Current frame to tension distance: 1.5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Winding table was used for 3.4 m LHQ coil. Need load verification for 4.5 m long LQXF coil at 55 </a:t>
            </a:r>
            <a:r>
              <a:rPr lang="en-US" dirty="0" err="1" smtClean="0"/>
              <a:t>lbs</a:t>
            </a:r>
            <a:r>
              <a:rPr lang="en-US" dirty="0" smtClean="0"/>
              <a:t> winding tension.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the work will start this summer.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Modification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9553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105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4.85 m long frame for 4.5 m LQXF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including cutting, alignment, welding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3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aoyu\Desktop\PIC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" y="4648199"/>
            <a:ext cx="9144000" cy="18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Winding Mandrel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C:\Users\miaoyu\Desktop\PIC\Mandrel setup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5627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27753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SQXF Coil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351564" y="3732732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8764" y="4038600"/>
            <a:ext cx="22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Extended for LQXF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9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aoyu\Desktop\PIC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91"/>
            <a:ext cx="90759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Winding Tooling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3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6854"/>
            <a:ext cx="30534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aoyu\Desktop\PIC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8685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iaoyu\Desktop\PIC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84005"/>
            <a:ext cx="205107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00500" y="31125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SQXF Coil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000500" y="3657600"/>
            <a:ext cx="495300" cy="838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3810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Adopted for LQXF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09716"/>
      </p:ext>
    </p:extLst>
  </p:cSld>
  <p:clrMapOvr>
    <a:masterClrMapping/>
  </p:clrMapOvr>
</p:sld>
</file>

<file path=ppt/theme/theme1.xml><?xml version="1.0" encoding="utf-8"?>
<a:theme xmlns:a="http://schemas.openxmlformats.org/drawingml/2006/main" name="LHCHilumi">
  <a:themeElements>
    <a:clrScheme name="DOE rev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 rev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E rev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rev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LHCHilumi</Template>
  <TotalTime>84</TotalTime>
  <Words>490</Words>
  <Application>Microsoft Office PowerPoint</Application>
  <PresentationFormat>On-screen Show (4:3)</PresentationFormat>
  <Paragraphs>118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LHCHilumi</vt:lpstr>
      <vt:lpstr>LQXF Coil Winding and Curing Cable Re-spooling at FNAL</vt:lpstr>
      <vt:lpstr>Cable Re-spooling Setup</vt:lpstr>
      <vt:lpstr>Tension Control</vt:lpstr>
      <vt:lpstr>Re-spooling</vt:lpstr>
      <vt:lpstr>LQXF Coil Winding and Curing Winding with Rotation Table at FNAL</vt:lpstr>
      <vt:lpstr>Rotation Table</vt:lpstr>
      <vt:lpstr>Frame Modification</vt:lpstr>
      <vt:lpstr>Winding Mandrel</vt:lpstr>
      <vt:lpstr>Winding Tooling</vt:lpstr>
      <vt:lpstr>Curing Tooling</vt:lpstr>
      <vt:lpstr>LQXF Coil Winding and Curing Curing Process at FNAL</vt:lpstr>
      <vt:lpstr>Curing Mold</vt:lpstr>
      <vt:lpstr>Curing Press</vt:lpstr>
      <vt:lpstr>Curing Pressure Control</vt:lpstr>
      <vt:lpstr>Pressure Control Panel</vt:lpstr>
      <vt:lpstr>Temperature Control</vt:lpstr>
      <vt:lpstr>Coil Axial Load and Alignment</vt:lpstr>
      <vt:lpstr>LQXF Coil Winding and Curing Coil Handling</vt:lpstr>
      <vt:lpstr>During W&amp;C</vt:lpstr>
      <vt:lpstr>After Curing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Miao Yu x4539 14672N</dc:creator>
  <cp:lastModifiedBy>Miao Yu x4539 14672N</cp:lastModifiedBy>
  <cp:revision>28</cp:revision>
  <dcterms:created xsi:type="dcterms:W3CDTF">2006-08-16T00:00:00Z</dcterms:created>
  <dcterms:modified xsi:type="dcterms:W3CDTF">2014-05-06T15:37:14Z</dcterms:modified>
</cp:coreProperties>
</file>