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0" r:id="rId9"/>
    <p:sldId id="272" r:id="rId10"/>
    <p:sldId id="267" r:id="rId11"/>
    <p:sldId id="269" r:id="rId12"/>
    <p:sldId id="270" r:id="rId13"/>
    <p:sldId id="268" r:id="rId14"/>
    <p:sldId id="271" r:id="rId15"/>
    <p:sldId id="274" r:id="rId16"/>
    <p:sldId id="266" r:id="rId17"/>
    <p:sldId id="273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913F6-3A0A-4191-A113-F7EAD89162B9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B802F-9DB4-4374-A68D-339720AE0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802F-9DB4-4374-A68D-339720AE09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2D80A-0AC5-4F37-B1DC-D664454EAB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4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802F-9DB4-4374-A68D-339720AE09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2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44AD3-B472-40E8-8EC9-99D407B7EC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3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44AD3-B472-40E8-8EC9-99D407B7EC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1D2815F-0884-4A9A-9CDB-3F7DEC7D7D98}" type="datetime1">
              <a:rPr lang="en-US" smtClean="0"/>
              <a:t>4/25/2014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7550"/>
            <a:ext cx="1843086" cy="87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3"/>
          <a:srcRect r="80606"/>
          <a:stretch>
            <a:fillRect/>
          </a:stretch>
        </p:blipFill>
        <p:spPr bwMode="auto">
          <a:xfrm>
            <a:off x="8353440" y="128672"/>
            <a:ext cx="79056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2161B-59BA-4B44-9DC9-74547FD28577}" type="datetime1">
              <a:rPr lang="en-US" smtClean="0"/>
              <a:t>4/25/2014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FC603-0FB7-4D92-BF1E-A164D473B97A}" type="datetime1">
              <a:rPr lang="en-US" smtClean="0"/>
              <a:t>4/25/2014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9F502-C556-425B-90B7-69D7E18580A3}" type="datetime1">
              <a:rPr lang="en-US" smtClean="0"/>
              <a:t>4/25/2014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6DF6892-2B3D-475E-B6F3-E2E2B6FEC717}" type="datetime1">
              <a:rPr lang="en-US" smtClean="0"/>
              <a:t>4/25/2014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A2EB0-3EFA-4A8C-A7E5-E3A6A2A1389A}" type="datetime1">
              <a:rPr lang="en-US" smtClean="0"/>
              <a:t>4/25/2014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7CA00-0111-4520-8A38-9D81E61BB7A9}" type="datetime1">
              <a:rPr lang="en-US" smtClean="0"/>
              <a:t>4/25/2014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AD31C-825B-4703-8AA7-7445F5BE3439}" type="datetime1">
              <a:rPr lang="en-US" smtClean="0"/>
              <a:t>4/25/2014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73650-131B-4458-B562-75B060402209}" type="datetime1">
              <a:rPr lang="en-US" smtClean="0"/>
              <a:t>4/25/2014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54475" y="6600825"/>
            <a:ext cx="2528888" cy="2571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>
          <a:xfrm>
            <a:off x="0" y="6615113"/>
            <a:ext cx="2470150" cy="242887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DB85437-A295-489C-A2A6-44F49EF2CCE9}" type="datetime1">
              <a:rPr lang="en-US" smtClean="0"/>
              <a:t>4/25/2014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3D51E-48AE-4DFA-8BAF-03D8A37EF1AB}" type="datetime1">
              <a:rPr lang="en-US" smtClean="0"/>
              <a:t>4/25/2014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788D0-C889-4DD2-8F9B-F9D3E0FE8DCE}" type="datetime1">
              <a:rPr lang="en-US" smtClean="0"/>
              <a:t>4/25/2014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914400" y="990600"/>
            <a:ext cx="73152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027" name="Rectangle 11"/>
          <p:cNvSpPr>
            <a:spLocks noChangeArrowheads="1"/>
          </p:cNvSpPr>
          <p:nvPr/>
        </p:nvSpPr>
        <p:spPr bwMode="auto">
          <a:xfrm>
            <a:off x="228600" y="1143000"/>
            <a:ext cx="86868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1028" name="Picture 17" descr="USLARP_Banner2"/>
          <p:cNvPicPr>
            <a:picLocks noChangeAspect="1" noChangeArrowheads="1"/>
          </p:cNvPicPr>
          <p:nvPr/>
        </p:nvPicPr>
        <p:blipFill>
          <a:blip r:embed="rId14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406900" y="6600825"/>
            <a:ext cx="3352800" cy="257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000"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553200"/>
            <a:ext cx="381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0" y="6619875"/>
            <a:ext cx="3429000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000"/>
            </a:lvl1pPr>
          </a:lstStyle>
          <a:p>
            <a:fld id="{C0731FC9-2030-4C02-8E8F-7697B279E72A}" type="datetime1">
              <a:rPr lang="en-US" smtClean="0"/>
              <a:t>4/25/2014</a:t>
            </a:fld>
            <a:endParaRPr lang="en-US"/>
          </a:p>
        </p:txBody>
      </p:sp>
      <p:pic>
        <p:nvPicPr>
          <p:cNvPr id="1034" name="Picture 17" descr="USLARP_Banner2"/>
          <p:cNvPicPr>
            <a:picLocks noChangeAspect="1" noChangeArrowheads="1"/>
          </p:cNvPicPr>
          <p:nvPr/>
        </p:nvPicPr>
        <p:blipFill>
          <a:blip r:embed="rId14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SQXF Coil End Part Design</a:t>
            </a:r>
            <a:br>
              <a:rPr lang="en-US" dirty="0" smtClean="0"/>
            </a:br>
            <a:r>
              <a:rPr lang="en-US" sz="3200" dirty="0" smtClean="0"/>
              <a:t>LARP-BEND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Miao Yu</a:t>
            </a:r>
          </a:p>
          <a:p>
            <a:r>
              <a:rPr lang="en-US" dirty="0" smtClean="0"/>
              <a:t>05/05/2014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End Parts for Coil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LARP </a:t>
            </a:r>
            <a:r>
              <a:rPr lang="en-US" dirty="0"/>
              <a:t>received the </a:t>
            </a:r>
            <a:r>
              <a:rPr lang="en-US" dirty="0" smtClean="0"/>
              <a:t>parts with slits and bridges</a:t>
            </a:r>
          </a:p>
          <a:p>
            <a:r>
              <a:rPr lang="en-US" dirty="0" smtClean="0"/>
              <a:t>We wire </a:t>
            </a:r>
            <a:r>
              <a:rPr lang="en-US" dirty="0"/>
              <a:t>cut the </a:t>
            </a:r>
            <a:r>
              <a:rPr lang="en-US" dirty="0" smtClean="0"/>
              <a:t>bridges to free the needed slits. </a:t>
            </a:r>
          </a:p>
          <a:p>
            <a:r>
              <a:rPr lang="en-US" dirty="0" smtClean="0"/>
              <a:t>Round the edges, tips and corners</a:t>
            </a:r>
          </a:p>
          <a:p>
            <a:r>
              <a:rPr lang="en-US" dirty="0" smtClean="0"/>
              <a:t>Plasma Coating 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 descr="C:\Users\miaoyu\Desktop\PIC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88403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0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Slits Dimension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8891" t="21258" r="21079" b="5216"/>
          <a:stretch/>
        </p:blipFill>
        <p:spPr bwMode="auto">
          <a:xfrm>
            <a:off x="761727" y="1295400"/>
            <a:ext cx="7315746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257800" y="2569079"/>
            <a:ext cx="7620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791200" y="2950079"/>
            <a:ext cx="0" cy="3265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257800" y="3267625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LARP: 0.4 mm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990032" y="1524000"/>
            <a:ext cx="7620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523432" y="1905000"/>
            <a:ext cx="267768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523432" y="2132029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LARP: 3 mm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tip and edge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931" y="1238339"/>
            <a:ext cx="33503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4916131" y="1924139"/>
            <a:ext cx="3810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535131" y="15591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R0.5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916131" y="1928466"/>
            <a:ext cx="152400" cy="9862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" y="4640654"/>
            <a:ext cx="455164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54231" y="336098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R3.0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5277012" y="3067139"/>
            <a:ext cx="40237" cy="4190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601931" y="327666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R1.5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5503476" y="2914739"/>
            <a:ext cx="322781" cy="4548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315654" y="277995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R0.5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6217199" y="2418034"/>
            <a:ext cx="322781" cy="4548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43" y="1502463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/>
          <p:nvPr/>
        </p:nvCxnSpPr>
        <p:spPr bwMode="auto">
          <a:xfrm>
            <a:off x="3176543" y="1883463"/>
            <a:ext cx="609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428786" y="16656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~ 1mm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23" y="3862831"/>
            <a:ext cx="434547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Arrow Connector 45"/>
          <p:cNvCxnSpPr/>
          <p:nvPr/>
        </p:nvCxnSpPr>
        <p:spPr bwMode="auto">
          <a:xfrm>
            <a:off x="5131543" y="4185201"/>
            <a:ext cx="457200" cy="4396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750543" y="382019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R0.5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5131543" y="4189528"/>
            <a:ext cx="152400" cy="9862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654766" y="614231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R1.5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 flipV="1">
            <a:off x="5446579" y="5735564"/>
            <a:ext cx="322781" cy="4548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980611" y="546094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R0.5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 flipV="1">
            <a:off x="6882156" y="5099025"/>
            <a:ext cx="322781" cy="4548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513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Parts for Coil 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1" y="1311957"/>
            <a:ext cx="623203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0" y="3902757"/>
            <a:ext cx="6176139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1451" y="132902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16, 14, 10, 0, 10, 14, 18 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115251" y="3978957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22, 14, 14, 10, 10, 18, 16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355144" y="1325316"/>
            <a:ext cx="2743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LARP received the parts with slits and </a:t>
            </a:r>
            <a:r>
              <a:rPr lang="en-US" dirty="0" smtClean="0"/>
              <a:t>bridges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wire cut the bridges to free the needed slits.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Saddles w slits will be replaced after curing with the ones w/o slits.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part has 3 mm pin hole for alignment during winding.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Pin holes to connect LE saddle and its extension are abandoned. They are connected by two M6 screws.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QA and strain relief tap holes on RE saddles are M4 size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Slits Comparison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129970"/>
              </p:ext>
            </p:extLst>
          </p:nvPr>
        </p:nvGraphicFramePr>
        <p:xfrm>
          <a:off x="609600" y="1371600"/>
          <a:ext cx="81381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/>
                <a:gridCol w="1078230"/>
                <a:gridCol w="1078230"/>
                <a:gridCol w="951230"/>
                <a:gridCol w="951230"/>
                <a:gridCol w="1078230"/>
                <a:gridCol w="1078230"/>
                <a:gridCol w="9512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B1b-IR1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B1b-IR2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B1-IR3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B1-IC1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B1b-IC2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B1b-IC3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B1-IC4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Coil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Coil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Coil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126377"/>
              </p:ext>
            </p:extLst>
          </p:nvPr>
        </p:nvGraphicFramePr>
        <p:xfrm>
          <a:off x="609600" y="3048000"/>
          <a:ext cx="82524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/>
                <a:gridCol w="1040130"/>
                <a:gridCol w="1040130"/>
                <a:gridCol w="1040130"/>
                <a:gridCol w="1040130"/>
                <a:gridCol w="1040130"/>
                <a:gridCol w="1040130"/>
                <a:gridCol w="10401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B1-OR1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B1-OR2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B1-OR3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B1-OC1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B1-OC2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B1-OC3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B1-OC4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Coil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Coil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Coil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4648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SQXF coil 4, the slits design will be finalized.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vendor will laser sintering the solid part, and then wire cut the slits. </a:t>
            </a:r>
          </a:p>
        </p:txBody>
      </p:sp>
    </p:spTree>
    <p:extLst>
      <p:ext uri="{BB962C8B-B14F-4D97-AF65-F5344CB8AC3E}">
        <p14:creationId xmlns:p14="http://schemas.microsoft.com/office/powerpoint/2010/main" val="15239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Splice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14040"/>
            <a:ext cx="7772400" cy="4800600"/>
          </a:xfrm>
        </p:spPr>
        <p:txBody>
          <a:bodyPr/>
          <a:lstStyle/>
          <a:p>
            <a:r>
              <a:rPr lang="en-US" sz="2400" dirty="0" smtClean="0"/>
              <a:t>LARP has 3 sets of splice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splice </a:t>
            </a:r>
            <a:r>
              <a:rPr lang="en-US" sz="2400" dirty="0" smtClean="0"/>
              <a:t>blocks for coil 1 and coil 2 may be a little tight for the lead.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splice blocks for coil 3 will be modified </a:t>
            </a:r>
            <a:r>
              <a:rPr lang="en-US" sz="2400" dirty="0"/>
              <a:t>by </a:t>
            </a:r>
            <a:r>
              <a:rPr lang="en-US" sz="2400" dirty="0">
                <a:solidFill>
                  <a:srgbClr val="FF0000"/>
                </a:solidFill>
              </a:rPr>
              <a:t>offset the surface by 0.2 </a:t>
            </a:r>
            <a:r>
              <a:rPr lang="en-US" sz="2400" dirty="0" smtClean="0">
                <a:solidFill>
                  <a:srgbClr val="FF0000"/>
                </a:solidFill>
              </a:rPr>
              <a:t>mm.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3" descr="C:\Users\miaoyu\Desktop\lead insulati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21016"/>
            <a:ext cx="29900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5965065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Require 4.145 mm for the lead</a:t>
            </a:r>
            <a:endParaRPr lang="en-US" sz="1400" dirty="0"/>
          </a:p>
        </p:txBody>
      </p:sp>
      <p:pic>
        <p:nvPicPr>
          <p:cNvPr id="2052" name="Picture 4" descr="C:\Users\miaoyu\Desktop\PIC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8" t="24349" b="40072"/>
          <a:stretch/>
        </p:blipFill>
        <p:spPr bwMode="auto">
          <a:xfrm>
            <a:off x="3962400" y="3529642"/>
            <a:ext cx="42612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 flipV="1">
            <a:off x="7543800" y="44958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010400" y="420394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0.175 mm S2 glass tape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594121" y="5220520"/>
            <a:ext cx="381000" cy="2888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162800" y="5509403"/>
            <a:ext cx="2013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0.15 mm cable insulation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6237840"/>
            <a:ext cx="200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 = 4.235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54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SQXF Coil Pole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581775"/>
            <a:ext cx="533400" cy="238125"/>
          </a:xfrm>
        </p:spPr>
        <p:txBody>
          <a:bodyPr/>
          <a:lstStyle/>
          <a:p>
            <a:fld id="{E5266E6E-3187-4C1D-BA6D-2ACAC749C432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5" y="1295400"/>
            <a:ext cx="91518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181600" y="3028950"/>
            <a:ext cx="1524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05400" y="31242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</a:rPr>
              <a:t>Room for Strain Gauge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219200" y="3255005"/>
            <a:ext cx="990600" cy="1663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981200" y="3421365"/>
            <a:ext cx="914400" cy="9575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524000" y="43434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LARP </a:t>
            </a:r>
            <a:r>
              <a:rPr lang="en-US" dirty="0" smtClean="0"/>
              <a:t>has 3 sets of poles. These poles have </a:t>
            </a:r>
            <a:r>
              <a:rPr lang="en-US" dirty="0" smtClean="0"/>
              <a:t>6.35 mm pin 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LARP coil 4, the pin hole size will be changed to 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Except pin holes, all the other holes will be used as cooling channels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current end parts design worked well on SQXF coil 1. No more optimization needed until after autopsy of coil 1 ( the end of July)</a:t>
            </a:r>
          </a:p>
          <a:p>
            <a:r>
              <a:rPr lang="en-US" dirty="0" smtClean="0"/>
              <a:t>Number of slits will be finalized after coil 2.</a:t>
            </a:r>
          </a:p>
          <a:p>
            <a:r>
              <a:rPr lang="en-US" dirty="0" smtClean="0"/>
              <a:t>In stock, we have poles and splice blocks up to coil 3, and wedges up to coil 4 (more is coming soon). We will procure 3 more sets of poles and splice blocks in early June.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90800"/>
            <a:ext cx="7772400" cy="1362075"/>
          </a:xfrm>
        </p:spPr>
        <p:txBody>
          <a:bodyPr/>
          <a:lstStyle/>
          <a:p>
            <a:r>
              <a:rPr lang="en-US" sz="3600" dirty="0" smtClean="0"/>
              <a:t>Autopsy of Practice Winding Coils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83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ROXIE vs. BEND at 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3" descr="Q:\HFM\LARP\QXF Coils\QXF 1m Coil 01\EPOXY IMPREG\LE NT Cross-sectio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1303" y="1828800"/>
            <a:ext cx="6519672" cy="151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Q:\HFM\LARP\QXF Coils\QXF 1m Coil 02\Autopsy\LE at 90 d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2850" y="3810000"/>
            <a:ext cx="6597650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2250" y="2209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ROXIE</a:t>
            </a:r>
          </a:p>
          <a:p>
            <a:r>
              <a:rPr lang="en-US" sz="1400" dirty="0" smtClean="0"/>
              <a:t>Coil 1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2250" y="438177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BEND</a:t>
            </a:r>
          </a:p>
          <a:p>
            <a:r>
              <a:rPr lang="en-US" sz="1400" dirty="0"/>
              <a:t>Coil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825" y="142875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 deg.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 Design Diagram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657599" y="1295811"/>
            <a:ext cx="1828800" cy="67796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Define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</a:rPr>
              <a:t>FAT and KEY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>
            <a:off x="4571999" y="1973777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4" idx="3"/>
          </p:cNvCxnSpPr>
          <p:nvPr/>
        </p:nvCxnSpPr>
        <p:spPr bwMode="auto">
          <a:xfrm>
            <a:off x="5486399" y="1634794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4038600" y="2613614"/>
            <a:ext cx="1066800" cy="43676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Input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943600" y="1429503"/>
            <a:ext cx="1796754" cy="410583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Modify Code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105400" y="2798607"/>
            <a:ext cx="99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6096000" y="2141803"/>
            <a:ext cx="2133600" cy="15773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Arial" pitchFamily="34" charset="0"/>
              </a:rPr>
              <a:t>Geometric: 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pitchFamily="34" charset="0"/>
              </a:rPr>
              <a:t>Outer radius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Inner radius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pitchFamily="34" charset="0"/>
              </a:rPr>
              <a:t>Outer starting angle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Initial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edge angle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baseline="0" dirty="0" smtClean="0">
                <a:latin typeface="Arial" pitchFamily="34" charset="0"/>
              </a:rPr>
              <a:t>Cable</a:t>
            </a:r>
            <a:r>
              <a:rPr lang="en-US" sz="1400" dirty="0" smtClean="0">
                <a:latin typeface="Arial" pitchFamily="34" charset="0"/>
              </a:rPr>
              <a:t> mid-thickness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Keystone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angle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962400" y="2095500"/>
            <a:ext cx="6096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Run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57200" y="2141803"/>
            <a:ext cx="2632896" cy="11201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Arial" pitchFamily="34" charset="0"/>
              </a:rPr>
              <a:t>User Design: 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pitchFamily="34" charset="0"/>
              </a:rPr>
              <a:t>Number of cable on each side of guiding strip (0/n)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A-length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</a:rPr>
              <a:t>Estimated final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</a:rPr>
              <a:t>dge angle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3090096" y="2835498"/>
            <a:ext cx="9485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534386"/>
            <a:ext cx="30905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5822"/>
            <a:ext cx="291175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>
            <a:off x="4572000" y="3050381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ounded Rectangle 31"/>
          <p:cNvSpPr/>
          <p:nvPr/>
        </p:nvSpPr>
        <p:spPr bwMode="auto">
          <a:xfrm>
            <a:off x="3248826" y="3355180"/>
            <a:ext cx="2664864" cy="64542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Minimize strain energy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itchFamily="34" charset="0"/>
              </a:rPr>
              <a:t>Shift and Blunt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4571999" y="4004629"/>
            <a:ext cx="1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ounded Rectangle 35"/>
          <p:cNvSpPr/>
          <p:nvPr/>
        </p:nvSpPr>
        <p:spPr bwMode="auto">
          <a:xfrm>
            <a:off x="4038600" y="4309429"/>
            <a:ext cx="1066800" cy="43676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Output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8" name="Rectangle 37"/>
          <p:cNvSpPr/>
          <p:nvPr/>
        </p:nvSpPr>
        <p:spPr bwMode="auto">
          <a:xfrm>
            <a:off x="2983728" y="4811999"/>
            <a:ext cx="1423943" cy="11201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Arial" pitchFamily="34" charset="0"/>
              </a:rPr>
              <a:t>Cable: 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pitchFamily="34" charset="0"/>
              </a:rPr>
              <a:t>4 corner coordinates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pitchFamily="34" charset="0"/>
              </a:rPr>
              <a:t>50 cross-sections </a:t>
            </a:r>
          </a:p>
        </p:txBody>
      </p:sp>
      <p:cxnSp>
        <p:nvCxnSpPr>
          <p:cNvPr id="39" name="Straight Arrow Connector 38"/>
          <p:cNvCxnSpPr>
            <a:stCxn id="36" idx="1"/>
          </p:cNvCxnSpPr>
          <p:nvPr/>
        </p:nvCxnSpPr>
        <p:spPr bwMode="auto">
          <a:xfrm flipH="1">
            <a:off x="3810000" y="4527813"/>
            <a:ext cx="228600" cy="2506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36" idx="3"/>
          </p:cNvCxnSpPr>
          <p:nvPr/>
        </p:nvCxnSpPr>
        <p:spPr bwMode="auto">
          <a:xfrm>
            <a:off x="5105400" y="4527813"/>
            <a:ext cx="228601" cy="2506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ectangle 45"/>
          <p:cNvSpPr/>
          <p:nvPr/>
        </p:nvSpPr>
        <p:spPr bwMode="auto">
          <a:xfrm>
            <a:off x="4672057" y="4813423"/>
            <a:ext cx="1423943" cy="11201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Arial" pitchFamily="34" charset="0"/>
              </a:rPr>
              <a:t>End parts: 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Arial" pitchFamily="34" charset="0"/>
              </a:rPr>
              <a:t>50 points on both OD spline and ID spline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400" dirty="0" smtClean="0">
              <a:latin typeface="Arial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3852728" y="5933609"/>
            <a:ext cx="228601" cy="2506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4876800" y="5933609"/>
            <a:ext cx="228600" cy="2506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ounded Rectangle 58"/>
          <p:cNvSpPr/>
          <p:nvPr/>
        </p:nvSpPr>
        <p:spPr bwMode="auto">
          <a:xfrm>
            <a:off x="3962400" y="6211791"/>
            <a:ext cx="1066800" cy="43676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CAD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0" y="6600825"/>
            <a:ext cx="3949700" cy="257175"/>
          </a:xfrm>
        </p:spPr>
        <p:txBody>
          <a:bodyPr/>
          <a:lstStyle/>
          <a:p>
            <a:r>
              <a:rPr lang="en-US" smtClean="0"/>
              <a:t>HiLumi-LHC/Quadrupole Development Workshop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5660731"/>
            <a:ext cx="243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Note: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Shift </a:t>
            </a:r>
            <a:r>
              <a:rPr lang="en-US" sz="1100" dirty="0"/>
              <a:t>(-2 to 2): redistribute the twist along the guiding </a:t>
            </a:r>
            <a:r>
              <a:rPr lang="en-US" sz="1100" dirty="0" smtClean="0"/>
              <a:t>strip.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Blunt </a:t>
            </a:r>
            <a:r>
              <a:rPr lang="en-US" sz="1100" dirty="0"/>
              <a:t>(0 to 0.5): relief the sharp nose</a:t>
            </a:r>
          </a:p>
        </p:txBody>
      </p:sp>
    </p:spTree>
    <p:extLst>
      <p:ext uri="{BB962C8B-B14F-4D97-AF65-F5344CB8AC3E}">
        <p14:creationId xmlns:p14="http://schemas.microsoft.com/office/powerpoint/2010/main" val="23288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ROXIE vs. BEND at 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53400" y="6553200"/>
            <a:ext cx="3810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825" y="142875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 deg.</a:t>
            </a:r>
            <a:endParaRPr lang="en-US" dirty="0"/>
          </a:p>
        </p:txBody>
      </p:sp>
      <p:pic>
        <p:nvPicPr>
          <p:cNvPr id="13" name="Picture 4" descr="Q:\HFM\LARP\QXF Coils\QXF 1m Coil 01\EPOXY IMPREG\LE Diagonal L1 C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3155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Q:\HFM\LARP\QXF Coils\QXF 1m Coil 01\EPOXY IMPREG\LE Diagonal 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981200"/>
            <a:ext cx="3965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Q:\HFM\LARP\QXF Coils\QXF 1m Coil 02\Autopsy\LE CG 1&amp;2 at 45 d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05300"/>
            <a:ext cx="36480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Q:\HFM\LARP\QXF Coils\QXF 1m Coil 02\Autopsy\LE CG 4 at 45 de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4310063"/>
            <a:ext cx="3336925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2250" y="2209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ROXIE</a:t>
            </a:r>
          </a:p>
          <a:p>
            <a:r>
              <a:rPr lang="en-US" sz="1400" dirty="0" smtClean="0"/>
              <a:t>Coil 1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22250" y="438177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BEND</a:t>
            </a:r>
          </a:p>
          <a:p>
            <a:r>
              <a:rPr lang="en-US" sz="1400" dirty="0"/>
              <a:t>Coil 2</a:t>
            </a:r>
          </a:p>
        </p:txBody>
      </p:sp>
    </p:spTree>
    <p:extLst>
      <p:ext uri="{BB962C8B-B14F-4D97-AF65-F5344CB8AC3E}">
        <p14:creationId xmlns:p14="http://schemas.microsoft.com/office/powerpoint/2010/main" val="41803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ROXIE vs. BEND at 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0825" y="142875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 deg.</a:t>
            </a:r>
            <a:endParaRPr lang="en-US" dirty="0"/>
          </a:p>
        </p:txBody>
      </p:sp>
      <p:pic>
        <p:nvPicPr>
          <p:cNvPr id="10" name="Picture 4" descr="Q:\HFM\LARP\QXF Coils\QXF 1m Coil 01\EPOXY IMPREG\RE T Cross-sectio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209800"/>
            <a:ext cx="6903720" cy="146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Q:\HFM\LARP\QXF Coils\QXF 1m Coil 02\Autopsy\RE at 90 d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3324" y="4495800"/>
            <a:ext cx="752157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2249" y="4572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ROXIE</a:t>
            </a:r>
          </a:p>
          <a:p>
            <a:r>
              <a:rPr lang="en-US" sz="1400" dirty="0" smtClean="0"/>
              <a:t>Coil 2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850" y="240057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BEND</a:t>
            </a:r>
          </a:p>
          <a:p>
            <a:r>
              <a:rPr lang="en-US" sz="1400" dirty="0"/>
              <a:t>Coil </a:t>
            </a:r>
            <a:r>
              <a:rPr lang="en-US" sz="140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31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ROXIE vs. BEND at 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53400" y="6553200"/>
            <a:ext cx="3810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608" y="48254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ROXIE</a:t>
            </a:r>
          </a:p>
          <a:p>
            <a:r>
              <a:rPr lang="en-US" sz="1400" dirty="0" smtClean="0"/>
              <a:t>Coil 2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24658" y="228044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BEND</a:t>
            </a:r>
          </a:p>
          <a:p>
            <a:r>
              <a:rPr lang="en-US" sz="1400" dirty="0" smtClean="0"/>
              <a:t>Coil 1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0825" y="142875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 deg.</a:t>
            </a:r>
            <a:endParaRPr lang="en-US" dirty="0"/>
          </a:p>
        </p:txBody>
      </p:sp>
      <p:pic>
        <p:nvPicPr>
          <p:cNvPr id="16" name="Picture 5" descr="Q:\HFM\LARP\QXF Coils\QXF 1m Coil 01\EPOXY IMPREG\RE Diagonal L1_C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2057400"/>
            <a:ext cx="33275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Q:\HFM\LARP\QXF Coils\QXF 1m Coil 01\EPOXY IMPREG\RE Diagonal 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98" y="2057400"/>
            <a:ext cx="39858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Q:\HFM\LARP\QXF Coils\QXF 1m Coil 02\Autopsy\RE CG 1&amp;2 at 45 d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58" y="4495800"/>
            <a:ext cx="407894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Q:\HFM\LARP\QXF Coils\QXF 1m Coil 02\Autopsy\RE CG 3 at 45 de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50" y="4495800"/>
            <a:ext cx="387223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82653"/>
            <a:ext cx="8458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257800"/>
          </a:xfrm>
        </p:spPr>
        <p:txBody>
          <a:bodyPr/>
          <a:lstStyle/>
          <a:p>
            <a:r>
              <a:rPr lang="en-US" sz="1800" dirty="0" smtClean="0"/>
              <a:t>KEY and FAT </a:t>
            </a:r>
          </a:p>
          <a:p>
            <a:pPr lvl="1" indent="-342900"/>
            <a:r>
              <a:rPr lang="en-US" sz="1600" dirty="0" smtClean="0"/>
              <a:t>key</a:t>
            </a:r>
            <a:r>
              <a:rPr lang="en-US" sz="1600" dirty="0"/>
              <a:t>: keystone angle; fat: mid-thickness; 1/2: midpoint/nose</a:t>
            </a:r>
            <a:endParaRPr lang="en-US" sz="1600" dirty="0" smtClean="0"/>
          </a:p>
          <a:p>
            <a:pPr lvl="1" indent="-342900"/>
            <a:r>
              <a:rPr lang="en-US" sz="1600" dirty="0" smtClean="0"/>
              <a:t>Defined based on HQ coil inspection. </a:t>
            </a:r>
          </a:p>
          <a:p>
            <a:pPr lvl="1" indent="-342900"/>
            <a:r>
              <a:rPr lang="en-US" sz="1600" dirty="0" smtClean="0"/>
              <a:t>All conductor group share the same key1=0.6, key2=0.3, fat1=1.09 and fat2=1.07</a:t>
            </a:r>
          </a:p>
          <a:p>
            <a:r>
              <a:rPr lang="en-US" sz="1800" dirty="0" smtClean="0"/>
              <a:t>A-length </a:t>
            </a:r>
          </a:p>
          <a:p>
            <a:pPr lvl="1"/>
            <a:r>
              <a:rPr lang="en-US" sz="1600" dirty="0" smtClean="0"/>
              <a:t>Based on Roxie coil end magnetic design</a:t>
            </a:r>
          </a:p>
          <a:p>
            <a:pPr lvl="1"/>
            <a:r>
              <a:rPr lang="en-US" sz="1600" dirty="0" smtClean="0"/>
              <a:t>Defined to meet the first cable of each conductor group at the outer radius position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r>
              <a:rPr lang="en-US" sz="2000" dirty="0" smtClean="0"/>
              <a:t>Final Edge Angle</a:t>
            </a:r>
          </a:p>
          <a:p>
            <a:pPr lvl="1"/>
            <a:r>
              <a:rPr lang="en-US" sz="1600" dirty="0"/>
              <a:t>Roughly estimate and input to BEND</a:t>
            </a:r>
          </a:p>
          <a:p>
            <a:pPr lvl="1"/>
            <a:r>
              <a:rPr lang="en-US" sz="1600" dirty="0"/>
              <a:t>BEND automatically calculates the suggested one</a:t>
            </a:r>
          </a:p>
          <a:p>
            <a:pPr lvl="1"/>
            <a:r>
              <a:rPr lang="en-US" sz="1600" dirty="0"/>
              <a:t>Decision by </a:t>
            </a:r>
            <a:r>
              <a:rPr lang="en-US" sz="1600" dirty="0" smtClean="0"/>
              <a:t>designer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33800" y="6600825"/>
            <a:ext cx="4025900" cy="257175"/>
          </a:xfrm>
        </p:spPr>
        <p:txBody>
          <a:bodyPr/>
          <a:lstStyle/>
          <a:p>
            <a:r>
              <a:rPr lang="en-US" smtClean="0"/>
              <a:t>HiLumi-LHC/Quadrupole Development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402538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00878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A-length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91000" y="6600825"/>
            <a:ext cx="3568700" cy="257175"/>
          </a:xfrm>
        </p:spPr>
        <p:txBody>
          <a:bodyPr/>
          <a:lstStyle/>
          <a:p>
            <a:r>
              <a:rPr lang="en-US" smtClean="0"/>
              <a:t>HiLumi-LHC/Quadrupole Development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23139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550766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15984"/>
              </p:ext>
            </p:extLst>
          </p:nvPr>
        </p:nvGraphicFramePr>
        <p:xfrm>
          <a:off x="152400" y="4267200"/>
          <a:ext cx="2764612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372"/>
                <a:gridCol w="627380"/>
                <a:gridCol w="582930"/>
                <a:gridCol w="58293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 CG1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CG2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CG3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A-length (mm)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Shift (mm)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695266"/>
              </p:ext>
            </p:extLst>
          </p:nvPr>
        </p:nvGraphicFramePr>
        <p:xfrm>
          <a:off x="4724400" y="1676400"/>
          <a:ext cx="3366770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627380"/>
                <a:gridCol w="582930"/>
                <a:gridCol w="582930"/>
                <a:gridCol w="58293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 CG1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CG2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CG4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A-length (mm)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Shift (mm)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L2 A-length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91000" y="6600825"/>
            <a:ext cx="3568700" cy="257175"/>
          </a:xfrm>
        </p:spPr>
        <p:txBody>
          <a:bodyPr/>
          <a:lstStyle/>
          <a:p>
            <a:r>
              <a:rPr lang="en-US" smtClean="0"/>
              <a:t>HiLumi-LHC/Quadrupole Development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84" y="3352800"/>
            <a:ext cx="579411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" y="1245550"/>
            <a:ext cx="335506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63202"/>
              </p:ext>
            </p:extLst>
          </p:nvPr>
        </p:nvGraphicFramePr>
        <p:xfrm>
          <a:off x="152400" y="4267200"/>
          <a:ext cx="2764612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372"/>
                <a:gridCol w="627380"/>
                <a:gridCol w="582930"/>
                <a:gridCol w="58293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 CG1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CG2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CG3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A-length (mm)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Shift (mm)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768701"/>
              </p:ext>
            </p:extLst>
          </p:nvPr>
        </p:nvGraphicFramePr>
        <p:xfrm>
          <a:off x="4724400" y="1676400"/>
          <a:ext cx="3366770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627380"/>
                <a:gridCol w="582930"/>
                <a:gridCol w="582930"/>
                <a:gridCol w="58293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 CG1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CG2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CG4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A-length (mm)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Shift (mm)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Final Edge Angle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40707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054717"/>
              </p:ext>
            </p:extLst>
          </p:nvPr>
        </p:nvGraphicFramePr>
        <p:xfrm>
          <a:off x="4953000" y="1752600"/>
          <a:ext cx="3501302" cy="1546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297"/>
                <a:gridCol w="419100"/>
                <a:gridCol w="465138"/>
                <a:gridCol w="630068"/>
                <a:gridCol w="723900"/>
                <a:gridCol w="492125"/>
                <a:gridCol w="637674"/>
              </a:tblGrid>
              <a:tr h="11430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ROXIE INPUT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BEND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INPUT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Block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# </a:t>
                      </a:r>
                      <a:r>
                        <a:rPr lang="en-GB" sz="1200" u="none" strike="noStrike" dirty="0" err="1" smtClean="0">
                          <a:effectLst/>
                        </a:rPr>
                        <a:t>cond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angle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v1b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RE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71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(65)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76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(70)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(76)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(81)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68.5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22.5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(67.5)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(76)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(79)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250892"/>
              </p:ext>
            </p:extLst>
          </p:nvPr>
        </p:nvGraphicFramePr>
        <p:xfrm>
          <a:off x="4953000" y="3932223"/>
          <a:ext cx="3573546" cy="1958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110"/>
                <a:gridCol w="419100"/>
                <a:gridCol w="483938"/>
                <a:gridCol w="520950"/>
                <a:gridCol w="723900"/>
                <a:gridCol w="644774"/>
                <a:gridCol w="64477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ROXIE INPUT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BEND INPUT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7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Block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# </a:t>
                      </a:r>
                      <a:r>
                        <a:rPr lang="en-GB" sz="1200" u="none" strike="noStrike" dirty="0" err="1" smtClean="0">
                          <a:effectLst/>
                        </a:rPr>
                        <a:t>cond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angle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v1b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LE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1a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71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23.5 (66.5)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1b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76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(70)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(75)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1-2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78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(77)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(80)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68.5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(68)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3-4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(71)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(77)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(80)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353217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3429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Positive </a:t>
            </a:r>
            <a:r>
              <a:rPr lang="el-GR" dirty="0" smtClean="0">
                <a:solidFill>
                  <a:srgbClr val="000000"/>
                </a:solidFill>
                <a:latin typeface="Calibri"/>
              </a:rPr>
              <a:t>Δ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: steeper at CERN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53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End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Coil 1, LARP received the solid parts and wire cut the slits.   </a:t>
            </a:r>
          </a:p>
          <a:p>
            <a:r>
              <a:rPr lang="en-US" dirty="0" smtClean="0"/>
              <a:t>Well fit the coil, although some are a little tight.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C:\Users\miaoyu\Desktop\PIC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4638"/>
            <a:ext cx="849026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Practice coil after W&amp;C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C:\Users\miaoyu\Desktop\PIC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2399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Practice coil after W&amp;C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7" name="Picture 3" descr="C:\Users\miaoyu\Desktop\PIC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73616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aoyu\Desktop\PIC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36521"/>
            <a:ext cx="684993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16414"/>
      </p:ext>
    </p:extLst>
  </p:cSld>
  <p:clrMapOvr>
    <a:masterClrMapping/>
  </p:clrMapOvr>
</p:sld>
</file>

<file path=ppt/theme/theme1.xml><?xml version="1.0" encoding="utf-8"?>
<a:theme xmlns:a="http://schemas.openxmlformats.org/drawingml/2006/main" name="LHCHilumi">
  <a:themeElements>
    <a:clrScheme name="DOE rev09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E rev0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E rev09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rev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LHCHilumi</Template>
  <TotalTime>5577</TotalTime>
  <Words>1085</Words>
  <Application>Microsoft Office PowerPoint</Application>
  <PresentationFormat>On-screen Show (4:3)</PresentationFormat>
  <Paragraphs>397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LHCHilumi</vt:lpstr>
      <vt:lpstr>SQXF Coil End Part Design LARP-BEND</vt:lpstr>
      <vt:lpstr>BEND Design Diagram</vt:lpstr>
      <vt:lpstr>Design Parameters</vt:lpstr>
      <vt:lpstr>L1 A-length</vt:lpstr>
      <vt:lpstr>L2 A-length</vt:lpstr>
      <vt:lpstr>Final Edge Angle</vt:lpstr>
      <vt:lpstr>Flexible End Part</vt:lpstr>
      <vt:lpstr>1st Practice coil after W&amp;C</vt:lpstr>
      <vt:lpstr>1st Practice coil after W&amp;C</vt:lpstr>
      <vt:lpstr>Flexible End Parts for Coil 2</vt:lpstr>
      <vt:lpstr>Slits Dimension</vt:lpstr>
      <vt:lpstr>Round tip and edge</vt:lpstr>
      <vt:lpstr>End Parts for Coil 3</vt:lpstr>
      <vt:lpstr>Slits Comparison</vt:lpstr>
      <vt:lpstr>Splice Block</vt:lpstr>
      <vt:lpstr>SQXF Coil Pole</vt:lpstr>
      <vt:lpstr>Summary</vt:lpstr>
      <vt:lpstr>Autopsy of Practice Winding Coils</vt:lpstr>
      <vt:lpstr> ROXIE vs. BEND at LE</vt:lpstr>
      <vt:lpstr> ROXIE vs. BEND at LE</vt:lpstr>
      <vt:lpstr> ROXIE vs. BEND at RE</vt:lpstr>
      <vt:lpstr> ROXIE vs. BEND at 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Miao Yu x4539 14672N</dc:creator>
  <cp:lastModifiedBy>miaoyu</cp:lastModifiedBy>
  <cp:revision>111</cp:revision>
  <dcterms:created xsi:type="dcterms:W3CDTF">2006-08-16T00:00:00Z</dcterms:created>
  <dcterms:modified xsi:type="dcterms:W3CDTF">2014-04-25T16:43:34Z</dcterms:modified>
</cp:coreProperties>
</file>