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notesMasterIdLst>
    <p:notesMasterId r:id="rId40"/>
  </p:notesMasterIdLst>
  <p:sldIdLst>
    <p:sldId id="313" r:id="rId2"/>
    <p:sldId id="365" r:id="rId3"/>
    <p:sldId id="326" r:id="rId4"/>
    <p:sldId id="375" r:id="rId5"/>
    <p:sldId id="376" r:id="rId6"/>
    <p:sldId id="345" r:id="rId7"/>
    <p:sldId id="397" r:id="rId8"/>
    <p:sldId id="348" r:id="rId9"/>
    <p:sldId id="349" r:id="rId10"/>
    <p:sldId id="352" r:id="rId11"/>
    <p:sldId id="350" r:id="rId12"/>
    <p:sldId id="351" r:id="rId13"/>
    <p:sldId id="398" r:id="rId14"/>
    <p:sldId id="330" r:id="rId15"/>
    <p:sldId id="362" r:id="rId16"/>
    <p:sldId id="342" r:id="rId17"/>
    <p:sldId id="329" r:id="rId18"/>
    <p:sldId id="332" r:id="rId19"/>
    <p:sldId id="333" r:id="rId20"/>
    <p:sldId id="396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9" r:id="rId35"/>
    <p:sldId id="370" r:id="rId36"/>
    <p:sldId id="371" r:id="rId37"/>
    <p:sldId id="372" r:id="rId38"/>
    <p:sldId id="373" r:id="rId39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4" autoAdjust="0"/>
    <p:restoredTop sz="83309" autoAdjust="0"/>
  </p:normalViewPr>
  <p:slideViewPr>
    <p:cSldViewPr>
      <p:cViewPr>
        <p:scale>
          <a:sx n="75" d="100"/>
          <a:sy n="75" d="100"/>
        </p:scale>
        <p:origin x="-209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2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40468945955272"/>
          <c:y val="8.7916349715055311E-2"/>
          <c:w val="0.57420839330353757"/>
          <c:h val="0.66457457819456045"/>
        </c:manualLayout>
      </c:layout>
      <c:scatterChart>
        <c:scatterStyle val="smoothMarker"/>
        <c:varyColors val="0"/>
        <c:ser>
          <c:idx val="0"/>
          <c:order val="0"/>
          <c:tx>
            <c:v>Horder=2</c:v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rgbClr val="0000FF"/>
              </a:solidFill>
            </c:spPr>
          </c:marker>
          <c:xVal>
            <c:numRef>
              <c:f>Sheet3!$B$27:$B$45</c:f>
              <c:numCache>
                <c:formatCode>General</c:formatCode>
                <c:ptCount val="19"/>
                <c:pt idx="0">
                  <c:v>0</c:v>
                </c:pt>
                <c:pt idx="1">
                  <c:v>33.63900000000001</c:v>
                </c:pt>
                <c:pt idx="2">
                  <c:v>40.816000000000003</c:v>
                </c:pt>
                <c:pt idx="3">
                  <c:v>47.499000000000024</c:v>
                </c:pt>
                <c:pt idx="4">
                  <c:v>53.689000000000021</c:v>
                </c:pt>
                <c:pt idx="5">
                  <c:v>59.386000000000024</c:v>
                </c:pt>
                <c:pt idx="6">
                  <c:v>64.592000000000013</c:v>
                </c:pt>
                <c:pt idx="7">
                  <c:v>69.306000000000012</c:v>
                </c:pt>
                <c:pt idx="8">
                  <c:v>73.529000000000025</c:v>
                </c:pt>
                <c:pt idx="9">
                  <c:v>77.259000000000015</c:v>
                </c:pt>
                <c:pt idx="10">
                  <c:v>80.496000000000009</c:v>
                </c:pt>
                <c:pt idx="11">
                  <c:v>83.240000000000009</c:v>
                </c:pt>
                <c:pt idx="12">
                  <c:v>85.495000000000005</c:v>
                </c:pt>
                <c:pt idx="13">
                  <c:v>87.295999999999992</c:v>
                </c:pt>
                <c:pt idx="14">
                  <c:v>88.634999999999991</c:v>
                </c:pt>
                <c:pt idx="15">
                  <c:v>89.588000000000022</c:v>
                </c:pt>
                <c:pt idx="16">
                  <c:v>90.182999999999993</c:v>
                </c:pt>
                <c:pt idx="17">
                  <c:v>90.494000000000028</c:v>
                </c:pt>
                <c:pt idx="18">
                  <c:v>90.580000000000041</c:v>
                </c:pt>
              </c:numCache>
            </c:numRef>
          </c:xVal>
          <c:yVal>
            <c:numRef>
              <c:f>Sheet3!$A$27:$A$45</c:f>
              <c:numCache>
                <c:formatCode>General</c:formatCode>
                <c:ptCount val="19"/>
                <c:pt idx="0">
                  <c:v>43.183999999999997</c:v>
                </c:pt>
                <c:pt idx="1">
                  <c:v>40.308</c:v>
                </c:pt>
                <c:pt idx="2">
                  <c:v>38.851999999999997</c:v>
                </c:pt>
                <c:pt idx="3">
                  <c:v>37.158999999999999</c:v>
                </c:pt>
                <c:pt idx="4">
                  <c:v>35.250999999999998</c:v>
                </c:pt>
                <c:pt idx="5">
                  <c:v>33.146999999999998</c:v>
                </c:pt>
                <c:pt idx="6">
                  <c:v>30.867999999999999</c:v>
                </c:pt>
                <c:pt idx="7">
                  <c:v>28.431999999999999</c:v>
                </c:pt>
                <c:pt idx="8">
                  <c:v>25.86</c:v>
                </c:pt>
                <c:pt idx="9">
                  <c:v>23.175999999999998</c:v>
                </c:pt>
                <c:pt idx="10">
                  <c:v>20.405999999999999</c:v>
                </c:pt>
                <c:pt idx="11">
                  <c:v>17.585000000000001</c:v>
                </c:pt>
                <c:pt idx="12">
                  <c:v>14.757</c:v>
                </c:pt>
                <c:pt idx="13">
                  <c:v>11.936</c:v>
                </c:pt>
                <c:pt idx="14">
                  <c:v>9.23</c:v>
                </c:pt>
                <c:pt idx="15">
                  <c:v>6.617</c:v>
                </c:pt>
                <c:pt idx="16">
                  <c:v>4.1929999999999996</c:v>
                </c:pt>
                <c:pt idx="17">
                  <c:v>1.9590000000000001</c:v>
                </c:pt>
                <c:pt idx="18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Horder=3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</c:spPr>
          </c:marker>
          <c:xVal>
            <c:numRef>
              <c:f>Sheet3!$E$27:$E$47</c:f>
              <c:numCache>
                <c:formatCode>General</c:formatCode>
                <c:ptCount val="21"/>
                <c:pt idx="0">
                  <c:v>0</c:v>
                </c:pt>
                <c:pt idx="1">
                  <c:v>18.337000000000018</c:v>
                </c:pt>
                <c:pt idx="2">
                  <c:v>26.791000000000025</c:v>
                </c:pt>
                <c:pt idx="3">
                  <c:v>34.767000000000024</c:v>
                </c:pt>
                <c:pt idx="4">
                  <c:v>42.257000000000005</c:v>
                </c:pt>
                <c:pt idx="5">
                  <c:v>49.245000000000005</c:v>
                </c:pt>
                <c:pt idx="6">
                  <c:v>55.710000000000008</c:v>
                </c:pt>
                <c:pt idx="7">
                  <c:v>61.62700000000001</c:v>
                </c:pt>
                <c:pt idx="8">
                  <c:v>66.975000000000023</c:v>
                </c:pt>
                <c:pt idx="9">
                  <c:v>71.732000000000028</c:v>
                </c:pt>
                <c:pt idx="10">
                  <c:v>75.888000000000005</c:v>
                </c:pt>
                <c:pt idx="11">
                  <c:v>79.442000000000007</c:v>
                </c:pt>
                <c:pt idx="12">
                  <c:v>82.406000000000006</c:v>
                </c:pt>
                <c:pt idx="13">
                  <c:v>84.807000000000016</c:v>
                </c:pt>
                <c:pt idx="14">
                  <c:v>86.706999999999994</c:v>
                </c:pt>
                <c:pt idx="15">
                  <c:v>88.133000000000038</c:v>
                </c:pt>
                <c:pt idx="16">
                  <c:v>89.173000000000002</c:v>
                </c:pt>
                <c:pt idx="17">
                  <c:v>89.874000000000024</c:v>
                </c:pt>
                <c:pt idx="18">
                  <c:v>90.302999999999997</c:v>
                </c:pt>
                <c:pt idx="19">
                  <c:v>90.518000000000029</c:v>
                </c:pt>
                <c:pt idx="20">
                  <c:v>90.580000000000041</c:v>
                </c:pt>
              </c:numCache>
            </c:numRef>
          </c:xVal>
          <c:yVal>
            <c:numRef>
              <c:f>Sheet3!$D$27:$D$47</c:f>
              <c:numCache>
                <c:formatCode>General</c:formatCode>
                <c:ptCount val="21"/>
                <c:pt idx="0">
                  <c:v>43.183999999999997</c:v>
                </c:pt>
                <c:pt idx="1">
                  <c:v>43.018000000000001</c:v>
                </c:pt>
                <c:pt idx="2">
                  <c:v>42.664000000000001</c:v>
                </c:pt>
                <c:pt idx="3">
                  <c:v>42.036000000000001</c:v>
                </c:pt>
                <c:pt idx="4">
                  <c:v>41.093000000000004</c:v>
                </c:pt>
                <c:pt idx="5">
                  <c:v>39.807000000000002</c:v>
                </c:pt>
                <c:pt idx="6">
                  <c:v>38.167000000000002</c:v>
                </c:pt>
                <c:pt idx="7">
                  <c:v>36.176000000000002</c:v>
                </c:pt>
                <c:pt idx="8">
                  <c:v>33.85</c:v>
                </c:pt>
                <c:pt idx="9">
                  <c:v>31.224</c:v>
                </c:pt>
                <c:pt idx="10">
                  <c:v>28.344999999999999</c:v>
                </c:pt>
                <c:pt idx="11">
                  <c:v>25.274999999999999</c:v>
                </c:pt>
                <c:pt idx="12">
                  <c:v>22.088000000000001</c:v>
                </c:pt>
                <c:pt idx="13">
                  <c:v>18.864000000000001</c:v>
                </c:pt>
                <c:pt idx="14">
                  <c:v>15.65</c:v>
                </c:pt>
                <c:pt idx="15">
                  <c:v>12.558999999999999</c:v>
                </c:pt>
                <c:pt idx="16">
                  <c:v>9.593</c:v>
                </c:pt>
                <c:pt idx="17">
                  <c:v>6.8280000000000003</c:v>
                </c:pt>
                <c:pt idx="18">
                  <c:v>4.2930000000000001</c:v>
                </c:pt>
                <c:pt idx="19">
                  <c:v>2.0369999999999999</c:v>
                </c:pt>
                <c:pt idx="2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003648"/>
        <c:axId val="293005952"/>
      </c:scatterChart>
      <c:valAx>
        <c:axId val="293003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z (mm)</a:t>
                </a:r>
              </a:p>
            </c:rich>
          </c:tx>
          <c:layout>
            <c:manualLayout>
              <c:xMode val="edge"/>
              <c:yMode val="edge"/>
              <c:x val="0.39317465427703291"/>
              <c:y val="0.855841677993789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93005952"/>
        <c:crosses val="autoZero"/>
        <c:crossBetween val="midCat"/>
      </c:valAx>
      <c:valAx>
        <c:axId val="2930059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y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930036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58037995778247"/>
          <c:y val="5.884337595020258E-2"/>
          <c:w val="0.77031642948763268"/>
          <c:h val="0.64546887050624258"/>
        </c:manualLayout>
      </c:layout>
      <c:scatterChart>
        <c:scatterStyle val="lineMarker"/>
        <c:varyColors val="0"/>
        <c:ser>
          <c:idx val="0"/>
          <c:order val="0"/>
          <c:tx>
            <c:v>Measured SQXF_1</c:v>
          </c:tx>
          <c:spPr>
            <a:ln w="28575">
              <a:noFill/>
            </a:ln>
          </c:spPr>
          <c:marker>
            <c:spPr>
              <a:solidFill>
                <a:srgbClr val="002060"/>
              </a:solidFill>
            </c:spPr>
          </c:marker>
          <c:yVal>
            <c:numRef>
              <c:f>[QXF_V5_AnglesLastBlock.xlsx]cadVSmeasured!$D$3:$D$13</c:f>
              <c:numCache>
                <c:formatCode>0.0</c:formatCode>
                <c:ptCount val="11"/>
                <c:pt idx="0">
                  <c:v>71.996670480111618</c:v>
                </c:pt>
                <c:pt idx="1">
                  <c:v>71.234502270263988</c:v>
                </c:pt>
                <c:pt idx="2">
                  <c:v>70.511857895544267</c:v>
                </c:pt>
                <c:pt idx="3">
                  <c:v>70.675538952566995</c:v>
                </c:pt>
                <c:pt idx="4">
                  <c:v>70.61002700225859</c:v>
                </c:pt>
                <c:pt idx="5">
                  <c:v>69.957822640208576</c:v>
                </c:pt>
                <c:pt idx="6">
                  <c:v>69.439922138284032</c:v>
                </c:pt>
                <c:pt idx="7">
                  <c:v>68.797457092404912</c:v>
                </c:pt>
                <c:pt idx="8">
                  <c:v>68.351023222216213</c:v>
                </c:pt>
                <c:pt idx="9">
                  <c:v>68.351023222216213</c:v>
                </c:pt>
                <c:pt idx="10">
                  <c:v>67.278306167146809</c:v>
                </c:pt>
              </c:numCache>
            </c:numRef>
          </c:yVal>
          <c:smooth val="0"/>
        </c:ser>
        <c:ser>
          <c:idx val="1"/>
          <c:order val="1"/>
          <c:tx>
            <c:v>QXF_V4</c:v>
          </c:tx>
          <c:spPr>
            <a:ln w="28575">
              <a:noFill/>
            </a:ln>
          </c:spPr>
          <c:marker>
            <c:spPr>
              <a:solidFill>
                <a:srgbClr val="7030A0"/>
              </a:solidFill>
            </c:spPr>
          </c:marker>
          <c:yVal>
            <c:numRef>
              <c:f>[QXF_V5_AnglesLastBlock.xlsx]cadVSmeasured!$E$3:$E$13</c:f>
              <c:numCache>
                <c:formatCode>0.0</c:formatCode>
                <c:ptCount val="11"/>
                <c:pt idx="0">
                  <c:v>71</c:v>
                </c:pt>
                <c:pt idx="1">
                  <c:v>71.547799999999995</c:v>
                </c:pt>
                <c:pt idx="2">
                  <c:v>71.5381</c:v>
                </c:pt>
                <c:pt idx="3">
                  <c:v>71.528400000000005</c:v>
                </c:pt>
                <c:pt idx="4">
                  <c:v>71.518799999999999</c:v>
                </c:pt>
                <c:pt idx="5">
                  <c:v>71.509100000000004</c:v>
                </c:pt>
                <c:pt idx="6">
                  <c:v>71.499399999999994</c:v>
                </c:pt>
                <c:pt idx="7">
                  <c:v>71.489699999999999</c:v>
                </c:pt>
                <c:pt idx="8">
                  <c:v>71.480099999999993</c:v>
                </c:pt>
                <c:pt idx="9">
                  <c:v>71.470399999999998</c:v>
                </c:pt>
                <c:pt idx="10">
                  <c:v>71.460700000000003</c:v>
                </c:pt>
              </c:numCache>
            </c:numRef>
          </c:yVal>
          <c:smooth val="0"/>
        </c:ser>
        <c:ser>
          <c:idx val="2"/>
          <c:order val="2"/>
          <c:tx>
            <c:v>QXF_V5</c:v>
          </c:tx>
          <c:spPr>
            <a:ln w="28575">
              <a:noFill/>
            </a:ln>
          </c:spPr>
          <c:marker>
            <c:spPr>
              <a:solidFill>
                <a:srgbClr val="00B050"/>
              </a:solidFill>
            </c:spPr>
          </c:marker>
          <c:yVal>
            <c:numRef>
              <c:f>[QXF_V5_AnglesLastBlock.xlsx]cadVSmeasured!$O$3:$O$13</c:f>
              <c:numCache>
                <c:formatCode>General</c:formatCode>
                <c:ptCount val="11"/>
                <c:pt idx="0">
                  <c:v>71</c:v>
                </c:pt>
                <c:pt idx="1">
                  <c:v>71.546999999999997</c:v>
                </c:pt>
                <c:pt idx="2">
                  <c:v>71.073599999999999</c:v>
                </c:pt>
                <c:pt idx="3">
                  <c:v>70.599400000000003</c:v>
                </c:pt>
                <c:pt idx="4">
                  <c:v>70.125200000000007</c:v>
                </c:pt>
                <c:pt idx="5">
                  <c:v>69.650899999999993</c:v>
                </c:pt>
                <c:pt idx="6">
                  <c:v>69.176699999999997</c:v>
                </c:pt>
                <c:pt idx="7">
                  <c:v>68.702500000000001</c:v>
                </c:pt>
                <c:pt idx="8">
                  <c:v>68.228300000000004</c:v>
                </c:pt>
                <c:pt idx="9">
                  <c:v>67.754099999999994</c:v>
                </c:pt>
                <c:pt idx="10">
                  <c:v>67.3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529984"/>
        <c:axId val="307532544"/>
      </c:scatterChart>
      <c:valAx>
        <c:axId val="307529984"/>
        <c:scaling>
          <c:orientation val="minMax"/>
          <c:max val="11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Turn #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50632656977507551"/>
              <c:y val="0.74021597245944681"/>
            </c:manualLayout>
          </c:layout>
          <c:overlay val="0"/>
        </c:title>
        <c:majorTickMark val="none"/>
        <c:minorTickMark val="none"/>
        <c:tickLblPos val="nextTo"/>
        <c:crossAx val="307532544"/>
        <c:crosses val="autoZero"/>
        <c:crossBetween val="midCat"/>
      </c:valAx>
      <c:valAx>
        <c:axId val="3075325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Cable</a:t>
                </a:r>
                <a:r>
                  <a:rPr lang="en-GB" baseline="0" dirty="0" smtClean="0"/>
                  <a:t> angle @ tip</a:t>
                </a:r>
                <a:endParaRPr lang="en-GB" dirty="0"/>
              </a:p>
            </c:rich>
          </c:tx>
          <c:layout/>
          <c:overlay val="0"/>
        </c:title>
        <c:numFmt formatCode="0.0" sourceLinked="1"/>
        <c:majorTickMark val="none"/>
        <c:minorTickMark val="none"/>
        <c:tickLblPos val="nextTo"/>
        <c:crossAx val="30752998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4893698679944653"/>
          <c:y val="0.84452922982571499"/>
          <c:w val="0.74060634676955084"/>
          <c:h val="9.127799641042770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972168-9813-49D4-B556-E016ABCF877E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572A8D2-244D-498C-9D86-76EEE31943CC}">
      <dgm:prSet phldrT="[Text]" custT="1"/>
      <dgm:spPr/>
      <dgm:t>
        <a:bodyPr/>
        <a:lstStyle/>
        <a:p>
          <a:r>
            <a:rPr lang="en-GB" sz="1600" b="1" dirty="0" smtClean="0"/>
            <a:t>1</a:t>
          </a:r>
          <a:r>
            <a:rPr lang="en-GB" sz="1600" dirty="0" smtClean="0"/>
            <a:t>. First optimization of parameters that mainly affect to the </a:t>
          </a:r>
          <a:r>
            <a:rPr lang="en-GB" sz="1600" u="sng" dirty="0" smtClean="0"/>
            <a:t>strain energy </a:t>
          </a:r>
          <a:r>
            <a:rPr lang="en-GB" sz="1600" dirty="0" smtClean="0"/>
            <a:t>on the cable</a:t>
          </a:r>
          <a:endParaRPr lang="en-GB" sz="1600" dirty="0"/>
        </a:p>
      </dgm:t>
    </dgm:pt>
    <dgm:pt modelId="{ABBBB9C5-16E9-42BC-9D18-9C5A87AC7098}" type="parTrans" cxnId="{9FC63F9A-8583-4030-A36A-A55AA16C6E02}">
      <dgm:prSet/>
      <dgm:spPr/>
      <dgm:t>
        <a:bodyPr/>
        <a:lstStyle/>
        <a:p>
          <a:endParaRPr lang="en-GB" sz="2800"/>
        </a:p>
      </dgm:t>
    </dgm:pt>
    <dgm:pt modelId="{747EF3DE-4024-4688-B6A5-11BFBFBFDAF6}" type="sibTrans" cxnId="{9FC63F9A-8583-4030-A36A-A55AA16C6E02}">
      <dgm:prSet/>
      <dgm:spPr/>
      <dgm:t>
        <a:bodyPr/>
        <a:lstStyle/>
        <a:p>
          <a:endParaRPr lang="en-GB" sz="2800"/>
        </a:p>
      </dgm:t>
    </dgm:pt>
    <dgm:pt modelId="{4746D04A-B93D-4203-ACCB-4296EC8673FD}">
      <dgm:prSet phldrT="[Text]" custT="1"/>
      <dgm:spPr/>
      <dgm:t>
        <a:bodyPr/>
        <a:lstStyle/>
        <a:p>
          <a:r>
            <a:rPr lang="en-GB" sz="1600" b="1" dirty="0" smtClean="0"/>
            <a:t>2</a:t>
          </a:r>
          <a:r>
            <a:rPr lang="en-GB" sz="1600" dirty="0" smtClean="0"/>
            <a:t>. Optimization of parameters that mainly affect to </a:t>
          </a:r>
          <a:r>
            <a:rPr lang="en-GB" sz="1600" u="sng" dirty="0" smtClean="0"/>
            <a:t>peak field </a:t>
          </a:r>
          <a:r>
            <a:rPr lang="en-GB" sz="1600" dirty="0" smtClean="0"/>
            <a:t>and </a:t>
          </a:r>
          <a:r>
            <a:rPr lang="en-GB" sz="1600" u="sng" dirty="0" smtClean="0"/>
            <a:t>field harmonics</a:t>
          </a:r>
          <a:endParaRPr lang="en-GB" sz="1600" u="sng" dirty="0"/>
        </a:p>
      </dgm:t>
    </dgm:pt>
    <dgm:pt modelId="{018A27D0-6FD3-4EC5-BECE-5D4F1D98242F}" type="parTrans" cxnId="{DEC0AD89-B0AE-42A7-9428-0D88AE077AC9}">
      <dgm:prSet/>
      <dgm:spPr/>
      <dgm:t>
        <a:bodyPr/>
        <a:lstStyle/>
        <a:p>
          <a:endParaRPr lang="en-GB" sz="2800"/>
        </a:p>
      </dgm:t>
    </dgm:pt>
    <dgm:pt modelId="{9675529C-FA75-4552-9646-313FD5D75581}" type="sibTrans" cxnId="{DEC0AD89-B0AE-42A7-9428-0D88AE077AC9}">
      <dgm:prSet/>
      <dgm:spPr/>
      <dgm:t>
        <a:bodyPr/>
        <a:lstStyle/>
        <a:p>
          <a:endParaRPr lang="en-GB" sz="2800"/>
        </a:p>
      </dgm:t>
    </dgm:pt>
    <dgm:pt modelId="{4FCC2647-8C8B-4523-8870-C8EA51E19942}">
      <dgm:prSet phldrT="[Text]" custT="1"/>
      <dgm:spPr/>
      <dgm:t>
        <a:bodyPr/>
        <a:lstStyle/>
        <a:p>
          <a:r>
            <a:rPr lang="en-GB" sz="1600" b="1" dirty="0" smtClean="0"/>
            <a:t>3</a:t>
          </a:r>
          <a:r>
            <a:rPr lang="en-GB" sz="1600" dirty="0" smtClean="0"/>
            <a:t>. Re-optimization of parameters that mainly affect to the </a:t>
          </a:r>
          <a:r>
            <a:rPr lang="en-GB" sz="1600" u="sng" dirty="0" smtClean="0"/>
            <a:t>strain energy </a:t>
          </a:r>
          <a:r>
            <a:rPr lang="en-GB" sz="1600" dirty="0" smtClean="0"/>
            <a:t>on the cable</a:t>
          </a:r>
          <a:endParaRPr lang="en-GB" sz="1600" dirty="0"/>
        </a:p>
      </dgm:t>
    </dgm:pt>
    <dgm:pt modelId="{966ABA52-9D9F-4D4B-AB09-6C404A111854}" type="parTrans" cxnId="{D0847CFD-12E1-41EB-A874-8DE4BA8F76FD}">
      <dgm:prSet/>
      <dgm:spPr/>
      <dgm:t>
        <a:bodyPr/>
        <a:lstStyle/>
        <a:p>
          <a:endParaRPr lang="en-GB" sz="2800"/>
        </a:p>
      </dgm:t>
    </dgm:pt>
    <dgm:pt modelId="{7DA46C3D-3516-460B-B133-6C4BFFD78B56}" type="sibTrans" cxnId="{D0847CFD-12E1-41EB-A874-8DE4BA8F76FD}">
      <dgm:prSet/>
      <dgm:spPr/>
      <dgm:t>
        <a:bodyPr/>
        <a:lstStyle/>
        <a:p>
          <a:endParaRPr lang="en-GB" sz="2800"/>
        </a:p>
      </dgm:t>
    </dgm:pt>
    <dgm:pt modelId="{102CA928-C6CA-4A73-A7DA-A20CE1F47E38}">
      <dgm:prSet phldrT="[Text]" custT="1"/>
      <dgm:spPr>
        <a:solidFill>
          <a:schemeClr val="tx1"/>
        </a:solidFill>
      </dgm:spPr>
      <dgm:t>
        <a:bodyPr/>
        <a:lstStyle/>
        <a:p>
          <a:r>
            <a:rPr lang="en-GB" sz="7200" dirty="0" smtClean="0">
              <a:solidFill>
                <a:schemeClr val="bg1"/>
              </a:solidFill>
            </a:rPr>
            <a:t>V1</a:t>
          </a:r>
          <a:endParaRPr lang="en-GB" sz="7200" dirty="0">
            <a:solidFill>
              <a:schemeClr val="bg1"/>
            </a:solidFill>
          </a:endParaRPr>
        </a:p>
      </dgm:t>
    </dgm:pt>
    <dgm:pt modelId="{364F1BE7-4F23-4A15-BFF1-30317E11F623}" type="parTrans" cxnId="{16D64D88-2408-4583-A70A-E6C1D72900A7}">
      <dgm:prSet/>
      <dgm:spPr/>
      <dgm:t>
        <a:bodyPr/>
        <a:lstStyle/>
        <a:p>
          <a:endParaRPr lang="en-GB" sz="2800"/>
        </a:p>
      </dgm:t>
    </dgm:pt>
    <dgm:pt modelId="{B9331818-69DE-4688-BC1D-F6D7E26BBA66}" type="sibTrans" cxnId="{16D64D88-2408-4583-A70A-E6C1D72900A7}">
      <dgm:prSet/>
      <dgm:spPr/>
      <dgm:t>
        <a:bodyPr/>
        <a:lstStyle/>
        <a:p>
          <a:endParaRPr lang="en-GB" sz="2800"/>
        </a:p>
      </dgm:t>
    </dgm:pt>
    <dgm:pt modelId="{1AA650BD-1C06-46D1-95FF-3779E159BD7D}" type="pres">
      <dgm:prSet presAssocID="{18972168-9813-49D4-B556-E016ABCF877E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380F98E8-5BF6-4213-BA1B-647BBE44FE54}" type="pres">
      <dgm:prSet presAssocID="{102CA928-C6CA-4A73-A7DA-A20CE1F47E38}" presName="Accent4" presStyleCnt="0"/>
      <dgm:spPr/>
    </dgm:pt>
    <dgm:pt modelId="{5A15C849-3680-410A-9915-2D6AC1CD0A40}" type="pres">
      <dgm:prSet presAssocID="{102CA928-C6CA-4A73-A7DA-A20CE1F47E38}" presName="Accent" presStyleLbl="node1" presStyleIdx="0" presStyleCnt="4"/>
      <dgm:spPr/>
    </dgm:pt>
    <dgm:pt modelId="{069D093A-765A-4759-9606-68B352BAAF9F}" type="pres">
      <dgm:prSet presAssocID="{102CA928-C6CA-4A73-A7DA-A20CE1F47E38}" presName="ParentBackground4" presStyleCnt="0"/>
      <dgm:spPr/>
    </dgm:pt>
    <dgm:pt modelId="{7A1DA32D-189E-4FA0-8937-56E9350C5A50}" type="pres">
      <dgm:prSet presAssocID="{102CA928-C6CA-4A73-A7DA-A20CE1F47E38}" presName="ParentBackground" presStyleLbl="fgAcc1" presStyleIdx="0" presStyleCnt="4"/>
      <dgm:spPr/>
      <dgm:t>
        <a:bodyPr/>
        <a:lstStyle/>
        <a:p>
          <a:endParaRPr lang="en-GB"/>
        </a:p>
      </dgm:t>
    </dgm:pt>
    <dgm:pt modelId="{AE11013D-E235-448E-8B82-B5C2E274DD6F}" type="pres">
      <dgm:prSet presAssocID="{102CA928-C6CA-4A73-A7DA-A20CE1F47E3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9FE87C-BFCE-4091-8E59-D778712F6BC7}" type="pres">
      <dgm:prSet presAssocID="{4FCC2647-8C8B-4523-8870-C8EA51E19942}" presName="Accent3" presStyleCnt="0"/>
      <dgm:spPr/>
    </dgm:pt>
    <dgm:pt modelId="{F88A136A-F10A-489C-8258-6FC966B5AAC5}" type="pres">
      <dgm:prSet presAssocID="{4FCC2647-8C8B-4523-8870-C8EA51E19942}" presName="Accent" presStyleLbl="node1" presStyleIdx="1" presStyleCnt="4"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5506343E-D3E9-417C-8643-E04EFCAE6591}" type="pres">
      <dgm:prSet presAssocID="{4FCC2647-8C8B-4523-8870-C8EA51E19942}" presName="ParentBackground3" presStyleCnt="0"/>
      <dgm:spPr/>
    </dgm:pt>
    <dgm:pt modelId="{3E827CD0-C464-4AA0-8F94-6E8699F0CEF7}" type="pres">
      <dgm:prSet presAssocID="{4FCC2647-8C8B-4523-8870-C8EA51E19942}" presName="ParentBackground" presStyleLbl="fgAcc1" presStyleIdx="1" presStyleCnt="4"/>
      <dgm:spPr/>
      <dgm:t>
        <a:bodyPr/>
        <a:lstStyle/>
        <a:p>
          <a:endParaRPr lang="en-GB"/>
        </a:p>
      </dgm:t>
    </dgm:pt>
    <dgm:pt modelId="{10A43DB7-52AE-4EBC-8C84-6BF50CDA31FF}" type="pres">
      <dgm:prSet presAssocID="{4FCC2647-8C8B-4523-8870-C8EA51E1994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4F0CEF-7B0F-4773-AC31-D3D917144C3D}" type="pres">
      <dgm:prSet presAssocID="{4746D04A-B93D-4203-ACCB-4296EC8673FD}" presName="Accent2" presStyleCnt="0"/>
      <dgm:spPr/>
    </dgm:pt>
    <dgm:pt modelId="{C9E463D8-D937-4E32-87EE-07C62AE0B638}" type="pres">
      <dgm:prSet presAssocID="{4746D04A-B93D-4203-ACCB-4296EC8673FD}" presName="Accent" presStyleLbl="node1" presStyleIdx="2" presStyleCnt="4"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6A0ACF79-72B6-468A-8101-4F348CE659B6}" type="pres">
      <dgm:prSet presAssocID="{4746D04A-B93D-4203-ACCB-4296EC8673FD}" presName="ParentBackground2" presStyleCnt="0"/>
      <dgm:spPr/>
    </dgm:pt>
    <dgm:pt modelId="{37135D85-828A-4BFF-996C-470082FC6C30}" type="pres">
      <dgm:prSet presAssocID="{4746D04A-B93D-4203-ACCB-4296EC8673FD}" presName="ParentBackground" presStyleLbl="fgAcc1" presStyleIdx="2" presStyleCnt="4"/>
      <dgm:spPr/>
      <dgm:t>
        <a:bodyPr/>
        <a:lstStyle/>
        <a:p>
          <a:endParaRPr lang="en-GB"/>
        </a:p>
      </dgm:t>
    </dgm:pt>
    <dgm:pt modelId="{CF3EAA8B-8A38-4336-8245-EF2CA64A3BE9}" type="pres">
      <dgm:prSet presAssocID="{4746D04A-B93D-4203-ACCB-4296EC8673F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28D03A-1F8B-44CD-A201-A240F80E56FC}" type="pres">
      <dgm:prSet presAssocID="{7572A8D2-244D-498C-9D86-76EEE31943CC}" presName="Accent1" presStyleCnt="0"/>
      <dgm:spPr/>
    </dgm:pt>
    <dgm:pt modelId="{5AA7318A-B609-436A-B057-49B4B5FCAED2}" type="pres">
      <dgm:prSet presAssocID="{7572A8D2-244D-498C-9D86-76EEE31943CC}" presName="Accent" presStyleLbl="node1" presStyleIdx="3" presStyleCnt="4"/>
      <dgm:spPr>
        <a:solidFill>
          <a:schemeClr val="tx1"/>
        </a:solidFill>
      </dgm:spPr>
      <dgm:t>
        <a:bodyPr/>
        <a:lstStyle/>
        <a:p>
          <a:endParaRPr lang="en-GB"/>
        </a:p>
      </dgm:t>
    </dgm:pt>
    <dgm:pt modelId="{D955FEA0-C5BD-4296-9EEC-2BD67E0685C3}" type="pres">
      <dgm:prSet presAssocID="{7572A8D2-244D-498C-9D86-76EEE31943CC}" presName="ParentBackground1" presStyleCnt="0"/>
      <dgm:spPr/>
    </dgm:pt>
    <dgm:pt modelId="{10FF2C59-2567-4345-A9A8-99C7B0A24390}" type="pres">
      <dgm:prSet presAssocID="{7572A8D2-244D-498C-9D86-76EEE31943CC}" presName="ParentBackground" presStyleLbl="fgAcc1" presStyleIdx="3" presStyleCnt="4"/>
      <dgm:spPr/>
      <dgm:t>
        <a:bodyPr/>
        <a:lstStyle/>
        <a:p>
          <a:endParaRPr lang="en-GB"/>
        </a:p>
      </dgm:t>
    </dgm:pt>
    <dgm:pt modelId="{C05AE216-B335-4AB9-A430-B7E0A693EC8B}" type="pres">
      <dgm:prSet presAssocID="{7572A8D2-244D-498C-9D86-76EEE31943C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8A30BFE-8116-47D8-85E8-42A5F4D0BCBC}" type="presOf" srcId="{4746D04A-B93D-4203-ACCB-4296EC8673FD}" destId="{37135D85-828A-4BFF-996C-470082FC6C30}" srcOrd="0" destOrd="0" presId="urn:microsoft.com/office/officeart/2011/layout/CircleProcess"/>
    <dgm:cxn modelId="{A6986F5E-590D-4D8D-9D47-797E4633BC46}" type="presOf" srcId="{4FCC2647-8C8B-4523-8870-C8EA51E19942}" destId="{3E827CD0-C464-4AA0-8F94-6E8699F0CEF7}" srcOrd="0" destOrd="0" presId="urn:microsoft.com/office/officeart/2011/layout/CircleProcess"/>
    <dgm:cxn modelId="{16D64D88-2408-4583-A70A-E6C1D72900A7}" srcId="{18972168-9813-49D4-B556-E016ABCF877E}" destId="{102CA928-C6CA-4A73-A7DA-A20CE1F47E38}" srcOrd="3" destOrd="0" parTransId="{364F1BE7-4F23-4A15-BFF1-30317E11F623}" sibTransId="{B9331818-69DE-4688-BC1D-F6D7E26BBA66}"/>
    <dgm:cxn modelId="{B5CCF46A-1779-43B8-A406-AFE0E21ED431}" type="presOf" srcId="{4746D04A-B93D-4203-ACCB-4296EC8673FD}" destId="{CF3EAA8B-8A38-4336-8245-EF2CA64A3BE9}" srcOrd="1" destOrd="0" presId="urn:microsoft.com/office/officeart/2011/layout/CircleProcess"/>
    <dgm:cxn modelId="{DDECC624-9BBC-4FF5-B4CB-6B413E088F74}" type="presOf" srcId="{7572A8D2-244D-498C-9D86-76EEE31943CC}" destId="{C05AE216-B335-4AB9-A430-B7E0A693EC8B}" srcOrd="1" destOrd="0" presId="urn:microsoft.com/office/officeart/2011/layout/CircleProcess"/>
    <dgm:cxn modelId="{9FC63F9A-8583-4030-A36A-A55AA16C6E02}" srcId="{18972168-9813-49D4-B556-E016ABCF877E}" destId="{7572A8D2-244D-498C-9D86-76EEE31943CC}" srcOrd="0" destOrd="0" parTransId="{ABBBB9C5-16E9-42BC-9D18-9C5A87AC7098}" sibTransId="{747EF3DE-4024-4688-B6A5-11BFBFBFDAF6}"/>
    <dgm:cxn modelId="{8426CAFF-6539-474D-A5A6-940FB58341F1}" type="presOf" srcId="{4FCC2647-8C8B-4523-8870-C8EA51E19942}" destId="{10A43DB7-52AE-4EBC-8C84-6BF50CDA31FF}" srcOrd="1" destOrd="0" presId="urn:microsoft.com/office/officeart/2011/layout/CircleProcess"/>
    <dgm:cxn modelId="{2DCC1C0A-8586-436B-93C9-1A838AC6D3C7}" type="presOf" srcId="{102CA928-C6CA-4A73-A7DA-A20CE1F47E38}" destId="{7A1DA32D-189E-4FA0-8937-56E9350C5A50}" srcOrd="0" destOrd="0" presId="urn:microsoft.com/office/officeart/2011/layout/CircleProcess"/>
    <dgm:cxn modelId="{EDC4C39A-16D9-405E-A90C-3087BBC32D95}" type="presOf" srcId="{102CA928-C6CA-4A73-A7DA-A20CE1F47E38}" destId="{AE11013D-E235-448E-8B82-B5C2E274DD6F}" srcOrd="1" destOrd="0" presId="urn:microsoft.com/office/officeart/2011/layout/CircleProcess"/>
    <dgm:cxn modelId="{DEC0AD89-B0AE-42A7-9428-0D88AE077AC9}" srcId="{18972168-9813-49D4-B556-E016ABCF877E}" destId="{4746D04A-B93D-4203-ACCB-4296EC8673FD}" srcOrd="1" destOrd="0" parTransId="{018A27D0-6FD3-4EC5-BECE-5D4F1D98242F}" sibTransId="{9675529C-FA75-4552-9646-313FD5D75581}"/>
    <dgm:cxn modelId="{D0847CFD-12E1-41EB-A874-8DE4BA8F76FD}" srcId="{18972168-9813-49D4-B556-E016ABCF877E}" destId="{4FCC2647-8C8B-4523-8870-C8EA51E19942}" srcOrd="2" destOrd="0" parTransId="{966ABA52-9D9F-4D4B-AB09-6C404A111854}" sibTransId="{7DA46C3D-3516-460B-B133-6C4BFFD78B56}"/>
    <dgm:cxn modelId="{16DD74C7-9ED7-4DE5-BB0A-02DA2F1A4E97}" type="presOf" srcId="{18972168-9813-49D4-B556-E016ABCF877E}" destId="{1AA650BD-1C06-46D1-95FF-3779E159BD7D}" srcOrd="0" destOrd="0" presId="urn:microsoft.com/office/officeart/2011/layout/CircleProcess"/>
    <dgm:cxn modelId="{36F87D46-FF34-4DA7-9666-984DB31C13C3}" type="presOf" srcId="{7572A8D2-244D-498C-9D86-76EEE31943CC}" destId="{10FF2C59-2567-4345-A9A8-99C7B0A24390}" srcOrd="0" destOrd="0" presId="urn:microsoft.com/office/officeart/2011/layout/CircleProcess"/>
    <dgm:cxn modelId="{E561D475-310F-46C1-9DE6-974791478C71}" type="presParOf" srcId="{1AA650BD-1C06-46D1-95FF-3779E159BD7D}" destId="{380F98E8-5BF6-4213-BA1B-647BBE44FE54}" srcOrd="0" destOrd="0" presId="urn:microsoft.com/office/officeart/2011/layout/CircleProcess"/>
    <dgm:cxn modelId="{20DA4D88-FA88-41CC-B722-09158179B321}" type="presParOf" srcId="{380F98E8-5BF6-4213-BA1B-647BBE44FE54}" destId="{5A15C849-3680-410A-9915-2D6AC1CD0A40}" srcOrd="0" destOrd="0" presId="urn:microsoft.com/office/officeart/2011/layout/CircleProcess"/>
    <dgm:cxn modelId="{7F1C1C9B-AB26-4BB2-B7D2-B5949AE8515C}" type="presParOf" srcId="{1AA650BD-1C06-46D1-95FF-3779E159BD7D}" destId="{069D093A-765A-4759-9606-68B352BAAF9F}" srcOrd="1" destOrd="0" presId="urn:microsoft.com/office/officeart/2011/layout/CircleProcess"/>
    <dgm:cxn modelId="{DF91E56C-902E-41E8-88B4-D99F3F9C3377}" type="presParOf" srcId="{069D093A-765A-4759-9606-68B352BAAF9F}" destId="{7A1DA32D-189E-4FA0-8937-56E9350C5A50}" srcOrd="0" destOrd="0" presId="urn:microsoft.com/office/officeart/2011/layout/CircleProcess"/>
    <dgm:cxn modelId="{56118CEE-556D-4CCE-80DC-847CC53CD013}" type="presParOf" srcId="{1AA650BD-1C06-46D1-95FF-3779E159BD7D}" destId="{AE11013D-E235-448E-8B82-B5C2E274DD6F}" srcOrd="2" destOrd="0" presId="urn:microsoft.com/office/officeart/2011/layout/CircleProcess"/>
    <dgm:cxn modelId="{246C23D7-C6CA-4137-B1F6-6129C93F2DDF}" type="presParOf" srcId="{1AA650BD-1C06-46D1-95FF-3779E159BD7D}" destId="{5C9FE87C-BFCE-4091-8E59-D778712F6BC7}" srcOrd="3" destOrd="0" presId="urn:microsoft.com/office/officeart/2011/layout/CircleProcess"/>
    <dgm:cxn modelId="{A104987C-2EB3-455A-8D23-CE7EDB138BEC}" type="presParOf" srcId="{5C9FE87C-BFCE-4091-8E59-D778712F6BC7}" destId="{F88A136A-F10A-489C-8258-6FC966B5AAC5}" srcOrd="0" destOrd="0" presId="urn:microsoft.com/office/officeart/2011/layout/CircleProcess"/>
    <dgm:cxn modelId="{3FDF5FB7-A886-4E40-BF3F-90351277C41A}" type="presParOf" srcId="{1AA650BD-1C06-46D1-95FF-3779E159BD7D}" destId="{5506343E-D3E9-417C-8643-E04EFCAE6591}" srcOrd="4" destOrd="0" presId="urn:microsoft.com/office/officeart/2011/layout/CircleProcess"/>
    <dgm:cxn modelId="{2181E39E-7150-49C4-91E0-3D9E2F891DA4}" type="presParOf" srcId="{5506343E-D3E9-417C-8643-E04EFCAE6591}" destId="{3E827CD0-C464-4AA0-8F94-6E8699F0CEF7}" srcOrd="0" destOrd="0" presId="urn:microsoft.com/office/officeart/2011/layout/CircleProcess"/>
    <dgm:cxn modelId="{E452E069-C278-47C3-9A55-5DEBE68D9FAA}" type="presParOf" srcId="{1AA650BD-1C06-46D1-95FF-3779E159BD7D}" destId="{10A43DB7-52AE-4EBC-8C84-6BF50CDA31FF}" srcOrd="5" destOrd="0" presId="urn:microsoft.com/office/officeart/2011/layout/CircleProcess"/>
    <dgm:cxn modelId="{DCA3A4AC-D3E7-4C75-9F13-D47CC64F33A5}" type="presParOf" srcId="{1AA650BD-1C06-46D1-95FF-3779E159BD7D}" destId="{E14F0CEF-7B0F-4773-AC31-D3D917144C3D}" srcOrd="6" destOrd="0" presId="urn:microsoft.com/office/officeart/2011/layout/CircleProcess"/>
    <dgm:cxn modelId="{2AAD2926-F54F-421D-9E3F-5865502712A1}" type="presParOf" srcId="{E14F0CEF-7B0F-4773-AC31-D3D917144C3D}" destId="{C9E463D8-D937-4E32-87EE-07C62AE0B638}" srcOrd="0" destOrd="0" presId="urn:microsoft.com/office/officeart/2011/layout/CircleProcess"/>
    <dgm:cxn modelId="{867BDD5A-3155-413E-B663-C9EBC2ACE562}" type="presParOf" srcId="{1AA650BD-1C06-46D1-95FF-3779E159BD7D}" destId="{6A0ACF79-72B6-468A-8101-4F348CE659B6}" srcOrd="7" destOrd="0" presId="urn:microsoft.com/office/officeart/2011/layout/CircleProcess"/>
    <dgm:cxn modelId="{B3DA0089-1140-47EE-839A-4A234F99FB5A}" type="presParOf" srcId="{6A0ACF79-72B6-468A-8101-4F348CE659B6}" destId="{37135D85-828A-4BFF-996C-470082FC6C30}" srcOrd="0" destOrd="0" presId="urn:microsoft.com/office/officeart/2011/layout/CircleProcess"/>
    <dgm:cxn modelId="{BA0E40DA-7098-4034-81FC-C82CC36BEC1B}" type="presParOf" srcId="{1AA650BD-1C06-46D1-95FF-3779E159BD7D}" destId="{CF3EAA8B-8A38-4336-8245-EF2CA64A3BE9}" srcOrd="8" destOrd="0" presId="urn:microsoft.com/office/officeart/2011/layout/CircleProcess"/>
    <dgm:cxn modelId="{1AAE399C-E33B-4699-BA68-D5EACD7D3FB9}" type="presParOf" srcId="{1AA650BD-1C06-46D1-95FF-3779E159BD7D}" destId="{2728D03A-1F8B-44CD-A201-A240F80E56FC}" srcOrd="9" destOrd="0" presId="urn:microsoft.com/office/officeart/2011/layout/CircleProcess"/>
    <dgm:cxn modelId="{44724C99-AA28-4BE0-A9B7-5656E29F1569}" type="presParOf" srcId="{2728D03A-1F8B-44CD-A201-A240F80E56FC}" destId="{5AA7318A-B609-436A-B057-49B4B5FCAED2}" srcOrd="0" destOrd="0" presId="urn:microsoft.com/office/officeart/2011/layout/CircleProcess"/>
    <dgm:cxn modelId="{055BD620-C0E6-4820-AB4E-9AF5F48D7D87}" type="presParOf" srcId="{1AA650BD-1C06-46D1-95FF-3779E159BD7D}" destId="{D955FEA0-C5BD-4296-9EEC-2BD67E0685C3}" srcOrd="10" destOrd="0" presId="urn:microsoft.com/office/officeart/2011/layout/CircleProcess"/>
    <dgm:cxn modelId="{78D91464-6FAF-4FC5-B7A5-2EE5C32BAB0F}" type="presParOf" srcId="{D955FEA0-C5BD-4296-9EEC-2BD67E0685C3}" destId="{10FF2C59-2567-4345-A9A8-99C7B0A24390}" srcOrd="0" destOrd="0" presId="urn:microsoft.com/office/officeart/2011/layout/CircleProcess"/>
    <dgm:cxn modelId="{8C27B88E-1F19-4EAB-BF1A-56AB01DAA7FA}" type="presParOf" srcId="{1AA650BD-1C06-46D1-95FF-3779E159BD7D}" destId="{C05AE216-B335-4AB9-A430-B7E0A693EC8B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5C849-3680-410A-9915-2D6AC1CD0A40}">
      <dsp:nvSpPr>
        <dsp:cNvPr id="0" name=""/>
        <dsp:cNvSpPr/>
      </dsp:nvSpPr>
      <dsp:spPr>
        <a:xfrm>
          <a:off x="7093187" y="1074368"/>
          <a:ext cx="2122834" cy="21229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DA32D-189E-4FA0-8937-56E9350C5A50}">
      <dsp:nvSpPr>
        <dsp:cNvPr id="0" name=""/>
        <dsp:cNvSpPr/>
      </dsp:nvSpPr>
      <dsp:spPr>
        <a:xfrm>
          <a:off x="7164190" y="1145145"/>
          <a:ext cx="1981736" cy="1981388"/>
        </a:xfrm>
        <a:prstGeom prst="ellipse">
          <a:avLst/>
        </a:prstGeom>
        <a:solidFill>
          <a:schemeClr val="tx1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200" kern="1200" dirty="0" smtClean="0">
              <a:solidFill>
                <a:schemeClr val="bg1"/>
              </a:solidFill>
            </a:rPr>
            <a:t>V1</a:t>
          </a:r>
          <a:endParaRPr lang="en-GB" sz="7200" kern="1200" dirty="0">
            <a:solidFill>
              <a:schemeClr val="bg1"/>
            </a:solidFill>
          </a:endParaRPr>
        </a:p>
      </dsp:txBody>
      <dsp:txXfrm>
        <a:off x="7447296" y="1428254"/>
        <a:ext cx="1415526" cy="1415171"/>
      </dsp:txXfrm>
    </dsp:sp>
    <dsp:sp modelId="{F88A136A-F10A-489C-8258-6FC966B5AAC5}">
      <dsp:nvSpPr>
        <dsp:cNvPr id="0" name=""/>
        <dsp:cNvSpPr/>
      </dsp:nvSpPr>
      <dsp:spPr>
        <a:xfrm rot="2700000">
          <a:off x="4890228" y="1074219"/>
          <a:ext cx="2122869" cy="2122869"/>
        </a:xfrm>
        <a:prstGeom prst="teardrop">
          <a:avLst>
            <a:gd name="adj" fmla="val 100000"/>
          </a:avLst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27CD0-C464-4AA0-8F94-6E8699F0CEF7}">
      <dsp:nvSpPr>
        <dsp:cNvPr id="0" name=""/>
        <dsp:cNvSpPr/>
      </dsp:nvSpPr>
      <dsp:spPr>
        <a:xfrm>
          <a:off x="4970352" y="1145145"/>
          <a:ext cx="1981736" cy="1981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3</a:t>
          </a:r>
          <a:r>
            <a:rPr lang="en-GB" sz="1600" kern="1200" dirty="0" smtClean="0"/>
            <a:t>. Re-optimization of parameters that mainly affect to the </a:t>
          </a:r>
          <a:r>
            <a:rPr lang="en-GB" sz="1600" u="sng" kern="1200" dirty="0" smtClean="0"/>
            <a:t>strain energy </a:t>
          </a:r>
          <a:r>
            <a:rPr lang="en-GB" sz="1600" kern="1200" dirty="0" smtClean="0"/>
            <a:t>on the cable</a:t>
          </a:r>
          <a:endParaRPr lang="en-GB" sz="1600" kern="1200" dirty="0"/>
        </a:p>
      </dsp:txBody>
      <dsp:txXfrm>
        <a:off x="5253458" y="1428254"/>
        <a:ext cx="1415526" cy="1415171"/>
      </dsp:txXfrm>
    </dsp:sp>
    <dsp:sp modelId="{C9E463D8-D937-4E32-87EE-07C62AE0B638}">
      <dsp:nvSpPr>
        <dsp:cNvPr id="0" name=""/>
        <dsp:cNvSpPr/>
      </dsp:nvSpPr>
      <dsp:spPr>
        <a:xfrm rot="2700000">
          <a:off x="2705493" y="1074219"/>
          <a:ext cx="2122869" cy="2122869"/>
        </a:xfrm>
        <a:prstGeom prst="teardrop">
          <a:avLst>
            <a:gd name="adj" fmla="val 100000"/>
          </a:avLst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35D85-828A-4BFF-996C-470082FC6C30}">
      <dsp:nvSpPr>
        <dsp:cNvPr id="0" name=""/>
        <dsp:cNvSpPr/>
      </dsp:nvSpPr>
      <dsp:spPr>
        <a:xfrm>
          <a:off x="2776514" y="1145145"/>
          <a:ext cx="1981736" cy="1981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2</a:t>
          </a:r>
          <a:r>
            <a:rPr lang="en-GB" sz="1600" kern="1200" dirty="0" smtClean="0"/>
            <a:t>. Optimization of parameters that mainly affect to </a:t>
          </a:r>
          <a:r>
            <a:rPr lang="en-GB" sz="1600" u="sng" kern="1200" dirty="0" smtClean="0"/>
            <a:t>peak field </a:t>
          </a:r>
          <a:r>
            <a:rPr lang="en-GB" sz="1600" kern="1200" dirty="0" smtClean="0"/>
            <a:t>and </a:t>
          </a:r>
          <a:r>
            <a:rPr lang="en-GB" sz="1600" u="sng" kern="1200" dirty="0" smtClean="0"/>
            <a:t>field harmonics</a:t>
          </a:r>
          <a:endParaRPr lang="en-GB" sz="1600" u="sng" kern="1200" dirty="0"/>
        </a:p>
      </dsp:txBody>
      <dsp:txXfrm>
        <a:off x="3059619" y="1428254"/>
        <a:ext cx="1415526" cy="1415171"/>
      </dsp:txXfrm>
    </dsp:sp>
    <dsp:sp modelId="{5AA7318A-B609-436A-B057-49B4B5FCAED2}">
      <dsp:nvSpPr>
        <dsp:cNvPr id="0" name=""/>
        <dsp:cNvSpPr/>
      </dsp:nvSpPr>
      <dsp:spPr>
        <a:xfrm rot="2700000">
          <a:off x="511655" y="1074219"/>
          <a:ext cx="2122869" cy="2122869"/>
        </a:xfrm>
        <a:prstGeom prst="teardrop">
          <a:avLst>
            <a:gd name="adj" fmla="val 100000"/>
          </a:avLst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F2C59-2567-4345-A9A8-99C7B0A24390}">
      <dsp:nvSpPr>
        <dsp:cNvPr id="0" name=""/>
        <dsp:cNvSpPr/>
      </dsp:nvSpPr>
      <dsp:spPr>
        <a:xfrm>
          <a:off x="582676" y="1145145"/>
          <a:ext cx="1981736" cy="1981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1</a:t>
          </a:r>
          <a:r>
            <a:rPr lang="en-GB" sz="1600" kern="1200" dirty="0" smtClean="0"/>
            <a:t>. First optimization of parameters that mainly affect to the </a:t>
          </a:r>
          <a:r>
            <a:rPr lang="en-GB" sz="1600" u="sng" kern="1200" dirty="0" smtClean="0"/>
            <a:t>strain energy </a:t>
          </a:r>
          <a:r>
            <a:rPr lang="en-GB" sz="1600" kern="1200" dirty="0" smtClean="0"/>
            <a:t>on the cable</a:t>
          </a:r>
          <a:endParaRPr lang="en-GB" sz="1600" kern="1200" dirty="0"/>
        </a:p>
      </dsp:txBody>
      <dsp:txXfrm>
        <a:off x="865781" y="1428254"/>
        <a:ext cx="1415526" cy="1415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E3DF1C65-24BF-4B98-8D81-4F94790A846F}" type="datetimeFigureOut">
              <a:rPr lang="en-GB" smtClean="0"/>
              <a:t>05/05/2014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17CBC34D-B5F7-417A-B42A-D43427AF0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1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BC34D-B5F7-417A-B42A-D43427AF0F4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2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32460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29/01/2014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P. Ferracin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C0B8E34-1F16-40D1-B73D-247C428146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2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9"/>
          </a:xfrm>
          <a:solidFill>
            <a:schemeClr val="tx1"/>
          </a:solidFill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6854" cy="4868283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3563888" y="6496644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Susana Izquierdo</a:t>
            </a:r>
            <a:r>
              <a:rPr lang="en-GB" sz="1100" baseline="0" dirty="0" smtClean="0">
                <a:solidFill>
                  <a:schemeClr val="bg1">
                    <a:lumMod val="50000"/>
                  </a:schemeClr>
                </a:solidFill>
              </a:rPr>
              <a:t> Bermudez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0932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525344"/>
            <a:ext cx="7687104" cy="237406"/>
          </a:xfrm>
        </p:spPr>
        <p:txBody>
          <a:bodyPr>
            <a:normAutofit/>
          </a:bodyPr>
          <a:lstStyle>
            <a:lvl1pPr marL="36576" indent="0" algn="ctr">
              <a:buNone/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Susana Izquierdo Bermudez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514400" cy="385018"/>
          </a:xfrm>
          <a:prstGeom prst="rect">
            <a:avLst/>
          </a:prstGeom>
        </p:spPr>
        <p:txBody>
          <a:bodyPr/>
          <a:lstStyle/>
          <a:p>
            <a:fld id="{91FE0CF9-301C-4DC2-9DD4-D8FCF2197C9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lone.uslarp.org/MagnetRD/DesignStudies/QX-CD/Meetings/14022013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SQXF Coil End Parts Design</a:t>
            </a:r>
            <a:br>
              <a:rPr lang="en-GB" dirty="0" smtClean="0"/>
            </a:br>
            <a:r>
              <a:rPr lang="en-GB" dirty="0" smtClean="0"/>
              <a:t>CERN-ROXIE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Susana Izquierdo Bermudez. 05-05-2014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46359" y="5157192"/>
            <a:ext cx="585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Joint LARP/</a:t>
            </a:r>
            <a:r>
              <a:rPr lang="en-GB" sz="2400" dirty="0" err="1"/>
              <a:t>HiLumi</a:t>
            </a:r>
            <a:r>
              <a:rPr lang="en-GB" sz="2400" dirty="0"/>
              <a:t> LHC Meeting (CM22) </a:t>
            </a:r>
            <a:endParaRPr lang="en-GB" sz="2400" dirty="0" smtClean="0"/>
          </a:p>
          <a:p>
            <a:pPr algn="ctr"/>
            <a:r>
              <a:rPr lang="en-GB" sz="2400" dirty="0" smtClean="0"/>
              <a:t>QXF Coil Workshop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439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4" b="20003"/>
          <a:stretch/>
        </p:blipFill>
        <p:spPr bwMode="auto">
          <a:xfrm>
            <a:off x="124644" y="2348880"/>
            <a:ext cx="5531494" cy="18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28595" r="5226" b="34458"/>
          <a:stretch/>
        </p:blipFill>
        <p:spPr>
          <a:xfrm>
            <a:off x="107504" y="4293096"/>
            <a:ext cx="5557018" cy="183945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t="13684" r="18897"/>
          <a:stretch/>
        </p:blipFill>
        <p:spPr bwMode="auto">
          <a:xfrm>
            <a:off x="5796136" y="1881206"/>
            <a:ext cx="3219450" cy="425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338" y="980728"/>
            <a:ext cx="6393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V3 was used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Second CERN short with plastic spacer </a:t>
            </a:r>
            <a:r>
              <a:rPr lang="en-GB" b="1" dirty="0" smtClean="0">
                <a:solidFill>
                  <a:srgbClr val="00B0F0"/>
                </a:solidFill>
              </a:rPr>
              <a:t>(SPC2)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(LE) and Second (RE) LARP coil with plastic </a:t>
            </a:r>
            <a:r>
              <a:rPr lang="en-GB" dirty="0" smtClean="0"/>
              <a:t>spacers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CERN SQXF coil </a:t>
            </a:r>
            <a:r>
              <a:rPr lang="en-GB" b="1" dirty="0" smtClean="0">
                <a:solidFill>
                  <a:srgbClr val="FF0000"/>
                </a:solidFill>
              </a:rPr>
              <a:t>(SQXF1)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215" y="5855555"/>
            <a:ext cx="3836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chemeClr val="bg1"/>
                </a:solidFill>
              </a:rPr>
              <a:t>Autopsy Second Short CERN coil with plastic spacers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214" y="3868380"/>
            <a:ext cx="3836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solidFill>
                  <a:schemeClr val="bg1"/>
                </a:solidFill>
              </a:rPr>
              <a:t>Autopsy Second Short CERN coil with plastic spacers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4499992" y="6543437"/>
            <a:ext cx="1080120" cy="1903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From V3 to V4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11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1964700" y="3844452"/>
            <a:ext cx="2641158" cy="3008495"/>
            <a:chOff x="683568" y="2983644"/>
            <a:chExt cx="2641158" cy="3008495"/>
          </a:xfrm>
        </p:grpSpPr>
        <p:grpSp>
          <p:nvGrpSpPr>
            <p:cNvPr id="6" name="Group 5"/>
            <p:cNvGrpSpPr/>
            <p:nvPr/>
          </p:nvGrpSpPr>
          <p:grpSpPr>
            <a:xfrm>
              <a:off x="683568" y="2983644"/>
              <a:ext cx="1296144" cy="3008495"/>
              <a:chOff x="1979712" y="2570981"/>
              <a:chExt cx="1584176" cy="365049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86" t="12752" r="46700" b="31156"/>
              <a:stretch/>
            </p:blipFill>
            <p:spPr bwMode="auto">
              <a:xfrm>
                <a:off x="1979712" y="2570981"/>
                <a:ext cx="1584176" cy="3650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411760" y="266827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6</a:t>
                </a:r>
                <a:endParaRPr lang="en-GB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417257" y="328498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8</a:t>
                </a:r>
                <a:endParaRPr lang="en-GB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17257" y="515719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8</a:t>
                </a:r>
                <a:endParaRPr lang="en-GB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391594" y="566124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6</a:t>
                </a:r>
                <a:endParaRPr lang="en-GB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104563" y="432473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IL</a:t>
              </a:r>
              <a:endParaRPr lang="en-GB" dirty="0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2" t="8479" r="53441" b="13470"/>
            <a:stretch/>
          </p:blipFill>
          <p:spPr bwMode="auto">
            <a:xfrm>
              <a:off x="2105844" y="3063823"/>
              <a:ext cx="1218882" cy="280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459271" y="3124621"/>
              <a:ext cx="256014" cy="304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63768" y="3632877"/>
              <a:ext cx="256014" cy="304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8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0421" y="50083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42771" y="5530440"/>
              <a:ext cx="256014" cy="304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2821" y="51607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0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4082" y="474569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0</a:t>
              </a:r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79616" y="39372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0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36623" y="481234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0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75187" y="387645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0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04313" y="4372401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OL</a:t>
              </a:r>
              <a:endParaRPr lang="en-GB" dirty="0"/>
            </a:p>
          </p:txBody>
        </p:sp>
      </p:grpSp>
      <p:pic>
        <p:nvPicPr>
          <p:cNvPr id="26" name="Picture 3" descr="D:\Work\QXF\Meetings\2014\2014_03_26_QXF_Videomeeting_Coil_WG\DSCN5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5" t="26459" r="2324" b="17750"/>
          <a:stretch/>
        </p:blipFill>
        <p:spPr bwMode="auto">
          <a:xfrm>
            <a:off x="143844" y="5443361"/>
            <a:ext cx="1447903" cy="13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391" y="34304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u="sng" dirty="0" smtClean="0"/>
              <a:t>Flexibility</a:t>
            </a:r>
            <a:endParaRPr lang="en-GB" b="1" u="sng" dirty="0"/>
          </a:p>
        </p:txBody>
      </p:sp>
      <p:pic>
        <p:nvPicPr>
          <p:cNvPr id="28" name="Picture 3" descr="D:\Work\QXF\Meetings\2014\2014_03_26_QXF_Videomeeting_Coil_WG\DSCN5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5" t="26459" r="2324" b="17750"/>
          <a:stretch/>
        </p:blipFill>
        <p:spPr bwMode="auto">
          <a:xfrm>
            <a:off x="4916042" y="4569489"/>
            <a:ext cx="1447903" cy="13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20391" y="3438161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Radius on the edges</a:t>
            </a:r>
            <a:endParaRPr lang="en-GB" b="1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4968281" y="597583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 = 0.5 mm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5666406" y="419049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 = 0.2 mm</a:t>
            </a:r>
            <a:endParaRPr lang="en-GB" dirty="0"/>
          </a:p>
        </p:txBody>
      </p:sp>
      <p:pic>
        <p:nvPicPr>
          <p:cNvPr id="32" name="Picture 3" descr="D:\Work\QXF\Meetings\2014\2014_03_26_QXF_Videomeeting_Coil_WG\DSCN5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5" t="26459" r="2324" b="17750"/>
          <a:stretch/>
        </p:blipFill>
        <p:spPr bwMode="auto">
          <a:xfrm>
            <a:off x="7380312" y="4623807"/>
            <a:ext cx="1447903" cy="13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>
            <a:off x="5864418" y="4559831"/>
            <a:ext cx="279041" cy="1774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922388" y="4569489"/>
            <a:ext cx="221072" cy="6637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4" idx="0"/>
          </p:cNvCxnSpPr>
          <p:nvPr/>
        </p:nvCxnSpPr>
        <p:spPr>
          <a:xfrm flipV="1">
            <a:off x="5660137" y="5791172"/>
            <a:ext cx="483322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076056" y="5673149"/>
            <a:ext cx="369278" cy="3026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08721" y="5996421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 = 0.5 mm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7752522" y="4200157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 = 0.5 mm</a:t>
            </a:r>
            <a:endParaRPr lang="en-GB" dirty="0"/>
          </a:p>
        </p:txBody>
      </p:sp>
      <p:cxnSp>
        <p:nvCxnSpPr>
          <p:cNvPr id="46" name="Straight Arrow Connector 45"/>
          <p:cNvCxnSpPr>
            <a:stCxn id="45" idx="2"/>
          </p:cNvCxnSpPr>
          <p:nvPr/>
        </p:nvCxnSpPr>
        <p:spPr>
          <a:xfrm flipH="1">
            <a:off x="8304859" y="4569489"/>
            <a:ext cx="139519" cy="1883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8362828" y="4590072"/>
            <a:ext cx="81550" cy="6637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4" idx="0"/>
          </p:cNvCxnSpPr>
          <p:nvPr/>
        </p:nvCxnSpPr>
        <p:spPr>
          <a:xfrm flipV="1">
            <a:off x="8100577" y="5811755"/>
            <a:ext cx="483322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516496" y="5693732"/>
            <a:ext cx="369278" cy="3026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426740" y="385482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V3</a:t>
            </a:r>
            <a:endParaRPr lang="en-GB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8013654" y="382789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V4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5451" y="3835993"/>
            <a:ext cx="1919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Number of cuts were defined based on SQXF1. SLS vendor to perform the cuts (from V4 on) instead of CERN </a:t>
            </a:r>
            <a:endParaRPr lang="en-GB" sz="14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3858" y="34290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570627" y="3429000"/>
            <a:ext cx="1374" cy="3304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-72008" y="992515"/>
            <a:ext cx="8552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Alignment pins, holes and pockets for instrumentation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LARP design </a:t>
            </a:r>
            <a:endParaRPr lang="en-GB" dirty="0"/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3" t="20462" r="47064" b="48056"/>
          <a:stretch/>
        </p:blipFill>
        <p:spPr bwMode="auto">
          <a:xfrm>
            <a:off x="1923127" y="1376587"/>
            <a:ext cx="2333732" cy="193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948265" y="2599492"/>
            <a:ext cx="106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QA hole M4</a:t>
            </a:r>
            <a:endParaRPr lang="en-GB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17601" y="1934426"/>
            <a:ext cx="15300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Strain relief hole M4</a:t>
            </a:r>
            <a:endParaRPr lang="en-GB" sz="1400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1591747" y="1844824"/>
            <a:ext cx="1498246" cy="2616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21972" r="38113" b="49125"/>
          <a:stretch/>
        </p:blipFill>
        <p:spPr bwMode="auto">
          <a:xfrm>
            <a:off x="5004427" y="1378650"/>
            <a:ext cx="1754513" cy="89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 t="35365" r="34764" b="38149"/>
          <a:stretch/>
        </p:blipFill>
        <p:spPr bwMode="auto">
          <a:xfrm>
            <a:off x="5004427" y="2338860"/>
            <a:ext cx="1754513" cy="8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7193212" y="1949815"/>
            <a:ext cx="1814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Threaded holes </a:t>
            </a:r>
            <a:r>
              <a:rPr lang="en-GB" sz="1400" dirty="0" smtClean="0"/>
              <a:t>M6</a:t>
            </a:r>
            <a:endParaRPr lang="en-GB" sz="1400" dirty="0"/>
          </a:p>
        </p:txBody>
      </p:sp>
      <p:cxnSp>
        <p:nvCxnSpPr>
          <p:cNvPr id="69" name="Straight Arrow Connector 68"/>
          <p:cNvCxnSpPr/>
          <p:nvPr/>
        </p:nvCxnSpPr>
        <p:spPr>
          <a:xfrm flipH="1" flipV="1">
            <a:off x="6181987" y="2103704"/>
            <a:ext cx="868131" cy="27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6378005" y="2924945"/>
            <a:ext cx="570259" cy="27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43844" y="2477920"/>
            <a:ext cx="15300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Alignment pin D=3 mm</a:t>
            </a:r>
            <a:endParaRPr lang="en-GB" sz="1400" dirty="0"/>
          </a:p>
        </p:txBody>
      </p:sp>
      <p:cxnSp>
        <p:nvCxnSpPr>
          <p:cNvPr id="79" name="Straight Arrow Connector 78"/>
          <p:cNvCxnSpPr>
            <a:stCxn id="75" idx="3"/>
          </p:cNvCxnSpPr>
          <p:nvPr/>
        </p:nvCxnSpPr>
        <p:spPr>
          <a:xfrm flipV="1">
            <a:off x="1673855" y="1700808"/>
            <a:ext cx="1313969" cy="10387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75" idx="3"/>
          </p:cNvCxnSpPr>
          <p:nvPr/>
        </p:nvCxnSpPr>
        <p:spPr>
          <a:xfrm>
            <a:off x="1673855" y="2739530"/>
            <a:ext cx="14161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0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12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691904" y="1166490"/>
            <a:ext cx="3322916" cy="2313583"/>
            <a:chOff x="588482" y="1412329"/>
            <a:chExt cx="3322916" cy="2313583"/>
          </a:xfrm>
        </p:grpSpPr>
        <p:pic>
          <p:nvPicPr>
            <p:cNvPr id="5" name="Picture 4" descr="\\cern.ch\dfs\Workspaces\s\shortmod\Develop\labo 927\HFM\QXF\Coil fabrication\SQXF1_1510_Cu\INNER curing\DSCN805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9" r="24333"/>
            <a:stretch/>
          </p:blipFill>
          <p:spPr bwMode="auto">
            <a:xfrm rot="5400000">
              <a:off x="1093148" y="907663"/>
              <a:ext cx="2313583" cy="332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589337" y="1556345"/>
              <a:ext cx="792088" cy="288032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1679599" y="3356545"/>
              <a:ext cx="792088" cy="288032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350517" y="2261741"/>
              <a:ext cx="1791320" cy="6863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 rot="2822486">
              <a:off x="1979925" y="2688748"/>
              <a:ext cx="1258699" cy="68632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37879" y="998373"/>
            <a:ext cx="5610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Feedback from IL winding with V3 end spacers: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End saddles: small gap close to the straight section, big gap in the tip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V3-IR2: non negligible gap in one side</a:t>
            </a:r>
            <a:endParaRPr lang="en-GB" dirty="0"/>
          </a:p>
        </p:txBody>
      </p:sp>
      <p:pic>
        <p:nvPicPr>
          <p:cNvPr id="15" name="Picture 14" descr="\\cern.ch\dfs\Workspaces\s\shortmod\Develop\labo 927\HFM\QXF\Coil fabrication\SQXF1_1510_Cu\INNER curing\DSCN80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7028" r="5268" b="11633"/>
          <a:stretch/>
        </p:blipFill>
        <p:spPr bwMode="auto">
          <a:xfrm>
            <a:off x="5718674" y="3901874"/>
            <a:ext cx="3322917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466078"/>
              </p:ext>
            </p:extLst>
          </p:nvPr>
        </p:nvGraphicFramePr>
        <p:xfrm>
          <a:off x="520676" y="4274538"/>
          <a:ext cx="3960440" cy="237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" name="Picture 2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6287" b="54645"/>
          <a:stretch/>
        </p:blipFill>
        <p:spPr bwMode="auto">
          <a:xfrm>
            <a:off x="2767508" y="3140968"/>
            <a:ext cx="2805361" cy="1136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6"/>
          <a:srcRect l="47504" t="40810" r="47230" b="48272"/>
          <a:stretch/>
        </p:blipFill>
        <p:spPr bwMode="auto">
          <a:xfrm>
            <a:off x="125388" y="3157427"/>
            <a:ext cx="790576" cy="104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980487"/>
              </p:ext>
            </p:extLst>
          </p:nvPr>
        </p:nvGraphicFramePr>
        <p:xfrm>
          <a:off x="1164802" y="3345545"/>
          <a:ext cx="1577976" cy="638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322263"/>
                <a:gridCol w="322263"/>
                <a:gridCol w="323850"/>
              </a:tblGrid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Block #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 err="1">
                          <a:effectLst/>
                        </a:rPr>
                        <a:t>w</a:t>
                      </a:r>
                      <a:r>
                        <a:rPr lang="en-GB" sz="1100" b="1" u="none" strike="noStrike" baseline="-25000" dirty="0" err="1">
                          <a:effectLst/>
                        </a:rPr>
                        <a:t>o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 err="1">
                          <a:effectLst/>
                        </a:rPr>
                        <a:t>wi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 err="1">
                          <a:effectLst/>
                        </a:rPr>
                        <a:t>H</a:t>
                      </a:r>
                      <a:r>
                        <a:rPr lang="en-GB" sz="1100" b="1" u="none" strike="noStrike" baseline="-25000" dirty="0" err="1">
                          <a:effectLst/>
                        </a:rPr>
                        <a:t>wed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1.a V4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0.02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0.2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18.5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1.a V5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0.02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0.35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18.5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876808" y="3433497"/>
            <a:ext cx="2165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Original End Saddle (V4)</a:t>
            </a:r>
            <a:endParaRPr lang="en-GB" sz="14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6004082" y="6177458"/>
            <a:ext cx="316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Test V5 (in-house printed end saddle)</a:t>
            </a:r>
            <a:endParaRPr lang="en-GB" sz="1400" i="1" dirty="0"/>
          </a:p>
        </p:txBody>
      </p:sp>
      <p:sp>
        <p:nvSpPr>
          <p:cNvPr id="31" name="Down Arrow 30"/>
          <p:cNvSpPr/>
          <p:nvPr/>
        </p:nvSpPr>
        <p:spPr>
          <a:xfrm>
            <a:off x="2533564" y="2177321"/>
            <a:ext cx="360040" cy="277850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-39046" y="2486669"/>
            <a:ext cx="561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Change the spacing between conductors in the last block to adapt spacer to the measured cable angle</a:t>
            </a:r>
            <a:endParaRPr lang="en-GB" dirty="0"/>
          </a:p>
        </p:txBody>
      </p:sp>
      <p:sp>
        <p:nvSpPr>
          <p:cNvPr id="2048" name="Rectangle 2047"/>
          <p:cNvSpPr/>
          <p:nvPr/>
        </p:nvSpPr>
        <p:spPr>
          <a:xfrm>
            <a:off x="4644008" y="3645024"/>
            <a:ext cx="648072" cy="397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V4 to V5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0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8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1600" u="sng" dirty="0"/>
              <a:t>Strain energy minimization in SSC magnet winding. J. M. Cook. IEEE transactions on magnetics, vol. 27, no. 2, march 1991</a:t>
            </a:r>
            <a:endParaRPr lang="en-GB" sz="1600" dirty="0"/>
          </a:p>
          <a:p>
            <a:pPr lvl="0"/>
            <a:r>
              <a:rPr lang="en-GB" sz="1600" u="sng" dirty="0"/>
              <a:t>Coil End De</a:t>
            </a:r>
            <a:r>
              <a:rPr lang="en-GB" sz="1600" dirty="0"/>
              <a:t>sign for Superconducting Magnets Applying Differential Geometry Methods. B. Auchmann and S. Russenschuck. IEEE transactions on magnetics, vol. 40, no. 2, march 2004</a:t>
            </a:r>
          </a:p>
          <a:p>
            <a:pPr lvl="0"/>
            <a:r>
              <a:rPr lang="en-GB" sz="1600" u="sng" dirty="0"/>
              <a:t>Field Computation for Accelerator Magnets: Analytical and Numerical Methods for Electromagnetic Design and Optimization. </a:t>
            </a:r>
            <a:r>
              <a:rPr lang="en-GB" sz="1600" dirty="0"/>
              <a:t>S. Russenschuck. Wiley-VHC 2010</a:t>
            </a:r>
          </a:p>
          <a:p>
            <a:pPr lvl="0"/>
            <a:r>
              <a:rPr lang="en-US" sz="1600" u="sng" dirty="0"/>
              <a:t>Summary of the end part design process using BEND. R. Bossert. February 14, 2013. QXF WG meeting. </a:t>
            </a:r>
            <a:r>
              <a:rPr lang="en-US" sz="1600" u="sng" dirty="0">
                <a:hlinkClick r:id="rId2"/>
              </a:rPr>
              <a:t>https://plone.uslarp.org/MagnetRD/DesignStudies/QX-CD/Meetings/14022013</a:t>
            </a:r>
            <a:r>
              <a:rPr lang="en-US" sz="1600" u="sng" dirty="0" smtClean="0">
                <a:hlinkClick r:id="rId2"/>
              </a:rPr>
              <a:t>/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5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Coil length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341375"/>
              </p:ext>
            </p:extLst>
          </p:nvPr>
        </p:nvGraphicFramePr>
        <p:xfrm>
          <a:off x="2267744" y="4798458"/>
          <a:ext cx="390271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"/>
                <a:gridCol w="280543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Length (mm)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195.463-0.250 = 195.213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L2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999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L3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315.537-0.250</a:t>
                      </a:r>
                      <a:r>
                        <a:rPr lang="en-GB" baseline="0" dirty="0" smtClean="0"/>
                        <a:t> = 315.287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7362874" y="3140968"/>
            <a:ext cx="0" cy="640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36601" r="19055" b="48386"/>
          <a:stretch>
            <a:fillRect/>
          </a:stretch>
        </p:blipFill>
        <p:spPr bwMode="auto">
          <a:xfrm>
            <a:off x="347663" y="2043272"/>
            <a:ext cx="8796337" cy="15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47971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0676" y="1730162"/>
            <a:ext cx="399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L1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707904" y="1894233"/>
            <a:ext cx="399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L2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444208" y="210861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L3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379276" y="1340529"/>
            <a:ext cx="409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L_total</a:t>
            </a:r>
            <a:r>
              <a:rPr lang="en-GB" dirty="0" smtClean="0"/>
              <a:t> = L1+L2+L3=1510-2*0.250=1509.5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997397" y="3764796"/>
            <a:ext cx="1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14063" y="4153174"/>
            <a:ext cx="631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Distance between end saddle and splice box = 2*0.250=0.500mm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9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6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6854" cy="1057303"/>
          </a:xfrm>
        </p:spPr>
        <p:txBody>
          <a:bodyPr>
            <a:normAutofit/>
          </a:bodyPr>
          <a:lstStyle/>
          <a:p>
            <a:r>
              <a:rPr lang="en-GB" dirty="0" smtClean="0"/>
              <a:t>GROUP b: Inter-turn spacer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41407" t="40810" r="40940" b="43164"/>
          <a:stretch/>
        </p:blipFill>
        <p:spPr bwMode="auto">
          <a:xfrm>
            <a:off x="50421" y="1577040"/>
            <a:ext cx="3579562" cy="190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5" t="36721" r="21283" b="39273"/>
          <a:stretch/>
        </p:blipFill>
        <p:spPr bwMode="auto">
          <a:xfrm>
            <a:off x="3629983" y="1865072"/>
            <a:ext cx="5508104" cy="169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105068"/>
              </p:ext>
            </p:extLst>
          </p:nvPr>
        </p:nvGraphicFramePr>
        <p:xfrm>
          <a:off x="1043608" y="4365104"/>
          <a:ext cx="2810066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063"/>
                <a:gridCol w="646075"/>
                <a:gridCol w="502501"/>
                <a:gridCol w="502501"/>
                <a:gridCol w="600926"/>
              </a:tblGrid>
              <a:tr h="144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#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en-US" sz="14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en-US" sz="14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en-US" sz="1400" b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US" sz="1400" b="1" kern="1200" baseline="-25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2.a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0.17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2.b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0.18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1.a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0.20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1.b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0.20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3.a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5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3.b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15.00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58325" y="154829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Selected parameters</a:t>
            </a:r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53449"/>
              </p:ext>
            </p:extLst>
          </p:nvPr>
        </p:nvGraphicFramePr>
        <p:xfrm>
          <a:off x="5148064" y="4365104"/>
          <a:ext cx="2838641" cy="1709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063"/>
                <a:gridCol w="646075"/>
                <a:gridCol w="512026"/>
                <a:gridCol w="512026"/>
                <a:gridCol w="610451"/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#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en-US" sz="14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kumimoji="0" lang="en-US" sz="14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GB" sz="14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US" sz="14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0.17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9163" marR="59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6.b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14.70</a:t>
                      </a:r>
                    </a:p>
                  </a:txBody>
                  <a:tcPr marL="59163" marR="591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2164" y="3892406"/>
            <a:ext cx="701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Parameters selected based on data available from MQXC and 11T: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6019025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MQXC, final parameters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148064" y="6030950"/>
            <a:ext cx="1275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11T, as in v29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47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GROUP </a:t>
            </a:r>
            <a:r>
              <a:rPr lang="en-GB" dirty="0"/>
              <a:t>C</a:t>
            </a:r>
            <a:r>
              <a:rPr lang="en-GB" dirty="0" smtClean="0"/>
              <a:t> Parameters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18</a:t>
            </a:fld>
            <a:endParaRPr lang="en-GB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31096" r="9055" b="34452"/>
          <a:stretch/>
        </p:blipFill>
        <p:spPr bwMode="auto">
          <a:xfrm>
            <a:off x="2010498" y="4365104"/>
            <a:ext cx="6512003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8104" y="6021288"/>
            <a:ext cx="29995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Minimum Hard-way bending radius: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Inner Layer -&gt; 11 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</a:rPr>
              <a:t>Outer Layer -&gt; 14 cm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22" y="1265013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Objectives of the optimization</a:t>
            </a:r>
            <a:r>
              <a:rPr lang="en-GB" dirty="0" smtClean="0"/>
              <a:t>: minimize hard-way bending and torsion.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2621" y="2515193"/>
            <a:ext cx="167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SELECTED PARAMETERS</a:t>
            </a:r>
            <a:endParaRPr lang="en-GB" sz="1600" b="1" dirty="0"/>
          </a:p>
        </p:txBody>
      </p:sp>
      <p:sp>
        <p:nvSpPr>
          <p:cNvPr id="5" name="Right Arrow 4"/>
          <p:cNvSpPr/>
          <p:nvPr/>
        </p:nvSpPr>
        <p:spPr>
          <a:xfrm>
            <a:off x="1691680" y="2732828"/>
            <a:ext cx="288032" cy="2641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5400000" flipV="1">
            <a:off x="4767380" y="3930258"/>
            <a:ext cx="363548" cy="1782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436096" y="3847370"/>
            <a:ext cx="3278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MAXIMUM CURVATURE VALUES FOR EACH BLOCK</a:t>
            </a:r>
            <a:endParaRPr lang="en-GB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31809" r="15625" b="30134"/>
          <a:stretch/>
        </p:blipFill>
        <p:spPr bwMode="auto">
          <a:xfrm>
            <a:off x="2096629" y="1657652"/>
            <a:ext cx="6430675" cy="213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6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5673" t="23974" r="54298" b="21503"/>
          <a:stretch/>
        </p:blipFill>
        <p:spPr bwMode="auto">
          <a:xfrm>
            <a:off x="1187624" y="1988840"/>
            <a:ext cx="2006600" cy="2094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56028" t="23760" r="13777" b="22141"/>
          <a:stretch/>
        </p:blipFill>
        <p:spPr bwMode="auto">
          <a:xfrm>
            <a:off x="5724129" y="1988840"/>
            <a:ext cx="207084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15984" t="23802" r="54446" b="21991"/>
          <a:stretch/>
        </p:blipFill>
        <p:spPr bwMode="auto">
          <a:xfrm>
            <a:off x="1240964" y="4322658"/>
            <a:ext cx="1953260" cy="205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/>
          <a:srcRect l="15784" t="23803" r="53747" b="20949"/>
          <a:stretch/>
        </p:blipFill>
        <p:spPr bwMode="auto">
          <a:xfrm>
            <a:off x="3563888" y="4336713"/>
            <a:ext cx="1979930" cy="2064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18382" t="23803" r="51349" b="21296"/>
          <a:stretch/>
        </p:blipFill>
        <p:spPr bwMode="auto">
          <a:xfrm>
            <a:off x="5795489" y="4313286"/>
            <a:ext cx="1953260" cy="203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Hard-way bend on each block</a:t>
            </a:r>
            <a:endParaRPr lang="en-GB" dirty="0"/>
          </a:p>
        </p:txBody>
      </p:sp>
      <p:pic>
        <p:nvPicPr>
          <p:cNvPr id="14" name="Picture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7878" r="10059" b="63226"/>
          <a:stretch/>
        </p:blipFill>
        <p:spPr bwMode="auto">
          <a:xfrm>
            <a:off x="5940152" y="1214774"/>
            <a:ext cx="2066290" cy="774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60972" y="2193578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Block 1.a</a:t>
            </a:r>
            <a:endParaRPr lang="en-GB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5940152" y="2183706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Block 2</a:t>
            </a:r>
            <a:endParaRPr lang="en-GB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1421065" y="4509120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Block 3</a:t>
            </a:r>
            <a:endParaRPr lang="en-GB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3788900" y="4505598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Block 4.a</a:t>
            </a:r>
            <a:endParaRPr lang="en-GB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6084168" y="4509120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Block 4.b</a:t>
            </a:r>
            <a:endParaRPr lang="en-GB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5738713" y="6396690"/>
            <a:ext cx="2649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Additional plots available in the report 1310_QXF_MechanicalEndDesign_v3</a:t>
            </a:r>
            <a:endParaRPr lang="en-GB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-31711" y="1214774"/>
            <a:ext cx="543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Arc length of the conductor vs. geodesic curvature for the first and last conductor of each block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 t="14699" r="53762" b="30916"/>
          <a:stretch/>
        </p:blipFill>
        <p:spPr bwMode="auto">
          <a:xfrm>
            <a:off x="3419872" y="2019336"/>
            <a:ext cx="2138280" cy="209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24059" y="2221913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Block 1.b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5110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en-GB" dirty="0" smtClean="0"/>
              <a:t>Overview </a:t>
            </a:r>
            <a:r>
              <a:rPr lang="en-GB" dirty="0" smtClean="0"/>
              <a:t>of the design process</a:t>
            </a:r>
          </a:p>
          <a:p>
            <a:pPr marL="962406" lvl="1" indent="-514350">
              <a:buFont typeface="+mj-lt"/>
              <a:buAutoNum type="arabicPeriod"/>
            </a:pPr>
            <a:r>
              <a:rPr lang="en-GB" dirty="0" smtClean="0"/>
              <a:t>ROXIE differential Geometry Ends Module</a:t>
            </a:r>
          </a:p>
          <a:p>
            <a:pPr marL="962406" lvl="1" indent="-514350">
              <a:buFont typeface="+mj-lt"/>
              <a:buAutoNum type="arabicPeriod"/>
            </a:pPr>
            <a:r>
              <a:rPr lang="en-GB" dirty="0" smtClean="0"/>
              <a:t>Design Parameters</a:t>
            </a:r>
          </a:p>
          <a:p>
            <a:pPr marL="962406" lvl="1" indent="-514350">
              <a:buFont typeface="+mj-lt"/>
              <a:buAutoNum type="arabicPeriod"/>
            </a:pPr>
            <a:r>
              <a:rPr lang="en-GB" dirty="0" smtClean="0"/>
              <a:t>Design for the first iteration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Evolution of CERN end spacers</a:t>
            </a:r>
          </a:p>
          <a:p>
            <a:pPr marL="962406" lvl="1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7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Winding IL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21</a:t>
            </a:fld>
            <a:endParaRPr lang="en-GB"/>
          </a:p>
        </p:txBody>
      </p:sp>
      <p:pic>
        <p:nvPicPr>
          <p:cNvPr id="8194" name="Picture 2" descr="\\cern.ch\dfs\Workspaces\s\shortmod\Develop\labo 927\HFM\QXF\Jacky\Coil fabrication\short coil Cu #002\Inner\DSCN3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34363"/>
          <a:stretch/>
        </p:blipFill>
        <p:spPr bwMode="auto">
          <a:xfrm>
            <a:off x="4810854" y="1844824"/>
            <a:ext cx="2981504" cy="17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cern.ch\dfs\Workspaces\s\shortmod\Develop\labo 927\HFM\QXF\Jacky\Coil fabrication\short coil Cu #002\Inner\DSCN34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3" r="2876" b="9332"/>
          <a:stretch/>
        </p:blipFill>
        <p:spPr bwMode="auto">
          <a:xfrm>
            <a:off x="849398" y="1768235"/>
            <a:ext cx="3722602" cy="18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9700" y="321487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Broken 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99172" y="3286884"/>
            <a:ext cx="302434" cy="1126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976" y="1196752"/>
            <a:ext cx="8945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/>
              <a:t>V3-IC1</a:t>
            </a:r>
            <a:r>
              <a:rPr lang="en-GB" dirty="0"/>
              <a:t>: Easy to place, nothing done on the spacer (it was slightly </a:t>
            </a:r>
            <a:r>
              <a:rPr lang="en-GB" dirty="0" smtClean="0"/>
              <a:t>broken)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4137" y="3682951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V3-IC2</a:t>
            </a:r>
            <a:r>
              <a:rPr lang="en-GB" dirty="0"/>
              <a:t>: Easy to place, corners rounded</a:t>
            </a:r>
          </a:p>
        </p:txBody>
      </p:sp>
      <p:pic>
        <p:nvPicPr>
          <p:cNvPr id="15" name="Picture 2" descr="\\cern.ch\dfs\Workspaces\s\shortmod\Develop\labo 927\HFM\QXF\Jacky\Coil fabrication\short coil Cu #002\Inner\DSCN34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0468" r="19182" b="7937"/>
          <a:stretch/>
        </p:blipFill>
        <p:spPr bwMode="auto">
          <a:xfrm>
            <a:off x="1216434" y="4082461"/>
            <a:ext cx="3388994" cy="20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cern.ch\dfs\Workspaces\s\shortmod\Develop\labo 927\HFM\QXF\Jacky\Coil fabrication\short coil Cu #002\Inner\DSCN34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3"/>
          <a:stretch/>
        </p:blipFill>
        <p:spPr bwMode="auto">
          <a:xfrm>
            <a:off x="4965948" y="4120750"/>
            <a:ext cx="3143816" cy="203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Winding IL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22</a:t>
            </a:fld>
            <a:endParaRPr lang="en-GB"/>
          </a:p>
        </p:txBody>
      </p:sp>
      <p:pic>
        <p:nvPicPr>
          <p:cNvPr id="8196" name="Picture 4" descr="\\cern.ch\dfs\Workspaces\s\shortmod\Develop\labo 927\HFM\QXF\Jacky\Coil fabrication\short coil Cu #002\Inner\DSCN34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0"/>
          <a:stretch/>
        </p:blipFill>
        <p:spPr bwMode="auto">
          <a:xfrm>
            <a:off x="895821" y="1844824"/>
            <a:ext cx="3485190" cy="21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cern.ch\dfs\Workspaces\s\shortmod\Develop\labo 927\HFM\QXF\Jacky\Coil fabrication\short coil Cu #002\Inner\DSCN3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0"/>
          <a:stretch/>
        </p:blipFill>
        <p:spPr bwMode="auto">
          <a:xfrm>
            <a:off x="4568229" y="1844824"/>
            <a:ext cx="3485189" cy="21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05" y="1232672"/>
            <a:ext cx="8937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/>
              <a:t>V3-IR1:</a:t>
            </a:r>
            <a:r>
              <a:rPr lang="en-GB" dirty="0"/>
              <a:t> The spacer wets in contact with the </a:t>
            </a:r>
            <a:r>
              <a:rPr lang="en-GB" dirty="0" smtClean="0"/>
              <a:t>lower edge of the cable. </a:t>
            </a:r>
            <a:r>
              <a:rPr lang="en-GB" dirty="0"/>
              <a:t>A bit of material was removed and the corners were rounded</a:t>
            </a: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8241189" y="6289702"/>
            <a:ext cx="514400" cy="385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E0CF9-301C-4DC2-9DD4-D8FCF2197C95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3" name="Picture 2" descr="G:\Workspaces\s\shortmod\Develop\labo 927\HFM\QXF\Jacky\Coil fabrication\short coil Cu #002\Inner\DSCN34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b="4328"/>
          <a:stretch/>
        </p:blipFill>
        <p:spPr bwMode="auto">
          <a:xfrm>
            <a:off x="68789" y="4337465"/>
            <a:ext cx="3054112" cy="245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Workspaces\s\shortmod\Develop\labo 927\HFM\QXF\Jacky\Coil fabrication\short coil Cu #002\Inner\DSCN34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/>
          <a:stretch/>
        </p:blipFill>
        <p:spPr bwMode="auto">
          <a:xfrm>
            <a:off x="5951878" y="4345669"/>
            <a:ext cx="3125447" cy="24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Workspaces\s\shortmod\Develop\labo 927\HFM\QXF\Jacky\Coil fabrication\short coil Cu #002\Inner\DSCN34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2"/>
          <a:stretch/>
        </p:blipFill>
        <p:spPr bwMode="auto">
          <a:xfrm>
            <a:off x="3056612" y="4345669"/>
            <a:ext cx="2895266" cy="24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789" y="3968133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/>
              <a:t>V3-IC3: </a:t>
            </a:r>
            <a:r>
              <a:rPr lang="en-GB" dirty="0"/>
              <a:t>Corners slightly rounded (negligible material removal)</a:t>
            </a:r>
          </a:p>
        </p:txBody>
      </p:sp>
    </p:spTree>
    <p:extLst>
      <p:ext uri="{BB962C8B-B14F-4D97-AF65-F5344CB8AC3E}">
        <p14:creationId xmlns:p14="http://schemas.microsoft.com/office/powerpoint/2010/main" val="40698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Winding IL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63186" y="3548038"/>
            <a:ext cx="514400" cy="385018"/>
          </a:xfrm>
        </p:spPr>
        <p:txBody>
          <a:bodyPr/>
          <a:lstStyle/>
          <a:p>
            <a:fld id="{91FE0CF9-301C-4DC2-9DD4-D8FCF2197C95}" type="slidenum">
              <a:rPr lang="en-GB" smtClean="0"/>
              <a:t>23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8290" y="1161717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V3-IR2:</a:t>
            </a:r>
            <a:r>
              <a:rPr lang="en-GB" dirty="0" smtClean="0"/>
              <a:t> </a:t>
            </a:r>
            <a:r>
              <a:rPr lang="en-GB" dirty="0"/>
              <a:t>The spacer wets in contact with the cable in </a:t>
            </a:r>
            <a:r>
              <a:rPr lang="en-GB" dirty="0" smtClean="0"/>
              <a:t>the lower </a:t>
            </a:r>
            <a:r>
              <a:rPr lang="en-GB" dirty="0"/>
              <a:t>edge. A bit of material was removed and the corners were rounded</a:t>
            </a:r>
          </a:p>
        </p:txBody>
      </p:sp>
      <p:pic>
        <p:nvPicPr>
          <p:cNvPr id="2052" name="Picture 4" descr="G:\Workspaces\s\shortmod\Develop\labo 927\HFM\QXF\Jacky\Coil fabrication\short coil Cu #002\Inner\DSCN3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" y="177281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Workspaces\s\shortmod\Develop\labo 927\HFM\QXF\Jacky\Coil fabrication\short coil Cu #002\Inner\DSCN3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575" y="177281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Workspaces\s\shortmod\Develop\labo 927\HFM\QXF\Jacky\Coil fabrication\short coil Cu #002\Inner\DSCN3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75" y="177281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4358" y="4044098"/>
            <a:ext cx="9348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V3-IC4</a:t>
            </a:r>
            <a:r>
              <a:rPr lang="en-GB" dirty="0"/>
              <a:t> No material removed. Non-negligible gap but it seems to be because we are not pushing enough the coil in the mid-plane (the surface of the spacer ≈ parallel to the </a:t>
            </a:r>
            <a:r>
              <a:rPr lang="en-GB" dirty="0" smtClean="0"/>
              <a:t>cable)</a:t>
            </a:r>
            <a:endParaRPr lang="en-GB" dirty="0"/>
          </a:p>
        </p:txBody>
      </p:sp>
      <p:pic>
        <p:nvPicPr>
          <p:cNvPr id="20" name="Picture 5" descr="G:\Workspaces\s\shortmod\Develop\labo 927\HFM\QXF\Jacky\Coil fabrication\short coil Cu #002\Inner\DSCN35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3"/>
          <a:stretch/>
        </p:blipFill>
        <p:spPr bwMode="auto">
          <a:xfrm>
            <a:off x="899592" y="4653136"/>
            <a:ext cx="3289522" cy="18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G:\Workspaces\s\shortmod\Develop\labo 927\HFM\QXF\Jacky\Coil fabrication\short coil Cu #002\Inner\DSCN3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9"/>
          <a:stretch/>
        </p:blipFill>
        <p:spPr bwMode="auto">
          <a:xfrm>
            <a:off x="5148064" y="4632187"/>
            <a:ext cx="2963796" cy="18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Workspaces\s\shortmod\Develop\labo 927\HFM\QXF\Jacky\Coil fabrication\short coil Cu #002\Inner\DSCN3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39600"/>
            <a:ext cx="2792746" cy="20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Workspaces\s\shortmod\Develop\labo 927\HFM\QXF\Jacky\Coil fabrication\short coil Cu #002\Inner\DSCN35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 b="14948"/>
          <a:stretch/>
        </p:blipFill>
        <p:spPr bwMode="auto">
          <a:xfrm>
            <a:off x="1430529" y="1639601"/>
            <a:ext cx="3597658" cy="20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69379" y="993269"/>
            <a:ext cx="9367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V3-IR3</a:t>
            </a:r>
            <a:r>
              <a:rPr lang="en-GB" b="1" u="sng" dirty="0"/>
              <a:t>: </a:t>
            </a:r>
            <a:r>
              <a:rPr lang="en-GB" dirty="0"/>
              <a:t>No material removed</a:t>
            </a:r>
            <a:r>
              <a:rPr lang="en-GB" dirty="0" smtClean="0"/>
              <a:t>. Non-negligible gap but it seems to be because we are not pushing enough the coil in the mid-plane (the surface of the spacer ≈ parallel to the cable)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27050" y="116631"/>
            <a:ext cx="8228013" cy="846981"/>
          </a:xfrm>
        </p:spPr>
        <p:txBody>
          <a:bodyPr/>
          <a:lstStyle/>
          <a:p>
            <a:r>
              <a:rPr lang="en-GB" dirty="0" smtClean="0"/>
              <a:t>Winding IL</a:t>
            </a:r>
            <a:endParaRPr lang="en-GB" dirty="0"/>
          </a:p>
        </p:txBody>
      </p:sp>
      <p:pic>
        <p:nvPicPr>
          <p:cNvPr id="3079" name="Picture 7" descr="G:\Workspaces\s\shortmod\Develop\labo 927\HFM\QXF\Jacky\Coil fabrication\short coil Cu #002\Inner\DSCN36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3" b="24531"/>
          <a:stretch/>
        </p:blipFill>
        <p:spPr bwMode="auto">
          <a:xfrm>
            <a:off x="1587889" y="4149080"/>
            <a:ext cx="3441067" cy="23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Workspaces\s\shortmod\Develop\labo 927\HFM\QXF\Jacky\Coil fabrication\short coil Cu #002\Inner\DSCN36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4171" r="-673" b="3753"/>
          <a:stretch/>
        </p:blipFill>
        <p:spPr bwMode="auto">
          <a:xfrm>
            <a:off x="5362922" y="4149080"/>
            <a:ext cx="3132732" cy="23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737" y="3734160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General Overview lead end before curing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3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IL, outer radius after curing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309320"/>
            <a:ext cx="514400" cy="385018"/>
          </a:xfrm>
        </p:spPr>
        <p:txBody>
          <a:bodyPr/>
          <a:lstStyle/>
          <a:p>
            <a:fld id="{91FE0CF9-301C-4DC2-9DD4-D8FCF2197C95}" type="slidenum">
              <a:rPr lang="en-GB" smtClean="0"/>
              <a:t>25</a:t>
            </a:fld>
            <a:endParaRPr lang="en-GB"/>
          </a:p>
        </p:txBody>
      </p:sp>
      <p:pic>
        <p:nvPicPr>
          <p:cNvPr id="4098" name="Picture 2" descr="G:\Workspaces\s\shortmod\Develop\labo 927\HFM\QXF\Jacky\Coil fabrication\short coil Cu #002\Outer\DSCN67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1" b="28376"/>
          <a:stretch/>
        </p:blipFill>
        <p:spPr bwMode="auto">
          <a:xfrm>
            <a:off x="144046" y="1599430"/>
            <a:ext cx="3564494" cy="22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Workspaces\s\shortmod\Develop\labo 927\HFM\QXF\Jacky\Coil fabrication\short coil Cu #002\Outer\DSCN67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 b="5184"/>
          <a:stretch/>
        </p:blipFill>
        <p:spPr bwMode="auto">
          <a:xfrm>
            <a:off x="6551703" y="1612774"/>
            <a:ext cx="2409439" cy="22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Workspaces\s\shortmod\Develop\labo 927\HFM\QXF\Jacky\Coil fabrication\short coil Cu #002\Outer\DSCN67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/>
          <a:stretch/>
        </p:blipFill>
        <p:spPr bwMode="auto">
          <a:xfrm>
            <a:off x="3347894" y="1599429"/>
            <a:ext cx="3203809" cy="22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Workspaces\s\shortmod\Develop\labo 927\HFM\QXF\Jacky\Coil fabrication\short coil Cu #002\Outer\DSCN6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 bwMode="auto">
          <a:xfrm>
            <a:off x="35496" y="3991725"/>
            <a:ext cx="4296999" cy="231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Workspaces\s\shortmod\Develop\labo 927\HFM\QXF\Jacky\Coil fabrication\short coil Cu #002\Outer\DSCN677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6" b="11021"/>
          <a:stretch/>
        </p:blipFill>
        <p:spPr bwMode="auto">
          <a:xfrm>
            <a:off x="4332495" y="3975694"/>
            <a:ext cx="4800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046" y="1268760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Small gaps except in the end saddle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8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819244"/>
          </a:xfrm>
        </p:spPr>
        <p:txBody>
          <a:bodyPr/>
          <a:lstStyle/>
          <a:p>
            <a:r>
              <a:rPr lang="en-GB" dirty="0" smtClean="0"/>
              <a:t>IL, inner radius after curing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4245" y="6501804"/>
            <a:ext cx="514400" cy="385018"/>
          </a:xfrm>
        </p:spPr>
        <p:txBody>
          <a:bodyPr/>
          <a:lstStyle/>
          <a:p>
            <a:fld id="{91FE0CF9-301C-4DC2-9DD4-D8FCF2197C95}" type="slidenum">
              <a:rPr lang="en-GB" smtClean="0"/>
              <a:t>26</a:t>
            </a:fld>
            <a:endParaRPr lang="en-GB"/>
          </a:p>
        </p:txBody>
      </p:sp>
      <p:pic>
        <p:nvPicPr>
          <p:cNvPr id="11266" name="Picture 2" descr="\\cern.ch\dfs\Workspaces\s\shortmod\Develop\labo 927\HFM\QXF\Jacky\Coil fabrication\short coil Cu #002\Impregnation\DSCN38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9"/>
          <a:stretch/>
        </p:blipFill>
        <p:spPr bwMode="auto">
          <a:xfrm>
            <a:off x="4869730" y="4325634"/>
            <a:ext cx="3695369" cy="24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cern.ch\dfs\Workspaces\s\shortmod\Develop\labo 927\HFM\QXF\Jacky\Coil fabrication\short coil Cu #002\Impregnation\DSCN38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7314"/>
          <a:stretch/>
        </p:blipFill>
        <p:spPr bwMode="auto">
          <a:xfrm>
            <a:off x="4860032" y="1504231"/>
            <a:ext cx="3714766" cy="27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\\cern.ch\dfs\Workspaces\s\shortmod\Develop\labo 927\HFM\QXF\Jacky\Coil fabrication\short coil Cu #002\Impregnation\DSCN38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" b="8066"/>
          <a:stretch/>
        </p:blipFill>
        <p:spPr bwMode="auto">
          <a:xfrm>
            <a:off x="1016581" y="1484784"/>
            <a:ext cx="3719192" cy="2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\\cern.ch\dfs\Workspaces\s\shortmod\Develop\labo 927\HFM\QXF\Jacky\Coil fabrication\short coil Cu #002\Impregnation\DSCN38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10731"/>
          <a:stretch/>
        </p:blipFill>
        <p:spPr bwMode="auto">
          <a:xfrm>
            <a:off x="1028785" y="4314224"/>
            <a:ext cx="3658475" cy="25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607" y="1105079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Big gaps…the coil is not compacted enough during curing?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0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\\cern.ch\dfs\Workspaces\s\shortmod\Develop\labo 927\HFM\QXF\Jacky\Coil fabrication\short coil Cu #002\Impregnation\DSCN3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267329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27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IL, inner radius after curing</a:t>
            </a:r>
            <a:endParaRPr lang="en-GB" dirty="0"/>
          </a:p>
        </p:txBody>
      </p:sp>
      <p:pic>
        <p:nvPicPr>
          <p:cNvPr id="12291" name="Picture 3" descr="\\cern.ch\dfs\Workspaces\s\shortmod\Develop\labo 927\HFM\QXF\Jacky\Coil fabrication\short coil Cu #002\Impregnation\DSCN3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01" y="0"/>
            <a:ext cx="479999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cern.ch\dfs\Workspaces\s\shortmod\Develop\labo 927\HFM\QXF\Jacky\Coil fabrication\short coil Cu #002\Impregnation\DSCN3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3600000"/>
            <a:ext cx="4368130" cy="32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cern.ch\dfs\Workspaces\s\shortmod\Develop\labo 927\HFM\QXF\Jacky\Coil fabrication\short coil Cu #002\Impregnation\DSCN38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Winding 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28</a:t>
            </a:fld>
            <a:endParaRPr lang="en-GB"/>
          </a:p>
        </p:txBody>
      </p:sp>
      <p:pic>
        <p:nvPicPr>
          <p:cNvPr id="5122" name="Picture 2" descr="G:\Workspaces\s\shortmod\Develop\labo 927\HFM\QXF\Jacky\Coil fabrication\short coil Cu #002\Outer\DSCN6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1" b="30028"/>
          <a:stretch/>
        </p:blipFill>
        <p:spPr bwMode="auto">
          <a:xfrm>
            <a:off x="4820677" y="1687384"/>
            <a:ext cx="3663693" cy="22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Workspaces\s\shortmod\Develop\labo 927\HFM\QXF\Jacky\Coil fabrication\short coil Cu #002\Outer\DSCN68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6357" r="14777" b="23794"/>
          <a:stretch/>
        </p:blipFill>
        <p:spPr bwMode="auto">
          <a:xfrm>
            <a:off x="1115616" y="1675577"/>
            <a:ext cx="347650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3" y="1306245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V3-OC1:</a:t>
            </a:r>
            <a:r>
              <a:rPr lang="en-GB" dirty="0" smtClean="0"/>
              <a:t>No material removed</a:t>
            </a:r>
            <a:endParaRPr lang="en-GB" dirty="0"/>
          </a:p>
        </p:txBody>
      </p:sp>
      <p:pic>
        <p:nvPicPr>
          <p:cNvPr id="5124" name="Picture 4" descr="G:\Workspaces\s\shortmod\Develop\labo 927\HFM\QXF\Jacky\Coil fabrication\short coil Cu #002\Outer\DSCN68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0" b="14238"/>
          <a:stretch/>
        </p:blipFill>
        <p:spPr bwMode="auto">
          <a:xfrm>
            <a:off x="4716016" y="4319101"/>
            <a:ext cx="2817887" cy="22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Workspaces\s\shortmod\Develop\labo 927\HFM\QXF\Jacky\Coil fabrication\short coil Cu #002\Outer\DSCN68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" t="3439" r="26509" b="18268"/>
          <a:stretch/>
        </p:blipFill>
        <p:spPr bwMode="auto">
          <a:xfrm>
            <a:off x="1331640" y="4319101"/>
            <a:ext cx="2736304" cy="21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83" y="3949769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V3-OR1:</a:t>
            </a:r>
            <a:r>
              <a:rPr lang="en-GB" dirty="0" smtClean="0"/>
              <a:t>No material removed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3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29</a:t>
            </a:fld>
            <a:endParaRPr lang="en-GB"/>
          </a:p>
        </p:txBody>
      </p:sp>
      <p:pic>
        <p:nvPicPr>
          <p:cNvPr id="6146" name="Picture 2" descr="G:\Workspaces\s\shortmod\Develop\labo 927\HFM\QXF\Jacky\Coil fabrication\short coil Cu #002\Outer\DSCN69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3" b="15832"/>
          <a:stretch/>
        </p:blipFill>
        <p:spPr bwMode="auto">
          <a:xfrm>
            <a:off x="5836255" y="1350060"/>
            <a:ext cx="3231545" cy="25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Workspaces\s\shortmod\Develop\labo 927\HFM\QXF\Jacky\Coil fabrication\short coil Cu #002\Outer\DSCN68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30120" b="30055"/>
          <a:stretch/>
        </p:blipFill>
        <p:spPr bwMode="auto">
          <a:xfrm>
            <a:off x="0" y="1350060"/>
            <a:ext cx="2857500" cy="2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Workspaces\s\shortmod\Develop\labo 927\HFM\QXF\Jacky\Coil fabrication\short coil Cu #002\Outer\DSCN69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450" b="12090"/>
          <a:stretch/>
        </p:blipFill>
        <p:spPr bwMode="auto">
          <a:xfrm>
            <a:off x="2771800" y="1350061"/>
            <a:ext cx="3124354" cy="25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0579" y="980728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V3-OC2:</a:t>
            </a:r>
            <a:r>
              <a:rPr lang="en-GB" dirty="0" smtClean="0"/>
              <a:t>Corners rounded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4723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Winding OL</a:t>
            </a:r>
            <a:endParaRPr lang="en-GB" dirty="0"/>
          </a:p>
        </p:txBody>
      </p:sp>
      <p:pic>
        <p:nvPicPr>
          <p:cNvPr id="10" name="Picture 3" descr="\\cern.ch\dfs\Workspaces\s\shortmod\Develop\labo 927\HFM\QXF\Jacky\Coil fabrication\short coil Cu #002\Outer\DSCN69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5"/>
          <a:stretch/>
        </p:blipFill>
        <p:spPr bwMode="auto">
          <a:xfrm>
            <a:off x="4596036" y="4363785"/>
            <a:ext cx="3575864" cy="25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\\cern.ch\dfs\Workspaces\s\shortmod\Develop\labo 927\HFM\QXF\Jacky\Coil fabrication\short coil Cu #002\Outer\DSCN69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0"/>
          <a:stretch/>
        </p:blipFill>
        <p:spPr bwMode="auto">
          <a:xfrm>
            <a:off x="995636" y="4345383"/>
            <a:ext cx="3600400" cy="252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843" y="396685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V3-OR2:</a:t>
            </a:r>
            <a:r>
              <a:rPr lang="en-GB" dirty="0" smtClean="0"/>
              <a:t>Corners rounded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8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ROXIE differential geometry ends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40570" r="32648" b="34456"/>
          <a:stretch/>
        </p:blipFill>
        <p:spPr bwMode="auto">
          <a:xfrm>
            <a:off x="101600" y="1340768"/>
            <a:ext cx="4470400" cy="29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457200" y="488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40" y="2678126"/>
            <a:ext cx="4547468" cy="56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19240" y="120079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strip is </a:t>
            </a:r>
            <a:r>
              <a:rPr lang="en-US" dirty="0" smtClean="0"/>
              <a:t>modeled </a:t>
            </a:r>
            <a:r>
              <a:rPr lang="en-US" dirty="0"/>
              <a:t>by the base curve and the field of </a:t>
            </a:r>
            <a:r>
              <a:rPr lang="en-US" dirty="0" err="1"/>
              <a:t>Darboux</a:t>
            </a:r>
            <a:r>
              <a:rPr lang="en-US" dirty="0"/>
              <a:t> vectors that define the generators of the developable surface</a:t>
            </a:r>
            <a:r>
              <a:rPr lang="en-US" dirty="0" smtClean="0"/>
              <a:t>.</a:t>
            </a:r>
          </a:p>
          <a:p>
            <a:r>
              <a:rPr lang="en-US" u="sng" dirty="0" smtClean="0"/>
              <a:t>The mathematical basis to define these vectors are the same in ROXIE and BEND.</a:t>
            </a:r>
            <a:endParaRPr lang="en-GB" u="sng" dirty="0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22" y="3975795"/>
            <a:ext cx="24130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0102" y="2996952"/>
            <a:ext cx="455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/>
          </a:p>
          <a:p>
            <a:r>
              <a:rPr lang="en-GB" b="1" dirty="0" smtClean="0"/>
              <a:t>Main objective: </a:t>
            </a:r>
            <a:r>
              <a:rPr lang="en-US" dirty="0"/>
              <a:t>minimize hard-way</a:t>
            </a:r>
            <a:br>
              <a:rPr lang="en-US" dirty="0"/>
            </a:br>
            <a:r>
              <a:rPr lang="en-US" dirty="0"/>
              <a:t>bend squared over entire block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2300" y="4740414"/>
            <a:ext cx="91217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/>
              <a:t>Base-line curve</a:t>
            </a:r>
            <a:r>
              <a:rPr lang="en-US" dirty="0"/>
              <a:t>: ROXIE uses hyper-ellipses on </a:t>
            </a:r>
            <a:r>
              <a:rPr lang="en-US" dirty="0" smtClean="0"/>
              <a:t>cylinders. </a:t>
            </a:r>
          </a:p>
          <a:p>
            <a:r>
              <a:rPr lang="en-US" u="sng" dirty="0" smtClean="0"/>
              <a:t>Cable </a:t>
            </a:r>
            <a:r>
              <a:rPr lang="en-US" u="sng" dirty="0"/>
              <a:t>shape changes</a:t>
            </a:r>
            <a:r>
              <a:rPr lang="en-US" dirty="0"/>
              <a:t>: ROXIE uses artificial inter-turn spacers. In BEND the cables in a block are packed together with slightly changing cross </a:t>
            </a:r>
            <a:r>
              <a:rPr lang="en-US" dirty="0" smtClean="0"/>
              <a:t>sections.</a:t>
            </a:r>
          </a:p>
          <a:p>
            <a:pPr lvl="0"/>
            <a:r>
              <a:rPr lang="en-US" u="sng" dirty="0"/>
              <a:t>Guiding strip</a:t>
            </a:r>
            <a:r>
              <a:rPr lang="en-US" dirty="0"/>
              <a:t>: In ROXIE, the guiding surface is the inner surface of the current block but the strain energy minimization can be done considering any conductor of the block. 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136" y="4371082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Main differences among codes: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1105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30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139391"/>
            <a:ext cx="8226854" cy="940443"/>
          </a:xfrm>
        </p:spPr>
        <p:txBody>
          <a:bodyPr/>
          <a:lstStyle/>
          <a:p>
            <a:r>
              <a:rPr lang="en-GB" dirty="0" smtClean="0"/>
              <a:t>Winding OL</a:t>
            </a:r>
            <a:endParaRPr lang="en-GB" dirty="0"/>
          </a:p>
        </p:txBody>
      </p:sp>
      <p:pic>
        <p:nvPicPr>
          <p:cNvPr id="7170" name="Picture 2" descr="G:\Workspaces\s\shortmod\Develop\labo 927\HFM\QXF\Jacky\Coil fabrication\short coil Cu #002\Outer\DSCN69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2"/>
          <a:stretch/>
        </p:blipFill>
        <p:spPr bwMode="auto">
          <a:xfrm>
            <a:off x="4788024" y="1412776"/>
            <a:ext cx="2952328" cy="19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Workspaces\s\shortmod\Develop\labo 927\HFM\QXF\Jacky\Coil fabrication\short coil Cu #002\Outer\DSCN69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9"/>
          <a:stretch/>
        </p:blipFill>
        <p:spPr bwMode="auto">
          <a:xfrm>
            <a:off x="971600" y="1412776"/>
            <a:ext cx="3308753" cy="19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" y="1081694"/>
            <a:ext cx="675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V3-OC3:</a:t>
            </a:r>
            <a:r>
              <a:rPr lang="en-GB" dirty="0" smtClean="0"/>
              <a:t>Corners rounded on the wedge side, very easy to place</a:t>
            </a:r>
            <a:endParaRPr lang="en-GB" dirty="0"/>
          </a:p>
        </p:txBody>
      </p:sp>
      <p:pic>
        <p:nvPicPr>
          <p:cNvPr id="7172" name="Picture 4" descr="G:\Workspaces\s\shortmod\Develop\labo 927\HFM\QXF\Jacky\Coil fabrication\short coil Cu #002\Outer\DSCN6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6982" b="25019"/>
          <a:stretch/>
        </p:blipFill>
        <p:spPr bwMode="auto">
          <a:xfrm>
            <a:off x="862363" y="4199219"/>
            <a:ext cx="3649191" cy="221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Workspaces\s\shortmod\Develop\labo 927\HFM\QXF\Jacky\Coil fabrication\short coil Cu #002\Outer\DSCN69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1" b="1"/>
          <a:stretch/>
        </p:blipFill>
        <p:spPr bwMode="auto">
          <a:xfrm>
            <a:off x="4654180" y="4199219"/>
            <a:ext cx="3583642" cy="230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1" y="3494249"/>
            <a:ext cx="9348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V3-OR4</a:t>
            </a:r>
            <a:r>
              <a:rPr lang="en-GB" dirty="0" smtClean="0"/>
              <a:t> </a:t>
            </a:r>
            <a:r>
              <a:rPr lang="en-GB" dirty="0"/>
              <a:t>No material removed. Non-negligible gap but it seems to be because we are not pushing enough the coil in the mid-plane (the surface of the spacer ≈ parallel to the </a:t>
            </a:r>
            <a:r>
              <a:rPr lang="en-GB" dirty="0" smtClean="0"/>
              <a:t>cable)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3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31</a:t>
            </a:fld>
            <a:endParaRPr lang="en-GB"/>
          </a:p>
        </p:txBody>
      </p:sp>
      <p:pic>
        <p:nvPicPr>
          <p:cNvPr id="8194" name="Picture 2" descr="G:\Workspaces\s\shortmod\Develop\labo 927\HFM\QXF\Jacky\Coil fabrication\short coil Cu #002\Outer\DSCN69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b="5662"/>
          <a:stretch/>
        </p:blipFill>
        <p:spPr bwMode="auto">
          <a:xfrm>
            <a:off x="5323359" y="2454027"/>
            <a:ext cx="3264096" cy="2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Workspaces\s\shortmod\Develop\labo 927\HFM\QXF\Jacky\Coil fabrication\short coil Cu #002\Outer\DSCN69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25722"/>
          <a:stretch/>
        </p:blipFill>
        <p:spPr bwMode="auto">
          <a:xfrm>
            <a:off x="352734" y="2438028"/>
            <a:ext cx="4754601" cy="20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1308200"/>
            <a:ext cx="8748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V3-OC4</a:t>
            </a:r>
            <a:r>
              <a:rPr lang="en-GB" dirty="0" smtClean="0"/>
              <a:t> </a:t>
            </a:r>
            <a:r>
              <a:rPr lang="en-GB" dirty="0"/>
              <a:t>No material removed. Non-negligible gap but it seems to be because we are not pushing enough the coil in the mid-plane (the surface of the spacer ≈ parallel to the </a:t>
            </a:r>
            <a:r>
              <a:rPr lang="en-GB" dirty="0" smtClean="0"/>
              <a:t>cable)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Winding 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0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32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46837"/>
            <a:ext cx="8226854" cy="789875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OL, outer radius after curing</a:t>
            </a:r>
            <a:endParaRPr lang="en-GB" dirty="0"/>
          </a:p>
        </p:txBody>
      </p:sp>
      <p:pic>
        <p:nvPicPr>
          <p:cNvPr id="9218" name="Picture 2" descr="\\cern.ch\dfs\Workspaces\s\shortmod\Develop\labo 927\HFM\QXF\Jacky\Coil fabrication\short coil Cu #002\Impregnation\DSCN3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b="9623"/>
          <a:stretch/>
        </p:blipFill>
        <p:spPr bwMode="auto">
          <a:xfrm>
            <a:off x="4788024" y="956280"/>
            <a:ext cx="3969196" cy="292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cern.ch\dfs\Workspaces\s\shortmod\Develop\labo 927\HFM\QXF\Jacky\Coil fabrication\short coil Cu #002\Impregnation\DSCN38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13217" r="6374" b="6774"/>
          <a:stretch/>
        </p:blipFill>
        <p:spPr bwMode="auto">
          <a:xfrm>
            <a:off x="253387" y="926564"/>
            <a:ext cx="4304367" cy="295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cern.ch\dfs\Workspaces\s\shortmod\Develop\labo 927\HFM\QXF\Jacky\Coil fabrication\short coil Cu #002\Impregnation\DSCN3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63080"/>
            <a:ext cx="3465140" cy="25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cern.ch\dfs\Workspaces\s\shortmod\Develop\labo 927\HFM\QXF\Jacky\Coil fabrication\short coil Cu #002\Outer\After curing\DSCN3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1116" y="3951597"/>
            <a:ext cx="3299855" cy="24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9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33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46837"/>
            <a:ext cx="8226854" cy="789875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OL, outer radius after curing</a:t>
            </a:r>
            <a:endParaRPr lang="en-GB" dirty="0"/>
          </a:p>
        </p:txBody>
      </p:sp>
      <p:pic>
        <p:nvPicPr>
          <p:cNvPr id="10242" name="Picture 2" descr="\\cern.ch\dfs\Workspaces\s\shortmod\Develop\labo 927\HFM\QXF\Jacky\Coil fabrication\short coil Cu #002\Impregnation\DSCN3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cern.ch\dfs\Workspaces\s\shortmod\Develop\labo 927\HFM\QXF\Jacky\Coil fabrication\short coil Cu #002\Impregnation\DSCN38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22909" r="14341" b="7918"/>
          <a:stretch/>
        </p:blipFill>
        <p:spPr bwMode="auto">
          <a:xfrm>
            <a:off x="827583" y="867860"/>
            <a:ext cx="4439185" cy="29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cern.ch\dfs\Workspaces\s\shortmod\Develop\labo 927\HFM\QXF\Jacky\Coil fabrication\short coil Cu #002\Impregnation\DSCN3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5303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cern.ch\dfs\Workspaces\s\shortmod\Develop\labo 927\HFM\QXF\Jacky\Coil fabrication\short coil Cu #002\Impregnation\DSCN3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70" y="87271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34</a:t>
            </a:fld>
            <a:endParaRPr lang="en-GB"/>
          </a:p>
        </p:txBody>
      </p:sp>
      <p:pic>
        <p:nvPicPr>
          <p:cNvPr id="1026" name="Picture 2" descr="G:\Workspaces\s\shortmod\Develop\labo 927\HFM\QXF\Jacky\Coil fabrication\short coil Cu #002\Inner\DSCN33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31583" r="1209" b="16265"/>
          <a:stretch/>
        </p:blipFill>
        <p:spPr bwMode="auto">
          <a:xfrm>
            <a:off x="35496" y="32970"/>
            <a:ext cx="9108504" cy="36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671527" y="1076578"/>
            <a:ext cx="744219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671527" y="2127065"/>
            <a:ext cx="744219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 rot="20297540">
            <a:off x="3272539" y="600209"/>
            <a:ext cx="744219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 rot="555016">
            <a:off x="3302321" y="2656675"/>
            <a:ext cx="744221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676" y="3703527"/>
            <a:ext cx="90673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V3-IC1: Easy to place, nothing done on the spacer (it was slightly broken </a:t>
            </a:r>
            <a:r>
              <a:rPr lang="en-GB" sz="1600" dirty="0" smtClean="0">
                <a:solidFill>
                  <a:srgbClr val="FF0000"/>
                </a:solidFill>
              </a:rPr>
              <a:t>[1]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V3-IR1: The spacer gets in contact with the cable in </a:t>
            </a:r>
            <a:r>
              <a:rPr lang="en-GB" sz="1600" dirty="0" smtClean="0">
                <a:solidFill>
                  <a:srgbClr val="FF0000"/>
                </a:solidFill>
              </a:rPr>
              <a:t>[2]</a:t>
            </a:r>
            <a:r>
              <a:rPr lang="en-GB" sz="1600" dirty="0" smtClean="0"/>
              <a:t>, lower edge. A bit of material was removed and the corners were rounded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V3-IC2: </a:t>
            </a:r>
            <a:r>
              <a:rPr lang="en-GB" sz="1600" dirty="0"/>
              <a:t>Easy to place, </a:t>
            </a:r>
            <a:r>
              <a:rPr lang="en-GB" sz="1600" dirty="0" smtClean="0"/>
              <a:t>corners rounded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V3-IC3: Corners slightly rounded (negligible material removal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V3-IR2: </a:t>
            </a:r>
            <a:r>
              <a:rPr lang="en-GB" sz="1600" dirty="0"/>
              <a:t>The spacer wets in contact with the cable in </a:t>
            </a:r>
            <a:r>
              <a:rPr lang="en-GB" sz="1600" dirty="0" smtClean="0">
                <a:solidFill>
                  <a:srgbClr val="FF0000"/>
                </a:solidFill>
              </a:rPr>
              <a:t>[3]</a:t>
            </a:r>
            <a:r>
              <a:rPr lang="en-GB" sz="1600" dirty="0" smtClean="0"/>
              <a:t>, </a:t>
            </a:r>
            <a:r>
              <a:rPr lang="en-GB" sz="1600" dirty="0"/>
              <a:t>lower edge. A bit of material was removed and the corners were </a:t>
            </a:r>
            <a:r>
              <a:rPr lang="en-GB" sz="1600" dirty="0" smtClean="0"/>
              <a:t>rounded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V3-IC4: No material removed.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V3-IR3: </a:t>
            </a:r>
            <a:r>
              <a:rPr lang="en-GB" sz="1600" dirty="0"/>
              <a:t>No material removed</a:t>
            </a:r>
            <a:r>
              <a:rPr lang="en-GB" sz="1600" dirty="0" smtClean="0"/>
              <a:t>.</a:t>
            </a:r>
          </a:p>
          <a:p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08401" y="10201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8401" y="20864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92079" y="1237413"/>
            <a:ext cx="744219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528954" y="12374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7978" y="5004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5495" y="25987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20297540">
            <a:off x="5313297" y="2684342"/>
            <a:ext cx="744219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507735" y="26370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Second short Cu cable coil</a:t>
            </a:r>
            <a:br>
              <a:rPr lang="en-GB" dirty="0"/>
            </a:br>
            <a:r>
              <a:rPr lang="en-GB" dirty="0" smtClean="0"/>
              <a:t>LE, right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b="5584"/>
          <a:stretch/>
        </p:blipFill>
        <p:spPr>
          <a:xfrm>
            <a:off x="457200" y="1219200"/>
            <a:ext cx="8180899" cy="49910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63688" y="6324600"/>
            <a:ext cx="4256112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P. Ferracin, G. Ambrosio, S. Izquierdo Bermudez, R. Bossert, M. Yu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8E34-1F16-40D1-B73D-247C428146B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Second short Cu cable coil</a:t>
            </a:r>
            <a:br>
              <a:rPr lang="en-GB" dirty="0"/>
            </a:br>
            <a:r>
              <a:rPr lang="en-GB" dirty="0"/>
              <a:t>LE, </a:t>
            </a:r>
            <a:r>
              <a:rPr lang="en-GB" dirty="0" smtClean="0"/>
              <a:t>left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b="12714"/>
          <a:stretch/>
        </p:blipFill>
        <p:spPr>
          <a:xfrm>
            <a:off x="381000" y="1295400"/>
            <a:ext cx="8378026" cy="4724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6" y="6324600"/>
            <a:ext cx="4184104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P. Ferracin, G. Ambrosio, S. Izquierdo Bermudez, R. Bossert, M. Yu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8E34-1F16-40D1-B73D-247C428146B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Second short Cu cable coil</a:t>
            </a:r>
            <a:br>
              <a:rPr lang="en-GB" dirty="0"/>
            </a:br>
            <a:r>
              <a:rPr lang="en-GB" dirty="0" smtClean="0"/>
              <a:t>RE</a:t>
            </a:r>
            <a:r>
              <a:rPr lang="en-GB" dirty="0"/>
              <a:t>, right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3" b="12227"/>
          <a:stretch/>
        </p:blipFill>
        <p:spPr>
          <a:xfrm>
            <a:off x="304800" y="1447800"/>
            <a:ext cx="8437596" cy="4419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324600"/>
            <a:ext cx="3968080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P. Ferracin, G. Ambrosio, S. Izquierdo Bermudez, R. Bossert, M. Yu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8E34-1F16-40D1-B73D-247C428146B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Second short Cu cable coil</a:t>
            </a:r>
            <a:br>
              <a:rPr lang="en-GB" dirty="0"/>
            </a:br>
            <a:r>
              <a:rPr lang="en-GB" dirty="0"/>
              <a:t>RE, right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16798" r="1479" b="18385"/>
          <a:stretch/>
        </p:blipFill>
        <p:spPr>
          <a:xfrm>
            <a:off x="358522" y="1524000"/>
            <a:ext cx="8404478" cy="4343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01/04/2014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5736" y="6324600"/>
            <a:ext cx="3824064" cy="36512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P. Ferracin, G. Ambrosio, S. Izquierdo Bermudez, R. Bossert, M. Yu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8E34-1F16-40D1-B73D-247C428146B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t="39668" r="40167" b="42260"/>
          <a:stretch/>
        </p:blipFill>
        <p:spPr bwMode="auto">
          <a:xfrm>
            <a:off x="693376" y="1857396"/>
            <a:ext cx="3194166" cy="127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395535" y="2073034"/>
            <a:ext cx="129614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05839" y="2073034"/>
            <a:ext cx="236596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5" y="3472758"/>
            <a:ext cx="2413521" cy="162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977215"/>
              </p:ext>
            </p:extLst>
          </p:nvPr>
        </p:nvGraphicFramePr>
        <p:xfrm>
          <a:off x="1908301" y="5729555"/>
          <a:ext cx="5327397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3030728"/>
                <a:gridCol w="1151573"/>
                <a:gridCol w="1145096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PARAMETER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Upper bound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Lower bound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Order of the Hyper-Ellipse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Ellipticity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Inclination angle of the innermost turn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GB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TORS1/TORS2/TORS3/TORS4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400330" y="3696071"/>
            <a:ext cx="2088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ea typeface="Times New Roman" pitchFamily="18" charset="0"/>
                <a:cs typeface="Times New Roman" pitchFamily="18" charset="0"/>
              </a:rPr>
              <a:t>Ellipticity (</a:t>
            </a:r>
            <a:r>
              <a:rPr lang="en-GB" sz="1400" b="1" dirty="0" smtClean="0">
                <a:ea typeface="Times New Roman" pitchFamily="18" charset="0"/>
                <a:cs typeface="Times New Roman" pitchFamily="18" charset="0"/>
              </a:rPr>
              <a:t>f</a:t>
            </a:r>
            <a:r>
              <a:rPr lang="en-GB" sz="1400" dirty="0" smtClean="0">
                <a:ea typeface="Times New Roman" pitchFamily="18" charset="0"/>
                <a:cs typeface="Times New Roman" pitchFamily="18" charset="0"/>
              </a:rPr>
              <a:t>) </a:t>
            </a:r>
            <a:r>
              <a:rPr lang="en-GB" sz="1400" dirty="0">
                <a:ea typeface="Times New Roman" pitchFamily="18" charset="0"/>
                <a:cs typeface="Times New Roman" pitchFamily="18" charset="0"/>
              </a:rPr>
              <a:t>of the coil-end baseline</a:t>
            </a:r>
            <a:endParaRPr lang="en-GB" sz="1400" dirty="0"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Order </a:t>
            </a:r>
            <a:r>
              <a:rPr lang="en-GB" sz="1400" dirty="0"/>
              <a:t>of the </a:t>
            </a:r>
            <a:r>
              <a:rPr lang="en-GB" sz="1400" dirty="0" smtClean="0"/>
              <a:t>hyper-ellipse (</a:t>
            </a:r>
            <a:r>
              <a:rPr lang="en-GB" sz="1400" b="1" dirty="0" err="1"/>
              <a:t>H</a:t>
            </a:r>
            <a:r>
              <a:rPr lang="en-GB" sz="1400" b="1" baseline="-25000" dirty="0" err="1"/>
              <a:t>orde</a:t>
            </a:r>
            <a:r>
              <a:rPr lang="en-GB" sz="1400" baseline="-25000" dirty="0" err="1"/>
              <a:t>r</a:t>
            </a:r>
            <a:r>
              <a:rPr lang="en-GB" sz="1400" dirty="0" smtClean="0"/>
              <a:t>) </a:t>
            </a:r>
            <a:r>
              <a:rPr lang="en-GB" sz="1400" dirty="0"/>
              <a:t>that defines the </a:t>
            </a:r>
            <a:r>
              <a:rPr lang="en-GB" sz="1400" dirty="0" smtClean="0"/>
              <a:t>baseline</a:t>
            </a:r>
            <a:endParaRPr lang="en-GB" sz="1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499992" y="3404629"/>
            <a:ext cx="2969705" cy="1717395"/>
            <a:chOff x="5264411" y="3406387"/>
            <a:chExt cx="2969705" cy="1717395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0" t="24694" r="11806" b="33325"/>
            <a:stretch/>
          </p:blipFill>
          <p:spPr bwMode="auto">
            <a:xfrm>
              <a:off x="5264411" y="3451853"/>
              <a:ext cx="2969705" cy="167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6067536" y="3421857"/>
              <a:ext cx="1312840" cy="18986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6101006" y="3651201"/>
              <a:ext cx="1465240" cy="1432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73771" y="340638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</a:rPr>
                <a:t>β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005878" y="3533068"/>
            <a:ext cx="2041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Natural angle </a:t>
            </a:r>
            <a:r>
              <a:rPr lang="en-GB" sz="1400" b="1" dirty="0"/>
              <a:t>β</a:t>
            </a:r>
            <a:r>
              <a:rPr lang="en-GB" sz="1400" dirty="0"/>
              <a:t> for the innermost </a:t>
            </a:r>
            <a:r>
              <a:rPr lang="en-US" sz="1400" dirty="0"/>
              <a:t>cable </a:t>
            </a:r>
            <a:r>
              <a:rPr lang="en-US" sz="1400" dirty="0" smtClean="0"/>
              <a:t>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Additional </a:t>
            </a:r>
            <a:r>
              <a:rPr lang="en-US" sz="1400" dirty="0"/>
              <a:t>twist around the tangent </a:t>
            </a:r>
            <a:r>
              <a:rPr lang="en-US" sz="1400" dirty="0" smtClean="0"/>
              <a:t>vector </a:t>
            </a:r>
            <a:r>
              <a:rPr lang="en-US" sz="1400" b="1" dirty="0" smtClean="0"/>
              <a:t>(TORS).</a:t>
            </a:r>
            <a:endParaRPr lang="en-GB" sz="1400" b="1" dirty="0"/>
          </a:p>
        </p:txBody>
      </p:sp>
      <p:pic>
        <p:nvPicPr>
          <p:cNvPr id="15" name="Picture 14"/>
          <p:cNvPicPr/>
          <p:nvPr/>
        </p:nvPicPr>
        <p:blipFill rotWithShape="1">
          <a:blip r:embed="rId5"/>
          <a:srcRect l="47618" t="40810" r="46661" b="48198"/>
          <a:stretch/>
        </p:blipFill>
        <p:spPr bwMode="auto">
          <a:xfrm>
            <a:off x="4807967" y="1767891"/>
            <a:ext cx="912886" cy="987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72000" y="1182096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Inter-turn </a:t>
            </a:r>
            <a:r>
              <a:rPr lang="en-US" sz="1400" dirty="0"/>
              <a:t>spacers in between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compensate </a:t>
            </a:r>
            <a:r>
              <a:rPr lang="en-US" sz="1400" dirty="0"/>
              <a:t>for </a:t>
            </a:r>
            <a:r>
              <a:rPr lang="en-US" sz="1400" dirty="0" smtClean="0"/>
              <a:t>de-</a:t>
            </a:r>
            <a:r>
              <a:rPr lang="en-US" sz="1400" dirty="0" err="1" smtClean="0"/>
              <a:t>keystoning</a:t>
            </a:r>
            <a:endParaRPr lang="en-GB" sz="1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-1373" y="315781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570627" y="791860"/>
            <a:ext cx="1373" cy="23718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1296" y="812764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GROUP 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35552" y="817698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GROUP B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84" y="3163736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GROUP 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51512" y="1662231"/>
            <a:ext cx="3184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/>
              <a:t>Selection based on the available data from magnets designed with ROXIE differential geometry module. Feedback from winding </a:t>
            </a:r>
            <a:r>
              <a:rPr lang="en-US" sz="1400" dirty="0" smtClean="0"/>
              <a:t>to </a:t>
            </a:r>
            <a:r>
              <a:rPr lang="en-US" sz="1400" dirty="0"/>
              <a:t>optimize these </a:t>
            </a:r>
            <a:r>
              <a:rPr lang="en-US" sz="1400" dirty="0" smtClean="0"/>
              <a:t>parameters.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34962" y="5099359"/>
            <a:ext cx="8932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Deterministic optimization algorithm “</a:t>
            </a:r>
            <a:r>
              <a:rPr lang="en-GB" dirty="0" err="1"/>
              <a:t>Extrem</a:t>
            </a:r>
            <a:r>
              <a:rPr lang="en-GB" dirty="0"/>
              <a:t>” to minimize the geodesic curvature and torsion on each individual block. Explored boundaries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659" y="1137179"/>
            <a:ext cx="4285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Longitudinal position of each block. Optimize to minimize the multipole content of the integrated field and peak field in the conductor</a:t>
            </a:r>
            <a:endParaRPr lang="en-GB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95536" y="2073034"/>
            <a:ext cx="10081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95536" y="2354729"/>
            <a:ext cx="12961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89437" y="2362841"/>
            <a:ext cx="166228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05839" y="2366308"/>
            <a:ext cx="265399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7698"/>
          </a:xfrm>
        </p:spPr>
        <p:txBody>
          <a:bodyPr/>
          <a:lstStyle/>
          <a:p>
            <a:r>
              <a:rPr lang="en-GB" dirty="0" smtClean="0"/>
              <a:t>Design parameters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8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Design for the first iteration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943308583"/>
              </p:ext>
            </p:extLst>
          </p:nvPr>
        </p:nvGraphicFramePr>
        <p:xfrm>
          <a:off x="-144016" y="396961"/>
          <a:ext cx="9288016" cy="4271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556337" y="3914471"/>
            <a:ext cx="1694622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ea typeface="Times New Roman" pitchFamily="18" charset="0"/>
                <a:cs typeface="Times New Roman" pitchFamily="18" charset="0"/>
              </a:rPr>
              <a:t>Ellipticity,</a:t>
            </a:r>
            <a:r>
              <a:rPr lang="en-GB" b="1" dirty="0">
                <a:ea typeface="Times New Roman" pitchFamily="18" charset="0"/>
                <a:cs typeface="Calibri" pitchFamily="34" charset="0"/>
              </a:rPr>
              <a:t> β</a:t>
            </a:r>
            <a:r>
              <a:rPr lang="en-GB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b="1" dirty="0" smtClean="0">
                <a:ea typeface="Times New Roman" pitchFamily="18" charset="0"/>
                <a:cs typeface="Calibri" pitchFamily="34" charset="0"/>
              </a:rPr>
              <a:t>, </a:t>
            </a:r>
            <a:r>
              <a:rPr lang="en-GB" b="1" dirty="0" err="1"/>
              <a:t>H</a:t>
            </a:r>
            <a:r>
              <a:rPr lang="en-GB" b="1" baseline="-25000" dirty="0" err="1"/>
              <a:t>orde</a:t>
            </a:r>
            <a:r>
              <a:rPr lang="en-GB" baseline="-25000" dirty="0" err="1"/>
              <a:t>r</a:t>
            </a:r>
            <a:r>
              <a:rPr lang="en-GB" dirty="0" smtClean="0">
                <a:ea typeface="Times New Roman" pitchFamily="18" charset="0"/>
                <a:cs typeface="Calibri" pitchFamily="34" charset="0"/>
              </a:rPr>
              <a:t> 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5040052" y="3836472"/>
            <a:ext cx="1368152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ea typeface="Times New Roman" pitchFamily="18" charset="0"/>
                <a:cs typeface="Times New Roman" pitchFamily="18" charset="0"/>
              </a:rPr>
              <a:t>Ellipticity,</a:t>
            </a:r>
            <a:r>
              <a:rPr lang="en-GB" b="1" dirty="0">
                <a:ea typeface="Times New Roman" pitchFamily="18" charset="0"/>
                <a:cs typeface="Calibri" pitchFamily="34" charset="0"/>
              </a:rPr>
              <a:t> β</a:t>
            </a:r>
            <a:r>
              <a:rPr lang="en-GB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b="1" dirty="0" smtClean="0">
                <a:ea typeface="Times New Roman" pitchFamily="18" charset="0"/>
                <a:cs typeface="Calibri" pitchFamily="34" charset="0"/>
              </a:rPr>
              <a:t>, </a:t>
            </a:r>
            <a:r>
              <a:rPr lang="en-GB" b="1" dirty="0" err="1"/>
              <a:t>H</a:t>
            </a:r>
            <a:r>
              <a:rPr lang="en-GB" b="1" baseline="-25000" dirty="0" err="1"/>
              <a:t>orde</a:t>
            </a:r>
            <a:r>
              <a:rPr lang="en-GB" baseline="-25000" dirty="0" err="1"/>
              <a:t>r</a:t>
            </a:r>
            <a:r>
              <a:rPr lang="en-GB" dirty="0" smtClean="0">
                <a:ea typeface="Times New Roman" pitchFamily="18" charset="0"/>
                <a:cs typeface="Calibri" pitchFamily="34" charset="0"/>
              </a:rPr>
              <a:t> 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542704" y="3822139"/>
            <a:ext cx="2160240" cy="83099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 smtClean="0"/>
              <a:t>Number of blocks, distribution of the conductors, z</a:t>
            </a:r>
            <a:endParaRPr lang="en-GB" sz="1600" dirty="0"/>
          </a:p>
        </p:txBody>
      </p:sp>
      <p:cxnSp>
        <p:nvCxnSpPr>
          <p:cNvPr id="20" name="Straight Connector 19"/>
          <p:cNvCxnSpPr>
            <a:stCxn id="17" idx="0"/>
          </p:cNvCxnSpPr>
          <p:nvPr/>
        </p:nvCxnSpPr>
        <p:spPr>
          <a:xfrm flipV="1">
            <a:off x="1403648" y="3573016"/>
            <a:ext cx="0" cy="341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-5945" y="4831992"/>
            <a:ext cx="925125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/>
              <a:t>Details about magnetic optimization (steps 1&amp;2):</a:t>
            </a:r>
          </a:p>
          <a:p>
            <a:r>
              <a:rPr lang="en-GB" i="1" dirty="0" smtClean="0"/>
              <a:t>LARP CM20-HiLumi: 3D </a:t>
            </a:r>
            <a:r>
              <a:rPr lang="en-GB" i="1" dirty="0"/>
              <a:t>magnetic analysis and coil end </a:t>
            </a:r>
            <a:r>
              <a:rPr lang="en-GB" i="1" dirty="0" smtClean="0"/>
              <a:t>design</a:t>
            </a:r>
          </a:p>
          <a:p>
            <a:r>
              <a:rPr lang="en-GB" b="1" u="sng" dirty="0" smtClean="0"/>
              <a:t>Details about mechanical optimization (step 3):</a:t>
            </a:r>
          </a:p>
          <a:p>
            <a:r>
              <a:rPr lang="en-GB" i="1" dirty="0"/>
              <a:t>End Parts Mini </a:t>
            </a:r>
            <a:r>
              <a:rPr lang="en-GB" i="1" dirty="0" smtClean="0"/>
              <a:t>Review: </a:t>
            </a:r>
            <a:r>
              <a:rPr lang="en-GB" i="1" dirty="0"/>
              <a:t>https://plone.uslarp.org/MagnetRD/qxf/meetings/2013/20131015/</a:t>
            </a:r>
          </a:p>
          <a:p>
            <a:endParaRPr lang="en-GB" i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622824" y="3554689"/>
            <a:ext cx="0" cy="267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96136" y="3554689"/>
            <a:ext cx="0" cy="267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4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1107" y="6421335"/>
            <a:ext cx="514400" cy="385018"/>
          </a:xfrm>
        </p:spPr>
        <p:txBody>
          <a:bodyPr/>
          <a:lstStyle/>
          <a:p>
            <a:fld id="{91FE0CF9-301C-4DC2-9DD4-D8FCF2197C95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292611" y="1369667"/>
            <a:ext cx="8844299" cy="1440160"/>
          </a:xfrm>
          <a:prstGeom prst="rightArrow">
            <a:avLst>
              <a:gd name="adj1" fmla="val 50000"/>
              <a:gd name="adj2" fmla="val 3397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6438" y="1552907"/>
            <a:ext cx="0" cy="3438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178" y="2513759"/>
            <a:ext cx="1197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/>
              <a:t>V1</a:t>
            </a:r>
          </a:p>
          <a:p>
            <a:pPr algn="ctr"/>
            <a:r>
              <a:rPr lang="en-GB" b="1" dirty="0" smtClean="0">
                <a:solidFill>
                  <a:srgbClr val="00B050"/>
                </a:solidFill>
              </a:rPr>
              <a:t>SPC1 IL</a:t>
            </a:r>
          </a:p>
          <a:p>
            <a:pPr algn="ctr"/>
            <a:r>
              <a:rPr lang="en-GB" dirty="0" smtClean="0"/>
              <a:t>Cu</a:t>
            </a:r>
          </a:p>
          <a:p>
            <a:pPr algn="ctr"/>
            <a:r>
              <a:rPr lang="en-GB" dirty="0" smtClean="0">
                <a:solidFill>
                  <a:srgbClr val="00B050"/>
                </a:solidFill>
              </a:rPr>
              <a:t>Oct-2014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2331" y="2513757"/>
            <a:ext cx="1232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/>
              <a:t>V2</a:t>
            </a:r>
          </a:p>
          <a:p>
            <a:pPr algn="ctr"/>
            <a:r>
              <a:rPr lang="en-GB" b="1" dirty="0" smtClean="0">
                <a:solidFill>
                  <a:srgbClr val="00B050"/>
                </a:solidFill>
              </a:rPr>
              <a:t>SPC1 OL </a:t>
            </a:r>
          </a:p>
          <a:p>
            <a:pPr algn="ctr"/>
            <a:r>
              <a:rPr lang="en-GB" dirty="0" smtClean="0"/>
              <a:t>Cu</a:t>
            </a:r>
          </a:p>
          <a:p>
            <a:pPr algn="ctr"/>
            <a:r>
              <a:rPr lang="en-GB" dirty="0" smtClean="0">
                <a:solidFill>
                  <a:srgbClr val="00B050"/>
                </a:solidFill>
              </a:rPr>
              <a:t>Oct-2014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9068" y="2513756"/>
            <a:ext cx="2287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/>
              <a:t>V3</a:t>
            </a:r>
          </a:p>
          <a:p>
            <a:pPr algn="ctr"/>
            <a:r>
              <a:rPr lang="en-GB" b="1" dirty="0" smtClean="0">
                <a:solidFill>
                  <a:srgbClr val="00B0F0"/>
                </a:solidFill>
              </a:rPr>
              <a:t>SPC2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FF0000"/>
                </a:solidFill>
              </a:rPr>
              <a:t>SQXF1 </a:t>
            </a:r>
          </a:p>
          <a:p>
            <a:pPr algn="ctr"/>
            <a:r>
              <a:rPr lang="en-GB" dirty="0" smtClean="0"/>
              <a:t>Cu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Jan 2014  </a:t>
            </a:r>
            <a:r>
              <a:rPr lang="en-GB" dirty="0" smtClean="0">
                <a:solidFill>
                  <a:srgbClr val="FF0000"/>
                </a:solidFill>
              </a:rPr>
              <a:t>April 2014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806" y="2532914"/>
            <a:ext cx="136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/>
              <a:t>V4</a:t>
            </a:r>
          </a:p>
          <a:p>
            <a:pPr algn="ctr"/>
            <a:r>
              <a:rPr lang="en-GB" b="1" dirty="0" smtClean="0">
                <a:solidFill>
                  <a:srgbClr val="7030A0"/>
                </a:solidFill>
              </a:rPr>
              <a:t>SQXF2 </a:t>
            </a:r>
          </a:p>
          <a:p>
            <a:pPr algn="ctr"/>
            <a:r>
              <a:rPr lang="en-GB" dirty="0" smtClean="0"/>
              <a:t>Bad Nb3Sn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June 2014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9888" y="2517478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/>
              <a:t>V5</a:t>
            </a:r>
          </a:p>
          <a:p>
            <a:pPr algn="ctr"/>
            <a:r>
              <a:rPr lang="en-GB" b="1" dirty="0">
                <a:solidFill>
                  <a:srgbClr val="7030A0"/>
                </a:solidFill>
              </a:rPr>
              <a:t>SQXF</a:t>
            </a:r>
            <a:r>
              <a:rPr lang="en-GB" b="1" dirty="0" smtClean="0">
                <a:solidFill>
                  <a:srgbClr val="7030A0"/>
                </a:solidFill>
              </a:rPr>
              <a:t>3 </a:t>
            </a:r>
          </a:p>
          <a:p>
            <a:pPr algn="ctr"/>
            <a:r>
              <a:rPr lang="en-GB" dirty="0" smtClean="0"/>
              <a:t>Nb3Sn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</a:rPr>
              <a:t>End July 2014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4054" y="1025692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WP3 meeting</a:t>
            </a:r>
          </a:p>
          <a:p>
            <a:r>
              <a:rPr lang="en-GB" sz="1600" dirty="0" smtClean="0"/>
              <a:t>Review End Parts Design</a:t>
            </a:r>
            <a:endParaRPr lang="en-GB" sz="1600" dirty="0"/>
          </a:p>
        </p:txBody>
      </p:sp>
      <p:pic>
        <p:nvPicPr>
          <p:cNvPr id="16" name="Picture 2" descr="C:\coil\DSCN16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9284" b="14333"/>
          <a:stretch/>
        </p:blipFill>
        <p:spPr bwMode="auto">
          <a:xfrm>
            <a:off x="1128426" y="5462924"/>
            <a:ext cx="2409443" cy="12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 Brace 17"/>
          <p:cNvSpPr/>
          <p:nvPr/>
        </p:nvSpPr>
        <p:spPr>
          <a:xfrm rot="16200000">
            <a:off x="2154790" y="2862586"/>
            <a:ext cx="292195" cy="43982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74757" y="4122973"/>
            <a:ext cx="19935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/>
              <a:t>Increase de Harmonic Order of the baseline ellipse (more roundish)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/>
              <a:t>Pole converged to BEND design</a:t>
            </a:r>
          </a:p>
        </p:txBody>
      </p:sp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31699" b="2533"/>
          <a:stretch/>
        </p:blipFill>
        <p:spPr bwMode="auto">
          <a:xfrm>
            <a:off x="5802223" y="5427770"/>
            <a:ext cx="2314222" cy="134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eft Brace 20"/>
          <p:cNvSpPr/>
          <p:nvPr/>
        </p:nvSpPr>
        <p:spPr>
          <a:xfrm rot="16200000">
            <a:off x="6696500" y="2791095"/>
            <a:ext cx="315202" cy="456419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urved Up Arrow 26"/>
          <p:cNvSpPr/>
          <p:nvPr/>
        </p:nvSpPr>
        <p:spPr>
          <a:xfrm>
            <a:off x="668537" y="3714086"/>
            <a:ext cx="1377172" cy="408887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Curved Up Arrow 27"/>
          <p:cNvSpPr/>
          <p:nvPr/>
        </p:nvSpPr>
        <p:spPr>
          <a:xfrm>
            <a:off x="2333148" y="3769148"/>
            <a:ext cx="1786122" cy="36128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4" t="39406" r="33400" b="50204"/>
          <a:stretch/>
        </p:blipFill>
        <p:spPr bwMode="auto">
          <a:xfrm>
            <a:off x="2446303" y="4451048"/>
            <a:ext cx="1582554" cy="5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135454" y="4130434"/>
            <a:ext cx="2036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/>
              <a:t>Change angle last block IL</a:t>
            </a:r>
            <a:endParaRPr lang="en-GB" sz="1100" dirty="0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3370225" y="4929664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585139" y="4556708"/>
            <a:ext cx="147466" cy="37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urved Up Arrow 37"/>
          <p:cNvSpPr/>
          <p:nvPr/>
        </p:nvSpPr>
        <p:spPr>
          <a:xfrm>
            <a:off x="4929994" y="3758721"/>
            <a:ext cx="1786122" cy="41403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36056" y="4176444"/>
            <a:ext cx="178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Minor changes: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Radius on the edges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Flexible features</a:t>
            </a: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4" t="39406" r="33400" b="50204"/>
          <a:stretch/>
        </p:blipFill>
        <p:spPr bwMode="auto">
          <a:xfrm>
            <a:off x="6927496" y="4488377"/>
            <a:ext cx="1582554" cy="5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Curved Up Arrow 40"/>
          <p:cNvSpPr/>
          <p:nvPr/>
        </p:nvSpPr>
        <p:spPr>
          <a:xfrm>
            <a:off x="6869244" y="3784424"/>
            <a:ext cx="1786122" cy="41403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8116445" y="4967982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8322148" y="4669959"/>
            <a:ext cx="139294" cy="301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643146" y="4156486"/>
            <a:ext cx="2421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/>
              <a:t>Modify spacing among cables last block IL</a:t>
            </a:r>
            <a:endParaRPr lang="en-GB" sz="1100" dirty="0"/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764452"/>
              </p:ext>
            </p:extLst>
          </p:nvPr>
        </p:nvGraphicFramePr>
        <p:xfrm>
          <a:off x="340800" y="1730351"/>
          <a:ext cx="8226416" cy="718792"/>
        </p:xfrm>
        <a:graphic>
          <a:graphicData uri="http://schemas.openxmlformats.org/drawingml/2006/table">
            <a:tbl>
              <a:tblPr/>
              <a:tblGrid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  <a:gridCol w="186964"/>
              </a:tblGrid>
              <a:tr h="167313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1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731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October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November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January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February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March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7313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708">
                <a:tc>
                  <a:txBody>
                    <a:bodyPr/>
                    <a:lstStyle/>
                    <a:p>
                      <a:pPr algn="l" fontAlgn="b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SPC1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SPC2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Preparation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SQXF1IL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OL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SQXF2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SQXF3</a:t>
                      </a:r>
                    </a:p>
                  </a:txBody>
                  <a:tcPr marL="8248" marR="8248" marT="82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7634582" y="4325763"/>
            <a:ext cx="9637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71.5˚</a:t>
            </a:r>
            <a:r>
              <a:rPr lang="en-GB" sz="1050" dirty="0">
                <a:sym typeface="Wingdings" panose="05000000000000000000" pitchFamily="2" charset="2"/>
              </a:rPr>
              <a:t></a:t>
            </a:r>
            <a:r>
              <a:rPr lang="en-GB" sz="1050" dirty="0"/>
              <a:t>67.3˚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806332" y="4266052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68.5˚</a:t>
            </a:r>
            <a:r>
              <a:rPr lang="en-GB" sz="1050" dirty="0">
                <a:sym typeface="Wingdings" panose="05000000000000000000" pitchFamily="2" charset="2"/>
              </a:rPr>
              <a:t></a:t>
            </a:r>
            <a:r>
              <a:rPr lang="en-GB" sz="1050" dirty="0"/>
              <a:t>71˚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30668" y="1024677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Now</a:t>
            </a:r>
          </a:p>
          <a:p>
            <a:r>
              <a:rPr lang="en-GB" sz="1600" dirty="0" smtClean="0"/>
              <a:t>CM22</a:t>
            </a:r>
            <a:endParaRPr lang="en-GB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-32432" y="5147848"/>
            <a:ext cx="4483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Shorter coils with plastic end spacers to optimize ends</a:t>
            </a:r>
            <a:endParaRPr lang="en-GB" sz="1400" dirty="0"/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5871018" y="1552907"/>
            <a:ext cx="0" cy="3438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01489" y="516949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SQXF coils</a:t>
            </a:r>
            <a:endParaRPr lang="en-GB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CERN spacers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9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Remark!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60" y="1412776"/>
            <a:ext cx="8892480" cy="1512168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GB" dirty="0" smtClean="0"/>
              <a:t>Short coils with plastic end spacers (SPC1&amp;SPC2) and first SQXF coil (SQXF1) are made with </a:t>
            </a:r>
            <a:r>
              <a:rPr lang="en-GB" b="1" dirty="0" smtClean="0">
                <a:solidFill>
                  <a:srgbClr val="FF0000"/>
                </a:solidFill>
              </a:rPr>
              <a:t>COPPER CABLE</a:t>
            </a:r>
          </a:p>
          <a:p>
            <a:pPr marL="36576" indent="0">
              <a:buNone/>
            </a:pPr>
            <a:endParaRPr lang="en-GB" dirty="0"/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1906" y="3645024"/>
            <a:ext cx="8380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Similar behaviour (in terms of end-spacer fitting, not in terms of cable mechanical stability) was observed in LBNL when using Nb3Sn and Cu </a:t>
            </a:r>
            <a:r>
              <a:rPr lang="en-GB" sz="2400" dirty="0" smtClean="0"/>
              <a:t>cable</a:t>
            </a:r>
          </a:p>
          <a:p>
            <a:endParaRPr lang="en-GB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57238" y="5044737"/>
            <a:ext cx="7115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0000FF"/>
                </a:solidFill>
              </a:rPr>
              <a:t>https://plone.uslarp.org/MagnetRD/qxf/meetings/2013/2013-12-17/</a:t>
            </a:r>
            <a:endParaRPr lang="en-GB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861048"/>
            <a:ext cx="4372260" cy="1011371"/>
          </a:xfrm>
        </p:spPr>
        <p:txBody>
          <a:bodyPr>
            <a:normAutofit fontScale="55000" lnSpcReduction="20000"/>
          </a:bodyPr>
          <a:lstStyle/>
          <a:p>
            <a:pPr marL="36576" indent="0">
              <a:buNone/>
            </a:pPr>
            <a:r>
              <a:rPr lang="en-GB" dirty="0" smtClean="0"/>
              <a:t>2. Increase the harmonic order of the hyper-ellipse that define the baseline of the inner-most turn on the mandrel (</a:t>
            </a:r>
            <a:r>
              <a:rPr lang="en-GB" sz="3200" dirty="0" err="1" smtClean="0"/>
              <a:t>H</a:t>
            </a:r>
            <a:r>
              <a:rPr lang="en-GB" sz="3200" baseline="-25000" dirty="0" err="1" smtClean="0"/>
              <a:t>order</a:t>
            </a:r>
            <a:r>
              <a:rPr lang="en-GB" dirty="0" smtClean="0"/>
              <a:t>) to have more “roundish” spacers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53498" r="50240" b="4535"/>
          <a:stretch/>
        </p:blipFill>
        <p:spPr bwMode="auto">
          <a:xfrm>
            <a:off x="4283968" y="980728"/>
            <a:ext cx="2532068" cy="1448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52768" r="51839" b="5965"/>
          <a:stretch/>
        </p:blipFill>
        <p:spPr bwMode="auto">
          <a:xfrm>
            <a:off x="6605264" y="978728"/>
            <a:ext cx="2390776" cy="1423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53863" r="7969" b="5791"/>
          <a:stretch/>
        </p:blipFill>
        <p:spPr bwMode="auto">
          <a:xfrm>
            <a:off x="4319389" y="2300384"/>
            <a:ext cx="2400672" cy="1392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7" t="54414" r="7858" b="5251"/>
          <a:stretch/>
        </p:blipFill>
        <p:spPr bwMode="auto">
          <a:xfrm>
            <a:off x="6561298" y="2348880"/>
            <a:ext cx="2434742" cy="1392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27627" y="1705198"/>
            <a:ext cx="483870" cy="39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Roxie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0000FF"/>
                </a:solidFill>
                <a:effectLst/>
                <a:latin typeface="Calibri"/>
                <a:ea typeface="Times New Roman"/>
                <a:cs typeface="Times New Roman"/>
              </a:rPr>
              <a:t>Bend 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27627" y="3092378"/>
            <a:ext cx="483870" cy="39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Roxie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0000FF"/>
                </a:solidFill>
                <a:effectLst/>
                <a:latin typeface="Calibri"/>
                <a:ea typeface="Times New Roman"/>
                <a:cs typeface="Times New Roman"/>
              </a:rPr>
              <a:t>Bend 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939086" y="3092378"/>
            <a:ext cx="483870" cy="39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Roxie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0000FF"/>
                </a:solidFill>
                <a:effectLst/>
                <a:latin typeface="Calibri"/>
                <a:ea typeface="Times New Roman"/>
                <a:cs typeface="Times New Roman"/>
              </a:rPr>
              <a:t>Bend 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891754" y="1773982"/>
            <a:ext cx="483870" cy="39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Roxie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100" dirty="0">
                <a:solidFill>
                  <a:srgbClr val="0000FF"/>
                </a:solidFill>
                <a:effectLst/>
                <a:latin typeface="Calibri"/>
                <a:ea typeface="Times New Roman"/>
                <a:cs typeface="Times New Roman"/>
              </a:rPr>
              <a:t>Bend </a:t>
            </a:r>
            <a:endParaRPr lang="en-GB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558098"/>
              </p:ext>
            </p:extLst>
          </p:nvPr>
        </p:nvGraphicFramePr>
        <p:xfrm>
          <a:off x="4869562" y="3741440"/>
          <a:ext cx="3801888" cy="1603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66755"/>
              </p:ext>
            </p:extLst>
          </p:nvPr>
        </p:nvGraphicFramePr>
        <p:xfrm>
          <a:off x="1290678" y="5301208"/>
          <a:ext cx="6596882" cy="1440160"/>
        </p:xfrm>
        <a:graphic>
          <a:graphicData uri="http://schemas.openxmlformats.org/drawingml/2006/table">
            <a:tbl>
              <a:tblPr firstRow="1" firstCol="1" bandRow="1"/>
              <a:tblGrid>
                <a:gridCol w="2354898"/>
                <a:gridCol w="746061"/>
                <a:gridCol w="707486"/>
                <a:gridCol w="599071"/>
                <a:gridCol w="740940"/>
                <a:gridCol w="740940"/>
                <a:gridCol w="707486"/>
              </a:tblGrid>
              <a:tr h="3722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SQXF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IL RETURN</a:t>
                      </a:r>
                      <a:endParaRPr lang="en-GB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OL RETURN</a:t>
                      </a:r>
                      <a:endParaRPr lang="en-GB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358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 1.A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 1.B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 2</a:t>
                      </a:r>
                      <a:endParaRPr lang="en-GB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 3</a:t>
                      </a:r>
                      <a:endParaRPr lang="en-GB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 4.A</a:t>
                      </a:r>
                      <a:endParaRPr lang="en-GB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Block 4.B</a:t>
                      </a:r>
                      <a:endParaRPr lang="en-GB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Harmonic </a:t>
                      </a: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order V1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2.1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Harmonic order V2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3.2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3.0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2.8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2.8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6287" b="54645"/>
          <a:stretch/>
        </p:blipFill>
        <p:spPr bwMode="auto">
          <a:xfrm>
            <a:off x="1336566" y="5301207"/>
            <a:ext cx="2299329" cy="1004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880" y="4508330"/>
                <a:ext cx="1557734" cy="445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GB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GB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en-GB" sz="1200" i="1" baseline="-2500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𝑜𝑟𝑑𝑒𝑟</m:t>
                          </m:r>
                        </m:sup>
                      </m:sSup>
                      <m:r>
                        <a:rPr lang="en-GB" sz="12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GB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GB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solidFill>
                            <a:srgbClr val="00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880" y="4508330"/>
                <a:ext cx="1557734" cy="445186"/>
              </a:xfrm>
              <a:prstGeom prst="rect">
                <a:avLst/>
              </a:prstGeom>
              <a:blipFill rotWithShape="1">
                <a:blip r:embed="rId6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498442"/>
              </p:ext>
            </p:extLst>
          </p:nvPr>
        </p:nvGraphicFramePr>
        <p:xfrm>
          <a:off x="448401" y="1903000"/>
          <a:ext cx="3507001" cy="1696204"/>
        </p:xfrm>
        <a:graphic>
          <a:graphicData uri="http://schemas.openxmlformats.org/drawingml/2006/table">
            <a:tbl>
              <a:tblPr firstRow="1" firstCol="1" bandRow="1"/>
              <a:tblGrid>
                <a:gridCol w="1154748"/>
                <a:gridCol w="603885"/>
                <a:gridCol w="603885"/>
                <a:gridCol w="509842"/>
                <a:gridCol w="634641"/>
              </a:tblGrid>
              <a:tr h="1985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Input Parameters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V1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V2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IL RE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OL RE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IL RE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OL RE</a:t>
                      </a:r>
                      <a:endParaRPr lang="en-GB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70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β</a:t>
                      </a:r>
                      <a:endParaRPr lang="en-GB" sz="1100" b="1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82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en-GB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Ellipticity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1.8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1.8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2.23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1.804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Harmonic Order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2.1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2.1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2.8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TORS1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0.0991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0.8879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-0.3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-0.6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TORS2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-0.0286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1.0625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-1.2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-2.3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TORS3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-1.0225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-1.6606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-1.8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-2.3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TORS4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-0.6854</a:t>
                      </a:r>
                      <a:endParaRPr lang="en-GB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-1.1157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-0.5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-0.5</a:t>
                      </a:r>
                      <a:endParaRPr lang="en-GB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0" y="3717032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15772" y="1089432"/>
            <a:ext cx="4372260" cy="10113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sz="1700" dirty="0" smtClean="0"/>
              <a:t>1. Modify ROXIE pole to have surfaces as close as possible to BEND design</a:t>
            </a:r>
            <a:endParaRPr lang="en-GB" sz="1700" dirty="0"/>
          </a:p>
        </p:txBody>
      </p:sp>
      <p:sp>
        <p:nvSpPr>
          <p:cNvPr id="23" name="TextBox 22"/>
          <p:cNvSpPr txBox="1"/>
          <p:nvPr/>
        </p:nvSpPr>
        <p:spPr>
          <a:xfrm>
            <a:off x="5292080" y="1037928"/>
            <a:ext cx="8579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Lower ellipse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2099" y="1268760"/>
            <a:ext cx="8579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000000"/>
                </a:solidFill>
              </a:rPr>
              <a:t>Upper ellipse</a:t>
            </a:r>
            <a:endParaRPr lang="en-GB" sz="900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61199" y="1226948"/>
            <a:ext cx="62929" cy="24622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67586" y="1912481"/>
            <a:ext cx="79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IL RE V1</a:t>
            </a:r>
            <a:endParaRPr lang="en-GB" sz="1200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61199" y="1226948"/>
            <a:ext cx="422969" cy="67605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84168" y="1473169"/>
            <a:ext cx="231478" cy="62763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315646" y="1473169"/>
            <a:ext cx="39101" cy="62763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38144" y="1907139"/>
            <a:ext cx="79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IL RE V2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21229" y="3180043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OL RE V1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42940" y="3174701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OL RE V2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V1 to V2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0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8" t="39128" r="29661" b="49570"/>
          <a:stretch/>
        </p:blipFill>
        <p:spPr bwMode="auto">
          <a:xfrm flipH="1">
            <a:off x="456823" y="5358941"/>
            <a:ext cx="4353139" cy="10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From V2 to V3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74" y="1052736"/>
            <a:ext cx="8226854" cy="103463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000" dirty="0" smtClean="0"/>
              <a:t>During the winding of the first short coil </a:t>
            </a:r>
            <a:r>
              <a:rPr lang="en-GB" sz="2000" dirty="0" smtClean="0">
                <a:solidFill>
                  <a:srgbClr val="00B050"/>
                </a:solidFill>
              </a:rPr>
              <a:t>(SPC1) </a:t>
            </a:r>
            <a:r>
              <a:rPr lang="en-GB" sz="2000" dirty="0" smtClean="0"/>
              <a:t>made with plastic spacers, there was a small gap (about 1 mm) 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CF9-301C-4DC2-9DD4-D8FCF2197C95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2" descr="\\Srv5_div\SHORTMOD\Develop\labo 927\HFM\QXF\Jacky\short Coil Cu #001\INNER COIL Cu 001\WINDING Cu #001 INNER\DSCN10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0" r="17787"/>
          <a:stretch/>
        </p:blipFill>
        <p:spPr bwMode="auto">
          <a:xfrm>
            <a:off x="5119684" y="1903146"/>
            <a:ext cx="3393692" cy="25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rv5_div\SHORTMOD\Develop\labo 927\HFM\QXF\Jacky\short Coil Cu #001\INNER COIL Cu 001\WINDING Cu #001 INNER\DSCN1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r="3298"/>
          <a:stretch/>
        </p:blipFill>
        <p:spPr bwMode="auto">
          <a:xfrm>
            <a:off x="1115616" y="1944342"/>
            <a:ext cx="3345531" cy="25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915816" y="2780928"/>
            <a:ext cx="3960440" cy="605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35501" y="24115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zoom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4484704"/>
            <a:ext cx="8605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</a:t>
            </a:r>
            <a:r>
              <a:rPr lang="en-GB" dirty="0" smtClean="0"/>
              <a:t>decided (based on what we see and feedback from </a:t>
            </a:r>
            <a:r>
              <a:rPr lang="en-GB" dirty="0" err="1" smtClean="0"/>
              <a:t>Shlomo</a:t>
            </a:r>
            <a:r>
              <a:rPr lang="en-GB" dirty="0" smtClean="0"/>
              <a:t>) to increase the </a:t>
            </a:r>
            <a:r>
              <a:rPr lang="en-GB" dirty="0"/>
              <a:t>angle from </a:t>
            </a:r>
            <a:r>
              <a:rPr lang="en-GB" dirty="0" smtClean="0"/>
              <a:t>68.5</a:t>
            </a:r>
            <a:r>
              <a:rPr lang="en-GB" b="1" dirty="0" smtClean="0"/>
              <a:t>°</a:t>
            </a:r>
            <a:r>
              <a:rPr lang="en-GB" dirty="0" smtClean="0"/>
              <a:t> </a:t>
            </a:r>
            <a:r>
              <a:rPr lang="en-GB" dirty="0"/>
              <a:t>to </a:t>
            </a:r>
            <a:r>
              <a:rPr lang="en-GB" dirty="0" smtClean="0"/>
              <a:t>71</a:t>
            </a:r>
            <a:r>
              <a:rPr lang="en-GB" b="1" dirty="0" smtClean="0"/>
              <a:t>° </a:t>
            </a:r>
            <a:r>
              <a:rPr lang="en-GB" b="1" dirty="0" smtClean="0">
                <a:sym typeface="Wingdings" panose="05000000000000000000" pitchFamily="2" charset="2"/>
              </a:rPr>
              <a:t> 0.65 mm steeper spacer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(both in lead and return end)</a:t>
            </a:r>
            <a:endParaRPr lang="en-GB" dirty="0" smtClean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4" t="39406" r="33400" b="50204"/>
          <a:stretch/>
        </p:blipFill>
        <p:spPr bwMode="auto">
          <a:xfrm>
            <a:off x="5124273" y="5406440"/>
            <a:ext cx="2924229" cy="94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6907892" y="6270536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231928" y="5694472"/>
            <a:ext cx="248131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7197833" y="5972632"/>
            <a:ext cx="138684" cy="276225"/>
          </a:xfrm>
          <a:custGeom>
            <a:avLst/>
            <a:gdLst>
              <a:gd name="connsiteX0" fmla="*/ 138684 w 138684"/>
              <a:gd name="connsiteY0" fmla="*/ 0 h 276225"/>
              <a:gd name="connsiteX1" fmla="*/ 5334 w 138684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684" h="276225">
                <a:moveTo>
                  <a:pt x="138684" y="0"/>
                </a:moveTo>
                <a:cubicBezTo>
                  <a:pt x="58515" y="16669"/>
                  <a:pt x="-21653" y="33338"/>
                  <a:pt x="5334" y="27622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691680" y="6290043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691681" y="5713979"/>
            <a:ext cx="288031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flipH="1">
            <a:off x="1835696" y="5987723"/>
            <a:ext cx="138684" cy="276225"/>
          </a:xfrm>
          <a:custGeom>
            <a:avLst/>
            <a:gdLst>
              <a:gd name="connsiteX0" fmla="*/ 138684 w 138684"/>
              <a:gd name="connsiteY0" fmla="*/ 0 h 276225"/>
              <a:gd name="connsiteX1" fmla="*/ 5334 w 138684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684" h="276225">
                <a:moveTo>
                  <a:pt x="138684" y="0"/>
                </a:moveTo>
                <a:cubicBezTo>
                  <a:pt x="58515" y="16669"/>
                  <a:pt x="-21653" y="33338"/>
                  <a:pt x="5334" y="27622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Pre╠ü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CERNPre╠üsentation2</Template>
  <TotalTime>14548</TotalTime>
  <Words>2017</Words>
  <Application>Microsoft Office PowerPoint</Application>
  <PresentationFormat>On-screen Show (4:3)</PresentationFormat>
  <Paragraphs>519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CERNPre╠üsentation2</vt:lpstr>
      <vt:lpstr>SQXF Coil End Parts Design CERN-ROXIE</vt:lpstr>
      <vt:lpstr>Contents</vt:lpstr>
      <vt:lpstr>ROXIE differential geometry ends</vt:lpstr>
      <vt:lpstr>Design parameters</vt:lpstr>
      <vt:lpstr>Design for the first iteration</vt:lpstr>
      <vt:lpstr>Evolution of CERN spacers</vt:lpstr>
      <vt:lpstr>Remark!</vt:lpstr>
      <vt:lpstr>From V1 to V2</vt:lpstr>
      <vt:lpstr>From V2 to V3</vt:lpstr>
      <vt:lpstr>V3</vt:lpstr>
      <vt:lpstr>From V3 to V4</vt:lpstr>
      <vt:lpstr>From V4 to V5</vt:lpstr>
      <vt:lpstr>PowerPoint Presentation</vt:lpstr>
      <vt:lpstr>REFERENCES</vt:lpstr>
      <vt:lpstr>Coil length</vt:lpstr>
      <vt:lpstr>V1</vt:lpstr>
      <vt:lpstr>GROUP b: Inter-turn spacer</vt:lpstr>
      <vt:lpstr>GROUP C Parameters</vt:lpstr>
      <vt:lpstr>Hard-way bend on each block</vt:lpstr>
      <vt:lpstr>V3</vt:lpstr>
      <vt:lpstr>Winding IL</vt:lpstr>
      <vt:lpstr>Winding IL</vt:lpstr>
      <vt:lpstr>Winding IL</vt:lpstr>
      <vt:lpstr>Winding IL</vt:lpstr>
      <vt:lpstr>IL, outer radius after curing</vt:lpstr>
      <vt:lpstr>IL, inner radius after curing</vt:lpstr>
      <vt:lpstr>IL, inner radius after curing</vt:lpstr>
      <vt:lpstr>Winding OL</vt:lpstr>
      <vt:lpstr>Winding OL</vt:lpstr>
      <vt:lpstr>Winding OL</vt:lpstr>
      <vt:lpstr>Winding OL</vt:lpstr>
      <vt:lpstr>PowerPoint Presentation</vt:lpstr>
      <vt:lpstr>PowerPoint Presentation</vt:lpstr>
      <vt:lpstr>PowerPoint Presentation</vt:lpstr>
      <vt:lpstr>Second short Cu cable coil LE, right</vt:lpstr>
      <vt:lpstr>Second short Cu cable coil LE, left</vt:lpstr>
      <vt:lpstr>Second short Cu cable coil RE, right</vt:lpstr>
      <vt:lpstr>Second short Cu cable coil RE, right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Susana Izquierdo Bermudez</dc:creator>
  <cp:lastModifiedBy>Susana Izquierdo Bermudez</cp:lastModifiedBy>
  <cp:revision>529</cp:revision>
  <cp:lastPrinted>2013-10-15T13:42:47Z</cp:lastPrinted>
  <dcterms:created xsi:type="dcterms:W3CDTF">2012-11-08T07:46:06Z</dcterms:created>
  <dcterms:modified xsi:type="dcterms:W3CDTF">2014-05-04T23:39:48Z</dcterms:modified>
</cp:coreProperties>
</file>