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3"/>
  </p:notesMasterIdLst>
  <p:sldIdLst>
    <p:sldId id="313" r:id="rId2"/>
    <p:sldId id="374" r:id="rId3"/>
    <p:sldId id="402" r:id="rId4"/>
    <p:sldId id="408" r:id="rId5"/>
    <p:sldId id="407" r:id="rId6"/>
    <p:sldId id="409" r:id="rId7"/>
    <p:sldId id="411" r:id="rId8"/>
    <p:sldId id="412" r:id="rId9"/>
    <p:sldId id="401" r:id="rId10"/>
    <p:sldId id="413" r:id="rId11"/>
    <p:sldId id="362" r:id="rId1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 autoAdjust="0"/>
    <p:restoredTop sz="83309" autoAdjust="0"/>
  </p:normalViewPr>
  <p:slideViewPr>
    <p:cSldViewPr>
      <p:cViewPr>
        <p:scale>
          <a:sx n="75" d="100"/>
          <a:sy n="75" d="100"/>
        </p:scale>
        <p:origin x="-209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4E80A-A040-409E-B6ED-801DB14DEF8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8DD145-7C15-4BC1-834B-060D5116FCFF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/>
            <a:t>CERN</a:t>
          </a:r>
          <a:endParaRPr lang="en-GB" dirty="0"/>
        </a:p>
      </dgm:t>
    </dgm:pt>
    <dgm:pt modelId="{97D25877-1F8A-467D-A0A1-F8019181EE5D}" type="parTrans" cxnId="{52840756-CEE2-49F4-9FCB-31E6A71E6524}">
      <dgm:prSet/>
      <dgm:spPr/>
      <dgm:t>
        <a:bodyPr/>
        <a:lstStyle/>
        <a:p>
          <a:endParaRPr lang="en-GB"/>
        </a:p>
      </dgm:t>
    </dgm:pt>
    <dgm:pt modelId="{904454DD-7820-401F-9EF6-6DE338EB816E}" type="sibTrans" cxnId="{52840756-CEE2-49F4-9FCB-31E6A71E6524}">
      <dgm:prSet/>
      <dgm:spPr/>
      <dgm:t>
        <a:bodyPr/>
        <a:lstStyle/>
        <a:p>
          <a:endParaRPr lang="en-GB"/>
        </a:p>
      </dgm:t>
    </dgm:pt>
    <dgm:pt modelId="{9FA22447-C117-40BC-AB66-B7E2737E55E5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Design of coil ends using ROXIE</a:t>
          </a:r>
          <a:endParaRPr lang="en-GB" dirty="0"/>
        </a:p>
      </dgm:t>
    </dgm:pt>
    <dgm:pt modelId="{9D100705-385A-4D26-9FEF-BAF8EB9720EC}" type="parTrans" cxnId="{F23E49A0-4EC9-4530-AE9D-BDBA6032C612}">
      <dgm:prSet/>
      <dgm:spPr/>
      <dgm:t>
        <a:bodyPr/>
        <a:lstStyle/>
        <a:p>
          <a:endParaRPr lang="en-GB"/>
        </a:p>
      </dgm:t>
    </dgm:pt>
    <dgm:pt modelId="{9178DD8F-616E-46A9-B4C8-E9CA9728EF94}" type="sibTrans" cxnId="{F23E49A0-4EC9-4530-AE9D-BDBA6032C612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7F8AC912-CEE1-4C67-891A-BC715408A00B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Winding tests shorter coils</a:t>
          </a:r>
          <a:endParaRPr lang="en-GB" dirty="0"/>
        </a:p>
      </dgm:t>
    </dgm:pt>
    <dgm:pt modelId="{EB1B45FF-5147-4419-BC9F-3550D5B20B2C}" type="parTrans" cxnId="{E031E21E-15E3-4F7F-974F-CB2F489AF768}">
      <dgm:prSet/>
      <dgm:spPr/>
      <dgm:t>
        <a:bodyPr/>
        <a:lstStyle/>
        <a:p>
          <a:endParaRPr lang="en-GB"/>
        </a:p>
      </dgm:t>
    </dgm:pt>
    <dgm:pt modelId="{3CB7E7ED-63C2-4B29-AC4C-79BB056C0C56}" type="sibTrans" cxnId="{E031E21E-15E3-4F7F-974F-CB2F489AF768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7387C69-8A03-4784-B676-B44E15869C2F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/>
            <a:t>LARP</a:t>
          </a:r>
          <a:endParaRPr lang="en-GB" dirty="0"/>
        </a:p>
      </dgm:t>
    </dgm:pt>
    <dgm:pt modelId="{27A2A133-A4F7-45AB-AA1A-0E8704494ECB}" type="parTrans" cxnId="{9AFD3201-B2D7-46CA-ABAC-94B3D2688CDB}">
      <dgm:prSet/>
      <dgm:spPr/>
      <dgm:t>
        <a:bodyPr/>
        <a:lstStyle/>
        <a:p>
          <a:endParaRPr lang="en-GB"/>
        </a:p>
      </dgm:t>
    </dgm:pt>
    <dgm:pt modelId="{7EBC867A-D9BF-45F8-A2BC-5BCF8AAFA4D4}" type="sibTrans" cxnId="{9AFD3201-B2D7-46CA-ABAC-94B3D2688CDB}">
      <dgm:prSet/>
      <dgm:spPr/>
      <dgm:t>
        <a:bodyPr/>
        <a:lstStyle/>
        <a:p>
          <a:endParaRPr lang="en-GB"/>
        </a:p>
      </dgm:t>
    </dgm:pt>
    <dgm:pt modelId="{0E989D06-796C-4C6D-90F1-D92CDC2DFE77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Design of coils ends using BEND</a:t>
          </a:r>
          <a:endParaRPr lang="en-GB" dirty="0"/>
        </a:p>
      </dgm:t>
    </dgm:pt>
    <dgm:pt modelId="{50A13C27-9114-47CF-883D-73610E2BF93F}" type="parTrans" cxnId="{87EBC8D5-2AB8-4ECA-98AA-1D401CAEB09F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B513591-8AC5-446E-B927-AEA5B266C33A}" type="sibTrans" cxnId="{87EBC8D5-2AB8-4ECA-98AA-1D401CAEB09F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2673DD7-8D8A-4758-97A8-12B9CC3CCFB1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Winding tests shorter coils</a:t>
          </a:r>
          <a:endParaRPr lang="en-GB" dirty="0"/>
        </a:p>
      </dgm:t>
    </dgm:pt>
    <dgm:pt modelId="{5F7B9555-C2ED-468C-BF91-F70F9B8FB194}" type="parTrans" cxnId="{F4145312-BA52-4393-BD6E-F995A6943944}">
      <dgm:prSet/>
      <dgm:spPr/>
      <dgm:t>
        <a:bodyPr/>
        <a:lstStyle/>
        <a:p>
          <a:endParaRPr lang="en-GB"/>
        </a:p>
      </dgm:t>
    </dgm:pt>
    <dgm:pt modelId="{FE7BA5A4-FE05-403F-AAD8-CD2BE342489A}" type="sibTrans" cxnId="{F4145312-BA52-4393-BD6E-F995A6943944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D744C6D-8D1D-4EB4-BE3E-C5C7CE01CA7C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Converge to an unique geometry</a:t>
          </a:r>
          <a:endParaRPr lang="en-GB" dirty="0"/>
        </a:p>
      </dgm:t>
    </dgm:pt>
    <dgm:pt modelId="{13563E77-A061-427E-A88D-E0D6B263212A}" type="parTrans" cxnId="{70F95C83-E5C9-4757-B7FF-D8177C904F7C}">
      <dgm:prSet/>
      <dgm:spPr/>
      <dgm:t>
        <a:bodyPr/>
        <a:lstStyle/>
        <a:p>
          <a:endParaRPr lang="en-GB"/>
        </a:p>
      </dgm:t>
    </dgm:pt>
    <dgm:pt modelId="{8A3FAE31-1322-425F-A8A6-A197AFAC892B}" type="sibTrans" cxnId="{70F95C83-E5C9-4757-B7FF-D8177C904F7C}">
      <dgm:prSet/>
      <dgm:spPr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B91C061E-FDEA-478C-9495-19A4B46A050D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Define a set of common parameters based on the magnetic analysis</a:t>
          </a:r>
        </a:p>
        <a:p>
          <a:r>
            <a:rPr lang="en-GB" dirty="0" smtClean="0"/>
            <a:t>(blocks position, number of turns per block…)</a:t>
          </a:r>
          <a:endParaRPr lang="en-GB" dirty="0"/>
        </a:p>
      </dgm:t>
    </dgm:pt>
    <dgm:pt modelId="{CF2F55D8-2D1B-44D2-847B-1AD5DEA4853D}" type="parTrans" cxnId="{075D0DFA-B4F2-460A-A584-86C5A52FF279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D3A4397-53DD-45C1-AAB3-2F5DEE0BADFE}" type="sibTrans" cxnId="{075D0DFA-B4F2-460A-A584-86C5A52FF279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71054965-FA6B-4357-B0B0-9E07ADD3D912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SQXF coil 1 to ..?</a:t>
          </a:r>
          <a:endParaRPr lang="en-GB" dirty="0"/>
        </a:p>
      </dgm:t>
    </dgm:pt>
    <dgm:pt modelId="{EFF71012-B9DB-46A0-B030-3BF87310DFE5}" type="parTrans" cxnId="{7937C86B-EA43-40D0-8E02-D8463F77A8AD}">
      <dgm:prSet/>
      <dgm:spPr/>
      <dgm:t>
        <a:bodyPr/>
        <a:lstStyle/>
        <a:p>
          <a:endParaRPr lang="en-GB"/>
        </a:p>
      </dgm:t>
    </dgm:pt>
    <dgm:pt modelId="{2B8BC33C-4A44-43A8-955C-3E88210F729C}" type="sibTrans" cxnId="{7937C86B-EA43-40D0-8E02-D8463F77A8AD}">
      <dgm:prSet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67EE456-D40F-4927-BDB3-83432D8F6B70}">
      <dgm:prSet phldrT="[Text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smtClean="0"/>
            <a:t>SQXF </a:t>
          </a:r>
          <a:r>
            <a:rPr lang="en-GB" dirty="0" smtClean="0"/>
            <a:t>coil 1 to ..?</a:t>
          </a:r>
          <a:endParaRPr lang="en-GB" dirty="0"/>
        </a:p>
      </dgm:t>
    </dgm:pt>
    <dgm:pt modelId="{7D8CA636-54E9-44E4-AA82-CF6CCA5835BC}" type="parTrans" cxnId="{059D5386-E3D4-42CB-AF70-13769CDBDBEE}">
      <dgm:prSet/>
      <dgm:spPr/>
      <dgm:t>
        <a:bodyPr/>
        <a:lstStyle/>
        <a:p>
          <a:endParaRPr lang="en-GB"/>
        </a:p>
      </dgm:t>
    </dgm:pt>
    <dgm:pt modelId="{10F439E1-EC42-422B-9CEF-90375DFCC4B8}" type="sibTrans" cxnId="{059D5386-E3D4-42CB-AF70-13769CDBDBEE}">
      <dgm:prSet/>
      <dgm:spPr/>
      <dgm:t>
        <a:bodyPr/>
        <a:lstStyle/>
        <a:p>
          <a:endParaRPr lang="en-GB"/>
        </a:p>
      </dgm:t>
    </dgm:pt>
    <dgm:pt modelId="{B34DDA6D-D9BC-40C4-992F-B956DB13CB03}" type="pres">
      <dgm:prSet presAssocID="{D1F4E80A-A040-409E-B6ED-801DB14DEF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67EAF1-1625-41A5-83AA-493259E71C59}" type="pres">
      <dgm:prSet presAssocID="{3B8DD145-7C15-4BC1-834B-060D5116FCFF}" presName="vertFlow" presStyleCnt="0"/>
      <dgm:spPr/>
    </dgm:pt>
    <dgm:pt modelId="{75407987-DC6A-4C89-81D8-D9FBAC920EA6}" type="pres">
      <dgm:prSet presAssocID="{3B8DD145-7C15-4BC1-834B-060D5116FCFF}" presName="header" presStyleLbl="node1" presStyleIdx="0" presStyleCnt="2" custScaleX="58283" custLinFactNeighborX="-21742" custLinFactNeighborY="17444"/>
      <dgm:spPr/>
      <dgm:t>
        <a:bodyPr/>
        <a:lstStyle/>
        <a:p>
          <a:endParaRPr lang="en-GB"/>
        </a:p>
      </dgm:t>
    </dgm:pt>
    <dgm:pt modelId="{81A2D87A-B14E-41A4-9610-53C17274DB28}" type="pres">
      <dgm:prSet presAssocID="{CF2F55D8-2D1B-44D2-847B-1AD5DEA4853D}" presName="parTrans" presStyleLbl="sibTrans2D1" presStyleIdx="0" presStyleCnt="8" custAng="416958" custScaleX="178160" custScaleY="149744" custLinFactY="-89182" custLinFactNeighborX="42778" custLinFactNeighborY="-100000"/>
      <dgm:spPr/>
      <dgm:t>
        <a:bodyPr/>
        <a:lstStyle/>
        <a:p>
          <a:endParaRPr lang="en-GB"/>
        </a:p>
      </dgm:t>
    </dgm:pt>
    <dgm:pt modelId="{92450ADA-4CBB-4BA6-AA38-853E33ED1A25}" type="pres">
      <dgm:prSet presAssocID="{B91C061E-FDEA-478C-9495-19A4B46A050D}" presName="child" presStyleLbl="alignAccFollowNode1" presStyleIdx="0" presStyleCnt="8" custScaleX="223205" custLinFactNeighborX="83208" custLinFactNeighborY="-5732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26B01F-9676-40AD-806B-2487F0CDC659}" type="pres">
      <dgm:prSet presAssocID="{8D3A4397-53DD-45C1-AAB3-2F5DEE0BADFE}" presName="sibTrans" presStyleLbl="sibTrans2D1" presStyleIdx="1" presStyleCnt="8" custScaleX="69354" custScaleY="101193" custLinFactNeighborX="-6613" custLinFactNeighborY="54760"/>
      <dgm:spPr/>
      <dgm:t>
        <a:bodyPr/>
        <a:lstStyle/>
        <a:p>
          <a:endParaRPr lang="en-GB"/>
        </a:p>
      </dgm:t>
    </dgm:pt>
    <dgm:pt modelId="{8115119E-48F8-43C7-88EF-513A3EE380FA}" type="pres">
      <dgm:prSet presAssocID="{9FA22447-C117-40BC-AB66-B7E2737E55E5}" presName="child" presStyleLbl="alignAccFollowNode1" presStyleIdx="1" presStyleCnt="8" custScaleX="58283" custLinFactNeighborX="-19654" custLinFactNeighborY="-436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6196E-590A-4486-BAAD-4636F2F0D9D5}" type="pres">
      <dgm:prSet presAssocID="{9178DD8F-616E-46A9-B4C8-E9CA9728EF94}" presName="sibTrans" presStyleLbl="sibTrans2D1" presStyleIdx="2" presStyleCnt="8"/>
      <dgm:spPr/>
      <dgm:t>
        <a:bodyPr/>
        <a:lstStyle/>
        <a:p>
          <a:endParaRPr lang="en-GB"/>
        </a:p>
      </dgm:t>
    </dgm:pt>
    <dgm:pt modelId="{FD22B2AD-E139-4822-B3CD-C6F199FB85CE}" type="pres">
      <dgm:prSet presAssocID="{7F8AC912-CEE1-4C67-891A-BC715408A00B}" presName="child" presStyleLbl="alignAccFollowNode1" presStyleIdx="2" presStyleCnt="8" custScaleX="58283" custLinFactNeighborX="-18937" custLinFactNeighborY="-427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AE9AA-4060-402D-8100-8835A11BF11D}" type="pres">
      <dgm:prSet presAssocID="{3CB7E7ED-63C2-4B29-AC4C-79BB056C0C56}" presName="sibTrans" presStyleLbl="sibTrans2D1" presStyleIdx="3" presStyleCnt="8"/>
      <dgm:spPr/>
      <dgm:t>
        <a:bodyPr/>
        <a:lstStyle/>
        <a:p>
          <a:endParaRPr lang="en-GB"/>
        </a:p>
      </dgm:t>
    </dgm:pt>
    <dgm:pt modelId="{FFAED946-55BF-492A-A2CB-289BA803CDC5}" type="pres">
      <dgm:prSet presAssocID="{71054965-FA6B-4357-B0B0-9E07ADD3D912}" presName="child" presStyleLbl="alignAccFollowNode1" presStyleIdx="3" presStyleCnt="8" custLinFactNeighborX="-17227" custLinFactNeighborY="-4887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6D8BAB-B2D0-4A6B-BC29-96961A6503AB}" type="pres">
      <dgm:prSet presAssocID="{2B8BC33C-4A44-43A8-955C-3E88210F729C}" presName="sibTrans" presStyleLbl="sibTrans2D1" presStyleIdx="4" presStyleCnt="8" custScaleX="78217" custScaleY="110596" custLinFactY="-52462" custLinFactNeighborX="55983" custLinFactNeighborY="-100000"/>
      <dgm:spPr/>
      <dgm:t>
        <a:bodyPr/>
        <a:lstStyle/>
        <a:p>
          <a:endParaRPr lang="en-GB"/>
        </a:p>
      </dgm:t>
    </dgm:pt>
    <dgm:pt modelId="{946BC21C-3AAB-40F3-B8AB-0D83EB955280}" type="pres">
      <dgm:prSet presAssocID="{5D744C6D-8D1D-4EB4-BE3E-C5C7CE01CA7C}" presName="child" presStyleLbl="alignAccFollowNode1" presStyleIdx="4" presStyleCnt="8" custScaleX="152056" custScaleY="66060" custLinFactNeighborX="85599" custLinFactNeighborY="235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C2A7D-D44F-4FA3-B07F-2AE50318F6F2}" type="pres">
      <dgm:prSet presAssocID="{3B8DD145-7C15-4BC1-834B-060D5116FCFF}" presName="hSp" presStyleCnt="0"/>
      <dgm:spPr/>
    </dgm:pt>
    <dgm:pt modelId="{09F43F72-6C3F-494C-ADA2-4B00A3787492}" type="pres">
      <dgm:prSet presAssocID="{C7387C69-8A03-4784-B676-B44E15869C2F}" presName="vertFlow" presStyleCnt="0"/>
      <dgm:spPr/>
    </dgm:pt>
    <dgm:pt modelId="{E6023784-6211-4B8F-9EF4-FDC0BFC5ED21}" type="pres">
      <dgm:prSet presAssocID="{C7387C69-8A03-4784-B676-B44E15869C2F}" presName="header" presStyleLbl="node1" presStyleIdx="1" presStyleCnt="2" custScaleX="50313" custLinFactNeighborX="12554" custLinFactNeighborY="-8301"/>
      <dgm:spPr/>
      <dgm:t>
        <a:bodyPr/>
        <a:lstStyle/>
        <a:p>
          <a:endParaRPr lang="en-GB"/>
        </a:p>
      </dgm:t>
    </dgm:pt>
    <dgm:pt modelId="{8F86D40B-BBEE-4C95-A67C-AB45B03FE304}" type="pres">
      <dgm:prSet presAssocID="{50A13C27-9114-47CF-883D-73610E2BF93F}" presName="parTrans" presStyleLbl="sibTrans2D1" presStyleIdx="5" presStyleCnt="8" custAng="17621456" custFlipVert="0" custScaleX="126611" custScaleY="93658" custLinFactX="-100000" custLinFactY="200000" custLinFactNeighborX="-124962" custLinFactNeighborY="230272"/>
      <dgm:spPr/>
      <dgm:t>
        <a:bodyPr/>
        <a:lstStyle/>
        <a:p>
          <a:endParaRPr lang="en-GB"/>
        </a:p>
      </dgm:t>
    </dgm:pt>
    <dgm:pt modelId="{B43CEED3-D76C-449E-88FD-925149406D42}" type="pres">
      <dgm:prSet presAssocID="{0E989D06-796C-4C6D-90F1-D92CDC2DFE77}" presName="child" presStyleLbl="alignAccFollowNode1" presStyleIdx="5" presStyleCnt="8" custScaleX="50313" custLinFactY="82947" custLinFactNeighborX="5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C7FED-91A8-477E-9269-BCA012F8A455}" type="pres">
      <dgm:prSet presAssocID="{2B513591-8AC5-446E-B927-AEA5B266C33A}" presName="sibTrans" presStyleLbl="sibTrans2D1" presStyleIdx="6" presStyleCnt="8"/>
      <dgm:spPr/>
      <dgm:t>
        <a:bodyPr/>
        <a:lstStyle/>
        <a:p>
          <a:endParaRPr lang="en-GB"/>
        </a:p>
      </dgm:t>
    </dgm:pt>
    <dgm:pt modelId="{C3FB686A-92E4-44CC-9DD0-7038797A39B2}" type="pres">
      <dgm:prSet presAssocID="{42673DD7-8D8A-4758-97A8-12B9CC3CCFB1}" presName="child" presStyleLbl="alignAccFollowNode1" presStyleIdx="6" presStyleCnt="8" custScaleX="50313" custLinFactY="81786" custLinFactNeighborX="54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BD8F0A-6EB2-400A-84BE-9DE1D7DD14A5}" type="pres">
      <dgm:prSet presAssocID="{FE7BA5A4-FE05-403F-AAD8-CD2BE342489A}" presName="sibTrans" presStyleLbl="sibTrans2D1" presStyleIdx="7" presStyleCnt="8"/>
      <dgm:spPr/>
      <dgm:t>
        <a:bodyPr/>
        <a:lstStyle/>
        <a:p>
          <a:endParaRPr lang="en-GB"/>
        </a:p>
      </dgm:t>
    </dgm:pt>
    <dgm:pt modelId="{488D6A8C-C4A6-4091-8E8E-32615442F1CB}" type="pres">
      <dgm:prSet presAssocID="{667EE456-D40F-4927-BDB3-83432D8F6B70}" presName="child" presStyleLbl="alignAccFollowNode1" presStyleIdx="7" presStyleCnt="8" custLinFactY="72021" custLinFactNeighborX="62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840756-CEE2-49F4-9FCB-31E6A71E6524}" srcId="{D1F4E80A-A040-409E-B6ED-801DB14DEF85}" destId="{3B8DD145-7C15-4BC1-834B-060D5116FCFF}" srcOrd="0" destOrd="0" parTransId="{97D25877-1F8A-467D-A0A1-F8019181EE5D}" sibTransId="{904454DD-7820-401F-9EF6-6DE338EB816E}"/>
    <dgm:cxn modelId="{1E827FDD-1929-49AA-ACAE-E4B848EED66F}" type="presOf" srcId="{42673DD7-8D8A-4758-97A8-12B9CC3CCFB1}" destId="{C3FB686A-92E4-44CC-9DD0-7038797A39B2}" srcOrd="0" destOrd="0" presId="urn:microsoft.com/office/officeart/2005/8/layout/lProcess1"/>
    <dgm:cxn modelId="{075D0DFA-B4F2-460A-A584-86C5A52FF279}" srcId="{3B8DD145-7C15-4BC1-834B-060D5116FCFF}" destId="{B91C061E-FDEA-478C-9495-19A4B46A050D}" srcOrd="0" destOrd="0" parTransId="{CF2F55D8-2D1B-44D2-847B-1AD5DEA4853D}" sibTransId="{8D3A4397-53DD-45C1-AAB3-2F5DEE0BADFE}"/>
    <dgm:cxn modelId="{46CDCB1A-D963-4C4E-9F59-448BF7ECDA18}" type="presOf" srcId="{667EE456-D40F-4927-BDB3-83432D8F6B70}" destId="{488D6A8C-C4A6-4091-8E8E-32615442F1CB}" srcOrd="0" destOrd="0" presId="urn:microsoft.com/office/officeart/2005/8/layout/lProcess1"/>
    <dgm:cxn modelId="{9AC9A623-227F-4FE9-A244-CA33006E102E}" type="presOf" srcId="{9FA22447-C117-40BC-AB66-B7E2737E55E5}" destId="{8115119E-48F8-43C7-88EF-513A3EE380FA}" srcOrd="0" destOrd="0" presId="urn:microsoft.com/office/officeart/2005/8/layout/lProcess1"/>
    <dgm:cxn modelId="{87EBC8D5-2AB8-4ECA-98AA-1D401CAEB09F}" srcId="{C7387C69-8A03-4784-B676-B44E15869C2F}" destId="{0E989D06-796C-4C6D-90F1-D92CDC2DFE77}" srcOrd="0" destOrd="0" parTransId="{50A13C27-9114-47CF-883D-73610E2BF93F}" sibTransId="{2B513591-8AC5-446E-B927-AEA5B266C33A}"/>
    <dgm:cxn modelId="{E031E21E-15E3-4F7F-974F-CB2F489AF768}" srcId="{3B8DD145-7C15-4BC1-834B-060D5116FCFF}" destId="{7F8AC912-CEE1-4C67-891A-BC715408A00B}" srcOrd="2" destOrd="0" parTransId="{EB1B45FF-5147-4419-BC9F-3550D5B20B2C}" sibTransId="{3CB7E7ED-63C2-4B29-AC4C-79BB056C0C56}"/>
    <dgm:cxn modelId="{65602D6D-8EB5-4150-8125-77674FD75519}" type="presOf" srcId="{9178DD8F-616E-46A9-B4C8-E9CA9728EF94}" destId="{7436196E-590A-4486-BAAD-4636F2F0D9D5}" srcOrd="0" destOrd="0" presId="urn:microsoft.com/office/officeart/2005/8/layout/lProcess1"/>
    <dgm:cxn modelId="{A59ADAD7-F723-4171-889F-AA7DB6B77FB1}" type="presOf" srcId="{2B513591-8AC5-446E-B927-AEA5B266C33A}" destId="{781C7FED-91A8-477E-9269-BCA012F8A455}" srcOrd="0" destOrd="0" presId="urn:microsoft.com/office/officeart/2005/8/layout/lProcess1"/>
    <dgm:cxn modelId="{3A220D35-FBD8-4C28-9C5F-7DB9EC8BA747}" type="presOf" srcId="{71054965-FA6B-4357-B0B0-9E07ADD3D912}" destId="{FFAED946-55BF-492A-A2CB-289BA803CDC5}" srcOrd="0" destOrd="0" presId="urn:microsoft.com/office/officeart/2005/8/layout/lProcess1"/>
    <dgm:cxn modelId="{3F4AAA3F-C94A-4A7A-8471-6C62942F5BE6}" type="presOf" srcId="{8D3A4397-53DD-45C1-AAB3-2F5DEE0BADFE}" destId="{7E26B01F-9676-40AD-806B-2487F0CDC659}" srcOrd="0" destOrd="0" presId="urn:microsoft.com/office/officeart/2005/8/layout/lProcess1"/>
    <dgm:cxn modelId="{F08DC00C-7D21-4A13-AC14-F68AEE7365BD}" type="presOf" srcId="{50A13C27-9114-47CF-883D-73610E2BF93F}" destId="{8F86D40B-BBEE-4C95-A67C-AB45B03FE304}" srcOrd="0" destOrd="0" presId="urn:microsoft.com/office/officeart/2005/8/layout/lProcess1"/>
    <dgm:cxn modelId="{96FD635D-D834-4FAC-82D3-91E80F348547}" type="presOf" srcId="{3CB7E7ED-63C2-4B29-AC4C-79BB056C0C56}" destId="{1C9AE9AA-4060-402D-8100-8835A11BF11D}" srcOrd="0" destOrd="0" presId="urn:microsoft.com/office/officeart/2005/8/layout/lProcess1"/>
    <dgm:cxn modelId="{70F95C83-E5C9-4757-B7FF-D8177C904F7C}" srcId="{3B8DD145-7C15-4BC1-834B-060D5116FCFF}" destId="{5D744C6D-8D1D-4EB4-BE3E-C5C7CE01CA7C}" srcOrd="4" destOrd="0" parTransId="{13563E77-A061-427E-A88D-E0D6B263212A}" sibTransId="{8A3FAE31-1322-425F-A8A6-A197AFAC892B}"/>
    <dgm:cxn modelId="{DF40656D-80D1-49DF-B0B2-4D7330642A32}" type="presOf" srcId="{5D744C6D-8D1D-4EB4-BE3E-C5C7CE01CA7C}" destId="{946BC21C-3AAB-40F3-B8AB-0D83EB955280}" srcOrd="0" destOrd="0" presId="urn:microsoft.com/office/officeart/2005/8/layout/lProcess1"/>
    <dgm:cxn modelId="{3C36DFA2-D03C-4FE1-8581-C330D2E6D234}" type="presOf" srcId="{0E989D06-796C-4C6D-90F1-D92CDC2DFE77}" destId="{B43CEED3-D76C-449E-88FD-925149406D42}" srcOrd="0" destOrd="0" presId="urn:microsoft.com/office/officeart/2005/8/layout/lProcess1"/>
    <dgm:cxn modelId="{C9514791-219E-46D3-AAAE-87ADE84FB6AF}" type="presOf" srcId="{2B8BC33C-4A44-43A8-955C-3E88210F729C}" destId="{E16D8BAB-B2D0-4A6B-BC29-96961A6503AB}" srcOrd="0" destOrd="0" presId="urn:microsoft.com/office/officeart/2005/8/layout/lProcess1"/>
    <dgm:cxn modelId="{8B914248-BA97-4F67-B110-4D2079F2B2B9}" type="presOf" srcId="{D1F4E80A-A040-409E-B6ED-801DB14DEF85}" destId="{B34DDA6D-D9BC-40C4-992F-B956DB13CB03}" srcOrd="0" destOrd="0" presId="urn:microsoft.com/office/officeart/2005/8/layout/lProcess1"/>
    <dgm:cxn modelId="{F4145312-BA52-4393-BD6E-F995A6943944}" srcId="{C7387C69-8A03-4784-B676-B44E15869C2F}" destId="{42673DD7-8D8A-4758-97A8-12B9CC3CCFB1}" srcOrd="1" destOrd="0" parTransId="{5F7B9555-C2ED-468C-BF91-F70F9B8FB194}" sibTransId="{FE7BA5A4-FE05-403F-AAD8-CD2BE342489A}"/>
    <dgm:cxn modelId="{C943AE5B-7520-4A9A-BD18-00730F4873E1}" type="presOf" srcId="{CF2F55D8-2D1B-44D2-847B-1AD5DEA4853D}" destId="{81A2D87A-B14E-41A4-9610-53C17274DB28}" srcOrd="0" destOrd="0" presId="urn:microsoft.com/office/officeart/2005/8/layout/lProcess1"/>
    <dgm:cxn modelId="{0BD5637C-4ADE-4641-99E1-65EF35246470}" type="presOf" srcId="{B91C061E-FDEA-478C-9495-19A4B46A050D}" destId="{92450ADA-4CBB-4BA6-AA38-853E33ED1A25}" srcOrd="0" destOrd="0" presId="urn:microsoft.com/office/officeart/2005/8/layout/lProcess1"/>
    <dgm:cxn modelId="{56E9146B-E36D-4C93-A829-FD754A70C091}" type="presOf" srcId="{C7387C69-8A03-4784-B676-B44E15869C2F}" destId="{E6023784-6211-4B8F-9EF4-FDC0BFC5ED21}" srcOrd="0" destOrd="0" presId="urn:microsoft.com/office/officeart/2005/8/layout/lProcess1"/>
    <dgm:cxn modelId="{FF285C48-9A5D-4779-A84C-2694E8F4B5DC}" type="presOf" srcId="{7F8AC912-CEE1-4C67-891A-BC715408A00B}" destId="{FD22B2AD-E139-4822-B3CD-C6F199FB85CE}" srcOrd="0" destOrd="0" presId="urn:microsoft.com/office/officeart/2005/8/layout/lProcess1"/>
    <dgm:cxn modelId="{F23E49A0-4EC9-4530-AE9D-BDBA6032C612}" srcId="{3B8DD145-7C15-4BC1-834B-060D5116FCFF}" destId="{9FA22447-C117-40BC-AB66-B7E2737E55E5}" srcOrd="1" destOrd="0" parTransId="{9D100705-385A-4D26-9FEF-BAF8EB9720EC}" sibTransId="{9178DD8F-616E-46A9-B4C8-E9CA9728EF94}"/>
    <dgm:cxn modelId="{9AFD3201-B2D7-46CA-ABAC-94B3D2688CDB}" srcId="{D1F4E80A-A040-409E-B6ED-801DB14DEF85}" destId="{C7387C69-8A03-4784-B676-B44E15869C2F}" srcOrd="1" destOrd="0" parTransId="{27A2A133-A4F7-45AB-AA1A-0E8704494ECB}" sibTransId="{7EBC867A-D9BF-45F8-A2BC-5BCF8AAFA4D4}"/>
    <dgm:cxn modelId="{7937C86B-EA43-40D0-8E02-D8463F77A8AD}" srcId="{3B8DD145-7C15-4BC1-834B-060D5116FCFF}" destId="{71054965-FA6B-4357-B0B0-9E07ADD3D912}" srcOrd="3" destOrd="0" parTransId="{EFF71012-B9DB-46A0-B030-3BF87310DFE5}" sibTransId="{2B8BC33C-4A44-43A8-955C-3E88210F729C}"/>
    <dgm:cxn modelId="{804ACAC8-A376-45B4-99C3-B8E27BFA9F72}" type="presOf" srcId="{3B8DD145-7C15-4BC1-834B-060D5116FCFF}" destId="{75407987-DC6A-4C89-81D8-D9FBAC920EA6}" srcOrd="0" destOrd="0" presId="urn:microsoft.com/office/officeart/2005/8/layout/lProcess1"/>
    <dgm:cxn modelId="{059D5386-E3D4-42CB-AF70-13769CDBDBEE}" srcId="{C7387C69-8A03-4784-B676-B44E15869C2F}" destId="{667EE456-D40F-4927-BDB3-83432D8F6B70}" srcOrd="2" destOrd="0" parTransId="{7D8CA636-54E9-44E4-AA82-CF6CCA5835BC}" sibTransId="{10F439E1-EC42-422B-9CEF-90375DFCC4B8}"/>
    <dgm:cxn modelId="{BEC4C8A8-10EF-4F79-AB5C-1428C5341BD4}" type="presOf" srcId="{FE7BA5A4-FE05-403F-AAD8-CD2BE342489A}" destId="{CFBD8F0A-6EB2-400A-84BE-9DE1D7DD14A5}" srcOrd="0" destOrd="0" presId="urn:microsoft.com/office/officeart/2005/8/layout/lProcess1"/>
    <dgm:cxn modelId="{D4BC5143-BFCB-4DC2-9F55-78E42A43FAFD}" type="presParOf" srcId="{B34DDA6D-D9BC-40C4-992F-B956DB13CB03}" destId="{D067EAF1-1625-41A5-83AA-493259E71C59}" srcOrd="0" destOrd="0" presId="urn:microsoft.com/office/officeart/2005/8/layout/lProcess1"/>
    <dgm:cxn modelId="{EE0832B8-F9B5-4C55-A829-8CE93CDF0438}" type="presParOf" srcId="{D067EAF1-1625-41A5-83AA-493259E71C59}" destId="{75407987-DC6A-4C89-81D8-D9FBAC920EA6}" srcOrd="0" destOrd="0" presId="urn:microsoft.com/office/officeart/2005/8/layout/lProcess1"/>
    <dgm:cxn modelId="{9FE90309-F7F3-4622-8104-ABA555E8F960}" type="presParOf" srcId="{D067EAF1-1625-41A5-83AA-493259E71C59}" destId="{81A2D87A-B14E-41A4-9610-53C17274DB28}" srcOrd="1" destOrd="0" presId="urn:microsoft.com/office/officeart/2005/8/layout/lProcess1"/>
    <dgm:cxn modelId="{715DCCD4-2DCC-4557-BBD9-D940CDD3BB43}" type="presParOf" srcId="{D067EAF1-1625-41A5-83AA-493259E71C59}" destId="{92450ADA-4CBB-4BA6-AA38-853E33ED1A25}" srcOrd="2" destOrd="0" presId="urn:microsoft.com/office/officeart/2005/8/layout/lProcess1"/>
    <dgm:cxn modelId="{D6BD152A-B0BB-4538-8FFA-37FBE49DC586}" type="presParOf" srcId="{D067EAF1-1625-41A5-83AA-493259E71C59}" destId="{7E26B01F-9676-40AD-806B-2487F0CDC659}" srcOrd="3" destOrd="0" presId="urn:microsoft.com/office/officeart/2005/8/layout/lProcess1"/>
    <dgm:cxn modelId="{18F5ADAE-5980-4C46-8462-3D34525005A2}" type="presParOf" srcId="{D067EAF1-1625-41A5-83AA-493259E71C59}" destId="{8115119E-48F8-43C7-88EF-513A3EE380FA}" srcOrd="4" destOrd="0" presId="urn:microsoft.com/office/officeart/2005/8/layout/lProcess1"/>
    <dgm:cxn modelId="{5925188A-524C-4114-8DCA-9A54F7DF0C56}" type="presParOf" srcId="{D067EAF1-1625-41A5-83AA-493259E71C59}" destId="{7436196E-590A-4486-BAAD-4636F2F0D9D5}" srcOrd="5" destOrd="0" presId="urn:microsoft.com/office/officeart/2005/8/layout/lProcess1"/>
    <dgm:cxn modelId="{80C64F10-9FCB-47DA-9700-5CB1F4C1F559}" type="presParOf" srcId="{D067EAF1-1625-41A5-83AA-493259E71C59}" destId="{FD22B2AD-E139-4822-B3CD-C6F199FB85CE}" srcOrd="6" destOrd="0" presId="urn:microsoft.com/office/officeart/2005/8/layout/lProcess1"/>
    <dgm:cxn modelId="{F4BBF031-CA04-49B1-9531-7EA7EEA96A63}" type="presParOf" srcId="{D067EAF1-1625-41A5-83AA-493259E71C59}" destId="{1C9AE9AA-4060-402D-8100-8835A11BF11D}" srcOrd="7" destOrd="0" presId="urn:microsoft.com/office/officeart/2005/8/layout/lProcess1"/>
    <dgm:cxn modelId="{AFF1B9E4-87F5-4AFA-A7F4-8CF878A99201}" type="presParOf" srcId="{D067EAF1-1625-41A5-83AA-493259E71C59}" destId="{FFAED946-55BF-492A-A2CB-289BA803CDC5}" srcOrd="8" destOrd="0" presId="urn:microsoft.com/office/officeart/2005/8/layout/lProcess1"/>
    <dgm:cxn modelId="{57647DD0-1ECB-4ACC-84E4-31B0D8B82AA5}" type="presParOf" srcId="{D067EAF1-1625-41A5-83AA-493259E71C59}" destId="{E16D8BAB-B2D0-4A6B-BC29-96961A6503AB}" srcOrd="9" destOrd="0" presId="urn:microsoft.com/office/officeart/2005/8/layout/lProcess1"/>
    <dgm:cxn modelId="{A42B4C06-7BF9-4F5A-801E-923E620250A8}" type="presParOf" srcId="{D067EAF1-1625-41A5-83AA-493259E71C59}" destId="{946BC21C-3AAB-40F3-B8AB-0D83EB955280}" srcOrd="10" destOrd="0" presId="urn:microsoft.com/office/officeart/2005/8/layout/lProcess1"/>
    <dgm:cxn modelId="{62943881-7695-45BE-9594-E6A4C212DC2E}" type="presParOf" srcId="{B34DDA6D-D9BC-40C4-992F-B956DB13CB03}" destId="{777C2A7D-D44F-4FA3-B07F-2AE50318F6F2}" srcOrd="1" destOrd="0" presId="urn:microsoft.com/office/officeart/2005/8/layout/lProcess1"/>
    <dgm:cxn modelId="{BE7E7D06-598A-4398-A72B-4960694B50EB}" type="presParOf" srcId="{B34DDA6D-D9BC-40C4-992F-B956DB13CB03}" destId="{09F43F72-6C3F-494C-ADA2-4B00A3787492}" srcOrd="2" destOrd="0" presId="urn:microsoft.com/office/officeart/2005/8/layout/lProcess1"/>
    <dgm:cxn modelId="{EA6D0134-2A44-4FAA-9177-98C91BE51DDF}" type="presParOf" srcId="{09F43F72-6C3F-494C-ADA2-4B00A3787492}" destId="{E6023784-6211-4B8F-9EF4-FDC0BFC5ED21}" srcOrd="0" destOrd="0" presId="urn:microsoft.com/office/officeart/2005/8/layout/lProcess1"/>
    <dgm:cxn modelId="{B04BB9C9-9D35-4BD2-A90B-4FF3CEA05C9F}" type="presParOf" srcId="{09F43F72-6C3F-494C-ADA2-4B00A3787492}" destId="{8F86D40B-BBEE-4C95-A67C-AB45B03FE304}" srcOrd="1" destOrd="0" presId="urn:microsoft.com/office/officeart/2005/8/layout/lProcess1"/>
    <dgm:cxn modelId="{58818C13-7BBC-4E3A-B300-EA765EF0B6ED}" type="presParOf" srcId="{09F43F72-6C3F-494C-ADA2-4B00A3787492}" destId="{B43CEED3-D76C-449E-88FD-925149406D42}" srcOrd="2" destOrd="0" presId="urn:microsoft.com/office/officeart/2005/8/layout/lProcess1"/>
    <dgm:cxn modelId="{84955DF7-94AB-4A30-AD24-DDB2CD308E73}" type="presParOf" srcId="{09F43F72-6C3F-494C-ADA2-4B00A3787492}" destId="{781C7FED-91A8-477E-9269-BCA012F8A455}" srcOrd="3" destOrd="0" presId="urn:microsoft.com/office/officeart/2005/8/layout/lProcess1"/>
    <dgm:cxn modelId="{E80B3987-21C6-42C1-BDC1-2A190480B104}" type="presParOf" srcId="{09F43F72-6C3F-494C-ADA2-4B00A3787492}" destId="{C3FB686A-92E4-44CC-9DD0-7038797A39B2}" srcOrd="4" destOrd="0" presId="urn:microsoft.com/office/officeart/2005/8/layout/lProcess1"/>
    <dgm:cxn modelId="{4A6247EB-9340-46C1-858E-161B06160C62}" type="presParOf" srcId="{09F43F72-6C3F-494C-ADA2-4B00A3787492}" destId="{CFBD8F0A-6EB2-400A-84BE-9DE1D7DD14A5}" srcOrd="5" destOrd="0" presId="urn:microsoft.com/office/officeart/2005/8/layout/lProcess1"/>
    <dgm:cxn modelId="{6A707E10-0874-46E3-87F2-A67769579DD3}" type="presParOf" srcId="{09F43F72-6C3F-494C-ADA2-4B00A3787492}" destId="{488D6A8C-C4A6-4091-8E8E-32615442F1C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07987-DC6A-4C89-81D8-D9FBAC920EA6}">
      <dsp:nvSpPr>
        <dsp:cNvPr id="0" name=""/>
        <dsp:cNvSpPr/>
      </dsp:nvSpPr>
      <dsp:spPr>
        <a:xfrm>
          <a:off x="1862291" y="60892"/>
          <a:ext cx="1784968" cy="765647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CERN</a:t>
          </a:r>
          <a:endParaRPr lang="en-GB" sz="4100" kern="1200" dirty="0"/>
        </a:p>
      </dsp:txBody>
      <dsp:txXfrm>
        <a:off x="1884716" y="83317"/>
        <a:ext cx="1740118" cy="720797"/>
      </dsp:txXfrm>
    </dsp:sp>
    <dsp:sp modelId="{81A2D87A-B14E-41A4-9610-53C17274DB28}">
      <dsp:nvSpPr>
        <dsp:cNvPr id="0" name=""/>
        <dsp:cNvSpPr/>
      </dsp:nvSpPr>
      <dsp:spPr>
        <a:xfrm rot="1306335">
          <a:off x="3875247" y="441897"/>
          <a:ext cx="806393" cy="200639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50ADA-4CBB-4BA6-AA38-853E33ED1A25}">
      <dsp:nvSpPr>
        <dsp:cNvPr id="0" name=""/>
        <dsp:cNvSpPr/>
      </dsp:nvSpPr>
      <dsp:spPr>
        <a:xfrm>
          <a:off x="2551037" y="911495"/>
          <a:ext cx="6835851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Define a set of common parameters based on the magnetic analysis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(blocks position, number of turns per block…)</a:t>
          </a:r>
          <a:endParaRPr lang="en-GB" sz="1700" kern="1200" dirty="0"/>
        </a:p>
      </dsp:txBody>
      <dsp:txXfrm>
        <a:off x="2573462" y="933920"/>
        <a:ext cx="6791001" cy="720797"/>
      </dsp:txXfrm>
    </dsp:sp>
    <dsp:sp modelId="{7E26B01F-9676-40AD-806B-2487F0CDC659}">
      <dsp:nvSpPr>
        <dsp:cNvPr id="0" name=""/>
        <dsp:cNvSpPr/>
      </dsp:nvSpPr>
      <dsp:spPr>
        <a:xfrm rot="9675767">
          <a:off x="3838789" y="1874230"/>
          <a:ext cx="734023" cy="135586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5119E-48F8-43C7-88EF-513A3EE380FA}">
      <dsp:nvSpPr>
        <dsp:cNvPr id="0" name=""/>
        <dsp:cNvSpPr/>
      </dsp:nvSpPr>
      <dsp:spPr>
        <a:xfrm>
          <a:off x="1926238" y="1980074"/>
          <a:ext cx="1784968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Design of coil ends using ROXIE</a:t>
          </a:r>
          <a:endParaRPr lang="en-GB" sz="1700" kern="1200" dirty="0"/>
        </a:p>
      </dsp:txBody>
      <dsp:txXfrm>
        <a:off x="1948663" y="2002499"/>
        <a:ext cx="1740118" cy="720797"/>
      </dsp:txXfrm>
    </dsp:sp>
    <dsp:sp modelId="{7436196E-590A-4486-BAAD-4636F2F0D9D5}">
      <dsp:nvSpPr>
        <dsp:cNvPr id="0" name=""/>
        <dsp:cNvSpPr/>
      </dsp:nvSpPr>
      <dsp:spPr>
        <a:xfrm rot="5327148">
          <a:off x="2761469" y="2813924"/>
          <a:ext cx="136466" cy="133988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2B2AD-E139-4822-B3CD-C6F199FB85CE}">
      <dsp:nvSpPr>
        <dsp:cNvPr id="0" name=""/>
        <dsp:cNvSpPr/>
      </dsp:nvSpPr>
      <dsp:spPr>
        <a:xfrm>
          <a:off x="1948197" y="3016115"/>
          <a:ext cx="1784968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Winding tests shorter coils</a:t>
          </a:r>
          <a:endParaRPr lang="en-GB" sz="1700" kern="1200" dirty="0"/>
        </a:p>
      </dsp:txBody>
      <dsp:txXfrm>
        <a:off x="1970622" y="3038540"/>
        <a:ext cx="1740118" cy="720797"/>
      </dsp:txXfrm>
    </dsp:sp>
    <dsp:sp modelId="{1C9AE9AA-4060-402D-8100-8835A11BF11D}">
      <dsp:nvSpPr>
        <dsp:cNvPr id="0" name=""/>
        <dsp:cNvSpPr/>
      </dsp:nvSpPr>
      <dsp:spPr>
        <a:xfrm rot="5225295">
          <a:off x="2801700" y="3846758"/>
          <a:ext cx="130333" cy="133988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ED946-55BF-492A-A2CB-289BA803CDC5}">
      <dsp:nvSpPr>
        <dsp:cNvPr id="0" name=""/>
        <dsp:cNvSpPr/>
      </dsp:nvSpPr>
      <dsp:spPr>
        <a:xfrm>
          <a:off x="1361757" y="4045742"/>
          <a:ext cx="3062588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SQXF coil 1 to ..?</a:t>
          </a:r>
          <a:endParaRPr lang="en-GB" sz="1700" kern="1200" dirty="0"/>
        </a:p>
      </dsp:txBody>
      <dsp:txXfrm>
        <a:off x="1384182" y="4068167"/>
        <a:ext cx="3017738" cy="720797"/>
      </dsp:txXfrm>
    </dsp:sp>
    <dsp:sp modelId="{E16D8BAB-B2D0-4A6B-BC29-96961A6503AB}">
      <dsp:nvSpPr>
        <dsp:cNvPr id="0" name=""/>
        <dsp:cNvSpPr/>
      </dsp:nvSpPr>
      <dsp:spPr>
        <a:xfrm rot="1108144">
          <a:off x="4861152" y="4741055"/>
          <a:ext cx="922510" cy="148185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BC21C-3AAB-40F3-B8AB-0D83EB955280}">
      <dsp:nvSpPr>
        <dsp:cNvPr id="0" name=""/>
        <dsp:cNvSpPr/>
      </dsp:nvSpPr>
      <dsp:spPr>
        <a:xfrm>
          <a:off x="3713764" y="5227469"/>
          <a:ext cx="4656850" cy="5057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Converge to an unique geometry</a:t>
          </a:r>
          <a:endParaRPr lang="en-GB" sz="1700" kern="1200" dirty="0"/>
        </a:p>
      </dsp:txBody>
      <dsp:txXfrm>
        <a:off x="3728578" y="5242283"/>
        <a:ext cx="4627222" cy="476158"/>
      </dsp:txXfrm>
    </dsp:sp>
    <dsp:sp modelId="{E6023784-6211-4B8F-9EF4-FDC0BFC5ED21}">
      <dsp:nvSpPr>
        <dsp:cNvPr id="0" name=""/>
        <dsp:cNvSpPr/>
      </dsp:nvSpPr>
      <dsp:spPr>
        <a:xfrm>
          <a:off x="8412664" y="5924"/>
          <a:ext cx="1540880" cy="765647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LARP</a:t>
          </a:r>
          <a:endParaRPr lang="en-GB" sz="4100" kern="1200" dirty="0"/>
        </a:p>
      </dsp:txBody>
      <dsp:txXfrm>
        <a:off x="8435089" y="28349"/>
        <a:ext cx="1496030" cy="720797"/>
      </dsp:txXfrm>
    </dsp:sp>
    <dsp:sp modelId="{8F86D40B-BBEE-4C95-A67C-AB45B03FE304}">
      <dsp:nvSpPr>
        <dsp:cNvPr id="0" name=""/>
        <dsp:cNvSpPr/>
      </dsp:nvSpPr>
      <dsp:spPr>
        <a:xfrm rot="1794414">
          <a:off x="7344069" y="1882732"/>
          <a:ext cx="760838" cy="12549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CEED3-D76C-449E-88FD-925149406D42}">
      <dsp:nvSpPr>
        <dsp:cNvPr id="0" name=""/>
        <dsp:cNvSpPr/>
      </dsp:nvSpPr>
      <dsp:spPr>
        <a:xfrm>
          <a:off x="8199140" y="1966357"/>
          <a:ext cx="1540880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Design of coils ends using BEND</a:t>
          </a:r>
          <a:endParaRPr lang="en-GB" sz="1700" kern="1200" dirty="0"/>
        </a:p>
      </dsp:txBody>
      <dsp:txXfrm>
        <a:off x="8221565" y="1988782"/>
        <a:ext cx="1496030" cy="720797"/>
      </dsp:txXfrm>
    </dsp:sp>
    <dsp:sp modelId="{781C7FED-91A8-477E-9269-BCA012F8A455}">
      <dsp:nvSpPr>
        <dsp:cNvPr id="0" name=""/>
        <dsp:cNvSpPr/>
      </dsp:nvSpPr>
      <dsp:spPr>
        <a:xfrm rot="5412021">
          <a:off x="8905238" y="2794553"/>
          <a:ext cx="125100" cy="133988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B686A-92E4-44CC-9DD0-7038797A39B2}">
      <dsp:nvSpPr>
        <dsp:cNvPr id="0" name=""/>
        <dsp:cNvSpPr/>
      </dsp:nvSpPr>
      <dsp:spPr>
        <a:xfrm>
          <a:off x="8195557" y="2991091"/>
          <a:ext cx="1540880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Winding tests shorter coils</a:t>
          </a:r>
          <a:endParaRPr lang="en-GB" sz="1700" kern="1200" dirty="0"/>
        </a:p>
      </dsp:txBody>
      <dsp:txXfrm>
        <a:off x="8217982" y="3013516"/>
        <a:ext cx="1496030" cy="720797"/>
      </dsp:txXfrm>
    </dsp:sp>
    <dsp:sp modelId="{CFBD8F0A-6EB2-400A-84BE-9DE1D7DD14A5}">
      <dsp:nvSpPr>
        <dsp:cNvPr id="0" name=""/>
        <dsp:cNvSpPr/>
      </dsp:nvSpPr>
      <dsp:spPr>
        <a:xfrm rot="5984617">
          <a:off x="8852646" y="3786350"/>
          <a:ext cx="62050" cy="133988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D6A8C-C4A6-4091-8E8E-32615442F1CB}">
      <dsp:nvSpPr>
        <dsp:cNvPr id="0" name=""/>
        <dsp:cNvSpPr/>
      </dsp:nvSpPr>
      <dsp:spPr>
        <a:xfrm>
          <a:off x="7270051" y="3949949"/>
          <a:ext cx="3062588" cy="7656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SQXF </a:t>
          </a:r>
          <a:r>
            <a:rPr lang="en-GB" sz="1700" kern="1200" dirty="0" smtClean="0"/>
            <a:t>coil 1 to ..?</a:t>
          </a:r>
          <a:endParaRPr lang="en-GB" sz="1700" kern="1200" dirty="0"/>
        </a:p>
      </dsp:txBody>
      <dsp:txXfrm>
        <a:off x="7292476" y="3972374"/>
        <a:ext cx="3017738" cy="72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E3DF1C65-24BF-4B98-8D81-4F94790A846F}" type="datetimeFigureOut">
              <a:rPr lang="en-GB" smtClean="0"/>
              <a:t>08/05/2014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7CBC34D-B5F7-417A-B42A-D43427AF0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9"/>
          </a:xfrm>
          <a:solidFill>
            <a:schemeClr val="tx1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6854" cy="486828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3563888" y="6496644"/>
            <a:ext cx="1963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Susana Izquierdo</a:t>
            </a:r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 Bermudez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3" name="Image 2" descr="bande-02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124202"/>
            <a:ext cx="9144000" cy="70720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15818"/>
            <a:ext cx="8964736" cy="18263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SQXF Comparison LARP-CERN coil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29869"/>
            <a:ext cx="6629400" cy="1066688"/>
          </a:xfrm>
        </p:spPr>
        <p:txBody>
          <a:bodyPr/>
          <a:lstStyle/>
          <a:p>
            <a:r>
              <a:rPr lang="en-GB" dirty="0" smtClean="0"/>
              <a:t>Susana Izquierdo Bermudez. 05-05-2014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46359" y="5157192"/>
            <a:ext cx="585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Joint LARP/</a:t>
            </a:r>
            <a:r>
              <a:rPr lang="en-GB" sz="2400" dirty="0" err="1"/>
              <a:t>HiLumi</a:t>
            </a:r>
            <a:r>
              <a:rPr lang="en-GB" sz="2400" dirty="0"/>
              <a:t> LHC Meeting (CM22) </a:t>
            </a:r>
            <a:endParaRPr lang="en-GB" sz="2400" dirty="0" smtClean="0"/>
          </a:p>
          <a:p>
            <a:pPr algn="ctr"/>
            <a:r>
              <a:rPr lang="en-GB" sz="2400" dirty="0" smtClean="0"/>
              <a:t>QXF Coil Workshop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39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Coil length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41375"/>
              </p:ext>
            </p:extLst>
          </p:nvPr>
        </p:nvGraphicFramePr>
        <p:xfrm>
          <a:off x="2267744" y="4798458"/>
          <a:ext cx="39027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280543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Length (mm)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195.463-0.250 = 195.213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315.537-0.250</a:t>
                      </a:r>
                      <a:r>
                        <a:rPr lang="en-GB" baseline="0" dirty="0" smtClean="0"/>
                        <a:t> = 315.287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7362874" y="3140968"/>
            <a:ext cx="0" cy="640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6601" r="19055" b="48386"/>
          <a:stretch>
            <a:fillRect/>
          </a:stretch>
        </p:blipFill>
        <p:spPr bwMode="auto">
          <a:xfrm>
            <a:off x="347663" y="2043272"/>
            <a:ext cx="8796337" cy="15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797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0676" y="1730162"/>
            <a:ext cx="399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L1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1894233"/>
            <a:ext cx="399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210861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L3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79276" y="1340529"/>
            <a:ext cx="409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L_total</a:t>
            </a:r>
            <a:r>
              <a:rPr lang="en-GB" dirty="0" smtClean="0"/>
              <a:t> = L1+L2+L3=1510-2*0.250=1509.5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997397" y="3764796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14063" y="4153174"/>
            <a:ext cx="63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 between end saddle and splice box = 2*0.250=0.500mm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Coil Ends Design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3129189"/>
              </p:ext>
            </p:extLst>
          </p:nvPr>
        </p:nvGraphicFramePr>
        <p:xfrm>
          <a:off x="-1296144" y="1052736"/>
          <a:ext cx="1033264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Right Arrow 2"/>
          <p:cNvSpPr/>
          <p:nvPr/>
        </p:nvSpPr>
        <p:spPr>
          <a:xfrm flipV="1">
            <a:off x="107504" y="3363280"/>
            <a:ext cx="432048" cy="1008112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H="1" flipV="1">
            <a:off x="8602612" y="3281040"/>
            <a:ext cx="432048" cy="1008112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987824" y="4087800"/>
            <a:ext cx="3384376" cy="29197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71800" y="3749246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Exchange of spacers to compare designs</a:t>
            </a:r>
            <a:endParaRPr lang="en-GB" sz="1600" dirty="0"/>
          </a:p>
        </p:txBody>
      </p:sp>
      <p:sp>
        <p:nvSpPr>
          <p:cNvPr id="11" name="Down Arrow 10"/>
          <p:cNvSpPr/>
          <p:nvPr/>
        </p:nvSpPr>
        <p:spPr>
          <a:xfrm rot="3960000">
            <a:off x="6102947" y="1195318"/>
            <a:ext cx="252754" cy="723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3960000">
            <a:off x="5413857" y="5496337"/>
            <a:ext cx="164841" cy="7309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147161" y="5864329"/>
            <a:ext cx="316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Feedback from reaction, cold test …</a:t>
            </a:r>
            <a:endParaRPr lang="en-GB" sz="1400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20163" y="6057525"/>
            <a:ext cx="5269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INNER LAYER FROM OUTER RADIUS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1"/>
          <a:stretch/>
        </p:blipFill>
        <p:spPr bwMode="auto">
          <a:xfrm>
            <a:off x="304800" y="2057400"/>
            <a:ext cx="400330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2"/>
          <a:stretch/>
        </p:blipFill>
        <p:spPr bwMode="auto">
          <a:xfrm>
            <a:off x="4419600" y="2057400"/>
            <a:ext cx="435328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1151166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LARP</a:t>
            </a:r>
            <a:r>
              <a:rPr lang="en-US" sz="2800" dirty="0"/>
              <a:t>/</a:t>
            </a:r>
            <a:r>
              <a:rPr lang="en-US" sz="2800" b="1" dirty="0">
                <a:solidFill>
                  <a:srgbClr val="FF0000"/>
                </a:solidFill>
              </a:rPr>
              <a:t>CERN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33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INNER LAYER FROM INNER RADIUS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7504" y="1151166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LARP</a:t>
            </a:r>
            <a:r>
              <a:rPr lang="en-US" sz="2800" dirty="0"/>
              <a:t>/</a:t>
            </a:r>
            <a:r>
              <a:rPr lang="en-US" sz="2800" b="1" dirty="0">
                <a:solidFill>
                  <a:srgbClr val="FF0000"/>
                </a:solidFill>
              </a:rPr>
              <a:t>CERN</a:t>
            </a:r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82"/>
          <a:stretch/>
        </p:blipFill>
        <p:spPr bwMode="auto">
          <a:xfrm>
            <a:off x="304800" y="2017800"/>
            <a:ext cx="385916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1"/>
          <a:stretch/>
        </p:blipFill>
        <p:spPr bwMode="auto">
          <a:xfrm>
            <a:off x="4495800" y="2017800"/>
            <a:ext cx="427544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OUTER LAYER FROM OUTER RADIUS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7504" y="1151166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LARP</a:t>
            </a:r>
            <a:r>
              <a:rPr lang="en-US" sz="2800" dirty="0"/>
              <a:t>/</a:t>
            </a:r>
            <a:r>
              <a:rPr lang="en-US" sz="2800" b="1" dirty="0">
                <a:solidFill>
                  <a:srgbClr val="FF0000"/>
                </a:solidFill>
              </a:rPr>
              <a:t>CERN</a:t>
            </a:r>
            <a:endParaRPr lang="en-GB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r="62328"/>
          <a:stretch/>
        </p:blipFill>
        <p:spPr bwMode="auto">
          <a:xfrm>
            <a:off x="304800" y="2094000"/>
            <a:ext cx="366657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2" b="9928"/>
          <a:stretch/>
        </p:blipFill>
        <p:spPr bwMode="auto">
          <a:xfrm>
            <a:off x="4789860" y="2057400"/>
            <a:ext cx="397314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9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OUTER LAYER FROM INNER RADIUS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7504" y="1151166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LARP</a:t>
            </a:r>
            <a:r>
              <a:rPr lang="en-US" sz="2800" dirty="0"/>
              <a:t>/</a:t>
            </a:r>
            <a:r>
              <a:rPr lang="en-US" sz="2800" b="1" dirty="0">
                <a:solidFill>
                  <a:srgbClr val="FF0000"/>
                </a:solidFill>
              </a:rPr>
              <a:t>CERN</a:t>
            </a:r>
            <a:endParaRPr lang="en-GB" sz="28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73"/>
          <a:stretch/>
        </p:blipFill>
        <p:spPr bwMode="auto">
          <a:xfrm>
            <a:off x="304800" y="2094000"/>
            <a:ext cx="365219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/>
          <a:stretch/>
        </p:blipFill>
        <p:spPr bwMode="auto">
          <a:xfrm>
            <a:off x="4724400" y="2057400"/>
            <a:ext cx="402475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7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762000" y="1295400"/>
            <a:ext cx="7315746" cy="4800600"/>
            <a:chOff x="762000" y="1295400"/>
            <a:chExt cx="7315746" cy="4800600"/>
          </a:xfrm>
        </p:grpSpPr>
        <p:pic>
          <p:nvPicPr>
            <p:cNvPr id="7" name="Content Placeholder 5"/>
            <p:cNvPicPr>
              <a:picLocks/>
            </p:cNvPicPr>
            <p:nvPr/>
          </p:nvPicPr>
          <p:blipFill rotWithShape="1">
            <a:blip r:embed="rId2"/>
            <a:srcRect l="8891" t="21258" r="21079" b="5216"/>
            <a:stretch/>
          </p:blipFill>
          <p:spPr bwMode="auto">
            <a:xfrm>
              <a:off x="762000" y="1295400"/>
              <a:ext cx="7315746" cy="4800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5257800" y="2569079"/>
              <a:ext cx="762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5791200" y="2950079"/>
              <a:ext cx="0" cy="3265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257800" y="3267625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LARP: 0.4 mm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90032" y="1524000"/>
              <a:ext cx="762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5523432" y="1905000"/>
              <a:ext cx="267768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523432" y="2132029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LARP: 3 mm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5616" y="60960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would be nice to have the same to avoid confusion with the vendor…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2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4" t="10584" r="32638" b="6135"/>
          <a:stretch/>
        </p:blipFill>
        <p:spPr bwMode="auto">
          <a:xfrm rot="16200000">
            <a:off x="3671069" y="2424806"/>
            <a:ext cx="1965971" cy="471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cuts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363704"/>
              </p:ext>
            </p:extLst>
          </p:nvPr>
        </p:nvGraphicFramePr>
        <p:xfrm>
          <a:off x="1547664" y="5717128"/>
          <a:ext cx="62509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980"/>
                <a:gridCol w="716280"/>
                <a:gridCol w="716280"/>
                <a:gridCol w="716280"/>
                <a:gridCol w="716280"/>
                <a:gridCol w="716280"/>
                <a:gridCol w="716280"/>
                <a:gridCol w="71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LARP </a:t>
                      </a:r>
                      <a:r>
                        <a:rPr lang="en-US" dirty="0" smtClean="0"/>
                        <a:t>B1*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CERN V5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1" t="14817" r="29951" b="6988"/>
          <a:stretch/>
        </p:blipFill>
        <p:spPr bwMode="auto">
          <a:xfrm rot="16200000">
            <a:off x="3722514" y="-579215"/>
            <a:ext cx="1698971" cy="481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344282"/>
              </p:ext>
            </p:extLst>
          </p:nvPr>
        </p:nvGraphicFramePr>
        <p:xfrm>
          <a:off x="1446530" y="2679700"/>
          <a:ext cx="62509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980"/>
                <a:gridCol w="716280"/>
                <a:gridCol w="716280"/>
                <a:gridCol w="716280"/>
                <a:gridCol w="716280"/>
                <a:gridCol w="716280"/>
                <a:gridCol w="716280"/>
                <a:gridCol w="71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LARP </a:t>
                      </a:r>
                      <a:r>
                        <a:rPr lang="en-US" dirty="0" smtClean="0"/>
                        <a:t>B1*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CERN V5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9349" y="3844568"/>
            <a:ext cx="195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Number of cuts based on LARP coil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816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End part radius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9</a:t>
            </a:fld>
            <a:endParaRPr lang="en-GB"/>
          </a:p>
        </p:txBody>
      </p:sp>
      <p:pic>
        <p:nvPicPr>
          <p:cNvPr id="3074" name="Picture 2" descr="5FB66BE7C53AA04F8C98AB3945FE41FF@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24" y="2419401"/>
            <a:ext cx="4044752" cy="13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60" y="980728"/>
            <a:ext cx="840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 smtClean="0">
                <a:sym typeface="Wingdings" panose="05000000000000000000" pitchFamily="2" charset="2"/>
              </a:rPr>
              <a:t>LARP: </a:t>
            </a:r>
          </a:p>
          <a:p>
            <a:pPr lvl="1"/>
            <a:r>
              <a:rPr lang="en-GB" sz="2000" dirty="0" smtClean="0"/>
              <a:t>0.5 </a:t>
            </a:r>
            <a:r>
              <a:rPr lang="en-GB" sz="2000" dirty="0"/>
              <a:t>mm everywhere including the tip, except the inner bottom edge (variable radius from 3 mm at the tip to 0.5 mm going inward, and from 1.5 mm at the wedge to 0.5 inward).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044" y="3747347"/>
            <a:ext cx="289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000" b="1" dirty="0" smtClean="0">
                <a:sym typeface="Wingdings" panose="05000000000000000000" pitchFamily="2" charset="2"/>
              </a:rPr>
              <a:t>CERN</a:t>
            </a:r>
            <a:r>
              <a:rPr lang="en-GB" sz="2000" b="1" dirty="0">
                <a:sym typeface="Wingdings" panose="05000000000000000000" pitchFamily="2" charset="2"/>
              </a:rPr>
              <a:t>: </a:t>
            </a:r>
            <a:endParaRPr lang="en-GB" sz="2000" b="1" dirty="0" smtClean="0">
              <a:sym typeface="Wingdings" panose="05000000000000000000" pitchFamily="2" charset="2"/>
            </a:endParaRP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0.5 </a:t>
            </a:r>
            <a:r>
              <a:rPr lang="en-GB" sz="2000" dirty="0">
                <a:sym typeface="Wingdings" panose="05000000000000000000" pitchFamily="2" charset="2"/>
              </a:rPr>
              <a:t>mm everywhere</a:t>
            </a:r>
          </a:p>
        </p:txBody>
      </p:sp>
      <p:pic>
        <p:nvPicPr>
          <p:cNvPr id="2050" name="Picture 2" descr="C:\MQXF\CM22\SIB\DSCN8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33188" r="14281" b="14777"/>
          <a:stretch/>
        </p:blipFill>
        <p:spPr bwMode="auto">
          <a:xfrm>
            <a:off x="4840932" y="4447717"/>
            <a:ext cx="3708028" cy="19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760" y="4962720"/>
            <a:ext cx="420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ask the vendor to produced test parts with R = 0.5 mm, R = 0.75 mm and R=1 mm </a:t>
            </a:r>
            <a:r>
              <a:rPr lang="en-GB" dirty="0" smtClean="0">
                <a:sym typeface="Wingdings" panose="05000000000000000000" pitchFamily="2" charset="2"/>
              </a:rPr>
              <a:t> 0.75 the nicest?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67944" y="5424385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╠üsentation2">
  <a:themeElements>
    <a:clrScheme name="Colors CERN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CERNPre╠üsentation2</Template>
  <TotalTime>14589</TotalTime>
  <Words>322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CERNPre╠üsentation2</vt:lpstr>
      <vt:lpstr>SQXF Comparison LARP-CERN coil </vt:lpstr>
      <vt:lpstr>Coil Ends Design Strategy</vt:lpstr>
      <vt:lpstr>INNER LAYER FROM OUTER RADIUS</vt:lpstr>
      <vt:lpstr>INNER LAYER FROM INNER RADIUS</vt:lpstr>
      <vt:lpstr>OUTER LAYER FROM OUTER RADIUS</vt:lpstr>
      <vt:lpstr>OUTER LAYER FROM INNER RADIUS</vt:lpstr>
      <vt:lpstr>Cuts</vt:lpstr>
      <vt:lpstr>Number of cuts</vt:lpstr>
      <vt:lpstr>End part radius</vt:lpstr>
      <vt:lpstr>PowerPoint Presentation</vt:lpstr>
      <vt:lpstr>Coil length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Izquierdo Bermudez</dc:creator>
  <cp:lastModifiedBy>Susana Izquierdo Bermudez</cp:lastModifiedBy>
  <cp:revision>545</cp:revision>
  <cp:lastPrinted>2013-10-15T13:42:47Z</cp:lastPrinted>
  <dcterms:created xsi:type="dcterms:W3CDTF">2012-11-08T07:46:06Z</dcterms:created>
  <dcterms:modified xsi:type="dcterms:W3CDTF">2014-05-08T20:21:35Z</dcterms:modified>
</cp:coreProperties>
</file>