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2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7BE75281-3C5F-4545-A7FC-C86E9CA65199}" type="datetimeFigureOut">
              <a:rPr lang="en-US" smtClean="0"/>
              <a:t>5/2/2014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26E12B40-044F-4A60-AAFC-835B9EF15252}" type="slidenum">
              <a:rPr lang="en-US" smtClean="0"/>
              <a:t>‹#›</a:t>
            </a:fld>
            <a:endParaRPr lang="en-US"/>
          </a:p>
        </p:txBody>
      </p:sp>
    </p:spTree>
    <p:extLst>
      <p:ext uri="{BB962C8B-B14F-4D97-AF65-F5344CB8AC3E}">
        <p14:creationId xmlns:p14="http://schemas.microsoft.com/office/powerpoint/2010/main" val="300155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E0C8A-AFF1-412F-8BA3-03EEABEAEDB7}" type="datetime1">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418361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6AA16-6531-438A-B5ED-11279892C817}" type="datetime1">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312230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99DC3-638F-4554-BF9A-8BF83B117CDD}" type="datetime1">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108929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662F-CDB5-4292-A974-25693DBEE1D3}" type="datetime1">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278487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BD3FA-9EC9-4F5E-B73C-78E14C921616}" type="datetime1">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184256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3D1B76-1C30-434C-9510-391361AA3E29}" type="datetime1">
              <a:rPr lang="en-US" smtClean="0"/>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21245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D31137-5AE5-4199-89B3-3AF78B72FEB9}" type="datetime1">
              <a:rPr lang="en-US" smtClean="0"/>
              <a:t>5/2/2014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315188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675F9C-B104-4981-AD0B-160E19534094}" type="datetime1">
              <a:rPr lang="en-US" smtClean="0"/>
              <a:t>5/2/2014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12261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970F9-F776-43C2-882D-9A4872897515}" type="datetime1">
              <a:rPr lang="en-US" smtClean="0"/>
              <a:t>5/2/2014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172948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BC99E-BD53-4AEF-96BB-804BDEA508F5}" type="datetime1">
              <a:rPr lang="en-US" smtClean="0"/>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1124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855DE-CB14-465E-813A-DDBE8F0F0D8E}" type="datetime1">
              <a:rPr lang="en-US" smtClean="0"/>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40A12-C620-44A1-B171-952C506EF796}" type="slidenum">
              <a:rPr lang="en-US" smtClean="0"/>
              <a:t>‹#›</a:t>
            </a:fld>
            <a:endParaRPr lang="en-US"/>
          </a:p>
        </p:txBody>
      </p:sp>
    </p:spTree>
    <p:extLst>
      <p:ext uri="{BB962C8B-B14F-4D97-AF65-F5344CB8AC3E}">
        <p14:creationId xmlns:p14="http://schemas.microsoft.com/office/powerpoint/2010/main" val="89981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6884E-84EC-4D86-A4F2-725566F3379C}" type="datetime1">
              <a:rPr lang="en-US" smtClean="0"/>
              <a:t>5/2/2014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0A12-C620-44A1-B171-952C506EF796}" type="slidenum">
              <a:rPr lang="en-US" smtClean="0"/>
              <a:t>‹#›</a:t>
            </a:fld>
            <a:endParaRPr lang="en-US"/>
          </a:p>
        </p:txBody>
      </p:sp>
    </p:spTree>
    <p:extLst>
      <p:ext uri="{BB962C8B-B14F-4D97-AF65-F5344CB8AC3E}">
        <p14:creationId xmlns:p14="http://schemas.microsoft.com/office/powerpoint/2010/main" val="329077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CMM Measurements of Coil LHQ03</a:t>
            </a:r>
            <a:endParaRPr lang="en-US" dirty="0"/>
          </a:p>
        </p:txBody>
      </p:sp>
      <p:sp>
        <p:nvSpPr>
          <p:cNvPr id="3" name="Subtitle 2"/>
          <p:cNvSpPr>
            <a:spLocks noGrp="1"/>
          </p:cNvSpPr>
          <p:nvPr>
            <p:ph type="subTitle" idx="1"/>
          </p:nvPr>
        </p:nvSpPr>
        <p:spPr>
          <a:xfrm>
            <a:off x="1371600" y="3886200"/>
            <a:ext cx="6400800" cy="1447800"/>
          </a:xfrm>
        </p:spPr>
        <p:txBody>
          <a:bodyPr/>
          <a:lstStyle/>
          <a:p>
            <a:r>
              <a:rPr lang="en-US" dirty="0" smtClean="0"/>
              <a:t>R. Bossert, J. </a:t>
            </a:r>
            <a:r>
              <a:rPr lang="en-US" dirty="0" err="1" smtClean="0"/>
              <a:t>Schmalzle</a:t>
            </a:r>
            <a:r>
              <a:rPr lang="en-US" dirty="0" smtClean="0"/>
              <a:t>, R. Riley</a:t>
            </a:r>
          </a:p>
          <a:p>
            <a:r>
              <a:rPr lang="en-US" dirty="0" smtClean="0"/>
              <a:t>April 7, 2014</a:t>
            </a:r>
            <a:endParaRPr lang="en-US" dirty="0"/>
          </a:p>
        </p:txBody>
      </p:sp>
      <p:sp>
        <p:nvSpPr>
          <p:cNvPr id="4" name="Slide Number Placeholder 3"/>
          <p:cNvSpPr>
            <a:spLocks noGrp="1"/>
          </p:cNvSpPr>
          <p:nvPr>
            <p:ph type="sldNum" sz="quarter" idx="12"/>
          </p:nvPr>
        </p:nvSpPr>
        <p:spPr/>
        <p:txBody>
          <a:bodyPr/>
          <a:lstStyle/>
          <a:p>
            <a:fld id="{FE640A12-C620-44A1-B171-952C506EF796}" type="slidenum">
              <a:rPr lang="en-US" smtClean="0"/>
              <a:t>1</a:t>
            </a:fld>
            <a:endParaRPr lang="en-US"/>
          </a:p>
        </p:txBody>
      </p:sp>
    </p:spTree>
    <p:extLst>
      <p:ext uri="{BB962C8B-B14F-4D97-AF65-F5344CB8AC3E}">
        <p14:creationId xmlns:p14="http://schemas.microsoft.com/office/powerpoint/2010/main" val="75344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546082" cy="369332"/>
          </a:xfrm>
          <a:prstGeom prst="rect">
            <a:avLst/>
          </a:prstGeom>
          <a:noFill/>
        </p:spPr>
        <p:txBody>
          <a:bodyPr wrap="none" rtlCol="0">
            <a:spAutoFit/>
          </a:bodyPr>
          <a:lstStyle/>
          <a:p>
            <a:r>
              <a:rPr lang="en-US" dirty="0" smtClean="0"/>
              <a:t>Position 100in (2540mm)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22764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03" y="4705350"/>
            <a:ext cx="431949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65548" y="246753"/>
            <a:ext cx="564578" cy="369332"/>
          </a:xfrm>
          <a:prstGeom prst="rect">
            <a:avLst/>
          </a:prstGeom>
          <a:noFill/>
        </p:spPr>
        <p:txBody>
          <a:bodyPr wrap="none" rtlCol="0">
            <a:spAutoFit/>
          </a:bodyPr>
          <a:lstStyle/>
          <a:p>
            <a:r>
              <a:rPr lang="en-US" b="1" u="sng" dirty="0" smtClean="0">
                <a:solidFill>
                  <a:schemeClr val="accent2">
                    <a:lumMod val="50000"/>
                  </a:schemeClr>
                </a:solidFill>
              </a:rPr>
              <a:t>BNL</a:t>
            </a:r>
            <a:endParaRPr lang="en-US" b="1" u="sng" dirty="0">
              <a:solidFill>
                <a:schemeClr val="accent2">
                  <a:lumMod val="50000"/>
                </a:schemeClr>
              </a:solidFill>
            </a:endParaRPr>
          </a:p>
        </p:txBody>
      </p:sp>
      <p:sp>
        <p:nvSpPr>
          <p:cNvPr id="6" name="TextBox 5"/>
          <p:cNvSpPr txBox="1"/>
          <p:nvPr/>
        </p:nvSpPr>
        <p:spPr>
          <a:xfrm>
            <a:off x="7086600" y="115270"/>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11" name="Group 10"/>
          <p:cNvGrpSpPr/>
          <p:nvPr/>
        </p:nvGrpSpPr>
        <p:grpSpPr>
          <a:xfrm>
            <a:off x="5190763" y="866001"/>
            <a:ext cx="1210037" cy="3629799"/>
            <a:chOff x="4284641" y="852100"/>
            <a:chExt cx="1210037" cy="3629799"/>
          </a:xfrm>
        </p:grpSpPr>
        <p:sp>
          <p:nvSpPr>
            <p:cNvPr id="12" name="TextBox 11"/>
            <p:cNvSpPr txBox="1"/>
            <p:nvPr/>
          </p:nvSpPr>
          <p:spPr>
            <a:xfrm>
              <a:off x="4360841" y="4204900"/>
              <a:ext cx="1050544" cy="276999"/>
            </a:xfrm>
            <a:prstGeom prst="rect">
              <a:avLst/>
            </a:prstGeom>
            <a:noFill/>
          </p:spPr>
          <p:txBody>
            <a:bodyPr wrap="none" rtlCol="0">
              <a:spAutoFit/>
            </a:bodyPr>
            <a:lstStyle/>
            <a:p>
              <a:r>
                <a:rPr lang="en-US" sz="1200" dirty="0" smtClean="0"/>
                <a:t>Left </a:t>
              </a:r>
              <a:r>
                <a:rPr lang="en-US" sz="1200" dirty="0" err="1" smtClean="0"/>
                <a:t>Midplane</a:t>
              </a:r>
              <a:endParaRPr lang="en-US" sz="1200" dirty="0"/>
            </a:p>
          </p:txBody>
        </p:sp>
        <p:sp>
          <p:nvSpPr>
            <p:cNvPr id="13" name="TextBox 12"/>
            <p:cNvSpPr txBox="1"/>
            <p:nvPr/>
          </p:nvSpPr>
          <p:spPr>
            <a:xfrm>
              <a:off x="4572000" y="1447800"/>
              <a:ext cx="707438" cy="276999"/>
            </a:xfrm>
            <a:prstGeom prst="rect">
              <a:avLst/>
            </a:prstGeom>
            <a:noFill/>
          </p:spPr>
          <p:txBody>
            <a:bodyPr wrap="none" rtlCol="0">
              <a:spAutoFit/>
            </a:bodyPr>
            <a:lstStyle/>
            <a:p>
              <a:r>
                <a:rPr lang="en-US" sz="1200" dirty="0" smtClean="0"/>
                <a:t>OD right</a:t>
              </a:r>
              <a:endParaRPr lang="en-US" sz="1200" dirty="0"/>
            </a:p>
          </p:txBody>
        </p:sp>
        <p:sp>
          <p:nvSpPr>
            <p:cNvPr id="14" name="TextBox 13"/>
            <p:cNvSpPr txBox="1"/>
            <p:nvPr/>
          </p:nvSpPr>
          <p:spPr>
            <a:xfrm>
              <a:off x="4360841" y="8521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sp>
          <p:nvSpPr>
            <p:cNvPr id="15" name="TextBox 14"/>
            <p:cNvSpPr txBox="1"/>
            <p:nvPr/>
          </p:nvSpPr>
          <p:spPr>
            <a:xfrm>
              <a:off x="4683647" y="3657600"/>
              <a:ext cx="625749" cy="276999"/>
            </a:xfrm>
            <a:prstGeom prst="rect">
              <a:avLst/>
            </a:prstGeom>
            <a:noFill/>
          </p:spPr>
          <p:txBody>
            <a:bodyPr wrap="none" rtlCol="0">
              <a:spAutoFit/>
            </a:bodyPr>
            <a:lstStyle/>
            <a:p>
              <a:r>
                <a:rPr lang="en-US" sz="1200" dirty="0" smtClean="0"/>
                <a:t>OD left</a:t>
              </a:r>
              <a:endParaRPr lang="en-US" sz="1200" dirty="0"/>
            </a:p>
          </p:txBody>
        </p:sp>
        <p:sp>
          <p:nvSpPr>
            <p:cNvPr id="16" name="TextBox 15"/>
            <p:cNvSpPr txBox="1"/>
            <p:nvPr/>
          </p:nvSpPr>
          <p:spPr>
            <a:xfrm>
              <a:off x="4360841" y="1995100"/>
              <a:ext cx="1012265" cy="276999"/>
            </a:xfrm>
            <a:prstGeom prst="rect">
              <a:avLst/>
            </a:prstGeom>
            <a:noFill/>
          </p:spPr>
          <p:txBody>
            <a:bodyPr wrap="none" rtlCol="0">
              <a:spAutoFit/>
            </a:bodyPr>
            <a:lstStyle/>
            <a:p>
              <a:r>
                <a:rPr lang="en-US" sz="1200" dirty="0" smtClean="0"/>
                <a:t>Keyway Right</a:t>
              </a:r>
              <a:endParaRPr lang="en-US" sz="1200" dirty="0"/>
            </a:p>
          </p:txBody>
        </p:sp>
        <p:sp>
          <p:nvSpPr>
            <p:cNvPr id="17" name="TextBox 16"/>
            <p:cNvSpPr txBox="1"/>
            <p:nvPr/>
          </p:nvSpPr>
          <p:spPr>
            <a:xfrm>
              <a:off x="4437041" y="3138100"/>
              <a:ext cx="928972" cy="276999"/>
            </a:xfrm>
            <a:prstGeom prst="rect">
              <a:avLst/>
            </a:prstGeom>
            <a:noFill/>
          </p:spPr>
          <p:txBody>
            <a:bodyPr wrap="none" rtlCol="0">
              <a:spAutoFit/>
            </a:bodyPr>
            <a:lstStyle/>
            <a:p>
              <a:r>
                <a:rPr lang="en-US" sz="1200" dirty="0" smtClean="0"/>
                <a:t>Keyway Left</a:t>
              </a:r>
              <a:endParaRPr lang="en-US" sz="1200" dirty="0"/>
            </a:p>
          </p:txBody>
        </p:sp>
        <p:sp>
          <p:nvSpPr>
            <p:cNvPr id="18" name="TextBox 17"/>
            <p:cNvSpPr txBox="1"/>
            <p:nvPr/>
          </p:nvSpPr>
          <p:spPr>
            <a:xfrm>
              <a:off x="4284641" y="2528500"/>
              <a:ext cx="1160702" cy="276999"/>
            </a:xfrm>
            <a:prstGeom prst="rect">
              <a:avLst/>
            </a:prstGeom>
            <a:noFill/>
          </p:spPr>
          <p:txBody>
            <a:bodyPr wrap="none" rtlCol="0">
              <a:spAutoFit/>
            </a:bodyPr>
            <a:lstStyle/>
            <a:p>
              <a:r>
                <a:rPr lang="en-US" sz="1200" dirty="0" smtClean="0"/>
                <a:t>Keyway Bottom</a:t>
              </a:r>
              <a:endParaRPr lang="en-US" sz="1200" dirty="0"/>
            </a:p>
          </p:txBody>
        </p:sp>
      </p:grpSp>
      <p:sp>
        <p:nvSpPr>
          <p:cNvPr id="3" name="Slide Number Placeholder 2"/>
          <p:cNvSpPr>
            <a:spLocks noGrp="1"/>
          </p:cNvSpPr>
          <p:nvPr>
            <p:ph type="sldNum" sz="quarter" idx="12"/>
          </p:nvPr>
        </p:nvSpPr>
        <p:spPr/>
        <p:txBody>
          <a:bodyPr/>
          <a:lstStyle/>
          <a:p>
            <a:fld id="{FE640A12-C620-44A1-B171-952C506EF796}" type="slidenum">
              <a:rPr lang="en-US" smtClean="0"/>
              <a:t>10</a:t>
            </a:fld>
            <a:endParaRPr lang="en-US"/>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67" t="1731" r="59003" b="53853"/>
          <a:stretch/>
        </p:blipFill>
        <p:spPr bwMode="auto">
          <a:xfrm>
            <a:off x="6559685" y="609600"/>
            <a:ext cx="128891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4" t="52130" r="9244" b="24245"/>
          <a:stretch/>
        </p:blipFill>
        <p:spPr bwMode="auto">
          <a:xfrm flipH="1">
            <a:off x="4572000" y="4724400"/>
            <a:ext cx="4337304" cy="169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47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6559" y="123377"/>
            <a:ext cx="2546082" cy="369332"/>
          </a:xfrm>
          <a:prstGeom prst="rect">
            <a:avLst/>
          </a:prstGeom>
          <a:noFill/>
        </p:spPr>
        <p:txBody>
          <a:bodyPr wrap="none" rtlCol="0">
            <a:spAutoFit/>
          </a:bodyPr>
          <a:lstStyle/>
          <a:p>
            <a:r>
              <a:rPr lang="en-US" dirty="0" smtClean="0"/>
              <a:t>Position 120in (3048mm)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73" y="616325"/>
            <a:ext cx="22764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6813"/>
          <a:stretch/>
        </p:blipFill>
        <p:spPr bwMode="auto">
          <a:xfrm>
            <a:off x="76200" y="4724400"/>
            <a:ext cx="443957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164068"/>
            <a:ext cx="564578" cy="369332"/>
          </a:xfrm>
          <a:prstGeom prst="rect">
            <a:avLst/>
          </a:prstGeom>
          <a:noFill/>
        </p:spPr>
        <p:txBody>
          <a:bodyPr wrap="none" rtlCol="0">
            <a:spAutoFit/>
          </a:bodyPr>
          <a:lstStyle/>
          <a:p>
            <a:r>
              <a:rPr lang="en-US" b="1" u="sng" dirty="0" smtClean="0">
                <a:solidFill>
                  <a:schemeClr val="accent2">
                    <a:lumMod val="50000"/>
                  </a:schemeClr>
                </a:solidFill>
              </a:rPr>
              <a:t>BNL</a:t>
            </a:r>
            <a:endParaRPr lang="en-US" b="1" u="sng" dirty="0">
              <a:solidFill>
                <a:schemeClr val="accent2">
                  <a:lumMod val="50000"/>
                </a:schemeClr>
              </a:solidFill>
            </a:endParaRPr>
          </a:p>
        </p:txBody>
      </p:sp>
      <p:sp>
        <p:nvSpPr>
          <p:cNvPr id="6" name="TextBox 5"/>
          <p:cNvSpPr txBox="1"/>
          <p:nvPr/>
        </p:nvSpPr>
        <p:spPr>
          <a:xfrm>
            <a:off x="6931959" y="88187"/>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11" name="Group 10"/>
          <p:cNvGrpSpPr/>
          <p:nvPr/>
        </p:nvGrpSpPr>
        <p:grpSpPr>
          <a:xfrm>
            <a:off x="4962163" y="866001"/>
            <a:ext cx="1210037" cy="3629799"/>
            <a:chOff x="4284641" y="852100"/>
            <a:chExt cx="1210037" cy="3629799"/>
          </a:xfrm>
        </p:grpSpPr>
        <p:sp>
          <p:nvSpPr>
            <p:cNvPr id="12" name="TextBox 11"/>
            <p:cNvSpPr txBox="1"/>
            <p:nvPr/>
          </p:nvSpPr>
          <p:spPr>
            <a:xfrm>
              <a:off x="4360841" y="4204900"/>
              <a:ext cx="1050544" cy="276999"/>
            </a:xfrm>
            <a:prstGeom prst="rect">
              <a:avLst/>
            </a:prstGeom>
            <a:noFill/>
          </p:spPr>
          <p:txBody>
            <a:bodyPr wrap="none" rtlCol="0">
              <a:spAutoFit/>
            </a:bodyPr>
            <a:lstStyle/>
            <a:p>
              <a:r>
                <a:rPr lang="en-US" sz="1200" dirty="0" smtClean="0"/>
                <a:t>Left </a:t>
              </a:r>
              <a:r>
                <a:rPr lang="en-US" sz="1200" dirty="0" err="1" smtClean="0"/>
                <a:t>Midplane</a:t>
              </a:r>
              <a:endParaRPr lang="en-US" sz="1200" dirty="0"/>
            </a:p>
          </p:txBody>
        </p:sp>
        <p:sp>
          <p:nvSpPr>
            <p:cNvPr id="13" name="TextBox 12"/>
            <p:cNvSpPr txBox="1"/>
            <p:nvPr/>
          </p:nvSpPr>
          <p:spPr>
            <a:xfrm>
              <a:off x="4572000" y="1447800"/>
              <a:ext cx="707438" cy="276999"/>
            </a:xfrm>
            <a:prstGeom prst="rect">
              <a:avLst/>
            </a:prstGeom>
            <a:noFill/>
          </p:spPr>
          <p:txBody>
            <a:bodyPr wrap="none" rtlCol="0">
              <a:spAutoFit/>
            </a:bodyPr>
            <a:lstStyle/>
            <a:p>
              <a:r>
                <a:rPr lang="en-US" sz="1200" dirty="0" smtClean="0"/>
                <a:t>OD right</a:t>
              </a:r>
              <a:endParaRPr lang="en-US" sz="1200" dirty="0"/>
            </a:p>
          </p:txBody>
        </p:sp>
        <p:sp>
          <p:nvSpPr>
            <p:cNvPr id="14" name="TextBox 13"/>
            <p:cNvSpPr txBox="1"/>
            <p:nvPr/>
          </p:nvSpPr>
          <p:spPr>
            <a:xfrm>
              <a:off x="4360841" y="8521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sp>
          <p:nvSpPr>
            <p:cNvPr id="15" name="TextBox 14"/>
            <p:cNvSpPr txBox="1"/>
            <p:nvPr/>
          </p:nvSpPr>
          <p:spPr>
            <a:xfrm>
              <a:off x="4683647" y="3657600"/>
              <a:ext cx="625749" cy="276999"/>
            </a:xfrm>
            <a:prstGeom prst="rect">
              <a:avLst/>
            </a:prstGeom>
            <a:noFill/>
          </p:spPr>
          <p:txBody>
            <a:bodyPr wrap="none" rtlCol="0">
              <a:spAutoFit/>
            </a:bodyPr>
            <a:lstStyle/>
            <a:p>
              <a:r>
                <a:rPr lang="en-US" sz="1200" dirty="0" smtClean="0"/>
                <a:t>OD left</a:t>
              </a:r>
              <a:endParaRPr lang="en-US" sz="1200" dirty="0"/>
            </a:p>
          </p:txBody>
        </p:sp>
        <p:sp>
          <p:nvSpPr>
            <p:cNvPr id="16" name="TextBox 15"/>
            <p:cNvSpPr txBox="1"/>
            <p:nvPr/>
          </p:nvSpPr>
          <p:spPr>
            <a:xfrm>
              <a:off x="4360841" y="1995100"/>
              <a:ext cx="1012265" cy="276999"/>
            </a:xfrm>
            <a:prstGeom prst="rect">
              <a:avLst/>
            </a:prstGeom>
            <a:noFill/>
          </p:spPr>
          <p:txBody>
            <a:bodyPr wrap="none" rtlCol="0">
              <a:spAutoFit/>
            </a:bodyPr>
            <a:lstStyle/>
            <a:p>
              <a:r>
                <a:rPr lang="en-US" sz="1200" dirty="0" smtClean="0"/>
                <a:t>Keyway Right</a:t>
              </a:r>
              <a:endParaRPr lang="en-US" sz="1200" dirty="0"/>
            </a:p>
          </p:txBody>
        </p:sp>
        <p:sp>
          <p:nvSpPr>
            <p:cNvPr id="17" name="TextBox 16"/>
            <p:cNvSpPr txBox="1"/>
            <p:nvPr/>
          </p:nvSpPr>
          <p:spPr>
            <a:xfrm>
              <a:off x="4437041" y="3138100"/>
              <a:ext cx="928972" cy="276999"/>
            </a:xfrm>
            <a:prstGeom prst="rect">
              <a:avLst/>
            </a:prstGeom>
            <a:noFill/>
          </p:spPr>
          <p:txBody>
            <a:bodyPr wrap="none" rtlCol="0">
              <a:spAutoFit/>
            </a:bodyPr>
            <a:lstStyle/>
            <a:p>
              <a:r>
                <a:rPr lang="en-US" sz="1200" dirty="0" smtClean="0"/>
                <a:t>Keyway Left</a:t>
              </a:r>
              <a:endParaRPr lang="en-US" sz="1200" dirty="0"/>
            </a:p>
          </p:txBody>
        </p:sp>
        <p:sp>
          <p:nvSpPr>
            <p:cNvPr id="18" name="TextBox 17"/>
            <p:cNvSpPr txBox="1"/>
            <p:nvPr/>
          </p:nvSpPr>
          <p:spPr>
            <a:xfrm>
              <a:off x="4284641" y="2528500"/>
              <a:ext cx="1160702" cy="276999"/>
            </a:xfrm>
            <a:prstGeom prst="rect">
              <a:avLst/>
            </a:prstGeom>
            <a:noFill/>
          </p:spPr>
          <p:txBody>
            <a:bodyPr wrap="none" rtlCol="0">
              <a:spAutoFit/>
            </a:bodyPr>
            <a:lstStyle/>
            <a:p>
              <a:r>
                <a:rPr lang="en-US" sz="1200" dirty="0" smtClean="0"/>
                <a:t>Keyway Bottom</a:t>
              </a:r>
              <a:endParaRPr lang="en-US" sz="1200" dirty="0"/>
            </a:p>
          </p:txBody>
        </p:sp>
      </p:grpSp>
      <p:sp>
        <p:nvSpPr>
          <p:cNvPr id="3" name="Slide Number Placeholder 2"/>
          <p:cNvSpPr>
            <a:spLocks noGrp="1"/>
          </p:cNvSpPr>
          <p:nvPr>
            <p:ph type="sldNum" sz="quarter" idx="12"/>
          </p:nvPr>
        </p:nvSpPr>
        <p:spPr/>
        <p:txBody>
          <a:bodyPr/>
          <a:lstStyle/>
          <a:p>
            <a:fld id="{FE640A12-C620-44A1-B171-952C506EF796}" type="slidenum">
              <a:rPr lang="en-US" smtClean="0"/>
              <a:t>11</a:t>
            </a:fld>
            <a:endParaRPr lang="en-US"/>
          </a:p>
        </p:txBody>
      </p:sp>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72" t="1888" r="59014" b="54638"/>
          <a:stretch/>
        </p:blipFill>
        <p:spPr bwMode="auto">
          <a:xfrm>
            <a:off x="6324600" y="685800"/>
            <a:ext cx="118275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07" t="51343" r="9210" b="24085"/>
          <a:stretch/>
        </p:blipFill>
        <p:spPr bwMode="auto">
          <a:xfrm flipH="1">
            <a:off x="4487594" y="4648200"/>
            <a:ext cx="4351606" cy="176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47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546082" cy="369332"/>
          </a:xfrm>
          <a:prstGeom prst="rect">
            <a:avLst/>
          </a:prstGeom>
          <a:noFill/>
        </p:spPr>
        <p:txBody>
          <a:bodyPr wrap="none" rtlCol="0">
            <a:spAutoFit/>
          </a:bodyPr>
          <a:lstStyle/>
          <a:p>
            <a:r>
              <a:rPr lang="en-US" dirty="0" smtClean="0"/>
              <a:t>Position 128in (3251mm)</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33" y="1447800"/>
            <a:ext cx="22383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4" y="4724400"/>
            <a:ext cx="42955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3443" y="661641"/>
            <a:ext cx="564578" cy="369332"/>
          </a:xfrm>
          <a:prstGeom prst="rect">
            <a:avLst/>
          </a:prstGeom>
          <a:noFill/>
        </p:spPr>
        <p:txBody>
          <a:bodyPr wrap="none" rtlCol="0">
            <a:spAutoFit/>
          </a:bodyPr>
          <a:lstStyle/>
          <a:p>
            <a:r>
              <a:rPr lang="en-US" b="1" u="sng" dirty="0" smtClean="0">
                <a:solidFill>
                  <a:schemeClr val="accent2">
                    <a:lumMod val="50000"/>
                  </a:schemeClr>
                </a:solidFill>
              </a:rPr>
              <a:t>BNL</a:t>
            </a:r>
            <a:endParaRPr lang="en-US" b="1" u="sng" dirty="0">
              <a:solidFill>
                <a:schemeClr val="accent2">
                  <a:lumMod val="50000"/>
                </a:schemeClr>
              </a:solidFill>
            </a:endParaRPr>
          </a:p>
        </p:txBody>
      </p:sp>
      <p:sp>
        <p:nvSpPr>
          <p:cNvPr id="6" name="TextBox 5"/>
          <p:cNvSpPr txBox="1"/>
          <p:nvPr/>
        </p:nvSpPr>
        <p:spPr>
          <a:xfrm>
            <a:off x="6096000" y="685800"/>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65" t="-1" r="58706" b="80156"/>
          <a:stretch/>
        </p:blipFill>
        <p:spPr bwMode="auto">
          <a:xfrm>
            <a:off x="6858000" y="1524000"/>
            <a:ext cx="137160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42" t="25829" r="9988" b="51491"/>
          <a:stretch/>
        </p:blipFill>
        <p:spPr bwMode="auto">
          <a:xfrm flipH="1">
            <a:off x="4571999" y="4724400"/>
            <a:ext cx="42005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5571763" y="1856601"/>
            <a:ext cx="1133837" cy="1496199"/>
            <a:chOff x="4419600" y="2057400"/>
            <a:chExt cx="1133837" cy="1496199"/>
          </a:xfrm>
        </p:grpSpPr>
        <p:sp>
          <p:nvSpPr>
            <p:cNvPr id="12" name="TextBox 11"/>
            <p:cNvSpPr txBox="1"/>
            <p:nvPr/>
          </p:nvSpPr>
          <p:spPr>
            <a:xfrm>
              <a:off x="4495800" y="3276600"/>
              <a:ext cx="1050544" cy="276999"/>
            </a:xfrm>
            <a:prstGeom prst="rect">
              <a:avLst/>
            </a:prstGeom>
            <a:noFill/>
          </p:spPr>
          <p:txBody>
            <a:bodyPr wrap="none" rtlCol="0">
              <a:spAutoFit/>
            </a:bodyPr>
            <a:lstStyle/>
            <a:p>
              <a:r>
                <a:rPr lang="en-US" sz="1200" dirty="0" smtClean="0"/>
                <a:t>Left </a:t>
              </a:r>
              <a:r>
                <a:rPr lang="en-US" sz="1200" dirty="0" err="1"/>
                <a:t>M</a:t>
              </a:r>
              <a:r>
                <a:rPr lang="en-US" sz="1200" dirty="0" err="1" smtClean="0"/>
                <a:t>idplane</a:t>
              </a:r>
              <a:endParaRPr lang="en-US" sz="1200" dirty="0"/>
            </a:p>
          </p:txBody>
        </p:sp>
        <p:sp>
          <p:nvSpPr>
            <p:cNvPr id="13" name="TextBox 12"/>
            <p:cNvSpPr txBox="1"/>
            <p:nvPr/>
          </p:nvSpPr>
          <p:spPr>
            <a:xfrm>
              <a:off x="5105400" y="2667000"/>
              <a:ext cx="381836" cy="276999"/>
            </a:xfrm>
            <a:prstGeom prst="rect">
              <a:avLst/>
            </a:prstGeom>
            <a:noFill/>
          </p:spPr>
          <p:txBody>
            <a:bodyPr wrap="none" rtlCol="0">
              <a:spAutoFit/>
            </a:bodyPr>
            <a:lstStyle/>
            <a:p>
              <a:r>
                <a:rPr lang="en-US" sz="1200" dirty="0" smtClean="0"/>
                <a:t>OD</a:t>
              </a:r>
              <a:endParaRPr lang="en-US" sz="1200" dirty="0"/>
            </a:p>
          </p:txBody>
        </p:sp>
        <p:sp>
          <p:nvSpPr>
            <p:cNvPr id="14" name="TextBox 13"/>
            <p:cNvSpPr txBox="1"/>
            <p:nvPr/>
          </p:nvSpPr>
          <p:spPr>
            <a:xfrm>
              <a:off x="4419600" y="20574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grpSp>
      <p:sp>
        <p:nvSpPr>
          <p:cNvPr id="3" name="Slide Number Placeholder 2"/>
          <p:cNvSpPr>
            <a:spLocks noGrp="1"/>
          </p:cNvSpPr>
          <p:nvPr>
            <p:ph type="sldNum" sz="quarter" idx="12"/>
          </p:nvPr>
        </p:nvSpPr>
        <p:spPr/>
        <p:txBody>
          <a:bodyPr/>
          <a:lstStyle/>
          <a:p>
            <a:fld id="{FE640A12-C620-44A1-B171-952C506EF796}" type="slidenum">
              <a:rPr lang="en-US" smtClean="0"/>
              <a:t>12</a:t>
            </a:fld>
            <a:endParaRPr lang="en-US"/>
          </a:p>
        </p:txBody>
      </p:sp>
    </p:spTree>
    <p:extLst>
      <p:ext uri="{BB962C8B-B14F-4D97-AF65-F5344CB8AC3E}">
        <p14:creationId xmlns:p14="http://schemas.microsoft.com/office/powerpoint/2010/main" val="162394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315200" cy="584775"/>
          </a:xfrm>
          <a:prstGeom prst="rect">
            <a:avLst/>
          </a:prstGeom>
          <a:noFill/>
        </p:spPr>
        <p:txBody>
          <a:bodyPr wrap="square" rtlCol="0">
            <a:spAutoFit/>
          </a:bodyPr>
          <a:lstStyle/>
          <a:p>
            <a:r>
              <a:rPr lang="en-US" sz="1600" dirty="0" smtClean="0"/>
              <a:t>CMM Measurements were taken of the cross section of coil LHQ03 at both BNL and FNAL at several measurement positions.  </a:t>
            </a:r>
            <a:endParaRPr lang="en-US" sz="1600" dirty="0"/>
          </a:p>
        </p:txBody>
      </p:sp>
      <p:sp>
        <p:nvSpPr>
          <p:cNvPr id="4" name="TextBox 3"/>
          <p:cNvSpPr txBox="1"/>
          <p:nvPr/>
        </p:nvSpPr>
        <p:spPr>
          <a:xfrm>
            <a:off x="1524000" y="3429000"/>
            <a:ext cx="2667000" cy="1815882"/>
          </a:xfrm>
          <a:prstGeom prst="rect">
            <a:avLst/>
          </a:prstGeom>
          <a:noFill/>
        </p:spPr>
        <p:txBody>
          <a:bodyPr wrap="square" rtlCol="0">
            <a:spAutoFit/>
          </a:bodyPr>
          <a:lstStyle/>
          <a:p>
            <a:r>
              <a:rPr lang="en-US" sz="1400" u="sng" dirty="0" smtClean="0"/>
              <a:t>Positions taken by BNL: </a:t>
            </a:r>
          </a:p>
          <a:p>
            <a:pPr marL="285750" indent="-285750">
              <a:buFont typeface="Arial" pitchFamily="34" charset="0"/>
              <a:buChar char="•"/>
            </a:pPr>
            <a:r>
              <a:rPr lang="en-US" sz="1400" dirty="0" smtClean="0"/>
              <a:t>10 in. (254mm) </a:t>
            </a:r>
          </a:p>
          <a:p>
            <a:pPr marL="285750" indent="-285750">
              <a:buFont typeface="Arial" pitchFamily="34" charset="0"/>
              <a:buChar char="•"/>
            </a:pPr>
            <a:r>
              <a:rPr lang="en-US" sz="1400" dirty="0" smtClean="0"/>
              <a:t>18 in. (457mm)</a:t>
            </a:r>
          </a:p>
          <a:p>
            <a:pPr marL="285750" indent="-285750">
              <a:buFont typeface="Arial" pitchFamily="34" charset="0"/>
              <a:buChar char="•"/>
            </a:pPr>
            <a:r>
              <a:rPr lang="en-US" sz="1400" dirty="0" smtClean="0"/>
              <a:t>40 in. 1016mm)</a:t>
            </a:r>
          </a:p>
          <a:p>
            <a:pPr marL="285750" indent="-285750">
              <a:buFont typeface="Arial" pitchFamily="34" charset="0"/>
              <a:buChar char="•"/>
            </a:pPr>
            <a:r>
              <a:rPr lang="en-US" sz="1400" dirty="0" smtClean="0"/>
              <a:t>70 in. (1778mm)</a:t>
            </a:r>
          </a:p>
          <a:p>
            <a:pPr marL="285750" indent="-285750">
              <a:buFont typeface="Arial" pitchFamily="34" charset="0"/>
              <a:buChar char="•"/>
            </a:pPr>
            <a:r>
              <a:rPr lang="en-US" sz="1400" dirty="0" smtClean="0"/>
              <a:t>100 in. (2540mm)</a:t>
            </a:r>
          </a:p>
          <a:p>
            <a:pPr marL="285750" indent="-285750">
              <a:buFont typeface="Arial" pitchFamily="34" charset="0"/>
              <a:buChar char="•"/>
            </a:pPr>
            <a:r>
              <a:rPr lang="en-US" sz="1400" dirty="0" smtClean="0"/>
              <a:t>120 in. (3048mm) </a:t>
            </a:r>
          </a:p>
          <a:p>
            <a:pPr marL="285750" indent="-285750">
              <a:buFont typeface="Arial" pitchFamily="34" charset="0"/>
              <a:buChar char="•"/>
            </a:pPr>
            <a:r>
              <a:rPr lang="en-US" sz="1400" dirty="0" smtClean="0"/>
              <a:t>128 in (3251mm) .  </a:t>
            </a:r>
            <a:endParaRPr lang="en-US" sz="1400" dirty="0"/>
          </a:p>
        </p:txBody>
      </p:sp>
      <p:sp>
        <p:nvSpPr>
          <p:cNvPr id="6" name="TextBox 5"/>
          <p:cNvSpPr txBox="1"/>
          <p:nvPr/>
        </p:nvSpPr>
        <p:spPr>
          <a:xfrm>
            <a:off x="5029200" y="3276600"/>
            <a:ext cx="2667000" cy="2246769"/>
          </a:xfrm>
          <a:prstGeom prst="rect">
            <a:avLst/>
          </a:prstGeom>
          <a:noFill/>
        </p:spPr>
        <p:txBody>
          <a:bodyPr wrap="square" rtlCol="0">
            <a:spAutoFit/>
          </a:bodyPr>
          <a:lstStyle/>
          <a:p>
            <a:r>
              <a:rPr lang="en-US" sz="1400" u="sng" dirty="0" smtClean="0"/>
              <a:t>Positions taken by FNAL: </a:t>
            </a:r>
          </a:p>
          <a:p>
            <a:pPr marL="285750" indent="-285750">
              <a:buFont typeface="Arial" pitchFamily="34" charset="0"/>
              <a:buChar char="•"/>
            </a:pPr>
            <a:r>
              <a:rPr lang="en-US" sz="1400" dirty="0" smtClean="0"/>
              <a:t>10 in. (254mm) </a:t>
            </a:r>
          </a:p>
          <a:p>
            <a:pPr marL="285750" indent="-285750">
              <a:buFont typeface="Arial" pitchFamily="34" charset="0"/>
              <a:buChar char="•"/>
            </a:pPr>
            <a:r>
              <a:rPr lang="en-US" sz="1400" dirty="0" smtClean="0"/>
              <a:t>18 in. (457mm)</a:t>
            </a:r>
          </a:p>
          <a:p>
            <a:pPr marL="285750" indent="-285750">
              <a:buFont typeface="Arial" pitchFamily="34" charset="0"/>
              <a:buChar char="•"/>
            </a:pPr>
            <a:r>
              <a:rPr lang="en-US" sz="1400" dirty="0" smtClean="0"/>
              <a:t>40 in. 1016mm)</a:t>
            </a:r>
          </a:p>
          <a:p>
            <a:pPr marL="285750" indent="-285750">
              <a:buFont typeface="Arial" pitchFamily="34" charset="0"/>
              <a:buChar char="•"/>
            </a:pPr>
            <a:r>
              <a:rPr lang="en-US" sz="1400" dirty="0" smtClean="0">
                <a:solidFill>
                  <a:srgbClr val="FF0000"/>
                </a:solidFill>
              </a:rPr>
              <a:t>59 in. (1498mm)</a:t>
            </a:r>
          </a:p>
          <a:p>
            <a:pPr marL="285750" indent="-285750">
              <a:buFont typeface="Arial" pitchFamily="34" charset="0"/>
              <a:buChar char="•"/>
            </a:pPr>
            <a:r>
              <a:rPr lang="en-US" sz="1400" dirty="0" smtClean="0"/>
              <a:t>70 in. (1778mm)</a:t>
            </a:r>
          </a:p>
          <a:p>
            <a:pPr marL="285750" indent="-285750">
              <a:buFont typeface="Arial" pitchFamily="34" charset="0"/>
              <a:buChar char="•"/>
            </a:pPr>
            <a:r>
              <a:rPr lang="en-US" sz="1400" dirty="0" smtClean="0">
                <a:solidFill>
                  <a:srgbClr val="FF0000"/>
                </a:solidFill>
              </a:rPr>
              <a:t>80 in. (2032mm)</a:t>
            </a:r>
          </a:p>
          <a:p>
            <a:pPr marL="285750" indent="-285750">
              <a:buFont typeface="Arial" pitchFamily="34" charset="0"/>
              <a:buChar char="•"/>
            </a:pPr>
            <a:r>
              <a:rPr lang="en-US" sz="1400" dirty="0" smtClean="0"/>
              <a:t>100 in. (2540mm)</a:t>
            </a:r>
          </a:p>
          <a:p>
            <a:pPr marL="285750" indent="-285750">
              <a:buFont typeface="Arial" pitchFamily="34" charset="0"/>
              <a:buChar char="•"/>
            </a:pPr>
            <a:r>
              <a:rPr lang="en-US" sz="1400" dirty="0" smtClean="0"/>
              <a:t>120 in. (3048mm) </a:t>
            </a:r>
          </a:p>
          <a:p>
            <a:pPr marL="285750" indent="-285750">
              <a:buFont typeface="Arial" pitchFamily="34" charset="0"/>
              <a:buChar char="•"/>
            </a:pPr>
            <a:r>
              <a:rPr lang="en-US" sz="1400" dirty="0" smtClean="0"/>
              <a:t>128 in (3251mm) .  </a:t>
            </a:r>
            <a:endParaRPr lang="en-US" sz="1400" dirty="0"/>
          </a:p>
        </p:txBody>
      </p:sp>
      <p:sp>
        <p:nvSpPr>
          <p:cNvPr id="7" name="Slide Number Placeholder 6"/>
          <p:cNvSpPr>
            <a:spLocks noGrp="1"/>
          </p:cNvSpPr>
          <p:nvPr>
            <p:ph type="sldNum" sz="quarter" idx="12"/>
          </p:nvPr>
        </p:nvSpPr>
        <p:spPr/>
        <p:txBody>
          <a:bodyPr/>
          <a:lstStyle/>
          <a:p>
            <a:fld id="{FE640A12-C620-44A1-B171-952C506EF796}" type="slidenum">
              <a:rPr lang="en-US" smtClean="0"/>
              <a:t>2</a:t>
            </a:fld>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001000" cy="21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600" y="5638800"/>
            <a:ext cx="7315200" cy="830997"/>
          </a:xfrm>
          <a:prstGeom prst="rect">
            <a:avLst/>
          </a:prstGeom>
          <a:noFill/>
        </p:spPr>
        <p:txBody>
          <a:bodyPr wrap="square" rtlCol="0">
            <a:spAutoFit/>
          </a:bodyPr>
          <a:lstStyle/>
          <a:p>
            <a:r>
              <a:rPr lang="en-US" sz="1600" dirty="0" smtClean="0"/>
              <a:t>All measurements except two are taken at the same positions by the two labs.  The additional two positions (in red) taken by FNAL are located at the alignment positions of the BNL impregnation tooling.  </a:t>
            </a:r>
            <a:endParaRPr lang="en-US" sz="1600" dirty="0"/>
          </a:p>
        </p:txBody>
      </p:sp>
    </p:spTree>
    <p:extLst>
      <p:ext uri="{BB962C8B-B14F-4D97-AF65-F5344CB8AC3E}">
        <p14:creationId xmlns:p14="http://schemas.microsoft.com/office/powerpoint/2010/main" val="346061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640A12-C620-44A1-B171-952C506EF796}" type="slidenum">
              <a:rPr lang="en-US" smtClean="0"/>
              <a:t>3</a:t>
            </a:fld>
            <a:endParaRPr lang="en-US"/>
          </a:p>
        </p:txBody>
      </p:sp>
      <p:sp>
        <p:nvSpPr>
          <p:cNvPr id="7" name="TextBox 6"/>
          <p:cNvSpPr txBox="1"/>
          <p:nvPr/>
        </p:nvSpPr>
        <p:spPr>
          <a:xfrm>
            <a:off x="914400" y="3276600"/>
            <a:ext cx="7315200" cy="646331"/>
          </a:xfrm>
          <a:prstGeom prst="rect">
            <a:avLst/>
          </a:prstGeom>
          <a:noFill/>
        </p:spPr>
        <p:txBody>
          <a:bodyPr wrap="square" rtlCol="0">
            <a:spAutoFit/>
          </a:bodyPr>
          <a:lstStyle/>
          <a:p>
            <a:r>
              <a:rPr lang="en-US" dirty="0" smtClean="0"/>
              <a:t>All measurements are normalized vertically to the outer surface of the coil and horizontally to the slot at the center of the titanium pole.   </a:t>
            </a:r>
            <a:endParaRPr lang="en-US" dirty="0"/>
          </a:p>
        </p:txBody>
      </p:sp>
      <p:sp>
        <p:nvSpPr>
          <p:cNvPr id="8" name="TextBox 7"/>
          <p:cNvSpPr txBox="1"/>
          <p:nvPr/>
        </p:nvSpPr>
        <p:spPr>
          <a:xfrm>
            <a:off x="914400" y="1371600"/>
            <a:ext cx="7315200" cy="646331"/>
          </a:xfrm>
          <a:prstGeom prst="rect">
            <a:avLst/>
          </a:prstGeom>
          <a:noFill/>
        </p:spPr>
        <p:txBody>
          <a:bodyPr wrap="square" rtlCol="0">
            <a:spAutoFit/>
          </a:bodyPr>
          <a:lstStyle/>
          <a:p>
            <a:r>
              <a:rPr lang="en-US" dirty="0" smtClean="0"/>
              <a:t>All positions are shown as “distance from the lead end”, and all plots are shown “as viewed from the lead end”.  </a:t>
            </a:r>
            <a:endParaRPr lang="en-US" dirty="0"/>
          </a:p>
        </p:txBody>
      </p:sp>
      <p:sp>
        <p:nvSpPr>
          <p:cNvPr id="9" name="TextBox 8"/>
          <p:cNvSpPr txBox="1"/>
          <p:nvPr/>
        </p:nvSpPr>
        <p:spPr>
          <a:xfrm>
            <a:off x="914400" y="685800"/>
            <a:ext cx="7315200" cy="369332"/>
          </a:xfrm>
          <a:prstGeom prst="rect">
            <a:avLst/>
          </a:prstGeom>
          <a:noFill/>
        </p:spPr>
        <p:txBody>
          <a:bodyPr wrap="square" rtlCol="0">
            <a:spAutoFit/>
          </a:bodyPr>
          <a:lstStyle/>
          <a:p>
            <a:r>
              <a:rPr lang="en-US" dirty="0" smtClean="0"/>
              <a:t>Comparisons of the measurements are shown on the following slides.  </a:t>
            </a:r>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86200"/>
            <a:ext cx="6062784" cy="24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4400" y="2514600"/>
            <a:ext cx="7620000" cy="369332"/>
          </a:xfrm>
          <a:prstGeom prst="rect">
            <a:avLst/>
          </a:prstGeom>
          <a:noFill/>
        </p:spPr>
        <p:txBody>
          <a:bodyPr wrap="square" rtlCol="0">
            <a:spAutoFit/>
          </a:bodyPr>
          <a:lstStyle/>
          <a:p>
            <a:r>
              <a:rPr lang="en-US" dirty="0" smtClean="0"/>
              <a:t>Arrows describe the amount that surfaces deviate from the nominal position.</a:t>
            </a:r>
            <a:endParaRPr lang="en-US" dirty="0"/>
          </a:p>
        </p:txBody>
      </p:sp>
    </p:spTree>
    <p:extLst>
      <p:ext uri="{BB962C8B-B14F-4D97-AF65-F5344CB8AC3E}">
        <p14:creationId xmlns:p14="http://schemas.microsoft.com/office/powerpoint/2010/main" val="298215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52400"/>
            <a:ext cx="2312043" cy="369332"/>
          </a:xfrm>
          <a:prstGeom prst="rect">
            <a:avLst/>
          </a:prstGeom>
          <a:noFill/>
        </p:spPr>
        <p:txBody>
          <a:bodyPr wrap="none" rtlCol="0">
            <a:spAutoFit/>
          </a:bodyPr>
          <a:lstStyle/>
          <a:p>
            <a:r>
              <a:rPr lang="en-US" dirty="0" smtClean="0"/>
              <a:t>Position 10in (254mm)</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8" r="5666"/>
          <a:stretch/>
        </p:blipFill>
        <p:spPr bwMode="auto">
          <a:xfrm>
            <a:off x="76200" y="4038600"/>
            <a:ext cx="427306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24288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039" r="7926" b="44721"/>
          <a:stretch/>
        </p:blipFill>
        <p:spPr bwMode="auto">
          <a:xfrm flipH="1">
            <a:off x="4452938" y="4267200"/>
            <a:ext cx="4567238" cy="208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00200" y="533400"/>
            <a:ext cx="564578" cy="369332"/>
          </a:xfrm>
          <a:prstGeom prst="rect">
            <a:avLst/>
          </a:prstGeom>
          <a:noFill/>
        </p:spPr>
        <p:txBody>
          <a:bodyPr wrap="none" rtlCol="0">
            <a:spAutoFit/>
          </a:bodyPr>
          <a:lstStyle/>
          <a:p>
            <a:r>
              <a:rPr lang="en-US" b="1" u="sng" dirty="0" smtClean="0">
                <a:solidFill>
                  <a:schemeClr val="accent2">
                    <a:lumMod val="50000"/>
                  </a:schemeClr>
                </a:solidFill>
              </a:rPr>
              <a:t>BNL</a:t>
            </a:r>
            <a:endParaRPr lang="en-US" b="1" u="sng" dirty="0">
              <a:solidFill>
                <a:schemeClr val="accent2">
                  <a:lumMod val="50000"/>
                </a:schemeClr>
              </a:solidFill>
            </a:endParaRPr>
          </a:p>
        </p:txBody>
      </p:sp>
      <p:sp>
        <p:nvSpPr>
          <p:cNvPr id="10" name="TextBox 9"/>
          <p:cNvSpPr txBox="1"/>
          <p:nvPr/>
        </p:nvSpPr>
        <p:spPr>
          <a:xfrm>
            <a:off x="6096000" y="685800"/>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6" name="Group 5"/>
          <p:cNvGrpSpPr/>
          <p:nvPr/>
        </p:nvGrpSpPr>
        <p:grpSpPr>
          <a:xfrm>
            <a:off x="5257800" y="1371600"/>
            <a:ext cx="2682240" cy="1920240"/>
            <a:chOff x="5257800" y="1600200"/>
            <a:chExt cx="2682240" cy="1920240"/>
          </a:xfrm>
        </p:grpSpPr>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66" t="-1" r="58789" b="80156"/>
            <a:stretch/>
          </p:blipFill>
          <p:spPr bwMode="auto">
            <a:xfrm>
              <a:off x="6477000" y="1600200"/>
              <a:ext cx="146304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257800" y="1905000"/>
              <a:ext cx="1133837" cy="1496199"/>
              <a:chOff x="4419600" y="2057400"/>
              <a:chExt cx="1133837" cy="1496199"/>
            </a:xfrm>
          </p:grpSpPr>
          <p:sp>
            <p:nvSpPr>
              <p:cNvPr id="4" name="TextBox 3"/>
              <p:cNvSpPr txBox="1"/>
              <p:nvPr/>
            </p:nvSpPr>
            <p:spPr>
              <a:xfrm>
                <a:off x="4495800" y="3276600"/>
                <a:ext cx="1050544" cy="276999"/>
              </a:xfrm>
              <a:prstGeom prst="rect">
                <a:avLst/>
              </a:prstGeom>
              <a:noFill/>
            </p:spPr>
            <p:txBody>
              <a:bodyPr wrap="none" rtlCol="0">
                <a:spAutoFit/>
              </a:bodyPr>
              <a:lstStyle/>
              <a:p>
                <a:r>
                  <a:rPr lang="en-US" sz="1200" dirty="0" smtClean="0"/>
                  <a:t>Left </a:t>
                </a:r>
                <a:r>
                  <a:rPr lang="en-US" sz="1200" dirty="0" err="1"/>
                  <a:t>M</a:t>
                </a:r>
                <a:r>
                  <a:rPr lang="en-US" sz="1200" dirty="0" err="1" smtClean="0"/>
                  <a:t>idplane</a:t>
                </a:r>
                <a:endParaRPr lang="en-US" sz="1200" dirty="0"/>
              </a:p>
            </p:txBody>
          </p:sp>
          <p:sp>
            <p:nvSpPr>
              <p:cNvPr id="12" name="TextBox 11"/>
              <p:cNvSpPr txBox="1"/>
              <p:nvPr/>
            </p:nvSpPr>
            <p:spPr>
              <a:xfrm>
                <a:off x="5105400" y="2667000"/>
                <a:ext cx="381836" cy="276999"/>
              </a:xfrm>
              <a:prstGeom prst="rect">
                <a:avLst/>
              </a:prstGeom>
              <a:noFill/>
            </p:spPr>
            <p:txBody>
              <a:bodyPr wrap="none" rtlCol="0">
                <a:spAutoFit/>
              </a:bodyPr>
              <a:lstStyle/>
              <a:p>
                <a:r>
                  <a:rPr lang="en-US" sz="1200" dirty="0" smtClean="0"/>
                  <a:t>OD</a:t>
                </a:r>
                <a:endParaRPr lang="en-US" sz="1200" dirty="0"/>
              </a:p>
            </p:txBody>
          </p:sp>
          <p:sp>
            <p:nvSpPr>
              <p:cNvPr id="13" name="TextBox 12"/>
              <p:cNvSpPr txBox="1"/>
              <p:nvPr/>
            </p:nvSpPr>
            <p:spPr>
              <a:xfrm>
                <a:off x="4419600" y="20574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grpSp>
      </p:grpSp>
      <p:sp>
        <p:nvSpPr>
          <p:cNvPr id="5" name="Slide Number Placeholder 4"/>
          <p:cNvSpPr>
            <a:spLocks noGrp="1"/>
          </p:cNvSpPr>
          <p:nvPr>
            <p:ph type="sldNum" sz="quarter" idx="12"/>
          </p:nvPr>
        </p:nvSpPr>
        <p:spPr/>
        <p:txBody>
          <a:bodyPr/>
          <a:lstStyle/>
          <a:p>
            <a:fld id="{FE640A12-C620-44A1-B171-952C506EF796}" type="slidenum">
              <a:rPr lang="en-US" smtClean="0"/>
              <a:t>4</a:t>
            </a:fld>
            <a:endParaRPr lang="en-US"/>
          </a:p>
        </p:txBody>
      </p:sp>
    </p:spTree>
    <p:extLst>
      <p:ext uri="{BB962C8B-B14F-4D97-AF65-F5344CB8AC3E}">
        <p14:creationId xmlns:p14="http://schemas.microsoft.com/office/powerpoint/2010/main" val="87760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
            <a:ext cx="2312043" cy="369332"/>
          </a:xfrm>
          <a:prstGeom prst="rect">
            <a:avLst/>
          </a:prstGeom>
          <a:noFill/>
        </p:spPr>
        <p:txBody>
          <a:bodyPr wrap="none" rtlCol="0">
            <a:spAutoFit/>
          </a:bodyPr>
          <a:lstStyle/>
          <a:p>
            <a:r>
              <a:rPr lang="en-US" dirty="0" smtClean="0"/>
              <a:t>Position 18in (457mm)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28650"/>
            <a:ext cx="23526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724399"/>
            <a:ext cx="4566138" cy="185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78559" y="237025"/>
            <a:ext cx="564578" cy="369332"/>
          </a:xfrm>
          <a:prstGeom prst="rect">
            <a:avLst/>
          </a:prstGeom>
          <a:noFill/>
        </p:spPr>
        <p:txBody>
          <a:bodyPr wrap="none" rtlCol="0">
            <a:spAutoFit/>
          </a:bodyPr>
          <a:lstStyle/>
          <a:p>
            <a:r>
              <a:rPr lang="en-US" b="1" u="sng" dirty="0" smtClean="0">
                <a:solidFill>
                  <a:schemeClr val="accent2">
                    <a:lumMod val="50000"/>
                  </a:schemeClr>
                </a:solidFill>
              </a:rPr>
              <a:t>BNL</a:t>
            </a:r>
            <a:endParaRPr lang="en-US" b="1" u="sng" dirty="0">
              <a:solidFill>
                <a:schemeClr val="accent2">
                  <a:lumMod val="50000"/>
                </a:schemeClr>
              </a:solidFill>
            </a:endParaRPr>
          </a:p>
        </p:txBody>
      </p:sp>
      <p:sp>
        <p:nvSpPr>
          <p:cNvPr id="8" name="TextBox 7"/>
          <p:cNvSpPr txBox="1"/>
          <p:nvPr/>
        </p:nvSpPr>
        <p:spPr>
          <a:xfrm>
            <a:off x="6460172" y="102459"/>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9" name="Group 8"/>
          <p:cNvGrpSpPr/>
          <p:nvPr/>
        </p:nvGrpSpPr>
        <p:grpSpPr>
          <a:xfrm>
            <a:off x="5266963" y="759321"/>
            <a:ext cx="1210037" cy="3629799"/>
            <a:chOff x="4267200" y="990600"/>
            <a:chExt cx="1210037" cy="3629799"/>
          </a:xfrm>
        </p:grpSpPr>
        <p:sp>
          <p:nvSpPr>
            <p:cNvPr id="10" name="TextBox 9"/>
            <p:cNvSpPr txBox="1"/>
            <p:nvPr/>
          </p:nvSpPr>
          <p:spPr>
            <a:xfrm>
              <a:off x="4343400" y="4343400"/>
              <a:ext cx="1050544" cy="276999"/>
            </a:xfrm>
            <a:prstGeom prst="rect">
              <a:avLst/>
            </a:prstGeom>
            <a:noFill/>
          </p:spPr>
          <p:txBody>
            <a:bodyPr wrap="none" rtlCol="0">
              <a:spAutoFit/>
            </a:bodyPr>
            <a:lstStyle/>
            <a:p>
              <a:r>
                <a:rPr lang="en-US" sz="1200" dirty="0" smtClean="0"/>
                <a:t>Left </a:t>
              </a:r>
              <a:r>
                <a:rPr lang="en-US" sz="1200" dirty="0" err="1" smtClean="0"/>
                <a:t>Midplane</a:t>
              </a:r>
              <a:endParaRPr lang="en-US" sz="1200" dirty="0"/>
            </a:p>
          </p:txBody>
        </p:sp>
        <p:sp>
          <p:nvSpPr>
            <p:cNvPr id="11" name="TextBox 10"/>
            <p:cNvSpPr txBox="1"/>
            <p:nvPr/>
          </p:nvSpPr>
          <p:spPr>
            <a:xfrm>
              <a:off x="4648200" y="1600200"/>
              <a:ext cx="707438" cy="276999"/>
            </a:xfrm>
            <a:prstGeom prst="rect">
              <a:avLst/>
            </a:prstGeom>
            <a:noFill/>
          </p:spPr>
          <p:txBody>
            <a:bodyPr wrap="none" rtlCol="0">
              <a:spAutoFit/>
            </a:bodyPr>
            <a:lstStyle/>
            <a:p>
              <a:r>
                <a:rPr lang="en-US" sz="1200" dirty="0" smtClean="0"/>
                <a:t>OD right</a:t>
              </a:r>
              <a:endParaRPr lang="en-US" sz="1200" dirty="0"/>
            </a:p>
          </p:txBody>
        </p:sp>
        <p:sp>
          <p:nvSpPr>
            <p:cNvPr id="12" name="TextBox 11"/>
            <p:cNvSpPr txBox="1"/>
            <p:nvPr/>
          </p:nvSpPr>
          <p:spPr>
            <a:xfrm>
              <a:off x="4343400" y="9906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sp>
          <p:nvSpPr>
            <p:cNvPr id="13" name="TextBox 12"/>
            <p:cNvSpPr txBox="1"/>
            <p:nvPr/>
          </p:nvSpPr>
          <p:spPr>
            <a:xfrm>
              <a:off x="4953000" y="3733800"/>
              <a:ext cx="381836" cy="276999"/>
            </a:xfrm>
            <a:prstGeom prst="rect">
              <a:avLst/>
            </a:prstGeom>
            <a:noFill/>
          </p:spPr>
          <p:txBody>
            <a:bodyPr wrap="none" rtlCol="0">
              <a:spAutoFit/>
            </a:bodyPr>
            <a:lstStyle/>
            <a:p>
              <a:r>
                <a:rPr lang="en-US" sz="1200" dirty="0" smtClean="0"/>
                <a:t>OD</a:t>
              </a:r>
              <a:endParaRPr lang="en-US" sz="1200" dirty="0"/>
            </a:p>
          </p:txBody>
        </p:sp>
        <p:sp>
          <p:nvSpPr>
            <p:cNvPr id="14" name="TextBox 13"/>
            <p:cNvSpPr txBox="1"/>
            <p:nvPr/>
          </p:nvSpPr>
          <p:spPr>
            <a:xfrm>
              <a:off x="4343400" y="2133600"/>
              <a:ext cx="1012265" cy="276999"/>
            </a:xfrm>
            <a:prstGeom prst="rect">
              <a:avLst/>
            </a:prstGeom>
            <a:noFill/>
          </p:spPr>
          <p:txBody>
            <a:bodyPr wrap="none" rtlCol="0">
              <a:spAutoFit/>
            </a:bodyPr>
            <a:lstStyle/>
            <a:p>
              <a:r>
                <a:rPr lang="en-US" sz="1200" dirty="0" smtClean="0"/>
                <a:t>Keyway Right</a:t>
              </a:r>
              <a:endParaRPr lang="en-US" sz="1200" dirty="0"/>
            </a:p>
          </p:txBody>
        </p:sp>
        <p:sp>
          <p:nvSpPr>
            <p:cNvPr id="15" name="TextBox 14"/>
            <p:cNvSpPr txBox="1"/>
            <p:nvPr/>
          </p:nvSpPr>
          <p:spPr>
            <a:xfrm>
              <a:off x="4419600" y="3276600"/>
              <a:ext cx="928972" cy="276999"/>
            </a:xfrm>
            <a:prstGeom prst="rect">
              <a:avLst/>
            </a:prstGeom>
            <a:noFill/>
          </p:spPr>
          <p:txBody>
            <a:bodyPr wrap="none" rtlCol="0">
              <a:spAutoFit/>
            </a:bodyPr>
            <a:lstStyle/>
            <a:p>
              <a:r>
                <a:rPr lang="en-US" sz="1200" dirty="0" smtClean="0"/>
                <a:t>Keyway Left</a:t>
              </a:r>
              <a:endParaRPr lang="en-US" sz="1200" dirty="0"/>
            </a:p>
          </p:txBody>
        </p:sp>
        <p:sp>
          <p:nvSpPr>
            <p:cNvPr id="16" name="TextBox 15"/>
            <p:cNvSpPr txBox="1"/>
            <p:nvPr/>
          </p:nvSpPr>
          <p:spPr>
            <a:xfrm>
              <a:off x="4267200" y="2667000"/>
              <a:ext cx="1160702" cy="276999"/>
            </a:xfrm>
            <a:prstGeom prst="rect">
              <a:avLst/>
            </a:prstGeom>
            <a:noFill/>
          </p:spPr>
          <p:txBody>
            <a:bodyPr wrap="none" rtlCol="0">
              <a:spAutoFit/>
            </a:bodyPr>
            <a:lstStyle/>
            <a:p>
              <a:r>
                <a:rPr lang="en-US" sz="1200" dirty="0" smtClean="0"/>
                <a:t>Keyway Bottom</a:t>
              </a:r>
              <a:endParaRPr lang="en-US" sz="1200" dirty="0"/>
            </a:p>
          </p:txBody>
        </p:sp>
      </p:grpSp>
      <p:sp>
        <p:nvSpPr>
          <p:cNvPr id="3" name="Slide Number Placeholder 2"/>
          <p:cNvSpPr>
            <a:spLocks noGrp="1"/>
          </p:cNvSpPr>
          <p:nvPr>
            <p:ph type="sldNum" sz="quarter" idx="12"/>
          </p:nvPr>
        </p:nvSpPr>
        <p:spPr/>
        <p:txBody>
          <a:bodyPr/>
          <a:lstStyle/>
          <a:p>
            <a:fld id="{FE640A12-C620-44A1-B171-952C506EF796}" type="slidenum">
              <a:rPr lang="en-US" smtClean="0"/>
              <a:t>5</a:t>
            </a:fld>
            <a:endParaRPr lang="en-US"/>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3" t="2639" r="59450" b="54464"/>
          <a:stretch/>
        </p:blipFill>
        <p:spPr bwMode="auto">
          <a:xfrm>
            <a:off x="6629400" y="609600"/>
            <a:ext cx="1353682"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39" t="51818" r="9680" b="24558"/>
          <a:stretch/>
        </p:blipFill>
        <p:spPr bwMode="auto">
          <a:xfrm flipH="1">
            <a:off x="4572000" y="4724400"/>
            <a:ext cx="4328160"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93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429063" cy="369332"/>
          </a:xfrm>
          <a:prstGeom prst="rect">
            <a:avLst/>
          </a:prstGeom>
          <a:noFill/>
        </p:spPr>
        <p:txBody>
          <a:bodyPr wrap="none" rtlCol="0">
            <a:spAutoFit/>
          </a:bodyPr>
          <a:lstStyle/>
          <a:p>
            <a:r>
              <a:rPr lang="en-US" dirty="0" smtClean="0"/>
              <a:t>Position 40in (1016mm)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23145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172"/>
          <a:stretch/>
        </p:blipFill>
        <p:spPr bwMode="auto">
          <a:xfrm>
            <a:off x="76200" y="4800600"/>
            <a:ext cx="41148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295400" y="304800"/>
            <a:ext cx="564578" cy="369332"/>
          </a:xfrm>
          <a:prstGeom prst="rect">
            <a:avLst/>
          </a:prstGeom>
          <a:noFill/>
        </p:spPr>
        <p:txBody>
          <a:bodyPr wrap="none" rtlCol="0">
            <a:spAutoFit/>
          </a:bodyPr>
          <a:lstStyle/>
          <a:p>
            <a:r>
              <a:rPr lang="en-US" b="1" u="sng" dirty="0" smtClean="0">
                <a:solidFill>
                  <a:schemeClr val="accent2">
                    <a:lumMod val="50000"/>
                  </a:schemeClr>
                </a:solidFill>
              </a:rPr>
              <a:t>BNL</a:t>
            </a:r>
            <a:endParaRPr lang="en-US" b="1" u="sng" dirty="0">
              <a:solidFill>
                <a:schemeClr val="accent2">
                  <a:lumMod val="50000"/>
                </a:schemeClr>
              </a:solidFill>
            </a:endParaRPr>
          </a:p>
        </p:txBody>
      </p:sp>
      <p:sp>
        <p:nvSpPr>
          <p:cNvPr id="11" name="TextBox 10"/>
          <p:cNvSpPr txBox="1"/>
          <p:nvPr/>
        </p:nvSpPr>
        <p:spPr>
          <a:xfrm>
            <a:off x="6477000" y="304800"/>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3" name="Group 2"/>
          <p:cNvGrpSpPr/>
          <p:nvPr/>
        </p:nvGrpSpPr>
        <p:grpSpPr>
          <a:xfrm>
            <a:off x="4876800" y="990600"/>
            <a:ext cx="1210037" cy="3629799"/>
            <a:chOff x="4267200" y="990600"/>
            <a:chExt cx="1210037" cy="3629799"/>
          </a:xfrm>
        </p:grpSpPr>
        <p:sp>
          <p:nvSpPr>
            <p:cNvPr id="12" name="TextBox 11"/>
            <p:cNvSpPr txBox="1"/>
            <p:nvPr/>
          </p:nvSpPr>
          <p:spPr>
            <a:xfrm>
              <a:off x="4343400" y="4343400"/>
              <a:ext cx="1050544" cy="276999"/>
            </a:xfrm>
            <a:prstGeom prst="rect">
              <a:avLst/>
            </a:prstGeom>
            <a:noFill/>
          </p:spPr>
          <p:txBody>
            <a:bodyPr wrap="none" rtlCol="0">
              <a:spAutoFit/>
            </a:bodyPr>
            <a:lstStyle/>
            <a:p>
              <a:r>
                <a:rPr lang="en-US" sz="1200" dirty="0" smtClean="0"/>
                <a:t>Left </a:t>
              </a:r>
              <a:r>
                <a:rPr lang="en-US" sz="1200" dirty="0" err="1" smtClean="0"/>
                <a:t>Midplane</a:t>
              </a:r>
              <a:endParaRPr lang="en-US" sz="1200" dirty="0"/>
            </a:p>
          </p:txBody>
        </p:sp>
        <p:sp>
          <p:nvSpPr>
            <p:cNvPr id="13" name="TextBox 12"/>
            <p:cNvSpPr txBox="1"/>
            <p:nvPr/>
          </p:nvSpPr>
          <p:spPr>
            <a:xfrm>
              <a:off x="4648200" y="1600200"/>
              <a:ext cx="707438" cy="276999"/>
            </a:xfrm>
            <a:prstGeom prst="rect">
              <a:avLst/>
            </a:prstGeom>
            <a:noFill/>
          </p:spPr>
          <p:txBody>
            <a:bodyPr wrap="none" rtlCol="0">
              <a:spAutoFit/>
            </a:bodyPr>
            <a:lstStyle/>
            <a:p>
              <a:r>
                <a:rPr lang="en-US" sz="1200" dirty="0" smtClean="0"/>
                <a:t>OD right</a:t>
              </a:r>
              <a:endParaRPr lang="en-US" sz="1200" dirty="0"/>
            </a:p>
          </p:txBody>
        </p:sp>
        <p:sp>
          <p:nvSpPr>
            <p:cNvPr id="14" name="TextBox 13"/>
            <p:cNvSpPr txBox="1"/>
            <p:nvPr/>
          </p:nvSpPr>
          <p:spPr>
            <a:xfrm>
              <a:off x="4343400" y="9906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sp>
          <p:nvSpPr>
            <p:cNvPr id="15" name="TextBox 14"/>
            <p:cNvSpPr txBox="1"/>
            <p:nvPr/>
          </p:nvSpPr>
          <p:spPr>
            <a:xfrm>
              <a:off x="4953000" y="3733800"/>
              <a:ext cx="381836" cy="276999"/>
            </a:xfrm>
            <a:prstGeom prst="rect">
              <a:avLst/>
            </a:prstGeom>
            <a:noFill/>
          </p:spPr>
          <p:txBody>
            <a:bodyPr wrap="none" rtlCol="0">
              <a:spAutoFit/>
            </a:bodyPr>
            <a:lstStyle/>
            <a:p>
              <a:r>
                <a:rPr lang="en-US" sz="1200" dirty="0" smtClean="0"/>
                <a:t>OD</a:t>
              </a:r>
              <a:endParaRPr lang="en-US" sz="1200" dirty="0"/>
            </a:p>
          </p:txBody>
        </p:sp>
        <p:sp>
          <p:nvSpPr>
            <p:cNvPr id="16" name="TextBox 15"/>
            <p:cNvSpPr txBox="1"/>
            <p:nvPr/>
          </p:nvSpPr>
          <p:spPr>
            <a:xfrm>
              <a:off x="4343400" y="2133600"/>
              <a:ext cx="1012265" cy="276999"/>
            </a:xfrm>
            <a:prstGeom prst="rect">
              <a:avLst/>
            </a:prstGeom>
            <a:noFill/>
          </p:spPr>
          <p:txBody>
            <a:bodyPr wrap="none" rtlCol="0">
              <a:spAutoFit/>
            </a:bodyPr>
            <a:lstStyle/>
            <a:p>
              <a:r>
                <a:rPr lang="en-US" sz="1200" dirty="0" smtClean="0"/>
                <a:t>Keyway Right</a:t>
              </a:r>
              <a:endParaRPr lang="en-US" sz="1200" dirty="0"/>
            </a:p>
          </p:txBody>
        </p:sp>
        <p:sp>
          <p:nvSpPr>
            <p:cNvPr id="17" name="TextBox 16"/>
            <p:cNvSpPr txBox="1"/>
            <p:nvPr/>
          </p:nvSpPr>
          <p:spPr>
            <a:xfrm>
              <a:off x="4419600" y="3276600"/>
              <a:ext cx="928972" cy="276999"/>
            </a:xfrm>
            <a:prstGeom prst="rect">
              <a:avLst/>
            </a:prstGeom>
            <a:noFill/>
          </p:spPr>
          <p:txBody>
            <a:bodyPr wrap="none" rtlCol="0">
              <a:spAutoFit/>
            </a:bodyPr>
            <a:lstStyle/>
            <a:p>
              <a:r>
                <a:rPr lang="en-US" sz="1200" dirty="0" smtClean="0"/>
                <a:t>Keyway Left</a:t>
              </a:r>
              <a:endParaRPr lang="en-US" sz="1200" dirty="0"/>
            </a:p>
          </p:txBody>
        </p:sp>
        <p:sp>
          <p:nvSpPr>
            <p:cNvPr id="18" name="TextBox 17"/>
            <p:cNvSpPr txBox="1"/>
            <p:nvPr/>
          </p:nvSpPr>
          <p:spPr>
            <a:xfrm>
              <a:off x="4267200" y="2667000"/>
              <a:ext cx="1160702" cy="276999"/>
            </a:xfrm>
            <a:prstGeom prst="rect">
              <a:avLst/>
            </a:prstGeom>
            <a:noFill/>
          </p:spPr>
          <p:txBody>
            <a:bodyPr wrap="none" rtlCol="0">
              <a:spAutoFit/>
            </a:bodyPr>
            <a:lstStyle/>
            <a:p>
              <a:r>
                <a:rPr lang="en-US" sz="1200" dirty="0" smtClean="0"/>
                <a:t>Keyway Bottom</a:t>
              </a:r>
              <a:endParaRPr lang="en-US" sz="1200" dirty="0"/>
            </a:p>
          </p:txBody>
        </p:sp>
      </p:grpSp>
      <p:sp>
        <p:nvSpPr>
          <p:cNvPr id="4" name="Slide Number Placeholder 3"/>
          <p:cNvSpPr>
            <a:spLocks noGrp="1"/>
          </p:cNvSpPr>
          <p:nvPr>
            <p:ph type="sldNum" sz="quarter" idx="12"/>
          </p:nvPr>
        </p:nvSpPr>
        <p:spPr/>
        <p:txBody>
          <a:bodyPr/>
          <a:lstStyle/>
          <a:p>
            <a:fld id="{FE640A12-C620-44A1-B171-952C506EF796}" type="slidenum">
              <a:rPr lang="en-US" smtClean="0"/>
              <a:t>6</a:t>
            </a:fld>
            <a:endParaRPr lang="en-US"/>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81" t="2047" r="58788" b="54483"/>
          <a:stretch/>
        </p:blipFill>
        <p:spPr bwMode="auto">
          <a:xfrm>
            <a:off x="6324600" y="762000"/>
            <a:ext cx="1302026" cy="399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39" t="52666" r="8364" b="25599"/>
          <a:stretch/>
        </p:blipFill>
        <p:spPr bwMode="auto">
          <a:xfrm flipH="1">
            <a:off x="4379843" y="4876800"/>
            <a:ext cx="430695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39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429063" cy="369332"/>
          </a:xfrm>
          <a:prstGeom prst="rect">
            <a:avLst/>
          </a:prstGeom>
          <a:noFill/>
        </p:spPr>
        <p:txBody>
          <a:bodyPr wrap="none" rtlCol="0">
            <a:spAutoFit/>
          </a:bodyPr>
          <a:lstStyle/>
          <a:p>
            <a:r>
              <a:rPr lang="en-US" dirty="0" smtClean="0"/>
              <a:t>Position 59in (1498mm)</a:t>
            </a:r>
            <a:endParaRPr lang="en-US" dirty="0"/>
          </a:p>
        </p:txBody>
      </p:sp>
      <p:sp>
        <p:nvSpPr>
          <p:cNvPr id="4" name="TextBox 3"/>
          <p:cNvSpPr txBox="1"/>
          <p:nvPr/>
        </p:nvSpPr>
        <p:spPr>
          <a:xfrm>
            <a:off x="6781800" y="133104"/>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5" name="Group 4"/>
          <p:cNvGrpSpPr/>
          <p:nvPr/>
        </p:nvGrpSpPr>
        <p:grpSpPr>
          <a:xfrm>
            <a:off x="4809763" y="852100"/>
            <a:ext cx="1210037" cy="3629799"/>
            <a:chOff x="4284641" y="852100"/>
            <a:chExt cx="1210037" cy="3629799"/>
          </a:xfrm>
        </p:grpSpPr>
        <p:sp>
          <p:nvSpPr>
            <p:cNvPr id="9" name="TextBox 8"/>
            <p:cNvSpPr txBox="1"/>
            <p:nvPr/>
          </p:nvSpPr>
          <p:spPr>
            <a:xfrm>
              <a:off x="4360841" y="4204900"/>
              <a:ext cx="1050544" cy="276999"/>
            </a:xfrm>
            <a:prstGeom prst="rect">
              <a:avLst/>
            </a:prstGeom>
            <a:noFill/>
          </p:spPr>
          <p:txBody>
            <a:bodyPr wrap="none" rtlCol="0">
              <a:spAutoFit/>
            </a:bodyPr>
            <a:lstStyle/>
            <a:p>
              <a:r>
                <a:rPr lang="en-US" sz="1200" dirty="0" smtClean="0"/>
                <a:t>Left </a:t>
              </a:r>
              <a:r>
                <a:rPr lang="en-US" sz="1200" dirty="0" err="1" smtClean="0"/>
                <a:t>Midplane</a:t>
              </a:r>
              <a:endParaRPr lang="en-US" sz="1200" dirty="0"/>
            </a:p>
          </p:txBody>
        </p:sp>
        <p:sp>
          <p:nvSpPr>
            <p:cNvPr id="10" name="TextBox 9"/>
            <p:cNvSpPr txBox="1"/>
            <p:nvPr/>
          </p:nvSpPr>
          <p:spPr>
            <a:xfrm>
              <a:off x="4572000" y="1447800"/>
              <a:ext cx="707438" cy="276999"/>
            </a:xfrm>
            <a:prstGeom prst="rect">
              <a:avLst/>
            </a:prstGeom>
            <a:noFill/>
          </p:spPr>
          <p:txBody>
            <a:bodyPr wrap="none" rtlCol="0">
              <a:spAutoFit/>
            </a:bodyPr>
            <a:lstStyle/>
            <a:p>
              <a:r>
                <a:rPr lang="en-US" sz="1200" dirty="0" smtClean="0"/>
                <a:t>OD right</a:t>
              </a:r>
              <a:endParaRPr lang="en-US" sz="1200" dirty="0"/>
            </a:p>
          </p:txBody>
        </p:sp>
        <p:sp>
          <p:nvSpPr>
            <p:cNvPr id="11" name="TextBox 10"/>
            <p:cNvSpPr txBox="1"/>
            <p:nvPr/>
          </p:nvSpPr>
          <p:spPr>
            <a:xfrm>
              <a:off x="4360841" y="8521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sp>
          <p:nvSpPr>
            <p:cNvPr id="12" name="TextBox 11"/>
            <p:cNvSpPr txBox="1"/>
            <p:nvPr/>
          </p:nvSpPr>
          <p:spPr>
            <a:xfrm>
              <a:off x="4683647" y="3657600"/>
              <a:ext cx="625749" cy="276999"/>
            </a:xfrm>
            <a:prstGeom prst="rect">
              <a:avLst/>
            </a:prstGeom>
            <a:noFill/>
          </p:spPr>
          <p:txBody>
            <a:bodyPr wrap="none" rtlCol="0">
              <a:spAutoFit/>
            </a:bodyPr>
            <a:lstStyle/>
            <a:p>
              <a:r>
                <a:rPr lang="en-US" sz="1200" dirty="0" smtClean="0"/>
                <a:t>OD left</a:t>
              </a:r>
              <a:endParaRPr lang="en-US" sz="1200" dirty="0"/>
            </a:p>
          </p:txBody>
        </p:sp>
        <p:sp>
          <p:nvSpPr>
            <p:cNvPr id="13" name="TextBox 12"/>
            <p:cNvSpPr txBox="1"/>
            <p:nvPr/>
          </p:nvSpPr>
          <p:spPr>
            <a:xfrm>
              <a:off x="4360841" y="1995100"/>
              <a:ext cx="1012265" cy="276999"/>
            </a:xfrm>
            <a:prstGeom prst="rect">
              <a:avLst/>
            </a:prstGeom>
            <a:noFill/>
          </p:spPr>
          <p:txBody>
            <a:bodyPr wrap="none" rtlCol="0">
              <a:spAutoFit/>
            </a:bodyPr>
            <a:lstStyle/>
            <a:p>
              <a:r>
                <a:rPr lang="en-US" sz="1200" dirty="0" smtClean="0"/>
                <a:t>Keyway Right</a:t>
              </a:r>
              <a:endParaRPr lang="en-US" sz="1200" dirty="0"/>
            </a:p>
          </p:txBody>
        </p:sp>
        <p:sp>
          <p:nvSpPr>
            <p:cNvPr id="14" name="TextBox 13"/>
            <p:cNvSpPr txBox="1"/>
            <p:nvPr/>
          </p:nvSpPr>
          <p:spPr>
            <a:xfrm>
              <a:off x="4437041" y="3138100"/>
              <a:ext cx="928972" cy="276999"/>
            </a:xfrm>
            <a:prstGeom prst="rect">
              <a:avLst/>
            </a:prstGeom>
            <a:noFill/>
          </p:spPr>
          <p:txBody>
            <a:bodyPr wrap="none" rtlCol="0">
              <a:spAutoFit/>
            </a:bodyPr>
            <a:lstStyle/>
            <a:p>
              <a:r>
                <a:rPr lang="en-US" sz="1200" dirty="0" smtClean="0"/>
                <a:t>Keyway Left</a:t>
              </a:r>
              <a:endParaRPr lang="en-US" sz="1200" dirty="0"/>
            </a:p>
          </p:txBody>
        </p:sp>
        <p:sp>
          <p:nvSpPr>
            <p:cNvPr id="15" name="TextBox 14"/>
            <p:cNvSpPr txBox="1"/>
            <p:nvPr/>
          </p:nvSpPr>
          <p:spPr>
            <a:xfrm>
              <a:off x="4284641" y="2528500"/>
              <a:ext cx="1160702" cy="276999"/>
            </a:xfrm>
            <a:prstGeom prst="rect">
              <a:avLst/>
            </a:prstGeom>
            <a:noFill/>
          </p:spPr>
          <p:txBody>
            <a:bodyPr wrap="none" rtlCol="0">
              <a:spAutoFit/>
            </a:bodyPr>
            <a:lstStyle/>
            <a:p>
              <a:r>
                <a:rPr lang="en-US" sz="1200" dirty="0" smtClean="0"/>
                <a:t>Keyway Bottom</a:t>
              </a:r>
              <a:endParaRPr lang="en-US" sz="1200" dirty="0"/>
            </a:p>
          </p:txBody>
        </p:sp>
      </p:grpSp>
      <p:sp>
        <p:nvSpPr>
          <p:cNvPr id="3" name="Slide Number Placeholder 2"/>
          <p:cNvSpPr>
            <a:spLocks noGrp="1"/>
          </p:cNvSpPr>
          <p:nvPr>
            <p:ph type="sldNum" sz="quarter" idx="12"/>
          </p:nvPr>
        </p:nvSpPr>
        <p:spPr/>
        <p:txBody>
          <a:bodyPr/>
          <a:lstStyle/>
          <a:p>
            <a:fld id="{FE640A12-C620-44A1-B171-952C506EF796}" type="slidenum">
              <a:rPr lang="en-US" smtClean="0"/>
              <a:t>7</a:t>
            </a:fld>
            <a:endParaRPr lang="en-US"/>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98" t="2047" r="59889" b="54483"/>
          <a:stretch/>
        </p:blipFill>
        <p:spPr bwMode="auto">
          <a:xfrm>
            <a:off x="6248400" y="609600"/>
            <a:ext cx="120594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13" t="52447" r="8804" b="24873"/>
          <a:stretch/>
        </p:blipFill>
        <p:spPr bwMode="auto">
          <a:xfrm flipH="1">
            <a:off x="4267200" y="4686300"/>
            <a:ext cx="4572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8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534861" cy="369332"/>
          </a:xfrm>
          <a:prstGeom prst="rect">
            <a:avLst/>
          </a:prstGeom>
          <a:noFill/>
        </p:spPr>
        <p:txBody>
          <a:bodyPr wrap="none" rtlCol="0">
            <a:spAutoFit/>
          </a:bodyPr>
          <a:lstStyle/>
          <a:p>
            <a:r>
              <a:rPr lang="en-US" dirty="0" smtClean="0"/>
              <a:t>Position 70 in (1778 mm)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22383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4380071" cy="184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240268"/>
            <a:ext cx="564578" cy="369332"/>
          </a:xfrm>
          <a:prstGeom prst="rect">
            <a:avLst/>
          </a:prstGeom>
          <a:noFill/>
        </p:spPr>
        <p:txBody>
          <a:bodyPr wrap="none" rtlCol="0">
            <a:spAutoFit/>
          </a:bodyPr>
          <a:lstStyle/>
          <a:p>
            <a:r>
              <a:rPr lang="en-US" b="1" u="sng" dirty="0" smtClean="0">
                <a:solidFill>
                  <a:schemeClr val="accent2">
                    <a:lumMod val="50000"/>
                  </a:schemeClr>
                </a:solidFill>
              </a:rPr>
              <a:t>BNL</a:t>
            </a:r>
            <a:endParaRPr lang="en-US" b="1" u="sng" dirty="0">
              <a:solidFill>
                <a:schemeClr val="accent2">
                  <a:lumMod val="50000"/>
                </a:schemeClr>
              </a:solidFill>
            </a:endParaRPr>
          </a:p>
        </p:txBody>
      </p:sp>
      <p:sp>
        <p:nvSpPr>
          <p:cNvPr id="6" name="TextBox 5"/>
          <p:cNvSpPr txBox="1"/>
          <p:nvPr/>
        </p:nvSpPr>
        <p:spPr>
          <a:xfrm>
            <a:off x="7056120" y="162606"/>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11" name="Group 10"/>
          <p:cNvGrpSpPr/>
          <p:nvPr/>
        </p:nvGrpSpPr>
        <p:grpSpPr>
          <a:xfrm>
            <a:off x="5181600" y="838200"/>
            <a:ext cx="1210037" cy="3629799"/>
            <a:chOff x="4284641" y="852100"/>
            <a:chExt cx="1210037" cy="3629799"/>
          </a:xfrm>
        </p:grpSpPr>
        <p:sp>
          <p:nvSpPr>
            <p:cNvPr id="12" name="TextBox 11"/>
            <p:cNvSpPr txBox="1"/>
            <p:nvPr/>
          </p:nvSpPr>
          <p:spPr>
            <a:xfrm>
              <a:off x="4360841" y="4204900"/>
              <a:ext cx="1050544" cy="276999"/>
            </a:xfrm>
            <a:prstGeom prst="rect">
              <a:avLst/>
            </a:prstGeom>
            <a:noFill/>
          </p:spPr>
          <p:txBody>
            <a:bodyPr wrap="none" rtlCol="0">
              <a:spAutoFit/>
            </a:bodyPr>
            <a:lstStyle/>
            <a:p>
              <a:r>
                <a:rPr lang="en-US" sz="1200" dirty="0" smtClean="0"/>
                <a:t>Left </a:t>
              </a:r>
              <a:r>
                <a:rPr lang="en-US" sz="1200" dirty="0" err="1" smtClean="0"/>
                <a:t>Midplane</a:t>
              </a:r>
              <a:endParaRPr lang="en-US" sz="1200" dirty="0"/>
            </a:p>
          </p:txBody>
        </p:sp>
        <p:sp>
          <p:nvSpPr>
            <p:cNvPr id="13" name="TextBox 12"/>
            <p:cNvSpPr txBox="1"/>
            <p:nvPr/>
          </p:nvSpPr>
          <p:spPr>
            <a:xfrm>
              <a:off x="4572000" y="1447800"/>
              <a:ext cx="707438" cy="276999"/>
            </a:xfrm>
            <a:prstGeom prst="rect">
              <a:avLst/>
            </a:prstGeom>
            <a:noFill/>
          </p:spPr>
          <p:txBody>
            <a:bodyPr wrap="none" rtlCol="0">
              <a:spAutoFit/>
            </a:bodyPr>
            <a:lstStyle/>
            <a:p>
              <a:r>
                <a:rPr lang="en-US" sz="1200" dirty="0" smtClean="0"/>
                <a:t>OD right</a:t>
              </a:r>
              <a:endParaRPr lang="en-US" sz="1200" dirty="0"/>
            </a:p>
          </p:txBody>
        </p:sp>
        <p:sp>
          <p:nvSpPr>
            <p:cNvPr id="14" name="TextBox 13"/>
            <p:cNvSpPr txBox="1"/>
            <p:nvPr/>
          </p:nvSpPr>
          <p:spPr>
            <a:xfrm>
              <a:off x="4360841" y="8521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sp>
          <p:nvSpPr>
            <p:cNvPr id="15" name="TextBox 14"/>
            <p:cNvSpPr txBox="1"/>
            <p:nvPr/>
          </p:nvSpPr>
          <p:spPr>
            <a:xfrm>
              <a:off x="4683647" y="3657600"/>
              <a:ext cx="625749" cy="276999"/>
            </a:xfrm>
            <a:prstGeom prst="rect">
              <a:avLst/>
            </a:prstGeom>
            <a:noFill/>
          </p:spPr>
          <p:txBody>
            <a:bodyPr wrap="none" rtlCol="0">
              <a:spAutoFit/>
            </a:bodyPr>
            <a:lstStyle/>
            <a:p>
              <a:r>
                <a:rPr lang="en-US" sz="1200" dirty="0" smtClean="0"/>
                <a:t>OD left</a:t>
              </a:r>
              <a:endParaRPr lang="en-US" sz="1200" dirty="0"/>
            </a:p>
          </p:txBody>
        </p:sp>
        <p:sp>
          <p:nvSpPr>
            <p:cNvPr id="16" name="TextBox 15"/>
            <p:cNvSpPr txBox="1"/>
            <p:nvPr/>
          </p:nvSpPr>
          <p:spPr>
            <a:xfrm>
              <a:off x="4360841" y="1995100"/>
              <a:ext cx="1012265" cy="276999"/>
            </a:xfrm>
            <a:prstGeom prst="rect">
              <a:avLst/>
            </a:prstGeom>
            <a:noFill/>
          </p:spPr>
          <p:txBody>
            <a:bodyPr wrap="none" rtlCol="0">
              <a:spAutoFit/>
            </a:bodyPr>
            <a:lstStyle/>
            <a:p>
              <a:r>
                <a:rPr lang="en-US" sz="1200" dirty="0" smtClean="0"/>
                <a:t>Keyway Right</a:t>
              </a:r>
              <a:endParaRPr lang="en-US" sz="1200" dirty="0"/>
            </a:p>
          </p:txBody>
        </p:sp>
        <p:sp>
          <p:nvSpPr>
            <p:cNvPr id="17" name="TextBox 16"/>
            <p:cNvSpPr txBox="1"/>
            <p:nvPr/>
          </p:nvSpPr>
          <p:spPr>
            <a:xfrm>
              <a:off x="4437041" y="3138100"/>
              <a:ext cx="928972" cy="276999"/>
            </a:xfrm>
            <a:prstGeom prst="rect">
              <a:avLst/>
            </a:prstGeom>
            <a:noFill/>
          </p:spPr>
          <p:txBody>
            <a:bodyPr wrap="none" rtlCol="0">
              <a:spAutoFit/>
            </a:bodyPr>
            <a:lstStyle/>
            <a:p>
              <a:r>
                <a:rPr lang="en-US" sz="1200" dirty="0" smtClean="0"/>
                <a:t>Keyway Left</a:t>
              </a:r>
              <a:endParaRPr lang="en-US" sz="1200" dirty="0"/>
            </a:p>
          </p:txBody>
        </p:sp>
        <p:sp>
          <p:nvSpPr>
            <p:cNvPr id="18" name="TextBox 17"/>
            <p:cNvSpPr txBox="1"/>
            <p:nvPr/>
          </p:nvSpPr>
          <p:spPr>
            <a:xfrm>
              <a:off x="4284641" y="2528500"/>
              <a:ext cx="1160702" cy="276999"/>
            </a:xfrm>
            <a:prstGeom prst="rect">
              <a:avLst/>
            </a:prstGeom>
            <a:noFill/>
          </p:spPr>
          <p:txBody>
            <a:bodyPr wrap="none" rtlCol="0">
              <a:spAutoFit/>
            </a:bodyPr>
            <a:lstStyle/>
            <a:p>
              <a:r>
                <a:rPr lang="en-US" sz="1200" dirty="0" smtClean="0"/>
                <a:t>Keyway Bottom</a:t>
              </a:r>
              <a:endParaRPr lang="en-US" sz="1200" dirty="0"/>
            </a:p>
          </p:txBody>
        </p:sp>
      </p:grpSp>
      <p:sp>
        <p:nvSpPr>
          <p:cNvPr id="3" name="Slide Number Placeholder 2"/>
          <p:cNvSpPr>
            <a:spLocks noGrp="1"/>
          </p:cNvSpPr>
          <p:nvPr>
            <p:ph type="sldNum" sz="quarter" idx="12"/>
          </p:nvPr>
        </p:nvSpPr>
        <p:spPr/>
        <p:txBody>
          <a:bodyPr/>
          <a:lstStyle/>
          <a:p>
            <a:fld id="{FE640A12-C620-44A1-B171-952C506EF796}" type="slidenum">
              <a:rPr lang="en-US" smtClean="0"/>
              <a:t>8</a:t>
            </a:fld>
            <a:endParaRPr lang="en-US"/>
          </a:p>
        </p:txBody>
      </p:sp>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944" t="1420" r="60327" b="54162"/>
          <a:stretch/>
        </p:blipFill>
        <p:spPr bwMode="auto">
          <a:xfrm>
            <a:off x="6629400" y="533400"/>
            <a:ext cx="128891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4" t="52453" r="9244" b="24866"/>
          <a:stretch/>
        </p:blipFill>
        <p:spPr bwMode="auto">
          <a:xfrm flipH="1">
            <a:off x="4572000" y="4800600"/>
            <a:ext cx="426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78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429063" cy="369332"/>
          </a:xfrm>
          <a:prstGeom prst="rect">
            <a:avLst/>
          </a:prstGeom>
          <a:noFill/>
        </p:spPr>
        <p:txBody>
          <a:bodyPr wrap="none" rtlCol="0">
            <a:spAutoFit/>
          </a:bodyPr>
          <a:lstStyle/>
          <a:p>
            <a:r>
              <a:rPr lang="en-US" dirty="0" smtClean="0"/>
              <a:t>Position 80in (2032mm)</a:t>
            </a:r>
            <a:endParaRPr lang="en-US" dirty="0"/>
          </a:p>
        </p:txBody>
      </p:sp>
      <p:sp>
        <p:nvSpPr>
          <p:cNvPr id="4" name="TextBox 3"/>
          <p:cNvSpPr txBox="1"/>
          <p:nvPr/>
        </p:nvSpPr>
        <p:spPr>
          <a:xfrm>
            <a:off x="6423027" y="120134"/>
            <a:ext cx="679994" cy="369332"/>
          </a:xfrm>
          <a:prstGeom prst="rect">
            <a:avLst/>
          </a:prstGeom>
          <a:noFill/>
        </p:spPr>
        <p:txBody>
          <a:bodyPr wrap="none" rtlCol="0">
            <a:spAutoFit/>
          </a:bodyPr>
          <a:lstStyle/>
          <a:p>
            <a:r>
              <a:rPr lang="en-US" b="1" u="sng" dirty="0" smtClean="0">
                <a:solidFill>
                  <a:schemeClr val="accent2">
                    <a:lumMod val="50000"/>
                  </a:schemeClr>
                </a:solidFill>
              </a:rPr>
              <a:t>FNAL</a:t>
            </a:r>
            <a:endParaRPr lang="en-US" b="1" u="sng" dirty="0">
              <a:solidFill>
                <a:schemeClr val="accent2">
                  <a:lumMod val="50000"/>
                </a:schemeClr>
              </a:solidFill>
            </a:endParaRPr>
          </a:p>
        </p:txBody>
      </p:sp>
      <p:grpSp>
        <p:nvGrpSpPr>
          <p:cNvPr id="8" name="Group 7"/>
          <p:cNvGrpSpPr/>
          <p:nvPr/>
        </p:nvGrpSpPr>
        <p:grpSpPr>
          <a:xfrm>
            <a:off x="4953000" y="852100"/>
            <a:ext cx="1210037" cy="3629799"/>
            <a:chOff x="4284641" y="852100"/>
            <a:chExt cx="1210037" cy="3629799"/>
          </a:xfrm>
        </p:grpSpPr>
        <p:sp>
          <p:nvSpPr>
            <p:cNvPr id="9" name="TextBox 8"/>
            <p:cNvSpPr txBox="1"/>
            <p:nvPr/>
          </p:nvSpPr>
          <p:spPr>
            <a:xfrm>
              <a:off x="4360841" y="4204900"/>
              <a:ext cx="1050544" cy="276999"/>
            </a:xfrm>
            <a:prstGeom prst="rect">
              <a:avLst/>
            </a:prstGeom>
            <a:noFill/>
          </p:spPr>
          <p:txBody>
            <a:bodyPr wrap="none" rtlCol="0">
              <a:spAutoFit/>
            </a:bodyPr>
            <a:lstStyle/>
            <a:p>
              <a:r>
                <a:rPr lang="en-US" sz="1200" dirty="0" smtClean="0"/>
                <a:t>Left </a:t>
              </a:r>
              <a:r>
                <a:rPr lang="en-US" sz="1200" dirty="0" err="1" smtClean="0"/>
                <a:t>Midplane</a:t>
              </a:r>
              <a:endParaRPr lang="en-US" sz="1200" dirty="0"/>
            </a:p>
          </p:txBody>
        </p:sp>
        <p:sp>
          <p:nvSpPr>
            <p:cNvPr id="10" name="TextBox 9"/>
            <p:cNvSpPr txBox="1"/>
            <p:nvPr/>
          </p:nvSpPr>
          <p:spPr>
            <a:xfrm>
              <a:off x="4572000" y="1447800"/>
              <a:ext cx="707438" cy="276999"/>
            </a:xfrm>
            <a:prstGeom prst="rect">
              <a:avLst/>
            </a:prstGeom>
            <a:noFill/>
          </p:spPr>
          <p:txBody>
            <a:bodyPr wrap="none" rtlCol="0">
              <a:spAutoFit/>
            </a:bodyPr>
            <a:lstStyle/>
            <a:p>
              <a:r>
                <a:rPr lang="en-US" sz="1200" dirty="0" smtClean="0"/>
                <a:t>OD right</a:t>
              </a:r>
              <a:endParaRPr lang="en-US" sz="1200" dirty="0"/>
            </a:p>
          </p:txBody>
        </p:sp>
        <p:sp>
          <p:nvSpPr>
            <p:cNvPr id="11" name="TextBox 10"/>
            <p:cNvSpPr txBox="1"/>
            <p:nvPr/>
          </p:nvSpPr>
          <p:spPr>
            <a:xfrm>
              <a:off x="4360841" y="852100"/>
              <a:ext cx="1133837" cy="276999"/>
            </a:xfrm>
            <a:prstGeom prst="rect">
              <a:avLst/>
            </a:prstGeom>
            <a:noFill/>
          </p:spPr>
          <p:txBody>
            <a:bodyPr wrap="none" rtlCol="0">
              <a:spAutoFit/>
            </a:bodyPr>
            <a:lstStyle/>
            <a:p>
              <a:r>
                <a:rPr lang="en-US" sz="1200" dirty="0" smtClean="0"/>
                <a:t>Right </a:t>
              </a:r>
              <a:r>
                <a:rPr lang="en-US" sz="1200" dirty="0" err="1"/>
                <a:t>M</a:t>
              </a:r>
              <a:r>
                <a:rPr lang="en-US" sz="1200" dirty="0" err="1" smtClean="0"/>
                <a:t>idplane</a:t>
              </a:r>
              <a:endParaRPr lang="en-US" sz="1200" dirty="0"/>
            </a:p>
          </p:txBody>
        </p:sp>
        <p:sp>
          <p:nvSpPr>
            <p:cNvPr id="12" name="TextBox 11"/>
            <p:cNvSpPr txBox="1"/>
            <p:nvPr/>
          </p:nvSpPr>
          <p:spPr>
            <a:xfrm>
              <a:off x="4683647" y="3657600"/>
              <a:ext cx="625749" cy="276999"/>
            </a:xfrm>
            <a:prstGeom prst="rect">
              <a:avLst/>
            </a:prstGeom>
            <a:noFill/>
          </p:spPr>
          <p:txBody>
            <a:bodyPr wrap="none" rtlCol="0">
              <a:spAutoFit/>
            </a:bodyPr>
            <a:lstStyle/>
            <a:p>
              <a:r>
                <a:rPr lang="en-US" sz="1200" dirty="0" smtClean="0"/>
                <a:t>OD left</a:t>
              </a:r>
              <a:endParaRPr lang="en-US" sz="1200" dirty="0"/>
            </a:p>
          </p:txBody>
        </p:sp>
        <p:sp>
          <p:nvSpPr>
            <p:cNvPr id="13" name="TextBox 12"/>
            <p:cNvSpPr txBox="1"/>
            <p:nvPr/>
          </p:nvSpPr>
          <p:spPr>
            <a:xfrm>
              <a:off x="4360841" y="1995100"/>
              <a:ext cx="1012265" cy="276999"/>
            </a:xfrm>
            <a:prstGeom prst="rect">
              <a:avLst/>
            </a:prstGeom>
            <a:noFill/>
          </p:spPr>
          <p:txBody>
            <a:bodyPr wrap="none" rtlCol="0">
              <a:spAutoFit/>
            </a:bodyPr>
            <a:lstStyle/>
            <a:p>
              <a:r>
                <a:rPr lang="en-US" sz="1200" dirty="0" smtClean="0"/>
                <a:t>Keyway Right</a:t>
              </a:r>
              <a:endParaRPr lang="en-US" sz="1200" dirty="0"/>
            </a:p>
          </p:txBody>
        </p:sp>
        <p:sp>
          <p:nvSpPr>
            <p:cNvPr id="14" name="TextBox 13"/>
            <p:cNvSpPr txBox="1"/>
            <p:nvPr/>
          </p:nvSpPr>
          <p:spPr>
            <a:xfrm>
              <a:off x="4437041" y="3138100"/>
              <a:ext cx="928972" cy="276999"/>
            </a:xfrm>
            <a:prstGeom prst="rect">
              <a:avLst/>
            </a:prstGeom>
            <a:noFill/>
          </p:spPr>
          <p:txBody>
            <a:bodyPr wrap="none" rtlCol="0">
              <a:spAutoFit/>
            </a:bodyPr>
            <a:lstStyle/>
            <a:p>
              <a:r>
                <a:rPr lang="en-US" sz="1200" dirty="0" smtClean="0"/>
                <a:t>Keyway Left</a:t>
              </a:r>
              <a:endParaRPr lang="en-US" sz="1200" dirty="0"/>
            </a:p>
          </p:txBody>
        </p:sp>
        <p:sp>
          <p:nvSpPr>
            <p:cNvPr id="15" name="TextBox 14"/>
            <p:cNvSpPr txBox="1"/>
            <p:nvPr/>
          </p:nvSpPr>
          <p:spPr>
            <a:xfrm>
              <a:off x="4284641" y="2528500"/>
              <a:ext cx="1160702" cy="276999"/>
            </a:xfrm>
            <a:prstGeom prst="rect">
              <a:avLst/>
            </a:prstGeom>
            <a:noFill/>
          </p:spPr>
          <p:txBody>
            <a:bodyPr wrap="none" rtlCol="0">
              <a:spAutoFit/>
            </a:bodyPr>
            <a:lstStyle/>
            <a:p>
              <a:r>
                <a:rPr lang="en-US" sz="1200" dirty="0" smtClean="0"/>
                <a:t>Keyway Bottom</a:t>
              </a:r>
              <a:endParaRPr lang="en-US" sz="1200" dirty="0"/>
            </a:p>
          </p:txBody>
        </p:sp>
      </p:grpSp>
      <p:sp>
        <p:nvSpPr>
          <p:cNvPr id="3" name="Slide Number Placeholder 2"/>
          <p:cNvSpPr>
            <a:spLocks noGrp="1"/>
          </p:cNvSpPr>
          <p:nvPr>
            <p:ph type="sldNum" sz="quarter" idx="12"/>
          </p:nvPr>
        </p:nvSpPr>
        <p:spPr/>
        <p:txBody>
          <a:bodyPr/>
          <a:lstStyle/>
          <a:p>
            <a:fld id="{FE640A12-C620-44A1-B171-952C506EF796}" type="slidenum">
              <a:rPr lang="en-US" smtClean="0"/>
              <a:t>9</a:t>
            </a:fld>
            <a:endParaRPr lang="en-US"/>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83" t="1731" r="58567" b="53853"/>
          <a:stretch/>
        </p:blipFill>
        <p:spPr bwMode="auto">
          <a:xfrm>
            <a:off x="6400800" y="533400"/>
            <a:ext cx="1400784" cy="41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39" t="53076" r="9680" b="25187"/>
          <a:stretch/>
        </p:blipFill>
        <p:spPr bwMode="auto">
          <a:xfrm flipH="1">
            <a:off x="3733800" y="4953000"/>
            <a:ext cx="4572000"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604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437</Words>
  <Application>Microsoft Office PowerPoint</Application>
  <PresentationFormat>On-screen Show (4:3)</PresentationFormat>
  <Paragraphs>119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CMM Measurements of Coil LHQ03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CMM Measurements of Coil LHQ03</dc:title>
  <dc:creator>Rodger C. Bossert x2867 04451N</dc:creator>
  <cp:lastModifiedBy>Alfred R. Nobrega x4271 10629N</cp:lastModifiedBy>
  <cp:revision>37</cp:revision>
  <cp:lastPrinted>2014-04-05T20:02:51Z</cp:lastPrinted>
  <dcterms:created xsi:type="dcterms:W3CDTF">2014-04-05T19:13:03Z</dcterms:created>
  <dcterms:modified xsi:type="dcterms:W3CDTF">2014-05-02T20:58:58Z</dcterms:modified>
</cp:coreProperties>
</file>