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309" r:id="rId3"/>
    <p:sldId id="310" r:id="rId4"/>
    <p:sldId id="311" r:id="rId5"/>
    <p:sldId id="318" r:id="rId6"/>
    <p:sldId id="312" r:id="rId7"/>
    <p:sldId id="267" r:id="rId8"/>
    <p:sldId id="313" r:id="rId9"/>
    <p:sldId id="257" r:id="rId10"/>
    <p:sldId id="265" r:id="rId11"/>
    <p:sldId id="314" r:id="rId12"/>
    <p:sldId id="316" r:id="rId13"/>
    <p:sldId id="261" r:id="rId14"/>
    <p:sldId id="269" r:id="rId15"/>
    <p:sldId id="271" r:id="rId16"/>
    <p:sldId id="275" r:id="rId17"/>
    <p:sldId id="321" r:id="rId18"/>
    <p:sldId id="320" r:id="rId19"/>
    <p:sldId id="273" r:id="rId20"/>
    <p:sldId id="268" r:id="rId21"/>
    <p:sldId id="272" r:id="rId22"/>
    <p:sldId id="274" r:id="rId23"/>
    <p:sldId id="276" r:id="rId24"/>
    <p:sldId id="322" r:id="rId25"/>
    <p:sldId id="323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CDC1-EBC5-458C-AE66-ABCBF3C5208D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1D4B1-F53F-444A-904A-0F32CCBB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up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 SM, an hidden sector, and the scalar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0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 showing decays through out the detector for a given </a:t>
            </a:r>
            <a:r>
              <a:rPr lang="en-US" dirty="0" err="1" smtClean="0"/>
              <a:t>liftime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39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D4B1-F53F-444A-904A-0F32CCBB5B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119E-4410-42E5-BFE5-08578A202F17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5785-AFF6-41BB-8A04-3EBD1F014B8F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A015-F08C-4571-BEC1-D58B01D344A3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89A9-E2C4-4736-92F2-9FDCD90B3531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358-3CBD-45A8-A225-87B9D7901D3B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0DCB-1440-4212-B027-90E5AD865DD6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EA9F-75CB-4D9B-A66F-CCB9C99ED843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26F4-D0A7-4291-B488-D3352E30E0B7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BB96-E3BB-4621-9991-30ECF5CF3EB8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D89-47F9-4818-832E-7870B22347CF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4C2-449E-44D4-ACD4-26EA2163DB62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18B8-FC0D-4217-8FEA-B3D2BF0B093F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197E-99C1-47DF-9F5D-8B55AA446F9B}" type="datetime1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2E36-A4F8-45A2-930D-C43C7C0B60C9}" type="datetime1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B5B4-90AA-4CC3-933E-DAB04CEEC6F1}" type="datetime1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3CE-B16B-4C0A-86BC-806A663199FE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A5607A6E-7037-459F-9B08-5FEF1639DD38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9EDC8C3E-0958-4AF1-8B4C-460C2D4B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36604B6-BD9D-4F17-AC8C-ACD3C0B75153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EDC8C3E-0958-4AF1-8B4C-460C2D4BA5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coloringinpages.com/img/dragon-coloring-in-pages-6.gif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91" y="6174377"/>
            <a:ext cx="294873" cy="3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26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203.1303v1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40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758" y="1924619"/>
            <a:ext cx="6858000" cy="2387600"/>
          </a:xfrm>
        </p:spPr>
        <p:txBody>
          <a:bodyPr/>
          <a:lstStyle/>
          <a:p>
            <a:r>
              <a:rPr lang="en-US" dirty="0" smtClean="0"/>
              <a:t>Hidden Valley Searches At ATLAS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4758" y="4404294"/>
            <a:ext cx="6858000" cy="1655762"/>
          </a:xfrm>
        </p:spPr>
        <p:txBody>
          <a:bodyPr/>
          <a:lstStyle/>
          <a:p>
            <a:r>
              <a:rPr lang="en-US" dirty="0" smtClean="0"/>
              <a:t>G. Watts (UW/Seattle) on behalf of the ATLAS Collaboration</a:t>
            </a:r>
            <a:endParaRPr lang="en-US" dirty="0"/>
          </a:p>
        </p:txBody>
      </p:sp>
      <p:pic>
        <p:nvPicPr>
          <p:cNvPr id="1028" name="Picture 4" descr="http://www.stfc.ac.uk/resources/image/jpg/atla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7495" cy="2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38375"/>
          </a:xfrm>
          <a:prstGeom prst="rect">
            <a:avLst/>
          </a:prstGeom>
        </p:spPr>
      </p:pic>
      <p:pic>
        <p:nvPicPr>
          <p:cNvPr id="8" name="Picture 2" descr="http://www.usatlas.bnl.gov/gif/atlas_detector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75" y="5055548"/>
            <a:ext cx="2459966" cy="18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1" y="5434541"/>
            <a:ext cx="1613140" cy="1044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8" y="5429484"/>
            <a:ext cx="1613140" cy="1044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1999"/>
            <a:ext cx="50387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12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 spectrometer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52551" y="1674421"/>
            <a:ext cx="3938649" cy="916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67000" y="4114800"/>
            <a:ext cx="4343400" cy="882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2738346"/>
            <a:ext cx="2297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Different techniques are required for each section of the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State(s)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347" y="203789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Position of Decay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346" y="3738745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Decay Products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859" y="2518987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detector requires a new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90859" y="2944200"/>
                <a:ext cx="3176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is possible, but…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59" y="2944200"/>
                <a:ext cx="317670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536" t="-9836" r="-13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90858" y="4292743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 – Many charged particle tracks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90858" y="4773836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Leptons – usually a </a:t>
            </a:r>
            <a:r>
              <a:rPr lang="en-US" i="1" dirty="0" smtClean="0"/>
              <a:t>lepton-jet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1668" y="5235501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Stefano’s </a:t>
            </a:r>
            <a:r>
              <a:rPr lang="en-US" dirty="0" smtClean="0">
                <a:solidFill>
                  <a:schemeClr val="accent3"/>
                </a:solidFill>
              </a:rPr>
              <a:t>talk!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3847382" y="5143169"/>
            <a:ext cx="224286" cy="276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&amp; Capturing The HV Signal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8347" y="1908498"/>
            <a:ext cx="537117" cy="5334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585" y="1990576"/>
            <a:ext cx="47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Trigger: </a:t>
            </a:r>
            <a:r>
              <a:rPr lang="en-US" dirty="0" smtClean="0">
                <a:solidFill>
                  <a:schemeClr val="accent6"/>
                </a:solidFill>
              </a:rPr>
              <a:t>Associated Production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95044" y="2441986"/>
                <a:ext cx="28071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Look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Trigger on the W decay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44" y="2441986"/>
                <a:ext cx="280717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35" t="-5660" r="-151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818347" y="4002340"/>
            <a:ext cx="537117" cy="5334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7585" y="4084418"/>
            <a:ext cx="393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Trigger: </a:t>
            </a:r>
            <a:r>
              <a:rPr lang="en-US" dirty="0" smtClean="0">
                <a:solidFill>
                  <a:schemeClr val="accent6"/>
                </a:solidFill>
              </a:rPr>
              <a:t>Direct Production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95044" y="4535828"/>
                <a:ext cx="29642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Look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Develop custom triggers for each detector decay signature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44" y="4535828"/>
                <a:ext cx="29642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643" t="-2538" r="-308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40189" y="2441985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Lower cross section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Well understood signature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0189" y="4535827"/>
            <a:ext cx="325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High cross section</a:t>
            </a:r>
          </a:p>
          <a:p>
            <a:pPr marL="176213" indent="-176213"/>
            <a:r>
              <a:rPr lang="en-US" dirty="0" smtClean="0">
                <a:solidFill>
                  <a:schemeClr val="accent3"/>
                </a:solidFill>
              </a:rPr>
              <a:t>Trigger development and constraints are hard!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0083" y="332117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WH with lepton jets)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riggering is grim…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34200" y="1377782"/>
            <a:ext cx="15240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934200" y="2286000"/>
            <a:ext cx="1524000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3276600"/>
            <a:ext cx="1524000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2/HLT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934200" y="4267200"/>
            <a:ext cx="15240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Offline Analysis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934200" y="5334000"/>
            <a:ext cx="15240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7696200" y="1987382"/>
            <a:ext cx="0" cy="298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>
            <a:off x="7696200" y="2895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</p:cNvCxnSpPr>
          <p:nvPr/>
        </p:nvCxnSpPr>
        <p:spPr>
          <a:xfrm>
            <a:off x="76962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4" idx="0"/>
          </p:cNvCxnSpPr>
          <p:nvPr/>
        </p:nvCxnSpPr>
        <p:spPr>
          <a:xfrm>
            <a:off x="7696200" y="5029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547" y="191220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pecially designed triggers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8347" y="229320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dirty="0" smtClean="0">
                <a:solidFill>
                  <a:schemeClr val="accent4"/>
                </a:solidFill>
              </a:rPr>
              <a:t>evel 1 is typically hardware – restricted!!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mostly designed at upper levels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47" y="305520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Level 2/High level triggers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346" y="3424535"/>
            <a:ext cx="525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</a:t>
            </a:r>
            <a:r>
              <a:rPr lang="en-US" dirty="0" smtClean="0">
                <a:solidFill>
                  <a:schemeClr val="accent4"/>
                </a:solidFill>
              </a:rPr>
              <a:t>oom for innovation</a:t>
            </a:r>
          </a:p>
          <a:p>
            <a:r>
              <a:rPr lang="en-US" dirty="0">
                <a:solidFill>
                  <a:schemeClr val="accent4"/>
                </a:solidFill>
              </a:rPr>
              <a:t>f</a:t>
            </a:r>
            <a:r>
              <a:rPr lang="en-US" dirty="0" smtClean="0">
                <a:solidFill>
                  <a:schemeClr val="accent4"/>
                </a:solidFill>
              </a:rPr>
              <a:t>ull event in HLT</a:t>
            </a:r>
          </a:p>
          <a:p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ome hardware restrictions in Level 2 (ATLAS).</a:t>
            </a:r>
          </a:p>
        </p:txBody>
      </p:sp>
    </p:spTree>
    <p:extLst>
      <p:ext uri="{BB962C8B-B14F-4D97-AF65-F5344CB8AC3E}">
        <p14:creationId xmlns:p14="http://schemas.microsoft.com/office/powerpoint/2010/main" val="3523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lived particle triggers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72884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b-tagging triggers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2186045"/>
                <a:ext cx="6317002" cy="65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good for a decay a few millimeters from primary vertex</a:t>
                </a:r>
              </a:p>
              <a:p>
                <a:r>
                  <a:rPr lang="en-US" dirty="0" smtClean="0"/>
                  <a:t>huge backgrounds from QCD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/>
                  <a:t> production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186045"/>
                <a:ext cx="6317002" cy="652423"/>
              </a:xfrm>
              <a:prstGeom prst="rect">
                <a:avLst/>
              </a:prstGeom>
              <a:blipFill rotWithShape="0">
                <a:blip r:embed="rId3"/>
                <a:stretch>
                  <a:fillRect l="-869" t="-5607" r="-19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349178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</a:t>
            </a:r>
            <a:r>
              <a:rPr lang="en-US" dirty="0" smtClean="0">
                <a:solidFill>
                  <a:schemeClr val="accent3"/>
                </a:solidFill>
              </a:rPr>
              <a:t>ong </a:t>
            </a:r>
            <a:r>
              <a:rPr lang="en-US" dirty="0">
                <a:solidFill>
                  <a:schemeClr val="accent3"/>
                </a:solidFill>
              </a:rPr>
              <a:t>l</a:t>
            </a:r>
            <a:r>
              <a:rPr lang="en-US" dirty="0" smtClean="0">
                <a:solidFill>
                  <a:schemeClr val="accent3"/>
                </a:solidFill>
              </a:rPr>
              <a:t>ived </a:t>
            </a:r>
            <a:r>
              <a:rPr lang="en-US" dirty="0">
                <a:solidFill>
                  <a:schemeClr val="accent3"/>
                </a:solidFill>
              </a:rPr>
              <a:t>n</a:t>
            </a:r>
            <a:r>
              <a:rPr lang="en-US" dirty="0" smtClean="0">
                <a:solidFill>
                  <a:schemeClr val="accent3"/>
                </a:solidFill>
              </a:rPr>
              <a:t>eutral </a:t>
            </a:r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 smtClean="0">
                <a:solidFill>
                  <a:schemeClr val="accent3"/>
                </a:solidFill>
              </a:rPr>
              <a:t>article </a:t>
            </a:r>
            <a:r>
              <a:rPr lang="en-US" dirty="0">
                <a:solidFill>
                  <a:schemeClr val="accent3"/>
                </a:solidFill>
              </a:rPr>
              <a:t>t</a:t>
            </a:r>
            <a:r>
              <a:rPr lang="en-US" dirty="0" smtClean="0">
                <a:solidFill>
                  <a:schemeClr val="accent3"/>
                </a:solidFill>
              </a:rPr>
              <a:t>riggers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95365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 particle decays mid-detector</a:t>
            </a:r>
          </a:p>
          <a:p>
            <a:r>
              <a:rPr lang="en-US" dirty="0" smtClean="0"/>
              <a:t>appearance trigger</a:t>
            </a:r>
          </a:p>
          <a:p>
            <a:r>
              <a:rPr lang="en-US" dirty="0" smtClean="0"/>
              <a:t>Introduced in the 2011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triggers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52730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trackless jet trigger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212068"/>
                <a:ext cx="655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h𝑎𝑑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12068"/>
                <a:ext cx="655320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501" y="1817132"/>
                <a:ext cx="40273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&gt;35</m:t>
                    </m:r>
                  </m:oMath>
                </a14:m>
                <a:r>
                  <a:rPr lang="en-US" dirty="0" smtClean="0"/>
                  <a:t> GeV</a:t>
                </a:r>
              </a:p>
              <a:p>
                <a:r>
                  <a:rPr lang="en-US" dirty="0" smtClean="0"/>
                  <a:t>no tracks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 GeV near jet</a:t>
                </a:r>
              </a:p>
              <a:p>
                <a:r>
                  <a:rPr lang="en-US" i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muon spectrometer activity</a:t>
                </a:r>
              </a:p>
              <a:p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low efficiency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01" y="1817132"/>
                <a:ext cx="402731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364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68636" y="1448790"/>
            <a:ext cx="3581400" cy="15686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/>
              <a:t>decays late in inner detector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8501" y="3524071"/>
                <a:ext cx="3946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&gt;35 </m:t>
                    </m:r>
                    <m:r>
                      <a:rPr lang="en-US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 tracks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 GeV near jet</a:t>
                </a:r>
              </a:p>
              <a:p>
                <a:r>
                  <a:rPr lang="en-US" dirty="0" smtClean="0"/>
                  <a:t>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h𝑎𝑑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)&gt;1.0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very good efficiency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01" y="3524071"/>
                <a:ext cx="394658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91" t="-2538" r="-123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55771" y="3212069"/>
            <a:ext cx="3581400" cy="1512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/>
              <a:t>decays beyond the EM calorimeter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8884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 spectrometer cluster trigger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08502" y="5200471"/>
            <a:ext cx="362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muon clusters all close by no jets,</a:t>
            </a:r>
            <a:r>
              <a:rPr lang="en-US" dirty="0"/>
              <a:t> </a:t>
            </a:r>
            <a:r>
              <a:rPr lang="en-US" dirty="0" smtClean="0"/>
              <a:t>no tracks</a:t>
            </a:r>
          </a:p>
          <a:p>
            <a:r>
              <a:rPr lang="en-US" dirty="0" smtClean="0"/>
              <a:t>very good efficiency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55771" y="4888468"/>
            <a:ext cx="3581400" cy="1512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/>
              <a:t>decays beyond the calorimeter</a:t>
            </a:r>
            <a:endParaRPr lang="en-U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0" t="30086" r="6936" b="51032"/>
          <a:stretch/>
        </p:blipFill>
        <p:spPr bwMode="auto">
          <a:xfrm>
            <a:off x="6172199" y="3581400"/>
            <a:ext cx="2549770" cy="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61444" r="2050" b="19674"/>
          <a:stretch/>
        </p:blipFill>
        <p:spPr bwMode="auto">
          <a:xfrm>
            <a:off x="6172199" y="5257800"/>
            <a:ext cx="2549770" cy="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8347" y="4800600"/>
            <a:ext cx="8249453" cy="17526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29825" r="30041" b="45331"/>
          <a:stretch/>
        </p:blipFill>
        <p:spPr bwMode="auto">
          <a:xfrm>
            <a:off x="6167449" y="1891055"/>
            <a:ext cx="2549770" cy="95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expect in the Muon Spectrometer?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AutoShape 2" descr="https://atlas.web.cern.ch/Atlas/GROUPS/PHYSICS/PAPERS/EXOT-2011-11/figaux_1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atlas.web.cern.ch/Atlas/GROUPS/PHYSICS/PAPERS/EXOT-2011-11/figaux_15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atlas.web.cern.ch/Atlas/GROUPS/PHYSICS/PAPERS/EXOT-2011-11/figaux_15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atlas.web.cern.ch/Atlas/GROUPS/PHYSICS/PAPERS/EXOT-2011-11/figaux_15.pn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02" y="1656272"/>
            <a:ext cx="6232951" cy="4226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9571" y="3956858"/>
                <a:ext cx="233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1" y="3956858"/>
                <a:ext cx="233942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7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14671" y="2055416"/>
            <a:ext cx="5518823" cy="3975926"/>
            <a:chOff x="1661020" y="2202334"/>
            <a:chExt cx="5518823" cy="3975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020" y="2202334"/>
              <a:ext cx="5518823" cy="39759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37562" y="4281199"/>
              <a:ext cx="1395632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Displaced Decay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5098211" y="4190297"/>
              <a:ext cx="539351" cy="4140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“Typical” Signal Event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Trigger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78" y="2882709"/>
            <a:ext cx="4260034" cy="288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5442" y="4468866"/>
            <a:ext cx="3976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 3 clusters of muon segments (</a:t>
            </a:r>
            <a:r>
              <a:rPr lang="en-US" dirty="0" err="1" smtClean="0"/>
              <a:t>RoI’s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jets pointing to the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tracks pointing to the clusters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2" y="1630392"/>
            <a:ext cx="3482903" cy="25091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874697" y="1485803"/>
            <a:ext cx="931653" cy="422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37475" y="4546142"/>
            <a:ext cx="617652" cy="3833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86491" y="3996657"/>
            <a:ext cx="407323" cy="4722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uon </a:t>
            </a:r>
            <a:r>
              <a:rPr lang="en-US" dirty="0"/>
              <a:t>s</a:t>
            </a:r>
            <a:r>
              <a:rPr lang="en-US" dirty="0" smtClean="0"/>
              <a:t>pectrometer </a:t>
            </a:r>
            <a:r>
              <a:rPr lang="en-US" dirty="0"/>
              <a:t>v</a:t>
            </a:r>
            <a:r>
              <a:rPr lang="en-US" dirty="0" smtClean="0"/>
              <a:t>ertex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2203" y="1743191"/>
            <a:ext cx="294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can do more than particle ID!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190267" y="1881692"/>
            <a:ext cx="990600" cy="3693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76" y="2665029"/>
            <a:ext cx="529590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26800" y="2890364"/>
            <a:ext cx="139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Efficiency x-checked with punch-thru jets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466193"/>
            <a:ext cx="299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ATLAS muon spectrometer is designed to reconstruct muon tracks stand alone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010" y="3073882"/>
            <a:ext cx="279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Muon reconstruction algorithm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04" y="3831906"/>
            <a:ext cx="2889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Traditional Vertexing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Custom Muon Segment Builder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Allows for very large segment impact parameters!!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3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Hidden Valley?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949" y="150832"/>
            <a:ext cx="3332403" cy="101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664898" y="1908498"/>
            <a:ext cx="2191110" cy="218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64949" y="1908498"/>
            <a:ext cx="2191110" cy="218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 Sector</a:t>
            </a:r>
            <a:endParaRPr lang="en-US" dirty="0"/>
          </a:p>
        </p:txBody>
      </p:sp>
      <p:cxnSp>
        <p:nvCxnSpPr>
          <p:cNvPr id="10" name="Curved Connector 9"/>
          <p:cNvCxnSpPr>
            <a:stCxn id="7" idx="6"/>
            <a:endCxn id="8" idx="2"/>
          </p:cNvCxnSpPr>
          <p:nvPr/>
        </p:nvCxnSpPr>
        <p:spPr>
          <a:xfrm>
            <a:off x="3856008" y="2999740"/>
            <a:ext cx="1808941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583" y="2630407"/>
                <a:ext cx="681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83" y="2630407"/>
                <a:ext cx="68179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31240" y="4369834"/>
            <a:ext cx="245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Phenomenology as complex as you wish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6760504" y="3476445"/>
            <a:ext cx="0" cy="893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898" y="5087018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back to SM particles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3"/>
            <a:endCxn id="17" idx="0"/>
          </p:cNvCxnSpPr>
          <p:nvPr/>
        </p:nvCxnSpPr>
        <p:spPr>
          <a:xfrm flipH="1">
            <a:off x="3300923" y="3771364"/>
            <a:ext cx="2684907" cy="1315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095" y="235368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Scalar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8067" y="3049454"/>
                <a:ext cx="98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067" y="3049454"/>
                <a:ext cx="98482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7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ackup: evolution of the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4475"/>
            <a:ext cx="4000500" cy="25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41048" y="4135820"/>
                <a:ext cx="2540952" cy="327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48" y="4135820"/>
                <a:ext cx="2540952" cy="327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4" y="2934475"/>
            <a:ext cx="3756564" cy="25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96847" y="4138412"/>
                <a:ext cx="2540952" cy="327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=120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GeV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47" y="4138412"/>
                <a:ext cx="2540952" cy="3271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1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pass fraction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2" y="1880937"/>
            <a:ext cx="61817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 Watts/UW Seattle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1411069"/>
                <a:ext cx="5943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&gt;= 1 Muon Cluster Trigger</a:t>
                </a:r>
              </a:p>
              <a:p>
                <a:r>
                  <a:rPr lang="en-US" dirty="0" smtClean="0"/>
                  <a:t>2 back-to-back Vertices found in the Muon Spectrometer</a:t>
                </a:r>
              </a:p>
              <a:p>
                <a:r>
                  <a:rPr lang="en-US" dirty="0" smtClean="0"/>
                  <a:t>No Jet or Track activity near the vertex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jet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vertex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≥0.7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GeV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Track</m:t>
                        </m:r>
                        <m:r>
                          <a:rPr lang="en-US" b="0" i="0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vertex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≥0.4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11069"/>
                <a:ext cx="594360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821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72200" y="2325469"/>
                <a:ext cx="2019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In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1.94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of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events seen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25469"/>
                <a:ext cx="20193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06" t="-3738" r="-302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38400" y="37338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Trigger</a:t>
            </a:r>
          </a:p>
          <a:p>
            <a:pPr algn="ctr"/>
            <a:r>
              <a:rPr lang="en-US" dirty="0" smtClean="0"/>
              <a:t>1 Vertex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5410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Trigger</a:t>
            </a:r>
          </a:p>
          <a:p>
            <a:pPr algn="ctr"/>
            <a:r>
              <a:rPr lang="en-US" dirty="0" smtClean="0"/>
              <a:t>1 Vertex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4986" y="3733800"/>
            <a:ext cx="287175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Vertex|No</a:t>
            </a:r>
            <a:r>
              <a:rPr lang="en-US" dirty="0" smtClean="0"/>
              <a:t> Trigger)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84986" y="5410200"/>
            <a:ext cx="251949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Vertex|Trigger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00" y="4267200"/>
            <a:ext cx="1524000" cy="1347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 Trigger 2011 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Elbow Connector 14"/>
          <p:cNvCxnSpPr>
            <a:stCxn id="13" idx="0"/>
            <a:endCxn id="9" idx="1"/>
          </p:cNvCxnSpPr>
          <p:nvPr/>
        </p:nvCxnSpPr>
        <p:spPr>
          <a:xfrm rot="5400000" flipH="1" flipV="1">
            <a:off x="1714500" y="3543300"/>
            <a:ext cx="152400" cy="1295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4"/>
            <a:endCxn id="10" idx="1"/>
          </p:cNvCxnSpPr>
          <p:nvPr/>
        </p:nvCxnSpPr>
        <p:spPr>
          <a:xfrm rot="16200000" flipH="1">
            <a:off x="1702675" y="5055475"/>
            <a:ext cx="176050" cy="1295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1" idx="1"/>
          </p:cNvCxnSpPr>
          <p:nvPr/>
        </p:nvCxnSpPr>
        <p:spPr>
          <a:xfrm>
            <a:off x="4191000" y="4114800"/>
            <a:ext cx="4939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2" idx="1"/>
          </p:cNvCxnSpPr>
          <p:nvPr/>
        </p:nvCxnSpPr>
        <p:spPr>
          <a:xfrm>
            <a:off x="4191000" y="5791200"/>
            <a:ext cx="4939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71800" y="445078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15543</m:t>
                    </m:r>
                  </m:oMath>
                </a14:m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450783"/>
                <a:ext cx="129540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415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971800" y="6096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44219" y="4450782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9.7±6.9)×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219" y="4450782"/>
                <a:ext cx="1905000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92235" y="613095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1.11±0.01)×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35" y="6130950"/>
                <a:ext cx="1905000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6705600" y="4583204"/>
                <a:ext cx="2209800" cy="71594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0.03±0.02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583204"/>
                <a:ext cx="2209800" cy="71594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lbow Connector 30"/>
          <p:cNvCxnSpPr>
            <a:stCxn id="11" idx="3"/>
            <a:endCxn id="29" idx="0"/>
          </p:cNvCxnSpPr>
          <p:nvPr/>
        </p:nvCxnSpPr>
        <p:spPr>
          <a:xfrm>
            <a:off x="7556740" y="4114800"/>
            <a:ext cx="253760" cy="4684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3"/>
            <a:endCxn id="29" idx="4"/>
          </p:cNvCxnSpPr>
          <p:nvPr/>
        </p:nvCxnSpPr>
        <p:spPr>
          <a:xfrm flipV="1">
            <a:off x="7204484" y="5299146"/>
            <a:ext cx="606016" cy="49205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3212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Backgrounds: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550223"/>
            <a:ext cx="360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arXiv:1203.1303v1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72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11" y="1419727"/>
            <a:ext cx="5903968" cy="40038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2713"/>
            <a:ext cx="2951984" cy="98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7528"/>
            <a:ext cx="2362200" cy="164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qual systematic error contributions from theory and efficiency verification for our signals.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072" y="1588168"/>
            <a:ext cx="2455211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Run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3577" y="172383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3"/>
                </a:solidFill>
              </a:rPr>
              <a:t>Opportunity</a:t>
            </a: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1586" y="17238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3"/>
                </a:solidFill>
              </a:rPr>
              <a:t>Challenge</a:t>
            </a:r>
            <a:endParaRPr lang="en-US" u="sng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10874" y="2542005"/>
                <a:ext cx="1511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Increased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74" y="2542005"/>
                <a:ext cx="151124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62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38800" y="2265006"/>
            <a:ext cx="259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Pile-up will foul isolation requirements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941" y="2434044"/>
            <a:ext cx="259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Larger datasets will improve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0793" y="4197883"/>
                <a:ext cx="1631409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Increased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93" y="4197883"/>
                <a:ext cx="1631409" cy="372346"/>
              </a:xfrm>
              <a:prstGeom prst="rect">
                <a:avLst/>
              </a:prstGeom>
              <a:blipFill rotWithShape="0">
                <a:blip r:embed="rId3"/>
                <a:stretch>
                  <a:fillRect l="-335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8642" y="4508329"/>
                <a:ext cx="1473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3"/>
                    </a:solidFill>
                  </a:rPr>
                  <a:t>8</a:t>
                </a:r>
                <a:r>
                  <a:rPr lang="en-US" sz="1400" dirty="0" smtClean="0">
                    <a:solidFill>
                      <a:schemeClr val="accent3"/>
                    </a:solidFill>
                  </a:rPr>
                  <a:t> TeV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accent3"/>
                    </a:solidFill>
                  </a:rPr>
                  <a:t> 13 TeV</a:t>
                </a:r>
                <a:endParaRPr lang="en-US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42" y="4508329"/>
                <a:ext cx="147348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240" t="-4000" r="-41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00941" y="3747910"/>
            <a:ext cx="259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on of other LLP production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941" y="4321540"/>
            <a:ext cx="259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boost means shorter lifetime sensitivity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968384"/>
            <a:ext cx="259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boost more narrow objects (detector resolution)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74874" y="4384056"/>
            <a:ext cx="8453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2827045"/>
            <a:ext cx="259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 single object thresholds increase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512733" y="2911337"/>
            <a:ext cx="8453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Run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8347" y="1785668"/>
            <a:ext cx="565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work underway to improve custom triggers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8347" y="3797298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Vertex Finder will run in Reconstruction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6105" y="4287328"/>
            <a:ext cx="618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be available with all topologies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Hopefully incorporated with other search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5649839"/>
                  </p:ext>
                </p:extLst>
              </p:nvPr>
            </p:nvGraphicFramePr>
            <p:xfrm>
              <a:off x="3993506" y="3213110"/>
              <a:ext cx="4897955" cy="33302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9591"/>
                    <a:gridCol w="979591"/>
                    <a:gridCol w="979591"/>
                    <a:gridCol w="979591"/>
                    <a:gridCol w="979591"/>
                  </a:tblGrid>
                  <a:tr h="66605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Quarks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Quarks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5649839"/>
                  </p:ext>
                </p:extLst>
              </p:nvPr>
            </p:nvGraphicFramePr>
            <p:xfrm>
              <a:off x="3993506" y="3213110"/>
              <a:ext cx="4897955" cy="33302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9591"/>
                    <a:gridCol w="979591"/>
                    <a:gridCol w="979591"/>
                    <a:gridCol w="979591"/>
                    <a:gridCol w="979591"/>
                  </a:tblGrid>
                  <a:tr h="66605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875" t="-917" r="-203750" b="-40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917" r="-102484" b="-40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Quarks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21" t="-201835" r="-401863" b="-2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21" t="-299091" r="-401863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</a:tr>
                  <a:tr h="6660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Quarks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968292" y="3895077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636484">
            <a:off x="4834434" y="5337066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Displaced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636484">
            <a:off x="5109464" y="5489466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Prompt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49182" y="3893616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32594" y="3896468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94970" y="3893615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68292" y="4544865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9182" y="4543404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32594" y="4546256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94970" y="4543403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68292" y="5218575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49182" y="5217114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32594" y="5219966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894970" y="5217113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84880" y="5882922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65770" y="5881461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949182" y="5884313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911558" y="5881460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9728" y="1837426"/>
            <a:ext cx="7962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HV provides a rather generic benchmark model to look for displaced decays.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techniques were developed to search in the ATLAS Muon Spectrometer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Object ID (MS Vertex)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728" y="3444537"/>
            <a:ext cx="3251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SUSY searches with displaced vertices have been performed the inner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detectors </a:t>
            </a:r>
            <a:r>
              <a:rPr lang="en-US" dirty="0" smtClean="0"/>
              <a:t>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combinations to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2 preparations well underway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894044" y="5895973"/>
            <a:ext cx="983412" cy="64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00440" y="5980506"/>
            <a:ext cx="229380" cy="22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0057" y="4641880"/>
            <a:ext cx="229380" cy="22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46505" y="4285365"/>
            <a:ext cx="229380" cy="22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05097" y="4885715"/>
            <a:ext cx="229380" cy="22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Hidden Valley?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64949" y="1908498"/>
            <a:ext cx="2191110" cy="218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 Sector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64898" y="5087018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back to SM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2986 -0.033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-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9115 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State(s)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4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8347" y="1672709"/>
            <a:ext cx="2191110" cy="218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 Sector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8347" y="5087018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back to SM particles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0082" y="2115284"/>
            <a:ext cx="439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Phenomenology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Particles do not interact with SM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Proper Lifetime of HS particles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2" descr="http://www.usatlas.bnl.gov/gif/atlas_detecto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26" y="1670373"/>
            <a:ext cx="653414" cy="4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10" idx="2"/>
          </p:cNvCxnSpPr>
          <p:nvPr/>
        </p:nvCxnSpPr>
        <p:spPr>
          <a:xfrm flipV="1">
            <a:off x="8105533" y="2149139"/>
            <a:ext cx="0" cy="269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0082" y="4810019"/>
            <a:ext cx="3959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Decay depends on particles in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Quarks (usually heavy)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Leptons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4" name="Straight Arrow Connector 13"/>
          <p:cNvCxnSpPr>
            <a:stCxn id="22" idx="3"/>
          </p:cNvCxnSpPr>
          <p:nvPr/>
        </p:nvCxnSpPr>
        <p:spPr>
          <a:xfrm>
            <a:off x="4090397" y="5271684"/>
            <a:ext cx="412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3"/>
          </p:cNvCxnSpPr>
          <p:nvPr/>
        </p:nvCxnSpPr>
        <p:spPr>
          <a:xfrm>
            <a:off x="4090397" y="5271684"/>
            <a:ext cx="403965" cy="283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Hidden Sector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6914" y="1637568"/>
            <a:ext cx="5774338" cy="408623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 really an excuse to generate long lived particles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748" y="3347870"/>
            <a:ext cx="318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Many other models contain structures that give long lived particles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0324" y="3209371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RPV SUSY</a:t>
            </a:r>
          </a:p>
          <a:p>
            <a:r>
              <a:rPr lang="en-US" dirty="0" smtClean="0"/>
              <a:t>Split SUSY</a:t>
            </a:r>
          </a:p>
          <a:p>
            <a:r>
              <a:rPr lang="en-US" dirty="0" smtClean="0"/>
              <a:t>GMSB</a:t>
            </a:r>
          </a:p>
          <a:p>
            <a:r>
              <a:rPr lang="en-US" dirty="0" smtClean="0"/>
              <a:t>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7724" y="5045190"/>
            <a:ext cx="322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</a:rPr>
              <a:t>In many cases some of the most likely models now contain long lived particles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295492" y="4697454"/>
            <a:ext cx="290146" cy="35752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412213" y="2132088"/>
            <a:ext cx="6460101" cy="649409"/>
            <a:chOff x="2180492" y="2173415"/>
            <a:chExt cx="6460101" cy="649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80492" y="2173415"/>
                  <a:ext cx="2298963" cy="649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Top quark ~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sup>
                      </m:sSup>
                    </m:oMath>
                  </a14:m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Proton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</m:sSup>
                    </m:oMath>
                  </a14:m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492" y="2173415"/>
                  <a:ext cx="2298963" cy="6494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387" t="-5660" r="-159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4802683" y="2328842"/>
              <a:ext cx="3837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The SM already has quite the variety!</a:t>
              </a:r>
              <a:endParaRPr lang="en-US" sz="1600" dirty="0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4474828" y="2377176"/>
              <a:ext cx="312353" cy="241886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Brace 15"/>
          <p:cNvSpPr/>
          <p:nvPr/>
        </p:nvSpPr>
        <p:spPr>
          <a:xfrm>
            <a:off x="5375985" y="3272646"/>
            <a:ext cx="342451" cy="111249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95981" y="3290282"/>
            <a:ext cx="3368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Easy to generate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</a:rPr>
              <a:t>Squeezed phase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</a:rPr>
              <a:t>Small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/>
                </a:solidFill>
              </a:rPr>
              <a:t>Conserved quantum number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8971" y="4796676"/>
            <a:ext cx="2642249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 motivation to make search as model independent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lifetime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6612" r="6703" b="-568"/>
          <a:stretch/>
        </p:blipFill>
        <p:spPr>
          <a:xfrm>
            <a:off x="3673460" y="1110323"/>
            <a:ext cx="5368066" cy="2763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5538" r="7058" b="2708"/>
          <a:stretch/>
        </p:blipFill>
        <p:spPr>
          <a:xfrm>
            <a:off x="3673460" y="4000023"/>
            <a:ext cx="5368066" cy="2669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911" y="1648511"/>
            <a:ext cx="29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probability is a falling exponential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4245" y="2294842"/>
            <a:ext cx="34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All parts of detector are sensitive for varying proper lifetimes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4245" y="3464641"/>
                <a:ext cx="344244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3"/>
                    </a:solidFill>
                  </a:rPr>
                  <a:t>Makes sense to include all detector signatures possible, from very short range decays to very long range decays.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3"/>
                    </a:solidFill>
                  </a:rPr>
                  <a:t>B-Meson like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3"/>
                    </a:solidFill>
                  </a:rPr>
                  <a:t>Missing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pPr lvl="1"/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5" y="3464641"/>
                <a:ext cx="3442447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1416" t="-1497" r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244196" y="2294842"/>
            <a:ext cx="0" cy="629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67532" y="2294842"/>
            <a:ext cx="0" cy="629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16815" y="2294842"/>
            <a:ext cx="0" cy="629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7739" y="240612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Muon Spectrometer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4394" y="238722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164" y="169465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098113" y="2063984"/>
            <a:ext cx="220594" cy="32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benchmark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675" y="1524000"/>
                <a:ext cx="2879587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=120</m:t>
                    </m:r>
                  </m:oMath>
                </a14:m>
                <a:r>
                  <a:rPr lang="en-US" dirty="0" smtClean="0"/>
                  <a:t> GeV, 140 GeV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 smtClean="0"/>
                  <a:t> GeV, 40 GeV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75" y="1524000"/>
                <a:ext cx="2879587" cy="671209"/>
              </a:xfrm>
              <a:prstGeom prst="rect">
                <a:avLst/>
              </a:prstGeom>
              <a:blipFill rotWithShape="0">
                <a:blip r:embed="rId3"/>
                <a:stretch>
                  <a:fillRect t="-4545" r="-21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9" y="2306058"/>
            <a:ext cx="4510644" cy="308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9675" y="5531929"/>
            <a:ext cx="630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 at a unique proper 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efficiencies as a function of decay length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2890" y="6458954"/>
            <a:ext cx="4034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Phys.Lett.B651:374-379,2007 (M. </a:t>
            </a:r>
            <a:r>
              <a:rPr lang="en-US" sz="1400" dirty="0" err="1" smtClean="0"/>
              <a:t>Strassler</a:t>
            </a:r>
            <a:r>
              <a:rPr lang="en-US" sz="1400" dirty="0" smtClean="0"/>
              <a:t>, K. </a:t>
            </a:r>
            <a:r>
              <a:rPr lang="en-US" sz="1400" dirty="0" err="1" smtClean="0"/>
              <a:t>Zurek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44384" y="2368280"/>
            <a:ext cx="3289094" cy="3019123"/>
            <a:chOff x="5190701" y="1473939"/>
            <a:chExt cx="3289094" cy="3019123"/>
          </a:xfrm>
        </p:grpSpPr>
        <p:sp>
          <p:nvSpPr>
            <p:cNvPr id="20" name="Rectangle 19"/>
            <p:cNvSpPr/>
            <p:nvPr/>
          </p:nvSpPr>
          <p:spPr>
            <a:xfrm>
              <a:off x="5190701" y="1524001"/>
              <a:ext cx="3267152" cy="20498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C:\Users\Gordon\Desktop\Hidden Valley Deca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000" y="1658605"/>
              <a:ext cx="2638425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257800" y="1905000"/>
              <a:ext cx="554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7800" y="2983468"/>
              <a:ext cx="554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924800" y="1473939"/>
                  <a:ext cx="5549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1473939"/>
                  <a:ext cx="55499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24800" y="1916668"/>
                  <a:ext cx="554995" cy="37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1916668"/>
                  <a:ext cx="554995" cy="3754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924800" y="3143707"/>
                  <a:ext cx="5549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3143707"/>
                  <a:ext cx="55499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903205" y="2703096"/>
                  <a:ext cx="554995" cy="37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05" y="2703096"/>
                  <a:ext cx="554995" cy="3754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4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141205" y="2053026"/>
                  <a:ext cx="5549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205" y="2053026"/>
                  <a:ext cx="55499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162800" y="2667000"/>
                  <a:ext cx="5549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2667000"/>
                  <a:ext cx="55499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55632" y="3846731"/>
                  <a:ext cx="162750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r>
                    <a:rPr lang="en-US" dirty="0" smtClean="0">
                      <a:solidFill>
                        <a:schemeClr val="accent2"/>
                      </a:solidFill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accent2"/>
                      </a:solidFill>
                    </a:rPr>
                    <a:t> mixing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</m:oMath>
                  </a14:m>
                  <a:r>
                    <a:rPr lang="en-US" dirty="0" smtClean="0"/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a14:m>
                  <a:r>
                    <a:rPr lang="en-US" dirty="0" smtClean="0"/>
                    <a:t> mixing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632" y="3846731"/>
                  <a:ext cx="1627503" cy="646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30" idx="0"/>
            </p:cNvCxnSpPr>
            <p:nvPr/>
          </p:nvCxnSpPr>
          <p:spPr>
            <a:xfrm flipV="1">
              <a:off x="6769384" y="2703096"/>
              <a:ext cx="30828" cy="11436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497389" y="2434216"/>
            <a:ext cx="2975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Phys.Lett.B651:374-379,2007 (M. </a:t>
            </a:r>
            <a:r>
              <a:rPr lang="en-US" sz="1100" dirty="0" err="1" smtClean="0">
                <a:solidFill>
                  <a:schemeClr val="bg1"/>
                </a:solidFill>
              </a:rPr>
              <a:t>Strassler</a:t>
            </a:r>
            <a:r>
              <a:rPr lang="en-US" sz="1100" dirty="0" smtClean="0">
                <a:solidFill>
                  <a:schemeClr val="bg1"/>
                </a:solidFill>
              </a:rPr>
              <a:t>, K. </a:t>
            </a:r>
            <a:r>
              <a:rPr lang="en-US" sz="1100" dirty="0" err="1" smtClean="0">
                <a:solidFill>
                  <a:schemeClr val="bg1"/>
                </a:solidFill>
              </a:rPr>
              <a:t>Zurek</a:t>
            </a:r>
            <a:r>
              <a:rPr lang="en-US" sz="1100" dirty="0" smtClean="0">
                <a:solidFill>
                  <a:schemeClr val="bg1"/>
                </a:solidFill>
              </a:rPr>
              <a:t>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C3E-0958-4AF1-8B4C-460C2D4BA57E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848" y="2432425"/>
            <a:ext cx="7273522" cy="1312862"/>
          </a:xfrm>
        </p:spPr>
        <p:txBody>
          <a:bodyPr>
            <a:noAutofit/>
          </a:bodyPr>
          <a:lstStyle/>
          <a:p>
            <a:r>
              <a:rPr lang="en-US" sz="8000" dirty="0" smtClean="0"/>
              <a:t>Final State(s)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219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DECAYS Topologies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Watts/UW Seattle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http://www.usatlas.bnl.gov/gif/atlas_detecto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7405"/>
            <a:ext cx="60318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9602" y="2500135"/>
                <a:ext cx="1219200" cy="15432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lectrons</a:t>
                </a:r>
              </a:p>
              <a:p>
                <a:r>
                  <a:rPr lang="en-US" dirty="0" smtClean="0"/>
                  <a:t>muons</a:t>
                </a:r>
              </a:p>
              <a:p>
                <a:r>
                  <a:rPr lang="en-US" dirty="0" smtClean="0"/>
                  <a:t>tau’s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missing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jets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02" y="2500135"/>
                <a:ext cx="1219200" cy="1543243"/>
              </a:xfrm>
              <a:prstGeom prst="rect">
                <a:avLst/>
              </a:prstGeom>
              <a:blipFill rotWithShape="0">
                <a:blip r:embed="rId4"/>
                <a:stretch>
                  <a:fillRect l="-3448" t="-1563" r="-3448" b="-4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852523" y="1678149"/>
            <a:ext cx="990600" cy="36576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3"/>
            <a:endCxn id="3" idx="2"/>
          </p:cNvCxnSpPr>
          <p:nvPr/>
        </p:nvCxnSpPr>
        <p:spPr>
          <a:xfrm>
            <a:off x="2208802" y="3271757"/>
            <a:ext cx="2643721" cy="235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274" y="5013276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is designed for prompt</a:t>
            </a:r>
            <a:endParaRPr lang="en-US" dirty="0"/>
          </a:p>
        </p:txBody>
      </p:sp>
      <p:pic>
        <p:nvPicPr>
          <p:cNvPr id="12" name="Picture 2" descr="http://www.usatlas.bnl.gov/gif/atlas_detector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8"/>
          <a:stretch/>
        </p:blipFill>
        <p:spPr bwMode="auto">
          <a:xfrm>
            <a:off x="5534367" y="1337405"/>
            <a:ext cx="293519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432019" y="2008390"/>
            <a:ext cx="677660" cy="1498559"/>
            <a:chOff x="5469147" y="2008390"/>
            <a:chExt cx="677660" cy="1498559"/>
          </a:xfrm>
        </p:grpSpPr>
        <p:sp>
          <p:nvSpPr>
            <p:cNvPr id="9" name="Oval 8"/>
            <p:cNvSpPr/>
            <p:nvPr/>
          </p:nvSpPr>
          <p:spPr>
            <a:xfrm>
              <a:off x="5469147" y="3354019"/>
              <a:ext cx="120769" cy="15293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529532" y="2009951"/>
              <a:ext cx="289982" cy="13440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</p:cNvCxnSpPr>
            <p:nvPr/>
          </p:nvCxnSpPr>
          <p:spPr>
            <a:xfrm flipV="1">
              <a:off x="5572230" y="2086416"/>
              <a:ext cx="422177" cy="13981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</p:cNvCxnSpPr>
            <p:nvPr/>
          </p:nvCxnSpPr>
          <p:spPr>
            <a:xfrm flipV="1">
              <a:off x="5572230" y="2238817"/>
              <a:ext cx="574577" cy="12457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3"/>
            </p:cNvCxnSpPr>
            <p:nvPr/>
          </p:nvCxnSpPr>
          <p:spPr>
            <a:xfrm flipV="1">
              <a:off x="5486833" y="2008390"/>
              <a:ext cx="153887" cy="14761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53367" y="5460314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is not designed for non-prompt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2621 -0.103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433</TotalTime>
  <Words>952</Words>
  <Application>Microsoft Office PowerPoint</Application>
  <PresentationFormat>On-screen Show (4:3)</PresentationFormat>
  <Paragraphs>279</Paragraphs>
  <Slides>26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Mesh</vt:lpstr>
      <vt:lpstr>Hidden Valley Searches At ATLAS</vt:lpstr>
      <vt:lpstr>What Is A Hidden Valley?</vt:lpstr>
      <vt:lpstr>What Is A Hidden Valley?</vt:lpstr>
      <vt:lpstr>Final State(s)</vt:lpstr>
      <vt:lpstr>The Hidden Sector</vt:lpstr>
      <vt:lpstr>Proper lifetime</vt:lpstr>
      <vt:lpstr>the benchmark models</vt:lpstr>
      <vt:lpstr>Final State(s)</vt:lpstr>
      <vt:lpstr>DECAYS Topologies</vt:lpstr>
      <vt:lpstr>PowerPoint Presentation</vt:lpstr>
      <vt:lpstr>Final State(s)</vt:lpstr>
      <vt:lpstr>Producing &amp; Capturing The HV Signal</vt:lpstr>
      <vt:lpstr>triggering is grim…</vt:lpstr>
      <vt:lpstr>long lived particle triggers</vt:lpstr>
      <vt:lpstr>3 triggers</vt:lpstr>
      <vt:lpstr>What do we expect in the Muon Spectrometer?</vt:lpstr>
      <vt:lpstr>“Typical” Signal Event Topology</vt:lpstr>
      <vt:lpstr>MS Trigger</vt:lpstr>
      <vt:lpstr>muon spectrometer vertex</vt:lpstr>
      <vt:lpstr>backup: evolution of the models</vt:lpstr>
      <vt:lpstr>pass fraction vs. cτ</vt:lpstr>
      <vt:lpstr>Analysis Strategy</vt:lpstr>
      <vt:lpstr>limits</vt:lpstr>
      <vt:lpstr>LHC Run 2</vt:lpstr>
      <vt:lpstr>LHC Run 2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– Searches for Long Lived Particles</dc:title>
  <dc:creator>Gordon Watts</dc:creator>
  <cp:lastModifiedBy>Gordon Watts</cp:lastModifiedBy>
  <cp:revision>85</cp:revision>
  <dcterms:created xsi:type="dcterms:W3CDTF">2014-06-04T02:54:17Z</dcterms:created>
  <dcterms:modified xsi:type="dcterms:W3CDTF">2014-06-12T17:48:59Z</dcterms:modified>
</cp:coreProperties>
</file>