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1242" r:id="rId6"/>
    <p:sldId id="378" r:id="rId7"/>
    <p:sldId id="1222" r:id="rId8"/>
    <p:sldId id="299" r:id="rId9"/>
    <p:sldId id="300" r:id="rId10"/>
    <p:sldId id="379" r:id="rId11"/>
    <p:sldId id="1243" r:id="rId12"/>
    <p:sldId id="1219" r:id="rId13"/>
    <p:sldId id="414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85A9A9E-D52C-2148-8982-CA2AD390558B}">
          <p14:sldIdLst>
            <p14:sldId id="256"/>
            <p14:sldId id="1242"/>
            <p14:sldId id="378"/>
            <p14:sldId id="1222"/>
            <p14:sldId id="299"/>
            <p14:sldId id="300"/>
            <p14:sldId id="379"/>
            <p14:sldId id="1243"/>
            <p14:sldId id="1219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861"/>
    <a:srgbClr val="FFFB4E"/>
    <a:srgbClr val="FBAA71"/>
    <a:srgbClr val="3BFB42"/>
    <a:srgbClr val="FEDC3D"/>
    <a:srgbClr val="9A9B9D"/>
    <a:srgbClr val="C8C8C9"/>
    <a:srgbClr val="EAEDF3"/>
    <a:srgbClr val="FFE800"/>
    <a:srgbClr val="D1F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2" autoAdjust="0"/>
    <p:restoredTop sz="96208" autoAdjust="0"/>
  </p:normalViewPr>
  <p:slideViewPr>
    <p:cSldViewPr snapToGrid="0" showGuides="1">
      <p:cViewPr varScale="1">
        <p:scale>
          <a:sx n="120" d="100"/>
          <a:sy n="120" d="100"/>
        </p:scale>
        <p:origin x="32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6-4092-B395-18E79766372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6-4092-B395-18E79766372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6-4092-B395-18E79766372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6-4092-B395-18E79766372B}"/>
              </c:ext>
            </c:extLst>
          </c:dPt>
          <c:val>
            <c:numRef>
              <c:f>Sheet1!$A$24:$A$27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6-4092-B395-18E797663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3/17/20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dirty="0"/>
              <a:t>Approximately 60,000 square feet of unclassified data center floorspace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US" dirty="0"/>
              <a:t>Approximately 30MW of available power and cooling to these data centers</a:t>
            </a:r>
          </a:p>
          <a:p>
            <a:pPr marL="628571" lvl="1" indent="-171429">
              <a:buFont typeface="Arial" panose="020B0604020202020204" pitchFamily="34" charset="0"/>
              <a:buChar char="•"/>
            </a:pPr>
            <a:r>
              <a:rPr lang="en-US" dirty="0"/>
              <a:t>Titan Data Center-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20,000 </a:t>
            </a:r>
            <a:r>
              <a:rPr lang="en-US" dirty="0" err="1"/>
              <a:t>sq.ft</a:t>
            </a:r>
            <a:r>
              <a:rPr lang="en-US" dirty="0"/>
              <a:t>. data center (Titan is roughly 4,500 </a:t>
            </a:r>
            <a:r>
              <a:rPr lang="en-US" dirty="0" err="1"/>
              <a:t>sq.ft</a:t>
            </a:r>
            <a:r>
              <a:rPr lang="en-US" dirty="0"/>
              <a:t>.)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3 foot raised floor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42 degree chilled water supply loop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20 air handlers providing cooling to the equipment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Operates around 1.25 PUE as a year-round measure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Titan uses 3 cooling mediums to cool its components: air, R134A, and 42 degree water</a:t>
            </a:r>
          </a:p>
          <a:p>
            <a:pPr marL="628571" lvl="1" indent="-171429">
              <a:buFont typeface="Arial" panose="020B0604020202020204" pitchFamily="34" charset="0"/>
              <a:buChar char="•"/>
            </a:pPr>
            <a:r>
              <a:rPr lang="en-US" dirty="0"/>
              <a:t>Summit Data Center-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9,000 </a:t>
            </a:r>
            <a:r>
              <a:rPr lang="en-US" dirty="0" err="1"/>
              <a:t>sq.ft</a:t>
            </a:r>
            <a:r>
              <a:rPr lang="en-US" dirty="0"/>
              <a:t>. data center (Summit is roughly 5,000 </a:t>
            </a:r>
            <a:r>
              <a:rPr lang="en-US" dirty="0" err="1"/>
              <a:t>sq.ft</a:t>
            </a:r>
            <a:r>
              <a:rPr lang="en-US" dirty="0"/>
              <a:t>.)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Concrete slab flooring with all infrastructure overhead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72 degree medium-temperature water supply loop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Has operated as low as 1.02 PUE within this data center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Chiller-less operation for ~75% of the year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Summit uses water cooling with direct-to-chip 72 degree water and the remaining heat is picked up by a rear-door heat exchanger that is mounted on each cabinet of compute, storage, and infrastructure inside this data center.</a:t>
            </a:r>
          </a:p>
          <a:p>
            <a:pPr marL="1085713" lvl="2" indent="-171429">
              <a:buFont typeface="Arial" panose="020B0604020202020204" pitchFamily="34" charset="0"/>
              <a:buChar char="•"/>
            </a:pPr>
            <a:r>
              <a:rPr lang="en-US" dirty="0"/>
              <a:t>Summit cabinets can operate as high as 47kW per cabinet</a:t>
            </a:r>
          </a:p>
          <a:p>
            <a:pPr marL="628571" lvl="1" indent="-171429">
              <a:buFont typeface="Arial" panose="020B0604020202020204" pitchFamily="34" charset="0"/>
              <a:buChar char="•"/>
            </a:pPr>
            <a:r>
              <a:rPr lang="en-US" dirty="0"/>
              <a:t>Other data center space (~32,000 sq. ft.) is capable of housing a limited amount of sensitive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04566-309F-9C4D-B631-A844718609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0BF7A-9661-43C7-ADFE-7CBA1B003280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5325"/>
            <a:ext cx="6157912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6" y="4387447"/>
            <a:ext cx="5139134" cy="4153791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692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0BF7A-9661-43C7-ADFE-7CBA1B00328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1675"/>
            <a:ext cx="6207125" cy="34925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58" y="4422135"/>
            <a:ext cx="5170556" cy="4186634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91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6C0311-F29A-F64A-9E1F-BF948E88B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56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21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90931"/>
          </a:xfrm>
        </p:spPr>
        <p:txBody>
          <a:bodyPr/>
          <a:lstStyle>
            <a:lvl1pPr>
              <a:lnSpc>
                <a:spcPct val="90000"/>
              </a:lnSpc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821908-2DF1-214D-AEA8-8AA40242E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90931"/>
          </a:xfrm>
        </p:spPr>
        <p:txBody>
          <a:bodyPr/>
          <a:lstStyle>
            <a:lvl1pPr>
              <a:lnSpc>
                <a:spcPct val="90000"/>
              </a:lnSpc>
              <a:defRPr sz="36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B717BC-2D83-1D49-9B39-9487E7F9B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90931"/>
          </a:xfrm>
        </p:spPr>
        <p:txBody>
          <a:bodyPr/>
          <a:lstStyle>
            <a:lvl1pPr>
              <a:lnSpc>
                <a:spcPct val="90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4C6AE4-D6F3-4946-B440-455B7518B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D691BE-FC6A-AA4A-8B2B-F3924703C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58971"/>
            <a:ext cx="10332720" cy="424732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63706"/>
            <a:ext cx="10332720" cy="424732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3706"/>
            <a:ext cx="10332720" cy="424732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08648F7-DA3C-1E4E-86EB-FACB5A152E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8385655" cy="2086725"/>
          </a:xfrm>
        </p:spPr>
        <p:txBody>
          <a:bodyPr/>
          <a:lstStyle/>
          <a:p>
            <a:r>
              <a:rPr lang="en-US" sz="2400" b="1" dirty="0"/>
              <a:t>Oak Ridge Leadership Computing Facility 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JETSCAPE Collaboration Meeting</a:t>
            </a:r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1DB2B-D91C-4E1C-ABE8-158E4A31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54" y="3730873"/>
            <a:ext cx="6239694" cy="120263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Bronson Messer</a:t>
            </a:r>
          </a:p>
          <a:p>
            <a:pPr>
              <a:spcBef>
                <a:spcPts val="600"/>
              </a:spcBef>
            </a:pPr>
            <a:r>
              <a:rPr lang="en-US" dirty="0"/>
              <a:t>Acting Director of Science 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Oak Ridge Leadership Computing Facility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53D1D-1E8A-4C4C-A2E9-44B2AFCB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666" y="1924493"/>
            <a:ext cx="4968546" cy="2797291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 extrusionH="12700">
            <a:bevelT w="12700"/>
            <a:bevelB w="12700" h="82550"/>
          </a:sp3d>
        </p:spPr>
      </p:pic>
    </p:spTree>
    <p:extLst>
      <p:ext uri="{BB962C8B-B14F-4D97-AF65-F5344CB8AC3E}">
        <p14:creationId xmlns:p14="http://schemas.microsoft.com/office/powerpoint/2010/main" val="357419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4389441" y="1934585"/>
          <a:ext cx="4170514" cy="409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8" y="143761"/>
            <a:ext cx="11501908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Four primary user programs for access to LCF</a:t>
            </a:r>
            <a:br>
              <a:rPr lang="en-US" i="1" dirty="0"/>
            </a:br>
            <a:r>
              <a:rPr lang="en-US" sz="2400" i="1" dirty="0"/>
              <a:t>Distribution of allocable hours</a:t>
            </a: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7932242" y="3085548"/>
            <a:ext cx="2968831" cy="990600"/>
          </a:xfrm>
          <a:prstGeom prst="wedgeRectCallout">
            <a:avLst>
              <a:gd name="adj1" fmla="val -76961"/>
              <a:gd name="adj2" fmla="val 9810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30188" indent="-230188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50% INCITE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2727531" y="5181083"/>
            <a:ext cx="2873828" cy="1111073"/>
          </a:xfrm>
          <a:prstGeom prst="wedgeRectCallout">
            <a:avLst>
              <a:gd name="adj1" fmla="val 71936"/>
              <a:gd name="adj2" fmla="val -22589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indent="-225425" algn="ctr" eaLnBrk="0" hangingPunct="0">
              <a:lnSpc>
                <a:spcPct val="90000"/>
              </a:lnSpc>
              <a:spcBef>
                <a:spcPts val="600"/>
              </a:spcBef>
              <a:buClr>
                <a:prstClr val="black"/>
              </a:buClr>
              <a:buSzPct val="120000"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Narrow" pitchFamily="34" charset="0"/>
              </a:rPr>
              <a:t>20% ALCC</a:t>
            </a:r>
          </a:p>
          <a:p>
            <a:pPr marL="225425" indent="-225425" algn="ctr" eaLnBrk="0" hangingPunct="0">
              <a:lnSpc>
                <a:spcPct val="90000"/>
              </a:lnSpc>
              <a:spcBef>
                <a:spcPts val="600"/>
              </a:spcBef>
              <a:buClr>
                <a:prstClr val="black"/>
              </a:buClr>
              <a:buSzPct val="120000"/>
              <a:defRPr/>
            </a:pPr>
            <a:r>
              <a:rPr lang="en-US" sz="2000" kern="0" dirty="0">
                <a:solidFill>
                  <a:srgbClr val="000000"/>
                </a:solidFill>
                <a:latin typeface="Arial Narrow" pitchFamily="34" charset="0"/>
              </a:rPr>
              <a:t>ASCR Leadership Computing Challenge</a:t>
            </a: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1192572" y="2033603"/>
            <a:ext cx="3911460" cy="605629"/>
          </a:xfrm>
          <a:prstGeom prst="wedgeRectCallout">
            <a:avLst>
              <a:gd name="adj1" fmla="val 79822"/>
              <a:gd name="adj2" fmla="val -13079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30188" indent="-230188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</a:rPr>
              <a:t>10% Director’s Discretionary</a:t>
            </a:r>
          </a:p>
        </p:txBody>
      </p:sp>
      <p:pic>
        <p:nvPicPr>
          <p:cNvPr id="10" name="Picture 2" descr="C:\Users\qjs\Desktop\INCITEfoot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6186" y="2486025"/>
            <a:ext cx="11223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50px-DOE_Se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857" y="5227092"/>
            <a:ext cx="952500" cy="952500"/>
          </a:xfrm>
          <a:prstGeom prst="rect">
            <a:avLst/>
          </a:prstGeom>
        </p:spPr>
      </p:pic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491" y="1326959"/>
            <a:ext cx="1379220" cy="609600"/>
          </a:xfrm>
          <a:prstGeom prst="rect">
            <a:avLst/>
          </a:prstGeom>
        </p:spPr>
      </p:pic>
      <p:pic>
        <p:nvPicPr>
          <p:cNvPr id="13" name="Picture 12" descr="ORNL_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893" y="1326959"/>
            <a:ext cx="1178329" cy="610986"/>
          </a:xfrm>
          <a:prstGeom prst="rect">
            <a:avLst/>
          </a:prstGeom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38" y="4419600"/>
            <a:ext cx="1379220" cy="609600"/>
          </a:xfrm>
          <a:prstGeom prst="rect">
            <a:avLst/>
          </a:prstGeom>
        </p:spPr>
      </p:pic>
      <p:pic>
        <p:nvPicPr>
          <p:cNvPr id="15" name="Picture 14" descr="ORNL_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968" y="4419600"/>
            <a:ext cx="1178329" cy="610986"/>
          </a:xfrm>
          <a:prstGeom prst="rect">
            <a:avLst/>
          </a:prstGeom>
        </p:spPr>
      </p:pic>
      <p:sp>
        <p:nvSpPr>
          <p:cNvPr id="18" name="Content Placeholder 12"/>
          <p:cNvSpPr txBox="1">
            <a:spLocks/>
          </p:cNvSpPr>
          <p:nvPr/>
        </p:nvSpPr>
        <p:spPr bwMode="auto">
          <a:xfrm>
            <a:off x="1661168" y="3163811"/>
            <a:ext cx="2873828" cy="834074"/>
          </a:xfrm>
          <a:prstGeom prst="wedgeRectCallout">
            <a:avLst>
              <a:gd name="adj1" fmla="val 71936"/>
              <a:gd name="adj2" fmla="val -22589"/>
            </a:avLst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indent="-225425" algn="ctr" eaLnBrk="0" hangingPunct="0">
              <a:lnSpc>
                <a:spcPct val="90000"/>
              </a:lnSpc>
              <a:spcBef>
                <a:spcPts val="600"/>
              </a:spcBef>
              <a:buClr>
                <a:prstClr val="black"/>
              </a:buClr>
              <a:buSzPct val="120000"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Narrow" pitchFamily="34" charset="0"/>
              </a:rPr>
              <a:t>Up to 20% ECP</a:t>
            </a:r>
          </a:p>
          <a:p>
            <a:pPr marL="225425" indent="-225425" algn="ctr" eaLnBrk="0" hangingPunct="0">
              <a:lnSpc>
                <a:spcPct val="90000"/>
              </a:lnSpc>
              <a:spcBef>
                <a:spcPts val="600"/>
              </a:spcBef>
              <a:buClr>
                <a:prstClr val="black"/>
              </a:buClr>
              <a:buSzPct val="120000"/>
              <a:defRPr/>
            </a:pPr>
            <a:r>
              <a:rPr lang="en-US" sz="2000" kern="0" dirty="0">
                <a:solidFill>
                  <a:srgbClr val="000000"/>
                </a:solidFill>
                <a:latin typeface="Arial Narrow" pitchFamily="34" charset="0"/>
              </a:rPr>
              <a:t>Exascale Computing Project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3" y="4206856"/>
            <a:ext cx="1748182" cy="4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1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8494DD-5F30-AB42-B7F0-B3FA170BA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029" y="1590272"/>
            <a:ext cx="6479326" cy="36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176988A-C4D4-9F40-8055-EB9ACB75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87" y="274320"/>
            <a:ext cx="11833768" cy="8402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008000"/>
                </a:solidFill>
              </a:rPr>
              <a:t>National Center for Computational Sciences </a:t>
            </a:r>
            <a:br>
              <a:rPr lang="en-US" sz="2700" dirty="0">
                <a:solidFill>
                  <a:srgbClr val="008000"/>
                </a:solidFill>
              </a:rPr>
            </a:br>
            <a:r>
              <a:rPr lang="en-US" sz="2700" dirty="0">
                <a:solidFill>
                  <a:srgbClr val="008000"/>
                </a:solidFill>
              </a:rPr>
              <a:t>Home to the OLCF and the Summit Supercomputer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43E9D-32DC-F640-86AC-A8AD3DA7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22" y="1248614"/>
            <a:ext cx="5121658" cy="5122205"/>
          </a:xfrm>
        </p:spPr>
        <p:txBody>
          <a:bodyPr/>
          <a:lstStyle/>
          <a:p>
            <a:pPr marL="197485" indent="-197485"/>
            <a:r>
              <a:rPr lang="en-US" sz="2000" dirty="0"/>
              <a:t>65K ft</a:t>
            </a:r>
            <a:r>
              <a:rPr lang="en-US" sz="2000" baseline="30000" dirty="0"/>
              <a:t>2</a:t>
            </a:r>
            <a:r>
              <a:rPr lang="en-US" sz="2000" dirty="0"/>
              <a:t> data space</a:t>
            </a:r>
          </a:p>
          <a:p>
            <a:pPr marL="595948" lvl="1" indent="-197485"/>
            <a:r>
              <a:rPr lang="en-US" sz="1600" dirty="0"/>
              <a:t>Distributed across 4 controlled-access areas</a:t>
            </a:r>
          </a:p>
          <a:p>
            <a:pPr marL="595948" lvl="1" indent="-197485"/>
            <a:r>
              <a:rPr lang="en-US" sz="1600" dirty="0"/>
              <a:t>31K ft</a:t>
            </a:r>
            <a:r>
              <a:rPr lang="en-US" sz="1600" baseline="30000" dirty="0"/>
              <a:t>2 </a:t>
            </a:r>
            <a:r>
              <a:rPr lang="en-US" sz="1600" dirty="0"/>
              <a:t>Very high load bearing (&gt; 625 </a:t>
            </a:r>
            <a:r>
              <a:rPr lang="en-US" sz="1600" dirty="0" err="1"/>
              <a:t>lb</a:t>
            </a:r>
            <a:r>
              <a:rPr lang="en-US" sz="1600" dirty="0"/>
              <a:t>/ft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  <a:endParaRPr lang="en-US" sz="1600" baseline="30000" dirty="0"/>
          </a:p>
          <a:p>
            <a:pPr marL="197485" indent="-197485"/>
            <a:r>
              <a:rPr lang="en-US" sz="2000" dirty="0"/>
              <a:t>40 MW of high-efficiency highly reliable power</a:t>
            </a:r>
          </a:p>
          <a:p>
            <a:pPr marL="595948" lvl="1" indent="-197485"/>
            <a:r>
              <a:rPr lang="en-US" sz="1600" dirty="0"/>
              <a:t>Tightly integrated into TVA’s 161 KV Transmission system</a:t>
            </a:r>
          </a:p>
          <a:p>
            <a:pPr marL="595948" lvl="1" indent="-197485"/>
            <a:r>
              <a:rPr lang="en-US" sz="1600" dirty="0"/>
              <a:t>High-efficiency 3.0/4.0 MVA transformers</a:t>
            </a:r>
          </a:p>
          <a:p>
            <a:pPr marL="197485" indent="-197485"/>
            <a:r>
              <a:rPr lang="en-US" sz="2000" dirty="0"/>
              <a:t>6,600 tons chilled water</a:t>
            </a:r>
          </a:p>
          <a:p>
            <a:pPr marL="595948" lvl="1" indent="-197485"/>
            <a:r>
              <a:rPr lang="en-US" sz="1600" dirty="0"/>
              <a:t>20MW cooling capacity at  21C/70F</a:t>
            </a:r>
          </a:p>
          <a:p>
            <a:pPr marL="595948" lvl="1" indent="-197485"/>
            <a:r>
              <a:rPr lang="en-US" sz="1600" dirty="0"/>
              <a:t>7,700 tons evaporative cooling</a:t>
            </a:r>
          </a:p>
          <a:p>
            <a:pPr marL="197485" indent="-197485"/>
            <a:r>
              <a:rPr lang="en-US" sz="2000" dirty="0"/>
              <a:t>Expansion potential: </a:t>
            </a:r>
          </a:p>
          <a:p>
            <a:pPr marL="595948" lvl="1" indent="-197485"/>
            <a:r>
              <a:rPr lang="en-US" sz="1600" dirty="0"/>
              <a:t>Power infrastructure to 60MW, </a:t>
            </a:r>
          </a:p>
          <a:p>
            <a:pPr marL="595948" lvl="1" indent="-197485"/>
            <a:r>
              <a:rPr lang="en-US" sz="1600" dirty="0"/>
              <a:t>Cooling infrastructure to 70MW.</a:t>
            </a:r>
          </a:p>
        </p:txBody>
      </p:sp>
    </p:spTree>
    <p:extLst>
      <p:ext uri="{BB962C8B-B14F-4D97-AF65-F5344CB8AC3E}">
        <p14:creationId xmlns:p14="http://schemas.microsoft.com/office/powerpoint/2010/main" val="28591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591266" y="188434"/>
            <a:ext cx="11020926" cy="812530"/>
          </a:xfrm>
        </p:spPr>
        <p:txBody>
          <a:bodyPr/>
          <a:lstStyle/>
          <a:p>
            <a:pPr eaLnBrk="1" hangingPunct="1"/>
            <a:r>
              <a:rPr lang="en-US" sz="2600" dirty="0"/>
              <a:t>Oak Ridge Leadership Computing Facility – a DOE Office of Science User Facility</a:t>
            </a: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9C5BE49D-7488-45A8-8E0F-E9E4F06E2D70}"/>
              </a:ext>
            </a:extLst>
          </p:cNvPr>
          <p:cNvSpPr>
            <a:spLocks/>
          </p:cNvSpPr>
          <p:nvPr/>
        </p:nvSpPr>
        <p:spPr bwMode="auto">
          <a:xfrm>
            <a:off x="1524000" y="2581153"/>
            <a:ext cx="8750300" cy="3381375"/>
          </a:xfrm>
          <a:custGeom>
            <a:avLst/>
            <a:gdLst>
              <a:gd name="T0" fmla="*/ 2147483647 w 5560"/>
              <a:gd name="T1" fmla="*/ 2147483647 h 2298"/>
              <a:gd name="T2" fmla="*/ 2147483647 w 5560"/>
              <a:gd name="T3" fmla="*/ 2147483647 h 2298"/>
              <a:gd name="T4" fmla="*/ 2147483647 w 5560"/>
              <a:gd name="T5" fmla="*/ 2147483647 h 2298"/>
              <a:gd name="T6" fmla="*/ 2147483647 w 5560"/>
              <a:gd name="T7" fmla="*/ 0 h 2298"/>
              <a:gd name="T8" fmla="*/ 2147483647 w 5560"/>
              <a:gd name="T9" fmla="*/ 2147483647 h 2298"/>
              <a:gd name="T10" fmla="*/ 2147483647 w 5560"/>
              <a:gd name="T11" fmla="*/ 2147483647 h 2298"/>
              <a:gd name="T12" fmla="*/ 0 w 5560"/>
              <a:gd name="T13" fmla="*/ 2147483647 h 2298"/>
              <a:gd name="T14" fmla="*/ 2147483647 w 5560"/>
              <a:gd name="T15" fmla="*/ 2147483647 h 2298"/>
              <a:gd name="T16" fmla="*/ 2147483647 w 556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60"/>
              <a:gd name="T28" fmla="*/ 0 h 2298"/>
              <a:gd name="T29" fmla="*/ 5560 w 556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60" h="2298">
                <a:moveTo>
                  <a:pt x="40" y="1130"/>
                </a:moveTo>
                <a:cubicBezTo>
                  <a:pt x="1136" y="1346"/>
                  <a:pt x="3808" y="994"/>
                  <a:pt x="4937" y="196"/>
                </a:cubicBezTo>
                <a:lnTo>
                  <a:pt x="4744" y="138"/>
                </a:lnTo>
                <a:lnTo>
                  <a:pt x="5350" y="0"/>
                </a:lnTo>
                <a:lnTo>
                  <a:pt x="5560" y="442"/>
                </a:lnTo>
                <a:lnTo>
                  <a:pt x="5253" y="328"/>
                </a:lnTo>
                <a:cubicBezTo>
                  <a:pt x="3784" y="1826"/>
                  <a:pt x="881" y="2170"/>
                  <a:pt x="0" y="2298"/>
                </a:cubicBezTo>
                <a:lnTo>
                  <a:pt x="256" y="1578"/>
                </a:lnTo>
                <a:lnTo>
                  <a:pt x="40" y="1130"/>
                </a:lnTo>
                <a:close/>
              </a:path>
            </a:pathLst>
          </a:custGeom>
          <a:solidFill>
            <a:schemeClr val="tx2">
              <a:alpha val="17000"/>
            </a:schemeClr>
          </a:solidFill>
          <a:ln w="9525">
            <a:solidFill>
              <a:srgbClr val="EAEEE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1978C32-0FED-441A-8850-60F22551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953" y="4901062"/>
            <a:ext cx="1653271" cy="10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Jaguar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2.3 PF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Multi-core CPU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7 MW</a:t>
            </a:r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727B134B-23EE-4AC5-8894-6EA0994A4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19" y="4672462"/>
            <a:ext cx="184142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Titan: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27 PF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Hybrid GPU/CPU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9 MW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1EFFE4A1-0FCA-4178-A613-9D6F3C4D6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393" y="5735515"/>
            <a:ext cx="588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+mn-lt"/>
              </a:rPr>
              <a:t>2009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9B997788-C136-470D-A607-DEE5A35D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583" y="5725990"/>
            <a:ext cx="588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+mn-lt"/>
              </a:rPr>
              <a:t>2012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AE14492-4BB0-4E8A-8570-9F35E5B9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984" y="5725990"/>
            <a:ext cx="588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+mn-lt"/>
              </a:rPr>
              <a:t>2017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57137879-8969-4085-BA18-AECDB0C3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139" y="5725990"/>
            <a:ext cx="588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+mn-lt"/>
              </a:rPr>
              <a:t>2021</a:t>
            </a: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8848FDCF-98CC-40BC-BDBD-3F4F5EB1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3907832"/>
            <a:ext cx="1981200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Frontier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&gt;1,500 PF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Hybrid GPU/CPU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latin typeface="+mn-lt"/>
              </a:rPr>
              <a:t>29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 MW</a:t>
            </a: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47C802C2-1BBD-4C51-9C02-76735D64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6" y="4367661"/>
            <a:ext cx="1920875" cy="10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Summit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200 PF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Hybrid GPU/CPU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13 MW</a:t>
            </a:r>
          </a:p>
        </p:txBody>
      </p:sp>
      <p:sp>
        <p:nvSpPr>
          <p:cNvPr id="37" name="Line 28">
            <a:extLst>
              <a:ext uri="{FF2B5EF4-FFF2-40B4-BE49-F238E27FC236}">
                <a16:creationId xmlns:a16="http://schemas.microsoft.com/office/drawing/2014/main" id="{78007023-4EF6-41AD-8FB9-E0351B01A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404048"/>
            <a:ext cx="0" cy="2318766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27">
            <a:extLst>
              <a:ext uri="{FF2B5EF4-FFF2-40B4-BE49-F238E27FC236}">
                <a16:creationId xmlns:a16="http://schemas.microsoft.com/office/drawing/2014/main" id="{D81717A7-90E4-4AFA-BE89-C714A7B97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6275" y="3910461"/>
            <a:ext cx="0" cy="1812353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30">
            <a:extLst>
              <a:ext uri="{FF2B5EF4-FFF2-40B4-BE49-F238E27FC236}">
                <a16:creationId xmlns:a16="http://schemas.microsoft.com/office/drawing/2014/main" id="{584DD407-C912-4B19-A01F-5FABE69C7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3450" y="2581152"/>
            <a:ext cx="0" cy="3141661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29">
            <a:extLst>
              <a:ext uri="{FF2B5EF4-FFF2-40B4-BE49-F238E27FC236}">
                <a16:creationId xmlns:a16="http://schemas.microsoft.com/office/drawing/2014/main" id="{9D7FB098-4292-41A9-ACEC-1FA76F2E68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148461"/>
            <a:ext cx="0" cy="2574353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CB7BBD2-42E7-4D4D-89B6-9E6424786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13" y="4063036"/>
            <a:ext cx="2799447" cy="10007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E913E23-EA9E-4500-9CAC-B408504F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230" y="3400380"/>
            <a:ext cx="3054597" cy="183275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A8E48B-3FE7-4AA0-A497-C1D02C8D7097}"/>
              </a:ext>
            </a:extLst>
          </p:cNvPr>
          <p:cNvSpPr txBox="1"/>
          <p:nvPr/>
        </p:nvSpPr>
        <p:spPr>
          <a:xfrm>
            <a:off x="1640743" y="3366496"/>
            <a:ext cx="6110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99C730-B0B5-45E9-B754-F5BE364731E1}"/>
              </a:ext>
            </a:extLst>
          </p:cNvPr>
          <p:cNvSpPr txBox="1"/>
          <p:nvPr/>
        </p:nvSpPr>
        <p:spPr>
          <a:xfrm>
            <a:off x="3808534" y="2984948"/>
            <a:ext cx="6110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8C28F6-9A11-4A98-B73D-54F32BEAC0F2}"/>
              </a:ext>
            </a:extLst>
          </p:cNvPr>
          <p:cNvSpPr txBox="1"/>
          <p:nvPr/>
        </p:nvSpPr>
        <p:spPr>
          <a:xfrm>
            <a:off x="6095267" y="2670339"/>
            <a:ext cx="6110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2167C0-7931-4A38-88F0-DB25195FA73F}"/>
              </a:ext>
            </a:extLst>
          </p:cNvPr>
          <p:cNvSpPr txBox="1"/>
          <p:nvPr/>
        </p:nvSpPr>
        <p:spPr>
          <a:xfrm>
            <a:off x="8278373" y="2171515"/>
            <a:ext cx="6110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18</a:t>
            </a:r>
          </a:p>
        </p:txBody>
      </p:sp>
      <p:graphicFrame>
        <p:nvGraphicFramePr>
          <p:cNvPr id="49" name="Group 41">
            <a:extLst>
              <a:ext uri="{FF2B5EF4-FFF2-40B4-BE49-F238E27FC236}">
                <a16:creationId xmlns:a16="http://schemas.microsoft.com/office/drawing/2014/main" id="{95A51FD6-84BA-4083-92F8-6903AA6A4DC3}"/>
              </a:ext>
            </a:extLst>
          </p:cNvPr>
          <p:cNvGraphicFramePr>
            <a:graphicFrameLocks noGrp="1"/>
          </p:cNvGraphicFramePr>
          <p:nvPr/>
        </p:nvGraphicFramePr>
        <p:xfrm>
          <a:off x="701269" y="861691"/>
          <a:ext cx="9876834" cy="1219200"/>
        </p:xfrm>
        <a:graphic>
          <a:graphicData uri="http://schemas.openxmlformats.org/drawingml/2006/table">
            <a:tbl>
              <a:tblPr/>
              <a:tblGrid>
                <a:gridCol w="5278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Mission: Providing world-class computational resources and specialized services for the most computationally intensive global challenges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1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Vision: Deliver transforming discoveries in energy technologies, materials, biology, environment, health,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1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0BD7E2-3F39-4D25-A741-12788005A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118409"/>
            <a:ext cx="2053974" cy="893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329B55-7826-4DD1-BA55-1E8AFE459768}"/>
              </a:ext>
            </a:extLst>
          </p:cNvPr>
          <p:cNvSpPr/>
          <p:nvPr/>
        </p:nvSpPr>
        <p:spPr>
          <a:xfrm>
            <a:off x="3849262" y="2158947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Roadmap to Exascale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BE8CD-28D3-344C-91EE-EE629434CB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396" y="3013409"/>
            <a:ext cx="1782604" cy="13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EF10B-D932-49BC-A105-9103D099D92E}"/>
              </a:ext>
            </a:extLst>
          </p:cNvPr>
          <p:cNvSpPr/>
          <p:nvPr/>
        </p:nvSpPr>
        <p:spPr>
          <a:xfrm>
            <a:off x="8144899" y="923364"/>
            <a:ext cx="3896289" cy="250563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F5D95-BC70-4F91-BF3A-FD9FDE58330B}"/>
              </a:ext>
            </a:extLst>
          </p:cNvPr>
          <p:cNvSpPr/>
          <p:nvPr/>
        </p:nvSpPr>
        <p:spPr>
          <a:xfrm>
            <a:off x="4379309" y="923365"/>
            <a:ext cx="3493704" cy="250563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45A5-8454-4DDA-9BB9-C542D33EF4C3}"/>
              </a:ext>
            </a:extLst>
          </p:cNvPr>
          <p:cNvSpPr/>
          <p:nvPr/>
        </p:nvSpPr>
        <p:spPr>
          <a:xfrm>
            <a:off x="613719" y="923366"/>
            <a:ext cx="3493704" cy="250563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81A05-86D1-4AA2-9D82-410294B9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7" y="320041"/>
            <a:ext cx="11422261" cy="535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ORNL Summit System Overview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727B837-6D64-409D-B88F-B8E66089986D}"/>
              </a:ext>
            </a:extLst>
          </p:cNvPr>
          <p:cNvSpPr txBox="1">
            <a:spLocks/>
          </p:cNvSpPr>
          <p:nvPr/>
        </p:nvSpPr>
        <p:spPr>
          <a:xfrm>
            <a:off x="710331" y="1527048"/>
            <a:ext cx="3397092" cy="18123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Peak of 200 Petaflops (FP</a:t>
            </a:r>
            <a:r>
              <a:rPr lang="en-US" altLang="en-US" sz="1800" baseline="-25000" dirty="0"/>
              <a:t>64</a:t>
            </a:r>
            <a:r>
              <a:rPr lang="en-US" altLang="en-US" sz="1800" dirty="0"/>
              <a:t>) for modeling &amp; simulation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Peak of 3.3 </a:t>
            </a:r>
            <a:r>
              <a:rPr lang="en-US" altLang="en-US" sz="1800" dirty="0" err="1"/>
              <a:t>ExaOps</a:t>
            </a:r>
            <a:r>
              <a:rPr lang="en-US" altLang="en-US" sz="1800" dirty="0"/>
              <a:t> (FP</a:t>
            </a:r>
            <a:r>
              <a:rPr lang="en-US" altLang="en-US" sz="1800" baseline="-25000" dirty="0"/>
              <a:t>16</a:t>
            </a:r>
            <a:r>
              <a:rPr lang="en-US" altLang="en-US" sz="1800" dirty="0"/>
              <a:t>) for data analytics and artificial intelligence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117C48B0-2B08-45E0-B53F-C146677B8322}"/>
              </a:ext>
            </a:extLst>
          </p:cNvPr>
          <p:cNvSpPr txBox="1">
            <a:spLocks/>
          </p:cNvSpPr>
          <p:nvPr/>
        </p:nvSpPr>
        <p:spPr>
          <a:xfrm>
            <a:off x="7976367" y="1527048"/>
            <a:ext cx="3947115" cy="207684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2 IBM POWER9 processors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6 NVIDIA Tesla V100 GPUs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608 GB of fast memory </a:t>
            </a:r>
          </a:p>
          <a:p>
            <a:pPr marL="635000" lvl="2" indent="0">
              <a:buClr>
                <a:schemeClr val="tx1"/>
              </a:buClr>
              <a:buSzPct val="100000"/>
              <a:buNone/>
            </a:pPr>
            <a:r>
              <a:rPr lang="en-US" altLang="en-US" sz="1400" dirty="0"/>
              <a:t>(96 GB HBM2 + 512 GB DDR4)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1.6 TB of non-volatile memory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4991B744-DD3A-46C6-9B8E-5088DC361B52}"/>
              </a:ext>
            </a:extLst>
          </p:cNvPr>
          <p:cNvSpPr txBox="1">
            <a:spLocks/>
          </p:cNvSpPr>
          <p:nvPr/>
        </p:nvSpPr>
        <p:spPr>
          <a:xfrm>
            <a:off x="4183833" y="1550443"/>
            <a:ext cx="3702174" cy="226448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4,608 nodes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Dual-rail Mellanox EDR InfiniBand network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/>
              <a:t>250 PB IBM file system transferring data at 2.5 TB/s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6235FB-E01E-4DB5-AF12-66BB3A07ECA3}"/>
              </a:ext>
            </a:extLst>
          </p:cNvPr>
          <p:cNvSpPr txBox="1">
            <a:spLocks/>
          </p:cNvSpPr>
          <p:nvPr/>
        </p:nvSpPr>
        <p:spPr bwMode="auto">
          <a:xfrm>
            <a:off x="613720" y="1005840"/>
            <a:ext cx="3456181" cy="4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/>
              <a:t>System Performance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1CD90F-7732-4800-A63B-98BAEA993A7C}"/>
              </a:ext>
            </a:extLst>
          </p:cNvPr>
          <p:cNvSpPr txBox="1">
            <a:spLocks/>
          </p:cNvSpPr>
          <p:nvPr/>
        </p:nvSpPr>
        <p:spPr>
          <a:xfrm>
            <a:off x="8353782" y="1005840"/>
            <a:ext cx="2971383" cy="40626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/>
              <a:t>Each node has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2FE2F4-E1C0-4539-A3D9-5CF88F416630}"/>
              </a:ext>
            </a:extLst>
          </p:cNvPr>
          <p:cNvSpPr txBox="1">
            <a:spLocks/>
          </p:cNvSpPr>
          <p:nvPr/>
        </p:nvSpPr>
        <p:spPr>
          <a:xfrm>
            <a:off x="4420134" y="1028700"/>
            <a:ext cx="3190177" cy="40626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/>
              <a:t>The system includes</a:t>
            </a:r>
            <a:endParaRPr lang="en-US" sz="2400" b="1" dirty="0"/>
          </a:p>
        </p:txBody>
      </p:sp>
      <p:pic>
        <p:nvPicPr>
          <p:cNvPr id="4" name="Picture 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92ADCE1C-BF88-4472-809D-A9FE7896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85"/>
          <a:stretch/>
        </p:blipFill>
        <p:spPr>
          <a:xfrm>
            <a:off x="1929962" y="3608166"/>
            <a:ext cx="8320346" cy="27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1A05-86D1-4AA2-9D82-410294B9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41" y="184706"/>
            <a:ext cx="11422261" cy="535531"/>
          </a:xfrm>
        </p:spPr>
        <p:txBody>
          <a:bodyPr/>
          <a:lstStyle/>
          <a:p>
            <a:r>
              <a:rPr lang="en-US" sz="3200" dirty="0"/>
              <a:t>Frontier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A818D-13F7-44A1-99E4-B05C886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11" y="974234"/>
            <a:ext cx="11275309" cy="52993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Partnership between ORNL, Cray, and AMD</a:t>
            </a:r>
          </a:p>
          <a:p>
            <a:pPr marL="0" indent="0">
              <a:buNone/>
            </a:pPr>
            <a:r>
              <a:rPr lang="en-US" sz="2000" dirty="0"/>
              <a:t>The Frontier system will be delivered in 2021</a:t>
            </a:r>
          </a:p>
          <a:p>
            <a:pPr marL="0" indent="0">
              <a:buNone/>
            </a:pPr>
            <a:r>
              <a:rPr lang="en-US" sz="2000" dirty="0"/>
              <a:t>Peak Performance greater than 1.5 EF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Composed of more than 100 Cray Shasta cabinets</a:t>
            </a:r>
          </a:p>
          <a:p>
            <a:pPr lvl="1"/>
            <a:r>
              <a:rPr lang="en-US" sz="1800" dirty="0"/>
              <a:t>Connected by Slingshot™ interconnect with adaptive routing, congestion control, and quality of service </a:t>
            </a:r>
          </a:p>
          <a:p>
            <a:pPr marL="0" indent="0">
              <a:buNone/>
            </a:pPr>
            <a:r>
              <a:rPr lang="en-US" sz="2000" dirty="0"/>
              <a:t>Node Architecture: </a:t>
            </a:r>
          </a:p>
          <a:p>
            <a:pPr lvl="1"/>
            <a:r>
              <a:rPr lang="en-US" sz="1800" dirty="0"/>
              <a:t>An AMD EPYC™ processor and four Radeon Instinct™ GPU accelerators </a:t>
            </a:r>
          </a:p>
          <a:p>
            <a:pPr marL="687388" lvl="2" indent="0">
              <a:spcBef>
                <a:spcPts val="0"/>
              </a:spcBef>
              <a:buNone/>
            </a:pPr>
            <a:r>
              <a:rPr lang="en-US" sz="1800" dirty="0"/>
              <a:t>purpose-built for exascale computing </a:t>
            </a:r>
          </a:p>
          <a:p>
            <a:pPr lvl="1"/>
            <a:r>
              <a:rPr lang="en-US" sz="1800" dirty="0"/>
              <a:t>Fully connected with high speed AMD Infinity Fabric links</a:t>
            </a:r>
          </a:p>
          <a:p>
            <a:pPr lvl="1"/>
            <a:r>
              <a:rPr lang="en-US" sz="1800" dirty="0"/>
              <a:t>Coherent memory across the node</a:t>
            </a:r>
          </a:p>
          <a:p>
            <a:pPr lvl="1"/>
            <a:r>
              <a:rPr lang="en-US" sz="1800" dirty="0"/>
              <a:t>100 GB/s injection bandwidth </a:t>
            </a:r>
          </a:p>
          <a:p>
            <a:pPr lvl="1"/>
            <a:r>
              <a:rPr lang="en-US" sz="1800" dirty="0"/>
              <a:t>Near-node NVM storage</a:t>
            </a:r>
          </a:p>
          <a:p>
            <a:pPr marL="0" indent="0">
              <a:buNone/>
            </a:pPr>
            <a:r>
              <a:rPr lang="en-US" sz="2000" dirty="0"/>
              <a:t>Researchers will harness Frontier to advance science in such applications as systems biology, materials science, energy production, additive manufacturing and health data science.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42C4B-C165-4745-8E91-4CAB0B4C5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169" y="584392"/>
            <a:ext cx="4070676" cy="17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1A05-86D1-4AA2-9D82-410294B9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41" y="184706"/>
            <a:ext cx="11422261" cy="535531"/>
          </a:xfrm>
        </p:spPr>
        <p:txBody>
          <a:bodyPr/>
          <a:lstStyle/>
          <a:p>
            <a:r>
              <a:rPr lang="en-US" sz="3200" dirty="0"/>
              <a:t>Comparison of Titan, Summit, and Frontier Systems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98CCA2-965B-4718-8FDB-24C3C171DFD2}"/>
              </a:ext>
            </a:extLst>
          </p:cNvPr>
          <p:cNvGraphicFramePr>
            <a:graphicFrameLocks noGrp="1"/>
          </p:cNvGraphicFramePr>
          <p:nvPr/>
        </p:nvGraphicFramePr>
        <p:xfrm>
          <a:off x="350641" y="1141172"/>
          <a:ext cx="11363889" cy="443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091">
                  <a:extLst>
                    <a:ext uri="{9D8B030D-6E8A-4147-A177-3AD203B41FA5}">
                      <a16:colId xmlns:a16="http://schemas.microsoft.com/office/drawing/2014/main" val="475989335"/>
                    </a:ext>
                  </a:extLst>
                </a:gridCol>
                <a:gridCol w="2533601">
                  <a:extLst>
                    <a:ext uri="{9D8B030D-6E8A-4147-A177-3AD203B41FA5}">
                      <a16:colId xmlns:a16="http://schemas.microsoft.com/office/drawing/2014/main" val="3203524381"/>
                    </a:ext>
                  </a:extLst>
                </a:gridCol>
                <a:gridCol w="3350127">
                  <a:extLst>
                    <a:ext uri="{9D8B030D-6E8A-4147-A177-3AD203B41FA5}">
                      <a16:colId xmlns:a16="http://schemas.microsoft.com/office/drawing/2014/main" val="2981557086"/>
                    </a:ext>
                  </a:extLst>
                </a:gridCol>
                <a:gridCol w="4028070">
                  <a:extLst>
                    <a:ext uri="{9D8B030D-6E8A-4147-A177-3AD203B41FA5}">
                      <a16:colId xmlns:a16="http://schemas.microsoft.com/office/drawing/2014/main" val="3190189035"/>
                    </a:ext>
                  </a:extLst>
                </a:gridCol>
              </a:tblGrid>
              <a:tr h="298539">
                <a:tc>
                  <a:txBody>
                    <a:bodyPr/>
                    <a:lstStyle/>
                    <a:p>
                      <a:r>
                        <a:rPr lang="en-US" sz="1400" dirty="0"/>
                        <a:t>System Specs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Titan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Summit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Frontier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52555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r>
                        <a:rPr lang="en-US" sz="1400" dirty="0"/>
                        <a:t>Peak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~1.5 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06810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r>
                        <a:rPr lang="en-US" sz="1400" dirty="0"/>
                        <a:t># cabinets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22961"/>
                  </a:ext>
                </a:extLst>
              </a:tr>
              <a:tr h="507517">
                <a:tc>
                  <a:txBody>
                    <a:bodyPr/>
                    <a:lstStyle/>
                    <a:p>
                      <a:r>
                        <a:rPr lang="en-US" sz="1400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AMD Opteron CPU</a:t>
                      </a:r>
                    </a:p>
                    <a:p>
                      <a:r>
                        <a:rPr lang="en-US" sz="1400" dirty="0"/>
                        <a:t>1 NVIDIA K20X Kepler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IBM POWER9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400" dirty="0"/>
                        <a:t> CPUs</a:t>
                      </a:r>
                    </a:p>
                    <a:p>
                      <a:r>
                        <a:rPr lang="en-US" sz="1400" dirty="0"/>
                        <a:t>6 NVIDIA Volta GPUs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HPC and AI Optimized AMD EPYC CPU</a:t>
                      </a:r>
                    </a:p>
                    <a:p>
                      <a:r>
                        <a:rPr lang="en-US" sz="1400" dirty="0"/>
                        <a:t>4 Purpose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400" dirty="0"/>
                        <a:t>Built AMD Radeon Instinct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65501"/>
                  </a:ext>
                </a:extLst>
              </a:tr>
              <a:tr h="786286">
                <a:tc>
                  <a:txBody>
                    <a:bodyPr/>
                    <a:lstStyle/>
                    <a:p>
                      <a:r>
                        <a:rPr lang="en-US" sz="1400" dirty="0"/>
                        <a:t>On-node 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PCI Gen2</a:t>
                      </a:r>
                    </a:p>
                    <a:p>
                      <a:r>
                        <a:rPr lang="en-US" sz="1400" dirty="0"/>
                        <a:t>No coherence </a:t>
                      </a:r>
                    </a:p>
                    <a:p>
                      <a:r>
                        <a:rPr lang="en-US" sz="1400" dirty="0"/>
                        <a:t>across the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NVIDIA NVLINK</a:t>
                      </a:r>
                      <a:br>
                        <a:rPr lang="en-US" sz="1400" dirty="0"/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Coherent memory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across the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AMD Infinity Fabric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Coherent memory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across the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969157"/>
                  </a:ext>
                </a:extLst>
              </a:tr>
              <a:tr h="507517">
                <a:tc>
                  <a:txBody>
                    <a:bodyPr/>
                    <a:lstStyle/>
                    <a:p>
                      <a:r>
                        <a:rPr lang="en-US" sz="1400" dirty="0"/>
                        <a:t>System 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Cray Gemini network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6.4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Mellanox Dual-port EDR IB network </a:t>
                      </a:r>
                    </a:p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GB/s 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Cray four-port Slingshot network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100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81103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r>
                        <a:rPr lang="en-US" sz="1400" dirty="0"/>
                        <a:t>Topology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3D Torus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Non-blocking Fat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Dragonfly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18556"/>
                  </a:ext>
                </a:extLst>
              </a:tr>
              <a:tr h="6167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32 PB, 1 TB/s,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Lustre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 Filesystem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PB, 2.5 TB/s,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 Spectrum Scale™ with GPFS™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2-4x performance and capacity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of Summit’s I/O subsystem. 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00751"/>
                  </a:ext>
                </a:extLst>
              </a:tr>
              <a:tr h="6167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Near-node NVM (storage)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3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2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1A05-86D1-4AA2-9D82-410294B9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41" y="184706"/>
            <a:ext cx="11422261" cy="535531"/>
          </a:xfrm>
        </p:spPr>
        <p:txBody>
          <a:bodyPr/>
          <a:lstStyle/>
          <a:p>
            <a:r>
              <a:rPr lang="en-US" sz="3200" dirty="0"/>
              <a:t>Frontier Programming Environment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A818D-13F7-44A1-99E4-B05C886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87" y="1085633"/>
            <a:ext cx="10565263" cy="3032605"/>
          </a:xfrm>
        </p:spPr>
        <p:txBody>
          <a:bodyPr/>
          <a:lstStyle/>
          <a:p>
            <a:r>
              <a:rPr lang="en-US" sz="2000" dirty="0"/>
              <a:t>To aid in moving applications from Titan and Summit to Frontier, ORNL, Cray, and AMD will partner to co-design and develop enhanced GPU programming tools designed for performance, productivity and portability.</a:t>
            </a:r>
          </a:p>
          <a:p>
            <a:r>
              <a:rPr lang="en-US" sz="2000" dirty="0"/>
              <a:t>This will include new capabilities in the Cray Programming Environment and AMD’s </a:t>
            </a:r>
            <a:r>
              <a:rPr lang="en-US" sz="2000" dirty="0" err="1"/>
              <a:t>ROCm</a:t>
            </a:r>
            <a:r>
              <a:rPr lang="en-US" sz="2000" dirty="0"/>
              <a:t> open compute platform that will be integrated together into the Cray Shasta software stack for Frontier</a:t>
            </a:r>
          </a:p>
          <a:p>
            <a:r>
              <a:rPr lang="en-US" sz="2000" dirty="0"/>
              <a:t>In addition, Frontier will support many of the same compilers, programming models, and tools that have been available to OLCF users on both the Titan and Summit supercomputers</a:t>
            </a:r>
          </a:p>
          <a:p>
            <a:r>
              <a:rPr lang="en-US" sz="2000" dirty="0"/>
              <a:t>For CUDA programmers, the obvious course is to switch to HIP.</a:t>
            </a:r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386134-BE57-4695-B839-F2D5D17BD759}"/>
              </a:ext>
            </a:extLst>
          </p:cNvPr>
          <p:cNvSpPr/>
          <p:nvPr/>
        </p:nvSpPr>
        <p:spPr>
          <a:xfrm>
            <a:off x="5453543" y="5529175"/>
            <a:ext cx="6319359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/>
              <a:t>Summit is a premier development platform for Frontier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…but not for CUDA… </a:t>
            </a:r>
          </a:p>
        </p:txBody>
      </p:sp>
    </p:spTree>
    <p:extLst>
      <p:ext uri="{BB962C8B-B14F-4D97-AF65-F5344CB8AC3E}">
        <p14:creationId xmlns:p14="http://schemas.microsoft.com/office/powerpoint/2010/main" val="423202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79E7-CFFE-C24B-808D-BD81FD7D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90931"/>
          </a:xfrm>
        </p:spPr>
        <p:txBody>
          <a:bodyPr/>
          <a:lstStyle/>
          <a:p>
            <a:r>
              <a:rPr lang="en-US" dirty="0"/>
              <a:t>What is 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A9C9-DD4D-234D-9193-BEF6D9BF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26" y="1163787"/>
            <a:ext cx="7608775" cy="4047778"/>
          </a:xfrm>
        </p:spPr>
        <p:txBody>
          <a:bodyPr/>
          <a:lstStyle/>
          <a:p>
            <a:r>
              <a:rPr lang="en-US" sz="2000" dirty="0"/>
              <a:t>AMD’s Heterogeneous-compute Interface for Portability, or HIP, is a C++ runtime API and kernel language that allows developers to create portable applications that can run on AMD’s accelerators as well as CUDA devices.</a:t>
            </a:r>
          </a:p>
          <a:p>
            <a:r>
              <a:rPr lang="en-US" sz="2000" dirty="0"/>
              <a:t>HIP:</a:t>
            </a:r>
          </a:p>
          <a:p>
            <a:pPr lvl="1"/>
            <a:r>
              <a:rPr lang="en-US" sz="2000" dirty="0"/>
              <a:t>Is open-source.</a:t>
            </a:r>
          </a:p>
          <a:p>
            <a:pPr lvl="1"/>
            <a:r>
              <a:rPr lang="en-US" sz="2000" dirty="0"/>
              <a:t>Provides an API for an application to leverage GPU acceleration for both AMD and CUDA devices.</a:t>
            </a:r>
          </a:p>
          <a:p>
            <a:pPr lvl="1"/>
            <a:r>
              <a:rPr lang="en-US" sz="2000" dirty="0"/>
              <a:t>Syntactically similar to CUDA. Most CUDA API calls can be converted in place: </a:t>
            </a:r>
            <a:r>
              <a:rPr lang="en-US" sz="2000" dirty="0" err="1"/>
              <a:t>cuda</a:t>
            </a:r>
            <a:r>
              <a:rPr lang="en-US" sz="2000" dirty="0"/>
              <a:t>-&gt; hip</a:t>
            </a:r>
          </a:p>
          <a:p>
            <a:pPr lvl="1"/>
            <a:r>
              <a:rPr lang="en-US" sz="2000" dirty="0"/>
              <a:t>Supports a strong subset of CUDA runtime functionality.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545A8-F3B0-FE46-ADD1-1C50D7A6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48" y="127590"/>
            <a:ext cx="4402552" cy="35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4" y="930204"/>
            <a:ext cx="3004397" cy="121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24" y="244476"/>
            <a:ext cx="9536227" cy="535531"/>
          </a:xfrm>
        </p:spPr>
        <p:txBody>
          <a:bodyPr/>
          <a:lstStyle/>
          <a:p>
            <a:r>
              <a:rPr lang="en-US" dirty="0">
                <a:cs typeface="Arial Black"/>
              </a:rPr>
              <a:t>How to Get Time on Summit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413" y="2295416"/>
            <a:ext cx="11074113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US Department of Energy provides access to leadership supercomputers to </a:t>
            </a:r>
            <a:r>
              <a:rPr lang="en-US" u="sng" dirty="0"/>
              <a:t>facilitate capability-limited research</a:t>
            </a:r>
            <a:r>
              <a:rPr lang="en-US" dirty="0"/>
              <a:t> for significant advances in science and engineering through the INCITE and ALCC User Programs  </a:t>
            </a: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 is awarded via </a:t>
            </a:r>
            <a:r>
              <a:rPr lang="en-US" b="1" dirty="0"/>
              <a:t>annual competitive-proposal calls</a:t>
            </a:r>
            <a:r>
              <a:rPr lang="en-US" dirty="0"/>
              <a:t> (requests greatly exceed availability)</a:t>
            </a:r>
          </a:p>
          <a:p>
            <a:pPr marL="742950" lvl="1" indent="-28575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Innovative and Novel Computational Impact on Theory and Experiment (INCITE) aims to accelerate scientific discoveries and technological innovations by awarding, on a competitive basis, time on supercomputers to researchers with large-scale, computationally intensive projects that address “grand challenges” in science and engineering (</a:t>
            </a:r>
            <a:r>
              <a:rPr lang="en-US" b="1" dirty="0"/>
              <a:t>http://www.doeleadershipcomputing.org/incite-program</a:t>
            </a:r>
            <a:r>
              <a:rPr lang="en-US" dirty="0"/>
              <a:t>). </a:t>
            </a:r>
          </a:p>
          <a:p>
            <a:pPr marL="742950" lvl="1" indent="-28575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ASCR Leadership Computing Challenge (ALCC) supports projects of interest to the Department of Energy (DOE) with an emphasis on high-risk, high-payoff simulations in areas directly related to the DOE mission and for broadening the community of researchers capable of using leadership computing resources (</a:t>
            </a:r>
            <a:r>
              <a:rPr lang="en-US" b="1" dirty="0"/>
              <a:t>https://science.energy.gov/ascr/facilities/accessing-ascr-facilities/alcc/)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08B90-9D53-4D78-BCEC-51885422F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388" y="720403"/>
            <a:ext cx="3195370" cy="14255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5B5679-1746-F647-ACA8-0041B9ACB2B3}"/>
              </a:ext>
            </a:extLst>
          </p:cNvPr>
          <p:cNvGrpSpPr/>
          <p:nvPr/>
        </p:nvGrpSpPr>
        <p:grpSpPr>
          <a:xfrm>
            <a:off x="8418407" y="866517"/>
            <a:ext cx="2353200" cy="1133291"/>
            <a:chOff x="9108361" y="953834"/>
            <a:chExt cx="1871684" cy="8673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23E746-47DC-425B-9CEB-899F5288903F}"/>
                </a:ext>
              </a:extLst>
            </p:cNvPr>
            <p:cNvSpPr txBox="1"/>
            <p:nvPr/>
          </p:nvSpPr>
          <p:spPr>
            <a:xfrm>
              <a:off x="9108361" y="953834"/>
              <a:ext cx="1871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b="1" dirty="0"/>
                <a:t>ALCC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51FC60-E8DF-FA4A-A1C8-729CE782A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537" y="1400150"/>
              <a:ext cx="1737720" cy="421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09046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D1D251-A090-4F5C-8988-78BF372B26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0B0124-1C5D-4C1F-9A53-571F03FAD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D45F4-FF7F-492B-9601-7311F167F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Macintosh PowerPoint</Application>
  <PresentationFormat>Widescreen</PresentationFormat>
  <Paragraphs>165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Century Gothic</vt:lpstr>
      <vt:lpstr>Symbol</vt:lpstr>
      <vt:lpstr>ORNL</vt:lpstr>
      <vt:lpstr>Oak Ridge Leadership Computing Facility      JETSCAPE Collaboration Meeting</vt:lpstr>
      <vt:lpstr>National Center for Computational Sciences  Home to the OLCF and the Summit Supercomputer</vt:lpstr>
      <vt:lpstr>Oak Ridge Leadership Computing Facility – a DOE Office of Science User Facility</vt:lpstr>
      <vt:lpstr>ORNL Summit System Overview</vt:lpstr>
      <vt:lpstr>Frontier Overview</vt:lpstr>
      <vt:lpstr>Comparison of Titan, Summit, and Frontier Systems</vt:lpstr>
      <vt:lpstr>Frontier Programming Environment </vt:lpstr>
      <vt:lpstr>What is HIP?</vt:lpstr>
      <vt:lpstr>How to Get Time on Summit </vt:lpstr>
      <vt:lpstr>Four primary user programs for access to LCF Distribution of allocable hours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2020-03-17T20:43:55Z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