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75"/>
  </p:notesMasterIdLst>
  <p:sldIdLst>
    <p:sldId id="256" r:id="rId2"/>
    <p:sldId id="291" r:id="rId3"/>
    <p:sldId id="409" r:id="rId4"/>
    <p:sldId id="410" r:id="rId5"/>
    <p:sldId id="394" r:id="rId6"/>
    <p:sldId id="396" r:id="rId7"/>
    <p:sldId id="427" r:id="rId8"/>
    <p:sldId id="401" r:id="rId9"/>
    <p:sldId id="426" r:id="rId10"/>
    <p:sldId id="272" r:id="rId11"/>
    <p:sldId id="275" r:id="rId12"/>
    <p:sldId id="356" r:id="rId13"/>
    <p:sldId id="263" r:id="rId14"/>
    <p:sldId id="428" r:id="rId15"/>
    <p:sldId id="310" r:id="rId16"/>
    <p:sldId id="403" r:id="rId17"/>
    <p:sldId id="408" r:id="rId18"/>
    <p:sldId id="412" r:id="rId19"/>
    <p:sldId id="422" r:id="rId20"/>
    <p:sldId id="411" r:id="rId21"/>
    <p:sldId id="405" r:id="rId22"/>
    <p:sldId id="406" r:id="rId23"/>
    <p:sldId id="407" r:id="rId24"/>
    <p:sldId id="413" r:id="rId25"/>
    <p:sldId id="415" r:id="rId26"/>
    <p:sldId id="414" r:id="rId27"/>
    <p:sldId id="416" r:id="rId28"/>
    <p:sldId id="311" r:id="rId29"/>
    <p:sldId id="377" r:id="rId30"/>
    <p:sldId id="386" r:id="rId31"/>
    <p:sldId id="372" r:id="rId32"/>
    <p:sldId id="378" r:id="rId33"/>
    <p:sldId id="373" r:id="rId34"/>
    <p:sldId id="383" r:id="rId35"/>
    <p:sldId id="384" r:id="rId36"/>
    <p:sldId id="379" r:id="rId37"/>
    <p:sldId id="375" r:id="rId38"/>
    <p:sldId id="385" r:id="rId39"/>
    <p:sldId id="387" r:id="rId40"/>
    <p:sldId id="388" r:id="rId41"/>
    <p:sldId id="389" r:id="rId42"/>
    <p:sldId id="361" r:id="rId43"/>
    <p:sldId id="359" r:id="rId44"/>
    <p:sldId id="360" r:id="rId45"/>
    <p:sldId id="273" r:id="rId46"/>
    <p:sldId id="417" r:id="rId47"/>
    <p:sldId id="418" r:id="rId48"/>
    <p:sldId id="419" r:id="rId49"/>
    <p:sldId id="420" r:id="rId50"/>
    <p:sldId id="421" r:id="rId51"/>
    <p:sldId id="265" r:id="rId52"/>
    <p:sldId id="390" r:id="rId53"/>
    <p:sldId id="400" r:id="rId54"/>
    <p:sldId id="425" r:id="rId55"/>
    <p:sldId id="423" r:id="rId56"/>
    <p:sldId id="424" r:id="rId57"/>
    <p:sldId id="363" r:id="rId58"/>
    <p:sldId id="365" r:id="rId59"/>
    <p:sldId id="364" r:id="rId60"/>
    <p:sldId id="392" r:id="rId61"/>
    <p:sldId id="366" r:id="rId62"/>
    <p:sldId id="393" r:id="rId63"/>
    <p:sldId id="367" r:id="rId64"/>
    <p:sldId id="368" r:id="rId65"/>
    <p:sldId id="369" r:id="rId66"/>
    <p:sldId id="358" r:id="rId67"/>
    <p:sldId id="277" r:id="rId68"/>
    <p:sldId id="278" r:id="rId69"/>
    <p:sldId id="279" r:id="rId70"/>
    <p:sldId id="280" r:id="rId71"/>
    <p:sldId id="281" r:id="rId72"/>
    <p:sldId id="282" r:id="rId73"/>
    <p:sldId id="301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A9773-B5D9-974F-A830-49F012CB2FD0}" v="380" dt="2019-01-04T15:04:16.361"/>
    <p1510:client id="{9B26F7D2-FAC1-6545-B54E-0005DD54C218}" v="133" dt="2019-01-04T20:01:45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1" autoAdjust="0"/>
    <p:restoredTop sz="94668"/>
  </p:normalViewPr>
  <p:slideViewPr>
    <p:cSldViewPr snapToGrid="0" snapToObjects="1">
      <p:cViewPr varScale="1">
        <p:scale>
          <a:sx n="48" d="100"/>
          <a:sy n="48" d="100"/>
        </p:scale>
        <p:origin x="-1188" y="-108"/>
      </p:cViewPr>
      <p:guideLst>
        <p:guide orient="horz" pos="21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n, Abinash" userId="be4e8907-673f-4edf-a60a-f3f697d78ce9" providerId="ADAL" clId="{9B26F7D2-FAC1-6545-B54E-0005DD54C218}"/>
    <pc:docChg chg="undo redo custSel modSld">
      <pc:chgData name="Pun, Abinash" userId="be4e8907-673f-4edf-a60a-f3f697d78ce9" providerId="ADAL" clId="{9B26F7D2-FAC1-6545-B54E-0005DD54C218}" dt="2019-01-04T20:02:38.187" v="1423" actId="1076"/>
      <pc:docMkLst>
        <pc:docMk/>
      </pc:docMkLst>
      <pc:sldChg chg="modSp">
        <pc:chgData name="Pun, Abinash" userId="be4e8907-673f-4edf-a60a-f3f697d78ce9" providerId="ADAL" clId="{9B26F7D2-FAC1-6545-B54E-0005DD54C218}" dt="2019-01-04T19:37:24.161" v="1405" actId="20577"/>
        <pc:sldMkLst>
          <pc:docMk/>
          <pc:sldMk cId="4214938827" sldId="265"/>
        </pc:sldMkLst>
        <pc:spChg chg="mod">
          <ac:chgData name="Pun, Abinash" userId="be4e8907-673f-4edf-a60a-f3f697d78ce9" providerId="ADAL" clId="{9B26F7D2-FAC1-6545-B54E-0005DD54C218}" dt="2019-01-04T19:37:24.161" v="1405" actId="20577"/>
          <ac:spMkLst>
            <pc:docMk/>
            <pc:sldMk cId="4214938827" sldId="265"/>
            <ac:spMk id="7" creationId="{00000000-0000-0000-0000-000000000000}"/>
          </ac:spMkLst>
        </pc:spChg>
      </pc:sldChg>
      <pc:sldChg chg="modSp">
        <pc:chgData name="Pun, Abinash" userId="be4e8907-673f-4edf-a60a-f3f697d78ce9" providerId="ADAL" clId="{9B26F7D2-FAC1-6545-B54E-0005DD54C218}" dt="2019-01-04T17:45:25.828" v="0" actId="1076"/>
        <pc:sldMkLst>
          <pc:docMk/>
          <pc:sldMk cId="2809273352" sldId="267"/>
        </pc:sldMkLst>
        <pc:picChg chg="mod">
          <ac:chgData name="Pun, Abinash" userId="be4e8907-673f-4edf-a60a-f3f697d78ce9" providerId="ADAL" clId="{9B26F7D2-FAC1-6545-B54E-0005DD54C218}" dt="2019-01-04T17:45:25.828" v="0" actId="1076"/>
          <ac:picMkLst>
            <pc:docMk/>
            <pc:sldMk cId="2809273352" sldId="267"/>
            <ac:picMk id="18" creationId="{00000000-0000-0000-0000-000000000000}"/>
          </ac:picMkLst>
        </pc:picChg>
      </pc:sldChg>
      <pc:sldChg chg="modSp">
        <pc:chgData name="Pun, Abinash" userId="be4e8907-673f-4edf-a60a-f3f697d78ce9" providerId="ADAL" clId="{9B26F7D2-FAC1-6545-B54E-0005DD54C218}" dt="2019-01-04T17:45:38.137" v="1" actId="1076"/>
        <pc:sldMkLst>
          <pc:docMk/>
          <pc:sldMk cId="2210517583" sldId="268"/>
        </pc:sldMkLst>
        <pc:spChg chg="mod">
          <ac:chgData name="Pun, Abinash" userId="be4e8907-673f-4edf-a60a-f3f697d78ce9" providerId="ADAL" clId="{9B26F7D2-FAC1-6545-B54E-0005DD54C218}" dt="2019-01-04T17:45:38.137" v="1" actId="1076"/>
          <ac:spMkLst>
            <pc:docMk/>
            <pc:sldMk cId="2210517583" sldId="268"/>
            <ac:spMk id="10" creationId="{178E3502-6EA6-4F48-9C96-77D320E3ABB6}"/>
          </ac:spMkLst>
        </pc:spChg>
      </pc:sldChg>
      <pc:sldChg chg="modSp">
        <pc:chgData name="Pun, Abinash" userId="be4e8907-673f-4edf-a60a-f3f697d78ce9" providerId="ADAL" clId="{9B26F7D2-FAC1-6545-B54E-0005DD54C218}" dt="2019-01-04T19:36:25.669" v="1402" actId="1076"/>
        <pc:sldMkLst>
          <pc:docMk/>
          <pc:sldMk cId="835736469" sldId="273"/>
        </pc:sldMkLst>
        <pc:spChg chg="mod">
          <ac:chgData name="Pun, Abinash" userId="be4e8907-673f-4edf-a60a-f3f697d78ce9" providerId="ADAL" clId="{9B26F7D2-FAC1-6545-B54E-0005DD54C218}" dt="2019-01-04T19:36:25.669" v="1402" actId="1076"/>
          <ac:spMkLst>
            <pc:docMk/>
            <pc:sldMk cId="835736469" sldId="273"/>
            <ac:spMk id="2" creationId="{00000000-0000-0000-0000-000000000000}"/>
          </ac:spMkLst>
        </pc:spChg>
        <pc:picChg chg="mod">
          <ac:chgData name="Pun, Abinash" userId="be4e8907-673f-4edf-a60a-f3f697d78ce9" providerId="ADAL" clId="{9B26F7D2-FAC1-6545-B54E-0005DD54C218}" dt="2019-01-04T19:36:17.198" v="1399" actId="1076"/>
          <ac:picMkLst>
            <pc:docMk/>
            <pc:sldMk cId="835736469" sldId="273"/>
            <ac:picMk id="10" creationId="{7C05D3E6-521A-8747-9B7F-A45CEA0AC31C}"/>
          </ac:picMkLst>
        </pc:picChg>
      </pc:sldChg>
      <pc:sldChg chg="modSp">
        <pc:chgData name="Pun, Abinash" userId="be4e8907-673f-4edf-a60a-f3f697d78ce9" providerId="ADAL" clId="{9B26F7D2-FAC1-6545-B54E-0005DD54C218}" dt="2019-01-04T19:35:02.920" v="1379" actId="403"/>
        <pc:sldMkLst>
          <pc:docMk/>
          <pc:sldMk cId="3010798704" sldId="359"/>
        </pc:sldMkLst>
        <pc:spChg chg="mod">
          <ac:chgData name="Pun, Abinash" userId="be4e8907-673f-4edf-a60a-f3f697d78ce9" providerId="ADAL" clId="{9B26F7D2-FAC1-6545-B54E-0005DD54C218}" dt="2019-01-04T19:35:02.920" v="1379" actId="403"/>
          <ac:spMkLst>
            <pc:docMk/>
            <pc:sldMk cId="3010798704" sldId="359"/>
            <ac:spMk id="2" creationId="{00000000-0000-0000-0000-000000000000}"/>
          </ac:spMkLst>
        </pc:spChg>
        <pc:picChg chg="mod">
          <ac:chgData name="Pun, Abinash" userId="be4e8907-673f-4edf-a60a-f3f697d78ce9" providerId="ADAL" clId="{9B26F7D2-FAC1-6545-B54E-0005DD54C218}" dt="2019-01-04T19:34:55.957" v="1377" actId="1076"/>
          <ac:picMkLst>
            <pc:docMk/>
            <pc:sldMk cId="3010798704" sldId="359"/>
            <ac:picMk id="8" creationId="{012E9FCC-7F7E-C648-8A01-D45F19CCEE55}"/>
          </ac:picMkLst>
        </pc:picChg>
      </pc:sldChg>
      <pc:sldChg chg="delSp modSp">
        <pc:chgData name="Pun, Abinash" userId="be4e8907-673f-4edf-a60a-f3f697d78ce9" providerId="ADAL" clId="{9B26F7D2-FAC1-6545-B54E-0005DD54C218}" dt="2019-01-04T19:36:00.435" v="1395" actId="1076"/>
        <pc:sldMkLst>
          <pc:docMk/>
          <pc:sldMk cId="3121834507" sldId="360"/>
        </pc:sldMkLst>
        <pc:spChg chg="del mod">
          <ac:chgData name="Pun, Abinash" userId="be4e8907-673f-4edf-a60a-f3f697d78ce9" providerId="ADAL" clId="{9B26F7D2-FAC1-6545-B54E-0005DD54C218}" dt="2019-01-04T19:35:40.798" v="1387" actId="478"/>
          <ac:spMkLst>
            <pc:docMk/>
            <pc:sldMk cId="3121834507" sldId="360"/>
            <ac:spMk id="2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9:35:59.254" v="1394" actId="1076"/>
          <ac:spMkLst>
            <pc:docMk/>
            <pc:sldMk cId="3121834507" sldId="360"/>
            <ac:spMk id="10" creationId="{00000000-0000-0000-0000-000000000000}"/>
          </ac:spMkLst>
        </pc:spChg>
        <pc:picChg chg="mod">
          <ac:chgData name="Pun, Abinash" userId="be4e8907-673f-4edf-a60a-f3f697d78ce9" providerId="ADAL" clId="{9B26F7D2-FAC1-6545-B54E-0005DD54C218}" dt="2019-01-04T19:36:00.435" v="1395" actId="1076"/>
          <ac:picMkLst>
            <pc:docMk/>
            <pc:sldMk cId="3121834507" sldId="360"/>
            <ac:picMk id="8" creationId="{C94871A0-4997-CC4A-B577-8E960739155E}"/>
          </ac:picMkLst>
        </pc:picChg>
      </pc:sldChg>
      <pc:sldChg chg="addSp delSp modSp">
        <pc:chgData name="Pun, Abinash" userId="be4e8907-673f-4edf-a60a-f3f697d78ce9" providerId="ADAL" clId="{9B26F7D2-FAC1-6545-B54E-0005DD54C218}" dt="2019-01-04T18:59:52.655" v="619" actId="20577"/>
        <pc:sldMkLst>
          <pc:docMk/>
          <pc:sldMk cId="3805747650" sldId="361"/>
        </pc:sldMkLst>
        <pc:spChg chg="del mod">
          <ac:chgData name="Pun, Abinash" userId="be4e8907-673f-4edf-a60a-f3f697d78ce9" providerId="ADAL" clId="{9B26F7D2-FAC1-6545-B54E-0005DD54C218}" dt="2019-01-04T18:54:33.317" v="600" actId="478"/>
          <ac:spMkLst>
            <pc:docMk/>
            <pc:sldMk cId="3805747650" sldId="361"/>
            <ac:spMk id="2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8:59:24.616" v="616" actId="1076"/>
          <ac:spMkLst>
            <pc:docMk/>
            <pc:sldMk cId="3805747650" sldId="361"/>
            <ac:spMk id="4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8:59:21.523" v="615" actId="1076"/>
          <ac:spMkLst>
            <pc:docMk/>
            <pc:sldMk cId="3805747650" sldId="361"/>
            <ac:spMk id="12" creationId="{6B9CDFF9-082F-B340-8DBA-A7819AF2CF32}"/>
          </ac:spMkLst>
        </pc:spChg>
        <pc:spChg chg="mod">
          <ac:chgData name="Pun, Abinash" userId="be4e8907-673f-4edf-a60a-f3f697d78ce9" providerId="ADAL" clId="{9B26F7D2-FAC1-6545-B54E-0005DD54C218}" dt="2019-01-04T18:49:47.386" v="499" actId="1036"/>
          <ac:spMkLst>
            <pc:docMk/>
            <pc:sldMk cId="3805747650" sldId="361"/>
            <ac:spMk id="13" creationId="{A5A6591E-C7DC-9E41-B583-F2421C2CB007}"/>
          </ac:spMkLst>
        </pc:spChg>
        <pc:spChg chg="mod">
          <ac:chgData name="Pun, Abinash" userId="be4e8907-673f-4edf-a60a-f3f697d78ce9" providerId="ADAL" clId="{9B26F7D2-FAC1-6545-B54E-0005DD54C218}" dt="2019-01-04T18:49:47.386" v="499" actId="1036"/>
          <ac:spMkLst>
            <pc:docMk/>
            <pc:sldMk cId="3805747650" sldId="361"/>
            <ac:spMk id="14" creationId="{B04E4A28-E619-FF4C-92E7-96B875C6AC83}"/>
          </ac:spMkLst>
        </pc:spChg>
        <pc:spChg chg="mod">
          <ac:chgData name="Pun, Abinash" userId="be4e8907-673f-4edf-a60a-f3f697d78ce9" providerId="ADAL" clId="{9B26F7D2-FAC1-6545-B54E-0005DD54C218}" dt="2019-01-04T18:59:52.655" v="619" actId="20577"/>
          <ac:spMkLst>
            <pc:docMk/>
            <pc:sldMk cId="3805747650" sldId="361"/>
            <ac:spMk id="17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8:50:05.440" v="502" actId="1076"/>
          <ac:spMkLst>
            <pc:docMk/>
            <pc:sldMk cId="3805747650" sldId="361"/>
            <ac:spMk id="18" creationId="{A5A6591E-C7DC-9E41-B583-F2421C2CB007}"/>
          </ac:spMkLst>
        </pc:spChg>
        <pc:spChg chg="add mod">
          <ac:chgData name="Pun, Abinash" userId="be4e8907-673f-4edf-a60a-f3f697d78ce9" providerId="ADAL" clId="{9B26F7D2-FAC1-6545-B54E-0005DD54C218}" dt="2019-01-04T18:57:05.891" v="601" actId="1076"/>
          <ac:spMkLst>
            <pc:docMk/>
            <pc:sldMk cId="3805747650" sldId="361"/>
            <ac:spMk id="29" creationId="{9E31B67E-089C-0A45-A184-57430E0844F4}"/>
          </ac:spMkLst>
        </pc:spChg>
        <pc:picChg chg="add mod">
          <ac:chgData name="Pun, Abinash" userId="be4e8907-673f-4edf-a60a-f3f697d78ce9" providerId="ADAL" clId="{9B26F7D2-FAC1-6545-B54E-0005DD54C218}" dt="2019-01-04T18:58:57.357" v="614" actId="14100"/>
          <ac:picMkLst>
            <pc:docMk/>
            <pc:sldMk cId="3805747650" sldId="361"/>
            <ac:picMk id="3" creationId="{C765D1F3-6655-3047-8307-FA6DF0AD40F6}"/>
          </ac:picMkLst>
        </pc:picChg>
        <pc:picChg chg="add del">
          <ac:chgData name="Pun, Abinash" userId="be4e8907-673f-4edf-a60a-f3f697d78ce9" providerId="ADAL" clId="{9B26F7D2-FAC1-6545-B54E-0005DD54C218}" dt="2019-01-04T18:53:35.152" v="578"/>
          <ac:picMkLst>
            <pc:docMk/>
            <pc:sldMk cId="3805747650" sldId="361"/>
            <ac:picMk id="28" creationId="{659FE58D-9224-0347-9E08-B2DE4487D684}"/>
          </ac:picMkLst>
        </pc:picChg>
        <pc:picChg chg="mod">
          <ac:chgData name="Pun, Abinash" userId="be4e8907-673f-4edf-a60a-f3f697d78ce9" providerId="ADAL" clId="{9B26F7D2-FAC1-6545-B54E-0005DD54C218}" dt="2019-01-04T18:49:47.386" v="499" actId="1036"/>
          <ac:picMkLst>
            <pc:docMk/>
            <pc:sldMk cId="3805747650" sldId="361"/>
            <ac:picMk id="1026" creationId="{00000000-0000-0000-0000-000000000000}"/>
          </ac:picMkLst>
        </pc:picChg>
        <pc:picChg chg="mod">
          <ac:chgData name="Pun, Abinash" userId="be4e8907-673f-4edf-a60a-f3f697d78ce9" providerId="ADAL" clId="{9B26F7D2-FAC1-6545-B54E-0005DD54C218}" dt="2019-01-04T18:49:47.386" v="499" actId="1036"/>
          <ac:picMkLst>
            <pc:docMk/>
            <pc:sldMk cId="3805747650" sldId="361"/>
            <ac:picMk id="1027" creationId="{00000000-0000-0000-0000-000000000000}"/>
          </ac:picMkLst>
        </pc:picChg>
        <pc:picChg chg="mod">
          <ac:chgData name="Pun, Abinash" userId="be4e8907-673f-4edf-a60a-f3f697d78ce9" providerId="ADAL" clId="{9B26F7D2-FAC1-6545-B54E-0005DD54C218}" dt="2019-01-04T18:52:39.245" v="553" actId="1036"/>
          <ac:picMkLst>
            <pc:docMk/>
            <pc:sldMk cId="3805747650" sldId="361"/>
            <ac:picMk id="1028" creationId="{00000000-0000-0000-0000-000000000000}"/>
          </ac:picMkLst>
        </pc:picChg>
        <pc:picChg chg="mod">
          <ac:chgData name="Pun, Abinash" userId="be4e8907-673f-4edf-a60a-f3f697d78ce9" providerId="ADAL" clId="{9B26F7D2-FAC1-6545-B54E-0005DD54C218}" dt="2019-01-04T18:57:48.539" v="608" actId="14100"/>
          <ac:picMkLst>
            <pc:docMk/>
            <pc:sldMk cId="3805747650" sldId="361"/>
            <ac:picMk id="1029" creationId="{00000000-0000-0000-0000-000000000000}"/>
          </ac:picMkLst>
        </pc:picChg>
        <pc:cxnChg chg="add del mod">
          <ac:chgData name="Pun, Abinash" userId="be4e8907-673f-4edf-a60a-f3f697d78ce9" providerId="ADAL" clId="{9B26F7D2-FAC1-6545-B54E-0005DD54C218}" dt="2019-01-04T18:51:41.549" v="542" actId="478"/>
          <ac:cxnSpMkLst>
            <pc:docMk/>
            <pc:sldMk cId="3805747650" sldId="361"/>
            <ac:cxnSpMk id="11" creationId="{766D95B7-BABC-0B48-84BF-ACAF5804140F}"/>
          </ac:cxnSpMkLst>
        </pc:cxnChg>
        <pc:cxnChg chg="mod">
          <ac:chgData name="Pun, Abinash" userId="be4e8907-673f-4edf-a60a-f3f697d78ce9" providerId="ADAL" clId="{9B26F7D2-FAC1-6545-B54E-0005DD54C218}" dt="2019-01-04T18:49:47.386" v="499" actId="1036"/>
          <ac:cxnSpMkLst>
            <pc:docMk/>
            <pc:sldMk cId="3805747650" sldId="361"/>
            <ac:cxnSpMk id="15" creationId="{00000000-0000-0000-0000-000000000000}"/>
          </ac:cxnSpMkLst>
        </pc:cxnChg>
        <pc:cxnChg chg="add mod">
          <ac:chgData name="Pun, Abinash" userId="be4e8907-673f-4edf-a60a-f3f697d78ce9" providerId="ADAL" clId="{9B26F7D2-FAC1-6545-B54E-0005DD54C218}" dt="2019-01-04T18:54:01.986" v="598" actId="14100"/>
          <ac:cxnSpMkLst>
            <pc:docMk/>
            <pc:sldMk cId="3805747650" sldId="361"/>
            <ac:cxnSpMk id="20" creationId="{8D0B99E5-2721-AF46-ACE4-2C66F83880FB}"/>
          </ac:cxnSpMkLst>
        </pc:cxnChg>
        <pc:cxnChg chg="add del mod">
          <ac:chgData name="Pun, Abinash" userId="be4e8907-673f-4edf-a60a-f3f697d78ce9" providerId="ADAL" clId="{9B26F7D2-FAC1-6545-B54E-0005DD54C218}" dt="2019-01-04T18:58:17.121" v="612" actId="478"/>
          <ac:cxnSpMkLst>
            <pc:docMk/>
            <pc:sldMk cId="3805747650" sldId="361"/>
            <ac:cxnSpMk id="26" creationId="{D4870DDC-B70D-4F4C-A412-B7358FCBBC39}"/>
          </ac:cxnSpMkLst>
        </pc:cxnChg>
      </pc:sldChg>
      <pc:sldChg chg="modSp">
        <pc:chgData name="Pun, Abinash" userId="be4e8907-673f-4edf-a60a-f3f697d78ce9" providerId="ADAL" clId="{9B26F7D2-FAC1-6545-B54E-0005DD54C218}" dt="2019-01-04T17:47:22.637" v="23" actId="14100"/>
        <pc:sldMkLst>
          <pc:docMk/>
          <pc:sldMk cId="1386354767" sldId="372"/>
        </pc:sldMkLst>
        <pc:grpChg chg="mod">
          <ac:chgData name="Pun, Abinash" userId="be4e8907-673f-4edf-a60a-f3f697d78ce9" providerId="ADAL" clId="{9B26F7D2-FAC1-6545-B54E-0005DD54C218}" dt="2019-01-04T17:47:22.637" v="23" actId="14100"/>
          <ac:grpSpMkLst>
            <pc:docMk/>
            <pc:sldMk cId="1386354767" sldId="372"/>
            <ac:grpSpMk id="34" creationId="{00000000-0000-0000-0000-000000000000}"/>
          </ac:grpSpMkLst>
        </pc:grpChg>
      </pc:sldChg>
      <pc:sldChg chg="delSp modSp">
        <pc:chgData name="Pun, Abinash" userId="be4e8907-673f-4edf-a60a-f3f697d78ce9" providerId="ADAL" clId="{9B26F7D2-FAC1-6545-B54E-0005DD54C218}" dt="2019-01-04T20:02:38.187" v="1423" actId="1076"/>
        <pc:sldMkLst>
          <pc:docMk/>
          <pc:sldMk cId="1741624825" sldId="373"/>
        </pc:sldMkLst>
        <pc:spChg chg="mod">
          <ac:chgData name="Pun, Abinash" userId="be4e8907-673f-4edf-a60a-f3f697d78ce9" providerId="ADAL" clId="{9B26F7D2-FAC1-6545-B54E-0005DD54C218}" dt="2019-01-04T20:02:38.187" v="1423" actId="1076"/>
          <ac:spMkLst>
            <pc:docMk/>
            <pc:sldMk cId="1741624825" sldId="373"/>
            <ac:spMk id="3" creationId="{00000000-0000-0000-0000-000000000000}"/>
          </ac:spMkLst>
        </pc:spChg>
        <pc:spChg chg="del mod">
          <ac:chgData name="Pun, Abinash" userId="be4e8907-673f-4edf-a60a-f3f697d78ce9" providerId="ADAL" clId="{9B26F7D2-FAC1-6545-B54E-0005DD54C218}" dt="2019-01-04T18:02:57.672" v="191" actId="478"/>
          <ac:spMkLst>
            <pc:docMk/>
            <pc:sldMk cId="1741624825" sldId="373"/>
            <ac:spMk id="9" creationId="{00000000-0000-0000-0000-000000000000}"/>
          </ac:spMkLst>
        </pc:spChg>
        <pc:spChg chg="del mod">
          <ac:chgData name="Pun, Abinash" userId="be4e8907-673f-4edf-a60a-f3f697d78ce9" providerId="ADAL" clId="{9B26F7D2-FAC1-6545-B54E-0005DD54C218}" dt="2019-01-04T18:04:21.921" v="210" actId="478"/>
          <ac:spMkLst>
            <pc:docMk/>
            <pc:sldMk cId="1741624825" sldId="373"/>
            <ac:spMk id="12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8:05:11.617" v="216" actId="14100"/>
          <ac:spMkLst>
            <pc:docMk/>
            <pc:sldMk cId="1741624825" sldId="373"/>
            <ac:spMk id="23" creationId="{00000000-0000-0000-0000-000000000000}"/>
          </ac:spMkLst>
        </pc:spChg>
        <pc:picChg chg="mod">
          <ac:chgData name="Pun, Abinash" userId="be4e8907-673f-4edf-a60a-f3f697d78ce9" providerId="ADAL" clId="{9B26F7D2-FAC1-6545-B54E-0005DD54C218}" dt="2019-01-04T18:02:48.710" v="189" actId="1076"/>
          <ac:picMkLst>
            <pc:docMk/>
            <pc:sldMk cId="1741624825" sldId="373"/>
            <ac:picMk id="13" creationId="{376CBD2E-3886-094D-8303-6B65A546E0D3}"/>
          </ac:picMkLst>
        </pc:picChg>
        <pc:cxnChg chg="mod">
          <ac:chgData name="Pun, Abinash" userId="be4e8907-673f-4edf-a60a-f3f697d78ce9" providerId="ADAL" clId="{9B26F7D2-FAC1-6545-B54E-0005DD54C218}" dt="2019-01-04T18:03:51.725" v="197" actId="14100"/>
          <ac:cxnSpMkLst>
            <pc:docMk/>
            <pc:sldMk cId="1741624825" sldId="373"/>
            <ac:cxnSpMk id="16" creationId="{00000000-0000-0000-0000-000000000000}"/>
          </ac:cxnSpMkLst>
        </pc:cxnChg>
        <pc:cxnChg chg="mod">
          <ac:chgData name="Pun, Abinash" userId="be4e8907-673f-4edf-a60a-f3f697d78ce9" providerId="ADAL" clId="{9B26F7D2-FAC1-6545-B54E-0005DD54C218}" dt="2019-01-04T18:03:41.007" v="196" actId="14100"/>
          <ac:cxnSpMkLst>
            <pc:docMk/>
            <pc:sldMk cId="1741624825" sldId="373"/>
            <ac:cxnSpMk id="17" creationId="{00000000-0000-0000-0000-000000000000}"/>
          </ac:cxnSpMkLst>
        </pc:cxnChg>
      </pc:sldChg>
      <pc:sldChg chg="addSp delSp modSp">
        <pc:chgData name="Pun, Abinash" userId="be4e8907-673f-4edf-a60a-f3f697d78ce9" providerId="ADAL" clId="{9B26F7D2-FAC1-6545-B54E-0005DD54C218}" dt="2019-01-04T18:01:02.626" v="171" actId="20577"/>
        <pc:sldMkLst>
          <pc:docMk/>
          <pc:sldMk cId="125507682" sldId="378"/>
        </pc:sldMkLst>
        <pc:spChg chg="mod">
          <ac:chgData name="Pun, Abinash" userId="be4e8907-673f-4edf-a60a-f3f697d78ce9" providerId="ADAL" clId="{9B26F7D2-FAC1-6545-B54E-0005DD54C218}" dt="2019-01-04T17:56:12.395" v="142" actId="27636"/>
          <ac:spMkLst>
            <pc:docMk/>
            <pc:sldMk cId="125507682" sldId="378"/>
            <ac:spMk id="2" creationId="{00000000-0000-0000-0000-000000000000}"/>
          </ac:spMkLst>
        </pc:spChg>
        <pc:spChg chg="del">
          <ac:chgData name="Pun, Abinash" userId="be4e8907-673f-4edf-a60a-f3f697d78ce9" providerId="ADAL" clId="{9B26F7D2-FAC1-6545-B54E-0005DD54C218}" dt="2019-01-04T17:53:22.075" v="110" actId="478"/>
          <ac:spMkLst>
            <pc:docMk/>
            <pc:sldMk cId="125507682" sldId="378"/>
            <ac:spMk id="7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52:13.047" v="72" actId="1036"/>
          <ac:spMkLst>
            <pc:docMk/>
            <pc:sldMk cId="125507682" sldId="378"/>
            <ac:spMk id="8" creationId="{00000000-0000-0000-0000-000000000000}"/>
          </ac:spMkLst>
        </pc:spChg>
        <pc:spChg chg="add mod">
          <ac:chgData name="Pun, Abinash" userId="be4e8907-673f-4edf-a60a-f3f697d78ce9" providerId="ADAL" clId="{9B26F7D2-FAC1-6545-B54E-0005DD54C218}" dt="2019-01-04T18:00:54.661" v="163" actId="20577"/>
          <ac:spMkLst>
            <pc:docMk/>
            <pc:sldMk cId="125507682" sldId="378"/>
            <ac:spMk id="9" creationId="{C9B7548C-361A-0340-9FDC-7CD8281DB03B}"/>
          </ac:spMkLst>
        </pc:spChg>
        <pc:spChg chg="mod">
          <ac:chgData name="Pun, Abinash" userId="be4e8907-673f-4edf-a60a-f3f697d78ce9" providerId="ADAL" clId="{9B26F7D2-FAC1-6545-B54E-0005DD54C218}" dt="2019-01-04T18:01:02.626" v="171" actId="20577"/>
          <ac:spMkLst>
            <pc:docMk/>
            <pc:sldMk cId="125507682" sldId="378"/>
            <ac:spMk id="10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52:13.047" v="72" actId="1036"/>
          <ac:spMkLst>
            <pc:docMk/>
            <pc:sldMk cId="125507682" sldId="378"/>
            <ac:spMk id="13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52:13.047" v="72" actId="1036"/>
          <ac:spMkLst>
            <pc:docMk/>
            <pc:sldMk cId="125507682" sldId="378"/>
            <ac:spMk id="14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52:13.047" v="72" actId="1036"/>
          <ac:spMkLst>
            <pc:docMk/>
            <pc:sldMk cId="125507682" sldId="378"/>
            <ac:spMk id="26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52:13.047" v="72" actId="1036"/>
          <ac:spMkLst>
            <pc:docMk/>
            <pc:sldMk cId="125507682" sldId="378"/>
            <ac:spMk id="27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52:22.566" v="103" actId="1035"/>
          <ac:spMkLst>
            <pc:docMk/>
            <pc:sldMk cId="125507682" sldId="378"/>
            <ac:spMk id="34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52:13.047" v="72" actId="1036"/>
          <ac:spMkLst>
            <pc:docMk/>
            <pc:sldMk cId="125507682" sldId="378"/>
            <ac:spMk id="35" creationId="{00000000-0000-0000-0000-000000000000}"/>
          </ac:spMkLst>
        </pc:spChg>
        <pc:picChg chg="mod">
          <ac:chgData name="Pun, Abinash" userId="be4e8907-673f-4edf-a60a-f3f697d78ce9" providerId="ADAL" clId="{9B26F7D2-FAC1-6545-B54E-0005DD54C218}" dt="2019-01-04T17:59:23.224" v="147" actId="1076"/>
          <ac:picMkLst>
            <pc:docMk/>
            <pc:sldMk cId="125507682" sldId="378"/>
            <ac:picMk id="4" creationId="{00000000-0000-0000-0000-000000000000}"/>
          </ac:picMkLst>
        </pc:picChg>
        <pc:picChg chg="mod">
          <ac:chgData name="Pun, Abinash" userId="be4e8907-673f-4edf-a60a-f3f697d78ce9" providerId="ADAL" clId="{9B26F7D2-FAC1-6545-B54E-0005DD54C218}" dt="2019-01-04T17:52:13.047" v="72" actId="1036"/>
          <ac:picMkLst>
            <pc:docMk/>
            <pc:sldMk cId="125507682" sldId="378"/>
            <ac:picMk id="18" creationId="{A7EFD0BE-5C60-AD41-8DE2-1314611BD510}"/>
          </ac:picMkLst>
        </pc:picChg>
        <pc:picChg chg="add mod">
          <ac:chgData name="Pun, Abinash" userId="be4e8907-673f-4edf-a60a-f3f697d78ce9" providerId="ADAL" clId="{9B26F7D2-FAC1-6545-B54E-0005DD54C218}" dt="2019-01-04T17:51:40.189" v="29" actId="571"/>
          <ac:picMkLst>
            <pc:docMk/>
            <pc:sldMk cId="125507682" sldId="378"/>
            <ac:picMk id="20" creationId="{78D2C674-1FCC-8743-ACDA-E364B70E335F}"/>
          </ac:picMkLst>
        </pc:picChg>
        <pc:cxnChg chg="mod">
          <ac:chgData name="Pun, Abinash" userId="be4e8907-673f-4edf-a60a-f3f697d78ce9" providerId="ADAL" clId="{9B26F7D2-FAC1-6545-B54E-0005DD54C218}" dt="2019-01-04T17:52:13.047" v="72" actId="1036"/>
          <ac:cxnSpMkLst>
            <pc:docMk/>
            <pc:sldMk cId="125507682" sldId="378"/>
            <ac:cxnSpMk id="21" creationId="{00000000-0000-0000-0000-000000000000}"/>
          </ac:cxnSpMkLst>
        </pc:cxnChg>
        <pc:cxnChg chg="mod">
          <ac:chgData name="Pun, Abinash" userId="be4e8907-673f-4edf-a60a-f3f697d78ce9" providerId="ADAL" clId="{9B26F7D2-FAC1-6545-B54E-0005DD54C218}" dt="2019-01-04T17:52:13.047" v="72" actId="1036"/>
          <ac:cxnSpMkLst>
            <pc:docMk/>
            <pc:sldMk cId="125507682" sldId="378"/>
            <ac:cxnSpMk id="24" creationId="{00000000-0000-0000-0000-000000000000}"/>
          </ac:cxnSpMkLst>
        </pc:cxnChg>
        <pc:cxnChg chg="mod">
          <ac:chgData name="Pun, Abinash" userId="be4e8907-673f-4edf-a60a-f3f697d78ce9" providerId="ADAL" clId="{9B26F7D2-FAC1-6545-B54E-0005DD54C218}" dt="2019-01-04T17:52:13.047" v="72" actId="1036"/>
          <ac:cxnSpMkLst>
            <pc:docMk/>
            <pc:sldMk cId="125507682" sldId="378"/>
            <ac:cxnSpMk id="29" creationId="{00000000-0000-0000-0000-000000000000}"/>
          </ac:cxnSpMkLst>
        </pc:cxnChg>
      </pc:sldChg>
      <pc:sldChg chg="addSp delSp modSp">
        <pc:chgData name="Pun, Abinash" userId="be4e8907-673f-4edf-a60a-f3f697d78ce9" providerId="ADAL" clId="{9B26F7D2-FAC1-6545-B54E-0005DD54C218}" dt="2019-01-04T19:34:06.934" v="1372" actId="20577"/>
        <pc:sldMkLst>
          <pc:docMk/>
          <pc:sldMk cId="3087820387" sldId="379"/>
        </pc:sldMkLst>
        <pc:spChg chg="del">
          <ac:chgData name="Pun, Abinash" userId="be4e8907-673f-4edf-a60a-f3f697d78ce9" providerId="ADAL" clId="{9B26F7D2-FAC1-6545-B54E-0005DD54C218}" dt="2019-01-04T18:08:35.090" v="225" actId="478"/>
          <ac:spMkLst>
            <pc:docMk/>
            <pc:sldMk cId="3087820387" sldId="379"/>
            <ac:spMk id="6" creationId="{00000000-0000-0000-0000-000000000000}"/>
          </ac:spMkLst>
        </pc:spChg>
        <pc:spChg chg="add del mod">
          <ac:chgData name="Pun, Abinash" userId="be4e8907-673f-4edf-a60a-f3f697d78ce9" providerId="ADAL" clId="{9B26F7D2-FAC1-6545-B54E-0005DD54C218}" dt="2019-01-04T18:07:58.281" v="221"/>
          <ac:spMkLst>
            <pc:docMk/>
            <pc:sldMk cId="3087820387" sldId="379"/>
            <ac:spMk id="9" creationId="{9C0C8AB4-0802-CC48-8622-11842034C195}"/>
          </ac:spMkLst>
        </pc:spChg>
        <pc:spChg chg="mod">
          <ac:chgData name="Pun, Abinash" userId="be4e8907-673f-4edf-a60a-f3f697d78ce9" providerId="ADAL" clId="{9B26F7D2-FAC1-6545-B54E-0005DD54C218}" dt="2019-01-04T19:34:06.934" v="1372" actId="20577"/>
          <ac:spMkLst>
            <pc:docMk/>
            <pc:sldMk cId="3087820387" sldId="379"/>
            <ac:spMk id="16" creationId="{00000000-0000-0000-0000-000000000000}"/>
          </ac:spMkLst>
        </pc:spChg>
        <pc:picChg chg="add del mod">
          <ac:chgData name="Pun, Abinash" userId="be4e8907-673f-4edf-a60a-f3f697d78ce9" providerId="ADAL" clId="{9B26F7D2-FAC1-6545-B54E-0005DD54C218}" dt="2019-01-04T18:07:55.995" v="220"/>
          <ac:picMkLst>
            <pc:docMk/>
            <pc:sldMk cId="3087820387" sldId="379"/>
            <ac:picMk id="10" creationId="{10D5C5A9-8BF3-954F-9BF6-18D27F2C9B8F}"/>
          </ac:picMkLst>
        </pc:picChg>
        <pc:picChg chg="add mod">
          <ac:chgData name="Pun, Abinash" userId="be4e8907-673f-4edf-a60a-f3f697d78ce9" providerId="ADAL" clId="{9B26F7D2-FAC1-6545-B54E-0005DD54C218}" dt="2019-01-04T18:08:31.066" v="224" actId="14100"/>
          <ac:picMkLst>
            <pc:docMk/>
            <pc:sldMk cId="3087820387" sldId="379"/>
            <ac:picMk id="17" creationId="{F8DF4BC7-DD8A-874A-A8A0-CADB6FF8B2C4}"/>
          </ac:picMkLst>
        </pc:picChg>
        <pc:picChg chg="del">
          <ac:chgData name="Pun, Abinash" userId="be4e8907-673f-4edf-a60a-f3f697d78ce9" providerId="ADAL" clId="{9B26F7D2-FAC1-6545-B54E-0005DD54C218}" dt="2019-01-04T18:07:46.986" v="217" actId="478"/>
          <ac:picMkLst>
            <pc:docMk/>
            <pc:sldMk cId="3087820387" sldId="379"/>
            <ac:picMk id="23" creationId="{C84D9600-F7B5-F94B-BE71-001DCA275C5B}"/>
          </ac:picMkLst>
        </pc:picChg>
        <pc:picChg chg="mod">
          <ac:chgData name="Pun, Abinash" userId="be4e8907-673f-4edf-a60a-f3f697d78ce9" providerId="ADAL" clId="{9B26F7D2-FAC1-6545-B54E-0005DD54C218}" dt="2019-01-04T19:33:52.299" v="1365" actId="1076"/>
          <ac:picMkLst>
            <pc:docMk/>
            <pc:sldMk cId="3087820387" sldId="379"/>
            <ac:picMk id="26" creationId="{3B5C4695-5013-7F4B-8635-CE3951744EB1}"/>
          </ac:picMkLst>
        </pc:picChg>
        <pc:cxnChg chg="del">
          <ac:chgData name="Pun, Abinash" userId="be4e8907-673f-4edf-a60a-f3f697d78ce9" providerId="ADAL" clId="{9B26F7D2-FAC1-6545-B54E-0005DD54C218}" dt="2019-01-04T18:08:37.467" v="226" actId="478"/>
          <ac:cxnSpMkLst>
            <pc:docMk/>
            <pc:sldMk cId="3087820387" sldId="379"/>
            <ac:cxnSpMk id="8" creationId="{00000000-0000-0000-0000-000000000000}"/>
          </ac:cxnSpMkLst>
        </pc:cxnChg>
      </pc:sldChg>
      <pc:sldChg chg="addSp delSp modSp">
        <pc:chgData name="Pun, Abinash" userId="be4e8907-673f-4edf-a60a-f3f697d78ce9" providerId="ADAL" clId="{9B26F7D2-FAC1-6545-B54E-0005DD54C218}" dt="2019-01-04T19:21:04.159" v="1119" actId="1076"/>
        <pc:sldMkLst>
          <pc:docMk/>
          <pc:sldMk cId="3552968338" sldId="382"/>
        </pc:sldMkLst>
        <pc:spChg chg="mod">
          <ac:chgData name="Pun, Abinash" userId="be4e8907-673f-4edf-a60a-f3f697d78ce9" providerId="ADAL" clId="{9B26F7D2-FAC1-6545-B54E-0005DD54C218}" dt="2019-01-04T19:16:03.589" v="1017" actId="1076"/>
          <ac:spMkLst>
            <pc:docMk/>
            <pc:sldMk cId="3552968338" sldId="382"/>
            <ac:spMk id="3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9:18:12.414" v="1107" actId="1076"/>
          <ac:spMkLst>
            <pc:docMk/>
            <pc:sldMk cId="3552968338" sldId="382"/>
            <ac:spMk id="4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9:15:56.062" v="1016" actId="1035"/>
          <ac:spMkLst>
            <pc:docMk/>
            <pc:sldMk cId="3552968338" sldId="382"/>
            <ac:spMk id="8" creationId="{6ED80A3E-B18E-A14A-A571-62838605DB2E}"/>
          </ac:spMkLst>
        </pc:spChg>
        <pc:spChg chg="mod">
          <ac:chgData name="Pun, Abinash" userId="be4e8907-673f-4edf-a60a-f3f697d78ce9" providerId="ADAL" clId="{9B26F7D2-FAC1-6545-B54E-0005DD54C218}" dt="2019-01-04T19:20:48.162" v="1114" actId="1035"/>
          <ac:spMkLst>
            <pc:docMk/>
            <pc:sldMk cId="3552968338" sldId="382"/>
            <ac:spMk id="9" creationId="{A3CCFA69-F407-B948-A7CE-47D622A94597}"/>
          </ac:spMkLst>
        </pc:spChg>
        <pc:spChg chg="mod">
          <ac:chgData name="Pun, Abinash" userId="be4e8907-673f-4edf-a60a-f3f697d78ce9" providerId="ADAL" clId="{9B26F7D2-FAC1-6545-B54E-0005DD54C218}" dt="2019-01-04T19:20:56.632" v="1118" actId="1036"/>
          <ac:spMkLst>
            <pc:docMk/>
            <pc:sldMk cId="3552968338" sldId="382"/>
            <ac:spMk id="10" creationId="{B5117BDC-AF90-1D49-BD20-A576D6690A4F}"/>
          </ac:spMkLst>
        </pc:spChg>
        <pc:spChg chg="mod">
          <ac:chgData name="Pun, Abinash" userId="be4e8907-673f-4edf-a60a-f3f697d78ce9" providerId="ADAL" clId="{9B26F7D2-FAC1-6545-B54E-0005DD54C218}" dt="2019-01-04T19:21:04.159" v="1119" actId="1076"/>
          <ac:spMkLst>
            <pc:docMk/>
            <pc:sldMk cId="3552968338" sldId="382"/>
            <ac:spMk id="11" creationId="{F6981DBD-CC35-B047-947B-57CBB8BEB6DA}"/>
          </ac:spMkLst>
        </pc:spChg>
        <pc:spChg chg="add mod">
          <ac:chgData name="Pun, Abinash" userId="be4e8907-673f-4edf-a60a-f3f697d78ce9" providerId="ADAL" clId="{9B26F7D2-FAC1-6545-B54E-0005DD54C218}" dt="2019-01-04T19:18:01.879" v="1106" actId="1038"/>
          <ac:spMkLst>
            <pc:docMk/>
            <pc:sldMk cId="3552968338" sldId="382"/>
            <ac:spMk id="12" creationId="{B9635A5C-8FAB-6D42-B777-B2AD03292121}"/>
          </ac:spMkLst>
        </pc:spChg>
        <pc:spChg chg="mod">
          <ac:chgData name="Pun, Abinash" userId="be4e8907-673f-4edf-a60a-f3f697d78ce9" providerId="ADAL" clId="{9B26F7D2-FAC1-6545-B54E-0005DD54C218}" dt="2019-01-04T19:15:56.062" v="1016" actId="1035"/>
          <ac:spMkLst>
            <pc:docMk/>
            <pc:sldMk cId="3552968338" sldId="382"/>
            <ac:spMk id="14" creationId="{D17405C4-D3E2-584E-8531-A23FE542C760}"/>
          </ac:spMkLst>
        </pc:spChg>
        <pc:spChg chg="add mod">
          <ac:chgData name="Pun, Abinash" userId="be4e8907-673f-4edf-a60a-f3f697d78ce9" providerId="ADAL" clId="{9B26F7D2-FAC1-6545-B54E-0005DD54C218}" dt="2019-01-04T19:20:31.510" v="1109" actId="1076"/>
          <ac:spMkLst>
            <pc:docMk/>
            <pc:sldMk cId="3552968338" sldId="382"/>
            <ac:spMk id="16" creationId="{3694D571-7123-CB40-B443-D279E8AB7AE9}"/>
          </ac:spMkLst>
        </pc:spChg>
        <pc:spChg chg="add mod">
          <ac:chgData name="Pun, Abinash" userId="be4e8907-673f-4edf-a60a-f3f697d78ce9" providerId="ADAL" clId="{9B26F7D2-FAC1-6545-B54E-0005DD54C218}" dt="2019-01-04T19:20:34.919" v="1110" actId="1076"/>
          <ac:spMkLst>
            <pc:docMk/>
            <pc:sldMk cId="3552968338" sldId="382"/>
            <ac:spMk id="17" creationId="{9B8C0E94-92B5-C94A-B5C0-FB481FC905A0}"/>
          </ac:spMkLst>
        </pc:spChg>
        <pc:spChg chg="add mod">
          <ac:chgData name="Pun, Abinash" userId="be4e8907-673f-4edf-a60a-f3f697d78ce9" providerId="ADAL" clId="{9B26F7D2-FAC1-6545-B54E-0005DD54C218}" dt="2019-01-04T19:20:38.982" v="1111" actId="1076"/>
          <ac:spMkLst>
            <pc:docMk/>
            <pc:sldMk cId="3552968338" sldId="382"/>
            <ac:spMk id="18" creationId="{BEFB69F3-B703-9740-ADB9-9D5358BBAC56}"/>
          </ac:spMkLst>
        </pc:spChg>
        <pc:spChg chg="add mod">
          <ac:chgData name="Pun, Abinash" userId="be4e8907-673f-4edf-a60a-f3f697d78ce9" providerId="ADAL" clId="{9B26F7D2-FAC1-6545-B54E-0005DD54C218}" dt="2019-01-04T19:16:50.110" v="1059" actId="1037"/>
          <ac:spMkLst>
            <pc:docMk/>
            <pc:sldMk cId="3552968338" sldId="382"/>
            <ac:spMk id="19" creationId="{902C7450-13EA-5C4E-A818-E4C593172FF0}"/>
          </ac:spMkLst>
        </pc:spChg>
        <pc:picChg chg="add del mod">
          <ac:chgData name="Pun, Abinash" userId="be4e8907-673f-4edf-a60a-f3f697d78ce9" providerId="ADAL" clId="{9B26F7D2-FAC1-6545-B54E-0005DD54C218}" dt="2019-01-04T19:13:48.177" v="967" actId="478"/>
          <ac:picMkLst>
            <pc:docMk/>
            <pc:sldMk cId="3552968338" sldId="382"/>
            <ac:picMk id="13" creationId="{2E9AF614-B80C-0A44-9E7C-196B8563A885}"/>
          </ac:picMkLst>
        </pc:picChg>
        <pc:picChg chg="add mod">
          <ac:chgData name="Pun, Abinash" userId="be4e8907-673f-4edf-a60a-f3f697d78ce9" providerId="ADAL" clId="{9B26F7D2-FAC1-6545-B54E-0005DD54C218}" dt="2019-01-04T19:20:26.921" v="1108" actId="14100"/>
          <ac:picMkLst>
            <pc:docMk/>
            <pc:sldMk cId="3552968338" sldId="382"/>
            <ac:picMk id="15" creationId="{B5AEE94D-23B9-5542-A8E3-4D9DBAAF3545}"/>
          </ac:picMkLst>
        </pc:picChg>
      </pc:sldChg>
      <pc:sldChg chg="modSp">
        <pc:chgData name="Pun, Abinash" userId="be4e8907-673f-4edf-a60a-f3f697d78ce9" providerId="ADAL" clId="{9B26F7D2-FAC1-6545-B54E-0005DD54C218}" dt="2019-01-04T18:11:04.538" v="230" actId="1076"/>
        <pc:sldMkLst>
          <pc:docMk/>
          <pc:sldMk cId="2248866374" sldId="385"/>
        </pc:sldMkLst>
        <pc:spChg chg="mod">
          <ac:chgData name="Pun, Abinash" userId="be4e8907-673f-4edf-a60a-f3f697d78ce9" providerId="ADAL" clId="{9B26F7D2-FAC1-6545-B54E-0005DD54C218}" dt="2019-01-04T18:10:47.237" v="229" actId="113"/>
          <ac:spMkLst>
            <pc:docMk/>
            <pc:sldMk cId="2248866374" sldId="385"/>
            <ac:spMk id="2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8:11:04.538" v="230" actId="1076"/>
          <ac:spMkLst>
            <pc:docMk/>
            <pc:sldMk cId="2248866374" sldId="385"/>
            <ac:spMk id="7" creationId="{00000000-0000-0000-0000-000000000000}"/>
          </ac:spMkLst>
        </pc:spChg>
      </pc:sldChg>
      <pc:sldChg chg="modSp">
        <pc:chgData name="Pun, Abinash" userId="be4e8907-673f-4edf-a60a-f3f697d78ce9" providerId="ADAL" clId="{9B26F7D2-FAC1-6545-B54E-0005DD54C218}" dt="2019-01-04T19:33:10.803" v="1362" actId="1076"/>
        <pc:sldMkLst>
          <pc:docMk/>
          <pc:sldMk cId="1412249362" sldId="386"/>
        </pc:sldMkLst>
        <pc:spChg chg="mod">
          <ac:chgData name="Pun, Abinash" userId="be4e8907-673f-4edf-a60a-f3f697d78ce9" providerId="ADAL" clId="{9B26F7D2-FAC1-6545-B54E-0005DD54C218}" dt="2019-01-04T19:33:10.803" v="1362" actId="1076"/>
          <ac:spMkLst>
            <pc:docMk/>
            <pc:sldMk cId="1412249362" sldId="386"/>
            <ac:spMk id="2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9:33:08.173" v="1361" actId="1076"/>
          <ac:spMkLst>
            <pc:docMk/>
            <pc:sldMk cId="1412249362" sldId="386"/>
            <ac:spMk id="3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7:47:12.800" v="22" actId="20577"/>
          <ac:spMkLst>
            <pc:docMk/>
            <pc:sldMk cId="1412249362" sldId="386"/>
            <ac:spMk id="12" creationId="{506896AA-64BF-E54B-BCF2-35C3E9A52822}"/>
          </ac:spMkLst>
        </pc:spChg>
      </pc:sldChg>
      <pc:sldChg chg="delSp modSp">
        <pc:chgData name="Pun, Abinash" userId="be4e8907-673f-4edf-a60a-f3f697d78ce9" providerId="ADAL" clId="{9B26F7D2-FAC1-6545-B54E-0005DD54C218}" dt="2019-01-04T19:32:29.160" v="1360" actId="20577"/>
        <pc:sldMkLst>
          <pc:docMk/>
          <pc:sldMk cId="1385348364" sldId="387"/>
        </pc:sldMkLst>
        <pc:spChg chg="mod">
          <ac:chgData name="Pun, Abinash" userId="be4e8907-673f-4edf-a60a-f3f697d78ce9" providerId="ADAL" clId="{9B26F7D2-FAC1-6545-B54E-0005DD54C218}" dt="2019-01-04T19:32:29.160" v="1360" actId="20577"/>
          <ac:spMkLst>
            <pc:docMk/>
            <pc:sldMk cId="1385348364" sldId="387"/>
            <ac:spMk id="3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9:23:39.004" v="1154" actId="1076"/>
          <ac:spMkLst>
            <pc:docMk/>
            <pc:sldMk cId="1385348364" sldId="387"/>
            <ac:spMk id="7" creationId="{00000000-0000-0000-0000-000000000000}"/>
          </ac:spMkLst>
        </pc:spChg>
        <pc:spChg chg="del">
          <ac:chgData name="Pun, Abinash" userId="be4e8907-673f-4edf-a60a-f3f697d78ce9" providerId="ADAL" clId="{9B26F7D2-FAC1-6545-B54E-0005DD54C218}" dt="2019-01-04T18:21:54.068" v="232" actId="478"/>
          <ac:spMkLst>
            <pc:docMk/>
            <pc:sldMk cId="1385348364" sldId="387"/>
            <ac:spMk id="8" creationId="{00000000-0000-0000-0000-000000000000}"/>
          </ac:spMkLst>
        </pc:spChg>
      </pc:sldChg>
      <pc:sldChg chg="modSp">
        <pc:chgData name="Pun, Abinash" userId="be4e8907-673f-4edf-a60a-f3f697d78ce9" providerId="ADAL" clId="{9B26F7D2-FAC1-6545-B54E-0005DD54C218}" dt="2019-01-04T19:12:36.243" v="963" actId="27636"/>
        <pc:sldMkLst>
          <pc:docMk/>
          <pc:sldMk cId="2450737479" sldId="388"/>
        </pc:sldMkLst>
        <pc:spChg chg="mod">
          <ac:chgData name="Pun, Abinash" userId="be4e8907-673f-4edf-a60a-f3f697d78ce9" providerId="ADAL" clId="{9B26F7D2-FAC1-6545-B54E-0005DD54C218}" dt="2019-01-04T19:12:36.243" v="963" actId="27636"/>
          <ac:spMkLst>
            <pc:docMk/>
            <pc:sldMk cId="2450737479" sldId="388"/>
            <ac:spMk id="3" creationId="{00000000-0000-0000-0000-000000000000}"/>
          </ac:spMkLst>
        </pc:spChg>
        <pc:spChg chg="mod">
          <ac:chgData name="Pun, Abinash" userId="be4e8907-673f-4edf-a60a-f3f697d78ce9" providerId="ADAL" clId="{9B26F7D2-FAC1-6545-B54E-0005DD54C218}" dt="2019-01-04T19:10:04.279" v="909" actId="20577"/>
          <ac:spMkLst>
            <pc:docMk/>
            <pc:sldMk cId="2450737479" sldId="388"/>
            <ac:spMk id="9" creationId="{00000000-0000-0000-0000-000000000000}"/>
          </ac:spMkLst>
        </pc:spChg>
      </pc:sldChg>
      <pc:sldChg chg="modSp">
        <pc:chgData name="Pun, Abinash" userId="be4e8907-673f-4edf-a60a-f3f697d78ce9" providerId="ADAL" clId="{9B26F7D2-FAC1-6545-B54E-0005DD54C218}" dt="2019-01-04T19:12:21.063" v="961" actId="27636"/>
        <pc:sldMkLst>
          <pc:docMk/>
          <pc:sldMk cId="79444373" sldId="389"/>
        </pc:sldMkLst>
        <pc:spChg chg="mod">
          <ac:chgData name="Pun, Abinash" userId="be4e8907-673f-4edf-a60a-f3f697d78ce9" providerId="ADAL" clId="{9B26F7D2-FAC1-6545-B54E-0005DD54C218}" dt="2019-01-04T19:12:21.063" v="961" actId="27636"/>
          <ac:spMkLst>
            <pc:docMk/>
            <pc:sldMk cId="79444373" sldId="389"/>
            <ac:spMk id="9" creationId="{00000000-0000-0000-0000-000000000000}"/>
          </ac:spMkLst>
        </pc:spChg>
      </pc:sldChg>
    </pc:docChg>
  </pc:docChgLst>
  <pc:docChgLst>
    <pc:chgData name="Pun, Abinash" userId="be4e8907-673f-4edf-a60a-f3f697d78ce9" providerId="ADAL" clId="{21AA9773-B5D9-974F-A830-49F012CB2FD0}"/>
    <pc:docChg chg="undo redo custSel addSld delSld modSld sldOrd delMainMaster">
      <pc:chgData name="Pun, Abinash" userId="be4e8907-673f-4edf-a60a-f3f697d78ce9" providerId="ADAL" clId="{21AA9773-B5D9-974F-A830-49F012CB2FD0}" dt="2019-01-04T15:04:16.361" v="438"/>
      <pc:docMkLst>
        <pc:docMk/>
      </pc:docMkLst>
      <pc:sldChg chg="modSp">
        <pc:chgData name="Pun, Abinash" userId="be4e8907-673f-4edf-a60a-f3f697d78ce9" providerId="ADAL" clId="{21AA9773-B5D9-974F-A830-49F012CB2FD0}" dt="2019-01-04T14:45:39.469" v="390" actId="1036"/>
        <pc:sldMkLst>
          <pc:docMk/>
          <pc:sldMk cId="2809273352" sldId="267"/>
        </pc:sldMkLst>
        <pc:spChg chg="mod">
          <ac:chgData name="Pun, Abinash" userId="be4e8907-673f-4edf-a60a-f3f697d78ce9" providerId="ADAL" clId="{21AA9773-B5D9-974F-A830-49F012CB2FD0}" dt="2019-01-04T14:45:39.469" v="390" actId="1036"/>
          <ac:spMkLst>
            <pc:docMk/>
            <pc:sldMk cId="2809273352" sldId="267"/>
            <ac:spMk id="9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5:39.469" v="390" actId="1036"/>
          <ac:spMkLst>
            <pc:docMk/>
            <pc:sldMk cId="2809273352" sldId="267"/>
            <ac:spMk id="10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5:24.172" v="385" actId="27636"/>
          <ac:spMkLst>
            <pc:docMk/>
            <pc:sldMk cId="2809273352" sldId="267"/>
            <ac:spMk id="11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5:39.469" v="390" actId="1036"/>
          <ac:spMkLst>
            <pc:docMk/>
            <pc:sldMk cId="2809273352" sldId="267"/>
            <ac:spMk id="12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5:39.469" v="390" actId="1036"/>
          <ac:spMkLst>
            <pc:docMk/>
            <pc:sldMk cId="2809273352" sldId="267"/>
            <ac:spMk id="13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5:39.469" v="390" actId="1036"/>
          <ac:spMkLst>
            <pc:docMk/>
            <pc:sldMk cId="2809273352" sldId="267"/>
            <ac:spMk id="14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5:39.469" v="390" actId="1036"/>
          <ac:spMkLst>
            <pc:docMk/>
            <pc:sldMk cId="2809273352" sldId="267"/>
            <ac:spMk id="16" creationId="{00000000-0000-0000-0000-000000000000}"/>
          </ac:spMkLst>
        </pc:spChg>
        <pc:picChg chg="mod">
          <ac:chgData name="Pun, Abinash" userId="be4e8907-673f-4edf-a60a-f3f697d78ce9" providerId="ADAL" clId="{21AA9773-B5D9-974F-A830-49F012CB2FD0}" dt="2019-01-04T14:45:08.883" v="381" actId="1076"/>
          <ac:picMkLst>
            <pc:docMk/>
            <pc:sldMk cId="2809273352" sldId="267"/>
            <ac:picMk id="18" creationId="{00000000-0000-0000-0000-000000000000}"/>
          </ac:picMkLst>
        </pc:picChg>
      </pc:sldChg>
      <pc:sldChg chg="modSp">
        <pc:chgData name="Pun, Abinash" userId="be4e8907-673f-4edf-a60a-f3f697d78ce9" providerId="ADAL" clId="{21AA9773-B5D9-974F-A830-49F012CB2FD0}" dt="2019-01-04T14:44:03.310" v="378" actId="113"/>
        <pc:sldMkLst>
          <pc:docMk/>
          <pc:sldMk cId="2574172036" sldId="291"/>
        </pc:sldMkLst>
        <pc:spChg chg="mod">
          <ac:chgData name="Pun, Abinash" userId="be4e8907-673f-4edf-a60a-f3f697d78ce9" providerId="ADAL" clId="{21AA9773-B5D9-974F-A830-49F012CB2FD0}" dt="2019-01-04T14:43:53.380" v="377" actId="27636"/>
          <ac:spMkLst>
            <pc:docMk/>
            <pc:sldMk cId="2574172036" sldId="291"/>
            <ac:spMk id="3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3:49.007" v="375" actId="1076"/>
          <ac:spMkLst>
            <pc:docMk/>
            <pc:sldMk cId="2574172036" sldId="291"/>
            <ac:spMk id="20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4:03.310" v="378" actId="113"/>
          <ac:spMkLst>
            <pc:docMk/>
            <pc:sldMk cId="2574172036" sldId="291"/>
            <ac:spMk id="23" creationId="{00000000-0000-0000-0000-000000000000}"/>
          </ac:spMkLst>
        </pc:spChg>
      </pc:sldChg>
      <pc:sldChg chg="modSp">
        <pc:chgData name="Pun, Abinash" userId="be4e8907-673f-4edf-a60a-f3f697d78ce9" providerId="ADAL" clId="{21AA9773-B5D9-974F-A830-49F012CB2FD0}" dt="2019-01-04T14:44:41.909" v="379" actId="403"/>
        <pc:sldMkLst>
          <pc:docMk/>
          <pc:sldMk cId="238930656" sldId="353"/>
        </pc:sldMkLst>
        <pc:spChg chg="mod">
          <ac:chgData name="Pun, Abinash" userId="be4e8907-673f-4edf-a60a-f3f697d78ce9" providerId="ADAL" clId="{21AA9773-B5D9-974F-A830-49F012CB2FD0}" dt="2019-01-04T14:44:41.909" v="379" actId="403"/>
          <ac:spMkLst>
            <pc:docMk/>
            <pc:sldMk cId="238930656" sldId="353"/>
            <ac:spMk id="3" creationId="{07931721-9CA7-4722-8F78-9E5D3E73C968}"/>
          </ac:spMkLst>
        </pc:spChg>
      </pc:sldChg>
      <pc:sldChg chg="ord">
        <pc:chgData name="Pun, Abinash" userId="be4e8907-673f-4edf-a60a-f3f697d78ce9" providerId="ADAL" clId="{21AA9773-B5D9-974F-A830-49F012CB2FD0}" dt="2019-01-04T15:04:16.361" v="438"/>
        <pc:sldMkLst>
          <pc:docMk/>
          <pc:sldMk cId="2131509416" sldId="358"/>
        </pc:sldMkLst>
      </pc:sldChg>
      <pc:sldChg chg="del">
        <pc:chgData name="Pun, Abinash" userId="be4e8907-673f-4edf-a60a-f3f697d78ce9" providerId="ADAL" clId="{21AA9773-B5D9-974F-A830-49F012CB2FD0}" dt="2019-01-04T15:02:50.563" v="422" actId="2696"/>
        <pc:sldMkLst>
          <pc:docMk/>
          <pc:sldMk cId="505556099" sldId="362"/>
        </pc:sldMkLst>
      </pc:sldChg>
      <pc:sldChg chg="modSp">
        <pc:chgData name="Pun, Abinash" userId="be4e8907-673f-4edf-a60a-f3f697d78ce9" providerId="ADAL" clId="{21AA9773-B5D9-974F-A830-49F012CB2FD0}" dt="2019-01-04T14:46:30.459" v="404" actId="404"/>
        <pc:sldMkLst>
          <pc:docMk/>
          <pc:sldMk cId="1386354767" sldId="372"/>
        </pc:sldMkLst>
        <pc:spChg chg="mod">
          <ac:chgData name="Pun, Abinash" userId="be4e8907-673f-4edf-a60a-f3f697d78ce9" providerId="ADAL" clId="{21AA9773-B5D9-974F-A830-49F012CB2FD0}" dt="2019-01-04T14:46:30.459" v="404" actId="404"/>
          <ac:spMkLst>
            <pc:docMk/>
            <pc:sldMk cId="1386354767" sldId="372"/>
            <ac:spMk id="3" creationId="{00000000-0000-0000-0000-000000000000}"/>
          </ac:spMkLst>
        </pc:spChg>
      </pc:sldChg>
      <pc:sldChg chg="modSp">
        <pc:chgData name="Pun, Abinash" userId="be4e8907-673f-4edf-a60a-f3f697d78ce9" providerId="ADAL" clId="{21AA9773-B5D9-974F-A830-49F012CB2FD0}" dt="2019-01-04T01:18:05.950" v="373" actId="207"/>
        <pc:sldMkLst>
          <pc:docMk/>
          <pc:sldMk cId="1741624825" sldId="373"/>
        </pc:sldMkLst>
        <pc:spChg chg="mod">
          <ac:chgData name="Pun, Abinash" userId="be4e8907-673f-4edf-a60a-f3f697d78ce9" providerId="ADAL" clId="{21AA9773-B5D9-974F-A830-49F012CB2FD0}" dt="2019-01-04T01:18:05.950" v="373" actId="207"/>
          <ac:spMkLst>
            <pc:docMk/>
            <pc:sldMk cId="1741624825" sldId="373"/>
            <ac:spMk id="12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01:18:00.392" v="372" actId="207"/>
          <ac:spMkLst>
            <pc:docMk/>
            <pc:sldMk cId="1741624825" sldId="373"/>
            <ac:spMk id="23" creationId="{00000000-0000-0000-0000-000000000000}"/>
          </ac:spMkLst>
        </pc:spChg>
      </pc:sldChg>
      <pc:sldChg chg="modSp">
        <pc:chgData name="Pun, Abinash" userId="be4e8907-673f-4edf-a60a-f3f697d78ce9" providerId="ADAL" clId="{21AA9773-B5D9-974F-A830-49F012CB2FD0}" dt="2019-01-04T14:46:43.941" v="406" actId="27636"/>
        <pc:sldMkLst>
          <pc:docMk/>
          <pc:sldMk cId="3807629143" sldId="377"/>
        </pc:sldMkLst>
        <pc:spChg chg="mod">
          <ac:chgData name="Pun, Abinash" userId="be4e8907-673f-4edf-a60a-f3f697d78ce9" providerId="ADAL" clId="{21AA9773-B5D9-974F-A830-49F012CB2FD0}" dt="2019-01-03T20:41:54.312" v="61" actId="113"/>
          <ac:spMkLst>
            <pc:docMk/>
            <pc:sldMk cId="3807629143" sldId="377"/>
            <ac:spMk id="2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6:43.941" v="406" actId="27636"/>
          <ac:spMkLst>
            <pc:docMk/>
            <pc:sldMk cId="3807629143" sldId="377"/>
            <ac:spMk id="3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3T20:41:52.878" v="58" actId="14100"/>
          <ac:spMkLst>
            <pc:docMk/>
            <pc:sldMk cId="3807629143" sldId="377"/>
            <ac:spMk id="11" creationId="{00000000-0000-0000-0000-000000000000}"/>
          </ac:spMkLst>
        </pc:spChg>
        <pc:grpChg chg="mod">
          <ac:chgData name="Pun, Abinash" userId="be4e8907-673f-4edf-a60a-f3f697d78ce9" providerId="ADAL" clId="{21AA9773-B5D9-974F-A830-49F012CB2FD0}" dt="2019-01-03T20:38:56.296" v="4" actId="14100"/>
          <ac:grpSpMkLst>
            <pc:docMk/>
            <pc:sldMk cId="3807629143" sldId="377"/>
            <ac:grpSpMk id="7" creationId="{1B82AA27-CA49-49A3-AE0E-04CAC0C69F82}"/>
          </ac:grpSpMkLst>
        </pc:grpChg>
      </pc:sldChg>
      <pc:sldChg chg="modSp ord">
        <pc:chgData name="Pun, Abinash" userId="be4e8907-673f-4edf-a60a-f3f697d78ce9" providerId="ADAL" clId="{21AA9773-B5D9-974F-A830-49F012CB2FD0}" dt="2019-01-04T14:47:48.464" v="420" actId="14100"/>
        <pc:sldMkLst>
          <pc:docMk/>
          <pc:sldMk cId="125507682" sldId="378"/>
        </pc:sldMkLst>
        <pc:spChg chg="mod">
          <ac:chgData name="Pun, Abinash" userId="be4e8907-673f-4edf-a60a-f3f697d78ce9" providerId="ADAL" clId="{21AA9773-B5D9-974F-A830-49F012CB2FD0}" dt="2019-01-04T14:47:35.874" v="417" actId="1076"/>
          <ac:spMkLst>
            <pc:docMk/>
            <pc:sldMk cId="125507682" sldId="378"/>
            <ac:spMk id="2" creationId="{00000000-0000-0000-0000-000000000000}"/>
          </ac:spMkLst>
        </pc:spChg>
        <pc:spChg chg="mod">
          <ac:chgData name="Pun, Abinash" userId="be4e8907-673f-4edf-a60a-f3f697d78ce9" providerId="ADAL" clId="{21AA9773-B5D9-974F-A830-49F012CB2FD0}" dt="2019-01-04T14:47:48.464" v="420" actId="14100"/>
          <ac:spMkLst>
            <pc:docMk/>
            <pc:sldMk cId="125507682" sldId="378"/>
            <ac:spMk id="10" creationId="{00000000-0000-0000-0000-000000000000}"/>
          </ac:spMkLst>
        </pc:spChg>
      </pc:sldChg>
      <pc:sldChg chg="del">
        <pc:chgData name="Pun, Abinash" userId="be4e8907-673f-4edf-a60a-f3f697d78ce9" providerId="ADAL" clId="{21AA9773-B5D9-974F-A830-49F012CB2FD0}" dt="2019-01-04T15:02:52.852" v="423" actId="2696"/>
        <pc:sldMkLst>
          <pc:docMk/>
          <pc:sldMk cId="2563549756" sldId="380"/>
        </pc:sldMkLst>
      </pc:sldChg>
      <pc:sldChg chg="modSp">
        <pc:chgData name="Pun, Abinash" userId="be4e8907-673f-4edf-a60a-f3f697d78ce9" providerId="ADAL" clId="{21AA9773-B5D9-974F-A830-49F012CB2FD0}" dt="2019-01-04T14:55:52.537" v="421" actId="13926"/>
        <pc:sldMkLst>
          <pc:docMk/>
          <pc:sldMk cId="2248866374" sldId="385"/>
        </pc:sldMkLst>
        <pc:spChg chg="mod">
          <ac:chgData name="Pun, Abinash" userId="be4e8907-673f-4edf-a60a-f3f697d78ce9" providerId="ADAL" clId="{21AA9773-B5D9-974F-A830-49F012CB2FD0}" dt="2019-01-04T14:55:52.537" v="421" actId="13926"/>
          <ac:spMkLst>
            <pc:docMk/>
            <pc:sldMk cId="2248866374" sldId="385"/>
            <ac:spMk id="3" creationId="{00000000-0000-0000-0000-000000000000}"/>
          </ac:spMkLst>
        </pc:spChg>
      </pc:sldChg>
      <pc:sldChg chg="addSp delSp modSp add del">
        <pc:chgData name="Pun, Abinash" userId="be4e8907-673f-4edf-a60a-f3f697d78ce9" providerId="ADAL" clId="{21AA9773-B5D9-974F-A830-49F012CB2FD0}" dt="2019-01-04T14:46:22.334" v="402" actId="1076"/>
        <pc:sldMkLst>
          <pc:docMk/>
          <pc:sldMk cId="1412249362" sldId="386"/>
        </pc:sldMkLst>
        <pc:spChg chg="mod">
          <ac:chgData name="Pun, Abinash" userId="be4e8907-673f-4edf-a60a-f3f697d78ce9" providerId="ADAL" clId="{21AA9773-B5D9-974F-A830-49F012CB2FD0}" dt="2019-01-04T14:46:18.958" v="401" actId="14100"/>
          <ac:spMkLst>
            <pc:docMk/>
            <pc:sldMk cId="1412249362" sldId="386"/>
            <ac:spMk id="3" creationId="{00000000-0000-0000-0000-000000000000}"/>
          </ac:spMkLst>
        </pc:spChg>
        <pc:spChg chg="add del">
          <ac:chgData name="Pun, Abinash" userId="be4e8907-673f-4edf-a60a-f3f697d78ce9" providerId="ADAL" clId="{21AA9773-B5D9-974F-A830-49F012CB2FD0}" dt="2019-01-03T20:42:02.016" v="65" actId="478"/>
          <ac:spMkLst>
            <pc:docMk/>
            <pc:sldMk cId="1412249362" sldId="386"/>
            <ac:spMk id="11" creationId="{00000000-0000-0000-0000-000000000000}"/>
          </ac:spMkLst>
        </pc:spChg>
        <pc:spChg chg="add mod">
          <ac:chgData name="Pun, Abinash" userId="be4e8907-673f-4edf-a60a-f3f697d78ce9" providerId="ADAL" clId="{21AA9773-B5D9-974F-A830-49F012CB2FD0}" dt="2019-01-04T14:46:22.334" v="402" actId="1076"/>
          <ac:spMkLst>
            <pc:docMk/>
            <pc:sldMk cId="1412249362" sldId="386"/>
            <ac:spMk id="12" creationId="{506896AA-64BF-E54B-BCF2-35C3E9A52822}"/>
          </ac:spMkLst>
        </pc:spChg>
        <pc:grpChg chg="add del">
          <ac:chgData name="Pun, Abinash" userId="be4e8907-673f-4edf-a60a-f3f697d78ce9" providerId="ADAL" clId="{21AA9773-B5D9-974F-A830-49F012CB2FD0}" dt="2019-01-03T20:42:00.135" v="64" actId="478"/>
          <ac:grpSpMkLst>
            <pc:docMk/>
            <pc:sldMk cId="1412249362" sldId="386"/>
            <ac:grpSpMk id="7" creationId="{1B82AA27-CA49-49A3-AE0E-04CAC0C69F82}"/>
          </ac:grpSpMkLst>
        </pc:grpChg>
      </pc:sldChg>
      <pc:sldChg chg="add del">
        <pc:chgData name="Pun, Abinash" userId="be4e8907-673f-4edf-a60a-f3f697d78ce9" providerId="ADAL" clId="{21AA9773-B5D9-974F-A830-49F012CB2FD0}" dt="2019-01-03T20:40:01.985" v="27"/>
        <pc:sldMkLst>
          <pc:docMk/>
          <pc:sldMk cId="2950078068" sldId="387"/>
        </pc:sldMkLst>
      </pc:sldChg>
      <pc:sldMasterChg chg="del delSldLayout">
        <pc:chgData name="Pun, Abinash" userId="be4e8907-673f-4edf-a60a-f3f697d78ce9" providerId="ADAL" clId="{21AA9773-B5D9-974F-A830-49F012CB2FD0}" dt="2019-01-04T15:02:52.885" v="435" actId="2696"/>
        <pc:sldMasterMkLst>
          <pc:docMk/>
          <pc:sldMasterMk cId="2386516728" sldId="2147483672"/>
        </pc:sldMasterMkLst>
        <pc:sldLayoutChg chg="del">
          <pc:chgData name="Pun, Abinash" userId="be4e8907-673f-4edf-a60a-f3f697d78ce9" providerId="ADAL" clId="{21AA9773-B5D9-974F-A830-49F012CB2FD0}" dt="2019-01-04T15:02:52.858" v="424" actId="2696"/>
          <pc:sldLayoutMkLst>
            <pc:docMk/>
            <pc:sldMasterMk cId="2386516728" sldId="2147483672"/>
            <pc:sldLayoutMk cId="3016697382" sldId="2147483673"/>
          </pc:sldLayoutMkLst>
        </pc:sldLayoutChg>
        <pc:sldLayoutChg chg="del">
          <pc:chgData name="Pun, Abinash" userId="be4e8907-673f-4edf-a60a-f3f697d78ce9" providerId="ADAL" clId="{21AA9773-B5D9-974F-A830-49F012CB2FD0}" dt="2019-01-04T15:02:52.861" v="425" actId="2696"/>
          <pc:sldLayoutMkLst>
            <pc:docMk/>
            <pc:sldMasterMk cId="2386516728" sldId="2147483672"/>
            <pc:sldLayoutMk cId="2580214144" sldId="2147483674"/>
          </pc:sldLayoutMkLst>
        </pc:sldLayoutChg>
        <pc:sldLayoutChg chg="del">
          <pc:chgData name="Pun, Abinash" userId="be4e8907-673f-4edf-a60a-f3f697d78ce9" providerId="ADAL" clId="{21AA9773-B5D9-974F-A830-49F012CB2FD0}" dt="2019-01-04T15:02:52.864" v="426" actId="2696"/>
          <pc:sldLayoutMkLst>
            <pc:docMk/>
            <pc:sldMasterMk cId="2386516728" sldId="2147483672"/>
            <pc:sldLayoutMk cId="3037874302" sldId="2147483675"/>
          </pc:sldLayoutMkLst>
        </pc:sldLayoutChg>
        <pc:sldLayoutChg chg="del">
          <pc:chgData name="Pun, Abinash" userId="be4e8907-673f-4edf-a60a-f3f697d78ce9" providerId="ADAL" clId="{21AA9773-B5D9-974F-A830-49F012CB2FD0}" dt="2019-01-04T15:02:52.866" v="427" actId="2696"/>
          <pc:sldLayoutMkLst>
            <pc:docMk/>
            <pc:sldMasterMk cId="2386516728" sldId="2147483672"/>
            <pc:sldLayoutMk cId="134939579" sldId="2147483676"/>
          </pc:sldLayoutMkLst>
        </pc:sldLayoutChg>
        <pc:sldLayoutChg chg="del">
          <pc:chgData name="Pun, Abinash" userId="be4e8907-673f-4edf-a60a-f3f697d78ce9" providerId="ADAL" clId="{21AA9773-B5D9-974F-A830-49F012CB2FD0}" dt="2019-01-04T15:02:52.869" v="428" actId="2696"/>
          <pc:sldLayoutMkLst>
            <pc:docMk/>
            <pc:sldMasterMk cId="2386516728" sldId="2147483672"/>
            <pc:sldLayoutMk cId="4235248576" sldId="2147483677"/>
          </pc:sldLayoutMkLst>
        </pc:sldLayoutChg>
        <pc:sldLayoutChg chg="del">
          <pc:chgData name="Pun, Abinash" userId="be4e8907-673f-4edf-a60a-f3f697d78ce9" providerId="ADAL" clId="{21AA9773-B5D9-974F-A830-49F012CB2FD0}" dt="2019-01-04T15:02:52.871" v="429" actId="2696"/>
          <pc:sldLayoutMkLst>
            <pc:docMk/>
            <pc:sldMasterMk cId="2386516728" sldId="2147483672"/>
            <pc:sldLayoutMk cId="2421356395" sldId="2147483678"/>
          </pc:sldLayoutMkLst>
        </pc:sldLayoutChg>
        <pc:sldLayoutChg chg="del">
          <pc:chgData name="Pun, Abinash" userId="be4e8907-673f-4edf-a60a-f3f697d78ce9" providerId="ADAL" clId="{21AA9773-B5D9-974F-A830-49F012CB2FD0}" dt="2019-01-04T15:02:52.873" v="430" actId="2696"/>
          <pc:sldLayoutMkLst>
            <pc:docMk/>
            <pc:sldMasterMk cId="2386516728" sldId="2147483672"/>
            <pc:sldLayoutMk cId="3608999481" sldId="2147483679"/>
          </pc:sldLayoutMkLst>
        </pc:sldLayoutChg>
        <pc:sldLayoutChg chg="del">
          <pc:chgData name="Pun, Abinash" userId="be4e8907-673f-4edf-a60a-f3f697d78ce9" providerId="ADAL" clId="{21AA9773-B5D9-974F-A830-49F012CB2FD0}" dt="2019-01-04T15:02:52.875" v="431" actId="2696"/>
          <pc:sldLayoutMkLst>
            <pc:docMk/>
            <pc:sldMasterMk cId="2386516728" sldId="2147483672"/>
            <pc:sldLayoutMk cId="2151672131" sldId="2147483680"/>
          </pc:sldLayoutMkLst>
        </pc:sldLayoutChg>
        <pc:sldLayoutChg chg="del">
          <pc:chgData name="Pun, Abinash" userId="be4e8907-673f-4edf-a60a-f3f697d78ce9" providerId="ADAL" clId="{21AA9773-B5D9-974F-A830-49F012CB2FD0}" dt="2019-01-04T15:02:52.878" v="432" actId="2696"/>
          <pc:sldLayoutMkLst>
            <pc:docMk/>
            <pc:sldMasterMk cId="2386516728" sldId="2147483672"/>
            <pc:sldLayoutMk cId="178096993" sldId="2147483681"/>
          </pc:sldLayoutMkLst>
        </pc:sldLayoutChg>
        <pc:sldLayoutChg chg="del">
          <pc:chgData name="Pun, Abinash" userId="be4e8907-673f-4edf-a60a-f3f697d78ce9" providerId="ADAL" clId="{21AA9773-B5D9-974F-A830-49F012CB2FD0}" dt="2019-01-04T15:02:52.880" v="433" actId="2696"/>
          <pc:sldLayoutMkLst>
            <pc:docMk/>
            <pc:sldMasterMk cId="2386516728" sldId="2147483672"/>
            <pc:sldLayoutMk cId="2452438963" sldId="2147483682"/>
          </pc:sldLayoutMkLst>
        </pc:sldLayoutChg>
        <pc:sldLayoutChg chg="del">
          <pc:chgData name="Pun, Abinash" userId="be4e8907-673f-4edf-a60a-f3f697d78ce9" providerId="ADAL" clId="{21AA9773-B5D9-974F-A830-49F012CB2FD0}" dt="2019-01-04T15:02:52.881" v="434" actId="2696"/>
          <pc:sldLayoutMkLst>
            <pc:docMk/>
            <pc:sldMasterMk cId="2386516728" sldId="2147483672"/>
            <pc:sldLayoutMk cId="2074213576" sldId="214748368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20T12:21:28.5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 0 516,'0'0'903,"0"0"0,0 0 0,0 0 0,0 0 0,0 0-129,0 0 129,0 0-129,0 0-129,0 0-258,0 0 129,0 0-258,0 0 0,0 0 0,0 0-258,0 0 129,0 0 0,0 0 0,0 0 0,-25 13 0,25-13 129,0 0-129,0 0 0,0 0-129,0 0-129,0 0 258,0 0-258,0 0 129,0 0 0,0 0 0,0 0 0,0 0-129,0 0-129,0 0 129,0 0 0,0 0-129,0 0-129,0 0 129,0 0 129,0 0 0,0 0 0,0 0 129,0 0 0,0 0 129,0 0 0,0 0-129,0 0 129,0 0-129,0 0-129,0 0-129,0 0-387,0 0 0,0 0 0,0 0-258,0 0 387,0 0 0,0 0 129,0 0 0,0 0 387,0 0-129,0 0 258,0 0-129,0 0 129,0 0-129,0 0 258,0 0-129,0 0-258,0 0-129,0 0-516,0 0-258,0 0-1032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6T23:47:58.08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2427 1032,'0'0'1419,"0"0"-258,0 0 0,0 0-258,0 0-516,0 0 0,21 5-387,-21-5 258,18-11-129,-18 11 0,24-28 258,-10 9-129,5-10 129,-2 6 0,2-3 129,0 2-258,4-3 0,-4 1 129,2 0-129,-2 0-129,2 5-129,-6-6 129,5 3-129,-3-4-129,0-2 129,-3-7 0,2 0 0,5-3 0,-4-3 129,2 2 0,-3 0 258,1 3-129,-1 0 0,-1 7 129,-3-9 0,-1 11 0,-1-9 0,4 2-258,-2-7 0,0-1 0,4-8 129,-2 1 129,0 0 0,3 1 129,-5-6-129,2 10 129,-3-3-129,1 5 129,-2-4-258,2 6-129,1-10-129,0 4 0,3 0 129,-2-9-129,3 2 0,1 0 129,-4-2-129,3-1 129,-1 8-129,3-2 129,-7-1-129,3 13 129,-4-3 0,3 5-129,-2 5 129,-2 5-129,1-1 258,-4 9 0,0 0 0,-7 20-129,13-33 258,-13 33-129,13-24 0,-13 24 0,0 0-129,17-21 0,-17 21-129,0 0 0,0 0 0,23-10 0,-23 10 0,0 0-129,0 0 129,0 0 0,22-1 0,-22 1 0,24 0 129,-24 0-129,33-13 0,-10 8 129,-2-3-129,0 2 0,-21 6 129,34-14-129,-34 14 129,21-3-129,-21 3 129,0 0-129,0 0 129,16 9-129,-16-9 0,7 19 0,-7-19 0,7 21 0,-7-21 129,8 23-129,-2-4 0,-5 3 0,-1 0 129,0 3-129,0 1 0,0 0 0,0 5-129,0-6 129,0 1 0,2-4 0,3 0 0,2 8 0,2 0-129,-2 1 129,-2 4 0,-1 5 0,-3 3-129,-1-2 129,0 3-129,0-7 129,0-3-129,2-1 129,3-5 0,-3-3 0,1-1 0,4 3 129,-3 2 0,1 2-129,-2 5 129,1-2 0,-1 7 0,1-6-258,-2 1 258,-1 3-129,1-3 0,2-2-129,-1-7 129,1 6 0,1-11 0,0 6 0,4-5-129,-1-2 129,-2-1 0,2 1 0,-1-1 0,-7-20 0,14 33 0,-14-33 0,10 37 0,-4-19 129,1 3-129,-2-1 0,0 0 0,2 0 0,-2 2 129,2-3-129,0 2 0,0-3 0,-2 1 129,-1 0-129,3 2 0,-4-3 129,1 1-129,-4-19 0,3 28 0,-3-28 129,2 28-129,-2-28 0,3 20 0,-3-20 0,7 17-129,-7-17 258,4 30-129,-4-30-129,5 22 129,-5-22 0,2 25 0,-2-25 0,5 19 0,-5-19 0,0 0 0,15 25 0,-15-25-129,13 21 258,-13-21-258,13 20 129,-13-20-129,16 21 129,-16-21 0,16 17-129,-16-17 129,0 0 0,24 15 0,-24-15-129,16 18 129,-16-18 0,0 0 0,29 27 0,-29-27-129,16 17 129,-16-17 0,0 0 0,19 23 0,-19-23 0,0 0-129,21 15 258,-21-15-129,0 0 0,21 13 0,-21-13 0,0 0 0,17 21 0,-17-21 0,14 20 0,-14-20 0,15 21 0,-15-21 0,14 22 0,-14-22 129,0 0-129,16 23 0,-16-23-129,0 0 258,10 18-129,-10-18 0,0 0 129,18 21-129,-18-21 0,0 0 0,24 20 0,-24-20 0,0 0-129,24 13 129,-24-13-129,0 0 129,19 5 0,-19-5 0,0 0 0,25 4 0,-25-4 0,20 4 0,-20-4 0,25 1 0,-25-1 0,28 2 0,-28-2 0,29 0 0,-29 0 0,28 0 0,-28 0 0,31-2 129,-31 2-129,30 0 0,-30 0 129,19 0-129,-19 0 0,21 0 0,-21 0 0,22 0 0,-22 0 0,28-1 0,-28 1 0,31-8 0,-31 8 0,30-5 0,-30 5-129,27-8 129,-27 8 0,23-10 0,-23 10 0,0 0 0,23-5 0,-23 5 0,0 0 0,0 0 0,0 0 0,19-2 0,-19 2 0,0 0 0,19-10 0,-19 10 0,17-6 0,-17 6-129,19-8 129,-19 8 0,0 0 129,21-12-258,-21 12 258,0 0-129,17-16 0,-17 16 0,19-25 0,-19 25 0,25-31 0,-13 11 0,0-1-129,-12 21 129,28-36 0,-28 36 0,26-34 0,-14 9 0,-2 2-129,3 3 129,-3-7 0,2 1 0,-1 2 0,1-5 0,2 6 0,-2-3 0,3 3 129,-1-5-129,0 6 0,4-6 0,-5-5 0,1 1-129,-2 7 129,1-5 0,-3 4 0,0 3 0,1 1 0,-11 22 0,15-32 0,-15 32 129,14-25 0,-14 25 0,0 0 0,7-20 0,-7 20 129,0 0-129,0 0 129,0 0-129,0 0 0,2-25 0,-2 25 0,0 0 0,5-22-129,-5 22 0,4-21 0,-4 21 129,8-25-129,-8 25 0,13-21 0,-13 21 0,20-24-129,-20 24 129,25-25 0,-25 25-129,26-21 129,-26 21 0,27-19 0,-27 19-129,23-12 129,-23 12 0,0 0 0,23-25 0,-23 25 0,0 0 0,24-16 0,-24 16 0,21-18 0,-21 18 0,29-22 0,-29 22 0,35-28 129,-14 15-129,-4-4 129,1 5-129,-18 12 0,33-29 0,-33 29 0,29-25-129,-29 25 129,24-13 0,-24 13 0,18-6-129,-18 6 129,22 0 129,-22 0-129,19 4 129,-19-4 0,19 13-258,-19-13 129,20 20 129,-20-20-129,22 28 0,-22-28-129,26 20 129,-26-20-129,26 21 129,-26-21 129,26 16-129,-26-16 0,21 21 0,-21-21 0,14 27 0,-14-27 129,16 33-129,-16-33 0,10 29 0,-10-29 0,12 24 0,-12-24 0,16 20 0,-16-20 0,0 0 129,21 20-129,-21-20 0,17 21 0,-17-21 129,26 21-129,-26-21 0,23 27 129,-23-27-129,22 30 0,-22-30 0,17 32 0,-17-32 0,13 26 0,-13-26 0,10 23 0,-10-23 0,10 24 0,-10-24 0,13 27 0,-13-27 0,13 29 0,-13-29 0,18 31 0,-18-31 0,15 33 0,-8-14 0,-3-2 0,-4-17 0,9 31 0,-9-31 0,6 28 0,-6-28-129,7 29 129,-7-29 0,13 21 0,-13-21 0,17 22 0,-17-22 129,16 28-129,-16-28 0,17 27 0,2 8-774,-5-10 0,10 15 129,-8-8 0,15 15 0,-8-12 0,10 12-258,-11-9 258,-3-6 645,0-4 0,0-2 0,-19-26-129,30 32 129,-30-32-129,23 17 129,-23-17 0,20 7-129,-20-7 129,0 0 0,21 0 129,-21 0-129,0 0 0,19 12 0,-19-12 129,0 0-129,0 0 0,0 0 0,18 17 0,-18-17 0,0 0 129,0 0 0,19 0 0,-19 0 129,0 0-129,0 0 258,0 0-258,19-1 0,-19 1 0,0 0-129,0 0 129,0 0-129,24-3 0,-24 3 0,0 0 0,24-10 0,-24 10 0,18 0 129,-18 0-129,19 0 0,-19 0-129,0 0 129,24 0 0,-24 0 0,28 0 0,-28 0 0,28 0 0,-28 0 0,34-3 0,-14 0 0,-20 3 0,27-3 0,-27 3-129,26-6 129,-26 6 0,21 0 0,-21 0 0,0 0 0,23 0-129,-23 0 129,0 0 0,19 0 0,-19 0 0,0 0 0,0 0-129,19 0 129,-19 0 0,0 0-129,0 0 129,17 0-258,-17 0 129,0 0-258,0 0 129,0 0 0,0 0-129,0 0 129,0 0-129,0 0 0,0 0 258,0 0 0,0 0 0,0 0 0,0 0 129,0 0-129,0 0 129,0 0-387,0 0 129,0 0-258,0 0-258,0 0-645,0 12-1161,0-12-1548,0 0 258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6T23:49:11.0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2778 129,'0'0'516,"0"0"-258,17 0 258,-17 0-258,0 0 0,25 2 258,-25-2 258,22 2 129,-22-2 129,26 0 129,-26 0 258,26 0-129,-26 0-258,23-7-129,-23 7-129,28-10-258,-28 10-258,27-15 129,-27 15-129,30-16 0,-30 16 129,31-17-129,-31 17 0,28-32-129,-28 32 129,26-33-129,-26 33 129,26-31-129,-26 31-129,28-33 0,-28 33 0,31-33 129,-17 11 0,1 2-129,1-8 129,0 7 0,-2-7-129,-1 5 258,0-5-129,-1 7 0,-2 1 258,1 1-258,-3-3 0,4 1 0,-1-2 0,1 0-129,2-6 0,-2-5 0,0-1-129,2-6 129,-2 5-129,0-3 129,0 4 0,-1 6 0,-2 3 0,-1 3 129,-3-5-129,4 8 129,-4-7-129,4 4 129,3-9-129,0 3 0,4-8 129,-4 4-129,4 6 0,-4 1 0,0 2 129,0 2-129,-3 0 0,-2 0 129,-2-1 0,5-1 0,-6-3-129,6-2 129,-4 0-129,0 1 129,0 0-129,-1-1 258,0-1-258,-1 2 129,-1-3-258,2 2 258,-1-8-129,-1 6 0,4-6 0,2 6 0,-6-2 0,4 5 0,-5 2 0,0 3 129,-2 3-129,1-1 129,-1 3-129,0 0 129,0-1-129,0-5 129,0-2-129,0-6 0,2 2 0,5-3 129,2-1 0,-2 4-129,1-4 129,1 10 0,-4 0-129,4 7 129,-6-7 0,-3 24-129,7-33 0,-5 14 0,-2 19 0,4-33 0,-4 33 0,7-36 0,-7 36 0,8-32 0,-8 32 0,11-30 0,-11 30 0,7-29 0,-7 29 0,8-20 0,-8 20 0,7-20 0,-7 20 0,0 0 0,12-24 0,-12 24 0,11-21 0,-11 21 0,12-20 0,-12 20 0,10-20 0,-10 20 0,7-21 0,-7 21 129,0 0-129,7-23 0,-7 23 0,0 0 0,4-21 129,-4 21-129,0 0 0,0-20 0,0 20 0,0 0 0,0 0 0,0 0 0,0 0-129,0 0 129,8-17-129,-8 17 129,0 0-129,0 0 129,0 0 0,21-9 0,-21 9 0,0 0 0,0 0 0,0 0 0,0 0 0,0 0 0,0 0 0,21-20 0,-21 20-129,0 0 129,26-11 0,-26 11 0,24-12 0,-24 12 0,21-14 0,-21 14 0,0 0 0,23-19 129,-23 19-129,0 0 129,0 0-129,0 0 0,0 0 0,0 0 0,0 0 0,0 0 0,0 0-129,17-4 129,-17 4-129,0 0 129,0 0 129,0 0-129,0 0 0,0 0 0,11 15 0,-11-15 0,0 0 129,3 17-129,-3-17-129,0 0 258,0 0-129,24 24 0,-24-24-129,0 0 129,14 25 0,-14-25 129,11 32-258,-11-32 129,10 28 0,-10-28 0,16 28 0,-16-28 0,24 26 0,-24-26 0,19 12 0,-19-12 0,0 0 0,23 16 0,-23-16 0,0 0 0,0 0 0,24 26 0,-24-26 0,21 31 0,-11-11 0,-10-20 0,23 37 0,-15-13 0,-2 0 0,1 1 0,-6-8 0,-1 3 0,0-20 0,0 28 0,0-28 0,0 26 0,0-26 0,0 23 0,0-23 0,6 29 129,-3-11-129,-3-18 0,7 33-129,-5-15 129,-2-18 0,7 32 0,-7-32 0,8 27-129,-8-27 129,7 21 0,-7-21 0,7 28 0,-7-28 0,11 31 0,-11-31 0,8 38 129,-3-13-129,2-4 0,-3-5 0,3 5 0,-7-21 0,9 31 0,-9-31 0,8 25 0,-8-25 0,7 24 0,-7-24 0,5 29 0,-5-29 0,7 34 0,-7-34 0,6 35 0,-3-8 0,-1-10 0,1 12 129,-1-13-258,3 7 129,-3 3-129,0 1 258,-1-1-258,-1-6 129,2 9-129,-2-8 129,0 7 0,0-4-129,0 0 129,0-2 0,0 0 0,0-3 0,0-19 0,4 30 0,-4-30 0,5 29 0,-5-29 0,3 30-129,-3-30 129,4 29 0,-4-29-129,3 31 129,-3-31-129,2 36 129,-2-36 0,3 32-129,-3-32 129,11 30 0,-11-30 0,12 30 0,-12-30-129,16 20 129,-16-20 0,13 21 0,-13-21 0,0 0 0,13 23 0,-13-23 0,0 0 0,8 23 0,-8-23 0,0 0 0,11 23 0,-11-23 0,0 0 0,7 17 0,-7-17 0,0 0 0,5 24 0,-5-24 0,0 0 0,2 17 0,-2-17 0,0 0 0,3 20 0,-3-20 0,0 20 0,0-20 0,0 16 0,0-16-129,-3 20 129,3-20 0,0 0-129,0 18 129,0-18 0,0 0 0,0 0 0,1 23 0,-1-23 0,0 0-258,7 20 258,-7-20 0,0 0 0,5 22 0,-5-22 0,0 0 0,7 20 258,-7-20-258,4 20 0,-4-20 0,2 16 0,-2-16 0,5 25 0,-5-25 0,3 21-258,-3-21 258,0 0 0,7 21 0,-7-21 0,0 0 258,2 20-258,-2-20 0,0 0 0,0 19 0,0-19 0,0 0 0,0 0 0,3 19-258,-3-19 258,0 0 0,0 0 0,0 0 0,0 0 0,0 0 258,18 17-129,-18-17-129,0 0 129,0 0-129,0 0 129,0 0-129,0 0-129,0 19 129,0-19-129,0 0 129,0 0 0,0 0-129,0 0 129,0 0 0,14 16 0,-14-16 0,0 0 0,0 0 0,0 0 0,0 0 0,12 21 0,-12-21 0,0 0 129,3 20-258,-3-20 258,2 18-129,-2-18 0,4 20 0,-4-20 0,0 0 0,6 24 0,-6-24 0,0 0 0,0 0 0,9 21 0,-9-21 129,0 0-129,0 0 0,9 20 0,-9-20 0,0 0-129,3 29 129,-3-29 0,0 0-129,6 22-258,-6-22 258,0 0 0,5 22-129,-5-22 258,0 0-129,0 0 0,7 25 0,-7-25 129,0 0 0,1 21-129,-1-21 129,0 0 0,0 0 0,0 0 0,23 6-129,-23-6 129,0 0 0,0 0 0,21 0 0,-21 0 0,0 0 0,0 0 0,0 0 0,0 0 129,0 0-129,0 0 129,0 0-129,0 0 0,0 0 0,0 0 0,17 6 0,-17-6-129,0 0 258,0 0-129,19-6 129,-19 6 0,0 0 0,0 0 0,0 0 129,0 0-258,0 0 129,0 0-129,0 9-129,0-9 129,0 0 0,0 0 0,0 0 0,0 0 0,0 0 0,0 0 129,0 0-129,0 0 0,0 0 0,0 0 0,0 0 0,4 20 0,-4-20 0,0 0 0,0 0 129,21 8-129,-21-8 0,0 0 0,24 8 258,-24-8-258,0 0 0,22 10 0,-22-10 0,0 0 0,20 8 129,-20-8-129,0 0 0,0 0 0,0 0 0,20 13 0,-20-13 129,0 0-129,0 0 0,0 0 129,0 0-129,0 0 0,0 0 0,23 6 129,-23-6-129,0 0 0,0 0 129,22-4-129,-22 4 0,0 0 0,0 0 0,0 0 129,0 0-129,0 0 0,18-4 0,-18 4 0,0 0 0,0 0 0,0 0 129,0 0-258,0 0 129,19-8 0,-19 8 0,0 0 0,17-8 0,-17 8 0,0 0 0,23-17 0,-23 17 0,0 0 129,19-25-129,-19 25-129,0 0 129,14-20 0,-14 20 0,0 0 0,0 0 0,7-20 0,-7 20 0,0 0 0,0 0 0,0 0 129,15-19-258,-15 19 258,0 0-129,21-21 129,-21 21 0,0 0 0,0 0-129,19-20 0,-19 20 0,0 0 129,0 0-129,19-25 0,-19 25 0,0 0 0,21-21 0,-21 21 0,0 0 0,0 0 0,18-21 0,-18 21 0,0 0 0,0 0 0,0 0 0,0 0 0,0 0 129,0 0-129,0 0 0,7-18 0,-7 18 0,0 0 0,0 0 0,0 0 0,0 0 0,17-18 0,-17 18 0,0 0 0,0 0 129,9-20-129,-9 20 0,0 0 0,0 0 129,0 0-129,12-21 0,-12 21 0,0 0-129,0 0 129,0 0 129,0 0-258,19-20 129,-19 20 0,0 0 0,21-15 0,-21 15 129,0 0-129,22-22 0,-22 22 0,0 0 0,18-22 0,-18 22 129,0 0-129,0 0 0,12-22 0,-12 22 0,0 0 0,5-19 0,-5 19 0,0 0 0,0 0 0,0 0 129,0 0-129,9-17 0,-9 17 0,0 0 0,0 0 0,7-20 0,-7 20 0,0 0 0,0 0 0,12-23 0,-12 23 0,0 0 0,0 0 0,0 0 0,0 0 0,0 0 0,0 0 0,22-22 0,-22 22 0,0 0 0,0 0 0,23-16 0,-23 16 0,0 0 0,0 0 0,0 0 0,19-16 0,-19 16 129,0 0-129,0 0 0,21-23 0,-21 23 0,19-12 0,-19 12 0,21-10 0,-21 10 129,17-8-129,-17 8 0,19-8 129,-19 8 0,0 0 129,26-21-129,-26 21 0,30-23 258,-30 23-258,26-20 0,-26 20 0,26-18-129,-26 18 0,19-15 0,-19 15 0,0 0 0,19-13 0,-19 13 0,12-17 129,-12 17-129,14-19 0,-14 19 129,23-24-129,-23 24 0,22-21 0,-22 21 129,21-17-129,-21 17 0,0 0 0,21-13 0,-21 13 0,0 0 0,0 0 0,0 0 0,0 0 0,17-16 0,-17 16 0,0 0 0,0 0 0,0 0 0,21-11 0,-21 11 0,0 0 0,0 0 0,0 0 0,19-4 0,-19 4 0,0 0 0,17-13-129,-17 13 129,0 0 0,20-8 0,-20 8 0,0 0 0,0 0 0,0 0 0,20-7 0,-20 7 0,0 0 129,25-21-129,-25 21 0,22-24 0,-22 24 0,21-16 0,-21 16 0,0 0 0,23-13 0,-23 13 129,0 0-129,0 0 129,0 0 0,0 0-129,0 0 129,0 0-129,0 0 0,0 0 0,20-12 129,-20 12-129,0 0 0,0 0 0,0 0 0,0 0 0,0 0 0,0 0 0,0 0 0,0 0 0,0 0 0,18-12-129,-18 12 129,0 0 0,0 0 0,0 0 0,0 0 0,0 0 0,0 0 0,0 0 0,0 0 0,0 0 0,21 1 0,-21-1 0,0 0 129,19 6-129,-19-6 0,0 0 0,24 3 129,-24-3-129,0 0 0,21 0 0,-21 0 0,0 0 0,17 0 0,-17 0 129,21-2-129,-21 2 0,21-5 129,-21 5-129,17-7 129,-17 7 0,0 0 0,0 0 0,0 0-129,0 0 129,19-6-129,-19 6 0,0 0 0,0 0 0,0 0 0,23 0 0,-23 0 0,0 0 0,26 0 0,-26 0 0,0 0 258,19-3-258,-19 3 0,0 0 0,0 0-258,0 0 258,0 0 0,0 0 0,23 5 258,-23-5-258,0 0-258,20 0 258,-20 0 258,0 0-258,23 8 0,-23-8 0,0 0 0,21 4 0,-21-4 0,0 0 0,17 11 0,-17-11 0,0 0 0,26 1 0,-26-1 0,0 0 0,23 7 0,-23-7 0,0 0 0,21 1 0,-21-1 0,0 0 0,19 0 0,-19 0 0,0 0 0,21 0 0,-21 0 129,0 0-129,17 0 0,-17 0 0,0 0 129,0 0-129,0 0 0,0 0 0,0 0 0,21 0 0,-21 0 0,0 0 0,22 4 129,-22-4-129,21 1 0,-21-1 0,23 2 0,-23-2 0,0 0 0,22 5 0,-22-5 0,0 0 129,0 0-129,14 20 0,-14-20 0,0 0 0,21 11 0,-21-11 0,23 11 0,-23-11 129,22 7-129,-22-7 0,0 0 0,24 2 0,-24-2 0,0 0 0,0 0 0,0 0 0,0 0 0,0 0 0,0 0 129,0 0-129,0 0 129,0 0-129,0 0 0,20 19 0,-20-19 0,0 0 0,0 0 0,0 0-129,0 0 258,0 0-129,20 16 0,-20-16 129,0 0-129,0 0 0,13 19 129,-13-19-129,0 0 0,13 18 129,-13-18-129,0 0-129,21 15 258,-21-15-129,23 9 0,-23-9 0,19 12 0,-19-12 0,21 11 0,-21-11 0,0 0 129,22 18-258,-22-18 129,0 0 0,16 24 0,-16-24 0,0 0 129,17 20-129,-17-20 0,19 4 0,-19-4 0,21 0 0,-21 0 0,23 0 129,-23 0-129,0 0 0,24 0 0,-24 0 0,0 0 0,0 0 0,0 0 0,0 0 0,0 0 0,17 1 0,-17-1 0,0 0 0,0 0 0,0 0 0,0 0 0,0 0 0,21 19 0,-21-19 0,0 0 129,0 0-258,18 21 258,-18-21-129,0 0 0,0 0 0,24 16 0,-24-16 0,0 0 0,22 15 0,-22-15 0,18 11-129,-18-11 258,21 11-129,-21-11 0,21 16 0,-21-16-129,0 0 129,26 16 0,-26-16 0,0 0 0,20 13 0,-20-13 0,0 0 0,0 0 0,0 0 0,18 21 0,-18-21 129,0 0-129,0 0 0,0 0 0,0 0 0,19 22 0,-19-22 0,0 0 129,0 0-258,21 17 258,-21-17-129,0 0 0,0 0 0,20 20 0,-20-20 0,0 0 0,0 0 0,23 21 0,-23-21 0,0 0 0,16 20 0,-16-20 0,0 0 0,27 16 0,-27-16 0,21 9 0,-21-9 0,25 8 0,-25-8 0,26 7 0,-26-7-129,26 11 258,-26-11-129,22 14 0,-22-14 0,26 13 0,-26-13 0,30 12 0,-30-12 129,33 16-129,-14-11 0,-2 3 0,-17-8 0,33 11 0,-33-11 129,30 9-129,-30-9-129,26 8 129,-26-8 0,24 12 0,-24-12 129,28 10-129,-28-10 129,24 10-129,-24-10 129,24 17 0,-24-17-129,25 14 129,-25-14-129,26 18 0,-26-18 129,31 18-129,-31-18 0,35 14-129,-35-14 129,34 17-129,-14-10 129,0 1-129,-2 1 129,1-1-129,-19-8 129,35 17 0,-16-10 0,0 2 129,2 3-129,-1-8 0,-1 3 0,4 5 0,3-4 0,-2-2 0,-3 7 0,-2-13 0,-1 2 0,-18-2 0,33 7 0,-33-7 0,22 9 0,-22-9 129,19 4-129,-19-4 0,23 20 129,-23-20-129,26 19 0,-26-19 0,29 15 0,-11-7 0,-18-8 0,33 12-129,-33-12 258,29 8-129,-29-8-129,25 12 258,-25-12-129,0 0 0,24 17 0,-24-17 0,0 0 0,26 23 0,-26-23 129,22 10-129,-22-10 0,25 13 0,-25-13 0,28 11 0,-28-11 0,22 10-129,-22-10 129,0 0 0,21 5 0,-21-5-129,0 0 0,0 0-258,0 0-258,12-15-645,-12 15-2064,23-5-1290,-23 5-645,0 0-129,10-24 129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16A6-F5AB-1544-9FB8-F5063E959A9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FC122-53EC-8B44-B75B-3E9BCD98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5760" y="6386232"/>
            <a:ext cx="2133600" cy="476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57F26-DD2F-304C-A8B4-35DC639E79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39721" y="-3143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312254" y="635037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accent6"/>
                </a:solidFill>
              </a:defRPr>
            </a:lvl1pPr>
            <a:extLst/>
          </a:lstStyle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accent6"/>
                </a:solidFill>
                <a:effectLst/>
              </a:defRPr>
            </a:lvl1pPr>
            <a:extLst/>
          </a:lstStyle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accent6"/>
                </a:solidFill>
                <a:effectLst/>
              </a:defRPr>
            </a:lvl1pPr>
            <a:extLst/>
          </a:lstStyle>
          <a:p>
            <a:fld id="{57857F26-DD2F-304C-A8B4-35DC639E7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24" y="6428779"/>
            <a:ext cx="1469846" cy="4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2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1.png"/><Relationship Id="rId4" Type="http://schemas.openxmlformats.org/officeDocument/2006/relationships/image" Target="../media/image65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(null)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customXml" Target="../ink/ink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4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png"/><Relationship Id="rId7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2D2FE5-B1C2-8148-9305-8722FF59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396" y="110724"/>
            <a:ext cx="7922320" cy="2924306"/>
          </a:xfrm>
        </p:spPr>
        <p:txBody>
          <a:bodyPr>
            <a:noAutofit/>
          </a:bodyPr>
          <a:lstStyle/>
          <a:p>
            <a:r>
              <a:rPr lang="en-US" sz="4800" dirty="0"/>
              <a:t>Prompt gamma-jet and di-jet via </a:t>
            </a:r>
            <a:r>
              <a:rPr lang="en-US" sz="4800" dirty="0" smtClean="0"/>
              <a:t>correlations </a:t>
            </a:r>
            <a:r>
              <a:rPr lang="en-US" sz="4800" dirty="0" smtClean="0"/>
              <a:t>in Heavy Ion Collisions  in </a:t>
            </a:r>
            <a:r>
              <a:rPr lang="en-US" sz="4800" dirty="0"/>
              <a:t>large and small systems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643147-B4E5-5740-B238-3971FB419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396" y="3323228"/>
            <a:ext cx="740664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Justin Frantz</a:t>
            </a:r>
            <a:endParaRPr lang="en-US" sz="2800" dirty="0"/>
          </a:p>
          <a:p>
            <a:r>
              <a:rPr lang="en-US" sz="2800" dirty="0"/>
              <a:t>Ohio University </a:t>
            </a:r>
          </a:p>
          <a:p>
            <a:r>
              <a:rPr lang="en-US" sz="2800" b="1" dirty="0" smtClean="0"/>
              <a:t>3/20/2019</a:t>
            </a:r>
            <a:endParaRPr lang="en-US" sz="2800" b="1" dirty="0"/>
          </a:p>
          <a:p>
            <a:r>
              <a:rPr lang="en-US" sz="2800" dirty="0" err="1" smtClean="0"/>
              <a:t>Jetscape</a:t>
            </a:r>
            <a:r>
              <a:rPr lang="en-US" sz="2800" dirty="0" smtClean="0"/>
              <a:t> Workshop 3/20/2020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86" y="5999225"/>
            <a:ext cx="2939692" cy="8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39" y="5966140"/>
            <a:ext cx="1710722" cy="7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98" y="5952331"/>
            <a:ext cx="2916919" cy="7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39" y="2490281"/>
            <a:ext cx="3036955" cy="232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763D89-F249-4D02-BE6C-0968A2F63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412" y="2003608"/>
            <a:ext cx="3700781" cy="3975630"/>
          </a:xfrm>
        </p:spPr>
        <p:txBody>
          <a:bodyPr>
            <a:normAutofit/>
          </a:bodyPr>
          <a:lstStyle/>
          <a:p>
            <a:r>
              <a:rPr lang="en-US" sz="2000" dirty="0"/>
              <a:t>0-40% events – Most central </a:t>
            </a:r>
            <a:r>
              <a:rPr lang="en-US" sz="2000" dirty="0" err="1"/>
              <a:t>Au+Au</a:t>
            </a:r>
            <a:endParaRPr lang="en-US" sz="2000" dirty="0"/>
          </a:p>
          <a:p>
            <a:r>
              <a:rPr lang="en-US" sz="2000" dirty="0"/>
              <a:t>No clear modification in </a:t>
            </a:r>
            <a:r>
              <a:rPr lang="en-US" sz="2000" dirty="0" err="1"/>
              <a:t>d+Au</a:t>
            </a:r>
            <a:endParaRPr lang="en-US" sz="2000" dirty="0"/>
          </a:p>
          <a:p>
            <a:r>
              <a:rPr lang="en-US" sz="2000" dirty="0"/>
              <a:t>Enhancement in </a:t>
            </a:r>
            <a:r>
              <a:rPr lang="en-US" sz="2000" dirty="0" err="1"/>
              <a:t>Au+Au</a:t>
            </a:r>
            <a:endParaRPr lang="en-US" sz="2000" dirty="0"/>
          </a:p>
          <a:p>
            <a:r>
              <a:rPr lang="en-US" sz="2000" dirty="0"/>
              <a:t>Run 7+10+11 </a:t>
            </a:r>
            <a:r>
              <a:rPr lang="en-US" sz="2000" dirty="0" err="1"/>
              <a:t>Au+Au</a:t>
            </a:r>
            <a:r>
              <a:rPr lang="en-US" sz="2000" dirty="0"/>
              <a:t> more precise than previous measurement (Run 7+Run 10)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A0431D-5A60-47AC-9604-63D02AA7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F9AC86-5E6C-4294-AC73-9E5E6E1F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4D0965-1B78-4954-9543-76FE2CB1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A6B358-520E-4D72-879D-E5DC61D63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426" y="1750828"/>
            <a:ext cx="5473169" cy="4037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760949-229F-4636-A7B9-03978B61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8" y="4686094"/>
            <a:ext cx="3477218" cy="14908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1AF3F1-08B0-48EC-96B7-29CB9378FBDD}"/>
              </a:ext>
            </a:extLst>
          </p:cNvPr>
          <p:cNvSpPr/>
          <p:nvPr/>
        </p:nvSpPr>
        <p:spPr>
          <a:xfrm>
            <a:off x="628650" y="6042966"/>
            <a:ext cx="2159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dvP6F00"/>
              </a:rPr>
              <a:t>PRL </a:t>
            </a:r>
            <a:r>
              <a:rPr lang="en-US" sz="1600" dirty="0">
                <a:latin typeface="AdvP6F01"/>
              </a:rPr>
              <a:t>111, </a:t>
            </a:r>
            <a:r>
              <a:rPr lang="en-US" sz="1600" dirty="0">
                <a:latin typeface="AdvP6F00"/>
              </a:rPr>
              <a:t>032301 (2013)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46E298-7EBE-4774-9C20-52696156105A}"/>
              </a:ext>
            </a:extLst>
          </p:cNvPr>
          <p:cNvSpPr/>
          <p:nvPr/>
        </p:nvSpPr>
        <p:spPr>
          <a:xfrm>
            <a:off x="7868841" y="5663885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ξ</a:t>
            </a:r>
            <a:r>
              <a:rPr lang="en-US" dirty="0"/>
              <a:t>=ln(1/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4CCED99-AED3-4395-A557-D9B5EFFC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98" y="5087484"/>
            <a:ext cx="1388752" cy="127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E39F191-1796-4534-9F99-7EEF27EC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215467"/>
            <a:ext cx="793750" cy="1763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9FEA9D-7A8A-4336-B120-EC98283642DC}"/>
              </a:ext>
            </a:extLst>
          </p:cNvPr>
          <p:cNvSpPr/>
          <p:nvPr/>
        </p:nvSpPr>
        <p:spPr>
          <a:xfrm>
            <a:off x="3840480" y="6130765"/>
            <a:ext cx="4947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does enhancement behave with centrality?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>
              <a:xfrm>
                <a:off x="133264" y="465707"/>
                <a:ext cx="9007522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400" b="1" dirty="0"/>
                  <a:t>In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𝜸</m:t>
                    </m:r>
                  </m:oMath>
                </a14:m>
                <a:r>
                  <a:rPr lang="en-US" sz="4400" b="1" dirty="0"/>
                  <a:t>-h, PHENIX Measured/Reconfirmed Several </a:t>
                </a:r>
                <a:r>
                  <a:rPr lang="en-US" sz="4400" b="1" dirty="0" smtClean="0"/>
                  <a:t>Ways</a:t>
                </a:r>
                <a:r>
                  <a:rPr lang="en-US" sz="4400" b="1" dirty="0"/>
                  <a:t/>
                </a:r>
                <a:br>
                  <a:rPr lang="en-US" sz="4400" b="1" dirty="0"/>
                </a:br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3264" y="465707"/>
                <a:ext cx="9007522" cy="1143000"/>
              </a:xfrm>
              <a:blipFill rotWithShape="1">
                <a:blip r:embed="rId6"/>
                <a:stretch>
                  <a:fillRect l="-2776" t="-43617" r="-1963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D4EEAFE-EBE3-47E9-B3C8-6441F5E1BD6F}"/>
              </a:ext>
            </a:extLst>
          </p:cNvPr>
          <p:cNvSpPr txBox="1">
            <a:spLocks/>
          </p:cNvSpPr>
          <p:nvPr/>
        </p:nvSpPr>
        <p:spPr>
          <a:xfrm>
            <a:off x="1025525" y="274638"/>
            <a:ext cx="7908163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endParaRPr lang="en-US" sz="3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35895" y="5788412"/>
            <a:ext cx="331967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3339" y="5760580"/>
            <a:ext cx="314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z increasing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57"/>
            <a:ext cx="922655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Updated Method - </a:t>
            </a:r>
            <a:r>
              <a:rPr lang="en-US" sz="3600" b="1" dirty="0"/>
              <a:t>Isolation Cut in </a:t>
            </a:r>
            <a:r>
              <a:rPr lang="en-US" sz="3600" b="1" dirty="0" err="1"/>
              <a:t>Au+Au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303338"/>
            <a:ext cx="4514850" cy="225608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Use cone method</a:t>
            </a:r>
          </a:p>
          <a:p>
            <a:pPr lvl="1"/>
            <a:r>
              <a:rPr lang="en-US" sz="2000" dirty="0"/>
              <a:t>Sum energy in cone around particle, if less than threshold, particle is isolated</a:t>
            </a:r>
          </a:p>
          <a:p>
            <a:pPr lvl="1"/>
            <a:r>
              <a:rPr lang="en-US" sz="2000" dirty="0"/>
              <a:t>Optimal threshold depends on centrality, background event energy, and central photon energy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FD0CF1E3-EEA6-41E0-8597-A264E8EA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23460094-0102-43EC-87B2-949BD7ED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54821"/>
            <a:ext cx="3086100" cy="365125"/>
          </a:xfrm>
        </p:spPr>
        <p:txBody>
          <a:bodyPr/>
          <a:lstStyle/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68999"/>
            <a:ext cx="2057400" cy="365125"/>
          </a:xfrm>
        </p:spPr>
        <p:txBody>
          <a:bodyPr/>
          <a:lstStyle/>
          <a:p>
            <a:fld id="{E04B8E56-50AB-49CF-BA36-9D1EA417571D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7" descr="C:\Users\Tyler Danley\Desktop\Final MS template\Tyler\figures\nowo4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81" y="1720385"/>
            <a:ext cx="3073299" cy="14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415"/>
          <a:stretch/>
        </p:blipFill>
        <p:spPr bwMode="auto">
          <a:xfrm>
            <a:off x="5856685" y="1305465"/>
            <a:ext cx="1964530" cy="3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942666"/>
            <a:ext cx="2590800" cy="42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7536733" y="2713932"/>
            <a:ext cx="21726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N. </a:t>
            </a:r>
            <a:r>
              <a:rPr lang="en-US" sz="800" dirty="0" err="1"/>
              <a:t>Riveli</a:t>
            </a:r>
            <a:r>
              <a:rPr lang="en-US" sz="800" dirty="0"/>
              <a:t>,, Ph.D. thesis, Ohio University (2014).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05BF655-A195-490D-8F27-5D3C448F9819}"/>
              </a:ext>
            </a:extLst>
          </p:cNvPr>
          <p:cNvGrpSpPr/>
          <p:nvPr/>
        </p:nvGrpSpPr>
        <p:grpSpPr>
          <a:xfrm>
            <a:off x="628650" y="3429378"/>
            <a:ext cx="5737002" cy="3046578"/>
            <a:chOff x="628650" y="3429378"/>
            <a:chExt cx="5737002" cy="304657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2149726-8D3B-43A0-A4CC-B6BCADD34991}"/>
                </a:ext>
              </a:extLst>
            </p:cNvPr>
            <p:cNvSpPr txBox="1"/>
            <p:nvPr/>
          </p:nvSpPr>
          <p:spPr>
            <a:xfrm>
              <a:off x="965200" y="5232400"/>
              <a:ext cx="3333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Underlying event figure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EE0797AE-E79A-4A68-BB06-81300144CE5B}"/>
                </a:ext>
              </a:extLst>
            </p:cNvPr>
            <p:cNvGrpSpPr/>
            <p:nvPr/>
          </p:nvGrpSpPr>
          <p:grpSpPr>
            <a:xfrm>
              <a:off x="628650" y="3429378"/>
              <a:ext cx="5737002" cy="3046578"/>
              <a:chOff x="460711" y="3620014"/>
              <a:chExt cx="5912525" cy="3027119"/>
            </a:xfrm>
          </p:grpSpPr>
          <p:pic>
            <p:nvPicPr>
              <p:cNvPr id="11" name="Picture 2">
                <a:extLst>
                  <a:ext uri="{FF2B5EF4-FFF2-40B4-BE49-F238E27FC236}">
                    <a16:creationId xmlns="" xmlns:a16="http://schemas.microsoft.com/office/drawing/2014/main" id="{AC683DD5-9D7F-465A-B116-0E4023B6A8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11" y="3620014"/>
                <a:ext cx="4084438" cy="3027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="" xmlns:a16="http://schemas.microsoft.com/office/drawing/2014/main" id="{668E4D45-01A6-4562-A538-31D3A27B8DFA}"/>
                      </a:ext>
                    </a:extLst>
                  </p:cNvPr>
                  <p:cNvSpPr/>
                  <p:nvPr/>
                </p:nvSpPr>
                <p:spPr>
                  <a:xfrm>
                    <a:off x="2529108" y="5084289"/>
                    <a:ext cx="1702338" cy="8256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/>
                      <a:t>Underlying event </a:t>
                    </a:r>
                  </a:p>
                  <a:p>
                    <a:r>
                      <a:rPr 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Decay Photon</a:t>
                    </a:r>
                  </a:p>
                  <a:p>
                    <a:r>
                      <a:rPr lang="en-US" sz="1600" dirty="0">
                        <a:solidFill>
                          <a:srgbClr val="FF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68E4D45-01A6-4562-A538-31D3A27B8D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9108" y="5084289"/>
                    <a:ext cx="1702338" cy="82568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65" t="-1439" r="-1099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="" xmlns:a16="http://schemas.microsoft.com/office/drawing/2014/main" id="{ED58B291-B18A-4F02-9E89-C874021D8354}"/>
                      </a:ext>
                    </a:extLst>
                  </p:cNvPr>
                  <p:cNvSpPr/>
                  <p:nvPr/>
                </p:nvSpPr>
                <p:spPr>
                  <a:xfrm>
                    <a:off x="1883964" y="4018112"/>
                    <a:ext cx="2569987" cy="9578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/>
                      <a:t>Solid line - b  </a:t>
                    </a:r>
                  </a:p>
                  <a:p>
                    <a:r>
                      <a:rPr lang="en-US" dirty="0"/>
                      <a:t>Dashed line  - </a:t>
                    </a:r>
                  </a:p>
                  <a:p>
                    <a:r>
                      <a:rPr lang="en-US" dirty="0"/>
                      <a:t>	</a:t>
                    </a:r>
                    <a14:m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TH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dirty="0"/>
                      <a:t>=0.1*</a:t>
                    </a:r>
                    <a14:m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γ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dirty="0"/>
                      <a:t>+b</a:t>
                    </a:r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D58B291-B18A-4F02-9E89-C874021D83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3964" y="4018112"/>
                    <a:ext cx="2569987" cy="9578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00" t="-3165" r="-244" b="-75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F3342E4-17E6-4875-8D52-2A8BC1E1DB13}"/>
                  </a:ext>
                </a:extLst>
              </p:cNvPr>
              <p:cNvSpPr txBox="1"/>
              <p:nvPr/>
            </p:nvSpPr>
            <p:spPr>
              <a:xfrm>
                <a:off x="1387583" y="3695740"/>
                <a:ext cx="4985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p</a:t>
                </a:r>
                <a:r>
                  <a:rPr lang="en-US" b="1" baseline="-25000" dirty="0" err="1"/>
                  <a:t>Tγ</a:t>
                </a:r>
                <a:r>
                  <a:rPr lang="en-US" b="1" dirty="0"/>
                  <a:t>= 5-7 GeV/c </a:t>
                </a:r>
                <a:r>
                  <a:rPr lang="en-US" dirty="0"/>
                  <a:t> 0-20% </a:t>
                </a:r>
                <a:r>
                  <a:rPr lang="en-US" b="1" dirty="0"/>
                  <a:t>R = 0.1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699549-9880-404B-8191-E44FF6BAA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7526" y="3247347"/>
            <a:ext cx="3377824" cy="14195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990150D-981E-47A7-ACF6-419E396D1539}"/>
              </a:ext>
            </a:extLst>
          </p:cNvPr>
          <p:cNvSpPr/>
          <p:nvPr/>
        </p:nvSpPr>
        <p:spPr>
          <a:xfrm>
            <a:off x="4630344" y="468158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Causes 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Measuring isolated particle v</a:t>
            </a:r>
            <a:r>
              <a:rPr lang="en-US" sz="2000" baseline="-25000" dirty="0"/>
              <a:t>2 </a:t>
            </a:r>
            <a:r>
              <a:rPr lang="en-US" sz="2000" dirty="0"/>
              <a:t>for 2-p background subtraction</a:t>
            </a:r>
            <a:endParaRPr lang="en-US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Background level – using abs norm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Decay photon statistical subtraction </a:t>
            </a:r>
          </a:p>
        </p:txBody>
      </p:sp>
    </p:spTree>
    <p:extLst>
      <p:ext uri="{BB962C8B-B14F-4D97-AF65-F5344CB8AC3E}">
        <p14:creationId xmlns:p14="http://schemas.microsoft.com/office/powerpoint/2010/main" val="14542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8F5656BC-B2E8-458A-892A-C23341E889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/>
                  <a:t>Away-side Prompt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𝜸</m:t>
                    </m:r>
                  </m:oMath>
                </a14:m>
                <a:r>
                  <a:rPr lang="en-US" sz="3600" b="1" dirty="0" smtClean="0"/>
                  <a:t>-h  </a:t>
                </a:r>
                <a:r>
                  <a:rPr lang="en-US" sz="3600" b="1" dirty="0"/>
                  <a:t>Yield	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8F5656BC-B2E8-458A-892A-C23341E88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2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8DA05-D61E-48F0-A814-1AB61326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244475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Integrate away-side of per-trigger yield </a:t>
            </a:r>
          </a:p>
          <a:p>
            <a:r>
              <a:rPr lang="en-US" sz="2000" dirty="0"/>
              <a:t>Seems to scale with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= </a:t>
            </a:r>
            <a:r>
              <a:rPr lang="en-US" sz="2000" dirty="0" err="1"/>
              <a:t>p</a:t>
            </a:r>
            <a:r>
              <a:rPr lang="en-US" sz="2000" baseline="-25000" dirty="0" err="1"/>
              <a:t>Th</a:t>
            </a:r>
            <a:r>
              <a:rPr lang="en-US" sz="2000" dirty="0"/>
              <a:t>/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l-GR" sz="2000" baseline="-25000" dirty="0"/>
              <a:t>γ</a:t>
            </a:r>
            <a:endParaRPr lang="en-US" sz="2000" baseline="-25000" dirty="0"/>
          </a:p>
          <a:p>
            <a:endParaRPr lang="en-US" sz="2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532412-D529-41B8-B489-658A2056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8FB2AE-171E-4742-A0D3-1FD940F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2640FC-D11F-4AF7-BB19-C8FEA232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12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2A57F8-758B-4139-BC68-BCBB9121B782}"/>
              </a:ext>
            </a:extLst>
          </p:cNvPr>
          <p:cNvGrpSpPr/>
          <p:nvPr/>
        </p:nvGrpSpPr>
        <p:grpSpPr>
          <a:xfrm>
            <a:off x="3794011" y="1306287"/>
            <a:ext cx="4664189" cy="5050064"/>
            <a:chOff x="3794011" y="698501"/>
            <a:chExt cx="5172075" cy="565785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8A722A3-CFD7-43DF-82AE-CC988FE3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011" y="698501"/>
              <a:ext cx="5172075" cy="56578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3B43EE5-EB0E-4B26-814B-2602BDE26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346" t="8574" r="30657" b="84954"/>
            <a:stretch/>
          </p:blipFill>
          <p:spPr>
            <a:xfrm>
              <a:off x="7425610" y="2444184"/>
              <a:ext cx="991409" cy="499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9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7FFC02-3E74-4758-AD3A-5D342D95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</a:t>
            </a:r>
            <a:r>
              <a:rPr lang="en-US" sz="3600" b="1" baseline="-25000" dirty="0"/>
              <a:t>AA</a:t>
            </a:r>
            <a:r>
              <a:rPr lang="en-US" sz="3600" b="1" dirty="0"/>
              <a:t> as a function of </a:t>
            </a:r>
            <a:r>
              <a:rPr lang="en-US" sz="3600" b="1" dirty="0" err="1"/>
              <a:t>z</a:t>
            </a:r>
            <a:r>
              <a:rPr lang="en-US" sz="3600" b="1" baseline="-25000" dirty="0" err="1"/>
              <a:t>T</a:t>
            </a:r>
            <a:endParaRPr lang="en-US" sz="3600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F8C970-5641-4FCC-A301-5C1DD6A1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" y="1798929"/>
            <a:ext cx="2295157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Fit all I</a:t>
            </a:r>
            <a:r>
              <a:rPr lang="en-US" sz="2000" baseline="-25000" dirty="0"/>
              <a:t>AA</a:t>
            </a:r>
            <a:r>
              <a:rPr lang="en-US" sz="2000" dirty="0"/>
              <a:t> points in two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regions to a constant to extract the average I</a:t>
            </a:r>
            <a:r>
              <a:rPr lang="en-US" sz="2000" baseline="-25000" dirty="0"/>
              <a:t>AA</a:t>
            </a:r>
            <a:r>
              <a:rPr lang="en-US" sz="2000" dirty="0"/>
              <a:t> for each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region and centrality bin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152E8D-1751-425F-BB1F-096F1D38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0828A9-8DCC-44F7-86E9-6AA29033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DACA26-DEB5-48F6-8C6F-6526BA16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13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9D78A53-1741-4464-9F63-AEA6613A17E7}"/>
              </a:ext>
            </a:extLst>
          </p:cNvPr>
          <p:cNvGrpSpPr>
            <a:grpSpLocks noChangeAspect="1"/>
          </p:cNvGrpSpPr>
          <p:nvPr/>
        </p:nvGrpSpPr>
        <p:grpSpPr>
          <a:xfrm>
            <a:off x="2128570" y="1555811"/>
            <a:ext cx="6895305" cy="4356097"/>
            <a:chOff x="794214" y="887919"/>
            <a:chExt cx="7013686" cy="457789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D0C1D36-2E9E-4C57-8FF7-2E1BC6995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14" y="887919"/>
              <a:ext cx="7013686" cy="45778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D94154A-39A7-4B19-9850-5D57D2869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382" t="57292" r="2823" b="30872"/>
            <a:stretch/>
          </p:blipFill>
          <p:spPr>
            <a:xfrm>
              <a:off x="6618633" y="3398492"/>
              <a:ext cx="868017" cy="54996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17D0B0-6BF4-4FEA-958F-DD983B526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461" y="800811"/>
            <a:ext cx="2483656" cy="6002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AFFD4D-33E2-452A-8E2B-EF95E723B269}"/>
              </a:ext>
            </a:extLst>
          </p:cNvPr>
          <p:cNvSpPr/>
          <p:nvPr/>
        </p:nvSpPr>
        <p:spPr>
          <a:xfrm>
            <a:off x="7802090" y="5697358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Th</a:t>
            </a:r>
            <a:r>
              <a:rPr lang="en-US" dirty="0"/>
              <a:t>/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l-GR" baseline="-25000" dirty="0"/>
              <a:t>γ</a:t>
            </a:r>
            <a:endParaRPr lang="en-US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967948" y="3061252"/>
            <a:ext cx="4366513" cy="328912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7FFC02-3E74-4758-AD3A-5D342D95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1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Better bin for STAR comparison : I</a:t>
            </a:r>
            <a:r>
              <a:rPr lang="en-US" sz="3600" b="1" baseline="-25000" dirty="0" smtClean="0"/>
              <a:t>AA</a:t>
            </a:r>
            <a:r>
              <a:rPr lang="en-US" sz="3600" b="1" dirty="0" smtClean="0"/>
              <a:t> </a:t>
            </a:r>
            <a:r>
              <a:rPr lang="en-US" sz="3600" b="1" dirty="0"/>
              <a:t>as a function of </a:t>
            </a:r>
            <a:r>
              <a:rPr lang="en-US" sz="3600" b="1" dirty="0" err="1"/>
              <a:t>z</a:t>
            </a:r>
            <a:r>
              <a:rPr lang="en-US" sz="3600" b="1" baseline="-25000" dirty="0" err="1"/>
              <a:t>T</a:t>
            </a:r>
            <a:endParaRPr lang="en-US" sz="3600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F8C970-5641-4FCC-A301-5C1DD6A1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8803" y="1377874"/>
            <a:ext cx="2469493" cy="456457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THIS BIN HAS AN INTEGRATION RANGE OF pi/5 ~ 0.6 cone size</a:t>
            </a:r>
          </a:p>
          <a:p>
            <a:endParaRPr lang="en-US" sz="2400" b="1" dirty="0"/>
          </a:p>
          <a:p>
            <a:r>
              <a:rPr lang="en-US" sz="2400" b="1" dirty="0" smtClean="0"/>
              <a:t>Note for 2PC must judge relative difference high vs low </a:t>
            </a:r>
            <a:r>
              <a:rPr lang="en-US" sz="2400" b="1" dirty="0" err="1" smtClean="0"/>
              <a:t>zt</a:t>
            </a:r>
            <a:endParaRPr lang="en-US" sz="2400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152E8D-1751-425F-BB1F-096F1D38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0828A9-8DCC-44F7-86E9-6AA29033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DACA26-DEB5-48F6-8C6F-6526BA16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17D0B0-6BF4-4FEA-958F-DD983B52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461" y="800811"/>
            <a:ext cx="2483656" cy="6002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AFFD4D-33E2-452A-8E2B-EF95E723B269}"/>
              </a:ext>
            </a:extLst>
          </p:cNvPr>
          <p:cNvSpPr/>
          <p:nvPr/>
        </p:nvSpPr>
        <p:spPr>
          <a:xfrm>
            <a:off x="7802090" y="5697358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Th</a:t>
            </a:r>
            <a:r>
              <a:rPr lang="en-US" dirty="0"/>
              <a:t>/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l-GR" baseline="-25000" dirty="0"/>
              <a:t>γ</a:t>
            </a:r>
            <a:endParaRPr lang="en-US" baseline="-25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02" y="1585694"/>
            <a:ext cx="6672115" cy="42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967948" y="3165162"/>
            <a:ext cx="4366513" cy="328912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C1B0C-FAC1-46EF-9CF5-9223B1D2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924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Average I</a:t>
            </a:r>
            <a:r>
              <a:rPr lang="en-US" sz="3600" b="1" baseline="-25000" dirty="0"/>
              <a:t>AA </a:t>
            </a:r>
            <a:r>
              <a:rPr lang="en-US" sz="3600" b="1" dirty="0"/>
              <a:t> vs.  Centrality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D0FEDF-17D3-4293-A402-7C2D7DDF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47" y="4705451"/>
            <a:ext cx="7959766" cy="168751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Low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and High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behaviors different.</a:t>
            </a:r>
          </a:p>
          <a:p>
            <a:r>
              <a:rPr lang="en-US" sz="2000" dirty="0"/>
              <a:t>High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suppression for all centrality bins</a:t>
            </a:r>
          </a:p>
          <a:p>
            <a:r>
              <a:rPr lang="en-US" sz="2000" dirty="0"/>
              <a:t>Low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NOT SUPPRESSED, relatively flat with centrality-- E</a:t>
            </a:r>
            <a:r>
              <a:rPr lang="en-US" sz="2000" baseline="-25000" dirty="0"/>
              <a:t>loss</a:t>
            </a:r>
            <a:r>
              <a:rPr lang="en-US" sz="2000" dirty="0"/>
              <a:t> Recovery </a:t>
            </a:r>
          </a:p>
          <a:p>
            <a:r>
              <a:rPr lang="en-US" sz="2000" dirty="0"/>
              <a:t>Isolation cut allows more precise analysis of the semi-peripheral and peripheral centralities</a:t>
            </a:r>
            <a:endParaRPr lang="en-US" sz="16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C14021E0-4849-41F8-8897-2D607350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F41BDD7F-70C3-49E6-A177-A8D52B90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545AA119-8E62-4D35-A173-54652708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15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5C1AECA-11AC-4464-9965-CEEC8F202275}"/>
              </a:ext>
            </a:extLst>
          </p:cNvPr>
          <p:cNvGrpSpPr/>
          <p:nvPr/>
        </p:nvGrpSpPr>
        <p:grpSpPr>
          <a:xfrm>
            <a:off x="778457" y="1090854"/>
            <a:ext cx="6793918" cy="3512488"/>
            <a:chOff x="840732" y="1563412"/>
            <a:chExt cx="5274318" cy="250019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77481CB8-8A90-42D0-8155-B8C5484C2A22}"/>
                </a:ext>
              </a:extLst>
            </p:cNvPr>
            <p:cNvGrpSpPr/>
            <p:nvPr/>
          </p:nvGrpSpPr>
          <p:grpSpPr>
            <a:xfrm>
              <a:off x="840732" y="1563412"/>
              <a:ext cx="5274318" cy="2500197"/>
              <a:chOff x="840732" y="1563412"/>
              <a:chExt cx="5274318" cy="2500197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945B6C24-8594-48FB-886C-6B9FDC47C210}"/>
                  </a:ext>
                </a:extLst>
              </p:cNvPr>
              <p:cNvGrpSpPr/>
              <p:nvPr/>
            </p:nvGrpSpPr>
            <p:grpSpPr>
              <a:xfrm>
                <a:off x="840732" y="1563412"/>
                <a:ext cx="5274318" cy="2500197"/>
                <a:chOff x="840732" y="1563412"/>
                <a:chExt cx="5274318" cy="2500197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="" xmlns:a16="http://schemas.microsoft.com/office/drawing/2014/main" id="{6E8C8068-43F6-4199-9131-6AC99254C804}"/>
                    </a:ext>
                  </a:extLst>
                </p:cNvPr>
                <p:cNvGrpSpPr/>
                <p:nvPr/>
              </p:nvGrpSpPr>
              <p:grpSpPr>
                <a:xfrm>
                  <a:off x="840732" y="1563412"/>
                  <a:ext cx="5274318" cy="2500197"/>
                  <a:chOff x="840732" y="1563412"/>
                  <a:chExt cx="5274318" cy="2500197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="" xmlns:a16="http://schemas.microsoft.com/office/drawing/2014/main" id="{D8E7A7ED-59CC-49A4-8DF3-2BF3136162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53548"/>
                  <a:stretch/>
                </p:blipFill>
                <p:spPr>
                  <a:xfrm>
                    <a:off x="842233" y="1563412"/>
                    <a:ext cx="5272817" cy="2058408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>
                    <a:extLst>
                      <a:ext uri="{FF2B5EF4-FFF2-40B4-BE49-F238E27FC236}">
                        <a16:creationId xmlns="" xmlns:a16="http://schemas.microsoft.com/office/drawing/2014/main" id="{39792E15-AE25-4E37-9433-7C63032068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89580"/>
                  <a:stretch/>
                </p:blipFill>
                <p:spPr>
                  <a:xfrm>
                    <a:off x="840732" y="3601859"/>
                    <a:ext cx="5272817" cy="461750"/>
                  </a:xfrm>
                  <a:prstGeom prst="rect">
                    <a:avLst/>
                  </a:prstGeom>
                </p:spPr>
              </p:pic>
              <p:sp>
                <p:nvSpPr>
                  <p:cNvPr id="12" name="Rectangle 11">
                    <a:extLst>
                      <a:ext uri="{FF2B5EF4-FFF2-40B4-BE49-F238E27FC236}">
                        <a16:creationId xmlns="" xmlns:a16="http://schemas.microsoft.com/office/drawing/2014/main" id="{3230FF8D-0893-4D5E-86A6-476A412A1615}"/>
                      </a:ext>
                    </a:extLst>
                  </p:cNvPr>
                  <p:cNvSpPr/>
                  <p:nvPr/>
                </p:nvSpPr>
                <p:spPr>
                  <a:xfrm>
                    <a:off x="1415316" y="3580059"/>
                    <a:ext cx="123246" cy="69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="" xmlns:a16="http://schemas.microsoft.com/office/drawing/2014/main" id="{421F98F0-0467-4ECA-80EA-658AC0F403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89074" y="3601859"/>
                    <a:ext cx="70125" cy="12559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AB911E23-9FE7-426F-B0FF-27C4710DF570}"/>
                    </a:ext>
                  </a:extLst>
                </p:cNvPr>
                <p:cNvSpPr/>
                <p:nvPr/>
              </p:nvSpPr>
              <p:spPr>
                <a:xfrm>
                  <a:off x="1375517" y="3621820"/>
                  <a:ext cx="123246" cy="696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DDBD8C30-A68D-4EB5-AF0D-7F30921EC4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0947" t="58953" r="22002" b="31106"/>
              <a:stretch/>
            </p:blipFill>
            <p:spPr>
              <a:xfrm>
                <a:off x="3999358" y="2865546"/>
                <a:ext cx="854913" cy="44904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39B76CFD-A4F2-4ADB-907B-B2763AC94F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860" t="48474" r="19634" b="42296"/>
              <a:stretch/>
            </p:blipFill>
            <p:spPr>
              <a:xfrm>
                <a:off x="2560320" y="2102557"/>
                <a:ext cx="2293951" cy="408991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0D8C7FCB-C9FD-4BEF-B912-ABE53262EC4B}"/>
                </a:ext>
              </a:extLst>
            </p:cNvPr>
            <p:cNvSpPr/>
            <p:nvPr/>
          </p:nvSpPr>
          <p:spPr>
            <a:xfrm>
              <a:off x="1394679" y="3635693"/>
              <a:ext cx="123246" cy="67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1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C1B0C-FAC1-46EF-9CF5-9223B1D2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Average I</a:t>
            </a:r>
            <a:r>
              <a:rPr lang="en-US" sz="3600" b="1" baseline="-25000" dirty="0"/>
              <a:t>AA </a:t>
            </a:r>
            <a:r>
              <a:rPr lang="en-US" sz="3600" b="1" dirty="0"/>
              <a:t>– </a:t>
            </a:r>
            <a:r>
              <a:rPr lang="el-GR" sz="3600" b="1" dirty="0"/>
              <a:t>π</a:t>
            </a:r>
            <a:r>
              <a:rPr lang="en-US" sz="3600" b="1" dirty="0"/>
              <a:t>/2 away-side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D0FEDF-17D3-4293-A402-7C2D7DDF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99" y="1485901"/>
            <a:ext cx="3427550" cy="454342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High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energy loss enhances low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production </a:t>
            </a:r>
          </a:p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measurement of centrality dependence of low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enhancement</a:t>
            </a:r>
          </a:p>
          <a:p>
            <a:r>
              <a:rPr lang="en-US" sz="2000" dirty="0"/>
              <a:t>To judge true centrality dependence of enhancement, must account for overall reduction of jets due to suppression</a:t>
            </a:r>
          </a:p>
          <a:p>
            <a:r>
              <a:rPr lang="en-US" sz="2000" dirty="0"/>
              <a:t>Energy recovery factor – High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/ low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ratio – shows monotonic increase toward central events</a:t>
            </a:r>
          </a:p>
          <a:p>
            <a:endParaRPr lang="en-US" sz="16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C14021E0-4849-41F8-8897-2D607350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F41BDD7F-70C3-49E6-A177-A8D52B90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545AA119-8E62-4D35-A173-54652708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16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C8F8FB9-9F3F-4EB3-978D-931B634CDA31}"/>
              </a:ext>
            </a:extLst>
          </p:cNvPr>
          <p:cNvGrpSpPr>
            <a:grpSpLocks noChangeAspect="1"/>
          </p:cNvGrpSpPr>
          <p:nvPr/>
        </p:nvGrpSpPr>
        <p:grpSpPr>
          <a:xfrm>
            <a:off x="3654211" y="1718318"/>
            <a:ext cx="4810339" cy="4099652"/>
            <a:chOff x="26491" y="1761174"/>
            <a:chExt cx="4344463" cy="3702607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AB32B67-25B4-480F-A4D6-7119CFD49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91" y="1761174"/>
              <a:ext cx="4344463" cy="37026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82A38C0A-EE5A-4F05-AFB3-71D7FD047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947" t="58953" r="22002" b="31106"/>
            <a:stretch/>
          </p:blipFill>
          <p:spPr>
            <a:xfrm>
              <a:off x="2792744" y="3893983"/>
              <a:ext cx="714157" cy="37511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V="1">
            <a:off x="4685696" y="3984300"/>
            <a:ext cx="3625794" cy="10041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2741D-5DBE-40DF-A9FA-FE59941E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Average I</a:t>
            </a:r>
            <a:r>
              <a:rPr lang="en-US" sz="3600" b="1" baseline="-25000" dirty="0"/>
              <a:t>AA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="" xmlns:a16="http://schemas.microsoft.com/office/drawing/2014/main" id="{CF5CE489-85CE-4F21-91EB-170203B1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="" xmlns:a16="http://schemas.microsoft.com/office/drawing/2014/main" id="{188563CD-4C83-46ED-90B8-D72BEF64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25CD2BB9-4A4F-4B99-9269-8EA8B04C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17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1CAFD1F-7B04-49F4-9C69-942A3E123E93}"/>
              </a:ext>
            </a:extLst>
          </p:cNvPr>
          <p:cNvGrpSpPr>
            <a:grpSpLocks noChangeAspect="1"/>
          </p:cNvGrpSpPr>
          <p:nvPr/>
        </p:nvGrpSpPr>
        <p:grpSpPr>
          <a:xfrm>
            <a:off x="47411" y="1463040"/>
            <a:ext cx="3004159" cy="2560320"/>
            <a:chOff x="26491" y="1761174"/>
            <a:chExt cx="4344463" cy="3702607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800C19B-AA4F-43CE-983B-36FDFED97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91" y="1761174"/>
              <a:ext cx="4344463" cy="37026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6A7CAD0-D87F-404C-BD5D-7EF70C64C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947" t="58953" r="22002" b="31106"/>
            <a:stretch/>
          </p:blipFill>
          <p:spPr>
            <a:xfrm>
              <a:off x="2792744" y="3893983"/>
              <a:ext cx="714157" cy="375113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B83BABB3-9FC4-4C06-BCC0-8AECD1FA2DF5}"/>
              </a:ext>
            </a:extLst>
          </p:cNvPr>
          <p:cNvSpPr txBox="1">
            <a:spLocks/>
          </p:cNvSpPr>
          <p:nvPr/>
        </p:nvSpPr>
        <p:spPr>
          <a:xfrm>
            <a:off x="38206" y="4260850"/>
            <a:ext cx="9188344" cy="275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dirty="0"/>
              <a:t>Increasing low z enhancement for wider integration regions (blue points right to left)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dirty="0"/>
              <a:t>Seen by previous gamma-jet and LHC jet reconstruction analyses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/>
              <a:t>Both high z suppression and low z enhancement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/>
              <a:t>Enhancement above suppressed jet level (black ratio) monotonically increasing towards central events for all away-sides 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35F9C19-6413-47DF-9087-F53D55E6F457}"/>
              </a:ext>
            </a:extLst>
          </p:cNvPr>
          <p:cNvGrpSpPr>
            <a:grpSpLocks noChangeAspect="1"/>
          </p:cNvGrpSpPr>
          <p:nvPr/>
        </p:nvGrpSpPr>
        <p:grpSpPr>
          <a:xfrm>
            <a:off x="3082130" y="1469813"/>
            <a:ext cx="3046596" cy="2560320"/>
            <a:chOff x="4521076" y="1762143"/>
            <a:chExt cx="4404682" cy="370163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A687835B-EE5B-43A3-BB64-4FF100F3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076" y="1762143"/>
              <a:ext cx="4404682" cy="37016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E07CAB5-BF69-4EE0-AE98-57D58FB37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947" t="58953" r="22002" b="31106"/>
            <a:stretch/>
          </p:blipFill>
          <p:spPr>
            <a:xfrm>
              <a:off x="7369859" y="3893983"/>
              <a:ext cx="714157" cy="37511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EAE5C39-D489-432D-9A85-6ACB95E52722}"/>
              </a:ext>
            </a:extLst>
          </p:cNvPr>
          <p:cNvGrpSpPr>
            <a:grpSpLocks noChangeAspect="1"/>
          </p:cNvGrpSpPr>
          <p:nvPr/>
        </p:nvGrpSpPr>
        <p:grpSpPr>
          <a:xfrm>
            <a:off x="6089452" y="1463040"/>
            <a:ext cx="3033222" cy="2560320"/>
            <a:chOff x="208685" y="1484903"/>
            <a:chExt cx="4303146" cy="3632254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F9E0107-BB0D-44E9-BA05-3F5233B71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685" y="1484903"/>
              <a:ext cx="4303146" cy="36322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14DDD295-6943-4BD8-98D1-9F1088C17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947" t="58953" r="22002" b="31106"/>
            <a:stretch/>
          </p:blipFill>
          <p:spPr>
            <a:xfrm>
              <a:off x="2822285" y="3616047"/>
              <a:ext cx="714157" cy="37511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E3F146-CD31-476A-BE2B-0927ED838A20}"/>
              </a:ext>
            </a:extLst>
          </p:cNvPr>
          <p:cNvSpPr txBox="1"/>
          <p:nvPr/>
        </p:nvSpPr>
        <p:spPr>
          <a:xfrm>
            <a:off x="3498850" y="1167760"/>
            <a:ext cx="572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Enhancement and suppression for all away-side regions!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03100" y="3179344"/>
            <a:ext cx="2658763" cy="464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930" y="-60557"/>
            <a:ext cx="7498080" cy="803489"/>
          </a:xfrm>
        </p:spPr>
        <p:txBody>
          <a:bodyPr/>
          <a:lstStyle/>
          <a:p>
            <a:r>
              <a:rPr lang="en-US" dirty="0" smtClean="0"/>
              <a:t>Quick Aside  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86" y="586926"/>
            <a:ext cx="8484813" cy="4800600"/>
          </a:xfrm>
        </p:spPr>
        <p:txBody>
          <a:bodyPr/>
          <a:lstStyle/>
          <a:p>
            <a:r>
              <a:rPr lang="en-US" dirty="0" smtClean="0"/>
              <a:t>What’s next here?  Go WAY WIDER!!!!! </a:t>
            </a:r>
          </a:p>
          <a:p>
            <a:r>
              <a:rPr lang="en-US" dirty="0" smtClean="0"/>
              <a:t>Chen</a:t>
            </a:r>
            <a:r>
              <a:rPr lang="en-US" dirty="0" smtClean="0"/>
              <a:t>, XN </a:t>
            </a:r>
            <a:r>
              <a:rPr lang="en-US" dirty="0" smtClean="0"/>
              <a:t>Wang</a:t>
            </a:r>
            <a:r>
              <a:rPr lang="en-US" dirty="0" smtClean="0"/>
              <a:t>: et. al.  </a:t>
            </a:r>
            <a:r>
              <a:rPr lang="en-US" dirty="0" smtClean="0"/>
              <a:t>Take </a:t>
            </a:r>
            <a:r>
              <a:rPr lang="en-US" dirty="0" err="1" smtClean="0"/>
              <a:t>awayside</a:t>
            </a:r>
            <a:r>
              <a:rPr lang="en-US" dirty="0" smtClean="0"/>
              <a:t> yield all the way to nearside! </a:t>
            </a:r>
          </a:p>
          <a:p>
            <a:r>
              <a:rPr lang="en-US" sz="2400" dirty="0" smtClean="0"/>
              <a:t>This will be hard in small PHENIX acceptance</a:t>
            </a:r>
          </a:p>
          <a:p>
            <a:r>
              <a:rPr lang="en-US" sz="2400" dirty="0" smtClean="0"/>
              <a:t>STAR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sPHENIX</a:t>
            </a:r>
            <a:r>
              <a:rPr lang="en-US" sz="2400" dirty="0" smtClean="0">
                <a:sym typeface="Wingdings" panose="05000000000000000000" pitchFamily="2" charset="2"/>
              </a:rPr>
              <a:t>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30" y="2987226"/>
            <a:ext cx="6806139" cy="379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506919" y="5479676"/>
            <a:ext cx="1312792" cy="7648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9655" y="2593415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arXiv:1704.03648v4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25400" y="-245660"/>
                <a:ext cx="8142118" cy="125386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STAR h-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Jet,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Jet: RECOIL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5400" y="-245660"/>
                <a:ext cx="8142118" cy="1253865"/>
              </a:xfrm>
              <a:blipFill rotWithShape="1">
                <a:blip r:embed="rId2"/>
                <a:stretch>
                  <a:fillRect l="-2919" r="-823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3786" y="888811"/>
                <a:ext cx="8895748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STAR Prompt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sz="2800" dirty="0" smtClean="0"/>
                  <a:t>-h/jet Analyzers busy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 err="1" smtClean="0"/>
                  <a:t>Reco’d</a:t>
                </a:r>
                <a:r>
                  <a:rPr lang="en-US" sz="2800" dirty="0" smtClean="0"/>
                  <a:t> Jet Result at RHIC!  </a:t>
                </a:r>
              </a:p>
              <a:p>
                <a:r>
                  <a:rPr lang="en-US" sz="2800" dirty="0" smtClean="0"/>
                  <a:t>Fragmentation </a:t>
                </a:r>
                <a:r>
                  <a:rPr lang="en-US" sz="2800" dirty="0" err="1" smtClean="0"/>
                  <a:t>Fn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 IAA </a:t>
                </a:r>
                <a:r>
                  <a:rPr lang="en-US" sz="2800" dirty="0" smtClean="0"/>
                  <a:t> (and other Substructure) Using Jet Angle will help with many of the previous studies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786" y="888811"/>
                <a:ext cx="8895748" cy="4800600"/>
              </a:xfrm>
              <a:blipFill rotWithShape="1">
                <a:blip r:embed="rId3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19</a:t>
            </a:fld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54" y="3009891"/>
            <a:ext cx="6955525" cy="36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546" y="3998810"/>
            <a:ext cx="1173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IAA of </a:t>
            </a:r>
          </a:p>
          <a:p>
            <a:r>
              <a:rPr lang="en-US" dirty="0" smtClean="0"/>
              <a:t>Number of </a:t>
            </a:r>
            <a:r>
              <a:rPr lang="en-US" dirty="0" err="1" smtClean="0"/>
              <a:t>Awayside</a:t>
            </a:r>
            <a:r>
              <a:rPr lang="en-US" dirty="0" smtClean="0"/>
              <a:t> Jets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58783" y="308971"/>
                <a:ext cx="7543800" cy="120700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Two particle ANGULAR (mostly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 correlation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8783" y="308971"/>
                <a:ext cx="7543800" cy="1207008"/>
              </a:xfrm>
              <a:blipFill rotWithShape="1">
                <a:blip r:embed="rId2"/>
                <a:stretch>
                  <a:fillRect l="-3153" t="-12121" b="-28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155" y="3683708"/>
            <a:ext cx="4800600" cy="1827755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Trigger particle </a:t>
            </a:r>
            <a:r>
              <a:rPr lang="en-US" sz="2600" dirty="0">
                <a:sym typeface="Wingdings"/>
              </a:rPr>
              <a:t> high momentum pi0  proxy for jet</a:t>
            </a:r>
          </a:p>
          <a:p>
            <a:r>
              <a:rPr lang="en-US" sz="2600" dirty="0">
                <a:sym typeface="Wingdings"/>
              </a:rPr>
              <a:t>Partner (Associated) particle  charged hadron from same jet or “</a:t>
            </a:r>
            <a:r>
              <a:rPr lang="en-US" sz="2600" dirty="0" err="1">
                <a:sym typeface="Wingdings"/>
              </a:rPr>
              <a:t>awayside</a:t>
            </a:r>
            <a:r>
              <a:rPr lang="en-US" sz="2600" dirty="0">
                <a:sym typeface="Wingdings"/>
              </a:rPr>
              <a:t>” jet</a:t>
            </a:r>
            <a:endParaRPr lang="en-US" sz="2600" dirty="0"/>
          </a:p>
          <a:p>
            <a:r>
              <a:rPr lang="en-US" sz="2600" dirty="0"/>
              <a:t>Correlation function: C(∆</a:t>
            </a:r>
            <a:r>
              <a:rPr lang="en-US" sz="2600" dirty="0" err="1"/>
              <a:t>Φ</a:t>
            </a:r>
            <a:r>
              <a:rPr lang="en-US" sz="2600" dirty="0"/>
              <a:t>)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7" y="2105640"/>
            <a:ext cx="2784348" cy="3293645"/>
          </a:xfrm>
          <a:solidFill>
            <a:schemeClr val="tx1">
              <a:lumMod val="85000"/>
              <a:lumOff val="15000"/>
            </a:schemeClr>
          </a:solidFill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5EAF-F409-1648-8660-368CAFE5BFC3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3" y="2064742"/>
            <a:ext cx="2830830" cy="1433415"/>
          </a:xfrm>
          <a:prstGeom prst="rect">
            <a:avLst/>
          </a:prstGeom>
        </p:spPr>
      </p:pic>
      <p:pic>
        <p:nvPicPr>
          <p:cNvPr id="14" name="Content Placeholder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31" y="5664942"/>
            <a:ext cx="1795119" cy="516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5400000">
            <a:off x="7347300" y="3588909"/>
            <a:ext cx="24336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Source: http</a:t>
            </a:r>
            <a:r>
              <a:rPr lang="en-US" sz="600" dirty="0"/>
              <a:t>://</a:t>
            </a:r>
            <a:r>
              <a:rPr lang="en-US" sz="600" dirty="0" err="1"/>
              <a:t>puma.uio.no</a:t>
            </a:r>
            <a:r>
              <a:rPr lang="en-US" sz="600" dirty="0"/>
              <a:t>/trine/ALICE-Oslo/</a:t>
            </a:r>
            <a:r>
              <a:rPr lang="en-US" sz="600" dirty="0" err="1"/>
              <a:t>angular_correlations.html</a:t>
            </a:r>
            <a:endParaRPr lang="en-US" sz="600" dirty="0"/>
          </a:p>
        </p:txBody>
      </p:sp>
      <p:sp>
        <p:nvSpPr>
          <p:cNvPr id="16" name="Arc 15"/>
          <p:cNvSpPr/>
          <p:nvPr/>
        </p:nvSpPr>
        <p:spPr>
          <a:xfrm rot="20642330">
            <a:off x="6977787" y="4522310"/>
            <a:ext cx="894773" cy="564715"/>
          </a:xfrm>
          <a:prstGeom prst="arc">
            <a:avLst>
              <a:gd name="adj1" fmla="val 12891764"/>
              <a:gd name="adj2" fmla="val 21313226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TextBox 16"/>
          <p:cNvSpPr txBox="1"/>
          <p:nvPr/>
        </p:nvSpPr>
        <p:spPr>
          <a:xfrm>
            <a:off x="5431027" y="5423339"/>
            <a:ext cx="1732141" cy="3002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351" dirty="0" err="1"/>
              <a:t>Awayside</a:t>
            </a:r>
            <a:r>
              <a:rPr lang="en-US" sz="1351" dirty="0"/>
              <a:t> suppression</a:t>
            </a:r>
          </a:p>
        </p:txBody>
      </p:sp>
      <p:cxnSp>
        <p:nvCxnSpPr>
          <p:cNvPr id="19" name="Straight Arrow Connector 18"/>
          <p:cNvCxnSpPr>
            <a:stCxn id="9" idx="2"/>
          </p:cNvCxnSpPr>
          <p:nvPr/>
        </p:nvCxnSpPr>
        <p:spPr>
          <a:xfrm flipV="1">
            <a:off x="6823202" y="4505416"/>
            <a:ext cx="574539" cy="893869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9155" y="1494653"/>
            <a:ext cx="4603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Jets must be produced in back to back pairs to conserve momentum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83814" y="6023735"/>
            <a:ext cx="466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95878" y="5615291"/>
            <a:ext cx="106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Corrects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for imperfect detector</a:t>
            </a:r>
          </a:p>
        </p:txBody>
      </p:sp>
    </p:spTree>
    <p:extLst>
      <p:ext uri="{BB962C8B-B14F-4D97-AF65-F5344CB8AC3E}">
        <p14:creationId xmlns:p14="http://schemas.microsoft.com/office/powerpoint/2010/main" val="25741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two particles in </a:t>
            </a:r>
            <a:r>
              <a:rPr lang="en-US" dirty="0" err="1" smtClean="0"/>
              <a:t>Au+Au</a:t>
            </a:r>
            <a:r>
              <a:rPr lang="en-US" dirty="0" smtClean="0"/>
              <a:t>, can access larger opening angles, lower jet E,  where specifics of jet findings would be less important anyway</a:t>
            </a:r>
          </a:p>
          <a:p>
            <a:r>
              <a:rPr lang="en-US" dirty="0" smtClean="0"/>
              <a:t>…and thus we can still gain valuable insight into </a:t>
            </a:r>
            <a:r>
              <a:rPr lang="en-US" dirty="0"/>
              <a:t>J</a:t>
            </a:r>
            <a:r>
              <a:rPr lang="en-US" dirty="0" smtClean="0"/>
              <a:t>et </a:t>
            </a:r>
            <a:r>
              <a:rPr lang="en-US" dirty="0" err="1" smtClean="0"/>
              <a:t>Eloss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33" y="3579399"/>
            <a:ext cx="4014808" cy="327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13" y="136480"/>
            <a:ext cx="8184428" cy="654228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II:  STAR Event-Plane Dep. Jet-h “2PC”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345" y="626928"/>
            <a:ext cx="7498080" cy="4800600"/>
          </a:xfrm>
        </p:spPr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 smtClean="0"/>
              <a:t>No </a:t>
            </a:r>
            <a:r>
              <a:rPr lang="en-US" sz="3200" dirty="0"/>
              <a:t>event plane dependence? </a:t>
            </a:r>
            <a:endParaRPr lang="en-US" sz="3200" dirty="0" smtClean="0"/>
          </a:p>
          <a:p>
            <a:pPr lvl="1"/>
            <a:r>
              <a:rPr lang="en-US" dirty="0" smtClean="0"/>
              <a:t>(Similar results seen in regular 2PC also)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3" y="1573318"/>
            <a:ext cx="7014950" cy="239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727" y="4135272"/>
            <a:ext cx="1637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by </a:t>
            </a:r>
          </a:p>
          <a:p>
            <a:r>
              <a:rPr lang="en-US" dirty="0" smtClean="0"/>
              <a:t>S. Oh </a:t>
            </a:r>
          </a:p>
          <a:p>
            <a:r>
              <a:rPr lang="en-US" dirty="0" smtClean="0"/>
              <a:t>WWND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44" y="-68242"/>
            <a:ext cx="7498080" cy="926314"/>
          </a:xfrm>
        </p:spPr>
        <p:txBody>
          <a:bodyPr/>
          <a:lstStyle/>
          <a:p>
            <a:r>
              <a:rPr lang="en-US" dirty="0" smtClean="0"/>
              <a:t>More Differential w/ 2PC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74" y="635759"/>
            <a:ext cx="8563742" cy="62495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2PC correlations where trigger and partner NOT symmetrized and measured w.r.t  “handed” direction reveals hidden dependence!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  <a:p>
            <a:r>
              <a:rPr lang="en-US" b="1" dirty="0" err="1" smtClean="0"/>
              <a:t>Awayside</a:t>
            </a:r>
            <a:r>
              <a:rPr lang="en-US" b="1" dirty="0" smtClean="0"/>
              <a:t> suppressed in direction of longer path length direction, which moves and thus washes out in inclusive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2" y="2270140"/>
            <a:ext cx="8557872" cy="25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125738" y="2814557"/>
            <a:ext cx="742799" cy="614443"/>
          </a:xfrm>
          <a:prstGeom prst="ellipse">
            <a:avLst/>
          </a:prstGeom>
          <a:solidFill>
            <a:srgbClr val="FFFF00">
              <a:alpha val="4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82939" y="3227274"/>
            <a:ext cx="742799" cy="614443"/>
          </a:xfrm>
          <a:prstGeom prst="ellipse">
            <a:avLst/>
          </a:prstGeom>
          <a:solidFill>
            <a:srgbClr val="FFFF00">
              <a:alpha val="4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40" y="-11965"/>
            <a:ext cx="7498080" cy="1143000"/>
          </a:xfrm>
        </p:spPr>
        <p:txBody>
          <a:bodyPr/>
          <a:lstStyle/>
          <a:p>
            <a:r>
              <a:rPr lang="en-US" dirty="0" smtClean="0"/>
              <a:t>Example III:  STAR D</a:t>
            </a:r>
            <a:r>
              <a:rPr lang="en-US" baseline="-25000" dirty="0" smtClean="0"/>
              <a:t>0</a:t>
            </a:r>
            <a:r>
              <a:rPr lang="en-US" dirty="0" smtClean="0"/>
              <a:t>-h 2PC: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0240" y="766830"/>
                <a:ext cx="8415073" cy="5142931"/>
              </a:xfrm>
            </p:spPr>
            <p:txBody>
              <a:bodyPr/>
              <a:lstStyle/>
              <a:p>
                <a:r>
                  <a:rPr lang="en-US" dirty="0" smtClean="0"/>
                  <a:t>Charm-jet 2PC have similar behavior to light di-hadrons</a:t>
                </a:r>
              </a:p>
              <a:p>
                <a:r>
                  <a:rPr lang="en-US" dirty="0" smtClean="0"/>
                  <a:t>Here, c quark, like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provides interesting </a:t>
                </a:r>
                <a:r>
                  <a:rPr lang="en-US" i="1" dirty="0" smtClean="0"/>
                  <a:t>momentum direction </a:t>
                </a:r>
                <a:r>
                  <a:rPr lang="en-US" dirty="0" smtClean="0"/>
                  <a:t>/ Scale even w/o Jet </a:t>
                </a:r>
                <a:r>
                  <a:rPr lang="en-US" dirty="0" err="1" smtClean="0"/>
                  <a:t>Reco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240" y="766830"/>
                <a:ext cx="8415073" cy="5142931"/>
              </a:xfrm>
              <a:blipFill rotWithShape="1">
                <a:blip r:embed="rId2"/>
                <a:stretch>
                  <a:fillRect t="-1542" r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3" y="2818608"/>
            <a:ext cx="8440691" cy="396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50242" y="4471142"/>
            <a:ext cx="3044588" cy="18344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8242" y="2818608"/>
            <a:ext cx="2114265" cy="7648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2" y="124513"/>
            <a:ext cx="79297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Corr. Widths from 2PC:</a:t>
            </a:r>
            <a:br>
              <a:rPr lang="en-US" dirty="0" smtClean="0"/>
            </a:br>
            <a:r>
              <a:rPr lang="en-US" dirty="0" smtClean="0"/>
              <a:t>A Recent focus (reason in a moment)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28" y="1447800"/>
            <a:ext cx="7564307" cy="49025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Finally PHENIX re-analysis with full </a:t>
            </a:r>
            <a:r>
              <a:rPr lang="en-US" dirty="0" err="1" smtClean="0"/>
              <a:t>vn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Especially towards low </a:t>
            </a:r>
            <a:r>
              <a:rPr lang="en-US" dirty="0" err="1" smtClean="0"/>
              <a:t>pT</a:t>
            </a:r>
            <a:r>
              <a:rPr lang="en-US" dirty="0"/>
              <a:t> </a:t>
            </a:r>
            <a:r>
              <a:rPr lang="en-US" dirty="0" smtClean="0"/>
              <a:t>(closely related to the enhancement)</a:t>
            </a:r>
          </a:p>
          <a:p>
            <a:r>
              <a:rPr lang="en-US" dirty="0" smtClean="0"/>
              <a:t>A serious width broadening is present even after </a:t>
            </a:r>
            <a:r>
              <a:rPr lang="en-US" dirty="0" err="1" smtClean="0"/>
              <a:t>vn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1" y="2004729"/>
            <a:ext cx="738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2" y="124513"/>
            <a:ext cx="79297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Corr. Widths from 2PC:</a:t>
            </a:r>
            <a:br>
              <a:rPr lang="en-US" dirty="0" smtClean="0"/>
            </a:br>
            <a:r>
              <a:rPr lang="en-US" dirty="0" smtClean="0"/>
              <a:t>A Recent focus (reason in a moment)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28" y="1447800"/>
            <a:ext cx="8112230" cy="51850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Finally PHENIX re-analysis with full </a:t>
            </a:r>
            <a:r>
              <a:rPr lang="en-US" dirty="0" err="1" smtClean="0"/>
              <a:t>vn</a:t>
            </a:r>
            <a:r>
              <a:rPr lang="en-US" dirty="0" smtClean="0"/>
              <a:t>: (Run 10/11)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serious width broadening is present even after </a:t>
            </a:r>
            <a:r>
              <a:rPr lang="en-US" dirty="0" err="1" smtClean="0"/>
              <a:t>vn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Centrality dependence</a:t>
            </a:r>
            <a:endParaRPr lang="en-US" dirty="0"/>
          </a:p>
          <a:p>
            <a:r>
              <a:rPr lang="en-US" dirty="0" smtClean="0"/>
              <a:t>This is the thing we are after –&gt; go more peripheral…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" y="2041189"/>
            <a:ext cx="9074807" cy="266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30908" y="2041189"/>
            <a:ext cx="2885498" cy="1692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426" y="15180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…Because of small system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817" y="1042988"/>
            <a:ext cx="7498080" cy="4800600"/>
          </a:xfrm>
        </p:spPr>
        <p:txBody>
          <a:bodyPr/>
          <a:lstStyle/>
          <a:p>
            <a:r>
              <a:rPr lang="en-US" dirty="0" smtClean="0"/>
              <a:t>Width results:  different variable: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52329"/>
            <a:ext cx="75247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70" y="0"/>
            <a:ext cx="80192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System Broadening of Jet </a:t>
            </a:r>
            <a:r>
              <a:rPr lang="en-US" dirty="0" err="1" smtClean="0"/>
              <a:t>Corr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20" y="847299"/>
            <a:ext cx="8031480" cy="4800600"/>
          </a:xfrm>
        </p:spPr>
        <p:txBody>
          <a:bodyPr/>
          <a:lstStyle/>
          <a:p>
            <a:r>
              <a:rPr lang="en-US" dirty="0" smtClean="0"/>
              <a:t>Of course this cannot be yet asserted to be due to </a:t>
            </a:r>
            <a:r>
              <a:rPr lang="en-US" dirty="0" err="1" smtClean="0"/>
              <a:t>Eloss</a:t>
            </a:r>
            <a:r>
              <a:rPr lang="en-US" dirty="0" smtClean="0"/>
              <a:t>, but we need to investigate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/>
        </p:blipFill>
        <p:spPr bwMode="auto">
          <a:xfrm>
            <a:off x="944394" y="1883982"/>
            <a:ext cx="7053194" cy="48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432C1B0C-FAC1-46EF-9CF5-9223B1D2D5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8444" y="46106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/>
                  <a:t>Back to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𝜸</m:t>
                    </m:r>
                  </m:oMath>
                </a14:m>
                <a:r>
                  <a:rPr lang="en-US" sz="3600" b="1" dirty="0" smtClean="0"/>
                  <a:t>-hYields High </a:t>
                </a:r>
                <a:r>
                  <a:rPr lang="en-US" sz="3600" b="1" dirty="0" err="1"/>
                  <a:t>z</a:t>
                </a:r>
                <a:r>
                  <a:rPr lang="en-US" sz="3600" b="1" baseline="-25000" dirty="0" err="1"/>
                  <a:t>T</a:t>
                </a:r>
                <a:r>
                  <a:rPr lang="en-US" sz="3600" b="1" dirty="0"/>
                  <a:t> Average I</a:t>
                </a:r>
                <a:r>
                  <a:rPr lang="en-US" sz="3600" b="1" baseline="-25000" dirty="0"/>
                  <a:t>AA</a:t>
                </a:r>
                <a:r>
                  <a:rPr lang="en-US" sz="3600" b="1" dirty="0"/>
                  <a:t> Centrality Dependence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432C1B0C-FAC1-46EF-9CF5-9223B1D2D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8444" y="46106"/>
                <a:ext cx="7886700" cy="1325563"/>
              </a:xfrm>
              <a:blipFill rotWithShape="1">
                <a:blip r:embed="rId2"/>
                <a:stretch>
                  <a:fillRect l="-2784" t="-2765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D0FEDF-17D3-4293-A402-7C2D7DDF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3695238"/>
            <a:ext cx="5250004" cy="2165351"/>
          </a:xfrm>
        </p:spPr>
        <p:txBody>
          <a:bodyPr>
            <a:noAutofit/>
          </a:bodyPr>
          <a:lstStyle/>
          <a:p>
            <a:r>
              <a:rPr lang="en-US" sz="2000" dirty="0"/>
              <a:t>Isolation cut/New stats substantial improvement in precision</a:t>
            </a:r>
          </a:p>
          <a:p>
            <a:r>
              <a:rPr lang="en-US" sz="2000" dirty="0"/>
              <a:t>Detailed centrality shape of  suppression </a:t>
            </a:r>
          </a:p>
          <a:p>
            <a:r>
              <a:rPr lang="en-US" sz="2000" dirty="0"/>
              <a:t>High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Average I</a:t>
            </a:r>
            <a:r>
              <a:rPr lang="en-US" sz="2000" baseline="-25000" dirty="0"/>
              <a:t>AA</a:t>
            </a:r>
            <a:r>
              <a:rPr lang="en-US" sz="2000" dirty="0"/>
              <a:t> and </a:t>
            </a:r>
            <a:r>
              <a:rPr lang="el-GR" sz="2000" dirty="0"/>
              <a:t>π</a:t>
            </a:r>
            <a:r>
              <a:rPr lang="el-GR" sz="2000" baseline="30000" dirty="0"/>
              <a:t>0</a:t>
            </a:r>
            <a:r>
              <a:rPr lang="en-US" sz="2000" dirty="0"/>
              <a:t> R</a:t>
            </a:r>
            <a:r>
              <a:rPr lang="en-US" sz="2000" baseline="-25000" dirty="0"/>
              <a:t>AA </a:t>
            </a:r>
            <a:r>
              <a:rPr lang="en-US" sz="2000" dirty="0"/>
              <a:t>approximately match</a:t>
            </a:r>
          </a:p>
          <a:p>
            <a:pPr lvl="1"/>
            <a:r>
              <a:rPr lang="en-US" sz="2000" dirty="0"/>
              <a:t>Photon tagged jet geometric distribution (E</a:t>
            </a:r>
            <a:r>
              <a:rPr lang="en-US" sz="2000" baseline="-25000" dirty="0"/>
              <a:t>loss</a:t>
            </a:r>
            <a:r>
              <a:rPr lang="en-US" sz="2000" dirty="0"/>
              <a:t> geometry) is exactly the same as single inclusive jet geometric distribution - so R</a:t>
            </a:r>
            <a:r>
              <a:rPr lang="en-US" sz="2000" baseline="-25000" dirty="0"/>
              <a:t>AA</a:t>
            </a:r>
            <a:r>
              <a:rPr lang="en-US" sz="2000" dirty="0"/>
              <a:t> ≈ γ-jet I</a:t>
            </a:r>
            <a:r>
              <a:rPr lang="en-US" sz="2000" baseline="-25000" dirty="0"/>
              <a:t>AA</a:t>
            </a:r>
            <a:r>
              <a:rPr lang="en-US" sz="2000" dirty="0"/>
              <a:t> expected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C14021E0-4849-41F8-8897-2D607350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00" y="6492875"/>
            <a:ext cx="2057400" cy="365125"/>
          </a:xfrm>
        </p:spPr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F41BDD7F-70C3-49E6-A177-A8D52B90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202" y="6483650"/>
            <a:ext cx="3086100" cy="365125"/>
          </a:xfrm>
        </p:spPr>
        <p:txBody>
          <a:bodyPr/>
          <a:lstStyle/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545AA119-8E62-4D35-A173-54652708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84863"/>
            <a:ext cx="2057400" cy="365125"/>
          </a:xfrm>
        </p:spPr>
        <p:txBody>
          <a:bodyPr/>
          <a:lstStyle/>
          <a:p>
            <a:fld id="{E44B8BDF-E738-4BF6-BC18-64EC465E37E9}" type="slidenum">
              <a:rPr lang="en-US" smtClean="0"/>
              <a:t>28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C576B1E-1A7B-448D-8774-9D671C7094B3}"/>
              </a:ext>
            </a:extLst>
          </p:cNvPr>
          <p:cNvGrpSpPr/>
          <p:nvPr/>
        </p:nvGrpSpPr>
        <p:grpSpPr>
          <a:xfrm>
            <a:off x="350943" y="1313583"/>
            <a:ext cx="4021715" cy="2433244"/>
            <a:chOff x="5051367" y="733642"/>
            <a:chExt cx="4021715" cy="243324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682B5E-5BF9-4DD0-BADF-039B09AD2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1367" y="733642"/>
              <a:ext cx="4002665" cy="234850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83E33CA-3E46-49D4-A213-1C053414C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950" y="1175264"/>
              <a:ext cx="701255" cy="3687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4BFAC28-6F43-4C87-93F0-0C0B9DF38E45}"/>
                </a:ext>
              </a:extLst>
            </p:cNvPr>
            <p:cNvSpPr/>
            <p:nvPr/>
          </p:nvSpPr>
          <p:spPr>
            <a:xfrm>
              <a:off x="5051367" y="3071559"/>
              <a:ext cx="4021715" cy="9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B82AA27-CA49-49A3-AE0E-04CAC0C69F82}"/>
              </a:ext>
            </a:extLst>
          </p:cNvPr>
          <p:cNvGrpSpPr/>
          <p:nvPr/>
        </p:nvGrpSpPr>
        <p:grpSpPr>
          <a:xfrm>
            <a:off x="4716279" y="1313583"/>
            <a:ext cx="4024616" cy="2461479"/>
            <a:chOff x="4910529" y="3207903"/>
            <a:chExt cx="4024616" cy="246147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8EAE841-DA4A-43D6-8F00-4E67B825C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3099" y="3207903"/>
              <a:ext cx="4022046" cy="23816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026B02F-D636-4987-93DB-84FC980F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950" y="3713899"/>
              <a:ext cx="701255" cy="36870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B2153EF-9B1D-4B6E-9384-8D8990F68F5E}"/>
                </a:ext>
              </a:extLst>
            </p:cNvPr>
            <p:cNvSpPr/>
            <p:nvPr/>
          </p:nvSpPr>
          <p:spPr>
            <a:xfrm>
              <a:off x="4910529" y="5574055"/>
              <a:ext cx="4021715" cy="9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C11304E-C425-4241-B480-8709B6FC4BCD}"/>
              </a:ext>
            </a:extLst>
          </p:cNvPr>
          <p:cNvGrpSpPr/>
          <p:nvPr/>
        </p:nvGrpSpPr>
        <p:grpSpPr>
          <a:xfrm>
            <a:off x="5386255" y="3819512"/>
            <a:ext cx="3757745" cy="2530476"/>
            <a:chOff x="5386255" y="4191000"/>
            <a:chExt cx="3757745" cy="2530476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31C4236-4516-4AC4-BF87-683B4F6DF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255" y="4191000"/>
              <a:ext cx="3586295" cy="253047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91B03DC-36E5-43B4-B033-4E9FE6F1176F}"/>
                </a:ext>
              </a:extLst>
            </p:cNvPr>
            <p:cNvSpPr/>
            <p:nvPr/>
          </p:nvSpPr>
          <p:spPr>
            <a:xfrm>
              <a:off x="5930900" y="6017215"/>
              <a:ext cx="32131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Proxima Nova"/>
                </a:rPr>
                <a:t>PRC </a:t>
              </a:r>
              <a:r>
                <a:rPr lang="en-US" sz="1200" b="1" dirty="0">
                  <a:latin typeface="Proxima Nova"/>
                </a:rPr>
                <a:t>80</a:t>
              </a:r>
              <a:r>
                <a:rPr lang="en-US" sz="1200" dirty="0">
                  <a:latin typeface="Proxima Nova"/>
                </a:rPr>
                <a:t>, 024908 (2009)</a:t>
              </a:r>
              <a:endParaRPr lang="en-US" sz="1200" b="0" i="0" dirty="0">
                <a:effectLst/>
                <a:latin typeface="Proxima Nova"/>
              </a:endParaRPr>
            </a:p>
          </p:txBody>
        </p:sp>
      </p:grp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391118" y="4091287"/>
            <a:ext cx="3052545" cy="2806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9402" y="4371962"/>
            <a:ext cx="2100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</a:t>
            </a:r>
          </a:p>
          <a:p>
            <a:r>
              <a:rPr lang="en-US" dirty="0"/>
              <a:t>PHENIX </a:t>
            </a:r>
          </a:p>
          <a:p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6974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10" y="-11182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Ultimate Goal  </a:t>
            </a:r>
            <a:r>
              <a:rPr lang="en-US" sz="3600" b="1" dirty="0" err="1"/>
              <a:t>Eloss</a:t>
            </a:r>
            <a:r>
              <a:rPr lang="en-US" sz="3600" b="1" dirty="0"/>
              <a:t> Turn-off? </a:t>
            </a:r>
            <a:r>
              <a:rPr lang="en-US" sz="3600" b="1" dirty="0" err="1"/>
              <a:t>Eloss</a:t>
            </a:r>
            <a:r>
              <a:rPr lang="en-US" sz="3600" b="1" dirty="0"/>
              <a:t> in Small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8" y="1004599"/>
            <a:ext cx="8624576" cy="207270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We want to focus on region where </a:t>
            </a:r>
            <a:r>
              <a:rPr lang="en-US" sz="2200" dirty="0" err="1"/>
              <a:t>Eloss</a:t>
            </a:r>
            <a:r>
              <a:rPr lang="en-US" sz="2200" dirty="0"/>
              <a:t> </a:t>
            </a:r>
            <a:r>
              <a:rPr lang="en-US" sz="2200" dirty="0" smtClean="0"/>
              <a:t>is </a:t>
            </a:r>
            <a:r>
              <a:rPr lang="en-US" sz="2200" dirty="0"/>
              <a:t>small </a:t>
            </a:r>
            <a:r>
              <a:rPr lang="en-US" sz="2200" dirty="0" smtClean="0"/>
              <a:t>in A+A to </a:t>
            </a:r>
            <a:r>
              <a:rPr lang="en-US" sz="2200" dirty="0"/>
              <a:t>study whether it may be expected in small systems and how large does a system have to be?</a:t>
            </a:r>
          </a:p>
          <a:p>
            <a:r>
              <a:rPr lang="en-US" sz="2200" dirty="0"/>
              <a:t>Isolation cut helps most in mid-central to </a:t>
            </a:r>
            <a:r>
              <a:rPr lang="en-US" sz="2200" dirty="0" err="1"/>
              <a:t>periph</a:t>
            </a:r>
            <a:r>
              <a:rPr lang="en-US" sz="2200" dirty="0"/>
              <a:t>:  but low statistics we need analyze Run14/Run16 statistics to gain sufficient statistical  precision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29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B82AA27-CA49-49A3-AE0E-04CAC0C69F82}"/>
              </a:ext>
            </a:extLst>
          </p:cNvPr>
          <p:cNvGrpSpPr/>
          <p:nvPr/>
        </p:nvGrpSpPr>
        <p:grpSpPr>
          <a:xfrm>
            <a:off x="1325880" y="3077308"/>
            <a:ext cx="5852160" cy="3279045"/>
            <a:chOff x="4910529" y="3207903"/>
            <a:chExt cx="4024616" cy="246147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8EAE841-DA4A-43D6-8F00-4E67B825C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3099" y="3207903"/>
              <a:ext cx="4022046" cy="23816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026B02F-D636-4987-93DB-84FC980F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950" y="3713899"/>
              <a:ext cx="701255" cy="3687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B2153EF-9B1D-4B6E-9384-8D8990F68F5E}"/>
                </a:ext>
              </a:extLst>
            </p:cNvPr>
            <p:cNvSpPr/>
            <p:nvPr/>
          </p:nvSpPr>
          <p:spPr>
            <a:xfrm>
              <a:off x="4910529" y="5574055"/>
              <a:ext cx="4021715" cy="9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522729" y="3030034"/>
            <a:ext cx="1693964" cy="1501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7D1CA-8FA4-4459-9386-4BEFA10A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2-p Correlation Analyses -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2DDD14-E256-407E-B53F-49498729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2" y="1482703"/>
            <a:ext cx="543453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Statistical Methods: subtraction:  Not </a:t>
            </a:r>
            <a:r>
              <a:rPr lang="en-US" sz="2000" dirty="0" err="1" smtClean="0"/>
              <a:t>EvByEv</a:t>
            </a:r>
            <a:endParaRPr lang="en-US" sz="2000" dirty="0" smtClean="0"/>
          </a:p>
          <a:p>
            <a:r>
              <a:rPr lang="en-US" sz="2000" dirty="0" smtClean="0"/>
              <a:t>Need </a:t>
            </a:r>
            <a:r>
              <a:rPr lang="en-US" sz="2000" dirty="0"/>
              <a:t>to measure per-trigger yield     (aka jet function)</a:t>
            </a:r>
          </a:p>
          <a:p>
            <a:pPr lvl="1"/>
            <a:r>
              <a:rPr lang="en-US" sz="2000" dirty="0"/>
              <a:t>Correlation Function – </a:t>
            </a:r>
            <a:r>
              <a:rPr lang="en-US" sz="2000" dirty="0" err="1"/>
              <a:t>bkgd</a:t>
            </a:r>
            <a:r>
              <a:rPr lang="en-US" sz="2000" dirty="0"/>
              <a:t> (Flow)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F4D0C1-C757-4E76-841C-08831795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74D6FA-5F7A-444C-B8FE-CD26266C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F4E8D3-D115-4ED5-9D16-49D77DF4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8BDF-E738-4BF6-BC18-64EC465E37E9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6C759A-0F42-4865-BC10-7E002E959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340" y="1825625"/>
            <a:ext cx="3476625" cy="666125"/>
          </a:xfrm>
          <a:prstGeom prst="rect">
            <a:avLst/>
          </a:prstGeom>
        </p:spPr>
      </p:pic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7ABFA27C-C75F-42F3-A5B8-9871E62F9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05"/>
          <a:stretch/>
        </p:blipFill>
        <p:spPr bwMode="auto">
          <a:xfrm>
            <a:off x="2971637" y="2999538"/>
            <a:ext cx="3898764" cy="858924"/>
          </a:xfrm>
          <a:prstGeom prst="rect">
            <a:avLst/>
          </a:prstGeom>
        </p:spPr>
      </p:pic>
      <p:pic>
        <p:nvPicPr>
          <p:cNvPr id="14" name="Content Placeholder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3939" r="12637"/>
          <a:stretch/>
        </p:blipFill>
        <p:spPr>
          <a:xfrm>
            <a:off x="2971637" y="3790325"/>
            <a:ext cx="3200725" cy="2700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0401" y="3125338"/>
            <a:ext cx="148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baseline="-25000" dirty="0" smtClean="0"/>
              <a:t>&gt; 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61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4" y="13652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Ultimate Goal  </a:t>
            </a:r>
            <a:r>
              <a:rPr lang="en-US" sz="3600" b="1" dirty="0" err="1"/>
              <a:t>Eloss</a:t>
            </a:r>
            <a:r>
              <a:rPr lang="en-US" sz="3600" b="1" dirty="0"/>
              <a:t> Turn-off? </a:t>
            </a:r>
            <a:r>
              <a:rPr lang="en-US" sz="3600" b="1" dirty="0" err="1"/>
              <a:t>Eloss</a:t>
            </a:r>
            <a:r>
              <a:rPr lang="en-US" sz="3600" b="1" dirty="0"/>
              <a:t> in Small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38" y="1546129"/>
            <a:ext cx="7720186" cy="26573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Alternative solution: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pi0-h correlation to gain statistical precision.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Finding new observable other than IAA to take care of systematic errors.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6800" cy="1502888"/>
          </a:xfrm>
        </p:spPr>
        <p:txBody>
          <a:bodyPr>
            <a:normAutofit/>
          </a:bodyPr>
          <a:lstStyle/>
          <a:p>
            <a:r>
              <a:rPr lang="en-US" sz="4400" dirty="0"/>
              <a:t>NS/AS Ratios: A Nice Observable for searching for small </a:t>
            </a:r>
            <a:r>
              <a:rPr lang="en-US" sz="4400" dirty="0" err="1"/>
              <a:t>E</a:t>
            </a:r>
            <a:r>
              <a:rPr lang="en-US" sz="4400" baseline="-25000" dirty="0" err="1"/>
              <a:t>loss</a:t>
            </a:r>
            <a:r>
              <a:rPr lang="en-US" sz="4400" baseline="-25000" dirty="0"/>
              <a:t>  </a:t>
            </a:r>
            <a:r>
              <a:rPr lang="en-US" sz="44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" y="1752600"/>
            <a:ext cx="8305800" cy="4068763"/>
          </a:xfrm>
        </p:spPr>
        <p:txBody>
          <a:bodyPr/>
          <a:lstStyle/>
          <a:p>
            <a:r>
              <a:rPr lang="en-US" sz="2000" dirty="0"/>
              <a:t>Assume well-known surface bias picture for </a:t>
            </a:r>
            <a:r>
              <a:rPr lang="en-US" sz="2000" dirty="0" err="1"/>
              <a:t>Au+Au</a:t>
            </a:r>
            <a:r>
              <a:rPr lang="en-US" sz="2000" dirty="0"/>
              <a:t>  should apply as the system goes peripheral—possibly even in “small systems” </a:t>
            </a:r>
            <a:r>
              <a:rPr lang="en-US" sz="2000" dirty="0" err="1"/>
              <a:t>p+Au</a:t>
            </a:r>
            <a:r>
              <a:rPr lang="en-US" sz="2000" dirty="0"/>
              <a:t>, </a:t>
            </a:r>
            <a:r>
              <a:rPr lang="en-US" sz="2000" dirty="0" err="1"/>
              <a:t>d+Au</a:t>
            </a:r>
            <a:r>
              <a:rPr lang="en-US" sz="2000" dirty="0"/>
              <a:t>, </a:t>
            </a:r>
            <a:r>
              <a:rPr lang="en-US" sz="2000" dirty="0" err="1"/>
              <a:t>He+Au</a:t>
            </a:r>
            <a:endParaRPr lang="en-US" sz="2000" dirty="0"/>
          </a:p>
          <a:p>
            <a:r>
              <a:rPr lang="en-US" sz="2000" dirty="0"/>
              <a:t>Look for Differences in </a:t>
            </a:r>
            <a:r>
              <a:rPr lang="en-US" sz="2000" dirty="0" err="1"/>
              <a:t>Awayside</a:t>
            </a:r>
            <a:r>
              <a:rPr lang="en-US" sz="2000" dirty="0"/>
              <a:t> Modification compared to Nearside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697DFF-806F-764E-9196-990DB881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4953000" cy="365125"/>
          </a:xfrm>
        </p:spPr>
        <p:txBody>
          <a:bodyPr/>
          <a:lstStyle/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126-1343-414B-8CF1-848B482B2D62}" type="slidenum">
              <a:rPr lang="en-US" smtClean="0"/>
              <a:t>31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10117" y="2931480"/>
            <a:ext cx="5252479" cy="3255801"/>
            <a:chOff x="2209800" y="2572082"/>
            <a:chExt cx="5943600" cy="3255801"/>
          </a:xfrm>
        </p:grpSpPr>
        <p:sp>
          <p:nvSpPr>
            <p:cNvPr id="35" name="Oval 34"/>
            <p:cNvSpPr/>
            <p:nvPr/>
          </p:nvSpPr>
          <p:spPr>
            <a:xfrm>
              <a:off x="2209800" y="3124200"/>
              <a:ext cx="3303462" cy="258166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 rot="20597093">
              <a:off x="4238309" y="3735370"/>
              <a:ext cx="1304001" cy="1205621"/>
            </a:xfrm>
            <a:prstGeom prst="ellipse">
              <a:avLst/>
            </a:pr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endParaRPr lang="en-US" sz="2000" dirty="0">
                <a:solidFill>
                  <a:schemeClr val="tx1"/>
                </a:solidFill>
                <a:latin typeface="Joy Like Sunshine Through My Wi" pitchFamily="2" charset="0"/>
              </a:endParaRPr>
            </a:p>
            <a:p>
              <a:pPr>
                <a:spcAft>
                  <a:spcPts val="600"/>
                </a:spcAft>
              </a:pPr>
              <a:endParaRPr lang="en-US" sz="2000" dirty="0">
                <a:solidFill>
                  <a:schemeClr val="tx1"/>
                </a:solidFill>
                <a:latin typeface="Joy Like Sunshine Through My Wi" pitchFamily="2" charset="0"/>
              </a:endParaRPr>
            </a:p>
            <a:p>
              <a:pPr>
                <a:spcAft>
                  <a:spcPts val="600"/>
                </a:spcAft>
              </a:pPr>
              <a:endParaRPr lang="en-US" sz="2000" dirty="0">
                <a:solidFill>
                  <a:schemeClr val="tx1"/>
                </a:solidFill>
                <a:latin typeface="Joy Like Sunshine Through My Wi" pitchFamily="2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Joy Like Sunshine Through My Wi" pitchFamily="2" charset="0"/>
                </a:rPr>
                <a:t>p+A</a:t>
              </a:r>
              <a:r>
                <a:rPr lang="en-US" sz="3600" dirty="0">
                  <a:solidFill>
                    <a:schemeClr val="tx1"/>
                  </a:solidFill>
                  <a:latin typeface="Joy Like Sunshine Through My Wi" pitchFamily="2" charset="0"/>
                </a:rPr>
                <a:t>?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Joy Like Sunshine Through My Wi" pitchFamily="2" charset="0"/>
                </a:rPr>
                <a:t>  </a:t>
              </a:r>
              <a:endParaRPr lang="en-US" dirty="0">
                <a:solidFill>
                  <a:schemeClr val="tx1"/>
                </a:solidFill>
                <a:latin typeface="Joy Like Sunshine Through My Wi" pitchFamily="2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66661" y="2572082"/>
              <a:ext cx="1604081" cy="2014768"/>
              <a:chOff x="3960251" y="1868824"/>
              <a:chExt cx="1604081" cy="201476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rot="1781603" flipV="1">
                <a:off x="4166741" y="1923520"/>
                <a:ext cx="1397591" cy="19600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781603" flipV="1">
                <a:off x="4079520" y="2367587"/>
                <a:ext cx="1350232" cy="1452831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781603" flipV="1">
                <a:off x="3974769" y="2698347"/>
                <a:ext cx="1147920" cy="1017541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781603" flipV="1">
                <a:off x="3960251" y="2753115"/>
                <a:ext cx="1556403" cy="1067207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781603" flipV="1">
                <a:off x="4083517" y="2263919"/>
                <a:ext cx="792247" cy="1384814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781603" flipV="1">
                <a:off x="4188250" y="1868824"/>
                <a:ext cx="792247" cy="18076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10800000">
              <a:off x="3066297" y="3813115"/>
              <a:ext cx="1604081" cy="2014768"/>
              <a:chOff x="3960251" y="1868824"/>
              <a:chExt cx="1604081" cy="2014768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rot="1781603" flipV="1">
                <a:off x="4166741" y="1923520"/>
                <a:ext cx="1397591" cy="19600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781603" flipV="1">
                <a:off x="4079520" y="2367587"/>
                <a:ext cx="1350232" cy="1452831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1781603" flipV="1">
                <a:off x="3974769" y="2698347"/>
                <a:ext cx="1147920" cy="1017541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781603" flipV="1">
                <a:off x="3960251" y="2753115"/>
                <a:ext cx="1556403" cy="1067207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781603" flipV="1">
                <a:off x="4083517" y="2263919"/>
                <a:ext cx="792247" cy="1384814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781603" flipV="1">
                <a:off x="4188250" y="1868824"/>
                <a:ext cx="792247" cy="18076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Arc 38"/>
            <p:cNvSpPr/>
            <p:nvPr/>
          </p:nvSpPr>
          <p:spPr>
            <a:xfrm>
              <a:off x="3541409" y="2722089"/>
              <a:ext cx="3014340" cy="3014340"/>
            </a:xfrm>
            <a:prstGeom prst="arc">
              <a:avLst>
                <a:gd name="adj1" fmla="val 19272487"/>
                <a:gd name="adj2" fmla="val 20502295"/>
              </a:avLst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54951" y="3377466"/>
              <a:ext cx="998449" cy="41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Joy Like Sunshine Through My Wi" pitchFamily="2" charset="0"/>
                </a:rPr>
                <a:t>trigger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20277105">
              <a:off x="2618189" y="3444591"/>
              <a:ext cx="18339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600" dirty="0">
                  <a:latin typeface="Joy Like Sunshine Through My Wi" pitchFamily="2" charset="0"/>
                </a:rPr>
                <a:t>A+A plasma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4843310" y="4065738"/>
              <a:ext cx="434996" cy="2286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33571"/>
            <a:ext cx="2737554" cy="24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086600" y="3048000"/>
            <a:ext cx="0" cy="2701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29400" y="4389743"/>
            <a:ext cx="45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162800" y="42672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5177" y="5698575"/>
            <a:ext cx="183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781800" y="602174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uble Bracket 57"/>
          <p:cNvSpPr/>
          <p:nvPr/>
        </p:nvSpPr>
        <p:spPr>
          <a:xfrm>
            <a:off x="6799757" y="5559035"/>
            <a:ext cx="952500" cy="92540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9D39FA8F-460D-4240-9AED-7DA2AF94F578}"/>
                  </a:ext>
                </a:extLst>
              </p:cNvPr>
              <p:cNvSpPr/>
              <p:nvPr/>
            </p:nvSpPr>
            <p:spPr>
              <a:xfrm>
                <a:off x="3525357" y="5630763"/>
                <a:ext cx="2543573" cy="78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</a:rPr>
                        <m:t>𝑹𝑰</m:t>
                      </m:r>
                      <m:r>
                        <a:rPr lang="en-US" b="1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b="1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charset="0"/>
                                </a:rPr>
                                <m:t>𝒂𝒘𝒂𝒚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charset="0"/>
                                </a:rPr>
                                <m:t>𝑨𝑨</m:t>
                              </m:r>
                            </m:sup>
                          </m:sSubSup>
                          <m:r>
                            <a:rPr lang="en-US" b="1" i="1">
                              <a:latin typeface="Cambria Math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charset="0"/>
                                </a:rPr>
                                <m:t>𝒏𝒆𝒂𝒓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charset="0"/>
                                </a:rPr>
                                <m:t>𝑨𝑨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charset="0"/>
                                </a:rPr>
                                <m:t>𝒂𝒘𝒂𝒚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charset="0"/>
                                </a:rPr>
                                <m:t>𝒑𝒑</m:t>
                              </m:r>
                            </m:sup>
                          </m:sSubSup>
                          <m:r>
                            <a:rPr lang="en-US" b="1" i="1">
                              <a:latin typeface="Cambria Math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charset="0"/>
                                </a:rPr>
                                <m:t>𝒏𝒆𝒂𝒓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charset="0"/>
                                </a:rPr>
                                <m:t>𝒑𝒑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39FA8F-460D-4240-9AED-7DA2AF94F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57" y="5630763"/>
                <a:ext cx="2543573" cy="785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3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5" y="36485"/>
            <a:ext cx="5503045" cy="615025"/>
          </a:xfrm>
        </p:spPr>
        <p:txBody>
          <a:bodyPr>
            <a:normAutofit fontScale="90000"/>
          </a:bodyPr>
          <a:lstStyle/>
          <a:p>
            <a:r>
              <a:rPr lang="en-US" dirty="0"/>
              <a:t>Jet Pair Quantification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191248" y="3149639"/>
                <a:ext cx="8841514" cy="32696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/>
                  <a:t>Do</a:t>
                </a:r>
                <a:r>
                  <a:rPr lang="en-US" sz="1800" b="1" dirty="0"/>
                  <a:t>uble Ratio: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charset="0"/>
                      </a:rPr>
                      <m:t>𝑹𝑰</m:t>
                    </m:r>
                    <m:r>
                      <a:rPr lang="en-US" sz="1800" b="1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1800" b="1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charset="0"/>
                              </a:rPr>
                              <m:t>𝒂𝒘𝒂𝒚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charset="0"/>
                              </a:rPr>
                              <m:t>𝑨𝑨</m:t>
                            </m:r>
                          </m:sup>
                        </m:sSubSup>
                        <m:r>
                          <a:rPr lang="en-US" sz="1800" b="1" i="1">
                            <a:latin typeface="Cambria Math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charset="0"/>
                              </a:rPr>
                              <m:t>𝒏𝒆𝒂𝒓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charset="0"/>
                              </a:rPr>
                              <m:t>𝑨𝑨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charset="0"/>
                              </a:rPr>
                              <m:t>𝒂𝒘𝒂𝒚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charset="0"/>
                              </a:rPr>
                              <m:t>𝒑𝒑</m:t>
                            </m:r>
                          </m:sup>
                        </m:sSubSup>
                        <m:r>
                          <a:rPr lang="en-US" sz="1800" b="1" i="1">
                            <a:latin typeface="Cambria Math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charset="0"/>
                              </a:rPr>
                              <m:t>𝒏𝒆𝒂𝒓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charset="0"/>
                              </a:rPr>
                              <m:t>𝒑𝒑</m:t>
                            </m:r>
                          </m:sup>
                        </m:sSubSup>
                      </m:den>
                    </m:f>
                  </m:oMath>
                </a14:m>
                <a:endParaRPr lang="en-US" sz="1800" b="1" dirty="0"/>
              </a:p>
              <a:p>
                <a:pPr lvl="1"/>
                <a:r>
                  <a:rPr lang="en-US" sz="2000" b="1" u="sng" dirty="0">
                    <a:solidFill>
                      <a:srgbClr val="FF0000"/>
                    </a:solidFill>
                  </a:rPr>
                  <a:t>NO EFFICIENCIES NEEDED (Cancels in AS/NS)</a:t>
                </a:r>
              </a:p>
              <a:p>
                <a:pPr lvl="2"/>
                <a:r>
                  <a:rPr lang="en-US" sz="1800" dirty="0"/>
                  <a:t>Dominant systematic errors due to single charge hadron efficiency are completely removed</a:t>
                </a:r>
              </a:p>
              <a:p>
                <a:pPr lvl="1"/>
                <a:r>
                  <a:rPr lang="en-US" sz="2000" dirty="0"/>
                  <a:t>Surface Bias: levels of modification mostly unchanged (going from IAA to RI) </a:t>
                </a:r>
              </a:p>
              <a:p>
                <a:pPr lvl="1"/>
                <a:r>
                  <a:rPr lang="en-US" sz="2000" dirty="0"/>
                  <a:t>Contribution of v</a:t>
                </a:r>
                <a:r>
                  <a:rPr lang="en-US" sz="2000" baseline="-25000" dirty="0"/>
                  <a:t>2n</a:t>
                </a:r>
                <a:r>
                  <a:rPr lang="en-US" sz="2000" dirty="0"/>
                  <a:t> even harmonics from hydrodynamic flow </a:t>
                </a:r>
                <a:r>
                  <a:rPr lang="en-US" sz="2000" b="1" dirty="0"/>
                  <a:t>is zero</a:t>
                </a:r>
                <a:r>
                  <a:rPr lang="en-US" sz="2000" dirty="0"/>
                  <a:t> (e.g. v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Contribution of higher order odd harmonics (&gt;= v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) can be neglected--only sensitive to v</a:t>
                </a:r>
                <a:r>
                  <a:rPr lang="en-US" sz="2000" baseline="-25000" dirty="0"/>
                  <a:t>1</a:t>
                </a:r>
                <a:endParaRPr lang="en-US" sz="2000" dirty="0"/>
              </a:p>
              <a:p>
                <a:pPr lvl="1"/>
                <a:r>
                  <a:rPr lang="en-US" sz="2000" dirty="0"/>
                  <a:t>ZYAM systematic is also small since residual mis-subtraction contribute to both NS and AS.</a:t>
                </a:r>
              </a:p>
              <a:p>
                <a:pPr lvl="1"/>
                <a:endParaRPr lang="en-US" sz="1800" dirty="0"/>
              </a:p>
              <a:p>
                <a:pPr marL="0" indent="0">
                  <a:buNone/>
                </a:pPr>
                <a:endParaRPr lang="en-US" sz="1400" b="1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248" y="3149639"/>
                <a:ext cx="8841514" cy="3269681"/>
              </a:xfrm>
              <a:blipFill rotWithShape="1">
                <a:blip r:embed="rId2"/>
                <a:stretch>
                  <a:fillRect l="-34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47F8A52-0E20-3A47-B393-C203242E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80"/>
          <a:stretch/>
        </p:blipFill>
        <p:spPr>
          <a:xfrm>
            <a:off x="6059534" y="183578"/>
            <a:ext cx="2778868" cy="2656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4043" y="506876"/>
            <a:ext cx="1109383" cy="438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1" dirty="0"/>
              <a:t>𝜋</a:t>
            </a:r>
            <a:r>
              <a:rPr lang="en-US" sz="751" baseline="30000" dirty="0"/>
              <a:t>0</a:t>
            </a:r>
            <a:r>
              <a:rPr lang="en-US" sz="751" dirty="0"/>
              <a:t>-h: 5-7 x 3-5 GeV</a:t>
            </a:r>
          </a:p>
          <a:p>
            <a:endParaRPr lang="en-US" sz="751" dirty="0"/>
          </a:p>
          <a:p>
            <a:endParaRPr lang="en-US" sz="75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668319" y="998270"/>
            <a:ext cx="31931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351"/>
              <a:t>JF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6186" y="2684030"/>
            <a:ext cx="41389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/>
              <a:t>∆</a:t>
            </a:r>
            <a:r>
              <a:rPr lang="en-US" sz="1351" dirty="0" err="1"/>
              <a:t>Φ</a:t>
            </a:r>
            <a:endParaRPr lang="en-US" sz="135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73057" y="2119259"/>
            <a:ext cx="1179979" cy="1008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78736" y="2119259"/>
            <a:ext cx="1207899" cy="10085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52122" y="1752434"/>
            <a:ext cx="841897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Y</a:t>
            </a:r>
            <a:r>
              <a:rPr lang="en-US" sz="1051" baseline="30000" dirty="0"/>
              <a:t>  </a:t>
            </a:r>
            <a:r>
              <a:rPr lang="en-US" sz="1051" dirty="0"/>
              <a:t>(nearside)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99002" y="1752434"/>
            <a:ext cx="899605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Y</a:t>
            </a:r>
            <a:r>
              <a:rPr lang="en-US" sz="1051" baseline="30000" dirty="0"/>
              <a:t> </a:t>
            </a:r>
            <a:r>
              <a:rPr lang="en-US" sz="1051" dirty="0"/>
              <a:t>(away-side)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458565" y="1752437"/>
            <a:ext cx="1157" cy="7804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9596" y="1512011"/>
            <a:ext cx="66075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∆</a:t>
            </a:r>
            <a:r>
              <a:rPr lang="en-US" sz="1051" dirty="0" err="1"/>
              <a:t>Φ</a:t>
            </a:r>
            <a:r>
              <a:rPr lang="en-US" sz="1051" dirty="0"/>
              <a:t>= 𝜋/2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7965783" y="1356078"/>
            <a:ext cx="17892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 B. Xia, Ph.D. thesis, Ohio University (2014)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7EFD0BE-5C60-AD41-8DE2-1314611BD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82" y="1204041"/>
            <a:ext cx="705603" cy="230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C9B7548C-361A-0340-9FDC-7CD8281DB03B}"/>
                  </a:ext>
                </a:extLst>
              </p:cNvPr>
              <p:cNvSpPr/>
              <p:nvPr/>
            </p:nvSpPr>
            <p:spPr>
              <a:xfrm>
                <a:off x="111238" y="596521"/>
                <a:ext cx="600381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PTY Nuclear Modification Factor (I</a:t>
                </a:r>
                <a:r>
                  <a:rPr lang="en-US" b="1" baseline="-25000" dirty="0"/>
                  <a:t>AA</a:t>
                </a:r>
                <a:r>
                  <a:rPr lang="en-US" b="1" dirty="0"/>
                  <a:t> ) =Y</a:t>
                </a:r>
                <a:r>
                  <a:rPr lang="en-US" b="1" baseline="30000" dirty="0"/>
                  <a:t>AA</a:t>
                </a:r>
                <a:r>
                  <a:rPr lang="en-US" b="1" dirty="0"/>
                  <a:t> /</a:t>
                </a:r>
                <a:r>
                  <a:rPr lang="en-US" b="1" dirty="0" err="1"/>
                  <a:t>Y</a:t>
                </a:r>
                <a:r>
                  <a:rPr lang="en-US" b="1" baseline="30000" dirty="0" err="1"/>
                  <a:t>pp</a:t>
                </a:r>
                <a:r>
                  <a:rPr lang="en-US" b="1" baseline="30000" dirty="0"/>
                  <a:t> </a:t>
                </a:r>
                <a:r>
                  <a:rPr lang="en-US" b="1" dirty="0"/>
                  <a:t> (Away side)</a:t>
                </a:r>
                <a:endParaRPr lang="en-US" b="1" baseline="30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 roughly represents the number of particles produced per jet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 is Per Trigger: any deviation from unity represents modification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AA/pp Partner </a:t>
                </a:r>
                <a:r>
                  <a:rPr lang="en-US" i="1" dirty="0"/>
                  <a:t>h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/>
                      </a:rPr>
                      <m:t>±</m:t>
                    </m:r>
                  </m:oMath>
                </a14:m>
                <a:r>
                  <a:rPr lang="en-US" dirty="0"/>
                  <a:t> SINGLES EFFICIENCIES vs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T</a:t>
                </a:r>
                <a:r>
                  <a:rPr lang="en-US" dirty="0"/>
                  <a:t> NEEDED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Uncertainty dominated by singles charge hadron efficiency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B7548C-361A-0340-9FDC-7CD8281DB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8" y="596521"/>
                <a:ext cx="6003812" cy="2308324"/>
              </a:xfrm>
              <a:prstGeom prst="rect">
                <a:avLst/>
              </a:prstGeom>
              <a:blipFill>
                <a:blip r:embed="rId5"/>
                <a:stretch>
                  <a:fillRect l="-844" t="-1093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3" y="-1535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Energy </a:t>
            </a:r>
            <a:r>
              <a:rPr lang="en-US" b="1" dirty="0" smtClean="0"/>
              <a:t>loss + Suppress </a:t>
            </a:r>
            <a:r>
              <a:rPr lang="en-US" b="1" dirty="0"/>
              <a:t>?: </a:t>
            </a:r>
            <a:r>
              <a:rPr lang="en-US" b="1" dirty="0" smtClean="0"/>
              <a:t>IAA (/RI) Most Sensitive Observable?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90692"/>
            <a:ext cx="2057400" cy="365125"/>
          </a:xfrm>
        </p:spPr>
        <p:txBody>
          <a:bodyPr/>
          <a:lstStyle/>
          <a:p>
            <a:fld id="{6D375EAF-F409-1648-8660-368CAFE5BFC3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8363" y="4162852"/>
            <a:ext cx="8697037" cy="30247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Reminder 2PC IAA  (LHC)</a:t>
            </a:r>
            <a:r>
              <a:rPr lang="en-US" sz="2000" dirty="0" smtClean="0"/>
              <a:t>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relative rise from high </a:t>
            </a:r>
            <a:r>
              <a:rPr lang="en-US" sz="2000" dirty="0" err="1"/>
              <a:t>pta</a:t>
            </a:r>
            <a:r>
              <a:rPr lang="en-US" sz="2000" dirty="0"/>
              <a:t> (RI = ~</a:t>
            </a:r>
            <a:r>
              <a:rPr lang="en-US" sz="2000" dirty="0" smtClean="0"/>
              <a:t>0.5) </a:t>
            </a:r>
            <a:r>
              <a:rPr lang="en-US" sz="2000" dirty="0"/>
              <a:t>to low </a:t>
            </a:r>
            <a:r>
              <a:rPr lang="en-US" sz="2000" dirty="0" err="1"/>
              <a:t>pta</a:t>
            </a:r>
            <a:r>
              <a:rPr lang="en-US" sz="2000" dirty="0"/>
              <a:t> (RI= </a:t>
            </a:r>
            <a:r>
              <a:rPr lang="en-US" sz="2000" dirty="0" smtClean="0"/>
              <a:t>5) </a:t>
            </a:r>
            <a:r>
              <a:rPr lang="en-US" sz="2000" dirty="0"/>
              <a:t>is factor of </a:t>
            </a:r>
            <a:r>
              <a:rPr lang="en-US" sz="2000" dirty="0" smtClean="0"/>
              <a:t>10!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MUCH BIGGER FACTOR THAN RAA SUPPRESSION!!! (better signature?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More sensitive then jet </a:t>
            </a:r>
            <a:r>
              <a:rPr lang="en-US" sz="2000" b="1" dirty="0" err="1"/>
              <a:t>reco</a:t>
            </a:r>
            <a:r>
              <a:rPr lang="en-US" sz="2000" b="1" dirty="0"/>
              <a:t> measurements because no “found-jet-only” </a:t>
            </a:r>
            <a:r>
              <a:rPr lang="en-US" sz="2000" b="1" dirty="0" smtClean="0"/>
              <a:t>bias</a:t>
            </a:r>
            <a:endParaRPr lang="en-US" sz="20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60" y="1171999"/>
            <a:ext cx="4795080" cy="340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2209800" y="863695"/>
            <a:ext cx="2397540" cy="316405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" y="202896"/>
            <a:ext cx="899651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end of spectrum:  Small Systems:?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966" y="1528459"/>
                <a:ext cx="4843002" cy="482789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No </a:t>
                </a:r>
                <a:r>
                  <a:rPr lang="en-US" dirty="0" err="1"/>
                  <a:t>Eloss</a:t>
                </a:r>
                <a:r>
                  <a:rPr lang="en-US" dirty="0"/>
                  <a:t> in </a:t>
                </a:r>
                <a:r>
                  <a:rPr lang="en-US" dirty="0" err="1"/>
                  <a:t>p+Pb</a:t>
                </a:r>
                <a:r>
                  <a:rPr lang="en-US" dirty="0"/>
                  <a:t> at LHC? –LHC only very high energy observables. </a:t>
                </a:r>
              </a:p>
              <a:p>
                <a:pPr lvl="1"/>
                <a:r>
                  <a:rPr lang="en-US" dirty="0" err="1"/>
                  <a:t>ndpfs</a:t>
                </a:r>
                <a:r>
                  <a:rPr lang="en-US" dirty="0"/>
                  <a:t> account for ALL jet modifications?</a:t>
                </a:r>
              </a:p>
              <a:p>
                <a:r>
                  <a:rPr lang="en-US" dirty="0"/>
                  <a:t>LHC focus on found jets, observables like </a:t>
                </a:r>
                <a:r>
                  <a:rPr lang="en-US" dirty="0" err="1"/>
                  <a:t>x.s</a:t>
                </a:r>
                <a:r>
                  <a:rPr lang="en-US" dirty="0"/>
                  <a:t>. excludes largest modification e.g. for A+A jets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/>
                  <a:t>R &gt; 1 enhancement)</a:t>
                </a:r>
              </a:p>
              <a:p>
                <a:r>
                  <a:rPr lang="en-US" dirty="0"/>
                  <a:t>Greater sensitivity in low </a:t>
                </a:r>
                <a:r>
                  <a:rPr lang="en-US" dirty="0" err="1"/>
                  <a:t>Ejet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lowest possible “jet” </a:t>
                </a:r>
                <a:r>
                  <a:rPr lang="en-US" dirty="0" err="1"/>
                  <a:t>pt</a:t>
                </a:r>
                <a:r>
                  <a:rPr lang="en-US" dirty="0"/>
                  <a:t>:  5-15 GeV.</a:t>
                </a:r>
              </a:p>
              <a:p>
                <a:r>
                  <a:rPr lang="en-US" dirty="0"/>
                  <a:t>Exploit enhancement—Exploit trigger bias for sensitivity:  2PC/RI can do both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966" y="1528459"/>
                <a:ext cx="4843002" cy="4827894"/>
              </a:xfrm>
              <a:blipFill rotWithShape="1">
                <a:blip r:embed="rId2"/>
                <a:stretch>
                  <a:fillRect l="-2015" t="-3157" r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68" y="2314530"/>
            <a:ext cx="3886200" cy="32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4EECA4-B6E5-A449-90CB-A497ACFB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6FEE21-AA63-8747-83C4-FBFAC5E0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4FB76E-30F8-A549-987A-C881D2C5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927BEC-EC5B-C646-9D27-FBE4501DB234}"/>
              </a:ext>
            </a:extLst>
          </p:cNvPr>
          <p:cNvSpPr txBox="1"/>
          <p:nvPr/>
        </p:nvSpPr>
        <p:spPr>
          <a:xfrm>
            <a:off x="448356" y="412613"/>
            <a:ext cx="705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d+Au: pi0-h correlation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510B08-F72C-6B49-931A-412F76E2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12" y="2124019"/>
            <a:ext cx="2525178" cy="1952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8E47A88F-0824-3F4C-93E8-78F595FC418F}"/>
                  </a:ext>
                </a:extLst>
              </p:cNvPr>
              <p:cNvSpPr/>
              <p:nvPr/>
            </p:nvSpPr>
            <p:spPr>
              <a:xfrm>
                <a:off x="2977444" y="4464490"/>
                <a:ext cx="2293946" cy="53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/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/>
                                <m:t>NN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m:rPr>
                          <m:nor/>
                        </m:rPr>
                        <a:rPr lang="en-US" sz="2400" b="1"/>
                        <m:t>= 200 </m:t>
                      </m:r>
                      <m:r>
                        <m:rPr>
                          <m:nor/>
                        </m:rPr>
                        <a:rPr lang="en-US" sz="2400" b="1"/>
                        <m:t>GeV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47A88F-0824-3F4C-93E8-78F595FC4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44" y="4464490"/>
                <a:ext cx="2293946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26787" y="1453908"/>
            <a:ext cx="789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PHENIX we put all these ideas together a few years ago which can demonstrate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77" y="277286"/>
            <a:ext cx="7426667" cy="395547"/>
          </a:xfrm>
        </p:spPr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baseline="-25000" dirty="0"/>
              <a:t>AA</a:t>
            </a:r>
            <a:r>
              <a:rPr lang="en-US" dirty="0"/>
              <a:t> vs RI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="" xmlns:a16="http://schemas.microsoft.com/office/drawing/2014/main" id="{3B5C4695-5013-7F4B-8635-CE3951744E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524000"/>
            <a:ext cx="4874860" cy="6308642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="" xmlns:a16="http://schemas.microsoft.com/office/drawing/2014/main" id="{F8DF4BC7-DD8A-874A-A8A0-CADB6FF8B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8801" y="3059763"/>
            <a:ext cx="4289447" cy="30987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9975" y="6507956"/>
            <a:ext cx="3086100" cy="273844"/>
          </a:xfrm>
        </p:spPr>
        <p:txBody>
          <a:bodyPr/>
          <a:lstStyle/>
          <a:p>
            <a:r>
              <a:rPr lang="es-ES" smtClean="0"/>
              <a:t>Justin Frantz - Ohio U -Jetscape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173C419-D543-FB49-A575-F466A57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36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2909" y="855007"/>
            <a:ext cx="8134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charset="0"/>
              <a:buChar char="•"/>
            </a:pPr>
            <a:r>
              <a:rPr lang="en-US" sz="2000" dirty="0"/>
              <a:t>Clear improvement of uncertainties in RI compared to I</a:t>
            </a:r>
            <a:r>
              <a:rPr lang="en-US" sz="2000" baseline="-25000" dirty="0"/>
              <a:t>AA</a:t>
            </a:r>
          </a:p>
          <a:p>
            <a:pPr marL="214308" indent="-214308">
              <a:buFont typeface="Arial" charset="0"/>
              <a:buChar char="•"/>
            </a:pPr>
            <a:r>
              <a:rPr lang="en-US" sz="2000" dirty="0"/>
              <a:t>RI can be more sensitive to small levels of </a:t>
            </a:r>
            <a:r>
              <a:rPr lang="en-US" dirty="0"/>
              <a:t>suppression</a:t>
            </a:r>
            <a:r>
              <a:rPr lang="en-US" sz="2000" dirty="0"/>
              <a:t> or small cold nuclear effects</a:t>
            </a:r>
          </a:p>
          <a:p>
            <a:pPr marL="214308" indent="-214308">
              <a:buFont typeface="Arial" charset="0"/>
              <a:buChar char="•"/>
            </a:pPr>
            <a:r>
              <a:rPr lang="en-US" sz="2000" dirty="0"/>
              <a:t>Shows small high z suppression and low z enhancement in </a:t>
            </a:r>
            <a:r>
              <a:rPr lang="en-US" sz="2000" dirty="0" err="1"/>
              <a:t>d+Au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8689" y="2269773"/>
                <a:ext cx="3672159" cy="713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RI, 0-20 % centrality,</a:t>
                </a:r>
              </a:p>
              <a:p>
                <a:r>
                  <a:rPr lang="en-US" sz="2000" b="1" dirty="0"/>
                  <a:t>Run8 d+A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lang="en-US" sz="2000" b="1" i="1">
                        <a:latin typeface="Cambria Math" charset="0"/>
                      </a:rPr>
                      <m:t>=</m:t>
                    </m:r>
                    <m:r>
                      <a:rPr lang="en-US" sz="2000" b="1" i="1">
                        <a:latin typeface="Cambria Math" charset="0"/>
                      </a:rPr>
                      <m:t>𝟐𝟎𝟎</m:t>
                    </m:r>
                    <m:r>
                      <a:rPr lang="en-US" sz="2000" b="1" i="1">
                        <a:latin typeface="Cambria Math" charset="0"/>
                      </a:rPr>
                      <m:t> </m:t>
                    </m:r>
                    <m:r>
                      <a:rPr lang="en-US" sz="2000" b="1" i="1">
                        <a:latin typeface="Cambria Math" charset="0"/>
                      </a:rPr>
                      <m:t>𝑮𝒆𝑽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89" y="2269773"/>
                <a:ext cx="3672159" cy="713593"/>
              </a:xfrm>
              <a:prstGeom prst="rect">
                <a:avLst/>
              </a:prstGeom>
              <a:blipFill rotWithShape="1">
                <a:blip r:embed="rId4"/>
                <a:stretch>
                  <a:fillRect l="-1827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8377" y="2269773"/>
                <a:ext cx="4312046" cy="713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Away Side I</a:t>
                </a:r>
                <a:r>
                  <a:rPr lang="en-US" sz="2000" b="1" baseline="-25000" dirty="0"/>
                  <a:t>dAu</a:t>
                </a:r>
                <a:r>
                  <a:rPr lang="en-US" sz="2000" b="1" dirty="0"/>
                  <a:t>, 0-20 % centrality</a:t>
                </a:r>
              </a:p>
              <a:p>
                <a:r>
                  <a:rPr lang="en-US" sz="2000" b="1" dirty="0"/>
                  <a:t>Run8 d+A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lang="en-US" sz="2000" b="1" i="1">
                        <a:latin typeface="Cambria Math" charset="0"/>
                      </a:rPr>
                      <m:t>=</m:t>
                    </m:r>
                    <m:r>
                      <a:rPr lang="en-US" sz="2000" b="1" i="1">
                        <a:latin typeface="Cambria Math" charset="0"/>
                      </a:rPr>
                      <m:t>𝟐𝟎𝟎</m:t>
                    </m:r>
                    <m:r>
                      <a:rPr lang="en-US" sz="2000" b="1" i="1">
                        <a:latin typeface="Cambria Math" charset="0"/>
                      </a:rPr>
                      <m:t> </m:t>
                    </m:r>
                    <m:r>
                      <a:rPr lang="en-US" sz="2000" b="1" i="1">
                        <a:latin typeface="Cambria Math" charset="0"/>
                      </a:rPr>
                      <m:t>𝑮𝒆𝑽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77" y="2269773"/>
                <a:ext cx="4312046" cy="713593"/>
              </a:xfrm>
              <a:prstGeom prst="rect">
                <a:avLst/>
              </a:prstGeom>
              <a:blipFill rotWithShape="1">
                <a:blip r:embed="rId5"/>
                <a:stretch>
                  <a:fillRect l="-1414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5400000">
            <a:off x="3691832" y="4109633"/>
            <a:ext cx="17892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 B. Xia, Ph.D. thesis, Ohio University (2014) </a:t>
            </a:r>
          </a:p>
        </p:txBody>
      </p:sp>
    </p:spTree>
    <p:extLst>
      <p:ext uri="{BB962C8B-B14F-4D97-AF65-F5344CB8AC3E}">
        <p14:creationId xmlns:p14="http://schemas.microsoft.com/office/powerpoint/2010/main" val="30878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-284235"/>
            <a:ext cx="8622030" cy="1325563"/>
          </a:xfrm>
        </p:spPr>
        <p:txBody>
          <a:bodyPr/>
          <a:lstStyle/>
          <a:p>
            <a:r>
              <a:rPr lang="en-US" dirty="0" err="1"/>
              <a:t>dAu</a:t>
            </a:r>
            <a:r>
              <a:rPr lang="en-US" dirty="0"/>
              <a:t> RI Ratio Centrality Dependence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9272A024-E3AC-3440-8B26-D189AC85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0325"/>
            <a:ext cx="6848925" cy="50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0" y="922725"/>
            <a:ext cx="1676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1747070"/>
            <a:ext cx="30480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8649" y="5752026"/>
            <a:ext cx="8116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size evolution in </a:t>
            </a:r>
            <a:r>
              <a:rPr lang="en-US" dirty="0" err="1"/>
              <a:t>d+Au</a:t>
            </a:r>
            <a:r>
              <a:rPr lang="en-US" dirty="0"/>
              <a:t>?  Peripheral to Central?  More low z enhancement at low </a:t>
            </a:r>
            <a:r>
              <a:rPr lang="en-US" dirty="0" err="1"/>
              <a:t>zT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 High </a:t>
            </a:r>
            <a:r>
              <a:rPr lang="en-US" dirty="0" err="1">
                <a:sym typeface="Wingdings" panose="05000000000000000000" pitchFamily="2" charset="2"/>
              </a:rPr>
              <a:t>pt</a:t>
            </a:r>
            <a:r>
              <a:rPr lang="en-US" dirty="0">
                <a:sym typeface="Wingdings" panose="05000000000000000000" pitchFamily="2" charset="2"/>
              </a:rPr>
              <a:t> suppression?  Not clear?  Can we confirm this with another system?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33851" y="4243659"/>
            <a:ext cx="30480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-33644"/>
            <a:ext cx="7886700" cy="7415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7619"/>
            <a:ext cx="9048136" cy="61500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investigated a lot of trivial “COLD NUCLEAR” effects</a:t>
            </a:r>
            <a:endParaRPr lang="en-US" sz="20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endParaRPr lang="en-US" sz="2000" dirty="0"/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None of these could reproduce the effect</a:t>
            </a:r>
          </a:p>
          <a:p>
            <a:pPr marL="402336" lvl="1" indent="0">
              <a:buClr>
                <a:srgbClr val="FF0000"/>
              </a:buClr>
              <a:buNone/>
            </a:pPr>
            <a:endParaRPr lang="en-US" dirty="0"/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C1D5319-396D-F647-8E7D-B87FA6E2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845" y="3024159"/>
            <a:ext cx="7434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But this </a:t>
            </a:r>
            <a:r>
              <a:rPr lang="en-US" sz="2800" b="1" dirty="0">
                <a:solidFill>
                  <a:srgbClr val="FF0000"/>
                </a:solidFill>
              </a:rPr>
              <a:t>is (WAS) only one channel in one system, can we confirm the result in other data  ?</a:t>
            </a:r>
          </a:p>
        </p:txBody>
      </p:sp>
    </p:spTree>
    <p:extLst>
      <p:ext uri="{BB962C8B-B14F-4D97-AF65-F5344CB8AC3E}">
        <p14:creationId xmlns:p14="http://schemas.microsoft.com/office/powerpoint/2010/main" val="22488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08" y="205770"/>
            <a:ext cx="7498080" cy="1143000"/>
          </a:xfrm>
        </p:spPr>
        <p:txBody>
          <a:bodyPr/>
          <a:lstStyle/>
          <a:p>
            <a:r>
              <a:rPr lang="en-US" dirty="0"/>
              <a:t>Newer 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4126" y="1971296"/>
                <a:ext cx="7498080" cy="4800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He3+Au  </a:t>
                </a:r>
              </a:p>
              <a:p>
                <a:pPr lvl="1"/>
                <a:r>
                  <a:rPr lang="en-US" dirty="0"/>
                  <a:t>Centrality: 0-20%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200 GeV</a:t>
                </a:r>
              </a:p>
              <a:p>
                <a:pPr lvl="1"/>
                <a:r>
                  <a:rPr lang="en-US" dirty="0"/>
                  <a:t>No. of pi0 triggers: </a:t>
                </a:r>
                <a:r>
                  <a:rPr lang="en-US" b="1" dirty="0">
                    <a:solidFill>
                      <a:srgbClr val="0000FF"/>
                    </a:solidFill>
                  </a:rPr>
                  <a:t>386 k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(vs</a:t>
                </a:r>
                <a:r>
                  <a:rPr lang="en-US" b="1" dirty="0"/>
                  <a:t>. Run8 </a:t>
                </a:r>
                <a:r>
                  <a:rPr lang="en-US" b="1" dirty="0" err="1"/>
                  <a:t>d+Au</a:t>
                </a:r>
                <a:r>
                  <a:rPr lang="en-US" b="1" dirty="0"/>
                  <a:t>: 5 m</a:t>
                </a:r>
                <a:r>
                  <a:rPr lang="en-US" dirty="0"/>
                  <a:t>)   </a:t>
                </a:r>
                <a:r>
                  <a:rPr lang="en-US" sz="1200" dirty="0"/>
                  <a:t>[386308 vs 4942516 ]</a:t>
                </a:r>
                <a:endParaRPr lang="en-US" sz="1800" dirty="0"/>
              </a:p>
              <a:p>
                <a:r>
                  <a:rPr lang="en-US" dirty="0"/>
                  <a:t>Run 15 </a:t>
                </a:r>
                <a:r>
                  <a:rPr lang="en-US" dirty="0" err="1"/>
                  <a:t>p+p</a:t>
                </a:r>
                <a:r>
                  <a:rPr lang="en-US" dirty="0"/>
                  <a:t> improves statistics of previous </a:t>
                </a:r>
                <a:r>
                  <a:rPr lang="en-US" dirty="0" err="1"/>
                  <a:t>d+Au</a:t>
                </a:r>
                <a:r>
                  <a:rPr lang="en-US" dirty="0"/>
                  <a:t> result and </a:t>
                </a:r>
                <a:r>
                  <a:rPr lang="en-US" dirty="0" err="1"/>
                  <a:t>HeAu</a:t>
                </a:r>
                <a:r>
                  <a:rPr lang="en-US" dirty="0"/>
                  <a:t> result</a:t>
                </a:r>
              </a:p>
              <a:p>
                <a:pPr lvl="1"/>
                <a:r>
                  <a:rPr lang="en-US" dirty="0"/>
                  <a:t>No. of pi0 triggers in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Run 15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p+p</a:t>
                </a:r>
                <a:r>
                  <a:rPr lang="en-US" b="1" dirty="0">
                    <a:solidFill>
                      <a:srgbClr val="FF0000"/>
                    </a:solidFill>
                  </a:rPr>
                  <a:t>: 6.9 m </a:t>
                </a:r>
                <a:r>
                  <a:rPr lang="en-US" dirty="0"/>
                  <a:t>(vs . </a:t>
                </a:r>
                <a:r>
                  <a:rPr lang="en-US" b="1" dirty="0"/>
                  <a:t>Run6 </a:t>
                </a:r>
                <a:r>
                  <a:rPr lang="en-US" b="1" dirty="0" err="1"/>
                  <a:t>p+p</a:t>
                </a:r>
                <a:r>
                  <a:rPr lang="en-US" b="1" dirty="0"/>
                  <a:t>: 1.5 </a:t>
                </a:r>
                <a:r>
                  <a:rPr lang="en-US" dirty="0"/>
                  <a:t>m) </a:t>
                </a:r>
                <a:r>
                  <a:rPr lang="en-US" sz="1200" dirty="0"/>
                  <a:t>[6883699 vs 1458711]</a:t>
                </a:r>
              </a:p>
              <a:p>
                <a:pPr lvl="1"/>
                <a:r>
                  <a:rPr lang="en-US" dirty="0"/>
                  <a:t>Thus better to use Run15 </a:t>
                </a:r>
                <a:r>
                  <a:rPr lang="en-US" dirty="0" err="1"/>
                  <a:t>p+p</a:t>
                </a:r>
                <a:r>
                  <a:rPr lang="en-US" dirty="0"/>
                  <a:t> for better statistics</a:t>
                </a:r>
              </a:p>
              <a:p>
                <a:r>
                  <a:rPr lang="en-US" dirty="0"/>
                  <a:t>Run 16 </a:t>
                </a:r>
                <a:r>
                  <a:rPr lang="en-US" dirty="0" err="1"/>
                  <a:t>d+Au</a:t>
                </a:r>
                <a:r>
                  <a:rPr lang="en-US" dirty="0"/>
                  <a:t> data also available</a:t>
                </a:r>
              </a:p>
              <a:p>
                <a:pPr lvl="1"/>
                <a:r>
                  <a:rPr lang="en-US" dirty="0"/>
                  <a:t>Initial rough (pre-) re-analysis also confirms 2008 result TBA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126" y="1971296"/>
                <a:ext cx="7498080" cy="4800600"/>
              </a:xfrm>
              <a:blipFill rotWithShape="1">
                <a:blip r:embed="rId2"/>
                <a:stretch>
                  <a:fillRect t="-2792" r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Justin Frantz - Ohio U -Jetscape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9755" y="1348770"/>
            <a:ext cx="3406877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2014 Run (He3+Au)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2015 Run (</a:t>
            </a:r>
            <a:r>
              <a:rPr lang="en-US" sz="2400" b="1" dirty="0" err="1">
                <a:solidFill>
                  <a:srgbClr val="FF0000"/>
                </a:solidFill>
              </a:rPr>
              <a:t>p+p</a:t>
            </a:r>
            <a:r>
              <a:rPr lang="en-US" sz="2400" b="1" dirty="0">
                <a:solidFill>
                  <a:srgbClr val="FF0000"/>
                </a:solidFill>
              </a:rPr>
              <a:t>) 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2016 Run (new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d+Au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ED80A3E-B18E-A14A-A571-62838605DB2E}"/>
              </a:ext>
            </a:extLst>
          </p:cNvPr>
          <p:cNvSpPr/>
          <p:nvPr/>
        </p:nvSpPr>
        <p:spPr>
          <a:xfrm>
            <a:off x="6667757" y="110410"/>
            <a:ext cx="1547102" cy="158841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balanced" dir="t"/>
          </a:scene3d>
          <a:sp3d extrusionH="76200" prstMaterial="matte">
            <a:bevelT w="177800"/>
            <a:bevelB w="177800"/>
            <a:extrusionClr>
              <a:srgbClr val="E7E6E6">
                <a:lumMod val="10000"/>
              </a:srgbClr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3CCFA69-F407-B948-A7CE-47D622A94597}"/>
              </a:ext>
            </a:extLst>
          </p:cNvPr>
          <p:cNvSpPr/>
          <p:nvPr/>
        </p:nvSpPr>
        <p:spPr>
          <a:xfrm>
            <a:off x="6275959" y="483554"/>
            <a:ext cx="352006" cy="40626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5117BDC-AF90-1D49-BD20-A576D6690A4F}"/>
              </a:ext>
            </a:extLst>
          </p:cNvPr>
          <p:cNvSpPr/>
          <p:nvPr/>
        </p:nvSpPr>
        <p:spPr>
          <a:xfrm>
            <a:off x="6680889" y="338405"/>
            <a:ext cx="352006" cy="40626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6981DBD-CC35-B047-947B-57CBB8BEB6DA}"/>
              </a:ext>
            </a:extLst>
          </p:cNvPr>
          <p:cNvSpPr/>
          <p:nvPr/>
        </p:nvSpPr>
        <p:spPr>
          <a:xfrm>
            <a:off x="6554984" y="797949"/>
            <a:ext cx="352006" cy="40626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17405C4-D3E2-584E-8531-A23FE542C760}"/>
              </a:ext>
            </a:extLst>
          </p:cNvPr>
          <p:cNvSpPr txBox="1"/>
          <p:nvPr/>
        </p:nvSpPr>
        <p:spPr>
          <a:xfrm>
            <a:off x="6995312" y="824842"/>
            <a:ext cx="211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3</a:t>
            </a:r>
            <a:r>
              <a:rPr lang="en-US" sz="3200" b="1" dirty="0"/>
              <a:t>He+Au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53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BDCB2B3-A92F-4662-871B-993382D31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3470892"/>
            <a:ext cx="7067550" cy="541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82E986A-06F7-4FA9-BEC6-E0A05E8A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31" y="4119990"/>
            <a:ext cx="5545137" cy="649979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="" xmlns:a16="http://schemas.microsoft.com/office/drawing/2014/main" id="{BB6CA4AE-9EFB-4CEC-9997-47B8D70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36" y="274638"/>
            <a:ext cx="823765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2-particle Correlation Analyses </a:t>
            </a:r>
            <a:r>
              <a:rPr lang="en-US" sz="3600" b="1" dirty="0" smtClean="0"/>
              <a:t>– Methods  -- Many Statistical Subtractions- not </a:t>
            </a:r>
            <a:r>
              <a:rPr lang="en-US" sz="3600" b="1" dirty="0" err="1" smtClean="0"/>
              <a:t>EvByEv</a:t>
            </a:r>
            <a:endParaRPr lang="en-US" sz="3600" b="1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285999" y="5362072"/>
            <a:ext cx="8858001" cy="1223743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ym typeface="Wingdings" pitchFamily="2" charset="2"/>
              </a:rPr>
              <a:t>For isolation cut - </a:t>
            </a:r>
            <a:r>
              <a:rPr lang="en-US" sz="2000" dirty="0" err="1">
                <a:sym typeface="Wingdings" pitchFamily="2" charset="2"/>
              </a:rPr>
              <a:t>Y</a:t>
            </a:r>
            <a:r>
              <a:rPr lang="en-US" sz="2000" baseline="-25000" dirty="0" err="1">
                <a:sym typeface="Wingdings" pitchFamily="2" charset="2"/>
              </a:rPr>
              <a:t>inclusive</a:t>
            </a:r>
            <a:r>
              <a:rPr lang="en-US" sz="2000" dirty="0">
                <a:sym typeface="Wingdings" pitchFamily="2" charset="2"/>
              </a:rPr>
              <a:t> = </a:t>
            </a:r>
            <a:r>
              <a:rPr lang="en-US" sz="2000" dirty="0" err="1">
                <a:sym typeface="Wingdings" pitchFamily="2" charset="2"/>
              </a:rPr>
              <a:t>Y</a:t>
            </a:r>
            <a:r>
              <a:rPr lang="en-US" sz="2000" baseline="-25000" dirty="0" err="1">
                <a:sym typeface="Wingdings" pitchFamily="2" charset="2"/>
              </a:rPr>
              <a:t>isolated</a:t>
            </a:r>
            <a:endParaRPr lang="en-US" sz="2000" baseline="-25000" dirty="0">
              <a:sym typeface="Wingdings" pitchFamily="2" charset="2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ym typeface="Wingdings" pitchFamily="2" charset="2"/>
              </a:rPr>
              <a:t>For </a:t>
            </a:r>
            <a:r>
              <a:rPr lang="en-US" sz="2000" dirty="0" err="1">
                <a:sym typeface="Wingdings" pitchFamily="2" charset="2"/>
              </a:rPr>
              <a:t>p+p</a:t>
            </a:r>
            <a:r>
              <a:rPr lang="en-US" sz="2000" dirty="0">
                <a:sym typeface="Wingdings" pitchFamily="2" charset="2"/>
              </a:rPr>
              <a:t> – no flow background subtraction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ym typeface="Wingdings" pitchFamily="2" charset="2"/>
              </a:rPr>
              <a:t>No flow subtracted in small systems (e.g. </a:t>
            </a:r>
            <a:r>
              <a:rPr lang="en-US" sz="2000" dirty="0" err="1">
                <a:sym typeface="Wingdings" pitchFamily="2" charset="2"/>
              </a:rPr>
              <a:t>p+Au</a:t>
            </a:r>
            <a:r>
              <a:rPr lang="en-US" sz="2000" dirty="0">
                <a:sym typeface="Wingdings" pitchFamily="2" charset="2"/>
              </a:rPr>
              <a:t> and </a:t>
            </a:r>
            <a:r>
              <a:rPr lang="en-US" sz="2000" dirty="0" err="1">
                <a:sym typeface="Wingdings" pitchFamily="2" charset="2"/>
              </a:rPr>
              <a:t>d+Au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64516" name="Date Placeholder 56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24242"/>
                </a:solidFill>
              </a:rPr>
              <a:t>3/20/2020</a:t>
            </a:r>
            <a:endParaRPr lang="en-US">
              <a:solidFill>
                <a:srgbClr val="42424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3A8FC00-C74D-5B4C-8340-AD25AEC1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4517" name="Slide Number Placeholder 5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07A7E3-0F43-4EF5-8B10-378DC3F43856}" type="slidenum">
              <a:rPr lang="en-US">
                <a:solidFill>
                  <a:srgbClr val="42424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424242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59007"/>
            <a:ext cx="44275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505200" y="2182807"/>
            <a:ext cx="1295400" cy="609600"/>
          </a:xfrm>
          <a:prstGeom prst="ellipse">
            <a:avLst/>
          </a:prstGeom>
          <a:solidFill>
            <a:srgbClr val="FF66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2182807"/>
            <a:ext cx="1295400" cy="609600"/>
          </a:xfrm>
          <a:prstGeom prst="ellipse">
            <a:avLst/>
          </a:prstGeom>
          <a:solidFill>
            <a:srgbClr val="FF66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522" name="TextBox 19"/>
          <p:cNvSpPr txBox="1">
            <a:spLocks noChangeArrowheads="1"/>
          </p:cNvSpPr>
          <p:nvPr/>
        </p:nvSpPr>
        <p:spPr bwMode="auto">
          <a:xfrm>
            <a:off x="5733801" y="4969907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Gill Sans MT" pitchFamily="34" charset="0"/>
              </a:rPr>
              <a:t>Bkgd</a:t>
            </a:r>
            <a:r>
              <a:rPr lang="en-US" i="1" dirty="0">
                <a:solidFill>
                  <a:srgbClr val="000000"/>
                </a:solidFill>
                <a:latin typeface="Gill Sans MT" pitchFamily="34" charset="0"/>
              </a:rPr>
              <a:t>(Flow)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5837565" y="3178497"/>
            <a:ext cx="246995" cy="32162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525" name="TextBox 45"/>
          <p:cNvSpPr txBox="1">
            <a:spLocks noChangeArrowheads="1"/>
          </p:cNvSpPr>
          <p:nvPr/>
        </p:nvSpPr>
        <p:spPr bwMode="auto">
          <a:xfrm>
            <a:off x="406400" y="1682744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g-h: double subtraction of 2-particle measurements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 bwMode="auto">
          <a:xfrm>
            <a:off x="5791200" y="2825743"/>
            <a:ext cx="0" cy="680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 bwMode="auto">
          <a:xfrm>
            <a:off x="5810250" y="2838450"/>
            <a:ext cx="1270000" cy="6324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 bwMode="auto">
          <a:xfrm>
            <a:off x="3810000" y="2889250"/>
            <a:ext cx="76200" cy="5460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 bwMode="auto">
          <a:xfrm flipH="1">
            <a:off x="2774950" y="2892418"/>
            <a:ext cx="1035050" cy="614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43325" y="4633911"/>
            <a:ext cx="990600" cy="566737"/>
            <a:chOff x="4114800" y="6172547"/>
            <a:chExt cx="990600" cy="567105"/>
          </a:xfrm>
        </p:grpSpPr>
        <p:sp>
          <p:nvSpPr>
            <p:cNvPr id="64542" name="TextBox 22"/>
            <p:cNvSpPr txBox="1">
              <a:spLocks noChangeArrowheads="1"/>
            </p:cNvSpPr>
            <p:nvPr/>
          </p:nvSpPr>
          <p:spPr bwMode="auto">
            <a:xfrm>
              <a:off x="4114800" y="637032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Gill Sans MT" pitchFamily="34" charset="0"/>
                </a:rPr>
                <a:t>Norm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4343301" y="6325046"/>
              <a:ext cx="3049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3FBFF91-F30D-4C2D-9258-BE6E9177F0DC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637378"/>
            <a:ext cx="8534400" cy="56110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58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75" y="253829"/>
            <a:ext cx="7744884" cy="770498"/>
          </a:xfrm>
        </p:spPr>
        <p:txBody>
          <a:bodyPr>
            <a:normAutofit/>
          </a:bodyPr>
          <a:lstStyle/>
          <a:p>
            <a:r>
              <a:rPr lang="en-US" b="1" dirty="0"/>
              <a:t>Correlation Functions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58E2AC3-4519-2D46-B8F8-E1ACBD9C96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00" y="3170237"/>
            <a:ext cx="7670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62346" y="1024327"/>
                <a:ext cx="8881654" cy="214591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400" dirty="0"/>
                  <a:t>As in 2008 </a:t>
                </a:r>
                <a:r>
                  <a:rPr lang="en-US" sz="3400" dirty="0" err="1"/>
                  <a:t>d+Au</a:t>
                </a:r>
                <a:r>
                  <a:rPr lang="en-US" sz="3400" dirty="0"/>
                  <a:t> Analysis:</a:t>
                </a:r>
              </a:p>
              <a:p>
                <a:r>
                  <a:rPr lang="en-US" sz="3400" dirty="0">
                    <a:solidFill>
                      <a:schemeClr val="tx1"/>
                    </a:solidFill>
                  </a:rPr>
                  <a:t>Run14 He3+Au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200 GeV</a:t>
                </a:r>
              </a:p>
              <a:p>
                <a:r>
                  <a:rPr lang="en-US" sz="3400" dirty="0"/>
                  <a:t>Background level: ZYAM method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400" dirty="0"/>
                  <a:t>Trigger bins: [5-7, 7-9] GeV/c</a:t>
                </a:r>
              </a:p>
              <a:p>
                <a:r>
                  <a:rPr lang="en-US" sz="3400" dirty="0"/>
                  <a:t>Partner bins:[ 0.6-1, 1-2, 3-5, 5-7] GeV/c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2346" y="1024327"/>
                <a:ext cx="8881654" cy="2145910"/>
              </a:xfrm>
              <a:blipFill rotWithShape="1">
                <a:blip r:embed="rId3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16F849-7261-9740-8074-FB135F48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5C4C5E-DAB6-024E-B926-006EEECD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7A0B60-2C08-1644-BEE7-08693AFC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40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70" y="603059"/>
            <a:ext cx="1771185" cy="14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6407" y="2133431"/>
            <a:ext cx="213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Abinash Pun:  Recent Dissertation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75" y="253829"/>
            <a:ext cx="7744884" cy="7704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Correlation Functions </a:t>
            </a:r>
            <a:br>
              <a:rPr lang="en-US" b="1" dirty="0"/>
            </a:b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8024FF6-25B6-5245-AA12-3F57DB3345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472" y="3040379"/>
            <a:ext cx="8149021" cy="30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62346" y="813112"/>
                <a:ext cx="8253004" cy="2227267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800" dirty="0"/>
                  <a:t>As in 2008 </a:t>
                </a:r>
                <a:r>
                  <a:rPr lang="en-US" sz="3800" dirty="0" err="1"/>
                  <a:t>d+Au</a:t>
                </a:r>
                <a:r>
                  <a:rPr lang="en-US" sz="3800" dirty="0"/>
                  <a:t> Analysis:</a:t>
                </a:r>
              </a:p>
              <a:p>
                <a:r>
                  <a:rPr lang="en-US" sz="3800" dirty="0"/>
                  <a:t>Run15 </a:t>
                </a:r>
                <a:r>
                  <a:rPr lang="en-US" sz="3800" dirty="0" err="1"/>
                  <a:t>p+p</a:t>
                </a:r>
                <a:r>
                  <a:rPr lang="en-US" sz="3800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800" dirty="0"/>
                  <a:t>200 GeV</a:t>
                </a:r>
              </a:p>
              <a:p>
                <a:r>
                  <a:rPr lang="en-US" sz="3800" dirty="0"/>
                  <a:t>Background level: ZYAM method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800" dirty="0"/>
                  <a:t>Trigger(𝜋</a:t>
                </a:r>
                <a:r>
                  <a:rPr lang="en-US" sz="3800" baseline="30000" dirty="0"/>
                  <a:t>0</a:t>
                </a:r>
                <a:r>
                  <a:rPr lang="en-US" sz="3800" dirty="0"/>
                  <a:t>) bins: [5-7, 7-9] GeV/c</a:t>
                </a:r>
              </a:p>
              <a:p>
                <a:r>
                  <a:rPr lang="en-US" sz="3800" dirty="0"/>
                  <a:t>Partner(h</a:t>
                </a:r>
                <a:r>
                  <a:rPr lang="en-US" sz="3800" baseline="30000" dirty="0"/>
                  <a:t>±</a:t>
                </a:r>
                <a:r>
                  <a:rPr lang="en-US" sz="3800" dirty="0"/>
                  <a:t>) bins:[ 0.6-1, 1-2, 3-5, 5-7] GeV/c</a:t>
                </a:r>
              </a:p>
              <a:p>
                <a:r>
                  <a:rPr lang="en-US" sz="3800" dirty="0"/>
                  <a:t>Excellent </a:t>
                </a:r>
                <a:r>
                  <a:rPr lang="en-US" sz="3800" dirty="0" err="1"/>
                  <a:t>p+p</a:t>
                </a:r>
                <a:r>
                  <a:rPr lang="en-US" sz="3800" dirty="0"/>
                  <a:t>  statistics for comparison in Run8 </a:t>
                </a:r>
                <a:r>
                  <a:rPr lang="en-US" sz="3800" dirty="0" err="1"/>
                  <a:t>d+Au</a:t>
                </a:r>
                <a:endParaRPr lang="en-US" sz="3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2346" y="813112"/>
                <a:ext cx="8253004" cy="2227267"/>
              </a:xfrm>
              <a:blipFill>
                <a:blip r:embed="rId3"/>
                <a:stretch>
                  <a:fillRect l="-614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16F849-7261-9740-8074-FB135F48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5C4C5E-DAB6-024E-B926-006EEECD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7A0B60-2C08-1644-BEE7-08693AFC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16F849-7261-9740-8074-FB135F48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5C4C5E-DAB6-024E-B926-006EEECD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7A0B60-2C08-1644-BEE7-08693AFC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42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B9CDFF9-082F-B340-8DBA-A7819AF2CF32}"/>
              </a:ext>
            </a:extLst>
          </p:cNvPr>
          <p:cNvSpPr txBox="1"/>
          <p:nvPr/>
        </p:nvSpPr>
        <p:spPr>
          <a:xfrm>
            <a:off x="80010" y="-19315"/>
            <a:ext cx="465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Similar Modifications in </a:t>
            </a:r>
            <a:r>
              <a:rPr lang="en-US" sz="2400" b="1" dirty="0" err="1"/>
              <a:t>HeAu</a:t>
            </a:r>
            <a:r>
              <a:rPr lang="en-US" sz="2400" b="1" dirty="0"/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43" y="669800"/>
            <a:ext cx="2893798" cy="27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73" y="720323"/>
            <a:ext cx="2967195" cy="26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56" y="1563002"/>
            <a:ext cx="2115874" cy="10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A6591E-C7DC-9E41-B583-F2421C2CB007}"/>
              </a:ext>
            </a:extLst>
          </p:cNvPr>
          <p:cNvSpPr txBox="1"/>
          <p:nvPr/>
        </p:nvSpPr>
        <p:spPr>
          <a:xfrm>
            <a:off x="1709356" y="888951"/>
            <a:ext cx="1999109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He3+Au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04E4A28-E619-FF4C-92E7-96B875C6AC83}"/>
              </a:ext>
            </a:extLst>
          </p:cNvPr>
          <p:cNvSpPr txBox="1"/>
          <p:nvPr/>
        </p:nvSpPr>
        <p:spPr>
          <a:xfrm>
            <a:off x="5979887" y="865828"/>
            <a:ext cx="2425889" cy="53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p+p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4084648"/>
            <a:ext cx="2981677" cy="227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886" y="354874"/>
            <a:ext cx="885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By eye can see suppression in the AS Shape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" y="3390580"/>
            <a:ext cx="68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low z statistical precision of </a:t>
            </a:r>
            <a:r>
              <a:rPr lang="en-US" b="1" dirty="0" err="1"/>
              <a:t>He+Au</a:t>
            </a:r>
            <a:r>
              <a:rPr lang="en-US" b="1" dirty="0"/>
              <a:t> is limited: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5A6591E-C7DC-9E41-B583-F2421C2CB007}"/>
              </a:ext>
            </a:extLst>
          </p:cNvPr>
          <p:cNvSpPr txBox="1"/>
          <p:nvPr/>
        </p:nvSpPr>
        <p:spPr>
          <a:xfrm>
            <a:off x="2630109" y="4420301"/>
            <a:ext cx="156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He3+Au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2877" y="5161935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 out </a:t>
            </a:r>
            <a:r>
              <a:rPr lang="en-US" dirty="0" err="1"/>
              <a:t>p+p</a:t>
            </a:r>
            <a:endParaRPr lang="en-US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4198296" y="2290875"/>
            <a:ext cx="3846468" cy="12542"/>
          </a:xfrm>
          <a:prstGeom prst="line">
            <a:avLst/>
          </a:prstGeom>
          <a:ln w="508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65D1F3-6655-3047-8307-FA6DF0AD4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303" y="3196619"/>
            <a:ext cx="3487365" cy="333959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D0B99E5-2721-AF46-ACE4-2C66F83880FB}"/>
              </a:ext>
            </a:extLst>
          </p:cNvPr>
          <p:cNvCxnSpPr>
            <a:cxnSpLocks/>
          </p:cNvCxnSpPr>
          <p:nvPr/>
        </p:nvCxnSpPr>
        <p:spPr>
          <a:xfrm flipH="1" flipV="1">
            <a:off x="4094820" y="3931899"/>
            <a:ext cx="3949944" cy="11127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31B67E-089C-0A45-A184-57430E0844F4}"/>
              </a:ext>
            </a:extLst>
          </p:cNvPr>
          <p:cNvSpPr txBox="1"/>
          <p:nvPr/>
        </p:nvSpPr>
        <p:spPr>
          <a:xfrm>
            <a:off x="6103619" y="4178454"/>
            <a:ext cx="1713025" cy="70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p+p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9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5031939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Suppression at high </a:t>
            </a:r>
            <a:r>
              <a:rPr lang="en-US" sz="2000" dirty="0" err="1"/>
              <a:t>z</a:t>
            </a:r>
            <a:r>
              <a:rPr lang="en-US" sz="2000" baseline="-25000" dirty="0" err="1"/>
              <a:t>T</a:t>
            </a:r>
            <a:r>
              <a:rPr lang="en-US" sz="2000" dirty="0"/>
              <a:t> in He3+Au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Shape similar to </a:t>
            </a:r>
            <a:r>
              <a:rPr lang="en-US" sz="2000" dirty="0" err="1"/>
              <a:t>d+Au</a:t>
            </a:r>
            <a:r>
              <a:rPr lang="en-US" sz="2000" dirty="0"/>
              <a:t>, w/rise at low z, although unlike </a:t>
            </a:r>
            <a:r>
              <a:rPr lang="en-US" sz="2000" dirty="0" err="1"/>
              <a:t>d+Au</a:t>
            </a:r>
            <a:r>
              <a:rPr lang="en-US" sz="2000" dirty="0"/>
              <a:t>, uncertainties too large to confirm low z shape with significance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2E9FCC-7F7E-C648-8A01-D45F19CC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53" y="971487"/>
            <a:ext cx="5629126" cy="4060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5921ED-6863-BD46-83E9-46C2B27877CB}"/>
              </a:ext>
            </a:extLst>
          </p:cNvPr>
          <p:cNvSpPr txBox="1"/>
          <p:nvPr/>
        </p:nvSpPr>
        <p:spPr>
          <a:xfrm>
            <a:off x="2715767" y="248103"/>
            <a:ext cx="4560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RI: He3+Au</a:t>
            </a:r>
          </a:p>
        </p:txBody>
      </p:sp>
    </p:spTree>
    <p:extLst>
      <p:ext uri="{BB962C8B-B14F-4D97-AF65-F5344CB8AC3E}">
        <p14:creationId xmlns:p14="http://schemas.microsoft.com/office/powerpoint/2010/main" val="30107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193296"/>
            <a:ext cx="7620000" cy="1055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-110" charset="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Comparison of He3+Au and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d+Au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515507"/>
            <a:ext cx="820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He+Au</a:t>
            </a:r>
            <a:r>
              <a:rPr lang="en-US" dirty="0"/>
              <a:t> confirms behavior of </a:t>
            </a:r>
            <a:r>
              <a:rPr lang="en-US" dirty="0" err="1"/>
              <a:t>d+Au</a:t>
            </a:r>
            <a:r>
              <a:rPr lang="en-US" dirty="0"/>
              <a:t>: similar shape overall, and suppression at high 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statistically significant is the suppression level?</a:t>
            </a:r>
          </a:p>
          <a:p>
            <a:endParaRPr lang="en-US" baseline="-25000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C94871A0-4997-CC4A-B577-8E960739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5" y="1242174"/>
            <a:ext cx="5929390" cy="417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847725"/>
            <a:ext cx="7772400" cy="8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-110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EE14A0-05E2-0E4E-B61A-67EAED6284AA}"/>
              </a:ext>
            </a:extLst>
          </p:cNvPr>
          <p:cNvSpPr txBox="1"/>
          <p:nvPr/>
        </p:nvSpPr>
        <p:spPr>
          <a:xfrm>
            <a:off x="142818" y="-34415"/>
            <a:ext cx="5923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Ratio of RI’s of He3+Au </a:t>
            </a:r>
            <a:endParaRPr lang="en-US" sz="4000" b="1" dirty="0" smtClean="0"/>
          </a:p>
          <a:p>
            <a:r>
              <a:rPr lang="en-US" sz="4000" b="1" dirty="0" smtClean="0"/>
              <a:t>to </a:t>
            </a:r>
            <a:r>
              <a:rPr lang="en-US" sz="4000" b="1" dirty="0"/>
              <a:t>that of </a:t>
            </a:r>
            <a:r>
              <a:rPr lang="en-US" sz="4000" b="1" dirty="0" err="1"/>
              <a:t>d+Au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00100" y="5677195"/>
            <a:ext cx="76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suppression in </a:t>
            </a:r>
            <a:r>
              <a:rPr lang="en-US" dirty="0" err="1"/>
              <a:t>He+Au</a:t>
            </a:r>
            <a:r>
              <a:rPr lang="en-US" dirty="0"/>
              <a:t> is about 12% larger than </a:t>
            </a:r>
            <a:r>
              <a:rPr lang="en-US" dirty="0" err="1"/>
              <a:t>d+Au</a:t>
            </a:r>
            <a:r>
              <a:rPr lang="en-US" dirty="0"/>
              <a:t> with at least 2-sigma significance.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7C05D3E6-521A-8747-9B7F-A45CEA0A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35" y="1328832"/>
            <a:ext cx="5761686" cy="42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7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“Trivial” Causes?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Strategy:  address all “trivial” explanations we can test:</a:t>
            </a:r>
          </a:p>
          <a:p>
            <a:endParaRPr lang="en-US" dirty="0"/>
          </a:p>
          <a:p>
            <a:r>
              <a:rPr lang="en-US" dirty="0"/>
              <a:t>“Hydro” v3, </a:t>
            </a:r>
            <a:r>
              <a:rPr lang="en-US" dirty="0" smtClean="0"/>
              <a:t>v1   </a:t>
            </a:r>
            <a:r>
              <a:rPr lang="en-US" dirty="0" smtClean="0">
                <a:solidFill>
                  <a:srgbClr val="FF0000"/>
                </a:solidFill>
              </a:rPr>
              <a:t>Jet S/B STILL TOO HIGH- NEGLIGIBLE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Enhanced Nuclear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/>
              <a:t>Initial State </a:t>
            </a:r>
            <a:r>
              <a:rPr lang="en-US" dirty="0" err="1"/>
              <a:t>nPDF</a:t>
            </a:r>
            <a:r>
              <a:rPr lang="en-US" dirty="0"/>
              <a:t> effects</a:t>
            </a:r>
          </a:p>
          <a:p>
            <a:r>
              <a:rPr lang="en-US" dirty="0"/>
              <a:t>Trivial Rapidity Distributions Mismatching </a:t>
            </a:r>
            <a:r>
              <a:rPr lang="en-US" dirty="0" err="1"/>
              <a:t>p+p</a:t>
            </a:r>
            <a:r>
              <a:rPr lang="en-US" dirty="0"/>
              <a:t> vs </a:t>
            </a:r>
            <a:r>
              <a:rPr lang="en-US" dirty="0" err="1"/>
              <a:t>d+Au</a:t>
            </a:r>
            <a:r>
              <a:rPr lang="en-US" dirty="0"/>
              <a:t>?</a:t>
            </a:r>
          </a:p>
          <a:p>
            <a:r>
              <a:rPr lang="en-US" dirty="0"/>
              <a:t>HIJING show anything like this?</a:t>
            </a:r>
          </a:p>
          <a:p>
            <a:endParaRPr lang="en-US" dirty="0"/>
          </a:p>
          <a:p>
            <a:r>
              <a:rPr lang="en-US" dirty="0"/>
              <a:t>If none of above </a:t>
            </a:r>
            <a:r>
              <a:rPr lang="en-US" dirty="0">
                <a:sym typeface="Wingdings" panose="05000000000000000000" pitchFamily="2" charset="2"/>
              </a:rPr>
              <a:t> INTERESTING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Looking for o</a:t>
            </a:r>
            <a:r>
              <a:rPr lang="en-US" dirty="0"/>
              <a:t>ther ideas?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24B645C8-8027-A344-A2BA-E2DB6429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46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429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2609"/>
            <a:ext cx="9144000" cy="13335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OLD PYTHIA6 </a:t>
            </a:r>
            <a:r>
              <a:rPr lang="en-US" sz="4400" dirty="0" err="1"/>
              <a:t>Nucl</a:t>
            </a:r>
            <a:r>
              <a:rPr lang="en-US" sz="4400" dirty="0"/>
              <a:t> </a:t>
            </a:r>
            <a:r>
              <a:rPr lang="en-US" sz="4400" dirty="0" err="1"/>
              <a:t>k</a:t>
            </a:r>
            <a:r>
              <a:rPr lang="en-US" sz="4400" baseline="-25000" dirty="0" err="1"/>
              <a:t>T</a:t>
            </a:r>
            <a:r>
              <a:rPr lang="en-US" sz="4400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569225"/>
            <a:ext cx="4780583" cy="3538751"/>
          </a:xfrm>
        </p:spPr>
        <p:txBody>
          <a:bodyPr>
            <a:norm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constraints from STAR jet measurements </a:t>
            </a:r>
            <a:r>
              <a:rPr lang="en-US" sz="2400" dirty="0">
                <a:sym typeface="Wingdings" panose="05000000000000000000" pitchFamily="2" charset="2"/>
              </a:rPr>
              <a:t> No effect for 0-100% </a:t>
            </a:r>
            <a:r>
              <a:rPr lang="en-US" sz="2400" dirty="0" err="1">
                <a:sym typeface="Wingdings" panose="05000000000000000000" pitchFamily="2" charset="2"/>
              </a:rPr>
              <a:t>Minbias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/>
              <a:t>However,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 </a:t>
            </a:r>
            <a:r>
              <a:rPr lang="en-US" sz="2400" dirty="0"/>
              <a:t>smear larger in Central?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4729F02-1CB5-D241-9439-A9C84D91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372" y="685800"/>
            <a:ext cx="409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83" y="3124200"/>
            <a:ext cx="4381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1" y="3206087"/>
            <a:ext cx="43148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2895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STAR </a:t>
            </a:r>
            <a:r>
              <a:rPr lang="en-US" b="1" dirty="0" err="1"/>
              <a:t>k</a:t>
            </a:r>
            <a:r>
              <a:rPr lang="en-US" b="1" baseline="-25000" dirty="0" err="1"/>
              <a:t>T</a:t>
            </a:r>
            <a:r>
              <a:rPr lang="en-US" b="1" dirty="0"/>
              <a:t> Increase (</a:t>
            </a:r>
            <a:r>
              <a:rPr lang="en-US" b="1" dirty="0" err="1"/>
              <a:t>Minbias</a:t>
            </a:r>
            <a:r>
              <a:rPr lang="en-US" b="1" dirty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4835372" y="457200"/>
            <a:ext cx="498628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18933" y="533400"/>
            <a:ext cx="498628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325312C-9BEA-474A-A200-4A8C2BD0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06" y="2640721"/>
            <a:ext cx="4053745" cy="38039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7BE509D-F96A-F440-A256-801184CF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74" y="2638322"/>
            <a:ext cx="3997053" cy="373961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593014-9604-B641-A30C-E2009D57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E5ACE1-59D7-2741-B26D-9928AB7D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A0D280-8AA9-B049-AB35-AD841885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FE36-73BF-A847-87C9-318CD81EED5E}" type="slidenum">
              <a:rPr lang="en-US" smtClean="0"/>
              <a:t>48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9C411C-F46A-B14B-90DF-6E367E59C30E}"/>
              </a:ext>
            </a:extLst>
          </p:cNvPr>
          <p:cNvSpPr txBox="1"/>
          <p:nvPr/>
        </p:nvSpPr>
        <p:spPr>
          <a:xfrm>
            <a:off x="0" y="-11637"/>
            <a:ext cx="1200150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B8979-ADF1-F44A-978B-7B5026BB7ED7}"/>
              </a:ext>
            </a:extLst>
          </p:cNvPr>
          <p:cNvSpPr txBox="1"/>
          <p:nvPr/>
        </p:nvSpPr>
        <p:spPr>
          <a:xfrm>
            <a:off x="1200150" y="-6003"/>
            <a:ext cx="120015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FC03FA-7297-9A42-B865-A1E1CB0E58F9}"/>
              </a:ext>
            </a:extLst>
          </p:cNvPr>
          <p:cNvSpPr txBox="1"/>
          <p:nvPr/>
        </p:nvSpPr>
        <p:spPr>
          <a:xfrm>
            <a:off x="3531870" y="-12804"/>
            <a:ext cx="1088708" cy="523220"/>
          </a:xfrm>
          <a:prstGeom prst="rect">
            <a:avLst/>
          </a:prstGeom>
          <a:solidFill>
            <a:schemeClr val="accent3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C8F25F-977E-D24F-83A1-57FB7F3C16A1}"/>
              </a:ext>
            </a:extLst>
          </p:cNvPr>
          <p:cNvSpPr txBox="1"/>
          <p:nvPr/>
        </p:nvSpPr>
        <p:spPr>
          <a:xfrm>
            <a:off x="4620577" y="-4795"/>
            <a:ext cx="1361515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</a:rPr>
              <a:t>ANALYSIS TECHNIQUE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5D90D9-927F-844A-9980-D5761E6063C2}"/>
              </a:ext>
            </a:extLst>
          </p:cNvPr>
          <p:cNvSpPr txBox="1"/>
          <p:nvPr/>
        </p:nvSpPr>
        <p:spPr>
          <a:xfrm>
            <a:off x="5982092" y="5428"/>
            <a:ext cx="1200150" cy="307777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EF9F1A-E2F4-EF46-A472-082488D65764}"/>
              </a:ext>
            </a:extLst>
          </p:cNvPr>
          <p:cNvSpPr txBox="1"/>
          <p:nvPr/>
        </p:nvSpPr>
        <p:spPr>
          <a:xfrm>
            <a:off x="2400301" y="-11637"/>
            <a:ext cx="1131569" cy="738664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QGP SIGNATURE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7C4BB2-50F8-604C-9DA6-B4312B90AB93}"/>
              </a:ext>
            </a:extLst>
          </p:cNvPr>
          <p:cNvSpPr txBox="1"/>
          <p:nvPr/>
        </p:nvSpPr>
        <p:spPr>
          <a:xfrm>
            <a:off x="5217459" y="3666552"/>
            <a:ext cx="22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Exaggerated </a:t>
            </a:r>
            <a:r>
              <a:rPr lang="en-US" b="1" dirty="0" err="1"/>
              <a:t>k</a:t>
            </a:r>
            <a:r>
              <a:rPr lang="en-US" b="1" baseline="-25000" dirty="0" err="1"/>
              <a:t>T</a:t>
            </a:r>
            <a:r>
              <a:rPr lang="en-US" b="1" baseline="-25000" dirty="0"/>
              <a:t> </a:t>
            </a:r>
            <a:r>
              <a:rPr lang="en-US" b="1" dirty="0"/>
              <a:t>Comparison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C3EFA0-CEEA-3043-96BA-843F0B320AAB}"/>
              </a:ext>
            </a:extLst>
          </p:cNvPr>
          <p:cNvSpPr txBox="1"/>
          <p:nvPr/>
        </p:nvSpPr>
        <p:spPr>
          <a:xfrm>
            <a:off x="1001377" y="3650470"/>
            <a:ext cx="22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Realistic </a:t>
            </a:r>
            <a:r>
              <a:rPr lang="en-US" b="1" dirty="0" err="1"/>
              <a:t>k</a:t>
            </a:r>
            <a:r>
              <a:rPr lang="en-US" b="1" baseline="-25000" dirty="0" err="1"/>
              <a:t>T</a:t>
            </a:r>
            <a:r>
              <a:rPr lang="en-US" b="1" baseline="-25000" dirty="0"/>
              <a:t> </a:t>
            </a:r>
            <a:r>
              <a:rPr lang="en-US" b="1" dirty="0"/>
              <a:t>Comparison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DF3B389-E7D6-C042-9152-CBF7D2BA81C2}"/>
              </a:ext>
            </a:extLst>
          </p:cNvPr>
          <p:cNvSpPr txBox="1">
            <a:spLocks/>
          </p:cNvSpPr>
          <p:nvPr/>
        </p:nvSpPr>
        <p:spPr>
          <a:xfrm>
            <a:off x="39538" y="210986"/>
            <a:ext cx="4647500" cy="893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UPDATED PYTHIA 8  </a:t>
            </a:r>
            <a:r>
              <a:rPr lang="en-US" sz="3200" b="1" dirty="0"/>
              <a:t>Nuclear </a:t>
            </a:r>
            <a:r>
              <a:rPr lang="en-US" sz="3200" b="1" dirty="0" err="1"/>
              <a:t>k</a:t>
            </a:r>
            <a:r>
              <a:rPr lang="en-US" sz="3200" b="1" baseline="-25000" dirty="0" err="1"/>
              <a:t>T</a:t>
            </a:r>
            <a:r>
              <a:rPr lang="en-US" sz="3200" b="1" dirty="0"/>
              <a:t> test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571FE5D3-BAC7-814E-92D5-B48B60FB9F2A}"/>
              </a:ext>
            </a:extLst>
          </p:cNvPr>
          <p:cNvSpPr txBox="1">
            <a:spLocks/>
          </p:cNvSpPr>
          <p:nvPr/>
        </p:nvSpPr>
        <p:spPr>
          <a:xfrm>
            <a:off x="263003" y="1099246"/>
            <a:ext cx="8252348" cy="1748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Using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constraints from STAR jet measurements </a:t>
            </a:r>
            <a:r>
              <a:rPr lang="en-US" sz="2400" dirty="0">
                <a:sym typeface="Wingdings" panose="05000000000000000000" pitchFamily="2" charset="2"/>
              </a:rPr>
              <a:t> No effect for 0-100% </a:t>
            </a:r>
            <a:r>
              <a:rPr lang="en-US" sz="2400" dirty="0" err="1">
                <a:sym typeface="Wingdings" panose="05000000000000000000" pitchFamily="2" charset="2"/>
              </a:rPr>
              <a:t>Minbias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/>
              <a:t>However,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 </a:t>
            </a:r>
            <a:r>
              <a:rPr lang="en-US" sz="2400" dirty="0"/>
              <a:t>smear larger in </a:t>
            </a:r>
            <a:r>
              <a:rPr lang="en-US" sz="2400" dirty="0" smtClean="0"/>
              <a:t>Central </a:t>
            </a:r>
            <a:r>
              <a:rPr lang="en-US" sz="2400" dirty="0" err="1" smtClean="0"/>
              <a:t>HeAu</a:t>
            </a:r>
            <a:r>
              <a:rPr lang="en-US" sz="2400" dirty="0" smtClean="0">
                <a:sym typeface="Wingdings" panose="05000000000000000000" pitchFamily="2" charset="2"/>
              </a:rPr>
              <a:t> Exaggerated has some shape similarity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but this is very large 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7130"/>
            <a:ext cx="9144000" cy="1333500"/>
          </a:xfrm>
        </p:spPr>
        <p:txBody>
          <a:bodyPr/>
          <a:lstStyle/>
          <a:p>
            <a:r>
              <a:rPr lang="en-US" dirty="0" smtClean="0"/>
              <a:t>OLD EPS09 Initial </a:t>
            </a:r>
            <a:r>
              <a:rPr lang="en-US" dirty="0"/>
              <a:t>State Nuclear PDF’s?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55176"/>
            <a:ext cx="9220200" cy="3352800"/>
          </a:xfrm>
        </p:spPr>
        <p:txBody>
          <a:bodyPr/>
          <a:lstStyle/>
          <a:p>
            <a:r>
              <a:rPr lang="en-US" dirty="0" err="1"/>
              <a:t>nPDF</a:t>
            </a:r>
            <a:r>
              <a:rPr lang="en-US" dirty="0"/>
              <a:t> effects would seem unlikely to cause this, since they probably often affect </a:t>
            </a:r>
            <a:r>
              <a:rPr lang="en-US" i="1" dirty="0"/>
              <a:t>both</a:t>
            </a:r>
            <a:r>
              <a:rPr lang="en-US" dirty="0"/>
              <a:t> jets in a di-jet</a:t>
            </a:r>
          </a:p>
          <a:p>
            <a:r>
              <a:rPr lang="en-US" dirty="0"/>
              <a:t>Studies with EPS09 (and 09s) confirm this expectation</a:t>
            </a:r>
          </a:p>
          <a:p>
            <a:pPr lvl="1"/>
            <a:r>
              <a:rPr lang="en-US" dirty="0"/>
              <a:t>NOTE UNITS:  &lt;&lt; 1% negligible effect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FECA8F6E-29AA-D84A-B36C-CC3F4E3C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245407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 Extracted from EPS09 Study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926"/>
            <a:ext cx="4397341" cy="29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445437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 </a:t>
            </a:r>
            <a:r>
              <a:rPr lang="en-US" dirty="0" err="1" smtClean="0"/>
              <a:t>nPDF</a:t>
            </a:r>
            <a:r>
              <a:rPr lang="en-US" dirty="0" smtClean="0"/>
              <a:t> </a:t>
            </a:r>
            <a:r>
              <a:rPr lang="en-US" dirty="0"/>
              <a:t>extracted from EPS09 code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41" y="3408791"/>
            <a:ext cx="4699916" cy="32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225636" y="5105400"/>
            <a:ext cx="498764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32022" y="81883"/>
            <a:ext cx="7498080" cy="885376"/>
          </a:xfrm>
        </p:spPr>
        <p:txBody>
          <a:bodyPr/>
          <a:lstStyle/>
          <a:p>
            <a:r>
              <a:rPr lang="en-US" dirty="0" smtClean="0"/>
              <a:t>Two-Particle vs </a:t>
            </a:r>
            <a:r>
              <a:rPr lang="en-US" dirty="0" err="1" smtClean="0"/>
              <a:t>Reco’d</a:t>
            </a:r>
            <a:r>
              <a:rPr lang="en-US" dirty="0" smtClean="0"/>
              <a:t> Jets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763410" y="883645"/>
                <a:ext cx="8307438" cy="574803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Jet Reconstruction Observables Becoming More and More Varied and Sophisticated</a:t>
                </a:r>
              </a:p>
              <a:p>
                <a:pPr lvl="1"/>
                <a:r>
                  <a:rPr lang="en-US" dirty="0" smtClean="0"/>
                  <a:t>“Jet Substructure” Observables with Found-jet Q/Jet E Scale   Good progress in theory/experiment exploring Jet &amp; Jet </a:t>
                </a:r>
                <a:r>
                  <a:rPr lang="en-US" dirty="0" err="1" smtClean="0"/>
                  <a:t>Substr</a:t>
                </a:r>
                <a:r>
                  <a:rPr lang="en-US" dirty="0" smtClean="0"/>
                  <a:t>. relation</a:t>
                </a:r>
              </a:p>
              <a:p>
                <a:pPr lvl="1"/>
                <a:r>
                  <a:rPr lang="en-US" dirty="0" smtClean="0"/>
                  <a:t>Fragmentation Function combine particles w/ jets</a:t>
                </a:r>
              </a:p>
              <a:p>
                <a:r>
                  <a:rPr lang="en-US" dirty="0" smtClean="0"/>
                  <a:t>Di-jet Two Particle Correlations Are Less Constrained</a:t>
                </a:r>
              </a:p>
              <a:p>
                <a:pPr lvl="1"/>
                <a:r>
                  <a:rPr lang="en-US" dirty="0" smtClean="0"/>
                  <a:t>They are related to the above observables but integrate over possibly wide Jet E </a:t>
                </a:r>
                <a:r>
                  <a:rPr lang="en-US" dirty="0" smtClean="0"/>
                  <a:t>ranges – and lately revealed differen</a:t>
                </a:r>
                <a:r>
                  <a:rPr lang="en-US" dirty="0" smtClean="0"/>
                  <a:t>t shower properties</a:t>
                </a:r>
                <a:endParaRPr lang="en-US" dirty="0" smtClean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Still they are still very useful where Jet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Reco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still cannot go:  </a:t>
                </a:r>
              </a:p>
              <a:p>
                <a:pPr lvl="1"/>
                <a:r>
                  <a:rPr lang="en-US" dirty="0" smtClean="0"/>
                  <a:t>Particularly:  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at the lowest jet E’s   ~ 5-15 GeV 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when prompt photons are one of particles is prompt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(provides jet scale)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at large angles w.r.t. jets </a:t>
                </a:r>
              </a:p>
              <a:p>
                <a:pPr lvl="2"/>
                <a:r>
                  <a:rPr lang="en-US" dirty="0" smtClean="0"/>
                  <a:t>…which helps especially when viewing complex </a:t>
                </a:r>
                <a:r>
                  <a:rPr lang="en-US" dirty="0" smtClean="0"/>
                  <a:t>geometrical e.g. event plane, event engineering, peripheral dependences</a:t>
                </a:r>
                <a:endParaRPr lang="en-US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Lot’s of theory development focused rightly on 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jets, but many theory frameworks can still address 2PC</a:t>
                </a:r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410" y="883645"/>
                <a:ext cx="8307438" cy="5748030"/>
              </a:xfrm>
              <a:blipFill rotWithShape="1">
                <a:blip r:embed="rId2"/>
                <a:stretch>
                  <a:fillRect t="-1803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FF0AD4E-0F13-E84B-8A47-93572EB3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95" y="3392565"/>
            <a:ext cx="3332696" cy="30452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FF3D33DD-F6E7-7C42-B9E0-186750F1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59" y="497247"/>
            <a:ext cx="3150689" cy="29054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3035F6B-6666-7049-8DDE-38B29E39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11" y="2666542"/>
            <a:ext cx="4254448" cy="3775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4247C-F258-2E4A-BD80-DB702ECF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9" y="390525"/>
            <a:ext cx="5649721" cy="6730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UPDATED EPPS16 &amp;</a:t>
            </a:r>
            <a:br>
              <a:rPr lang="en-US" b="1" dirty="0" smtClean="0"/>
            </a:br>
            <a:r>
              <a:rPr lang="en-US" b="1" dirty="0" smtClean="0"/>
              <a:t>“Real” </a:t>
            </a:r>
            <a:r>
              <a:rPr lang="en-US" b="1" dirty="0" err="1" smtClean="0"/>
              <a:t>He+Au</a:t>
            </a:r>
            <a:r>
              <a:rPr lang="en-US" b="1" dirty="0" smtClean="0"/>
              <a:t> </a:t>
            </a:r>
            <a:r>
              <a:rPr lang="en-US" b="1" dirty="0" err="1" smtClean="0"/>
              <a:t>nPDF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C91368-D45E-0F48-B508-279A7451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B8814B-41C2-C84D-AB2C-0DC79E0D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FE36-73BF-A847-87C9-318CD81EED5E}" type="slidenum">
              <a:rPr lang="en-US" smtClean="0"/>
              <a:t>50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ECCFC4-F9BE-B24D-B3F2-2F236C8AED51}"/>
              </a:ext>
            </a:extLst>
          </p:cNvPr>
          <p:cNvSpPr txBox="1"/>
          <p:nvPr/>
        </p:nvSpPr>
        <p:spPr>
          <a:xfrm>
            <a:off x="5982092" y="5428"/>
            <a:ext cx="1200150" cy="307777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FAE045D-B9D2-6746-9E7A-A79319C90EA9}"/>
              </a:ext>
            </a:extLst>
          </p:cNvPr>
          <p:cNvSpPr txBox="1"/>
          <p:nvPr/>
        </p:nvSpPr>
        <p:spPr>
          <a:xfrm>
            <a:off x="5866447" y="261322"/>
            <a:ext cx="282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nPDF</a:t>
            </a:r>
            <a:r>
              <a:rPr lang="en-US" sz="2000" dirty="0"/>
              <a:t> extracted from EPPS16 code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7C65719-210B-0245-B9F6-260746B74E5E}"/>
              </a:ext>
            </a:extLst>
          </p:cNvPr>
          <p:cNvSpPr txBox="1"/>
          <p:nvPr/>
        </p:nvSpPr>
        <p:spPr>
          <a:xfrm>
            <a:off x="6928596" y="883974"/>
            <a:ext cx="625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</a:t>
            </a:r>
            <a:r>
              <a:rPr lang="en-US" b="1" baseline="30000" dirty="0"/>
              <a:t>197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8010557-4274-2A44-AA19-680E06E10BBA}"/>
              </a:ext>
            </a:extLst>
          </p:cNvPr>
          <p:cNvSpPr txBox="1"/>
          <p:nvPr/>
        </p:nvSpPr>
        <p:spPr>
          <a:xfrm>
            <a:off x="6928596" y="3893479"/>
            <a:ext cx="505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</a:t>
            </a:r>
            <a:r>
              <a:rPr lang="en-US" b="1" baseline="30000" dirty="0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1A6405-1655-4743-B060-B70991136B25}"/>
              </a:ext>
            </a:extLst>
          </p:cNvPr>
          <p:cNvSpPr/>
          <p:nvPr/>
        </p:nvSpPr>
        <p:spPr>
          <a:xfrm>
            <a:off x="89691" y="1327714"/>
            <a:ext cx="5276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Previously only </a:t>
            </a:r>
            <a:r>
              <a:rPr lang="en-US" sz="2400" dirty="0" err="1" smtClean="0"/>
              <a:t>p+Au</a:t>
            </a:r>
            <a:r>
              <a:rPr lang="en-US" sz="2400" dirty="0" smtClean="0"/>
              <a:t> test for scale – He Wave </a:t>
            </a:r>
            <a:r>
              <a:rPr lang="en-US" sz="2400" dirty="0" err="1" smtClean="0"/>
              <a:t>Fn</a:t>
            </a:r>
            <a:r>
              <a:rPr lang="en-US" sz="2400" dirty="0" smtClean="0"/>
              <a:t> make a difference?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Studies with EPPS16 </a:t>
            </a:r>
            <a:r>
              <a:rPr lang="en-US" sz="2400" dirty="0" smtClean="0"/>
              <a:t>and full </a:t>
            </a:r>
            <a:r>
              <a:rPr lang="en-US" sz="2400" dirty="0" err="1" smtClean="0"/>
              <a:t>HeAu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Still negligible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Again </a:t>
            </a:r>
          </a:p>
          <a:p>
            <a:pPr lvl="1"/>
            <a:r>
              <a:rPr lang="en-US" sz="2400" dirty="0" smtClean="0"/>
              <a:t>NOTE UNITS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A91263A-0835-6744-B06B-8414377DC734}"/>
              </a:ext>
            </a:extLst>
          </p:cNvPr>
          <p:cNvSpPr txBox="1"/>
          <p:nvPr/>
        </p:nvSpPr>
        <p:spPr>
          <a:xfrm>
            <a:off x="1447095" y="5440549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I</a:t>
            </a:r>
            <a:r>
              <a:rPr lang="en-US" dirty="0"/>
              <a:t> Extracted from EPPS16 Study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CCDCE49E-3A89-0A41-83FE-CCE7B293E128}"/>
              </a:ext>
            </a:extLst>
          </p:cNvPr>
          <p:cNvCxnSpPr>
            <a:cxnSpLocks/>
          </p:cNvCxnSpPr>
          <p:nvPr/>
        </p:nvCxnSpPr>
        <p:spPr>
          <a:xfrm flipV="1">
            <a:off x="295330" y="5311589"/>
            <a:ext cx="569061" cy="3136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ACD090-7BFB-0A4C-9005-90C7BB98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196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Conclusion </a:t>
            </a:r>
            <a:r>
              <a:rPr lang="en-US" sz="4000" b="1" dirty="0" err="1" smtClean="0">
                <a:latin typeface="+mj-lt"/>
                <a:ea typeface="+mj-ea"/>
                <a:cs typeface="+mj-cs"/>
              </a:rPr>
              <a:t>HeAu</a:t>
            </a:r>
            <a:r>
              <a:rPr lang="en-US" sz="4000" b="1" dirty="0" smtClean="0">
                <a:latin typeface="+mj-lt"/>
                <a:ea typeface="+mj-ea"/>
                <a:cs typeface="+mj-cs"/>
              </a:rPr>
              <a:t> I</a:t>
            </a:r>
            <a:r>
              <a:rPr lang="en-US" sz="4000" b="1" baseline="-25000" dirty="0" smtClean="0">
                <a:latin typeface="+mj-lt"/>
                <a:ea typeface="+mj-ea"/>
                <a:cs typeface="+mj-cs"/>
              </a:rPr>
              <a:t>AA</a:t>
            </a:r>
            <a:r>
              <a:rPr lang="en-US" sz="4000" b="1" dirty="0" smtClean="0">
                <a:latin typeface="+mj-lt"/>
                <a:ea typeface="+mj-ea"/>
                <a:cs typeface="+mj-cs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914400"/>
            <a:ext cx="8534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He3+Au shows similar behavior to </a:t>
            </a:r>
            <a:r>
              <a:rPr lang="en-US" sz="3200" dirty="0" err="1"/>
              <a:t>d+Au</a:t>
            </a:r>
            <a:r>
              <a:rPr lang="en-US" sz="3200" dirty="0"/>
              <a:t>: Suppression at high </a:t>
            </a:r>
            <a:r>
              <a:rPr lang="en-US" sz="3200" dirty="0" err="1"/>
              <a:t>zT</a:t>
            </a:r>
            <a:r>
              <a:rPr lang="en-US" sz="3200" dirty="0"/>
              <a:t> and possible rise at low </a:t>
            </a:r>
            <a:r>
              <a:rPr lang="en-US" sz="3200" dirty="0" err="1"/>
              <a:t>zT</a:t>
            </a:r>
            <a:endParaRPr lang="en-US" sz="32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Ordering of increase in suppression with volume/system size is confirmed</a:t>
            </a:r>
          </a:p>
          <a:p>
            <a:pPr marL="1371600" lvl="2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err="1"/>
              <a:t>HeAu</a:t>
            </a:r>
            <a:r>
              <a:rPr lang="en-US" sz="3200" dirty="0"/>
              <a:t> RI is more suppressed than </a:t>
            </a:r>
            <a:r>
              <a:rPr lang="en-US" sz="3200" dirty="0" err="1"/>
              <a:t>dAu</a:t>
            </a:r>
            <a:r>
              <a:rPr lang="en-US" sz="3200" dirty="0"/>
              <a:t> RI in high </a:t>
            </a:r>
            <a:r>
              <a:rPr lang="en-US" sz="3200" dirty="0" err="1"/>
              <a:t>zT</a:t>
            </a:r>
            <a:endParaRPr lang="en-US" sz="3200" dirty="0"/>
          </a:p>
          <a:p>
            <a:pPr marL="1371600" lvl="2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/>
              <a:t>Ratio of </a:t>
            </a:r>
            <a:r>
              <a:rPr lang="en-US" sz="3200" dirty="0" err="1"/>
              <a:t>HeAu</a:t>
            </a:r>
            <a:r>
              <a:rPr lang="en-US" sz="3200" dirty="0"/>
              <a:t> to </a:t>
            </a:r>
            <a:r>
              <a:rPr lang="en-US" sz="3200" dirty="0" err="1"/>
              <a:t>dAu</a:t>
            </a:r>
            <a:r>
              <a:rPr lang="en-US" sz="3200" dirty="0"/>
              <a:t> at high </a:t>
            </a:r>
            <a:r>
              <a:rPr lang="en-US" sz="3200" dirty="0" err="1"/>
              <a:t>z</a:t>
            </a:r>
            <a:r>
              <a:rPr lang="en-US" sz="3200" baseline="-25000" dirty="0" err="1"/>
              <a:t>T</a:t>
            </a:r>
            <a:r>
              <a:rPr lang="en-US" sz="3200" dirty="0"/>
              <a:t> (&gt;0.48) is more than 2 sigma below the unity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Motivations to theorists to determine possible explanations :  whether they be Cold Nuclear to evaluate the likeliness whether could they also be consistent with Hot QGP </a:t>
            </a:r>
            <a:r>
              <a:rPr lang="en-US" sz="3200" dirty="0" err="1"/>
              <a:t>Eloss</a:t>
            </a:r>
            <a:r>
              <a:rPr lang="en-US" sz="3200" dirty="0"/>
              <a:t>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4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484" y="3982065"/>
            <a:ext cx="8922780" cy="25809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-33644"/>
            <a:ext cx="7886700" cy="741568"/>
          </a:xfrm>
        </p:spPr>
        <p:txBody>
          <a:bodyPr>
            <a:normAutofit fontScale="90000"/>
          </a:bodyPr>
          <a:lstStyle/>
          <a:p>
            <a:r>
              <a:rPr lang="en-US" dirty="0"/>
              <a:t>Implication:  Causes?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4" y="1961841"/>
            <a:ext cx="9048136" cy="48155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Many potential Trivial or Cold Nuclear Explanations—but also shares qualitative features of </a:t>
            </a:r>
            <a:r>
              <a:rPr lang="en-US" sz="2400" dirty="0" err="1"/>
              <a:t>Eloss</a:t>
            </a:r>
            <a:endParaRPr lang="en-US" sz="2400" dirty="0"/>
          </a:p>
          <a:p>
            <a:r>
              <a:rPr lang="en-US" sz="2400" dirty="0"/>
              <a:t>“Trivial” explanations we could test: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“Hydro” v3, v1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Trivial Rapidity Distributions Mismatching </a:t>
            </a:r>
            <a:r>
              <a:rPr lang="en-US" sz="2000" dirty="0" err="1"/>
              <a:t>p+p</a:t>
            </a:r>
            <a:r>
              <a:rPr lang="en-US" sz="2000" dirty="0"/>
              <a:t> vs </a:t>
            </a:r>
            <a:r>
              <a:rPr lang="en-US" sz="2000" dirty="0" err="1"/>
              <a:t>d+Au</a:t>
            </a:r>
            <a:r>
              <a:rPr lang="en-US" sz="2000" dirty="0"/>
              <a:t>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HIJING show anything like this?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“Cold Nuclear Effects”:</a:t>
            </a:r>
            <a:endParaRPr lang="en-US" sz="2400" dirty="0"/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Enhanced Nuclear 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endParaRPr lang="en-US" sz="2000" baseline="-25000" dirty="0"/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Initial State </a:t>
            </a:r>
            <a:r>
              <a:rPr lang="en-US" sz="2000" dirty="0" err="1"/>
              <a:t>nPDF</a:t>
            </a:r>
            <a:r>
              <a:rPr lang="en-US" sz="2000" dirty="0"/>
              <a:t> effects (partial—EPS09(s) only checked)</a:t>
            </a:r>
          </a:p>
          <a:p>
            <a:pPr lvl="1"/>
            <a:r>
              <a:rPr lang="en-US" sz="2000" dirty="0"/>
              <a:t>Check other </a:t>
            </a:r>
            <a:r>
              <a:rPr lang="en-US" sz="2000" dirty="0" err="1"/>
              <a:t>npdf’s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Get </a:t>
            </a:r>
            <a:r>
              <a:rPr lang="en-US" sz="2000" dirty="0" err="1"/>
              <a:t>bonafide</a:t>
            </a:r>
            <a:r>
              <a:rPr lang="en-US" sz="2000" dirty="0"/>
              <a:t> theory </a:t>
            </a:r>
            <a:r>
              <a:rPr lang="en-US" sz="2000" dirty="0" err="1"/>
              <a:t>calcs</a:t>
            </a:r>
            <a:r>
              <a:rPr lang="en-US" sz="2000" dirty="0"/>
              <a:t> from theorists  (need input from theorists)</a:t>
            </a:r>
          </a:p>
          <a:p>
            <a:r>
              <a:rPr lang="en-US" sz="2400" dirty="0"/>
              <a:t>Could QGP/Hot </a:t>
            </a:r>
            <a:r>
              <a:rPr lang="en-US" sz="2400" dirty="0" err="1"/>
              <a:t>Eloss</a:t>
            </a:r>
            <a:r>
              <a:rPr lang="en-US" sz="2400" dirty="0"/>
              <a:t> Cause This?</a:t>
            </a:r>
          </a:p>
          <a:p>
            <a:pPr lvl="1"/>
            <a:r>
              <a:rPr lang="en-US" sz="2000" dirty="0"/>
              <a:t>Get </a:t>
            </a:r>
            <a:r>
              <a:rPr lang="en-US" sz="2000" dirty="0" err="1"/>
              <a:t>bonafide</a:t>
            </a:r>
            <a:r>
              <a:rPr lang="en-US" sz="2000" dirty="0"/>
              <a:t> theory </a:t>
            </a:r>
            <a:r>
              <a:rPr lang="en-US" sz="2000" dirty="0" err="1"/>
              <a:t>calcs</a:t>
            </a:r>
            <a:r>
              <a:rPr lang="en-US" sz="2000" dirty="0"/>
              <a:t> from theorists (need input from theorists)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endParaRPr lang="en-US" dirty="0"/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C1D5319-396D-F647-8E7D-B87FA6E2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006" y="451177"/>
            <a:ext cx="9182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Results are pretty well tested and confirmed in </a:t>
            </a:r>
            <a:r>
              <a:rPr lang="en-US" sz="3200" b="1" dirty="0" err="1">
                <a:solidFill>
                  <a:srgbClr val="FF0000"/>
                </a:solidFill>
              </a:rPr>
              <a:t>He+Au</a:t>
            </a:r>
            <a:r>
              <a:rPr lang="en-US" sz="3200" b="1" dirty="0">
                <a:solidFill>
                  <a:srgbClr val="FF0000"/>
                </a:solidFill>
              </a:rPr>
              <a:t> – Need Theory Input—Important Question!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7398" y="2537344"/>
            <a:ext cx="306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None of these could reproduce the effect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94121" y="2837454"/>
            <a:ext cx="4710266" cy="295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274639"/>
            <a:ext cx="87023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Note Centrality </a:t>
            </a:r>
            <a:r>
              <a:rPr lang="en-US" dirty="0" err="1" smtClean="0"/>
              <a:t>Dep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Event Engineering needed</a:t>
            </a:r>
            <a:r>
              <a:rPr lang="en-US" dirty="0" smtClean="0"/>
              <a:t> in “turn on region”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504950"/>
            <a:ext cx="8242110" cy="5276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Something that </a:t>
            </a:r>
            <a:r>
              <a:rPr lang="en-US" u="sng" dirty="0" smtClean="0"/>
              <a:t>Jet </a:t>
            </a:r>
            <a:r>
              <a:rPr lang="en-US" u="sng" dirty="0" err="1" smtClean="0"/>
              <a:t>Reco</a:t>
            </a:r>
            <a:r>
              <a:rPr lang="en-US" u="sng" dirty="0" smtClean="0"/>
              <a:t> </a:t>
            </a:r>
            <a:r>
              <a:rPr lang="en-US" dirty="0" smtClean="0"/>
              <a:t>will have a harder time doing than 2PC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these small multiplicity, event fluctuations need controlled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53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B82AA27-CA49-49A3-AE0E-04CAC0C69F82}"/>
              </a:ext>
            </a:extLst>
          </p:cNvPr>
          <p:cNvGrpSpPr/>
          <p:nvPr/>
        </p:nvGrpSpPr>
        <p:grpSpPr>
          <a:xfrm>
            <a:off x="40899" y="2615220"/>
            <a:ext cx="3996747" cy="2927353"/>
            <a:chOff x="4910529" y="3207903"/>
            <a:chExt cx="4024616" cy="246147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8EAE841-DA4A-43D6-8F00-4E67B825C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3099" y="3207903"/>
              <a:ext cx="4022046" cy="23816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026B02F-D636-4987-93DB-84FC980F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950" y="3713899"/>
              <a:ext cx="701255" cy="3687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B2153EF-9B1D-4B6E-9384-8D8990F68F5E}"/>
                </a:ext>
              </a:extLst>
            </p:cNvPr>
            <p:cNvSpPr/>
            <p:nvPr/>
          </p:nvSpPr>
          <p:spPr>
            <a:xfrm>
              <a:off x="4910529" y="5574055"/>
              <a:ext cx="4021715" cy="9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30898" y="2530114"/>
            <a:ext cx="1693964" cy="1501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574276"/>
            <a:ext cx="49625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919684" y="2904810"/>
            <a:ext cx="1693964" cy="150131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2265531"/>
            <a:ext cx="449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EVENT PLANE RESULT WAS ALSO EVENT ENGINEERED!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8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shower dependence of </a:t>
            </a:r>
            <a:r>
              <a:rPr lang="en-US" dirty="0" err="1" smtClean="0"/>
              <a:t>Eloss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20" y="1119809"/>
            <a:ext cx="7498080" cy="14842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Obviously this is one thing 2PC can’t access</a:t>
            </a:r>
          </a:p>
          <a:p>
            <a:r>
              <a:rPr lang="en-US" dirty="0" smtClean="0"/>
              <a:t>However </a:t>
            </a:r>
            <a:r>
              <a:rPr lang="en-US" dirty="0" err="1" smtClean="0"/>
              <a:t>sophistocated</a:t>
            </a:r>
            <a:r>
              <a:rPr lang="en-US" dirty="0" smtClean="0"/>
              <a:t> MC tools like </a:t>
            </a:r>
            <a:r>
              <a:rPr lang="en-US" dirty="0" err="1" smtClean="0"/>
              <a:t>Jetscape</a:t>
            </a:r>
            <a:r>
              <a:rPr lang="en-US" dirty="0" smtClean="0"/>
              <a:t> can let us now assess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54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67" y="2939842"/>
            <a:ext cx="3627005" cy="369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02" y="3160629"/>
            <a:ext cx="2228146" cy="325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915" y="2424280"/>
            <a:ext cx="17698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Effects aren’t huge so far?</a:t>
            </a:r>
          </a:p>
          <a:p>
            <a:r>
              <a:rPr lang="en-US" sz="3200" dirty="0" smtClean="0"/>
              <a:t>Should be studied for 2PC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9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0"/>
            <a:ext cx="7498080" cy="95193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51" y="834546"/>
                <a:ext cx="8313397" cy="573002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Good progress being made in Jet-related 2PC at </a:t>
                </a:r>
                <a:r>
                  <a:rPr lang="en-US" dirty="0" smtClean="0"/>
                  <a:t>RHIC</a:t>
                </a:r>
                <a:endParaRPr lang="en-US" dirty="0" smtClean="0"/>
              </a:p>
              <a:p>
                <a:r>
                  <a:rPr lang="en-US" dirty="0" smtClean="0"/>
                  <a:t>Still plenty of space that is complementary to reconstructed jet results and new jet observables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-h :  e.g.  Studying </a:t>
                </a:r>
                <a:r>
                  <a:rPr lang="en-US" dirty="0" err="1" smtClean="0"/>
                  <a:t>Eloss</a:t>
                </a:r>
                <a:r>
                  <a:rPr lang="en-US" dirty="0" smtClean="0"/>
                  <a:t> E-flow at Large Angle/Smallest Jet E  (Large Systems)</a:t>
                </a:r>
              </a:p>
              <a:p>
                <a:r>
                  <a:rPr lang="en-US" dirty="0" smtClean="0"/>
                  <a:t>Event Plane Dependent h-h: allows new tools such as event plane engineering</a:t>
                </a:r>
              </a:p>
              <a:p>
                <a:r>
                  <a:rPr lang="en-US" dirty="0" smtClean="0"/>
                  <a:t>h-jet,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-jet, charm-h….</a:t>
                </a:r>
              </a:p>
              <a:p>
                <a:r>
                  <a:rPr lang="en-US" dirty="0" smtClean="0"/>
                  <a:t>Especially promising for sorting out </a:t>
                </a:r>
                <a:r>
                  <a:rPr lang="en-US" dirty="0" err="1" smtClean="0"/>
                  <a:t>Eloss</a:t>
                </a:r>
                <a:r>
                  <a:rPr lang="en-US" dirty="0" smtClean="0"/>
                  <a:t> and competing effects in Small Systems</a:t>
                </a:r>
              </a:p>
              <a:p>
                <a:pPr lvl="1"/>
                <a:r>
                  <a:rPr lang="en-US" dirty="0" err="1" smtClean="0"/>
                  <a:t>He+Au</a:t>
                </a:r>
                <a:r>
                  <a:rPr lang="en-US" dirty="0" smtClean="0"/>
                  <a:t> RI result confirms </a:t>
                </a:r>
                <a:r>
                  <a:rPr lang="en-US" dirty="0" err="1" smtClean="0"/>
                  <a:t>d+Au</a:t>
                </a:r>
                <a:r>
                  <a:rPr lang="en-US" dirty="0" smtClean="0"/>
                  <a:t> Suppression/Enhancement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need theory input!!! especially hot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Eloss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in Small System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51" y="834546"/>
                <a:ext cx="8313397" cy="5730027"/>
              </a:xfrm>
              <a:blipFill rotWithShape="1">
                <a:blip r:embed="rId2"/>
                <a:stretch>
                  <a:fillRect t="-2979" r="-2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" y="-27482"/>
            <a:ext cx="9144000" cy="1333500"/>
          </a:xfrm>
        </p:spPr>
        <p:txBody>
          <a:bodyPr/>
          <a:lstStyle/>
          <a:p>
            <a:r>
              <a:rPr lang="en-US" dirty="0"/>
              <a:t>Enhanced Nuclear </a:t>
            </a:r>
            <a:r>
              <a:rPr lang="en-US" dirty="0" err="1"/>
              <a:t>k</a:t>
            </a:r>
            <a:r>
              <a:rPr lang="en-US" sz="4800" baseline="-25000" dirty="0" err="1"/>
              <a:t>T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43800" cy="3886200"/>
          </a:xfrm>
        </p:spPr>
        <p:txBody>
          <a:bodyPr/>
          <a:lstStyle/>
          <a:p>
            <a:r>
              <a:rPr lang="en-US" dirty="0" err="1"/>
              <a:t>kT</a:t>
            </a:r>
            <a:r>
              <a:rPr lang="en-US" dirty="0"/>
              <a:t> == </a:t>
            </a:r>
            <a:r>
              <a:rPr lang="en-US" dirty="0" err="1"/>
              <a:t>Acoplanarity</a:t>
            </a:r>
            <a:r>
              <a:rPr lang="en-US" dirty="0"/>
              <a:t> of di-jets</a:t>
            </a:r>
          </a:p>
          <a:p>
            <a:r>
              <a:rPr lang="en-US" dirty="0"/>
              <a:t>Smears </a:t>
            </a:r>
            <a:r>
              <a:rPr lang="en-US" dirty="0" err="1"/>
              <a:t>Awayside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Known part of the 2pc AS width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d+Au</a:t>
            </a:r>
            <a:r>
              <a:rPr lang="en-US" dirty="0"/>
              <a:t> had long sought after enhanced nuclear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, could this cause this effect in RI?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BCBF5A6-0AA5-1746-8115-F86E885C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57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47800" y="32766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19200" y="4800600"/>
            <a:ext cx="2519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511677" y="3891506"/>
              <a:ext cx="1682640" cy="874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207" y="3885029"/>
                <a:ext cx="1694862" cy="886315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5024792" y="33528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96192" y="4876800"/>
            <a:ext cx="2519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5097637" y="3865946"/>
              <a:ext cx="2157120" cy="1004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1158" y="3859468"/>
                <a:ext cx="2169358" cy="1016996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3581400" y="4152900"/>
            <a:ext cx="838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19800" y="4724400"/>
            <a:ext cx="72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“Trivial” Causes?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Strategy:  address all “trivial” explanations we can test:</a:t>
            </a:r>
          </a:p>
          <a:p>
            <a:endParaRPr lang="en-US" dirty="0"/>
          </a:p>
          <a:p>
            <a:r>
              <a:rPr lang="en-US" dirty="0"/>
              <a:t>“Hydro” v3, v1</a:t>
            </a:r>
          </a:p>
          <a:p>
            <a:r>
              <a:rPr lang="en-US" dirty="0"/>
              <a:t>Enhanced Nuclear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/>
              <a:t>Initial State </a:t>
            </a:r>
            <a:r>
              <a:rPr lang="en-US" dirty="0" err="1"/>
              <a:t>nPDF</a:t>
            </a:r>
            <a:r>
              <a:rPr lang="en-US" dirty="0"/>
              <a:t> effects</a:t>
            </a:r>
          </a:p>
          <a:p>
            <a:r>
              <a:rPr lang="en-US" dirty="0"/>
              <a:t>Trivial Rapidity Distributions Mismatching </a:t>
            </a:r>
            <a:r>
              <a:rPr lang="en-US" dirty="0" err="1"/>
              <a:t>p+p</a:t>
            </a:r>
            <a:r>
              <a:rPr lang="en-US" dirty="0"/>
              <a:t> vs </a:t>
            </a:r>
            <a:r>
              <a:rPr lang="en-US" dirty="0" err="1"/>
              <a:t>d+Au</a:t>
            </a:r>
            <a:r>
              <a:rPr lang="en-US" dirty="0"/>
              <a:t>?</a:t>
            </a:r>
          </a:p>
          <a:p>
            <a:r>
              <a:rPr lang="en-US" dirty="0"/>
              <a:t>HIJING show anything like this?</a:t>
            </a:r>
          </a:p>
          <a:p>
            <a:endParaRPr lang="en-US" dirty="0"/>
          </a:p>
          <a:p>
            <a:r>
              <a:rPr lang="en-US" dirty="0"/>
              <a:t>If none of above </a:t>
            </a:r>
            <a:r>
              <a:rPr lang="en-US" dirty="0">
                <a:sym typeface="Wingdings" panose="05000000000000000000" pitchFamily="2" charset="2"/>
              </a:rPr>
              <a:t> INTERESTING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Looking for o</a:t>
            </a:r>
            <a:r>
              <a:rPr lang="en-US" dirty="0"/>
              <a:t>ther ideas?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24B645C8-8027-A344-A2BA-E2DB6429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58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429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2609"/>
            <a:ext cx="9144000" cy="13335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OLD PYTHIA6 </a:t>
            </a:r>
            <a:r>
              <a:rPr lang="en-US" sz="4400" dirty="0" err="1"/>
              <a:t>Nucl</a:t>
            </a:r>
            <a:r>
              <a:rPr lang="en-US" sz="4400" dirty="0"/>
              <a:t> </a:t>
            </a:r>
            <a:r>
              <a:rPr lang="en-US" sz="4400" dirty="0" err="1"/>
              <a:t>k</a:t>
            </a:r>
            <a:r>
              <a:rPr lang="en-US" sz="4400" baseline="-25000" dirty="0" err="1"/>
              <a:t>T</a:t>
            </a:r>
            <a:r>
              <a:rPr lang="en-US" sz="4400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569225"/>
            <a:ext cx="4780583" cy="3538751"/>
          </a:xfrm>
        </p:spPr>
        <p:txBody>
          <a:bodyPr>
            <a:norm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constraints from STAR jet measurements </a:t>
            </a:r>
            <a:r>
              <a:rPr lang="en-US" sz="2400" dirty="0">
                <a:sym typeface="Wingdings" panose="05000000000000000000" pitchFamily="2" charset="2"/>
              </a:rPr>
              <a:t> No effect for 0-100% </a:t>
            </a:r>
            <a:r>
              <a:rPr lang="en-US" sz="2400" dirty="0" err="1">
                <a:sym typeface="Wingdings" panose="05000000000000000000" pitchFamily="2" charset="2"/>
              </a:rPr>
              <a:t>Minbias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/>
              <a:t>However,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 </a:t>
            </a:r>
            <a:r>
              <a:rPr lang="en-US" sz="2400" dirty="0"/>
              <a:t>smear larger in Central?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4729F02-1CB5-D241-9439-A9C84D91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59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372" y="685800"/>
            <a:ext cx="409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83" y="3124200"/>
            <a:ext cx="4381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1" y="3206087"/>
            <a:ext cx="43148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2895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STAR </a:t>
            </a:r>
            <a:r>
              <a:rPr lang="en-US" b="1" dirty="0" err="1"/>
              <a:t>k</a:t>
            </a:r>
            <a:r>
              <a:rPr lang="en-US" b="1" baseline="-25000" dirty="0" err="1"/>
              <a:t>T</a:t>
            </a:r>
            <a:r>
              <a:rPr lang="en-US" b="1" dirty="0"/>
              <a:t> Increase (</a:t>
            </a:r>
            <a:r>
              <a:rPr lang="en-US" b="1" dirty="0" err="1"/>
              <a:t>Minbias</a:t>
            </a:r>
            <a:r>
              <a:rPr lang="en-US" b="1" dirty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4835372" y="457200"/>
            <a:ext cx="498628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18933" y="533400"/>
            <a:ext cx="498628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24" y="0"/>
            <a:ext cx="7106385" cy="844431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24" y="864927"/>
            <a:ext cx="4076585" cy="39527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Slide from Y.J. Lee </a:t>
            </a:r>
            <a:r>
              <a:rPr lang="en-US" sz="2400" dirty="0" smtClean="0"/>
              <a:t>at </a:t>
            </a:r>
            <a:r>
              <a:rPr lang="en-US" sz="2400" dirty="0" smtClean="0"/>
              <a:t>Santa </a:t>
            </a:r>
            <a:r>
              <a:rPr lang="en-US" sz="2400" dirty="0" smtClean="0"/>
              <a:t>Fe several months </a:t>
            </a:r>
            <a:r>
              <a:rPr lang="en-US" sz="2400" dirty="0"/>
              <a:t>a</a:t>
            </a:r>
            <a:r>
              <a:rPr lang="en-US" sz="2400" dirty="0" smtClean="0"/>
              <a:t>go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8" y="1733268"/>
            <a:ext cx="6007303" cy="4870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237027" y="2715904"/>
            <a:ext cx="1241946" cy="60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55337" y="173771"/>
                <a:ext cx="213778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Jet Imbalance A</a:t>
                </a:r>
                <a:r>
                  <a:rPr lang="en-US" sz="2400" baseline="-25000" dirty="0" smtClean="0"/>
                  <a:t>J</a:t>
                </a:r>
                <a:r>
                  <a:rPr lang="en-US" sz="2400" dirty="0" smtClean="0"/>
                  <a:t> @ RHIC rebalanced within 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/>
                  <a:t> 0.4?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337" y="173771"/>
                <a:ext cx="2137785" cy="1846659"/>
              </a:xfrm>
              <a:prstGeom prst="rect">
                <a:avLst/>
              </a:prstGeom>
              <a:blipFill rotWithShape="1">
                <a:blip r:embed="rId3"/>
                <a:stretch>
                  <a:fillRect l="-3989" t="-2649" r="-6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47211" y="1993135"/>
            <a:ext cx="14281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shape parameters being varied here are still  ~small angles &lt; 0.4</a:t>
            </a:r>
          </a:p>
          <a:p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Obviously AJ within this radius is not sensitive enough to feel this?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325312C-9BEA-474A-A200-4A8C2BD0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06" y="2640721"/>
            <a:ext cx="4053745" cy="38039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D69189E-A82B-EB49-8D5B-2F388DF3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083" y="330437"/>
            <a:ext cx="3068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7BE509D-F96A-F440-A256-801184CF0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74" y="2638322"/>
            <a:ext cx="3997053" cy="373961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593014-9604-B641-A30C-E2009D57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E5ACE1-59D7-2741-B26D-9928AB7D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A0D280-8AA9-B049-AB35-AD841885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FE36-73BF-A847-87C9-318CD81EED5E}" type="slidenum">
              <a:rPr lang="en-US" smtClean="0"/>
              <a:t>60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9C411C-F46A-B14B-90DF-6E367E59C30E}"/>
              </a:ext>
            </a:extLst>
          </p:cNvPr>
          <p:cNvSpPr txBox="1"/>
          <p:nvPr/>
        </p:nvSpPr>
        <p:spPr>
          <a:xfrm>
            <a:off x="0" y="-11637"/>
            <a:ext cx="1200150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B8979-ADF1-F44A-978B-7B5026BB7ED7}"/>
              </a:ext>
            </a:extLst>
          </p:cNvPr>
          <p:cNvSpPr txBox="1"/>
          <p:nvPr/>
        </p:nvSpPr>
        <p:spPr>
          <a:xfrm>
            <a:off x="1200150" y="-6003"/>
            <a:ext cx="120015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20DCFE-91DF-504E-BCA2-5509E75555C1}"/>
              </a:ext>
            </a:extLst>
          </p:cNvPr>
          <p:cNvSpPr txBox="1"/>
          <p:nvPr/>
        </p:nvSpPr>
        <p:spPr>
          <a:xfrm>
            <a:off x="7182242" y="-1596"/>
            <a:ext cx="1200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FC03FA-7297-9A42-B865-A1E1CB0E58F9}"/>
              </a:ext>
            </a:extLst>
          </p:cNvPr>
          <p:cNvSpPr txBox="1"/>
          <p:nvPr/>
        </p:nvSpPr>
        <p:spPr>
          <a:xfrm>
            <a:off x="3531870" y="-12804"/>
            <a:ext cx="1088708" cy="523220"/>
          </a:xfrm>
          <a:prstGeom prst="rect">
            <a:avLst/>
          </a:prstGeom>
          <a:solidFill>
            <a:schemeClr val="accent3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C8F25F-977E-D24F-83A1-57FB7F3C16A1}"/>
              </a:ext>
            </a:extLst>
          </p:cNvPr>
          <p:cNvSpPr txBox="1"/>
          <p:nvPr/>
        </p:nvSpPr>
        <p:spPr>
          <a:xfrm>
            <a:off x="4620577" y="-4795"/>
            <a:ext cx="1361515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</a:rPr>
              <a:t>ANALYSIS TECHNIQUE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5D90D9-927F-844A-9980-D5761E6063C2}"/>
              </a:ext>
            </a:extLst>
          </p:cNvPr>
          <p:cNvSpPr txBox="1"/>
          <p:nvPr/>
        </p:nvSpPr>
        <p:spPr>
          <a:xfrm>
            <a:off x="5982092" y="5428"/>
            <a:ext cx="1200150" cy="307777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EF9F1A-E2F4-EF46-A472-082488D65764}"/>
              </a:ext>
            </a:extLst>
          </p:cNvPr>
          <p:cNvSpPr txBox="1"/>
          <p:nvPr/>
        </p:nvSpPr>
        <p:spPr>
          <a:xfrm>
            <a:off x="2400301" y="-11637"/>
            <a:ext cx="1131569" cy="738664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QGP SIGNATURE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7C4BB2-50F8-604C-9DA6-B4312B90AB93}"/>
              </a:ext>
            </a:extLst>
          </p:cNvPr>
          <p:cNvSpPr txBox="1"/>
          <p:nvPr/>
        </p:nvSpPr>
        <p:spPr>
          <a:xfrm>
            <a:off x="5217459" y="3666552"/>
            <a:ext cx="22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Exaggerated </a:t>
            </a:r>
            <a:r>
              <a:rPr lang="en-US" b="1" dirty="0" err="1"/>
              <a:t>k</a:t>
            </a:r>
            <a:r>
              <a:rPr lang="en-US" b="1" baseline="-25000" dirty="0" err="1"/>
              <a:t>T</a:t>
            </a:r>
            <a:r>
              <a:rPr lang="en-US" b="1" baseline="-25000" dirty="0"/>
              <a:t> </a:t>
            </a:r>
            <a:r>
              <a:rPr lang="en-US" b="1" dirty="0"/>
              <a:t>Comparison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C3EFA0-CEEA-3043-96BA-843F0B320AAB}"/>
              </a:ext>
            </a:extLst>
          </p:cNvPr>
          <p:cNvSpPr txBox="1"/>
          <p:nvPr/>
        </p:nvSpPr>
        <p:spPr>
          <a:xfrm>
            <a:off x="1001377" y="3650470"/>
            <a:ext cx="22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Realistic </a:t>
            </a:r>
            <a:r>
              <a:rPr lang="en-US" b="1" dirty="0" err="1"/>
              <a:t>k</a:t>
            </a:r>
            <a:r>
              <a:rPr lang="en-US" b="1" baseline="-25000" dirty="0" err="1"/>
              <a:t>T</a:t>
            </a:r>
            <a:r>
              <a:rPr lang="en-US" b="1" baseline="-25000" dirty="0"/>
              <a:t> </a:t>
            </a:r>
            <a:r>
              <a:rPr lang="en-US" b="1" dirty="0"/>
              <a:t>Comparison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DF3B389-E7D6-C042-9152-CBF7D2BA81C2}"/>
              </a:ext>
            </a:extLst>
          </p:cNvPr>
          <p:cNvSpPr txBox="1">
            <a:spLocks/>
          </p:cNvSpPr>
          <p:nvPr/>
        </p:nvSpPr>
        <p:spPr>
          <a:xfrm>
            <a:off x="39538" y="210986"/>
            <a:ext cx="4647500" cy="893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UPDATED PYTHIA 8  </a:t>
            </a:r>
            <a:r>
              <a:rPr lang="en-US" sz="3200" b="1" dirty="0"/>
              <a:t>Nuclear </a:t>
            </a:r>
            <a:r>
              <a:rPr lang="en-US" sz="3200" b="1" dirty="0" err="1"/>
              <a:t>k</a:t>
            </a:r>
            <a:r>
              <a:rPr lang="en-US" sz="3200" b="1" baseline="-25000" dirty="0" err="1"/>
              <a:t>T</a:t>
            </a:r>
            <a:r>
              <a:rPr lang="en-US" sz="3200" b="1" dirty="0"/>
              <a:t> test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6CC489D-CE1F-004C-ADEE-92B236CDCDED}"/>
              </a:ext>
            </a:extLst>
          </p:cNvPr>
          <p:cNvSpPr/>
          <p:nvPr/>
        </p:nvSpPr>
        <p:spPr>
          <a:xfrm>
            <a:off x="5160450" y="381756"/>
            <a:ext cx="373971" cy="5523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AC5CC1C-A9AC-084B-BE85-2DA19BEBCDF8}"/>
              </a:ext>
            </a:extLst>
          </p:cNvPr>
          <p:cNvSpPr/>
          <p:nvPr/>
        </p:nvSpPr>
        <p:spPr>
          <a:xfrm>
            <a:off x="6642490" y="313205"/>
            <a:ext cx="373971" cy="5263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571FE5D3-BAC7-814E-92D5-B48B60FB9F2A}"/>
              </a:ext>
            </a:extLst>
          </p:cNvPr>
          <p:cNvSpPr txBox="1">
            <a:spLocks/>
          </p:cNvSpPr>
          <p:nvPr/>
        </p:nvSpPr>
        <p:spPr>
          <a:xfrm>
            <a:off x="263003" y="1099246"/>
            <a:ext cx="4623015" cy="1748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Using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constraints from STAR jet measurements </a:t>
            </a:r>
            <a:r>
              <a:rPr lang="en-US" sz="2400" dirty="0">
                <a:sym typeface="Wingdings" panose="05000000000000000000" pitchFamily="2" charset="2"/>
              </a:rPr>
              <a:t> No effect for 0-100% </a:t>
            </a:r>
            <a:r>
              <a:rPr lang="en-US" sz="2400" dirty="0" err="1">
                <a:sym typeface="Wingdings" panose="05000000000000000000" pitchFamily="2" charset="2"/>
              </a:rPr>
              <a:t>Minbias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/>
              <a:t>However, 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 </a:t>
            </a:r>
            <a:r>
              <a:rPr lang="en-US" sz="2400" dirty="0"/>
              <a:t>smear larger in Central?</a:t>
            </a:r>
          </a:p>
        </p:txBody>
      </p:sp>
    </p:spTree>
    <p:extLst>
      <p:ext uri="{BB962C8B-B14F-4D97-AF65-F5344CB8AC3E}">
        <p14:creationId xmlns:p14="http://schemas.microsoft.com/office/powerpoint/2010/main" val="8759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7130"/>
            <a:ext cx="9144000" cy="1333500"/>
          </a:xfrm>
        </p:spPr>
        <p:txBody>
          <a:bodyPr/>
          <a:lstStyle/>
          <a:p>
            <a:r>
              <a:rPr lang="en-US" dirty="0" smtClean="0"/>
              <a:t>OLD EPS09 Initial </a:t>
            </a:r>
            <a:r>
              <a:rPr lang="en-US" dirty="0"/>
              <a:t>State Nuclear PDF’s?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55176"/>
            <a:ext cx="9220200" cy="3352800"/>
          </a:xfrm>
        </p:spPr>
        <p:txBody>
          <a:bodyPr/>
          <a:lstStyle/>
          <a:p>
            <a:r>
              <a:rPr lang="en-US" dirty="0" err="1"/>
              <a:t>nPDF</a:t>
            </a:r>
            <a:r>
              <a:rPr lang="en-US" dirty="0"/>
              <a:t> effects would seem unlikely to cause this, since they probably often affect </a:t>
            </a:r>
            <a:r>
              <a:rPr lang="en-US" i="1" dirty="0"/>
              <a:t>both</a:t>
            </a:r>
            <a:r>
              <a:rPr lang="en-US" dirty="0"/>
              <a:t> jets in a di-jet</a:t>
            </a:r>
          </a:p>
          <a:p>
            <a:r>
              <a:rPr lang="en-US" dirty="0"/>
              <a:t>Studies with EPS09 (and 09s) confirm this expectation</a:t>
            </a:r>
          </a:p>
          <a:p>
            <a:pPr lvl="1"/>
            <a:r>
              <a:rPr lang="en-US" dirty="0"/>
              <a:t>NOTE UNITS:  &lt;&lt; 1% negligible effect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FECA8F6E-29AA-D84A-B36C-CC3F4E3C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245407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 Extracted from EPS09 Study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926"/>
            <a:ext cx="4397341" cy="29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445437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 </a:t>
            </a:r>
            <a:r>
              <a:rPr lang="en-US" dirty="0" err="1" smtClean="0"/>
              <a:t>nPDF</a:t>
            </a:r>
            <a:r>
              <a:rPr lang="en-US" dirty="0" smtClean="0"/>
              <a:t> </a:t>
            </a:r>
            <a:r>
              <a:rPr lang="en-US" dirty="0"/>
              <a:t>extracted from EPS09 code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41" y="3408791"/>
            <a:ext cx="4699916" cy="32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225636" y="5105400"/>
            <a:ext cx="498764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FF0AD4E-0F13-E84B-8A47-93572EB3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95" y="3392565"/>
            <a:ext cx="3332696" cy="30452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FF3D33DD-F6E7-7C42-B9E0-186750F1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59" y="497247"/>
            <a:ext cx="3150689" cy="29054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3035F6B-6666-7049-8DDE-38B29E39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11" y="2666542"/>
            <a:ext cx="4254448" cy="3775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4247C-F258-2E4A-BD80-DB702ECF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9" y="390525"/>
            <a:ext cx="5649721" cy="6730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UPDATED EPPS16 &amp;</a:t>
            </a:r>
            <a:br>
              <a:rPr lang="en-US" b="1" dirty="0" smtClean="0"/>
            </a:br>
            <a:r>
              <a:rPr lang="en-US" b="1" dirty="0" smtClean="0"/>
              <a:t>“Real” </a:t>
            </a:r>
            <a:r>
              <a:rPr lang="en-US" b="1" dirty="0" err="1" smtClean="0"/>
              <a:t>He+Au</a:t>
            </a:r>
            <a:r>
              <a:rPr lang="en-US" b="1" dirty="0" smtClean="0"/>
              <a:t> </a:t>
            </a:r>
            <a:r>
              <a:rPr lang="en-US" b="1" dirty="0" err="1" smtClean="0"/>
              <a:t>nPDF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C91368-D45E-0F48-B508-279A7451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B8814B-41C2-C84D-AB2C-0DC79E0D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FE36-73BF-A847-87C9-318CD81EED5E}" type="slidenum">
              <a:rPr lang="en-US" smtClean="0"/>
              <a:t>62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67D359B-666B-5E47-A1AD-E68643B52B22}"/>
              </a:ext>
            </a:extLst>
          </p:cNvPr>
          <p:cNvSpPr txBox="1"/>
          <p:nvPr/>
        </p:nvSpPr>
        <p:spPr>
          <a:xfrm>
            <a:off x="0" y="-11637"/>
            <a:ext cx="1200150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CE80528-F59E-9340-80F4-3A82138EEC60}"/>
              </a:ext>
            </a:extLst>
          </p:cNvPr>
          <p:cNvSpPr txBox="1"/>
          <p:nvPr/>
        </p:nvSpPr>
        <p:spPr>
          <a:xfrm>
            <a:off x="1200150" y="-6003"/>
            <a:ext cx="120015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3E447F5-7424-4046-8FF2-4AE4F1FAC858}"/>
              </a:ext>
            </a:extLst>
          </p:cNvPr>
          <p:cNvSpPr txBox="1"/>
          <p:nvPr/>
        </p:nvSpPr>
        <p:spPr>
          <a:xfrm>
            <a:off x="3531870" y="-12804"/>
            <a:ext cx="1088708" cy="523220"/>
          </a:xfrm>
          <a:prstGeom prst="rect">
            <a:avLst/>
          </a:prstGeom>
          <a:solidFill>
            <a:schemeClr val="accent3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MOTIVATION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A2CD7D3-8117-0B4D-8861-E0D9BE6916EA}"/>
              </a:ext>
            </a:extLst>
          </p:cNvPr>
          <p:cNvSpPr txBox="1"/>
          <p:nvPr/>
        </p:nvSpPr>
        <p:spPr>
          <a:xfrm>
            <a:off x="4620577" y="-4795"/>
            <a:ext cx="1361515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</a:rPr>
              <a:t>ANALYSIS TECHNIQUE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ECCFC4-F9BE-B24D-B3F2-2F236C8AED51}"/>
              </a:ext>
            </a:extLst>
          </p:cNvPr>
          <p:cNvSpPr txBox="1"/>
          <p:nvPr/>
        </p:nvSpPr>
        <p:spPr>
          <a:xfrm>
            <a:off x="5982092" y="5428"/>
            <a:ext cx="1200150" cy="307777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7EAF23-4C88-F648-AAF8-8DF87CE1BBA5}"/>
              </a:ext>
            </a:extLst>
          </p:cNvPr>
          <p:cNvSpPr txBox="1"/>
          <p:nvPr/>
        </p:nvSpPr>
        <p:spPr>
          <a:xfrm>
            <a:off x="2400301" y="-11637"/>
            <a:ext cx="1131569" cy="738664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QGP SIGNATURE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FAE045D-B9D2-6746-9E7A-A79319C90EA9}"/>
              </a:ext>
            </a:extLst>
          </p:cNvPr>
          <p:cNvSpPr txBox="1"/>
          <p:nvPr/>
        </p:nvSpPr>
        <p:spPr>
          <a:xfrm>
            <a:off x="5866447" y="261322"/>
            <a:ext cx="282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nPDF</a:t>
            </a:r>
            <a:r>
              <a:rPr lang="en-US" sz="2000" dirty="0"/>
              <a:t> extracted from EPPS16 code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7C65719-210B-0245-B9F6-260746B74E5E}"/>
              </a:ext>
            </a:extLst>
          </p:cNvPr>
          <p:cNvSpPr txBox="1"/>
          <p:nvPr/>
        </p:nvSpPr>
        <p:spPr>
          <a:xfrm>
            <a:off x="6928596" y="883974"/>
            <a:ext cx="625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</a:t>
            </a:r>
            <a:r>
              <a:rPr lang="en-US" b="1" baseline="30000" dirty="0"/>
              <a:t>197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8010557-4274-2A44-AA19-680E06E10BBA}"/>
              </a:ext>
            </a:extLst>
          </p:cNvPr>
          <p:cNvSpPr txBox="1"/>
          <p:nvPr/>
        </p:nvSpPr>
        <p:spPr>
          <a:xfrm>
            <a:off x="6928596" y="3893479"/>
            <a:ext cx="505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</a:t>
            </a:r>
            <a:r>
              <a:rPr lang="en-US" b="1" baseline="30000" dirty="0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1A6405-1655-4743-B060-B70991136B25}"/>
              </a:ext>
            </a:extLst>
          </p:cNvPr>
          <p:cNvSpPr/>
          <p:nvPr/>
        </p:nvSpPr>
        <p:spPr>
          <a:xfrm>
            <a:off x="89691" y="1327714"/>
            <a:ext cx="5276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Previously only </a:t>
            </a:r>
            <a:r>
              <a:rPr lang="en-US" sz="2400" dirty="0" err="1" smtClean="0"/>
              <a:t>p+Au</a:t>
            </a:r>
            <a:r>
              <a:rPr lang="en-US" sz="2400" dirty="0" smtClean="0"/>
              <a:t> test for scale – He Wave </a:t>
            </a:r>
            <a:r>
              <a:rPr lang="en-US" sz="2400" dirty="0" err="1" smtClean="0"/>
              <a:t>Fn</a:t>
            </a:r>
            <a:r>
              <a:rPr lang="en-US" sz="2400" dirty="0" smtClean="0"/>
              <a:t> make a difference?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Studies with EPPS16 </a:t>
            </a:r>
            <a:r>
              <a:rPr lang="en-US" sz="2400" dirty="0" smtClean="0"/>
              <a:t>and full </a:t>
            </a:r>
            <a:r>
              <a:rPr lang="en-US" sz="2400" dirty="0" err="1" smtClean="0"/>
              <a:t>HeAu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Still negligible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Again </a:t>
            </a:r>
          </a:p>
          <a:p>
            <a:pPr lvl="1"/>
            <a:r>
              <a:rPr lang="en-US" sz="2400" dirty="0" smtClean="0"/>
              <a:t>NOTE UNITS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A91263A-0835-6744-B06B-8414377DC734}"/>
              </a:ext>
            </a:extLst>
          </p:cNvPr>
          <p:cNvSpPr txBox="1"/>
          <p:nvPr/>
        </p:nvSpPr>
        <p:spPr>
          <a:xfrm>
            <a:off x="1447095" y="5440549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I</a:t>
            </a:r>
            <a:r>
              <a:rPr lang="en-US" dirty="0"/>
              <a:t> Extracted from EPPS16 Study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CCDCE49E-3A89-0A41-83FE-CCE7B293E128}"/>
              </a:ext>
            </a:extLst>
          </p:cNvPr>
          <p:cNvCxnSpPr>
            <a:cxnSpLocks/>
          </p:cNvCxnSpPr>
          <p:nvPr/>
        </p:nvCxnSpPr>
        <p:spPr>
          <a:xfrm flipV="1">
            <a:off x="295330" y="5311589"/>
            <a:ext cx="569061" cy="3136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ACD090-7BFB-0A4C-9005-90C7BB98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“Trivial” Causes?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Strategy:  address all “trivial” explanations we can test:</a:t>
            </a:r>
          </a:p>
          <a:p>
            <a:endParaRPr lang="en-US" dirty="0"/>
          </a:p>
          <a:p>
            <a:r>
              <a:rPr lang="en-US" dirty="0"/>
              <a:t>“Hydro” v3, v1</a:t>
            </a:r>
          </a:p>
          <a:p>
            <a:r>
              <a:rPr lang="en-US" dirty="0"/>
              <a:t>Enhanced Nuclear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/>
              <a:t>Initial State </a:t>
            </a:r>
            <a:r>
              <a:rPr lang="en-US" dirty="0" err="1"/>
              <a:t>nPDF</a:t>
            </a:r>
            <a:r>
              <a:rPr lang="en-US" dirty="0"/>
              <a:t> effects</a:t>
            </a:r>
          </a:p>
          <a:p>
            <a:r>
              <a:rPr lang="en-US" dirty="0"/>
              <a:t>Trivial Rapidity Distributions Mismatching </a:t>
            </a:r>
            <a:r>
              <a:rPr lang="en-US" dirty="0" err="1"/>
              <a:t>p+p</a:t>
            </a:r>
            <a:r>
              <a:rPr lang="en-US" dirty="0"/>
              <a:t> vs </a:t>
            </a:r>
            <a:r>
              <a:rPr lang="en-US" dirty="0" err="1"/>
              <a:t>d+Au</a:t>
            </a:r>
            <a:r>
              <a:rPr lang="en-US" dirty="0"/>
              <a:t>?</a:t>
            </a:r>
          </a:p>
          <a:p>
            <a:r>
              <a:rPr lang="en-US" dirty="0"/>
              <a:t>HIJING show anything like this?</a:t>
            </a:r>
          </a:p>
          <a:p>
            <a:endParaRPr lang="en-US" dirty="0"/>
          </a:p>
          <a:p>
            <a:r>
              <a:rPr lang="en-US" dirty="0"/>
              <a:t>If none of above </a:t>
            </a:r>
            <a:r>
              <a:rPr lang="en-US" dirty="0">
                <a:sym typeface="Wingdings" panose="05000000000000000000" pitchFamily="2" charset="2"/>
              </a:rPr>
              <a:t> INTERESTING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Looking for o</a:t>
            </a:r>
            <a:r>
              <a:rPr lang="en-US" dirty="0"/>
              <a:t>ther ideas?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B781DCF-7703-514F-A4CE-0C6A6F81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63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048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429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38862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4300"/>
            <a:ext cx="9144000" cy="1333500"/>
          </a:xfrm>
        </p:spPr>
        <p:txBody>
          <a:bodyPr/>
          <a:lstStyle/>
          <a:p>
            <a:r>
              <a:rPr lang="en-US" dirty="0"/>
              <a:t>HIJING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ran HIJING with default settings </a:t>
            </a:r>
          </a:p>
          <a:p>
            <a:r>
              <a:rPr lang="en-US" dirty="0"/>
              <a:t>First, this can test for </a:t>
            </a:r>
            <a:r>
              <a:rPr lang="en-US" b="1" i="1" dirty="0"/>
              <a:t>very</a:t>
            </a:r>
            <a:r>
              <a:rPr lang="en-US" dirty="0"/>
              <a:t> trivial effects e.g. due to the 2p method and to the mismatch in rapidity distributions</a:t>
            </a:r>
          </a:p>
          <a:p>
            <a:r>
              <a:rPr lang="en-US" dirty="0"/>
              <a:t>More importantly any other “cold” nuclear physics embedded in HIJING (mini-jets, momentum conservation (?), etc…)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21AE397-4BC8-A64E-B669-506E3422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64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47650"/>
            <a:ext cx="7315200" cy="28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HIJING 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7543800" cy="3886200"/>
          </a:xfrm>
        </p:spPr>
        <p:txBody>
          <a:bodyPr/>
          <a:lstStyle/>
          <a:p>
            <a:r>
              <a:rPr lang="en-US" dirty="0"/>
              <a:t>With default settings,  HIJING does not reproduce the effect</a:t>
            </a:r>
          </a:p>
          <a:p>
            <a:r>
              <a:rPr lang="en-US" dirty="0"/>
              <a:t>Small enhancement at low 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appears to be due to default nuclear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 in HIJING consistent with PYTHIA study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B3C4DB1-7684-0E45-BB97-278134DE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65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5979390" cy="406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28800" y="3861454"/>
            <a:ext cx="2057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145C41A-B2EC-944C-A8AC-89E97B7E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D210DBB-DED1-5C4A-8457-0D73DA30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701FFA-C565-9446-85A4-4AF05469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BB817D-D1E8-B744-AC93-C90791F82764}"/>
              </a:ext>
            </a:extLst>
          </p:cNvPr>
          <p:cNvSpPr txBox="1"/>
          <p:nvPr/>
        </p:nvSpPr>
        <p:spPr>
          <a:xfrm>
            <a:off x="1737360" y="2480310"/>
            <a:ext cx="5955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Tyler’s Back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945D0-AFCB-48C4-AE2A-26D468CD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570162" cy="3590925"/>
          </a:xfrm>
        </p:spPr>
        <p:txBody>
          <a:bodyPr>
            <a:normAutofit/>
          </a:bodyPr>
          <a:lstStyle/>
          <a:p>
            <a:r>
              <a:rPr lang="en-US" sz="2000" dirty="0"/>
              <a:t>Underlying event shape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CFC5E0-24DC-4F70-9376-DCFFFA71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08813FE2-CB84-4A68-89EA-D64A8D23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632B77-1079-4565-AB25-F376300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2E36-17BA-45C1-A0F5-4A37F7ABFBFC}" type="slidenum">
              <a:rPr lang="en-US" smtClean="0"/>
              <a:t>67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664D78-F884-4542-8851-AF48AA9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70077"/>
            <a:ext cx="5629275" cy="3914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6B817C-0584-4976-9EA0-9CCDFE1DF384}"/>
              </a:ext>
            </a:extLst>
          </p:cNvPr>
          <p:cNvSpPr/>
          <p:nvPr/>
        </p:nvSpPr>
        <p:spPr>
          <a:xfrm>
            <a:off x="3149600" y="1930400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6E3F68-D5E5-49C9-8376-54CC5B353FE4}"/>
              </a:ext>
            </a:extLst>
          </p:cNvPr>
          <p:cNvSpPr/>
          <p:nvPr/>
        </p:nvSpPr>
        <p:spPr>
          <a:xfrm>
            <a:off x="3337719" y="1825625"/>
            <a:ext cx="5575299" cy="109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F56F2C-BE37-4F72-A5E1-2F73C060BFB5}"/>
              </a:ext>
            </a:extLst>
          </p:cNvPr>
          <p:cNvSpPr/>
          <p:nvPr/>
        </p:nvSpPr>
        <p:spPr>
          <a:xfrm>
            <a:off x="8740774" y="1992314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28B6069-398A-4258-8006-925607704470}"/>
              </a:ext>
            </a:extLst>
          </p:cNvPr>
          <p:cNvSpPr/>
          <p:nvPr/>
        </p:nvSpPr>
        <p:spPr>
          <a:xfrm>
            <a:off x="6543014" y="4767818"/>
            <a:ext cx="3274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Underlying event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44E47D-2233-4EED-8C76-1677D69F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0" y="5808560"/>
            <a:ext cx="1999258" cy="3113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E8E3EC2-117F-4055-B766-2FB939B3EAAD}"/>
              </a:ext>
            </a:extLst>
          </p:cNvPr>
          <p:cNvSpPr txBox="1">
            <a:spLocks/>
          </p:cNvSpPr>
          <p:nvPr/>
        </p:nvSpPr>
        <p:spPr>
          <a:xfrm>
            <a:off x="352424" y="240229"/>
            <a:ext cx="8388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Illustration of v</a:t>
            </a:r>
            <a:r>
              <a:rPr lang="en-US" sz="3200" b="1" baseline="-25000" dirty="0"/>
              <a:t>2</a:t>
            </a:r>
            <a:r>
              <a:rPr lang="en-US" sz="3200" b="1" dirty="0"/>
              <a:t> Measurement With Isolation Cone</a:t>
            </a:r>
          </a:p>
        </p:txBody>
      </p:sp>
    </p:spTree>
    <p:extLst>
      <p:ext uri="{BB962C8B-B14F-4D97-AF65-F5344CB8AC3E}">
        <p14:creationId xmlns:p14="http://schemas.microsoft.com/office/powerpoint/2010/main" val="10378200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945D0-AFCB-48C4-AE2A-26D468CD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570162" cy="3590925"/>
          </a:xfrm>
        </p:spPr>
        <p:txBody>
          <a:bodyPr>
            <a:normAutofit/>
          </a:bodyPr>
          <a:lstStyle/>
          <a:p>
            <a:r>
              <a:rPr lang="en-US" sz="2000" dirty="0"/>
              <a:t>Underlying event shape</a:t>
            </a:r>
          </a:p>
          <a:p>
            <a:r>
              <a:rPr lang="en-US" sz="2000" dirty="0"/>
              <a:t>Isolation cone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BC28389-E589-4F63-8AAB-017DE9DC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DEFA815A-A869-44EE-B18F-9EC60037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632B77-1079-4565-AB25-F376300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2E36-17BA-45C1-A0F5-4A37F7ABFBFC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664D78-F884-4542-8851-AF48AA9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70077"/>
            <a:ext cx="5629275" cy="3914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6B817C-0584-4976-9EA0-9CCDFE1DF384}"/>
              </a:ext>
            </a:extLst>
          </p:cNvPr>
          <p:cNvSpPr/>
          <p:nvPr/>
        </p:nvSpPr>
        <p:spPr>
          <a:xfrm>
            <a:off x="3149600" y="1930400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6E3F68-D5E5-49C9-8376-54CC5B353FE4}"/>
              </a:ext>
            </a:extLst>
          </p:cNvPr>
          <p:cNvSpPr/>
          <p:nvPr/>
        </p:nvSpPr>
        <p:spPr>
          <a:xfrm>
            <a:off x="3225799" y="1947866"/>
            <a:ext cx="5575299" cy="109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F56F2C-BE37-4F72-A5E1-2F73C060BFB5}"/>
              </a:ext>
            </a:extLst>
          </p:cNvPr>
          <p:cNvSpPr/>
          <p:nvPr/>
        </p:nvSpPr>
        <p:spPr>
          <a:xfrm>
            <a:off x="8740774" y="1992314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7CD5C71-EE1A-4B31-8930-D1DA8001E3FB}"/>
              </a:ext>
            </a:extLst>
          </p:cNvPr>
          <p:cNvSpPr/>
          <p:nvPr/>
        </p:nvSpPr>
        <p:spPr>
          <a:xfrm>
            <a:off x="3422650" y="2895601"/>
            <a:ext cx="793750" cy="184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4316620-B521-4B4C-8C2A-9F69727DCF9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216400" y="2987676"/>
            <a:ext cx="0" cy="25685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E2DAD31-F84F-416B-AD6C-00D2DD518F6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422650" y="2987676"/>
            <a:ext cx="0" cy="2613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387CD25-AA0F-46DC-9447-DC6940D56E35}"/>
              </a:ext>
            </a:extLst>
          </p:cNvPr>
          <p:cNvSpPr/>
          <p:nvPr/>
        </p:nvSpPr>
        <p:spPr>
          <a:xfrm>
            <a:off x="6543014" y="4767818"/>
            <a:ext cx="3274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Underlying event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742F45-17EC-4807-98CB-DEA15DC8B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0" y="5808560"/>
            <a:ext cx="1999258" cy="3113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9D2A09E2-B487-457C-A597-A0805F3F15A8}"/>
              </a:ext>
            </a:extLst>
          </p:cNvPr>
          <p:cNvSpPr txBox="1">
            <a:spLocks/>
          </p:cNvSpPr>
          <p:nvPr/>
        </p:nvSpPr>
        <p:spPr>
          <a:xfrm>
            <a:off x="352424" y="240229"/>
            <a:ext cx="8388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Illustration of v</a:t>
            </a:r>
            <a:r>
              <a:rPr lang="en-US" sz="3200" b="1" baseline="-25000" dirty="0"/>
              <a:t>2</a:t>
            </a:r>
            <a:r>
              <a:rPr lang="en-US" sz="3200" b="1" dirty="0"/>
              <a:t> Measurement With Isolation Cone</a:t>
            </a:r>
          </a:p>
        </p:txBody>
      </p:sp>
    </p:spTree>
    <p:extLst>
      <p:ext uri="{BB962C8B-B14F-4D97-AF65-F5344CB8AC3E}">
        <p14:creationId xmlns:p14="http://schemas.microsoft.com/office/powerpoint/2010/main" val="35579552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945D0-AFCB-48C4-AE2A-26D468CD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570162" cy="4841875"/>
          </a:xfrm>
        </p:spPr>
        <p:txBody>
          <a:bodyPr>
            <a:normAutofit/>
          </a:bodyPr>
          <a:lstStyle/>
          <a:p>
            <a:r>
              <a:rPr lang="en-US" sz="2000" dirty="0"/>
              <a:t>Underlying event shape</a:t>
            </a:r>
          </a:p>
          <a:p>
            <a:r>
              <a:rPr lang="en-US" sz="2000" dirty="0"/>
              <a:t>Isolation cone</a:t>
            </a:r>
          </a:p>
          <a:p>
            <a:r>
              <a:rPr lang="en-US" sz="2000" dirty="0"/>
              <a:t>Accept more particles when number of underlying event particles is low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C17447-15CE-4E71-ABF7-BC9D82A3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E30492C4-55A5-441D-AC73-5F04D596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632B77-1079-4565-AB25-F376300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2E36-17BA-45C1-A0F5-4A37F7ABFBFC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664D78-F884-4542-8851-AF48AA9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70077"/>
            <a:ext cx="5629275" cy="3914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6B817C-0584-4976-9EA0-9CCDFE1DF384}"/>
              </a:ext>
            </a:extLst>
          </p:cNvPr>
          <p:cNvSpPr/>
          <p:nvPr/>
        </p:nvSpPr>
        <p:spPr>
          <a:xfrm>
            <a:off x="3149600" y="1930400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6E3F68-D5E5-49C9-8376-54CC5B353FE4}"/>
              </a:ext>
            </a:extLst>
          </p:cNvPr>
          <p:cNvSpPr/>
          <p:nvPr/>
        </p:nvSpPr>
        <p:spPr>
          <a:xfrm>
            <a:off x="4216400" y="1870076"/>
            <a:ext cx="4660899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F56F2C-BE37-4F72-A5E1-2F73C060BFB5}"/>
              </a:ext>
            </a:extLst>
          </p:cNvPr>
          <p:cNvSpPr/>
          <p:nvPr/>
        </p:nvSpPr>
        <p:spPr>
          <a:xfrm>
            <a:off x="8740774" y="1992314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7CD5C71-EE1A-4B31-8930-D1DA8001E3FB}"/>
              </a:ext>
            </a:extLst>
          </p:cNvPr>
          <p:cNvSpPr/>
          <p:nvPr/>
        </p:nvSpPr>
        <p:spPr>
          <a:xfrm>
            <a:off x="3422650" y="2895601"/>
            <a:ext cx="793750" cy="184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4316620-B521-4B4C-8C2A-9F69727DCF9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216400" y="2987676"/>
            <a:ext cx="0" cy="25685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E2DAD31-F84F-416B-AD6C-00D2DD518F6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422650" y="2987676"/>
            <a:ext cx="0" cy="2613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11374F-4FC3-4641-8DCC-9B51EC1D4775}"/>
              </a:ext>
            </a:extLst>
          </p:cNvPr>
          <p:cNvSpPr/>
          <p:nvPr/>
        </p:nvSpPr>
        <p:spPr>
          <a:xfrm>
            <a:off x="3389312" y="1816100"/>
            <a:ext cx="5575300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199BCC3-A79B-4155-8843-7D1FD8CE100C}"/>
              </a:ext>
            </a:extLst>
          </p:cNvPr>
          <p:cNvSpPr/>
          <p:nvPr/>
        </p:nvSpPr>
        <p:spPr>
          <a:xfrm>
            <a:off x="6543014" y="4767818"/>
            <a:ext cx="327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Underlying event</a:t>
            </a:r>
          </a:p>
          <a:p>
            <a:r>
              <a:rPr lang="en-US" dirty="0">
                <a:solidFill>
                  <a:srgbClr val="00B050"/>
                </a:solidFill>
              </a:rPr>
              <a:t>Accepted isolated particles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CEB454-ABDC-4649-BC24-8CE48518A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0" y="5808560"/>
            <a:ext cx="1999258" cy="3113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99A8E510-675F-4E6B-AAAE-F7F9A7693A0B}"/>
              </a:ext>
            </a:extLst>
          </p:cNvPr>
          <p:cNvSpPr txBox="1">
            <a:spLocks/>
          </p:cNvSpPr>
          <p:nvPr/>
        </p:nvSpPr>
        <p:spPr>
          <a:xfrm>
            <a:off x="352424" y="240229"/>
            <a:ext cx="8388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Illustration of v</a:t>
            </a:r>
            <a:r>
              <a:rPr lang="en-US" sz="3200" b="1" baseline="-25000" dirty="0"/>
              <a:t>2</a:t>
            </a:r>
            <a:r>
              <a:rPr lang="en-US" sz="3200" b="1" dirty="0"/>
              <a:t> Measurement With Isolation Cone</a:t>
            </a:r>
          </a:p>
        </p:txBody>
      </p:sp>
    </p:spTree>
    <p:extLst>
      <p:ext uri="{BB962C8B-B14F-4D97-AF65-F5344CB8AC3E}">
        <p14:creationId xmlns:p14="http://schemas.microsoft.com/office/powerpoint/2010/main" val="222080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24" y="0"/>
            <a:ext cx="7106385" cy="844431"/>
          </a:xfrm>
        </p:spPr>
        <p:txBody>
          <a:bodyPr/>
          <a:lstStyle/>
          <a:p>
            <a:r>
              <a:rPr lang="en-US" dirty="0" smtClean="0"/>
              <a:t>Example I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24" y="864927"/>
            <a:ext cx="7192638" cy="39527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 recovered STAR result is for matched jets, to be compared to Hard core jets– very subtle modification there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24" y="2287415"/>
            <a:ext cx="4430834" cy="43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2036" y="2535382"/>
            <a:ext cx="297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an example of why it will be great to get more precision and another independent check with </a:t>
            </a:r>
            <a:r>
              <a:rPr lang="en-US" sz="2800" dirty="0" err="1" smtClean="0">
                <a:solidFill>
                  <a:srgbClr val="FF0000"/>
                </a:solidFill>
              </a:rPr>
              <a:t>sPHENIX</a:t>
            </a:r>
            <a:r>
              <a:rPr lang="en-US" sz="2800" dirty="0" smtClean="0">
                <a:solidFill>
                  <a:srgbClr val="FF0000"/>
                </a:solidFill>
              </a:rPr>
              <a:t>!!!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945D0-AFCB-48C4-AE2A-26D468CD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570162" cy="4841875"/>
          </a:xfrm>
        </p:spPr>
        <p:txBody>
          <a:bodyPr>
            <a:normAutofit/>
          </a:bodyPr>
          <a:lstStyle/>
          <a:p>
            <a:r>
              <a:rPr lang="en-US" sz="2000" dirty="0"/>
              <a:t>Underlying event shape</a:t>
            </a:r>
          </a:p>
          <a:p>
            <a:r>
              <a:rPr lang="en-US" sz="2000" dirty="0"/>
              <a:t>Isolation cone</a:t>
            </a:r>
          </a:p>
          <a:p>
            <a:r>
              <a:rPr lang="en-US" sz="2000" dirty="0"/>
              <a:t>Accept more particles when number of underlying event particles is low (out of event plane)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6B507A-C67E-451E-834D-E90FDE9E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9414B34B-61DF-4C05-B7D8-4C5EB200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632B77-1079-4565-AB25-F376300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2E36-17BA-45C1-A0F5-4A37F7ABFBFC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664D78-F884-4542-8851-AF48AA9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70077"/>
            <a:ext cx="5629275" cy="3914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6B817C-0584-4976-9EA0-9CCDFE1DF384}"/>
              </a:ext>
            </a:extLst>
          </p:cNvPr>
          <p:cNvSpPr/>
          <p:nvPr/>
        </p:nvSpPr>
        <p:spPr>
          <a:xfrm>
            <a:off x="3149600" y="1930400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6E3F68-D5E5-49C9-8376-54CC5B353FE4}"/>
              </a:ext>
            </a:extLst>
          </p:cNvPr>
          <p:cNvSpPr/>
          <p:nvPr/>
        </p:nvSpPr>
        <p:spPr>
          <a:xfrm>
            <a:off x="4216401" y="1870076"/>
            <a:ext cx="1085850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F56F2C-BE37-4F72-A5E1-2F73C060BFB5}"/>
              </a:ext>
            </a:extLst>
          </p:cNvPr>
          <p:cNvSpPr/>
          <p:nvPr/>
        </p:nvSpPr>
        <p:spPr>
          <a:xfrm>
            <a:off x="8740774" y="1992314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7CD5C71-EE1A-4B31-8930-D1DA8001E3FB}"/>
              </a:ext>
            </a:extLst>
          </p:cNvPr>
          <p:cNvSpPr/>
          <p:nvPr/>
        </p:nvSpPr>
        <p:spPr>
          <a:xfrm>
            <a:off x="3422650" y="2895601"/>
            <a:ext cx="793750" cy="184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4316620-B521-4B4C-8C2A-9F69727DCF9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216400" y="2987676"/>
            <a:ext cx="0" cy="25685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E2DAD31-F84F-416B-AD6C-00D2DD518F6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422650" y="2987676"/>
            <a:ext cx="0" cy="2613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11374F-4FC3-4641-8DCC-9B51EC1D4775}"/>
              </a:ext>
            </a:extLst>
          </p:cNvPr>
          <p:cNvSpPr/>
          <p:nvPr/>
        </p:nvSpPr>
        <p:spPr>
          <a:xfrm>
            <a:off x="3389312" y="1816100"/>
            <a:ext cx="5575300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15CF204-D442-4ABE-9BE8-580857E9DA75}"/>
              </a:ext>
            </a:extLst>
          </p:cNvPr>
          <p:cNvSpPr/>
          <p:nvPr/>
        </p:nvSpPr>
        <p:spPr>
          <a:xfrm>
            <a:off x="6786562" y="1916114"/>
            <a:ext cx="1085850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DC8FEBE-66D3-4FFA-BCCD-B35ADEA1C752}"/>
              </a:ext>
            </a:extLst>
          </p:cNvPr>
          <p:cNvSpPr/>
          <p:nvPr/>
        </p:nvSpPr>
        <p:spPr>
          <a:xfrm>
            <a:off x="6543014" y="4767818"/>
            <a:ext cx="327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Underlying event</a:t>
            </a:r>
          </a:p>
          <a:p>
            <a:r>
              <a:rPr lang="en-US" dirty="0">
                <a:solidFill>
                  <a:srgbClr val="00B050"/>
                </a:solidFill>
              </a:rPr>
              <a:t>Accepted isolated particles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0EF83BF-D4B5-4B4F-A1B0-84D47155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0" y="5808560"/>
            <a:ext cx="1999258" cy="31136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D4C9BF5-E9E5-440B-A195-CFD5291813BE}"/>
              </a:ext>
            </a:extLst>
          </p:cNvPr>
          <p:cNvSpPr txBox="1">
            <a:spLocks/>
          </p:cNvSpPr>
          <p:nvPr/>
        </p:nvSpPr>
        <p:spPr>
          <a:xfrm>
            <a:off x="352424" y="240229"/>
            <a:ext cx="8388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Illustration of v</a:t>
            </a:r>
            <a:r>
              <a:rPr lang="en-US" sz="3200" b="1" baseline="-25000" dirty="0"/>
              <a:t>2</a:t>
            </a:r>
            <a:r>
              <a:rPr lang="en-US" sz="3200" b="1" dirty="0"/>
              <a:t> Measurement With Isolation Cone</a:t>
            </a:r>
          </a:p>
        </p:txBody>
      </p:sp>
    </p:spTree>
    <p:extLst>
      <p:ext uri="{BB962C8B-B14F-4D97-AF65-F5344CB8AC3E}">
        <p14:creationId xmlns:p14="http://schemas.microsoft.com/office/powerpoint/2010/main" val="39107089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945D0-AFCB-48C4-AE2A-26D468CD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570162" cy="4841875"/>
          </a:xfrm>
        </p:spPr>
        <p:txBody>
          <a:bodyPr>
            <a:normAutofit/>
          </a:bodyPr>
          <a:lstStyle/>
          <a:p>
            <a:r>
              <a:rPr lang="en-US" sz="2000" dirty="0"/>
              <a:t>Underlying event shape</a:t>
            </a:r>
          </a:p>
          <a:p>
            <a:r>
              <a:rPr lang="en-US" sz="2000" dirty="0"/>
              <a:t>Isolation cone</a:t>
            </a:r>
          </a:p>
          <a:p>
            <a:r>
              <a:rPr lang="en-US" sz="2000" dirty="0"/>
              <a:t>Accept less particles when number of underlying event particles is high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282869-AD35-4690-972D-EC022A94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3FD6E111-6C91-4A84-B6A7-13B6C6C6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632B77-1079-4565-AB25-F376300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2E36-17BA-45C1-A0F5-4A37F7ABFBFC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664D78-F884-4542-8851-AF48AA9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70077"/>
            <a:ext cx="5629275" cy="3914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6B817C-0584-4976-9EA0-9CCDFE1DF384}"/>
              </a:ext>
            </a:extLst>
          </p:cNvPr>
          <p:cNvSpPr/>
          <p:nvPr/>
        </p:nvSpPr>
        <p:spPr>
          <a:xfrm>
            <a:off x="3149600" y="1930400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F56F2C-BE37-4F72-A5E1-2F73C060BFB5}"/>
              </a:ext>
            </a:extLst>
          </p:cNvPr>
          <p:cNvSpPr/>
          <p:nvPr/>
        </p:nvSpPr>
        <p:spPr>
          <a:xfrm>
            <a:off x="8740774" y="1992314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7CD5C71-EE1A-4B31-8930-D1DA8001E3FB}"/>
              </a:ext>
            </a:extLst>
          </p:cNvPr>
          <p:cNvSpPr/>
          <p:nvPr/>
        </p:nvSpPr>
        <p:spPr>
          <a:xfrm>
            <a:off x="4310856" y="2949576"/>
            <a:ext cx="793750" cy="184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4316620-B521-4B4C-8C2A-9F69727DCF9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5104606" y="3041651"/>
            <a:ext cx="0" cy="25685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E2DAD31-F84F-416B-AD6C-00D2DD518F6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310856" y="3041651"/>
            <a:ext cx="0" cy="2613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11374F-4FC3-4641-8DCC-9B51EC1D4775}"/>
              </a:ext>
            </a:extLst>
          </p:cNvPr>
          <p:cNvSpPr/>
          <p:nvPr/>
        </p:nvSpPr>
        <p:spPr>
          <a:xfrm>
            <a:off x="3389312" y="1816100"/>
            <a:ext cx="5575300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15CF204-D442-4ABE-9BE8-580857E9DA75}"/>
              </a:ext>
            </a:extLst>
          </p:cNvPr>
          <p:cNvSpPr/>
          <p:nvPr/>
        </p:nvSpPr>
        <p:spPr>
          <a:xfrm>
            <a:off x="6786562" y="1916114"/>
            <a:ext cx="1085850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2BE407-3471-47B3-A163-78B0FF265290}"/>
              </a:ext>
            </a:extLst>
          </p:cNvPr>
          <p:cNvSpPr/>
          <p:nvPr/>
        </p:nvSpPr>
        <p:spPr>
          <a:xfrm>
            <a:off x="6543014" y="4767818"/>
            <a:ext cx="327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Underlying event</a:t>
            </a:r>
          </a:p>
          <a:p>
            <a:r>
              <a:rPr lang="en-US" dirty="0">
                <a:solidFill>
                  <a:srgbClr val="00B050"/>
                </a:solidFill>
              </a:rPr>
              <a:t>Accepted isolated particles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D169AB-B839-4B87-A7DA-C5716E7E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0" y="5808560"/>
            <a:ext cx="1999258" cy="31136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01DA5AC4-9E75-4C4D-A65F-4B96DB96866B}"/>
              </a:ext>
            </a:extLst>
          </p:cNvPr>
          <p:cNvSpPr txBox="1">
            <a:spLocks/>
          </p:cNvSpPr>
          <p:nvPr/>
        </p:nvSpPr>
        <p:spPr>
          <a:xfrm>
            <a:off x="352424" y="240229"/>
            <a:ext cx="8388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Illustration of v</a:t>
            </a:r>
            <a:r>
              <a:rPr lang="en-US" sz="3200" b="1" baseline="-25000" dirty="0"/>
              <a:t>2</a:t>
            </a:r>
            <a:r>
              <a:rPr lang="en-US" sz="3200" b="1" dirty="0"/>
              <a:t> Measurement With Isolation Cone</a:t>
            </a:r>
          </a:p>
        </p:txBody>
      </p:sp>
    </p:spTree>
    <p:extLst>
      <p:ext uri="{BB962C8B-B14F-4D97-AF65-F5344CB8AC3E}">
        <p14:creationId xmlns:p14="http://schemas.microsoft.com/office/powerpoint/2010/main" val="4262623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945D0-AFCB-48C4-AE2A-26D468CD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570162" cy="4841875"/>
          </a:xfrm>
        </p:spPr>
        <p:txBody>
          <a:bodyPr>
            <a:normAutofit/>
          </a:bodyPr>
          <a:lstStyle/>
          <a:p>
            <a:r>
              <a:rPr lang="en-US" sz="2000" dirty="0"/>
              <a:t>Underlying event shape</a:t>
            </a:r>
          </a:p>
          <a:p>
            <a:r>
              <a:rPr lang="en-US" sz="2000" dirty="0"/>
              <a:t>Isolation cone</a:t>
            </a:r>
          </a:p>
          <a:p>
            <a:r>
              <a:rPr lang="en-US" sz="2000" dirty="0"/>
              <a:t>Accept less particles when number of underlying event particles is high (in event plane)</a:t>
            </a:r>
          </a:p>
          <a:p>
            <a:r>
              <a:rPr lang="en-US" sz="2000" dirty="0"/>
              <a:t>Must correct for this bias.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B185B54-7CB0-4EC0-9A74-7CC4CAF0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46568BF-8B90-486F-B3E7-810BDC17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632B77-1079-4565-AB25-F376300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2E36-17BA-45C1-A0F5-4A37F7ABFBFC}" type="slidenum">
              <a:rPr lang="en-US" smtClean="0"/>
              <a:t>72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664D78-F884-4542-8851-AF48AA9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70077"/>
            <a:ext cx="5629275" cy="3914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6B817C-0584-4976-9EA0-9CCDFE1DF384}"/>
              </a:ext>
            </a:extLst>
          </p:cNvPr>
          <p:cNvSpPr/>
          <p:nvPr/>
        </p:nvSpPr>
        <p:spPr>
          <a:xfrm>
            <a:off x="3149600" y="1930400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F56F2C-BE37-4F72-A5E1-2F73C060BFB5}"/>
              </a:ext>
            </a:extLst>
          </p:cNvPr>
          <p:cNvSpPr/>
          <p:nvPr/>
        </p:nvSpPr>
        <p:spPr>
          <a:xfrm>
            <a:off x="8740774" y="1992314"/>
            <a:ext cx="273050" cy="36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11374F-4FC3-4641-8DCC-9B51EC1D4775}"/>
              </a:ext>
            </a:extLst>
          </p:cNvPr>
          <p:cNvSpPr/>
          <p:nvPr/>
        </p:nvSpPr>
        <p:spPr>
          <a:xfrm>
            <a:off x="3389312" y="1816100"/>
            <a:ext cx="5575300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3C03BE2-C63B-473C-BDD5-37880A608707}"/>
              </a:ext>
            </a:extLst>
          </p:cNvPr>
          <p:cNvSpPr/>
          <p:nvPr/>
        </p:nvSpPr>
        <p:spPr>
          <a:xfrm>
            <a:off x="6543014" y="4767818"/>
            <a:ext cx="327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Underlying event</a:t>
            </a:r>
          </a:p>
          <a:p>
            <a:r>
              <a:rPr lang="en-US" dirty="0">
                <a:solidFill>
                  <a:srgbClr val="00B050"/>
                </a:solidFill>
              </a:rPr>
              <a:t>Accepted isolated particles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32A7C9-D4A1-4FE2-A6D7-BEB20B5B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0" y="5808560"/>
            <a:ext cx="1999258" cy="31136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531A4D59-8D91-497A-AB7D-AEBB82CC11F1}"/>
              </a:ext>
            </a:extLst>
          </p:cNvPr>
          <p:cNvSpPr txBox="1">
            <a:spLocks/>
          </p:cNvSpPr>
          <p:nvPr/>
        </p:nvSpPr>
        <p:spPr>
          <a:xfrm>
            <a:off x="352424" y="240229"/>
            <a:ext cx="8388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Illustration of v</a:t>
            </a:r>
            <a:r>
              <a:rPr lang="en-US" sz="3200" b="1" baseline="-25000" dirty="0"/>
              <a:t>2</a:t>
            </a:r>
            <a:r>
              <a:rPr lang="en-US" sz="3200" b="1" dirty="0"/>
              <a:t> Measurement With Isolation Cone</a:t>
            </a:r>
          </a:p>
        </p:txBody>
      </p:sp>
    </p:spTree>
    <p:extLst>
      <p:ext uri="{BB962C8B-B14F-4D97-AF65-F5344CB8AC3E}">
        <p14:creationId xmlns:p14="http://schemas.microsoft.com/office/powerpoint/2010/main" val="8452418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Complications of v</a:t>
            </a:r>
            <a:r>
              <a:rPr lang="en-US" sz="3200" b="1" baseline="-25000" dirty="0"/>
              <a:t>2</a:t>
            </a:r>
            <a:r>
              <a:rPr lang="en-US" sz="3200" b="1" dirty="0"/>
              <a:t> Measurement with Isolation 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6697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Isolation cut efficiency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How does it effect the trigger particle’s distribution?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How does the event plane resolution effect this distribution?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How does it effect the correlation function background distribution?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For 2 particle correlations, only need sum v</a:t>
            </a:r>
            <a:r>
              <a:rPr lang="en-US" sz="1800" baseline="-25000" dirty="0"/>
              <a:t>2iso</a:t>
            </a:r>
            <a:r>
              <a:rPr lang="en-US" sz="1800" dirty="0"/>
              <a:t> = v</a:t>
            </a:r>
            <a:r>
              <a:rPr lang="en-US" sz="1800" baseline="-25000" dirty="0"/>
              <a:t>2T</a:t>
            </a:r>
            <a:r>
              <a:rPr lang="en-US" sz="1800" dirty="0"/>
              <a:t> + v</a:t>
            </a:r>
            <a:r>
              <a:rPr lang="en-US" sz="1800" baseline="-25000" dirty="0"/>
              <a:t>2E </a:t>
            </a:r>
            <a:r>
              <a:rPr lang="en-US" sz="1800" dirty="0"/>
              <a:t>which is what is ~directly measured from isolated triggers using ‘typical’ event plane method</a:t>
            </a:r>
          </a:p>
          <a:p>
            <a:r>
              <a:rPr lang="en-US" sz="1800" dirty="0"/>
              <a:t>These equations have been verified using toy MC simulation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8789347D-E9FB-F24A-93C1-7247699C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047295D0-CE8E-DA42-A6EA-A99AA289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45505" y="6397760"/>
            <a:ext cx="2133600" cy="365125"/>
          </a:xfrm>
        </p:spPr>
        <p:txBody>
          <a:bodyPr/>
          <a:lstStyle/>
          <a:p>
            <a:fld id="{E04B8E56-50AB-49CF-BA36-9D1EA417571D}" type="slidenum">
              <a:rPr lang="en-US" smtClean="0"/>
              <a:t>73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59" y="1717751"/>
            <a:ext cx="2794291" cy="398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60" y="2644088"/>
            <a:ext cx="4147639" cy="55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01" y="2694772"/>
            <a:ext cx="1361870" cy="565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363" y="1819859"/>
            <a:ext cx="1999258" cy="311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27" y="4682173"/>
            <a:ext cx="3261073" cy="54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363" y="4669727"/>
            <a:ext cx="2200275" cy="669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950" y="5208429"/>
            <a:ext cx="1925350" cy="283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EABB4F0-BD1F-41E3-B958-35E24D565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860" y="3676623"/>
            <a:ext cx="5256484" cy="497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8804BB8-A67C-4257-84F9-146D17BB16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8937" y="3541100"/>
            <a:ext cx="2157401" cy="7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32" y="57953"/>
            <a:ext cx="7498080" cy="1143000"/>
          </a:xfrm>
        </p:spPr>
        <p:txBody>
          <a:bodyPr/>
          <a:lstStyle/>
          <a:p>
            <a:r>
              <a:rPr lang="en-US" dirty="0" smtClean="0"/>
              <a:t>Energy flow @ large 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43080"/>
                <a:ext cx="7498080" cy="4800600"/>
              </a:xfrm>
            </p:spPr>
            <p:txBody>
              <a:bodyPr/>
              <a:lstStyle/>
              <a:p>
                <a:r>
                  <a:rPr lang="en-US" dirty="0" smtClean="0"/>
                  <a:t>As speaker pointed out, energy flow is well established out to very large angles/values</a:t>
                </a:r>
              </a:p>
              <a:p>
                <a:r>
                  <a:rPr lang="en-US" dirty="0" smtClean="0"/>
                  <a:t>Jet’s (LHC) and at RHIC STAR Jet-h/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-h…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43080"/>
                <a:ext cx="7498080" cy="4800600"/>
              </a:xfrm>
              <a:blipFill rotWithShape="1">
                <a:blip r:embed="rId2"/>
                <a:stretch>
                  <a:fillRect t="-1652" r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0" y="3711746"/>
            <a:ext cx="3350830" cy="27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3465" y="521249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CMS Result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0901"/>
            <a:ext cx="3951471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78076" y="3331176"/>
            <a:ext cx="1799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STAR 1302.6184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65" y="3635571"/>
            <a:ext cx="3556733" cy="246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30" y="-406343"/>
            <a:ext cx="82379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(No) Disagreement Recent STAR data?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Justin Frantz - Ohio U -Jetscape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7F26-DD2F-304C-A8B4-35DC639E79B6}" type="slidenum">
              <a:rPr lang="en-US" smtClean="0"/>
              <a:t>9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97" y="1711037"/>
            <a:ext cx="2660851" cy="45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9" y="3532911"/>
            <a:ext cx="6458889" cy="29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87" y="2505454"/>
            <a:ext cx="1219146" cy="5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87" y="4688719"/>
            <a:ext cx="1051049" cy="3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21" y="3723042"/>
            <a:ext cx="2142545" cy="57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291744" y="5302753"/>
              <a:ext cx="9360" cy="5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2744" y="5294113"/>
                <a:ext cx="27000" cy="22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1312254" y="5274662"/>
            <a:ext cx="417155" cy="490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04003" y="5074906"/>
            <a:ext cx="5011885" cy="990510"/>
            <a:chOff x="1004003" y="5074906"/>
            <a:chExt cx="5011885" cy="9905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04232" y="5074906"/>
              <a:ext cx="1434071" cy="3064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97700" y="5380381"/>
              <a:ext cx="97949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88878" y="5135366"/>
              <a:ext cx="979490" cy="2785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36398" y="5407034"/>
              <a:ext cx="97949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04003" y="5665306"/>
              <a:ext cx="3289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ATLAS “OVERLAY</a:t>
              </a:r>
              <a:r>
                <a:rPr lang="en-US" b="1" dirty="0" smtClean="0"/>
                <a:t>”</a:t>
              </a:r>
              <a:endParaRPr lang="en-US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17" y="466491"/>
            <a:ext cx="6907493" cy="3283388"/>
          </a:xfrm>
        </p:spPr>
        <p:txBody>
          <a:bodyPr/>
          <a:lstStyle/>
          <a:p>
            <a:r>
              <a:rPr lang="en-US" dirty="0" smtClean="0"/>
              <a:t>Many caveats already stated by STAR when presented (recoil vs inclusive jets,  ratio to PYTHIA(!) etc.)</a:t>
            </a:r>
          </a:p>
          <a:p>
            <a:r>
              <a:rPr lang="en-US" dirty="0" smtClean="0"/>
              <a:t>But magnitude/</a:t>
            </a:r>
            <a:r>
              <a:rPr lang="en-US" dirty="0" err="1" smtClean="0"/>
              <a:t>pt</a:t>
            </a:r>
            <a:r>
              <a:rPr lang="en-US" dirty="0" smtClean="0"/>
              <a:t> of mods also</a:t>
            </a:r>
          </a:p>
          <a:p>
            <a:pPr marL="82296" indent="0">
              <a:buNone/>
            </a:pPr>
            <a:r>
              <a:rPr lang="en-US" dirty="0" smtClean="0"/>
              <a:t>not large from LHC data 			</a:t>
            </a:r>
            <a:r>
              <a:rPr lang="en-US" u="sng" dirty="0" smtClean="0"/>
              <a:t>---no tension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7914</TotalTime>
  <Words>4329</Words>
  <Application>Microsoft Office PowerPoint</Application>
  <PresentationFormat>On-screen Show (4:3)</PresentationFormat>
  <Paragraphs>724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Solstice</vt:lpstr>
      <vt:lpstr>Prompt gamma-jet and di-jet via correlations in Heavy Ion Collisions  in large and small systems</vt:lpstr>
      <vt:lpstr>Two particle ANGULAR (mostly Δϕ ) correlation</vt:lpstr>
      <vt:lpstr>2-p Correlation Analyses - Methods</vt:lpstr>
      <vt:lpstr>2-particle Correlation Analyses – Methods  -- Many Statistical Subtractions- not EvByEv</vt:lpstr>
      <vt:lpstr>Two-Particle vs Reco’d Jets</vt:lpstr>
      <vt:lpstr>Example 1</vt:lpstr>
      <vt:lpstr>Example I (continued)</vt:lpstr>
      <vt:lpstr>Energy flow @ large Angles</vt:lpstr>
      <vt:lpstr>(No) Disagreement Recent STAR data?</vt:lpstr>
      <vt:lpstr>In γ-h, PHENIX Measured/Reconfirmed Several Ways </vt:lpstr>
      <vt:lpstr>Updated Method - Isolation Cut in Au+Au</vt:lpstr>
      <vt:lpstr>Away-side Prompt γ-h  Yield </vt:lpstr>
      <vt:lpstr>IAA as a function of zT</vt:lpstr>
      <vt:lpstr>Better bin for STAR comparison : IAA as a function of zT</vt:lpstr>
      <vt:lpstr>Average IAA  vs.  Centrality</vt:lpstr>
      <vt:lpstr>Average IAA – π/2 away-side</vt:lpstr>
      <vt:lpstr>Average IAA</vt:lpstr>
      <vt:lpstr>Quick Aside  What’s Next? </vt:lpstr>
      <vt:lpstr>STAR h-Reco Jet,   γ-Reco Jet: RECOIL</vt:lpstr>
      <vt:lpstr>The lesson</vt:lpstr>
      <vt:lpstr>Example II:  STAR Event-Plane Dep. Jet-h “2PC”</vt:lpstr>
      <vt:lpstr>More Differential w/ 2PC</vt:lpstr>
      <vt:lpstr>Example III:  STAR D0-h 2PC:</vt:lpstr>
      <vt:lpstr>Jet Corr. Widths from 2PC: A Recent focus (reason in a moment)</vt:lpstr>
      <vt:lpstr>Jet Corr. Widths from 2PC: A Recent focus (reason in a moment)</vt:lpstr>
      <vt:lpstr>…Because of small system results</vt:lpstr>
      <vt:lpstr>Small System Broadening of Jet Corr</vt:lpstr>
      <vt:lpstr>Back to γ-hYields High zT Average IAA Centrality Dependence</vt:lpstr>
      <vt:lpstr>Ultimate Goal  Eloss Turn-off? Eloss in Small systems?</vt:lpstr>
      <vt:lpstr>Ultimate Goal  Eloss Turn-off? Eloss in Small systems?</vt:lpstr>
      <vt:lpstr>NS/AS Ratios: A Nice Observable for searching for small Eloss  ?</vt:lpstr>
      <vt:lpstr>Jet Pair Quantification</vt:lpstr>
      <vt:lpstr>Energy loss + Suppress ?: IAA (/RI) Most Sensitive Observable? </vt:lpstr>
      <vt:lpstr>Other end of spectrum:  Small Systems:?  </vt:lpstr>
      <vt:lpstr>PowerPoint Presentation</vt:lpstr>
      <vt:lpstr>IAA vs RI</vt:lpstr>
      <vt:lpstr>dAu RI Ratio Centrality Dependence</vt:lpstr>
      <vt:lpstr>Causes?</vt:lpstr>
      <vt:lpstr>Newer Datasets</vt:lpstr>
      <vt:lpstr>Correlation Functions</vt:lpstr>
      <vt:lpstr>Correlation Functions  </vt:lpstr>
      <vt:lpstr>PowerPoint Presentation</vt:lpstr>
      <vt:lpstr>PowerPoint Presentation</vt:lpstr>
      <vt:lpstr>PowerPoint Presentation</vt:lpstr>
      <vt:lpstr>PowerPoint Presentation</vt:lpstr>
      <vt:lpstr>“Trivial” Causes?</vt:lpstr>
      <vt:lpstr>OLD PYTHIA6 Nucl kT Test</vt:lpstr>
      <vt:lpstr>PowerPoint Presentation</vt:lpstr>
      <vt:lpstr>OLD EPS09 Initial State Nuclear PDF’s?</vt:lpstr>
      <vt:lpstr>UPDATED EPPS16 &amp; “Real” He+Au nPDF</vt:lpstr>
      <vt:lpstr>PowerPoint Presentation</vt:lpstr>
      <vt:lpstr>Implication:  Causes?</vt:lpstr>
      <vt:lpstr>Final Note Centrality Dep:  Event Engineering needed in “turn on region”</vt:lpstr>
      <vt:lpstr>What about shower dependence of Eloss?  </vt:lpstr>
      <vt:lpstr>Conclusions</vt:lpstr>
      <vt:lpstr>BACKUP</vt:lpstr>
      <vt:lpstr>Enhanced Nuclear kT ?</vt:lpstr>
      <vt:lpstr>“Trivial” Causes?</vt:lpstr>
      <vt:lpstr>OLD PYTHIA6 Nucl kT Test</vt:lpstr>
      <vt:lpstr>PowerPoint Presentation</vt:lpstr>
      <vt:lpstr>OLD EPS09 Initial State Nuclear PDF’s?</vt:lpstr>
      <vt:lpstr>UPDATED EPPS16 &amp; “Real” He+Au nPDF</vt:lpstr>
      <vt:lpstr>“Trivial” Causes?</vt:lpstr>
      <vt:lpstr>HIJING</vt:lpstr>
      <vt:lpstr>HIJING 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of v2 Measurement with Isolation Cut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Pun, Abinash</dc:creator>
  <cp:lastModifiedBy>jfrantz</cp:lastModifiedBy>
  <cp:revision>93</cp:revision>
  <cp:lastPrinted>2020-03-20T04:46:25Z</cp:lastPrinted>
  <dcterms:created xsi:type="dcterms:W3CDTF">2018-12-31T14:51:53Z</dcterms:created>
  <dcterms:modified xsi:type="dcterms:W3CDTF">2020-03-20T12:54:05Z</dcterms:modified>
</cp:coreProperties>
</file>