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76" r:id="rId4"/>
    <p:sldMasterId id="2147483685" r:id="rId5"/>
  </p:sldMasterIdLst>
  <p:notesMasterIdLst>
    <p:notesMasterId r:id="rId109"/>
  </p:notesMasterIdLst>
  <p:sldIdLst>
    <p:sldId id="293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5" r:id="rId15"/>
    <p:sldId id="384" r:id="rId16"/>
    <p:sldId id="328" r:id="rId17"/>
    <p:sldId id="337" r:id="rId18"/>
    <p:sldId id="329" r:id="rId19"/>
    <p:sldId id="327" r:id="rId20"/>
    <p:sldId id="321" r:id="rId21"/>
    <p:sldId id="372" r:id="rId22"/>
    <p:sldId id="333" r:id="rId23"/>
    <p:sldId id="331" r:id="rId24"/>
    <p:sldId id="373" r:id="rId25"/>
    <p:sldId id="374" r:id="rId26"/>
    <p:sldId id="375" r:id="rId27"/>
    <p:sldId id="367" r:id="rId28"/>
    <p:sldId id="387" r:id="rId29"/>
    <p:sldId id="355" r:id="rId30"/>
    <p:sldId id="358" r:id="rId31"/>
    <p:sldId id="359" r:id="rId32"/>
    <p:sldId id="386" r:id="rId33"/>
    <p:sldId id="360" r:id="rId34"/>
    <p:sldId id="369" r:id="rId35"/>
    <p:sldId id="370" r:id="rId36"/>
    <p:sldId id="388" r:id="rId37"/>
    <p:sldId id="389" r:id="rId38"/>
    <p:sldId id="390" r:id="rId39"/>
    <p:sldId id="371" r:id="rId40"/>
    <p:sldId id="368" r:id="rId41"/>
    <p:sldId id="356" r:id="rId42"/>
    <p:sldId id="357" r:id="rId43"/>
    <p:sldId id="354" r:id="rId44"/>
    <p:sldId id="361" r:id="rId45"/>
    <p:sldId id="353" r:id="rId46"/>
    <p:sldId id="338" r:id="rId47"/>
    <p:sldId id="340" r:id="rId48"/>
    <p:sldId id="342" r:id="rId49"/>
    <p:sldId id="345" r:id="rId50"/>
    <p:sldId id="346" r:id="rId51"/>
    <p:sldId id="347" r:id="rId52"/>
    <p:sldId id="365" r:id="rId53"/>
    <p:sldId id="364" r:id="rId54"/>
    <p:sldId id="391" r:id="rId55"/>
    <p:sldId id="392" r:id="rId56"/>
    <p:sldId id="352" r:id="rId57"/>
    <p:sldId id="397" r:id="rId58"/>
    <p:sldId id="398" r:id="rId59"/>
    <p:sldId id="399" r:id="rId60"/>
    <p:sldId id="400" r:id="rId61"/>
    <p:sldId id="401" r:id="rId62"/>
    <p:sldId id="402" r:id="rId63"/>
    <p:sldId id="405" r:id="rId64"/>
    <p:sldId id="403" r:id="rId65"/>
    <p:sldId id="406" r:id="rId66"/>
    <p:sldId id="404" r:id="rId67"/>
    <p:sldId id="348" r:id="rId68"/>
    <p:sldId id="393" r:id="rId69"/>
    <p:sldId id="395" r:id="rId70"/>
    <p:sldId id="407" r:id="rId71"/>
    <p:sldId id="396" r:id="rId72"/>
    <p:sldId id="394" r:id="rId73"/>
    <p:sldId id="349" r:id="rId74"/>
    <p:sldId id="350" r:id="rId75"/>
    <p:sldId id="362" r:id="rId76"/>
    <p:sldId id="366" r:id="rId77"/>
    <p:sldId id="363" r:id="rId78"/>
    <p:sldId id="275" r:id="rId79"/>
    <p:sldId id="276" r:id="rId80"/>
    <p:sldId id="277" r:id="rId81"/>
    <p:sldId id="278" r:id="rId82"/>
    <p:sldId id="294" r:id="rId83"/>
    <p:sldId id="283" r:id="rId84"/>
    <p:sldId id="296" r:id="rId85"/>
    <p:sldId id="284" r:id="rId86"/>
    <p:sldId id="290" r:id="rId87"/>
    <p:sldId id="297" r:id="rId88"/>
    <p:sldId id="323" r:id="rId89"/>
    <p:sldId id="319" r:id="rId90"/>
    <p:sldId id="260" r:id="rId91"/>
    <p:sldId id="287" r:id="rId92"/>
    <p:sldId id="289" r:id="rId93"/>
    <p:sldId id="318" r:id="rId94"/>
    <p:sldId id="299" r:id="rId95"/>
    <p:sldId id="320" r:id="rId96"/>
    <p:sldId id="309" r:id="rId97"/>
    <p:sldId id="310" r:id="rId98"/>
    <p:sldId id="326" r:id="rId99"/>
    <p:sldId id="300" r:id="rId100"/>
    <p:sldId id="301" r:id="rId101"/>
    <p:sldId id="302" r:id="rId102"/>
    <p:sldId id="303" r:id="rId103"/>
    <p:sldId id="304" r:id="rId104"/>
    <p:sldId id="306" r:id="rId105"/>
    <p:sldId id="262" r:id="rId106"/>
    <p:sldId id="291" r:id="rId107"/>
    <p:sldId id="317" r:id="rId10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00"/>
    <a:srgbClr val="FF9933"/>
    <a:srgbClr val="FFAB57"/>
    <a:srgbClr val="FFFF99"/>
    <a:srgbClr val="FFCF01"/>
    <a:srgbClr val="FFE701"/>
    <a:srgbClr val="FFFF00"/>
    <a:srgbClr val="2B4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4" autoAdjust="0"/>
    <p:restoredTop sz="94630" autoAdjust="0"/>
  </p:normalViewPr>
  <p:slideViewPr>
    <p:cSldViewPr showGuides="1">
      <p:cViewPr>
        <p:scale>
          <a:sx n="70" d="100"/>
          <a:sy n="70" d="100"/>
        </p:scale>
        <p:origin x="-880" y="-2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E2D96-5966-4347-A299-CF30A735324F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27990-48C6-47F6-8C27-9F69FCFC62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2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Check with Katsunobu to</a:t>
            </a:r>
            <a:r>
              <a:rPr lang="de-AT" baseline="0" dirty="0" smtClean="0"/>
              <a:t> have latest layout.</a:t>
            </a:r>
          </a:p>
          <a:p>
            <a:r>
              <a:rPr lang="de-AT" baseline="0" dirty="0" smtClean="0"/>
              <a:t>Check with detector people if 9 m offset is acceptable for ee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4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95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8650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8650">
                <a:defRPr/>
              </a:pPr>
              <a:t>12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461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FF0BDA81-3FB2-49EB-95B6-9165AF10FC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14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34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34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0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23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95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B139-6E6F-4B38-8348-834478FA2EC0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4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1B3D-33A2-4A1E-BBC8-7631D73C357D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35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CED0-9682-45EF-B3E4-C16DC10284F7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74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C5FB-B297-4AAB-97A0-B54D7A6FD291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7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8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92178"/>
            <a:ext cx="6837106" cy="61745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912236"/>
            <a:ext cx="8275320" cy="42042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45042"/>
            <a:ext cx="1620000" cy="5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6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92178"/>
            <a:ext cx="6837106" cy="61745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912236"/>
            <a:ext cx="8275320" cy="42042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45042"/>
            <a:ext cx="1620000" cy="5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8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530198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14/12/2018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Etude FCC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5296960"/>
            <a:ext cx="50142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BF72-012B-459D-9722-EA37B19C2F0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82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7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45FB-264C-4716-A43C-D85A31633C8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78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4999-CED4-4623-A00A-C510CAC0F636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35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6FB76-5682-41D4-BFAF-03C68093148D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53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E85D-CC29-437B-964B-F50F9A7ACC1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3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4C56-F975-43AE-B8DC-F8342E358F96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78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6858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89000"/>
            <a:ext cx="6858000" cy="43180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5270500"/>
            <a:ext cx="62484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smtClean="0">
                <a:solidFill>
                  <a:prstClr val="black"/>
                </a:solidFill>
                <a:latin typeface="Times New Roman" pitchFamily="18" charset="0"/>
              </a:rPr>
              <a:t>Alain Blondel  FCC CDR presentation   Outlook 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5270500"/>
            <a:ext cx="5334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1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4F5B-38E7-4E53-9D9B-82394C04F301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82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2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5CAD-1B0E-4651-A26F-A76642DC624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955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AADD2-DE48-4387-BE00-65DB7933252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934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89A1-A151-44A6-91C2-AB9A6021B8CE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02.12.2019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0D81-1D53-48A2-84FB-8B4516E6421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605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6858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89000"/>
            <a:ext cx="6858000" cy="43180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5270500"/>
            <a:ext cx="62484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</a:rPr>
              <a:t>Stuart Henderson, Project X 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 pitchFamily="18" charset="0"/>
              </a:rPr>
              <a:t>MuSR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</a:rPr>
              <a:t> Forum   October 17, 2012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5270500"/>
            <a:ext cx="5334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2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EF72B-F255-4ED9-B100-9DC42B56AE12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20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2D95-7BA0-4262-BA13-D796A9C7D4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71800" y="5317774"/>
            <a:ext cx="3464024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Alain Blondel The FCCs</a:t>
            </a:r>
            <a:endParaRPr lang="fr-CH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29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8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59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78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7F8-C00D-4BE0-9C12-01A44F1B320C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9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29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0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3DD6-5936-4E68-8F7E-2CEC109A7BE1}" type="datetime1">
              <a:rPr lang="fr-CH" smtClean="0"/>
              <a:t>02.12.2019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4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3CCF-0C2D-4054-B654-023DF00FCCCA}" type="datetime1">
              <a:rPr lang="fr-CH" smtClean="0"/>
              <a:t>02.12.2019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0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ADA2-B523-4B05-90FF-853896B9FCC9}" type="datetime1">
              <a:rPr lang="fr-CH" smtClean="0"/>
              <a:t>02.12.2019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1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6FF0-5F6C-4B73-B6DC-3605931A1637}" type="datetime1">
              <a:rPr lang="fr-CH" smtClean="0"/>
              <a:t>02.12.2019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5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5896-4D41-48F6-9751-3204B29F14EF}" type="datetime1">
              <a:rPr lang="fr-CH" smtClean="0"/>
              <a:t>02.12.2019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59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A728-057E-4F7B-955D-D5A13FE458D6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E7E2F29-D0FA-4F1C-9562-B21CAE1E87AE}" type="datetime1">
              <a:rPr lang="fr-CH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02.12.2019</a:t>
            </a:fld>
            <a:endParaRPr lang="fr-CH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5317774"/>
            <a:ext cx="346402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Alain Blondel  FCC CDR presentation   Outlook </a:t>
            </a:r>
            <a:endParaRPr lang="fr-CH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28A6E5-1451-4611-9B85-9117163DB886}" type="slidenum">
              <a:rPr lang="fr-CH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CH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36" y="27653"/>
            <a:ext cx="1355598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1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064EC4-1695-449C-81C3-95FE3E33C7C9}" type="datetime1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02.12.2019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5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0" y="5109128"/>
            <a:ext cx="727075" cy="6058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 userDrawn="1"/>
        </p:nvSpPr>
        <p:spPr>
          <a:xfrm>
            <a:off x="2733165" y="5401010"/>
            <a:ext cx="254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Alain Blondel Future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Colliders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92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51A741-F40B-4F6B-A143-728A5BCF6DE3}" type="datetime1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02.12.2019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5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0" y="5109128"/>
            <a:ext cx="727075" cy="6058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3165" y="5401010"/>
            <a:ext cx="254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Alain Blondel Future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Colliders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227F8-C00D-4BE0-9C12-01A44F1B320C}" type="datetimeFigureOut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02.12.2019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416926" y="5109105"/>
            <a:ext cx="727075" cy="605896"/>
          </a:xfrm>
          <a:prstGeom prst="rect">
            <a:avLst/>
          </a:prstGeom>
          <a:noFill/>
        </p:spPr>
      </p:pic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34248" y="5320771"/>
            <a:ext cx="6196519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TLEP  Warsaw 2013-10-01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27555" TargetMode="External"/><Relationship Id="rId2" Type="http://schemas.openxmlformats.org/officeDocument/2006/relationships/hyperlink" Target="https://indico.cern.ch/event/779524/" TargetMode="Externa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erncourier.com/cern-thinks-bigger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6.02693v1" TargetMode="External"/><Relationship Id="rId2" Type="http://schemas.openxmlformats.org/officeDocument/2006/relationships/hyperlink" Target="http://fcc-cdr.web.cern.ch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dico.cern.ch/event/789349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1909.04437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27555" TargetMode="External"/><Relationship Id="rId2" Type="http://schemas.openxmlformats.org/officeDocument/2006/relationships/hyperlink" Target="https://indico.cern.ch/event/779524/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0.png"/><Relationship Id="rId5" Type="http://schemas.openxmlformats.org/officeDocument/2006/relationships/image" Target="../media/image94.png"/><Relationship Id="rId4" Type="http://schemas.openxmlformats.org/officeDocument/2006/relationships/image" Target="../media/image82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94.png"/><Relationship Id="rId4" Type="http://schemas.openxmlformats.org/officeDocument/2006/relationships/image" Target="../media/image82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BABF-3A70-40D2-877F-B95C5CC2DD4C}" type="datetime1">
              <a:rPr lang="fr-CH" smtClean="0"/>
              <a:t>02.12.2019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/>
          <a:stretch/>
        </p:blipFill>
        <p:spPr bwMode="auto">
          <a:xfrm>
            <a:off x="0" y="421039"/>
            <a:ext cx="9131442" cy="36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5063" y="4836269"/>
            <a:ext cx="438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smtClean="0"/>
              <a:t>Alain BLONDEL</a:t>
            </a:r>
          </a:p>
          <a:p>
            <a:pPr algn="ctr"/>
            <a:r>
              <a:rPr lang="fr-CH" dirty="0" smtClean="0"/>
              <a:t>LPNHE Paris, </a:t>
            </a:r>
            <a:r>
              <a:rPr lang="fr-CH" dirty="0" err="1" smtClean="0"/>
              <a:t>University</a:t>
            </a:r>
            <a:r>
              <a:rPr lang="fr-CH" dirty="0" smtClean="0"/>
              <a:t> </a:t>
            </a:r>
            <a:r>
              <a:rPr lang="fr-CH" dirty="0" smtClean="0"/>
              <a:t>of Geneva and CERN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19185" y="4237654"/>
            <a:ext cx="187820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OUTLOOK</a:t>
            </a:r>
            <a:endParaRPr lang="en-GB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3712" y="4184661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latin typeface="+mn-lt"/>
              </a:rPr>
              <a:t>  </a:t>
            </a:r>
            <a:r>
              <a:rPr lang="fr-CH" sz="3600" b="1" dirty="0" err="1" smtClean="0">
                <a:latin typeface="+mn-lt"/>
              </a:rPr>
              <a:t>Status</a:t>
            </a:r>
            <a:r>
              <a:rPr lang="fr-CH" sz="3600" b="1" dirty="0" smtClean="0">
                <a:latin typeface="+mn-lt"/>
              </a:rPr>
              <a:t> of the </a:t>
            </a:r>
            <a:r>
              <a:rPr lang="fr-CH" sz="3600" b="1" dirty="0" smtClean="0">
                <a:latin typeface="+mn-lt"/>
              </a:rPr>
              <a:t>FCC(</a:t>
            </a:r>
            <a:r>
              <a:rPr lang="fr-CH" sz="3600" b="1" dirty="0" err="1" smtClean="0">
                <a:latin typeface="+mn-lt"/>
              </a:rPr>
              <a:t>ee</a:t>
            </a:r>
            <a:r>
              <a:rPr lang="fr-CH" sz="3600" b="1" dirty="0" smtClean="0">
                <a:latin typeface="+mn-lt"/>
              </a:rPr>
              <a:t>)</a:t>
            </a:r>
            <a:endParaRPr lang="en-US" sz="3600" b="1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040" y="5400823"/>
            <a:ext cx="485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W</a:t>
            </a:r>
            <a:r>
              <a:rPr lang="fr-CH" b="1" dirty="0" err="1" smtClean="0"/>
              <a:t>ith</a:t>
            </a:r>
            <a:r>
              <a:rPr lang="fr-CH" b="1" dirty="0" smtClean="0"/>
              <a:t> </a:t>
            </a:r>
            <a:r>
              <a:rPr lang="fr-CH" b="1" dirty="0" err="1" smtClean="0"/>
              <a:t>many</a:t>
            </a:r>
            <a:r>
              <a:rPr lang="fr-CH" b="1" dirty="0" smtClean="0"/>
              <a:t> </a:t>
            </a:r>
            <a:r>
              <a:rPr lang="fr-CH" b="1" dirty="0" err="1" smtClean="0"/>
              <a:t>thanks</a:t>
            </a:r>
            <a:r>
              <a:rPr lang="fr-CH" b="1" dirty="0" smtClean="0"/>
              <a:t> to all in the FCC collaboration!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641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10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t="24681" r="4770"/>
          <a:stretch/>
        </p:blipFill>
        <p:spPr bwMode="auto">
          <a:xfrm>
            <a:off x="384951" y="60007"/>
            <a:ext cx="8075481" cy="38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50000" r="6967" b="34226"/>
          <a:stretch/>
        </p:blipFill>
        <p:spPr bwMode="auto">
          <a:xfrm>
            <a:off x="107504" y="3994768"/>
            <a:ext cx="8647890" cy="90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4049870"/>
            <a:ext cx="785580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i="1" dirty="0" smtClean="0"/>
              <a:t>“Discoveries </a:t>
            </a:r>
            <a:r>
              <a:rPr lang="en-GB" sz="2000" i="1" dirty="0"/>
              <a:t>make the front pages of the </a:t>
            </a:r>
            <a:r>
              <a:rPr lang="en-GB" sz="2000" i="1" dirty="0" smtClean="0"/>
              <a:t>newspapers, </a:t>
            </a:r>
            <a:r>
              <a:rPr lang="en-GB" sz="2000" i="1" dirty="0"/>
              <a:t>while precise measurements of known particle don’t, but scientifically they are just as important."</a:t>
            </a:r>
          </a:p>
        </p:txBody>
      </p:sp>
    </p:spTree>
    <p:extLst>
      <p:ext uri="{BB962C8B-B14F-4D97-AF65-F5344CB8AC3E}">
        <p14:creationId xmlns:p14="http://schemas.microsoft.com/office/powerpoint/2010/main" val="10614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37220"/>
            <a:ext cx="6019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720157"/>
            <a:ext cx="6734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2320" y="2412380"/>
            <a:ext cx="10962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mtClean="0"/>
              <a:t>M. Aleksa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31740" y="5077747"/>
            <a:ext cx="468052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FCC  data taking starts </a:t>
            </a:r>
            <a:r>
              <a:rPr lang="en-GB" b="1" dirty="0"/>
              <a:t>at the end of </a:t>
            </a:r>
            <a:r>
              <a:rPr lang="en-GB" b="1" dirty="0" smtClean="0"/>
              <a:t>HL-LHC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21186" y="4419125"/>
            <a:ext cx="374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B050"/>
                </a:solidFill>
              </a:rPr>
              <a:t>a 10-20 </a:t>
            </a:r>
            <a:r>
              <a:rPr lang="fr-CH" i="1" dirty="0" err="1">
                <a:solidFill>
                  <a:srgbClr val="00B050"/>
                </a:solidFill>
              </a:rPr>
              <a:t>T</a:t>
            </a:r>
            <a:r>
              <a:rPr lang="fr-CH" i="1" dirty="0" err="1" smtClean="0">
                <a:solidFill>
                  <a:srgbClr val="00B050"/>
                </a:solidFill>
              </a:rPr>
              <a:t>eV</a:t>
            </a:r>
            <a:r>
              <a:rPr lang="fr-CH" i="1" dirty="0" smtClean="0">
                <a:solidFill>
                  <a:srgbClr val="00B050"/>
                </a:solidFill>
              </a:rPr>
              <a:t> muon </a:t>
            </a:r>
            <a:r>
              <a:rPr lang="fr-CH" i="1" dirty="0" err="1" smtClean="0">
                <a:solidFill>
                  <a:srgbClr val="00B050"/>
                </a:solidFill>
              </a:rPr>
              <a:t>collider</a:t>
            </a:r>
            <a:r>
              <a:rPr lang="fr-CH" i="1" dirty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using</a:t>
            </a:r>
            <a:r>
              <a:rPr lang="fr-CH" i="1" dirty="0" smtClean="0">
                <a:solidFill>
                  <a:srgbClr val="00B050"/>
                </a:solidFill>
              </a:rPr>
              <a:t> the </a:t>
            </a:r>
          </a:p>
          <a:p>
            <a:r>
              <a:rPr lang="fr-CH" i="1" dirty="0" smtClean="0">
                <a:solidFill>
                  <a:srgbClr val="00B050"/>
                </a:solidFill>
              </a:rPr>
              <a:t>45 </a:t>
            </a:r>
            <a:r>
              <a:rPr lang="fr-CH" i="1" dirty="0" err="1" smtClean="0">
                <a:solidFill>
                  <a:srgbClr val="00B050"/>
                </a:solidFill>
              </a:rPr>
              <a:t>GeV</a:t>
            </a:r>
            <a:r>
              <a:rPr lang="fr-CH" i="1" dirty="0" smtClean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stored</a:t>
            </a:r>
            <a:r>
              <a:rPr lang="fr-CH" i="1" dirty="0" smtClean="0">
                <a:solidFill>
                  <a:srgbClr val="00B050"/>
                </a:solidFill>
              </a:rPr>
              <a:t> e+ as LEMMA SOURCE?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9952-A5BE-46C0-979B-B66884C6D7A2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3858"/>
            <a:ext cx="4624920" cy="584775"/>
          </a:xfrm>
          <a:prstGeom prst="rect">
            <a:avLst/>
          </a:prstGeom>
          <a:solidFill>
            <a:srgbClr val="FFE70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 smtClean="0"/>
              <a:t>We</a:t>
            </a:r>
            <a:r>
              <a:rPr lang="fr-CH" sz="3200" b="1" dirty="0" smtClean="0"/>
              <a:t> have gone a long </a:t>
            </a:r>
            <a:r>
              <a:rPr lang="fr-CH" sz="3200" b="1" dirty="0" err="1" smtClean="0"/>
              <a:t>way</a:t>
            </a:r>
            <a:r>
              <a:rPr lang="fr-CH" sz="3200" b="1" dirty="0" smtClean="0"/>
              <a:t>!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646" y="997294"/>
            <a:ext cx="808580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2010-11-12 : </a:t>
            </a:r>
            <a:r>
              <a:rPr lang="fr-CH" b="1" dirty="0" err="1" smtClean="0"/>
              <a:t>ideas</a:t>
            </a:r>
            <a:r>
              <a:rPr lang="fr-CH" b="1" dirty="0" smtClean="0"/>
              <a:t>, </a:t>
            </a:r>
            <a:r>
              <a:rPr lang="fr-CH" b="1" dirty="0" err="1" smtClean="0"/>
              <a:t>wishes</a:t>
            </a:r>
            <a:r>
              <a:rPr lang="fr-CH" b="1" dirty="0" smtClean="0"/>
              <a:t>, basic concepts, (VHE-LHC, LEP3, TLEP),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discovery</a:t>
            </a:r>
            <a:endParaRPr lang="fr-CH" b="1" dirty="0" smtClean="0"/>
          </a:p>
          <a:p>
            <a:r>
              <a:rPr lang="fr-CH" b="1" dirty="0" smtClean="0"/>
              <a:t>2013  ESPP2013 </a:t>
            </a:r>
            <a:r>
              <a:rPr lang="fr-CH" b="1" dirty="0" err="1" smtClean="0"/>
              <a:t>wants</a:t>
            </a:r>
            <a:r>
              <a:rPr lang="fr-CH" b="1" dirty="0" smtClean="0"/>
              <a:t> «</a:t>
            </a:r>
            <a:r>
              <a:rPr lang="en-US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ambitious 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post-LHC accelerator </a:t>
            </a:r>
            <a:r>
              <a:rPr lang="en-US" b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projcet</a:t>
            </a:r>
            <a:r>
              <a:rPr lang="fr-CH" b="1" dirty="0" smtClean="0"/>
              <a:t> »</a:t>
            </a:r>
          </a:p>
          <a:p>
            <a:r>
              <a:rPr lang="fr-CH" b="1" dirty="0" smtClean="0"/>
              <a:t>2014  Kick-off meeting     </a:t>
            </a:r>
          </a:p>
          <a:p>
            <a:endParaRPr lang="fr-CH" b="1" dirty="0"/>
          </a:p>
          <a:p>
            <a:pPr marL="342900" indent="-342900" algn="ctr">
              <a:buAutoNum type="arabicPlain" startAt="2018"/>
            </a:pPr>
            <a:r>
              <a:rPr lang="fr-CH" b="1" dirty="0" smtClean="0">
                <a:solidFill>
                  <a:srgbClr val="FF0000"/>
                </a:solidFill>
              </a:rPr>
              <a:t>  ESPP contributions and CDR </a:t>
            </a:r>
            <a:r>
              <a:rPr lang="fr-CH" b="1" dirty="0" err="1" smtClean="0">
                <a:solidFill>
                  <a:srgbClr val="FF0000"/>
                </a:solidFill>
              </a:rPr>
              <a:t>submitted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lang="fr-CH" sz="2800" b="1" u="sng" dirty="0" smtClean="0"/>
              <a:t>FCC </a:t>
            </a:r>
            <a:r>
              <a:rPr lang="fr-CH" sz="2800" b="1" u="sng" dirty="0" err="1" smtClean="0"/>
              <a:t>can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be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done</a:t>
            </a:r>
            <a:r>
              <a:rPr lang="fr-CH" sz="2800" b="1" u="sng" dirty="0" smtClean="0"/>
              <a:t>!</a:t>
            </a:r>
            <a:br>
              <a:rPr lang="fr-CH" sz="2800" b="1" u="sng" dirty="0" smtClean="0"/>
            </a:br>
            <a:r>
              <a:rPr lang="fr-CH" dirty="0" err="1" smtClean="0"/>
              <a:t>Starting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the e+ e- </a:t>
            </a:r>
            <a:r>
              <a:rPr lang="fr-CH" dirty="0" err="1" smtClean="0"/>
              <a:t>collider</a:t>
            </a:r>
            <a:r>
              <a:rPr lang="fr-CH" dirty="0" smtClean="0"/>
              <a:t>. </a:t>
            </a:r>
          </a:p>
          <a:p>
            <a:pPr marL="342900" indent="-342900" algn="ctr">
              <a:buAutoNum type="arabicPlain" startAt="2018"/>
            </a:pPr>
            <a:endParaRPr lang="fr-CH" b="1" dirty="0"/>
          </a:p>
          <a:p>
            <a:pPr marL="342900" indent="-342900">
              <a:buAutoNum type="arabicPlain" startAt="2019"/>
            </a:pPr>
            <a:r>
              <a:rPr lang="fr-CH" b="1" dirty="0" smtClean="0">
                <a:sym typeface="Wingdings" panose="05000000000000000000" pitchFamily="2" charset="2"/>
              </a:rPr>
              <a:t> </a:t>
            </a:r>
            <a:r>
              <a:rPr lang="fr-CH" b="1" dirty="0" smtClean="0"/>
              <a:t>Start of a new </a:t>
            </a:r>
            <a:r>
              <a:rPr lang="fr-CH" b="1" dirty="0" err="1" smtClean="0"/>
              <a:t>era</a:t>
            </a:r>
            <a:r>
              <a:rPr lang="fr-CH" b="1" dirty="0" smtClean="0"/>
              <a:t> </a:t>
            </a:r>
            <a:r>
              <a:rPr lang="fr-CH" b="1" dirty="0" err="1" smtClean="0"/>
              <a:t>towards</a:t>
            </a:r>
            <a:r>
              <a:rPr lang="fr-CH" b="1" dirty="0" smtClean="0"/>
              <a:t> </a:t>
            </a:r>
            <a:r>
              <a:rPr lang="fr-CH" b="1" dirty="0" err="1" smtClean="0"/>
              <a:t>realization</a:t>
            </a:r>
            <a:r>
              <a:rPr lang="fr-CH" b="1" dirty="0" smtClean="0"/>
              <a:t>       </a:t>
            </a:r>
          </a:p>
          <a:p>
            <a:endParaRPr lang="fr-CH" b="1" dirty="0" smtClean="0"/>
          </a:p>
          <a:p>
            <a:pPr marL="342900" indent="-342900">
              <a:buAutoNum type="arabicPlain" startAt="2019"/>
            </a:pPr>
            <a:r>
              <a:rPr lang="fr-CH" b="1" dirty="0"/>
              <a:t> </a:t>
            </a:r>
            <a:r>
              <a:rPr lang="fr-CH" b="1" dirty="0" smtClean="0"/>
              <a:t> (</a:t>
            </a:r>
            <a:r>
              <a:rPr lang="fr-CH" b="1" dirty="0"/>
              <a:t>15 </a:t>
            </a:r>
            <a:r>
              <a:rPr lang="fr-CH" b="1" dirty="0" err="1"/>
              <a:t>January</a:t>
            </a:r>
            <a:r>
              <a:rPr lang="fr-CH" b="1" dirty="0"/>
              <a:t>) CERN </a:t>
            </a:r>
            <a:r>
              <a:rPr lang="fr-CH" b="1" dirty="0" err="1" smtClean="0"/>
              <a:t>directorate</a:t>
            </a:r>
            <a:r>
              <a:rPr lang="fr-CH" b="1" dirty="0" smtClean="0"/>
              <a:t> New </a:t>
            </a:r>
            <a:r>
              <a:rPr lang="fr-CH" b="1" dirty="0" err="1" smtClean="0"/>
              <a:t>Year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/>
              <a:t> </a:t>
            </a:r>
            <a:br>
              <a:rPr lang="fr-CH" b="1" dirty="0"/>
            </a:br>
            <a:r>
              <a:rPr lang="fr-CH" b="1" dirty="0" smtClean="0"/>
              <a:t>	</a:t>
            </a:r>
            <a:r>
              <a:rPr lang="fr-CH" b="1" dirty="0" smtClean="0">
                <a:hlinkClick r:id="rId2"/>
              </a:rPr>
              <a:t>https</a:t>
            </a:r>
            <a:r>
              <a:rPr lang="fr-CH" b="1" dirty="0">
                <a:hlinkClick r:id="rId2"/>
              </a:rPr>
              <a:t>://indico.cern.ch/event/779524</a:t>
            </a:r>
            <a:r>
              <a:rPr lang="fr-CH" b="1" dirty="0" smtClean="0">
                <a:hlinkClick r:id="rId2"/>
              </a:rPr>
              <a:t>/</a:t>
            </a:r>
            <a:r>
              <a:rPr lang="fr-CH" b="1" dirty="0" smtClean="0"/>
              <a:t>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</a:t>
            </a:r>
            <a:r>
              <a:rPr lang="fr-CH" b="1" dirty="0" err="1" smtClean="0"/>
              <a:t>Press</a:t>
            </a:r>
            <a:r>
              <a:rPr lang="fr-CH" b="1" dirty="0" smtClean="0"/>
              <a:t> release on FCC CDR release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FCC CDR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 smtClean="0"/>
              <a:t> 4-5 March at CERN;  </a:t>
            </a:r>
            <a:br>
              <a:rPr lang="fr-CH" b="1" dirty="0" smtClean="0"/>
            </a:br>
            <a:r>
              <a:rPr lang="fr-CH" b="1" dirty="0" smtClean="0"/>
              <a:t>           </a:t>
            </a:r>
            <a:r>
              <a:rPr lang="fr-CH" b="1" dirty="0" err="1" smtClean="0"/>
              <a:t>Plenary</a:t>
            </a:r>
            <a:r>
              <a:rPr lang="fr-CH" b="1" dirty="0" smtClean="0"/>
              <a:t> Meeting (ESPP) Granada  13-17 May </a:t>
            </a:r>
            <a:br>
              <a:rPr lang="fr-CH" b="1" dirty="0" smtClean="0"/>
            </a:br>
            <a:r>
              <a:rPr lang="fr-CH" b="1" dirty="0" smtClean="0"/>
              <a:t>           FCC </a:t>
            </a:r>
            <a:r>
              <a:rPr lang="fr-CH" b="1" dirty="0"/>
              <a:t>G</a:t>
            </a:r>
            <a:r>
              <a:rPr lang="fr-CH" b="1" dirty="0" smtClean="0"/>
              <a:t>eneral meeting in 24-28 </a:t>
            </a:r>
            <a:r>
              <a:rPr lang="fr-CH" b="1" dirty="0" err="1" smtClean="0"/>
              <a:t>June</a:t>
            </a:r>
            <a:r>
              <a:rPr lang="fr-CH" b="1" dirty="0" smtClean="0"/>
              <a:t> in Brussels </a:t>
            </a:r>
            <a:r>
              <a:rPr lang="fr-CH" b="1" dirty="0"/>
              <a:t> </a:t>
            </a:r>
            <a:r>
              <a:rPr lang="fr-CH" b="1" dirty="0" smtClean="0"/>
              <a:t> </a:t>
            </a:r>
            <a:r>
              <a:rPr lang="fr-CH" sz="1400" b="1" dirty="0" smtClean="0">
                <a:hlinkClick r:id="rId3"/>
              </a:rPr>
              <a:t>https://indico.cern.ch/event/727555</a:t>
            </a:r>
            <a:r>
              <a:rPr lang="fr-CH" sz="1400" b="1" dirty="0" smtClean="0"/>
              <a:t> </a:t>
            </a:r>
          </a:p>
          <a:p>
            <a:r>
              <a:rPr lang="fr-CH" sz="1400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98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637254"/>
            <a:ext cx="92890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-- The FCC design study has established the feasibility -- or the path to feasibility -- of an ambitious set of colliders after LEP/LHC, at the cutting edge of knowledge and technology.  </a:t>
            </a:r>
            <a:r>
              <a:rPr lang="en-US" sz="2400" b="1" u="sng" dirty="0" smtClean="0">
                <a:solidFill>
                  <a:prstClr val="black"/>
                </a:solidFill>
                <a:latin typeface="Calibri"/>
              </a:rPr>
              <a:t>FCC can be done!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-- FCC-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and FCC-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have outstanding physics cases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         -- each in their own right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          -- 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sequential implementation of 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en-GB" sz="24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, FCC-</a:t>
            </a:r>
            <a:r>
              <a:rPr lang="en-GB" sz="24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with eh 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               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</a:rPr>
              <a:t>offers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</a:rPr>
              <a:t>broadest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</a:rPr>
              <a:t>reach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</a:rPr>
              <a:t>proposed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</a:rPr>
              <a:t>today</a:t>
            </a:r>
            <a:r>
              <a:rPr lang="fr-CH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4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                  </a:t>
            </a:r>
            <a:r>
              <a:rPr lang="en-US" sz="2400" u="sng" dirty="0" smtClean="0">
                <a:solidFill>
                  <a:srgbClr val="FF0000"/>
                </a:solidFill>
                <a:latin typeface="Calibri"/>
              </a:rPr>
              <a:t>big jumps in </a:t>
            </a:r>
            <a:r>
              <a:rPr lang="en-US" sz="2400" b="1" u="sng" dirty="0" smtClean="0">
                <a:solidFill>
                  <a:srgbClr val="FF0000"/>
                </a:solidFill>
                <a:latin typeface="Calibri"/>
              </a:rPr>
              <a:t>Sensitivity, Precision, Energy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-- An attractive scenario of staging and implementation cover 70 years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exploratory physics, taking full advantage of the     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                               </a:t>
            </a:r>
            <a:r>
              <a:rPr lang="en-US" sz="2400" b="1" u="sng" dirty="0" smtClean="0">
                <a:solidFill>
                  <a:srgbClr val="FF0000"/>
                </a:solidFill>
                <a:latin typeface="Calibri"/>
              </a:rPr>
              <a:t>synergies  and complementarities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b="1" u="sng" dirty="0" smtClean="0">
                <a:solidFill>
                  <a:prstClr val="black"/>
                </a:solidFill>
                <a:latin typeface="Calibri"/>
              </a:rPr>
              <a:t>FCC (</a:t>
            </a:r>
            <a:r>
              <a:rPr lang="en-US" sz="2400" b="1" u="sng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400" b="1" u="sng" dirty="0" smtClean="0">
                <a:solidFill>
                  <a:prstClr val="black"/>
                </a:solidFill>
                <a:latin typeface="Calibri"/>
              </a:rPr>
              <a:t>) can start seamlessly at the end of HL-LHC    </a:t>
            </a:r>
            <a:endParaRPr lang="en-US" sz="2400" b="1" u="sng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142083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fr-CH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754E9B0-0304-433E-8EF6-884DB71D856D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 algn="ctr"/>
              <a:t>02.12.2019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302" y="0"/>
            <a:ext cx="9144000" cy="819551"/>
            <a:chOff x="0" y="-20538"/>
            <a:chExt cx="9144000" cy="737596"/>
          </a:xfrm>
        </p:grpSpPr>
        <p:sp>
          <p:nvSpPr>
            <p:cNvPr id="8" name="TextBox 7"/>
            <p:cNvSpPr txBox="1"/>
            <p:nvPr/>
          </p:nvSpPr>
          <p:spPr>
            <a:xfrm>
              <a:off x="0" y="-20538"/>
              <a:ext cx="9144000" cy="6370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404149" y="76944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864207"/>
            <a:ext cx="914400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/>
              <a:t>T</a:t>
            </a:r>
            <a:r>
              <a:rPr lang="fr-CH" sz="2400" b="1" dirty="0" smtClean="0"/>
              <a:t>he </a:t>
            </a:r>
            <a:r>
              <a:rPr lang="fr-CH" sz="2400" b="1" dirty="0" err="1" smtClean="0"/>
              <a:t>proposed</a:t>
            </a:r>
            <a:r>
              <a:rPr lang="fr-CH" sz="2400" b="1" dirty="0" smtClean="0"/>
              <a:t> </a:t>
            </a:r>
            <a:r>
              <a:rPr lang="fr-CH" sz="2400" b="1" u="sng" dirty="0" err="1" smtClean="0">
                <a:solidFill>
                  <a:srgbClr val="FF0000"/>
                </a:solidFill>
              </a:rPr>
              <a:t>integrated</a:t>
            </a:r>
            <a:r>
              <a:rPr lang="fr-CH" sz="2400" b="1" u="sng" dirty="0" smtClean="0">
                <a:solidFill>
                  <a:srgbClr val="FF0000"/>
                </a:solidFill>
              </a:rPr>
              <a:t> FCC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a large, </a:t>
            </a:r>
            <a:r>
              <a:rPr lang="fr-CH" sz="2400" b="1" dirty="0" err="1" smtClean="0"/>
              <a:t>ambitious</a:t>
            </a:r>
            <a:r>
              <a:rPr lang="fr-CH" sz="2400" b="1" dirty="0"/>
              <a:t>,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expensive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facility</a:t>
            </a:r>
            <a:r>
              <a:rPr lang="fr-CH" sz="2400" b="1" dirty="0" smtClean="0"/>
              <a:t> </a:t>
            </a:r>
          </a:p>
          <a:p>
            <a:endParaRPr lang="fr-CH" dirty="0"/>
          </a:p>
          <a:p>
            <a:r>
              <a:rPr lang="fr-CH" dirty="0" smtClean="0"/>
              <a:t>The size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studying</a:t>
            </a:r>
            <a:r>
              <a:rPr lang="fr-CH" dirty="0" smtClean="0"/>
              <a:t> the </a:t>
            </a:r>
            <a:r>
              <a:rPr lang="fr-CH" dirty="0" err="1" smtClean="0"/>
              <a:t>heavy</a:t>
            </a:r>
            <a:r>
              <a:rPr lang="fr-CH" dirty="0" smtClean="0"/>
              <a:t> </a:t>
            </a:r>
            <a:r>
              <a:rPr lang="fr-CH" dirty="0" err="1" smtClean="0"/>
              <a:t>particles</a:t>
            </a:r>
            <a:r>
              <a:rPr lang="fr-CH" dirty="0" smtClean="0"/>
              <a:t> of the Standard Model </a:t>
            </a:r>
            <a:r>
              <a:rPr lang="fr-CH" dirty="0" err="1"/>
              <a:t>with</a:t>
            </a:r>
            <a:r>
              <a:rPr lang="fr-CH" dirty="0"/>
              <a:t> an </a:t>
            </a:r>
            <a:r>
              <a:rPr lang="fr-CH" dirty="0" err="1"/>
              <a:t>e+e</a:t>
            </a:r>
            <a:r>
              <a:rPr lang="fr-CH" dirty="0"/>
              <a:t>- </a:t>
            </a:r>
            <a:r>
              <a:rPr lang="fr-CH" dirty="0" err="1" smtClean="0"/>
              <a:t>collider</a:t>
            </a:r>
            <a:r>
              <a:rPr lang="fr-CH" dirty="0" smtClean="0"/>
              <a:t>, 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dirty="0" err="1" smtClean="0"/>
              <a:t>them</a:t>
            </a:r>
            <a:r>
              <a:rPr lang="fr-CH" dirty="0"/>
              <a:t> </a:t>
            </a:r>
            <a:r>
              <a:rPr lang="fr-CH" dirty="0" smtClean="0"/>
              <a:t>to </a:t>
            </a:r>
            <a:r>
              <a:rPr lang="fr-CH" dirty="0" err="1" smtClean="0"/>
              <a:t>search</a:t>
            </a:r>
            <a:r>
              <a:rPr lang="fr-CH" dirty="0" smtClean="0"/>
              <a:t> for new </a:t>
            </a:r>
            <a:r>
              <a:rPr lang="fr-CH" dirty="0" err="1" smtClean="0"/>
              <a:t>physics</a:t>
            </a:r>
            <a:r>
              <a:rPr lang="fr-CH" dirty="0" smtClean="0"/>
              <a:t>, </a:t>
            </a:r>
          </a:p>
          <a:p>
            <a:r>
              <a:rPr lang="fr-CH" dirty="0" smtClean="0"/>
              <a:t>It  </a:t>
            </a:r>
            <a:r>
              <a:rPr lang="fr-CH" dirty="0" err="1" smtClean="0"/>
              <a:t>guarantees</a:t>
            </a:r>
            <a:r>
              <a:rPr lang="fr-CH" dirty="0" smtClean="0"/>
              <a:t> a </a:t>
            </a:r>
            <a:r>
              <a:rPr lang="fr-CH" dirty="0" err="1" smtClean="0"/>
              <a:t>big</a:t>
            </a:r>
            <a:r>
              <a:rPr lang="fr-CH" dirty="0" smtClean="0"/>
              <a:t> jump in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r>
              <a:rPr lang="fr-CH" dirty="0" smtClean="0"/>
              <a:t> for the hadron </a:t>
            </a:r>
            <a:r>
              <a:rPr lang="fr-CH" dirty="0" err="1" smtClean="0"/>
              <a:t>collider</a:t>
            </a:r>
            <a:r>
              <a:rPr lang="fr-CH" dirty="0" smtClean="0"/>
              <a:t>, </a:t>
            </a:r>
            <a:r>
              <a:rPr lang="fr-CH" dirty="0" err="1" smtClean="0"/>
              <a:t>which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itself</a:t>
            </a:r>
            <a:r>
              <a:rPr lang="fr-CH" dirty="0" smtClean="0"/>
              <a:t> a formidable </a:t>
            </a:r>
            <a:r>
              <a:rPr lang="fr-CH" dirty="0" err="1" smtClean="0"/>
              <a:t>heavy</a:t>
            </a:r>
            <a:r>
              <a:rPr lang="fr-CH" dirty="0" smtClean="0"/>
              <a:t> </a:t>
            </a:r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factory</a:t>
            </a:r>
            <a:r>
              <a:rPr lang="fr-CH" dirty="0" smtClean="0"/>
              <a:t>.   </a:t>
            </a:r>
          </a:p>
          <a:p>
            <a:endParaRPr lang="fr-CH" dirty="0" smtClean="0"/>
          </a:p>
          <a:p>
            <a:r>
              <a:rPr lang="fr-CH" dirty="0" smtClean="0"/>
              <a:t>Alternative </a:t>
            </a:r>
            <a:r>
              <a:rPr lang="fr-CH" dirty="0" err="1" smtClean="0"/>
              <a:t>facilities</a:t>
            </a:r>
            <a:r>
              <a:rPr lang="fr-CH" dirty="0" smtClean="0"/>
              <a:t> </a:t>
            </a:r>
            <a:r>
              <a:rPr lang="fr-CH" dirty="0" err="1" smtClean="0"/>
              <a:t>that</a:t>
            </a:r>
            <a:r>
              <a:rPr lang="fr-CH" dirty="0" smtClean="0"/>
              <a:t> are </a:t>
            </a:r>
            <a:r>
              <a:rPr lang="fr-CH" dirty="0" err="1" smtClean="0"/>
              <a:t>proposed</a:t>
            </a:r>
            <a:r>
              <a:rPr lang="fr-CH" dirty="0" smtClean="0"/>
              <a:t> to </a:t>
            </a:r>
            <a:r>
              <a:rPr lang="fr-CH" dirty="0" err="1" smtClean="0"/>
              <a:t>provide</a:t>
            </a:r>
            <a:r>
              <a:rPr lang="fr-CH" dirty="0" smtClean="0"/>
              <a:t> </a:t>
            </a:r>
            <a:r>
              <a:rPr lang="fr-CH" dirty="0" err="1" smtClean="0"/>
              <a:t>e.g</a:t>
            </a:r>
            <a:r>
              <a:rPr lang="fr-CH" dirty="0" smtClean="0"/>
              <a:t>. the </a:t>
            </a:r>
            <a:r>
              <a:rPr lang="fr-CH" dirty="0" err="1" smtClean="0"/>
              <a:t>same</a:t>
            </a:r>
            <a:r>
              <a:rPr lang="fr-CH" dirty="0" smtClean="0"/>
              <a:t> table of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properties</a:t>
            </a:r>
            <a:endParaRPr lang="fr-CH" dirty="0" smtClean="0"/>
          </a:p>
          <a:p>
            <a:r>
              <a:rPr lang="fr-CH" dirty="0" smtClean="0"/>
              <a:t>are 1)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precise</a:t>
            </a:r>
            <a:r>
              <a:rPr lang="fr-CH" dirty="0" smtClean="0"/>
              <a:t> 2) not </a:t>
            </a:r>
            <a:r>
              <a:rPr lang="fr-CH" dirty="0" err="1" smtClean="0"/>
              <a:t>much</a:t>
            </a:r>
            <a:r>
              <a:rPr lang="fr-CH" dirty="0" smtClean="0"/>
              <a:t> </a:t>
            </a:r>
            <a:r>
              <a:rPr lang="fr-CH" dirty="0" err="1" smtClean="0"/>
              <a:t>cheaper</a:t>
            </a:r>
            <a:r>
              <a:rPr lang="fr-CH" dirty="0" smtClean="0"/>
              <a:t> and 3) </a:t>
            </a:r>
            <a:r>
              <a:rPr lang="fr-CH" dirty="0" err="1" smtClean="0"/>
              <a:t>considerably</a:t>
            </a:r>
            <a:r>
              <a:rPr lang="fr-CH" dirty="0" smtClean="0"/>
              <a:t>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broad</a:t>
            </a:r>
            <a:r>
              <a:rPr lang="fr-CH" dirty="0" smtClean="0"/>
              <a:t> in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ability</a:t>
            </a:r>
            <a:r>
              <a:rPr lang="fr-CH" dirty="0" smtClean="0"/>
              <a:t>. </a:t>
            </a:r>
          </a:p>
          <a:p>
            <a:endParaRPr lang="fr-CH" dirty="0" smtClean="0"/>
          </a:p>
          <a:p>
            <a:r>
              <a:rPr lang="fr-CH" dirty="0" smtClean="0"/>
              <a:t>The </a:t>
            </a:r>
            <a:r>
              <a:rPr lang="fr-CH" dirty="0" err="1" smtClean="0"/>
              <a:t>other</a:t>
            </a:r>
            <a:r>
              <a:rPr lang="fr-CH" dirty="0" smtClean="0"/>
              <a:t> routes to 100 </a:t>
            </a:r>
            <a:r>
              <a:rPr lang="fr-CH" dirty="0" err="1" smtClean="0"/>
              <a:t>TeV</a:t>
            </a:r>
            <a:r>
              <a:rPr lang="fr-CH" dirty="0" smtClean="0"/>
              <a:t> are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precise</a:t>
            </a:r>
            <a:r>
              <a:rPr lang="fr-CH" dirty="0" smtClean="0"/>
              <a:t>,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complete</a:t>
            </a:r>
            <a:r>
              <a:rPr lang="fr-CH" dirty="0" smtClean="0"/>
              <a:t>, and more </a:t>
            </a:r>
            <a:r>
              <a:rPr lang="fr-CH" dirty="0" err="1" smtClean="0"/>
              <a:t>expensive</a:t>
            </a:r>
            <a:r>
              <a:rPr lang="fr-CH" dirty="0" smtClean="0"/>
              <a:t>. </a:t>
            </a:r>
          </a:p>
          <a:p>
            <a:endParaRPr lang="fr-CH" dirty="0" smtClean="0"/>
          </a:p>
          <a:p>
            <a:r>
              <a:rPr lang="fr-CH" dirty="0" smtClean="0"/>
              <a:t>CERN </a:t>
            </a:r>
            <a:r>
              <a:rPr lang="fr-CH" dirty="0" err="1" smtClean="0"/>
              <a:t>is</a:t>
            </a:r>
            <a:r>
              <a:rPr lang="fr-CH" dirty="0" smtClean="0"/>
              <a:t> the best place for </a:t>
            </a:r>
            <a:r>
              <a:rPr lang="fr-CH" dirty="0" err="1" smtClean="0"/>
              <a:t>such</a:t>
            </a:r>
            <a:r>
              <a:rPr lang="fr-CH" dirty="0" smtClean="0"/>
              <a:t> a </a:t>
            </a:r>
            <a:r>
              <a:rPr lang="fr-CH" dirty="0" err="1" smtClean="0"/>
              <a:t>challenging</a:t>
            </a:r>
            <a:r>
              <a:rPr lang="fr-CH" dirty="0" smtClean="0"/>
              <a:t> </a:t>
            </a:r>
            <a:r>
              <a:rPr lang="fr-CH" dirty="0" err="1" smtClean="0"/>
              <a:t>enterprise</a:t>
            </a:r>
            <a:r>
              <a:rPr lang="fr-CH" dirty="0"/>
              <a:t>,</a:t>
            </a:r>
            <a:r>
              <a:rPr lang="fr-CH" dirty="0" smtClean="0"/>
              <a:t>  </a:t>
            </a:r>
            <a:r>
              <a:rPr lang="fr-CH" dirty="0" err="1" smtClean="0"/>
              <a:t>given</a:t>
            </a:r>
            <a:r>
              <a:rPr lang="fr-CH" dirty="0" smtClean="0"/>
              <a:t> </a:t>
            </a:r>
            <a:r>
              <a:rPr lang="fr-CH" dirty="0" err="1" smtClean="0"/>
              <a:t>its</a:t>
            </a:r>
            <a:r>
              <a:rPr lang="fr-CH" dirty="0" smtClean="0"/>
              <a:t> </a:t>
            </a:r>
            <a:r>
              <a:rPr lang="fr-CH" dirty="0" err="1" smtClean="0"/>
              <a:t>demonstrated</a:t>
            </a:r>
            <a:r>
              <a:rPr lang="fr-CH" dirty="0" smtClean="0"/>
              <a:t> </a:t>
            </a:r>
            <a:r>
              <a:rPr lang="fr-CH" dirty="0" err="1" smtClean="0"/>
              <a:t>extraordinary</a:t>
            </a:r>
            <a:r>
              <a:rPr lang="fr-CH" dirty="0" smtClean="0"/>
              <a:t> </a:t>
            </a:r>
            <a:r>
              <a:rPr lang="fr-CH" dirty="0" err="1" smtClean="0"/>
              <a:t>competence</a:t>
            </a:r>
            <a:r>
              <a:rPr lang="fr-CH" dirty="0" smtClean="0"/>
              <a:t>, </a:t>
            </a:r>
            <a:r>
              <a:rPr lang="fr-CH" dirty="0" err="1" smtClean="0"/>
              <a:t>its</a:t>
            </a:r>
            <a:r>
              <a:rPr lang="fr-CH" dirty="0" smtClean="0"/>
              <a:t> international </a:t>
            </a:r>
            <a:r>
              <a:rPr lang="fr-CH" dirty="0" err="1" smtClean="0"/>
              <a:t>membership</a:t>
            </a:r>
            <a:r>
              <a:rPr lang="fr-CH" dirty="0" smtClean="0"/>
              <a:t>, and the </a:t>
            </a:r>
            <a:r>
              <a:rPr lang="en-GB" dirty="0"/>
              <a:t>CERN </a:t>
            </a:r>
            <a:r>
              <a:rPr lang="en-GB" dirty="0" smtClean="0"/>
              <a:t>existing </a:t>
            </a:r>
            <a:r>
              <a:rPr lang="en-GB" dirty="0"/>
              <a:t>infrastructure: accelerator complex, including the injectors, cryogenics, etc. </a:t>
            </a:r>
            <a:endParaRPr lang="en-GB" dirty="0" smtClean="0"/>
          </a:p>
          <a:p>
            <a:r>
              <a:rPr lang="en-GB" dirty="0" smtClean="0"/>
              <a:t>(Building </a:t>
            </a:r>
            <a:r>
              <a:rPr lang="en-GB" dirty="0"/>
              <a:t>FCC in a green field </a:t>
            </a:r>
            <a:r>
              <a:rPr lang="en-GB" dirty="0" smtClean="0"/>
              <a:t>would be </a:t>
            </a:r>
            <a:r>
              <a:rPr lang="en-GB" dirty="0"/>
              <a:t>much more </a:t>
            </a:r>
            <a:r>
              <a:rPr lang="en-GB" dirty="0" smtClean="0"/>
              <a:t>challenging</a:t>
            </a:r>
            <a:r>
              <a:rPr lang="en-GB" dirty="0"/>
              <a:t> </a:t>
            </a:r>
            <a:r>
              <a:rPr lang="en-GB" dirty="0" smtClean="0"/>
              <a:t>and risky)</a:t>
            </a:r>
          </a:p>
          <a:p>
            <a:r>
              <a:rPr lang="en-GB" dirty="0" smtClean="0"/>
              <a:t>  </a:t>
            </a:r>
            <a:endParaRPr lang="fr-CH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03648" y="97194"/>
            <a:ext cx="597666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r>
              <a:rPr lang="fr-CH" sz="4400" b="1" dirty="0"/>
              <a:t>FINAL WORDS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24482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98AC-F932-4613-B91D-0D755856FC7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7194"/>
            <a:ext cx="874130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 smtClean="0">
                <a:solidFill>
                  <a:srgbClr val="C00000"/>
                </a:solidFill>
              </a:rPr>
              <a:t>The </a:t>
            </a:r>
            <a:r>
              <a:rPr lang="fr-CH" sz="3200" b="1" dirty="0" err="1" smtClean="0">
                <a:solidFill>
                  <a:srgbClr val="C00000"/>
                </a:solidFill>
              </a:rPr>
              <a:t>Physics</a:t>
            </a:r>
            <a:r>
              <a:rPr lang="fr-CH" sz="3200" b="1" dirty="0" smtClean="0">
                <a:solidFill>
                  <a:srgbClr val="C00000"/>
                </a:solidFill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</a:rPr>
              <a:t>Landscape</a:t>
            </a:r>
            <a:endParaRPr lang="fr-CH" sz="3200" b="1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are in a </a:t>
            </a:r>
            <a:r>
              <a:rPr lang="fr-CH" sz="2000" b="1" dirty="0" err="1" smtClean="0">
                <a:solidFill>
                  <a:prstClr val="black"/>
                </a:solidFill>
              </a:rPr>
              <a:t>fascinating</a:t>
            </a:r>
            <a:r>
              <a:rPr lang="fr-CH" sz="2000" b="1" dirty="0" smtClean="0">
                <a:solidFill>
                  <a:prstClr val="black"/>
                </a:solidFill>
              </a:rPr>
              <a:t> situation: </a:t>
            </a:r>
            <a:r>
              <a:rPr lang="fr-CH" sz="2000" b="1" dirty="0" err="1" smtClean="0">
                <a:solidFill>
                  <a:prstClr val="black"/>
                </a:solidFill>
              </a:rPr>
              <a:t>where</a:t>
            </a:r>
            <a:r>
              <a:rPr lang="fr-CH" sz="2000" b="1" dirty="0" smtClean="0">
                <a:solidFill>
                  <a:prstClr val="black"/>
                </a:solidFill>
              </a:rPr>
              <a:t> to look and </a:t>
            </a:r>
            <a:r>
              <a:rPr lang="fr-CH" sz="2000" b="1" dirty="0" err="1" smtClean="0">
                <a:solidFill>
                  <a:prstClr val="black"/>
                </a:solidFill>
              </a:rPr>
              <a:t>what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will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find</a:t>
            </a:r>
            <a:r>
              <a:rPr lang="fr-CH" sz="2000" b="1" dirty="0" smtClean="0">
                <a:solidFill>
                  <a:prstClr val="black"/>
                </a:solidFill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prstClr val="black"/>
                </a:solidFill>
              </a:rPr>
              <a:t>For the first time </a:t>
            </a:r>
            <a:r>
              <a:rPr lang="fr-CH" sz="2400" b="1" dirty="0" err="1" smtClean="0">
                <a:solidFill>
                  <a:prstClr val="black"/>
                </a:solidFill>
              </a:rPr>
              <a:t>since</a:t>
            </a:r>
            <a:r>
              <a:rPr lang="fr-CH" sz="2400" b="1" dirty="0" smtClean="0">
                <a:solidFill>
                  <a:prstClr val="black"/>
                </a:solidFill>
              </a:rPr>
              <a:t> Fermi </a:t>
            </a:r>
            <a:r>
              <a:rPr lang="fr-CH" sz="2400" b="1" dirty="0" err="1" smtClean="0">
                <a:solidFill>
                  <a:prstClr val="black"/>
                </a:solidFill>
              </a:rPr>
              <a:t>theory</a:t>
            </a:r>
            <a:r>
              <a:rPr lang="fr-CH" sz="2400" b="1" dirty="0" smtClean="0">
                <a:solidFill>
                  <a:prstClr val="black"/>
                </a:solidFill>
              </a:rPr>
              <a:t>, </a:t>
            </a:r>
            <a:r>
              <a:rPr lang="fr-CH" sz="2400" b="1" u="sng" dirty="0" smtClean="0">
                <a:solidFill>
                  <a:prstClr val="black"/>
                </a:solidFill>
              </a:rPr>
              <a:t>WE HAVE  NO 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</a:t>
            </a:r>
            <a:r>
              <a:rPr lang="fr-CH" sz="2000" b="1" dirty="0" err="1" smtClean="0">
                <a:solidFill>
                  <a:prstClr val="black"/>
                </a:solidFill>
              </a:rPr>
              <a:t>next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facility</a:t>
            </a:r>
            <a:r>
              <a:rPr lang="fr-CH" sz="2000" b="1" dirty="0" smtClean="0">
                <a:solidFill>
                  <a:prstClr val="black"/>
                </a:solidFill>
              </a:rPr>
              <a:t> must </a:t>
            </a:r>
            <a:r>
              <a:rPr lang="fr-CH" sz="2000" b="1" dirty="0" err="1" smtClean="0">
                <a:solidFill>
                  <a:prstClr val="black"/>
                </a:solidFill>
              </a:rPr>
              <a:t>be</a:t>
            </a:r>
            <a:r>
              <a:rPr lang="fr-CH" sz="2000" b="1" dirty="0" smtClean="0">
                <a:solidFill>
                  <a:prstClr val="black"/>
                </a:solidFill>
              </a:rPr>
              <a:t> versatile </a:t>
            </a:r>
            <a:r>
              <a:rPr lang="fr-CH" sz="2000" b="1" dirty="0" err="1" smtClean="0">
                <a:solidFill>
                  <a:prstClr val="black"/>
                </a:solidFill>
              </a:rPr>
              <a:t>with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C00000"/>
                </a:solidFill>
              </a:rPr>
              <a:t>as </a:t>
            </a:r>
            <a:r>
              <a:rPr lang="fr-CH" sz="2000" b="1" dirty="0" err="1" smtClean="0">
                <a:solidFill>
                  <a:srgbClr val="C00000"/>
                </a:solidFill>
              </a:rPr>
              <a:t>broad</a:t>
            </a:r>
            <a:r>
              <a:rPr lang="fr-CH" sz="2000" b="1" dirty="0" smtClean="0">
                <a:solidFill>
                  <a:srgbClr val="C00000"/>
                </a:solidFill>
              </a:rPr>
              <a:t> and </a:t>
            </a:r>
            <a:r>
              <a:rPr lang="fr-CH" sz="2000" b="1" dirty="0" err="1" smtClean="0">
                <a:solidFill>
                  <a:srgbClr val="C00000"/>
                </a:solidFill>
              </a:rPr>
              <a:t>powerful</a:t>
            </a:r>
            <a:r>
              <a:rPr lang="fr-CH" sz="2000" b="1" dirty="0" smtClean="0">
                <a:solidFill>
                  <a:srgbClr val="C00000"/>
                </a:solidFill>
              </a:rPr>
              <a:t> </a:t>
            </a:r>
            <a:r>
              <a:rPr lang="fr-CH" sz="2000" b="1" dirty="0" err="1" smtClean="0">
                <a:solidFill>
                  <a:srgbClr val="C00000"/>
                </a:solidFill>
              </a:rPr>
              <a:t>reach</a:t>
            </a:r>
            <a:r>
              <a:rPr lang="fr-CH" sz="2000" b="1" dirty="0" smtClean="0">
                <a:solidFill>
                  <a:srgbClr val="C00000"/>
                </a:solidFill>
              </a:rPr>
              <a:t> as possible</a:t>
            </a:r>
            <a:r>
              <a:rPr lang="fr-CH" sz="2000" b="1" dirty="0" smtClean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as </a:t>
            </a:r>
            <a:r>
              <a:rPr lang="fr-CH" sz="2000" b="1" dirty="0" err="1" smtClean="0">
                <a:solidFill>
                  <a:prstClr val="black"/>
                </a:solidFill>
              </a:rPr>
              <a:t>there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0033CC"/>
                </a:solidFill>
              </a:rPr>
              <a:t>no </a:t>
            </a:r>
            <a:r>
              <a:rPr lang="fr-CH" sz="2000" b="1" dirty="0" err="1" smtClean="0">
                <a:solidFill>
                  <a:srgbClr val="0033CC"/>
                </a:solidFill>
              </a:rPr>
              <a:t>precise</a:t>
            </a:r>
            <a:r>
              <a:rPr lang="fr-CH" sz="2000" b="1" dirty="0" smtClean="0">
                <a:solidFill>
                  <a:srgbClr val="0033CC"/>
                </a:solidFill>
              </a:rPr>
              <a:t> </a:t>
            </a:r>
            <a:r>
              <a:rPr lang="fr-CH" sz="2000" b="1" dirty="0" err="1" smtClean="0">
                <a:solidFill>
                  <a:srgbClr val="0033CC"/>
                </a:solidFill>
              </a:rPr>
              <a:t>target</a:t>
            </a: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smtClean="0">
                <a:solidFill>
                  <a:srgbClr val="0033CC"/>
                </a:solidFill>
              </a:rPr>
              <a:t>        </a:t>
            </a:r>
            <a:r>
              <a:rPr lang="fr-CH" sz="2800" b="1" dirty="0" smtClean="0">
                <a:solidFill>
                  <a:srgbClr val="C00000"/>
                </a:solidFill>
              </a:rPr>
              <a:t> </a:t>
            </a:r>
            <a:r>
              <a:rPr lang="fr-CH" sz="28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800" b="1" u="sng" dirty="0" smtClean="0">
                <a:solidFill>
                  <a:srgbClr val="C00000"/>
                </a:solidFill>
              </a:rPr>
              <a:t>more </a:t>
            </a:r>
            <a:r>
              <a:rPr lang="fr-CH" sz="2800" b="1" u="sng" dirty="0" err="1">
                <a:solidFill>
                  <a:srgbClr val="C00000"/>
                </a:solidFill>
              </a:rPr>
              <a:t>S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ensitivity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P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recision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E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nergy</a:t>
            </a:r>
            <a:endParaRPr lang="fr-CH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517573"/>
            <a:ext cx="8805359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 smtClean="0"/>
              <a:t>FCC , </a:t>
            </a:r>
            <a:r>
              <a:rPr lang="fr-CH" sz="2400" b="1" dirty="0" err="1" smtClean="0"/>
              <a:t>thanks</a:t>
            </a:r>
            <a:r>
              <a:rPr lang="fr-CH" sz="2400" b="1" dirty="0" smtClean="0"/>
              <a:t> to synergies and </a:t>
            </a:r>
            <a:r>
              <a:rPr lang="fr-CH" sz="2400" b="1" dirty="0" err="1" smtClean="0"/>
              <a:t>complementarities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offers</a:t>
            </a:r>
            <a:r>
              <a:rPr lang="fr-CH" sz="2400" b="1" dirty="0" smtClean="0"/>
              <a:t> </a:t>
            </a:r>
          </a:p>
          <a:p>
            <a:pPr algn="ctr"/>
            <a:r>
              <a:rPr lang="fr-CH" sz="2400" b="1" dirty="0"/>
              <a:t>a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most</a:t>
            </a:r>
            <a:r>
              <a:rPr lang="fr-CH" sz="2400" b="1" dirty="0" smtClean="0"/>
              <a:t> versatile and </a:t>
            </a:r>
            <a:r>
              <a:rPr lang="fr-CH" sz="2400" b="1" dirty="0" err="1" smtClean="0"/>
              <a:t>adapted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response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today’s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landscape</a:t>
            </a:r>
            <a:r>
              <a:rPr lang="fr-CH" sz="2400" b="1" dirty="0" smtClean="0"/>
              <a:t> </a:t>
            </a:r>
            <a:endParaRPr lang="fr-CH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8730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437602" y="3412158"/>
            <a:ext cx="4522848" cy="1131910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lIns="71323" tIns="35662" rIns="71323" bIns="35662" rtlCol="0" anchor="ctr"/>
          <a:lstStyle/>
          <a:p>
            <a:pPr algn="ctr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0619" y="5481514"/>
            <a:ext cx="1303011" cy="24129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79783" y="-22820"/>
            <a:ext cx="12744445" cy="5832648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2763308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FFFF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566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FF9933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566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" y="4704539"/>
            <a:ext cx="1163387" cy="5406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4608370" y="4987530"/>
            <a:ext cx="1623418" cy="318242"/>
          </a:xfrm>
          <a:prstGeom prst="rect">
            <a:avLst/>
          </a:prstGeom>
          <a:solidFill>
            <a:schemeClr val="bg1"/>
          </a:solidFill>
        </p:spPr>
        <p:txBody>
          <a:bodyPr wrap="none" lIns="71323" tIns="35662" rIns="71323" bIns="35662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defRPr/>
            </a:pPr>
            <a:r>
              <a:rPr lang="en-GB" sz="1600" u="sng" dirty="0">
                <a:solidFill>
                  <a:prstClr val="white"/>
                </a:solidFill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lang="en-GB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0061" y="3865612"/>
            <a:ext cx="65878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FFFF00"/>
                </a:solidFill>
                <a:latin typeface="Arial"/>
              </a:rPr>
              <a:t>FCC</a:t>
            </a:r>
            <a:endParaRPr lang="en-GB" sz="19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3743" y="3408957"/>
            <a:ext cx="48863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00B050"/>
                </a:solidFill>
                <a:latin typeface="Arial"/>
              </a:rPr>
              <a:t>PS</a:t>
            </a:r>
            <a:endParaRPr lang="en-GB" sz="19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5307" y="3951539"/>
            <a:ext cx="665678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00B0F0"/>
                </a:solidFill>
                <a:latin typeface="Arial"/>
              </a:rPr>
              <a:t>SPS</a:t>
            </a:r>
            <a:endParaRPr lang="en-GB" sz="19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952" y="3118123"/>
            <a:ext cx="69147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prstClr val="white"/>
                </a:solidFill>
                <a:latin typeface="Arial"/>
              </a:rPr>
              <a:t>LHC</a:t>
            </a:r>
            <a:endParaRPr lang="en-GB" sz="1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71" y="4657700"/>
            <a:ext cx="765430" cy="597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7373638" y="5481514"/>
            <a:ext cx="1303011" cy="24129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1763" y="3513140"/>
            <a:ext cx="1216328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FFFF00"/>
                </a:solidFill>
                <a:latin typeface="Arial"/>
              </a:rPr>
              <a:t>HE-LHC</a:t>
            </a:r>
            <a:endParaRPr lang="en-GB" sz="19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952" y="5217641"/>
            <a:ext cx="6858000" cy="41057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100" i="1" kern="0" dirty="0">
                <a:solidFill>
                  <a:srgbClr val="0000CC"/>
                </a:solidFill>
                <a:latin typeface="Calibri" panose="020F0502020204030204"/>
              </a:rPr>
              <a:t>Work supported by the </a:t>
            </a:r>
            <a:r>
              <a:rPr lang="en-US" sz="1100" b="1" i="1" kern="0" dirty="0">
                <a:solidFill>
                  <a:srgbClr val="0000CC"/>
                </a:solidFill>
                <a:latin typeface="Calibri" panose="020F0502020204030204"/>
              </a:rPr>
              <a:t>European Commission </a:t>
            </a:r>
            <a:r>
              <a:rPr lang="en-US" sz="1100" i="1" kern="0" dirty="0">
                <a:solidFill>
                  <a:srgbClr val="0000CC"/>
                </a:solidFill>
                <a:latin typeface="Calibri" panose="020F0502020204030204"/>
              </a:rPr>
              <a:t>under 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the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HORIZON 2020 projects </a:t>
            </a:r>
            <a:r>
              <a:rPr lang="en-GB" sz="1100" b="1" i="1" kern="0" dirty="0" err="1">
                <a:solidFill>
                  <a:srgbClr val="0000CC"/>
                </a:solidFill>
                <a:latin typeface="Calibri" panose="020F0502020204030204"/>
              </a:rPr>
              <a:t>EuroCirCol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, grant agreement 654305; </a:t>
            </a:r>
            <a:r>
              <a:rPr lang="en-GB" sz="1100" b="1" i="1" kern="0" dirty="0" err="1">
                <a:solidFill>
                  <a:srgbClr val="0000CC"/>
                </a:solidFill>
                <a:latin typeface="Calibri" panose="020F0502020204030204"/>
              </a:rPr>
              <a:t>EASITrain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, 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grant agreement no. 764879;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ARIES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, grant agreement 730871; and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E-JADE,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 contract no. 645479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34" y="5165510"/>
            <a:ext cx="2110524" cy="366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91" y="4711280"/>
            <a:ext cx="976644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34741"/>
            <a:ext cx="690152" cy="499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4146896" y="4622982"/>
            <a:ext cx="364599" cy="6107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3538" y="397227"/>
            <a:ext cx="8353480" cy="64140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de-DE" sz="3700" b="1" dirty="0">
                <a:solidFill>
                  <a:srgbClr val="FFFF00"/>
                </a:solidFill>
              </a:rPr>
              <a:t>Future Circular Collider </a:t>
            </a:r>
            <a:r>
              <a:rPr lang="de-DE" sz="3700" b="1" dirty="0" smtClean="0">
                <a:solidFill>
                  <a:srgbClr val="FFFF00"/>
                </a:solidFill>
              </a:rPr>
              <a:t>Study</a:t>
            </a:r>
            <a:endParaRPr lang="de-DE" sz="3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" y="-68656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The Future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Circular Colliders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CDR and cost review  Q4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 2018 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for ESU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15600"/>
            <a:ext cx="4932040" cy="47397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kern="0" dirty="0" smtClean="0">
                <a:latin typeface="Arial"/>
                <a:cs typeface="Calibri" pitchFamily="34" charset="0"/>
              </a:rPr>
              <a:t>International collaboration to Study Colliders fitting in a new ~100 km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infrastructure in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the 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Genevois</a:t>
            </a: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Ultimate goal: </a:t>
            </a:r>
            <a:b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</a:b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  <a:sym typeface="Symbol"/>
              </a:rPr>
              <a:t>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100 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Arial"/>
                <a:cs typeface="Calibri" pitchFamily="34" charset="0"/>
              </a:rPr>
              <a:t>TeV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 pp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-collider (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Arial"/>
                <a:cs typeface="Calibri" pitchFamily="34" charset="0"/>
              </a:rPr>
              <a:t>hh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) </a:t>
            </a:r>
          </a:p>
          <a:p>
            <a:pPr>
              <a:spcBef>
                <a:spcPts val="1200"/>
              </a:spcBef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defining infrastructure requirements </a:t>
            </a:r>
            <a:r>
              <a:rPr lang="en-US" sz="2000" b="1" i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/>
            </a:r>
            <a:br>
              <a:rPr lang="en-US" sz="2000" b="1" i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</a:br>
            <a:r>
              <a:rPr lang="en-US" b="1" i="1" kern="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Calibri" pitchFamily="34" charset="0"/>
              </a:rPr>
              <a:t>cannot be proposed today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P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ossible 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first steps: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-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>collider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ee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) 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/>
            </a:r>
            <a:b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</a:b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High </a:t>
            </a:r>
            <a:r>
              <a:rPr lang="en-US" b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Lumi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, E</a:t>
            </a:r>
            <a:r>
              <a:rPr lang="en-US" b="1" kern="0" baseline="-2500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CM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=90-400 GeV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HE-LHC</a:t>
            </a:r>
            <a:r>
              <a:rPr lang="en-US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16T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Symbol"/>
              </a:rPr>
              <a:t>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 27 </a:t>
            </a:r>
            <a:r>
              <a:rPr lang="en-US" b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TeV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in LHC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/>
            </a:r>
            <a:b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</a:b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or LE-FCC (6T, 37TeV) in FCC</a:t>
            </a:r>
            <a:b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</a:b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(impractical or costly)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1760" y="1867725"/>
            <a:ext cx="208823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sym typeface="Symbol"/>
              </a:rPr>
              <a:t>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16 T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sym typeface="Symbol"/>
              </a:rPr>
              <a:t>magnets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sym typeface="Symbo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47864" y="5351088"/>
            <a:ext cx="3464024" cy="304271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3397560"/>
            <a:ext cx="424451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/>
              <a:t>T</a:t>
            </a:r>
            <a:r>
              <a:rPr lang="fr-CH" b="1" dirty="0" smtClean="0"/>
              <a:t>he </a:t>
            </a:r>
            <a:r>
              <a:rPr lang="fr-CH" b="1" dirty="0" err="1" smtClean="0"/>
              <a:t>way</a:t>
            </a:r>
            <a:r>
              <a:rPr lang="fr-CH" b="1" dirty="0" smtClean="0"/>
              <a:t> by FCC-</a:t>
            </a:r>
            <a:r>
              <a:rPr lang="fr-CH" b="1" dirty="0" err="1" smtClean="0"/>
              <a:t>ee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the </a:t>
            </a:r>
            <a:r>
              <a:rPr lang="fr-CH" b="1" dirty="0" err="1" smtClean="0"/>
              <a:t>fastest</a:t>
            </a:r>
            <a:r>
              <a:rPr lang="fr-CH" b="1" dirty="0" smtClean="0"/>
              <a:t> and </a:t>
            </a:r>
            <a:r>
              <a:rPr lang="fr-CH" b="1" dirty="0" err="1" smtClean="0"/>
              <a:t>cheapest</a:t>
            </a:r>
            <a:r>
              <a:rPr lang="fr-CH" b="1" dirty="0" smtClean="0"/>
              <a:t> </a:t>
            </a:r>
            <a:r>
              <a:rPr lang="fr-CH" b="1" dirty="0" err="1" smtClean="0"/>
              <a:t>way</a:t>
            </a:r>
            <a:r>
              <a:rPr lang="fr-CH" b="1" dirty="0" smtClean="0"/>
              <a:t> to 100 </a:t>
            </a:r>
            <a:r>
              <a:rPr lang="fr-CH" b="1" dirty="0" err="1" smtClean="0"/>
              <a:t>TeV</a:t>
            </a:r>
            <a:r>
              <a:rPr lang="fr-CH" b="1" dirty="0"/>
              <a:t>,</a:t>
            </a:r>
            <a:endParaRPr lang="fr-CH" b="1" dirty="0" smtClean="0"/>
          </a:p>
          <a:p>
            <a:r>
              <a:rPr lang="fr-CH" b="1" dirty="0" err="1" smtClean="0"/>
              <a:t>also</a:t>
            </a:r>
            <a:r>
              <a:rPr lang="fr-CH" b="1" dirty="0" smtClean="0"/>
              <a:t> </a:t>
            </a:r>
            <a:r>
              <a:rPr lang="fr-CH" b="1" dirty="0" err="1" smtClean="0"/>
              <a:t>produces</a:t>
            </a:r>
            <a:r>
              <a:rPr lang="fr-CH" b="1" dirty="0" smtClean="0"/>
              <a:t> the </a:t>
            </a:r>
            <a:r>
              <a:rPr lang="fr-CH" b="1" dirty="0" err="1" smtClean="0"/>
              <a:t>most</a:t>
            </a:r>
            <a:r>
              <a:rPr lang="fr-CH" b="1" dirty="0" smtClean="0"/>
              <a:t> </a:t>
            </a:r>
            <a:r>
              <a:rPr lang="fr-CH" b="1" dirty="0" err="1" smtClean="0"/>
              <a:t>physics</a:t>
            </a:r>
            <a:r>
              <a:rPr lang="fr-CH" b="1" dirty="0" smtClean="0"/>
              <a:t>.</a:t>
            </a:r>
            <a:r>
              <a:rPr lang="fr-CH" b="1" dirty="0"/>
              <a:t> </a:t>
            </a:r>
          </a:p>
          <a:p>
            <a:r>
              <a:rPr lang="fr-CH" b="1" dirty="0" err="1" smtClean="0"/>
              <a:t>Preferred</a:t>
            </a:r>
            <a:r>
              <a:rPr lang="fr-CH" b="1" dirty="0" smtClean="0"/>
              <a:t> scenario  </a:t>
            </a:r>
            <a:r>
              <a:rPr lang="fr-CH" b="1" dirty="0" err="1" smtClean="0"/>
              <a:t>presented</a:t>
            </a:r>
            <a:r>
              <a:rPr lang="fr-CH" b="1" dirty="0" smtClean="0"/>
              <a:t>  in the CDR.</a:t>
            </a:r>
          </a:p>
          <a:p>
            <a:r>
              <a:rPr lang="fr-CH" sz="1600" b="1" dirty="0">
                <a:hlinkClick r:id="rId2"/>
              </a:rPr>
              <a:t>https://cerncourier.com/cern-thinks-bigger</a:t>
            </a:r>
            <a:r>
              <a:rPr lang="fr-CH" sz="1600" b="1" dirty="0" smtClean="0">
                <a:hlinkClick r:id="rId2"/>
              </a:rPr>
              <a:t>/</a:t>
            </a:r>
            <a:r>
              <a:rPr lang="fr-CH" sz="1600" b="1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4582975" y="919134"/>
            <a:ext cx="4831274" cy="4795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68904" y="5089748"/>
            <a:ext cx="242797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+ p-e</a:t>
            </a:r>
            <a:r>
              <a:rPr lang="en-US" sz="16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 </a:t>
            </a: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(</a:t>
            </a:r>
            <a:r>
              <a:rPr lang="en-US" sz="1600" b="1" i="1" kern="0" dirty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FCC-he</a:t>
            </a: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) </a:t>
            </a:r>
            <a:r>
              <a:rPr lang="en-US" sz="16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option</a:t>
            </a:r>
            <a:endParaRPr lang="fr-CH" sz="1600" dirty="0" smtClean="0"/>
          </a:p>
          <a:p>
            <a:r>
              <a:rPr lang="fr-CH" sz="1600" dirty="0" smtClean="0"/>
              <a:t>and</a:t>
            </a:r>
            <a:r>
              <a:rPr lang="fr-CH" sz="1600" dirty="0" smtClean="0"/>
              <a:t> </a:t>
            </a:r>
            <a:r>
              <a:rPr lang="fr-CH" sz="1600" dirty="0" smtClean="0"/>
              <a:t>a good </a:t>
            </a:r>
            <a:r>
              <a:rPr lang="fr-CH" sz="1600" dirty="0" err="1" smtClean="0"/>
              <a:t>start</a:t>
            </a:r>
            <a:r>
              <a:rPr lang="fr-CH" sz="1600" dirty="0" smtClean="0"/>
              <a:t> for a </a:t>
            </a:r>
            <a:r>
              <a:rPr lang="fr-CH" sz="1600" dirty="0" smtClean="0">
                <a:sym typeface="Symbol"/>
              </a:rPr>
              <a:t>C!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059832" y="3721596"/>
            <a:ext cx="2502608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 i="1" ker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defRPr>
            </a:lvl1pPr>
          </a:lstStyle>
          <a:p>
            <a:r>
              <a:rPr lang="fr-CH" dirty="0" smtClean="0">
                <a:solidFill>
                  <a:schemeClr val="accent5">
                    <a:lumMod val="50000"/>
                  </a:schemeClr>
                </a:solidFill>
              </a:rPr>
              <a:t>FCC-</a:t>
            </a:r>
            <a:r>
              <a:rPr lang="fr-CH" dirty="0" err="1" smtClean="0">
                <a:solidFill>
                  <a:schemeClr val="accent5">
                    <a:lumMod val="50000"/>
                  </a:schemeClr>
                </a:solidFill>
              </a:rPr>
              <a:t>ee</a:t>
            </a:r>
            <a:r>
              <a:rPr lang="fr-CH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fr-CH" dirty="0" err="1" smtClean="0">
                <a:solidFill>
                  <a:schemeClr val="accent5">
                    <a:lumMod val="50000"/>
                  </a:schemeClr>
                </a:solidFill>
              </a:rPr>
              <a:t>cheapest</a:t>
            </a:r>
            <a:r>
              <a:rPr lang="fr-CH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H" dirty="0">
                <a:solidFill>
                  <a:schemeClr val="accent5">
                    <a:lumMod val="50000"/>
                  </a:schemeClr>
                </a:solidFill>
              </a:rPr>
              <a:t>and</a:t>
            </a:r>
          </a:p>
          <a:p>
            <a:r>
              <a:rPr lang="fr-CH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H" dirty="0" err="1">
                <a:solidFill>
                  <a:schemeClr val="accent5">
                    <a:lumMod val="50000"/>
                  </a:schemeClr>
                </a:solidFill>
              </a:rPr>
              <a:t>fastest</a:t>
            </a:r>
            <a:r>
              <a:rPr lang="fr-CH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H" dirty="0" err="1">
                <a:solidFill>
                  <a:schemeClr val="accent5">
                    <a:lumMod val="50000"/>
                  </a:schemeClr>
                </a:solidFill>
              </a:rPr>
              <a:t>way</a:t>
            </a:r>
            <a:r>
              <a:rPr lang="fr-CH" dirty="0">
                <a:solidFill>
                  <a:schemeClr val="accent5">
                    <a:lumMod val="50000"/>
                  </a:schemeClr>
                </a:solidFill>
              </a:rPr>
              <a:t> to 100 </a:t>
            </a:r>
            <a:r>
              <a:rPr lang="fr-CH" dirty="0" err="1" smtClean="0">
                <a:solidFill>
                  <a:schemeClr val="accent5">
                    <a:lumMod val="50000"/>
                  </a:schemeClr>
                </a:solidFill>
              </a:rPr>
              <a:t>TeV</a:t>
            </a:r>
            <a:r>
              <a:rPr lang="fr-CH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6984" y="831058"/>
            <a:ext cx="9150823" cy="52668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</a:t>
            </a:r>
            <a:r>
              <a:rPr lang="en-US" sz="2800" kern="0" dirty="0" smtClean="0">
                <a:latin typeface="Arial"/>
              </a:rPr>
              <a:t>The Global </a:t>
            </a:r>
            <a:r>
              <a:rPr lang="en-US" sz="2800" kern="0" dirty="0">
                <a:latin typeface="Arial"/>
              </a:rPr>
              <a:t>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385705" y="4176440"/>
            <a:ext cx="1080000" cy="120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25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1910" y="4176440"/>
            <a:ext cx="1080000" cy="120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700" dirty="0">
                <a:solidFill>
                  <a:prstClr val="white"/>
                </a:solidFill>
                <a:latin typeface="Arial"/>
              </a:rPr>
              <a:t>34</a:t>
            </a:r>
            <a:endParaRPr lang="en-US" sz="14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400" dirty="0">
                <a:solidFill>
                  <a:prstClr val="white"/>
                </a:solidFill>
                <a:latin typeface="Arial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6335" y="4176440"/>
            <a:ext cx="1121983" cy="120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4400" dirty="0">
                <a:solidFill>
                  <a:prstClr val="white"/>
                </a:solidFill>
                <a:latin typeface="Arial"/>
              </a:rPr>
              <a:t>133</a:t>
            </a:r>
            <a:endParaRPr lang="en-US" sz="1200" dirty="0">
              <a:solidFill>
                <a:prstClr val="white"/>
              </a:solidFill>
              <a:latin typeface="Arial"/>
            </a:endParaRPr>
          </a:p>
          <a:p>
            <a:pPr algn="ctr" defTabSz="713232"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25342" y="3937620"/>
            <a:ext cx="1354970" cy="1440160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3100" dirty="0">
                  <a:solidFill>
                    <a:srgbClr val="FFFFFF"/>
                  </a:solidFill>
                  <a:latin typeface="Arial"/>
                </a:rPr>
                <a:t>EC</a:t>
              </a:r>
              <a:r>
                <a:rPr lang="en-US" sz="4700" dirty="0">
                  <a:solidFill>
                    <a:srgbClr val="FFFFFF"/>
                  </a:solidFill>
                  <a:latin typeface="Arial"/>
                </a:rPr>
                <a:t>  </a:t>
              </a:r>
              <a:endParaRPr lang="en-US" sz="1400" dirty="0">
                <a:solidFill>
                  <a:srgbClr val="FFFFFF"/>
                </a:solidFill>
                <a:latin typeface="Arial"/>
              </a:endParaRPr>
            </a:p>
            <a:p>
              <a:pPr algn="ctr" defTabSz="713232"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8201928" y="5155262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79712" y="2737487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03748" y="3535082"/>
            <a:ext cx="108012" cy="1025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endParaRPr lang="en-GB" sz="14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0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0"/>
            <a:ext cx="676875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smtClean="0"/>
              <a:t>CDR </a:t>
            </a:r>
            <a:r>
              <a:rPr lang="fr-CH" sz="3200" b="1" dirty="0" err="1" smtClean="0"/>
              <a:t>is</a:t>
            </a:r>
            <a:r>
              <a:rPr lang="fr-CH" sz="3200" b="1" dirty="0" smtClean="0"/>
              <a:t> PUBLISHED</a:t>
            </a:r>
            <a:endParaRPr lang="en-GB" sz="32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15</a:t>
            </a:fld>
            <a:endParaRPr lang="en-GB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7328" y="553244"/>
            <a:ext cx="9096672" cy="41044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800" b="1" dirty="0" smtClean="0">
                <a:solidFill>
                  <a:srgbClr val="0000FF"/>
                </a:solidFill>
              </a:rPr>
              <a:t>FCC-Conceptual Design Reports: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Vol 1 – Physics  </a:t>
            </a:r>
            <a:br>
              <a:rPr lang="en-US" sz="2000" b="1" dirty="0" smtClean="0"/>
            </a:br>
            <a:r>
              <a:rPr lang="en-US" sz="2000" b="1" dirty="0" smtClean="0"/>
              <a:t>Vol 2 – FCC-</a:t>
            </a:r>
            <a:r>
              <a:rPr lang="en-US" sz="2000" b="1" dirty="0" err="1" smtClean="0"/>
              <a:t>ee</a:t>
            </a:r>
            <a:r>
              <a:rPr lang="en-US" sz="2000" b="1" dirty="0" smtClean="0"/>
              <a:t>,    </a:t>
            </a:r>
            <a:br>
              <a:rPr lang="en-US" sz="2000" b="1" dirty="0" smtClean="0"/>
            </a:br>
            <a:r>
              <a:rPr lang="en-US" sz="2000" b="1" dirty="0" smtClean="0"/>
              <a:t>Vol 3 – FCC-</a:t>
            </a:r>
            <a:r>
              <a:rPr lang="en-US" sz="2000" b="1" dirty="0" err="1" smtClean="0"/>
              <a:t>hh</a:t>
            </a:r>
            <a:r>
              <a:rPr lang="en-US" sz="2000" b="1" dirty="0" smtClean="0"/>
              <a:t>,    </a:t>
            </a:r>
            <a:br>
              <a:rPr lang="en-US" sz="2000" b="1" dirty="0" smtClean="0"/>
            </a:br>
            <a:r>
              <a:rPr lang="en-US" sz="2000" b="1" dirty="0" smtClean="0"/>
              <a:t>Vol 4 – HE-LHC </a:t>
            </a:r>
            <a:br>
              <a:rPr lang="en-US" sz="2000" b="1" dirty="0" smtClean="0"/>
            </a:br>
            <a:r>
              <a:rPr lang="en-US" sz="2000" b="1" dirty="0" smtClean="0"/>
              <a:t>1338 authors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Preprints since 15 January 2019 on </a:t>
            </a:r>
            <a:r>
              <a:rPr lang="en-GB" sz="2000" dirty="0" smtClean="0">
                <a:hlinkClick r:id="rId2"/>
              </a:rPr>
              <a:t>http://fcc-cdr.web.cern.ch/</a:t>
            </a:r>
            <a:r>
              <a:rPr lang="en-GB" sz="2000" dirty="0" smtClean="0"/>
              <a:t> and INSPIRE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CDRs to be published in</a:t>
            </a:r>
            <a:r>
              <a:rPr lang="en-US" sz="2400" dirty="0" smtClean="0"/>
              <a:t> </a:t>
            </a:r>
            <a:r>
              <a:rPr lang="fr-FR" sz="1600" b="1" spc="-1" dirty="0" err="1" smtClean="0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sz="1600" b="1" spc="-1" dirty="0" smtClean="0">
                <a:uFill>
                  <a:solidFill>
                    <a:srgbClr val="FFFFFF"/>
                  </a:solidFill>
                </a:uFill>
                <a:latin typeface="Tahoma"/>
              </a:rPr>
              <a:t> Physical Journal C (Vol 1) and ST (Vol 2 – 4)</a:t>
            </a:r>
            <a:endParaRPr lang="en-GB" sz="2400" dirty="0" smtClean="0"/>
          </a:p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GB" sz="2400" b="1" dirty="0" smtClean="0">
                <a:solidFill>
                  <a:srgbClr val="0000FF"/>
                </a:solidFill>
              </a:rPr>
              <a:t>Summary documents provided to EPPSU SG in December 2018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400" b="1" dirty="0" smtClean="0"/>
              <a:t>FCC-integral (</a:t>
            </a:r>
            <a:r>
              <a:rPr lang="en-US" sz="2400" b="1" dirty="0" err="1" smtClean="0"/>
              <a:t>ee-hh</a:t>
            </a:r>
            <a:r>
              <a:rPr lang="en-US" sz="2400" b="1" dirty="0" smtClean="0"/>
              <a:t>), </a:t>
            </a:r>
            <a:r>
              <a:rPr lang="en-US" sz="2400" b="1" dirty="0" smtClean="0"/>
              <a:t>FCC-</a:t>
            </a:r>
            <a:r>
              <a:rPr lang="en-US" sz="2400" b="1" dirty="0" err="1" smtClean="0"/>
              <a:t>ee</a:t>
            </a:r>
            <a:r>
              <a:rPr lang="en-US" sz="2400" b="1" dirty="0" smtClean="0"/>
              <a:t>, FCC-</a:t>
            </a:r>
            <a:r>
              <a:rPr lang="en-US" sz="2400" b="1" dirty="0" err="1" smtClean="0"/>
              <a:t>hh</a:t>
            </a:r>
            <a:r>
              <a:rPr lang="en-US" sz="2400" b="1" dirty="0" smtClean="0"/>
              <a:t>, HE-LHC   </a:t>
            </a:r>
            <a:r>
              <a:rPr lang="en-GB" sz="2000" dirty="0" smtClean="0"/>
              <a:t> </a:t>
            </a:r>
            <a:endParaRPr lang="en-GB" sz="2000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2"/>
              </a:rPr>
              <a:t>http</a:t>
            </a:r>
            <a:r>
              <a:rPr lang="en-GB" sz="2000" dirty="0" smtClean="0">
                <a:hlinkClick r:id="rId2"/>
              </a:rPr>
              <a:t>://fcc-cdr.web.cern.ch/</a:t>
            </a:r>
            <a:r>
              <a:rPr lang="en-GB" sz="2000" dirty="0" smtClean="0"/>
              <a:t>   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fr-CH" sz="2000" b="1" dirty="0" smtClean="0"/>
              <a:t>FCC-</a:t>
            </a:r>
            <a:r>
              <a:rPr lang="fr-CH" sz="2000" b="1" dirty="0" err="1" smtClean="0"/>
              <a:t>ee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Your</a:t>
            </a:r>
            <a:r>
              <a:rPr lang="fr-CH" sz="2000" b="1" dirty="0" smtClean="0"/>
              <a:t> questions </a:t>
            </a:r>
            <a:r>
              <a:rPr lang="fr-CH" sz="2000" b="1" dirty="0" err="1" smtClean="0"/>
              <a:t>answered</a:t>
            </a:r>
            <a:r>
              <a:rPr lang="fr-CH" sz="2000" b="1" dirty="0" smtClean="0"/>
              <a:t>: </a:t>
            </a:r>
            <a:r>
              <a:rPr lang="en-US" sz="2000" b="1" dirty="0">
                <a:hlinkClick r:id="rId3"/>
              </a:rPr>
              <a:t>https://arxiv.org/abs/1906.02693v1</a:t>
            </a:r>
            <a:r>
              <a:rPr lang="en-US" sz="2000" b="1" dirty="0"/>
              <a:t> 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1561356"/>
            <a:ext cx="5525230" cy="92333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A public </a:t>
            </a:r>
            <a:r>
              <a:rPr lang="fr-CH" dirty="0" err="1" smtClean="0"/>
              <a:t>presentation</a:t>
            </a:r>
            <a:r>
              <a:rPr lang="fr-CH" dirty="0" smtClean="0"/>
              <a:t> of the CDR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given</a:t>
            </a:r>
            <a:r>
              <a:rPr lang="fr-CH" dirty="0" smtClean="0"/>
              <a:t> on 4-5 March</a:t>
            </a:r>
          </a:p>
          <a:p>
            <a:r>
              <a:rPr lang="fr-CH" dirty="0"/>
              <a:t>at CERN </a:t>
            </a:r>
            <a:r>
              <a:rPr lang="fr-CH" dirty="0">
                <a:hlinkClick r:id="rId4"/>
              </a:rPr>
              <a:t>https://indico.cern.ch/event/789349</a:t>
            </a:r>
            <a:r>
              <a:rPr lang="fr-CH" dirty="0" smtClean="0">
                <a:hlinkClick r:id="rId4"/>
              </a:rPr>
              <a:t>/</a:t>
            </a:r>
            <a:r>
              <a:rPr lang="fr-CH" dirty="0" smtClean="0"/>
              <a:t> 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many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further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details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can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be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found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there</a:t>
            </a:r>
            <a:r>
              <a:rPr lang="fr-CH" b="1" dirty="0" smtClean="0">
                <a:sym typeface="Wingdings" panose="05000000000000000000" pitchFamily="2" charset="2"/>
              </a:rPr>
              <a:t>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734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2771800" y="1417339"/>
            <a:ext cx="2736304" cy="266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3698"/>
            <a:ext cx="3528392" cy="17679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A504-E237-41B6-9D8B-803D0566BF24}" type="datetime1">
              <a:rPr lang="fr-CH" smtClean="0"/>
              <a:t>02.12.2019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Alain Blondel  FCC CDR presentation   Outlook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2A1A-D100-4AF6-AE62-708232007D2B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8154"/>
            <a:ext cx="4712794" cy="2525730"/>
          </a:xfrm>
          <a:prstGeom prst="rect">
            <a:avLst/>
          </a:prstGeom>
        </p:spPr>
      </p:pic>
      <p:pic>
        <p:nvPicPr>
          <p:cNvPr id="1028" name="Picture 4" descr="La beauté des Préalpes habillées de leur verdure de début d'été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97" y="3865149"/>
            <a:ext cx="437808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19602" b="65812"/>
          <a:stretch/>
        </p:blipFill>
        <p:spPr>
          <a:xfrm>
            <a:off x="-1333272" y="1921396"/>
            <a:ext cx="4105072" cy="2289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-186932"/>
            <a:ext cx="3619504" cy="227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52242"/>
            <a:ext cx="3900517" cy="2257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17224" r="3540" b="3194"/>
          <a:stretch/>
        </p:blipFill>
        <p:spPr>
          <a:xfrm>
            <a:off x="0" y="-22820"/>
            <a:ext cx="3059832" cy="23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4475" y="2497460"/>
            <a:ext cx="275505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5400" dirty="0" smtClean="0"/>
              <a:t>SYNERGY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0231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4" y="49188"/>
            <a:ext cx="9284601" cy="551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4933898" y="1512429"/>
            <a:ext cx="4030590" cy="36493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chemeClr val="accent1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100" kern="0" dirty="0">
                <a:latin typeface="Arial"/>
              </a:rPr>
              <a:t>           </a:t>
            </a:r>
            <a:r>
              <a:rPr lang="en-GB" sz="3100" kern="0" dirty="0">
                <a:latin typeface="Arial"/>
              </a:rPr>
              <a:t>FCC-common layouts</a:t>
            </a:r>
            <a:endParaRPr lang="en-US" sz="14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11760" y="857294"/>
            <a:ext cx="5184576" cy="1020113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80"/>
              </a:spcBef>
              <a:buClr>
                <a:srgbClr val="0C377B"/>
              </a:buClr>
            </a:pPr>
            <a:r>
              <a:rPr lang="en-US" sz="1600" b="1" dirty="0">
                <a:solidFill>
                  <a:srgbClr val="0C377B"/>
                </a:solidFill>
              </a:rPr>
              <a:t>Common footprint except around IPs</a:t>
            </a:r>
          </a:p>
          <a:p>
            <a:pPr>
              <a:spcBef>
                <a:spcPts val="780"/>
              </a:spcBef>
              <a:buClr>
                <a:srgbClr val="0C377B"/>
              </a:buClr>
            </a:pPr>
            <a:r>
              <a:rPr lang="en-US" sz="1600" b="1" dirty="0">
                <a:solidFill>
                  <a:srgbClr val="0C377B"/>
                </a:solidFill>
              </a:rPr>
              <a:t>Asymmetric IR layout </a:t>
            </a:r>
            <a:r>
              <a:rPr lang="en-US" sz="1600" dirty="0">
                <a:solidFill>
                  <a:srgbClr val="0C377B"/>
                </a:solidFill>
              </a:rPr>
              <a:t>to limit synchrotron radiation</a:t>
            </a:r>
          </a:p>
        </p:txBody>
      </p:sp>
      <p:pic>
        <p:nvPicPr>
          <p:cNvPr id="9" name="Picture 8" descr="layout_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7" y="1512429"/>
            <a:ext cx="3474385" cy="388435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11952" y="903708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>
              <a:spcBef>
                <a:spcPts val="780"/>
              </a:spcBef>
              <a:buClr>
                <a:srgbClr val="0C377B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FCC-</a:t>
            </a:r>
            <a:r>
              <a:rPr lang="en-US" b="1" dirty="0" err="1" smtClean="0">
                <a:solidFill>
                  <a:srgbClr val="FF0000"/>
                </a:solidFill>
              </a:rPr>
              <a:t>hh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380312" y="911045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>
              <a:spcBef>
                <a:spcPts val="780"/>
              </a:spcBef>
              <a:buClr>
                <a:srgbClr val="0C377B"/>
              </a:buClr>
              <a:buNone/>
            </a:pPr>
            <a:r>
              <a:rPr lang="en-US" b="1" dirty="0" smtClean="0">
                <a:solidFill>
                  <a:srgbClr val="FF0000"/>
                </a:solidFill>
              </a:rPr>
              <a:t>FCC-ee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17A0-76D7-4CF9-908F-E11D3E5A0CA7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2008" y="2472780"/>
            <a:ext cx="9036496" cy="461665"/>
          </a:xfrm>
          <a:prstGeom prst="rect">
            <a:avLst/>
          </a:prstGeom>
          <a:solidFill>
            <a:srgbClr val="FFFF00"/>
          </a:solidFill>
          <a:ln w="38100" cmpd="thinThick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Particle physics has arrived at an important moment </a:t>
            </a:r>
            <a:r>
              <a:rPr lang="en-GB" sz="2400" b="1" dirty="0" smtClean="0"/>
              <a:t>of </a:t>
            </a:r>
            <a:r>
              <a:rPr lang="en-GB" sz="2400" b="1" dirty="0"/>
              <a:t>its history</a:t>
            </a:r>
          </a:p>
        </p:txBody>
      </p:sp>
    </p:spTree>
    <p:extLst>
      <p:ext uri="{BB962C8B-B14F-4D97-AF65-F5344CB8AC3E}">
        <p14:creationId xmlns:p14="http://schemas.microsoft.com/office/powerpoint/2010/main" val="6619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20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0" y="49188"/>
            <a:ext cx="9200060" cy="520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5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FCC CDR presentation   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3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4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486" y="1129308"/>
            <a:ext cx="9109032" cy="18158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2800" b="1" dirty="0" smtClean="0"/>
              <a:t>1st </a:t>
            </a:r>
            <a:r>
              <a:rPr lang="fr-CH" sz="2800" b="1" dirty="0" err="1" smtClean="0"/>
              <a:t>Step</a:t>
            </a:r>
            <a:r>
              <a:rPr lang="fr-CH" sz="2800" b="1" dirty="0" smtClean="0"/>
              <a:t> : the </a:t>
            </a:r>
            <a:r>
              <a:rPr lang="fr-CH" sz="2800" b="1" dirty="0" err="1" smtClean="0"/>
              <a:t>e+e</a:t>
            </a:r>
            <a:r>
              <a:rPr lang="fr-CH" sz="2800" b="1" dirty="0" smtClean="0"/>
              <a:t>- </a:t>
            </a:r>
            <a:r>
              <a:rPr lang="fr-CH" sz="2800" b="1" dirty="0" err="1" smtClean="0"/>
              <a:t>collider</a:t>
            </a:r>
            <a:r>
              <a:rPr lang="fr-CH" sz="2800" b="1" dirty="0" smtClean="0"/>
              <a:t>  FCC-</a:t>
            </a:r>
            <a:r>
              <a:rPr lang="fr-CH" sz="2800" b="1" dirty="0" err="1" smtClean="0"/>
              <a:t>ee</a:t>
            </a:r>
            <a:r>
              <a:rPr lang="fr-CH" sz="2800" b="1" dirty="0" smtClean="0"/>
              <a:t> </a:t>
            </a:r>
            <a:r>
              <a:rPr lang="fr-CH" sz="2800" b="1" dirty="0" smtClean="0"/>
              <a:t>for  </a:t>
            </a:r>
            <a:r>
              <a:rPr lang="fr-CH" sz="2800" b="1" dirty="0" smtClean="0"/>
              <a:t>Z, W, </a:t>
            </a:r>
            <a:r>
              <a:rPr lang="fr-CH" sz="2800" b="1" dirty="0" err="1" smtClean="0"/>
              <a:t>Higgs</a:t>
            </a:r>
            <a:r>
              <a:rPr lang="fr-CH" sz="2800" b="1" dirty="0" smtClean="0"/>
              <a:t> &amp; </a:t>
            </a:r>
            <a:r>
              <a:rPr lang="fr-CH" sz="2800" b="1" dirty="0" smtClean="0"/>
              <a:t>top</a:t>
            </a:r>
            <a:endParaRPr lang="fr-CH" sz="2800" b="1" dirty="0" smtClean="0"/>
          </a:p>
          <a:p>
            <a:pPr algn="ctr"/>
            <a:endParaRPr lang="fr-CH" sz="2800" b="1" dirty="0" smtClean="0"/>
          </a:p>
          <a:p>
            <a:pPr algn="ctr"/>
            <a:r>
              <a:rPr lang="fr-CH" sz="2800" b="1" dirty="0" smtClean="0"/>
              <a:t> </a:t>
            </a:r>
            <a:r>
              <a:rPr lang="fr-CH" sz="2800" b="1" dirty="0" smtClean="0"/>
              <a:t>«</a:t>
            </a:r>
            <a:r>
              <a:rPr lang="fr-CH" sz="2800" b="1" dirty="0" err="1" smtClean="0"/>
              <a:t>Higgs</a:t>
            </a:r>
            <a:r>
              <a:rPr lang="fr-CH" sz="2800" b="1" dirty="0" smtClean="0"/>
              <a:t> and </a:t>
            </a:r>
            <a:r>
              <a:rPr lang="fr-CH" sz="2800" b="1" dirty="0" err="1" smtClean="0"/>
              <a:t>Electroweak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Factory</a:t>
            </a:r>
            <a:r>
              <a:rPr lang="fr-CH" sz="2800" b="1" dirty="0" smtClean="0"/>
              <a:t>»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19" y="3289548"/>
            <a:ext cx="84634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-- </a:t>
            </a:r>
            <a:r>
              <a:rPr lang="fr-CH" dirty="0" err="1" smtClean="0"/>
              <a:t>Very</a:t>
            </a:r>
            <a:r>
              <a:rPr lang="fr-CH" dirty="0" smtClean="0"/>
              <a:t> High </a:t>
            </a:r>
            <a:r>
              <a:rPr lang="fr-CH" dirty="0" err="1"/>
              <a:t>L</a:t>
            </a:r>
            <a:r>
              <a:rPr lang="fr-CH" dirty="0" err="1" smtClean="0"/>
              <a:t>uminosities</a:t>
            </a:r>
            <a:r>
              <a:rPr lang="fr-CH" dirty="0" smtClean="0"/>
              <a:t> in 100 km tunnel</a:t>
            </a:r>
          </a:p>
          <a:p>
            <a:r>
              <a:rPr lang="fr-CH" dirty="0" smtClean="0"/>
              <a:t>-- Centre-of-mass  </a:t>
            </a:r>
            <a:r>
              <a:rPr lang="fr-CH" dirty="0" err="1" smtClean="0"/>
              <a:t>energy</a:t>
            </a:r>
            <a:r>
              <a:rPr lang="fr-CH" dirty="0" smtClean="0"/>
              <a:t> calibration </a:t>
            </a:r>
            <a:r>
              <a:rPr lang="fr-CH" dirty="0" smtClean="0"/>
              <a:t>for Z W, </a:t>
            </a:r>
            <a:r>
              <a:rPr lang="fr-CH" dirty="0" err="1" smtClean="0"/>
              <a:t>based</a:t>
            </a:r>
            <a:r>
              <a:rPr lang="fr-CH" dirty="0" smtClean="0"/>
              <a:t> </a:t>
            </a:r>
            <a:r>
              <a:rPr lang="fr-CH" dirty="0" smtClean="0"/>
              <a:t>on </a:t>
            </a:r>
            <a:r>
              <a:rPr lang="fr-CH" dirty="0" err="1" smtClean="0"/>
              <a:t>resonant</a:t>
            </a:r>
            <a:r>
              <a:rPr lang="fr-CH" dirty="0" smtClean="0"/>
              <a:t> </a:t>
            </a:r>
            <a:r>
              <a:rPr lang="fr-CH" dirty="0" err="1" smtClean="0"/>
              <a:t>depolarization</a:t>
            </a:r>
            <a:r>
              <a:rPr lang="fr-CH" dirty="0" smtClean="0"/>
              <a:t> (100keV</a:t>
            </a:r>
            <a:r>
              <a:rPr lang="fr-CH" dirty="0" smtClean="0"/>
              <a:t>)</a:t>
            </a:r>
          </a:p>
          <a:p>
            <a:r>
              <a:rPr lang="fr-CH" dirty="0" smtClean="0"/>
              <a:t>-- possible </a:t>
            </a:r>
            <a:r>
              <a:rPr lang="fr-CH" dirty="0" err="1" smtClean="0"/>
              <a:t>monochromatization</a:t>
            </a:r>
            <a:r>
              <a:rPr lang="fr-CH" dirty="0" smtClean="0"/>
              <a:t> (</a:t>
            </a:r>
            <a:r>
              <a:rPr lang="fr-CH" dirty="0" err="1" smtClean="0"/>
              <a:t>ee</a:t>
            </a:r>
            <a:r>
              <a:rPr lang="fr-CH" dirty="0" smtClean="0">
                <a:sym typeface="Wingdings" panose="05000000000000000000" pitchFamily="2" charset="2"/>
              </a:rPr>
              <a:t> H)</a:t>
            </a:r>
            <a:endParaRPr lang="fr-CH" dirty="0" smtClean="0"/>
          </a:p>
          <a:p>
            <a:r>
              <a:rPr lang="fr-CH" dirty="0" smtClean="0"/>
              <a:t>--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small</a:t>
            </a:r>
            <a:r>
              <a:rPr lang="fr-CH" dirty="0" smtClean="0"/>
              <a:t> </a:t>
            </a:r>
            <a:r>
              <a:rPr lang="fr-CH" dirty="0" err="1" smtClean="0"/>
              <a:t>beams</a:t>
            </a:r>
            <a:r>
              <a:rPr lang="fr-CH" dirty="0" smtClean="0"/>
              <a:t> and clean </a:t>
            </a:r>
            <a:r>
              <a:rPr lang="fr-CH" dirty="0" err="1" smtClean="0"/>
              <a:t>experimental</a:t>
            </a:r>
            <a:r>
              <a:rPr lang="fr-CH" dirty="0" smtClean="0"/>
              <a:t> conditions </a:t>
            </a:r>
          </a:p>
          <a:p>
            <a:r>
              <a:rPr lang="fr-CH" dirty="0" smtClean="0"/>
              <a:t>-- </a:t>
            </a:r>
            <a:r>
              <a:rPr lang="fr-CH" dirty="0" err="1" smtClean="0"/>
              <a:t>Very</a:t>
            </a:r>
            <a:r>
              <a:rPr lang="fr-CH" dirty="0" smtClean="0"/>
              <a:t> mature </a:t>
            </a:r>
            <a:r>
              <a:rPr lang="fr-CH" dirty="0" err="1" smtClean="0"/>
              <a:t>technology</a:t>
            </a:r>
            <a:r>
              <a:rPr lang="fr-CH" dirty="0" smtClean="0"/>
              <a:t>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</a:t>
            </a:r>
            <a:r>
              <a:rPr lang="fr-CH" dirty="0" err="1" smtClean="0"/>
              <a:t>We</a:t>
            </a:r>
            <a:r>
              <a:rPr lang="fr-CH" dirty="0" smtClean="0"/>
              <a:t> know how to do </a:t>
            </a:r>
            <a:r>
              <a:rPr lang="fr-CH" dirty="0" err="1" smtClean="0"/>
              <a:t>this</a:t>
            </a:r>
            <a:r>
              <a:rPr lang="fr-CH" dirty="0" smtClean="0"/>
              <a:t>,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 know how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should</a:t>
            </a:r>
            <a:r>
              <a:rPr lang="fr-CH" dirty="0" smtClean="0"/>
              <a:t> </a:t>
            </a:r>
            <a:r>
              <a:rPr lang="fr-CH" dirty="0" err="1" smtClean="0"/>
              <a:t>improve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.       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          – no </a:t>
            </a:r>
            <a:r>
              <a:rPr lang="fr-CH" dirty="0" err="1" smtClean="0"/>
              <a:t>significant</a:t>
            </a:r>
            <a:r>
              <a:rPr lang="fr-CH" dirty="0" smtClean="0"/>
              <a:t> </a:t>
            </a:r>
            <a:r>
              <a:rPr lang="fr-CH" dirty="0" err="1" smtClean="0"/>
              <a:t>risk</a:t>
            </a:r>
            <a:r>
              <a:rPr lang="fr-CH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0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4355976" y="946273"/>
            <a:ext cx="4788024" cy="39502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-36512" y="749639"/>
                <a:ext cx="4608512" cy="29703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431" indent="0" defTabSz="685783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 smtClean="0">
                    <a:solidFill>
                      <a:srgbClr val="0C377B"/>
                    </a:solidFill>
                    <a:latin typeface="Arial"/>
                  </a:rPr>
                  <a:t>double ring </a:t>
                </a:r>
                <a:r>
                  <a:rPr lang="en-US" sz="20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2000" baseline="30000" dirty="0" err="1">
                    <a:solidFill>
                      <a:srgbClr val="0C377B"/>
                    </a:solidFill>
                    <a:latin typeface="Arial"/>
                  </a:rPr>
                  <a:t>+</a:t>
                </a:r>
                <a:r>
                  <a:rPr lang="en-US" sz="20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2000" baseline="30000" dirty="0">
                    <a:solidFill>
                      <a:srgbClr val="0C377B"/>
                    </a:solidFill>
                    <a:latin typeface="Arial"/>
                  </a:rPr>
                  <a:t>-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 collider ~100 km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follows footprint of FCC-</a:t>
                </a:r>
                <a:r>
                  <a:rPr lang="en-US" sz="2000" b="1" dirty="0" err="1">
                    <a:solidFill>
                      <a:srgbClr val="0C377B"/>
                    </a:solidFill>
                    <a:latin typeface="Arial"/>
                  </a:rPr>
                  <a:t>hh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, </a:t>
                </a:r>
                <a:r>
                  <a:rPr lang="en-US" sz="2000" b="1" dirty="0" smtClean="0">
                    <a:solidFill>
                      <a:srgbClr val="0C377B"/>
                    </a:solidFill>
                    <a:latin typeface="Arial"/>
                  </a:rPr>
                  <a:t>asymmetric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IR layout &amp; optics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to limit </a:t>
                </a:r>
                <a:r>
                  <a:rPr lang="en-US" sz="2000" dirty="0" smtClean="0">
                    <a:solidFill>
                      <a:srgbClr val="0C377B"/>
                    </a:solidFill>
                    <a:latin typeface="Arial"/>
                  </a:rPr>
                  <a:t>SR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towards the detector </a:t>
                </a:r>
              </a:p>
              <a:p>
                <a:pPr marL="27431" indent="0" defTabSz="263519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presently 2 IPs </a:t>
                </a:r>
                <a:r>
                  <a:rPr lang="en-US" sz="2000" dirty="0" smtClean="0">
                    <a:solidFill>
                      <a:srgbClr val="0C377B"/>
                    </a:solidFill>
                    <a:latin typeface="Arial"/>
                  </a:rPr>
                  <a:t>(4IP under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study),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large 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horizontal crossing angle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30 </a:t>
                </a:r>
                <a:r>
                  <a:rPr lang="en-US" sz="2000" b="1" dirty="0" err="1">
                    <a:solidFill>
                      <a:srgbClr val="0C377B"/>
                    </a:solidFill>
                    <a:latin typeface="Arial"/>
                  </a:rPr>
                  <a:t>mrad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, crab-waist optics </a:t>
                </a:r>
              </a:p>
              <a:p>
                <a:pPr marL="27431" indent="0" defTabSz="358766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2000" b="1" dirty="0" smtClean="0">
                    <a:solidFill>
                      <a:srgbClr val="0C377B"/>
                    </a:solidFill>
                    <a:latin typeface="Arial"/>
                  </a:rPr>
                  <a:t>SR</a:t>
                </a:r>
                <a:r>
                  <a:rPr lang="en-US" sz="2000" b="1" dirty="0" smtClean="0">
                    <a:solidFill>
                      <a:srgbClr val="0C377B"/>
                    </a:solidFill>
                    <a:latin typeface="Arial"/>
                  </a:rPr>
                  <a:t> </a:t>
                </a:r>
                <a:r>
                  <a:rPr lang="en-US" sz="2000" b="1" dirty="0">
                    <a:solidFill>
                      <a:srgbClr val="0C377B"/>
                    </a:solidFill>
                    <a:latin typeface="Arial"/>
                  </a:rPr>
                  <a:t>power 50 MW/beam</a:t>
                </a:r>
                <a:r>
                  <a:rPr lang="en-US" sz="2000" dirty="0">
                    <a:solidFill>
                      <a:srgbClr val="0C377B"/>
                    </a:solidFill>
                    <a:latin typeface="Arial"/>
                  </a:rPr>
                  <a:t> at all beam energies; tapering of </a:t>
                </a:r>
                <a:r>
                  <a:rPr lang="en-GB" sz="2000" dirty="0">
                    <a:solidFill>
                      <a:srgbClr val="0C377B"/>
                    </a:solidFill>
                    <a:latin typeface="Arial"/>
                  </a:rPr>
                  <a:t>arc magnet strengths to match local </a:t>
                </a:r>
                <a:r>
                  <a:rPr lang="en-GB" sz="2000" dirty="0" smtClean="0">
                    <a:solidFill>
                      <a:srgbClr val="0C377B"/>
                    </a:solidFill>
                    <a:latin typeface="Arial"/>
                  </a:rPr>
                  <a:t>energy</a:t>
                </a:r>
              </a:p>
              <a:p>
                <a:pPr marL="27431" indent="0" defTabSz="358766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r>
                  <a:rPr lang="en-GB" sz="2000" b="1" dirty="0">
                    <a:solidFill>
                      <a:srgbClr val="0C377B"/>
                    </a:solidFill>
                    <a:latin typeface="Arial"/>
                  </a:rPr>
                  <a:t>c</a:t>
                </a:r>
                <a:r>
                  <a:rPr lang="en-GB" sz="2000" b="1" dirty="0" smtClean="0">
                    <a:solidFill>
                      <a:srgbClr val="0C377B"/>
                    </a:solidFill>
                    <a:latin typeface="Arial"/>
                  </a:rPr>
                  <a:t>ommon RF </a:t>
                </a:r>
                <a:r>
                  <a:rPr lang="en-GB" sz="2000" dirty="0" smtClean="0">
                    <a:solidFill>
                      <a:srgbClr val="0C377B"/>
                    </a:solidFill>
                    <a:latin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000" b="0" i="1" dirty="0" smtClean="0">
                            <a:solidFill>
                              <a:srgbClr val="0C377B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2000" dirty="0" smtClean="0">
                    <a:solidFill>
                      <a:srgbClr val="0C377B"/>
                    </a:solidFill>
                    <a:latin typeface="Arial"/>
                  </a:rPr>
                  <a:t> running</a:t>
                </a:r>
                <a:endParaRPr lang="en-US" sz="2000" dirty="0">
                  <a:solidFill>
                    <a:srgbClr val="0C377B"/>
                  </a:solidFill>
                  <a:latin typeface="Arial"/>
                </a:endParaRPr>
              </a:p>
              <a:p>
                <a:pPr marL="27431" indent="0" defTabSz="357708">
                  <a:spcBef>
                    <a:spcPts val="751"/>
                  </a:spcBef>
                  <a:buClr>
                    <a:srgbClr val="0C377B"/>
                  </a:buClr>
                  <a:buNone/>
                  <a:defRPr/>
                </a:pPr>
                <a:endParaRPr lang="en-US" sz="2000" b="1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749639"/>
                <a:ext cx="4608512" cy="2970330"/>
              </a:xfrm>
              <a:prstGeom prst="rect">
                <a:avLst/>
              </a:prstGeom>
              <a:blipFill rotWithShape="1">
                <a:blip r:embed="rId4"/>
                <a:stretch>
                  <a:fillRect l="-794" t="-821" b="-334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587016" y="5381576"/>
            <a:ext cx="13760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30753"/>
            <a:ext cx="9144000" cy="6849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latin typeface="Calibri Light" panose="020F0302020204030204"/>
              </a:rPr>
              <a:t>                </a:t>
            </a:r>
            <a:r>
              <a:rPr lang="en-US" sz="4267" b="1" dirty="0">
                <a:solidFill>
                  <a:srgbClr val="FFFF00"/>
                </a:solidFill>
                <a:latin typeface="Calibri Light" panose="020F0302020204030204"/>
              </a:rPr>
              <a:t>FCC-</a:t>
            </a:r>
            <a:r>
              <a:rPr lang="en-US" sz="4267" b="1" dirty="0" err="1">
                <a:solidFill>
                  <a:srgbClr val="FFFF00"/>
                </a:solidFill>
                <a:latin typeface="Calibri Light" panose="020F0302020204030204"/>
              </a:rPr>
              <a:t>ee</a:t>
            </a:r>
            <a:r>
              <a:rPr lang="en-US" sz="4267" b="1" dirty="0">
                <a:solidFill>
                  <a:srgbClr val="FFFF00"/>
                </a:solidFill>
                <a:latin typeface="Calibri Light" panose="020F0302020204030204"/>
              </a:rPr>
              <a:t> basic design choices</a:t>
            </a:r>
            <a:endParaRPr lang="en-GB" sz="4267" b="1" dirty="0">
              <a:solidFill>
                <a:srgbClr val="FFFF00"/>
              </a:solidFill>
              <a:latin typeface="Calibri Light" panose="020F0302020204030204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2689"/>
            <a:ext cx="203380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43" y="46736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1" lvl="0" defTabSz="357708">
              <a:spcBef>
                <a:spcPts val="751"/>
              </a:spcBef>
              <a:buClr>
                <a:srgbClr val="0C377B"/>
              </a:buClr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top-up injection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 requires 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booster synchrotron in collider tunnel</a:t>
            </a:r>
          </a:p>
        </p:txBody>
      </p:sp>
    </p:spTree>
    <p:extLst>
      <p:ext uri="{BB962C8B-B14F-4D97-AF65-F5344CB8AC3E}">
        <p14:creationId xmlns:p14="http://schemas.microsoft.com/office/powerpoint/2010/main" val="31115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188"/>
            <a:ext cx="9108504" cy="54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6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7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2042" y="995748"/>
            <a:ext cx="1284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TLEP</a:t>
            </a:r>
            <a:r>
              <a:rPr lang="fr-CH" sz="1200" dirty="0" smtClean="0">
                <a:sym typeface="Wingdings" panose="05000000000000000000" pitchFamily="2" charset="2"/>
              </a:rPr>
              <a:t> ESPP2012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392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12360" y="25734"/>
            <a:ext cx="1345433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+mn-lt"/>
              </a:rPr>
              <a:t>FCC-</a:t>
            </a:r>
            <a:r>
              <a:rPr lang="fr-CH" sz="3200" b="1" dirty="0" err="1" smtClean="0">
                <a:latin typeface="+mn-lt"/>
              </a:rPr>
              <a:t>ee</a:t>
            </a:r>
            <a:endParaRPr lang="en-GB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8401" y="879533"/>
            <a:ext cx="10118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LEPx10</a:t>
            </a:r>
            <a:r>
              <a:rPr lang="fr-CH" b="1" baseline="30000" dirty="0" smtClean="0"/>
              <a:t>5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7704" y="46901"/>
            <a:ext cx="258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Z       WW    HZ     tt </a:t>
            </a:r>
            <a:endParaRPr lang="en-GB" sz="2400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81747" y="402178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5816" y="383420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63888" y="397394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11960" y="384955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504" y="2923660"/>
            <a:ext cx="123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Event </a:t>
            </a:r>
            <a:endParaRPr lang="fr-CH" sz="2000" b="1" dirty="0" smtClean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  <a:latin typeface="+mn-lt"/>
              </a:rPr>
              <a:t>statistics</a:t>
            </a:r>
            <a:r>
              <a:rPr lang="fr-CH" sz="2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7" y="3715748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  91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5 10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161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8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240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350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3721596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4891" y="3693355"/>
            <a:ext cx="120071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 &lt;100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&lt;300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</a:t>
            </a:r>
            <a:r>
              <a:rPr lang="fr-CH" sz="2000" dirty="0"/>
              <a:t>2</a:t>
            </a:r>
            <a:r>
              <a:rPr lang="fr-CH" sz="2000" dirty="0" smtClean="0">
                <a:latin typeface="+mn-lt"/>
              </a:rPr>
              <a:t> MeV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5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4369" y="3405323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+mn-lt"/>
              </a:rPr>
              <a:t>E</a:t>
            </a:r>
            <a:r>
              <a:rPr lang="fr-CH" b="1" baseline="-25000" dirty="0">
                <a:latin typeface="+mn-lt"/>
              </a:rPr>
              <a:t>CM</a:t>
            </a:r>
            <a:r>
              <a:rPr lang="fr-CH" b="1" dirty="0">
                <a:latin typeface="+mn-lt"/>
              </a:rPr>
              <a:t> </a:t>
            </a:r>
            <a:r>
              <a:rPr lang="fr-CH" b="1" dirty="0" err="1" smtClean="0">
                <a:latin typeface="+mn-lt"/>
              </a:rPr>
              <a:t>errors</a:t>
            </a:r>
            <a:r>
              <a:rPr lang="fr-CH" b="1" dirty="0" smtClean="0">
                <a:latin typeface="+mn-lt"/>
              </a:rPr>
              <a:t>:</a:t>
            </a:r>
            <a:endParaRPr lang="fr-CH" b="1" dirty="0"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7407"/>
            <a:ext cx="6192859" cy="30912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484742"/>
            <a:ext cx="2133600" cy="304271"/>
          </a:xfrm>
        </p:spPr>
        <p:txBody>
          <a:bodyPr/>
          <a:lstStyle/>
          <a:p>
            <a:fld id="{4B0B43DA-57A8-4FBE-A16F-E54841D6601C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71800" y="5505557"/>
            <a:ext cx="3464024" cy="304271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484742"/>
            <a:ext cx="2133600" cy="304271"/>
          </a:xfrm>
        </p:spPr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 bwMode="auto">
          <a:xfrm>
            <a:off x="899592" y="265212"/>
            <a:ext cx="6552728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585692"/>
            <a:ext cx="845635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latin typeface="+mn-lt"/>
              </a:rPr>
              <a:t>Great </a:t>
            </a:r>
            <a:r>
              <a:rPr lang="fr-CH" sz="2000" b="1" dirty="0" err="1" smtClean="0">
                <a:latin typeface="+mn-lt"/>
              </a:rPr>
              <a:t>energy</a:t>
            </a:r>
            <a:r>
              <a:rPr lang="fr-CH" sz="2000" b="1" dirty="0" smtClean="0">
                <a:latin typeface="+mn-lt"/>
              </a:rPr>
              <a:t> range for the </a:t>
            </a:r>
            <a:r>
              <a:rPr lang="fr-CH" sz="2000" b="1" dirty="0" err="1" smtClean="0">
                <a:latin typeface="+mn-lt"/>
              </a:rPr>
              <a:t>heavy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 err="1" smtClean="0">
                <a:latin typeface="+mn-lt"/>
              </a:rPr>
              <a:t>particles</a:t>
            </a:r>
            <a:r>
              <a:rPr lang="fr-CH" sz="2000" b="1" dirty="0" smtClean="0">
                <a:latin typeface="+mn-lt"/>
              </a:rPr>
              <a:t> of the Standard </a:t>
            </a:r>
            <a:r>
              <a:rPr lang="fr-CH" sz="2000" b="1" dirty="0" smtClean="0">
                <a:latin typeface="+mn-lt"/>
              </a:rPr>
              <a:t>Model</a:t>
            </a:r>
          </a:p>
          <a:p>
            <a:r>
              <a:rPr lang="fr-CH" sz="2000" b="1" dirty="0" smtClean="0"/>
              <a:t>COMPLEMENTARITY WITH LINEAR COLLIDERS (ILC, CLIC) </a:t>
            </a:r>
            <a:r>
              <a:rPr lang="fr-CH" sz="2000" b="1" dirty="0" err="1" smtClean="0"/>
              <a:t>overlap</a:t>
            </a:r>
            <a:r>
              <a:rPr lang="fr-CH" sz="2000" b="1" dirty="0" smtClean="0"/>
              <a:t>  300-400 </a:t>
            </a:r>
            <a:r>
              <a:rPr lang="fr-CH" sz="2000" b="1" dirty="0" err="1" smtClean="0"/>
              <a:t>GeV</a:t>
            </a:r>
            <a:endParaRPr lang="fr-CH" sz="2000" b="1" dirty="0" smtClean="0"/>
          </a:p>
          <a:p>
            <a:r>
              <a:rPr lang="fr-CH" sz="2000" b="1" dirty="0"/>
              <a:t> </a:t>
            </a:r>
            <a:r>
              <a:rPr lang="fr-CH" sz="2000" b="1" dirty="0" smtClean="0"/>
              <a:t>  </a:t>
            </a:r>
            <a:r>
              <a:rPr lang="fr-CH" sz="2000" b="1" u="sng" dirty="0" err="1" smtClean="0"/>
              <a:t>certainly</a:t>
            </a:r>
            <a:r>
              <a:rPr lang="fr-CH" sz="2000" b="1" u="sng" dirty="0" smtClean="0"/>
              <a:t> </a:t>
            </a:r>
            <a:r>
              <a:rPr lang="fr-CH" sz="2000" b="1" u="sng" dirty="0" err="1" smtClean="0"/>
              <a:t>could</a:t>
            </a:r>
            <a:r>
              <a:rPr lang="fr-CH" sz="2000" b="1" u="sng" dirty="0" smtClean="0"/>
              <a:t> imagine a world </a:t>
            </a:r>
            <a:r>
              <a:rPr lang="fr-CH" sz="2000" b="1" u="sng" dirty="0" err="1" smtClean="0"/>
              <a:t>with</a:t>
            </a:r>
            <a:r>
              <a:rPr lang="fr-CH" sz="2000" b="1" u="sng" dirty="0" smtClean="0"/>
              <a:t> 1 </a:t>
            </a:r>
            <a:r>
              <a:rPr lang="fr-CH" sz="2000" b="1" u="sng" dirty="0" err="1" smtClean="0"/>
              <a:t>circular</a:t>
            </a:r>
            <a:r>
              <a:rPr lang="fr-CH" sz="2000" b="1" u="sng" dirty="0" smtClean="0"/>
              <a:t> </a:t>
            </a:r>
            <a:r>
              <a:rPr lang="fr-CH" sz="2000" b="1" u="sng" dirty="0" err="1" smtClean="0"/>
              <a:t>lab</a:t>
            </a:r>
            <a:r>
              <a:rPr lang="fr-CH" sz="2000" b="1" u="sng" dirty="0" smtClean="0"/>
              <a:t> and 1 </a:t>
            </a:r>
            <a:r>
              <a:rPr lang="fr-CH" sz="2000" b="1" u="sng" dirty="0" err="1" smtClean="0"/>
              <a:t>linear</a:t>
            </a:r>
            <a:r>
              <a:rPr lang="fr-CH" sz="2000" b="1" u="sng" dirty="0" smtClean="0"/>
              <a:t> </a:t>
            </a:r>
            <a:r>
              <a:rPr lang="fr-CH" sz="2000" b="1" u="sng" dirty="0" err="1" smtClean="0"/>
              <a:t>lab</a:t>
            </a:r>
            <a:r>
              <a:rPr lang="fr-CH" sz="2000" b="1" u="sng" dirty="0" smtClean="0"/>
              <a:t>! </a:t>
            </a:r>
            <a:r>
              <a:rPr lang="fr-CH" sz="2000" b="1" u="sng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84"/>
            <a:ext cx="9281067" cy="54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5161756"/>
            <a:ext cx="286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*) </a:t>
            </a:r>
            <a:r>
              <a:rPr lang="fr-CH" dirty="0" err="1" smtClean="0"/>
              <a:t>reduction</a:t>
            </a:r>
            <a:r>
              <a:rPr lang="fr-CH" dirty="0" smtClean="0"/>
              <a:t> to r=10mm OK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1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4" y="1285768"/>
            <a:ext cx="48672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6" y="11721"/>
            <a:ext cx="905256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800" dirty="0" smtClean="0">
                <a:latin typeface="+mn-lt"/>
              </a:rPr>
              <a:t>1989-1999: top mass </a:t>
            </a:r>
            <a:r>
              <a:rPr lang="fr-CH" sz="2800" dirty="0" err="1" smtClean="0">
                <a:latin typeface="+mn-lt"/>
              </a:rPr>
              <a:t>predicted</a:t>
            </a:r>
            <a:r>
              <a:rPr lang="fr-CH" sz="2800" dirty="0" smtClean="0">
                <a:latin typeface="+mn-lt"/>
              </a:rPr>
              <a:t> (LEP, </a:t>
            </a:r>
            <a:r>
              <a:rPr lang="fr-CH" sz="2800" dirty="0" err="1" smtClean="0">
                <a:latin typeface="+mn-lt"/>
              </a:rPr>
              <a:t>mostly</a:t>
            </a:r>
            <a:r>
              <a:rPr lang="fr-CH" sz="2800" dirty="0" smtClean="0">
                <a:latin typeface="+mn-lt"/>
              </a:rPr>
              <a:t> Z </a:t>
            </a:r>
            <a:r>
              <a:rPr lang="fr-CH" sz="2800" dirty="0" err="1" smtClean="0">
                <a:latin typeface="+mn-lt"/>
              </a:rPr>
              <a:t>mass&amp;width</a:t>
            </a:r>
            <a:r>
              <a:rPr lang="fr-CH" sz="2800" dirty="0" smtClean="0">
                <a:latin typeface="+mn-lt"/>
              </a:rPr>
              <a:t>) </a:t>
            </a:r>
          </a:p>
          <a:p>
            <a:r>
              <a:rPr lang="fr-CH" sz="2800" dirty="0" smtClean="0">
                <a:latin typeface="+mn-lt"/>
              </a:rPr>
              <a:t>                     top quark </a:t>
            </a:r>
            <a:r>
              <a:rPr lang="fr-CH" sz="2800" dirty="0" err="1" smtClean="0">
                <a:latin typeface="+mn-lt"/>
              </a:rPr>
              <a:t>discovered</a:t>
            </a:r>
            <a:r>
              <a:rPr lang="fr-CH" sz="2800" dirty="0" smtClean="0">
                <a:latin typeface="+mn-lt"/>
              </a:rPr>
              <a:t> (</a:t>
            </a:r>
            <a:r>
              <a:rPr lang="fr-CH" sz="2800" dirty="0" err="1" smtClean="0">
                <a:latin typeface="+mn-lt"/>
              </a:rPr>
              <a:t>Tevatron</a:t>
            </a:r>
            <a:r>
              <a:rPr lang="fr-CH" sz="2800" dirty="0" smtClean="0">
                <a:latin typeface="+mn-lt"/>
              </a:rPr>
              <a:t>)</a:t>
            </a:r>
          </a:p>
          <a:p>
            <a:r>
              <a:rPr lang="fr-CH" sz="2800" dirty="0">
                <a:latin typeface="+mn-lt"/>
              </a:rPr>
              <a:t> </a:t>
            </a:r>
            <a:r>
              <a:rPr lang="fr-CH" sz="2800" dirty="0" smtClean="0">
                <a:latin typeface="+mn-lt"/>
              </a:rPr>
              <a:t>                    t’Hooft and </a:t>
            </a:r>
            <a:r>
              <a:rPr lang="fr-CH" sz="2800" dirty="0" err="1" smtClean="0">
                <a:latin typeface="+mn-lt"/>
              </a:rPr>
              <a:t>Veltman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800" dirty="0" err="1" smtClean="0">
                <a:latin typeface="+mn-lt"/>
              </a:rPr>
              <a:t>get</a:t>
            </a:r>
            <a:r>
              <a:rPr lang="fr-CH" sz="2800" dirty="0" smtClean="0">
                <a:latin typeface="+mn-lt"/>
              </a:rPr>
              <a:t> Nobel </a:t>
            </a:r>
            <a:r>
              <a:rPr lang="fr-CH" sz="2800" dirty="0" err="1" smtClean="0">
                <a:latin typeface="+mn-lt"/>
              </a:rPr>
              <a:t>Prize</a:t>
            </a:r>
            <a:r>
              <a:rPr lang="fr-CH" sz="2800" dirty="0" smtClean="0">
                <a:latin typeface="+mn-lt"/>
              </a:rPr>
              <a:t> 1999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6" y="5018334"/>
            <a:ext cx="72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(c) </a:t>
            </a:r>
            <a:r>
              <a:rPr lang="fr-CH" sz="1200" dirty="0" err="1" smtClean="0">
                <a:latin typeface="+mn-lt"/>
              </a:rPr>
              <a:t>Sfyrla</a:t>
            </a:r>
            <a:endParaRPr lang="fr-CH" sz="3600" dirty="0" smtClean="0">
              <a:latin typeface="+mn-lt"/>
            </a:endParaRPr>
          </a:p>
          <a:p>
            <a:r>
              <a:rPr lang="fr-CH" sz="3600" dirty="0" smtClean="0"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772A-BFA7-4D4F-A0F0-21CB6BECC901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3007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</a:t>
            </a:r>
            <a:r>
              <a:rPr lang="en-GB" sz="3000" kern="0" dirty="0" smtClean="0">
                <a:latin typeface="Arial"/>
              </a:rPr>
              <a:t>FCC-</a:t>
            </a:r>
            <a:r>
              <a:rPr lang="en-GB" sz="3000" kern="0" dirty="0" err="1" smtClean="0">
                <a:latin typeface="Arial"/>
              </a:rPr>
              <a:t>ee</a:t>
            </a:r>
            <a:r>
              <a:rPr lang="en-GB" sz="3000" kern="0" dirty="0" smtClean="0">
                <a:latin typeface="Arial"/>
              </a:rPr>
              <a:t> with 4 IPs?</a:t>
            </a:r>
            <a:endParaRPr lang="en-US" sz="1350" kern="0" dirty="0"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6" y="53054"/>
            <a:ext cx="1525351" cy="53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37708"/>
            <a:ext cx="841845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lmost 2x higher total </a:t>
            </a:r>
            <a:r>
              <a:rPr lang="en-US" sz="2400" dirty="0" err="1" smtClean="0"/>
              <a:t>lumi</a:t>
            </a:r>
            <a:r>
              <a:rPr lang="en-US" sz="2400" dirty="0" smtClean="0"/>
              <a:t>., (or </a:t>
            </a:r>
            <a:r>
              <a:rPr lang="en-US" sz="2400" dirty="0" smtClean="0"/>
              <a:t>equal </a:t>
            </a:r>
            <a:r>
              <a:rPr lang="en-US" sz="2400" dirty="0" err="1" smtClean="0"/>
              <a:t>lumi</a:t>
            </a:r>
            <a:r>
              <a:rPr lang="en-US" sz="2400" dirty="0" smtClean="0"/>
              <a:t> </a:t>
            </a:r>
            <a:r>
              <a:rPr lang="en-US" sz="2400" dirty="0" smtClean="0"/>
              <a:t>at </a:t>
            </a:r>
            <a:r>
              <a:rPr lang="en-US" sz="2400" dirty="0" smtClean="0"/>
              <a:t>2/3 to </a:t>
            </a:r>
            <a:r>
              <a:rPr lang="en-US" sz="2400" dirty="0" smtClean="0"/>
              <a:t>3/4</a:t>
            </a:r>
            <a:r>
              <a:rPr lang="en-US" sz="2400" dirty="0" smtClean="0"/>
              <a:t> </a:t>
            </a:r>
            <a:r>
              <a:rPr lang="en-US" sz="2400" dirty="0" smtClean="0"/>
              <a:t>the power</a:t>
            </a:r>
            <a:endParaRPr lang="en-GB" sz="2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523793" y="2300653"/>
            <a:ext cx="2256809" cy="1875323"/>
            <a:chOff x="1180473" y="2778815"/>
            <a:chExt cx="1632577" cy="153918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96763" y="2778815"/>
              <a:ext cx="278811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>
              <a:off x="1738099" y="2778815"/>
              <a:ext cx="1074951" cy="1050610"/>
            </a:xfrm>
            <a:prstGeom prst="arc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 flipH="1">
              <a:off x="1180473" y="2778815"/>
              <a:ext cx="1095098" cy="1050610"/>
              <a:chOff x="1806962" y="2454965"/>
              <a:chExt cx="338584" cy="37768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1888435" y="245496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/>
            </p:nvSpPr>
            <p:spPr>
              <a:xfrm>
                <a:off x="1806962" y="2454965"/>
                <a:ext cx="338584" cy="377686"/>
              </a:xfrm>
              <a:prstGeom prst="arc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flipV="1">
              <a:off x="1190550" y="3267390"/>
              <a:ext cx="1622500" cy="1050610"/>
              <a:chOff x="1637670" y="2454965"/>
              <a:chExt cx="507876" cy="37768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806962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Arc 25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 flipH="1">
                <a:off x="1637670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Arc 23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 rot="5400000">
              <a:off x="2568764" y="3548406"/>
              <a:ext cx="488572" cy="0"/>
              <a:chOff x="2428185" y="2702615"/>
              <a:chExt cx="175638" cy="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rot="5400000" flipV="1">
              <a:off x="990399" y="3494197"/>
              <a:ext cx="525305" cy="145151"/>
              <a:chOff x="2428185" y="2702615"/>
              <a:chExt cx="175638" cy="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3412973" y="2323028"/>
            <a:ext cx="2256809" cy="1875323"/>
            <a:chOff x="1180473" y="2778815"/>
            <a:chExt cx="1632577" cy="1539185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996763" y="2778815"/>
              <a:ext cx="278811" cy="0"/>
            </a:xfrm>
            <a:prstGeom prst="line">
              <a:avLst/>
            </a:prstGeom>
            <a:ln w="317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/>
            <p:cNvSpPr/>
            <p:nvPr/>
          </p:nvSpPr>
          <p:spPr>
            <a:xfrm>
              <a:off x="1738099" y="2778815"/>
              <a:ext cx="1074951" cy="1050610"/>
            </a:xfrm>
            <a:prstGeom prst="arc">
              <a:avLst/>
            </a:prstGeom>
            <a:ln w="317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9" name="Group 38"/>
            <p:cNvGrpSpPr/>
            <p:nvPr/>
          </p:nvGrpSpPr>
          <p:grpSpPr>
            <a:xfrm flipH="1">
              <a:off x="1180473" y="2778815"/>
              <a:ext cx="1095098" cy="1050610"/>
              <a:chOff x="1806962" y="2454965"/>
              <a:chExt cx="338584" cy="377686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1888435" y="245496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Arc 53"/>
              <p:cNvSpPr/>
              <p:nvPr/>
            </p:nvSpPr>
            <p:spPr>
              <a:xfrm>
                <a:off x="1806962" y="2454965"/>
                <a:ext cx="338584" cy="377686"/>
              </a:xfrm>
              <a:prstGeom prst="arc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flipV="1">
              <a:off x="1190550" y="3267390"/>
              <a:ext cx="1622500" cy="1050610"/>
              <a:chOff x="1637670" y="2454965"/>
              <a:chExt cx="507876" cy="37768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806962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Arc 51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 flipH="1">
                <a:off x="1637670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Arc 49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333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 rot="5400000">
              <a:off x="2568764" y="3548406"/>
              <a:ext cx="488572" cy="0"/>
              <a:chOff x="2428185" y="2702615"/>
              <a:chExt cx="175638" cy="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 rot="5400000" flipV="1">
              <a:off x="990399" y="3494197"/>
              <a:ext cx="525305" cy="145151"/>
              <a:chOff x="2428185" y="2702615"/>
              <a:chExt cx="175638" cy="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6322313" y="2300650"/>
            <a:ext cx="2256809" cy="1875323"/>
            <a:chOff x="1180473" y="2778815"/>
            <a:chExt cx="1632577" cy="1539185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1996763" y="2778815"/>
              <a:ext cx="278811" cy="0"/>
            </a:xfrm>
            <a:prstGeom prst="line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/>
            <p:cNvSpPr/>
            <p:nvPr/>
          </p:nvSpPr>
          <p:spPr>
            <a:xfrm>
              <a:off x="1738099" y="2778815"/>
              <a:ext cx="1074951" cy="1050610"/>
            </a:xfrm>
            <a:prstGeom prst="arc">
              <a:avLst/>
            </a:prstGeom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" name="Group 57"/>
            <p:cNvGrpSpPr/>
            <p:nvPr/>
          </p:nvGrpSpPr>
          <p:grpSpPr>
            <a:xfrm flipH="1">
              <a:off x="1180473" y="2778815"/>
              <a:ext cx="1095098" cy="1050610"/>
              <a:chOff x="1806962" y="2454965"/>
              <a:chExt cx="338584" cy="377686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888435" y="245496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 72"/>
              <p:cNvSpPr/>
              <p:nvPr/>
            </p:nvSpPr>
            <p:spPr>
              <a:xfrm>
                <a:off x="1806962" y="2454965"/>
                <a:ext cx="338584" cy="377686"/>
              </a:xfrm>
              <a:prstGeom prst="arc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flipV="1">
              <a:off x="1190550" y="3267390"/>
              <a:ext cx="1622500" cy="1050610"/>
              <a:chOff x="1637670" y="2454965"/>
              <a:chExt cx="507876" cy="377686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806962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Arc 70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 flipH="1">
                <a:off x="1637670" y="2454965"/>
                <a:ext cx="338584" cy="377686"/>
                <a:chOff x="1806962" y="2454965"/>
                <a:chExt cx="338584" cy="377686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888435" y="2454965"/>
                  <a:ext cx="87819" cy="0"/>
                </a:xfrm>
                <a:prstGeom prst="line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Arc 68"/>
                <p:cNvSpPr/>
                <p:nvPr/>
              </p:nvSpPr>
              <p:spPr>
                <a:xfrm>
                  <a:off x="1806962" y="2454965"/>
                  <a:ext cx="338584" cy="377686"/>
                </a:xfrm>
                <a:prstGeom prst="arc">
                  <a:avLst/>
                </a:prstGeom>
                <a:ln w="317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 rot="5400000">
              <a:off x="2568764" y="3548406"/>
              <a:ext cx="488572" cy="0"/>
              <a:chOff x="2428185" y="2702615"/>
              <a:chExt cx="175638" cy="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 rot="5400000" flipV="1">
              <a:off x="990399" y="3494197"/>
              <a:ext cx="525305" cy="145151"/>
              <a:chOff x="2428185" y="2702615"/>
              <a:chExt cx="175638" cy="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428185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516004" y="2702615"/>
                <a:ext cx="87819" cy="0"/>
              </a:xfrm>
              <a:prstGeom prst="line">
                <a:avLst/>
              </a:prstGeom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/>
          <p:cNvSpPr txBox="1"/>
          <p:nvPr/>
        </p:nvSpPr>
        <p:spPr>
          <a:xfrm>
            <a:off x="1497120" y="199287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IP1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369028" y="418000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IP2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624" y="2906711"/>
            <a:ext cx="82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W,Z,H,t</a:t>
            </a:r>
            <a:r>
              <a:rPr lang="en-US" sz="1400" dirty="0">
                <a:solidFill>
                  <a:srgbClr val="00B050"/>
                </a:solidFill>
              </a:rPr>
              <a:t>)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89589" y="2949900"/>
            <a:ext cx="50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H,t</a:t>
            </a:r>
            <a:r>
              <a:rPr lang="en-US" sz="1400" dirty="0">
                <a:solidFill>
                  <a:srgbClr val="00B050"/>
                </a:solidFill>
              </a:rPr>
              <a:t>)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15893" y="2002244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IP1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287801" y="418937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IP2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64039" y="2052404"/>
            <a:ext cx="82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3333FF"/>
                </a:solidFill>
              </a:rPr>
              <a:t>(</a:t>
            </a:r>
            <a:r>
              <a:rPr lang="en-US" sz="1400" dirty="0" err="1" smtClean="0">
                <a:solidFill>
                  <a:srgbClr val="3333FF"/>
                </a:solidFill>
              </a:rPr>
              <a:t>W,Z,H,t</a:t>
            </a:r>
            <a:r>
              <a:rPr lang="en-US" sz="1400" dirty="0">
                <a:solidFill>
                  <a:srgbClr val="3333FF"/>
                </a:solidFill>
              </a:rPr>
              <a:t>)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2052" y="3896540"/>
            <a:ext cx="50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3333FF"/>
                </a:solidFill>
              </a:rPr>
              <a:t>(</a:t>
            </a:r>
            <a:r>
              <a:rPr lang="en-US" sz="1400" dirty="0" err="1" smtClean="0">
                <a:solidFill>
                  <a:srgbClr val="3333FF"/>
                </a:solidFill>
              </a:rPr>
              <a:t>H,t</a:t>
            </a:r>
            <a:r>
              <a:rPr lang="en-US" sz="1400" dirty="0">
                <a:solidFill>
                  <a:srgbClr val="3333FF"/>
                </a:solidFill>
              </a:rPr>
              <a:t>)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29855" y="310380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IP3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203467" y="303966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IP4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35698" y="3855948"/>
            <a:ext cx="50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3333FF"/>
                </a:solidFill>
              </a:rPr>
              <a:t>(</a:t>
            </a:r>
            <a:r>
              <a:rPr lang="en-US" sz="1400" dirty="0" err="1" smtClean="0">
                <a:solidFill>
                  <a:srgbClr val="3333FF"/>
                </a:solidFill>
              </a:rPr>
              <a:t>H,t</a:t>
            </a:r>
            <a:r>
              <a:rPr lang="en-US" sz="1400" dirty="0">
                <a:solidFill>
                  <a:srgbClr val="3333FF"/>
                </a:solidFill>
              </a:rPr>
              <a:t>)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70606" y="2060897"/>
            <a:ext cx="50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3333FF"/>
                </a:solidFill>
              </a:rPr>
              <a:t>(</a:t>
            </a:r>
            <a:r>
              <a:rPr lang="en-US" sz="1400" dirty="0" err="1" smtClean="0">
                <a:solidFill>
                  <a:srgbClr val="3333FF"/>
                </a:solidFill>
              </a:rPr>
              <a:t>H,t</a:t>
            </a:r>
            <a:r>
              <a:rPr lang="en-US" sz="1400" dirty="0">
                <a:solidFill>
                  <a:srgbClr val="3333FF"/>
                </a:solidFill>
              </a:rPr>
              <a:t>)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23793" y="1131812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</a:t>
            </a:r>
            <a:r>
              <a:rPr lang="en-US" sz="2400" dirty="0" smtClean="0">
                <a:solidFill>
                  <a:srgbClr val="00B050"/>
                </a:solidFill>
              </a:rPr>
              <a:t>aseline w 2 IPs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227530" y="1110325"/>
            <a:ext cx="2688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p</a:t>
            </a:r>
            <a:r>
              <a:rPr lang="en-US" sz="2400" dirty="0" smtClean="0">
                <a:solidFill>
                  <a:srgbClr val="3333FF"/>
                </a:solidFill>
              </a:rPr>
              <a:t>eriodic alternative </a:t>
            </a:r>
          </a:p>
          <a:p>
            <a:r>
              <a:rPr lang="en-US" sz="2400" dirty="0" smtClean="0">
                <a:solidFill>
                  <a:srgbClr val="3333FF"/>
                </a:solidFill>
              </a:rPr>
              <a:t>with </a:t>
            </a:r>
            <a:r>
              <a:rPr lang="en-US" sz="2400" dirty="0">
                <a:solidFill>
                  <a:srgbClr val="3333FF"/>
                </a:solidFill>
              </a:rPr>
              <a:t>4</a:t>
            </a:r>
            <a:r>
              <a:rPr lang="en-US" sz="2400" dirty="0" smtClean="0">
                <a:solidFill>
                  <a:srgbClr val="3333FF"/>
                </a:solidFill>
              </a:rPr>
              <a:t> IPs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279221" y="1127898"/>
            <a:ext cx="286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US" sz="2400" dirty="0" smtClean="0">
                <a:solidFill>
                  <a:srgbClr val="7030A0"/>
                </a:solidFill>
              </a:rPr>
              <a:t>ess symmetric alternative 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with </a:t>
            </a:r>
            <a:r>
              <a:rPr lang="en-US" sz="2400" dirty="0">
                <a:solidFill>
                  <a:srgbClr val="7030A0"/>
                </a:solidFill>
              </a:rPr>
              <a:t>4</a:t>
            </a:r>
            <a:r>
              <a:rPr lang="en-US" sz="2400" dirty="0" smtClean="0">
                <a:solidFill>
                  <a:srgbClr val="7030A0"/>
                </a:solidFill>
              </a:rPr>
              <a:t> IPs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392760" y="205449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IP1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264668" y="424161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IP2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352476" y="2801244"/>
            <a:ext cx="82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(</a:t>
            </a:r>
            <a:r>
              <a:rPr lang="en-US" sz="1400" dirty="0" err="1" smtClean="0">
                <a:solidFill>
                  <a:srgbClr val="7030A0"/>
                </a:solidFill>
              </a:rPr>
              <a:t>W,Z,H,t</a:t>
            </a:r>
            <a:r>
              <a:rPr lang="en-US" sz="1400" dirty="0">
                <a:solidFill>
                  <a:srgbClr val="7030A0"/>
                </a:solidFill>
              </a:rPr>
              <a:t>)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694064" y="2310510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IP3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12757" y="241453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IP4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054992" y="2816995"/>
            <a:ext cx="507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RF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(</a:t>
            </a:r>
            <a:r>
              <a:rPr lang="en-US" sz="1400" dirty="0" err="1" smtClean="0">
                <a:solidFill>
                  <a:srgbClr val="7030A0"/>
                </a:solidFill>
              </a:rPr>
              <a:t>H,t</a:t>
            </a:r>
            <a:r>
              <a:rPr lang="en-US" sz="1400" dirty="0">
                <a:solidFill>
                  <a:srgbClr val="7030A0"/>
                </a:solidFill>
              </a:rPr>
              <a:t>)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58433" y="4629405"/>
            <a:ext cx="1249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</a:rPr>
              <a:t>w</a:t>
            </a:r>
            <a:r>
              <a:rPr lang="en-US" sz="2000" i="1" dirty="0" smtClean="0">
                <a:solidFill>
                  <a:srgbClr val="00B050"/>
                </a:solidFill>
              </a:rPr>
              <a:t>orks fine</a:t>
            </a:r>
          </a:p>
          <a:p>
            <a:endParaRPr lang="en-GB" sz="2000" i="1" dirty="0">
              <a:solidFill>
                <a:srgbClr val="00B05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56278" y="4568053"/>
            <a:ext cx="2186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3333FF"/>
                </a:solidFill>
              </a:rPr>
              <a:t>s</a:t>
            </a:r>
            <a:r>
              <a:rPr lang="en-US" sz="2000" i="1" dirty="0" smtClean="0">
                <a:solidFill>
                  <a:srgbClr val="3333FF"/>
                </a:solidFill>
              </a:rPr>
              <a:t>o far OK for lattice</a:t>
            </a:r>
          </a:p>
          <a:p>
            <a:pPr algn="ctr"/>
            <a:r>
              <a:rPr lang="en-US" sz="2000" i="1" dirty="0">
                <a:solidFill>
                  <a:srgbClr val="3333FF"/>
                </a:solidFill>
              </a:rPr>
              <a:t>a</a:t>
            </a:r>
            <a:r>
              <a:rPr lang="en-US" sz="2000" i="1" dirty="0" smtClean="0">
                <a:solidFill>
                  <a:srgbClr val="3333FF"/>
                </a:solidFill>
              </a:rPr>
              <a:t>nd beam-beam</a:t>
            </a:r>
          </a:p>
          <a:p>
            <a:pPr algn="ctr"/>
            <a:endParaRPr lang="en-GB" sz="2000" i="1" dirty="0">
              <a:solidFill>
                <a:srgbClr val="3333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9283" y="4549396"/>
            <a:ext cx="2966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7030A0"/>
                </a:solidFill>
              </a:rPr>
              <a:t>n</a:t>
            </a:r>
            <a:r>
              <a:rPr lang="en-US" sz="2000" i="1" dirty="0" smtClean="0">
                <a:solidFill>
                  <a:srgbClr val="7030A0"/>
                </a:solidFill>
              </a:rPr>
              <a:t>ot yet studied, </a:t>
            </a:r>
          </a:p>
          <a:p>
            <a:pPr algn="ctr"/>
            <a:r>
              <a:rPr lang="en-US" sz="2000" i="1" dirty="0" smtClean="0">
                <a:solidFill>
                  <a:srgbClr val="7030A0"/>
                </a:solidFill>
              </a:rPr>
              <a:t>but considered challenging</a:t>
            </a:r>
          </a:p>
          <a:p>
            <a:pPr algn="ctr"/>
            <a:endParaRPr lang="en-GB" sz="2000" i="1" dirty="0">
              <a:solidFill>
                <a:srgbClr val="7030A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765817" y="5225752"/>
            <a:ext cx="237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mpact on layout!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293906" y="5123160"/>
            <a:ext cx="113440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K. Oide, </a:t>
            </a:r>
          </a:p>
          <a:p>
            <a:r>
              <a:rPr lang="en-US" sz="1600" dirty="0" smtClean="0"/>
              <a:t>D. Shatilov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921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66" y="646246"/>
            <a:ext cx="9090335" cy="8284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2000" i="1" dirty="0" smtClean="0"/>
              <a:t>”Future </a:t>
            </a:r>
            <a:r>
              <a:rPr lang="en-US" sz="2000" i="1" dirty="0"/>
              <a:t>High Energy Circular </a:t>
            </a:r>
            <a:r>
              <a:rPr lang="en-US" sz="2000" i="1" dirty="0" err="1"/>
              <a:t>e</a:t>
            </a:r>
            <a:r>
              <a:rPr lang="en-US" sz="2000" i="1" baseline="30000" dirty="0" err="1"/>
              <a:t>+</a:t>
            </a:r>
            <a:r>
              <a:rPr lang="en-US" sz="2000" i="1" dirty="0" err="1"/>
              <a:t>e</a:t>
            </a:r>
            <a:r>
              <a:rPr lang="en-US" sz="2000" i="1" baseline="30000" dirty="0"/>
              <a:t>-</a:t>
            </a:r>
            <a:r>
              <a:rPr lang="en-US" sz="2000" i="1" dirty="0"/>
              <a:t> Collider using Energy-Recovery </a:t>
            </a:r>
            <a:r>
              <a:rPr lang="en-US" sz="2000" i="1" dirty="0" err="1"/>
              <a:t>Linacs</a:t>
            </a:r>
            <a:r>
              <a:rPr lang="en-US" sz="2000" i="1" dirty="0"/>
              <a:t>,”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/>
              <a:t> </a:t>
            </a:r>
            <a:r>
              <a:rPr lang="en-US" sz="1600" dirty="0" smtClean="0"/>
              <a:t>p</a:t>
            </a:r>
            <a:r>
              <a:rPr lang="en-GB" sz="1600" dirty="0"/>
              <a:t>resented at FCC Week 2019 and submitted to ESU process, similar to former ERL </a:t>
            </a:r>
            <a:r>
              <a:rPr lang="en-GB" sz="1600" dirty="0" err="1"/>
              <a:t>eRHIC</a:t>
            </a:r>
            <a:r>
              <a:rPr lang="en-GB" sz="1600" dirty="0"/>
              <a:t> design</a:t>
            </a:r>
            <a:br>
              <a:rPr lang="en-GB" sz="1600" dirty="0"/>
            </a:b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" y="1358645"/>
            <a:ext cx="8796131" cy="4356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8790" y="1174058"/>
            <a:ext cx="80656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75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 </a:t>
            </a:r>
            <a:br>
              <a:rPr lang="en-US" sz="75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endParaRPr lang="en-GB" sz="135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3007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  </a:t>
            </a:r>
            <a:r>
              <a:rPr lang="en-US" sz="3000" kern="0" dirty="0" smtClean="0">
                <a:latin typeface="Arial"/>
              </a:rPr>
              <a:t>    </a:t>
            </a:r>
            <a:r>
              <a:rPr lang="en-GB" sz="3000" kern="0" dirty="0" smtClean="0">
                <a:latin typeface="Arial"/>
              </a:rPr>
              <a:t>FCC-</a:t>
            </a:r>
            <a:r>
              <a:rPr lang="en-GB" sz="3000" kern="0" dirty="0" err="1" smtClean="0">
                <a:latin typeface="Arial"/>
              </a:rPr>
              <a:t>ee</a:t>
            </a:r>
            <a:r>
              <a:rPr lang="en-GB" sz="3000" kern="0" dirty="0" smtClean="0">
                <a:latin typeface="Arial"/>
              </a:rPr>
              <a:t> ERL option for highest energy?</a:t>
            </a:r>
            <a:endParaRPr lang="en-US" sz="1350" kern="0" dirty="0">
              <a:latin typeface="Arial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6" y="53054"/>
            <a:ext cx="1525351" cy="53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5368488"/>
            <a:ext cx="50259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asic feasibility, cost, and physics case to be studied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99337" y="1217441"/>
            <a:ext cx="5462553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Vladimir N Litvinenko, Thomas Roser, Maria Chamizo Llatas, BNL </a:t>
            </a:r>
            <a:endParaRPr lang="en-GB" sz="1600" dirty="0"/>
          </a:p>
        </p:txBody>
      </p:sp>
      <p:sp>
        <p:nvSpPr>
          <p:cNvPr id="9" name="Rectangle 8"/>
          <p:cNvSpPr/>
          <p:nvPr/>
        </p:nvSpPr>
        <p:spPr>
          <a:xfrm>
            <a:off x="5961890" y="1176562"/>
            <a:ext cx="2887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  <a:hlinkClick r:id="rId4"/>
              </a:rPr>
              <a:t>http://arxiv.org/abs/1909.04437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87624" y="1713834"/>
            <a:ext cx="7400378" cy="3557300"/>
            <a:chOff x="1187624" y="1713834"/>
            <a:chExt cx="7400378" cy="3557300"/>
          </a:xfrm>
        </p:grpSpPr>
        <p:sp>
          <p:nvSpPr>
            <p:cNvPr id="11" name="TextBox 10"/>
            <p:cNvSpPr txBox="1"/>
            <p:nvPr/>
          </p:nvSpPr>
          <p:spPr>
            <a:xfrm>
              <a:off x="1187624" y="3793806"/>
              <a:ext cx="1817157" cy="14773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In Z,W </a:t>
              </a:r>
              <a:r>
                <a:rPr lang="fr-CH" dirty="0" err="1" smtClean="0"/>
                <a:t>region</a:t>
              </a:r>
              <a:r>
                <a:rPr lang="fr-CH" dirty="0" smtClean="0"/>
                <a:t> </a:t>
              </a:r>
            </a:p>
            <a:p>
              <a:r>
                <a:rPr lang="fr-CH" dirty="0" err="1" smtClean="0"/>
                <a:t>we</a:t>
              </a:r>
              <a:r>
                <a:rPr lang="fr-CH" dirty="0" smtClean="0"/>
                <a:t> </a:t>
              </a:r>
              <a:r>
                <a:rPr lang="fr-CH" dirty="0" err="1" smtClean="0"/>
                <a:t>need</a:t>
              </a:r>
              <a:r>
                <a:rPr lang="fr-CH" dirty="0" smtClean="0"/>
                <a:t> to </a:t>
              </a:r>
              <a:r>
                <a:rPr lang="fr-CH" dirty="0" err="1" smtClean="0"/>
                <a:t>keep</a:t>
              </a:r>
              <a:r>
                <a:rPr lang="fr-CH" dirty="0" smtClean="0"/>
                <a:t> </a:t>
              </a:r>
              <a:r>
                <a:rPr lang="fr-CH" dirty="0" err="1" smtClean="0"/>
                <a:t>beam</a:t>
              </a:r>
              <a:r>
                <a:rPr lang="fr-CH" dirty="0" smtClean="0"/>
                <a:t> </a:t>
              </a:r>
              <a:r>
                <a:rPr lang="fr-CH" dirty="0" err="1" smtClean="0"/>
                <a:t>energy</a:t>
              </a:r>
              <a:r>
                <a:rPr lang="fr-CH" dirty="0" smtClean="0"/>
                <a:t> </a:t>
              </a:r>
            </a:p>
            <a:p>
              <a:r>
                <a:rPr lang="fr-CH" dirty="0" smtClean="0"/>
                <a:t>calibration at &lt;100 </a:t>
              </a:r>
              <a:r>
                <a:rPr lang="fr-CH" dirty="0" err="1" smtClean="0"/>
                <a:t>keV</a:t>
              </a:r>
              <a:r>
                <a:rPr lang="fr-CH" dirty="0" smtClean="0"/>
                <a:t> </a:t>
              </a:r>
              <a:r>
                <a:rPr lang="fr-CH" dirty="0" err="1" smtClean="0"/>
                <a:t>level</a:t>
              </a:r>
              <a:endParaRPr lang="en-GB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897" y="1921396"/>
              <a:ext cx="72007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432176" y="2073796"/>
              <a:ext cx="76202" cy="4956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42188" y="1713834"/>
              <a:ext cx="1410451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dirty="0" err="1" smtClean="0"/>
                <a:t>We</a:t>
              </a:r>
              <a:r>
                <a:rPr lang="fr-CH" dirty="0" smtClean="0"/>
                <a:t> love </a:t>
              </a:r>
              <a:r>
                <a:rPr lang="fr-CH" dirty="0" err="1" smtClean="0"/>
                <a:t>this</a:t>
              </a:r>
              <a:r>
                <a:rPr lang="fr-CH" dirty="0" smtClean="0"/>
                <a:t>!</a:t>
              </a:r>
              <a:endParaRPr lang="en-GB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220072" y="3073525"/>
              <a:ext cx="1368152" cy="10081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588224" y="4081636"/>
              <a:ext cx="1999778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A</a:t>
              </a:r>
              <a:r>
                <a:rPr lang="fr-CH" dirty="0" err="1" smtClean="0"/>
                <a:t>ssuming</a:t>
              </a:r>
              <a:r>
                <a:rPr lang="fr-CH" dirty="0" smtClean="0"/>
                <a:t> E</a:t>
              </a:r>
              <a:r>
                <a:rPr lang="fr-CH" baseline="-25000" dirty="0" smtClean="0"/>
                <a:t>CM  </a:t>
              </a:r>
              <a:r>
                <a:rPr lang="fr-CH" dirty="0" smtClean="0"/>
                <a:t>&gt;550</a:t>
              </a:r>
            </a:p>
            <a:p>
              <a:r>
                <a:rPr lang="fr-CH" dirty="0" err="1"/>
                <a:t>w</a:t>
              </a:r>
              <a:r>
                <a:rPr lang="fr-CH" dirty="0" err="1" smtClean="0"/>
                <a:t>e</a:t>
              </a:r>
              <a:r>
                <a:rPr lang="fr-CH" dirty="0" smtClean="0"/>
                <a:t> love </a:t>
              </a:r>
              <a:r>
                <a:rPr lang="fr-CH" dirty="0" err="1" smtClean="0"/>
                <a:t>this</a:t>
              </a:r>
              <a:r>
                <a:rPr lang="fr-CH" dirty="0" smtClean="0"/>
                <a:t>!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71800" y="5317794"/>
            <a:ext cx="3464024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0891" y="97193"/>
            <a:ext cx="2720937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fr-CH" sz="2800" b="1" dirty="0">
                <a:solidFill>
                  <a:prstClr val="black"/>
                </a:solidFill>
              </a:rPr>
              <a:t>FCC-</a:t>
            </a:r>
            <a:r>
              <a:rPr lang="fr-CH" sz="2800" b="1" dirty="0" err="1">
                <a:solidFill>
                  <a:prstClr val="black"/>
                </a:solidFill>
              </a:rPr>
              <a:t>ee</a:t>
            </a:r>
            <a:r>
              <a:rPr lang="fr-CH" sz="2800" b="1" dirty="0">
                <a:solidFill>
                  <a:prstClr val="black"/>
                </a:solidFill>
              </a:rPr>
              <a:t> Detectors</a:t>
            </a:r>
            <a:endParaRPr lang="fr-CH" sz="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166" y="908841"/>
            <a:ext cx="72853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Two</a:t>
            </a:r>
            <a:r>
              <a:rPr lang="fr-CH" dirty="0" smtClean="0"/>
              <a:t> </a:t>
            </a:r>
            <a:r>
              <a:rPr lang="fr-CH" dirty="0" err="1" smtClean="0"/>
              <a:t>integration</a:t>
            </a:r>
            <a:r>
              <a:rPr lang="fr-CH" dirty="0" smtClean="0"/>
              <a:t>, performance and </a:t>
            </a:r>
            <a:r>
              <a:rPr lang="fr-CH" dirty="0" err="1" smtClean="0"/>
              <a:t>cost</a:t>
            </a:r>
            <a:r>
              <a:rPr lang="fr-CH" dirty="0" smtClean="0"/>
              <a:t> </a:t>
            </a:r>
            <a:r>
              <a:rPr lang="fr-CH" dirty="0" err="1" smtClean="0"/>
              <a:t>estimates</a:t>
            </a:r>
            <a:r>
              <a:rPr lang="fr-CH" dirty="0" smtClean="0"/>
              <a:t>:</a:t>
            </a:r>
          </a:p>
          <a:p>
            <a:r>
              <a:rPr lang="fr-CH" dirty="0"/>
              <a:t> </a:t>
            </a:r>
            <a:r>
              <a:rPr lang="fr-CH" dirty="0" smtClean="0"/>
              <a:t>   -- </a:t>
            </a:r>
            <a:r>
              <a:rPr lang="fr-CH" dirty="0" err="1" smtClean="0"/>
              <a:t>Linear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r>
              <a:rPr lang="fr-CH" dirty="0" smtClean="0"/>
              <a:t> Detector group at CERN has </a:t>
            </a:r>
            <a:r>
              <a:rPr lang="fr-CH" dirty="0" err="1" smtClean="0"/>
              <a:t>undertaken</a:t>
            </a:r>
            <a:r>
              <a:rPr lang="fr-CH" dirty="0" smtClean="0"/>
              <a:t> the </a:t>
            </a:r>
            <a:r>
              <a:rPr lang="fr-CH" dirty="0" err="1" smtClean="0"/>
              <a:t>adaption</a:t>
            </a:r>
            <a:r>
              <a:rPr lang="fr-CH" dirty="0" smtClean="0"/>
              <a:t> of </a:t>
            </a:r>
          </a:p>
          <a:p>
            <a:r>
              <a:rPr lang="fr-CH" dirty="0"/>
              <a:t> </a:t>
            </a:r>
            <a:r>
              <a:rPr lang="fr-CH" dirty="0" smtClean="0"/>
              <a:t>        CLIC-SID detector for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</a:p>
          <a:p>
            <a:r>
              <a:rPr lang="fr-CH" dirty="0" smtClean="0"/>
              <a:t>     -- </a:t>
            </a:r>
            <a:r>
              <a:rPr lang="fr-CH" dirty="0"/>
              <a:t> </a:t>
            </a:r>
            <a:r>
              <a:rPr lang="fr-CH" dirty="0" smtClean="0"/>
              <a:t>IDEA, detector </a:t>
            </a:r>
            <a:r>
              <a:rPr lang="fr-CH" dirty="0" err="1" smtClean="0"/>
              <a:t>specifically</a:t>
            </a:r>
            <a:r>
              <a:rPr lang="fr-CH" dirty="0" smtClean="0"/>
              <a:t> </a:t>
            </a:r>
            <a:r>
              <a:rPr lang="fr-CH" dirty="0" err="1" smtClean="0"/>
              <a:t>designed</a:t>
            </a:r>
            <a:r>
              <a:rPr lang="fr-CH" dirty="0" smtClean="0"/>
              <a:t> for FCC-</a:t>
            </a:r>
            <a:r>
              <a:rPr lang="fr-CH" dirty="0" err="1" smtClean="0"/>
              <a:t>ee</a:t>
            </a:r>
            <a:r>
              <a:rPr lang="fr-CH" dirty="0" smtClean="0"/>
              <a:t> (and CEPC)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2080045"/>
            <a:ext cx="8999857" cy="24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11251" y="255748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MAPS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3389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-22820"/>
            <a:ext cx="8052461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                           </a:t>
            </a:r>
            <a:r>
              <a:rPr lang="fr-CH" sz="2400" b="1" dirty="0" smtClean="0"/>
              <a:t>Important </a:t>
            </a:r>
            <a:r>
              <a:rPr lang="fr-CH" sz="2400" b="1" dirty="0" err="1" smtClean="0"/>
              <a:t>features</a:t>
            </a:r>
            <a:r>
              <a:rPr lang="fr-CH" sz="2400" b="1" dirty="0" smtClean="0"/>
              <a:t> for </a:t>
            </a:r>
            <a:r>
              <a:rPr lang="fr-CH" sz="2400" b="1" dirty="0" err="1" smtClean="0"/>
              <a:t>precision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measurements</a:t>
            </a:r>
            <a:endParaRPr lang="fr-CH" sz="2400" b="1" dirty="0" smtClean="0"/>
          </a:p>
          <a:p>
            <a:endParaRPr lang="fr-CH" b="1" dirty="0"/>
          </a:p>
          <a:p>
            <a:r>
              <a:rPr lang="fr-CH" sz="1600" b="1" dirty="0" smtClean="0">
                <a:solidFill>
                  <a:srgbClr val="FF0000"/>
                </a:solidFill>
              </a:rPr>
              <a:t>STATISTICS</a:t>
            </a:r>
          </a:p>
          <a:p>
            <a:r>
              <a:rPr lang="fr-CH" sz="1600" b="1" dirty="0" smtClean="0"/>
              <a:t>-- </a:t>
            </a:r>
            <a:r>
              <a:rPr lang="fr-CH" sz="1600" b="1" dirty="0" err="1" smtClean="0"/>
              <a:t>very</a:t>
            </a:r>
            <a:r>
              <a:rPr lang="fr-CH" sz="1600" b="1" dirty="0" smtClean="0"/>
              <a:t> high </a:t>
            </a:r>
            <a:r>
              <a:rPr lang="fr-CH" sz="1600" b="1" dirty="0" err="1" smtClean="0"/>
              <a:t>statistics</a:t>
            </a:r>
            <a:r>
              <a:rPr lang="fr-CH" sz="1600" b="1" dirty="0" smtClean="0"/>
              <a:t> at the Z! (70hHz of visible Z </a:t>
            </a:r>
            <a:r>
              <a:rPr lang="fr-CH" sz="1600" b="1" dirty="0" err="1" smtClean="0"/>
              <a:t>decays</a:t>
            </a:r>
            <a:r>
              <a:rPr lang="fr-CH" sz="1600" b="1" dirty="0" smtClean="0"/>
              <a:t>) </a:t>
            </a:r>
          </a:p>
          <a:p>
            <a:r>
              <a:rPr lang="fr-CH" sz="1600" b="1" dirty="0"/>
              <a:t> </a:t>
            </a:r>
            <a:r>
              <a:rPr lang="fr-CH" sz="1600" b="1" dirty="0" smtClean="0"/>
              <a:t>     -- </a:t>
            </a:r>
            <a:r>
              <a:rPr lang="fr-CH" sz="1600" b="1" dirty="0" err="1" smtClean="0"/>
              <a:t>expect</a:t>
            </a:r>
            <a:r>
              <a:rPr lang="fr-CH" sz="1600" b="1" dirty="0" smtClean="0"/>
              <a:t> running </a:t>
            </a:r>
            <a:r>
              <a:rPr lang="fr-CH" sz="1600" b="1" dirty="0" err="1" smtClean="0"/>
              <a:t>without</a:t>
            </a:r>
            <a:r>
              <a:rPr lang="fr-CH" sz="1600" b="1" dirty="0" smtClean="0"/>
              <a:t> trigger</a:t>
            </a:r>
          </a:p>
          <a:p>
            <a:r>
              <a:rPr lang="fr-CH" sz="1600" b="1" dirty="0" smtClean="0"/>
              <a:t>-- </a:t>
            </a:r>
            <a:r>
              <a:rPr lang="fr-CH" sz="1600" b="1" dirty="0" err="1" smtClean="0"/>
              <a:t>beamstrahlung</a:t>
            </a:r>
            <a:r>
              <a:rPr lang="fr-CH" sz="1600" b="1" dirty="0" smtClean="0"/>
              <a:t> and </a:t>
            </a:r>
            <a:r>
              <a:rPr lang="fr-CH" sz="1600" b="1" dirty="0" err="1" smtClean="0"/>
              <a:t>beam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baclkgrounds</a:t>
            </a:r>
            <a:r>
              <a:rPr lang="fr-CH" sz="1600" b="1" dirty="0" smtClean="0"/>
              <a:t> are </a:t>
            </a:r>
            <a:r>
              <a:rPr lang="fr-CH" sz="1600" b="1" dirty="0" err="1" smtClean="0"/>
              <a:t>very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mild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compared</a:t>
            </a:r>
            <a:r>
              <a:rPr lang="fr-CH" sz="1600" b="1" dirty="0" smtClean="0"/>
              <a:t> to </a:t>
            </a:r>
            <a:r>
              <a:rPr lang="fr-CH" sz="1600" b="1" dirty="0" err="1" smtClean="0"/>
              <a:t>linear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colliders</a:t>
            </a:r>
            <a:endParaRPr lang="fr-CH" sz="1600" b="1" dirty="0" smtClean="0"/>
          </a:p>
          <a:p>
            <a:r>
              <a:rPr lang="fr-CH" sz="1600" b="1" dirty="0" smtClean="0"/>
              <a:t>-- CW running </a:t>
            </a:r>
            <a:r>
              <a:rPr lang="fr-CH" sz="1600" b="1" dirty="0" err="1" smtClean="0"/>
              <a:t>might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be</a:t>
            </a:r>
            <a:r>
              <a:rPr lang="fr-CH" sz="1600" b="1" dirty="0" smtClean="0"/>
              <a:t> an issue for </a:t>
            </a:r>
            <a:r>
              <a:rPr lang="fr-CH" sz="1600" b="1" dirty="0" err="1" smtClean="0"/>
              <a:t>cooling</a:t>
            </a:r>
            <a:r>
              <a:rPr lang="fr-CH" sz="1600" b="1" dirty="0" smtClean="0"/>
              <a:t> detector (but LHC </a:t>
            </a:r>
            <a:r>
              <a:rPr lang="fr-CH" sz="1600" b="1" dirty="0" err="1" smtClean="0"/>
              <a:t>experiments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cope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well</a:t>
            </a:r>
            <a:r>
              <a:rPr lang="fr-CH" sz="1600" b="1" dirty="0" smtClean="0"/>
              <a:t>) </a:t>
            </a:r>
          </a:p>
          <a:p>
            <a:endParaRPr lang="fr-CH" sz="1600" b="1" dirty="0" smtClean="0"/>
          </a:p>
          <a:p>
            <a:r>
              <a:rPr lang="fr-CH" sz="1600" b="1" dirty="0" smtClean="0">
                <a:solidFill>
                  <a:srgbClr val="FF0000"/>
                </a:solidFill>
              </a:rPr>
              <a:t>FLAVOUR TAGGING</a:t>
            </a:r>
          </a:p>
          <a:p>
            <a:r>
              <a:rPr lang="fr-CH" sz="1600" b="1" dirty="0" smtClean="0"/>
              <a:t>-- </a:t>
            </a:r>
            <a:r>
              <a:rPr lang="fr-CH" sz="1600" b="1" dirty="0" err="1" smtClean="0"/>
              <a:t>small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beam</a:t>
            </a:r>
            <a:r>
              <a:rPr lang="fr-CH" sz="1600" b="1" dirty="0" smtClean="0"/>
              <a:t> pipe (</a:t>
            </a:r>
            <a:r>
              <a:rPr lang="fr-CH" sz="1600" b="1" dirty="0" smtClean="0"/>
              <a:t>10mm </a:t>
            </a:r>
            <a:r>
              <a:rPr lang="fr-CH" sz="1600" b="1" dirty="0" smtClean="0">
                <a:sym typeface="Wingdings" panose="05000000000000000000" pitchFamily="2" charset="2"/>
              </a:rPr>
              <a:t> first layer of vertex detector </a:t>
            </a:r>
            <a:r>
              <a:rPr lang="fr-CH" sz="1600" b="1" dirty="0" err="1" smtClean="0">
                <a:sym typeface="Wingdings" panose="05000000000000000000" pitchFamily="2" charset="2"/>
              </a:rPr>
              <a:t>is</a:t>
            </a:r>
            <a:r>
              <a:rPr lang="fr-CH" sz="1600" b="1" dirty="0" smtClean="0">
                <a:sym typeface="Wingdings" panose="05000000000000000000" pitchFamily="2" charset="2"/>
              </a:rPr>
              <a:t> at </a:t>
            </a:r>
            <a:r>
              <a:rPr lang="fr-CH" sz="1600" b="1" dirty="0" smtClean="0">
                <a:sym typeface="Wingdings" panose="05000000000000000000" pitchFamily="2" charset="2"/>
              </a:rPr>
              <a:t>12 </a:t>
            </a:r>
            <a:r>
              <a:rPr lang="fr-CH" sz="1600" b="1" dirty="0" smtClean="0">
                <a:sym typeface="Wingdings" panose="05000000000000000000" pitchFamily="2" charset="2"/>
              </a:rPr>
              <a:t>mm</a:t>
            </a:r>
            <a:r>
              <a:rPr lang="fr-CH" sz="1600" b="1" dirty="0" smtClean="0">
                <a:sym typeface="Wingdings" panose="05000000000000000000" pitchFamily="2" charset="2"/>
              </a:rPr>
              <a:t>m</a:t>
            </a:r>
            <a:r>
              <a:rPr lang="fr-CH" sz="1600" b="1" dirty="0" smtClean="0">
                <a:sym typeface="Wingdings" panose="05000000000000000000" pitchFamily="2" charset="2"/>
              </a:rPr>
              <a:t>)</a:t>
            </a:r>
            <a:endParaRPr lang="fr-CH" sz="1600" b="1" dirty="0"/>
          </a:p>
          <a:p>
            <a:r>
              <a:rPr lang="fr-CH" sz="1600" b="1" dirty="0" smtClean="0"/>
              <a:t>      -- impact </a:t>
            </a:r>
            <a:r>
              <a:rPr lang="fr-CH" sz="1600" b="1" dirty="0" err="1" smtClean="0"/>
              <a:t>parameter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resolution</a:t>
            </a:r>
            <a:r>
              <a:rPr lang="fr-CH" sz="1600" b="1" dirty="0"/>
              <a:t> </a:t>
            </a:r>
            <a:r>
              <a:rPr lang="fr-CH" sz="1600" b="1" dirty="0" smtClean="0"/>
              <a:t>: 3-5 microns  (</a:t>
            </a:r>
            <a:r>
              <a:rPr lang="fr-CH" sz="1600" b="1" dirty="0" err="1" smtClean="0"/>
              <a:t>cf</a:t>
            </a:r>
            <a:r>
              <a:rPr lang="fr-CH" sz="1600" b="1" dirty="0" smtClean="0"/>
              <a:t> 89 microns for tau and more for Bs</a:t>
            </a:r>
            <a:r>
              <a:rPr lang="fr-CH" sz="1600" b="1" dirty="0"/>
              <a:t>)</a:t>
            </a:r>
            <a:endParaRPr lang="fr-CH" sz="1600" b="1" dirty="0" smtClean="0"/>
          </a:p>
          <a:p>
            <a:r>
              <a:rPr lang="fr-CH" sz="1600" b="1" dirty="0"/>
              <a:t> </a:t>
            </a:r>
            <a:r>
              <a:rPr lang="fr-CH" sz="1600" b="1" dirty="0" smtClean="0"/>
              <a:t>     -- SLD </a:t>
            </a:r>
            <a:r>
              <a:rPr lang="fr-CH" sz="1600" b="1" dirty="0" err="1" smtClean="0"/>
              <a:t>had</a:t>
            </a:r>
            <a:r>
              <a:rPr lang="fr-CH" sz="1600" b="1" dirty="0" smtClean="0"/>
              <a:t>  62%  b-</a:t>
            </a:r>
            <a:r>
              <a:rPr lang="fr-CH" sz="1600" b="1" dirty="0" err="1" smtClean="0"/>
              <a:t>tagging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efficiency</a:t>
            </a:r>
            <a:r>
              <a:rPr lang="fr-CH" sz="1600" b="1" dirty="0" smtClean="0"/>
              <a:t> at 98% </a:t>
            </a:r>
            <a:r>
              <a:rPr lang="fr-CH" sz="1600" b="1" dirty="0" err="1" smtClean="0"/>
              <a:t>purity</a:t>
            </a:r>
            <a:r>
              <a:rPr lang="fr-CH" sz="1600" b="1" dirty="0" smtClean="0"/>
              <a:t> </a:t>
            </a:r>
          </a:p>
          <a:p>
            <a:r>
              <a:rPr lang="fr-CH" sz="1600" b="1" dirty="0"/>
              <a:t> </a:t>
            </a:r>
            <a:r>
              <a:rPr lang="fr-CH" sz="1600" b="1" dirty="0" smtClean="0"/>
              <a:t>    -- new CEPC </a:t>
            </a:r>
            <a:r>
              <a:rPr lang="fr-CH" sz="1600" b="1" dirty="0" err="1" smtClean="0"/>
              <a:t>studies</a:t>
            </a:r>
            <a:r>
              <a:rPr lang="fr-CH" sz="1600" b="1" dirty="0" smtClean="0"/>
              <a:t> claim </a:t>
            </a:r>
            <a:r>
              <a:rPr lang="fr-CH" sz="1600" b="1" dirty="0" err="1" smtClean="0"/>
              <a:t>P.eff</a:t>
            </a:r>
            <a:r>
              <a:rPr lang="fr-CH" sz="1600" b="1" dirty="0" smtClean="0"/>
              <a:t> = 97%   for H</a:t>
            </a:r>
            <a:r>
              <a:rPr lang="fr-CH" sz="1600" b="1" dirty="0" smtClean="0">
                <a:sym typeface="Wingdings" panose="05000000000000000000" pitchFamily="2" charset="2"/>
              </a:rPr>
              <a:t> </a:t>
            </a:r>
            <a:r>
              <a:rPr lang="fr-CH" sz="1600" b="1" dirty="0" err="1" smtClean="0">
                <a:sym typeface="Wingdings" panose="05000000000000000000" pitchFamily="2" charset="2"/>
              </a:rPr>
              <a:t>bb</a:t>
            </a:r>
            <a:endParaRPr lang="fr-CH" sz="1600" b="1" dirty="0" smtClean="0"/>
          </a:p>
          <a:p>
            <a:r>
              <a:rPr lang="fr-CH" sz="1600" b="1" dirty="0"/>
              <a:t> </a:t>
            </a:r>
            <a:r>
              <a:rPr lang="fr-CH" sz="1600" b="1" dirty="0" smtClean="0"/>
              <a:t>     </a:t>
            </a:r>
          </a:p>
          <a:p>
            <a:r>
              <a:rPr lang="fr-CH" sz="1600" b="1" dirty="0" smtClean="0">
                <a:solidFill>
                  <a:srgbClr val="FF0000"/>
                </a:solidFill>
              </a:rPr>
              <a:t>LUMINOSITY MEASUREMENT </a:t>
            </a:r>
          </a:p>
          <a:p>
            <a:r>
              <a:rPr lang="fr-CH" sz="1600" b="1" dirty="0"/>
              <a:t> </a:t>
            </a:r>
            <a:r>
              <a:rPr lang="fr-CH" sz="1600" b="1" dirty="0" smtClean="0"/>
              <a:t>    -- </a:t>
            </a:r>
            <a:r>
              <a:rPr lang="fr-CH" sz="1600" b="1" dirty="0" err="1" smtClean="0"/>
              <a:t>aim</a:t>
            </a:r>
            <a:r>
              <a:rPr lang="fr-CH" sz="1600" b="1" dirty="0" smtClean="0"/>
              <a:t> at 10</a:t>
            </a:r>
            <a:r>
              <a:rPr lang="fr-CH" sz="1600" b="1" baseline="30000" dirty="0" smtClean="0"/>
              <a:t>-4 </a:t>
            </a:r>
            <a:r>
              <a:rPr lang="fr-CH" sz="1600" b="1" dirty="0" err="1" smtClean="0"/>
              <a:t>fast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measurement</a:t>
            </a:r>
            <a:r>
              <a:rPr lang="fr-CH" sz="1600" b="1" dirty="0" smtClean="0"/>
              <a:t> (</a:t>
            </a:r>
            <a:r>
              <a:rPr lang="fr-CH" sz="1600" b="1" dirty="0" err="1" smtClean="0"/>
              <a:t>small</a:t>
            </a:r>
            <a:r>
              <a:rPr lang="fr-CH" sz="1600" b="1" dirty="0" smtClean="0"/>
              <a:t> angle </a:t>
            </a:r>
            <a:r>
              <a:rPr lang="fr-CH" sz="1600" b="1" dirty="0" err="1" smtClean="0"/>
              <a:t>bhabhas</a:t>
            </a:r>
            <a:r>
              <a:rPr lang="fr-CH" sz="1600" b="1" dirty="0" smtClean="0"/>
              <a:t>)  </a:t>
            </a:r>
            <a:r>
              <a:rPr lang="fr-CH" sz="1600" b="1" dirty="0" smtClean="0">
                <a:sym typeface="Wingdings" panose="05000000000000000000" pitchFamily="2" charset="2"/>
              </a:rPr>
              <a:t> </a:t>
            </a:r>
            <a:r>
              <a:rPr lang="fr-CH" sz="1600" b="1" dirty="0" err="1" smtClean="0">
                <a:sym typeface="Wingdings" panose="05000000000000000000" pitchFamily="2" charset="2"/>
              </a:rPr>
              <a:t>requires</a:t>
            </a:r>
            <a:r>
              <a:rPr lang="fr-CH" sz="1600" b="1" dirty="0" smtClean="0">
                <a:sym typeface="Wingdings" panose="05000000000000000000" pitchFamily="2" charset="2"/>
              </a:rPr>
              <a:t> </a:t>
            </a:r>
            <a:r>
              <a:rPr lang="fr-CH" sz="1600" b="1" dirty="0" err="1" smtClean="0">
                <a:sym typeface="Wingdings" panose="05000000000000000000" pitchFamily="2" charset="2"/>
              </a:rPr>
              <a:t>micrometer</a:t>
            </a:r>
            <a:r>
              <a:rPr lang="fr-CH" sz="1600" b="1" dirty="0" smtClean="0">
                <a:sym typeface="Wingdings" panose="05000000000000000000" pitchFamily="2" charset="2"/>
              </a:rPr>
              <a:t> </a:t>
            </a:r>
            <a:r>
              <a:rPr lang="fr-CH" sz="1600" b="1" dirty="0" err="1" smtClean="0">
                <a:sym typeface="Wingdings" panose="05000000000000000000" pitchFamily="2" charset="2"/>
              </a:rPr>
              <a:t>precision</a:t>
            </a:r>
            <a:r>
              <a:rPr lang="fr-CH" sz="1600" b="1" dirty="0" smtClean="0">
                <a:sym typeface="Wingdings" panose="05000000000000000000" pitchFamily="2" charset="2"/>
              </a:rPr>
              <a:t> </a:t>
            </a:r>
            <a:endParaRPr lang="fr-CH" sz="1600" b="1" dirty="0" smtClean="0"/>
          </a:p>
          <a:p>
            <a:r>
              <a:rPr lang="fr-CH" sz="1600" b="1" dirty="0"/>
              <a:t> </a:t>
            </a:r>
            <a:r>
              <a:rPr lang="fr-CH" sz="1600" b="1" dirty="0" smtClean="0"/>
              <a:t>    -- and 10</a:t>
            </a:r>
            <a:r>
              <a:rPr lang="fr-CH" sz="1600" b="1" baseline="30000" dirty="0" smtClean="0"/>
              <a:t>-5 </a:t>
            </a:r>
            <a:r>
              <a:rPr lang="fr-CH" sz="1600" b="1" dirty="0" err="1" smtClean="0"/>
              <a:t>absolute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from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ee</a:t>
            </a:r>
            <a:r>
              <a:rPr lang="fr-CH" sz="1600" b="1" dirty="0" smtClean="0">
                <a:sym typeface="Wingdings" panose="05000000000000000000" pitchFamily="2" charset="2"/>
              </a:rPr>
              <a:t> </a:t>
            </a:r>
            <a:r>
              <a:rPr lang="fr-CH" sz="1600" b="1" dirty="0" smtClean="0">
                <a:sym typeface="Symbol"/>
              </a:rPr>
              <a:t></a:t>
            </a:r>
            <a:endParaRPr lang="fr-CH" sz="1600" b="1" dirty="0" smtClean="0"/>
          </a:p>
          <a:p>
            <a:r>
              <a:rPr lang="fr-CH" sz="1600" b="1" dirty="0"/>
              <a:t> </a:t>
            </a:r>
            <a:endParaRPr lang="fr-CH" sz="1600" b="1" dirty="0" smtClean="0"/>
          </a:p>
          <a:p>
            <a:r>
              <a:rPr lang="fr-CH" sz="1600" b="1" dirty="0" smtClean="0">
                <a:solidFill>
                  <a:srgbClr val="FF0000"/>
                </a:solidFill>
              </a:rPr>
              <a:t>Center-of-mass </a:t>
            </a:r>
            <a:r>
              <a:rPr lang="fr-CH" sz="1600" b="1" dirty="0" err="1" smtClean="0">
                <a:solidFill>
                  <a:srgbClr val="FF0000"/>
                </a:solidFill>
              </a:rPr>
              <a:t>energy</a:t>
            </a:r>
            <a:r>
              <a:rPr lang="fr-CH" sz="1600" b="1" dirty="0" smtClean="0">
                <a:solidFill>
                  <a:srgbClr val="FF0000"/>
                </a:solidFill>
              </a:rPr>
              <a:t> calibration </a:t>
            </a:r>
          </a:p>
          <a:p>
            <a:r>
              <a:rPr lang="fr-CH" sz="1600" b="1" dirty="0"/>
              <a:t> </a:t>
            </a:r>
            <a:r>
              <a:rPr lang="fr-CH" sz="1600" b="1" dirty="0" smtClean="0"/>
              <a:t>    -- 50 </a:t>
            </a:r>
            <a:r>
              <a:rPr lang="fr-CH" sz="1600" b="1" dirty="0" err="1" smtClean="0"/>
              <a:t>keV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instantaneous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error</a:t>
            </a:r>
            <a:r>
              <a:rPr lang="fr-CH" sz="1600" b="1" dirty="0" smtClean="0"/>
              <a:t> on </a:t>
            </a:r>
            <a:r>
              <a:rPr lang="fr-CH" sz="1600" b="1" dirty="0" err="1" smtClean="0"/>
              <a:t>beam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energy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measurement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with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resonant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depolarization</a:t>
            </a:r>
            <a:endParaRPr lang="fr-CH" sz="1600" b="1" dirty="0" smtClean="0"/>
          </a:p>
          <a:p>
            <a:r>
              <a:rPr lang="fr-CH" sz="1600" b="1" dirty="0"/>
              <a:t> </a:t>
            </a:r>
            <a:r>
              <a:rPr lang="fr-CH" sz="1600" b="1" dirty="0" smtClean="0"/>
              <a:t>    -- </a:t>
            </a:r>
            <a:r>
              <a:rPr lang="fr-CH" sz="1600" b="1" dirty="0" err="1" smtClean="0"/>
              <a:t>powerful</a:t>
            </a:r>
            <a:r>
              <a:rPr lang="fr-CH" sz="1600" b="1" dirty="0" smtClean="0"/>
              <a:t> cross-</a:t>
            </a:r>
            <a:r>
              <a:rPr lang="fr-CH" sz="1600" b="1" dirty="0" err="1" smtClean="0"/>
              <a:t>checks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from</a:t>
            </a:r>
            <a:r>
              <a:rPr lang="fr-CH" sz="1600" b="1" dirty="0" smtClean="0"/>
              <a:t> lepton  </a:t>
            </a:r>
            <a:r>
              <a:rPr lang="fr-CH" sz="1600" b="1" dirty="0" err="1" smtClean="0"/>
              <a:t>acollinearity</a:t>
            </a:r>
            <a:r>
              <a:rPr lang="fr-CH" sz="1600" b="1" dirty="0" smtClean="0"/>
              <a:t> </a:t>
            </a:r>
            <a:endParaRPr lang="fr-CH" sz="1600" b="1" dirty="0"/>
          </a:p>
        </p:txBody>
      </p:sp>
    </p:spTree>
    <p:extLst>
      <p:ext uri="{BB962C8B-B14F-4D97-AF65-F5344CB8AC3E}">
        <p14:creationId xmlns:p14="http://schemas.microsoft.com/office/powerpoint/2010/main" val="17968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277213"/>
            <a:ext cx="6733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No pileup, no underlying event, and </a:t>
            </a:r>
            <a:r>
              <a:rPr lang="en-GB" u="sng" dirty="0" smtClean="0"/>
              <a:t>demonstrated to be feasible </a:t>
            </a:r>
            <a:r>
              <a:rPr lang="en-GB" dirty="0" smtClean="0"/>
              <a:t>but: 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1520" y="837202"/>
            <a:ext cx="914501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Extremely </a:t>
            </a:r>
            <a:r>
              <a:rPr lang="en-GB" sz="1600" dirty="0"/>
              <a:t>large statistics / statistical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…</a:t>
            </a:r>
            <a:r>
              <a:rPr lang="en-GB" sz="1600" dirty="0"/>
              <a:t>need small systematics </a:t>
            </a:r>
            <a:r>
              <a:rPr lang="en-GB" sz="1600" dirty="0" smtClean="0"/>
              <a:t>(10 </a:t>
            </a:r>
            <a:r>
              <a:rPr lang="en-GB" sz="1600" baseline="30000" dirty="0" smtClean="0"/>
              <a:t>-5  </a:t>
            </a:r>
            <a:r>
              <a:rPr lang="en-GB" sz="1600" dirty="0" smtClean="0"/>
              <a:t>!)</a:t>
            </a:r>
            <a:r>
              <a:rPr lang="en-GB" sz="1600" baseline="30000" dirty="0" smtClean="0"/>
              <a:t> </a:t>
            </a:r>
            <a:r>
              <a:rPr lang="en-GB" sz="1600" dirty="0" smtClean="0"/>
              <a:t>to </a:t>
            </a:r>
            <a:r>
              <a:rPr lang="en-GB" sz="1600" dirty="0"/>
              <a:t>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Physics </a:t>
            </a:r>
            <a:r>
              <a:rPr lang="en-GB" sz="1600" dirty="0"/>
              <a:t>event rates up to 100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Bunch </a:t>
            </a:r>
            <a:r>
              <a:rPr lang="en-GB" sz="1600" dirty="0"/>
              <a:t>spacing down to 20 </a:t>
            </a:r>
            <a:r>
              <a:rPr lang="en-GB" sz="1600" dirty="0" smtClean="0"/>
              <a:t>ns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Continous</a:t>
            </a:r>
            <a:r>
              <a:rPr lang="en-GB" sz="1600" dirty="0" smtClean="0"/>
              <a:t> </a:t>
            </a:r>
            <a:r>
              <a:rPr lang="en-GB" sz="1600" dirty="0"/>
              <a:t>beams, no power </a:t>
            </a:r>
            <a:r>
              <a:rPr lang="en-GB" sz="1600" dirty="0" smtClean="0"/>
              <a:t>pulsing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CH" sz="1600" dirty="0" err="1"/>
              <a:t>Complex</a:t>
            </a:r>
            <a:r>
              <a:rPr lang="fr-CH" sz="1600" dirty="0"/>
              <a:t> interaction </a:t>
            </a:r>
            <a:r>
              <a:rPr lang="fr-CH" sz="1600" dirty="0" err="1" smtClean="0"/>
              <a:t>region</a:t>
            </a:r>
            <a:endParaRPr lang="fr-CH" sz="1600" dirty="0" smtClean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CH" sz="1600" dirty="0" err="1" smtClean="0"/>
              <a:t>beam</a:t>
            </a:r>
            <a:r>
              <a:rPr lang="fr-CH" sz="1600" dirty="0" smtClean="0"/>
              <a:t> pipe </a:t>
            </a:r>
            <a:r>
              <a:rPr lang="fr-CH" sz="1600" dirty="0" smtClean="0">
                <a:sym typeface="Symbol"/>
              </a:rPr>
              <a:t> 2-3 cm </a:t>
            </a:r>
            <a:endParaRPr lang="en-GB" sz="1600" dirty="0"/>
          </a:p>
          <a:p>
            <a:endParaRPr lang="fr-CH" sz="1600" dirty="0" smtClean="0"/>
          </a:p>
          <a:p>
            <a:r>
              <a:rPr lang="fr-CH" sz="1600" dirty="0" err="1"/>
              <a:t>O</a:t>
            </a:r>
            <a:r>
              <a:rPr lang="fr-CH" sz="1600" dirty="0" err="1" smtClean="0"/>
              <a:t>ptimization</a:t>
            </a:r>
            <a:r>
              <a:rPr lang="fr-CH" sz="1600" dirty="0" smtClean="0"/>
              <a:t> to </a:t>
            </a:r>
            <a:r>
              <a:rPr lang="fr-CH" sz="1600" dirty="0" err="1" smtClean="0"/>
              <a:t>be</a:t>
            </a:r>
            <a:r>
              <a:rPr lang="fr-CH" sz="1600" dirty="0" smtClean="0"/>
              <a:t> </a:t>
            </a:r>
            <a:r>
              <a:rPr lang="fr-CH" sz="1600" dirty="0" err="1" smtClean="0"/>
              <a:t>done</a:t>
            </a:r>
            <a:r>
              <a:rPr lang="fr-CH" sz="1600" dirty="0" smtClean="0"/>
              <a:t> for </a:t>
            </a:r>
            <a:r>
              <a:rPr lang="fr-CH" sz="1600" dirty="0" err="1" smtClean="0"/>
              <a:t>extremely</a:t>
            </a:r>
            <a:r>
              <a:rPr lang="fr-CH" sz="1600" dirty="0" smtClean="0"/>
              <a:t> </a:t>
            </a:r>
            <a:r>
              <a:rPr lang="fr-CH" sz="1600" dirty="0" err="1" smtClean="0"/>
              <a:t>rich</a:t>
            </a:r>
            <a:r>
              <a:rPr lang="fr-CH" sz="1600" dirty="0" smtClean="0"/>
              <a:t> </a:t>
            </a:r>
          </a:p>
          <a:p>
            <a:r>
              <a:rPr lang="fr-CH" sz="1600" dirty="0" err="1" smtClean="0"/>
              <a:t>physics</a:t>
            </a:r>
            <a:r>
              <a:rPr lang="fr-CH" sz="1600" dirty="0" smtClean="0"/>
              <a:t>  </a:t>
            </a:r>
            <a:r>
              <a:rPr lang="fr-CH" sz="1600" dirty="0" err="1" smtClean="0"/>
              <a:t>capabilities</a:t>
            </a:r>
            <a:r>
              <a:rPr lang="fr-CH" sz="1600" dirty="0" smtClean="0"/>
              <a:t>, </a:t>
            </a:r>
            <a:r>
              <a:rPr lang="fr-CH" sz="1600" dirty="0" err="1" smtClean="0"/>
              <a:t>especially</a:t>
            </a:r>
            <a:r>
              <a:rPr lang="fr-CH" sz="1600" dirty="0" smtClean="0"/>
              <a:t> at the Z pole </a:t>
            </a:r>
          </a:p>
          <a:p>
            <a:r>
              <a:rPr lang="fr-CH" sz="1600" dirty="0"/>
              <a:t> </a:t>
            </a:r>
            <a:r>
              <a:rPr lang="fr-CH" sz="1600" dirty="0" smtClean="0"/>
              <a:t>10</a:t>
            </a:r>
            <a:r>
              <a:rPr lang="fr-CH" sz="1600" baseline="30000" dirty="0" smtClean="0"/>
              <a:t>12 </a:t>
            </a:r>
            <a:r>
              <a:rPr lang="fr-CH" sz="1600" dirty="0" err="1" smtClean="0"/>
              <a:t>bb</a:t>
            </a:r>
            <a:r>
              <a:rPr lang="fr-CH" sz="1600" dirty="0" smtClean="0"/>
              <a:t>, cc, 2 10</a:t>
            </a:r>
            <a:r>
              <a:rPr lang="fr-CH" sz="1600" baseline="30000" dirty="0" smtClean="0"/>
              <a:t>11 </a:t>
            </a:r>
            <a:r>
              <a:rPr lang="fr-CH" sz="1600" dirty="0" smtClean="0">
                <a:sym typeface="Symbol"/>
              </a:rPr>
              <a:t>, etc…</a:t>
            </a:r>
            <a:endParaRPr lang="fr-CH" sz="1600" dirty="0" smtClean="0"/>
          </a:p>
          <a:p>
            <a:r>
              <a:rPr lang="fr-CH" sz="1600" dirty="0" smtClean="0"/>
              <a:t>-- </a:t>
            </a:r>
            <a:r>
              <a:rPr lang="fr-CH" sz="1600" dirty="0" err="1" smtClean="0"/>
              <a:t>search</a:t>
            </a:r>
            <a:r>
              <a:rPr lang="fr-CH" sz="1600" dirty="0" smtClean="0"/>
              <a:t> for rare </a:t>
            </a:r>
            <a:r>
              <a:rPr lang="fr-CH" sz="1600" dirty="0" err="1" smtClean="0"/>
              <a:t>processes</a:t>
            </a:r>
            <a:r>
              <a:rPr lang="fr-CH" sz="1600" dirty="0" smtClean="0"/>
              <a:t> </a:t>
            </a:r>
            <a:r>
              <a:rPr lang="fr-CH" sz="1600" dirty="0" smtClean="0">
                <a:sym typeface="Wingdings" panose="05000000000000000000" pitchFamily="2" charset="2"/>
              </a:rPr>
              <a:t></a:t>
            </a:r>
            <a:r>
              <a:rPr lang="fr-CH" sz="1600" dirty="0" smtClean="0"/>
              <a:t> excellent </a:t>
            </a:r>
            <a:r>
              <a:rPr lang="fr-CH" sz="1600" dirty="0" err="1" smtClean="0"/>
              <a:t>acceptance</a:t>
            </a:r>
            <a:r>
              <a:rPr lang="fr-CH" sz="1600" dirty="0" smtClean="0"/>
              <a:t>  </a:t>
            </a:r>
            <a:r>
              <a:rPr lang="fr-CH" sz="1600" dirty="0" err="1" smtClean="0"/>
              <a:t>closure</a:t>
            </a:r>
            <a:r>
              <a:rPr lang="fr-CH" sz="1600" dirty="0" smtClean="0"/>
              <a:t>, </a:t>
            </a:r>
            <a:r>
              <a:rPr lang="fr-CH" sz="1600" dirty="0" err="1" smtClean="0"/>
              <a:t>sensitivity</a:t>
            </a:r>
            <a:r>
              <a:rPr lang="fr-CH" sz="1600" dirty="0" smtClean="0"/>
              <a:t> to </a:t>
            </a:r>
            <a:r>
              <a:rPr lang="fr-CH" sz="1600" dirty="0" err="1" smtClean="0"/>
              <a:t>displaced</a:t>
            </a:r>
            <a:r>
              <a:rPr lang="fr-CH" sz="1600" dirty="0" smtClean="0"/>
              <a:t> </a:t>
            </a:r>
            <a:r>
              <a:rPr lang="fr-CH" sz="1600" dirty="0" err="1" smtClean="0"/>
              <a:t>vertices</a:t>
            </a:r>
            <a:r>
              <a:rPr lang="fr-CH" sz="1600" dirty="0" smtClean="0"/>
              <a:t> </a:t>
            </a:r>
          </a:p>
          <a:p>
            <a:r>
              <a:rPr lang="fr-CH" sz="1600" dirty="0" smtClean="0"/>
              <a:t>-- </a:t>
            </a:r>
            <a:r>
              <a:rPr lang="fr-CH" sz="1600" dirty="0" err="1" smtClean="0"/>
              <a:t>luminosity</a:t>
            </a:r>
            <a:r>
              <a:rPr lang="fr-CH" sz="1600" dirty="0" smtClean="0"/>
              <a:t> </a:t>
            </a:r>
            <a:r>
              <a:rPr lang="fr-CH" sz="1600" dirty="0" err="1" smtClean="0"/>
              <a:t>measurement</a:t>
            </a:r>
            <a:r>
              <a:rPr lang="fr-CH" sz="1600" dirty="0" smtClean="0"/>
              <a:t> at 10</a:t>
            </a:r>
            <a:r>
              <a:rPr lang="fr-CH" sz="1600" baseline="30000" dirty="0" smtClean="0"/>
              <a:t>-4</a:t>
            </a:r>
            <a:r>
              <a:rPr lang="fr-CH" sz="1600" dirty="0" smtClean="0"/>
              <a:t> (</a:t>
            </a:r>
            <a:r>
              <a:rPr lang="fr-CH" sz="1600" dirty="0" err="1" smtClean="0"/>
              <a:t>rel</a:t>
            </a:r>
            <a:r>
              <a:rPr lang="fr-CH" sz="1600" dirty="0" smtClean="0"/>
              <a:t>),  10</a:t>
            </a:r>
            <a:r>
              <a:rPr lang="fr-CH" sz="1600" baseline="30000" dirty="0" smtClean="0"/>
              <a:t>-5 </a:t>
            </a:r>
            <a:r>
              <a:rPr lang="fr-CH" sz="1600" dirty="0" smtClean="0"/>
              <a:t>(abs)</a:t>
            </a:r>
            <a:endParaRPr lang="fr-CH" sz="1600" dirty="0"/>
          </a:p>
          <a:p>
            <a:r>
              <a:rPr lang="fr-CH" sz="1600" dirty="0" smtClean="0"/>
              <a:t>-- </a:t>
            </a:r>
            <a:r>
              <a:rPr lang="fr-CH" sz="1600" dirty="0" err="1" smtClean="0"/>
              <a:t>acceptance</a:t>
            </a:r>
            <a:r>
              <a:rPr lang="fr-CH" sz="1600" dirty="0" smtClean="0"/>
              <a:t> </a:t>
            </a:r>
            <a:r>
              <a:rPr lang="fr-CH" sz="1600" dirty="0" err="1" smtClean="0"/>
              <a:t>definition</a:t>
            </a:r>
            <a:r>
              <a:rPr lang="fr-CH" sz="1600" dirty="0" smtClean="0"/>
              <a:t> at  </a:t>
            </a:r>
            <a:r>
              <a:rPr lang="fr-CH" sz="1600" dirty="0" smtClean="0">
                <a:sym typeface="Symbol"/>
              </a:rPr>
              <a:t> </a:t>
            </a:r>
            <a:r>
              <a:rPr lang="fr-CH" sz="1600" dirty="0" smtClean="0"/>
              <a:t>10</a:t>
            </a:r>
            <a:r>
              <a:rPr lang="fr-CH" sz="1600" baseline="30000" dirty="0" smtClean="0"/>
              <a:t>-5</a:t>
            </a:r>
          </a:p>
          <a:p>
            <a:r>
              <a:rPr lang="fr-CH" sz="1600" dirty="0" smtClean="0"/>
              <a:t>-- optimal b/c/gluon </a:t>
            </a:r>
            <a:r>
              <a:rPr lang="fr-CH" sz="1600" dirty="0" err="1" smtClean="0"/>
              <a:t>separation</a:t>
            </a:r>
            <a:r>
              <a:rPr lang="fr-CH" sz="1600" dirty="0" smtClean="0"/>
              <a:t>  </a:t>
            </a:r>
          </a:p>
          <a:p>
            <a:r>
              <a:rPr lang="fr-CH" sz="1600" dirty="0" smtClean="0"/>
              <a:t>-- PID (TOF, </a:t>
            </a:r>
            <a:r>
              <a:rPr lang="fr-CH" sz="1600" dirty="0" err="1" smtClean="0"/>
              <a:t>dE</a:t>
            </a:r>
            <a:r>
              <a:rPr lang="fr-CH" sz="1600" dirty="0" smtClean="0"/>
              <a:t>/dx, </a:t>
            </a:r>
            <a:r>
              <a:rPr lang="fr-CH" sz="1600" dirty="0" err="1" smtClean="0"/>
              <a:t>Ckov</a:t>
            </a:r>
            <a:r>
              <a:rPr lang="fr-CH" sz="1600" dirty="0" smtClean="0"/>
              <a:t>?)</a:t>
            </a:r>
          </a:p>
          <a:p>
            <a:r>
              <a:rPr lang="fr-CH" sz="1600" dirty="0" smtClean="0"/>
              <a:t>-- </a:t>
            </a:r>
            <a:r>
              <a:rPr lang="fr-CH" sz="1600" dirty="0" err="1" smtClean="0"/>
              <a:t>determination</a:t>
            </a:r>
            <a:r>
              <a:rPr lang="fr-CH" sz="1600" dirty="0" smtClean="0"/>
              <a:t> of point-to-point scan </a:t>
            </a:r>
            <a:r>
              <a:rPr lang="fr-CH" sz="1600" dirty="0" err="1" smtClean="0"/>
              <a:t>energies</a:t>
            </a:r>
            <a:r>
              <a:rPr lang="fr-CH" sz="1600" dirty="0" smtClean="0"/>
              <a:t> at 10 </a:t>
            </a:r>
            <a:r>
              <a:rPr lang="fr-CH" sz="1600" dirty="0" err="1" smtClean="0"/>
              <a:t>keV</a:t>
            </a:r>
            <a:r>
              <a:rPr lang="fr-CH" sz="1600" dirty="0" smtClean="0"/>
              <a:t> </a:t>
            </a:r>
            <a:r>
              <a:rPr lang="fr-CH" sz="1600" dirty="0" err="1" smtClean="0"/>
              <a:t>level</a:t>
            </a:r>
            <a:r>
              <a:rPr lang="fr-CH" sz="1600" dirty="0"/>
              <a:t/>
            </a:r>
            <a:br>
              <a:rPr lang="fr-CH" sz="1600" dirty="0"/>
            </a:br>
            <a:r>
              <a:rPr lang="fr-CH" sz="1600" dirty="0" smtClean="0"/>
              <a:t/>
            </a:r>
            <a:br>
              <a:rPr lang="fr-CH" sz="1600" dirty="0" smtClean="0"/>
            </a:br>
            <a:r>
              <a:rPr lang="fr-CH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NEW</a:t>
            </a:r>
            <a:r>
              <a:rPr lang="fr-CH" sz="2400" b="1" dirty="0" smtClean="0">
                <a:sym typeface="Wingdings" panose="05000000000000000000" pitchFamily="2" charset="2"/>
              </a:rPr>
              <a:t> challenges. design</a:t>
            </a:r>
            <a:r>
              <a:rPr lang="fr-CH" sz="2400" b="1" dirty="0" smtClean="0">
                <a:sym typeface="Wingdings" panose="05000000000000000000" pitchFamily="2" charset="2"/>
              </a:rPr>
              <a:t>, </a:t>
            </a:r>
            <a:r>
              <a:rPr lang="fr-CH" sz="2400" b="1" dirty="0" err="1" smtClean="0">
                <a:sym typeface="Wingdings" panose="05000000000000000000" pitchFamily="2" charset="2"/>
              </a:rPr>
              <a:t>technology</a:t>
            </a:r>
            <a:r>
              <a:rPr lang="fr-CH" sz="2400" b="1" dirty="0" smtClean="0">
                <a:sym typeface="Wingdings" panose="05000000000000000000" pitchFamily="2" charset="2"/>
              </a:rPr>
              <a:t>, </a:t>
            </a:r>
            <a:r>
              <a:rPr lang="fr-CH" sz="2400" b="1" dirty="0" err="1" smtClean="0">
                <a:sym typeface="Wingdings" panose="05000000000000000000" pitchFamily="2" charset="2"/>
              </a:rPr>
              <a:t>metrology</a:t>
            </a:r>
            <a:r>
              <a:rPr lang="fr-CH" sz="2400" b="1" dirty="0" smtClean="0">
                <a:sym typeface="Wingdings" panose="05000000000000000000" pitchFamily="2" charset="2"/>
              </a:rPr>
              <a:t>, </a:t>
            </a:r>
            <a:r>
              <a:rPr lang="fr-CH" sz="2400" b="1" dirty="0" err="1" smtClean="0">
                <a:sym typeface="Wingdings" panose="05000000000000000000" pitchFamily="2" charset="2"/>
              </a:rPr>
              <a:t>stability</a:t>
            </a:r>
            <a:r>
              <a:rPr lang="fr-CH" sz="2400" b="1" dirty="0" smtClean="0">
                <a:sym typeface="Wingdings" panose="05000000000000000000" pitchFamily="2" charset="2"/>
              </a:rPr>
              <a:t>, monitoring</a:t>
            </a:r>
            <a:r>
              <a:rPr lang="fr-CH" sz="2400" b="1" dirty="0">
                <a:sym typeface="Wingdings" panose="05000000000000000000" pitchFamily="2" charset="2"/>
              </a:rPr>
              <a:t> </a:t>
            </a:r>
            <a:r>
              <a:rPr lang="fr-CH" sz="2400" b="1" dirty="0" smtClean="0">
                <a:sym typeface="Wingdings" panose="05000000000000000000" pitchFamily="2" charset="2"/>
              </a:rPr>
              <a:t> </a:t>
            </a:r>
            <a:endParaRPr lang="fr-CH" sz="1600" b="1" dirty="0" smtClean="0"/>
          </a:p>
          <a:p>
            <a:r>
              <a:rPr lang="fr-CH" sz="1600" dirty="0"/>
              <a:t> </a:t>
            </a:r>
            <a:r>
              <a:rPr lang="fr-CH" sz="1600" dirty="0" smtClean="0"/>
              <a:t>        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97" y="913284"/>
            <a:ext cx="3923928" cy="26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80020"/>
            <a:ext cx="460978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FCC-</a:t>
            </a:r>
            <a:r>
              <a:rPr lang="fr-CH" sz="2800" b="1" dirty="0" err="1" smtClean="0"/>
              <a:t>ee</a:t>
            </a:r>
            <a:r>
              <a:rPr lang="fr-CH" sz="2800" b="1" dirty="0" smtClean="0"/>
              <a:t> detector challenges… </a:t>
            </a:r>
            <a:r>
              <a:rPr lang="fr-CH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0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6" y="1354729"/>
            <a:ext cx="4922618" cy="2554014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260370" y="1301378"/>
            <a:ext cx="3883631" cy="193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 km long, 10 GeV 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SC </a:t>
            </a:r>
            <a:r>
              <a:rPr lang="en-US" sz="20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with </a:t>
            </a: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</a:t>
            </a:r>
            <a:r>
              <a: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accelerating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decelerating passes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in </a:t>
            </a:r>
            <a:r>
              <a:rPr lang="en-US" sz="20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cw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operation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è"/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SRF sees 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6 times IP beam current   </a:t>
            </a: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(≈ </a:t>
            </a:r>
            <a:r>
              <a:rPr lang="en-US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4 ns </a:t>
            </a: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spacing)</a:t>
            </a:r>
            <a:endParaRPr lang="en-US" dirty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Q</a:t>
            </a:r>
            <a:r>
              <a:rPr lang="en-US" sz="2000" baseline="-25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0</a:t>
            </a:r>
            <a:r>
              <a: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&gt; 10</a:t>
            </a:r>
            <a:r>
              <a:rPr lang="en-US" sz="2000" baseline="30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10</a:t>
            </a:r>
            <a:r>
              <a: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required</a:t>
            </a:r>
            <a:endParaRPr lang="en-US" sz="1400" dirty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4187" y="482927"/>
            <a:ext cx="8483613" cy="104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Superconducting </a:t>
            </a:r>
            <a:r>
              <a:rPr lang="en-US" sz="26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Recirculating </a:t>
            </a:r>
            <a:r>
              <a:rPr lang="en-US" sz="2600" dirty="0" err="1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</a:t>
            </a:r>
            <a:r>
              <a:rPr lang="en-US" sz="26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with Energy Recovery</a:t>
            </a:r>
          </a:p>
          <a:p>
            <a:pPr defTabSz="91440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60 GEV e- : ERL </a:t>
            </a:r>
            <a:r>
              <a:rPr lang="en-US" sz="26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~</a:t>
            </a:r>
            <a:r>
              <a:rPr lang="en-US" sz="26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9 km </a:t>
            </a:r>
            <a:r>
              <a:rPr lang="en-US" sz="26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circ. </a:t>
            </a:r>
            <a:endParaRPr lang="en-US" sz="2600" dirty="0">
              <a:solidFill>
                <a:prstClr val="black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542" y="3893164"/>
            <a:ext cx="7059643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944 </a:t>
            </a: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cavities; 59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cryo</a:t>
            </a: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modules/</a:t>
            </a:r>
            <a:r>
              <a:rPr lang="en-US" dirty="0" err="1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linac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, &gt;4500 magnets</a:t>
            </a:r>
            <a:endParaRPr lang="en-US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3726"/>
            <a:ext cx="9156357" cy="57740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0" dirty="0" smtClean="0">
                <a:latin typeface="Arial"/>
              </a:rPr>
              <a:t>FCC-eh: lepton-hadron collider based on ERL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9" name="Grouper 88"/>
          <p:cNvGrpSpPr/>
          <p:nvPr/>
        </p:nvGrpSpPr>
        <p:grpSpPr>
          <a:xfrm>
            <a:off x="5275016" y="3266101"/>
            <a:ext cx="3888028" cy="2708059"/>
            <a:chOff x="0" y="0"/>
            <a:chExt cx="8216900" cy="5681619"/>
          </a:xfrm>
        </p:grpSpPr>
        <p:grpSp>
          <p:nvGrpSpPr>
            <p:cNvPr id="10" name="Grouper 83"/>
            <p:cNvGrpSpPr/>
            <p:nvPr/>
          </p:nvGrpSpPr>
          <p:grpSpPr>
            <a:xfrm>
              <a:off x="0" y="0"/>
              <a:ext cx="8216900" cy="5681619"/>
              <a:chOff x="0" y="0"/>
              <a:chExt cx="8216900" cy="5681619"/>
            </a:xfrm>
          </p:grpSpPr>
          <p:pic>
            <p:nvPicPr>
              <p:cNvPr id="13" name="Picture 1" descr="Picture 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4" name="TextBox 21"/>
              <p:cNvSpPr txBox="1"/>
              <p:nvPr/>
            </p:nvSpPr>
            <p:spPr>
              <a:xfrm>
                <a:off x="664002" y="4558057"/>
                <a:ext cx="1179296" cy="1123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l</a:t>
                </a:r>
                <a:r>
                  <a:rPr kumimoji="0" sz="12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5" name="TextBox 12"/>
              <p:cNvSpPr txBox="1"/>
              <p:nvPr/>
            </p:nvSpPr>
            <p:spPr>
              <a:xfrm>
                <a:off x="1675437" y="2640567"/>
                <a:ext cx="700327" cy="1588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7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 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MeV</a:t>
                </a:r>
              </a:p>
            </p:txBody>
          </p:sp>
          <p:sp>
            <p:nvSpPr>
              <p:cNvPr id="16" name="TextBox 13"/>
              <p:cNvSpPr txBox="1"/>
              <p:nvPr/>
            </p:nvSpPr>
            <p:spPr>
              <a:xfrm rot="20272894">
                <a:off x="5008213" y="2961484"/>
                <a:ext cx="1275582" cy="1588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7" name="TextBox 15"/>
              <p:cNvSpPr txBox="1"/>
              <p:nvPr/>
            </p:nvSpPr>
            <p:spPr>
              <a:xfrm>
                <a:off x="3988165" y="3851701"/>
                <a:ext cx="679335" cy="1588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r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7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 MeV </a:t>
                </a:r>
              </a:p>
            </p:txBody>
          </p:sp>
          <p:sp>
            <p:nvSpPr>
              <p:cNvPr id="18" name="TextBox 12"/>
              <p:cNvSpPr txBox="1"/>
              <p:nvPr/>
            </p:nvSpPr>
            <p:spPr>
              <a:xfrm>
                <a:off x="7169208" y="1022373"/>
                <a:ext cx="992287" cy="1123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1 : 3 : 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6151" y="3777351"/>
                <a:ext cx="898782" cy="1123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2 : 4 : 6</a:t>
                </a:r>
              </a:p>
            </p:txBody>
          </p:sp>
          <p:sp>
            <p:nvSpPr>
              <p:cNvPr id="20" name="Straight Arrow Connector 16"/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  <p:sp>
            <p:nvSpPr>
              <p:cNvPr id="21" name="TextBox 15"/>
              <p:cNvSpPr txBox="1"/>
              <p:nvPr/>
            </p:nvSpPr>
            <p:spPr>
              <a:xfrm rot="20492133">
                <a:off x="3404069" y="3529633"/>
                <a:ext cx="616362" cy="1588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r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dump</a:t>
                </a:r>
              </a:p>
            </p:txBody>
          </p:sp>
          <p:grpSp>
            <p:nvGrpSpPr>
              <p:cNvPr id="22" name="Cube 50"/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31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2" name="Figure"/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3" name="Figure"/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4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23" name="Straight Arrow Connector 8"/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  <p:sp>
            <p:nvSpPr>
              <p:cNvPr id="24" name="TextBox 15"/>
              <p:cNvSpPr txBox="1"/>
              <p:nvPr/>
            </p:nvSpPr>
            <p:spPr>
              <a:xfrm rot="21160245">
                <a:off x="813983" y="2246433"/>
                <a:ext cx="734674" cy="1123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ctr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injector</a:t>
                </a:r>
              </a:p>
            </p:txBody>
          </p:sp>
          <p:grpSp>
            <p:nvGrpSpPr>
              <p:cNvPr id="25" name="Cube 60"/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7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8" name="Figure"/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9" name="Figure"/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0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26" name="Oval 26"/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</p:grpSp>
        <p:pic>
          <p:nvPicPr>
            <p:cNvPr id="11" name="Image 86" descr="Image 8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 87" descr="Image 8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" name="Image 36">
            <a:extLst>
              <a:ext uri="{FF2B5EF4-FFF2-40B4-BE49-F238E27FC236}">
                <a16:creationId xmlns="" xmlns:a16="http://schemas.microsoft.com/office/drawing/2014/main" id="{9FF7D57B-1192-DC43-9F6C-D68123C661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467" y="3484575"/>
            <a:ext cx="1301016" cy="65491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36992" y="4231181"/>
            <a:ext cx="252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Multi-pass high-current ERL test facility for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FCC-eh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kern="0" noProof="0" dirty="0" smtClean="0">
                <a:solidFill>
                  <a:prstClr val="black"/>
                </a:solidFill>
              </a:rPr>
              <a:t>and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FCC-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-ERL) under construction at LAL  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600" y="2655466"/>
            <a:ext cx="679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en-US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957" y="4624791"/>
            <a:ext cx="3067139" cy="9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BF72-012B-459D-9722-EA37B19C2F0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8752" y="1989275"/>
            <a:ext cx="218649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4800" b="1" dirty="0" smtClean="0">
                <a:latin typeface="+mn-lt"/>
              </a:rPr>
              <a:t>100 </a:t>
            </a:r>
            <a:r>
              <a:rPr lang="fr-CH" sz="4800" b="1" dirty="0" err="1" smtClean="0">
                <a:latin typeface="+mn-lt"/>
              </a:rPr>
              <a:t>TeV</a:t>
            </a:r>
            <a:endParaRPr lang="en-GB" sz="4800" b="1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3433564"/>
            <a:ext cx="8339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Hadron </a:t>
            </a:r>
            <a:r>
              <a:rPr lang="fr-CH" sz="2000" b="1" dirty="0" err="1" smtClean="0"/>
              <a:t>colliders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will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remain</a:t>
            </a:r>
            <a:r>
              <a:rPr lang="fr-CH" sz="2000" b="1" dirty="0" smtClean="0"/>
              <a:t> for the </a:t>
            </a:r>
            <a:r>
              <a:rPr lang="fr-CH" sz="2000" b="1" dirty="0" err="1" smtClean="0"/>
              <a:t>foreseable</a:t>
            </a:r>
            <a:r>
              <a:rPr lang="fr-CH" sz="2000" b="1" dirty="0" smtClean="0"/>
              <a:t> future the</a:t>
            </a:r>
            <a:r>
              <a:rPr lang="fr-CH" sz="2000" b="1" dirty="0"/>
              <a:t> </a:t>
            </a:r>
            <a:r>
              <a:rPr lang="fr-CH" sz="2000" b="1" dirty="0" err="1" smtClean="0"/>
              <a:t>most</a:t>
            </a:r>
            <a:r>
              <a:rPr lang="fr-CH" sz="2000" b="1" dirty="0" smtClean="0"/>
              <a:t> efficient </a:t>
            </a:r>
            <a:r>
              <a:rPr lang="fr-CH" sz="2000" b="1" dirty="0" err="1" smtClean="0"/>
              <a:t>way</a:t>
            </a:r>
            <a:r>
              <a:rPr lang="fr-CH" sz="2000" b="1" dirty="0" smtClean="0"/>
              <a:t> </a:t>
            </a:r>
          </a:p>
          <a:p>
            <a:r>
              <a:rPr lang="fr-CH" sz="2000" b="1" dirty="0"/>
              <a:t> </a:t>
            </a:r>
            <a:r>
              <a:rPr lang="fr-CH" sz="2000" b="1" dirty="0" smtClean="0"/>
              <a:t>          to </a:t>
            </a:r>
            <a:r>
              <a:rPr lang="fr-CH" sz="2000" b="1" dirty="0" err="1" smtClean="0"/>
              <a:t>reach</a:t>
            </a:r>
            <a:r>
              <a:rPr lang="fr-CH" sz="2000" b="1" dirty="0" smtClean="0"/>
              <a:t> high </a:t>
            </a:r>
            <a:r>
              <a:rPr lang="fr-CH" sz="2000" b="1" dirty="0" err="1" smtClean="0"/>
              <a:t>energy</a:t>
            </a:r>
            <a:r>
              <a:rPr lang="fr-CH" sz="2000" b="1" dirty="0" smtClean="0"/>
              <a:t> (&gt; 10 </a:t>
            </a:r>
            <a:r>
              <a:rPr lang="fr-CH" sz="2000" b="1" dirty="0" err="1" smtClean="0"/>
              <a:t>TeV</a:t>
            </a:r>
            <a:r>
              <a:rPr lang="fr-CH" sz="2000" b="1" dirty="0" smtClean="0"/>
              <a:t>) parton-parton collisions</a:t>
            </a: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9551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1" y="0"/>
            <a:ext cx="9174676" cy="552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81236"/>
            <a:ext cx="88582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0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 FCC CDR presentation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9" y="464915"/>
            <a:ext cx="8785101" cy="49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71" y="1334294"/>
            <a:ext cx="4991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128" y="2856"/>
            <a:ext cx="8986114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1997-2013 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boson mass </a:t>
            </a:r>
            <a:r>
              <a:rPr lang="fr-CH" sz="2800" dirty="0" err="1" smtClean="0">
                <a:latin typeface="+mn-lt"/>
              </a:rPr>
              <a:t>cornered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(LEP H, M</a:t>
            </a:r>
            <a:r>
              <a:rPr lang="fr-CH" sz="2000" baseline="-25000" dirty="0" smtClean="0">
                <a:latin typeface="+mn-lt"/>
              </a:rPr>
              <a:t>Z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etc</a:t>
            </a:r>
            <a:r>
              <a:rPr lang="fr-CH" sz="2000" dirty="0" smtClean="0">
                <a:latin typeface="+mn-lt"/>
              </a:rPr>
              <a:t> +</a:t>
            </a:r>
            <a:r>
              <a:rPr lang="fr-CH" sz="2000" dirty="0" err="1" smtClean="0">
                <a:latin typeface="+mn-lt"/>
              </a:rPr>
              <a:t>Tevatron</a:t>
            </a:r>
            <a:r>
              <a:rPr lang="fr-CH" sz="2000" dirty="0" smtClean="0">
                <a:latin typeface="+mn-lt"/>
              </a:rPr>
              <a:t> m</a:t>
            </a:r>
            <a:r>
              <a:rPr lang="fr-CH" sz="2000" baseline="-25000" dirty="0" smtClean="0">
                <a:latin typeface="+mn-lt"/>
              </a:rPr>
              <a:t>t</a:t>
            </a:r>
            <a:r>
              <a:rPr lang="fr-CH" sz="2000" dirty="0" smtClean="0">
                <a:latin typeface="+mn-lt"/>
              </a:rPr>
              <a:t> , M</a:t>
            </a:r>
            <a:r>
              <a:rPr lang="fr-CH" sz="2000" baseline="-25000" dirty="0" smtClean="0">
                <a:latin typeface="+mn-lt"/>
              </a:rPr>
              <a:t>W</a:t>
            </a:r>
            <a:r>
              <a:rPr lang="fr-CH" sz="2000" dirty="0" smtClean="0">
                <a:latin typeface="+mn-lt"/>
              </a:rPr>
              <a:t>)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                 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Boson </a:t>
            </a:r>
            <a:r>
              <a:rPr lang="fr-CH" sz="2800" dirty="0" err="1" smtClean="0">
                <a:latin typeface="+mn-lt"/>
              </a:rPr>
              <a:t>discovered</a:t>
            </a:r>
            <a:r>
              <a:rPr lang="fr-CH" sz="2800" dirty="0" smtClean="0">
                <a:latin typeface="+mn-lt"/>
              </a:rPr>
              <a:t> (LHC)</a:t>
            </a:r>
          </a:p>
          <a:p>
            <a:r>
              <a:rPr lang="fr-CH" sz="2800" dirty="0">
                <a:latin typeface="+mn-lt"/>
              </a:rPr>
              <a:t> </a:t>
            </a:r>
            <a:r>
              <a:rPr lang="fr-CH" sz="2800" dirty="0" smtClean="0">
                <a:latin typeface="+mn-lt"/>
              </a:rPr>
              <a:t>               </a:t>
            </a:r>
            <a:r>
              <a:rPr lang="fr-CH" sz="2800" dirty="0" err="1" smtClean="0">
                <a:latin typeface="+mn-lt"/>
              </a:rPr>
              <a:t>Englert</a:t>
            </a:r>
            <a:r>
              <a:rPr lang="fr-CH" sz="2800" dirty="0" smtClean="0">
                <a:latin typeface="+mn-lt"/>
              </a:rPr>
              <a:t> and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800" dirty="0" err="1" smtClean="0">
                <a:latin typeface="+mn-lt"/>
              </a:rPr>
              <a:t>get</a:t>
            </a:r>
            <a:r>
              <a:rPr lang="fr-CH" sz="2800" dirty="0" smtClean="0">
                <a:latin typeface="+mn-lt"/>
              </a:rPr>
              <a:t> Nobel </a:t>
            </a:r>
            <a:r>
              <a:rPr lang="fr-CH" sz="2800" dirty="0" err="1" smtClean="0">
                <a:latin typeface="+mn-lt"/>
              </a:rPr>
              <a:t>Prize</a:t>
            </a:r>
            <a:r>
              <a:rPr lang="fr-CH" sz="2800" dirty="0" smtClean="0">
                <a:latin typeface="+mn-lt"/>
              </a:rPr>
              <a:t>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206" y="5018334"/>
            <a:ext cx="72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(c) </a:t>
            </a:r>
            <a:r>
              <a:rPr lang="fr-CH" sz="1200" dirty="0" err="1" smtClean="0">
                <a:latin typeface="+mn-lt"/>
              </a:rPr>
              <a:t>Sfyrla</a:t>
            </a:r>
            <a:endParaRPr lang="fr-CH" sz="3600" dirty="0" smtClean="0">
              <a:latin typeface="+mn-lt"/>
            </a:endParaRPr>
          </a:p>
          <a:p>
            <a:r>
              <a:rPr lang="fr-CH" sz="3600" dirty="0" smtClean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7566" y="4281735"/>
            <a:ext cx="231845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latin typeface="+mn-lt"/>
              </a:rPr>
              <a:t>IT LOOKS LIKE THE </a:t>
            </a:r>
          </a:p>
          <a:p>
            <a:r>
              <a:rPr lang="fr-CH" sz="2000" b="1" dirty="0" smtClean="0">
                <a:latin typeface="+mn-lt"/>
              </a:rPr>
              <a:t>STANDARD MODEL  </a:t>
            </a:r>
          </a:p>
          <a:p>
            <a:r>
              <a:rPr lang="fr-CH" sz="2000" b="1" dirty="0" smtClean="0">
                <a:latin typeface="+mn-lt"/>
              </a:rPr>
              <a:t>IS COMPLETE.....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48" y="5172223"/>
            <a:ext cx="5100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NB in </a:t>
            </a:r>
            <a:r>
              <a:rPr lang="fr-CH" dirty="0" err="1" smtClean="0"/>
              <a:t>fact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know </a:t>
            </a:r>
            <a:r>
              <a:rPr lang="fr-CH" dirty="0" err="1" smtClean="0"/>
              <a:t>from</a:t>
            </a:r>
            <a:r>
              <a:rPr lang="fr-CH" dirty="0" smtClean="0"/>
              <a:t> oscillations and </a:t>
            </a:r>
            <a:r>
              <a:rPr lang="fr-CH" dirty="0" err="1" smtClean="0"/>
              <a:t>cosmology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that</a:t>
            </a:r>
            <a:r>
              <a:rPr lang="fr-CH" dirty="0" smtClean="0"/>
              <a:t>  all 3 neutrino masses are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~0.1 eV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66F-089F-4CE0-8BF1-4CB51E59BEC9}" type="datetime1">
              <a:rPr lang="fr-CH" smtClean="0"/>
              <a:t>02.12.2019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1196"/>
            <a:ext cx="9210007" cy="51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501774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8000"/>
                </a:solidFill>
              </a:rPr>
              <a:t>Zimmermann</a:t>
            </a:r>
            <a:endParaRPr lang="en-GB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52338"/>
            <a:ext cx="88773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3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32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9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9" y="-13468"/>
            <a:ext cx="9169009" cy="531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2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1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330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3" y="1417340"/>
            <a:ext cx="4464497" cy="72008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Left Arrow Callout 5"/>
          <p:cNvSpPr/>
          <p:nvPr/>
        </p:nvSpPr>
        <p:spPr>
          <a:xfrm>
            <a:off x="4716016" y="1485161"/>
            <a:ext cx="1224136" cy="67200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47016"/>
            </a:avLst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1" y="2137420"/>
            <a:ext cx="1679178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 err="1" smtClean="0"/>
              <a:t>most</a:t>
            </a:r>
            <a:r>
              <a:rPr lang="fr-CH" sz="1600" b="1" dirty="0" smtClean="0"/>
              <a:t> of </a:t>
            </a:r>
            <a:r>
              <a:rPr lang="fr-CH" sz="1600" b="1" dirty="0" err="1" smtClean="0"/>
              <a:t>this</a:t>
            </a:r>
            <a:r>
              <a:rPr lang="fr-CH" sz="1600" b="1" dirty="0" smtClean="0"/>
              <a:t> to </a:t>
            </a:r>
            <a:r>
              <a:rPr lang="fr-CH" sz="1600" b="1" dirty="0" err="1" smtClean="0"/>
              <a:t>be</a:t>
            </a:r>
            <a:endParaRPr lang="fr-CH" sz="1600" b="1" dirty="0" smtClean="0"/>
          </a:p>
          <a:p>
            <a:r>
              <a:rPr lang="fr-CH" sz="1600" b="1" dirty="0" err="1" smtClean="0"/>
              <a:t>recuperated</a:t>
            </a:r>
            <a:r>
              <a:rPr lang="fr-CH" sz="1600" b="1" dirty="0" smtClean="0"/>
              <a:t> for </a:t>
            </a:r>
          </a:p>
          <a:p>
            <a:r>
              <a:rPr lang="fr-CH" sz="1600" b="1" dirty="0" smtClean="0"/>
              <a:t>FCC-</a:t>
            </a:r>
            <a:r>
              <a:rPr lang="fr-CH" sz="1600" b="1" dirty="0" err="1" smtClean="0"/>
              <a:t>hh</a:t>
            </a:r>
            <a:r>
              <a:rPr lang="fr-CH" sz="1600" b="1" dirty="0" smtClean="0"/>
              <a:t>!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919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19" y="0"/>
            <a:ext cx="9267180" cy="5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9885" y="1500030"/>
            <a:ext cx="889987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200" dirty="0" smtClean="0"/>
              <a:t>                  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437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2"/>
            <a:ext cx="9143999" cy="537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7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705372"/>
            <a:ext cx="5666936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4400" b="1" dirty="0" smtClean="0"/>
              <a:t>AND THE WINNER IS…..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15509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37220"/>
            <a:ext cx="6019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720157"/>
            <a:ext cx="6734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2320" y="2412380"/>
            <a:ext cx="10962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mtClean="0"/>
              <a:t>M. Aleksa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31740" y="5077747"/>
            <a:ext cx="468052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FCC  data taking starts </a:t>
            </a:r>
            <a:r>
              <a:rPr lang="en-GB" b="1" dirty="0"/>
              <a:t>at the end of </a:t>
            </a:r>
            <a:r>
              <a:rPr lang="en-GB" b="1" dirty="0" smtClean="0"/>
              <a:t>HL-LHC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21186" y="4419125"/>
            <a:ext cx="374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B050"/>
                </a:solidFill>
              </a:rPr>
              <a:t>a 10-20 </a:t>
            </a:r>
            <a:r>
              <a:rPr lang="fr-CH" i="1" dirty="0" err="1">
                <a:solidFill>
                  <a:srgbClr val="00B050"/>
                </a:solidFill>
              </a:rPr>
              <a:t>T</a:t>
            </a:r>
            <a:r>
              <a:rPr lang="fr-CH" i="1" dirty="0" err="1" smtClean="0">
                <a:solidFill>
                  <a:srgbClr val="00B050"/>
                </a:solidFill>
              </a:rPr>
              <a:t>eV</a:t>
            </a:r>
            <a:r>
              <a:rPr lang="fr-CH" i="1" dirty="0" smtClean="0">
                <a:solidFill>
                  <a:srgbClr val="00B050"/>
                </a:solidFill>
              </a:rPr>
              <a:t> muon </a:t>
            </a:r>
            <a:r>
              <a:rPr lang="fr-CH" i="1" dirty="0" err="1" smtClean="0">
                <a:solidFill>
                  <a:srgbClr val="00B050"/>
                </a:solidFill>
              </a:rPr>
              <a:t>collider</a:t>
            </a:r>
            <a:r>
              <a:rPr lang="fr-CH" i="1" dirty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using</a:t>
            </a:r>
            <a:r>
              <a:rPr lang="fr-CH" i="1" dirty="0" smtClean="0">
                <a:solidFill>
                  <a:srgbClr val="00B050"/>
                </a:solidFill>
              </a:rPr>
              <a:t> the </a:t>
            </a:r>
          </a:p>
          <a:p>
            <a:r>
              <a:rPr lang="fr-CH" i="1" dirty="0" smtClean="0">
                <a:solidFill>
                  <a:srgbClr val="00B050"/>
                </a:solidFill>
              </a:rPr>
              <a:t>45 </a:t>
            </a:r>
            <a:r>
              <a:rPr lang="fr-CH" i="1" dirty="0" err="1" smtClean="0">
                <a:solidFill>
                  <a:srgbClr val="00B050"/>
                </a:solidFill>
              </a:rPr>
              <a:t>GeV</a:t>
            </a:r>
            <a:r>
              <a:rPr lang="fr-CH" i="1" dirty="0" smtClean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stored</a:t>
            </a:r>
            <a:r>
              <a:rPr lang="fr-CH" i="1" dirty="0" smtClean="0">
                <a:solidFill>
                  <a:srgbClr val="00B050"/>
                </a:solidFill>
              </a:rPr>
              <a:t> e+ as LEMMA SOURCE?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0"/>
            <a:ext cx="615282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4000" b="1" dirty="0" smtClean="0">
                <a:solidFill>
                  <a:srgbClr val="FFFF00"/>
                </a:solidFill>
                <a:latin typeface="+mj-lt"/>
              </a:rPr>
              <a:t>SEVEN YEARS AGO ALREADY</a:t>
            </a:r>
            <a:endParaRPr lang="en-US" sz="4000" b="1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2ACB-9E08-4D48-860D-00A71A517A2D}" type="datetime1">
              <a:rPr lang="fr-CH" smtClean="0"/>
              <a:t>02.12.2019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9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7890" y="978280"/>
            <a:ext cx="8778596" cy="3859440"/>
            <a:chOff x="183130" y="247728"/>
            <a:chExt cx="8638835" cy="3833151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xmlns="" id="{5D438CD2-934D-884B-9503-B63B92C0096B}"/>
                </a:ext>
              </a:extLst>
            </p:cNvPr>
            <p:cNvSpPr/>
            <p:nvPr/>
          </p:nvSpPr>
          <p:spPr>
            <a:xfrm>
              <a:off x="187369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28D5F7D8-39CF-9A46-A78B-39760D4776B9}"/>
                </a:ext>
              </a:extLst>
            </p:cNvPr>
            <p:cNvSpPr/>
            <p:nvPr/>
          </p:nvSpPr>
          <p:spPr>
            <a:xfrm>
              <a:off x="433239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CD0ADA4C-F654-5046-99C2-843D68B5C2B5}"/>
                </a:ext>
              </a:extLst>
            </p:cNvPr>
            <p:cNvSpPr/>
            <p:nvPr/>
          </p:nvSpPr>
          <p:spPr>
            <a:xfrm>
              <a:off x="679109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xmlns="" id="{A8625895-FBF8-C943-9571-243ABA1EB863}"/>
                </a:ext>
              </a:extLst>
            </p:cNvPr>
            <p:cNvSpPr/>
            <p:nvPr/>
          </p:nvSpPr>
          <p:spPr>
            <a:xfrm>
              <a:off x="924979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xmlns="" id="{29AE5585-DD62-EA4D-928F-5377112BA408}"/>
                </a:ext>
              </a:extLst>
            </p:cNvPr>
            <p:cNvSpPr/>
            <p:nvPr/>
          </p:nvSpPr>
          <p:spPr>
            <a:xfrm>
              <a:off x="1170850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xmlns="" id="{B6F2C48D-2F1D-FC41-BAA8-188F526FBE60}"/>
                </a:ext>
              </a:extLst>
            </p:cNvPr>
            <p:cNvSpPr/>
            <p:nvPr/>
          </p:nvSpPr>
          <p:spPr>
            <a:xfrm>
              <a:off x="1416720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xmlns="" id="{3F9387C0-6250-644D-AD7B-2B12FBE4BF44}"/>
                </a:ext>
              </a:extLst>
            </p:cNvPr>
            <p:cNvSpPr/>
            <p:nvPr/>
          </p:nvSpPr>
          <p:spPr>
            <a:xfrm>
              <a:off x="1662590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xmlns="" id="{169A1C06-EE66-BE41-9758-B6178A6CB2D7}"/>
                </a:ext>
              </a:extLst>
            </p:cNvPr>
            <p:cNvSpPr/>
            <p:nvPr/>
          </p:nvSpPr>
          <p:spPr>
            <a:xfrm>
              <a:off x="1908460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xmlns="" id="{2E80A3E1-9767-7B41-81F6-D5B2940F8A39}"/>
                </a:ext>
              </a:extLst>
            </p:cNvPr>
            <p:cNvSpPr/>
            <p:nvPr/>
          </p:nvSpPr>
          <p:spPr>
            <a:xfrm>
              <a:off x="2154331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xmlns="" id="{BDD1FFA5-ADB7-5749-BCE2-A79BD9FAF50D}"/>
                </a:ext>
              </a:extLst>
            </p:cNvPr>
            <p:cNvSpPr/>
            <p:nvPr/>
          </p:nvSpPr>
          <p:spPr>
            <a:xfrm>
              <a:off x="2400201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621FF53B-7FBB-0A4C-A8C5-6295FC690B50}"/>
                </a:ext>
              </a:extLst>
            </p:cNvPr>
            <p:cNvSpPr/>
            <p:nvPr/>
          </p:nvSpPr>
          <p:spPr>
            <a:xfrm>
              <a:off x="2646071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11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xmlns="" id="{D089A103-802A-3040-9BAA-BF1A9D558144}"/>
                </a:ext>
              </a:extLst>
            </p:cNvPr>
            <p:cNvSpPr/>
            <p:nvPr/>
          </p:nvSpPr>
          <p:spPr>
            <a:xfrm>
              <a:off x="2891941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12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xmlns="" id="{9B74BF79-BAA3-F34D-B615-BE0EF7638518}"/>
                </a:ext>
              </a:extLst>
            </p:cNvPr>
            <p:cNvSpPr/>
            <p:nvPr/>
          </p:nvSpPr>
          <p:spPr>
            <a:xfrm>
              <a:off x="3137812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13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xmlns="" id="{1530533E-BE14-3145-9880-E0DFFEF54DEB}"/>
                </a:ext>
              </a:extLst>
            </p:cNvPr>
            <p:cNvSpPr/>
            <p:nvPr/>
          </p:nvSpPr>
          <p:spPr>
            <a:xfrm>
              <a:off x="3383682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14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xmlns="" id="{92220EEC-37BA-C94E-BBBE-903C440D49C5}"/>
                </a:ext>
              </a:extLst>
            </p:cNvPr>
            <p:cNvSpPr/>
            <p:nvPr/>
          </p:nvSpPr>
          <p:spPr>
            <a:xfrm>
              <a:off x="3629552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15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xmlns="" id="{F56D61E3-7E32-A04E-97B9-EBF8C68DF041}"/>
                </a:ext>
              </a:extLst>
            </p:cNvPr>
            <p:cNvSpPr/>
            <p:nvPr/>
          </p:nvSpPr>
          <p:spPr>
            <a:xfrm>
              <a:off x="3875422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xmlns="" id="{E981D7E4-7E72-B040-9CCD-AFA8062CC50C}"/>
                </a:ext>
              </a:extLst>
            </p:cNvPr>
            <p:cNvSpPr/>
            <p:nvPr/>
          </p:nvSpPr>
          <p:spPr>
            <a:xfrm>
              <a:off x="4121293" y="247728"/>
              <a:ext cx="245870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17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xmlns="" id="{63091869-0CF9-CE46-A6F0-0EE3913E5C30}"/>
                </a:ext>
              </a:extLst>
            </p:cNvPr>
            <p:cNvSpPr/>
            <p:nvPr/>
          </p:nvSpPr>
          <p:spPr>
            <a:xfrm>
              <a:off x="4367163" y="247728"/>
              <a:ext cx="245870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18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AD7FCBBA-C725-E04E-A5EE-70FCBB7AD738}"/>
                </a:ext>
              </a:extLst>
            </p:cNvPr>
            <p:cNvSpPr/>
            <p:nvPr/>
          </p:nvSpPr>
          <p:spPr>
            <a:xfrm>
              <a:off x="5838984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34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xmlns="" id="{119480CD-202F-1D49-B346-11129078D7F8}"/>
                </a:ext>
              </a:extLst>
            </p:cNvPr>
            <p:cNvSpPr/>
            <p:nvPr/>
          </p:nvSpPr>
          <p:spPr>
            <a:xfrm>
              <a:off x="6023430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35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xmlns="" id="{AA8E9BFF-8003-4245-943D-B128C5F54EF7}"/>
                </a:ext>
              </a:extLst>
            </p:cNvPr>
            <p:cNvSpPr/>
            <p:nvPr/>
          </p:nvSpPr>
          <p:spPr>
            <a:xfrm>
              <a:off x="6207877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36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xmlns="" id="{8F84E6A0-0E9E-2344-B5AA-5DF1AECB9FC5}"/>
                </a:ext>
              </a:extLst>
            </p:cNvPr>
            <p:cNvSpPr/>
            <p:nvPr/>
          </p:nvSpPr>
          <p:spPr>
            <a:xfrm>
              <a:off x="6392324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37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xmlns="" id="{DF7CBD27-5ABB-A246-95A8-1C076E548986}"/>
                </a:ext>
              </a:extLst>
            </p:cNvPr>
            <p:cNvSpPr/>
            <p:nvPr/>
          </p:nvSpPr>
          <p:spPr>
            <a:xfrm>
              <a:off x="6576771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38</a:t>
              </a: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xmlns="" id="{9C7E3514-D3D6-C642-A5C2-85DC16B88830}"/>
                </a:ext>
              </a:extLst>
            </p:cNvPr>
            <p:cNvSpPr/>
            <p:nvPr/>
          </p:nvSpPr>
          <p:spPr>
            <a:xfrm>
              <a:off x="6761217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39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xmlns="" id="{8C33C777-C697-7F4F-B9E0-8FB1EFC112DF}"/>
                </a:ext>
              </a:extLst>
            </p:cNvPr>
            <p:cNvSpPr/>
            <p:nvPr/>
          </p:nvSpPr>
          <p:spPr>
            <a:xfrm>
              <a:off x="6945665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40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xmlns="" id="{A1A47F0F-FF21-CC42-BE33-907DAC424B2F}"/>
                </a:ext>
              </a:extLst>
            </p:cNvPr>
            <p:cNvSpPr/>
            <p:nvPr/>
          </p:nvSpPr>
          <p:spPr>
            <a:xfrm>
              <a:off x="7130112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41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xmlns="" id="{59238DAF-E689-104A-94FC-0A63047F6ABA}"/>
                </a:ext>
              </a:extLst>
            </p:cNvPr>
            <p:cNvSpPr/>
            <p:nvPr/>
          </p:nvSpPr>
          <p:spPr>
            <a:xfrm>
              <a:off x="7322178" y="247728"/>
              <a:ext cx="184447" cy="18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42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xmlns="" id="{65C95B11-890D-7548-8BF5-92D51A0E6895}"/>
                </a:ext>
              </a:extLst>
            </p:cNvPr>
            <p:cNvSpPr/>
            <p:nvPr/>
          </p:nvSpPr>
          <p:spPr>
            <a:xfrm>
              <a:off x="7499005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43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xmlns="" id="{689E9430-926E-EA4F-8DE9-5A9B25F91322}"/>
                </a:ext>
              </a:extLst>
            </p:cNvPr>
            <p:cNvSpPr/>
            <p:nvPr/>
          </p:nvSpPr>
          <p:spPr>
            <a:xfrm>
              <a:off x="4613033" y="247728"/>
              <a:ext cx="1225951" cy="18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0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ee</a:t>
              </a: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15 </a:t>
              </a:r>
              <a:r>
                <a:rPr lang="en-US" sz="10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yrs</a:t>
              </a: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operation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xmlns="" id="{7FEAF987-E512-994C-A429-051D73A4AAEF}"/>
                </a:ext>
              </a:extLst>
            </p:cNvPr>
            <p:cNvSpPr/>
            <p:nvPr/>
          </p:nvSpPr>
          <p:spPr>
            <a:xfrm>
              <a:off x="183130" y="624042"/>
              <a:ext cx="1475221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Project preparation &amp;</a:t>
              </a:r>
            </a:p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administrative processes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xmlns="" id="{170EC402-685B-FF40-89C1-FEF6BF583425}"/>
                </a:ext>
              </a:extLst>
            </p:cNvPr>
            <p:cNvSpPr/>
            <p:nvPr/>
          </p:nvSpPr>
          <p:spPr>
            <a:xfrm>
              <a:off x="432684" y="1773934"/>
              <a:ext cx="1681222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Geological investigations, infrastructure detailed design and tendering preparation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xmlns="" id="{94AAAEA5-D826-744D-89D8-4F109F4459CD}"/>
                </a:ext>
              </a:extLst>
            </p:cNvPr>
            <p:cNvSpPr/>
            <p:nvPr/>
          </p:nvSpPr>
          <p:spPr>
            <a:xfrm>
              <a:off x="2154331" y="1773934"/>
              <a:ext cx="1966962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Tunnel, site and technical infrastructure construction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xmlns="" id="{78DD8C9E-BC6F-634A-ADC0-EC0E38F45DBD}"/>
                </a:ext>
              </a:extLst>
            </p:cNvPr>
            <p:cNvSpPr/>
            <p:nvPr/>
          </p:nvSpPr>
          <p:spPr>
            <a:xfrm>
              <a:off x="183130" y="2954453"/>
              <a:ext cx="2432164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R&amp;D and technical design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xmlns="" id="{432D4989-759A-0A47-A580-68B7C0D27F5C}"/>
                </a:ext>
              </a:extLst>
            </p:cNvPr>
            <p:cNvSpPr/>
            <p:nvPr/>
          </p:nvSpPr>
          <p:spPr>
            <a:xfrm>
              <a:off x="2646071" y="3540879"/>
              <a:ext cx="1966962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xmlns="" id="{91A4E665-02B3-AB4B-8411-A08100B2A442}"/>
                </a:ext>
              </a:extLst>
            </p:cNvPr>
            <p:cNvSpPr/>
            <p:nvPr/>
          </p:nvSpPr>
          <p:spPr>
            <a:xfrm>
              <a:off x="1658351" y="3540879"/>
              <a:ext cx="956942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detector technical design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xmlns="" id="{C9B79C58-AFE5-1D4F-BC40-DC3C00F4BAFC}"/>
                </a:ext>
              </a:extLst>
            </p:cNvPr>
            <p:cNvSpPr/>
            <p:nvPr/>
          </p:nvSpPr>
          <p:spPr>
            <a:xfrm>
              <a:off x="1680875" y="624042"/>
              <a:ext cx="491740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Permis-sions</a:t>
              </a:r>
              <a:endParaRPr lang="en-US" sz="110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xmlns="" id="{63B93B28-527C-694E-A94C-E43B0A670F78}"/>
                </a:ext>
              </a:extLst>
            </p:cNvPr>
            <p:cNvSpPr/>
            <p:nvPr/>
          </p:nvSpPr>
          <p:spPr>
            <a:xfrm>
              <a:off x="183130" y="3540879"/>
              <a:ext cx="1444444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lIns="36000" tIns="36000" rIns="36000" bIns="36000" rtlCol="0" anchor="ctr"/>
            <a:lstStyle/>
            <a:p>
              <a:pPr algn="ctr">
                <a:defRPr/>
              </a:pP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Set up of international experiment collaborations, detector R&amp;D and concept development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xmlns="" id="{25AA9F70-A99E-5B42-A57D-DD77ED950F3C}"/>
                </a:ext>
              </a:extLst>
            </p:cNvPr>
            <p:cNvSpPr/>
            <p:nvPr/>
          </p:nvSpPr>
          <p:spPr>
            <a:xfrm>
              <a:off x="2646071" y="2954453"/>
              <a:ext cx="1966962" cy="540000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accelerator construction, installation, commissioning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66314480-8DBD-9D43-B456-6A0F56DC179B}"/>
                </a:ext>
              </a:extLst>
            </p:cNvPr>
            <p:cNvSpPr/>
            <p:nvPr/>
          </p:nvSpPr>
          <p:spPr>
            <a:xfrm>
              <a:off x="186787" y="1198988"/>
              <a:ext cx="697604" cy="540000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strategy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xmlns="" id="{4F8F26AB-B354-474F-BA98-3EA6E8DE4B99}"/>
                </a:ext>
              </a:extLst>
            </p:cNvPr>
            <p:cNvSpPr/>
            <p:nvPr/>
          </p:nvSpPr>
          <p:spPr>
            <a:xfrm>
              <a:off x="924979" y="1198988"/>
              <a:ext cx="733372" cy="540000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xmlns="" id="{22A9BEF8-2B54-B245-B4F9-F78551FF1CE1}"/>
                </a:ext>
              </a:extLst>
            </p:cNvPr>
            <p:cNvSpPr/>
            <p:nvPr/>
          </p:nvSpPr>
          <p:spPr>
            <a:xfrm>
              <a:off x="5838985" y="3540879"/>
              <a:ext cx="1852162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construction, installation, commissioning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xmlns="" id="{49120DB8-0B05-9B41-AB4C-3D6F3A21CDDE}"/>
                </a:ext>
              </a:extLst>
            </p:cNvPr>
            <p:cNvSpPr/>
            <p:nvPr/>
          </p:nvSpPr>
          <p:spPr>
            <a:xfrm>
              <a:off x="4683787" y="3534582"/>
              <a:ext cx="1084553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detector R&amp;D,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technical design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xmlns="" id="{92A51427-ACC3-0945-A438-6F741746D8AA}"/>
                </a:ext>
              </a:extLst>
            </p:cNvPr>
            <p:cNvSpPr/>
            <p:nvPr/>
          </p:nvSpPr>
          <p:spPr>
            <a:xfrm>
              <a:off x="4683785" y="634156"/>
              <a:ext cx="336525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b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Permissions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xmlns="" id="{2D0959B1-FFB2-F447-8E82-48E5716BEE6E}"/>
                </a:ext>
              </a:extLst>
            </p:cNvPr>
            <p:cNvSpPr/>
            <p:nvPr/>
          </p:nvSpPr>
          <p:spPr>
            <a:xfrm>
              <a:off x="5838984" y="2954453"/>
              <a:ext cx="1852161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construction, installation, commissioning</a:t>
              </a: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xmlns="" id="{704B4551-F609-6B47-B642-263BAEF754D4}"/>
                </a:ext>
              </a:extLst>
            </p:cNvPr>
            <p:cNvSpPr/>
            <p:nvPr/>
          </p:nvSpPr>
          <p:spPr>
            <a:xfrm>
              <a:off x="4683784" y="2354369"/>
              <a:ext cx="1269339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05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SC wire and 16 T magnet R&amp;D, model magnets, prototypes, </a:t>
              </a:r>
              <a:r>
                <a:rPr lang="en-US" sz="105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preseries</a:t>
              </a:r>
              <a:endParaRPr lang="en-US" sz="105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xmlns="" id="{21CA6488-5BAE-4F43-86D6-02E79C1137D1}"/>
                </a:ext>
              </a:extLst>
            </p:cNvPr>
            <p:cNvSpPr/>
            <p:nvPr/>
          </p:nvSpPr>
          <p:spPr>
            <a:xfrm>
              <a:off x="6027420" y="2356575"/>
              <a:ext cx="1294758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 T dipole magnet</a:t>
              </a:r>
              <a:b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series production</a:t>
              </a:r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xmlns="" id="{8E3B73F8-4C2D-294B-A8D5-F6C65B4DA4B2}"/>
                </a:ext>
              </a:extLst>
            </p:cNvPr>
            <p:cNvSpPr/>
            <p:nvPr/>
          </p:nvSpPr>
          <p:spPr>
            <a:xfrm>
              <a:off x="5652947" y="1773934"/>
              <a:ext cx="1108270" cy="54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FCC-ee dismantling, CE &amp; infrastructure adaptations FCC-</a:t>
              </a:r>
              <a:r>
                <a:rPr lang="en-US" sz="11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endParaRPr lang="en-US" sz="110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A24383AD-C913-DC42-9CCE-8188950936C8}"/>
                </a:ext>
              </a:extLst>
            </p:cNvPr>
            <p:cNvSpPr/>
            <p:nvPr/>
          </p:nvSpPr>
          <p:spPr>
            <a:xfrm>
              <a:off x="4963161" y="1198988"/>
              <a:ext cx="620624" cy="540000"/>
            </a:xfrm>
            <a:prstGeom prst="roundRect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Funding and</a:t>
              </a:r>
              <a:b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in-kind contribution agreements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xmlns="" id="{726A91C3-33AC-5940-815E-40F30AF5C75F}"/>
                </a:ext>
              </a:extLst>
            </p:cNvPr>
            <p:cNvSpPr/>
            <p:nvPr/>
          </p:nvSpPr>
          <p:spPr>
            <a:xfrm>
              <a:off x="7691144" y="247728"/>
              <a:ext cx="946373" cy="18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9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~ </a:t>
              </a: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25 </a:t>
              </a:r>
              <a:r>
                <a:rPr lang="en-US" sz="9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years</a:t>
              </a:r>
              <a:endParaRPr lang="en-US" sz="900" kern="0" dirty="0" smtClean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xmlns="" id="{75088ADD-8768-8843-A259-F270E74ED74E}"/>
                </a:ext>
              </a:extLst>
            </p:cNvPr>
            <p:cNvSpPr/>
            <p:nvPr/>
          </p:nvSpPr>
          <p:spPr>
            <a:xfrm>
              <a:off x="4683785" y="2947624"/>
              <a:ext cx="1084555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000" kern="0" dirty="0" err="1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hh</a:t>
              </a:r>
              <a:r>
                <a:rPr lang="en-US" sz="10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accelerator R&amp;D and technical design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xmlns="" id="{A9E0F5AE-28BF-8B4D-B36B-1D4590CBC065}"/>
                </a:ext>
              </a:extLst>
            </p:cNvPr>
            <p:cNvSpPr/>
            <p:nvPr/>
          </p:nvSpPr>
          <p:spPr>
            <a:xfrm>
              <a:off x="183130" y="2348955"/>
              <a:ext cx="4429903" cy="540000"/>
            </a:xfrm>
            <a:prstGeom prst="roundRect">
              <a:avLst/>
            </a:prstGeom>
            <a:solidFill>
              <a:srgbClr val="99FF99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black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Superconducting wire and magnet R&amp;D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xmlns="" id="{975AAB7B-7E20-BA4A-87C4-4409BA621901}"/>
                </a:ext>
              </a:extLst>
            </p:cNvPr>
            <p:cNvSpPr/>
            <p:nvPr/>
          </p:nvSpPr>
          <p:spPr>
            <a:xfrm>
              <a:off x="8637518" y="247728"/>
              <a:ext cx="184447" cy="180000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lIns="0" tIns="46800" rIns="0" rtlCol="0" anchor="ctr"/>
            <a:lstStyle/>
            <a:p>
              <a:pPr algn="ctr">
                <a:defRPr/>
              </a:pPr>
              <a:r>
                <a:rPr lang="en-US" sz="1100" kern="0" dirty="0" smtClean="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70</a:t>
              </a:r>
            </a:p>
          </p:txBody>
        </p:sp>
      </p:grpSp>
      <p:sp>
        <p:nvSpPr>
          <p:cNvPr id="115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/>
              <a:t>           FCC integrated project timeline</a:t>
            </a:r>
            <a:endParaRPr lang="en-US" sz="3200" kern="0" dirty="0"/>
          </a:p>
        </p:txBody>
      </p:sp>
      <p:pic>
        <p:nvPicPr>
          <p:cNvPr id="1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6" y="70738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4237653"/>
            <a:ext cx="4741357" cy="6325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46582" y="5257767"/>
            <a:ext cx="3561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i="1" dirty="0" smtClean="0"/>
              <a:t>70 </a:t>
            </a:r>
            <a:r>
              <a:rPr lang="fr-CH" sz="2000" b="1" i="1" dirty="0" err="1" smtClean="0"/>
              <a:t>years</a:t>
            </a:r>
            <a:r>
              <a:rPr lang="fr-CH" sz="2000" b="1" i="1" dirty="0" smtClean="0"/>
              <a:t> </a:t>
            </a:r>
            <a:r>
              <a:rPr lang="fr-CH" sz="2000" b="1" i="1" dirty="0" err="1" smtClean="0"/>
              <a:t>seems</a:t>
            </a:r>
            <a:r>
              <a:rPr lang="fr-CH" sz="2000" b="1" i="1" dirty="0" smtClean="0"/>
              <a:t> </a:t>
            </a:r>
            <a:r>
              <a:rPr lang="fr-CH" sz="2000" b="1" i="1" dirty="0" err="1" smtClean="0"/>
              <a:t>like</a:t>
            </a:r>
            <a:r>
              <a:rPr lang="fr-CH" sz="2000" b="1" i="1" dirty="0" smtClean="0"/>
              <a:t> a long time!</a:t>
            </a:r>
            <a:endParaRPr lang="en-GB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97122" y="4949990"/>
            <a:ext cx="3963649" cy="369332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/>
              <a:t>work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cut</a:t>
            </a:r>
            <a:r>
              <a:rPr lang="fr-CH" dirty="0" smtClean="0"/>
              <a:t> out for </a:t>
            </a:r>
            <a:r>
              <a:rPr lang="fr-CH" dirty="0" err="1" smtClean="0"/>
              <a:t>physics</a:t>
            </a:r>
            <a:r>
              <a:rPr lang="fr-CH" dirty="0" smtClean="0"/>
              <a:t> and detectors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6738" y="4953939"/>
            <a:ext cx="0" cy="6372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086" y="5370037"/>
            <a:ext cx="65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ESPP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86327" y="5296959"/>
            <a:ext cx="2133600" cy="304271"/>
          </a:xfrm>
        </p:spPr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214"/>
            <a:ext cx="6338874" cy="18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19" y="563635"/>
            <a:ext cx="2158069" cy="60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3" y="2043800"/>
            <a:ext cx="7416824" cy="9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038" y="3020816"/>
            <a:ext cx="88569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Did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these</a:t>
            </a:r>
            <a:r>
              <a:rPr lang="fr-CH" sz="1800" dirty="0" smtClean="0">
                <a:latin typeface="+mn-lt"/>
              </a:rPr>
              <a:t> people know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running HL-LHC in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tunnel &gt;</a:t>
            </a:r>
            <a:r>
              <a:rPr lang="fr-CH" b="1" dirty="0" smtClean="0"/>
              <a:t>60 </a:t>
            </a:r>
            <a:r>
              <a:rPr lang="fr-CH" b="1" dirty="0" err="1" smtClean="0"/>
              <a:t>years</a:t>
            </a:r>
            <a:r>
              <a:rPr lang="fr-CH" b="1" dirty="0" smtClean="0"/>
              <a:t> </a:t>
            </a:r>
            <a:r>
              <a:rPr lang="fr-CH" b="1" dirty="0" err="1" smtClean="0"/>
              <a:t>later</a:t>
            </a:r>
            <a:r>
              <a:rPr lang="fr-CH" b="1" dirty="0" smtClean="0"/>
              <a:t>?</a:t>
            </a:r>
            <a:endParaRPr lang="en-GB" sz="1800" b="1" dirty="0" err="1" smtClean="0"/>
          </a:p>
        </p:txBody>
      </p:sp>
      <p:sp>
        <p:nvSpPr>
          <p:cNvPr id="4" name="TextBox 3"/>
          <p:cNvSpPr txBox="1"/>
          <p:nvPr/>
        </p:nvSpPr>
        <p:spPr>
          <a:xfrm>
            <a:off x="5281193" y="4177647"/>
            <a:ext cx="305045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 smtClean="0">
                <a:latin typeface="+mn-lt"/>
              </a:rPr>
              <a:t>Let’s</a:t>
            </a:r>
            <a:r>
              <a:rPr lang="fr-CH" sz="3200" b="1" dirty="0" smtClean="0">
                <a:latin typeface="+mn-lt"/>
              </a:rPr>
              <a:t> not </a:t>
            </a:r>
            <a:r>
              <a:rPr lang="fr-CH" sz="3200" b="1" dirty="0" err="1" smtClean="0">
                <a:latin typeface="+mn-lt"/>
              </a:rPr>
              <a:t>be</a:t>
            </a:r>
            <a:r>
              <a:rPr lang="fr-CH" sz="3200" b="1" dirty="0" smtClean="0">
                <a:latin typeface="+mn-lt"/>
              </a:rPr>
              <a:t> SHY!</a:t>
            </a:r>
            <a:endParaRPr lang="en-GB" sz="3200" b="1" dirty="0" err="1" smtClean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333058"/>
            <a:ext cx="2376265" cy="238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0" t="2502" r="-1" b="91472"/>
          <a:stretch/>
        </p:blipFill>
        <p:spPr bwMode="auto">
          <a:xfrm>
            <a:off x="3637766" y="3356877"/>
            <a:ext cx="1294274" cy="34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3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9952-A5BE-46C0-979B-B66884C6D7A2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3858"/>
            <a:ext cx="4624920" cy="584775"/>
          </a:xfrm>
          <a:prstGeom prst="rect">
            <a:avLst/>
          </a:prstGeom>
          <a:solidFill>
            <a:srgbClr val="FFE70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err="1" smtClean="0"/>
              <a:t>We</a:t>
            </a:r>
            <a:r>
              <a:rPr lang="fr-CH" sz="3200" b="1" dirty="0" smtClean="0"/>
              <a:t> have gone a long </a:t>
            </a:r>
            <a:r>
              <a:rPr lang="fr-CH" sz="3200" b="1" dirty="0" err="1" smtClean="0"/>
              <a:t>way</a:t>
            </a:r>
            <a:r>
              <a:rPr lang="fr-CH" sz="3200" b="1" dirty="0" smtClean="0"/>
              <a:t>!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646" y="997294"/>
            <a:ext cx="808580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2010-11-12 : </a:t>
            </a:r>
            <a:r>
              <a:rPr lang="fr-CH" b="1" dirty="0" err="1" smtClean="0"/>
              <a:t>ideas</a:t>
            </a:r>
            <a:r>
              <a:rPr lang="fr-CH" b="1" dirty="0" smtClean="0"/>
              <a:t>, </a:t>
            </a:r>
            <a:r>
              <a:rPr lang="fr-CH" b="1" dirty="0" err="1" smtClean="0"/>
              <a:t>wishes</a:t>
            </a:r>
            <a:r>
              <a:rPr lang="fr-CH" b="1" dirty="0" smtClean="0"/>
              <a:t>, basic concepts, (VHE-LHC, LEP3, TLEP),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discovery</a:t>
            </a:r>
            <a:endParaRPr lang="fr-CH" b="1" dirty="0" smtClean="0"/>
          </a:p>
          <a:p>
            <a:r>
              <a:rPr lang="fr-CH" b="1" dirty="0" smtClean="0"/>
              <a:t>2013  ESPP2013 </a:t>
            </a:r>
            <a:r>
              <a:rPr lang="fr-CH" b="1" dirty="0" err="1" smtClean="0"/>
              <a:t>wants</a:t>
            </a:r>
            <a:r>
              <a:rPr lang="fr-CH" b="1" dirty="0" smtClean="0"/>
              <a:t> «</a:t>
            </a:r>
            <a:r>
              <a:rPr lang="en-US" b="1" kern="0" dirty="0" smtClean="0">
                <a:solidFill>
                  <a:prstClr val="black"/>
                </a:solidFill>
                <a:latin typeface="Arial"/>
                <a:cs typeface="Calibri" pitchFamily="34" charset="0"/>
              </a:rPr>
              <a:t>ambitious 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Calibri" pitchFamily="34" charset="0"/>
              </a:rPr>
              <a:t>post-LHC accelerator </a:t>
            </a:r>
            <a:r>
              <a:rPr lang="en-US" b="1" kern="0" dirty="0" err="1" smtClean="0">
                <a:solidFill>
                  <a:prstClr val="black"/>
                </a:solidFill>
                <a:latin typeface="Arial"/>
                <a:cs typeface="Calibri" pitchFamily="34" charset="0"/>
              </a:rPr>
              <a:t>projcet</a:t>
            </a:r>
            <a:r>
              <a:rPr lang="fr-CH" b="1" dirty="0" smtClean="0"/>
              <a:t> »</a:t>
            </a:r>
          </a:p>
          <a:p>
            <a:r>
              <a:rPr lang="fr-CH" b="1" dirty="0" smtClean="0"/>
              <a:t>2014  Kick-off meeting     </a:t>
            </a:r>
          </a:p>
          <a:p>
            <a:endParaRPr lang="fr-CH" b="1" dirty="0"/>
          </a:p>
          <a:p>
            <a:pPr marL="342900" indent="-342900" algn="ctr">
              <a:buAutoNum type="arabicPlain" startAt="2018"/>
            </a:pPr>
            <a:r>
              <a:rPr lang="fr-CH" b="1" dirty="0" smtClean="0">
                <a:solidFill>
                  <a:srgbClr val="FF0000"/>
                </a:solidFill>
              </a:rPr>
              <a:t>  ESPP contributions and CDR </a:t>
            </a:r>
            <a:r>
              <a:rPr lang="fr-CH" b="1" dirty="0" err="1" smtClean="0">
                <a:solidFill>
                  <a:srgbClr val="FF0000"/>
                </a:solidFill>
              </a:rPr>
              <a:t>submitted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lang="fr-CH" sz="2800" b="1" u="sng" dirty="0" smtClean="0"/>
              <a:t>FCC </a:t>
            </a:r>
            <a:r>
              <a:rPr lang="fr-CH" sz="2800" b="1" u="sng" dirty="0" err="1" smtClean="0"/>
              <a:t>can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be</a:t>
            </a:r>
            <a:r>
              <a:rPr lang="fr-CH" sz="2800" b="1" u="sng" dirty="0" smtClean="0"/>
              <a:t> </a:t>
            </a:r>
            <a:r>
              <a:rPr lang="fr-CH" sz="2800" b="1" u="sng" dirty="0" err="1" smtClean="0"/>
              <a:t>done</a:t>
            </a:r>
            <a:r>
              <a:rPr lang="fr-CH" sz="2800" b="1" u="sng" dirty="0" smtClean="0"/>
              <a:t>!</a:t>
            </a:r>
            <a:br>
              <a:rPr lang="fr-CH" sz="2800" b="1" u="sng" dirty="0" smtClean="0"/>
            </a:br>
            <a:r>
              <a:rPr lang="fr-CH" dirty="0" err="1" smtClean="0"/>
              <a:t>Starting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the e+ e- </a:t>
            </a:r>
            <a:r>
              <a:rPr lang="fr-CH" dirty="0" err="1" smtClean="0"/>
              <a:t>collider</a:t>
            </a:r>
            <a:r>
              <a:rPr lang="fr-CH" dirty="0" smtClean="0"/>
              <a:t>. </a:t>
            </a:r>
          </a:p>
          <a:p>
            <a:pPr marL="342900" indent="-342900" algn="ctr">
              <a:buAutoNum type="arabicPlain" startAt="2018"/>
            </a:pPr>
            <a:endParaRPr lang="fr-CH" b="1" dirty="0"/>
          </a:p>
          <a:p>
            <a:pPr marL="342900" indent="-342900">
              <a:buAutoNum type="arabicPlain" startAt="2019"/>
            </a:pPr>
            <a:r>
              <a:rPr lang="fr-CH" b="1" dirty="0" smtClean="0">
                <a:sym typeface="Wingdings" panose="05000000000000000000" pitchFamily="2" charset="2"/>
              </a:rPr>
              <a:t> </a:t>
            </a:r>
            <a:r>
              <a:rPr lang="fr-CH" b="1" dirty="0" smtClean="0"/>
              <a:t>Start of a new </a:t>
            </a:r>
            <a:r>
              <a:rPr lang="fr-CH" b="1" dirty="0" err="1" smtClean="0"/>
              <a:t>era</a:t>
            </a:r>
            <a:r>
              <a:rPr lang="fr-CH" b="1" dirty="0" smtClean="0"/>
              <a:t> </a:t>
            </a:r>
            <a:r>
              <a:rPr lang="fr-CH" b="1" dirty="0" err="1" smtClean="0"/>
              <a:t>towards</a:t>
            </a:r>
            <a:r>
              <a:rPr lang="fr-CH" b="1" dirty="0" smtClean="0"/>
              <a:t> </a:t>
            </a:r>
            <a:r>
              <a:rPr lang="fr-CH" b="1" dirty="0" err="1" smtClean="0"/>
              <a:t>realization</a:t>
            </a:r>
            <a:r>
              <a:rPr lang="fr-CH" b="1" dirty="0" smtClean="0"/>
              <a:t>       </a:t>
            </a:r>
          </a:p>
          <a:p>
            <a:endParaRPr lang="fr-CH" b="1" dirty="0" smtClean="0"/>
          </a:p>
          <a:p>
            <a:pPr marL="342900" indent="-342900">
              <a:buAutoNum type="arabicPlain" startAt="2019"/>
            </a:pPr>
            <a:r>
              <a:rPr lang="fr-CH" b="1" dirty="0"/>
              <a:t> </a:t>
            </a:r>
            <a:r>
              <a:rPr lang="fr-CH" b="1" dirty="0" smtClean="0"/>
              <a:t> (</a:t>
            </a:r>
            <a:r>
              <a:rPr lang="fr-CH" b="1" dirty="0"/>
              <a:t>15 </a:t>
            </a:r>
            <a:r>
              <a:rPr lang="fr-CH" b="1" dirty="0" err="1"/>
              <a:t>January</a:t>
            </a:r>
            <a:r>
              <a:rPr lang="fr-CH" b="1" dirty="0"/>
              <a:t>) CERN </a:t>
            </a:r>
            <a:r>
              <a:rPr lang="fr-CH" b="1" dirty="0" err="1" smtClean="0"/>
              <a:t>directorate</a:t>
            </a:r>
            <a:r>
              <a:rPr lang="fr-CH" b="1" dirty="0" smtClean="0"/>
              <a:t> New </a:t>
            </a:r>
            <a:r>
              <a:rPr lang="fr-CH" b="1" dirty="0" err="1" smtClean="0"/>
              <a:t>Year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/>
              <a:t> </a:t>
            </a:r>
            <a:br>
              <a:rPr lang="fr-CH" b="1" dirty="0"/>
            </a:br>
            <a:r>
              <a:rPr lang="fr-CH" b="1" dirty="0" smtClean="0"/>
              <a:t>	</a:t>
            </a:r>
            <a:r>
              <a:rPr lang="fr-CH" b="1" dirty="0" smtClean="0">
                <a:hlinkClick r:id="rId2"/>
              </a:rPr>
              <a:t>https</a:t>
            </a:r>
            <a:r>
              <a:rPr lang="fr-CH" b="1" dirty="0">
                <a:hlinkClick r:id="rId2"/>
              </a:rPr>
              <a:t>://indico.cern.ch/event/779524</a:t>
            </a:r>
            <a:r>
              <a:rPr lang="fr-CH" b="1" dirty="0" smtClean="0">
                <a:hlinkClick r:id="rId2"/>
              </a:rPr>
              <a:t>/</a:t>
            </a:r>
            <a:r>
              <a:rPr lang="fr-CH" b="1" dirty="0" smtClean="0"/>
              <a:t>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</a:t>
            </a:r>
            <a:r>
              <a:rPr lang="fr-CH" b="1" dirty="0" err="1" smtClean="0"/>
              <a:t>Press</a:t>
            </a:r>
            <a:r>
              <a:rPr lang="fr-CH" b="1" dirty="0" smtClean="0"/>
              <a:t> release on FCC CDR release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      FCC CDR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presentation</a:t>
            </a:r>
            <a:r>
              <a:rPr lang="fr-CH" b="1" dirty="0" smtClean="0"/>
              <a:t> 4-5 March at CERN;  </a:t>
            </a:r>
            <a:br>
              <a:rPr lang="fr-CH" b="1" dirty="0" smtClean="0"/>
            </a:br>
            <a:r>
              <a:rPr lang="fr-CH" b="1" dirty="0" smtClean="0"/>
              <a:t>           </a:t>
            </a:r>
            <a:r>
              <a:rPr lang="fr-CH" b="1" dirty="0" err="1" smtClean="0"/>
              <a:t>Plenary</a:t>
            </a:r>
            <a:r>
              <a:rPr lang="fr-CH" b="1" dirty="0" smtClean="0"/>
              <a:t> Meeting (ESPP) Granada  13-17 May </a:t>
            </a:r>
            <a:br>
              <a:rPr lang="fr-CH" b="1" dirty="0" smtClean="0"/>
            </a:br>
            <a:r>
              <a:rPr lang="fr-CH" b="1" dirty="0" smtClean="0"/>
              <a:t>           FCC </a:t>
            </a:r>
            <a:r>
              <a:rPr lang="fr-CH" b="1" dirty="0"/>
              <a:t>G</a:t>
            </a:r>
            <a:r>
              <a:rPr lang="fr-CH" b="1" dirty="0" smtClean="0"/>
              <a:t>eneral meeting in 24-28 </a:t>
            </a:r>
            <a:r>
              <a:rPr lang="fr-CH" b="1" dirty="0" err="1" smtClean="0"/>
              <a:t>June</a:t>
            </a:r>
            <a:r>
              <a:rPr lang="fr-CH" b="1" dirty="0" smtClean="0"/>
              <a:t> in Brussels </a:t>
            </a:r>
            <a:r>
              <a:rPr lang="fr-CH" b="1" dirty="0"/>
              <a:t> </a:t>
            </a:r>
            <a:r>
              <a:rPr lang="fr-CH" b="1" dirty="0" smtClean="0"/>
              <a:t> </a:t>
            </a:r>
            <a:r>
              <a:rPr lang="fr-CH" sz="1400" b="1" dirty="0" smtClean="0">
                <a:hlinkClick r:id="rId3"/>
              </a:rPr>
              <a:t>https://indico.cern.ch/event/727555</a:t>
            </a:r>
            <a:r>
              <a:rPr lang="fr-CH" sz="1400" b="1" dirty="0" smtClean="0"/>
              <a:t> </a:t>
            </a:r>
          </a:p>
          <a:p>
            <a:r>
              <a:rPr lang="fr-CH" sz="1400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143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9188"/>
            <a:ext cx="828092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The FCC </a:t>
            </a:r>
            <a:r>
              <a:rPr lang="fr-CH" dirty="0" err="1" smtClean="0"/>
              <a:t>integrated</a:t>
            </a:r>
            <a:r>
              <a:rPr lang="fr-CH" dirty="0" smtClean="0"/>
              <a:t> program FCC (</a:t>
            </a:r>
            <a:r>
              <a:rPr lang="fr-CH" dirty="0" err="1" smtClean="0"/>
              <a:t>ee</a:t>
            </a:r>
            <a:r>
              <a:rPr lang="fr-CH" dirty="0" smtClean="0"/>
              <a:t> and </a:t>
            </a:r>
            <a:r>
              <a:rPr lang="fr-CH" dirty="0" err="1" smtClean="0"/>
              <a:t>hh</a:t>
            </a:r>
            <a:r>
              <a:rPr lang="fr-CH" dirty="0" smtClean="0"/>
              <a:t>,  </a:t>
            </a:r>
            <a:r>
              <a:rPr lang="fr-CH" dirty="0" err="1" smtClean="0"/>
              <a:t>ep</a:t>
            </a:r>
            <a:r>
              <a:rPr lang="fr-CH" dirty="0" smtClean="0"/>
              <a:t>)   by </a:t>
            </a:r>
            <a:r>
              <a:rPr lang="fr-CH" dirty="0" err="1" smtClean="0"/>
              <a:t>way</a:t>
            </a:r>
            <a:r>
              <a:rPr lang="fr-CH" dirty="0" smtClean="0"/>
              <a:t> of  </a:t>
            </a:r>
          </a:p>
          <a:p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smtClean="0">
                <a:solidFill>
                  <a:srgbClr val="FF0000"/>
                </a:solidFill>
              </a:rPr>
              <a:t>                               </a:t>
            </a:r>
            <a:r>
              <a:rPr lang="fr-CH" b="1" u="sng" dirty="0" err="1" smtClean="0">
                <a:solidFill>
                  <a:srgbClr val="FF0000"/>
                </a:solidFill>
              </a:rPr>
              <a:t>synergy</a:t>
            </a:r>
            <a:r>
              <a:rPr lang="fr-CH" b="1" u="sng" dirty="0" smtClean="0">
                <a:solidFill>
                  <a:srgbClr val="FF0000"/>
                </a:solidFill>
              </a:rPr>
              <a:t> and </a:t>
            </a:r>
            <a:r>
              <a:rPr lang="fr-CH" b="1" u="sng" dirty="0" err="1" smtClean="0">
                <a:solidFill>
                  <a:srgbClr val="FF0000"/>
                </a:solidFill>
              </a:rPr>
              <a:t>complementarity</a:t>
            </a:r>
            <a:r>
              <a:rPr lang="fr-CH" b="1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CH" b="1" dirty="0" err="1" smtClean="0"/>
              <a:t>will</a:t>
            </a:r>
            <a:r>
              <a:rPr lang="fr-CH" b="1" dirty="0" smtClean="0"/>
              <a:t> </a:t>
            </a:r>
            <a:r>
              <a:rPr lang="fr-CH" b="1" dirty="0" err="1" smtClean="0"/>
              <a:t>provide</a:t>
            </a:r>
            <a:r>
              <a:rPr lang="fr-CH" b="1" dirty="0" smtClean="0"/>
              <a:t> the </a:t>
            </a:r>
            <a:r>
              <a:rPr lang="fr-CH" b="1" dirty="0" err="1" smtClean="0"/>
              <a:t>most</a:t>
            </a:r>
            <a:r>
              <a:rPr lang="fr-CH" b="1" dirty="0" smtClean="0"/>
              <a:t> </a:t>
            </a:r>
            <a:r>
              <a:rPr lang="fr-CH" b="1" dirty="0" err="1" smtClean="0"/>
              <a:t>complete</a:t>
            </a:r>
            <a:r>
              <a:rPr lang="fr-CH" b="1" dirty="0" smtClean="0"/>
              <a:t> and model-</a:t>
            </a:r>
            <a:r>
              <a:rPr lang="fr-CH" b="1" dirty="0" err="1" smtClean="0"/>
              <a:t>independent</a:t>
            </a:r>
            <a:r>
              <a:rPr lang="fr-CH" b="1" dirty="0" smtClean="0"/>
              <a:t> </a:t>
            </a:r>
            <a:r>
              <a:rPr lang="fr-CH" b="1" dirty="0" err="1" smtClean="0"/>
              <a:t>studies</a:t>
            </a:r>
            <a:r>
              <a:rPr lang="fr-CH" b="1" dirty="0" smtClean="0"/>
              <a:t> of the </a:t>
            </a:r>
            <a:r>
              <a:rPr lang="fr-CH" b="1" dirty="0" err="1" smtClean="0"/>
              <a:t>Higgs</a:t>
            </a:r>
            <a:r>
              <a:rPr lang="fr-CH" b="1" dirty="0" smtClean="0"/>
              <a:t> boson 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7" y="1357334"/>
            <a:ext cx="26574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3141658"/>
            <a:ext cx="2675384" cy="60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7504" y="2857500"/>
            <a:ext cx="42804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dirty="0" smtClean="0"/>
              <a:t> </a:t>
            </a:r>
            <a:r>
              <a:rPr lang="fr-CH" dirty="0" err="1" smtClean="0"/>
              <a:t>provides</a:t>
            </a:r>
            <a:r>
              <a:rPr lang="fr-CH" dirty="0" smtClean="0"/>
              <a:t> 10</a:t>
            </a:r>
            <a:r>
              <a:rPr lang="fr-CH" baseline="30000" dirty="0" smtClean="0"/>
              <a:t>6</a:t>
            </a:r>
            <a:r>
              <a:rPr lang="fr-CH" dirty="0" smtClean="0"/>
              <a:t> ZH + 10</a:t>
            </a:r>
            <a:r>
              <a:rPr lang="fr-CH" baseline="30000" dirty="0" smtClean="0"/>
              <a:t>5 </a:t>
            </a:r>
            <a:r>
              <a:rPr lang="fr-CH" dirty="0" err="1" smtClean="0"/>
              <a:t>Hvv</a:t>
            </a:r>
            <a:r>
              <a:rPr lang="fr-CH" dirty="0" smtClean="0"/>
              <a:t> </a:t>
            </a:r>
            <a:r>
              <a:rPr lang="fr-CH" dirty="0" err="1" smtClean="0"/>
              <a:t>evts</a:t>
            </a:r>
            <a:r>
              <a:rPr lang="fr-CH" dirty="0" smtClean="0"/>
              <a:t>  </a:t>
            </a:r>
          </a:p>
          <a:p>
            <a:r>
              <a:rPr lang="fr-CH" b="1" dirty="0" smtClean="0"/>
              <a:t>-- Model-</a:t>
            </a:r>
            <a:r>
              <a:rPr lang="fr-CH" b="1" dirty="0"/>
              <a:t>I</a:t>
            </a:r>
            <a:r>
              <a:rPr lang="fr-CH" b="1" dirty="0" smtClean="0"/>
              <a:t>ndependent </a:t>
            </a:r>
            <a:r>
              <a:rPr lang="fr-CH" b="1" dirty="0" smtClean="0">
                <a:sym typeface="Symbol"/>
              </a:rPr>
              <a:t></a:t>
            </a:r>
            <a:r>
              <a:rPr lang="fr-CH" b="1" baseline="-25000" dirty="0" smtClean="0">
                <a:sym typeface="Symbol"/>
              </a:rPr>
              <a:t>H  </a:t>
            </a:r>
            <a:r>
              <a:rPr lang="fr-CH" b="1" dirty="0" err="1" smtClean="0">
                <a:sym typeface="Symbol"/>
              </a:rPr>
              <a:t>determination</a:t>
            </a:r>
            <a:endParaRPr lang="fr-CH" b="1" baseline="-25000" dirty="0" smtClean="0">
              <a:sym typeface="Symbol"/>
            </a:endParaRPr>
          </a:p>
          <a:p>
            <a:r>
              <a:rPr lang="fr-CH" b="1" dirty="0" smtClean="0"/>
              <a:t>--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HZZ</a:t>
            </a:r>
            <a:r>
              <a:rPr lang="fr-CH" b="1" dirty="0" smtClean="0"/>
              <a:t>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to Z at 0.17%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</a:t>
            </a:r>
            <a:r>
              <a:rPr lang="fr-CH" b="1" dirty="0" err="1" smtClean="0"/>
              <a:t>fixed</a:t>
            </a:r>
            <a:r>
              <a:rPr lang="fr-CH" b="1" dirty="0" smtClean="0"/>
              <a:t> </a:t>
            </a:r>
            <a:r>
              <a:rPr lang="fr-CH" b="1" dirty="0" err="1" smtClean="0"/>
              <a:t>candle</a:t>
            </a:r>
            <a:r>
              <a:rPr lang="fr-CH" b="1" dirty="0" smtClean="0"/>
              <a:t> for all </a:t>
            </a:r>
            <a:r>
              <a:rPr lang="fr-CH" b="1" dirty="0" err="1" smtClean="0"/>
              <a:t>measurements</a:t>
            </a:r>
            <a:endParaRPr lang="fr-CH" b="1" dirty="0" smtClean="0"/>
          </a:p>
          <a:p>
            <a:r>
              <a:rPr lang="fr-CH" dirty="0"/>
              <a:t>(WW, </a:t>
            </a:r>
            <a:r>
              <a:rPr lang="fr-CH" dirty="0" err="1"/>
              <a:t>bb</a:t>
            </a:r>
            <a:r>
              <a:rPr lang="fr-CH" dirty="0"/>
              <a:t>, </a:t>
            </a:r>
            <a:r>
              <a:rPr lang="fr-CH" dirty="0">
                <a:sym typeface="Symbol"/>
              </a:rPr>
              <a:t>, </a:t>
            </a:r>
            <a:r>
              <a:rPr lang="fr-CH" dirty="0"/>
              <a:t>cc, </a:t>
            </a:r>
            <a:r>
              <a:rPr lang="fr-CH" dirty="0" err="1"/>
              <a:t>gg</a:t>
            </a:r>
            <a:r>
              <a:rPr lang="fr-CH" dirty="0"/>
              <a:t> etc… &lt;% </a:t>
            </a:r>
            <a:r>
              <a:rPr lang="fr-CH" dirty="0" err="1"/>
              <a:t>level</a:t>
            </a:r>
            <a:r>
              <a:rPr lang="fr-CH" dirty="0"/>
              <a:t>)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even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possibly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Hee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coupling</a:t>
            </a:r>
            <a:r>
              <a:rPr lang="fr-CH" b="1" dirty="0">
                <a:sym typeface="Wingdings" panose="05000000000000000000" pitchFamily="2" charset="2"/>
              </a:rPr>
              <a:t>! </a:t>
            </a:r>
          </a:p>
          <a:p>
            <a:r>
              <a:rPr lang="fr-CH" dirty="0" err="1" smtClean="0"/>
              <a:t>also</a:t>
            </a:r>
            <a:r>
              <a:rPr lang="fr-CH" dirty="0" smtClean="0"/>
              <a:t> first 40% </a:t>
            </a:r>
            <a:r>
              <a:rPr lang="fr-CH" dirty="0" err="1" smtClean="0"/>
              <a:t>effect</a:t>
            </a:r>
            <a:r>
              <a:rPr lang="fr-CH" dirty="0" smtClean="0"/>
              <a:t> of </a:t>
            </a:r>
            <a:r>
              <a:rPr lang="fr-CH" dirty="0" err="1" smtClean="0"/>
              <a:t>g</a:t>
            </a:r>
            <a:r>
              <a:rPr lang="fr-CH" baseline="-25000" dirty="0" err="1" smtClean="0"/>
              <a:t>HHH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loop</a:t>
            </a:r>
            <a:r>
              <a:rPr lang="fr-CH" dirty="0" smtClean="0"/>
              <a:t> </a:t>
            </a:r>
            <a:r>
              <a:rPr lang="fr-CH" dirty="0" err="1" smtClean="0"/>
              <a:t>effect</a:t>
            </a:r>
            <a:endParaRPr lang="fr-CH" dirty="0" smtClean="0"/>
          </a:p>
          <a:p>
            <a:r>
              <a:rPr lang="fr-CH" dirty="0" smtClean="0"/>
              <a:t>(22% </a:t>
            </a:r>
            <a:r>
              <a:rPr lang="fr-CH" dirty="0" err="1" smtClean="0"/>
              <a:t>with</a:t>
            </a:r>
            <a:r>
              <a:rPr lang="fr-CH" dirty="0" smtClean="0"/>
              <a:t> 4 </a:t>
            </a:r>
            <a:r>
              <a:rPr lang="fr-CH" dirty="0" err="1" smtClean="0"/>
              <a:t>IPs</a:t>
            </a:r>
            <a:r>
              <a:rPr lang="fr-CH" dirty="0" smtClean="0"/>
              <a:t>)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090778" y="5337130"/>
            <a:ext cx="26333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Superb</a:t>
            </a:r>
            <a:r>
              <a:rPr lang="fr-CH" b="1" dirty="0" smtClean="0"/>
              <a:t> </a:t>
            </a:r>
            <a:r>
              <a:rPr lang="fr-CH" b="1" dirty="0" err="1" smtClean="0"/>
              <a:t>complementarity</a:t>
            </a:r>
            <a:r>
              <a:rPr lang="fr-CH" b="1" dirty="0" smtClean="0"/>
              <a:t>!</a:t>
            </a:r>
            <a:endParaRPr lang="en-GB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11634" b="80822"/>
          <a:stretch/>
        </p:blipFill>
        <p:spPr bwMode="auto">
          <a:xfrm>
            <a:off x="3779912" y="985292"/>
            <a:ext cx="5272221" cy="73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9992" y="2641476"/>
            <a:ext cx="4532266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pp </a:t>
            </a:r>
            <a:r>
              <a:rPr lang="fr-CH" dirty="0" err="1" smtClean="0"/>
              <a:t>provides</a:t>
            </a:r>
            <a:r>
              <a:rPr lang="fr-CH" dirty="0" smtClean="0"/>
              <a:t> 2.10</a:t>
            </a:r>
            <a:r>
              <a:rPr lang="fr-CH" baseline="30000" dirty="0" smtClean="0"/>
              <a:t>10</a:t>
            </a:r>
            <a:r>
              <a:rPr lang="fr-CH" dirty="0" smtClean="0"/>
              <a:t> </a:t>
            </a:r>
            <a:r>
              <a:rPr lang="fr-CH" dirty="0" err="1" smtClean="0"/>
              <a:t>Higgs</a:t>
            </a:r>
            <a:r>
              <a:rPr lang="fr-CH" dirty="0" smtClean="0"/>
              <a:t> ! </a:t>
            </a:r>
          </a:p>
          <a:p>
            <a:r>
              <a:rPr lang="fr-CH" dirty="0" smtClean="0"/>
              <a:t>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dirty="0"/>
              <a:t> </a:t>
            </a:r>
            <a:r>
              <a:rPr lang="fr-CH" dirty="0" smtClean="0"/>
              <a:t>‘</a:t>
            </a:r>
            <a:r>
              <a:rPr lang="fr-CH" dirty="0" err="1" smtClean="0"/>
              <a:t>candle</a:t>
            </a:r>
            <a:r>
              <a:rPr lang="fr-CH" dirty="0" smtClean="0"/>
              <a:t>’)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provide</a:t>
            </a:r>
            <a:endParaRPr lang="fr-CH" dirty="0" smtClean="0"/>
          </a:p>
          <a:p>
            <a:r>
              <a:rPr lang="fr-CH" b="1" dirty="0" smtClean="0"/>
              <a:t>-- model-</a:t>
            </a:r>
            <a:r>
              <a:rPr lang="fr-CH" b="1" dirty="0" err="1" smtClean="0"/>
              <a:t>independent</a:t>
            </a:r>
            <a:r>
              <a:rPr lang="fr-CH" b="1" dirty="0" smtClean="0"/>
              <a:t> </a:t>
            </a:r>
            <a:r>
              <a:rPr lang="fr-CH" b="1" dirty="0" err="1" smtClean="0"/>
              <a:t>ttH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to &lt;1%</a:t>
            </a:r>
          </a:p>
          <a:p>
            <a:r>
              <a:rPr lang="fr-CH" b="1" dirty="0" smtClean="0"/>
              <a:t>-- rare </a:t>
            </a:r>
            <a:r>
              <a:rPr lang="fr-CH" b="1" dirty="0" err="1" smtClean="0"/>
              <a:t>decays</a:t>
            </a:r>
            <a:r>
              <a:rPr lang="fr-CH" b="1" dirty="0" smtClean="0"/>
              <a:t> (</a:t>
            </a:r>
            <a:r>
              <a:rPr lang="fr-CH" b="1" dirty="0" smtClean="0">
                <a:sym typeface="Symbol"/>
              </a:rPr>
              <a:t>, ,  …)</a:t>
            </a:r>
          </a:p>
          <a:p>
            <a:r>
              <a:rPr lang="fr-CH" b="1" dirty="0" smtClean="0">
                <a:sym typeface="Symbol"/>
              </a:rPr>
              <a:t>-- invisible </a:t>
            </a:r>
            <a:r>
              <a:rPr lang="fr-CH" b="1" dirty="0" err="1" smtClean="0">
                <a:sym typeface="Symbol"/>
              </a:rPr>
              <a:t>width</a:t>
            </a:r>
            <a:r>
              <a:rPr lang="fr-CH" b="1" dirty="0" smtClean="0">
                <a:sym typeface="Symbol"/>
              </a:rPr>
              <a:t> to 5 10</a:t>
            </a:r>
            <a:r>
              <a:rPr lang="fr-CH" b="1" baseline="30000" dirty="0" smtClean="0">
                <a:sym typeface="Symbol"/>
              </a:rPr>
              <a:t>-4  </a:t>
            </a:r>
            <a:r>
              <a:rPr lang="fr-CH" b="1" dirty="0" smtClean="0">
                <a:sym typeface="Symbol"/>
              </a:rPr>
              <a:t>BR</a:t>
            </a:r>
            <a:endParaRPr lang="fr-CH" b="1" baseline="30000" dirty="0" smtClean="0">
              <a:sym typeface="Symbol"/>
            </a:endParaRPr>
          </a:p>
          <a:p>
            <a:r>
              <a:rPr lang="fr-CH" b="1" dirty="0" smtClean="0">
                <a:sym typeface="Symbol"/>
              </a:rPr>
              <a:t>-- </a:t>
            </a:r>
            <a:r>
              <a:rPr lang="fr-CH" b="1" dirty="0" err="1" smtClean="0">
                <a:sym typeface="Symbol"/>
              </a:rPr>
              <a:t>Higgs</a:t>
            </a:r>
            <a:r>
              <a:rPr lang="fr-CH" b="1" dirty="0" smtClean="0">
                <a:sym typeface="Symbol"/>
              </a:rPr>
              <a:t> self </a:t>
            </a:r>
            <a:r>
              <a:rPr lang="fr-CH" b="1" dirty="0" err="1" smtClean="0">
                <a:sym typeface="Symbol"/>
              </a:rPr>
              <a:t>coupling</a:t>
            </a:r>
            <a:r>
              <a:rPr lang="fr-CH" b="1" dirty="0" smtClean="0">
                <a:sym typeface="Symbol"/>
              </a:rPr>
              <a:t> </a:t>
            </a:r>
            <a:r>
              <a:rPr lang="fr-CH" b="1" dirty="0" err="1" smtClean="0">
                <a:sym typeface="Symbol"/>
              </a:rPr>
              <a:t>g</a:t>
            </a:r>
            <a:r>
              <a:rPr lang="fr-CH" b="1" baseline="-25000" dirty="0" err="1" smtClean="0">
                <a:sym typeface="Symbol"/>
              </a:rPr>
              <a:t>HHH</a:t>
            </a:r>
            <a:r>
              <a:rPr lang="fr-CH" b="1" baseline="-25000" dirty="0" smtClean="0">
                <a:sym typeface="Symbol"/>
              </a:rPr>
              <a:t> </a:t>
            </a:r>
            <a:r>
              <a:rPr lang="fr-CH" b="1" dirty="0" smtClean="0">
                <a:sym typeface="Symbol"/>
              </a:rPr>
              <a:t> to 5%</a:t>
            </a:r>
          </a:p>
          <a:p>
            <a:endParaRPr lang="fr-CH" sz="1050" dirty="0" smtClean="0"/>
          </a:p>
          <a:p>
            <a:r>
              <a:rPr lang="fr-CH" dirty="0" smtClean="0"/>
              <a:t> </a:t>
            </a:r>
            <a:r>
              <a:rPr lang="fr-CH" b="1" dirty="0" err="1" smtClean="0">
                <a:solidFill>
                  <a:srgbClr val="008000"/>
                </a:solidFill>
              </a:rPr>
              <a:t>ep</a:t>
            </a:r>
            <a:r>
              <a:rPr lang="fr-CH" b="1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produce</a:t>
            </a:r>
            <a:r>
              <a:rPr lang="fr-CH" dirty="0" smtClean="0"/>
              <a:t> 2.5 10</a:t>
            </a:r>
            <a:r>
              <a:rPr lang="fr-CH" baseline="30000" dirty="0" smtClean="0"/>
              <a:t>6 </a:t>
            </a:r>
            <a:r>
              <a:rPr lang="fr-CH" dirty="0" err="1" smtClean="0"/>
              <a:t>Higgs</a:t>
            </a:r>
            <a:endParaRPr lang="fr-CH" dirty="0" smtClean="0"/>
          </a:p>
          <a:p>
            <a:r>
              <a:rPr lang="fr-CH" dirty="0" smtClean="0"/>
              <a:t>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b="1" dirty="0" err="1">
                <a:solidFill>
                  <a:srgbClr val="FF0000"/>
                </a:solidFill>
              </a:rPr>
              <a:t>ee</a:t>
            </a:r>
            <a:r>
              <a:rPr lang="fr-CH" dirty="0"/>
              <a:t> ‘</a:t>
            </a:r>
            <a:r>
              <a:rPr lang="fr-CH" dirty="0" err="1"/>
              <a:t>candle</a:t>
            </a:r>
            <a:r>
              <a:rPr lang="fr-CH" dirty="0"/>
              <a:t>’)</a:t>
            </a:r>
            <a:r>
              <a:rPr lang="fr-CH" dirty="0" smtClean="0"/>
              <a:t> </a:t>
            </a:r>
            <a:r>
              <a:rPr lang="fr-CH" b="1" dirty="0" err="1" smtClean="0"/>
              <a:t>further</a:t>
            </a:r>
            <a:r>
              <a:rPr lang="fr-CH" b="1" dirty="0" smtClean="0"/>
              <a:t> </a:t>
            </a:r>
            <a:r>
              <a:rPr lang="fr-CH" b="1" dirty="0" err="1" smtClean="0"/>
              <a:t>improves</a:t>
            </a:r>
            <a:r>
              <a:rPr lang="fr-CH" b="1" dirty="0"/>
              <a:t> </a:t>
            </a:r>
            <a:endParaRPr lang="fr-CH" b="1" dirty="0" smtClean="0"/>
          </a:p>
          <a:p>
            <a:r>
              <a:rPr lang="fr-CH" b="1" dirty="0" smtClean="0"/>
              <a:t>on </a:t>
            </a:r>
            <a:r>
              <a:rPr lang="fr-CH" b="1" dirty="0" err="1" smtClean="0"/>
              <a:t>several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 esp.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HWW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</a:t>
            </a:r>
            <a:endParaRPr lang="en-GB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58" y="1777380"/>
            <a:ext cx="2028538" cy="97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8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0"/>
          <a:stretch/>
        </p:blipFill>
        <p:spPr bwMode="auto">
          <a:xfrm>
            <a:off x="4645524" y="580492"/>
            <a:ext cx="4606996" cy="22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4" y="67468"/>
            <a:ext cx="47625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797494"/>
            <a:ext cx="4406784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-^- EFT D6 </a:t>
            </a:r>
            <a:r>
              <a:rPr lang="fr-CH" dirty="0" err="1" smtClean="0"/>
              <a:t>operators</a:t>
            </a:r>
            <a:r>
              <a:rPr lang="fr-CH" dirty="0" smtClean="0"/>
              <a:t> (</a:t>
            </a:r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assumptions</a:t>
            </a:r>
            <a:r>
              <a:rPr lang="fr-CH" dirty="0" smtClean="0"/>
              <a:t>) </a:t>
            </a:r>
          </a:p>
          <a:p>
            <a:r>
              <a:rPr lang="fr-CH" b="1" i="1" dirty="0" smtClean="0">
                <a:solidFill>
                  <a:srgbClr val="FF0000"/>
                </a:solidFill>
              </a:rPr>
              <a:t>-^- 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and </a:t>
            </a:r>
            <a:r>
              <a:rPr lang="fr-CH" b="1" i="1" dirty="0" err="1" smtClean="0">
                <a:solidFill>
                  <a:srgbClr val="FF0000"/>
                </a:solidFill>
              </a:rPr>
              <a:t>EWPOs</a:t>
            </a:r>
            <a:r>
              <a:rPr lang="fr-CH" b="1" i="1" dirty="0" smtClean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endParaRPr lang="fr-CH" b="1" i="1" dirty="0" smtClean="0">
              <a:solidFill>
                <a:srgbClr val="FF0000"/>
              </a:solidFill>
            </a:endParaRPr>
          </a:p>
          <a:p>
            <a:r>
              <a:rPr lang="fr-CH" dirty="0" smtClean="0"/>
              <a:t>-^- top quark mass and </a:t>
            </a:r>
            <a:r>
              <a:rPr lang="fr-CH" dirty="0" err="1" smtClean="0"/>
              <a:t>couplings</a:t>
            </a:r>
            <a:r>
              <a:rPr lang="fr-CH" dirty="0" smtClean="0"/>
              <a:t> essential! </a:t>
            </a:r>
            <a:endParaRPr lang="fr-CH" dirty="0"/>
          </a:p>
          <a:p>
            <a:r>
              <a:rPr lang="fr-CH" dirty="0" smtClean="0"/>
              <a:t>(the 100km </a:t>
            </a:r>
            <a:r>
              <a:rPr lang="fr-CH" dirty="0" err="1" smtClean="0"/>
              <a:t>circumference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this</a:t>
            </a:r>
            <a:r>
              <a:rPr lang="fr-CH" dirty="0" smtClean="0"/>
              <a:t>)</a:t>
            </a:r>
          </a:p>
          <a:p>
            <a:endParaRPr lang="fr-CH" sz="1200" dirty="0" smtClean="0"/>
          </a:p>
          <a:p>
            <a:r>
              <a:rPr lang="fr-CH" dirty="0"/>
              <a:t>&lt;-- </a:t>
            </a:r>
            <a:r>
              <a:rPr lang="fr-CH" dirty="0" err="1"/>
              <a:t>many</a:t>
            </a:r>
            <a:r>
              <a:rPr lang="fr-CH" dirty="0"/>
              <a:t> </a:t>
            </a:r>
            <a:r>
              <a:rPr lang="fr-CH" dirty="0" err="1"/>
              <a:t>systematics</a:t>
            </a:r>
            <a:r>
              <a:rPr lang="fr-CH" dirty="0"/>
              <a:t> are </a:t>
            </a:r>
            <a:r>
              <a:rPr lang="fr-CH" dirty="0" err="1"/>
              <a:t>preliminary</a:t>
            </a:r>
            <a:r>
              <a:rPr lang="fr-CH" dirty="0"/>
              <a:t> </a:t>
            </a:r>
          </a:p>
          <a:p>
            <a:r>
              <a:rPr lang="fr-CH" dirty="0"/>
              <a:t>and 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improve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more </a:t>
            </a:r>
            <a:r>
              <a:rPr lang="fr-CH" dirty="0" err="1"/>
              <a:t>work</a:t>
            </a:r>
            <a:r>
              <a:rPr lang="fr-CH" dirty="0"/>
              <a:t>. </a:t>
            </a:r>
          </a:p>
          <a:p>
            <a:r>
              <a:rPr lang="fr-CH" dirty="0">
                <a:sym typeface="Wingdings" panose="05000000000000000000" pitchFamily="2" charset="2"/>
              </a:rPr>
              <a:t>&lt;-- tau b and c observables </a:t>
            </a:r>
            <a:r>
              <a:rPr lang="fr-CH" dirty="0" err="1">
                <a:sym typeface="Wingdings" panose="05000000000000000000" pitchFamily="2" charset="2"/>
              </a:rPr>
              <a:t>still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be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added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err="1" smtClean="0">
                <a:sym typeface="Wingdings" panose="05000000000000000000" pitchFamily="2" charset="2"/>
              </a:rPr>
              <a:t>complemented</a:t>
            </a:r>
            <a:r>
              <a:rPr lang="fr-CH" dirty="0" smtClean="0">
                <a:sym typeface="Wingdings" panose="05000000000000000000" pitchFamily="2" charset="2"/>
              </a:rPr>
              <a:t> by </a:t>
            </a:r>
            <a:r>
              <a:rPr lang="fr-CH" dirty="0">
                <a:sym typeface="Wingdings" panose="05000000000000000000" pitchFamily="2" charset="2"/>
              </a:rPr>
              <a:t>high </a:t>
            </a:r>
            <a:r>
              <a:rPr lang="fr-CH" dirty="0" err="1">
                <a:sym typeface="Wingdings" panose="05000000000000000000" pitchFamily="2" charset="2"/>
              </a:rPr>
              <a:t>energy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fr-CH" dirty="0" smtClean="0"/>
          </a:p>
          <a:p>
            <a:r>
              <a:rPr lang="fr-CH" b="1" i="1" dirty="0" smtClean="0"/>
              <a:t>Theory </a:t>
            </a:r>
            <a:r>
              <a:rPr lang="fr-CH" b="1" i="1" dirty="0" err="1"/>
              <a:t>work</a:t>
            </a:r>
            <a:r>
              <a:rPr lang="fr-CH" b="1" i="1" dirty="0"/>
              <a:t> </a:t>
            </a:r>
            <a:r>
              <a:rPr lang="fr-CH" b="1" i="1" dirty="0" err="1"/>
              <a:t>is</a:t>
            </a:r>
            <a:r>
              <a:rPr lang="fr-CH" b="1" i="1" dirty="0"/>
              <a:t> </a:t>
            </a:r>
            <a:r>
              <a:rPr lang="fr-CH" b="1" i="1" dirty="0" err="1"/>
              <a:t>critical</a:t>
            </a:r>
            <a:r>
              <a:rPr lang="fr-CH" b="1" i="1" dirty="0"/>
              <a:t> and </a:t>
            </a:r>
            <a:r>
              <a:rPr lang="fr-CH" b="1" i="1" dirty="0" err="1" smtClean="0"/>
              <a:t>initiated</a:t>
            </a:r>
            <a:r>
              <a:rPr lang="fr-CH" dirty="0" smtClean="0"/>
              <a:t>  </a:t>
            </a:r>
            <a:endParaRPr lang="fr-CH" dirty="0"/>
          </a:p>
          <a:p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67612" y="3312"/>
            <a:ext cx="44551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Pecision</a:t>
            </a:r>
            <a:r>
              <a:rPr lang="fr-CH" b="1" dirty="0" smtClean="0"/>
              <a:t> EW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smtClean="0"/>
              <a:t>                               </a:t>
            </a:r>
            <a:r>
              <a:rPr lang="fr-CH" b="1" dirty="0" err="1" smtClean="0"/>
              <a:t>is</a:t>
            </a:r>
            <a:r>
              <a:rPr lang="fr-CH" b="1" dirty="0" smtClean="0"/>
              <a:t> the SM </a:t>
            </a:r>
            <a:r>
              <a:rPr lang="fr-CH" b="1" dirty="0" err="1" smtClean="0"/>
              <a:t>complete</a:t>
            </a:r>
            <a:r>
              <a:rPr lang="fr-CH" b="1" dirty="0" smtClean="0"/>
              <a:t>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406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3FF1-0662-418E-9A9F-4E39A71A83D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92" y="1"/>
            <a:ext cx="8402557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                         </a:t>
            </a:r>
            <a:endParaRPr lang="fr-CH" b="1" dirty="0" smtClean="0"/>
          </a:p>
          <a:p>
            <a:endParaRPr lang="fr-CH" dirty="0"/>
          </a:p>
          <a:p>
            <a:r>
              <a:rPr lang="fr-CH" dirty="0" smtClean="0"/>
              <a:t>FCC  proposes a HUGE </a:t>
            </a:r>
            <a:r>
              <a:rPr lang="fr-CH" dirty="0" err="1" smtClean="0"/>
              <a:t>step</a:t>
            </a:r>
            <a:r>
              <a:rPr lang="fr-CH" dirty="0" smtClean="0"/>
              <a:t> in </a:t>
            </a:r>
            <a:r>
              <a:rPr lang="fr-CH" dirty="0" err="1" smtClean="0"/>
              <a:t>statistical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 w.r.t. LEP/SLC/</a:t>
            </a:r>
            <a:r>
              <a:rPr lang="fr-CH" dirty="0" err="1" smtClean="0"/>
              <a:t>Tevatron</a:t>
            </a:r>
            <a:r>
              <a:rPr lang="fr-CH" dirty="0" smtClean="0"/>
              <a:t>/LHC </a:t>
            </a:r>
          </a:p>
          <a:p>
            <a:r>
              <a:rPr lang="fr-CH" dirty="0" smtClean="0"/>
              <a:t>(up to factor  </a:t>
            </a:r>
            <a:r>
              <a:rPr lang="fr-CH" dirty="0" err="1" smtClean="0"/>
              <a:t>sqrt</a:t>
            </a:r>
            <a:r>
              <a:rPr lang="fr-CH" dirty="0"/>
              <a:t>(N</a:t>
            </a:r>
            <a:r>
              <a:rPr lang="fr-CH" dirty="0" smtClean="0"/>
              <a:t>)~400 </a:t>
            </a:r>
            <a:r>
              <a:rPr lang="fr-CH" dirty="0" err="1" smtClean="0"/>
              <a:t>improvement</a:t>
            </a:r>
            <a:r>
              <a:rPr lang="fr-CH" dirty="0" smtClean="0"/>
              <a:t>) </a:t>
            </a:r>
          </a:p>
          <a:p>
            <a:r>
              <a:rPr lang="fr-CH" dirty="0" err="1" smtClean="0"/>
              <a:t>Also</a:t>
            </a:r>
            <a:r>
              <a:rPr lang="fr-CH" dirty="0" smtClean="0"/>
              <a:t> rare </a:t>
            </a:r>
            <a:r>
              <a:rPr lang="fr-CH" dirty="0" err="1" smtClean="0"/>
              <a:t>processes</a:t>
            </a:r>
            <a:r>
              <a:rPr lang="fr-CH" dirty="0" smtClean="0"/>
              <a:t> at the </a:t>
            </a:r>
            <a:r>
              <a:rPr lang="fr-CH" dirty="0" err="1" smtClean="0"/>
              <a:t>level</a:t>
            </a:r>
            <a:r>
              <a:rPr lang="fr-CH" dirty="0" smtClean="0"/>
              <a:t> of  &lt;</a:t>
            </a:r>
            <a:r>
              <a:rPr lang="fr-CH" b="1" dirty="0" smtClean="0"/>
              <a:t>10</a:t>
            </a:r>
            <a:r>
              <a:rPr lang="fr-CH" b="1" baseline="30000" dirty="0" smtClean="0"/>
              <a:t>-12</a:t>
            </a:r>
            <a:r>
              <a:rPr lang="fr-CH" dirty="0" smtClean="0"/>
              <a:t>  of Z </a:t>
            </a:r>
            <a:r>
              <a:rPr lang="fr-CH" dirty="0" err="1" smtClean="0"/>
              <a:t>decays</a:t>
            </a:r>
            <a:r>
              <a:rPr lang="fr-CH" dirty="0" smtClean="0"/>
              <a:t> (10</a:t>
            </a:r>
            <a:r>
              <a:rPr lang="fr-CH" baseline="30000" dirty="0" smtClean="0"/>
              <a:t>-8</a:t>
            </a:r>
            <a:r>
              <a:rPr lang="fr-CH" dirty="0" smtClean="0"/>
              <a:t> for W, 10</a:t>
            </a:r>
            <a:r>
              <a:rPr lang="fr-CH" baseline="30000" dirty="0" smtClean="0"/>
              <a:t>-6</a:t>
            </a:r>
            <a:r>
              <a:rPr lang="fr-CH" dirty="0" smtClean="0"/>
              <a:t> for H and top)</a:t>
            </a:r>
          </a:p>
          <a:p>
            <a:r>
              <a:rPr lang="fr-CH" dirty="0"/>
              <a:t> </a:t>
            </a:r>
            <a:r>
              <a:rPr lang="fr-CH" dirty="0" smtClean="0"/>
              <a:t>           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err="1" smtClean="0">
                <a:sym typeface="Wingdings" panose="05000000000000000000" pitchFamily="2" charset="2"/>
              </a:rPr>
              <a:t>need</a:t>
            </a:r>
            <a:r>
              <a:rPr lang="fr-CH" dirty="0" smtClean="0">
                <a:sym typeface="Wingdings" panose="05000000000000000000" pitchFamily="2" charset="2"/>
              </a:rPr>
              <a:t> to know rare SM </a:t>
            </a:r>
            <a:r>
              <a:rPr lang="fr-CH" dirty="0" err="1" smtClean="0">
                <a:sym typeface="Wingdings" panose="05000000000000000000" pitchFamily="2" charset="2"/>
              </a:rPr>
              <a:t>processes</a:t>
            </a:r>
            <a:r>
              <a:rPr lang="fr-CH" dirty="0" smtClean="0">
                <a:sym typeface="Wingdings" panose="05000000000000000000" pitchFamily="2" charset="2"/>
              </a:rPr>
              <a:t> at </a:t>
            </a:r>
            <a:r>
              <a:rPr lang="fr-CH" dirty="0" err="1" smtClean="0">
                <a:sym typeface="Wingdings" panose="05000000000000000000" pitchFamily="2" charset="2"/>
              </a:rPr>
              <a:t>that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kind</a:t>
            </a:r>
            <a:r>
              <a:rPr lang="fr-CH" dirty="0" smtClean="0">
                <a:sym typeface="Wingdings" panose="05000000000000000000" pitchFamily="2" charset="2"/>
              </a:rPr>
              <a:t> of </a:t>
            </a:r>
            <a:r>
              <a:rPr lang="fr-CH" dirty="0" err="1" smtClean="0">
                <a:sym typeface="Wingdings" panose="05000000000000000000" pitchFamily="2" charset="2"/>
              </a:rPr>
              <a:t>level</a:t>
            </a:r>
            <a:r>
              <a:rPr lang="fr-CH" dirty="0" smtClean="0">
                <a:sym typeface="Wingdings" panose="05000000000000000000" pitchFamily="2" charset="2"/>
              </a:rPr>
              <a:t>! </a:t>
            </a:r>
            <a:r>
              <a:rPr lang="fr-CH" dirty="0" smtClean="0"/>
              <a:t> </a:t>
            </a:r>
          </a:p>
          <a:p>
            <a:endParaRPr lang="fr-CH" dirty="0" smtClean="0"/>
          </a:p>
          <a:p>
            <a:r>
              <a:rPr lang="fr-CH" dirty="0" err="1" smtClean="0"/>
              <a:t>Experiment</a:t>
            </a:r>
            <a:r>
              <a:rPr lang="fr-CH" dirty="0"/>
              <a:t> </a:t>
            </a:r>
            <a:r>
              <a:rPr lang="fr-CH" dirty="0" smtClean="0"/>
              <a:t>(i.e. </a:t>
            </a:r>
            <a:r>
              <a:rPr lang="fr-CH" dirty="0" err="1" smtClean="0"/>
              <a:t>accelerator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+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)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 hard to </a:t>
            </a:r>
            <a:r>
              <a:rPr lang="fr-CH" dirty="0" err="1" smtClean="0"/>
              <a:t>make</a:t>
            </a:r>
            <a:r>
              <a:rPr lang="fr-CH" dirty="0" smtClean="0"/>
              <a:t> </a:t>
            </a:r>
            <a:r>
              <a:rPr lang="fr-CH" dirty="0" err="1" smtClean="0"/>
              <a:t>sure</a:t>
            </a:r>
            <a:endParaRPr lang="fr-CH" dirty="0" smtClean="0"/>
          </a:p>
          <a:p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matched</a:t>
            </a:r>
            <a:r>
              <a:rPr lang="fr-CH" dirty="0" smtClean="0"/>
              <a:t> by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systematics</a:t>
            </a:r>
            <a:r>
              <a:rPr lang="fr-CH" dirty="0" smtClean="0"/>
              <a:t> and </a:t>
            </a:r>
            <a:r>
              <a:rPr lang="fr-CH" dirty="0" err="1" smtClean="0"/>
              <a:t>experimental</a:t>
            </a:r>
            <a:r>
              <a:rPr lang="fr-CH" dirty="0" smtClean="0"/>
              <a:t> backgrounds</a:t>
            </a:r>
          </a:p>
          <a:p>
            <a:endParaRPr lang="fr-CH" dirty="0"/>
          </a:p>
          <a:p>
            <a:r>
              <a:rPr lang="fr-CH" b="1" dirty="0" smtClean="0"/>
              <a:t>This </a:t>
            </a:r>
            <a:r>
              <a:rPr lang="fr-CH" b="1" dirty="0" err="1" smtClean="0"/>
              <a:t>is</a:t>
            </a:r>
            <a:r>
              <a:rPr lang="fr-CH" b="1" dirty="0" smtClean="0"/>
              <a:t> a </a:t>
            </a:r>
            <a:r>
              <a:rPr lang="fr-CH" b="1" dirty="0" err="1" smtClean="0"/>
              <a:t>huge</a:t>
            </a:r>
            <a:r>
              <a:rPr lang="fr-CH" b="1" dirty="0" smtClean="0"/>
              <a:t> challenge for the </a:t>
            </a:r>
            <a:r>
              <a:rPr lang="fr-CH" b="1" dirty="0" err="1" smtClean="0"/>
              <a:t>theoretical</a:t>
            </a:r>
            <a:r>
              <a:rPr lang="fr-CH" b="1" dirty="0" smtClean="0"/>
              <a:t> </a:t>
            </a:r>
            <a:r>
              <a:rPr lang="fr-CH" b="1" dirty="0" err="1" smtClean="0"/>
              <a:t>community</a:t>
            </a:r>
            <a:r>
              <a:rPr lang="fr-CH" b="1" dirty="0" smtClean="0"/>
              <a:t>! </a:t>
            </a:r>
          </a:p>
          <a:p>
            <a:endParaRPr lang="fr-CH" dirty="0"/>
          </a:p>
          <a:p>
            <a:r>
              <a:rPr lang="fr-CH" dirty="0" smtClean="0"/>
              <a:t>QED</a:t>
            </a:r>
          </a:p>
          <a:p>
            <a:r>
              <a:rPr lang="fr-CH" dirty="0" smtClean="0"/>
              <a:t>QCD (incl. quark masses)</a:t>
            </a:r>
            <a:br>
              <a:rPr lang="fr-CH" dirty="0" smtClean="0"/>
            </a:br>
            <a:r>
              <a:rPr lang="fr-CH" dirty="0" smtClean="0"/>
              <a:t>EW</a:t>
            </a:r>
          </a:p>
          <a:p>
            <a:r>
              <a:rPr lang="fr-CH" dirty="0" smtClean="0"/>
              <a:t>Multi-</a:t>
            </a:r>
            <a:r>
              <a:rPr lang="fr-CH" dirty="0" err="1" smtClean="0"/>
              <a:t>loop</a:t>
            </a:r>
            <a:r>
              <a:rPr lang="fr-CH" dirty="0" smtClean="0"/>
              <a:t> </a:t>
            </a:r>
            <a:r>
              <a:rPr lang="fr-CH" dirty="0" err="1" smtClean="0"/>
              <a:t>calculations</a:t>
            </a:r>
            <a:r>
              <a:rPr lang="fr-CH" dirty="0" smtClean="0"/>
              <a:t> and exponentiation</a:t>
            </a:r>
          </a:p>
          <a:p>
            <a:endParaRPr lang="fr-CH" dirty="0"/>
          </a:p>
          <a:p>
            <a:r>
              <a:rPr lang="fr-CH" b="1" dirty="0" smtClean="0"/>
              <a:t>THIS IS EXPLICITELY INSCRIBED IN THE ESPP SUBMISSIONS AS CRITICAL CHALLENGE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82449"/>
            <a:ext cx="8928992" cy="119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499992" y="4657700"/>
            <a:ext cx="25922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4449" y="97194"/>
            <a:ext cx="397108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err="1">
                <a:solidFill>
                  <a:prstClr val="black"/>
                </a:solidFill>
              </a:rPr>
              <a:t>Theoretical</a:t>
            </a:r>
            <a:r>
              <a:rPr lang="fr-CH" sz="3200" b="1" dirty="0">
                <a:solidFill>
                  <a:prstClr val="black"/>
                </a:solidFill>
              </a:rPr>
              <a:t> challenges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9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-22820"/>
            <a:ext cx="9324528" cy="573782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1" y="3093801"/>
            <a:ext cx="3854080" cy="11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057" y="412136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latin typeface="+mn-lt"/>
              </a:rPr>
              <a:t>Nima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212" y="5160968"/>
            <a:ext cx="850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solidFill>
                  <a:schemeClr val="bg1"/>
                </a:solidFill>
                <a:latin typeface="+mn-lt"/>
              </a:rPr>
              <a:t>At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higher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 masses --  or at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smaller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couplings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56F9-FA3A-4864-A399-B8F837C5BA95}" type="datetime1">
              <a:rPr lang="fr-CH" smtClean="0"/>
              <a:t>02.12.2019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1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E7F4-822B-4E64-B463-D06076580516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57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10167"/>
            <a:ext cx="8864600" cy="38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75" y="51283"/>
            <a:ext cx="846847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err="1" smtClean="0"/>
              <a:t>Dark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Matter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exists</a:t>
            </a:r>
            <a:r>
              <a:rPr lang="fr-CH" sz="2400" b="1" dirty="0" smtClean="0"/>
              <a:t>. </a:t>
            </a:r>
            <a:r>
              <a:rPr lang="fr-CH" sz="2400" dirty="0" smtClean="0"/>
              <a:t>It </a:t>
            </a:r>
            <a:r>
              <a:rPr lang="fr-CH" sz="2400" dirty="0" err="1" smtClean="0"/>
              <a:t>is</a:t>
            </a:r>
            <a:r>
              <a:rPr lang="fr-CH" sz="2400" dirty="0" smtClean="0"/>
              <a:t> made of </a:t>
            </a:r>
            <a:r>
              <a:rPr lang="fr-CH" sz="2400" dirty="0" err="1" smtClean="0"/>
              <a:t>very</a:t>
            </a:r>
            <a:r>
              <a:rPr lang="fr-CH" sz="2400" dirty="0" smtClean="0"/>
              <a:t> long </a:t>
            </a:r>
            <a:r>
              <a:rPr lang="fr-CH" sz="2400" dirty="0" err="1" smtClean="0"/>
              <a:t>lived</a:t>
            </a:r>
            <a:r>
              <a:rPr lang="fr-CH" sz="2400" dirty="0" smtClean="0"/>
              <a:t> </a:t>
            </a:r>
            <a:r>
              <a:rPr lang="fr-CH" sz="2400" dirty="0" err="1" smtClean="0"/>
              <a:t>neutral</a:t>
            </a:r>
            <a:r>
              <a:rPr lang="fr-CH" sz="2400" dirty="0" smtClean="0"/>
              <a:t> </a:t>
            </a:r>
            <a:r>
              <a:rPr lang="fr-CH" sz="2400" dirty="0" err="1" smtClean="0"/>
              <a:t>particle</a:t>
            </a:r>
            <a:r>
              <a:rPr lang="fr-CH" sz="2400" dirty="0" smtClean="0"/>
              <a:t>(s).</a:t>
            </a:r>
          </a:p>
          <a:p>
            <a:pPr algn="ctr"/>
            <a:r>
              <a:rPr lang="fr-CH" sz="2400" dirty="0" smtClean="0"/>
              <a:t>  </a:t>
            </a:r>
            <a:r>
              <a:rPr lang="fr-CH" sz="2400" b="1" u="sng" dirty="0"/>
              <a:t>P</a:t>
            </a:r>
            <a:r>
              <a:rPr lang="fr-CH" sz="2400" b="1" u="sng" dirty="0" smtClean="0"/>
              <a:t>lausible candidates:</a:t>
            </a:r>
            <a:endParaRPr lang="en-GB" sz="2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891479" y="928092"/>
            <a:ext cx="2063129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9933"/>
                </a:solidFill>
                <a:latin typeface="Rockwell" panose="02060603020205020403" pitchFamily="18" charset="0"/>
              </a:rPr>
              <a:t>indirect </a:t>
            </a:r>
            <a:r>
              <a:rPr lang="fr-CH" dirty="0" err="1" smtClean="0">
                <a:solidFill>
                  <a:srgbClr val="FF9933"/>
                </a:solidFill>
                <a:latin typeface="Rockwell" panose="02060603020205020403" pitchFamily="18" charset="0"/>
              </a:rPr>
              <a:t>detection</a:t>
            </a:r>
            <a:endParaRPr lang="fr-CH" dirty="0" smtClean="0">
              <a:solidFill>
                <a:srgbClr val="FF9933"/>
              </a:solidFill>
              <a:latin typeface="Rockwell" panose="02060603020205020403" pitchFamily="18" charset="0"/>
            </a:endParaRPr>
          </a:p>
          <a:p>
            <a:r>
              <a:rPr lang="fr-CH" dirty="0">
                <a:solidFill>
                  <a:srgbClr val="92D050"/>
                </a:solidFill>
                <a:latin typeface="Rockwell" panose="02060603020205020403" pitchFamily="18" charset="0"/>
              </a:rPr>
              <a:t>direct </a:t>
            </a:r>
            <a:r>
              <a:rPr lang="fr-CH" dirty="0" err="1" smtClean="0">
                <a:solidFill>
                  <a:srgbClr val="92D050"/>
                </a:solidFill>
                <a:latin typeface="Rockwell" panose="02060603020205020403" pitchFamily="18" charset="0"/>
              </a:rPr>
              <a:t>detection</a:t>
            </a:r>
            <a:endParaRPr lang="fr-CH" dirty="0" smtClean="0">
              <a:solidFill>
                <a:srgbClr val="92D050"/>
              </a:solidFill>
              <a:latin typeface="Rockwell" panose="02060603020205020403" pitchFamily="18" charset="0"/>
            </a:endParaRPr>
          </a:p>
          <a:p>
            <a:r>
              <a:rPr lang="fr-CH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Particle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physics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312813"/>
            <a:ext cx="187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sterile</a:t>
            </a:r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neutrino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2257433"/>
            <a:ext cx="192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UL </a:t>
            </a:r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scalar</a:t>
            </a:r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, </a:t>
            </a:r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axion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1" y="197429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WIMP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95773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2B4C14"/>
                </a:solidFill>
              </a:rPr>
              <a:t>Cirelli</a:t>
            </a:r>
            <a:endParaRPr lang="en-GB" i="1" dirty="0">
              <a:solidFill>
                <a:srgbClr val="2B4C1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0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58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6"/>
          <a:stretch/>
        </p:blipFill>
        <p:spPr bwMode="auto">
          <a:xfrm>
            <a:off x="3043805" y="523973"/>
            <a:ext cx="7404100" cy="346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9761" y="209463"/>
            <a:ext cx="278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/>
              <a:t> </a:t>
            </a:r>
            <a:r>
              <a:rPr lang="fr-CH" dirty="0" smtClean="0"/>
              <a:t>Z  </a:t>
            </a:r>
            <a:r>
              <a:rPr lang="fr-CH" dirty="0" err="1" smtClean="0"/>
              <a:t>Axion-like</a:t>
            </a:r>
            <a:r>
              <a:rPr lang="fr-CH" dirty="0" smtClean="0"/>
              <a:t> </a:t>
            </a:r>
            <a:r>
              <a:rPr lang="fr-CH" dirty="0" err="1" smtClean="0"/>
              <a:t>particle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94982"/>
            <a:ext cx="475252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7" y="277213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DM </a:t>
            </a:r>
            <a:r>
              <a:rPr lang="fr-CH" dirty="0" err="1" smtClean="0"/>
              <a:t>neutralino</a:t>
            </a:r>
            <a:r>
              <a:rPr lang="fr-CH" dirty="0" smtClean="0"/>
              <a:t> </a:t>
            </a:r>
            <a:r>
              <a:rPr lang="fr-CH" dirty="0" err="1" smtClean="0"/>
              <a:t>search</a:t>
            </a:r>
            <a:r>
              <a:rPr lang="fr-CH" dirty="0" smtClean="0"/>
              <a:t> at the FCC-</a:t>
            </a:r>
            <a:r>
              <a:rPr lang="fr-CH" dirty="0" err="1" smtClean="0"/>
              <a:t>hh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490" y="4057634"/>
            <a:ext cx="4973606" cy="646331"/>
          </a:xfrm>
          <a:prstGeom prst="rect">
            <a:avLst/>
          </a:prstGeom>
          <a:solidFill>
            <a:srgbClr val="FFAB57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“FCC-</a:t>
            </a:r>
            <a:r>
              <a:rPr lang="en-GB" b="1" dirty="0" err="1" smtClean="0"/>
              <a:t>hh</a:t>
            </a:r>
            <a:r>
              <a:rPr lang="en-GB" b="1" dirty="0" smtClean="0"/>
              <a:t> </a:t>
            </a:r>
            <a:r>
              <a:rPr lang="en-GB" b="1" dirty="0"/>
              <a:t>covers the full mass range for the </a:t>
            </a:r>
            <a:endParaRPr lang="en-GB" b="1" dirty="0" smtClean="0"/>
          </a:p>
          <a:p>
            <a:r>
              <a:rPr lang="en-GB" b="1" dirty="0" smtClean="0"/>
              <a:t>discovery </a:t>
            </a:r>
            <a:r>
              <a:rPr lang="en-GB" b="1" dirty="0"/>
              <a:t>of these WIMP Dark Matter </a:t>
            </a:r>
            <a:r>
              <a:rPr lang="en-GB" b="1" dirty="0" smtClean="0"/>
              <a:t>candidates”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12361" y="2395352"/>
            <a:ext cx="82266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fr-CH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028" y="4177647"/>
            <a:ext cx="3890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>
                <a:sym typeface="Symbol"/>
              </a:rPr>
              <a:t></a:t>
            </a:r>
            <a:r>
              <a:rPr lang="en-GB" dirty="0" smtClean="0"/>
              <a:t>a  with  a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Symbol"/>
              </a:rPr>
              <a:t>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(solid </a:t>
            </a:r>
            <a:r>
              <a:rPr lang="en-GB" dirty="0"/>
              <a:t>lines) </a:t>
            </a:r>
            <a:endParaRPr lang="en-GB" dirty="0" smtClean="0"/>
          </a:p>
          <a:p>
            <a:r>
              <a:rPr lang="en-GB" dirty="0" smtClean="0"/>
              <a:t>Run-2 </a:t>
            </a:r>
            <a:r>
              <a:rPr lang="en-GB" dirty="0"/>
              <a:t>of the LHC with 300 </a:t>
            </a:r>
            <a:r>
              <a:rPr lang="en-GB" dirty="0" smtClean="0"/>
              <a:t>fb</a:t>
            </a:r>
            <a:r>
              <a:rPr lang="en-GB" baseline="30000" dirty="0" smtClean="0"/>
              <a:t>-1</a:t>
            </a:r>
            <a:r>
              <a:rPr lang="en-GB" dirty="0" smtClean="0"/>
              <a:t> (dashed)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71952" y="1777380"/>
            <a:ext cx="1444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24352" y="1904380"/>
            <a:ext cx="1444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44184" y="162349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LHC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283968" y="5077747"/>
            <a:ext cx="4845814" cy="646331"/>
          </a:xfrm>
          <a:prstGeom prst="rect">
            <a:avLst/>
          </a:prstGeom>
          <a:solidFill>
            <a:srgbClr val="FFAB57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dirty="0" smtClean="0"/>
              <a:t>«The </a:t>
            </a:r>
            <a:r>
              <a:rPr lang="fr-CH" dirty="0"/>
              <a:t>Z </a:t>
            </a:r>
            <a:r>
              <a:rPr lang="fr-CH" dirty="0" err="1"/>
              <a:t>run</a:t>
            </a:r>
            <a:r>
              <a:rPr lang="fr-CH" dirty="0"/>
              <a:t> of FCC-</a:t>
            </a:r>
            <a:r>
              <a:rPr lang="fr-CH" dirty="0" err="1"/>
              <a:t>ee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particularly</a:t>
            </a:r>
            <a:r>
              <a:rPr lang="fr-CH" dirty="0"/>
              <a:t> fertile for </a:t>
            </a:r>
          </a:p>
          <a:p>
            <a:r>
              <a:rPr lang="fr-CH" dirty="0" err="1"/>
              <a:t>discovery</a:t>
            </a:r>
            <a:r>
              <a:rPr lang="fr-CH" dirty="0"/>
              <a:t> of </a:t>
            </a:r>
            <a:r>
              <a:rPr lang="fr-CH" dirty="0" err="1"/>
              <a:t>particles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very</a:t>
            </a:r>
            <a:r>
              <a:rPr lang="fr-CH" dirty="0"/>
              <a:t> </a:t>
            </a:r>
            <a:r>
              <a:rPr lang="fr-CH" dirty="0" err="1"/>
              <a:t>small</a:t>
            </a:r>
            <a:r>
              <a:rPr lang="fr-CH" dirty="0"/>
              <a:t> </a:t>
            </a:r>
            <a:r>
              <a:rPr lang="fr-CH" dirty="0" err="1"/>
              <a:t>couplings</a:t>
            </a:r>
            <a:r>
              <a:rPr lang="fr-CH" dirty="0"/>
              <a:t>»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2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4142" y="277214"/>
            <a:ext cx="621420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Direct </a:t>
            </a:r>
            <a:r>
              <a:rPr lang="fr-CH" sz="3200" b="1" dirty="0" err="1" smtClean="0"/>
              <a:t>discovery</a:t>
            </a:r>
            <a:r>
              <a:rPr lang="fr-CH" sz="3200" b="1" dirty="0" smtClean="0"/>
              <a:t> of </a:t>
            </a:r>
            <a:r>
              <a:rPr lang="fr-CH" sz="3200" b="1" dirty="0" err="1" smtClean="0"/>
              <a:t>Very</a:t>
            </a:r>
            <a:r>
              <a:rPr lang="fr-CH" sz="3200" b="1" dirty="0" smtClean="0"/>
              <a:t> rare </a:t>
            </a:r>
            <a:r>
              <a:rPr lang="fr-CH" sz="3200" b="1" dirty="0" err="1" smtClean="0"/>
              <a:t>events</a:t>
            </a:r>
            <a:endParaRPr lang="en-GB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8" y="877280"/>
            <a:ext cx="44386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65928"/>
            <a:ext cx="6629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79" y="1837387"/>
            <a:ext cx="4225375" cy="60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2983" y="2652205"/>
            <a:ext cx="3141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should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somewhat</a:t>
            </a:r>
            <a:r>
              <a:rPr lang="fr-CH" dirty="0" smtClean="0"/>
              <a:t> </a:t>
            </a:r>
            <a:r>
              <a:rPr lang="fr-CH" dirty="0" err="1" smtClean="0"/>
              <a:t>improved</a:t>
            </a:r>
            <a:r>
              <a:rPr lang="fr-CH" dirty="0" smtClean="0"/>
              <a:t> </a:t>
            </a:r>
          </a:p>
          <a:p>
            <a:r>
              <a:rPr lang="fr-CH" dirty="0" smtClean="0"/>
              <a:t>at FCC-</a:t>
            </a:r>
            <a:r>
              <a:rPr lang="fr-CH" dirty="0" err="1" smtClean="0"/>
              <a:t>ee</a:t>
            </a:r>
            <a:r>
              <a:rPr lang="fr-CH" dirty="0" smtClean="0"/>
              <a:t> (5 </a:t>
            </a:r>
            <a:r>
              <a:rPr lang="fr-CH" dirty="0" err="1" smtClean="0"/>
              <a:t>TeraZ</a:t>
            </a:r>
            <a:r>
              <a:rPr lang="fr-CH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4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" y="2191387"/>
            <a:ext cx="4077789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7" y="94817"/>
            <a:ext cx="91756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Standard Model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a </a:t>
            </a:r>
            <a:r>
              <a:rPr lang="fr-CH" sz="2000" b="1" dirty="0" err="1" smtClean="0">
                <a:solidFill>
                  <a:prstClr val="black"/>
                </a:solidFill>
              </a:rPr>
              <a:t>very</a:t>
            </a:r>
            <a:r>
              <a:rPr lang="fr-CH" sz="2000" b="1" dirty="0" smtClean="0">
                <a:solidFill>
                  <a:prstClr val="black"/>
                </a:solidFill>
              </a:rPr>
              <a:t> consistent and </a:t>
            </a:r>
            <a:r>
              <a:rPr lang="fr-CH" sz="2000" b="1" dirty="0" err="1" smtClean="0">
                <a:solidFill>
                  <a:prstClr val="black"/>
                </a:solidFill>
              </a:rPr>
              <a:t>complete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theory</a:t>
            </a:r>
            <a:r>
              <a:rPr lang="fr-CH" sz="2000" b="1" dirty="0" smtClean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I</a:t>
            </a:r>
            <a:r>
              <a:rPr lang="fr-CH" sz="2000" b="1" dirty="0" smtClean="0">
                <a:solidFill>
                  <a:prstClr val="black"/>
                </a:solidFill>
              </a:rPr>
              <a:t>t </a:t>
            </a:r>
            <a:r>
              <a:rPr lang="fr-CH" sz="2000" b="1" dirty="0" err="1" smtClean="0">
                <a:solidFill>
                  <a:prstClr val="black"/>
                </a:solidFill>
              </a:rPr>
              <a:t>explains</a:t>
            </a:r>
            <a:r>
              <a:rPr lang="fr-CH" sz="2000" b="1" dirty="0" smtClean="0">
                <a:solidFill>
                  <a:prstClr val="black"/>
                </a:solidFill>
              </a:rPr>
              <a:t> all </a:t>
            </a:r>
            <a:r>
              <a:rPr lang="fr-CH" sz="2000" b="1" dirty="0" err="1" smtClean="0">
                <a:solidFill>
                  <a:prstClr val="black"/>
                </a:solidFill>
              </a:rPr>
              <a:t>known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collider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phenomena</a:t>
            </a:r>
            <a:r>
              <a:rPr lang="fr-CH" sz="2000" b="1" dirty="0" smtClean="0">
                <a:solidFill>
                  <a:prstClr val="black"/>
                </a:solidFill>
              </a:rPr>
              <a:t> and </a:t>
            </a:r>
            <a:r>
              <a:rPr lang="fr-CH" sz="2000" b="1" dirty="0" err="1" smtClean="0">
                <a:solidFill>
                  <a:prstClr val="black"/>
                </a:solidFill>
              </a:rPr>
              <a:t>almost</a:t>
            </a:r>
            <a:r>
              <a:rPr lang="fr-CH" sz="2000" b="1" dirty="0" smtClean="0">
                <a:solidFill>
                  <a:prstClr val="black"/>
                </a:solidFill>
              </a:rPr>
              <a:t> all </a:t>
            </a:r>
            <a:r>
              <a:rPr lang="fr-CH" sz="2000" b="1" dirty="0" err="1" smtClean="0">
                <a:solidFill>
                  <a:prstClr val="black"/>
                </a:solidFill>
              </a:rPr>
              <a:t>particle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physics</a:t>
            </a:r>
            <a:r>
              <a:rPr lang="fr-CH" sz="2000" b="1" dirty="0" smtClean="0">
                <a:solidFill>
                  <a:prstClr val="black"/>
                </a:solidFill>
              </a:rPr>
              <a:t> (</a:t>
            </a:r>
            <a:r>
              <a:rPr lang="fr-CH" sz="2000" b="1" dirty="0" err="1" smtClean="0">
                <a:solidFill>
                  <a:prstClr val="black"/>
                </a:solidFill>
              </a:rPr>
              <a:t>except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  <a:sym typeface="Symbol"/>
              </a:rPr>
              <a:t>’s) 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         – </a:t>
            </a:r>
            <a:r>
              <a:rPr lang="fr-CH" sz="2000" b="1" dirty="0" err="1" smtClean="0">
                <a:solidFill>
                  <a:prstClr val="black"/>
                </a:solidFill>
              </a:rPr>
              <a:t>this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was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beautifully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verified</a:t>
            </a:r>
            <a:r>
              <a:rPr lang="fr-CH" sz="2000" b="1" dirty="0" smtClean="0">
                <a:solidFill>
                  <a:prstClr val="black"/>
                </a:solidFill>
              </a:rPr>
              <a:t> at LEP, SLC, </a:t>
            </a:r>
            <a:r>
              <a:rPr lang="fr-CH" sz="2000" b="1" dirty="0" err="1" smtClean="0">
                <a:solidFill>
                  <a:prstClr val="black"/>
                </a:solidFill>
              </a:rPr>
              <a:t>Tevatron</a:t>
            </a:r>
            <a:r>
              <a:rPr lang="fr-CH" sz="2000" b="1" dirty="0" smtClean="0">
                <a:solidFill>
                  <a:prstClr val="black"/>
                </a:solidFill>
              </a:rPr>
              <a:t> and the LHC.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          -- the EWPO radiative corrections </a:t>
            </a:r>
            <a:r>
              <a:rPr lang="fr-CH" sz="2000" b="1" dirty="0" err="1" smtClean="0">
                <a:solidFill>
                  <a:prstClr val="black"/>
                </a:solidFill>
              </a:rPr>
              <a:t>predicted</a:t>
            </a:r>
            <a:r>
              <a:rPr lang="fr-CH" sz="2000" b="1" dirty="0" smtClean="0">
                <a:solidFill>
                  <a:prstClr val="black"/>
                </a:solidFill>
              </a:rPr>
              <a:t> top and </a:t>
            </a:r>
            <a:r>
              <a:rPr lang="fr-CH" sz="2000" b="1" dirty="0" err="1" smtClean="0">
                <a:solidFill>
                  <a:prstClr val="black"/>
                </a:solidFill>
              </a:rPr>
              <a:t>Higgs</a:t>
            </a:r>
            <a:r>
              <a:rPr lang="fr-CH" sz="2000" b="1" dirty="0" smtClean="0">
                <a:solidFill>
                  <a:prstClr val="black"/>
                </a:solidFill>
              </a:rPr>
              <a:t> masses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                             </a:t>
            </a:r>
            <a:r>
              <a:rPr lang="fr-CH" sz="2000" b="1" dirty="0" err="1" smtClean="0">
                <a:solidFill>
                  <a:prstClr val="black"/>
                </a:solidFill>
              </a:rPr>
              <a:t>assuming</a:t>
            </a:r>
            <a:r>
              <a:rPr lang="fr-CH" sz="2000" b="1" dirty="0" smtClean="0">
                <a:solidFill>
                  <a:prstClr val="black"/>
                </a:solidFill>
              </a:rPr>
              <a:t> SM </a:t>
            </a:r>
            <a:r>
              <a:rPr lang="fr-CH" sz="2000" b="1" i="1" dirty="0" smtClean="0">
                <a:solidFill>
                  <a:prstClr val="black"/>
                </a:solidFill>
              </a:rPr>
              <a:t>and </a:t>
            </a:r>
            <a:r>
              <a:rPr lang="fr-CH" sz="2000" b="1" i="1" dirty="0" err="1" smtClean="0">
                <a:solidFill>
                  <a:prstClr val="black"/>
                </a:solidFill>
              </a:rPr>
              <a:t>nothing</a:t>
            </a:r>
            <a:r>
              <a:rPr lang="fr-CH" sz="2000" b="1" i="1" dirty="0" smtClean="0">
                <a:solidFill>
                  <a:prstClr val="black"/>
                </a:solidFill>
              </a:rPr>
              <a:t> </a:t>
            </a:r>
            <a:r>
              <a:rPr lang="fr-CH" sz="2000" b="1" i="1" dirty="0" err="1" smtClean="0">
                <a:solidFill>
                  <a:prstClr val="black"/>
                </a:solidFill>
              </a:rPr>
              <a:t>else</a:t>
            </a:r>
            <a:r>
              <a:rPr lang="fr-CH" sz="2000" b="1" i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can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even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extrapolate</a:t>
            </a:r>
            <a:r>
              <a:rPr lang="fr-CH" sz="2000" b="1" dirty="0" smtClean="0">
                <a:solidFill>
                  <a:prstClr val="black"/>
                </a:solidFill>
              </a:rPr>
              <a:t> the Standard Model all the </a:t>
            </a:r>
            <a:r>
              <a:rPr lang="fr-CH" sz="2000" b="1" dirty="0" err="1" smtClean="0">
                <a:solidFill>
                  <a:prstClr val="black"/>
                </a:solidFill>
              </a:rPr>
              <a:t>way</a:t>
            </a:r>
            <a:r>
              <a:rPr lang="fr-CH" sz="2000" b="1" dirty="0" smtClean="0">
                <a:solidFill>
                  <a:prstClr val="black"/>
                </a:solidFill>
              </a:rPr>
              <a:t> to the </a:t>
            </a:r>
            <a:r>
              <a:rPr lang="fr-CH" sz="2000" b="1" dirty="0" err="1" smtClean="0">
                <a:solidFill>
                  <a:prstClr val="black"/>
                </a:solidFill>
              </a:rPr>
              <a:t>the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Plank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scale</a:t>
            </a:r>
            <a:r>
              <a:rPr lang="fr-CH" sz="2000" b="1" dirty="0" smtClean="0">
                <a:solidFill>
                  <a:prstClr val="black"/>
                </a:solidFill>
              </a:rPr>
              <a:t> :</a:t>
            </a:r>
            <a:endParaRPr lang="en-GB" sz="2000" b="1" dirty="0" smtClean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9316"/>
            <a:ext cx="3514516" cy="29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69008" y="2869115"/>
            <a:ext cx="1527328" cy="708465"/>
            <a:chOff x="6902492" y="2668849"/>
            <a:chExt cx="1527328" cy="850158"/>
          </a:xfrm>
        </p:grpSpPr>
        <p:sp>
          <p:nvSpPr>
            <p:cNvPr id="5" name="Oval 4"/>
            <p:cNvSpPr/>
            <p:nvPr/>
          </p:nvSpPr>
          <p:spPr>
            <a:xfrm>
              <a:off x="6902492" y="3501007"/>
              <a:ext cx="36000" cy="1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938492" y="3068959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79184" y="2668849"/>
              <a:ext cx="1150636" cy="4801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sz="2000" dirty="0" smtClean="0">
                  <a:latin typeface="+mn-lt"/>
                </a:rPr>
                <a:t>FCC 2048</a:t>
              </a:r>
              <a:endParaRPr lang="en-GB" sz="2000" dirty="0" smtClean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1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301"/>
            <a:ext cx="4481986" cy="26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5029" y="511629"/>
            <a:ext cx="613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latin typeface="+mn-lt"/>
              </a:rPr>
              <a:t>at least 3 </a:t>
            </a:r>
            <a:r>
              <a:rPr lang="fr-CH" sz="3600" dirty="0" err="1" smtClean="0">
                <a:latin typeface="+mn-lt"/>
              </a:rPr>
              <a:t>pieces</a:t>
            </a:r>
            <a:r>
              <a:rPr lang="fr-CH" sz="3600" dirty="0" smtClean="0">
                <a:latin typeface="+mn-lt"/>
              </a:rPr>
              <a:t> are </a:t>
            </a:r>
            <a:r>
              <a:rPr lang="fr-CH" sz="3600" dirty="0" err="1" smtClean="0">
                <a:latin typeface="+mn-lt"/>
              </a:rPr>
              <a:t>still</a:t>
            </a:r>
            <a:r>
              <a:rPr lang="fr-CH" sz="3600" dirty="0" smtClean="0">
                <a:latin typeface="+mn-lt"/>
              </a:rPr>
              <a:t> </a:t>
            </a:r>
            <a:r>
              <a:rPr lang="fr-CH" sz="3600" dirty="0" err="1" smtClean="0">
                <a:latin typeface="+mn-lt"/>
              </a:rPr>
              <a:t>missing</a:t>
            </a:r>
            <a:endParaRPr lang="fr-CH" sz="3600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4" y="3793604"/>
            <a:ext cx="843506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dirty="0" err="1">
                <a:latin typeface="+mn-lt"/>
              </a:rPr>
              <a:t>S</a:t>
            </a:r>
            <a:r>
              <a:rPr lang="fr-CH" sz="2400" dirty="0" err="1" smtClean="0">
                <a:latin typeface="+mn-lt"/>
              </a:rPr>
              <a:t>ince</a:t>
            </a:r>
            <a:r>
              <a:rPr lang="fr-CH" sz="2400" dirty="0" smtClean="0">
                <a:latin typeface="+mn-lt"/>
              </a:rPr>
              <a:t> 1998 </a:t>
            </a:r>
            <a:r>
              <a:rPr lang="fr-CH" sz="2400" dirty="0" err="1" smtClean="0">
                <a:latin typeface="+mn-lt"/>
              </a:rPr>
              <a:t>it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is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established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that</a:t>
            </a:r>
            <a:r>
              <a:rPr lang="fr-CH" sz="2400" dirty="0" smtClean="0">
                <a:latin typeface="+mn-lt"/>
              </a:rPr>
              <a:t> neutrinos have mass (oscillations)</a:t>
            </a:r>
          </a:p>
          <a:p>
            <a:r>
              <a:rPr lang="fr-CH" sz="2400" dirty="0" smtClean="0">
                <a:latin typeface="+mn-lt"/>
              </a:rPr>
              <a:t>and </a:t>
            </a:r>
            <a:r>
              <a:rPr lang="fr-CH" sz="2400" dirty="0" err="1" smtClean="0">
                <a:latin typeface="+mn-lt"/>
              </a:rPr>
              <a:t>this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very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probably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implies</a:t>
            </a:r>
            <a:r>
              <a:rPr lang="fr-CH" sz="2400" dirty="0" smtClean="0">
                <a:latin typeface="+mn-lt"/>
              </a:rPr>
              <a:t> new </a:t>
            </a:r>
            <a:r>
              <a:rPr lang="fr-CH" sz="2400" dirty="0" err="1" smtClean="0">
                <a:latin typeface="+mn-lt"/>
              </a:rPr>
              <a:t>degrees</a:t>
            </a:r>
            <a:r>
              <a:rPr lang="fr-CH" sz="2400" dirty="0" smtClean="0">
                <a:latin typeface="+mn-lt"/>
              </a:rPr>
              <a:t> of </a:t>
            </a:r>
            <a:r>
              <a:rPr lang="fr-CH" sz="2400" dirty="0" err="1" smtClean="0">
                <a:latin typeface="+mn-lt"/>
              </a:rPr>
              <a:t>freedom</a:t>
            </a:r>
            <a:endParaRPr lang="fr-CH" sz="2400" dirty="0" smtClean="0">
              <a:latin typeface="+mn-lt"/>
            </a:endParaRPr>
          </a:p>
          <a:p>
            <a:r>
              <a:rPr lang="fr-CH" sz="24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 «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sterile</a:t>
            </a:r>
            <a:r>
              <a:rPr lang="fr-CH" sz="24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»,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very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small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coupling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known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particles</a:t>
            </a:r>
            <a:endParaRPr lang="fr-CH" sz="2400" dirty="0" smtClean="0">
              <a:solidFill>
                <a:srgbClr val="0000FF"/>
              </a:solidFill>
              <a:latin typeface="+mn-lt"/>
            </a:endParaRPr>
          </a:p>
          <a:p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completely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unknown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masses (eV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ZeV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),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nearly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impossile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find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. </a:t>
            </a:r>
          </a:p>
          <a:p>
            <a:r>
              <a:rPr lang="fr-CH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             .... but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could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perhaps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explain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all: DM, BAU,</a:t>
            </a:r>
            <a:r>
              <a:rPr lang="fr-CH" sz="2400" dirty="0" smtClean="0">
                <a:solidFill>
                  <a:srgbClr val="0000FF"/>
                </a:solidFill>
                <a:latin typeface="+mn-lt"/>
                <a:sym typeface="Symbol"/>
              </a:rPr>
              <a:t>-masses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84" y="1117307"/>
            <a:ext cx="4459829" cy="25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4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771800" y="5317794"/>
            <a:ext cx="3464024" cy="304271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89" y="757267"/>
            <a:ext cx="8534584" cy="42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9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/>
        </p:blipFill>
        <p:spPr bwMode="auto">
          <a:xfrm>
            <a:off x="70397" y="1"/>
            <a:ext cx="3709515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05" y="2471433"/>
            <a:ext cx="3760699" cy="25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2343664"/>
                <a:ext cx="5292080" cy="289010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b="1" u="sng" dirty="0" smtClean="0"/>
                  <a:t>FCC-</a:t>
                </a:r>
                <a:r>
                  <a:rPr lang="fr-CH" b="1" u="sng" dirty="0" err="1" smtClean="0"/>
                  <a:t>ee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EWPO :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10</a:t>
                </a:r>
                <a:r>
                  <a:rPr lang="fr-CH" b="1" baseline="30000" dirty="0" smtClean="0">
                    <a:solidFill>
                      <a:schemeClr val="tx2">
                        <a:lumMod val="75000"/>
                      </a:schemeClr>
                    </a:solidFill>
                  </a:rPr>
                  <a:t>-5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up to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very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high masses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high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to single N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i="1" baseline="-25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b="1" baseline="30000" dirty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baseline="30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in Z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decay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u="sng" dirty="0" smtClean="0"/>
                  <a:t>FCC-</a:t>
                </a:r>
                <a:r>
                  <a:rPr lang="fr-CH" b="1" u="sng" dirty="0" err="1" smtClean="0"/>
                  <a:t>hh</a:t>
                </a:r>
                <a:endParaRPr lang="fr-CH" b="1" u="sng" dirty="0" smtClean="0"/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production in W-&gt;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b="0" i="1" baseline="-25000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fr-CH" b="1" baseline="30000" dirty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+ N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b="0" i="1" baseline="-25000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b="1" baseline="30000" dirty="0" smtClean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 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 (LNV+LFV)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with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initial and final  lepton charge and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flavour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u="sng" dirty="0" smtClean="0"/>
                  <a:t>FCC e-p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production in CC e</a:t>
                </a:r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p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X N(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 high mass</a:t>
                </a:r>
              </a:p>
              <a:p>
                <a:r>
                  <a:rPr lang="fr-CH" b="1" u="sng" dirty="0" err="1" smtClean="0">
                    <a:sym typeface="Symbol"/>
                  </a:rPr>
                  <a:t>Complementarity</a:t>
                </a:r>
                <a:r>
                  <a:rPr lang="fr-CH" b="1" u="sng" dirty="0" smtClean="0">
                    <a:sym typeface="Symbol"/>
                  </a:rPr>
                  <a:t>: </a:t>
                </a:r>
              </a:p>
              <a:p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discovery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+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studies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of FNV and LFV!</a:t>
                </a:r>
                <a:endParaRPr lang="en-GB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43664"/>
                <a:ext cx="5292080" cy="2890100"/>
              </a:xfrm>
              <a:prstGeom prst="rect">
                <a:avLst/>
              </a:prstGeom>
              <a:blipFill rotWithShape="1">
                <a:blip r:embed="rId4"/>
                <a:stretch>
                  <a:fillRect l="-922" t="-1053" b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057300"/>
            <a:ext cx="3692973" cy="14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25289" y="16404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(*)</a:t>
            </a:r>
            <a:endParaRPr lang="fr-CH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3929" y="115898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2809" y="1666811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76017" y="1162703"/>
                <a:ext cx="722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0" dirty="0" smtClean="0">
                    <a:ea typeface="Cambria Math"/>
                  </a:rPr>
                  <a:t>or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dirty="0" smtClean="0">
                    <a:sym typeface="Symbol"/>
                  </a:rPr>
                  <a:t></a:t>
                </a:r>
                <a:endParaRPr lang="en-GB" baseline="30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017" y="1395243"/>
                <a:ext cx="72257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723" t="-6604" r="-7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3162"/>
          <a:stretch/>
        </p:blipFill>
        <p:spPr bwMode="auto">
          <a:xfrm>
            <a:off x="6156176" y="90386"/>
            <a:ext cx="2232248" cy="11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00620" y="723392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Z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1" y="17837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hh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5496" y="5153045"/>
            <a:ext cx="903373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i="1" dirty="0"/>
              <a:t>M</a:t>
            </a:r>
            <a:r>
              <a:rPr lang="en-GB" sz="1600" i="1" dirty="0" smtClean="0"/>
              <a:t>assive </a:t>
            </a:r>
            <a:r>
              <a:rPr lang="en-GB" sz="1600" i="1" dirty="0"/>
              <a:t>neutrino mechanisms for generating the </a:t>
            </a:r>
            <a:r>
              <a:rPr lang="en-GB" sz="1600" i="1" dirty="0" smtClean="0"/>
              <a:t>matter-antimatter asymmetry </a:t>
            </a:r>
            <a:r>
              <a:rPr lang="en-GB" sz="1600" i="1" dirty="0"/>
              <a:t>in the Universe should be a central consideration in the selection </a:t>
            </a:r>
            <a:r>
              <a:rPr lang="en-GB" sz="1600" i="1" dirty="0" smtClean="0"/>
              <a:t>and design of </a:t>
            </a:r>
            <a:r>
              <a:rPr lang="en-GB" sz="1600" i="1" dirty="0"/>
              <a:t>future colliders</a:t>
            </a:r>
            <a:r>
              <a:rPr lang="en-GB" sz="1600" i="1" dirty="0" smtClean="0"/>
              <a:t>. </a:t>
            </a:r>
            <a:r>
              <a:rPr lang="en-GB" sz="1600" i="1" dirty="0" smtClean="0">
                <a:solidFill>
                  <a:srgbClr val="008000"/>
                </a:solidFill>
              </a:rPr>
              <a:t>(neutrino town meeting report to ESPP)</a:t>
            </a:r>
            <a:endParaRPr lang="en-GB" sz="1600" i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37187"/>
            <a:ext cx="22760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Heavy neutrinos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75835" y="3745356"/>
            <a:ext cx="112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chemeClr val="accent6">
                    <a:lumMod val="75000"/>
                  </a:schemeClr>
                </a:solidFill>
              </a:rPr>
              <a:t>Detached</a:t>
            </a:r>
            <a:r>
              <a:rPr lang="fr-CH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CH" i="1" dirty="0" err="1" smtClean="0">
                <a:solidFill>
                  <a:schemeClr val="accent6">
                    <a:lumMod val="75000"/>
                  </a:schemeClr>
                </a:solidFill>
              </a:rPr>
              <a:t>vertices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6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5496" y="-67584"/>
            <a:ext cx="9144000" cy="1479675"/>
            <a:chOff x="-35496" y="-20538"/>
            <a:chExt cx="9144000" cy="1331707"/>
          </a:xfrm>
        </p:grpSpPr>
        <p:sp>
          <p:nvSpPr>
            <p:cNvPr id="4" name="TextBox 3"/>
            <p:cNvSpPr txBox="1"/>
            <p:nvPr/>
          </p:nvSpPr>
          <p:spPr>
            <a:xfrm>
              <a:off x="-35496" y="23124"/>
              <a:ext cx="9144000" cy="12880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ee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>
                  <a:solidFill>
                    <a:prstClr val="black"/>
                  </a:solidFill>
                </a:rPr>
                <a:t>Highlights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endParaRPr lang="fr-CH" sz="600" b="1" dirty="0">
                <a:solidFill>
                  <a:prstClr val="black"/>
                </a:solidFill>
              </a:endParaRPr>
            </a:p>
            <a:p>
              <a:pPr algn="ctr"/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80070" y="577247"/>
            <a:ext cx="9028434" cy="590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Today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we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do not know how nature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will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surprise us. A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: </a:t>
            </a: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EXPLORE  </a:t>
            </a:r>
            <a:r>
              <a:rPr lang="fr-CH" b="1" dirty="0" smtClean="0">
                <a:solidFill>
                  <a:prstClr val="black"/>
                </a:solidFill>
              </a:rPr>
              <a:t>10-100 </a:t>
            </a:r>
            <a:r>
              <a:rPr lang="fr-CH" b="1" dirty="0" err="1">
                <a:solidFill>
                  <a:prstClr val="black"/>
                </a:solidFill>
              </a:rPr>
              <a:t>TeV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(and </a:t>
            </a:r>
            <a:r>
              <a:rPr lang="fr-CH" b="1" dirty="0" err="1">
                <a:solidFill>
                  <a:prstClr val="black"/>
                </a:solidFill>
              </a:rPr>
              <a:t>beyond</a:t>
            </a:r>
            <a:r>
              <a:rPr lang="fr-CH" b="1" dirty="0">
                <a:solidFill>
                  <a:prstClr val="black"/>
                </a:solidFill>
              </a:rPr>
              <a:t>)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-- </a:t>
            </a:r>
            <a:r>
              <a:rPr lang="fr-CH" b="1" dirty="0">
                <a:solidFill>
                  <a:prstClr val="black"/>
                </a:solidFill>
              </a:rPr>
              <a:t>~</a:t>
            </a:r>
            <a:r>
              <a:rPr lang="fr-CH" b="1" dirty="0" smtClean="0">
                <a:solidFill>
                  <a:prstClr val="black"/>
                </a:solidFill>
              </a:rPr>
              <a:t>20-100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   (</a:t>
            </a:r>
            <a:r>
              <a:rPr lang="fr-CH" b="1" dirty="0" err="1">
                <a:solidFill>
                  <a:prstClr val="black"/>
                </a:solidFill>
              </a:rPr>
              <a:t>equiv</a:t>
            </a:r>
            <a:r>
              <a:rPr lang="fr-CH" b="1" dirty="0">
                <a:solidFill>
                  <a:prstClr val="black"/>
                </a:solidFill>
              </a:rPr>
              <a:t>. to factor </a:t>
            </a:r>
            <a:r>
              <a:rPr lang="fr-CH" b="1" dirty="0" smtClean="0">
                <a:solidFill>
                  <a:prstClr val="black"/>
                </a:solidFill>
              </a:rPr>
              <a:t>5-10 </a:t>
            </a:r>
            <a:r>
              <a:rPr lang="fr-CH" b="1" dirty="0">
                <a:solidFill>
                  <a:prstClr val="black"/>
                </a:solidFill>
              </a:rPr>
              <a:t>in mass)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W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and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top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quark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endParaRPr lang="fr-CH" b="1" dirty="0">
              <a:solidFill>
                <a:prstClr val="black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i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i="1" dirty="0" smtClean="0">
                <a:solidFill>
                  <a:prstClr val="black"/>
                </a:solidFill>
                <a:sym typeface="Symbol"/>
              </a:rPr>
              <a:t>             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model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independent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«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fixed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candle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» for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Higgs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measurements</a:t>
            </a:r>
            <a:endParaRPr lang="fr-CH" i="1" dirty="0" smtClean="0">
              <a:solidFill>
                <a:srgbClr val="00B050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a violation of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conservation or </a:t>
            </a:r>
            <a:r>
              <a:rPr lang="fr-CH" b="1" dirty="0" err="1" smtClean="0">
                <a:solidFill>
                  <a:prstClr val="black"/>
                </a:solidFill>
              </a:rPr>
              <a:t>universality</a:t>
            </a:r>
            <a:r>
              <a:rPr lang="fr-CH" b="1" dirty="0" smtClean="0">
                <a:solidFill>
                  <a:prstClr val="black"/>
                </a:solidFill>
              </a:rPr>
              <a:t> and </a:t>
            </a:r>
            <a:r>
              <a:rPr lang="fr-CH" b="1" dirty="0" err="1" smtClean="0">
                <a:solidFill>
                  <a:prstClr val="black"/>
                </a:solidFill>
              </a:rPr>
              <a:t>unitarity</a:t>
            </a:r>
            <a:r>
              <a:rPr lang="fr-CH" b="1" dirty="0" smtClean="0">
                <a:solidFill>
                  <a:prstClr val="black"/>
                </a:solidFill>
              </a:rPr>
              <a:t> of PMNS @10</a:t>
            </a:r>
            <a:r>
              <a:rPr lang="fr-CH" b="1" baseline="30000" dirty="0" smtClean="0">
                <a:solidFill>
                  <a:prstClr val="black"/>
                </a:solidFill>
              </a:rPr>
              <a:t>-5</a:t>
            </a:r>
            <a:endParaRPr lang="fr-CH" b="1" baseline="30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--  ex FCNC  (Z --&gt;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>
                <a:solidFill>
                  <a:prstClr val="black"/>
                </a:solidFill>
              </a:rPr>
              <a:t> , 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and 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BR in 2 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11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Z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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events</a:t>
            </a:r>
            <a:r>
              <a:rPr lang="fr-CH" b="1" dirty="0">
                <a:solidFill>
                  <a:prstClr val="black"/>
                </a:solidFill>
              </a:rPr>
              <a:t>)     </a:t>
            </a: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s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etc..)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 as «invisible </a:t>
            </a:r>
            <a:r>
              <a:rPr lang="fr-CH" b="1" dirty="0" err="1">
                <a:solidFill>
                  <a:prstClr val="black"/>
                </a:solidFill>
              </a:rPr>
              <a:t>decay</a:t>
            </a:r>
            <a:r>
              <a:rPr lang="fr-CH" b="1" dirty="0">
                <a:solidFill>
                  <a:prstClr val="black"/>
                </a:solidFill>
              </a:rPr>
              <a:t>» of H or Z  </a:t>
            </a:r>
            <a:r>
              <a:rPr lang="fr-CH" b="1" dirty="0" smtClean="0">
                <a:solidFill>
                  <a:prstClr val="black"/>
                </a:solidFill>
              </a:rPr>
              <a:t>(or in LHC </a:t>
            </a:r>
            <a:r>
              <a:rPr lang="fr-CH" b="1" dirty="0" err="1" smtClean="0">
                <a:solidFill>
                  <a:prstClr val="black"/>
                </a:solidFill>
              </a:rPr>
              <a:t>loopholes</a:t>
            </a:r>
            <a:r>
              <a:rPr lang="fr-CH" b="1" dirty="0" smtClean="0">
                <a:solidFill>
                  <a:prstClr val="black"/>
                </a:solidFill>
              </a:rPr>
              <a:t>)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very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weakly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coupled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particle</a:t>
            </a:r>
            <a:r>
              <a:rPr lang="fr-CH" b="1" dirty="0">
                <a:solidFill>
                  <a:prstClr val="black"/>
                </a:solidFill>
              </a:rPr>
              <a:t> in 5-100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Right-</a:t>
            </a:r>
            <a:r>
              <a:rPr lang="fr-CH" b="1" dirty="0" err="1">
                <a:solidFill>
                  <a:prstClr val="black"/>
                </a:solidFill>
              </a:rPr>
              <a:t>Handed</a:t>
            </a:r>
            <a:r>
              <a:rPr lang="fr-CH" b="1" dirty="0">
                <a:solidFill>
                  <a:prstClr val="black"/>
                </a:solidFill>
              </a:rPr>
              <a:t> neutrinos, 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Photons, ALPS, etc…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+ and </a:t>
            </a:r>
            <a:r>
              <a:rPr lang="fr-CH" b="1" dirty="0" err="1" smtClean="0">
                <a:solidFill>
                  <a:prstClr val="black"/>
                </a:solidFill>
              </a:rPr>
              <a:t>many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opportunities</a:t>
            </a:r>
            <a:r>
              <a:rPr lang="fr-CH" b="1" dirty="0" smtClean="0">
                <a:solidFill>
                  <a:prstClr val="black"/>
                </a:solidFill>
              </a:rPr>
              <a:t> in –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 QCD          (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</a:rPr>
              <a:t> @ 10</a:t>
            </a:r>
            <a:r>
              <a:rPr lang="fr-CH" b="1" baseline="30000" dirty="0" smtClean="0">
                <a:solidFill>
                  <a:prstClr val="black"/>
                </a:solidFill>
              </a:rPr>
              <a:t>-4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err="1" smtClean="0">
                <a:solidFill>
                  <a:prstClr val="black"/>
                </a:solidFill>
              </a:rPr>
              <a:t>fragementations</a:t>
            </a:r>
            <a:r>
              <a:rPr lang="fr-CH" b="1" dirty="0" smtClean="0">
                <a:solidFill>
                  <a:prstClr val="black"/>
                </a:solidFill>
              </a:rPr>
              <a:t>,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gg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prstClr val="black"/>
                </a:solidFill>
              </a:rPr>
              <a:t> etc….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FF0000"/>
                </a:solidFill>
              </a:rPr>
              <a:t>NB </a:t>
            </a:r>
            <a:r>
              <a:rPr lang="fr-CH" b="1" dirty="0">
                <a:solidFill>
                  <a:srgbClr val="FF0000"/>
                </a:solidFill>
              </a:rPr>
              <a:t>N</a:t>
            </a:r>
            <a:r>
              <a:rPr lang="fr-CH" b="1" dirty="0" smtClean="0">
                <a:solidFill>
                  <a:srgbClr val="FF0000"/>
                </a:solidFill>
              </a:rPr>
              <a:t>ot </a:t>
            </a:r>
            <a:r>
              <a:rPr lang="fr-CH" b="1" dirty="0" err="1" smtClean="0">
                <a:solidFill>
                  <a:srgbClr val="FF0000"/>
                </a:solidFill>
              </a:rPr>
              <a:t>only</a:t>
            </a:r>
            <a:r>
              <a:rPr lang="fr-CH" b="1" dirty="0" smtClean="0">
                <a:solidFill>
                  <a:srgbClr val="FF0000"/>
                </a:solidFill>
              </a:rPr>
              <a:t> a «</a:t>
            </a:r>
            <a:r>
              <a:rPr lang="fr-CH" b="1" dirty="0" err="1" smtClean="0">
                <a:solidFill>
                  <a:srgbClr val="FF0000"/>
                </a:solidFill>
              </a:rPr>
              <a:t>Higgs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»! «Z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 and «top» are important for ‘</a:t>
            </a:r>
            <a:r>
              <a:rPr lang="fr-CH" b="1" dirty="0" err="1" smtClean="0">
                <a:solidFill>
                  <a:srgbClr val="FF0000"/>
                </a:solidFill>
              </a:rPr>
              <a:t>discovery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potential</a:t>
            </a:r>
            <a:r>
              <a:rPr lang="fr-CH" b="1" dirty="0" smtClean="0">
                <a:solidFill>
                  <a:srgbClr val="FF0000"/>
                </a:solidFill>
              </a:rPr>
              <a:t>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9158849"/>
                  </p:ext>
                </p:extLst>
              </p:nvPr>
            </p:nvGraphicFramePr>
            <p:xfrm>
              <a:off x="251520" y="37187"/>
              <a:ext cx="8640960" cy="56289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84376"/>
                    <a:gridCol w="3240360"/>
                    <a:gridCol w="2016224"/>
                  </a:tblGrid>
                  <a:tr h="4800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H" sz="1700" dirty="0" smtClean="0">
                              <a:solidFill>
                                <a:schemeClr val="tx1"/>
                              </a:solidFill>
                            </a:rPr>
                            <a:t>FCC-</a:t>
                          </a:r>
                          <a:r>
                            <a:rPr lang="fr-CH" sz="1700" dirty="0" err="1" smtClean="0">
                              <a:solidFill>
                                <a:schemeClr val="tx1"/>
                              </a:solidFill>
                            </a:rPr>
                            <a:t>ee</a:t>
                          </a:r>
                          <a:endParaRPr lang="en-GB" sz="1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H" sz="1700" dirty="0" smtClean="0"/>
                            <a:t>ILC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1219200">
                    <a:tc>
                      <a:txBody>
                        <a:bodyPr/>
                        <a:lstStyle/>
                        <a:p>
                          <a:r>
                            <a:rPr lang="fr-CH" sz="1500" b="1" u="sng" dirty="0" smtClean="0"/>
                            <a:t>Z pole </a:t>
                          </a:r>
                          <a:r>
                            <a:rPr lang="fr-CH" sz="1500" b="1" u="sng" baseline="0" dirty="0" smtClean="0"/>
                            <a:t> </a:t>
                          </a:r>
                          <a:r>
                            <a:rPr lang="fr-CH" sz="1500" dirty="0" smtClean="0"/>
                            <a:t>5</a:t>
                          </a:r>
                          <a:r>
                            <a:rPr lang="fr-CH" sz="1500" baseline="0" dirty="0" smtClean="0"/>
                            <a:t> 10</a:t>
                          </a:r>
                          <a:r>
                            <a:rPr lang="fr-CH" sz="1500" baseline="30000" dirty="0" smtClean="0"/>
                            <a:t>12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events</a:t>
                          </a:r>
                          <a:endParaRPr lang="fr-CH" sz="1500" baseline="0" dirty="0" smtClean="0"/>
                        </a:p>
                        <a:p>
                          <a:r>
                            <a:rPr lang="fr-CH" sz="1500" baseline="0" dirty="0" smtClean="0"/>
                            <a:t>and WW pair </a:t>
                          </a:r>
                          <a:r>
                            <a:rPr lang="fr-CH" sz="1500" baseline="0" dirty="0" err="1" smtClean="0"/>
                            <a:t>thresh</a:t>
                          </a:r>
                          <a:r>
                            <a:rPr lang="fr-CH" sz="1500" baseline="0" dirty="0" smtClean="0"/>
                            <a:t>. (3 10</a:t>
                          </a:r>
                          <a:r>
                            <a:rPr lang="fr-CH" sz="1500" baseline="30000" dirty="0" smtClean="0"/>
                            <a:t>8 </a:t>
                          </a:r>
                          <a:r>
                            <a:rPr lang="fr-CH" sz="1500" baseline="0" dirty="0" smtClean="0"/>
                            <a:t>WW)</a:t>
                          </a:r>
                        </a:p>
                        <a:p>
                          <a:r>
                            <a:rPr lang="fr-CH" sz="1500" b="1" dirty="0" err="1" smtClean="0"/>
                            <a:t>Precision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b="1" dirty="0" err="1" smtClean="0"/>
                            <a:t>measurements</a:t>
                          </a:r>
                          <a:endParaRPr lang="fr-CH" sz="1500" b="1" dirty="0" smtClean="0"/>
                        </a:p>
                        <a:p>
                          <a:r>
                            <a:rPr lang="fr-CH" sz="1500" b="0" dirty="0" err="1" smtClean="0"/>
                            <a:t>with</a:t>
                          </a:r>
                          <a:r>
                            <a:rPr lang="fr-CH" sz="1500" b="0" dirty="0" smtClean="0"/>
                            <a:t> </a:t>
                          </a:r>
                          <a:r>
                            <a:rPr lang="fr-CH" sz="1500" b="0" dirty="0" err="1" smtClean="0"/>
                            <a:t>resonant</a:t>
                          </a:r>
                          <a:r>
                            <a:rPr lang="fr-CH" sz="1500" b="0" dirty="0" smtClean="0"/>
                            <a:t> </a:t>
                          </a:r>
                          <a:r>
                            <a:rPr lang="fr-CH" sz="1500" b="0" dirty="0" err="1" smtClean="0"/>
                            <a:t>depolarization</a:t>
                          </a:r>
                          <a:endParaRPr lang="fr-CH" sz="1500" b="0" dirty="0" smtClean="0"/>
                        </a:p>
                        <a:p>
                          <a:r>
                            <a:rPr lang="fr-CH" sz="1500" dirty="0" smtClean="0">
                              <a:sym typeface="Symbol"/>
                            </a:rPr>
                            <a:t>E</a:t>
                          </a:r>
                          <a:r>
                            <a:rPr lang="fr-CH" sz="1500" baseline="-25000" dirty="0" smtClean="0">
                              <a:sym typeface="Symbol"/>
                            </a:rPr>
                            <a:t>CM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= 100keV (abs) 40 </a:t>
                          </a:r>
                          <a:r>
                            <a:rPr lang="fr-CH" sz="1500" baseline="0" dirty="0" err="1" smtClean="0">
                              <a:sym typeface="Symbol"/>
                            </a:rPr>
                            <a:t>keV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(</a:t>
                          </a:r>
                          <a:r>
                            <a:rPr lang="fr-CH" sz="1500" baseline="0" dirty="0" err="1" smtClean="0">
                              <a:sym typeface="Symbol"/>
                            </a:rPr>
                            <a:t>ptp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) </a:t>
                          </a:r>
                          <a:endParaRPr lang="en-GB" sz="1500" baseline="-25000" dirty="0"/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b="1" u="sng" dirty="0" smtClean="0"/>
                            <a:t>Can </a:t>
                          </a:r>
                          <a:r>
                            <a:rPr lang="fr-CH" sz="1500" b="1" u="sng" dirty="0" err="1" smtClean="0"/>
                            <a:t>reach</a:t>
                          </a:r>
                          <a:r>
                            <a:rPr lang="fr-CH" sz="1500" b="1" u="sng" dirty="0" smtClean="0"/>
                            <a:t> E</a:t>
                          </a:r>
                          <a:r>
                            <a:rPr lang="fr-CH" sz="1500" b="1" u="sng" baseline="-25000" dirty="0" smtClean="0"/>
                            <a:t>CM </a:t>
                          </a:r>
                          <a:r>
                            <a:rPr lang="fr-CH" sz="1500" b="1" u="sng" dirty="0" err="1" smtClean="0"/>
                            <a:t>above</a:t>
                          </a:r>
                          <a:r>
                            <a:rPr lang="fr-CH" sz="1500" b="1" u="sng" dirty="0" smtClean="0"/>
                            <a:t> 365 </a:t>
                          </a:r>
                          <a:r>
                            <a:rPr lang="fr-CH" sz="1500" b="1" u="sng" dirty="0" err="1" smtClean="0"/>
                            <a:t>GeV</a:t>
                          </a:r>
                          <a:r>
                            <a:rPr lang="fr-CH" sz="1500" b="1" u="sng" dirty="0" smtClean="0"/>
                            <a:t> </a:t>
                          </a:r>
                        </a:p>
                        <a:p>
                          <a:r>
                            <a:rPr lang="fr-CH" sz="1500" b="1" dirty="0" smtClean="0"/>
                            <a:t>+ longitudinal</a:t>
                          </a:r>
                          <a:r>
                            <a:rPr lang="fr-CH" sz="1500" b="1" baseline="0" dirty="0" smtClean="0"/>
                            <a:t> </a:t>
                          </a:r>
                          <a:r>
                            <a:rPr lang="fr-CH" sz="1500" b="1" baseline="0" dirty="0" err="1" smtClean="0"/>
                            <a:t>polarization</a:t>
                          </a:r>
                          <a:r>
                            <a:rPr lang="fr-CH" sz="1500" b="1" baseline="0" dirty="0" smtClean="0"/>
                            <a:t> for e- and for e+ </a:t>
                          </a:r>
                          <a:endParaRPr lang="en-GB" sz="1500" b="1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779357">
                    <a:tc>
                      <a:txBody>
                        <a:bodyPr/>
                        <a:lstStyle/>
                        <a:p>
                          <a:r>
                            <a:rPr lang="fr-CH" sz="1500" b="1" dirty="0" err="1" smtClean="0"/>
                            <a:t>EWPOs</a:t>
                          </a:r>
                          <a:r>
                            <a:rPr lang="fr-CH" sz="1500" b="1" dirty="0" smtClean="0"/>
                            <a:t>: </a:t>
                          </a:r>
                          <a:r>
                            <a:rPr lang="fr-CH" sz="1500" b="1" dirty="0" err="1" smtClean="0"/>
                            <a:t>m</a:t>
                          </a:r>
                          <a:r>
                            <a:rPr lang="fr-CH" sz="1500" b="1" baseline="-25000" dirty="0" err="1" smtClean="0"/>
                            <a:t>Z</a:t>
                          </a:r>
                          <a:r>
                            <a:rPr lang="fr-CH" sz="1500" b="1" baseline="-25000" dirty="0" smtClean="0"/>
                            <a:t> </a:t>
                          </a:r>
                          <a:r>
                            <a:rPr lang="fr-CH" sz="1500" b="1" baseline="0" dirty="0" smtClean="0"/>
                            <a:t>, </a:t>
                          </a:r>
                          <a:r>
                            <a:rPr lang="fr-CH" sz="1500" b="1" baseline="0" dirty="0" smtClean="0">
                              <a:sym typeface="Symbol"/>
                            </a:rPr>
                            <a:t></a:t>
                          </a:r>
                          <a:r>
                            <a:rPr lang="fr-CH" sz="1500" b="1" baseline="-25000" dirty="0" smtClean="0">
                              <a:sym typeface="Symbol"/>
                            </a:rPr>
                            <a:t>Z </a:t>
                          </a:r>
                          <a:r>
                            <a:rPr lang="fr-CH" sz="1500" b="1" baseline="0" dirty="0" smtClean="0">
                              <a:sym typeface="Symbol"/>
                            </a:rPr>
                            <a:t>, sin</a:t>
                          </a:r>
                          <a:r>
                            <a:rPr lang="fr-CH" sz="1500" b="1" baseline="30000" dirty="0" smtClean="0">
                              <a:sym typeface="Symbol"/>
                            </a:rPr>
                            <a:t>2</a:t>
                          </a:r>
                          <a:r>
                            <a:rPr lang="fr-CH" sz="1500" b="1" baseline="0" dirty="0" smtClean="0">
                              <a:sym typeface="Symbol"/>
                            </a:rPr>
                            <a:t></a:t>
                          </a:r>
                          <a:r>
                            <a:rPr lang="fr-CH" sz="1500" b="1" baseline="30000" dirty="0" smtClean="0">
                              <a:sym typeface="Symbol"/>
                            </a:rPr>
                            <a:t>eff</a:t>
                          </a:r>
                          <a:r>
                            <a:rPr lang="fr-CH" sz="1500" b="1" baseline="-25000" dirty="0" smtClean="0">
                              <a:sym typeface="Symbol"/>
                            </a:rPr>
                            <a:t>W </a:t>
                          </a:r>
                          <a:r>
                            <a:rPr lang="fr-CH" sz="1500" b="1" baseline="0" dirty="0" smtClean="0">
                              <a:sym typeface="Symbol"/>
                            </a:rPr>
                            <a:t>, </a:t>
                          </a:r>
                        </a:p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500" b="1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fr-CH" sz="15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fr-CH" sz="15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𝑸𝑬𝑫</m:t>
                                  </m:r>
                                </m:sub>
                              </m:sSub>
                              <m:r>
                                <a:rPr lang="fr-CH" sz="15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fr-CH" sz="1500" b="1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fr-CH" sz="1500" b="1" kern="1200" baseline="-250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</a:t>
                          </a:r>
                          <a:r>
                            <a:rPr lang="fr-CH" sz="15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500" b="1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fr-CH" sz="15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fr-CH" sz="1500" b="1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fr-CH" sz="1500" b="1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fr-CH" sz="1500" b="1" kern="1200" baseline="-250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), </a:t>
                          </a:r>
                        </a:p>
                        <a:p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 and c rates and </a:t>
                          </a:r>
                          <a:r>
                            <a:rPr lang="fr-CH" sz="1500" b="1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asymmetry</a:t>
                          </a:r>
                          <a:endParaRPr lang="fr-CH" sz="1500" b="1" kern="12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dirty="0" smtClean="0"/>
                            <a:t>top</a:t>
                          </a:r>
                          <a:r>
                            <a:rPr lang="fr-CH" sz="1500" baseline="0" dirty="0" smtClean="0"/>
                            <a:t> CP EW </a:t>
                          </a:r>
                          <a:r>
                            <a:rPr lang="fr-CH" sz="1500" baseline="0" dirty="0" err="1" smtClean="0"/>
                            <a:t>violating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coupling</a:t>
                          </a:r>
                          <a:r>
                            <a:rPr lang="fr-CH" sz="1500" baseline="0" dirty="0" smtClean="0"/>
                            <a:t> (?), </a:t>
                          </a:r>
                        </a:p>
                        <a:p>
                          <a:r>
                            <a:rPr lang="fr-CH" sz="1500" baseline="0" dirty="0" smtClean="0"/>
                            <a:t>High </a:t>
                          </a:r>
                          <a:r>
                            <a:rPr lang="fr-CH" sz="1500" baseline="0" dirty="0" err="1" smtClean="0"/>
                            <a:t>energy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search</a:t>
                          </a:r>
                          <a:r>
                            <a:rPr lang="fr-CH" sz="1500" baseline="0" dirty="0" smtClean="0"/>
                            <a:t> for contact interactions in </a:t>
                          </a:r>
                          <a:r>
                            <a:rPr lang="fr-CH" sz="1500" baseline="0" dirty="0" err="1" smtClean="0"/>
                            <a:t>ee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</a:t>
                          </a:r>
                          <a:r>
                            <a:rPr lang="fr-CH" sz="1500" baseline="0" dirty="0" smtClean="0"/>
                            <a:t>  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559537">
                    <a:tc>
                      <a:txBody>
                        <a:bodyPr/>
                        <a:lstStyle/>
                        <a:p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e/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/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CH" sz="1500" b="1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universality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tests at 10</a:t>
                          </a:r>
                          <a:r>
                            <a:rPr lang="fr-CH" sz="1500" b="1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-5</a:t>
                          </a:r>
                        </a:p>
                        <a:p>
                          <a:r>
                            <a:rPr lang="fr-CH" sz="15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in </a:t>
                          </a:r>
                          <a:r>
                            <a:rPr lang="fr-CH" sz="1500" b="1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both</a:t>
                          </a:r>
                          <a:r>
                            <a:rPr lang="fr-CH" sz="15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NC and CC </a:t>
                          </a:r>
                          <a:r>
                            <a:rPr lang="fr-CH" sz="1500" b="1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couplings</a:t>
                          </a:r>
                          <a:endParaRPr lang="en-GB" sz="1500" baseline="0" dirty="0" smtClean="0"/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500" b="1" dirty="0" smtClean="0"/>
                            <a:t>indirect </a:t>
                          </a:r>
                          <a:r>
                            <a:rPr lang="fr-CH" sz="1500" b="1" dirty="0" err="1" smtClean="0"/>
                            <a:t>sensitivity</a:t>
                          </a:r>
                          <a:r>
                            <a:rPr lang="fr-CH" sz="1500" dirty="0" smtClean="0"/>
                            <a:t> to SM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coupled</a:t>
                          </a:r>
                          <a:r>
                            <a:rPr lang="fr-CH" sz="1500" baseline="0" dirty="0" smtClean="0"/>
                            <a:t> new </a:t>
                          </a:r>
                          <a:r>
                            <a:rPr lang="fr-CH" sz="1500" baseline="0" dirty="0" err="1" smtClean="0"/>
                            <a:t>physics</a:t>
                          </a:r>
                          <a:r>
                            <a:rPr lang="fr-CH" sz="1500" baseline="0" dirty="0" smtClean="0"/>
                            <a:t> up to 70 </a:t>
                          </a:r>
                          <a:r>
                            <a:rPr lang="fr-CH" sz="1500" baseline="0" dirty="0" err="1" smtClean="0"/>
                            <a:t>TeV</a:t>
                          </a:r>
                          <a:r>
                            <a:rPr lang="fr-CH" sz="1500" baseline="0" dirty="0" smtClean="0"/>
                            <a:t>.</a:t>
                          </a:r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dirty="0" smtClean="0"/>
                            <a:t>indirect </a:t>
                          </a:r>
                          <a:r>
                            <a:rPr lang="fr-CH" sz="1500" dirty="0" err="1" smtClean="0"/>
                            <a:t>sensitivity</a:t>
                          </a:r>
                          <a:r>
                            <a:rPr lang="fr-CH" sz="1500" dirty="0" smtClean="0"/>
                            <a:t> to Z’ etc. </a:t>
                          </a:r>
                          <a:r>
                            <a:rPr lang="fr-CH" sz="1500" dirty="0" err="1" smtClean="0"/>
                            <a:t>similar</a:t>
                          </a:r>
                          <a:r>
                            <a:rPr lang="fr-CH" sz="1500" dirty="0" smtClean="0"/>
                            <a:t> </a:t>
                          </a:r>
                          <a:r>
                            <a:rPr lang="fr-CH" sz="1500" dirty="0" err="1" smtClean="0"/>
                            <a:t>with</a:t>
                          </a:r>
                          <a:r>
                            <a:rPr lang="fr-CH" sz="1500" dirty="0" smtClean="0"/>
                            <a:t> </a:t>
                          </a:r>
                          <a:r>
                            <a:rPr lang="fr-CH" sz="1500" dirty="0" err="1" smtClean="0"/>
                            <a:t>different</a:t>
                          </a:r>
                          <a:r>
                            <a:rPr lang="fr-CH" sz="1500" dirty="0" smtClean="0"/>
                            <a:t> </a:t>
                          </a:r>
                          <a:r>
                            <a:rPr lang="fr-CH" sz="1500" dirty="0" err="1" smtClean="0"/>
                            <a:t>method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500" b="1" dirty="0" smtClean="0"/>
                            <a:t>direct </a:t>
                          </a:r>
                          <a:r>
                            <a:rPr lang="fr-CH" sz="1500" b="1" dirty="0" err="1" smtClean="0"/>
                            <a:t>searches</a:t>
                          </a:r>
                          <a:r>
                            <a:rPr lang="fr-CH" sz="1500" baseline="0" dirty="0" smtClean="0"/>
                            <a:t> for </a:t>
                          </a:r>
                          <a:r>
                            <a:rPr lang="fr-CH" sz="1500" baseline="0" dirty="0" err="1" smtClean="0"/>
                            <a:t>feebly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coupled</a:t>
                          </a:r>
                          <a:r>
                            <a:rPr lang="fr-CH" sz="1500" baseline="0" dirty="0" smtClean="0"/>
                            <a:t> long </a:t>
                          </a:r>
                          <a:r>
                            <a:rPr lang="fr-CH" sz="1500" baseline="0" dirty="0" err="1" smtClean="0"/>
                            <a:t>lived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particles</a:t>
                          </a:r>
                          <a:r>
                            <a:rPr lang="fr-CH" sz="1500" baseline="0" dirty="0" smtClean="0"/>
                            <a:t>: RH neutrinos, </a:t>
                          </a:r>
                          <a:r>
                            <a:rPr lang="fr-CH" sz="1500" baseline="0" dirty="0" err="1" smtClean="0"/>
                            <a:t>dark</a:t>
                          </a:r>
                          <a:r>
                            <a:rPr lang="fr-CH" sz="1500" baseline="0" dirty="0" smtClean="0"/>
                            <a:t> photons and </a:t>
                          </a:r>
                          <a:r>
                            <a:rPr lang="fr-CH" sz="1500" baseline="0" dirty="0" err="1" smtClean="0"/>
                            <a:t>ALPs</a:t>
                          </a:r>
                          <a:r>
                            <a:rPr lang="fr-CH" sz="1500" baseline="0" dirty="0" smtClean="0"/>
                            <a:t> in Z </a:t>
                          </a:r>
                          <a:r>
                            <a:rPr lang="fr-CH" sz="1500" baseline="0" dirty="0" err="1" smtClean="0"/>
                            <a:t>decay</a:t>
                          </a:r>
                          <a:endParaRPr lang="fr-CH" sz="1500" baseline="0" dirty="0" smtClean="0"/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b="1" dirty="0" smtClean="0"/>
                            <a:t>direct </a:t>
                          </a:r>
                          <a:r>
                            <a:rPr lang="fr-CH" sz="1500" b="1" dirty="0" err="1" smtClean="0"/>
                            <a:t>searches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dirty="0" smtClean="0"/>
                            <a:t>for SUSY in LHC «</a:t>
                          </a:r>
                          <a:r>
                            <a:rPr lang="fr-CH" sz="1500" dirty="0" err="1" smtClean="0"/>
                            <a:t>holes</a:t>
                          </a:r>
                          <a:r>
                            <a:rPr lang="fr-CH" sz="1500" dirty="0" smtClean="0"/>
                            <a:t>» 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lang="fr-CH" sz="1500" b="1" dirty="0" err="1" smtClean="0"/>
                            <a:t>Flavour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b="1" dirty="0" err="1" smtClean="0"/>
                            <a:t>physics</a:t>
                          </a:r>
                          <a:r>
                            <a:rPr lang="fr-CH" sz="1500" b="1" baseline="0" dirty="0" smtClean="0"/>
                            <a:t>  </a:t>
                          </a:r>
                          <a:r>
                            <a:rPr lang="fr-CH" sz="1500" baseline="0" dirty="0" smtClean="0"/>
                            <a:t>10</a:t>
                          </a:r>
                          <a:r>
                            <a:rPr lang="fr-CH" sz="1500" baseline="30000" dirty="0" smtClean="0"/>
                            <a:t>12</a:t>
                          </a:r>
                          <a:r>
                            <a:rPr lang="fr-CH" sz="1500" baseline="0" dirty="0" smtClean="0"/>
                            <a:t> Z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bb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evts</a:t>
                          </a:r>
                          <a:endParaRPr lang="fr-CH" sz="1500" baseline="0" dirty="0" smtClean="0">
                            <a:sym typeface="Wingdings" panose="05000000000000000000" pitchFamily="2" charset="2"/>
                          </a:endParaRPr>
                        </a:p>
                        <a:p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rare B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decays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etc..  (Belle II x 30) </a:t>
                          </a:r>
                          <a:endParaRPr lang="en-GB" sz="1500" baseline="30000" dirty="0"/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fr-CH" sz="1500" b="1" dirty="0" err="1" smtClean="0"/>
                            <a:t>Higgs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dirty="0" err="1" smtClean="0"/>
                            <a:t>ee</a:t>
                          </a:r>
                          <a:r>
                            <a:rPr lang="fr-CH" sz="1500" dirty="0" smtClean="0">
                              <a:sym typeface="Wingdings" panose="05000000000000000000" pitchFamily="2" charset="2"/>
                            </a:rPr>
                            <a:t> H in s-</a:t>
                          </a:r>
                          <a:r>
                            <a:rPr lang="fr-CH" sz="1500" dirty="0" err="1" smtClean="0">
                              <a:sym typeface="Wingdings" panose="05000000000000000000" pitchFamily="2" charset="2"/>
                            </a:rPr>
                            <a:t>channel</a:t>
                          </a:r>
                          <a:endParaRPr lang="fr-CH" sz="1500" dirty="0" smtClean="0">
                            <a:sym typeface="Wingdings" panose="05000000000000000000" pitchFamily="2" charset="2"/>
                          </a:endParaRPr>
                        </a:p>
                        <a:p>
                          <a:r>
                            <a:rPr lang="fr-CH" sz="1500" dirty="0" err="1" smtClean="0">
                              <a:sym typeface="Wingdings" panose="05000000000000000000" pitchFamily="2" charset="2"/>
                            </a:rPr>
                            <a:t>g</a:t>
                          </a:r>
                          <a:r>
                            <a:rPr lang="fr-CH" sz="1500" baseline="-25000" dirty="0" err="1" smtClean="0">
                              <a:sym typeface="Wingdings" panose="05000000000000000000" pitchFamily="2" charset="2"/>
                            </a:rPr>
                            <a:t>Hee</a:t>
                          </a:r>
                          <a:r>
                            <a:rPr lang="fr-CH" sz="1500" dirty="0" smtClean="0">
                              <a:sym typeface="Wingdings" panose="05000000000000000000" pitchFamily="2" charset="2"/>
                            </a:rPr>
                            <a:t> at </a:t>
                          </a:r>
                          <a:r>
                            <a:rPr lang="fr-CH" sz="1500" dirty="0" smtClean="0">
                              <a:sym typeface="Symbol"/>
                            </a:rPr>
                            <a:t>30% </a:t>
                          </a:r>
                        </a:p>
                        <a:p>
                          <a:r>
                            <a:rPr lang="fr-CH" sz="1500" dirty="0" err="1" smtClean="0">
                              <a:sym typeface="Symbol"/>
                            </a:rPr>
                            <a:t>g</a:t>
                          </a:r>
                          <a:r>
                            <a:rPr lang="fr-CH" sz="1500" baseline="-25000" dirty="0" err="1" smtClean="0">
                              <a:sym typeface="Symbol"/>
                            </a:rPr>
                            <a:t>HHH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500" baseline="0" dirty="0" err="1" smtClean="0">
                              <a:sym typeface="Symbol"/>
                            </a:rPr>
                            <a:t>from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single H (35/22%) </a:t>
                          </a:r>
                          <a:endParaRPr lang="fr-CH" sz="1500" baseline="-25000" dirty="0" smtClean="0">
                            <a:sym typeface="Symbol"/>
                          </a:endParaRPr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dirty="0" err="1" smtClean="0"/>
                            <a:t>study</a:t>
                          </a:r>
                          <a:r>
                            <a:rPr lang="fr-CH" sz="1500" baseline="0" dirty="0" smtClean="0"/>
                            <a:t> of </a:t>
                          </a:r>
                          <a:r>
                            <a:rPr lang="fr-CH" sz="1500" baseline="0" dirty="0" err="1" smtClean="0"/>
                            <a:t>e+e</a:t>
                          </a:r>
                          <a:r>
                            <a:rPr lang="fr-CH" sz="1500" baseline="0" dirty="0" smtClean="0"/>
                            <a:t>- 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 HHX </a:t>
                          </a:r>
                        </a:p>
                        <a:p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g</a:t>
                          </a:r>
                          <a:r>
                            <a:rPr lang="fr-CH" sz="1500" baseline="-25000" dirty="0" err="1" smtClean="0">
                              <a:sym typeface="Wingdings" panose="05000000000000000000" pitchFamily="2" charset="2"/>
                            </a:rPr>
                            <a:t>HHH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at +- 30% (500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GeV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) </a:t>
                          </a:r>
                        </a:p>
                        <a:p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            +- 10% (1 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TeV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) </a:t>
                          </a:r>
                          <a:endParaRPr lang="en-GB" sz="1500" baseline="-250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9158849"/>
                  </p:ext>
                </p:extLst>
              </p:nvPr>
            </p:nvGraphicFramePr>
            <p:xfrm>
              <a:off x="251520" y="37187"/>
              <a:ext cx="8640960" cy="56289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84376"/>
                    <a:gridCol w="3240360"/>
                    <a:gridCol w="2016224"/>
                  </a:tblGrid>
                  <a:tr h="4800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H" sz="1700" dirty="0" smtClean="0">
                              <a:solidFill>
                                <a:schemeClr val="tx1"/>
                              </a:solidFill>
                            </a:rPr>
                            <a:t>FCC-</a:t>
                          </a:r>
                          <a:r>
                            <a:rPr lang="fr-CH" sz="1700" dirty="0" err="1" smtClean="0">
                              <a:solidFill>
                                <a:schemeClr val="tx1"/>
                              </a:solidFill>
                            </a:rPr>
                            <a:t>ee</a:t>
                          </a:r>
                          <a:endParaRPr lang="en-GB" sz="17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H" sz="1700" dirty="0" smtClean="0"/>
                            <a:t>ILC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1219200">
                    <a:tc>
                      <a:txBody>
                        <a:bodyPr/>
                        <a:lstStyle/>
                        <a:p>
                          <a:r>
                            <a:rPr lang="fr-CH" sz="1500" b="1" u="sng" dirty="0" smtClean="0"/>
                            <a:t>Z pole </a:t>
                          </a:r>
                          <a:r>
                            <a:rPr lang="fr-CH" sz="1500" b="1" u="sng" baseline="0" dirty="0" smtClean="0"/>
                            <a:t> </a:t>
                          </a:r>
                          <a:r>
                            <a:rPr lang="fr-CH" sz="1500" dirty="0" smtClean="0"/>
                            <a:t>5</a:t>
                          </a:r>
                          <a:r>
                            <a:rPr lang="fr-CH" sz="1500" baseline="0" dirty="0" smtClean="0"/>
                            <a:t> 10</a:t>
                          </a:r>
                          <a:r>
                            <a:rPr lang="fr-CH" sz="1500" baseline="30000" dirty="0" smtClean="0"/>
                            <a:t>12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events</a:t>
                          </a:r>
                          <a:endParaRPr lang="fr-CH" sz="1500" baseline="0" dirty="0" smtClean="0"/>
                        </a:p>
                        <a:p>
                          <a:r>
                            <a:rPr lang="fr-CH" sz="1500" baseline="0" dirty="0" smtClean="0"/>
                            <a:t>and WW pair </a:t>
                          </a:r>
                          <a:r>
                            <a:rPr lang="fr-CH" sz="1500" baseline="0" dirty="0" err="1" smtClean="0"/>
                            <a:t>thresh</a:t>
                          </a:r>
                          <a:r>
                            <a:rPr lang="fr-CH" sz="1500" baseline="0" dirty="0" smtClean="0"/>
                            <a:t>. (3 10</a:t>
                          </a:r>
                          <a:r>
                            <a:rPr lang="fr-CH" sz="1500" baseline="30000" dirty="0" smtClean="0"/>
                            <a:t>8 </a:t>
                          </a:r>
                          <a:r>
                            <a:rPr lang="fr-CH" sz="1500" baseline="0" dirty="0" smtClean="0"/>
                            <a:t>WW)</a:t>
                          </a:r>
                        </a:p>
                        <a:p>
                          <a:r>
                            <a:rPr lang="fr-CH" sz="1500" b="1" dirty="0" err="1" smtClean="0"/>
                            <a:t>Precision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b="1" dirty="0" err="1" smtClean="0"/>
                            <a:t>measurements</a:t>
                          </a:r>
                          <a:endParaRPr lang="fr-CH" sz="1500" b="1" dirty="0" smtClean="0"/>
                        </a:p>
                        <a:p>
                          <a:r>
                            <a:rPr lang="fr-CH" sz="1500" b="0" dirty="0" err="1" smtClean="0"/>
                            <a:t>with</a:t>
                          </a:r>
                          <a:r>
                            <a:rPr lang="fr-CH" sz="1500" b="0" dirty="0" smtClean="0"/>
                            <a:t> </a:t>
                          </a:r>
                          <a:r>
                            <a:rPr lang="fr-CH" sz="1500" b="0" dirty="0" err="1" smtClean="0"/>
                            <a:t>resonant</a:t>
                          </a:r>
                          <a:r>
                            <a:rPr lang="fr-CH" sz="1500" b="0" dirty="0" smtClean="0"/>
                            <a:t> </a:t>
                          </a:r>
                          <a:r>
                            <a:rPr lang="fr-CH" sz="1500" b="0" dirty="0" err="1" smtClean="0"/>
                            <a:t>depolarization</a:t>
                          </a:r>
                          <a:endParaRPr lang="fr-CH" sz="1500" b="0" dirty="0" smtClean="0"/>
                        </a:p>
                        <a:p>
                          <a:r>
                            <a:rPr lang="fr-CH" sz="1500" dirty="0" smtClean="0">
                              <a:sym typeface="Symbol"/>
                            </a:rPr>
                            <a:t>E</a:t>
                          </a:r>
                          <a:r>
                            <a:rPr lang="fr-CH" sz="1500" baseline="-25000" dirty="0" smtClean="0">
                              <a:sym typeface="Symbol"/>
                            </a:rPr>
                            <a:t>CM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= 100keV (abs) 40 </a:t>
                          </a:r>
                          <a:r>
                            <a:rPr lang="fr-CH" sz="1500" baseline="0" dirty="0" err="1" smtClean="0">
                              <a:sym typeface="Symbol"/>
                            </a:rPr>
                            <a:t>keV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(</a:t>
                          </a:r>
                          <a:r>
                            <a:rPr lang="fr-CH" sz="1500" baseline="0" dirty="0" err="1" smtClean="0">
                              <a:sym typeface="Symbol"/>
                            </a:rPr>
                            <a:t>ptp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) </a:t>
                          </a:r>
                          <a:endParaRPr lang="en-GB" sz="1500" baseline="-25000" dirty="0"/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b="1" u="sng" dirty="0" smtClean="0"/>
                            <a:t>Can </a:t>
                          </a:r>
                          <a:r>
                            <a:rPr lang="fr-CH" sz="1500" b="1" u="sng" dirty="0" err="1" smtClean="0"/>
                            <a:t>reach</a:t>
                          </a:r>
                          <a:r>
                            <a:rPr lang="fr-CH" sz="1500" b="1" u="sng" dirty="0" smtClean="0"/>
                            <a:t> E</a:t>
                          </a:r>
                          <a:r>
                            <a:rPr lang="fr-CH" sz="1500" b="1" u="sng" baseline="-25000" dirty="0" smtClean="0"/>
                            <a:t>CM </a:t>
                          </a:r>
                          <a:r>
                            <a:rPr lang="fr-CH" sz="1500" b="1" u="sng" dirty="0" err="1" smtClean="0"/>
                            <a:t>above</a:t>
                          </a:r>
                          <a:r>
                            <a:rPr lang="fr-CH" sz="1500" b="1" u="sng" dirty="0" smtClean="0"/>
                            <a:t> 365 </a:t>
                          </a:r>
                          <a:r>
                            <a:rPr lang="fr-CH" sz="1500" b="1" u="sng" dirty="0" err="1" smtClean="0"/>
                            <a:t>GeV</a:t>
                          </a:r>
                          <a:r>
                            <a:rPr lang="fr-CH" sz="1500" b="1" u="sng" dirty="0" smtClean="0"/>
                            <a:t> </a:t>
                          </a:r>
                        </a:p>
                        <a:p>
                          <a:r>
                            <a:rPr lang="fr-CH" sz="1500" b="1" dirty="0" smtClean="0"/>
                            <a:t>+ longitudinal</a:t>
                          </a:r>
                          <a:r>
                            <a:rPr lang="fr-CH" sz="1500" b="1" baseline="0" dirty="0" smtClean="0"/>
                            <a:t> </a:t>
                          </a:r>
                          <a:r>
                            <a:rPr lang="fr-CH" sz="1500" b="1" baseline="0" dirty="0" err="1" smtClean="0"/>
                            <a:t>polarization</a:t>
                          </a:r>
                          <a:r>
                            <a:rPr lang="fr-CH" sz="1500" b="1" baseline="0" dirty="0" smtClean="0"/>
                            <a:t> for e- and for e+ </a:t>
                          </a:r>
                          <a:endParaRPr lang="en-GB" sz="1500" b="1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7793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>
                        <a:blipFill rotWithShape="1">
                          <a:blip r:embed="rId2"/>
                          <a:stretch>
                            <a:fillRect t="-222835" r="-155495" b="-417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dirty="0" smtClean="0"/>
                            <a:t>top</a:t>
                          </a:r>
                          <a:r>
                            <a:rPr lang="fr-CH" sz="1500" baseline="0" dirty="0" smtClean="0"/>
                            <a:t> CP EW </a:t>
                          </a:r>
                          <a:r>
                            <a:rPr lang="fr-CH" sz="1500" baseline="0" dirty="0" err="1" smtClean="0"/>
                            <a:t>violating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coupling</a:t>
                          </a:r>
                          <a:r>
                            <a:rPr lang="fr-CH" sz="1500" baseline="0" dirty="0" smtClean="0"/>
                            <a:t> (?), </a:t>
                          </a:r>
                        </a:p>
                        <a:p>
                          <a:r>
                            <a:rPr lang="fr-CH" sz="1500" baseline="0" dirty="0" smtClean="0"/>
                            <a:t>High </a:t>
                          </a:r>
                          <a:r>
                            <a:rPr lang="fr-CH" sz="1500" baseline="0" dirty="0" err="1" smtClean="0"/>
                            <a:t>energy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search</a:t>
                          </a:r>
                          <a:r>
                            <a:rPr lang="fr-CH" sz="1500" baseline="0" dirty="0" smtClean="0"/>
                            <a:t> for contact interactions in </a:t>
                          </a:r>
                          <a:r>
                            <a:rPr lang="fr-CH" sz="1500" baseline="0" dirty="0" err="1" smtClean="0"/>
                            <a:t>ee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</a:t>
                          </a:r>
                          <a:r>
                            <a:rPr lang="fr-CH" sz="1500" baseline="0" dirty="0" smtClean="0"/>
                            <a:t>  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559537">
                    <a:tc>
                      <a:txBody>
                        <a:bodyPr/>
                        <a:lstStyle/>
                        <a:p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e/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/>
                            </a:rPr>
                            <a:t>/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CH" sz="1500" b="1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universality</a:t>
                          </a:r>
                          <a:r>
                            <a:rPr lang="fr-CH" sz="15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tests at 10</a:t>
                          </a:r>
                          <a:r>
                            <a:rPr lang="fr-CH" sz="1500" b="1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-5</a:t>
                          </a:r>
                        </a:p>
                        <a:p>
                          <a:r>
                            <a:rPr lang="fr-CH" sz="15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in </a:t>
                          </a:r>
                          <a:r>
                            <a:rPr lang="fr-CH" sz="1500" b="1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both</a:t>
                          </a:r>
                          <a:r>
                            <a:rPr lang="fr-CH" sz="1500" b="1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NC and CC </a:t>
                          </a:r>
                          <a:r>
                            <a:rPr lang="fr-CH" sz="1500" b="1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couplings</a:t>
                          </a:r>
                          <a:endParaRPr lang="en-GB" sz="1500" baseline="0" dirty="0" smtClean="0"/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500" b="1" dirty="0" smtClean="0"/>
                            <a:t>indirect </a:t>
                          </a:r>
                          <a:r>
                            <a:rPr lang="fr-CH" sz="1500" b="1" dirty="0" err="1" smtClean="0"/>
                            <a:t>sensitivity</a:t>
                          </a:r>
                          <a:r>
                            <a:rPr lang="fr-CH" sz="1500" dirty="0" smtClean="0"/>
                            <a:t> to SM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coupled</a:t>
                          </a:r>
                          <a:r>
                            <a:rPr lang="fr-CH" sz="1500" baseline="0" dirty="0" smtClean="0"/>
                            <a:t> new </a:t>
                          </a:r>
                          <a:r>
                            <a:rPr lang="fr-CH" sz="1500" baseline="0" dirty="0" err="1" smtClean="0"/>
                            <a:t>physics</a:t>
                          </a:r>
                          <a:r>
                            <a:rPr lang="fr-CH" sz="1500" baseline="0" dirty="0" smtClean="0"/>
                            <a:t> up to 70 </a:t>
                          </a:r>
                          <a:r>
                            <a:rPr lang="fr-CH" sz="1500" baseline="0" dirty="0" err="1" smtClean="0"/>
                            <a:t>TeV</a:t>
                          </a:r>
                          <a:r>
                            <a:rPr lang="fr-CH" sz="1500" baseline="0" dirty="0" smtClean="0"/>
                            <a:t>.</a:t>
                          </a:r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dirty="0" smtClean="0"/>
                            <a:t>indirect </a:t>
                          </a:r>
                          <a:r>
                            <a:rPr lang="fr-CH" sz="1500" dirty="0" err="1" smtClean="0"/>
                            <a:t>sensitivity</a:t>
                          </a:r>
                          <a:r>
                            <a:rPr lang="fr-CH" sz="1500" dirty="0" smtClean="0"/>
                            <a:t> to Z’ etc. </a:t>
                          </a:r>
                          <a:r>
                            <a:rPr lang="fr-CH" sz="1500" dirty="0" err="1" smtClean="0"/>
                            <a:t>similar</a:t>
                          </a:r>
                          <a:r>
                            <a:rPr lang="fr-CH" sz="1500" dirty="0" smtClean="0"/>
                            <a:t> </a:t>
                          </a:r>
                          <a:r>
                            <a:rPr lang="fr-CH" sz="1500" dirty="0" err="1" smtClean="0"/>
                            <a:t>with</a:t>
                          </a:r>
                          <a:r>
                            <a:rPr lang="fr-CH" sz="1500" dirty="0" smtClean="0"/>
                            <a:t> </a:t>
                          </a:r>
                          <a:r>
                            <a:rPr lang="fr-CH" sz="1500" dirty="0" err="1" smtClean="0"/>
                            <a:t>different</a:t>
                          </a:r>
                          <a:r>
                            <a:rPr lang="fr-CH" sz="1500" dirty="0" smtClean="0"/>
                            <a:t> </a:t>
                          </a:r>
                          <a:r>
                            <a:rPr lang="fr-CH" sz="1500" dirty="0" err="1" smtClean="0"/>
                            <a:t>method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CH" sz="1500" b="1" dirty="0" smtClean="0"/>
                            <a:t>direct </a:t>
                          </a:r>
                          <a:r>
                            <a:rPr lang="fr-CH" sz="1500" b="1" dirty="0" err="1" smtClean="0"/>
                            <a:t>searches</a:t>
                          </a:r>
                          <a:r>
                            <a:rPr lang="fr-CH" sz="1500" baseline="0" dirty="0" smtClean="0"/>
                            <a:t> for </a:t>
                          </a:r>
                          <a:r>
                            <a:rPr lang="fr-CH" sz="1500" baseline="0" dirty="0" err="1" smtClean="0"/>
                            <a:t>feebly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coupled</a:t>
                          </a:r>
                          <a:r>
                            <a:rPr lang="fr-CH" sz="1500" baseline="0" dirty="0" smtClean="0"/>
                            <a:t> long </a:t>
                          </a:r>
                          <a:r>
                            <a:rPr lang="fr-CH" sz="1500" baseline="0" dirty="0" err="1" smtClean="0"/>
                            <a:t>lived</a:t>
                          </a:r>
                          <a:r>
                            <a:rPr lang="fr-CH" sz="1500" baseline="0" dirty="0" smtClean="0"/>
                            <a:t> </a:t>
                          </a:r>
                          <a:r>
                            <a:rPr lang="fr-CH" sz="1500" baseline="0" dirty="0" err="1" smtClean="0"/>
                            <a:t>particles</a:t>
                          </a:r>
                          <a:r>
                            <a:rPr lang="fr-CH" sz="1500" baseline="0" dirty="0" smtClean="0"/>
                            <a:t>: RH neutrinos, </a:t>
                          </a:r>
                          <a:r>
                            <a:rPr lang="fr-CH" sz="1500" baseline="0" dirty="0" err="1" smtClean="0"/>
                            <a:t>dark</a:t>
                          </a:r>
                          <a:r>
                            <a:rPr lang="fr-CH" sz="1500" baseline="0" dirty="0" smtClean="0"/>
                            <a:t> photons and </a:t>
                          </a:r>
                          <a:r>
                            <a:rPr lang="fr-CH" sz="1500" baseline="0" dirty="0" err="1" smtClean="0"/>
                            <a:t>ALPs</a:t>
                          </a:r>
                          <a:r>
                            <a:rPr lang="fr-CH" sz="1500" baseline="0" dirty="0" smtClean="0"/>
                            <a:t> in Z </a:t>
                          </a:r>
                          <a:r>
                            <a:rPr lang="fr-CH" sz="1500" baseline="0" dirty="0" err="1" smtClean="0"/>
                            <a:t>decay</a:t>
                          </a:r>
                          <a:endParaRPr lang="fr-CH" sz="1500" baseline="0" dirty="0" smtClean="0"/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b="1" dirty="0" smtClean="0"/>
                            <a:t>direct </a:t>
                          </a:r>
                          <a:r>
                            <a:rPr lang="fr-CH" sz="1500" b="1" dirty="0" err="1" smtClean="0"/>
                            <a:t>searches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dirty="0" smtClean="0"/>
                            <a:t>for SUSY in LHC «</a:t>
                          </a:r>
                          <a:r>
                            <a:rPr lang="fr-CH" sz="1500" dirty="0" err="1" smtClean="0"/>
                            <a:t>holes</a:t>
                          </a:r>
                          <a:r>
                            <a:rPr lang="fr-CH" sz="1500" dirty="0" smtClean="0"/>
                            <a:t>» </a:t>
                          </a:r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533400">
                    <a:tc>
                      <a:txBody>
                        <a:bodyPr/>
                        <a:lstStyle/>
                        <a:p>
                          <a:r>
                            <a:rPr lang="fr-CH" sz="1500" b="1" dirty="0" err="1" smtClean="0"/>
                            <a:t>Flavour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b="1" dirty="0" err="1" smtClean="0"/>
                            <a:t>physics</a:t>
                          </a:r>
                          <a:r>
                            <a:rPr lang="fr-CH" sz="1500" b="1" baseline="0" dirty="0" smtClean="0"/>
                            <a:t>  </a:t>
                          </a:r>
                          <a:r>
                            <a:rPr lang="fr-CH" sz="1500" baseline="0" dirty="0" smtClean="0"/>
                            <a:t>10</a:t>
                          </a:r>
                          <a:r>
                            <a:rPr lang="fr-CH" sz="1500" baseline="30000" dirty="0" smtClean="0"/>
                            <a:t>12</a:t>
                          </a:r>
                          <a:r>
                            <a:rPr lang="fr-CH" sz="1500" baseline="0" dirty="0" smtClean="0"/>
                            <a:t> Z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bb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evts</a:t>
                          </a:r>
                          <a:endParaRPr lang="fr-CH" sz="1500" baseline="0" dirty="0" smtClean="0">
                            <a:sym typeface="Wingdings" panose="05000000000000000000" pitchFamily="2" charset="2"/>
                          </a:endParaRPr>
                        </a:p>
                        <a:p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rare B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decays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etc..  (Belle II x 30) </a:t>
                          </a:r>
                          <a:endParaRPr lang="en-GB" sz="1500" baseline="30000" dirty="0"/>
                        </a:p>
                      </a:txBody>
                      <a:tcPr marT="38100" marB="381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fr-CH" sz="1500" b="1" dirty="0" err="1" smtClean="0"/>
                            <a:t>Higgs</a:t>
                          </a:r>
                          <a:r>
                            <a:rPr lang="fr-CH" sz="1500" b="1" dirty="0" smtClean="0"/>
                            <a:t> </a:t>
                          </a:r>
                          <a:r>
                            <a:rPr lang="fr-CH" sz="1500" dirty="0" err="1" smtClean="0"/>
                            <a:t>ee</a:t>
                          </a:r>
                          <a:r>
                            <a:rPr lang="fr-CH" sz="1500" dirty="0" smtClean="0">
                              <a:sym typeface="Wingdings" panose="05000000000000000000" pitchFamily="2" charset="2"/>
                            </a:rPr>
                            <a:t> H in s-</a:t>
                          </a:r>
                          <a:r>
                            <a:rPr lang="fr-CH" sz="1500" dirty="0" err="1" smtClean="0">
                              <a:sym typeface="Wingdings" panose="05000000000000000000" pitchFamily="2" charset="2"/>
                            </a:rPr>
                            <a:t>channel</a:t>
                          </a:r>
                          <a:endParaRPr lang="fr-CH" sz="1500" dirty="0" smtClean="0">
                            <a:sym typeface="Wingdings" panose="05000000000000000000" pitchFamily="2" charset="2"/>
                          </a:endParaRPr>
                        </a:p>
                        <a:p>
                          <a:r>
                            <a:rPr lang="fr-CH" sz="1500" dirty="0" err="1" smtClean="0">
                              <a:sym typeface="Wingdings" panose="05000000000000000000" pitchFamily="2" charset="2"/>
                            </a:rPr>
                            <a:t>g</a:t>
                          </a:r>
                          <a:r>
                            <a:rPr lang="fr-CH" sz="1500" baseline="-25000" dirty="0" err="1" smtClean="0">
                              <a:sym typeface="Wingdings" panose="05000000000000000000" pitchFamily="2" charset="2"/>
                            </a:rPr>
                            <a:t>Hee</a:t>
                          </a:r>
                          <a:r>
                            <a:rPr lang="fr-CH" sz="1500" dirty="0" smtClean="0">
                              <a:sym typeface="Wingdings" panose="05000000000000000000" pitchFamily="2" charset="2"/>
                            </a:rPr>
                            <a:t> at </a:t>
                          </a:r>
                          <a:r>
                            <a:rPr lang="fr-CH" sz="1500" dirty="0" smtClean="0">
                              <a:sym typeface="Symbol"/>
                            </a:rPr>
                            <a:t>30% </a:t>
                          </a:r>
                        </a:p>
                        <a:p>
                          <a:r>
                            <a:rPr lang="fr-CH" sz="1500" dirty="0" err="1" smtClean="0">
                              <a:sym typeface="Symbol"/>
                            </a:rPr>
                            <a:t>g</a:t>
                          </a:r>
                          <a:r>
                            <a:rPr lang="fr-CH" sz="1500" baseline="-25000" dirty="0" err="1" smtClean="0">
                              <a:sym typeface="Symbol"/>
                            </a:rPr>
                            <a:t>HHH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</a:t>
                          </a:r>
                          <a:r>
                            <a:rPr lang="fr-CH" sz="1500" baseline="0" dirty="0" err="1" smtClean="0">
                              <a:sym typeface="Symbol"/>
                            </a:rPr>
                            <a:t>from</a:t>
                          </a:r>
                          <a:r>
                            <a:rPr lang="fr-CH" sz="1500" baseline="0" dirty="0" smtClean="0">
                              <a:sym typeface="Symbol"/>
                            </a:rPr>
                            <a:t> single H (35/22%) </a:t>
                          </a:r>
                          <a:endParaRPr lang="fr-CH" sz="1500" baseline="-25000" dirty="0" smtClean="0">
                            <a:sym typeface="Symbol"/>
                          </a:endParaRPr>
                        </a:p>
                      </a:txBody>
                      <a:tcPr marT="38100" marB="38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H" sz="1500" dirty="0" err="1" smtClean="0"/>
                            <a:t>study</a:t>
                          </a:r>
                          <a:r>
                            <a:rPr lang="fr-CH" sz="1500" baseline="0" dirty="0" smtClean="0"/>
                            <a:t> of </a:t>
                          </a:r>
                          <a:r>
                            <a:rPr lang="fr-CH" sz="1500" baseline="0" dirty="0" err="1" smtClean="0"/>
                            <a:t>e+e</a:t>
                          </a:r>
                          <a:r>
                            <a:rPr lang="fr-CH" sz="1500" baseline="0" dirty="0" smtClean="0"/>
                            <a:t>- 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 HHX </a:t>
                          </a:r>
                        </a:p>
                        <a:p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g</a:t>
                          </a:r>
                          <a:r>
                            <a:rPr lang="fr-CH" sz="1500" baseline="-25000" dirty="0" err="1" smtClean="0">
                              <a:sym typeface="Wingdings" panose="05000000000000000000" pitchFamily="2" charset="2"/>
                            </a:rPr>
                            <a:t>HHH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at +- 30% (500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GeV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) </a:t>
                          </a:r>
                        </a:p>
                        <a:p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             +- 10% (1  </a:t>
                          </a:r>
                          <a:r>
                            <a:rPr lang="fr-CH" sz="1500" baseline="0" dirty="0" err="1" smtClean="0">
                              <a:sym typeface="Wingdings" panose="05000000000000000000" pitchFamily="2" charset="2"/>
                            </a:rPr>
                            <a:t>TeV</a:t>
                          </a:r>
                          <a:r>
                            <a:rPr lang="fr-CH" sz="1500" baseline="0" dirty="0" smtClean="0">
                              <a:sym typeface="Wingdings" panose="05000000000000000000" pitchFamily="2" charset="2"/>
                            </a:rPr>
                            <a:t>) </a:t>
                          </a:r>
                          <a:endParaRPr lang="en-GB" sz="1500" baseline="-250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 marT="38100" marB="3810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559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0"/>
            <a:ext cx="6073849" cy="309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86" y="3210842"/>
            <a:ext cx="4299322" cy="23469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5" y="317252"/>
            <a:ext cx="3233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status</a:t>
            </a:r>
            <a:r>
              <a:rPr lang="fr-CH" dirty="0" smtClean="0"/>
              <a:t> as of briefing book</a:t>
            </a:r>
          </a:p>
          <a:p>
            <a:r>
              <a:rPr lang="fr-CH" dirty="0" err="1" smtClean="0"/>
              <a:t>still</a:t>
            </a:r>
            <a:r>
              <a:rPr lang="fr-CH" dirty="0" smtClean="0"/>
              <a:t> </a:t>
            </a:r>
            <a:r>
              <a:rPr lang="fr-CH" dirty="0" err="1" smtClean="0"/>
              <a:t>based</a:t>
            </a:r>
            <a:r>
              <a:rPr lang="fr-CH" dirty="0" smtClean="0"/>
              <a:t> on </a:t>
            </a:r>
            <a:r>
              <a:rPr lang="fr-CH" dirty="0" err="1" smtClean="0"/>
              <a:t>very</a:t>
            </a:r>
            <a:r>
              <a:rPr lang="fr-CH" dirty="0" smtClean="0"/>
              <a:t> conservative </a:t>
            </a:r>
          </a:p>
          <a:p>
            <a:r>
              <a:rPr lang="fr-CH" dirty="0" err="1" smtClean="0"/>
              <a:t>experimental</a:t>
            </a:r>
            <a:r>
              <a:rPr lang="fr-CH" dirty="0" smtClean="0"/>
              <a:t>  and </a:t>
            </a:r>
            <a:r>
              <a:rPr lang="fr-CH" dirty="0" err="1" smtClean="0"/>
              <a:t>theory</a:t>
            </a:r>
            <a:r>
              <a:rPr lang="fr-CH" dirty="0" smtClean="0"/>
              <a:t> </a:t>
            </a:r>
            <a:r>
              <a:rPr lang="fr-CH" dirty="0" err="1" smtClean="0"/>
              <a:t>errors</a:t>
            </a:r>
            <a:r>
              <a:rPr lang="fr-CH" dirty="0" smtClean="0"/>
              <a:t>:</a:t>
            </a:r>
            <a:endParaRPr lang="en-GB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9" y="3221013"/>
            <a:ext cx="3040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our</a:t>
            </a:r>
            <a:r>
              <a:rPr lang="fr-CH" dirty="0" smtClean="0"/>
              <a:t> goal: </a:t>
            </a:r>
            <a:r>
              <a:rPr lang="fr-CH" dirty="0" err="1" smtClean="0"/>
              <a:t>work</a:t>
            </a:r>
            <a:r>
              <a:rPr lang="fr-CH" dirty="0" smtClean="0"/>
              <a:t> out </a:t>
            </a:r>
            <a:r>
              <a:rPr lang="fr-CH" dirty="0" err="1" smtClean="0"/>
              <a:t>systematics</a:t>
            </a:r>
            <a:endParaRPr lang="fr-CH" dirty="0" smtClean="0"/>
          </a:p>
          <a:p>
            <a:r>
              <a:rPr lang="fr-CH" dirty="0" err="1" smtClean="0"/>
              <a:t>until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r>
              <a:rPr lang="fr-CH" dirty="0" smtClean="0"/>
              <a:t> </a:t>
            </a:r>
            <a:r>
              <a:rPr lang="fr-CH" dirty="0" err="1" smtClean="0"/>
              <a:t>statistical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r>
              <a:rPr lang="fr-CH" dirty="0" smtClean="0"/>
              <a:t>:</a:t>
            </a:r>
          </a:p>
          <a:p>
            <a:endParaRPr lang="fr-CH" dirty="0"/>
          </a:p>
          <a:p>
            <a:r>
              <a:rPr lang="fr-CH" dirty="0" smtClean="0"/>
              <a:t>(a lot of </a:t>
            </a:r>
            <a:r>
              <a:rPr lang="fr-CH" dirty="0" err="1" smtClean="0"/>
              <a:t>work</a:t>
            </a:r>
            <a:r>
              <a:rPr lang="fr-CH" dirty="0" smtClean="0"/>
              <a:t> to do!)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4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9144000" cy="544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91C8-6097-40F3-ABD5-9C4EB70B606E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212"/>
            <a:ext cx="6912768" cy="4512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1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9" y="389641"/>
            <a:ext cx="24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More </a:t>
            </a:r>
            <a:r>
              <a:rPr lang="fr-CH" b="1" dirty="0" err="1" smtClean="0"/>
              <a:t>complementarity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77314"/>
            <a:ext cx="83629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2/4 experiments vs 1  (eliminates push-pull need of ILC)</a:t>
            </a:r>
          </a:p>
          <a:p>
            <a:r>
              <a:rPr lang="en-GB" dirty="0" smtClean="0"/>
              <a:t>         confirmations with two different colliders (cross-check if effect seen)</a:t>
            </a:r>
          </a:p>
          <a:p>
            <a:r>
              <a:rPr lang="en-GB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may save 1BCHF for FCC-</a:t>
            </a:r>
            <a:r>
              <a:rPr lang="en-GB" dirty="0" err="1" smtClean="0"/>
              <a:t>ee</a:t>
            </a:r>
            <a:r>
              <a:rPr lang="en-GB" dirty="0" smtClean="0"/>
              <a:t> (skip 350/365 GeV point, and do more Z, </a:t>
            </a:r>
            <a:r>
              <a:rPr lang="en-GB" dirty="0" err="1" smtClean="0"/>
              <a:t>ee</a:t>
            </a:r>
            <a:r>
              <a:rPr lang="en-GB" dirty="0" smtClean="0"/>
              <a:t>-&gt;H instead) </a:t>
            </a:r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ILC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CLIC or </a:t>
            </a:r>
            <a:r>
              <a:rPr lang="en-GB" dirty="0" err="1" smtClean="0"/>
              <a:t>wakefield</a:t>
            </a:r>
            <a:r>
              <a:rPr lang="en-GB" dirty="0" smtClean="0"/>
              <a:t> acceleration in the linear tunnel to upgrade energy </a:t>
            </a:r>
          </a:p>
          <a:p>
            <a:r>
              <a:rPr lang="en-GB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upgrade to FCC to </a:t>
            </a:r>
            <a:r>
              <a:rPr lang="fr-CH" dirty="0" err="1" smtClean="0"/>
              <a:t>hh</a:t>
            </a:r>
            <a:r>
              <a:rPr lang="fr-CH" dirty="0" smtClean="0"/>
              <a:t> (100-150 </a:t>
            </a:r>
            <a:r>
              <a:rPr lang="fr-CH" dirty="0" err="1" smtClean="0"/>
              <a:t>TeV</a:t>
            </a:r>
            <a:r>
              <a:rPr lang="fr-CH" dirty="0" smtClean="0"/>
              <a:t>) </a:t>
            </a:r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(Synergy) e+ booster for muon collider in the circular tunnel </a:t>
            </a:r>
            <a:br>
              <a:rPr lang="en-GB" dirty="0" smtClean="0"/>
            </a:br>
            <a:r>
              <a:rPr lang="en-GB" dirty="0" smtClean="0"/>
              <a:t>can be based on e+ source  </a:t>
            </a:r>
            <a:r>
              <a:rPr lang="fr-CH" dirty="0" err="1" smtClean="0"/>
              <a:t>developments</a:t>
            </a:r>
            <a:r>
              <a:rPr lang="fr-CH" dirty="0" smtClean="0"/>
              <a:t> in the </a:t>
            </a:r>
            <a:r>
              <a:rPr lang="fr-CH" dirty="0" err="1" smtClean="0"/>
              <a:t>linear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endParaRPr lang="fr-CH" dirty="0" smtClean="0"/>
          </a:p>
          <a:p>
            <a:r>
              <a:rPr lang="fr-CH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71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937287"/>
            <a:ext cx="9177449" cy="67403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hh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is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a HUGE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discovery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machine (if nature …),  but not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only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FCC-</a:t>
            </a:r>
            <a:r>
              <a:rPr lang="fr-CH" b="1" dirty="0" err="1" smtClean="0">
                <a:solidFill>
                  <a:prstClr val="black"/>
                </a:solidFill>
              </a:rPr>
              <a:t>hh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physics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is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dominated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by </a:t>
            </a:r>
            <a:r>
              <a:rPr lang="fr-CH" b="1" dirty="0" err="1" smtClean="0">
                <a:solidFill>
                  <a:prstClr val="black"/>
                </a:solidFill>
              </a:rPr>
              <a:t>three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features</a:t>
            </a:r>
            <a:r>
              <a:rPr lang="fr-CH" b="1" dirty="0" smtClean="0">
                <a:solidFill>
                  <a:prstClr val="black"/>
                </a:solidFill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r>
              <a:rPr lang="fr-CH" b="1" dirty="0" smtClean="0">
                <a:solidFill>
                  <a:srgbClr val="FF0000"/>
                </a:solidFill>
              </a:rPr>
              <a:t>-- </a:t>
            </a:r>
            <a:r>
              <a:rPr lang="fr-CH" b="1" dirty="0" err="1" smtClean="0">
                <a:solidFill>
                  <a:srgbClr val="FF0000"/>
                </a:solidFill>
              </a:rPr>
              <a:t>Highest</a:t>
            </a:r>
            <a:r>
              <a:rPr lang="fr-CH" b="1" dirty="0" smtClean="0">
                <a:solidFill>
                  <a:srgbClr val="FF0000"/>
                </a:solidFill>
              </a:rPr>
              <a:t> center of mass </a:t>
            </a:r>
            <a:r>
              <a:rPr lang="fr-CH" b="1" dirty="0" err="1" smtClean="0">
                <a:solidFill>
                  <a:srgbClr val="FF0000"/>
                </a:solidFill>
              </a:rPr>
              <a:t>energy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–&gt; a </a:t>
            </a:r>
            <a:r>
              <a:rPr lang="fr-CH" b="1" dirty="0" err="1" smtClean="0">
                <a:solidFill>
                  <a:prstClr val="black"/>
                </a:solidFill>
              </a:rPr>
              <a:t>big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step</a:t>
            </a:r>
            <a:r>
              <a:rPr lang="fr-CH" b="1" dirty="0" smtClean="0">
                <a:solidFill>
                  <a:prstClr val="black"/>
                </a:solidFill>
              </a:rPr>
              <a:t> in high mass </a:t>
            </a:r>
            <a:r>
              <a:rPr lang="fr-CH" b="1" dirty="0" err="1" smtClean="0">
                <a:solidFill>
                  <a:prstClr val="black"/>
                </a:solidFill>
              </a:rPr>
              <a:t>reach</a:t>
            </a:r>
            <a:r>
              <a:rPr lang="fr-CH" b="1" dirty="0" smtClean="0">
                <a:solidFill>
                  <a:prstClr val="black"/>
                </a:solidFill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ex: </a:t>
            </a:r>
            <a:r>
              <a:rPr lang="fr-CH" b="1" dirty="0" err="1" smtClean="0">
                <a:solidFill>
                  <a:prstClr val="black"/>
                </a:solidFill>
              </a:rPr>
              <a:t>strongly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coupled</a:t>
            </a:r>
            <a:r>
              <a:rPr lang="fr-CH" b="1" dirty="0" smtClean="0">
                <a:solidFill>
                  <a:prstClr val="black"/>
                </a:solidFill>
              </a:rPr>
              <a:t> new </a:t>
            </a:r>
            <a:r>
              <a:rPr lang="fr-CH" b="1" dirty="0" err="1" smtClean="0">
                <a:solidFill>
                  <a:prstClr val="black"/>
                </a:solidFill>
              </a:rPr>
              <a:t>particle</a:t>
            </a:r>
            <a:r>
              <a:rPr lang="fr-CH" b="1" dirty="0" smtClean="0">
                <a:solidFill>
                  <a:prstClr val="black"/>
                </a:solidFill>
              </a:rPr>
              <a:t> up to &gt;30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</a:t>
            </a:r>
            <a:r>
              <a:rPr lang="fr-CH" b="1" dirty="0" err="1" smtClean="0">
                <a:solidFill>
                  <a:prstClr val="black"/>
                </a:solidFill>
              </a:rPr>
              <a:t>Excited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quarks, Z’, W’, up to </a:t>
            </a:r>
            <a:r>
              <a:rPr lang="fr-CH" b="1" dirty="0" smtClean="0">
                <a:solidFill>
                  <a:prstClr val="black"/>
                </a:solidFill>
              </a:rPr>
              <a:t>~</a:t>
            </a:r>
            <a:r>
              <a:rPr lang="fr-CH" b="1" dirty="0" err="1" smtClean="0">
                <a:solidFill>
                  <a:prstClr val="black"/>
                </a:solidFill>
              </a:rPr>
              <a:t>tens</a:t>
            </a:r>
            <a:r>
              <a:rPr lang="fr-CH" b="1" dirty="0" smtClean="0">
                <a:solidFill>
                  <a:prstClr val="black"/>
                </a:solidFill>
              </a:rPr>
              <a:t> of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</a:t>
            </a:r>
            <a:r>
              <a:rPr lang="fr-CH" b="1" u="sng" dirty="0" err="1" smtClean="0">
                <a:solidFill>
                  <a:prstClr val="black"/>
                </a:solidFill>
              </a:rPr>
              <a:t>Give</a:t>
            </a:r>
            <a:r>
              <a:rPr lang="fr-CH" b="1" u="sng" dirty="0" smtClean="0">
                <a:solidFill>
                  <a:prstClr val="black"/>
                </a:solidFill>
              </a:rPr>
              <a:t> the final </a:t>
            </a:r>
            <a:r>
              <a:rPr lang="fr-CH" b="1" u="sng" dirty="0" err="1" smtClean="0">
                <a:solidFill>
                  <a:prstClr val="black"/>
                </a:solidFill>
              </a:rPr>
              <a:t>word</a:t>
            </a:r>
            <a:r>
              <a:rPr lang="fr-CH" b="1" u="sng" dirty="0" smtClean="0">
                <a:solidFill>
                  <a:prstClr val="black"/>
                </a:solidFill>
              </a:rPr>
              <a:t> on </a:t>
            </a:r>
            <a:r>
              <a:rPr lang="fr-CH" b="1" u="sng" dirty="0" err="1" smtClean="0">
                <a:solidFill>
                  <a:prstClr val="black"/>
                </a:solidFill>
              </a:rPr>
              <a:t>natural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</a:rPr>
              <a:t>Supersymmetry</a:t>
            </a:r>
            <a:r>
              <a:rPr lang="fr-CH" b="1" u="sng" dirty="0" smtClean="0">
                <a:solidFill>
                  <a:prstClr val="black"/>
                </a:solidFill>
              </a:rPr>
              <a:t>, and WIMPS</a:t>
            </a:r>
            <a:r>
              <a:rPr lang="fr-CH" dirty="0" smtClean="0">
                <a:solidFill>
                  <a:prstClr val="black"/>
                </a:solidFill>
              </a:rPr>
              <a:t/>
            </a:r>
            <a:br>
              <a:rPr lang="fr-CH" dirty="0" smtClean="0">
                <a:solidFill>
                  <a:prstClr val="black"/>
                </a:solidFill>
              </a:rPr>
            </a:br>
            <a:r>
              <a:rPr lang="fr-CH" dirty="0" smtClean="0">
                <a:solidFill>
                  <a:prstClr val="black"/>
                </a:solidFill>
              </a:rPr>
              <a:t>	</a:t>
            </a:r>
            <a:r>
              <a:rPr lang="fr-CH" b="1" dirty="0" smtClean="0">
                <a:solidFill>
                  <a:prstClr val="black"/>
                </a:solidFill>
              </a:rPr>
              <a:t>extra </a:t>
            </a:r>
            <a:r>
              <a:rPr lang="fr-CH" b="1" dirty="0" err="1" smtClean="0">
                <a:solidFill>
                  <a:prstClr val="black"/>
                </a:solidFill>
              </a:rPr>
              <a:t>Higgs</a:t>
            </a:r>
            <a:r>
              <a:rPr lang="fr-CH" b="1" dirty="0" smtClean="0">
                <a:solidFill>
                  <a:prstClr val="black"/>
                </a:solidFill>
              </a:rPr>
              <a:t> etc..  </a:t>
            </a:r>
            <a:r>
              <a:rPr lang="fr-CH" b="1" dirty="0" err="1" smtClean="0">
                <a:solidFill>
                  <a:prstClr val="black"/>
                </a:solidFill>
              </a:rPr>
              <a:t>reach</a:t>
            </a:r>
            <a:r>
              <a:rPr lang="fr-CH" b="1" dirty="0" smtClean="0">
                <a:solidFill>
                  <a:prstClr val="black"/>
                </a:solidFill>
              </a:rPr>
              <a:t> up to 5-20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br>
              <a:rPr lang="fr-CH" b="1" dirty="0" smtClean="0">
                <a:solidFill>
                  <a:prstClr val="black"/>
                </a:solidFill>
              </a:rPr>
            </a:br>
            <a:r>
              <a:rPr lang="fr-CH" b="1" dirty="0" smtClean="0">
                <a:solidFill>
                  <a:prstClr val="black"/>
                </a:solidFill>
              </a:rPr>
              <a:t>                 </a:t>
            </a:r>
            <a:r>
              <a:rPr lang="fr-CH" b="1" dirty="0" err="1" smtClean="0">
                <a:solidFill>
                  <a:prstClr val="black"/>
                </a:solidFill>
              </a:rPr>
              <a:t>Sensitivity</a:t>
            </a:r>
            <a:r>
              <a:rPr lang="fr-CH" b="1" dirty="0" smtClean="0">
                <a:solidFill>
                  <a:prstClr val="black"/>
                </a:solidFill>
              </a:rPr>
              <a:t> to high </a:t>
            </a:r>
            <a:r>
              <a:rPr lang="fr-CH" b="1" dirty="0" err="1" smtClean="0">
                <a:solidFill>
                  <a:prstClr val="black"/>
                </a:solidFill>
              </a:rPr>
              <a:t>energy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phenomena</a:t>
            </a:r>
            <a:r>
              <a:rPr lang="fr-CH" b="1" dirty="0" smtClean="0">
                <a:solidFill>
                  <a:prstClr val="black"/>
                </a:solidFill>
              </a:rPr>
              <a:t> in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WW </a:t>
            </a:r>
            <a:r>
              <a:rPr lang="fr-CH" b="1" dirty="0" err="1" smtClean="0">
                <a:solidFill>
                  <a:prstClr val="black"/>
                </a:solidFill>
              </a:rPr>
              <a:t>scattering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</a:t>
            </a:r>
            <a:r>
              <a:rPr lang="fr-CH" b="1" dirty="0" smtClean="0">
                <a:solidFill>
                  <a:srgbClr val="FF0000"/>
                </a:solidFill>
              </a:rPr>
              <a:t>HUGE production rates </a:t>
            </a:r>
            <a:r>
              <a:rPr lang="fr-CH" b="1" dirty="0" smtClean="0">
                <a:solidFill>
                  <a:prstClr val="black"/>
                </a:solidFill>
              </a:rPr>
              <a:t>for single and multiple production of SM bosons (H,W,Z) and quarks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Higgs</a:t>
            </a:r>
            <a:r>
              <a:rPr lang="fr-CH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precision</a:t>
            </a:r>
            <a:r>
              <a:rPr lang="fr-CH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tests  </a:t>
            </a:r>
            <a:r>
              <a:rPr lang="fr-CH" b="1" dirty="0" err="1" smtClean="0">
                <a:solidFill>
                  <a:prstClr val="black"/>
                </a:solidFill>
              </a:rPr>
              <a:t>using</a:t>
            </a:r>
            <a:r>
              <a:rPr lang="fr-CH" b="1" dirty="0" smtClean="0">
                <a:solidFill>
                  <a:prstClr val="black"/>
                </a:solidFill>
              </a:rPr>
              <a:t> ratios to 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//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/</a:t>
            </a:r>
            <a:r>
              <a:rPr lang="fr-CH" b="1" dirty="0" smtClean="0">
                <a:solidFill>
                  <a:prstClr val="black"/>
                </a:solidFill>
              </a:rPr>
              <a:t>ZZ,  </a:t>
            </a:r>
            <a:r>
              <a:rPr lang="fr-CH" b="1" u="sng" dirty="0" err="1" smtClean="0">
                <a:solidFill>
                  <a:prstClr val="black"/>
                </a:solidFill>
              </a:rPr>
              <a:t>ttH</a:t>
            </a:r>
            <a:r>
              <a:rPr lang="fr-CH" b="1" u="sng" dirty="0" smtClean="0">
                <a:solidFill>
                  <a:prstClr val="black"/>
                </a:solidFill>
              </a:rPr>
              <a:t>/</a:t>
            </a:r>
            <a:r>
              <a:rPr lang="fr-CH" b="1" u="sng" dirty="0" err="1" smtClean="0">
                <a:solidFill>
                  <a:prstClr val="black"/>
                </a:solidFill>
              </a:rPr>
              <a:t>ttZ</a:t>
            </a:r>
            <a:r>
              <a:rPr lang="fr-CH" b="1" u="sng" dirty="0" smtClean="0">
                <a:solidFill>
                  <a:prstClr val="black"/>
                </a:solidFill>
              </a:rPr>
              <a:t> @&lt;% </a:t>
            </a:r>
            <a:r>
              <a:rPr lang="fr-CH" b="1" u="sng" dirty="0" err="1" smtClean="0">
                <a:solidFill>
                  <a:prstClr val="black"/>
                </a:solidFill>
              </a:rPr>
              <a:t>level</a:t>
            </a:r>
            <a:endParaRPr lang="fr-CH" b="1" u="sng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-- </a:t>
            </a:r>
            <a:r>
              <a:rPr lang="fr-CH" b="1" u="sng" dirty="0" err="1" smtClean="0">
                <a:solidFill>
                  <a:prstClr val="black"/>
                </a:solidFill>
              </a:rPr>
              <a:t>Precise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</a:rPr>
              <a:t>determination</a:t>
            </a:r>
            <a:r>
              <a:rPr lang="fr-CH" b="1" u="sng" dirty="0" smtClean="0">
                <a:solidFill>
                  <a:prstClr val="black"/>
                </a:solidFill>
              </a:rPr>
              <a:t> of </a:t>
            </a:r>
            <a:r>
              <a:rPr lang="fr-CH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triple </a:t>
            </a:r>
            <a:r>
              <a:rPr lang="fr-CH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Higgs</a:t>
            </a:r>
            <a:r>
              <a:rPr lang="fr-CH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coupling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(~3% </a:t>
            </a:r>
            <a:r>
              <a:rPr lang="fr-CH" b="1" dirty="0" err="1" smtClean="0">
                <a:solidFill>
                  <a:prstClr val="black"/>
                </a:solidFill>
              </a:rPr>
              <a:t>level</a:t>
            </a:r>
            <a:r>
              <a:rPr lang="fr-CH" b="1" dirty="0" smtClean="0">
                <a:solidFill>
                  <a:prstClr val="black"/>
                </a:solidFill>
              </a:rPr>
              <a:t>) and </a:t>
            </a:r>
            <a:r>
              <a:rPr lang="fr-CH" b="1" dirty="0" err="1" smtClean="0">
                <a:solidFill>
                  <a:prstClr val="black"/>
                </a:solidFill>
              </a:rPr>
              <a:t>quartic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Higgs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coupling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dirty="0" err="1" smtClean="0">
                <a:solidFill>
                  <a:prstClr val="black"/>
                </a:solidFill>
              </a:rPr>
              <a:t>detection</a:t>
            </a:r>
            <a:r>
              <a:rPr lang="fr-CH" b="1" dirty="0" smtClean="0">
                <a:solidFill>
                  <a:prstClr val="black"/>
                </a:solidFill>
              </a:rPr>
              <a:t> of rare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 smtClean="0">
                <a:solidFill>
                  <a:prstClr val="black"/>
                </a:solidFill>
              </a:rPr>
              <a:t> 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V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  (V= , ,  J/, , Z 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b="1" u="sng" dirty="0" err="1" smtClean="0">
                <a:solidFill>
                  <a:prstClr val="black"/>
                </a:solidFill>
                <a:sym typeface="Symbol"/>
              </a:rPr>
              <a:t>search</a:t>
            </a:r>
            <a:r>
              <a:rPr lang="fr-CH" b="1" u="sng" dirty="0" smtClean="0">
                <a:solidFill>
                  <a:prstClr val="black"/>
                </a:solidFill>
                <a:sym typeface="Symbol"/>
              </a:rPr>
              <a:t> for invisibles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(DM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searches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, RH neutrinos in W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decays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renewed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interest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for long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lived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very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weakly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particles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.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dirty="0" err="1" smtClean="0">
                <a:solidFill>
                  <a:prstClr val="black"/>
                </a:solidFill>
              </a:rPr>
              <a:t>rich</a:t>
            </a:r>
            <a:r>
              <a:rPr lang="fr-CH" b="1" dirty="0" smtClean="0">
                <a:solidFill>
                  <a:prstClr val="black"/>
                </a:solidFill>
              </a:rPr>
              <a:t> top and HF </a:t>
            </a:r>
            <a:r>
              <a:rPr lang="fr-CH" b="1" dirty="0" err="1" smtClean="0">
                <a:solidFill>
                  <a:prstClr val="black"/>
                </a:solidFill>
              </a:rPr>
              <a:t>physics</a:t>
            </a:r>
            <a:r>
              <a:rPr lang="fr-CH" b="1" dirty="0" smtClean="0">
                <a:solidFill>
                  <a:prstClr val="black"/>
                </a:solidFill>
              </a:rPr>
              <a:t> program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-- </a:t>
            </a:r>
            <a:r>
              <a:rPr lang="fr-CH" b="1" dirty="0" err="1" smtClean="0">
                <a:solidFill>
                  <a:srgbClr val="FF0000"/>
                </a:solidFill>
              </a:rPr>
              <a:t>Cleaner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signals</a:t>
            </a:r>
            <a:r>
              <a:rPr lang="fr-CH" b="1" dirty="0" smtClean="0">
                <a:solidFill>
                  <a:srgbClr val="FF0000"/>
                </a:solidFill>
              </a:rPr>
              <a:t> for high Pt  </a:t>
            </a:r>
            <a:r>
              <a:rPr lang="fr-CH" b="1" dirty="0" err="1" smtClean="0">
                <a:solidFill>
                  <a:srgbClr val="FF0000"/>
                </a:solidFill>
              </a:rPr>
              <a:t>physics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endParaRPr lang="fr-CH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--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allows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clean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signals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channels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presently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difficult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LHC (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e.g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bb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fr-CH" b="1" dirty="0" smtClean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82826"/>
            <a:ext cx="9144000" cy="81955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62324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hh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6810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8242" y="928379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>
                <a:latin typeface="+mn-lt"/>
              </a:rPr>
              <a:t>I</a:t>
            </a:r>
            <a:r>
              <a:rPr lang="fr-CH" sz="3600" dirty="0" smtClean="0">
                <a:latin typeface="+mn-lt"/>
              </a:rPr>
              <a:t>s </a:t>
            </a:r>
            <a:r>
              <a:rPr lang="fr-CH" sz="3600" dirty="0" err="1" smtClean="0">
                <a:latin typeface="+mn-lt"/>
              </a:rPr>
              <a:t>it</a:t>
            </a:r>
            <a:r>
              <a:rPr lang="fr-CH" sz="3600" dirty="0" smtClean="0">
                <a:latin typeface="+mn-lt"/>
              </a:rPr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3" y="1716769"/>
            <a:ext cx="4077789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21E7-EADB-4DEA-B641-295C2C806DFB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4377950"/>
            <a:chOff x="0" y="0"/>
            <a:chExt cx="9144000" cy="52535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90075" y="3239146"/>
              <a:ext cx="4618494" cy="2324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72874" y="3788689"/>
            <a:ext cx="5398253" cy="1227420"/>
            <a:chOff x="1937288" y="4819969"/>
            <a:chExt cx="5398253" cy="14729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41" y="4873648"/>
              <a:ext cx="5372100" cy="1419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937288" y="4819969"/>
              <a:ext cx="2913681" cy="294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372200" y="5137754"/>
            <a:ext cx="26629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</a:t>
            </a:r>
            <a:r>
              <a:rPr lang="fr-CH" sz="3600" b="1" dirty="0" smtClean="0">
                <a:solidFill>
                  <a:prstClr val="black"/>
                </a:solidFill>
              </a:rPr>
              <a:t>s </a:t>
            </a:r>
            <a:r>
              <a:rPr lang="fr-CH" sz="3600" b="1" dirty="0" err="1" smtClean="0">
                <a:solidFill>
                  <a:prstClr val="black"/>
                </a:solidFill>
              </a:rPr>
              <a:t>it</a:t>
            </a:r>
            <a:r>
              <a:rPr lang="fr-CH" sz="3600" b="1" dirty="0" smtClean="0">
                <a:solidFill>
                  <a:prstClr val="black"/>
                </a:solidFill>
              </a:rPr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30734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982" y="697260"/>
            <a:ext cx="8093434" cy="50783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ep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explores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hitherto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untouched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domain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of (x,q2 ) DIS plane  and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provides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production of high mass SM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particles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(H, top) in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cleaner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conditions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than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pp.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r>
              <a:rPr lang="fr-CH" b="1" dirty="0" smtClean="0">
                <a:solidFill>
                  <a:srgbClr val="FF0000"/>
                </a:solidFill>
              </a:rPr>
              <a:t>-- extremely precise structure function work </a:t>
            </a:r>
            <a:br>
              <a:rPr lang="fr-CH" b="1" dirty="0" smtClean="0">
                <a:solidFill>
                  <a:srgbClr val="FF0000"/>
                </a:solidFill>
              </a:rPr>
            </a:br>
            <a:r>
              <a:rPr lang="fr-CH" b="1" dirty="0" smtClean="0">
                <a:solidFill>
                  <a:srgbClr val="FF0000"/>
                </a:solidFill>
              </a:rPr>
              <a:t>            </a:t>
            </a:r>
            <a:r>
              <a:rPr lang="fr-CH" b="1" dirty="0" smtClean="0"/>
              <a:t>important input on structure functions for FCC-hh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/>
              <a:t> </a:t>
            </a:r>
            <a:r>
              <a:rPr lang="fr-CH" b="1" dirty="0" smtClean="0"/>
              <a:t>           complete resolution of the partonic contents of the proton, for the first time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srgbClr val="FF0000"/>
                </a:solidFill>
              </a:rPr>
              <a:t>           </a:t>
            </a:r>
            <a:r>
              <a:rPr lang="fr-CH" b="1" dirty="0" smtClean="0"/>
              <a:t>high </a:t>
            </a:r>
            <a:r>
              <a:rPr lang="fr-CH" b="1" dirty="0" err="1" smtClean="0"/>
              <a:t>precision</a:t>
            </a:r>
            <a:r>
              <a:rPr lang="fr-CH" b="1" dirty="0" smtClean="0"/>
              <a:t>  </a:t>
            </a:r>
            <a:r>
              <a:rPr lang="fr-CH" b="1" dirty="0" smtClean="0">
                <a:sym typeface="Symbol"/>
              </a:rPr>
              <a:t></a:t>
            </a:r>
            <a:r>
              <a:rPr lang="fr-CH" b="1" baseline="-25000" dirty="0" smtClean="0">
                <a:sym typeface="Symbol"/>
              </a:rPr>
              <a:t>s</a:t>
            </a:r>
            <a:r>
              <a:rPr lang="fr-CH" b="1" dirty="0" smtClean="0">
                <a:solidFill>
                  <a:srgbClr val="FF0000"/>
                </a:solidFill>
              </a:rPr>
              <a:t>  O(10</a:t>
            </a:r>
            <a:r>
              <a:rPr lang="fr-CH" b="1" baseline="30000" dirty="0" smtClean="0">
                <a:solidFill>
                  <a:srgbClr val="FF0000"/>
                </a:solidFill>
              </a:rPr>
              <a:t>-4</a:t>
            </a:r>
            <a:r>
              <a:rPr lang="fr-CH" b="1" dirty="0" smtClean="0">
                <a:solidFill>
                  <a:srgbClr val="FF0000"/>
                </a:solidFill>
              </a:rPr>
              <a:t>) </a:t>
            </a:r>
            <a:r>
              <a:rPr lang="fr-CH" b="1" dirty="0" err="1" smtClean="0"/>
              <a:t>similar</a:t>
            </a:r>
            <a:r>
              <a:rPr lang="fr-CH" b="1" dirty="0" smtClean="0"/>
              <a:t> to FCC-</a:t>
            </a:r>
            <a:r>
              <a:rPr lang="fr-CH" b="1" dirty="0" err="1" smtClean="0"/>
              <a:t>ee</a:t>
            </a:r>
            <a:r>
              <a:rPr lang="fr-CH" b="1" dirty="0" smtClean="0"/>
              <a:t>  </a:t>
            </a:r>
            <a:r>
              <a:rPr lang="fr-CH" b="1" u="sng" dirty="0" err="1" smtClean="0"/>
              <a:t>from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totally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different</a:t>
            </a:r>
            <a:r>
              <a:rPr lang="fr-CH" b="1" u="sng" dirty="0" smtClean="0"/>
              <a:t> source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srgbClr val="FF0000"/>
                </a:solidFill>
              </a:rPr>
              <a:t>                 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/>
              <a:t>2 10</a:t>
            </a:r>
            <a:r>
              <a:rPr lang="fr-CH" b="1" baseline="30000" dirty="0" smtClean="0"/>
              <a:t>6  </a:t>
            </a:r>
            <a:r>
              <a:rPr lang="fr-CH" b="1" dirty="0" smtClean="0">
                <a:solidFill>
                  <a:prstClr val="black"/>
                </a:solidFill>
              </a:rPr>
              <a:t>Higgs produced </a:t>
            </a:r>
            <a:r>
              <a:rPr lang="fr-CH" b="1" dirty="0" err="1" smtClean="0">
                <a:solidFill>
                  <a:prstClr val="black"/>
                </a:solidFill>
              </a:rPr>
              <a:t>from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from</a:t>
            </a:r>
            <a:r>
              <a:rPr lang="fr-CH" b="1" dirty="0">
                <a:solidFill>
                  <a:prstClr val="black"/>
                </a:solidFill>
              </a:rPr>
              <a:t> W &amp; Z to </a:t>
            </a:r>
            <a:r>
              <a:rPr lang="fr-CH" b="1" dirty="0" err="1" smtClean="0">
                <a:solidFill>
                  <a:prstClr val="black"/>
                </a:solidFill>
              </a:rPr>
              <a:t>deliver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precise</a:t>
            </a:r>
            <a:r>
              <a:rPr lang="fr-CH" b="1" dirty="0" smtClean="0">
                <a:solidFill>
                  <a:prstClr val="black"/>
                </a:solidFill>
              </a:rPr>
              <a:t> H </a:t>
            </a:r>
            <a:r>
              <a:rPr lang="fr-CH" b="1" dirty="0" err="1" smtClean="0">
                <a:solidFill>
                  <a:prstClr val="black"/>
                </a:solidFill>
              </a:rPr>
              <a:t>couplings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</a:t>
            </a:r>
            <a:r>
              <a:rPr lang="fr-CH" b="1" dirty="0" err="1" smtClean="0">
                <a:solidFill>
                  <a:prstClr val="black"/>
                </a:solidFill>
              </a:rPr>
              <a:t>complementary</a:t>
            </a:r>
            <a:r>
              <a:rPr lang="fr-CH" b="1" dirty="0" smtClean="0">
                <a:solidFill>
                  <a:prstClr val="black"/>
                </a:solidFill>
              </a:rPr>
              <a:t> to </a:t>
            </a:r>
            <a:r>
              <a:rPr lang="fr-CH" b="1" dirty="0" err="1" smtClean="0">
                <a:solidFill>
                  <a:prstClr val="black"/>
                </a:solidFill>
              </a:rPr>
              <a:t>ee</a:t>
            </a:r>
            <a:r>
              <a:rPr lang="fr-CH" b="1" dirty="0" smtClean="0">
                <a:solidFill>
                  <a:prstClr val="black"/>
                </a:solidFill>
              </a:rPr>
              <a:t> -- </a:t>
            </a:r>
            <a:r>
              <a:rPr lang="fr-CH" b="1" dirty="0">
                <a:solidFill>
                  <a:prstClr val="black"/>
                </a:solidFill>
              </a:rPr>
              <a:t>esp </a:t>
            </a:r>
            <a:r>
              <a:rPr lang="fr-CH" b="1" dirty="0" smtClean="0">
                <a:solidFill>
                  <a:prstClr val="black"/>
                </a:solidFill>
              </a:rPr>
              <a:t>(g</a:t>
            </a:r>
            <a:r>
              <a:rPr lang="fr-CH" b="1" baseline="-25000" dirty="0" smtClean="0">
                <a:solidFill>
                  <a:prstClr val="black"/>
                </a:solidFill>
              </a:rPr>
              <a:t>HWW</a:t>
            </a:r>
            <a:r>
              <a:rPr lang="fr-CH" b="1" dirty="0" smtClean="0">
                <a:solidFill>
                  <a:prstClr val="black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Symbol"/>
              </a:rPr>
              <a:t>  -- 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earches for new physics (Leptoquarks, RH neutrinos, etc...)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 in new domain of mass and couplings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--  </a:t>
            </a:r>
            <a:r>
              <a:rPr lang="fr-CH" b="1" dirty="0" err="1" smtClean="0">
                <a:solidFill>
                  <a:prstClr val="black"/>
                </a:solidFill>
              </a:rPr>
              <a:t>rich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top (</a:t>
            </a:r>
            <a:r>
              <a:rPr lang="fr-CH" b="1" dirty="0" err="1">
                <a:solidFill>
                  <a:prstClr val="black"/>
                </a:solidFill>
              </a:rPr>
              <a:t>Vtb</a:t>
            </a:r>
            <a:r>
              <a:rPr lang="fr-CH" b="1" dirty="0">
                <a:solidFill>
                  <a:prstClr val="black"/>
                </a:solidFill>
              </a:rPr>
              <a:t>  @%  </a:t>
            </a:r>
            <a:r>
              <a:rPr lang="fr-CH" b="1" dirty="0" err="1">
                <a:solidFill>
                  <a:prstClr val="black"/>
                </a:solidFill>
              </a:rPr>
              <a:t>level</a:t>
            </a:r>
            <a:r>
              <a:rPr lang="fr-CH" b="1" dirty="0">
                <a:solidFill>
                  <a:prstClr val="black"/>
                </a:solidFill>
              </a:rPr>
              <a:t>, FCNC) and HF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program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 Discovery in QCD: non-linear parton evolutions, instantons?, ..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Unique electron-ion physics related to QGP physics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endParaRPr lang="fr-CH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82826"/>
            <a:ext cx="9144000" cy="81955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5816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800" b="1" dirty="0" smtClean="0">
                  <a:solidFill>
                    <a:prstClr val="black"/>
                  </a:solidFill>
                </a:rPr>
                <a:t>             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FCC-eh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Discovery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and Highlights </a:t>
              </a:r>
              <a:endParaRPr lang="fr-CH" sz="6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2507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697260"/>
            <a:ext cx="9289032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The FCC design study has established the feasibility -- or the path to feasibility -- of an ambitious set of colliders after LEP/LHC, at the cutting edge of knowledge and technology.  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FCC 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2000" b="1" u="sng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2000" b="1" u="sng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) can 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be done!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FCC-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and FCC-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have outstanding physics cases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-- each in their own right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--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sequential implementation of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, FCC-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with eh option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               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offers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broadest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reach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proposed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today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        </a:t>
            </a:r>
            <a:r>
              <a:rPr lang="en-US" sz="2000" u="sng" dirty="0" smtClean="0">
                <a:solidFill>
                  <a:srgbClr val="FF0000"/>
                </a:solidFill>
                <a:latin typeface="Calibri"/>
              </a:rPr>
              <a:t>big jumps in </a:t>
            </a:r>
            <a:r>
              <a:rPr lang="en-US" sz="2000" b="1" u="sng" dirty="0" smtClean="0">
                <a:solidFill>
                  <a:srgbClr val="FF0000"/>
                </a:solidFill>
                <a:latin typeface="Calibri"/>
              </a:rPr>
              <a:t>Sensitivity, Precision, Energy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 discussions within the community (European Strategy for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Patricle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Physics  2010)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 well as with the host states (France and Switzerland) are in taking place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-- An attractive scenario of staging and implementation covers 70 years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of exploratory physics, taking full advantage of the </a:t>
            </a:r>
            <a:r>
              <a:rPr lang="en-US" sz="2000" b="1" u="sng" dirty="0" smtClean="0">
                <a:solidFill>
                  <a:srgbClr val="FF0000"/>
                </a:solidFill>
                <a:latin typeface="Calibri"/>
              </a:rPr>
              <a:t>synergies  and complementarities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FCC (</a:t>
            </a:r>
            <a:r>
              <a:rPr lang="en-US" sz="2000" b="1" u="sng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) can start seamlessly at the end of HL-LHC    </a:t>
            </a:r>
            <a:endParaRPr lang="en-US" sz="2000" b="1" u="sng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142083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fr-CH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754E9B0-0304-433E-8EF6-884DB71D856D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 algn="ctr"/>
              <a:t>02.12.2019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302" y="0"/>
            <a:ext cx="9144000" cy="819551"/>
            <a:chOff x="0" y="-20538"/>
            <a:chExt cx="9144000" cy="737596"/>
          </a:xfrm>
        </p:grpSpPr>
        <p:sp>
          <p:nvSpPr>
            <p:cNvPr id="8" name="TextBox 7"/>
            <p:cNvSpPr txBox="1"/>
            <p:nvPr/>
          </p:nvSpPr>
          <p:spPr>
            <a:xfrm>
              <a:off x="0" y="-20538"/>
              <a:ext cx="9144000" cy="6370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>
                <a:solidFill>
                  <a:prstClr val="black"/>
                </a:solidFill>
                <a:latin typeface="Calibri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CH" sz="800" dirty="0" smtClean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404149" y="76944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CONCLUSIONS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4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2209428"/>
            <a:ext cx="159473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SPARES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2873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94C-DAB2-47A2-9D33-98E93E623568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864207"/>
            <a:ext cx="914400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/>
              <a:t>T</a:t>
            </a:r>
            <a:r>
              <a:rPr lang="fr-CH" sz="2400" b="1" dirty="0" smtClean="0"/>
              <a:t>he </a:t>
            </a:r>
            <a:r>
              <a:rPr lang="fr-CH" sz="2400" b="1" dirty="0" err="1" smtClean="0"/>
              <a:t>proposed</a:t>
            </a:r>
            <a:r>
              <a:rPr lang="fr-CH" sz="2400" b="1" dirty="0" smtClean="0"/>
              <a:t> </a:t>
            </a:r>
            <a:r>
              <a:rPr lang="fr-CH" sz="2400" b="1" u="sng" dirty="0" err="1" smtClean="0">
                <a:solidFill>
                  <a:srgbClr val="FF0000"/>
                </a:solidFill>
              </a:rPr>
              <a:t>integrated</a:t>
            </a:r>
            <a:r>
              <a:rPr lang="fr-CH" sz="2400" b="1" u="sng" dirty="0" smtClean="0">
                <a:solidFill>
                  <a:srgbClr val="FF0000"/>
                </a:solidFill>
              </a:rPr>
              <a:t> FCC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a large, </a:t>
            </a:r>
            <a:r>
              <a:rPr lang="fr-CH" sz="2400" b="1" dirty="0" err="1" smtClean="0"/>
              <a:t>ambitious</a:t>
            </a:r>
            <a:r>
              <a:rPr lang="fr-CH" sz="2400" b="1" dirty="0"/>
              <a:t>,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expensive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facility</a:t>
            </a:r>
            <a:r>
              <a:rPr lang="fr-CH" sz="2400" b="1" dirty="0" smtClean="0"/>
              <a:t> </a:t>
            </a:r>
          </a:p>
          <a:p>
            <a:endParaRPr lang="fr-CH" dirty="0"/>
          </a:p>
          <a:p>
            <a:r>
              <a:rPr lang="fr-CH" b="1" dirty="0" smtClean="0"/>
              <a:t>The size </a:t>
            </a:r>
            <a:r>
              <a:rPr lang="fr-CH" b="1" dirty="0" err="1" smtClean="0"/>
              <a:t>is</a:t>
            </a:r>
            <a:r>
              <a:rPr lang="fr-CH" b="1" dirty="0" smtClean="0"/>
              <a:t> optimal for </a:t>
            </a:r>
            <a:r>
              <a:rPr lang="fr-CH" b="1" dirty="0" err="1" smtClean="0"/>
              <a:t>studying</a:t>
            </a:r>
            <a:r>
              <a:rPr lang="fr-CH" b="1" dirty="0" smtClean="0"/>
              <a:t> the </a:t>
            </a:r>
            <a:r>
              <a:rPr lang="fr-CH" b="1" dirty="0" err="1" smtClean="0"/>
              <a:t>heavy</a:t>
            </a:r>
            <a:r>
              <a:rPr lang="fr-CH" b="1" dirty="0" smtClean="0"/>
              <a:t> </a:t>
            </a:r>
            <a:r>
              <a:rPr lang="fr-CH" b="1" dirty="0" err="1" smtClean="0"/>
              <a:t>particles</a:t>
            </a:r>
            <a:r>
              <a:rPr lang="fr-CH" b="1" dirty="0" smtClean="0"/>
              <a:t> of the Standard Model </a:t>
            </a:r>
            <a:r>
              <a:rPr lang="fr-CH" b="1" dirty="0" err="1"/>
              <a:t>with</a:t>
            </a:r>
            <a:r>
              <a:rPr lang="fr-CH" b="1" dirty="0"/>
              <a:t> an </a:t>
            </a:r>
            <a:r>
              <a:rPr lang="fr-CH" b="1" dirty="0" err="1"/>
              <a:t>e+e</a:t>
            </a:r>
            <a:r>
              <a:rPr lang="fr-CH" b="1" dirty="0"/>
              <a:t>- </a:t>
            </a:r>
            <a:r>
              <a:rPr lang="fr-CH" b="1" dirty="0" err="1" smtClean="0"/>
              <a:t>collider</a:t>
            </a:r>
            <a:r>
              <a:rPr lang="fr-CH" b="1" dirty="0" smtClean="0"/>
              <a:t>, </a:t>
            </a:r>
            <a:r>
              <a:rPr lang="fr-CH" b="1" dirty="0" err="1" smtClean="0"/>
              <a:t>using</a:t>
            </a:r>
            <a:r>
              <a:rPr lang="fr-CH" b="1" dirty="0" smtClean="0"/>
              <a:t> </a:t>
            </a:r>
            <a:r>
              <a:rPr lang="fr-CH" b="1" dirty="0" err="1" smtClean="0"/>
              <a:t>them</a:t>
            </a:r>
            <a:r>
              <a:rPr lang="fr-CH" b="1" dirty="0"/>
              <a:t> </a:t>
            </a:r>
            <a:r>
              <a:rPr lang="fr-CH" b="1" dirty="0" smtClean="0"/>
              <a:t>to </a:t>
            </a:r>
            <a:r>
              <a:rPr lang="fr-CH" b="1" dirty="0" err="1" smtClean="0"/>
              <a:t>search</a:t>
            </a:r>
            <a:r>
              <a:rPr lang="fr-CH" b="1" dirty="0" smtClean="0"/>
              <a:t> for new </a:t>
            </a:r>
            <a:r>
              <a:rPr lang="fr-CH" b="1" dirty="0" err="1" smtClean="0"/>
              <a:t>physics</a:t>
            </a:r>
            <a:r>
              <a:rPr lang="fr-CH" b="1" dirty="0"/>
              <a:t>;</a:t>
            </a:r>
            <a:endParaRPr lang="fr-CH" b="1" dirty="0" smtClean="0"/>
          </a:p>
          <a:p>
            <a:r>
              <a:rPr lang="fr-CH" b="1" dirty="0" smtClean="0"/>
              <a:t>It  </a:t>
            </a:r>
            <a:r>
              <a:rPr lang="fr-CH" b="1" dirty="0" err="1" smtClean="0"/>
              <a:t>guarantees</a:t>
            </a:r>
            <a:r>
              <a:rPr lang="fr-CH" b="1" dirty="0" smtClean="0"/>
              <a:t> a </a:t>
            </a:r>
            <a:r>
              <a:rPr lang="fr-CH" b="1" dirty="0" err="1" smtClean="0"/>
              <a:t>big</a:t>
            </a:r>
            <a:r>
              <a:rPr lang="fr-CH" b="1" dirty="0" smtClean="0"/>
              <a:t> jump in </a:t>
            </a:r>
            <a:r>
              <a:rPr lang="fr-CH" b="1" dirty="0" err="1" smtClean="0"/>
              <a:t>energy</a:t>
            </a:r>
            <a:r>
              <a:rPr lang="fr-CH" b="1" dirty="0" smtClean="0"/>
              <a:t> </a:t>
            </a:r>
            <a:r>
              <a:rPr lang="fr-CH" b="1" dirty="0" err="1" smtClean="0"/>
              <a:t>reach</a:t>
            </a:r>
            <a:r>
              <a:rPr lang="fr-CH" b="1" dirty="0" smtClean="0"/>
              <a:t> for the hadron </a:t>
            </a:r>
            <a:r>
              <a:rPr lang="fr-CH" b="1" dirty="0" err="1" smtClean="0"/>
              <a:t>collider</a:t>
            </a:r>
            <a:r>
              <a:rPr lang="fr-CH" b="1" dirty="0" smtClean="0"/>
              <a:t>, </a:t>
            </a:r>
            <a:r>
              <a:rPr lang="fr-CH" b="1" dirty="0" err="1" smtClean="0"/>
              <a:t>which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itself</a:t>
            </a:r>
            <a:r>
              <a:rPr lang="fr-CH" b="1" dirty="0" smtClean="0"/>
              <a:t> a formidable </a:t>
            </a:r>
            <a:r>
              <a:rPr lang="fr-CH" b="1" dirty="0" err="1" smtClean="0"/>
              <a:t>heavy</a:t>
            </a:r>
            <a:r>
              <a:rPr lang="fr-CH" b="1" dirty="0" smtClean="0"/>
              <a:t> </a:t>
            </a:r>
            <a:r>
              <a:rPr lang="fr-CH" b="1" dirty="0" err="1" smtClean="0"/>
              <a:t>particle</a:t>
            </a:r>
            <a:r>
              <a:rPr lang="fr-CH" b="1" dirty="0" smtClean="0"/>
              <a:t> </a:t>
            </a:r>
            <a:r>
              <a:rPr lang="fr-CH" b="1" dirty="0" err="1" smtClean="0"/>
              <a:t>factory</a:t>
            </a:r>
            <a:r>
              <a:rPr lang="fr-CH" b="1" dirty="0" smtClean="0"/>
              <a:t>.   </a:t>
            </a:r>
          </a:p>
          <a:p>
            <a:endParaRPr lang="fr-CH" b="1" dirty="0" smtClean="0"/>
          </a:p>
          <a:p>
            <a:r>
              <a:rPr lang="fr-CH" b="1" dirty="0" smtClean="0"/>
              <a:t>Alternative </a:t>
            </a:r>
            <a:r>
              <a:rPr lang="fr-CH" b="1" dirty="0" err="1" smtClean="0"/>
              <a:t>facilities</a:t>
            </a:r>
            <a:r>
              <a:rPr lang="fr-CH" b="1" dirty="0" smtClean="0"/>
              <a:t> </a:t>
            </a:r>
            <a:r>
              <a:rPr lang="fr-CH" b="1" dirty="0" err="1" smtClean="0"/>
              <a:t>that</a:t>
            </a:r>
            <a:r>
              <a:rPr lang="fr-CH" b="1" dirty="0" smtClean="0"/>
              <a:t> are </a:t>
            </a:r>
            <a:r>
              <a:rPr lang="fr-CH" b="1" dirty="0" err="1" smtClean="0"/>
              <a:t>proposed</a:t>
            </a:r>
            <a:r>
              <a:rPr lang="fr-CH" b="1" dirty="0" smtClean="0"/>
              <a:t> to </a:t>
            </a:r>
            <a:r>
              <a:rPr lang="fr-CH" b="1" dirty="0" err="1" smtClean="0"/>
              <a:t>provide</a:t>
            </a:r>
            <a:r>
              <a:rPr lang="fr-CH" b="1" dirty="0" smtClean="0"/>
              <a:t> </a:t>
            </a:r>
            <a:r>
              <a:rPr lang="fr-CH" b="1" dirty="0" err="1" smtClean="0"/>
              <a:t>e.g</a:t>
            </a:r>
            <a:r>
              <a:rPr lang="fr-CH" b="1" dirty="0" smtClean="0"/>
              <a:t>. the </a:t>
            </a:r>
            <a:r>
              <a:rPr lang="fr-CH" b="1" dirty="0" err="1" smtClean="0"/>
              <a:t>same</a:t>
            </a:r>
            <a:r>
              <a:rPr lang="fr-CH" b="1" dirty="0" smtClean="0"/>
              <a:t> table of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properties</a:t>
            </a:r>
            <a:endParaRPr lang="fr-CH" b="1" dirty="0" smtClean="0"/>
          </a:p>
          <a:p>
            <a:r>
              <a:rPr lang="fr-CH" b="1" dirty="0" smtClean="0"/>
              <a:t>are 1)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precise</a:t>
            </a:r>
            <a:r>
              <a:rPr lang="fr-CH" b="1" dirty="0" smtClean="0"/>
              <a:t> 2) not </a:t>
            </a:r>
            <a:r>
              <a:rPr lang="fr-CH" b="1" dirty="0" err="1" smtClean="0"/>
              <a:t>much</a:t>
            </a:r>
            <a:r>
              <a:rPr lang="fr-CH" b="1" dirty="0" smtClean="0"/>
              <a:t> </a:t>
            </a:r>
            <a:r>
              <a:rPr lang="fr-CH" b="1" dirty="0" err="1" smtClean="0"/>
              <a:t>cheaper</a:t>
            </a:r>
            <a:r>
              <a:rPr lang="fr-CH" b="1" dirty="0" smtClean="0"/>
              <a:t> and 3) </a:t>
            </a:r>
            <a:r>
              <a:rPr lang="fr-CH" b="1" dirty="0" err="1" smtClean="0"/>
              <a:t>considerably</a:t>
            </a:r>
            <a:r>
              <a:rPr lang="fr-CH" b="1" dirty="0" smtClean="0"/>
              <a:t>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broad</a:t>
            </a:r>
            <a:r>
              <a:rPr lang="fr-CH" b="1" dirty="0" smtClean="0"/>
              <a:t> in </a:t>
            </a:r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ability</a:t>
            </a:r>
            <a:r>
              <a:rPr lang="fr-CH" b="1" dirty="0" smtClean="0"/>
              <a:t>. </a:t>
            </a:r>
          </a:p>
          <a:p>
            <a:endParaRPr lang="fr-CH" b="1" dirty="0" smtClean="0"/>
          </a:p>
          <a:p>
            <a:r>
              <a:rPr lang="fr-CH" b="1" dirty="0" smtClean="0"/>
              <a:t>The </a:t>
            </a:r>
            <a:r>
              <a:rPr lang="fr-CH" b="1" dirty="0" err="1" smtClean="0"/>
              <a:t>other</a:t>
            </a:r>
            <a:r>
              <a:rPr lang="fr-CH" b="1" dirty="0" smtClean="0"/>
              <a:t> routes to 100 </a:t>
            </a:r>
            <a:r>
              <a:rPr lang="fr-CH" b="1" dirty="0" err="1" smtClean="0"/>
              <a:t>TeV</a:t>
            </a:r>
            <a:r>
              <a:rPr lang="fr-CH" b="1" dirty="0" smtClean="0"/>
              <a:t> are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precise</a:t>
            </a:r>
            <a:r>
              <a:rPr lang="fr-CH" b="1" dirty="0" smtClean="0"/>
              <a:t>, </a:t>
            </a: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complete</a:t>
            </a:r>
            <a:r>
              <a:rPr lang="fr-CH" b="1" dirty="0" smtClean="0"/>
              <a:t>, and more </a:t>
            </a:r>
            <a:r>
              <a:rPr lang="fr-CH" b="1" dirty="0" err="1" smtClean="0"/>
              <a:t>expensive</a:t>
            </a:r>
            <a:r>
              <a:rPr lang="fr-CH" b="1" dirty="0" smtClean="0"/>
              <a:t>. </a:t>
            </a:r>
          </a:p>
          <a:p>
            <a:endParaRPr lang="fr-CH" b="1" dirty="0" smtClean="0"/>
          </a:p>
          <a:p>
            <a:r>
              <a:rPr lang="fr-CH" b="1" dirty="0" smtClean="0"/>
              <a:t>CERN </a:t>
            </a:r>
            <a:r>
              <a:rPr lang="fr-CH" b="1" dirty="0" err="1" smtClean="0"/>
              <a:t>is</a:t>
            </a:r>
            <a:r>
              <a:rPr lang="fr-CH" b="1" dirty="0" smtClean="0"/>
              <a:t> the best place for </a:t>
            </a:r>
            <a:r>
              <a:rPr lang="fr-CH" b="1" dirty="0" err="1" smtClean="0"/>
              <a:t>such</a:t>
            </a:r>
            <a:r>
              <a:rPr lang="fr-CH" b="1" dirty="0" smtClean="0"/>
              <a:t> a </a:t>
            </a:r>
            <a:r>
              <a:rPr lang="fr-CH" b="1" dirty="0" err="1" smtClean="0"/>
              <a:t>challenging</a:t>
            </a:r>
            <a:r>
              <a:rPr lang="fr-CH" b="1" dirty="0" smtClean="0"/>
              <a:t> </a:t>
            </a:r>
            <a:r>
              <a:rPr lang="fr-CH" b="1" dirty="0" err="1" smtClean="0"/>
              <a:t>enterprise</a:t>
            </a:r>
            <a:r>
              <a:rPr lang="fr-CH" b="1" dirty="0"/>
              <a:t>,</a:t>
            </a:r>
            <a:r>
              <a:rPr lang="fr-CH" b="1" dirty="0" smtClean="0"/>
              <a:t>  </a:t>
            </a:r>
            <a:r>
              <a:rPr lang="fr-CH" b="1" dirty="0" err="1" smtClean="0"/>
              <a:t>given</a:t>
            </a:r>
            <a:r>
              <a:rPr lang="fr-CH" b="1" dirty="0" smtClean="0"/>
              <a:t> </a:t>
            </a:r>
            <a:r>
              <a:rPr lang="fr-CH" b="1" dirty="0" err="1" smtClean="0"/>
              <a:t>its</a:t>
            </a:r>
            <a:r>
              <a:rPr lang="fr-CH" b="1" dirty="0" smtClean="0"/>
              <a:t> </a:t>
            </a:r>
            <a:r>
              <a:rPr lang="fr-CH" b="1" dirty="0" err="1" smtClean="0"/>
              <a:t>demonstrated</a:t>
            </a:r>
            <a:r>
              <a:rPr lang="fr-CH" b="1" dirty="0" smtClean="0"/>
              <a:t> </a:t>
            </a:r>
            <a:r>
              <a:rPr lang="fr-CH" b="1" dirty="0" err="1" smtClean="0"/>
              <a:t>extraordinary</a:t>
            </a:r>
            <a:r>
              <a:rPr lang="fr-CH" b="1" dirty="0" smtClean="0"/>
              <a:t> </a:t>
            </a:r>
            <a:r>
              <a:rPr lang="fr-CH" b="1" dirty="0" err="1" smtClean="0"/>
              <a:t>competence</a:t>
            </a:r>
            <a:r>
              <a:rPr lang="fr-CH" b="1" dirty="0" smtClean="0"/>
              <a:t>, </a:t>
            </a:r>
            <a:r>
              <a:rPr lang="fr-CH" b="1" dirty="0" err="1" smtClean="0"/>
              <a:t>its</a:t>
            </a:r>
            <a:r>
              <a:rPr lang="fr-CH" b="1" dirty="0" smtClean="0"/>
              <a:t> international </a:t>
            </a:r>
            <a:r>
              <a:rPr lang="fr-CH" b="1" dirty="0" err="1" smtClean="0"/>
              <a:t>membership</a:t>
            </a:r>
            <a:r>
              <a:rPr lang="fr-CH" b="1" dirty="0" smtClean="0"/>
              <a:t>, and the </a:t>
            </a:r>
            <a:r>
              <a:rPr lang="en-GB" b="1" dirty="0"/>
              <a:t>CERN </a:t>
            </a:r>
            <a:r>
              <a:rPr lang="en-GB" b="1" dirty="0" smtClean="0"/>
              <a:t>existing </a:t>
            </a:r>
            <a:r>
              <a:rPr lang="en-GB" b="1" dirty="0"/>
              <a:t>infrastructure: accelerator complex, including the injectors, cryogenics, etc. </a:t>
            </a:r>
            <a:endParaRPr lang="en-GB" b="1" dirty="0" smtClean="0"/>
          </a:p>
          <a:p>
            <a:r>
              <a:rPr lang="en-GB" b="1" dirty="0" smtClean="0"/>
              <a:t>(Building </a:t>
            </a:r>
            <a:r>
              <a:rPr lang="en-GB" b="1" dirty="0"/>
              <a:t>FCC in a green field </a:t>
            </a:r>
            <a:r>
              <a:rPr lang="en-GB" b="1" dirty="0" smtClean="0"/>
              <a:t>would be </a:t>
            </a:r>
            <a:r>
              <a:rPr lang="en-GB" b="1" dirty="0"/>
              <a:t>much more </a:t>
            </a:r>
            <a:r>
              <a:rPr lang="en-GB" b="1" dirty="0" smtClean="0"/>
              <a:t>challenging</a:t>
            </a:r>
            <a:r>
              <a:rPr lang="en-GB" b="1" dirty="0"/>
              <a:t> </a:t>
            </a:r>
            <a:r>
              <a:rPr lang="en-GB" b="1" dirty="0" smtClean="0"/>
              <a:t>and risky)</a:t>
            </a:r>
          </a:p>
          <a:p>
            <a:r>
              <a:rPr lang="en-GB" dirty="0" smtClean="0"/>
              <a:t>  </a:t>
            </a:r>
            <a:endParaRPr lang="fr-CH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03648" y="97194"/>
            <a:ext cx="597666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r>
              <a:rPr lang="fr-CH" sz="4400" b="1" dirty="0"/>
              <a:t>FINAL WORDS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7448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17A0-76D7-4CF9-908F-E11D3E5A0CA7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2008" y="2472780"/>
            <a:ext cx="9036496" cy="461665"/>
          </a:xfrm>
          <a:prstGeom prst="rect">
            <a:avLst/>
          </a:prstGeom>
          <a:solidFill>
            <a:srgbClr val="FFFF00"/>
          </a:solidFill>
          <a:ln w="38100" cmpd="thinThick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Particle physics has arrived at an important moment </a:t>
            </a:r>
            <a:r>
              <a:rPr lang="en-GB" sz="2400" b="1" dirty="0" smtClean="0"/>
              <a:t>of </a:t>
            </a:r>
            <a:r>
              <a:rPr lang="en-GB" sz="2400" b="1" dirty="0"/>
              <a:t>its history</a:t>
            </a:r>
          </a:p>
        </p:txBody>
      </p:sp>
    </p:spTree>
    <p:extLst>
      <p:ext uri="{BB962C8B-B14F-4D97-AF65-F5344CB8AC3E}">
        <p14:creationId xmlns:p14="http://schemas.microsoft.com/office/powerpoint/2010/main" val="599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4" y="1285768"/>
            <a:ext cx="48672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6" y="11721"/>
            <a:ext cx="905256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800" dirty="0" smtClean="0">
                <a:latin typeface="+mn-lt"/>
              </a:rPr>
              <a:t>1989-1999: top mass </a:t>
            </a:r>
            <a:r>
              <a:rPr lang="fr-CH" sz="2800" dirty="0" err="1" smtClean="0">
                <a:latin typeface="+mn-lt"/>
              </a:rPr>
              <a:t>predicted</a:t>
            </a:r>
            <a:r>
              <a:rPr lang="fr-CH" sz="2800" dirty="0" smtClean="0">
                <a:latin typeface="+mn-lt"/>
              </a:rPr>
              <a:t> (LEP, </a:t>
            </a:r>
            <a:r>
              <a:rPr lang="fr-CH" sz="2800" dirty="0" err="1" smtClean="0">
                <a:latin typeface="+mn-lt"/>
              </a:rPr>
              <a:t>mostly</a:t>
            </a:r>
            <a:r>
              <a:rPr lang="fr-CH" sz="2800" dirty="0" smtClean="0">
                <a:latin typeface="+mn-lt"/>
              </a:rPr>
              <a:t> Z </a:t>
            </a:r>
            <a:r>
              <a:rPr lang="fr-CH" sz="2800" dirty="0" err="1" smtClean="0">
                <a:latin typeface="+mn-lt"/>
              </a:rPr>
              <a:t>mass&amp;width</a:t>
            </a:r>
            <a:r>
              <a:rPr lang="fr-CH" sz="2800" dirty="0" smtClean="0">
                <a:latin typeface="+mn-lt"/>
              </a:rPr>
              <a:t>) </a:t>
            </a:r>
          </a:p>
          <a:p>
            <a:r>
              <a:rPr lang="fr-CH" sz="2800" dirty="0" smtClean="0">
                <a:latin typeface="+mn-lt"/>
              </a:rPr>
              <a:t>                     top quark </a:t>
            </a:r>
            <a:r>
              <a:rPr lang="fr-CH" sz="2800" dirty="0" err="1" smtClean="0">
                <a:latin typeface="+mn-lt"/>
              </a:rPr>
              <a:t>discovered</a:t>
            </a:r>
            <a:r>
              <a:rPr lang="fr-CH" sz="2800" dirty="0" smtClean="0">
                <a:latin typeface="+mn-lt"/>
              </a:rPr>
              <a:t> (</a:t>
            </a:r>
            <a:r>
              <a:rPr lang="fr-CH" sz="2800" dirty="0" err="1" smtClean="0">
                <a:latin typeface="+mn-lt"/>
              </a:rPr>
              <a:t>Tevatron</a:t>
            </a:r>
            <a:r>
              <a:rPr lang="fr-CH" sz="2800" dirty="0" smtClean="0">
                <a:latin typeface="+mn-lt"/>
              </a:rPr>
              <a:t>)</a:t>
            </a:r>
          </a:p>
          <a:p>
            <a:r>
              <a:rPr lang="fr-CH" sz="2800" dirty="0">
                <a:latin typeface="+mn-lt"/>
              </a:rPr>
              <a:t> </a:t>
            </a:r>
            <a:r>
              <a:rPr lang="fr-CH" sz="2800" dirty="0" smtClean="0">
                <a:latin typeface="+mn-lt"/>
              </a:rPr>
              <a:t>                    t’Hooft and </a:t>
            </a:r>
            <a:r>
              <a:rPr lang="fr-CH" sz="2800" dirty="0" err="1" smtClean="0">
                <a:latin typeface="+mn-lt"/>
              </a:rPr>
              <a:t>Veltman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800" dirty="0" err="1" smtClean="0">
                <a:latin typeface="+mn-lt"/>
              </a:rPr>
              <a:t>get</a:t>
            </a:r>
            <a:r>
              <a:rPr lang="fr-CH" sz="2800" dirty="0" smtClean="0">
                <a:latin typeface="+mn-lt"/>
              </a:rPr>
              <a:t> Nobel </a:t>
            </a:r>
            <a:r>
              <a:rPr lang="fr-CH" sz="2800" dirty="0" err="1" smtClean="0">
                <a:latin typeface="+mn-lt"/>
              </a:rPr>
              <a:t>Prize</a:t>
            </a:r>
            <a:r>
              <a:rPr lang="fr-CH" sz="2800" dirty="0" smtClean="0">
                <a:latin typeface="+mn-lt"/>
              </a:rPr>
              <a:t> 1999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6" y="5018334"/>
            <a:ext cx="72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(c) </a:t>
            </a:r>
            <a:r>
              <a:rPr lang="fr-CH" sz="1200" dirty="0" err="1" smtClean="0">
                <a:latin typeface="+mn-lt"/>
              </a:rPr>
              <a:t>Sfyrla</a:t>
            </a:r>
            <a:endParaRPr lang="fr-CH" sz="3600" dirty="0" smtClean="0">
              <a:latin typeface="+mn-lt"/>
            </a:endParaRPr>
          </a:p>
          <a:p>
            <a:r>
              <a:rPr lang="fr-CH" sz="3600" dirty="0" smtClean="0"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772A-BFA7-4D4F-A0F0-21CB6BECC901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71" y="1334294"/>
            <a:ext cx="4991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128" y="2856"/>
            <a:ext cx="8986114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1997-2013 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boson mass </a:t>
            </a:r>
            <a:r>
              <a:rPr lang="fr-CH" sz="2800" dirty="0" err="1" smtClean="0">
                <a:latin typeface="+mn-lt"/>
              </a:rPr>
              <a:t>cornered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(LEP H, M</a:t>
            </a:r>
            <a:r>
              <a:rPr lang="fr-CH" sz="2000" baseline="-25000" dirty="0" smtClean="0">
                <a:latin typeface="+mn-lt"/>
              </a:rPr>
              <a:t>Z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etc</a:t>
            </a:r>
            <a:r>
              <a:rPr lang="fr-CH" sz="2000" dirty="0" smtClean="0">
                <a:latin typeface="+mn-lt"/>
              </a:rPr>
              <a:t> +</a:t>
            </a:r>
            <a:r>
              <a:rPr lang="fr-CH" sz="2000" dirty="0" err="1" smtClean="0">
                <a:latin typeface="+mn-lt"/>
              </a:rPr>
              <a:t>Tevatron</a:t>
            </a:r>
            <a:r>
              <a:rPr lang="fr-CH" sz="2000" dirty="0" smtClean="0">
                <a:latin typeface="+mn-lt"/>
              </a:rPr>
              <a:t> m</a:t>
            </a:r>
            <a:r>
              <a:rPr lang="fr-CH" sz="2000" baseline="-25000" dirty="0" smtClean="0">
                <a:latin typeface="+mn-lt"/>
              </a:rPr>
              <a:t>t</a:t>
            </a:r>
            <a:r>
              <a:rPr lang="fr-CH" sz="2000" dirty="0" smtClean="0">
                <a:latin typeface="+mn-lt"/>
              </a:rPr>
              <a:t> , M</a:t>
            </a:r>
            <a:r>
              <a:rPr lang="fr-CH" sz="2000" baseline="-25000" dirty="0" smtClean="0">
                <a:latin typeface="+mn-lt"/>
              </a:rPr>
              <a:t>W</a:t>
            </a:r>
            <a:r>
              <a:rPr lang="fr-CH" sz="2000" dirty="0" smtClean="0">
                <a:latin typeface="+mn-lt"/>
              </a:rPr>
              <a:t>)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                 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Boson </a:t>
            </a:r>
            <a:r>
              <a:rPr lang="fr-CH" sz="2800" dirty="0" err="1" smtClean="0">
                <a:latin typeface="+mn-lt"/>
              </a:rPr>
              <a:t>discovered</a:t>
            </a:r>
            <a:r>
              <a:rPr lang="fr-CH" sz="2800" dirty="0" smtClean="0">
                <a:latin typeface="+mn-lt"/>
              </a:rPr>
              <a:t> (LHC)</a:t>
            </a:r>
          </a:p>
          <a:p>
            <a:r>
              <a:rPr lang="fr-CH" sz="2800" dirty="0">
                <a:latin typeface="+mn-lt"/>
              </a:rPr>
              <a:t> </a:t>
            </a:r>
            <a:r>
              <a:rPr lang="fr-CH" sz="2800" dirty="0" smtClean="0">
                <a:latin typeface="+mn-lt"/>
              </a:rPr>
              <a:t>               </a:t>
            </a:r>
            <a:r>
              <a:rPr lang="fr-CH" sz="2800" dirty="0" err="1" smtClean="0">
                <a:latin typeface="+mn-lt"/>
              </a:rPr>
              <a:t>Englert</a:t>
            </a:r>
            <a:r>
              <a:rPr lang="fr-CH" sz="2800" dirty="0" smtClean="0">
                <a:latin typeface="+mn-lt"/>
              </a:rPr>
              <a:t> and </a:t>
            </a:r>
            <a:r>
              <a:rPr lang="fr-CH" sz="2800" dirty="0" err="1" smtClean="0">
                <a:latin typeface="+mn-lt"/>
              </a:rPr>
              <a:t>Higgs</a:t>
            </a:r>
            <a:r>
              <a:rPr lang="fr-CH" sz="2800" dirty="0" smtClean="0">
                <a:latin typeface="+mn-lt"/>
              </a:rPr>
              <a:t> </a:t>
            </a:r>
            <a:r>
              <a:rPr lang="fr-CH" sz="2800" dirty="0" err="1" smtClean="0">
                <a:latin typeface="+mn-lt"/>
              </a:rPr>
              <a:t>get</a:t>
            </a:r>
            <a:r>
              <a:rPr lang="fr-CH" sz="2800" dirty="0" smtClean="0">
                <a:latin typeface="+mn-lt"/>
              </a:rPr>
              <a:t> Nobel </a:t>
            </a:r>
            <a:r>
              <a:rPr lang="fr-CH" sz="2800" dirty="0" err="1" smtClean="0">
                <a:latin typeface="+mn-lt"/>
              </a:rPr>
              <a:t>Prize</a:t>
            </a:r>
            <a:r>
              <a:rPr lang="fr-CH" sz="2800" dirty="0" smtClean="0">
                <a:latin typeface="+mn-lt"/>
              </a:rPr>
              <a:t>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206" y="5018334"/>
            <a:ext cx="72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latin typeface="+mn-lt"/>
              </a:rPr>
              <a:t>(c) </a:t>
            </a:r>
            <a:r>
              <a:rPr lang="fr-CH" sz="1200" dirty="0" err="1" smtClean="0">
                <a:latin typeface="+mn-lt"/>
              </a:rPr>
              <a:t>Sfyrla</a:t>
            </a:r>
            <a:endParaRPr lang="fr-CH" sz="3600" dirty="0" smtClean="0">
              <a:latin typeface="+mn-lt"/>
            </a:endParaRPr>
          </a:p>
          <a:p>
            <a:r>
              <a:rPr lang="fr-CH" sz="3600" dirty="0" smtClean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7566" y="4281735"/>
            <a:ext cx="231845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latin typeface="+mn-lt"/>
              </a:rPr>
              <a:t>IT LOOKS LIKE THE </a:t>
            </a:r>
          </a:p>
          <a:p>
            <a:r>
              <a:rPr lang="fr-CH" sz="2000" b="1" dirty="0" smtClean="0">
                <a:latin typeface="+mn-lt"/>
              </a:rPr>
              <a:t>STANDARD MODEL  </a:t>
            </a:r>
          </a:p>
          <a:p>
            <a:r>
              <a:rPr lang="fr-CH" sz="2000" b="1" dirty="0" smtClean="0">
                <a:latin typeface="+mn-lt"/>
              </a:rPr>
              <a:t>IS COMPLETE.....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48" y="5172223"/>
            <a:ext cx="5100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NB in </a:t>
            </a:r>
            <a:r>
              <a:rPr lang="fr-CH" dirty="0" err="1" smtClean="0"/>
              <a:t>fact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know </a:t>
            </a:r>
            <a:r>
              <a:rPr lang="fr-CH" dirty="0" err="1" smtClean="0"/>
              <a:t>from</a:t>
            </a:r>
            <a:r>
              <a:rPr lang="fr-CH" dirty="0" smtClean="0"/>
              <a:t> oscillations and </a:t>
            </a:r>
            <a:r>
              <a:rPr lang="fr-CH" dirty="0" err="1" smtClean="0"/>
              <a:t>cosmology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that</a:t>
            </a:r>
            <a:r>
              <a:rPr lang="fr-CH" dirty="0" smtClean="0"/>
              <a:t>  all 3 neutrino masses are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~0.1 eV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66F-089F-4CE0-8BF1-4CB51E59BEC9}" type="datetime1">
              <a:rPr lang="fr-CH" smtClean="0"/>
              <a:t>02.12.2019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0"/>
            <a:ext cx="615282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4000" b="1" dirty="0" smtClean="0">
                <a:solidFill>
                  <a:srgbClr val="FFFF00"/>
                </a:solidFill>
                <a:latin typeface="+mj-lt"/>
              </a:rPr>
              <a:t>SEVEN YEARS AGO ALREADY</a:t>
            </a:r>
            <a:endParaRPr lang="en-US" sz="4000" b="1" dirty="0" smtClean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2ACB-9E08-4D48-860D-00A71A517A2D}" type="datetime1">
              <a:rPr lang="fr-CH" smtClean="0"/>
              <a:t>02.12.2019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" y="2191387"/>
            <a:ext cx="4077789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7" y="94817"/>
            <a:ext cx="91756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Standard Model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a </a:t>
            </a:r>
            <a:r>
              <a:rPr lang="fr-CH" sz="2000" b="1" dirty="0" err="1" smtClean="0">
                <a:solidFill>
                  <a:prstClr val="black"/>
                </a:solidFill>
              </a:rPr>
              <a:t>very</a:t>
            </a:r>
            <a:r>
              <a:rPr lang="fr-CH" sz="2000" b="1" dirty="0" smtClean="0">
                <a:solidFill>
                  <a:prstClr val="black"/>
                </a:solidFill>
              </a:rPr>
              <a:t> consistent and </a:t>
            </a:r>
            <a:r>
              <a:rPr lang="fr-CH" sz="2000" b="1" dirty="0" err="1" smtClean="0">
                <a:solidFill>
                  <a:prstClr val="black"/>
                </a:solidFill>
              </a:rPr>
              <a:t>complete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theory</a:t>
            </a:r>
            <a:r>
              <a:rPr lang="fr-CH" sz="2000" b="1" dirty="0" smtClean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I</a:t>
            </a:r>
            <a:r>
              <a:rPr lang="fr-CH" sz="2000" b="1" dirty="0" smtClean="0">
                <a:solidFill>
                  <a:prstClr val="black"/>
                </a:solidFill>
              </a:rPr>
              <a:t>t </a:t>
            </a:r>
            <a:r>
              <a:rPr lang="fr-CH" sz="2000" b="1" dirty="0" err="1" smtClean="0">
                <a:solidFill>
                  <a:prstClr val="black"/>
                </a:solidFill>
              </a:rPr>
              <a:t>explains</a:t>
            </a:r>
            <a:r>
              <a:rPr lang="fr-CH" sz="2000" b="1" dirty="0" smtClean="0">
                <a:solidFill>
                  <a:prstClr val="black"/>
                </a:solidFill>
              </a:rPr>
              <a:t> all </a:t>
            </a:r>
            <a:r>
              <a:rPr lang="fr-CH" sz="2000" b="1" dirty="0" err="1" smtClean="0">
                <a:solidFill>
                  <a:prstClr val="black"/>
                </a:solidFill>
              </a:rPr>
              <a:t>known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collider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phenomena</a:t>
            </a:r>
            <a:r>
              <a:rPr lang="fr-CH" sz="2000" b="1" dirty="0" smtClean="0">
                <a:solidFill>
                  <a:prstClr val="black"/>
                </a:solidFill>
              </a:rPr>
              <a:t> and </a:t>
            </a:r>
            <a:r>
              <a:rPr lang="fr-CH" sz="2000" b="1" dirty="0" err="1" smtClean="0">
                <a:solidFill>
                  <a:prstClr val="black"/>
                </a:solidFill>
              </a:rPr>
              <a:t>almost</a:t>
            </a:r>
            <a:r>
              <a:rPr lang="fr-CH" sz="2000" b="1" dirty="0" smtClean="0">
                <a:solidFill>
                  <a:prstClr val="black"/>
                </a:solidFill>
              </a:rPr>
              <a:t> all </a:t>
            </a:r>
            <a:r>
              <a:rPr lang="fr-CH" sz="2000" b="1" dirty="0" err="1" smtClean="0">
                <a:solidFill>
                  <a:prstClr val="black"/>
                </a:solidFill>
              </a:rPr>
              <a:t>particle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physics</a:t>
            </a:r>
            <a:r>
              <a:rPr lang="fr-CH" sz="2000" b="1" dirty="0" smtClean="0">
                <a:solidFill>
                  <a:prstClr val="black"/>
                </a:solidFill>
              </a:rPr>
              <a:t> (</a:t>
            </a:r>
            <a:r>
              <a:rPr lang="fr-CH" sz="2000" b="1" dirty="0" err="1" smtClean="0">
                <a:solidFill>
                  <a:prstClr val="black"/>
                </a:solidFill>
              </a:rPr>
              <a:t>except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  <a:sym typeface="Symbol"/>
              </a:rPr>
              <a:t>’s) 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         – </a:t>
            </a:r>
            <a:r>
              <a:rPr lang="fr-CH" sz="2000" b="1" dirty="0" err="1" smtClean="0">
                <a:solidFill>
                  <a:prstClr val="black"/>
                </a:solidFill>
              </a:rPr>
              <a:t>this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was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beautifully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verified</a:t>
            </a:r>
            <a:r>
              <a:rPr lang="fr-CH" sz="2000" b="1" dirty="0" smtClean="0">
                <a:solidFill>
                  <a:prstClr val="black"/>
                </a:solidFill>
              </a:rPr>
              <a:t> at LEP, SLC, </a:t>
            </a:r>
            <a:r>
              <a:rPr lang="fr-CH" sz="2000" b="1" dirty="0" err="1" smtClean="0">
                <a:solidFill>
                  <a:prstClr val="black"/>
                </a:solidFill>
              </a:rPr>
              <a:t>Tevatron</a:t>
            </a:r>
            <a:r>
              <a:rPr lang="fr-CH" sz="2000" b="1" dirty="0" smtClean="0">
                <a:solidFill>
                  <a:prstClr val="black"/>
                </a:solidFill>
              </a:rPr>
              <a:t> and the LHC.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          -- the EWPO radiative corrections </a:t>
            </a:r>
            <a:r>
              <a:rPr lang="fr-CH" sz="2000" b="1" dirty="0" err="1" smtClean="0">
                <a:solidFill>
                  <a:prstClr val="black"/>
                </a:solidFill>
              </a:rPr>
              <a:t>predicted</a:t>
            </a:r>
            <a:r>
              <a:rPr lang="fr-CH" sz="2000" b="1" dirty="0" smtClean="0">
                <a:solidFill>
                  <a:prstClr val="black"/>
                </a:solidFill>
              </a:rPr>
              <a:t> top and </a:t>
            </a:r>
            <a:r>
              <a:rPr lang="fr-CH" sz="2000" b="1" dirty="0" err="1" smtClean="0">
                <a:solidFill>
                  <a:prstClr val="black"/>
                </a:solidFill>
              </a:rPr>
              <a:t>Higgs</a:t>
            </a:r>
            <a:r>
              <a:rPr lang="fr-CH" sz="2000" b="1" dirty="0" smtClean="0">
                <a:solidFill>
                  <a:prstClr val="black"/>
                </a:solidFill>
              </a:rPr>
              <a:t> masses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prstClr val="black"/>
                </a:solidFill>
              </a:rPr>
              <a:t>                             </a:t>
            </a:r>
            <a:r>
              <a:rPr lang="fr-CH" sz="2000" b="1" dirty="0" err="1" smtClean="0">
                <a:solidFill>
                  <a:prstClr val="black"/>
                </a:solidFill>
              </a:rPr>
              <a:t>assuming</a:t>
            </a:r>
            <a:r>
              <a:rPr lang="fr-CH" sz="2000" b="1" dirty="0" smtClean="0">
                <a:solidFill>
                  <a:prstClr val="black"/>
                </a:solidFill>
              </a:rPr>
              <a:t> SM </a:t>
            </a:r>
            <a:r>
              <a:rPr lang="fr-CH" sz="2000" b="1" i="1" dirty="0" smtClean="0">
                <a:solidFill>
                  <a:prstClr val="black"/>
                </a:solidFill>
              </a:rPr>
              <a:t>and </a:t>
            </a:r>
            <a:r>
              <a:rPr lang="fr-CH" sz="2000" b="1" i="1" dirty="0" err="1" smtClean="0">
                <a:solidFill>
                  <a:prstClr val="black"/>
                </a:solidFill>
              </a:rPr>
              <a:t>nothing</a:t>
            </a:r>
            <a:r>
              <a:rPr lang="fr-CH" sz="2000" b="1" i="1" dirty="0" smtClean="0">
                <a:solidFill>
                  <a:prstClr val="black"/>
                </a:solidFill>
              </a:rPr>
              <a:t> </a:t>
            </a:r>
            <a:r>
              <a:rPr lang="fr-CH" sz="2000" b="1" i="1" dirty="0" err="1" smtClean="0">
                <a:solidFill>
                  <a:prstClr val="black"/>
                </a:solidFill>
              </a:rPr>
              <a:t>else</a:t>
            </a:r>
            <a:r>
              <a:rPr lang="fr-CH" sz="2000" b="1" i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can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even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extrapolate</a:t>
            </a:r>
            <a:r>
              <a:rPr lang="fr-CH" sz="2000" b="1" dirty="0" smtClean="0">
                <a:solidFill>
                  <a:prstClr val="black"/>
                </a:solidFill>
              </a:rPr>
              <a:t> the Standard Model all the </a:t>
            </a:r>
            <a:r>
              <a:rPr lang="fr-CH" sz="2000" b="1" dirty="0" err="1" smtClean="0">
                <a:solidFill>
                  <a:prstClr val="black"/>
                </a:solidFill>
              </a:rPr>
              <a:t>way</a:t>
            </a:r>
            <a:r>
              <a:rPr lang="fr-CH" sz="2000" b="1" dirty="0" smtClean="0">
                <a:solidFill>
                  <a:prstClr val="black"/>
                </a:solidFill>
              </a:rPr>
              <a:t> to the </a:t>
            </a:r>
            <a:r>
              <a:rPr lang="fr-CH" sz="2000" b="1" dirty="0" err="1" smtClean="0">
                <a:solidFill>
                  <a:prstClr val="black"/>
                </a:solidFill>
              </a:rPr>
              <a:t>the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Plank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scale</a:t>
            </a:r>
            <a:r>
              <a:rPr lang="fr-CH" sz="2000" b="1" dirty="0" smtClean="0">
                <a:solidFill>
                  <a:prstClr val="black"/>
                </a:solidFill>
              </a:rPr>
              <a:t> :</a:t>
            </a:r>
            <a:endParaRPr lang="en-GB" sz="2000" b="1" dirty="0" smtClean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9316"/>
            <a:ext cx="3514516" cy="29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69008" y="2869115"/>
            <a:ext cx="1527328" cy="708465"/>
            <a:chOff x="6902492" y="2668849"/>
            <a:chExt cx="1527328" cy="850158"/>
          </a:xfrm>
        </p:grpSpPr>
        <p:sp>
          <p:nvSpPr>
            <p:cNvPr id="5" name="Oval 4"/>
            <p:cNvSpPr/>
            <p:nvPr/>
          </p:nvSpPr>
          <p:spPr>
            <a:xfrm>
              <a:off x="6902492" y="3501007"/>
              <a:ext cx="36000" cy="1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938492" y="3068959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79184" y="2668849"/>
              <a:ext cx="1150636" cy="4801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sz="2000" dirty="0" smtClean="0">
                  <a:latin typeface="+mn-lt"/>
                </a:rPr>
                <a:t>FCC 2048</a:t>
              </a:r>
              <a:endParaRPr lang="en-GB" sz="2000" dirty="0" smtClean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0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8242" y="928379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>
                <a:latin typeface="+mn-lt"/>
              </a:rPr>
              <a:t>I</a:t>
            </a:r>
            <a:r>
              <a:rPr lang="fr-CH" sz="3600" dirty="0" smtClean="0">
                <a:latin typeface="+mn-lt"/>
              </a:rPr>
              <a:t>s </a:t>
            </a:r>
            <a:r>
              <a:rPr lang="fr-CH" sz="3600" dirty="0" err="1" smtClean="0">
                <a:latin typeface="+mn-lt"/>
              </a:rPr>
              <a:t>it</a:t>
            </a:r>
            <a:r>
              <a:rPr lang="fr-CH" sz="3600" dirty="0" smtClean="0">
                <a:latin typeface="+mn-lt"/>
              </a:rPr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3" y="1716769"/>
            <a:ext cx="4077789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21E7-EADB-4DEA-B641-295C2C806DFB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4377950"/>
            <a:chOff x="0" y="0"/>
            <a:chExt cx="9144000" cy="52535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90075" y="3239146"/>
              <a:ext cx="4618494" cy="2324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72874" y="3788689"/>
            <a:ext cx="5398253" cy="1227420"/>
            <a:chOff x="1937288" y="4819969"/>
            <a:chExt cx="5398253" cy="14729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41" y="4873648"/>
              <a:ext cx="5372100" cy="1419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937288" y="4819969"/>
              <a:ext cx="2913681" cy="294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79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372200" y="5137754"/>
            <a:ext cx="266290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</a:t>
            </a:r>
            <a:r>
              <a:rPr lang="fr-CH" sz="3600" b="1" dirty="0" smtClean="0">
                <a:solidFill>
                  <a:prstClr val="black"/>
                </a:solidFill>
              </a:rPr>
              <a:t>s </a:t>
            </a:r>
            <a:r>
              <a:rPr lang="fr-CH" sz="3600" b="1" dirty="0" err="1" smtClean="0">
                <a:solidFill>
                  <a:prstClr val="black"/>
                </a:solidFill>
              </a:rPr>
              <a:t>it</a:t>
            </a:r>
            <a:r>
              <a:rPr lang="fr-CH" sz="3600" b="1" dirty="0" smtClean="0">
                <a:solidFill>
                  <a:prstClr val="black"/>
                </a:solidFill>
              </a:rPr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16241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83" y="753720"/>
            <a:ext cx="249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Dark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matter</a:t>
            </a:r>
            <a:endParaRPr lang="fr-CH" sz="3600" b="1" dirty="0" smtClean="0">
              <a:solidFill>
                <a:prstClr val="black"/>
              </a:solidFill>
            </a:endParaRPr>
          </a:p>
        </p:txBody>
      </p:sp>
      <p:pic>
        <p:nvPicPr>
          <p:cNvPr id="3" name="Picture 2" descr="http://apod.cidehom.com/pix/2002/02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876" y="538609"/>
            <a:ext cx="3159808" cy="181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755" y="34804"/>
            <a:ext cx="35306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3" y="2683568"/>
            <a:ext cx="513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Were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is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antimatter</a:t>
            </a:r>
            <a:r>
              <a:rPr lang="fr-CH" sz="3600" b="1" dirty="0" smtClean="0">
                <a:solidFill>
                  <a:prstClr val="black"/>
                </a:solidFill>
              </a:rPr>
              <a:t> gone? </a:t>
            </a:r>
          </a:p>
        </p:txBody>
      </p:sp>
      <p:pic>
        <p:nvPicPr>
          <p:cNvPr id="6146" name="Picture 2" descr="http://cronodon.com/images/symmetr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49" y="2399321"/>
            <a:ext cx="2794311" cy="17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1" y="-76891"/>
            <a:ext cx="3867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srgbClr val="0000FF"/>
                </a:solidFill>
              </a:rPr>
              <a:t>We</a:t>
            </a:r>
            <a:r>
              <a:rPr lang="fr-CH" sz="3600" b="1" dirty="0" smtClean="0">
                <a:solidFill>
                  <a:srgbClr val="0000FF"/>
                </a:solidFill>
              </a:rPr>
              <a:t> </a:t>
            </a:r>
            <a:r>
              <a:rPr lang="fr-CH" sz="3600" b="1" dirty="0" err="1" smtClean="0">
                <a:solidFill>
                  <a:srgbClr val="0000FF"/>
                </a:solidFill>
              </a:rPr>
              <a:t>cannot</a:t>
            </a:r>
            <a:r>
              <a:rPr lang="fr-CH" sz="3600" b="1" dirty="0" smtClean="0">
                <a:solidFill>
                  <a:srgbClr val="0000FF"/>
                </a:solidFill>
              </a:rPr>
              <a:t> </a:t>
            </a:r>
            <a:r>
              <a:rPr lang="fr-CH" sz="3600" b="1" dirty="0" err="1" smtClean="0">
                <a:solidFill>
                  <a:srgbClr val="0000FF"/>
                </a:solidFill>
              </a:rPr>
              <a:t>explain</a:t>
            </a:r>
            <a:r>
              <a:rPr lang="fr-CH" sz="36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74" y="1328698"/>
            <a:ext cx="281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Standard Model </a:t>
            </a:r>
            <a:r>
              <a:rPr lang="fr-CH" b="1" dirty="0" err="1" smtClean="0">
                <a:solidFill>
                  <a:prstClr val="black"/>
                </a:solidFill>
              </a:rPr>
              <a:t>particles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constitute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only</a:t>
            </a:r>
            <a:r>
              <a:rPr lang="fr-CH" b="1" dirty="0" smtClean="0">
                <a:solidFill>
                  <a:prstClr val="black"/>
                </a:solidFill>
              </a:rPr>
              <a:t> 5% of the </a:t>
            </a:r>
            <a:r>
              <a:rPr lang="fr-CH" b="1" dirty="0" err="1" smtClean="0">
                <a:solidFill>
                  <a:prstClr val="black"/>
                </a:solidFill>
              </a:rPr>
              <a:t>energy</a:t>
            </a:r>
            <a:r>
              <a:rPr lang="fr-CH" b="1" dirty="0" smtClean="0">
                <a:solidFill>
                  <a:prstClr val="black"/>
                </a:solidFill>
              </a:rPr>
              <a:t> in the </a:t>
            </a:r>
            <a:r>
              <a:rPr lang="fr-CH" b="1" dirty="0" err="1">
                <a:solidFill>
                  <a:prstClr val="black"/>
                </a:solidFill>
              </a:rPr>
              <a:t>U</a:t>
            </a:r>
            <a:r>
              <a:rPr lang="fr-CH" b="1" dirty="0" err="1" smtClean="0">
                <a:solidFill>
                  <a:prstClr val="black"/>
                </a:solidFill>
              </a:rPr>
              <a:t>niverse</a:t>
            </a:r>
            <a:endParaRPr lang="fr-CH" b="1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86" y="3433564"/>
            <a:ext cx="6041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What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makes</a:t>
            </a:r>
            <a:r>
              <a:rPr lang="fr-CH" sz="3600" b="1" dirty="0" smtClean="0">
                <a:solidFill>
                  <a:prstClr val="black"/>
                </a:solidFill>
              </a:rPr>
              <a:t> neutrino masses?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600" b="1" dirty="0" smtClean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2225" t="39670" r="31047" b="32547"/>
          <a:stretch/>
        </p:blipFill>
        <p:spPr bwMode="auto">
          <a:xfrm>
            <a:off x="5377072" y="4054336"/>
            <a:ext cx="3011555" cy="13003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0174" y="4059699"/>
            <a:ext cx="4629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Not a unique solution in the SM --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Dirac masses (</a:t>
            </a:r>
            <a:r>
              <a:rPr lang="fr-CH" b="1" dirty="0" err="1" smtClean="0">
                <a:solidFill>
                  <a:prstClr val="black"/>
                </a:solidFill>
              </a:rPr>
              <a:t>why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so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small</a:t>
            </a:r>
            <a:r>
              <a:rPr lang="fr-CH" b="1" dirty="0" smtClean="0">
                <a:solidFill>
                  <a:prstClr val="black"/>
                </a:solidFill>
              </a:rPr>
              <a:t>?)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Majorana</a:t>
            </a:r>
            <a:r>
              <a:rPr lang="fr-CH" b="1" dirty="0" smtClean="0">
                <a:solidFill>
                  <a:prstClr val="black"/>
                </a:solidFill>
              </a:rPr>
              <a:t> masses (</a:t>
            </a:r>
            <a:r>
              <a:rPr lang="fr-CH" b="1" dirty="0" err="1" smtClean="0">
                <a:solidFill>
                  <a:prstClr val="black"/>
                </a:solidFill>
              </a:rPr>
              <a:t>why</a:t>
            </a:r>
            <a:r>
              <a:rPr lang="fr-CH" b="1" dirty="0" smtClean="0">
                <a:solidFill>
                  <a:prstClr val="black"/>
                </a:solidFill>
              </a:rPr>
              <a:t> not Dirac?)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Both</a:t>
            </a:r>
            <a:r>
              <a:rPr lang="fr-CH" b="1" dirty="0" smtClean="0">
                <a:solidFill>
                  <a:prstClr val="black"/>
                </a:solidFill>
              </a:rPr>
              <a:t> (the </a:t>
            </a:r>
            <a:r>
              <a:rPr lang="fr-CH" b="1" dirty="0" err="1" smtClean="0">
                <a:solidFill>
                  <a:prstClr val="black"/>
                </a:solidFill>
              </a:rPr>
              <a:t>preferred</a:t>
            </a:r>
            <a:r>
              <a:rPr lang="fr-CH" b="1" dirty="0" smtClean="0">
                <a:solidFill>
                  <a:prstClr val="black"/>
                </a:solidFill>
              </a:rPr>
              <a:t> scenarios, </a:t>
            </a:r>
            <a:r>
              <a:rPr lang="fr-CH" b="1" dirty="0" err="1" smtClean="0">
                <a:solidFill>
                  <a:prstClr val="black"/>
                </a:solidFill>
              </a:rPr>
              <a:t>see-saw</a:t>
            </a:r>
            <a:r>
              <a:rPr lang="fr-CH" b="1" dirty="0" smtClean="0">
                <a:solidFill>
                  <a:prstClr val="black"/>
                </a:solidFill>
              </a:rPr>
              <a:t>...)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heavy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right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handed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neutrinos?</a:t>
            </a:r>
            <a:endParaRPr lang="fr-CH" sz="1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83" y="753720"/>
            <a:ext cx="249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Dark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matter</a:t>
            </a:r>
            <a:endParaRPr lang="fr-CH" sz="3600" b="1" dirty="0" smtClean="0">
              <a:solidFill>
                <a:prstClr val="black"/>
              </a:solidFill>
            </a:endParaRPr>
          </a:p>
        </p:txBody>
      </p:sp>
      <p:pic>
        <p:nvPicPr>
          <p:cNvPr id="3" name="Picture 2" descr="http://apod.cidehom.com/pix/2002/02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876" y="538609"/>
            <a:ext cx="3159808" cy="181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755" y="34804"/>
            <a:ext cx="35306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3" y="2683568"/>
            <a:ext cx="513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Were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is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antimatter</a:t>
            </a:r>
            <a:r>
              <a:rPr lang="fr-CH" sz="3600" b="1" dirty="0" smtClean="0">
                <a:solidFill>
                  <a:prstClr val="black"/>
                </a:solidFill>
              </a:rPr>
              <a:t> gone? </a:t>
            </a:r>
          </a:p>
        </p:txBody>
      </p:sp>
      <p:pic>
        <p:nvPicPr>
          <p:cNvPr id="6146" name="Picture 2" descr="http://cronodon.com/images/symmetr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49" y="2399321"/>
            <a:ext cx="2794311" cy="17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1" y="-76891"/>
            <a:ext cx="3867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srgbClr val="0000FF"/>
                </a:solidFill>
              </a:rPr>
              <a:t>We</a:t>
            </a:r>
            <a:r>
              <a:rPr lang="fr-CH" sz="3600" b="1" dirty="0" smtClean="0">
                <a:solidFill>
                  <a:srgbClr val="0000FF"/>
                </a:solidFill>
              </a:rPr>
              <a:t> </a:t>
            </a:r>
            <a:r>
              <a:rPr lang="fr-CH" sz="3600" b="1" dirty="0" err="1" smtClean="0">
                <a:solidFill>
                  <a:srgbClr val="0000FF"/>
                </a:solidFill>
              </a:rPr>
              <a:t>cannot</a:t>
            </a:r>
            <a:r>
              <a:rPr lang="fr-CH" sz="3600" b="1" dirty="0" smtClean="0">
                <a:solidFill>
                  <a:srgbClr val="0000FF"/>
                </a:solidFill>
              </a:rPr>
              <a:t> </a:t>
            </a:r>
            <a:r>
              <a:rPr lang="fr-CH" sz="3600" b="1" dirty="0" err="1" smtClean="0">
                <a:solidFill>
                  <a:srgbClr val="0000FF"/>
                </a:solidFill>
              </a:rPr>
              <a:t>explain</a:t>
            </a:r>
            <a:r>
              <a:rPr lang="fr-CH" sz="36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74" y="1328698"/>
            <a:ext cx="281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Standard Model </a:t>
            </a:r>
            <a:r>
              <a:rPr lang="fr-CH" b="1" dirty="0" err="1" smtClean="0">
                <a:solidFill>
                  <a:prstClr val="black"/>
                </a:solidFill>
              </a:rPr>
              <a:t>particles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constitute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only</a:t>
            </a:r>
            <a:r>
              <a:rPr lang="fr-CH" b="1" dirty="0" smtClean="0">
                <a:solidFill>
                  <a:prstClr val="black"/>
                </a:solidFill>
              </a:rPr>
              <a:t> 5% of the </a:t>
            </a:r>
            <a:r>
              <a:rPr lang="fr-CH" b="1" dirty="0" err="1" smtClean="0">
                <a:solidFill>
                  <a:prstClr val="black"/>
                </a:solidFill>
              </a:rPr>
              <a:t>energy</a:t>
            </a:r>
            <a:r>
              <a:rPr lang="fr-CH" b="1" dirty="0" smtClean="0">
                <a:solidFill>
                  <a:prstClr val="black"/>
                </a:solidFill>
              </a:rPr>
              <a:t> in the </a:t>
            </a:r>
            <a:r>
              <a:rPr lang="fr-CH" b="1" dirty="0" err="1">
                <a:solidFill>
                  <a:prstClr val="black"/>
                </a:solidFill>
              </a:rPr>
              <a:t>U</a:t>
            </a:r>
            <a:r>
              <a:rPr lang="fr-CH" b="1" dirty="0" err="1" smtClean="0">
                <a:solidFill>
                  <a:prstClr val="black"/>
                </a:solidFill>
              </a:rPr>
              <a:t>niverse</a:t>
            </a:r>
            <a:endParaRPr lang="fr-CH" b="1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86" y="3654752"/>
            <a:ext cx="6041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 smtClean="0">
                <a:solidFill>
                  <a:prstClr val="black"/>
                </a:solidFill>
              </a:rPr>
              <a:t>What</a:t>
            </a:r>
            <a:r>
              <a:rPr lang="fr-CH" sz="3600" b="1" dirty="0" smtClean="0">
                <a:solidFill>
                  <a:prstClr val="black"/>
                </a:solidFill>
              </a:rPr>
              <a:t> </a:t>
            </a:r>
            <a:r>
              <a:rPr lang="fr-CH" sz="3600" b="1" dirty="0" err="1" smtClean="0">
                <a:solidFill>
                  <a:prstClr val="black"/>
                </a:solidFill>
              </a:rPr>
              <a:t>makes</a:t>
            </a:r>
            <a:r>
              <a:rPr lang="fr-CH" sz="3600" b="1" dirty="0" smtClean="0">
                <a:solidFill>
                  <a:prstClr val="black"/>
                </a:solidFill>
              </a:rPr>
              <a:t> neutrino masses?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600" b="1" dirty="0" smtClean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2225" t="39670" r="31047" b="32547"/>
          <a:stretch/>
        </p:blipFill>
        <p:spPr bwMode="auto">
          <a:xfrm>
            <a:off x="5377072" y="4054336"/>
            <a:ext cx="3011555" cy="13003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0174" y="4059699"/>
            <a:ext cx="4629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Not a unique solution in the SM --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Dirac masses (</a:t>
            </a:r>
            <a:r>
              <a:rPr lang="fr-CH" b="1" dirty="0" err="1" smtClean="0">
                <a:solidFill>
                  <a:prstClr val="black"/>
                </a:solidFill>
              </a:rPr>
              <a:t>why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so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small</a:t>
            </a:r>
            <a:r>
              <a:rPr lang="fr-CH" b="1" dirty="0" smtClean="0">
                <a:solidFill>
                  <a:prstClr val="black"/>
                </a:solidFill>
              </a:rPr>
              <a:t>?)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Majorana</a:t>
            </a:r>
            <a:r>
              <a:rPr lang="fr-CH" b="1" dirty="0" smtClean="0">
                <a:solidFill>
                  <a:prstClr val="black"/>
                </a:solidFill>
              </a:rPr>
              <a:t> masses (</a:t>
            </a:r>
            <a:r>
              <a:rPr lang="fr-CH" b="1" dirty="0" err="1" smtClean="0">
                <a:solidFill>
                  <a:prstClr val="black"/>
                </a:solidFill>
              </a:rPr>
              <a:t>why</a:t>
            </a:r>
            <a:r>
              <a:rPr lang="fr-CH" b="1" dirty="0" smtClean="0">
                <a:solidFill>
                  <a:prstClr val="black"/>
                </a:solidFill>
              </a:rPr>
              <a:t> not Dirac?)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Both</a:t>
            </a:r>
            <a:r>
              <a:rPr lang="fr-CH" b="1" dirty="0" smtClean="0">
                <a:solidFill>
                  <a:prstClr val="black"/>
                </a:solidFill>
              </a:rPr>
              <a:t> (the </a:t>
            </a:r>
            <a:r>
              <a:rPr lang="fr-CH" b="1" dirty="0" err="1" smtClean="0">
                <a:solidFill>
                  <a:prstClr val="black"/>
                </a:solidFill>
              </a:rPr>
              <a:t>preferred</a:t>
            </a:r>
            <a:r>
              <a:rPr lang="fr-CH" b="1" dirty="0" smtClean="0">
                <a:solidFill>
                  <a:prstClr val="black"/>
                </a:solidFill>
              </a:rPr>
              <a:t> scenarios, </a:t>
            </a:r>
            <a:r>
              <a:rPr lang="fr-CH" b="1" dirty="0" err="1" smtClean="0">
                <a:solidFill>
                  <a:prstClr val="black"/>
                </a:solidFill>
              </a:rPr>
              <a:t>see-saw</a:t>
            </a:r>
            <a:r>
              <a:rPr lang="fr-CH" b="1" dirty="0" smtClean="0">
                <a:solidFill>
                  <a:prstClr val="black"/>
                </a:solidFill>
              </a:rPr>
              <a:t>...)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heavy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right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handed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neutrinos?</a:t>
            </a:r>
            <a:endParaRPr lang="fr-CH" sz="1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57202"/>
            <a:ext cx="260680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600" b="0" dirty="0">
                <a:solidFill>
                  <a:prstClr val="black"/>
                </a:solidFill>
                <a:latin typeface="Calibri"/>
              </a:rPr>
              <a:t>I</a:t>
            </a:r>
            <a:r>
              <a:rPr lang="fr-CH" sz="3600" b="0" dirty="0" smtClean="0">
                <a:solidFill>
                  <a:prstClr val="black"/>
                </a:solidFill>
                <a:latin typeface="Calibri"/>
              </a:rPr>
              <a:t>s </a:t>
            </a:r>
            <a:r>
              <a:rPr lang="fr-CH" sz="3600" b="0" dirty="0" err="1" smtClean="0">
                <a:solidFill>
                  <a:prstClr val="black"/>
                </a:solidFill>
                <a:latin typeface="Calibri"/>
              </a:rPr>
              <a:t>it</a:t>
            </a:r>
            <a:r>
              <a:rPr lang="fr-CH" sz="3600" b="0" dirty="0" smtClean="0">
                <a:solidFill>
                  <a:prstClr val="black"/>
                </a:solidFill>
                <a:latin typeface="Calibri"/>
              </a:rPr>
              <a:t> the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824114"/>
            <a:ext cx="9208739" cy="53860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0" dirty="0" err="1">
                <a:solidFill>
                  <a:prstClr val="black"/>
                </a:solidFill>
                <a:latin typeface="Calibri"/>
              </a:rPr>
              <a:t>C</a:t>
            </a:r>
            <a:r>
              <a:rPr lang="fr-CH" sz="3200" b="0" dirty="0" err="1" smtClean="0">
                <a:solidFill>
                  <a:prstClr val="black"/>
                </a:solidFill>
                <a:latin typeface="Calibri"/>
              </a:rPr>
              <a:t>ertainly</a:t>
            </a:r>
            <a:r>
              <a:rPr lang="fr-CH" sz="3200" b="0" dirty="0" smtClean="0">
                <a:solidFill>
                  <a:prstClr val="black"/>
                </a:solidFill>
                <a:latin typeface="Calibri"/>
              </a:rPr>
              <a:t> not!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Dark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matter</a:t>
            </a:r>
            <a:endParaRPr lang="fr-CH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Baryon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Asymmetry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Universe</a:t>
            </a:r>
            <a:endParaRPr lang="fr-CH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Neutrino masses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600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are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experimental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proofs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that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there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more to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understand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3200" b="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We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 must continue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our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quest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, but  </a:t>
            </a:r>
            <a:r>
              <a:rPr lang="fr-CH" sz="3600" b="1" dirty="0" smtClean="0">
                <a:solidFill>
                  <a:prstClr val="black"/>
                </a:solidFill>
                <a:latin typeface="Calibri"/>
              </a:rPr>
              <a:t>HOW?</a:t>
            </a:r>
            <a:br>
              <a:rPr lang="fr-CH" sz="3600" b="1" dirty="0" smtClean="0">
                <a:solidFill>
                  <a:prstClr val="black"/>
                </a:solidFill>
                <a:latin typeface="Calibri"/>
              </a:rPr>
            </a:br>
            <a:endParaRPr lang="fr-CH" sz="16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Direct observation of new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particles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(but not </a:t>
            </a:r>
            <a:r>
              <a:rPr lang="fr-CH" sz="2000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!)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New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phenomena</a:t>
            </a: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(ex: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Neutral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currents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, neutrino oscillations, CP violation.. )</a:t>
            </a:r>
            <a:endParaRPr lang="fr-CH" sz="32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Deviations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from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precise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predictions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br>
              <a:rPr lang="fr-CH" sz="3200" b="1" dirty="0" smtClean="0">
                <a:solidFill>
                  <a:srgbClr val="C00000"/>
                </a:solidFill>
                <a:latin typeface="Calibri"/>
              </a:rPr>
            </a:b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ref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. Uranus to Neptune, </a:t>
            </a:r>
            <a:r>
              <a:rPr lang="fr-CH" sz="1800" dirty="0" err="1">
                <a:solidFill>
                  <a:prstClr val="black"/>
                </a:solidFill>
                <a:latin typeface="Calibri"/>
              </a:rPr>
              <a:t>M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ercury’s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perihelion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    top and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Higgs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predictions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from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LEP/SLC/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Tevatron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/B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factories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, g-2, etc…)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23707-DA5D-4599-831E-C95292538CDC}" type="datetime1">
              <a:rPr lang="fr-CH" smtClean="0"/>
              <a:t>02.12.2019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86240" y="2283177"/>
            <a:ext cx="297151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These</a:t>
            </a:r>
            <a:r>
              <a:rPr lang="fr-CH" dirty="0" smtClean="0"/>
              <a:t> </a:t>
            </a:r>
            <a:r>
              <a:rPr lang="fr-CH" u="sng" dirty="0" err="1" smtClean="0"/>
              <a:t>facts</a:t>
            </a:r>
            <a:r>
              <a:rPr lang="fr-CH" u="sng" dirty="0" smtClean="0"/>
              <a:t> </a:t>
            </a:r>
            <a:r>
              <a:rPr lang="fr-CH" dirty="0" err="1" smtClean="0"/>
              <a:t>require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explanations</a:t>
            </a:r>
            <a:r>
              <a:rPr lang="fr-CH" dirty="0" smtClean="0"/>
              <a:t>.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22620" y="1657367"/>
            <a:ext cx="331236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r>
              <a:rPr lang="fr-CH" dirty="0" smtClean="0"/>
              <a:t>o </a:t>
            </a:r>
            <a:r>
              <a:rPr lang="fr-CH" dirty="0" err="1" smtClean="0"/>
              <a:t>which</a:t>
            </a:r>
            <a:r>
              <a:rPr lang="fr-CH" dirty="0" smtClean="0"/>
              <a:t> one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add</a:t>
            </a:r>
            <a:r>
              <a:rPr lang="fr-CH" dirty="0" smtClean="0"/>
              <a:t>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theoretical</a:t>
            </a:r>
            <a:r>
              <a:rPr lang="fr-CH" dirty="0" smtClean="0"/>
              <a:t> questions on the 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6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98AC-F932-4613-B91D-0D755856FC7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7194"/>
            <a:ext cx="874130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 smtClean="0">
                <a:solidFill>
                  <a:srgbClr val="C00000"/>
                </a:solidFill>
              </a:rPr>
              <a:t>The </a:t>
            </a:r>
            <a:r>
              <a:rPr lang="fr-CH" sz="3200" b="1" dirty="0" err="1" smtClean="0">
                <a:solidFill>
                  <a:srgbClr val="C00000"/>
                </a:solidFill>
              </a:rPr>
              <a:t>Physics</a:t>
            </a:r>
            <a:r>
              <a:rPr lang="fr-CH" sz="3200" b="1" dirty="0" smtClean="0">
                <a:solidFill>
                  <a:srgbClr val="C00000"/>
                </a:solidFill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</a:rPr>
              <a:t>Landscape</a:t>
            </a:r>
            <a:endParaRPr lang="fr-CH" sz="3200" b="1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are in a </a:t>
            </a:r>
            <a:r>
              <a:rPr lang="fr-CH" sz="2000" b="1" dirty="0" err="1" smtClean="0">
                <a:solidFill>
                  <a:prstClr val="black"/>
                </a:solidFill>
              </a:rPr>
              <a:t>fascinating</a:t>
            </a:r>
            <a:r>
              <a:rPr lang="fr-CH" sz="2000" b="1" dirty="0" smtClean="0">
                <a:solidFill>
                  <a:prstClr val="black"/>
                </a:solidFill>
              </a:rPr>
              <a:t> situation: </a:t>
            </a:r>
            <a:r>
              <a:rPr lang="fr-CH" sz="2000" b="1" dirty="0" err="1" smtClean="0">
                <a:solidFill>
                  <a:prstClr val="black"/>
                </a:solidFill>
              </a:rPr>
              <a:t>where</a:t>
            </a:r>
            <a:r>
              <a:rPr lang="fr-CH" sz="2000" b="1" dirty="0" smtClean="0">
                <a:solidFill>
                  <a:prstClr val="black"/>
                </a:solidFill>
              </a:rPr>
              <a:t> to look and </a:t>
            </a:r>
            <a:r>
              <a:rPr lang="fr-CH" sz="2000" b="1" dirty="0" err="1" smtClean="0">
                <a:solidFill>
                  <a:prstClr val="black"/>
                </a:solidFill>
              </a:rPr>
              <a:t>what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will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we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find</a:t>
            </a:r>
            <a:r>
              <a:rPr lang="fr-CH" sz="2000" b="1" dirty="0" smtClean="0">
                <a:solidFill>
                  <a:prstClr val="black"/>
                </a:solidFill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prstClr val="black"/>
                </a:solidFill>
              </a:rPr>
              <a:t>For the first time </a:t>
            </a:r>
            <a:r>
              <a:rPr lang="fr-CH" sz="2400" b="1" dirty="0" err="1" smtClean="0">
                <a:solidFill>
                  <a:prstClr val="black"/>
                </a:solidFill>
              </a:rPr>
              <a:t>since</a:t>
            </a:r>
            <a:r>
              <a:rPr lang="fr-CH" sz="2400" b="1" dirty="0" smtClean="0">
                <a:solidFill>
                  <a:prstClr val="black"/>
                </a:solidFill>
              </a:rPr>
              <a:t> Fermi </a:t>
            </a:r>
            <a:r>
              <a:rPr lang="fr-CH" sz="2400" b="1" dirty="0" err="1" smtClean="0">
                <a:solidFill>
                  <a:prstClr val="black"/>
                </a:solidFill>
              </a:rPr>
              <a:t>theory</a:t>
            </a:r>
            <a:r>
              <a:rPr lang="fr-CH" sz="2400" b="1" dirty="0" smtClean="0">
                <a:solidFill>
                  <a:prstClr val="black"/>
                </a:solidFill>
              </a:rPr>
              <a:t>, </a:t>
            </a:r>
            <a:r>
              <a:rPr lang="fr-CH" sz="2400" b="1" u="sng" dirty="0" smtClean="0">
                <a:solidFill>
                  <a:prstClr val="black"/>
                </a:solidFill>
              </a:rPr>
              <a:t>WE HAVE  NO 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</a:t>
            </a:r>
            <a:r>
              <a:rPr lang="fr-CH" sz="2000" b="1" dirty="0" err="1" smtClean="0">
                <a:solidFill>
                  <a:prstClr val="black"/>
                </a:solidFill>
              </a:rPr>
              <a:t>next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facility</a:t>
            </a:r>
            <a:r>
              <a:rPr lang="fr-CH" sz="2000" b="1" dirty="0" smtClean="0">
                <a:solidFill>
                  <a:prstClr val="black"/>
                </a:solidFill>
              </a:rPr>
              <a:t> must </a:t>
            </a:r>
            <a:r>
              <a:rPr lang="fr-CH" sz="2000" b="1" dirty="0" err="1" smtClean="0">
                <a:solidFill>
                  <a:prstClr val="black"/>
                </a:solidFill>
              </a:rPr>
              <a:t>be</a:t>
            </a:r>
            <a:r>
              <a:rPr lang="fr-CH" sz="2000" b="1" dirty="0" smtClean="0">
                <a:solidFill>
                  <a:prstClr val="black"/>
                </a:solidFill>
              </a:rPr>
              <a:t> versatile </a:t>
            </a:r>
            <a:r>
              <a:rPr lang="fr-CH" sz="2000" b="1" dirty="0" err="1" smtClean="0">
                <a:solidFill>
                  <a:prstClr val="black"/>
                </a:solidFill>
              </a:rPr>
              <a:t>with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C00000"/>
                </a:solidFill>
              </a:rPr>
              <a:t>as </a:t>
            </a:r>
            <a:r>
              <a:rPr lang="fr-CH" sz="2000" b="1" dirty="0" err="1" smtClean="0">
                <a:solidFill>
                  <a:srgbClr val="C00000"/>
                </a:solidFill>
              </a:rPr>
              <a:t>broad</a:t>
            </a:r>
            <a:r>
              <a:rPr lang="fr-CH" sz="2000" b="1" dirty="0" smtClean="0">
                <a:solidFill>
                  <a:srgbClr val="C00000"/>
                </a:solidFill>
              </a:rPr>
              <a:t> and </a:t>
            </a:r>
            <a:r>
              <a:rPr lang="fr-CH" sz="2000" b="1" dirty="0" err="1" smtClean="0">
                <a:solidFill>
                  <a:srgbClr val="C00000"/>
                </a:solidFill>
              </a:rPr>
              <a:t>powerful</a:t>
            </a:r>
            <a:r>
              <a:rPr lang="fr-CH" sz="2000" b="1" dirty="0" smtClean="0">
                <a:solidFill>
                  <a:srgbClr val="C00000"/>
                </a:solidFill>
              </a:rPr>
              <a:t> </a:t>
            </a:r>
            <a:r>
              <a:rPr lang="fr-CH" sz="2000" b="1" dirty="0" err="1" smtClean="0">
                <a:solidFill>
                  <a:srgbClr val="C00000"/>
                </a:solidFill>
              </a:rPr>
              <a:t>reach</a:t>
            </a:r>
            <a:r>
              <a:rPr lang="fr-CH" sz="2000" b="1" dirty="0" smtClean="0">
                <a:solidFill>
                  <a:srgbClr val="C00000"/>
                </a:solidFill>
              </a:rPr>
              <a:t> as possible</a:t>
            </a:r>
            <a:r>
              <a:rPr lang="fr-CH" sz="2000" b="1" dirty="0" smtClean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as </a:t>
            </a:r>
            <a:r>
              <a:rPr lang="fr-CH" sz="2000" b="1" dirty="0" err="1" smtClean="0">
                <a:solidFill>
                  <a:prstClr val="black"/>
                </a:solidFill>
              </a:rPr>
              <a:t>there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0033CC"/>
                </a:solidFill>
              </a:rPr>
              <a:t>no </a:t>
            </a:r>
            <a:r>
              <a:rPr lang="fr-CH" sz="2000" b="1" dirty="0" err="1" smtClean="0">
                <a:solidFill>
                  <a:srgbClr val="0033CC"/>
                </a:solidFill>
              </a:rPr>
              <a:t>precise</a:t>
            </a:r>
            <a:r>
              <a:rPr lang="fr-CH" sz="2000" b="1" dirty="0" smtClean="0">
                <a:solidFill>
                  <a:srgbClr val="0033CC"/>
                </a:solidFill>
              </a:rPr>
              <a:t> </a:t>
            </a:r>
            <a:r>
              <a:rPr lang="fr-CH" sz="2000" b="1" dirty="0" err="1" smtClean="0">
                <a:solidFill>
                  <a:srgbClr val="0033CC"/>
                </a:solidFill>
              </a:rPr>
              <a:t>target</a:t>
            </a: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smtClean="0">
                <a:solidFill>
                  <a:srgbClr val="0033CC"/>
                </a:solidFill>
              </a:rPr>
              <a:t>        </a:t>
            </a:r>
            <a:r>
              <a:rPr lang="fr-CH" sz="2800" b="1" dirty="0" smtClean="0">
                <a:solidFill>
                  <a:srgbClr val="C00000"/>
                </a:solidFill>
              </a:rPr>
              <a:t> </a:t>
            </a:r>
            <a:r>
              <a:rPr lang="fr-CH" sz="28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800" b="1" u="sng" dirty="0" smtClean="0">
                <a:solidFill>
                  <a:srgbClr val="C00000"/>
                </a:solidFill>
              </a:rPr>
              <a:t>more </a:t>
            </a:r>
            <a:r>
              <a:rPr lang="fr-CH" sz="2800" b="1" u="sng" dirty="0" err="1">
                <a:solidFill>
                  <a:srgbClr val="C00000"/>
                </a:solidFill>
              </a:rPr>
              <a:t>S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ensitivity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P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recision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E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nergy</a:t>
            </a:r>
            <a:endParaRPr lang="fr-CH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3517573"/>
            <a:ext cx="920611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FCC , </a:t>
            </a:r>
            <a:r>
              <a:rPr lang="fr-CH" sz="2400" b="1" dirty="0" err="1" smtClean="0"/>
              <a:t>thanks</a:t>
            </a:r>
            <a:r>
              <a:rPr lang="fr-CH" sz="2400" b="1" dirty="0" smtClean="0"/>
              <a:t> to synergies and </a:t>
            </a:r>
            <a:r>
              <a:rPr lang="fr-CH" sz="2400" b="1" dirty="0" err="1" smtClean="0"/>
              <a:t>complementarities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offers</a:t>
            </a:r>
            <a:r>
              <a:rPr lang="fr-CH" sz="2400" b="1" dirty="0" smtClean="0"/>
              <a:t> </a:t>
            </a:r>
          </a:p>
          <a:p>
            <a:r>
              <a:rPr lang="fr-CH" sz="2400" b="1" dirty="0" smtClean="0"/>
              <a:t>the </a:t>
            </a:r>
            <a:r>
              <a:rPr lang="fr-CH" sz="2400" b="1" dirty="0" err="1" smtClean="0"/>
              <a:t>most</a:t>
            </a:r>
            <a:r>
              <a:rPr lang="fr-CH" sz="2400" b="1" dirty="0" smtClean="0"/>
              <a:t> versatile and </a:t>
            </a:r>
            <a:r>
              <a:rPr lang="fr-CH" sz="2400" b="1" dirty="0" err="1" smtClean="0"/>
              <a:t>adapted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response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today’s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landscape</a:t>
            </a:r>
            <a:r>
              <a:rPr lang="fr-CH" sz="2400" b="1" dirty="0" smtClean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119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Alain </a:t>
            </a:r>
            <a:r>
              <a:rPr lang="en-GB" dirty="0" err="1" smtClean="0"/>
              <a:t>Blondel</a:t>
            </a:r>
            <a:r>
              <a:rPr lang="en-GB" dirty="0" smtClean="0"/>
              <a:t>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83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t="24681" r="4770"/>
          <a:stretch/>
        </p:blipFill>
        <p:spPr bwMode="auto">
          <a:xfrm>
            <a:off x="384951" y="60007"/>
            <a:ext cx="8075481" cy="38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50000" r="6967" b="34226"/>
          <a:stretch/>
        </p:blipFill>
        <p:spPr bwMode="auto">
          <a:xfrm>
            <a:off x="107504" y="3994768"/>
            <a:ext cx="8647890" cy="90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4049870"/>
            <a:ext cx="785580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i="1" dirty="0" smtClean="0"/>
              <a:t>“Discoveries </a:t>
            </a:r>
            <a:r>
              <a:rPr lang="en-GB" sz="2000" i="1" dirty="0"/>
              <a:t>make the front pages of the </a:t>
            </a:r>
            <a:r>
              <a:rPr lang="en-GB" sz="2000" i="1" dirty="0" smtClean="0"/>
              <a:t>newspapers, </a:t>
            </a:r>
            <a:r>
              <a:rPr lang="en-GB" sz="2000" i="1" dirty="0"/>
              <a:t>while precise measurements of known particle don’t, but scientifically they are just as important."</a:t>
            </a:r>
          </a:p>
        </p:txBody>
      </p:sp>
    </p:spTree>
    <p:extLst>
      <p:ext uri="{BB962C8B-B14F-4D97-AF65-F5344CB8AC3E}">
        <p14:creationId xmlns:p14="http://schemas.microsoft.com/office/powerpoint/2010/main" val="42430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9188"/>
            <a:ext cx="828092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The FCC </a:t>
            </a:r>
            <a:r>
              <a:rPr lang="fr-CH" dirty="0" err="1" smtClean="0"/>
              <a:t>integrated</a:t>
            </a:r>
            <a:r>
              <a:rPr lang="fr-CH" dirty="0" smtClean="0"/>
              <a:t> program FCC (</a:t>
            </a:r>
            <a:r>
              <a:rPr lang="fr-CH" dirty="0" err="1" smtClean="0"/>
              <a:t>ee</a:t>
            </a:r>
            <a:r>
              <a:rPr lang="fr-CH" dirty="0" smtClean="0"/>
              <a:t> and </a:t>
            </a:r>
            <a:r>
              <a:rPr lang="fr-CH" dirty="0" err="1" smtClean="0"/>
              <a:t>hh</a:t>
            </a:r>
            <a:r>
              <a:rPr lang="fr-CH" dirty="0" smtClean="0"/>
              <a:t>,  </a:t>
            </a:r>
            <a:r>
              <a:rPr lang="fr-CH" dirty="0" err="1" smtClean="0"/>
              <a:t>ep</a:t>
            </a:r>
            <a:r>
              <a:rPr lang="fr-CH" dirty="0" smtClean="0"/>
              <a:t>)   by </a:t>
            </a:r>
            <a:r>
              <a:rPr lang="fr-CH" dirty="0" err="1" smtClean="0"/>
              <a:t>way</a:t>
            </a:r>
            <a:r>
              <a:rPr lang="fr-CH" dirty="0" smtClean="0"/>
              <a:t> of  </a:t>
            </a:r>
          </a:p>
          <a:p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smtClean="0">
                <a:solidFill>
                  <a:srgbClr val="FF0000"/>
                </a:solidFill>
              </a:rPr>
              <a:t>                               </a:t>
            </a:r>
            <a:r>
              <a:rPr lang="fr-CH" b="1" u="sng" dirty="0" err="1" smtClean="0">
                <a:solidFill>
                  <a:srgbClr val="FF0000"/>
                </a:solidFill>
              </a:rPr>
              <a:t>synergy</a:t>
            </a:r>
            <a:r>
              <a:rPr lang="fr-CH" b="1" u="sng" dirty="0" smtClean="0">
                <a:solidFill>
                  <a:srgbClr val="FF0000"/>
                </a:solidFill>
              </a:rPr>
              <a:t> and </a:t>
            </a:r>
            <a:r>
              <a:rPr lang="fr-CH" b="1" u="sng" dirty="0" err="1" smtClean="0">
                <a:solidFill>
                  <a:srgbClr val="FF0000"/>
                </a:solidFill>
              </a:rPr>
              <a:t>complementarity</a:t>
            </a:r>
            <a:r>
              <a:rPr lang="fr-CH" b="1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CH" b="1" dirty="0" err="1" smtClean="0"/>
              <a:t>will</a:t>
            </a:r>
            <a:r>
              <a:rPr lang="fr-CH" b="1" dirty="0" smtClean="0"/>
              <a:t> </a:t>
            </a:r>
            <a:r>
              <a:rPr lang="fr-CH" b="1" dirty="0" err="1" smtClean="0"/>
              <a:t>provide</a:t>
            </a:r>
            <a:r>
              <a:rPr lang="fr-CH" b="1" dirty="0" smtClean="0"/>
              <a:t> the </a:t>
            </a:r>
            <a:r>
              <a:rPr lang="fr-CH" b="1" dirty="0" err="1" smtClean="0"/>
              <a:t>most</a:t>
            </a:r>
            <a:r>
              <a:rPr lang="fr-CH" b="1" dirty="0" smtClean="0"/>
              <a:t> </a:t>
            </a:r>
            <a:r>
              <a:rPr lang="fr-CH" b="1" dirty="0" err="1" smtClean="0"/>
              <a:t>complete</a:t>
            </a:r>
            <a:r>
              <a:rPr lang="fr-CH" b="1" dirty="0" smtClean="0"/>
              <a:t> and model-</a:t>
            </a:r>
            <a:r>
              <a:rPr lang="fr-CH" b="1" dirty="0" err="1" smtClean="0"/>
              <a:t>independent</a:t>
            </a:r>
            <a:r>
              <a:rPr lang="fr-CH" b="1" dirty="0" smtClean="0"/>
              <a:t> </a:t>
            </a:r>
            <a:r>
              <a:rPr lang="fr-CH" b="1" dirty="0" err="1" smtClean="0"/>
              <a:t>studies</a:t>
            </a:r>
            <a:r>
              <a:rPr lang="fr-CH" b="1" dirty="0" smtClean="0"/>
              <a:t> of the </a:t>
            </a:r>
            <a:r>
              <a:rPr lang="fr-CH" b="1" dirty="0" err="1" smtClean="0"/>
              <a:t>Higgs</a:t>
            </a:r>
            <a:r>
              <a:rPr lang="fr-CH" b="1" dirty="0" smtClean="0"/>
              <a:t> boson </a:t>
            </a:r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7" y="1357334"/>
            <a:ext cx="26574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3141658"/>
            <a:ext cx="2675384" cy="60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7504" y="2857500"/>
            <a:ext cx="42804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dirty="0" smtClean="0"/>
              <a:t> </a:t>
            </a:r>
            <a:r>
              <a:rPr lang="fr-CH" dirty="0" err="1" smtClean="0"/>
              <a:t>provides</a:t>
            </a:r>
            <a:r>
              <a:rPr lang="fr-CH" dirty="0" smtClean="0"/>
              <a:t> 10</a:t>
            </a:r>
            <a:r>
              <a:rPr lang="fr-CH" baseline="30000" dirty="0" smtClean="0"/>
              <a:t>6</a:t>
            </a:r>
            <a:r>
              <a:rPr lang="fr-CH" dirty="0" smtClean="0"/>
              <a:t> ZH + 10</a:t>
            </a:r>
            <a:r>
              <a:rPr lang="fr-CH" baseline="30000" dirty="0" smtClean="0"/>
              <a:t>5 </a:t>
            </a:r>
            <a:r>
              <a:rPr lang="fr-CH" dirty="0" err="1" smtClean="0"/>
              <a:t>Hvv</a:t>
            </a:r>
            <a:r>
              <a:rPr lang="fr-CH" dirty="0" smtClean="0"/>
              <a:t> </a:t>
            </a:r>
            <a:r>
              <a:rPr lang="fr-CH" dirty="0" err="1" smtClean="0"/>
              <a:t>evts</a:t>
            </a:r>
            <a:r>
              <a:rPr lang="fr-CH" dirty="0" smtClean="0"/>
              <a:t>  </a:t>
            </a:r>
          </a:p>
          <a:p>
            <a:r>
              <a:rPr lang="fr-CH" b="1" dirty="0" smtClean="0"/>
              <a:t>-- Model-</a:t>
            </a:r>
            <a:r>
              <a:rPr lang="fr-CH" b="1" dirty="0"/>
              <a:t>I</a:t>
            </a:r>
            <a:r>
              <a:rPr lang="fr-CH" b="1" dirty="0" smtClean="0"/>
              <a:t>ndependent </a:t>
            </a:r>
            <a:r>
              <a:rPr lang="fr-CH" b="1" dirty="0" smtClean="0">
                <a:sym typeface="Symbol"/>
              </a:rPr>
              <a:t></a:t>
            </a:r>
            <a:r>
              <a:rPr lang="fr-CH" b="1" baseline="-25000" dirty="0" smtClean="0">
                <a:sym typeface="Symbol"/>
              </a:rPr>
              <a:t>H  </a:t>
            </a:r>
            <a:r>
              <a:rPr lang="fr-CH" b="1" dirty="0" err="1" smtClean="0">
                <a:sym typeface="Symbol"/>
              </a:rPr>
              <a:t>determination</a:t>
            </a:r>
            <a:endParaRPr lang="fr-CH" b="1" baseline="-25000" dirty="0" smtClean="0">
              <a:sym typeface="Symbol"/>
            </a:endParaRPr>
          </a:p>
          <a:p>
            <a:r>
              <a:rPr lang="fr-CH" b="1" dirty="0" smtClean="0"/>
              <a:t>--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HZZ</a:t>
            </a:r>
            <a:r>
              <a:rPr lang="fr-CH" b="1" dirty="0" smtClean="0"/>
              <a:t>  </a:t>
            </a:r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to Z at 0.17%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</a:t>
            </a:r>
            <a:r>
              <a:rPr lang="fr-CH" b="1" dirty="0" err="1" smtClean="0"/>
              <a:t>fixed</a:t>
            </a:r>
            <a:r>
              <a:rPr lang="fr-CH" b="1" dirty="0" smtClean="0"/>
              <a:t> </a:t>
            </a:r>
            <a:r>
              <a:rPr lang="fr-CH" b="1" dirty="0" err="1" smtClean="0"/>
              <a:t>candle</a:t>
            </a:r>
            <a:r>
              <a:rPr lang="fr-CH" b="1" dirty="0" smtClean="0"/>
              <a:t> for all </a:t>
            </a:r>
            <a:r>
              <a:rPr lang="fr-CH" b="1" dirty="0" err="1" smtClean="0"/>
              <a:t>measurements</a:t>
            </a:r>
            <a:endParaRPr lang="fr-CH" b="1" dirty="0" smtClean="0"/>
          </a:p>
          <a:p>
            <a:r>
              <a:rPr lang="fr-CH" dirty="0"/>
              <a:t>(WW, </a:t>
            </a:r>
            <a:r>
              <a:rPr lang="fr-CH" dirty="0" err="1"/>
              <a:t>bb</a:t>
            </a:r>
            <a:r>
              <a:rPr lang="fr-CH" dirty="0"/>
              <a:t>, </a:t>
            </a:r>
            <a:r>
              <a:rPr lang="fr-CH" dirty="0">
                <a:sym typeface="Symbol"/>
              </a:rPr>
              <a:t>, </a:t>
            </a:r>
            <a:r>
              <a:rPr lang="fr-CH" dirty="0"/>
              <a:t>cc, </a:t>
            </a:r>
            <a:r>
              <a:rPr lang="fr-CH" dirty="0" err="1"/>
              <a:t>gg</a:t>
            </a:r>
            <a:r>
              <a:rPr lang="fr-CH" dirty="0"/>
              <a:t> etc… &lt;% </a:t>
            </a:r>
            <a:r>
              <a:rPr lang="fr-CH" dirty="0" err="1"/>
              <a:t>level</a:t>
            </a:r>
            <a:r>
              <a:rPr lang="fr-CH" dirty="0"/>
              <a:t>)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even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possibly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Hee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coupling</a:t>
            </a:r>
            <a:r>
              <a:rPr lang="fr-CH" b="1" dirty="0">
                <a:sym typeface="Wingdings" panose="05000000000000000000" pitchFamily="2" charset="2"/>
              </a:rPr>
              <a:t>! </a:t>
            </a:r>
          </a:p>
          <a:p>
            <a:r>
              <a:rPr lang="fr-CH" dirty="0" err="1" smtClean="0"/>
              <a:t>also</a:t>
            </a:r>
            <a:r>
              <a:rPr lang="fr-CH" dirty="0" smtClean="0"/>
              <a:t> first 40% </a:t>
            </a:r>
            <a:r>
              <a:rPr lang="fr-CH" dirty="0" err="1" smtClean="0"/>
              <a:t>effect</a:t>
            </a:r>
            <a:r>
              <a:rPr lang="fr-CH" dirty="0" smtClean="0"/>
              <a:t> of </a:t>
            </a:r>
            <a:r>
              <a:rPr lang="fr-CH" dirty="0" err="1" smtClean="0"/>
              <a:t>g</a:t>
            </a:r>
            <a:r>
              <a:rPr lang="fr-CH" baseline="-25000" dirty="0" err="1" smtClean="0"/>
              <a:t>HHH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loop</a:t>
            </a:r>
            <a:r>
              <a:rPr lang="fr-CH" dirty="0" smtClean="0"/>
              <a:t> </a:t>
            </a:r>
            <a:r>
              <a:rPr lang="fr-CH" dirty="0" err="1" smtClean="0"/>
              <a:t>effect</a:t>
            </a:r>
            <a:endParaRPr lang="fr-CH" dirty="0" smtClean="0"/>
          </a:p>
          <a:p>
            <a:r>
              <a:rPr lang="fr-CH" dirty="0" smtClean="0"/>
              <a:t>(22% </a:t>
            </a:r>
            <a:r>
              <a:rPr lang="fr-CH" dirty="0" err="1" smtClean="0"/>
              <a:t>with</a:t>
            </a:r>
            <a:r>
              <a:rPr lang="fr-CH" dirty="0" smtClean="0"/>
              <a:t> 4 </a:t>
            </a:r>
            <a:r>
              <a:rPr lang="fr-CH" dirty="0" err="1" smtClean="0"/>
              <a:t>IPs</a:t>
            </a:r>
            <a:r>
              <a:rPr lang="fr-CH" dirty="0" smtClean="0"/>
              <a:t>)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090778" y="5337130"/>
            <a:ext cx="26333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Superb</a:t>
            </a:r>
            <a:r>
              <a:rPr lang="fr-CH" b="1" dirty="0" smtClean="0"/>
              <a:t> </a:t>
            </a:r>
            <a:r>
              <a:rPr lang="fr-CH" b="1" dirty="0" err="1" smtClean="0"/>
              <a:t>complementarity</a:t>
            </a:r>
            <a:r>
              <a:rPr lang="fr-CH" b="1" dirty="0" smtClean="0"/>
              <a:t>!</a:t>
            </a:r>
            <a:endParaRPr lang="en-GB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11634" b="80822"/>
          <a:stretch/>
        </p:blipFill>
        <p:spPr bwMode="auto">
          <a:xfrm>
            <a:off x="3779912" y="985292"/>
            <a:ext cx="5272221" cy="73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9992" y="2641476"/>
            <a:ext cx="4532266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pp </a:t>
            </a:r>
            <a:r>
              <a:rPr lang="fr-CH" dirty="0" err="1" smtClean="0"/>
              <a:t>provides</a:t>
            </a:r>
            <a:r>
              <a:rPr lang="fr-CH" dirty="0" smtClean="0"/>
              <a:t> 2.10</a:t>
            </a:r>
            <a:r>
              <a:rPr lang="fr-CH" baseline="30000" dirty="0" smtClean="0"/>
              <a:t>10</a:t>
            </a:r>
            <a:r>
              <a:rPr lang="fr-CH" dirty="0" smtClean="0"/>
              <a:t> </a:t>
            </a:r>
            <a:r>
              <a:rPr lang="fr-CH" dirty="0" err="1" smtClean="0"/>
              <a:t>Higgs</a:t>
            </a:r>
            <a:r>
              <a:rPr lang="fr-CH" dirty="0" smtClean="0"/>
              <a:t> ! </a:t>
            </a:r>
          </a:p>
          <a:p>
            <a:r>
              <a:rPr lang="fr-CH" dirty="0" smtClean="0"/>
              <a:t>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dirty="0"/>
              <a:t> </a:t>
            </a:r>
            <a:r>
              <a:rPr lang="fr-CH" dirty="0" smtClean="0"/>
              <a:t>‘</a:t>
            </a:r>
            <a:r>
              <a:rPr lang="fr-CH" dirty="0" err="1" smtClean="0"/>
              <a:t>candle</a:t>
            </a:r>
            <a:r>
              <a:rPr lang="fr-CH" dirty="0" smtClean="0"/>
              <a:t>’)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provide</a:t>
            </a:r>
            <a:endParaRPr lang="fr-CH" dirty="0" smtClean="0"/>
          </a:p>
          <a:p>
            <a:r>
              <a:rPr lang="fr-CH" b="1" dirty="0" smtClean="0"/>
              <a:t>-- model-</a:t>
            </a:r>
            <a:r>
              <a:rPr lang="fr-CH" b="1" dirty="0" err="1" smtClean="0"/>
              <a:t>independent</a:t>
            </a:r>
            <a:r>
              <a:rPr lang="fr-CH" b="1" dirty="0" smtClean="0"/>
              <a:t> </a:t>
            </a:r>
            <a:r>
              <a:rPr lang="fr-CH" b="1" dirty="0" err="1" smtClean="0"/>
              <a:t>ttH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to &lt;1%</a:t>
            </a:r>
          </a:p>
          <a:p>
            <a:r>
              <a:rPr lang="fr-CH" b="1" dirty="0" smtClean="0"/>
              <a:t>-- rare </a:t>
            </a:r>
            <a:r>
              <a:rPr lang="fr-CH" b="1" dirty="0" err="1" smtClean="0"/>
              <a:t>decays</a:t>
            </a:r>
            <a:r>
              <a:rPr lang="fr-CH" b="1" dirty="0" smtClean="0"/>
              <a:t> (</a:t>
            </a:r>
            <a:r>
              <a:rPr lang="fr-CH" b="1" dirty="0" smtClean="0">
                <a:sym typeface="Symbol"/>
              </a:rPr>
              <a:t>, ,  …)</a:t>
            </a:r>
          </a:p>
          <a:p>
            <a:r>
              <a:rPr lang="fr-CH" b="1" dirty="0" smtClean="0">
                <a:sym typeface="Symbol"/>
              </a:rPr>
              <a:t>-- invisible </a:t>
            </a:r>
            <a:r>
              <a:rPr lang="fr-CH" b="1" dirty="0" err="1" smtClean="0">
                <a:sym typeface="Symbol"/>
              </a:rPr>
              <a:t>width</a:t>
            </a:r>
            <a:r>
              <a:rPr lang="fr-CH" b="1" dirty="0" smtClean="0">
                <a:sym typeface="Symbol"/>
              </a:rPr>
              <a:t> to 5 10</a:t>
            </a:r>
            <a:r>
              <a:rPr lang="fr-CH" b="1" baseline="30000" dirty="0" smtClean="0">
                <a:sym typeface="Symbol"/>
              </a:rPr>
              <a:t>-4  </a:t>
            </a:r>
            <a:r>
              <a:rPr lang="fr-CH" b="1" dirty="0" smtClean="0">
                <a:sym typeface="Symbol"/>
              </a:rPr>
              <a:t>BR</a:t>
            </a:r>
            <a:endParaRPr lang="fr-CH" b="1" baseline="30000" dirty="0" smtClean="0">
              <a:sym typeface="Symbol"/>
            </a:endParaRPr>
          </a:p>
          <a:p>
            <a:r>
              <a:rPr lang="fr-CH" b="1" dirty="0" smtClean="0">
                <a:sym typeface="Symbol"/>
              </a:rPr>
              <a:t>-- </a:t>
            </a:r>
            <a:r>
              <a:rPr lang="fr-CH" b="1" dirty="0" err="1" smtClean="0">
                <a:sym typeface="Symbol"/>
              </a:rPr>
              <a:t>Higgs</a:t>
            </a:r>
            <a:r>
              <a:rPr lang="fr-CH" b="1" dirty="0" smtClean="0">
                <a:sym typeface="Symbol"/>
              </a:rPr>
              <a:t> self </a:t>
            </a:r>
            <a:r>
              <a:rPr lang="fr-CH" b="1" dirty="0" err="1" smtClean="0">
                <a:sym typeface="Symbol"/>
              </a:rPr>
              <a:t>coupling</a:t>
            </a:r>
            <a:r>
              <a:rPr lang="fr-CH" b="1" dirty="0" smtClean="0">
                <a:sym typeface="Symbol"/>
              </a:rPr>
              <a:t> </a:t>
            </a:r>
            <a:r>
              <a:rPr lang="fr-CH" b="1" dirty="0" err="1" smtClean="0">
                <a:sym typeface="Symbol"/>
              </a:rPr>
              <a:t>g</a:t>
            </a:r>
            <a:r>
              <a:rPr lang="fr-CH" b="1" baseline="-25000" dirty="0" err="1" smtClean="0">
                <a:sym typeface="Symbol"/>
              </a:rPr>
              <a:t>HHH</a:t>
            </a:r>
            <a:r>
              <a:rPr lang="fr-CH" b="1" baseline="-25000" dirty="0" smtClean="0">
                <a:sym typeface="Symbol"/>
              </a:rPr>
              <a:t> </a:t>
            </a:r>
            <a:r>
              <a:rPr lang="fr-CH" b="1" dirty="0" smtClean="0">
                <a:sym typeface="Symbol"/>
              </a:rPr>
              <a:t> to 5%</a:t>
            </a:r>
          </a:p>
          <a:p>
            <a:endParaRPr lang="fr-CH" sz="1050" dirty="0" smtClean="0"/>
          </a:p>
          <a:p>
            <a:r>
              <a:rPr lang="fr-CH" dirty="0" smtClean="0"/>
              <a:t> </a:t>
            </a:r>
            <a:r>
              <a:rPr lang="fr-CH" b="1" dirty="0" err="1" smtClean="0">
                <a:solidFill>
                  <a:srgbClr val="008000"/>
                </a:solidFill>
              </a:rPr>
              <a:t>ep</a:t>
            </a:r>
            <a:r>
              <a:rPr lang="fr-CH" b="1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produce</a:t>
            </a:r>
            <a:r>
              <a:rPr lang="fr-CH" dirty="0" smtClean="0"/>
              <a:t> 2.5 10</a:t>
            </a:r>
            <a:r>
              <a:rPr lang="fr-CH" baseline="30000" dirty="0" smtClean="0"/>
              <a:t>6 </a:t>
            </a:r>
            <a:r>
              <a:rPr lang="fr-CH" dirty="0" err="1" smtClean="0"/>
              <a:t>Higgs</a:t>
            </a:r>
            <a:endParaRPr lang="fr-CH" dirty="0" smtClean="0"/>
          </a:p>
          <a:p>
            <a:r>
              <a:rPr lang="fr-CH" dirty="0" smtClean="0"/>
              <a:t>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b="1" dirty="0" err="1">
                <a:solidFill>
                  <a:srgbClr val="FF0000"/>
                </a:solidFill>
              </a:rPr>
              <a:t>ee</a:t>
            </a:r>
            <a:r>
              <a:rPr lang="fr-CH" dirty="0"/>
              <a:t> ‘</a:t>
            </a:r>
            <a:r>
              <a:rPr lang="fr-CH" dirty="0" err="1"/>
              <a:t>candle</a:t>
            </a:r>
            <a:r>
              <a:rPr lang="fr-CH" dirty="0"/>
              <a:t>’)</a:t>
            </a:r>
            <a:r>
              <a:rPr lang="fr-CH" dirty="0" smtClean="0"/>
              <a:t> </a:t>
            </a:r>
            <a:r>
              <a:rPr lang="fr-CH" b="1" dirty="0" err="1" smtClean="0"/>
              <a:t>further</a:t>
            </a:r>
            <a:r>
              <a:rPr lang="fr-CH" b="1" dirty="0" smtClean="0"/>
              <a:t> </a:t>
            </a:r>
            <a:r>
              <a:rPr lang="fr-CH" b="1" dirty="0" err="1" smtClean="0"/>
              <a:t>improves</a:t>
            </a:r>
            <a:r>
              <a:rPr lang="fr-CH" b="1" dirty="0"/>
              <a:t> </a:t>
            </a:r>
            <a:endParaRPr lang="fr-CH" b="1" dirty="0" smtClean="0"/>
          </a:p>
          <a:p>
            <a:r>
              <a:rPr lang="fr-CH" b="1" dirty="0" smtClean="0"/>
              <a:t>on </a:t>
            </a:r>
            <a:r>
              <a:rPr lang="fr-CH" b="1" dirty="0" err="1" smtClean="0"/>
              <a:t>several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 esp.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HWW</a:t>
            </a:r>
            <a:r>
              <a:rPr lang="fr-CH" b="1" dirty="0" smtClean="0"/>
              <a:t> </a:t>
            </a:r>
            <a:r>
              <a:rPr lang="fr-CH" b="1" dirty="0" err="1" smtClean="0"/>
              <a:t>coupling</a:t>
            </a:r>
            <a:r>
              <a:rPr lang="fr-CH" b="1" dirty="0" smtClean="0"/>
              <a:t> </a:t>
            </a:r>
            <a:endParaRPr lang="en-GB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58" y="1777380"/>
            <a:ext cx="2028538" cy="97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85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0"/>
          <a:stretch/>
        </p:blipFill>
        <p:spPr bwMode="auto">
          <a:xfrm>
            <a:off x="4645524" y="580492"/>
            <a:ext cx="4606996" cy="22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4" y="67468"/>
            <a:ext cx="47625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797494"/>
            <a:ext cx="4406784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-^- EFT D6 </a:t>
            </a:r>
            <a:r>
              <a:rPr lang="fr-CH" dirty="0" err="1" smtClean="0"/>
              <a:t>operators</a:t>
            </a:r>
            <a:r>
              <a:rPr lang="fr-CH" dirty="0" smtClean="0"/>
              <a:t> (</a:t>
            </a:r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assumptions</a:t>
            </a:r>
            <a:r>
              <a:rPr lang="fr-CH" dirty="0" smtClean="0"/>
              <a:t>) </a:t>
            </a:r>
          </a:p>
          <a:p>
            <a:r>
              <a:rPr lang="fr-CH" b="1" i="1" dirty="0" smtClean="0">
                <a:solidFill>
                  <a:srgbClr val="FF0000"/>
                </a:solidFill>
              </a:rPr>
              <a:t>-^- 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and </a:t>
            </a:r>
            <a:r>
              <a:rPr lang="fr-CH" b="1" i="1" dirty="0" err="1" smtClean="0">
                <a:solidFill>
                  <a:srgbClr val="FF0000"/>
                </a:solidFill>
              </a:rPr>
              <a:t>EWPOs</a:t>
            </a:r>
            <a:r>
              <a:rPr lang="fr-CH" b="1" i="1" dirty="0" smtClean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endParaRPr lang="fr-CH" b="1" i="1" dirty="0" smtClean="0">
              <a:solidFill>
                <a:srgbClr val="FF0000"/>
              </a:solidFill>
            </a:endParaRPr>
          </a:p>
          <a:p>
            <a:r>
              <a:rPr lang="fr-CH" dirty="0" smtClean="0"/>
              <a:t>-^- top quark mass and </a:t>
            </a:r>
            <a:r>
              <a:rPr lang="fr-CH" dirty="0" err="1" smtClean="0"/>
              <a:t>couplings</a:t>
            </a:r>
            <a:r>
              <a:rPr lang="fr-CH" dirty="0" smtClean="0"/>
              <a:t> essential! </a:t>
            </a:r>
            <a:endParaRPr lang="fr-CH" dirty="0"/>
          </a:p>
          <a:p>
            <a:r>
              <a:rPr lang="fr-CH" dirty="0" smtClean="0"/>
              <a:t>(the 100km </a:t>
            </a:r>
            <a:r>
              <a:rPr lang="fr-CH" dirty="0" err="1" smtClean="0"/>
              <a:t>circumference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this</a:t>
            </a:r>
            <a:r>
              <a:rPr lang="fr-CH" dirty="0" smtClean="0"/>
              <a:t>)</a:t>
            </a:r>
          </a:p>
          <a:p>
            <a:endParaRPr lang="fr-CH" sz="1200" dirty="0" smtClean="0"/>
          </a:p>
          <a:p>
            <a:r>
              <a:rPr lang="fr-CH" dirty="0"/>
              <a:t>&lt;-- </a:t>
            </a:r>
            <a:r>
              <a:rPr lang="fr-CH" dirty="0" err="1"/>
              <a:t>many</a:t>
            </a:r>
            <a:r>
              <a:rPr lang="fr-CH" dirty="0"/>
              <a:t> </a:t>
            </a:r>
            <a:r>
              <a:rPr lang="fr-CH" dirty="0" err="1"/>
              <a:t>systematics</a:t>
            </a:r>
            <a:r>
              <a:rPr lang="fr-CH" dirty="0"/>
              <a:t> are </a:t>
            </a:r>
            <a:r>
              <a:rPr lang="fr-CH" dirty="0" err="1"/>
              <a:t>preliminary</a:t>
            </a:r>
            <a:r>
              <a:rPr lang="fr-CH" dirty="0"/>
              <a:t> </a:t>
            </a:r>
          </a:p>
          <a:p>
            <a:r>
              <a:rPr lang="fr-CH" dirty="0"/>
              <a:t>and 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improve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more </a:t>
            </a:r>
            <a:r>
              <a:rPr lang="fr-CH" dirty="0" err="1"/>
              <a:t>work</a:t>
            </a:r>
            <a:r>
              <a:rPr lang="fr-CH" dirty="0"/>
              <a:t>. </a:t>
            </a:r>
          </a:p>
          <a:p>
            <a:r>
              <a:rPr lang="fr-CH" dirty="0">
                <a:sym typeface="Wingdings" panose="05000000000000000000" pitchFamily="2" charset="2"/>
              </a:rPr>
              <a:t>&lt;-- tau b and c observables </a:t>
            </a:r>
            <a:r>
              <a:rPr lang="fr-CH" dirty="0" err="1">
                <a:sym typeface="Wingdings" panose="05000000000000000000" pitchFamily="2" charset="2"/>
              </a:rPr>
              <a:t>still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be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added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err="1" smtClean="0">
                <a:sym typeface="Wingdings" panose="05000000000000000000" pitchFamily="2" charset="2"/>
              </a:rPr>
              <a:t>complemented</a:t>
            </a:r>
            <a:r>
              <a:rPr lang="fr-CH" dirty="0" smtClean="0">
                <a:sym typeface="Wingdings" panose="05000000000000000000" pitchFamily="2" charset="2"/>
              </a:rPr>
              <a:t> by </a:t>
            </a:r>
            <a:r>
              <a:rPr lang="fr-CH" dirty="0">
                <a:sym typeface="Wingdings" panose="05000000000000000000" pitchFamily="2" charset="2"/>
              </a:rPr>
              <a:t>high </a:t>
            </a:r>
            <a:r>
              <a:rPr lang="fr-CH" dirty="0" err="1">
                <a:sym typeface="Wingdings" panose="05000000000000000000" pitchFamily="2" charset="2"/>
              </a:rPr>
              <a:t>energy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fr-CH" dirty="0" smtClean="0"/>
          </a:p>
          <a:p>
            <a:r>
              <a:rPr lang="fr-CH" b="1" i="1" dirty="0" smtClean="0"/>
              <a:t>Theory </a:t>
            </a:r>
            <a:r>
              <a:rPr lang="fr-CH" b="1" i="1" dirty="0" err="1"/>
              <a:t>work</a:t>
            </a:r>
            <a:r>
              <a:rPr lang="fr-CH" b="1" i="1" dirty="0"/>
              <a:t> </a:t>
            </a:r>
            <a:r>
              <a:rPr lang="fr-CH" b="1" i="1" dirty="0" err="1"/>
              <a:t>is</a:t>
            </a:r>
            <a:r>
              <a:rPr lang="fr-CH" b="1" i="1" dirty="0"/>
              <a:t> </a:t>
            </a:r>
            <a:r>
              <a:rPr lang="fr-CH" b="1" i="1" dirty="0" err="1"/>
              <a:t>critical</a:t>
            </a:r>
            <a:r>
              <a:rPr lang="fr-CH" b="1" i="1" dirty="0"/>
              <a:t> and </a:t>
            </a:r>
            <a:r>
              <a:rPr lang="fr-CH" b="1" i="1" dirty="0" err="1" smtClean="0"/>
              <a:t>initiated</a:t>
            </a:r>
            <a:r>
              <a:rPr lang="fr-CH" dirty="0" smtClean="0"/>
              <a:t>  </a:t>
            </a:r>
            <a:endParaRPr lang="fr-CH" dirty="0"/>
          </a:p>
          <a:p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67612" y="3312"/>
            <a:ext cx="44551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Pecision</a:t>
            </a:r>
            <a:r>
              <a:rPr lang="fr-CH" b="1" dirty="0" smtClean="0"/>
              <a:t> EW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smtClean="0"/>
              <a:t>                               </a:t>
            </a:r>
            <a:r>
              <a:rPr lang="fr-CH" b="1" dirty="0" err="1" smtClean="0"/>
              <a:t>is</a:t>
            </a:r>
            <a:r>
              <a:rPr lang="fr-CH" b="1" dirty="0" smtClean="0"/>
              <a:t> the SM </a:t>
            </a:r>
            <a:r>
              <a:rPr lang="fr-CH" b="1" dirty="0" err="1" smtClean="0"/>
              <a:t>complete</a:t>
            </a:r>
            <a:r>
              <a:rPr lang="fr-CH" b="1" dirty="0" smtClean="0"/>
              <a:t>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43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3FF1-0662-418E-9A9F-4E39A71A83DA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02.12.2019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CDR presentation   Outlook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92" y="1"/>
            <a:ext cx="8402557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                         </a:t>
            </a:r>
            <a:endParaRPr lang="fr-CH" b="1" dirty="0" smtClean="0"/>
          </a:p>
          <a:p>
            <a:endParaRPr lang="fr-CH" dirty="0"/>
          </a:p>
          <a:p>
            <a:r>
              <a:rPr lang="fr-CH" dirty="0" smtClean="0"/>
              <a:t>FCC  proposes a HUGE </a:t>
            </a:r>
            <a:r>
              <a:rPr lang="fr-CH" dirty="0" err="1" smtClean="0"/>
              <a:t>step</a:t>
            </a:r>
            <a:r>
              <a:rPr lang="fr-CH" dirty="0" smtClean="0"/>
              <a:t> in </a:t>
            </a:r>
            <a:r>
              <a:rPr lang="fr-CH" dirty="0" err="1" smtClean="0"/>
              <a:t>statistical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 w.r.t. LEP/SLC/</a:t>
            </a:r>
            <a:r>
              <a:rPr lang="fr-CH" dirty="0" err="1" smtClean="0"/>
              <a:t>Tevatron</a:t>
            </a:r>
            <a:r>
              <a:rPr lang="fr-CH" dirty="0" smtClean="0"/>
              <a:t>/LHC </a:t>
            </a:r>
          </a:p>
          <a:p>
            <a:r>
              <a:rPr lang="fr-CH" dirty="0" smtClean="0"/>
              <a:t>(up to factor  </a:t>
            </a:r>
            <a:r>
              <a:rPr lang="fr-CH" dirty="0" err="1" smtClean="0"/>
              <a:t>sqrt</a:t>
            </a:r>
            <a:r>
              <a:rPr lang="fr-CH" dirty="0"/>
              <a:t>(N</a:t>
            </a:r>
            <a:r>
              <a:rPr lang="fr-CH" dirty="0" smtClean="0"/>
              <a:t>)~400 </a:t>
            </a:r>
            <a:r>
              <a:rPr lang="fr-CH" dirty="0" err="1" smtClean="0"/>
              <a:t>improvement</a:t>
            </a:r>
            <a:r>
              <a:rPr lang="fr-CH" dirty="0" smtClean="0"/>
              <a:t>) </a:t>
            </a:r>
          </a:p>
          <a:p>
            <a:r>
              <a:rPr lang="fr-CH" dirty="0" err="1" smtClean="0"/>
              <a:t>Also</a:t>
            </a:r>
            <a:r>
              <a:rPr lang="fr-CH" dirty="0" smtClean="0"/>
              <a:t> rare </a:t>
            </a:r>
            <a:r>
              <a:rPr lang="fr-CH" dirty="0" err="1" smtClean="0"/>
              <a:t>processes</a:t>
            </a:r>
            <a:r>
              <a:rPr lang="fr-CH" dirty="0" smtClean="0"/>
              <a:t> at the </a:t>
            </a:r>
            <a:r>
              <a:rPr lang="fr-CH" dirty="0" err="1" smtClean="0"/>
              <a:t>level</a:t>
            </a:r>
            <a:r>
              <a:rPr lang="fr-CH" dirty="0" smtClean="0"/>
              <a:t> of  &lt;</a:t>
            </a:r>
            <a:r>
              <a:rPr lang="fr-CH" b="1" dirty="0" smtClean="0"/>
              <a:t>10</a:t>
            </a:r>
            <a:r>
              <a:rPr lang="fr-CH" b="1" baseline="30000" dirty="0" smtClean="0"/>
              <a:t>-12</a:t>
            </a:r>
            <a:r>
              <a:rPr lang="fr-CH" dirty="0" smtClean="0"/>
              <a:t>  of Z </a:t>
            </a:r>
            <a:r>
              <a:rPr lang="fr-CH" dirty="0" err="1" smtClean="0"/>
              <a:t>decays</a:t>
            </a:r>
            <a:r>
              <a:rPr lang="fr-CH" dirty="0" smtClean="0"/>
              <a:t> (10</a:t>
            </a:r>
            <a:r>
              <a:rPr lang="fr-CH" baseline="30000" dirty="0" smtClean="0"/>
              <a:t>-8</a:t>
            </a:r>
            <a:r>
              <a:rPr lang="fr-CH" dirty="0" smtClean="0"/>
              <a:t> for W, 10</a:t>
            </a:r>
            <a:r>
              <a:rPr lang="fr-CH" baseline="30000" dirty="0" smtClean="0"/>
              <a:t>-6</a:t>
            </a:r>
            <a:r>
              <a:rPr lang="fr-CH" dirty="0" smtClean="0"/>
              <a:t> for H and top)</a:t>
            </a:r>
          </a:p>
          <a:p>
            <a:r>
              <a:rPr lang="fr-CH" dirty="0"/>
              <a:t> </a:t>
            </a:r>
            <a:r>
              <a:rPr lang="fr-CH" dirty="0" smtClean="0"/>
              <a:t>           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err="1" smtClean="0">
                <a:sym typeface="Wingdings" panose="05000000000000000000" pitchFamily="2" charset="2"/>
              </a:rPr>
              <a:t>need</a:t>
            </a:r>
            <a:r>
              <a:rPr lang="fr-CH" dirty="0" smtClean="0">
                <a:sym typeface="Wingdings" panose="05000000000000000000" pitchFamily="2" charset="2"/>
              </a:rPr>
              <a:t> to know rare SM </a:t>
            </a:r>
            <a:r>
              <a:rPr lang="fr-CH" dirty="0" err="1" smtClean="0">
                <a:sym typeface="Wingdings" panose="05000000000000000000" pitchFamily="2" charset="2"/>
              </a:rPr>
              <a:t>processes</a:t>
            </a:r>
            <a:r>
              <a:rPr lang="fr-CH" dirty="0" smtClean="0">
                <a:sym typeface="Wingdings" panose="05000000000000000000" pitchFamily="2" charset="2"/>
              </a:rPr>
              <a:t> at </a:t>
            </a:r>
            <a:r>
              <a:rPr lang="fr-CH" dirty="0" err="1" smtClean="0">
                <a:sym typeface="Wingdings" panose="05000000000000000000" pitchFamily="2" charset="2"/>
              </a:rPr>
              <a:t>that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kind</a:t>
            </a:r>
            <a:r>
              <a:rPr lang="fr-CH" dirty="0" smtClean="0">
                <a:sym typeface="Wingdings" panose="05000000000000000000" pitchFamily="2" charset="2"/>
              </a:rPr>
              <a:t> of </a:t>
            </a:r>
            <a:r>
              <a:rPr lang="fr-CH" dirty="0" err="1" smtClean="0">
                <a:sym typeface="Wingdings" panose="05000000000000000000" pitchFamily="2" charset="2"/>
              </a:rPr>
              <a:t>level</a:t>
            </a:r>
            <a:r>
              <a:rPr lang="fr-CH" dirty="0" smtClean="0">
                <a:sym typeface="Wingdings" panose="05000000000000000000" pitchFamily="2" charset="2"/>
              </a:rPr>
              <a:t>! </a:t>
            </a:r>
            <a:r>
              <a:rPr lang="fr-CH" dirty="0" smtClean="0"/>
              <a:t> </a:t>
            </a:r>
          </a:p>
          <a:p>
            <a:endParaRPr lang="fr-CH" dirty="0" smtClean="0"/>
          </a:p>
          <a:p>
            <a:r>
              <a:rPr lang="fr-CH" dirty="0" err="1" smtClean="0"/>
              <a:t>Experiment</a:t>
            </a:r>
            <a:r>
              <a:rPr lang="fr-CH" dirty="0"/>
              <a:t> </a:t>
            </a:r>
            <a:r>
              <a:rPr lang="fr-CH" dirty="0" smtClean="0"/>
              <a:t>(i.e. </a:t>
            </a:r>
            <a:r>
              <a:rPr lang="fr-CH" dirty="0" err="1" smtClean="0"/>
              <a:t>accelerator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+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)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 hard to </a:t>
            </a:r>
            <a:r>
              <a:rPr lang="fr-CH" dirty="0" err="1" smtClean="0"/>
              <a:t>make</a:t>
            </a:r>
            <a:r>
              <a:rPr lang="fr-CH" dirty="0" smtClean="0"/>
              <a:t> </a:t>
            </a:r>
            <a:r>
              <a:rPr lang="fr-CH" dirty="0" err="1" smtClean="0"/>
              <a:t>sure</a:t>
            </a:r>
            <a:endParaRPr lang="fr-CH" dirty="0" smtClean="0"/>
          </a:p>
          <a:p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matched</a:t>
            </a:r>
            <a:r>
              <a:rPr lang="fr-CH" dirty="0" smtClean="0"/>
              <a:t> by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systematics</a:t>
            </a:r>
            <a:r>
              <a:rPr lang="fr-CH" dirty="0" smtClean="0"/>
              <a:t> and </a:t>
            </a:r>
            <a:r>
              <a:rPr lang="fr-CH" dirty="0" err="1" smtClean="0"/>
              <a:t>experimental</a:t>
            </a:r>
            <a:r>
              <a:rPr lang="fr-CH" dirty="0" smtClean="0"/>
              <a:t> backgrounds</a:t>
            </a:r>
          </a:p>
          <a:p>
            <a:endParaRPr lang="fr-CH" dirty="0"/>
          </a:p>
          <a:p>
            <a:r>
              <a:rPr lang="fr-CH" b="1" dirty="0" smtClean="0"/>
              <a:t>This </a:t>
            </a:r>
            <a:r>
              <a:rPr lang="fr-CH" b="1" dirty="0" err="1" smtClean="0"/>
              <a:t>is</a:t>
            </a:r>
            <a:r>
              <a:rPr lang="fr-CH" b="1" dirty="0" smtClean="0"/>
              <a:t> a </a:t>
            </a:r>
            <a:r>
              <a:rPr lang="fr-CH" b="1" dirty="0" err="1" smtClean="0"/>
              <a:t>huge</a:t>
            </a:r>
            <a:r>
              <a:rPr lang="fr-CH" b="1" dirty="0" smtClean="0"/>
              <a:t> challenge for the </a:t>
            </a:r>
            <a:r>
              <a:rPr lang="fr-CH" b="1" dirty="0" err="1" smtClean="0"/>
              <a:t>theoretical</a:t>
            </a:r>
            <a:r>
              <a:rPr lang="fr-CH" b="1" dirty="0" smtClean="0"/>
              <a:t> </a:t>
            </a:r>
            <a:r>
              <a:rPr lang="fr-CH" b="1" dirty="0" err="1" smtClean="0"/>
              <a:t>community</a:t>
            </a:r>
            <a:r>
              <a:rPr lang="fr-CH" b="1" dirty="0" smtClean="0"/>
              <a:t>! </a:t>
            </a:r>
          </a:p>
          <a:p>
            <a:endParaRPr lang="fr-CH" dirty="0"/>
          </a:p>
          <a:p>
            <a:r>
              <a:rPr lang="fr-CH" dirty="0" smtClean="0"/>
              <a:t>QED</a:t>
            </a:r>
          </a:p>
          <a:p>
            <a:r>
              <a:rPr lang="fr-CH" dirty="0" smtClean="0"/>
              <a:t>QCD (incl. quark masses)</a:t>
            </a:r>
            <a:br>
              <a:rPr lang="fr-CH" dirty="0" smtClean="0"/>
            </a:br>
            <a:r>
              <a:rPr lang="fr-CH" dirty="0" smtClean="0"/>
              <a:t>EW</a:t>
            </a:r>
          </a:p>
          <a:p>
            <a:r>
              <a:rPr lang="fr-CH" dirty="0" smtClean="0"/>
              <a:t>Multi-</a:t>
            </a:r>
            <a:r>
              <a:rPr lang="fr-CH" dirty="0" err="1" smtClean="0"/>
              <a:t>loop</a:t>
            </a:r>
            <a:r>
              <a:rPr lang="fr-CH" dirty="0" smtClean="0"/>
              <a:t> </a:t>
            </a:r>
            <a:r>
              <a:rPr lang="fr-CH" dirty="0" err="1" smtClean="0"/>
              <a:t>calculations</a:t>
            </a:r>
            <a:r>
              <a:rPr lang="fr-CH" dirty="0" smtClean="0"/>
              <a:t> and exponentiation</a:t>
            </a:r>
          </a:p>
          <a:p>
            <a:endParaRPr lang="fr-CH" dirty="0"/>
          </a:p>
          <a:p>
            <a:r>
              <a:rPr lang="fr-CH" b="1" dirty="0" smtClean="0"/>
              <a:t>THIS IS EXPLICITELY INSCRIBED IN THE ESPP SUBMISSIONS AS CRITICAL CHALLENGE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82449"/>
            <a:ext cx="8928992" cy="119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499992" y="4657700"/>
            <a:ext cx="25922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4449" y="97194"/>
            <a:ext cx="397108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err="1">
                <a:solidFill>
                  <a:prstClr val="black"/>
                </a:solidFill>
              </a:rPr>
              <a:t>Theoretical</a:t>
            </a:r>
            <a:r>
              <a:rPr lang="fr-CH" sz="3200" b="1" dirty="0">
                <a:solidFill>
                  <a:prstClr val="black"/>
                </a:solidFill>
              </a:rPr>
              <a:t> challenges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-22820"/>
            <a:ext cx="9324528" cy="573782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1" y="3093801"/>
            <a:ext cx="3854080" cy="11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057" y="412136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smtClean="0">
                <a:latin typeface="+mn-lt"/>
              </a:rPr>
              <a:t>Nima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212" y="5160968"/>
            <a:ext cx="850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solidFill>
                  <a:schemeClr val="bg1"/>
                </a:solidFill>
                <a:latin typeface="+mn-lt"/>
              </a:rPr>
              <a:t>At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higher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 masses --  or at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smaller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3600" dirty="0" err="1" smtClean="0">
                <a:solidFill>
                  <a:schemeClr val="bg1"/>
                </a:solidFill>
                <a:latin typeface="+mn-lt"/>
              </a:rPr>
              <a:t>couplings</a:t>
            </a:r>
            <a:r>
              <a:rPr lang="fr-CH" sz="3600" dirty="0" smtClean="0">
                <a:solidFill>
                  <a:schemeClr val="bg1"/>
                </a:solidFill>
                <a:latin typeface="+mn-lt"/>
              </a:rPr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56F9-FA3A-4864-A399-B8F837C5BA95}" type="datetime1">
              <a:rPr lang="fr-CH" smtClean="0"/>
              <a:t>02.12.2019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E7F4-822B-4E64-B463-D06076580516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88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10167"/>
            <a:ext cx="8864600" cy="38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75" y="51283"/>
            <a:ext cx="846847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err="1" smtClean="0"/>
              <a:t>Dark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Matter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exists</a:t>
            </a:r>
            <a:r>
              <a:rPr lang="fr-CH" sz="2400" b="1" dirty="0" smtClean="0"/>
              <a:t>. </a:t>
            </a:r>
            <a:r>
              <a:rPr lang="fr-CH" sz="2400" dirty="0" smtClean="0"/>
              <a:t>It </a:t>
            </a:r>
            <a:r>
              <a:rPr lang="fr-CH" sz="2400" dirty="0" err="1" smtClean="0"/>
              <a:t>is</a:t>
            </a:r>
            <a:r>
              <a:rPr lang="fr-CH" sz="2400" dirty="0" smtClean="0"/>
              <a:t> made of </a:t>
            </a:r>
            <a:r>
              <a:rPr lang="fr-CH" sz="2400" dirty="0" err="1" smtClean="0"/>
              <a:t>very</a:t>
            </a:r>
            <a:r>
              <a:rPr lang="fr-CH" sz="2400" dirty="0" smtClean="0"/>
              <a:t> long </a:t>
            </a:r>
            <a:r>
              <a:rPr lang="fr-CH" sz="2400" dirty="0" err="1" smtClean="0"/>
              <a:t>lived</a:t>
            </a:r>
            <a:r>
              <a:rPr lang="fr-CH" sz="2400" dirty="0" smtClean="0"/>
              <a:t> </a:t>
            </a:r>
            <a:r>
              <a:rPr lang="fr-CH" sz="2400" dirty="0" err="1" smtClean="0"/>
              <a:t>neutral</a:t>
            </a:r>
            <a:r>
              <a:rPr lang="fr-CH" sz="2400" dirty="0" smtClean="0"/>
              <a:t> </a:t>
            </a:r>
            <a:r>
              <a:rPr lang="fr-CH" sz="2400" dirty="0" err="1" smtClean="0"/>
              <a:t>particle</a:t>
            </a:r>
            <a:r>
              <a:rPr lang="fr-CH" sz="2400" dirty="0" smtClean="0"/>
              <a:t>(s).</a:t>
            </a:r>
          </a:p>
          <a:p>
            <a:pPr algn="ctr"/>
            <a:r>
              <a:rPr lang="fr-CH" sz="2400" dirty="0" smtClean="0"/>
              <a:t>  </a:t>
            </a:r>
            <a:r>
              <a:rPr lang="fr-CH" sz="2400" b="1" u="sng" dirty="0"/>
              <a:t>P</a:t>
            </a:r>
            <a:r>
              <a:rPr lang="fr-CH" sz="2400" b="1" u="sng" dirty="0" smtClean="0"/>
              <a:t>lausible candidates:</a:t>
            </a:r>
            <a:endParaRPr lang="en-GB" sz="2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891479" y="928092"/>
            <a:ext cx="2063129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9933"/>
                </a:solidFill>
                <a:latin typeface="Rockwell" panose="02060603020205020403" pitchFamily="18" charset="0"/>
              </a:rPr>
              <a:t>indirect </a:t>
            </a:r>
            <a:r>
              <a:rPr lang="fr-CH" dirty="0" err="1" smtClean="0">
                <a:solidFill>
                  <a:srgbClr val="FF9933"/>
                </a:solidFill>
                <a:latin typeface="Rockwell" panose="02060603020205020403" pitchFamily="18" charset="0"/>
              </a:rPr>
              <a:t>detection</a:t>
            </a:r>
            <a:endParaRPr lang="fr-CH" dirty="0" smtClean="0">
              <a:solidFill>
                <a:srgbClr val="FF9933"/>
              </a:solidFill>
              <a:latin typeface="Rockwell" panose="02060603020205020403" pitchFamily="18" charset="0"/>
            </a:endParaRPr>
          </a:p>
          <a:p>
            <a:r>
              <a:rPr lang="fr-CH" dirty="0">
                <a:solidFill>
                  <a:srgbClr val="92D050"/>
                </a:solidFill>
                <a:latin typeface="Rockwell" panose="02060603020205020403" pitchFamily="18" charset="0"/>
              </a:rPr>
              <a:t>direct </a:t>
            </a:r>
            <a:r>
              <a:rPr lang="fr-CH" dirty="0" err="1" smtClean="0">
                <a:solidFill>
                  <a:srgbClr val="92D050"/>
                </a:solidFill>
                <a:latin typeface="Rockwell" panose="02060603020205020403" pitchFamily="18" charset="0"/>
              </a:rPr>
              <a:t>detection</a:t>
            </a:r>
            <a:endParaRPr lang="fr-CH" dirty="0" smtClean="0">
              <a:solidFill>
                <a:srgbClr val="92D050"/>
              </a:solidFill>
              <a:latin typeface="Rockwell" panose="02060603020205020403" pitchFamily="18" charset="0"/>
            </a:endParaRPr>
          </a:p>
          <a:p>
            <a:r>
              <a:rPr lang="fr-CH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Particle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physics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312813"/>
            <a:ext cx="187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sterile</a:t>
            </a:r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neutrino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2257433"/>
            <a:ext cx="192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UL </a:t>
            </a:r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scalar</a:t>
            </a:r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, </a:t>
            </a:r>
            <a:r>
              <a:rPr lang="fr-CH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axion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1" y="197429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WIMP</a:t>
            </a:r>
            <a:endParaRPr lang="en-GB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95773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2B4C14"/>
                </a:solidFill>
              </a:rPr>
              <a:t>Cirelli</a:t>
            </a:r>
            <a:endParaRPr lang="en-GB" i="1" dirty="0">
              <a:solidFill>
                <a:srgbClr val="2B4C1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396212" y="2703612"/>
            <a:ext cx="435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Systematic Errors on the Centre-of-mass </a:t>
            </a:r>
            <a:r>
              <a:rPr lang="en-GB" dirty="0" err="1"/>
              <a:t>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6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89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6"/>
          <a:stretch/>
        </p:blipFill>
        <p:spPr bwMode="auto">
          <a:xfrm>
            <a:off x="3043805" y="523973"/>
            <a:ext cx="7404100" cy="346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9761" y="209463"/>
            <a:ext cx="278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/>
              <a:t> </a:t>
            </a:r>
            <a:r>
              <a:rPr lang="fr-CH" dirty="0" smtClean="0"/>
              <a:t>Z  </a:t>
            </a:r>
            <a:r>
              <a:rPr lang="fr-CH" dirty="0" err="1" smtClean="0"/>
              <a:t>Axion-like</a:t>
            </a:r>
            <a:r>
              <a:rPr lang="fr-CH" dirty="0" smtClean="0"/>
              <a:t> </a:t>
            </a:r>
            <a:r>
              <a:rPr lang="fr-CH" dirty="0" err="1" smtClean="0"/>
              <a:t>particle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94982"/>
            <a:ext cx="475252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7" y="277213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DM </a:t>
            </a:r>
            <a:r>
              <a:rPr lang="fr-CH" dirty="0" err="1" smtClean="0"/>
              <a:t>neutralino</a:t>
            </a:r>
            <a:r>
              <a:rPr lang="fr-CH" dirty="0" smtClean="0"/>
              <a:t> </a:t>
            </a:r>
            <a:r>
              <a:rPr lang="fr-CH" dirty="0" err="1" smtClean="0"/>
              <a:t>search</a:t>
            </a:r>
            <a:r>
              <a:rPr lang="fr-CH" dirty="0" smtClean="0"/>
              <a:t> at the FCC-</a:t>
            </a:r>
            <a:r>
              <a:rPr lang="fr-CH" dirty="0" err="1" smtClean="0"/>
              <a:t>hh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490" y="4057634"/>
            <a:ext cx="4973606" cy="646331"/>
          </a:xfrm>
          <a:prstGeom prst="rect">
            <a:avLst/>
          </a:prstGeom>
          <a:solidFill>
            <a:srgbClr val="FFAB57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“FCC-</a:t>
            </a:r>
            <a:r>
              <a:rPr lang="en-GB" b="1" dirty="0" err="1" smtClean="0"/>
              <a:t>hh</a:t>
            </a:r>
            <a:r>
              <a:rPr lang="en-GB" b="1" dirty="0" smtClean="0"/>
              <a:t> </a:t>
            </a:r>
            <a:r>
              <a:rPr lang="en-GB" b="1" dirty="0"/>
              <a:t>covers the full mass range for the </a:t>
            </a:r>
            <a:endParaRPr lang="en-GB" b="1" dirty="0" smtClean="0"/>
          </a:p>
          <a:p>
            <a:r>
              <a:rPr lang="en-GB" b="1" dirty="0" smtClean="0"/>
              <a:t>discovery </a:t>
            </a:r>
            <a:r>
              <a:rPr lang="en-GB" b="1" dirty="0"/>
              <a:t>of these WIMP Dark Matter </a:t>
            </a:r>
            <a:r>
              <a:rPr lang="en-GB" b="1" dirty="0" smtClean="0"/>
              <a:t>candidates”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12361" y="2395352"/>
            <a:ext cx="82266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fr-CH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028" y="4177647"/>
            <a:ext cx="3890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>
                <a:sym typeface="Symbol"/>
              </a:rPr>
              <a:t></a:t>
            </a:r>
            <a:r>
              <a:rPr lang="en-GB" dirty="0" smtClean="0"/>
              <a:t>a  with  a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Symbol"/>
              </a:rPr>
              <a:t>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(solid </a:t>
            </a:r>
            <a:r>
              <a:rPr lang="en-GB" dirty="0"/>
              <a:t>lines) </a:t>
            </a:r>
            <a:endParaRPr lang="en-GB" dirty="0" smtClean="0"/>
          </a:p>
          <a:p>
            <a:r>
              <a:rPr lang="en-GB" dirty="0" smtClean="0"/>
              <a:t>Run-2 </a:t>
            </a:r>
            <a:r>
              <a:rPr lang="en-GB" dirty="0"/>
              <a:t>of the LHC with 300 </a:t>
            </a:r>
            <a:r>
              <a:rPr lang="en-GB" dirty="0" smtClean="0"/>
              <a:t>fb</a:t>
            </a:r>
            <a:r>
              <a:rPr lang="en-GB" baseline="30000" dirty="0" smtClean="0"/>
              <a:t>-1</a:t>
            </a:r>
            <a:r>
              <a:rPr lang="en-GB" dirty="0" smtClean="0"/>
              <a:t> (dashed)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71952" y="1777380"/>
            <a:ext cx="1444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24352" y="1904380"/>
            <a:ext cx="1444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44184" y="162349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LHC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283968" y="5077747"/>
            <a:ext cx="4845814" cy="646331"/>
          </a:xfrm>
          <a:prstGeom prst="rect">
            <a:avLst/>
          </a:prstGeom>
          <a:solidFill>
            <a:srgbClr val="FFAB57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dirty="0" smtClean="0"/>
              <a:t>«The </a:t>
            </a:r>
            <a:r>
              <a:rPr lang="fr-CH" dirty="0"/>
              <a:t>Z </a:t>
            </a:r>
            <a:r>
              <a:rPr lang="fr-CH" dirty="0" err="1"/>
              <a:t>run</a:t>
            </a:r>
            <a:r>
              <a:rPr lang="fr-CH" dirty="0"/>
              <a:t> of FCC-</a:t>
            </a:r>
            <a:r>
              <a:rPr lang="fr-CH" dirty="0" err="1"/>
              <a:t>ee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particularly</a:t>
            </a:r>
            <a:r>
              <a:rPr lang="fr-CH" dirty="0"/>
              <a:t> fertile for </a:t>
            </a:r>
          </a:p>
          <a:p>
            <a:r>
              <a:rPr lang="fr-CH" dirty="0" err="1"/>
              <a:t>discovery</a:t>
            </a:r>
            <a:r>
              <a:rPr lang="fr-CH" dirty="0"/>
              <a:t> of </a:t>
            </a:r>
            <a:r>
              <a:rPr lang="fr-CH" dirty="0" err="1"/>
              <a:t>particles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very</a:t>
            </a:r>
            <a:r>
              <a:rPr lang="fr-CH" dirty="0"/>
              <a:t> </a:t>
            </a:r>
            <a:r>
              <a:rPr lang="fr-CH" dirty="0" err="1"/>
              <a:t>small</a:t>
            </a:r>
            <a:r>
              <a:rPr lang="fr-CH" dirty="0"/>
              <a:t> </a:t>
            </a:r>
            <a:r>
              <a:rPr lang="fr-CH" dirty="0" err="1"/>
              <a:t>couplings</a:t>
            </a:r>
            <a:r>
              <a:rPr lang="fr-CH" dirty="0"/>
              <a:t>»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8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57202"/>
            <a:ext cx="260680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600" b="0" dirty="0">
                <a:solidFill>
                  <a:prstClr val="black"/>
                </a:solidFill>
                <a:latin typeface="Calibri"/>
              </a:rPr>
              <a:t>I</a:t>
            </a:r>
            <a:r>
              <a:rPr lang="fr-CH" sz="3600" b="0" dirty="0" smtClean="0">
                <a:solidFill>
                  <a:prstClr val="black"/>
                </a:solidFill>
                <a:latin typeface="Calibri"/>
              </a:rPr>
              <a:t>s </a:t>
            </a:r>
            <a:r>
              <a:rPr lang="fr-CH" sz="3600" b="0" dirty="0" err="1" smtClean="0">
                <a:solidFill>
                  <a:prstClr val="black"/>
                </a:solidFill>
                <a:latin typeface="Calibri"/>
              </a:rPr>
              <a:t>it</a:t>
            </a:r>
            <a:r>
              <a:rPr lang="fr-CH" sz="3600" b="0" dirty="0" smtClean="0">
                <a:solidFill>
                  <a:prstClr val="black"/>
                </a:solidFill>
                <a:latin typeface="Calibri"/>
              </a:rPr>
              <a:t> the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824114"/>
            <a:ext cx="9208739" cy="53860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0" dirty="0" err="1">
                <a:solidFill>
                  <a:prstClr val="black"/>
                </a:solidFill>
                <a:latin typeface="Calibri"/>
              </a:rPr>
              <a:t>C</a:t>
            </a:r>
            <a:r>
              <a:rPr lang="fr-CH" sz="3200" b="0" dirty="0" err="1" smtClean="0">
                <a:solidFill>
                  <a:prstClr val="black"/>
                </a:solidFill>
                <a:latin typeface="Calibri"/>
              </a:rPr>
              <a:t>ertainly</a:t>
            </a:r>
            <a:r>
              <a:rPr lang="fr-CH" sz="3200" b="0" dirty="0" smtClean="0">
                <a:solidFill>
                  <a:prstClr val="black"/>
                </a:solidFill>
                <a:latin typeface="Calibri"/>
              </a:rPr>
              <a:t> not!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Dark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matter</a:t>
            </a:r>
            <a:endParaRPr lang="fr-CH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Baryon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Asymmetry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</a:rPr>
              <a:t>Universe</a:t>
            </a:r>
            <a:endParaRPr lang="fr-CH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dirty="0" smtClean="0">
                <a:solidFill>
                  <a:prstClr val="black"/>
                </a:solidFill>
                <a:latin typeface="Calibri"/>
              </a:rPr>
              <a:t> -- Neutrino masses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CH" sz="1600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are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experimental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proofs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that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there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 more to </a:t>
            </a:r>
            <a:r>
              <a:rPr lang="fr-CH" sz="2800" b="0" dirty="0" err="1" smtClean="0">
                <a:solidFill>
                  <a:prstClr val="black"/>
                </a:solidFill>
                <a:latin typeface="Calibri"/>
              </a:rPr>
              <a:t>understand</a:t>
            </a:r>
            <a:r>
              <a:rPr lang="fr-CH" sz="2800" b="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3200" b="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We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 must continue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our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FF0000"/>
                </a:solidFill>
                <a:latin typeface="Calibri"/>
              </a:rPr>
              <a:t>quest</a:t>
            </a:r>
            <a:r>
              <a:rPr lang="fr-CH" sz="3200" b="1" dirty="0" smtClean="0">
                <a:solidFill>
                  <a:srgbClr val="FF0000"/>
                </a:solidFill>
                <a:latin typeface="Calibri"/>
              </a:rPr>
              <a:t>, but  </a:t>
            </a:r>
            <a:r>
              <a:rPr lang="fr-CH" sz="3600" b="1" dirty="0" smtClean="0">
                <a:solidFill>
                  <a:prstClr val="black"/>
                </a:solidFill>
                <a:latin typeface="Calibri"/>
              </a:rPr>
              <a:t>HOW?</a:t>
            </a:r>
            <a:br>
              <a:rPr lang="fr-CH" sz="3600" b="1" dirty="0" smtClean="0">
                <a:solidFill>
                  <a:prstClr val="black"/>
                </a:solidFill>
                <a:latin typeface="Calibri"/>
              </a:rPr>
            </a:br>
            <a:endParaRPr lang="fr-CH" sz="16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Direct observation of new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particles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(but not </a:t>
            </a:r>
            <a:r>
              <a:rPr lang="fr-CH" sz="2000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!)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New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phenomena</a:t>
            </a:r>
            <a:r>
              <a:rPr lang="fr-CH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(ex: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Neutral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currents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, neutrino oscillations, CP violation.. )</a:t>
            </a:r>
            <a:endParaRPr lang="fr-CH" sz="32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Deviations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from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precise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3200" b="1" dirty="0" err="1" smtClean="0">
                <a:solidFill>
                  <a:srgbClr val="C00000"/>
                </a:solidFill>
                <a:latin typeface="Calibri"/>
              </a:rPr>
              <a:t>predictions</a:t>
            </a:r>
            <a:r>
              <a:rPr lang="fr-CH" sz="3200" b="1" dirty="0" smtClean="0">
                <a:solidFill>
                  <a:srgbClr val="C00000"/>
                </a:solidFill>
                <a:latin typeface="Calibri"/>
              </a:rPr>
              <a:t> </a:t>
            </a:r>
            <a:br>
              <a:rPr lang="fr-CH" sz="3200" b="1" dirty="0" smtClean="0">
                <a:solidFill>
                  <a:srgbClr val="C00000"/>
                </a:solidFill>
                <a:latin typeface="Calibri"/>
              </a:rPr>
            </a:b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ref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. Uranus to Neptune, </a:t>
            </a:r>
            <a:r>
              <a:rPr lang="fr-CH" sz="1800" dirty="0" err="1">
                <a:solidFill>
                  <a:prstClr val="black"/>
                </a:solidFill>
                <a:latin typeface="Calibri"/>
              </a:rPr>
              <a:t>M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ercury’s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perihelion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    top and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Higgs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predictions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from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LEP/SLC/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Tevatron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/B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factories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, g-2, etc…)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23707-DA5D-4599-831E-C95292538CDC}" type="datetime1">
              <a:rPr lang="fr-CH" smtClean="0"/>
              <a:t>02.12.2019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86240" y="2283177"/>
            <a:ext cx="297151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These</a:t>
            </a:r>
            <a:r>
              <a:rPr lang="fr-CH" dirty="0" smtClean="0"/>
              <a:t> </a:t>
            </a:r>
            <a:r>
              <a:rPr lang="fr-CH" u="sng" dirty="0" err="1" smtClean="0"/>
              <a:t>facts</a:t>
            </a:r>
            <a:r>
              <a:rPr lang="fr-CH" u="sng" dirty="0" smtClean="0"/>
              <a:t> </a:t>
            </a:r>
            <a:r>
              <a:rPr lang="fr-CH" dirty="0" err="1" smtClean="0"/>
              <a:t>require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explanations</a:t>
            </a:r>
            <a:r>
              <a:rPr lang="fr-CH" dirty="0" smtClean="0"/>
              <a:t>.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22620" y="1657367"/>
            <a:ext cx="331236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T</a:t>
            </a:r>
            <a:r>
              <a:rPr lang="fr-CH" dirty="0" smtClean="0"/>
              <a:t>o </a:t>
            </a:r>
            <a:r>
              <a:rPr lang="fr-CH" dirty="0" err="1" smtClean="0"/>
              <a:t>which</a:t>
            </a:r>
            <a:r>
              <a:rPr lang="fr-CH" dirty="0" smtClean="0"/>
              <a:t> one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add</a:t>
            </a:r>
            <a:r>
              <a:rPr lang="fr-CH" dirty="0" smtClean="0"/>
              <a:t>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theoretical</a:t>
            </a:r>
            <a:r>
              <a:rPr lang="fr-CH" dirty="0" smtClean="0"/>
              <a:t> questions on the 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7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301"/>
            <a:ext cx="4481986" cy="26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5029" y="511629"/>
            <a:ext cx="613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latin typeface="+mn-lt"/>
              </a:rPr>
              <a:t>at least 3 </a:t>
            </a:r>
            <a:r>
              <a:rPr lang="fr-CH" sz="3600" dirty="0" err="1" smtClean="0">
                <a:latin typeface="+mn-lt"/>
              </a:rPr>
              <a:t>pieces</a:t>
            </a:r>
            <a:r>
              <a:rPr lang="fr-CH" sz="3600" dirty="0" smtClean="0">
                <a:latin typeface="+mn-lt"/>
              </a:rPr>
              <a:t> are </a:t>
            </a:r>
            <a:r>
              <a:rPr lang="fr-CH" sz="3600" dirty="0" err="1" smtClean="0">
                <a:latin typeface="+mn-lt"/>
              </a:rPr>
              <a:t>still</a:t>
            </a:r>
            <a:r>
              <a:rPr lang="fr-CH" sz="3600" dirty="0" smtClean="0">
                <a:latin typeface="+mn-lt"/>
              </a:rPr>
              <a:t> </a:t>
            </a:r>
            <a:r>
              <a:rPr lang="fr-CH" sz="3600" dirty="0" err="1" smtClean="0">
                <a:latin typeface="+mn-lt"/>
              </a:rPr>
              <a:t>missing</a:t>
            </a:r>
            <a:endParaRPr lang="fr-CH" sz="3600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4" y="3793604"/>
            <a:ext cx="843506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dirty="0" err="1">
                <a:latin typeface="+mn-lt"/>
              </a:rPr>
              <a:t>S</a:t>
            </a:r>
            <a:r>
              <a:rPr lang="fr-CH" sz="2400" dirty="0" err="1" smtClean="0">
                <a:latin typeface="+mn-lt"/>
              </a:rPr>
              <a:t>ince</a:t>
            </a:r>
            <a:r>
              <a:rPr lang="fr-CH" sz="2400" dirty="0" smtClean="0">
                <a:latin typeface="+mn-lt"/>
              </a:rPr>
              <a:t> 1998 </a:t>
            </a:r>
            <a:r>
              <a:rPr lang="fr-CH" sz="2400" dirty="0" err="1" smtClean="0">
                <a:latin typeface="+mn-lt"/>
              </a:rPr>
              <a:t>it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is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established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that</a:t>
            </a:r>
            <a:r>
              <a:rPr lang="fr-CH" sz="2400" dirty="0" smtClean="0">
                <a:latin typeface="+mn-lt"/>
              </a:rPr>
              <a:t> neutrinos have mass (oscillations)</a:t>
            </a:r>
          </a:p>
          <a:p>
            <a:r>
              <a:rPr lang="fr-CH" sz="2400" dirty="0" smtClean="0">
                <a:latin typeface="+mn-lt"/>
              </a:rPr>
              <a:t>and </a:t>
            </a:r>
            <a:r>
              <a:rPr lang="fr-CH" sz="2400" dirty="0" err="1" smtClean="0">
                <a:latin typeface="+mn-lt"/>
              </a:rPr>
              <a:t>this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very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probably</a:t>
            </a:r>
            <a:r>
              <a:rPr lang="fr-CH" sz="2400" dirty="0" smtClean="0">
                <a:latin typeface="+mn-lt"/>
              </a:rPr>
              <a:t> </a:t>
            </a:r>
            <a:r>
              <a:rPr lang="fr-CH" sz="2400" dirty="0" err="1" smtClean="0">
                <a:latin typeface="+mn-lt"/>
              </a:rPr>
              <a:t>implies</a:t>
            </a:r>
            <a:r>
              <a:rPr lang="fr-CH" sz="2400" dirty="0" smtClean="0">
                <a:latin typeface="+mn-lt"/>
              </a:rPr>
              <a:t> new </a:t>
            </a:r>
            <a:r>
              <a:rPr lang="fr-CH" sz="2400" dirty="0" err="1" smtClean="0">
                <a:latin typeface="+mn-lt"/>
              </a:rPr>
              <a:t>degrees</a:t>
            </a:r>
            <a:r>
              <a:rPr lang="fr-CH" sz="2400" dirty="0" smtClean="0">
                <a:latin typeface="+mn-lt"/>
              </a:rPr>
              <a:t> of </a:t>
            </a:r>
            <a:r>
              <a:rPr lang="fr-CH" sz="2400" dirty="0" err="1" smtClean="0">
                <a:latin typeface="+mn-lt"/>
              </a:rPr>
              <a:t>freedom</a:t>
            </a:r>
            <a:endParaRPr lang="fr-CH" sz="2400" dirty="0" smtClean="0">
              <a:latin typeface="+mn-lt"/>
            </a:endParaRPr>
          </a:p>
          <a:p>
            <a:r>
              <a:rPr lang="fr-CH" sz="24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 «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sterile</a:t>
            </a:r>
            <a:r>
              <a:rPr lang="fr-CH" sz="240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»,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very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small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coupling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known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particles</a:t>
            </a:r>
            <a:endParaRPr lang="fr-CH" sz="2400" dirty="0" smtClean="0">
              <a:solidFill>
                <a:srgbClr val="0000FF"/>
              </a:solidFill>
              <a:latin typeface="+mn-lt"/>
            </a:endParaRPr>
          </a:p>
          <a:p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completely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unknown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masses (eV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ZeV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),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nearly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impossile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to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find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. </a:t>
            </a:r>
          </a:p>
          <a:p>
            <a:r>
              <a:rPr lang="fr-CH" sz="2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             .... but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could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perhaps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2400" dirty="0" err="1" smtClean="0">
                <a:solidFill>
                  <a:srgbClr val="0000FF"/>
                </a:solidFill>
                <a:latin typeface="+mn-lt"/>
              </a:rPr>
              <a:t>explain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all: DM, BAU,</a:t>
            </a:r>
            <a:r>
              <a:rPr lang="fr-CH" sz="2400" dirty="0" smtClean="0">
                <a:solidFill>
                  <a:srgbClr val="0000FF"/>
                </a:solidFill>
                <a:latin typeface="+mn-lt"/>
                <a:sym typeface="Symbol"/>
              </a:rPr>
              <a:t>-masses</a:t>
            </a:r>
            <a:r>
              <a:rPr lang="fr-CH" sz="2400" dirty="0" smtClean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84" y="1117307"/>
            <a:ext cx="4459829" cy="25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3C0C-6477-4E93-AEEE-5F42AED60A29}" type="datetime1">
              <a:rPr lang="fr-CH" smtClean="0"/>
              <a:t>02.12.2019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CDR presentation   Outlook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91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/>
        </p:blipFill>
        <p:spPr bwMode="auto">
          <a:xfrm>
            <a:off x="70397" y="1"/>
            <a:ext cx="3709515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05" y="2471433"/>
            <a:ext cx="3760699" cy="25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2343664"/>
                <a:ext cx="5292080" cy="289010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b="1" u="sng" dirty="0" smtClean="0"/>
                  <a:t>FCC-</a:t>
                </a:r>
                <a:r>
                  <a:rPr lang="fr-CH" b="1" u="sng" dirty="0" err="1" smtClean="0"/>
                  <a:t>ee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EWPO :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10</a:t>
                </a:r>
                <a:r>
                  <a:rPr lang="fr-CH" b="1" baseline="30000" dirty="0" smtClean="0">
                    <a:solidFill>
                      <a:schemeClr val="tx2">
                        <a:lumMod val="75000"/>
                      </a:schemeClr>
                    </a:solidFill>
                  </a:rPr>
                  <a:t>-5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up to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very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high masses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high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to single N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i="1" baseline="-25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b="1" baseline="30000" dirty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baseline="30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in Z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decay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u="sng" dirty="0" smtClean="0"/>
                  <a:t>FCC-</a:t>
                </a:r>
                <a:r>
                  <a:rPr lang="fr-CH" b="1" u="sng" dirty="0" err="1" smtClean="0"/>
                  <a:t>hh</a:t>
                </a:r>
                <a:endParaRPr lang="fr-CH" b="1" u="sng" dirty="0" smtClean="0"/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production in W-&gt;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b="0" i="1" baseline="-25000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fr-CH" b="1" baseline="30000" dirty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+ N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b="0" i="1" baseline="-25000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b="1" baseline="30000" dirty="0" smtClean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 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 (LNV+LFV)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with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initial and final  lepton charge and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flavour</a:t>
                </a:r>
                <a:endParaRPr lang="fr-CH" b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b="1" u="sng" dirty="0" smtClean="0"/>
                  <a:t>FCC e-p</a:t>
                </a:r>
              </a:p>
              <a:p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-- production in CC e</a:t>
                </a:r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p 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X N(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) high mass</a:t>
                </a:r>
              </a:p>
              <a:p>
                <a:r>
                  <a:rPr lang="fr-CH" b="1" u="sng" dirty="0" err="1" smtClean="0">
                    <a:sym typeface="Symbol"/>
                  </a:rPr>
                  <a:t>Complementarity</a:t>
                </a:r>
                <a:r>
                  <a:rPr lang="fr-CH" b="1" u="sng" dirty="0" smtClean="0">
                    <a:sym typeface="Symbol"/>
                  </a:rPr>
                  <a:t>: </a:t>
                </a:r>
              </a:p>
              <a:p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discovery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+ </a:t>
                </a:r>
                <a:r>
                  <a:rPr lang="fr-CH" b="1" dirty="0" err="1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studies</a:t>
                </a:r>
                <a:r>
                  <a:rPr lang="fr-CH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of FNV and LFV!</a:t>
                </a:r>
                <a:endParaRPr lang="en-GB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43664"/>
                <a:ext cx="5292080" cy="2890100"/>
              </a:xfrm>
              <a:prstGeom prst="rect">
                <a:avLst/>
              </a:prstGeom>
              <a:blipFill rotWithShape="1">
                <a:blip r:embed="rId4"/>
                <a:stretch>
                  <a:fillRect l="-922" t="-1053" b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057300"/>
            <a:ext cx="3692973" cy="14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25289" y="164042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(*)</a:t>
            </a:r>
            <a:endParaRPr lang="fr-CH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3929" y="115898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2809" y="1666811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76017" y="1162703"/>
                <a:ext cx="722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0" dirty="0" smtClean="0">
                    <a:ea typeface="Cambria Math"/>
                  </a:rPr>
                  <a:t>or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dirty="0" smtClean="0">
                    <a:sym typeface="Symbol"/>
                  </a:rPr>
                  <a:t></a:t>
                </a:r>
                <a:endParaRPr lang="en-GB" baseline="30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017" y="1395243"/>
                <a:ext cx="72257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723" t="-6604" r="-7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3162"/>
          <a:stretch/>
        </p:blipFill>
        <p:spPr bwMode="auto">
          <a:xfrm>
            <a:off x="6156176" y="90386"/>
            <a:ext cx="2232248" cy="11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00620" y="723392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Z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1" y="17837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hh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5496" y="5153045"/>
            <a:ext cx="903373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i="1" dirty="0"/>
              <a:t>M</a:t>
            </a:r>
            <a:r>
              <a:rPr lang="en-GB" sz="1600" i="1" dirty="0" smtClean="0"/>
              <a:t>assive </a:t>
            </a:r>
            <a:r>
              <a:rPr lang="en-GB" sz="1600" i="1" dirty="0"/>
              <a:t>neutrino mechanisms for generating the </a:t>
            </a:r>
            <a:r>
              <a:rPr lang="en-GB" sz="1600" i="1" dirty="0" smtClean="0"/>
              <a:t>matter-antimatter asymmetry </a:t>
            </a:r>
            <a:r>
              <a:rPr lang="en-GB" sz="1600" i="1" dirty="0"/>
              <a:t>in the Universe should be a central consideration in the selection </a:t>
            </a:r>
            <a:r>
              <a:rPr lang="en-GB" sz="1600" i="1" dirty="0" smtClean="0"/>
              <a:t>and design of </a:t>
            </a:r>
            <a:r>
              <a:rPr lang="en-GB" sz="1600" i="1" dirty="0"/>
              <a:t>future colliders</a:t>
            </a:r>
            <a:r>
              <a:rPr lang="en-GB" sz="1600" i="1" dirty="0" smtClean="0"/>
              <a:t>. </a:t>
            </a:r>
            <a:r>
              <a:rPr lang="en-GB" sz="1600" i="1" dirty="0" smtClean="0">
                <a:solidFill>
                  <a:srgbClr val="008000"/>
                </a:solidFill>
              </a:rPr>
              <a:t>(neutrino town meeting report to ESPP)</a:t>
            </a:r>
            <a:endParaRPr lang="en-GB" sz="1600" i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37187"/>
            <a:ext cx="22760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Heavy neutrinos</a:t>
            </a:r>
            <a:endParaRPr lang="en-GB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75835" y="3745356"/>
            <a:ext cx="112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chemeClr val="accent6">
                    <a:lumMod val="75000"/>
                  </a:schemeClr>
                </a:solidFill>
              </a:rPr>
              <a:t>Detached</a:t>
            </a:r>
            <a:r>
              <a:rPr lang="fr-CH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CH" i="1" dirty="0" err="1" smtClean="0">
                <a:solidFill>
                  <a:schemeClr val="accent6">
                    <a:lumMod val="75000"/>
                  </a:schemeClr>
                </a:solidFill>
              </a:rPr>
              <a:t>vertices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5496" y="-67584"/>
            <a:ext cx="9144000" cy="1479675"/>
            <a:chOff x="-35496" y="-20538"/>
            <a:chExt cx="9144000" cy="1331707"/>
          </a:xfrm>
        </p:grpSpPr>
        <p:sp>
          <p:nvSpPr>
            <p:cNvPr id="4" name="TextBox 3"/>
            <p:cNvSpPr txBox="1"/>
            <p:nvPr/>
          </p:nvSpPr>
          <p:spPr>
            <a:xfrm>
              <a:off x="-35496" y="23124"/>
              <a:ext cx="9144000" cy="12880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ee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>
                  <a:solidFill>
                    <a:prstClr val="black"/>
                  </a:solidFill>
                </a:rPr>
                <a:t>Highlights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endParaRPr lang="fr-CH" sz="600" b="1" dirty="0">
                <a:solidFill>
                  <a:prstClr val="black"/>
                </a:solidFill>
              </a:endParaRPr>
            </a:p>
            <a:p>
              <a:pPr algn="ctr"/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80070" y="577247"/>
            <a:ext cx="9028434" cy="5909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Today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we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do not know how nature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will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surprise us. A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: </a:t>
            </a: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EXPLORE  </a:t>
            </a:r>
            <a:r>
              <a:rPr lang="fr-CH" b="1" dirty="0" smtClean="0">
                <a:solidFill>
                  <a:prstClr val="black"/>
                </a:solidFill>
              </a:rPr>
              <a:t>10-100 </a:t>
            </a:r>
            <a:r>
              <a:rPr lang="fr-CH" b="1" dirty="0" err="1">
                <a:solidFill>
                  <a:prstClr val="black"/>
                </a:solidFill>
              </a:rPr>
              <a:t>TeV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(and </a:t>
            </a:r>
            <a:r>
              <a:rPr lang="fr-CH" b="1" dirty="0" err="1">
                <a:solidFill>
                  <a:prstClr val="black"/>
                </a:solidFill>
              </a:rPr>
              <a:t>beyond</a:t>
            </a:r>
            <a:r>
              <a:rPr lang="fr-CH" b="1" dirty="0">
                <a:solidFill>
                  <a:prstClr val="black"/>
                </a:solidFill>
              </a:rPr>
              <a:t>)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-- </a:t>
            </a:r>
            <a:r>
              <a:rPr lang="fr-CH" b="1" dirty="0">
                <a:solidFill>
                  <a:prstClr val="black"/>
                </a:solidFill>
              </a:rPr>
              <a:t>~</a:t>
            </a:r>
            <a:r>
              <a:rPr lang="fr-CH" b="1" dirty="0" smtClean="0">
                <a:solidFill>
                  <a:prstClr val="black"/>
                </a:solidFill>
              </a:rPr>
              <a:t>20-100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   (</a:t>
            </a:r>
            <a:r>
              <a:rPr lang="fr-CH" b="1" dirty="0" err="1">
                <a:solidFill>
                  <a:prstClr val="black"/>
                </a:solidFill>
              </a:rPr>
              <a:t>equiv</a:t>
            </a:r>
            <a:r>
              <a:rPr lang="fr-CH" b="1" dirty="0">
                <a:solidFill>
                  <a:prstClr val="black"/>
                </a:solidFill>
              </a:rPr>
              <a:t>. to factor </a:t>
            </a:r>
            <a:r>
              <a:rPr lang="fr-CH" b="1" dirty="0" smtClean="0">
                <a:solidFill>
                  <a:prstClr val="black"/>
                </a:solidFill>
              </a:rPr>
              <a:t>5-10 </a:t>
            </a:r>
            <a:r>
              <a:rPr lang="fr-CH" b="1" dirty="0">
                <a:solidFill>
                  <a:prstClr val="black"/>
                </a:solidFill>
              </a:rPr>
              <a:t>in mass)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W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and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top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quark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endParaRPr lang="fr-CH" b="1" dirty="0">
              <a:solidFill>
                <a:prstClr val="black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i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i="1" dirty="0" smtClean="0">
                <a:solidFill>
                  <a:prstClr val="black"/>
                </a:solidFill>
                <a:sym typeface="Symbol"/>
              </a:rPr>
              <a:t>             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model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independent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«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fixed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candle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» for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Higgs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measurements</a:t>
            </a:r>
            <a:endParaRPr lang="fr-CH" i="1" dirty="0" smtClean="0">
              <a:solidFill>
                <a:srgbClr val="00B050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a violation of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conservation or </a:t>
            </a:r>
            <a:r>
              <a:rPr lang="fr-CH" b="1" dirty="0" err="1" smtClean="0">
                <a:solidFill>
                  <a:prstClr val="black"/>
                </a:solidFill>
              </a:rPr>
              <a:t>universality</a:t>
            </a:r>
            <a:r>
              <a:rPr lang="fr-CH" b="1" dirty="0" smtClean="0">
                <a:solidFill>
                  <a:prstClr val="black"/>
                </a:solidFill>
              </a:rPr>
              <a:t> and </a:t>
            </a:r>
            <a:r>
              <a:rPr lang="fr-CH" b="1" dirty="0" err="1" smtClean="0">
                <a:solidFill>
                  <a:prstClr val="black"/>
                </a:solidFill>
              </a:rPr>
              <a:t>unitarity</a:t>
            </a:r>
            <a:r>
              <a:rPr lang="fr-CH" b="1" dirty="0" smtClean="0">
                <a:solidFill>
                  <a:prstClr val="black"/>
                </a:solidFill>
              </a:rPr>
              <a:t> of PMNS @10</a:t>
            </a:r>
            <a:r>
              <a:rPr lang="fr-CH" b="1" baseline="30000" dirty="0" smtClean="0">
                <a:solidFill>
                  <a:prstClr val="black"/>
                </a:solidFill>
              </a:rPr>
              <a:t>-5</a:t>
            </a:r>
            <a:endParaRPr lang="fr-CH" b="1" baseline="30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--  ex FCNC  (Z --&gt;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>
                <a:solidFill>
                  <a:prstClr val="black"/>
                </a:solidFill>
              </a:rPr>
              <a:t> , 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and 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BR in 2 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11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Z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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events</a:t>
            </a:r>
            <a:r>
              <a:rPr lang="fr-CH" b="1" dirty="0">
                <a:solidFill>
                  <a:prstClr val="black"/>
                </a:solidFill>
              </a:rPr>
              <a:t>)     </a:t>
            </a: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s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etc..)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 as «invisible </a:t>
            </a:r>
            <a:r>
              <a:rPr lang="fr-CH" b="1" dirty="0" err="1">
                <a:solidFill>
                  <a:prstClr val="black"/>
                </a:solidFill>
              </a:rPr>
              <a:t>decay</a:t>
            </a:r>
            <a:r>
              <a:rPr lang="fr-CH" b="1" dirty="0">
                <a:solidFill>
                  <a:prstClr val="black"/>
                </a:solidFill>
              </a:rPr>
              <a:t>» of H or Z  </a:t>
            </a:r>
            <a:r>
              <a:rPr lang="fr-CH" b="1" dirty="0" smtClean="0">
                <a:solidFill>
                  <a:prstClr val="black"/>
                </a:solidFill>
              </a:rPr>
              <a:t>(or in LHC </a:t>
            </a:r>
            <a:r>
              <a:rPr lang="fr-CH" b="1" dirty="0" err="1" smtClean="0">
                <a:solidFill>
                  <a:prstClr val="black"/>
                </a:solidFill>
              </a:rPr>
              <a:t>loopholes</a:t>
            </a:r>
            <a:r>
              <a:rPr lang="fr-CH" b="1" dirty="0" smtClean="0">
                <a:solidFill>
                  <a:prstClr val="black"/>
                </a:solidFill>
              </a:rPr>
              <a:t>)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very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weakly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coupled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particle</a:t>
            </a:r>
            <a:r>
              <a:rPr lang="fr-CH" b="1" dirty="0">
                <a:solidFill>
                  <a:prstClr val="black"/>
                </a:solidFill>
              </a:rPr>
              <a:t> in 5-100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Right-</a:t>
            </a:r>
            <a:r>
              <a:rPr lang="fr-CH" b="1" dirty="0" err="1">
                <a:solidFill>
                  <a:prstClr val="black"/>
                </a:solidFill>
              </a:rPr>
              <a:t>Handed</a:t>
            </a:r>
            <a:r>
              <a:rPr lang="fr-CH" b="1" dirty="0">
                <a:solidFill>
                  <a:prstClr val="black"/>
                </a:solidFill>
              </a:rPr>
              <a:t> neutrinos, 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Photons, ALPS, etc…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+ and </a:t>
            </a:r>
            <a:r>
              <a:rPr lang="fr-CH" b="1" dirty="0" err="1" smtClean="0">
                <a:solidFill>
                  <a:prstClr val="black"/>
                </a:solidFill>
              </a:rPr>
              <a:t>many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opportunities</a:t>
            </a:r>
            <a:r>
              <a:rPr lang="fr-CH" b="1" dirty="0" smtClean="0">
                <a:solidFill>
                  <a:prstClr val="black"/>
                </a:solidFill>
              </a:rPr>
              <a:t> in –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 QCD          (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</a:rPr>
              <a:t> @ 10</a:t>
            </a:r>
            <a:r>
              <a:rPr lang="fr-CH" b="1" baseline="30000" dirty="0" smtClean="0">
                <a:solidFill>
                  <a:prstClr val="black"/>
                </a:solidFill>
              </a:rPr>
              <a:t>-4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err="1" smtClean="0">
                <a:solidFill>
                  <a:prstClr val="black"/>
                </a:solidFill>
              </a:rPr>
              <a:t>fragementations</a:t>
            </a:r>
            <a:r>
              <a:rPr lang="fr-CH" b="1" dirty="0" smtClean="0">
                <a:solidFill>
                  <a:prstClr val="black"/>
                </a:solidFill>
              </a:rPr>
              <a:t>,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gg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prstClr val="black"/>
                </a:solidFill>
              </a:rPr>
              <a:t> etc….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FF0000"/>
                </a:solidFill>
              </a:rPr>
              <a:t>NB </a:t>
            </a:r>
            <a:r>
              <a:rPr lang="fr-CH" b="1" dirty="0">
                <a:solidFill>
                  <a:srgbClr val="FF0000"/>
                </a:solidFill>
              </a:rPr>
              <a:t>N</a:t>
            </a:r>
            <a:r>
              <a:rPr lang="fr-CH" b="1" dirty="0" smtClean="0">
                <a:solidFill>
                  <a:srgbClr val="FF0000"/>
                </a:solidFill>
              </a:rPr>
              <a:t>ot </a:t>
            </a:r>
            <a:r>
              <a:rPr lang="fr-CH" b="1" dirty="0" err="1" smtClean="0">
                <a:solidFill>
                  <a:srgbClr val="FF0000"/>
                </a:solidFill>
              </a:rPr>
              <a:t>only</a:t>
            </a:r>
            <a:r>
              <a:rPr lang="fr-CH" b="1" dirty="0" smtClean="0">
                <a:solidFill>
                  <a:srgbClr val="FF0000"/>
                </a:solidFill>
              </a:rPr>
              <a:t> a «</a:t>
            </a:r>
            <a:r>
              <a:rPr lang="fr-CH" b="1" dirty="0" err="1" smtClean="0">
                <a:solidFill>
                  <a:srgbClr val="FF0000"/>
                </a:solidFill>
              </a:rPr>
              <a:t>Higgs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»! «Z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 and «top» are important for ‘</a:t>
            </a:r>
            <a:r>
              <a:rPr lang="fr-CH" b="1" dirty="0" err="1" smtClean="0">
                <a:solidFill>
                  <a:srgbClr val="FF0000"/>
                </a:solidFill>
              </a:rPr>
              <a:t>discovery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potential</a:t>
            </a:r>
            <a:r>
              <a:rPr lang="fr-CH" b="1" dirty="0" smtClean="0">
                <a:solidFill>
                  <a:srgbClr val="FF0000"/>
                </a:solidFill>
              </a:rPr>
              <a:t>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937287"/>
            <a:ext cx="9177449" cy="67403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hh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is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a HUGE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discovery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machine (if nature …),  but not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only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FCC-</a:t>
            </a:r>
            <a:r>
              <a:rPr lang="fr-CH" b="1" dirty="0" err="1" smtClean="0">
                <a:solidFill>
                  <a:prstClr val="black"/>
                </a:solidFill>
              </a:rPr>
              <a:t>hh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physics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is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dominated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by </a:t>
            </a:r>
            <a:r>
              <a:rPr lang="fr-CH" b="1" dirty="0" err="1" smtClean="0">
                <a:solidFill>
                  <a:prstClr val="black"/>
                </a:solidFill>
              </a:rPr>
              <a:t>three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features</a:t>
            </a:r>
            <a:r>
              <a:rPr lang="fr-CH" b="1" dirty="0" smtClean="0">
                <a:solidFill>
                  <a:prstClr val="black"/>
                </a:solidFill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r>
              <a:rPr lang="fr-CH" b="1" dirty="0" smtClean="0">
                <a:solidFill>
                  <a:srgbClr val="FF0000"/>
                </a:solidFill>
              </a:rPr>
              <a:t>-- </a:t>
            </a:r>
            <a:r>
              <a:rPr lang="fr-CH" b="1" dirty="0" err="1" smtClean="0">
                <a:solidFill>
                  <a:srgbClr val="FF0000"/>
                </a:solidFill>
              </a:rPr>
              <a:t>Highest</a:t>
            </a:r>
            <a:r>
              <a:rPr lang="fr-CH" b="1" dirty="0" smtClean="0">
                <a:solidFill>
                  <a:srgbClr val="FF0000"/>
                </a:solidFill>
              </a:rPr>
              <a:t> center of mass </a:t>
            </a:r>
            <a:r>
              <a:rPr lang="fr-CH" b="1" dirty="0" err="1" smtClean="0">
                <a:solidFill>
                  <a:srgbClr val="FF0000"/>
                </a:solidFill>
              </a:rPr>
              <a:t>energy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–&gt; a </a:t>
            </a:r>
            <a:r>
              <a:rPr lang="fr-CH" b="1" dirty="0" err="1" smtClean="0">
                <a:solidFill>
                  <a:prstClr val="black"/>
                </a:solidFill>
              </a:rPr>
              <a:t>big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step</a:t>
            </a:r>
            <a:r>
              <a:rPr lang="fr-CH" b="1" dirty="0" smtClean="0">
                <a:solidFill>
                  <a:prstClr val="black"/>
                </a:solidFill>
              </a:rPr>
              <a:t> in high mass </a:t>
            </a:r>
            <a:r>
              <a:rPr lang="fr-CH" b="1" dirty="0" err="1" smtClean="0">
                <a:solidFill>
                  <a:prstClr val="black"/>
                </a:solidFill>
              </a:rPr>
              <a:t>reach</a:t>
            </a:r>
            <a:r>
              <a:rPr lang="fr-CH" b="1" dirty="0" smtClean="0">
                <a:solidFill>
                  <a:prstClr val="black"/>
                </a:solidFill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ex: </a:t>
            </a:r>
            <a:r>
              <a:rPr lang="fr-CH" b="1" dirty="0" err="1" smtClean="0">
                <a:solidFill>
                  <a:prstClr val="black"/>
                </a:solidFill>
              </a:rPr>
              <a:t>strongly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coupled</a:t>
            </a:r>
            <a:r>
              <a:rPr lang="fr-CH" b="1" dirty="0" smtClean="0">
                <a:solidFill>
                  <a:prstClr val="black"/>
                </a:solidFill>
              </a:rPr>
              <a:t> new </a:t>
            </a:r>
            <a:r>
              <a:rPr lang="fr-CH" b="1" dirty="0" err="1" smtClean="0">
                <a:solidFill>
                  <a:prstClr val="black"/>
                </a:solidFill>
              </a:rPr>
              <a:t>particle</a:t>
            </a:r>
            <a:r>
              <a:rPr lang="fr-CH" b="1" dirty="0" smtClean="0">
                <a:solidFill>
                  <a:prstClr val="black"/>
                </a:solidFill>
              </a:rPr>
              <a:t> up to &gt;30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</a:t>
            </a:r>
            <a:r>
              <a:rPr lang="fr-CH" b="1" dirty="0" err="1" smtClean="0">
                <a:solidFill>
                  <a:prstClr val="black"/>
                </a:solidFill>
              </a:rPr>
              <a:t>Excited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quarks, Z’, W’, up to </a:t>
            </a:r>
            <a:r>
              <a:rPr lang="fr-CH" b="1" dirty="0" smtClean="0">
                <a:solidFill>
                  <a:prstClr val="black"/>
                </a:solidFill>
              </a:rPr>
              <a:t>~</a:t>
            </a:r>
            <a:r>
              <a:rPr lang="fr-CH" b="1" dirty="0" err="1" smtClean="0">
                <a:solidFill>
                  <a:prstClr val="black"/>
                </a:solidFill>
              </a:rPr>
              <a:t>tens</a:t>
            </a:r>
            <a:r>
              <a:rPr lang="fr-CH" b="1" dirty="0" smtClean="0">
                <a:solidFill>
                  <a:prstClr val="black"/>
                </a:solidFill>
              </a:rPr>
              <a:t> of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</a:t>
            </a:r>
            <a:r>
              <a:rPr lang="fr-CH" b="1" u="sng" dirty="0" err="1" smtClean="0">
                <a:solidFill>
                  <a:prstClr val="black"/>
                </a:solidFill>
              </a:rPr>
              <a:t>Give</a:t>
            </a:r>
            <a:r>
              <a:rPr lang="fr-CH" b="1" u="sng" dirty="0" smtClean="0">
                <a:solidFill>
                  <a:prstClr val="black"/>
                </a:solidFill>
              </a:rPr>
              <a:t> the final </a:t>
            </a:r>
            <a:r>
              <a:rPr lang="fr-CH" b="1" u="sng" dirty="0" err="1" smtClean="0">
                <a:solidFill>
                  <a:prstClr val="black"/>
                </a:solidFill>
              </a:rPr>
              <a:t>word</a:t>
            </a:r>
            <a:r>
              <a:rPr lang="fr-CH" b="1" u="sng" dirty="0" smtClean="0">
                <a:solidFill>
                  <a:prstClr val="black"/>
                </a:solidFill>
              </a:rPr>
              <a:t> on </a:t>
            </a:r>
            <a:r>
              <a:rPr lang="fr-CH" b="1" u="sng" dirty="0" err="1" smtClean="0">
                <a:solidFill>
                  <a:prstClr val="black"/>
                </a:solidFill>
              </a:rPr>
              <a:t>natural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</a:rPr>
              <a:t>Supersymmetry</a:t>
            </a:r>
            <a:r>
              <a:rPr lang="fr-CH" b="1" u="sng" dirty="0" smtClean="0">
                <a:solidFill>
                  <a:prstClr val="black"/>
                </a:solidFill>
              </a:rPr>
              <a:t>, and WIMPS</a:t>
            </a:r>
            <a:r>
              <a:rPr lang="fr-CH" dirty="0" smtClean="0">
                <a:solidFill>
                  <a:prstClr val="black"/>
                </a:solidFill>
              </a:rPr>
              <a:t/>
            </a:r>
            <a:br>
              <a:rPr lang="fr-CH" dirty="0" smtClean="0">
                <a:solidFill>
                  <a:prstClr val="black"/>
                </a:solidFill>
              </a:rPr>
            </a:br>
            <a:r>
              <a:rPr lang="fr-CH" dirty="0" smtClean="0">
                <a:solidFill>
                  <a:prstClr val="black"/>
                </a:solidFill>
              </a:rPr>
              <a:t>	</a:t>
            </a:r>
            <a:r>
              <a:rPr lang="fr-CH" b="1" dirty="0" smtClean="0">
                <a:solidFill>
                  <a:prstClr val="black"/>
                </a:solidFill>
              </a:rPr>
              <a:t>extra </a:t>
            </a:r>
            <a:r>
              <a:rPr lang="fr-CH" b="1" dirty="0" err="1" smtClean="0">
                <a:solidFill>
                  <a:prstClr val="black"/>
                </a:solidFill>
              </a:rPr>
              <a:t>Higgs</a:t>
            </a:r>
            <a:r>
              <a:rPr lang="fr-CH" b="1" dirty="0" smtClean="0">
                <a:solidFill>
                  <a:prstClr val="black"/>
                </a:solidFill>
              </a:rPr>
              <a:t> etc..  </a:t>
            </a:r>
            <a:r>
              <a:rPr lang="fr-CH" b="1" dirty="0" err="1" smtClean="0">
                <a:solidFill>
                  <a:prstClr val="black"/>
                </a:solidFill>
              </a:rPr>
              <a:t>reach</a:t>
            </a:r>
            <a:r>
              <a:rPr lang="fr-CH" b="1" dirty="0" smtClean="0">
                <a:solidFill>
                  <a:prstClr val="black"/>
                </a:solidFill>
              </a:rPr>
              <a:t> up to 5-20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br>
              <a:rPr lang="fr-CH" b="1" dirty="0" smtClean="0">
                <a:solidFill>
                  <a:prstClr val="black"/>
                </a:solidFill>
              </a:rPr>
            </a:br>
            <a:r>
              <a:rPr lang="fr-CH" b="1" dirty="0" smtClean="0">
                <a:solidFill>
                  <a:prstClr val="black"/>
                </a:solidFill>
              </a:rPr>
              <a:t>                 </a:t>
            </a:r>
            <a:r>
              <a:rPr lang="fr-CH" b="1" dirty="0" err="1" smtClean="0">
                <a:solidFill>
                  <a:prstClr val="black"/>
                </a:solidFill>
              </a:rPr>
              <a:t>Sensitivity</a:t>
            </a:r>
            <a:r>
              <a:rPr lang="fr-CH" b="1" dirty="0" smtClean="0">
                <a:solidFill>
                  <a:prstClr val="black"/>
                </a:solidFill>
              </a:rPr>
              <a:t> to high </a:t>
            </a:r>
            <a:r>
              <a:rPr lang="fr-CH" b="1" dirty="0" err="1" smtClean="0">
                <a:solidFill>
                  <a:prstClr val="black"/>
                </a:solidFill>
              </a:rPr>
              <a:t>energy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phenomena</a:t>
            </a:r>
            <a:r>
              <a:rPr lang="fr-CH" b="1" dirty="0" smtClean="0">
                <a:solidFill>
                  <a:prstClr val="black"/>
                </a:solidFill>
              </a:rPr>
              <a:t> in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WW </a:t>
            </a:r>
            <a:r>
              <a:rPr lang="fr-CH" b="1" dirty="0" err="1" smtClean="0">
                <a:solidFill>
                  <a:prstClr val="black"/>
                </a:solidFill>
              </a:rPr>
              <a:t>scattering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</a:t>
            </a:r>
            <a:r>
              <a:rPr lang="fr-CH" b="1" dirty="0" smtClean="0">
                <a:solidFill>
                  <a:srgbClr val="FF0000"/>
                </a:solidFill>
              </a:rPr>
              <a:t>HUGE production rates </a:t>
            </a:r>
            <a:r>
              <a:rPr lang="fr-CH" b="1" dirty="0" smtClean="0">
                <a:solidFill>
                  <a:prstClr val="black"/>
                </a:solidFill>
              </a:rPr>
              <a:t>for single and multiple production of SM bosons (H,W,Z) and quarks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Higgs</a:t>
            </a:r>
            <a:r>
              <a:rPr lang="fr-CH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precision</a:t>
            </a:r>
            <a:r>
              <a:rPr lang="fr-CH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tests  </a:t>
            </a:r>
            <a:r>
              <a:rPr lang="fr-CH" b="1" dirty="0" err="1" smtClean="0">
                <a:solidFill>
                  <a:prstClr val="black"/>
                </a:solidFill>
              </a:rPr>
              <a:t>using</a:t>
            </a:r>
            <a:r>
              <a:rPr lang="fr-CH" b="1" dirty="0" smtClean="0">
                <a:solidFill>
                  <a:prstClr val="black"/>
                </a:solidFill>
              </a:rPr>
              <a:t> ratios to 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//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/</a:t>
            </a:r>
            <a:r>
              <a:rPr lang="fr-CH" b="1" dirty="0" smtClean="0">
                <a:solidFill>
                  <a:prstClr val="black"/>
                </a:solidFill>
              </a:rPr>
              <a:t>ZZ,  </a:t>
            </a:r>
            <a:r>
              <a:rPr lang="fr-CH" b="1" u="sng" dirty="0" err="1" smtClean="0">
                <a:solidFill>
                  <a:prstClr val="black"/>
                </a:solidFill>
              </a:rPr>
              <a:t>ttH</a:t>
            </a:r>
            <a:r>
              <a:rPr lang="fr-CH" b="1" u="sng" dirty="0" smtClean="0">
                <a:solidFill>
                  <a:prstClr val="black"/>
                </a:solidFill>
              </a:rPr>
              <a:t>/</a:t>
            </a:r>
            <a:r>
              <a:rPr lang="fr-CH" b="1" u="sng" dirty="0" err="1" smtClean="0">
                <a:solidFill>
                  <a:prstClr val="black"/>
                </a:solidFill>
              </a:rPr>
              <a:t>ttZ</a:t>
            </a:r>
            <a:r>
              <a:rPr lang="fr-CH" b="1" u="sng" dirty="0" smtClean="0">
                <a:solidFill>
                  <a:prstClr val="black"/>
                </a:solidFill>
              </a:rPr>
              <a:t> @&lt;% </a:t>
            </a:r>
            <a:r>
              <a:rPr lang="fr-CH" b="1" u="sng" dirty="0" err="1" smtClean="0">
                <a:solidFill>
                  <a:prstClr val="black"/>
                </a:solidFill>
              </a:rPr>
              <a:t>level</a:t>
            </a:r>
            <a:endParaRPr lang="fr-CH" b="1" u="sng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-- </a:t>
            </a:r>
            <a:r>
              <a:rPr lang="fr-CH" b="1" u="sng" dirty="0" err="1" smtClean="0">
                <a:solidFill>
                  <a:prstClr val="black"/>
                </a:solidFill>
              </a:rPr>
              <a:t>Precise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</a:rPr>
              <a:t>determination</a:t>
            </a:r>
            <a:r>
              <a:rPr lang="fr-CH" b="1" u="sng" dirty="0" smtClean="0">
                <a:solidFill>
                  <a:prstClr val="black"/>
                </a:solidFill>
              </a:rPr>
              <a:t> of </a:t>
            </a:r>
            <a:r>
              <a:rPr lang="fr-CH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triple </a:t>
            </a:r>
            <a:r>
              <a:rPr lang="fr-CH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Higgs</a:t>
            </a:r>
            <a:r>
              <a:rPr lang="fr-CH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coupling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(~3% </a:t>
            </a:r>
            <a:r>
              <a:rPr lang="fr-CH" b="1" dirty="0" err="1" smtClean="0">
                <a:solidFill>
                  <a:prstClr val="black"/>
                </a:solidFill>
              </a:rPr>
              <a:t>level</a:t>
            </a:r>
            <a:r>
              <a:rPr lang="fr-CH" b="1" dirty="0" smtClean="0">
                <a:solidFill>
                  <a:prstClr val="black"/>
                </a:solidFill>
              </a:rPr>
              <a:t>) and </a:t>
            </a:r>
            <a:r>
              <a:rPr lang="fr-CH" b="1" dirty="0" err="1" smtClean="0">
                <a:solidFill>
                  <a:prstClr val="black"/>
                </a:solidFill>
              </a:rPr>
              <a:t>quartic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Higgs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coupling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dirty="0" err="1" smtClean="0">
                <a:solidFill>
                  <a:prstClr val="black"/>
                </a:solidFill>
              </a:rPr>
              <a:t>detection</a:t>
            </a:r>
            <a:r>
              <a:rPr lang="fr-CH" b="1" dirty="0" smtClean="0">
                <a:solidFill>
                  <a:prstClr val="black"/>
                </a:solidFill>
              </a:rPr>
              <a:t> of rare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 smtClean="0">
                <a:solidFill>
                  <a:prstClr val="black"/>
                </a:solidFill>
              </a:rPr>
              <a:t> 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V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  (V= , ,  J/, , Z 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b="1" u="sng" dirty="0" err="1" smtClean="0">
                <a:solidFill>
                  <a:prstClr val="black"/>
                </a:solidFill>
                <a:sym typeface="Symbol"/>
              </a:rPr>
              <a:t>search</a:t>
            </a:r>
            <a:r>
              <a:rPr lang="fr-CH" b="1" u="sng" dirty="0" smtClean="0">
                <a:solidFill>
                  <a:prstClr val="black"/>
                </a:solidFill>
                <a:sym typeface="Symbol"/>
              </a:rPr>
              <a:t> for invisibles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(DM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searches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, RH neutrinos in W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decays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renewed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interest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for long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lived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very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weakly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particles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.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dirty="0" err="1" smtClean="0">
                <a:solidFill>
                  <a:prstClr val="black"/>
                </a:solidFill>
              </a:rPr>
              <a:t>rich</a:t>
            </a:r>
            <a:r>
              <a:rPr lang="fr-CH" b="1" dirty="0" smtClean="0">
                <a:solidFill>
                  <a:prstClr val="black"/>
                </a:solidFill>
              </a:rPr>
              <a:t> top and HF </a:t>
            </a:r>
            <a:r>
              <a:rPr lang="fr-CH" b="1" dirty="0" err="1" smtClean="0">
                <a:solidFill>
                  <a:prstClr val="black"/>
                </a:solidFill>
              </a:rPr>
              <a:t>physics</a:t>
            </a:r>
            <a:r>
              <a:rPr lang="fr-CH" b="1" dirty="0" smtClean="0">
                <a:solidFill>
                  <a:prstClr val="black"/>
                </a:solidFill>
              </a:rPr>
              <a:t> program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-- </a:t>
            </a:r>
            <a:r>
              <a:rPr lang="fr-CH" b="1" dirty="0" err="1" smtClean="0">
                <a:solidFill>
                  <a:srgbClr val="FF0000"/>
                </a:solidFill>
              </a:rPr>
              <a:t>Cleaner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signals</a:t>
            </a:r>
            <a:r>
              <a:rPr lang="fr-CH" b="1" dirty="0" smtClean="0">
                <a:solidFill>
                  <a:srgbClr val="FF0000"/>
                </a:solidFill>
              </a:rPr>
              <a:t> for high Pt  </a:t>
            </a:r>
            <a:r>
              <a:rPr lang="fr-CH" b="1" dirty="0" err="1" smtClean="0">
                <a:solidFill>
                  <a:srgbClr val="FF0000"/>
                </a:solidFill>
              </a:rPr>
              <a:t>physics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endParaRPr lang="fr-CH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--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allows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clean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signals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channels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presently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difficult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LHC (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e.g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bb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fr-CH" b="1" dirty="0" smtClean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82826"/>
            <a:ext cx="9144000" cy="81955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62324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hh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20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6625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982" y="697260"/>
            <a:ext cx="8093434" cy="50783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ep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explores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hitherto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untouched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domain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of (x,q2 ) DIS plane  and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provides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production of high mass SM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particles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(H, top) in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cleaner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conditions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than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pp.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r>
              <a:rPr lang="fr-CH" b="1" dirty="0" smtClean="0">
                <a:solidFill>
                  <a:srgbClr val="FF0000"/>
                </a:solidFill>
              </a:rPr>
              <a:t>-- extremely precise structure function work </a:t>
            </a:r>
            <a:br>
              <a:rPr lang="fr-CH" b="1" dirty="0" smtClean="0">
                <a:solidFill>
                  <a:srgbClr val="FF0000"/>
                </a:solidFill>
              </a:rPr>
            </a:br>
            <a:r>
              <a:rPr lang="fr-CH" b="1" dirty="0" smtClean="0">
                <a:solidFill>
                  <a:srgbClr val="FF0000"/>
                </a:solidFill>
              </a:rPr>
              <a:t>            </a:t>
            </a:r>
            <a:r>
              <a:rPr lang="fr-CH" b="1" dirty="0" smtClean="0"/>
              <a:t>important input on structure functions for FCC-hh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/>
              <a:t> </a:t>
            </a:r>
            <a:r>
              <a:rPr lang="fr-CH" b="1" dirty="0" smtClean="0"/>
              <a:t>           complete resolution of the partonic contents of the proton, for the first time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srgbClr val="FF0000"/>
                </a:solidFill>
              </a:rPr>
              <a:t>           </a:t>
            </a:r>
            <a:r>
              <a:rPr lang="fr-CH" b="1" dirty="0" smtClean="0"/>
              <a:t>high </a:t>
            </a:r>
            <a:r>
              <a:rPr lang="fr-CH" b="1" dirty="0" err="1" smtClean="0"/>
              <a:t>precision</a:t>
            </a:r>
            <a:r>
              <a:rPr lang="fr-CH" b="1" dirty="0" smtClean="0"/>
              <a:t>  </a:t>
            </a:r>
            <a:r>
              <a:rPr lang="fr-CH" b="1" dirty="0" smtClean="0">
                <a:sym typeface="Symbol"/>
              </a:rPr>
              <a:t></a:t>
            </a:r>
            <a:r>
              <a:rPr lang="fr-CH" b="1" baseline="-25000" dirty="0" smtClean="0">
                <a:sym typeface="Symbol"/>
              </a:rPr>
              <a:t>s</a:t>
            </a:r>
            <a:r>
              <a:rPr lang="fr-CH" b="1" dirty="0" smtClean="0">
                <a:solidFill>
                  <a:srgbClr val="FF0000"/>
                </a:solidFill>
              </a:rPr>
              <a:t>  O(10</a:t>
            </a:r>
            <a:r>
              <a:rPr lang="fr-CH" b="1" baseline="30000" dirty="0" smtClean="0">
                <a:solidFill>
                  <a:srgbClr val="FF0000"/>
                </a:solidFill>
              </a:rPr>
              <a:t>-4</a:t>
            </a:r>
            <a:r>
              <a:rPr lang="fr-CH" b="1" dirty="0" smtClean="0">
                <a:solidFill>
                  <a:srgbClr val="FF0000"/>
                </a:solidFill>
              </a:rPr>
              <a:t>) </a:t>
            </a:r>
            <a:r>
              <a:rPr lang="fr-CH" b="1" dirty="0" err="1" smtClean="0"/>
              <a:t>similar</a:t>
            </a:r>
            <a:r>
              <a:rPr lang="fr-CH" b="1" dirty="0" smtClean="0"/>
              <a:t> to FCC-</a:t>
            </a:r>
            <a:r>
              <a:rPr lang="fr-CH" b="1" dirty="0" err="1" smtClean="0"/>
              <a:t>ee</a:t>
            </a:r>
            <a:r>
              <a:rPr lang="fr-CH" b="1" dirty="0" smtClean="0"/>
              <a:t>  </a:t>
            </a:r>
            <a:r>
              <a:rPr lang="fr-CH" b="1" u="sng" dirty="0" err="1" smtClean="0"/>
              <a:t>from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totally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different</a:t>
            </a:r>
            <a:r>
              <a:rPr lang="fr-CH" b="1" u="sng" dirty="0" smtClean="0"/>
              <a:t> source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srgbClr val="FF0000"/>
                </a:solidFill>
              </a:rPr>
              <a:t>                 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smtClean="0"/>
              <a:t>2 10</a:t>
            </a:r>
            <a:r>
              <a:rPr lang="fr-CH" b="1" baseline="30000" dirty="0" smtClean="0"/>
              <a:t>6  </a:t>
            </a:r>
            <a:r>
              <a:rPr lang="fr-CH" b="1" dirty="0" smtClean="0">
                <a:solidFill>
                  <a:prstClr val="black"/>
                </a:solidFill>
              </a:rPr>
              <a:t>Higgs produced </a:t>
            </a:r>
            <a:r>
              <a:rPr lang="fr-CH" b="1" dirty="0" err="1" smtClean="0">
                <a:solidFill>
                  <a:prstClr val="black"/>
                </a:solidFill>
              </a:rPr>
              <a:t>from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from</a:t>
            </a:r>
            <a:r>
              <a:rPr lang="fr-CH" b="1" dirty="0">
                <a:solidFill>
                  <a:prstClr val="black"/>
                </a:solidFill>
              </a:rPr>
              <a:t> W &amp; Z to </a:t>
            </a:r>
            <a:r>
              <a:rPr lang="fr-CH" b="1" dirty="0" err="1" smtClean="0">
                <a:solidFill>
                  <a:prstClr val="black"/>
                </a:solidFill>
              </a:rPr>
              <a:t>deliver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precise</a:t>
            </a:r>
            <a:r>
              <a:rPr lang="fr-CH" b="1" dirty="0" smtClean="0">
                <a:solidFill>
                  <a:prstClr val="black"/>
                </a:solidFill>
              </a:rPr>
              <a:t> H </a:t>
            </a:r>
            <a:r>
              <a:rPr lang="fr-CH" b="1" dirty="0" err="1" smtClean="0">
                <a:solidFill>
                  <a:prstClr val="black"/>
                </a:solidFill>
              </a:rPr>
              <a:t>couplings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</a:t>
            </a:r>
            <a:r>
              <a:rPr lang="fr-CH" b="1" dirty="0" err="1" smtClean="0">
                <a:solidFill>
                  <a:prstClr val="black"/>
                </a:solidFill>
              </a:rPr>
              <a:t>complementary</a:t>
            </a:r>
            <a:r>
              <a:rPr lang="fr-CH" b="1" dirty="0" smtClean="0">
                <a:solidFill>
                  <a:prstClr val="black"/>
                </a:solidFill>
              </a:rPr>
              <a:t> to </a:t>
            </a:r>
            <a:r>
              <a:rPr lang="fr-CH" b="1" dirty="0" err="1" smtClean="0">
                <a:solidFill>
                  <a:prstClr val="black"/>
                </a:solidFill>
              </a:rPr>
              <a:t>ee</a:t>
            </a:r>
            <a:r>
              <a:rPr lang="fr-CH" b="1" dirty="0" smtClean="0">
                <a:solidFill>
                  <a:prstClr val="black"/>
                </a:solidFill>
              </a:rPr>
              <a:t> -- </a:t>
            </a:r>
            <a:r>
              <a:rPr lang="fr-CH" b="1" dirty="0">
                <a:solidFill>
                  <a:prstClr val="black"/>
                </a:solidFill>
              </a:rPr>
              <a:t>esp </a:t>
            </a:r>
            <a:r>
              <a:rPr lang="fr-CH" b="1" dirty="0" smtClean="0">
                <a:solidFill>
                  <a:prstClr val="black"/>
                </a:solidFill>
              </a:rPr>
              <a:t>(g</a:t>
            </a:r>
            <a:r>
              <a:rPr lang="fr-CH" b="1" baseline="-25000" dirty="0" smtClean="0">
                <a:solidFill>
                  <a:prstClr val="black"/>
                </a:solidFill>
              </a:rPr>
              <a:t>HWW</a:t>
            </a:r>
            <a:r>
              <a:rPr lang="fr-CH" b="1" dirty="0" smtClean="0">
                <a:solidFill>
                  <a:prstClr val="black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Symbol"/>
              </a:rPr>
              <a:t>  -- 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earches for new physics (Leptoquarks, RH neutrinos, etc...)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 in new domain of mass and couplings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--  </a:t>
            </a:r>
            <a:r>
              <a:rPr lang="fr-CH" b="1" dirty="0" err="1" smtClean="0">
                <a:solidFill>
                  <a:prstClr val="black"/>
                </a:solidFill>
              </a:rPr>
              <a:t>rich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top (</a:t>
            </a:r>
            <a:r>
              <a:rPr lang="fr-CH" b="1" dirty="0" err="1">
                <a:solidFill>
                  <a:prstClr val="black"/>
                </a:solidFill>
              </a:rPr>
              <a:t>Vtb</a:t>
            </a:r>
            <a:r>
              <a:rPr lang="fr-CH" b="1" dirty="0">
                <a:solidFill>
                  <a:prstClr val="black"/>
                </a:solidFill>
              </a:rPr>
              <a:t>  @%  </a:t>
            </a:r>
            <a:r>
              <a:rPr lang="fr-CH" b="1" dirty="0" err="1">
                <a:solidFill>
                  <a:prstClr val="black"/>
                </a:solidFill>
              </a:rPr>
              <a:t>level</a:t>
            </a:r>
            <a:r>
              <a:rPr lang="fr-CH" b="1" dirty="0">
                <a:solidFill>
                  <a:prstClr val="black"/>
                </a:solidFill>
              </a:rPr>
              <a:t>, FCNC) and HF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program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 Discovery in QCD: non-linear parton evolutions, instantons?, ..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Unique electron-ion physics related to QGP physics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endParaRPr lang="fr-CH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82826"/>
            <a:ext cx="9144000" cy="81955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5816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800" b="1" dirty="0" smtClean="0">
                  <a:solidFill>
                    <a:prstClr val="black"/>
                  </a:solidFill>
                </a:rPr>
                <a:t>             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FCC-eh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Discovery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and Highlights </a:t>
              </a:r>
              <a:endParaRPr lang="fr-CH" sz="6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38504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1" y="2557467"/>
            <a:ext cx="275505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5400" dirty="0" smtClean="0">
                <a:solidFill>
                  <a:prstClr val="black"/>
                </a:solidFill>
                <a:latin typeface="Calibri"/>
              </a:rPr>
              <a:t>SYNERGY</a:t>
            </a:r>
            <a:endParaRPr lang="en-GB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0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"/>
            <a:ext cx="9144000" cy="43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5944" y="4657700"/>
            <a:ext cx="38122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latin typeface="+mj-lt"/>
              </a:rPr>
              <a:t>Sharing the </a:t>
            </a:r>
            <a:r>
              <a:rPr lang="fr-CH" sz="2800" b="1" dirty="0" err="1" smtClean="0">
                <a:latin typeface="+mj-lt"/>
              </a:rPr>
              <a:t>same</a:t>
            </a:r>
            <a:r>
              <a:rPr lang="fr-CH" sz="2800" b="1" dirty="0" smtClean="0">
                <a:latin typeface="+mj-lt"/>
              </a:rPr>
              <a:t> tunnel</a:t>
            </a:r>
            <a:endParaRPr lang="en-GB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6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69698" y="5342713"/>
            <a:ext cx="460391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rgbClr val="0C377B"/>
                </a:solidFill>
                <a:latin typeface="+mn-lt"/>
              </a:rPr>
              <a:t>2 main IPs in A, G for both machines</a:t>
            </a:r>
            <a:endParaRPr lang="en-GB" sz="2000" b="1" dirty="0">
              <a:solidFill>
                <a:srgbClr val="0C377B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2820"/>
            <a:ext cx="9150188" cy="84009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common layouts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7" y="47019"/>
            <a:ext cx="203380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10615" y="796431"/>
            <a:ext cx="4659082" cy="3846333"/>
            <a:chOff x="5001062" y="2326682"/>
            <a:chExt cx="6732389" cy="6786744"/>
          </a:xfrm>
        </p:grpSpPr>
        <p:grpSp>
          <p:nvGrpSpPr>
            <p:cNvPr id="92" name="Group 241"/>
            <p:cNvGrpSpPr>
              <a:grpSpLocks noChangeAspect="1"/>
            </p:cNvGrpSpPr>
            <p:nvPr/>
          </p:nvGrpSpPr>
          <p:grpSpPr>
            <a:xfrm>
              <a:off x="5359744" y="2866186"/>
              <a:ext cx="6373707" cy="6192926"/>
              <a:chOff x="0" y="0"/>
              <a:chExt cx="8399202" cy="8160970"/>
            </a:xfrm>
          </p:grpSpPr>
          <p:grpSp>
            <p:nvGrpSpPr>
              <p:cNvPr id="119" name="Group 213"/>
              <p:cNvGrpSpPr/>
              <p:nvPr/>
            </p:nvGrpSpPr>
            <p:grpSpPr>
              <a:xfrm>
                <a:off x="0" y="-1"/>
                <a:ext cx="4200582" cy="8160972"/>
                <a:chOff x="0" y="0"/>
                <a:chExt cx="4200581" cy="8160970"/>
              </a:xfrm>
            </p:grpSpPr>
            <p:sp>
              <p:nvSpPr>
                <p:cNvPr id="147" name="Shape 187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48" name="Shape 188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49" name="Group 199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63" name="Group 192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70" name="Shape 189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1" name="Shape 190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2" name="Shape 191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64" name="Shape 193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5" name="Shape 194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6" name="Shape 195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7" name="Shape 196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8" name="Shape 197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9" name="Shape 198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50" name="Group 209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54" name="Shape 200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5" name="Shape 201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6" name="Shape 202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7" name="Shape 203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8" name="Shape 204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9" name="Shape 205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0" name="Shape 206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1" name="Shape 207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2" name="Shape 208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51" name="Shape 210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2" name="Shape 211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3" name="Shape 212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  <p:grpSp>
            <p:nvGrpSpPr>
              <p:cNvPr id="120" name="Group 240"/>
              <p:cNvGrpSpPr/>
              <p:nvPr/>
            </p:nvGrpSpPr>
            <p:grpSpPr>
              <a:xfrm rot="10800000">
                <a:off x="4198620" y="-1"/>
                <a:ext cx="4200583" cy="8160972"/>
                <a:chOff x="0" y="0"/>
                <a:chExt cx="4200581" cy="8160970"/>
              </a:xfrm>
            </p:grpSpPr>
            <p:sp>
              <p:nvSpPr>
                <p:cNvPr id="121" name="Shape 214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2" name="Shape 215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23" name="Group 226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37" name="Group 219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44" name="Shape 216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5" name="Shape 217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6" name="Shape 218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38" name="Shape 220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9" name="Shape 221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0" name="Shape 222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1" name="Shape 223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2" name="Shape 224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3" name="Shape 225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24" name="Group 236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28" name="Shape 227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29" name="Shape 228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0" name="Shape 229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1" name="Shape 230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2" name="Shape 231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3" name="Shape 232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4" name="Shape 233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5" name="Shape 234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6" name="Shape 235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25" name="Shape 237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6" name="Shape 238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7" name="Shape 239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</p:grpSp>
        <p:sp>
          <p:nvSpPr>
            <p:cNvPr id="93" name="Shape 242"/>
            <p:cNvSpPr/>
            <p:nvPr/>
          </p:nvSpPr>
          <p:spPr>
            <a:xfrm>
              <a:off x="8916949" y="2844384"/>
              <a:ext cx="44755" cy="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ln w="25400">
              <a:solidFill>
                <a:srgbClr val="41414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4" name="Shape 243"/>
            <p:cNvSpPr/>
            <p:nvPr/>
          </p:nvSpPr>
          <p:spPr>
            <a:xfrm>
              <a:off x="8108523" y="245609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5" name="Shape 244"/>
            <p:cNvSpPr/>
            <p:nvPr/>
          </p:nvSpPr>
          <p:spPr>
            <a:xfrm flipV="1">
              <a:off x="8108523" y="301890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6" name="Shape 245"/>
            <p:cNvSpPr/>
            <p:nvPr/>
          </p:nvSpPr>
          <p:spPr>
            <a:xfrm>
              <a:off x="7187403" y="2393873"/>
              <a:ext cx="884011" cy="509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11.9 m</a:t>
              </a:r>
            </a:p>
          </p:txBody>
        </p:sp>
        <p:sp>
          <p:nvSpPr>
            <p:cNvPr id="97" name="Shape 246"/>
            <p:cNvSpPr/>
            <p:nvPr/>
          </p:nvSpPr>
          <p:spPr>
            <a:xfrm>
              <a:off x="9051561" y="2471640"/>
              <a:ext cx="1063203" cy="509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30 </a:t>
              </a:r>
              <a:r>
                <a:rPr sz="1406" dirty="0" err="1"/>
                <a:t>mrad</a:t>
              </a:r>
              <a:endParaRPr sz="1406" dirty="0"/>
            </a:p>
          </p:txBody>
        </p:sp>
        <p:sp>
          <p:nvSpPr>
            <p:cNvPr id="98" name="Shape 247"/>
            <p:cNvSpPr/>
            <p:nvPr/>
          </p:nvSpPr>
          <p:spPr>
            <a:xfrm>
              <a:off x="8539304" y="2494757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9" name="Shape 248"/>
            <p:cNvSpPr/>
            <p:nvPr/>
          </p:nvSpPr>
          <p:spPr>
            <a:xfrm flipV="1">
              <a:off x="8517646" y="2998290"/>
              <a:ext cx="21659" cy="63217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0" name="Shape 249"/>
            <p:cNvSpPr/>
            <p:nvPr/>
          </p:nvSpPr>
          <p:spPr>
            <a:xfrm>
              <a:off x="8291693" y="3541605"/>
              <a:ext cx="757445" cy="509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9.4 m</a:t>
              </a:r>
            </a:p>
          </p:txBody>
        </p:sp>
        <p:sp>
          <p:nvSpPr>
            <p:cNvPr id="101" name="Shape 252"/>
            <p:cNvSpPr/>
            <p:nvPr/>
          </p:nvSpPr>
          <p:spPr>
            <a:xfrm>
              <a:off x="8536560" y="2931744"/>
              <a:ext cx="1313368" cy="8147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66" b="1" dirty="0"/>
                <a:t>FCC-</a:t>
              </a:r>
              <a:r>
                <a:rPr sz="1266" b="1" dirty="0" err="1"/>
                <a:t>hh</a:t>
              </a:r>
              <a:r>
                <a:rPr sz="1266" b="1" dirty="0"/>
                <a:t>/</a:t>
              </a:r>
            </a:p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66" b="1" dirty="0" smtClean="0"/>
                <a:t>ee </a:t>
              </a:r>
              <a:r>
                <a:rPr sz="1266" b="1" dirty="0" smtClean="0"/>
                <a:t>Booster</a:t>
              </a:r>
              <a:endParaRPr sz="1266" b="1" dirty="0"/>
            </a:p>
          </p:txBody>
        </p:sp>
        <p:sp>
          <p:nvSpPr>
            <p:cNvPr id="102" name="Shape 253"/>
            <p:cNvSpPr/>
            <p:nvPr/>
          </p:nvSpPr>
          <p:spPr>
            <a:xfrm>
              <a:off x="5606131" y="5575975"/>
              <a:ext cx="949702" cy="7382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3" name="Shape 254"/>
            <p:cNvSpPr/>
            <p:nvPr/>
          </p:nvSpPr>
          <p:spPr>
            <a:xfrm>
              <a:off x="10563167" y="5583958"/>
              <a:ext cx="949702" cy="7382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4" name="Shape 255"/>
            <p:cNvSpPr/>
            <p:nvPr/>
          </p:nvSpPr>
          <p:spPr>
            <a:xfrm flipV="1">
              <a:off x="5274797" y="5483052"/>
              <a:ext cx="1" cy="924073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headEnd type="triangle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5" name="Shape 257"/>
            <p:cNvSpPr/>
            <p:nvPr/>
          </p:nvSpPr>
          <p:spPr>
            <a:xfrm>
              <a:off x="8558907" y="2326682"/>
              <a:ext cx="375249" cy="5473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6" name="Shape 258"/>
            <p:cNvSpPr/>
            <p:nvPr/>
          </p:nvSpPr>
          <p:spPr>
            <a:xfrm>
              <a:off x="8371146" y="8442863"/>
              <a:ext cx="375249" cy="5473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7" name="Shape 260"/>
            <p:cNvSpPr/>
            <p:nvPr/>
          </p:nvSpPr>
          <p:spPr>
            <a:xfrm flipH="1">
              <a:off x="7074338" y="2973754"/>
              <a:ext cx="347333" cy="101632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8" name="Shape 261"/>
            <p:cNvSpPr/>
            <p:nvPr/>
          </p:nvSpPr>
          <p:spPr>
            <a:xfrm>
              <a:off x="9654006" y="2973754"/>
              <a:ext cx="347334" cy="101632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9" name="Shape 262"/>
            <p:cNvSpPr/>
            <p:nvPr/>
          </p:nvSpPr>
          <p:spPr>
            <a:xfrm flipH="1" flipV="1">
              <a:off x="7553634" y="9011793"/>
              <a:ext cx="347333" cy="101633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0" name="Shape 263"/>
            <p:cNvSpPr/>
            <p:nvPr/>
          </p:nvSpPr>
          <p:spPr>
            <a:xfrm flipV="1">
              <a:off x="9269819" y="9003848"/>
              <a:ext cx="347334" cy="101633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1" name="Shape 264"/>
            <p:cNvSpPr/>
            <p:nvPr/>
          </p:nvSpPr>
          <p:spPr>
            <a:xfrm>
              <a:off x="5283461" y="4405072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2" name="Shape 265"/>
            <p:cNvSpPr/>
            <p:nvPr/>
          </p:nvSpPr>
          <p:spPr>
            <a:xfrm flipH="1" flipV="1">
              <a:off x="5803279" y="4707255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3" name="Shape 266"/>
            <p:cNvSpPr/>
            <p:nvPr/>
          </p:nvSpPr>
          <p:spPr>
            <a:xfrm>
              <a:off x="5001062" y="4000943"/>
              <a:ext cx="757445" cy="5090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0.6 m</a:t>
              </a:r>
            </a:p>
          </p:txBody>
        </p:sp>
        <p:sp>
          <p:nvSpPr>
            <p:cNvPr id="114" name="Shape 267"/>
            <p:cNvSpPr/>
            <p:nvPr/>
          </p:nvSpPr>
          <p:spPr>
            <a:xfrm>
              <a:off x="6199322" y="7217260"/>
              <a:ext cx="4622290" cy="14306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b="1" dirty="0" smtClean="0"/>
                <a:t>Max. </a:t>
              </a:r>
              <a:r>
                <a:rPr sz="1200" b="1" dirty="0" smtClean="0"/>
                <a:t>separation </a:t>
              </a:r>
              <a:r>
                <a:rPr sz="1200" b="1" dirty="0"/>
                <a:t>of 3(4) rings is about 12 m: </a:t>
              </a:r>
            </a:p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b="1" dirty="0"/>
                <a:t>wide</a:t>
              </a:r>
              <a:r>
                <a:rPr lang="de-AT" sz="1200" b="1" dirty="0"/>
                <a:t>r</a:t>
              </a:r>
              <a:r>
                <a:rPr sz="1200" b="1" dirty="0"/>
                <a:t> tunnel </a:t>
              </a:r>
              <a:r>
                <a:rPr lang="de-AT" sz="1200" b="1" dirty="0"/>
                <a:t>or</a:t>
              </a:r>
              <a:r>
                <a:rPr sz="1200" b="1" dirty="0"/>
                <a:t> two tunnels are necessary around the I</a:t>
              </a:r>
              <a:r>
                <a:rPr lang="de-AT" sz="1200" b="1" dirty="0"/>
                <a:t>Ps</a:t>
              </a:r>
              <a:r>
                <a:rPr sz="1200" b="1" dirty="0"/>
                <a:t>, for ±1.2 km. </a:t>
              </a:r>
            </a:p>
          </p:txBody>
        </p:sp>
        <p:sp>
          <p:nvSpPr>
            <p:cNvPr id="115" name="Shape 268"/>
            <p:cNvSpPr/>
            <p:nvPr/>
          </p:nvSpPr>
          <p:spPr>
            <a:xfrm>
              <a:off x="6345612" y="3878286"/>
              <a:ext cx="4504077" cy="11047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dirty="0" smtClean="0"/>
                <a:t>Lepton b</a:t>
              </a:r>
              <a:r>
                <a:rPr sz="1200" dirty="0" err="1" smtClean="0"/>
                <a:t>eams</a:t>
              </a:r>
              <a:r>
                <a:rPr sz="1200" dirty="0" smtClean="0"/>
                <a:t> </a:t>
              </a:r>
              <a:r>
                <a:rPr sz="1200" dirty="0"/>
                <a:t>must cross over through the </a:t>
              </a:r>
              <a:r>
                <a:rPr lang="de-AT" sz="1200" dirty="0"/>
                <a:t>         </a:t>
              </a:r>
              <a:r>
                <a:rPr sz="1200" dirty="0"/>
                <a:t>common RF to enter the IP from inside.</a:t>
              </a:r>
            </a:p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dirty="0"/>
                <a:t>Only a half of each ring is filled with bunches.</a:t>
              </a:r>
            </a:p>
          </p:txBody>
        </p:sp>
        <p:sp>
          <p:nvSpPr>
            <p:cNvPr id="116" name="Shape 269"/>
            <p:cNvSpPr/>
            <p:nvPr/>
          </p:nvSpPr>
          <p:spPr>
            <a:xfrm flipH="1">
              <a:off x="5768673" y="4896018"/>
              <a:ext cx="747030" cy="834908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7" name="Shape 270"/>
            <p:cNvSpPr/>
            <p:nvPr/>
          </p:nvSpPr>
          <p:spPr>
            <a:xfrm>
              <a:off x="10777773" y="4864086"/>
              <a:ext cx="621331" cy="822855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pic>
          <p:nvPicPr>
            <p:cNvPr id="118" name="ScreenShot 2016-04-05 8.51.34 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00768" y="4838875"/>
              <a:ext cx="3677333" cy="261919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58" name="TextBox 257"/>
          <p:cNvSpPr txBox="1"/>
          <p:nvPr/>
        </p:nvSpPr>
        <p:spPr>
          <a:xfrm>
            <a:off x="190007" y="4761391"/>
            <a:ext cx="4250394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latin typeface="+mn-lt"/>
              </a:rPr>
              <a:t>FCC-</a:t>
            </a:r>
            <a:r>
              <a:rPr lang="en-GB" sz="2400" b="1" dirty="0" err="1" smtClean="0">
                <a:latin typeface="+mn-lt"/>
              </a:rPr>
              <a:t>ee</a:t>
            </a:r>
            <a:r>
              <a:rPr lang="en-GB" sz="2400" b="1" dirty="0" smtClean="0">
                <a:latin typeface="+mn-lt"/>
              </a:rPr>
              <a:t> 1, </a:t>
            </a: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FCC-</a:t>
            </a:r>
            <a:r>
              <a:rPr lang="en-GB" sz="2400" b="1" dirty="0" err="1" smtClean="0">
                <a:solidFill>
                  <a:srgbClr val="FF0000"/>
                </a:solidFill>
                <a:latin typeface="+mn-lt"/>
              </a:rPr>
              <a:t>ee</a:t>
            </a: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 2, </a:t>
            </a:r>
          </a:p>
          <a:p>
            <a:pPr algn="ctr"/>
            <a:r>
              <a:rPr lang="en-GB" sz="2000" b="1" dirty="0" smtClean="0">
                <a:solidFill>
                  <a:srgbClr val="00B050"/>
                </a:solidFill>
                <a:latin typeface="+mn-lt"/>
              </a:rPr>
              <a:t>FCC-</a:t>
            </a:r>
            <a:r>
              <a:rPr lang="en-GB" sz="2000" b="1" dirty="0" err="1" smtClean="0">
                <a:solidFill>
                  <a:srgbClr val="00B050"/>
                </a:solidFill>
                <a:latin typeface="+mn-lt"/>
              </a:rPr>
              <a:t>ee</a:t>
            </a:r>
            <a:r>
              <a:rPr lang="en-GB" sz="2000" b="1" dirty="0" smtClean="0">
                <a:solidFill>
                  <a:srgbClr val="00B050"/>
                </a:solidFill>
                <a:latin typeface="+mn-lt"/>
              </a:rPr>
              <a:t> booster (FCC-</a:t>
            </a:r>
            <a:r>
              <a:rPr lang="en-GB" sz="2000" b="1" dirty="0" err="1" smtClean="0">
                <a:solidFill>
                  <a:srgbClr val="00B050"/>
                </a:solidFill>
                <a:latin typeface="+mn-lt"/>
              </a:rPr>
              <a:t>hh</a:t>
            </a:r>
            <a:r>
              <a:rPr lang="en-GB" sz="2000" b="1" dirty="0" smtClean="0">
                <a:solidFill>
                  <a:srgbClr val="00B050"/>
                </a:solidFill>
                <a:latin typeface="+mn-lt"/>
              </a:rPr>
              <a:t> footprint)</a:t>
            </a:r>
          </a:p>
          <a:p>
            <a:pPr algn="ctr"/>
            <a:r>
              <a:rPr lang="fr-CH" sz="2000" b="1" dirty="0" err="1" smtClean="0">
                <a:solidFill>
                  <a:srgbClr val="00B050"/>
                </a:solidFill>
                <a:latin typeface="+mn-lt"/>
              </a:rPr>
              <a:t>Asymmetric</a:t>
            </a:r>
            <a:r>
              <a:rPr lang="fr-CH" sz="2000" b="1" dirty="0" smtClean="0">
                <a:solidFill>
                  <a:srgbClr val="00B050"/>
                </a:solidFill>
                <a:latin typeface="+mn-lt"/>
              </a:rPr>
              <a:t> IR for </a:t>
            </a:r>
            <a:r>
              <a:rPr lang="fr-CH" sz="2000" b="1" dirty="0" err="1" smtClean="0">
                <a:solidFill>
                  <a:srgbClr val="00B050"/>
                </a:solidFill>
                <a:latin typeface="+mn-lt"/>
              </a:rPr>
              <a:t>ee</a:t>
            </a:r>
            <a:r>
              <a:rPr lang="fr-CH" sz="2000" b="1" dirty="0" smtClean="0">
                <a:solidFill>
                  <a:srgbClr val="00B050"/>
                </a:solidFill>
                <a:latin typeface="+mn-lt"/>
              </a:rPr>
              <a:t>, </a:t>
            </a:r>
            <a:r>
              <a:rPr lang="fr-CH" sz="2000" b="1" dirty="0" err="1" smtClean="0">
                <a:solidFill>
                  <a:srgbClr val="00B050"/>
                </a:solidFill>
                <a:latin typeface="+mn-lt"/>
              </a:rPr>
              <a:t>limits</a:t>
            </a:r>
            <a:r>
              <a:rPr lang="fr-CH" sz="2000" b="1" dirty="0" smtClean="0">
                <a:solidFill>
                  <a:srgbClr val="00B050"/>
                </a:solidFill>
                <a:latin typeface="+mn-lt"/>
              </a:rPr>
              <a:t> SR to </a:t>
            </a:r>
            <a:r>
              <a:rPr lang="fr-CH" sz="2000" b="1" dirty="0" err="1">
                <a:solidFill>
                  <a:srgbClr val="00B050"/>
                </a:solidFill>
                <a:latin typeface="+mn-lt"/>
              </a:rPr>
              <a:t>e</a:t>
            </a:r>
            <a:r>
              <a:rPr lang="fr-CH" sz="2000" b="1" dirty="0" err="1" smtClean="0">
                <a:solidFill>
                  <a:srgbClr val="00B050"/>
                </a:solidFill>
                <a:latin typeface="+mn-lt"/>
              </a:rPr>
              <a:t>xpt</a:t>
            </a:r>
            <a:endParaRPr lang="en-GB" sz="2000" b="1" dirty="0">
              <a:solidFill>
                <a:srgbClr val="00B050"/>
              </a:solidFill>
              <a:latin typeface="+mn-lt"/>
            </a:endParaRPr>
          </a:p>
          <a:p>
            <a:pPr algn="ctr"/>
            <a:endParaRPr lang="en-GB" sz="2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61" name="Shape 262"/>
          <p:cNvSpPr/>
          <p:nvPr/>
        </p:nvSpPr>
        <p:spPr>
          <a:xfrm flipH="1">
            <a:off x="2519923" y="3272131"/>
            <a:ext cx="243821" cy="131914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>
              <a:latin typeface="+mn-lt"/>
            </a:endParaRPr>
          </a:p>
        </p:txBody>
      </p:sp>
      <p:sp>
        <p:nvSpPr>
          <p:cNvPr id="262" name="Shape 263"/>
          <p:cNvSpPr/>
          <p:nvPr/>
        </p:nvSpPr>
        <p:spPr>
          <a:xfrm>
            <a:off x="2013019" y="3258579"/>
            <a:ext cx="222248" cy="146089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+mn-lt"/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74" name="Date Placeholder 2"/>
          <p:cNvSpPr>
            <a:spLocks noGrp="1"/>
          </p:cNvSpPr>
          <p:nvPr>
            <p:ph type="dt" sz="half" idx="10"/>
          </p:nvPr>
        </p:nvSpPr>
        <p:spPr>
          <a:xfrm>
            <a:off x="5220784" y="5296959"/>
            <a:ext cx="2133600" cy="304271"/>
          </a:xfrm>
        </p:spPr>
        <p:txBody>
          <a:bodyPr/>
          <a:lstStyle/>
          <a:p>
            <a:fld id="{65B172D3-B8A6-429B-9E26-0056187E835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+mn-lt"/>
              </a:rPr>
              <a:t>02/12/2019</a:t>
            </a:fld>
            <a:endParaRPr lang="fr-CH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pic>
        <p:nvPicPr>
          <p:cNvPr id="175" name="Picture 174" descr="layout_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525" y="762268"/>
            <a:ext cx="4596497" cy="437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971021"/>
            <a:ext cx="8032750" cy="377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7385-0219-4A64-B136-EFC7ED8944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02/12/2019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" y="5318145"/>
            <a:ext cx="3463925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19125"/>
            <a:ext cx="90868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9242" y="179604"/>
            <a:ext cx="282551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latin typeface="+mn-lt"/>
              </a:rPr>
              <a:t>The </a:t>
            </a:r>
            <a:r>
              <a:rPr lang="fr-CH" sz="2800" b="1" dirty="0" err="1" smtClean="0">
                <a:latin typeface="+mn-lt"/>
              </a:rPr>
              <a:t>same</a:t>
            </a:r>
            <a:r>
              <a:rPr lang="fr-CH" sz="2800" b="1" dirty="0" smtClean="0">
                <a:latin typeface="+mn-lt"/>
              </a:rPr>
              <a:t> </a:t>
            </a:r>
            <a:r>
              <a:rPr lang="fr-CH" sz="2800" b="1" dirty="0" err="1">
                <a:latin typeface="+mn-lt"/>
              </a:rPr>
              <a:t>c</a:t>
            </a:r>
            <a:r>
              <a:rPr lang="fr-CH" sz="2800" b="1" dirty="0" err="1" smtClean="0">
                <a:latin typeface="+mn-lt"/>
              </a:rPr>
              <a:t>averns</a:t>
            </a:r>
            <a:endParaRPr lang="en-GB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15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 fontAlgn="auto" hangingPunct="1">
          <a:spcBef>
            <a:spcPts val="0"/>
          </a:spcBef>
          <a:spcAft>
            <a:spcPts val="0"/>
          </a:spcAft>
          <a:defRPr sz="2400" dirty="0" smtClean="0">
            <a:solidFill>
              <a:prstClr val="black"/>
            </a:solidFill>
            <a:latin typeface="Calibri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25585</TotalTime>
  <Words>6160</Words>
  <Application>Microsoft Office PowerPoint</Application>
  <PresentationFormat>On-screen Show (16:10)</PresentationFormat>
  <Paragraphs>1176</Paragraphs>
  <Slides>103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Office Theme</vt:lpstr>
      <vt:lpstr>10_Office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”Future High Energy Circular e+e- Collider using Energy-Recovery Linacs,”   presented at FCC Week 2019 and submitted to ESU process, similar to former ERL eRHIC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bdl</dc:creator>
  <cp:lastModifiedBy>bdl</cp:lastModifiedBy>
  <cp:revision>179</cp:revision>
  <dcterms:created xsi:type="dcterms:W3CDTF">2019-01-07T19:50:30Z</dcterms:created>
  <dcterms:modified xsi:type="dcterms:W3CDTF">2019-12-05T10:08:43Z</dcterms:modified>
</cp:coreProperties>
</file>