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08" r:id="rId2"/>
    <p:sldId id="624" r:id="rId3"/>
    <p:sldId id="618" r:id="rId4"/>
    <p:sldId id="537" r:id="rId5"/>
    <p:sldId id="611" r:id="rId6"/>
    <p:sldId id="621" r:id="rId7"/>
    <p:sldId id="607" r:id="rId8"/>
    <p:sldId id="578" r:id="rId9"/>
    <p:sldId id="604" r:id="rId10"/>
    <p:sldId id="598" r:id="rId11"/>
    <p:sldId id="596" r:id="rId12"/>
    <p:sldId id="603" r:id="rId13"/>
    <p:sldId id="612" r:id="rId14"/>
    <p:sldId id="616" r:id="rId15"/>
    <p:sldId id="617" r:id="rId16"/>
    <p:sldId id="600" r:id="rId17"/>
    <p:sldId id="622" r:id="rId18"/>
    <p:sldId id="623" r:id="rId19"/>
    <p:sldId id="584" r:id="rId20"/>
    <p:sldId id="625" r:id="rId21"/>
    <p:sldId id="601" r:id="rId22"/>
    <p:sldId id="615" r:id="rId23"/>
    <p:sldId id="620" r:id="rId24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6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772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99805" autoAdjust="0"/>
  </p:normalViewPr>
  <p:slideViewPr>
    <p:cSldViewPr>
      <p:cViewPr varScale="1">
        <p:scale>
          <a:sx n="161" d="100"/>
          <a:sy n="161" d="100"/>
        </p:scale>
        <p:origin x="-15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10/31/19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10/31/19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6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5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4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3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10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5"/>
            <a:ext cx="2895600" cy="207169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5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87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8376"/>
            <a:ext cx="8328991" cy="57418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sPHENIX MIE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48128"/>
              </p:ext>
            </p:extLst>
          </p:nvPr>
        </p:nvGraphicFramePr>
        <p:xfrm>
          <a:off x="304800" y="666750"/>
          <a:ext cx="8600000" cy="61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906043885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1097365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1101835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242660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Last CD Achieved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366940">
                <a:tc>
                  <a:txBody>
                    <a:bodyPr/>
                    <a:lstStyle/>
                    <a:p>
                      <a:r>
                        <a:rPr lang="en-US" sz="1400" dirty="0"/>
                        <a:t>$27.0M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PD-2/3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29.3%  BCWP/BAC @ 9/30/2019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1.04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0.98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1428750"/>
            <a:ext cx="8978900" cy="35022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/>
              <a:t>Scope</a:t>
            </a:r>
          </a:p>
          <a:p>
            <a:pPr lvl="1"/>
            <a:r>
              <a:rPr lang="en-US" sz="3300" dirty="0"/>
              <a:t>Detector systems produced, tested and ready for installation: </a:t>
            </a:r>
            <a:r>
              <a:rPr lang="en-US" sz="3300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marL="0" indent="0">
              <a:buNone/>
            </a:pPr>
            <a:r>
              <a:rPr lang="en-US" sz="3700" b="1" dirty="0"/>
              <a:t>Not in scope</a:t>
            </a:r>
          </a:p>
          <a:p>
            <a:pPr lvl="1"/>
            <a:r>
              <a:rPr lang="en-US" sz="3300" dirty="0"/>
              <a:t>SC-Magnet, Bldg/Det Infrastructure, Installation and System Commissioning  </a:t>
            </a:r>
          </a:p>
          <a:p>
            <a:pPr marL="0" indent="0">
              <a:buNone/>
            </a:pPr>
            <a:r>
              <a:rPr lang="en-US" sz="3800" b="1" dirty="0"/>
              <a:t>Schedule</a:t>
            </a:r>
          </a:p>
          <a:p>
            <a:pPr lvl="1"/>
            <a:r>
              <a:rPr lang="en-US" sz="3300" dirty="0"/>
              <a:t>CD-0 received Sept 2016</a:t>
            </a:r>
          </a:p>
          <a:p>
            <a:pPr lvl="1"/>
            <a:r>
              <a:rPr lang="en-US" sz="3300" dirty="0"/>
              <a:t>CD-1/3A received Aug 2018</a:t>
            </a:r>
          </a:p>
          <a:p>
            <a:pPr lvl="1"/>
            <a:r>
              <a:rPr lang="en-US" sz="3300" dirty="0"/>
              <a:t>PD-2/3  received Sept 2019</a:t>
            </a:r>
          </a:p>
          <a:p>
            <a:pPr lvl="1"/>
            <a:r>
              <a:rPr lang="en-US" sz="3300" dirty="0"/>
              <a:t>Early completion Oct 2021</a:t>
            </a:r>
          </a:p>
          <a:p>
            <a:pPr lvl="1"/>
            <a:r>
              <a:rPr lang="en-US" sz="3300" dirty="0"/>
              <a:t>PD-4 Dec 2022 </a:t>
            </a:r>
          </a:p>
          <a:p>
            <a:pPr marL="0" indent="0">
              <a:buNone/>
            </a:pPr>
            <a:r>
              <a:rPr lang="en-US" sz="3800" b="1" dirty="0"/>
              <a:t>Cost</a:t>
            </a:r>
          </a:p>
          <a:p>
            <a:pPr lvl="1"/>
            <a:r>
              <a:rPr lang="en-US" sz="3300" b="1" dirty="0"/>
              <a:t>$27.0M AY TPC  31.1% contingency on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2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4B2EF6AA-E232-43C6-9300-94C9DCA5FB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3078224"/>
            <a:ext cx="9086517" cy="180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u="sng" dirty="0"/>
              <a:t>Sector Update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Sector 0 test progressing well. Full cabled. Ready to finalize revised cooling loop design.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BNL area is set-up for sector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Advanced design for EMCal sector insertion in the sPHENIX detector.</a:t>
            </a:r>
          </a:p>
          <a:p>
            <a:pPr marL="685761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Plan to test the insertion scheme with the preproduction sectors.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72CCE0-54E3-4739-9B49-88BC9CCE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EMCal Sector Testing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931900-D03B-4DE7-98C8-4B0B9A71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58AE07-3C4D-42F4-ACA8-5B783949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D998AA-5040-4D61-8319-56EB3A20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9" name="Picture 8" descr="C:\Users\stoll\AppData\Local\Temp\1\IMG_2053.JPG">
            <a:extLst>
              <a:ext uri="{FF2B5EF4-FFF2-40B4-BE49-F238E27FC236}">
                <a16:creationId xmlns="" xmlns:a16="http://schemas.microsoft.com/office/drawing/2014/main" id="{4AD9D128-3977-4282-B959-0B43ADBC9D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14264" b="7096"/>
          <a:stretch/>
        </p:blipFill>
        <p:spPr bwMode="auto">
          <a:xfrm>
            <a:off x="457200" y="635080"/>
            <a:ext cx="3962400" cy="2442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A62696D-5163-41A0-8C93-17826DBF49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78315"/>
            <a:ext cx="3894931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13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C82EA-A70E-47CF-A38E-B959C252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575"/>
            <a:ext cx="8229600" cy="546497"/>
          </a:xfrm>
        </p:spPr>
        <p:txBody>
          <a:bodyPr/>
          <a:lstStyle/>
          <a:p>
            <a:r>
              <a:rPr lang="en-US" dirty="0"/>
              <a:t>OHCal Instrumented Sectors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A9AE1B-B22D-443E-AC94-5155C885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6712E1-9D6C-442C-8D1A-60B6E05B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781D4CD-48FC-412F-BD9F-8F2C4D1D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284D41-F429-43B4-BA99-A0EC70B17C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665858"/>
            <a:ext cx="3175000" cy="4233545"/>
          </a:xfrm>
          <a:prstGeom prst="rect">
            <a:avLst/>
          </a:prstGeom>
        </p:spPr>
      </p:pic>
      <p:pic>
        <p:nvPicPr>
          <p:cNvPr id="10" name="Picture 9" descr="Screen Shot 2019-10-09 at 12.46.37 AM.png">
            <a:extLst>
              <a:ext uri="{FF2B5EF4-FFF2-40B4-BE49-F238E27FC236}">
                <a16:creationId xmlns="" xmlns:a16="http://schemas.microsoft.com/office/drawing/2014/main" id="{96E43066-97A1-436B-B0B0-2C692EC54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15353"/>
            <a:ext cx="4007809" cy="2263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1199A9-D248-4AB8-AF79-2C05C1C8A2C5}"/>
              </a:ext>
            </a:extLst>
          </p:cNvPr>
          <p:cNvSpPr txBox="1"/>
          <p:nvPr/>
        </p:nvSpPr>
        <p:spPr>
          <a:xfrm>
            <a:off x="103414" y="3638550"/>
            <a:ext cx="5299407" cy="923330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HCal electronics boxes to be mounted on each sector. The boxes carry power supplies, power distribution, interfaces cards for each sector.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48E4013-F30A-4820-A410-1AF289BA0337}"/>
              </a:ext>
            </a:extLst>
          </p:cNvPr>
          <p:cNvCxnSpPr/>
          <p:nvPr/>
        </p:nvCxnSpPr>
        <p:spPr>
          <a:xfrm flipV="1">
            <a:off x="5402821" y="3105150"/>
            <a:ext cx="921779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3028950"/>
            <a:ext cx="5408827" cy="369332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Six sectors instrumented with scintillating  tiles &amp; SiPMs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272415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0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Progress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339840"/>
            <a:ext cx="8229600" cy="1828469"/>
          </a:xfrm>
        </p:spPr>
        <p:txBody>
          <a:bodyPr/>
          <a:lstStyle/>
          <a:p>
            <a:r>
              <a:rPr lang="en-US" sz="1600" dirty="0"/>
              <a:t>Prototype of TPC central membrane work continues at SBU</a:t>
            </a:r>
          </a:p>
          <a:p>
            <a:r>
              <a:rPr lang="en-US" sz="1600" dirty="0"/>
              <a:t>First article of the preproduction FELIX 2.0 (DAM) card</a:t>
            </a:r>
          </a:p>
          <a:p>
            <a:r>
              <a:rPr lang="en-US" sz="1600" dirty="0"/>
              <a:t>Test board design for TPC Quantum Efficiency measurement</a:t>
            </a:r>
          </a:p>
          <a:p>
            <a:r>
              <a:rPr lang="en-US" sz="1600" dirty="0"/>
              <a:t>dE/dx particle ID capability of the sPHENIX TPC prototype based on test  beam data</a:t>
            </a:r>
          </a:p>
          <a:p>
            <a:r>
              <a:rPr lang="en-US" sz="1600" dirty="0"/>
              <a:t>Finite element study of thermal performance of TPC FEE cooling</a:t>
            </a:r>
          </a:p>
          <a:p>
            <a:r>
              <a:rPr lang="en-US" sz="1600" dirty="0"/>
              <a:t>3-D model of TPC Fee cooling scheme.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0F2E34-6CDF-4C84-BA9F-9E0F2B91F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587517"/>
            <a:ext cx="5303202" cy="27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4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75A6A-8A14-4FC7-9709-7B0A200B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" y="21426"/>
            <a:ext cx="8229600" cy="546497"/>
          </a:xfrm>
        </p:spPr>
        <p:txBody>
          <a:bodyPr/>
          <a:lstStyle/>
          <a:p>
            <a:r>
              <a:rPr lang="en-US" dirty="0"/>
              <a:t>TPC Progress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D529A-ED47-4BE1-A346-D62F90E5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8458200" cy="3851676"/>
          </a:xfrm>
        </p:spPr>
        <p:txBody>
          <a:bodyPr/>
          <a:lstStyle/>
          <a:p>
            <a:r>
              <a:rPr lang="en-US" sz="2000" dirty="0"/>
              <a:t>Simulation, design and prototyping on the plan to use laser light shining on an aluminum-coated central membrane to measure the TPC quantum efficiency during detector operation.</a:t>
            </a:r>
          </a:p>
          <a:p>
            <a:r>
              <a:rPr lang="en-US" sz="2000" dirty="0"/>
              <a:t>Engineering run for SAMPA v5 chips have been placed with IMEC/TSMC. We expect the first </a:t>
            </a:r>
            <a:r>
              <a:rPr lang="en-US" sz="2000" dirty="0" smtClean="0"/>
              <a:t>21 </a:t>
            </a:r>
            <a:r>
              <a:rPr lang="en-US" sz="2000" dirty="0"/>
              <a:t>wafers to be available within 3 months. </a:t>
            </a:r>
          </a:p>
          <a:p>
            <a:pPr lvl="1"/>
            <a:r>
              <a:rPr lang="en-US" sz="1600" dirty="0"/>
              <a:t>U Sao Paulo will do the initial testing with Lund University testing all of the 2000+ chips</a:t>
            </a:r>
          </a:p>
          <a:p>
            <a:pPr lvl="1"/>
            <a:r>
              <a:rPr lang="en-US" sz="1600" dirty="0"/>
              <a:t>A successful engineering run would be followed by the production of 30+ wafers that would  supply all the required production SAMPA v5 chips.</a:t>
            </a:r>
          </a:p>
          <a:p>
            <a:r>
              <a:rPr lang="en-US" sz="2000" dirty="0"/>
              <a:t>The TPC Fee board cooling system has been redesigned to allow easy manufacture of components in the SBU shops. </a:t>
            </a:r>
          </a:p>
          <a:p>
            <a:pPr lvl="1"/>
            <a:r>
              <a:rPr lang="en-US" sz="1600" dirty="0"/>
              <a:t>Thermal FEA studies show that the cooling fixtures meet performance specs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0ED1DD-3B0E-4D3B-9DDE-CCD272BD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34403C-AF59-419B-8BC4-56422F6C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2CFDEF-A348-4492-AD1B-02146C7A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46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MIE Critical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7" name="Picture 6" descr="Screen Shot 2019-10-31 at 11.2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66750"/>
            <a:ext cx="7137879" cy="44767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2431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2.X Critical Path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6" name="Picture 5" descr="Screen Shot 2019-10-31 at 11.2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640752"/>
            <a:ext cx="6832600" cy="45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3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009"/>
            <a:ext cx="8610600" cy="546497"/>
          </a:xfrm>
        </p:spPr>
        <p:txBody>
          <a:bodyPr/>
          <a:lstStyle/>
          <a:p>
            <a:r>
              <a:rPr lang="en-US" dirty="0" smtClean="0"/>
              <a:t>MIE Milestones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7371" t="14593" r="28366" b="5239"/>
          <a:stretch/>
        </p:blipFill>
        <p:spPr bwMode="auto">
          <a:xfrm>
            <a:off x="2209800" y="617617"/>
            <a:ext cx="4953000" cy="4525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46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2.X Milestones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6" name="Picture 5" descr="Screen Shot 2019-10-31 at 11.45.2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3019" r="2255" b="1567"/>
          <a:stretch/>
        </p:blipFill>
        <p:spPr>
          <a:xfrm>
            <a:off x="2057400" y="666750"/>
            <a:ext cx="48006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6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546497"/>
          </a:xfrm>
        </p:spPr>
        <p:txBody>
          <a:bodyPr/>
          <a:lstStyle/>
          <a:p>
            <a:r>
              <a:rPr lang="en-US" dirty="0" smtClean="0"/>
              <a:t>MVTX Milestones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6" name="Picture 5" descr="Screen Shot 2019-10-31 at 11.50.5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66750"/>
            <a:ext cx="4724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66750"/>
            <a:ext cx="8915400" cy="3927876"/>
          </a:xfrm>
        </p:spPr>
        <p:txBody>
          <a:bodyPr/>
          <a:lstStyle/>
          <a:p>
            <a:r>
              <a:rPr lang="en-US" sz="2000" dirty="0"/>
              <a:t>sPHENIX has received BNL PD-2/3 Approval  as of September 20</a:t>
            </a:r>
          </a:p>
          <a:p>
            <a:r>
              <a:rPr lang="en-US" sz="2000" dirty="0"/>
              <a:t>sPHENIX MIE continues to have good cost and schedule performance as measured by EV.   </a:t>
            </a:r>
          </a:p>
          <a:p>
            <a:r>
              <a:rPr lang="en-US" sz="2000" dirty="0"/>
              <a:t>MIE preproduction and CD-3A production is speeding up.  A lot of technical progress.</a:t>
            </a:r>
          </a:p>
          <a:p>
            <a:r>
              <a:rPr lang="en-US" sz="2000" dirty="0"/>
              <a:t>R&amp;D and  engineering design continues to </a:t>
            </a:r>
            <a:r>
              <a:rPr lang="en-US" sz="2000" dirty="0" smtClean="0"/>
              <a:t>advance.</a:t>
            </a:r>
            <a:endParaRPr lang="en-US" sz="2000" dirty="0"/>
          </a:p>
          <a:p>
            <a:r>
              <a:rPr lang="en-US" sz="2000" dirty="0"/>
              <a:t>The 1008 </a:t>
            </a:r>
            <a:r>
              <a:rPr lang="en-US" sz="2000" dirty="0" err="1"/>
              <a:t>LHe</a:t>
            </a:r>
            <a:r>
              <a:rPr lang="en-US" sz="2000" dirty="0"/>
              <a:t> cryo parts order has been awarded (2.X). Next big 2.X order is the </a:t>
            </a:r>
            <a:r>
              <a:rPr lang="en-US" sz="2000" dirty="0" smtClean="0"/>
              <a:t>Carriage/Cradle </a:t>
            </a:r>
            <a:r>
              <a:rPr lang="en-US" sz="2000" dirty="0"/>
              <a:t>which we </a:t>
            </a:r>
            <a:r>
              <a:rPr lang="en-US" sz="2000" dirty="0" smtClean="0"/>
              <a:t>plan </a:t>
            </a:r>
            <a:r>
              <a:rPr lang="en-US" sz="2000" dirty="0"/>
              <a:t>to have submitted to BNL for approval in November. 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80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471310"/>
          </a:xfrm>
        </p:spPr>
        <p:txBody>
          <a:bodyPr>
            <a:noAutofit/>
          </a:bodyPr>
          <a:lstStyle/>
          <a:p>
            <a:r>
              <a:rPr lang="en-US" sz="3200" dirty="0"/>
              <a:t>1008 Infrastructure &amp; Facility Upgrade</a:t>
            </a:r>
            <a:endParaRPr lang="en-US" sz="3200" b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61" y="1498411"/>
            <a:ext cx="9054678" cy="358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Scope</a:t>
            </a:r>
          </a:p>
          <a:p>
            <a:pPr lvl="1"/>
            <a:r>
              <a:rPr lang="en-US" sz="1600" dirty="0">
                <a:solidFill>
                  <a:srgbClr val="0080FF"/>
                </a:solidFill>
              </a:rPr>
              <a:t>SC-Magnet support including the Flux Return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Cryogenics</a:t>
            </a:r>
            <a:r>
              <a:rPr lang="en-US" sz="1600" dirty="0"/>
              <a:t> into Bldg 1008, </a:t>
            </a:r>
            <a:r>
              <a:rPr lang="en-US" sz="1600" dirty="0">
                <a:solidFill>
                  <a:srgbClr val="0080FF"/>
                </a:solidFill>
              </a:rPr>
              <a:t>Detector Carriage/Cradle</a:t>
            </a:r>
            <a:r>
              <a:rPr lang="en-US" sz="1600" dirty="0"/>
              <a:t>, other </a:t>
            </a:r>
            <a:r>
              <a:rPr lang="en-US" sz="1600" dirty="0">
                <a:solidFill>
                  <a:srgbClr val="0080FF"/>
                </a:solidFill>
              </a:rPr>
              <a:t>Bldg 1008 Infrastructure </a:t>
            </a:r>
            <a:r>
              <a:rPr lang="en-US" sz="1600" dirty="0"/>
              <a:t>improvements</a:t>
            </a:r>
          </a:p>
          <a:p>
            <a:pPr lvl="1"/>
            <a:r>
              <a:rPr lang="en-US" sz="1600" dirty="0"/>
              <a:t>sPHENIX </a:t>
            </a:r>
            <a:r>
              <a:rPr lang="en-US" sz="1600" dirty="0">
                <a:solidFill>
                  <a:srgbClr val="0080FF"/>
                </a:solidFill>
              </a:rPr>
              <a:t>Installation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Integration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80FF"/>
                </a:solidFill>
              </a:rPr>
              <a:t>S</a:t>
            </a:r>
            <a:r>
              <a:rPr lang="en-US" sz="1600" dirty="0" smtClean="0">
                <a:solidFill>
                  <a:srgbClr val="0080FF"/>
                </a:solidFill>
              </a:rPr>
              <a:t>ubsystem </a:t>
            </a:r>
            <a:r>
              <a:rPr lang="en-US" sz="1600" dirty="0">
                <a:solidFill>
                  <a:srgbClr val="0080FF"/>
                </a:solidFill>
              </a:rPr>
              <a:t>Commissioning  </a:t>
            </a:r>
            <a:r>
              <a:rPr lang="en-US" sz="1600" dirty="0"/>
              <a:t>is part of the </a:t>
            </a:r>
            <a:r>
              <a:rPr lang="en-US" sz="1600" dirty="0" smtClean="0"/>
              <a:t>scope</a:t>
            </a:r>
          </a:p>
          <a:p>
            <a:pPr marL="0" indent="0">
              <a:buNone/>
            </a:pPr>
            <a:r>
              <a:rPr lang="en-US" sz="1700" b="1" dirty="0" smtClean="0"/>
              <a:t>Not in Scope</a:t>
            </a:r>
          </a:p>
          <a:p>
            <a:pPr lvl="1"/>
            <a:r>
              <a:rPr lang="en-US" sz="1600" dirty="0" err="1" smtClean="0"/>
              <a:t>PreOps</a:t>
            </a:r>
            <a:r>
              <a:rPr lang="en-US" sz="1600" dirty="0" smtClean="0"/>
              <a:t> prior to RHIC collisions</a:t>
            </a:r>
            <a:endParaRPr lang="en-US" sz="1600" dirty="0"/>
          </a:p>
          <a:p>
            <a:pPr marL="0" indent="0">
              <a:buNone/>
            </a:pPr>
            <a:r>
              <a:rPr lang="en-US" sz="1700" b="1" dirty="0"/>
              <a:t>Schedule</a:t>
            </a:r>
          </a:p>
          <a:p>
            <a:pPr lvl="1"/>
            <a:r>
              <a:rPr lang="en-US" sz="1600" dirty="0"/>
              <a:t>sPHENIX </a:t>
            </a:r>
            <a:r>
              <a:rPr lang="en-US" sz="1600" dirty="0" smtClean="0"/>
              <a:t>Ready for Operations Nov</a:t>
            </a:r>
            <a:r>
              <a:rPr lang="en-US" sz="1600" dirty="0" smtClean="0"/>
              <a:t> </a:t>
            </a:r>
            <a:r>
              <a:rPr lang="en-US" sz="1600" dirty="0"/>
              <a:t>2022</a:t>
            </a:r>
          </a:p>
          <a:p>
            <a:pPr lvl="1"/>
            <a:r>
              <a:rPr lang="en-US" sz="1600" dirty="0"/>
              <a:t>First RHIC run of sPHENIX Feb 1, 2023</a:t>
            </a:r>
          </a:p>
          <a:p>
            <a:pPr marL="0" indent="0">
              <a:buNone/>
            </a:pPr>
            <a:r>
              <a:rPr lang="en-US" sz="1800" b="1" dirty="0"/>
              <a:t>Cost</a:t>
            </a:r>
          </a:p>
          <a:p>
            <a:pPr lvl="1"/>
            <a:r>
              <a:rPr lang="en-US" sz="1600" b="1" dirty="0"/>
              <a:t>$</a:t>
            </a:r>
            <a:r>
              <a:rPr lang="en-US" sz="1600" b="1" dirty="0" smtClean="0"/>
              <a:t>33.4 </a:t>
            </a:r>
            <a:r>
              <a:rPr lang="en-US" sz="1600" b="1" dirty="0"/>
              <a:t>M AY  Total Project Cost (practice baseline) with </a:t>
            </a:r>
            <a:r>
              <a:rPr lang="en-US" sz="1600" b="1" dirty="0" smtClean="0"/>
              <a:t>24.7% </a:t>
            </a:r>
            <a:r>
              <a:rPr lang="en-US" sz="1600" b="1" dirty="0"/>
              <a:t>contingency on ETC</a:t>
            </a:r>
          </a:p>
          <a:p>
            <a:pPr lvl="1"/>
            <a:endParaRPr lang="en-US" sz="1400" b="1" dirty="0"/>
          </a:p>
          <a:p>
            <a:pPr marL="457200" lvl="1" indent="0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36705"/>
              </p:ext>
            </p:extLst>
          </p:nvPr>
        </p:nvGraphicFramePr>
        <p:xfrm>
          <a:off x="304800" y="590550"/>
          <a:ext cx="8130021" cy="68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xmlns="" val="424630996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547196037"/>
                    </a:ext>
                  </a:extLst>
                </a:gridCol>
                <a:gridCol w="2676812">
                  <a:extLst>
                    <a:ext uri="{9D8B030D-6E8A-4147-A177-3AD203B41FA5}">
                      <a16:colId xmlns:a16="http://schemas.microsoft.com/office/drawing/2014/main" xmlns="" val="2998244554"/>
                    </a:ext>
                  </a:extLst>
                </a:gridCol>
                <a:gridCol w="1507404">
                  <a:extLst>
                    <a:ext uri="{9D8B030D-6E8A-4147-A177-3AD203B41FA5}">
                      <a16:colId xmlns:a16="http://schemas.microsoft.com/office/drawing/2014/main" xmlns="" val="859748088"/>
                    </a:ext>
                  </a:extLst>
                </a:gridCol>
                <a:gridCol w="1507404">
                  <a:extLst>
                    <a:ext uri="{9D8B030D-6E8A-4147-A177-3AD203B41FA5}">
                      <a16:colId xmlns:a16="http://schemas.microsoft.com/office/drawing/2014/main" xmlns="" val="2369523134"/>
                    </a:ext>
                  </a:extLst>
                </a:gridCol>
              </a:tblGrid>
              <a:tr h="315859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CPI (practice)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 (practice)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41492"/>
                  </a:ext>
                </a:extLst>
              </a:tr>
              <a:tr h="369941">
                <a:tc>
                  <a:txBody>
                    <a:bodyPr/>
                    <a:lstStyle/>
                    <a:p>
                      <a:r>
                        <a:rPr lang="en-US" sz="1400" dirty="0"/>
                        <a:t>$</a:t>
                      </a:r>
                      <a:r>
                        <a:rPr lang="en-US" sz="1400" dirty="0" smtClean="0"/>
                        <a:t>33.4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31.2%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9/30/</a:t>
                      </a:r>
                      <a:r>
                        <a:rPr lang="en-US" sz="1400" dirty="0"/>
                        <a:t>2019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0.99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1.01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37027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5BED3A-D564-4106-A56A-8F4C9A5B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7620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11/1/2019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8E862-2B39-4440-B630-19964FBD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1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09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10"/>
            <a:ext cx="8686800" cy="546497"/>
          </a:xfrm>
        </p:spPr>
        <p:txBody>
          <a:bodyPr/>
          <a:lstStyle/>
          <a:p>
            <a:r>
              <a:rPr lang="en-US" sz="3200" dirty="0" smtClean="0"/>
              <a:t>MIE Cost </a:t>
            </a:r>
            <a:r>
              <a:rPr lang="en-US" sz="3200" dirty="0"/>
              <a:t>Performance Report as </a:t>
            </a:r>
            <a:r>
              <a:rPr lang="en-US" sz="3200" dirty="0" smtClean="0"/>
              <a:t>of </a:t>
            </a:r>
            <a:r>
              <a:rPr lang="en-US" sz="3200" dirty="0"/>
              <a:t>9/30/19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723CB6-AE60-4A81-97EC-5F36DAF7C650}"/>
              </a:ext>
            </a:extLst>
          </p:cNvPr>
          <p:cNvPicPr/>
          <p:nvPr/>
        </p:nvPicPr>
        <p:blipFill rotWithShape="1">
          <a:blip r:embed="rId2"/>
          <a:srcRect l="1444" t="21709" r="20512" b="5754"/>
          <a:stretch/>
        </p:blipFill>
        <p:spPr bwMode="auto">
          <a:xfrm>
            <a:off x="838200" y="666750"/>
            <a:ext cx="7696200" cy="44517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696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" y="15762"/>
            <a:ext cx="8229600" cy="546497"/>
          </a:xfrm>
        </p:spPr>
        <p:txBody>
          <a:bodyPr/>
          <a:lstStyle/>
          <a:p>
            <a:r>
              <a:rPr lang="en-US" sz="3200" dirty="0" smtClean="0"/>
              <a:t>2.X Cost Performance Report as of 9/30/19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6" name="Picture 5" descr="Screen Shot 2019-10-31 at 11.11.54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215" r="549" b="201"/>
          <a:stretch/>
        </p:blipFill>
        <p:spPr>
          <a:xfrm>
            <a:off x="299739" y="709992"/>
            <a:ext cx="8310862" cy="4377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909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sPHENIX Project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458200" cy="4343400"/>
          </a:xfrm>
        </p:spPr>
        <p:txBody>
          <a:bodyPr/>
          <a:lstStyle/>
          <a:p>
            <a:r>
              <a:rPr lang="en-US" sz="2000" dirty="0" smtClean="0"/>
              <a:t>Place sPHENIX Orders, especially for items on/near the critical path:</a:t>
            </a:r>
          </a:p>
          <a:p>
            <a:pPr lvl="1"/>
            <a:r>
              <a:rPr lang="en-US" sz="1600" dirty="0" smtClean="0"/>
              <a:t>Carriage/Cradle</a:t>
            </a:r>
          </a:p>
          <a:p>
            <a:pPr lvl="1"/>
            <a:r>
              <a:rPr lang="en-US" sz="1600" dirty="0" smtClean="0"/>
              <a:t>EMCal SiPM daughter cards (sectors 1-12)</a:t>
            </a:r>
          </a:p>
          <a:p>
            <a:pPr lvl="1"/>
            <a:r>
              <a:rPr lang="en-US" sz="1600" dirty="0" smtClean="0"/>
              <a:t>EMCal power/signal cables (sectors 1-12)</a:t>
            </a:r>
          </a:p>
          <a:p>
            <a:pPr lvl="1"/>
            <a:r>
              <a:rPr lang="en-US" sz="1600" dirty="0" smtClean="0"/>
              <a:t>University contracts for 2020 with UIUC, SBU, WSU</a:t>
            </a:r>
          </a:p>
          <a:p>
            <a:pPr lvl="1"/>
            <a:r>
              <a:rPr lang="en-US" sz="1600" dirty="0" smtClean="0"/>
              <a:t>All production EMCal light guides</a:t>
            </a:r>
          </a:p>
          <a:p>
            <a:pPr lvl="1"/>
            <a:r>
              <a:rPr lang="en-US" sz="1600" dirty="0" smtClean="0"/>
              <a:t>MVTX orders for 2020 (LANL, LBNL, MIT, UT-Austin)</a:t>
            </a:r>
          </a:p>
          <a:p>
            <a:pPr lvl="1"/>
            <a:r>
              <a:rPr lang="en-US" sz="1600" dirty="0" smtClean="0"/>
              <a:t>HCal splice </a:t>
            </a:r>
            <a:r>
              <a:rPr lang="en-US" sz="1600" dirty="0" smtClean="0"/>
              <a:t>plates</a:t>
            </a:r>
            <a:endParaRPr lang="en-US" sz="1400" dirty="0"/>
          </a:p>
          <a:p>
            <a:r>
              <a:rPr lang="en-US" sz="2000" dirty="0" smtClean="0"/>
              <a:t>Continue </a:t>
            </a:r>
            <a:r>
              <a:rPr lang="en-US" sz="2000" dirty="0"/>
              <a:t>monthly status, EV, PCR for both 1.X and 2.</a:t>
            </a:r>
            <a:r>
              <a:rPr lang="en-US" sz="2000" dirty="0" smtClean="0"/>
              <a:t>X</a:t>
            </a:r>
          </a:p>
          <a:p>
            <a:pPr marL="0" indent="0">
              <a:buNone/>
            </a:pPr>
            <a:endParaRPr lang="en-US" sz="1600" dirty="0">
              <a:solidFill>
                <a:srgbClr val="0080FF"/>
              </a:solidFill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959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3851676"/>
          </a:xfrm>
        </p:spPr>
        <p:txBody>
          <a:bodyPr/>
          <a:lstStyle/>
          <a:p>
            <a:r>
              <a:rPr lang="en-US" sz="2000" dirty="0" smtClean="0"/>
              <a:t>We just passed our 6th review in 6 months: April Director’s review, PD-2/3 Review, MVTX Review, PD-2/3 Response/Approval review, DOE S&amp;T Review, I&amp;F Review</a:t>
            </a:r>
          </a:p>
          <a:p>
            <a:pPr lvl="1"/>
            <a:r>
              <a:rPr lang="en-US" sz="1600" dirty="0" smtClean="0"/>
              <a:t>This doesn’t include the sPHENIX Software and Computing review organized by the collaboration</a:t>
            </a:r>
          </a:p>
          <a:p>
            <a:pPr marL="400044" indent="-342900"/>
            <a:r>
              <a:rPr lang="en-US" sz="2000" dirty="0" smtClean="0"/>
              <a:t>Cryogenic components order placed with Ability</a:t>
            </a:r>
          </a:p>
          <a:p>
            <a:pPr marL="800055" lvl="1" indent="-342900"/>
            <a:r>
              <a:rPr lang="en-US" sz="1600" dirty="0" smtClean="0"/>
              <a:t>First parts delivery April 2020</a:t>
            </a:r>
          </a:p>
          <a:p>
            <a:pPr marL="400044" indent="-342900"/>
            <a:r>
              <a:rPr lang="en-US" sz="2000" dirty="0" smtClean="0"/>
              <a:t>SBU placed the SAMPA v5 engineering run order with IMEC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9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46497"/>
          </a:xfrm>
        </p:spPr>
        <p:txBody>
          <a:bodyPr/>
          <a:lstStyle/>
          <a:p>
            <a:r>
              <a:rPr lang="en-US" dirty="0"/>
              <a:t>sPHENIX Project Calendar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550"/>
            <a:ext cx="9144000" cy="4781550"/>
          </a:xfrm>
        </p:spPr>
        <p:txBody>
          <a:bodyPr/>
          <a:lstStyle/>
          <a:p>
            <a:r>
              <a:rPr lang="en-US" sz="1800" b="0" dirty="0"/>
              <a:t>PD-2/3 Approval Committee meeting			Sept 3</a:t>
            </a:r>
            <a:endParaRPr lang="en-US" sz="1800" dirty="0"/>
          </a:p>
          <a:p>
            <a:r>
              <a:rPr lang="en-US" sz="1800" b="0" dirty="0"/>
              <a:t>sPHENIX Computing and Software Review			Sept 5-6</a:t>
            </a:r>
            <a:endParaRPr lang="en-US" sz="1800" dirty="0"/>
          </a:p>
          <a:p>
            <a:r>
              <a:rPr lang="en-US" sz="1800" dirty="0"/>
              <a:t>RHIC Program S&amp;T (DOE-ONP) Review			Sept 17-19</a:t>
            </a:r>
            <a:endParaRPr lang="en-US" sz="1800" dirty="0">
              <a:solidFill>
                <a:srgbClr val="0080FF"/>
              </a:solidFill>
            </a:endParaRPr>
          </a:p>
          <a:p>
            <a:r>
              <a:rPr lang="en-US" sz="1800" b="1" dirty="0">
                <a:solidFill>
                  <a:srgbClr val="0080FF"/>
                </a:solidFill>
              </a:rPr>
              <a:t>sPHENIX PD-2/3 Approval				Sept 20</a:t>
            </a:r>
            <a:endParaRPr lang="en-US" sz="1800" dirty="0"/>
          </a:p>
          <a:p>
            <a:r>
              <a:rPr lang="en-US" sz="1800" dirty="0"/>
              <a:t>Report to the BNL Project Oversight Board			Sept </a:t>
            </a:r>
            <a:r>
              <a:rPr lang="en-US" sz="1800" dirty="0" smtClean="0"/>
              <a:t>27</a:t>
            </a:r>
            <a:endParaRPr lang="en-US" sz="1800" dirty="0"/>
          </a:p>
          <a:p>
            <a:r>
              <a:rPr lang="en-US" sz="1800" dirty="0"/>
              <a:t>2.X Cost and Schedule Review				Oct 16-17</a:t>
            </a:r>
          </a:p>
          <a:p>
            <a:r>
              <a:rPr lang="en-US" sz="1800" dirty="0"/>
              <a:t>DOE Monthly report meeting				Oct </a:t>
            </a:r>
            <a:r>
              <a:rPr lang="en-US" sz="1800" dirty="0" smtClean="0"/>
              <a:t>30</a:t>
            </a:r>
          </a:p>
          <a:p>
            <a:r>
              <a:rPr lang="en-US" sz="1800" dirty="0" err="1" smtClean="0"/>
              <a:t>iHCal</a:t>
            </a:r>
            <a:r>
              <a:rPr lang="en-US" sz="1800" dirty="0" smtClean="0"/>
              <a:t> Review						Nov 14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3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sPHENIX Project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458200" cy="4343400"/>
          </a:xfrm>
        </p:spPr>
        <p:txBody>
          <a:bodyPr/>
          <a:lstStyle/>
          <a:p>
            <a:r>
              <a:rPr lang="en-US" sz="1600" dirty="0"/>
              <a:t>Continue fab/assembly preproduction work for EMCal, HCal, TPC electronics, Calorimeter electronics, DAQ/Trigger components.</a:t>
            </a:r>
          </a:p>
          <a:p>
            <a:r>
              <a:rPr lang="en-US" sz="1600" dirty="0"/>
              <a:t>Continue R&amp;D on TPC detector, MBD electronics and LL1 Trigger electronics </a:t>
            </a:r>
          </a:p>
          <a:p>
            <a:r>
              <a:rPr lang="en-US" sz="1600" dirty="0"/>
              <a:t>Place sPHENIX Orders, especially for items on/near the critical path:</a:t>
            </a:r>
          </a:p>
          <a:p>
            <a:pPr lvl="1"/>
            <a:r>
              <a:rPr lang="en-US" sz="1400" dirty="0"/>
              <a:t>EMCal SiPM daughter cards (sectors 1-12)</a:t>
            </a:r>
          </a:p>
          <a:p>
            <a:pPr lvl="1"/>
            <a:r>
              <a:rPr lang="en-US" sz="1400" dirty="0"/>
              <a:t>EMCal power/signal cables (sectors 1-12)</a:t>
            </a:r>
          </a:p>
          <a:p>
            <a:pPr lvl="1"/>
            <a:r>
              <a:rPr lang="en-US" sz="1400" dirty="0"/>
              <a:t>University contracts for 2020 with UIUC, SBU, WSU</a:t>
            </a:r>
          </a:p>
          <a:p>
            <a:pPr lvl="1"/>
            <a:r>
              <a:rPr lang="en-US" sz="1400" dirty="0"/>
              <a:t>All production EMCal light guides</a:t>
            </a:r>
          </a:p>
          <a:p>
            <a:pPr lvl="1"/>
            <a:r>
              <a:rPr lang="en-US" sz="1400" dirty="0"/>
              <a:t>HCal splice plates</a:t>
            </a:r>
          </a:p>
          <a:p>
            <a:pPr lvl="1"/>
            <a:r>
              <a:rPr lang="en-US" sz="1400" dirty="0"/>
              <a:t>Carriage/Cradle</a:t>
            </a:r>
          </a:p>
          <a:p>
            <a:pPr lvl="1"/>
            <a:r>
              <a:rPr lang="en-US" sz="1400" dirty="0"/>
              <a:t>MVTX orders for 2020 (LANL, LBNL, MIT, UT-Austin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600" dirty="0"/>
              <a:t>Continue monthly status, EV, PCR for both 1.X and 2.</a:t>
            </a:r>
            <a:r>
              <a:rPr lang="en-US" sz="1600" dirty="0" smtClean="0"/>
              <a:t>X</a:t>
            </a:r>
          </a:p>
          <a:p>
            <a:r>
              <a:rPr lang="en-US" sz="1600" dirty="0"/>
              <a:t>Get MVTX final approval from BNL.  </a:t>
            </a:r>
          </a:p>
          <a:p>
            <a:pPr lvl="1"/>
            <a:r>
              <a:rPr lang="en-US" sz="1400" dirty="0">
                <a:solidFill>
                  <a:srgbClr val="0080FF"/>
                </a:solidFill>
              </a:rPr>
              <a:t>Open MVTX capital accounts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>
              <a:solidFill>
                <a:srgbClr val="0080FF"/>
              </a:solidFill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28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Capital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382000" cy="3851676"/>
          </a:xfrm>
        </p:spPr>
        <p:txBody>
          <a:bodyPr/>
          <a:lstStyle/>
          <a:p>
            <a:r>
              <a:rPr lang="en-US" sz="2000" dirty="0" smtClean="0"/>
              <a:t>Both </a:t>
            </a:r>
            <a:r>
              <a:rPr lang="en-US" sz="2000" dirty="0" smtClean="0"/>
              <a:t>the MVTX PMP and Review Response document is </a:t>
            </a:r>
            <a:r>
              <a:rPr lang="en-US" sz="2000" dirty="0" smtClean="0"/>
              <a:t>submitted for BNL approval.</a:t>
            </a:r>
          </a:p>
          <a:p>
            <a:pPr lvl="1"/>
            <a:r>
              <a:rPr lang="en-US" sz="1600" dirty="0" smtClean="0"/>
              <a:t>DOE-NP does not need to approve or concur</a:t>
            </a:r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 MVTX accounts should be opened by next  week</a:t>
            </a:r>
          </a:p>
          <a:p>
            <a:pPr lvl="1"/>
            <a:r>
              <a:rPr lang="en-US" sz="1600" dirty="0" smtClean="0"/>
              <a:t>LANL, LBNL, MIT and UT-Austin anxious to get started</a:t>
            </a:r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6" descr="Screen Shot 2019-10-02 at 11.5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4150"/>
            <a:ext cx="786967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0" y="0"/>
            <a:ext cx="8229600" cy="546497"/>
          </a:xfrm>
        </p:spPr>
        <p:txBody>
          <a:bodyPr/>
          <a:lstStyle/>
          <a:p>
            <a:r>
              <a:rPr lang="en-US" sz="3200" dirty="0"/>
              <a:t>sPHENIX Project Management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06" y="584597"/>
            <a:ext cx="8763794" cy="3775476"/>
          </a:xfrm>
        </p:spPr>
        <p:txBody>
          <a:bodyPr/>
          <a:lstStyle/>
          <a:p>
            <a:pPr marL="0" indent="0">
              <a:buNone/>
            </a:pPr>
            <a:endParaRPr lang="en-US" sz="1200" b="1" dirty="0"/>
          </a:p>
          <a:p>
            <a:r>
              <a:rPr lang="en-US" sz="2000" dirty="0"/>
              <a:t>September activities focused on getting BNL approval and DOE concurrence of PD-2/3.  </a:t>
            </a:r>
          </a:p>
          <a:p>
            <a:r>
              <a:rPr lang="en-US" sz="2000" dirty="0"/>
              <a:t>Monthly EVMS process and Change Control are going well.</a:t>
            </a:r>
            <a:endParaRPr lang="en-US" sz="20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Baseline change request granted for updating the HCal tiles LLP (CD-3A) delivery schedule.</a:t>
            </a:r>
          </a:p>
          <a:p>
            <a:pPr lvl="0"/>
            <a:r>
              <a:rPr lang="en-US" sz="2000" dirty="0"/>
              <a:t>Electrical engineer hired to replace engineer that retired in January 2019. </a:t>
            </a:r>
            <a:endParaRPr lang="en-US" sz="20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en-US" sz="2000" dirty="0"/>
              <a:t>Continue to place preproduction orders, prepare to place production (PD-3) orders and monitor procurements.</a:t>
            </a:r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i="1" smtClean="0"/>
              <a:t>11/1/2019</a:t>
            </a:r>
            <a:endParaRPr lang="en-US" alt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421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4"/>
            <a:ext cx="8686800" cy="546497"/>
          </a:xfrm>
        </p:spPr>
        <p:txBody>
          <a:bodyPr/>
          <a:lstStyle/>
          <a:p>
            <a:r>
              <a:rPr lang="en-US" sz="2800" dirty="0"/>
              <a:t>sPHENIX Technical Accomplishments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90550"/>
            <a:ext cx="9144000" cy="4527946"/>
          </a:xfrm>
        </p:spPr>
        <p:txBody>
          <a:bodyPr>
            <a:normAutofit/>
          </a:bodyPr>
          <a:lstStyle/>
          <a:p>
            <a:r>
              <a:rPr lang="en-US" sz="1600" dirty="0"/>
              <a:t>All 32 Outer Magnet Steel/HCal sectors at BNL.</a:t>
            </a:r>
          </a:p>
          <a:p>
            <a:r>
              <a:rPr lang="en-US" sz="1600" dirty="0"/>
              <a:t>All LLP’s approved at CD-3A have been placed.  They are: </a:t>
            </a:r>
            <a:r>
              <a:rPr lang="en-US" sz="1600" b="1" dirty="0"/>
              <a:t>100k SiPMs</a:t>
            </a:r>
            <a:r>
              <a:rPr lang="en-US" sz="1600" dirty="0"/>
              <a:t>, </a:t>
            </a:r>
            <a:r>
              <a:rPr lang="en-US" sz="1600" b="1" dirty="0"/>
              <a:t>2500km of Scintillating fiber</a:t>
            </a:r>
            <a:r>
              <a:rPr lang="en-US" sz="1600" dirty="0"/>
              <a:t> for </a:t>
            </a:r>
            <a:r>
              <a:rPr lang="en-US" sz="1600" b="1" dirty="0"/>
              <a:t>EMCal</a:t>
            </a:r>
            <a:r>
              <a:rPr lang="en-US" sz="1600" dirty="0"/>
              <a:t>, </a:t>
            </a:r>
            <a:r>
              <a:rPr lang="en-US" sz="1600" b="1" dirty="0"/>
              <a:t>6400 Scin tiles </a:t>
            </a:r>
            <a:r>
              <a:rPr lang="en-US" sz="1600" dirty="0"/>
              <a:t>for </a:t>
            </a:r>
            <a:r>
              <a:rPr lang="en-US" sz="1600" b="1" dirty="0"/>
              <a:t>HCal</a:t>
            </a:r>
            <a:r>
              <a:rPr lang="en-US" sz="1600" dirty="0"/>
              <a:t>, </a:t>
            </a:r>
            <a:r>
              <a:rPr lang="en-US" sz="1600" b="1" dirty="0"/>
              <a:t>19 metric tons of tungsten powder</a:t>
            </a:r>
            <a:r>
              <a:rPr lang="en-US" sz="1600" dirty="0"/>
              <a:t> for </a:t>
            </a:r>
            <a:r>
              <a:rPr lang="en-US" sz="1600" b="1" dirty="0"/>
              <a:t>EMCal.</a:t>
            </a:r>
            <a:endParaRPr lang="en-US" sz="1600" dirty="0"/>
          </a:p>
          <a:p>
            <a:r>
              <a:rPr lang="en-US" sz="1600" dirty="0"/>
              <a:t>Partial delivery of LLP-1 orders, 68k/100k SiPMs, have arrived at Univ. of Michigan. Partial deliver of LLP-2 scintillating fibers, 700/2500 km, have arrived at UIUC. Partial delivery of LLP-3 1600/6400 tiles have arrived at GSU. Expect 5.8 tons of tungsten powder, LLP-4, at UIUC this week. </a:t>
            </a:r>
          </a:p>
          <a:p>
            <a:r>
              <a:rPr lang="en-US" sz="1600" dirty="0"/>
              <a:t>Instrumentation of  6 of 32 Outer Magnet Steel sectors (</a:t>
            </a:r>
            <a:r>
              <a:rPr lang="en-US" sz="1600" b="1" dirty="0"/>
              <a:t>OHCal sectors) </a:t>
            </a:r>
            <a:r>
              <a:rPr lang="en-US" sz="1600" dirty="0"/>
              <a:t>begun with preproduction parts.</a:t>
            </a:r>
          </a:p>
          <a:p>
            <a:pPr lvl="1"/>
            <a:r>
              <a:rPr lang="en-US" sz="1400" dirty="0"/>
              <a:t>Goal is to have 1</a:t>
            </a:r>
            <a:r>
              <a:rPr lang="en-US" sz="1400" baseline="30000" dirty="0"/>
              <a:t>st</a:t>
            </a:r>
            <a:r>
              <a:rPr lang="en-US" sz="1400" dirty="0"/>
              <a:t> OHCal sector fully instrumented and reading out </a:t>
            </a:r>
            <a:r>
              <a:rPr lang="en-US" sz="1400" dirty="0" err="1"/>
              <a:t>cosmics</a:t>
            </a:r>
            <a:r>
              <a:rPr lang="en-US" sz="1400" dirty="0"/>
              <a:t> </a:t>
            </a:r>
            <a:r>
              <a:rPr lang="en-US" sz="1400" dirty="0" smtClean="0"/>
              <a:t> events within the next 3 weeks</a:t>
            </a:r>
            <a:endParaRPr lang="en-US" sz="1600" dirty="0"/>
          </a:p>
          <a:p>
            <a:r>
              <a:rPr lang="en-US" sz="1600" dirty="0"/>
              <a:t>SAMPA v5 (</a:t>
            </a:r>
            <a:r>
              <a:rPr lang="en-US" sz="1600" b="1" dirty="0"/>
              <a:t>TPC ASIC</a:t>
            </a:r>
            <a:r>
              <a:rPr lang="en-US" sz="1600" dirty="0"/>
              <a:t>) engineering run chip order placed with vendor. FDR complete.  </a:t>
            </a:r>
          </a:p>
          <a:p>
            <a:r>
              <a:rPr lang="en-US" sz="1600" b="1" dirty="0"/>
              <a:t>EMCal</a:t>
            </a:r>
            <a:r>
              <a:rPr lang="en-US" sz="1600" dirty="0"/>
              <a:t> preproduction Sector 0 assembly complete, and testing advanced. All mechanics orders and most electronics orders for Sectors 1-12 placed. Sector 1 blocks nearing completion at UIUC.</a:t>
            </a:r>
          </a:p>
          <a:p>
            <a:r>
              <a:rPr lang="en-US" sz="1600" b="1" dirty="0"/>
              <a:t>MBD</a:t>
            </a:r>
            <a:r>
              <a:rPr lang="en-US" sz="1600" dirty="0"/>
              <a:t> Prototype Discriminator/Shaper Board completed at Nevis Labs. At BNL for further testing.</a:t>
            </a:r>
          </a:p>
          <a:p>
            <a:r>
              <a:rPr lang="en-US" sz="1600" dirty="0"/>
              <a:t>Order for </a:t>
            </a:r>
            <a:r>
              <a:rPr lang="en-US" sz="1600" b="1" dirty="0" err="1"/>
              <a:t>LHe</a:t>
            </a:r>
            <a:r>
              <a:rPr lang="en-US" sz="1600" b="1" dirty="0"/>
              <a:t> </a:t>
            </a:r>
            <a:r>
              <a:rPr lang="en-US" sz="1600" b="1" dirty="0" smtClean="0"/>
              <a:t>cryo (2.X) </a:t>
            </a:r>
            <a:r>
              <a:rPr lang="en-US" sz="1600" dirty="0" smtClean="0"/>
              <a:t>components </a:t>
            </a:r>
            <a:r>
              <a:rPr lang="en-US" sz="1600" dirty="0"/>
              <a:t>of SC-Magnet cryo system awarded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R&amp;D work  progressing on all sPHENIX detector components.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6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1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3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6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5772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2926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080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235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71031" y="4914906"/>
            <a:ext cx="2895600" cy="207169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3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6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5772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2926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080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235" algn="l" defTabSz="91430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2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229600" cy="546497"/>
          </a:xfrm>
        </p:spPr>
        <p:txBody>
          <a:bodyPr/>
          <a:lstStyle/>
          <a:p>
            <a:r>
              <a:rPr lang="en-US" dirty="0"/>
              <a:t>EMCal Block Production at UIUC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11/1/2019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C32B36-4DEE-45A6-AA60-12DCF4F8C3C2}"/>
              </a:ext>
            </a:extLst>
          </p:cNvPr>
          <p:cNvSpPr txBox="1"/>
          <p:nvPr/>
        </p:nvSpPr>
        <p:spPr>
          <a:xfrm>
            <a:off x="245326" y="3068538"/>
            <a:ext cx="4295030" cy="923330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fibers filled for sectors 1-12. Begun fiber filling for sectors 13-64 production blocks. </a:t>
            </a:r>
          </a:p>
          <a:p>
            <a:r>
              <a:rPr lang="en-US" dirty="0"/>
              <a:t>Need approximately 5000 fiber sets total.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D8A44-4E19-4157-A0C3-B3A59F53EB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8231"/>
            <a:ext cx="3270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1212F9-FF56-4AC1-84F2-21AEF8DF0D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" b="4935"/>
          <a:stretch/>
        </p:blipFill>
        <p:spPr bwMode="auto">
          <a:xfrm>
            <a:off x="152400" y="895350"/>
            <a:ext cx="4876800" cy="2173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C26F92-F03B-4D8A-A5F1-A30EB5137E89}"/>
              </a:ext>
            </a:extLst>
          </p:cNvPr>
          <p:cNvSpPr txBox="1"/>
          <p:nvPr/>
        </p:nvSpPr>
        <p:spPr>
          <a:xfrm>
            <a:off x="5606653" y="3054231"/>
            <a:ext cx="3270250" cy="923330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blocks at UIUC for Sector 1. The remainder are in various stages of completion.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4966E4-5017-4FF7-8C6A-43CC0731F60A}"/>
              </a:ext>
            </a:extLst>
          </p:cNvPr>
          <p:cNvSpPr txBox="1"/>
          <p:nvPr/>
        </p:nvSpPr>
        <p:spPr>
          <a:xfrm>
            <a:off x="419497" y="4146064"/>
            <a:ext cx="8305006" cy="646331"/>
          </a:xfrm>
          <a:prstGeom prst="rect">
            <a:avLst/>
          </a:prstGeom>
          <a:solidFill>
            <a:srgbClr val="0080FF"/>
          </a:solidFill>
          <a:ln w="19050"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Expect supply of tungsten powder sufficient to build blocks for sectors 5 – 39 at UIUC by early December. Balance of tungsten powder to be ordered late spring 2020</a:t>
            </a:r>
          </a:p>
        </p:txBody>
      </p:sp>
    </p:spTree>
    <p:extLst>
      <p:ext uri="{BB962C8B-B14F-4D97-AF65-F5344CB8AC3E}">
        <p14:creationId xmlns:p14="http://schemas.microsoft.com/office/powerpoint/2010/main" val="401344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44161</TotalTime>
  <Words>1616</Words>
  <Application>Microsoft Macintosh PowerPoint</Application>
  <PresentationFormat>On-screen Show (16:9)</PresentationFormat>
  <Paragraphs>222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sPHENIX MIE Overview</vt:lpstr>
      <vt:lpstr>1008 Infrastructure &amp; Facility Upgrade</vt:lpstr>
      <vt:lpstr>sPHENIX Update</vt:lpstr>
      <vt:lpstr>sPHENIX Project Calendar  </vt:lpstr>
      <vt:lpstr>sPHENIX Project Priorities</vt:lpstr>
      <vt:lpstr>MVTX Capital Project </vt:lpstr>
      <vt:lpstr>sPHENIX Project Management Activities</vt:lpstr>
      <vt:lpstr>sPHENIX Technical Accomplishments  </vt:lpstr>
      <vt:lpstr>EMCal Block Production at UIUC</vt:lpstr>
      <vt:lpstr>EMCal Sector Testing</vt:lpstr>
      <vt:lpstr>OHCal Instrumented Sectors</vt:lpstr>
      <vt:lpstr>TPC Progress</vt:lpstr>
      <vt:lpstr>TPC Progress  </vt:lpstr>
      <vt:lpstr>MIE Critical Path</vt:lpstr>
      <vt:lpstr>2.X Critical Path</vt:lpstr>
      <vt:lpstr>MIE Milestones</vt:lpstr>
      <vt:lpstr>2.X Milestones</vt:lpstr>
      <vt:lpstr>MVTX Milestones</vt:lpstr>
      <vt:lpstr>Summary</vt:lpstr>
      <vt:lpstr>Back Up</vt:lpstr>
      <vt:lpstr>MIE Cost Performance Report as of 9/30/19  </vt:lpstr>
      <vt:lpstr>2.X Cost Performance Report as of 9/30/19</vt:lpstr>
      <vt:lpstr>sPHENIX Project Priorities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741</cp:revision>
  <cp:lastPrinted>2019-09-04T04:32:14Z</cp:lastPrinted>
  <dcterms:created xsi:type="dcterms:W3CDTF">2015-10-24T00:32:43Z</dcterms:created>
  <dcterms:modified xsi:type="dcterms:W3CDTF">2019-11-01T05:06:00Z</dcterms:modified>
</cp:coreProperties>
</file>