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B407"/>
    <a:srgbClr val="00D200"/>
    <a:srgbClr val="75C2DD"/>
    <a:srgbClr val="00A7E0"/>
    <a:srgbClr val="23DEB8"/>
    <a:srgbClr val="009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90"/>
    <p:restoredTop sz="94694"/>
  </p:normalViewPr>
  <p:slideViewPr>
    <p:cSldViewPr snapToGrid="0" snapToObjects="1">
      <p:cViewPr varScale="1">
        <p:scale>
          <a:sx n="115" d="100"/>
          <a:sy n="115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8CEE5-9D0C-DB49-AB6A-B3FCF4852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BE71AF-4C7D-D848-A310-10752132C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38939-2630-B54C-91B0-51C19496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C4FF8-2E2C-604B-BF89-028764BA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15900-ACA5-524B-8304-58825FB2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06216-44EE-6A4C-B401-955B947B0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F8B650-2161-944C-8FD7-F014C35AD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F3B50-8BE9-4C45-B9EB-9C83ACB58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26B49-0C8F-2B47-B290-57E6EB09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C42F6-E295-5046-BAA0-2762D9B3F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9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387C15-1E80-F24D-97CE-175BC80C73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BC5B1-2D75-2E4A-BDE5-AE736871C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B34F1-F765-D64B-9404-F05DD6CA8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91E7D-A440-7948-8628-B015536B8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F4C9F-51B0-874D-BC7B-42E397C6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7944-BF1C-A64D-87B4-88FE46D2F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80BAD-2EAD-4F46-A53E-8C23930B5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AAD0C-0781-B344-B27D-93DD91213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5D868-8271-4446-BE90-4A6A11E76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64087-642F-8F4B-BF95-DAB7EB746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6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12DD8-653C-E64D-BBA4-BEEA57090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AC30-C5FB-8E4D-AFAC-7CDC8310F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125B0-7C0A-3442-AEBA-7F9BAECDF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8D5D3-EBDF-E549-99DB-1B017B62C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2A352-38CD-CF41-9314-0343F4DAD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4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587A-65A0-F644-85F8-ABA1B0EBF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56121-2A58-1D44-9609-C465CECC98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0E274-4DC4-EC40-A15E-D35197420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838223-36D2-B54D-AE8C-2B838345B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F1737-C142-864B-99F2-0255204C5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B056E-0072-5C45-87AF-C2A4B7695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0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58342-4F2B-614C-99C4-925CACF31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31297-A226-BE46-A111-C62E0A2AB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35C00-7E9C-1640-95E1-8DF957184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B0F24-089E-144C-B487-4763B47FA2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C7D36E-437F-2549-BA88-52220E7BBE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9C331-56D6-BB45-80FF-057DBFAA1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67AC43-8B82-874C-90ED-B709A17B1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97DD83-EBD6-184E-8844-FC9E272FF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8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FD930-4C93-F449-9436-19EE9DE32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4ADE9A-6254-0442-8A6C-DEF0ABC37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02EC44-F50A-9749-8277-BD6C9C392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317FC-E8FD-844A-B22F-CDB2BCDB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2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F4311A-C31E-A64E-A060-4ED14C272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867513-5F80-E14B-9731-E6BE6CBD6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3A0C1-AD5C-3040-A257-0C90AD38E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5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A5EBB-754E-5149-905D-2D9687D08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E31AA-1AD7-664E-9440-6D5E8DF2F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D75A3-13BA-F742-B3B1-B232B1F85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2FE30-A9C4-9641-A350-56EDCAC98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FD4DA-25D4-9845-B6AC-57FD4E06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15E67-C9D0-9E43-B1D9-E4D3B52C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36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02E6-E3EA-B741-A003-949AFA208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4CB329-9E13-3443-92EE-DFAF6E7D0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5B6AF-B2A2-5F45-AB21-3A84D35D6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C760F-7E20-2346-9EA7-EFF349CDF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EFBD4-4BDA-FB4E-8939-1BB343B50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CFD95-9D06-0642-909B-84DF09CF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8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E65958-6172-8949-A9CC-3601DF1C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39AF0-DF07-5A48-9D85-8157A28CF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05CA7-DF70-7142-8A2F-6FE83BCDD6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F8A91-3520-F04C-A745-5282DCD51DD3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AC1E2-F80A-DC4B-90A6-7E4D05A01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F05E9-0CF5-6545-AD90-B156ABA3B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1DA01-A24A-BE44-A4B1-7CBDF55EA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2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yserver.com:4443/nxwebplay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BF2668-F058-8B4B-85B5-0592E5C38881}"/>
              </a:ext>
            </a:extLst>
          </p:cNvPr>
          <p:cNvSpPr/>
          <p:nvPr/>
        </p:nvSpPr>
        <p:spPr>
          <a:xfrm>
            <a:off x="596348" y="616226"/>
            <a:ext cx="11121887" cy="521804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3648F9-3CA8-DC49-BB54-80AB207BC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76017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NoMachine</a:t>
            </a:r>
            <a:r>
              <a:rPr lang="en-US" b="1" dirty="0">
                <a:solidFill>
                  <a:schemeClr val="bg1"/>
                </a:solidFill>
              </a:rPr>
              <a:t> (NX) Infrastructure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Upgrade</a:t>
            </a:r>
          </a:p>
        </p:txBody>
      </p:sp>
    </p:spTree>
    <p:extLst>
      <p:ext uri="{BB962C8B-B14F-4D97-AF65-F5344CB8AC3E}">
        <p14:creationId xmlns:p14="http://schemas.microsoft.com/office/powerpoint/2010/main" val="2262338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AD38-E48D-0147-B86F-147219ED1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96" y="365125"/>
            <a:ext cx="10389704" cy="1026353"/>
          </a:xfrm>
          <a:solidFill>
            <a:schemeClr val="accent1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                     Current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C4A32-89D8-C345-8E89-37355178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789"/>
            <a:ext cx="10515600" cy="4649086"/>
          </a:xfrm>
        </p:spPr>
        <p:txBody>
          <a:bodyPr>
            <a:normAutofit/>
          </a:bodyPr>
          <a:lstStyle/>
          <a:p>
            <a:r>
              <a:rPr lang="en-US" sz="2400" dirty="0" err="1"/>
              <a:t>NoMachine</a:t>
            </a:r>
            <a:r>
              <a:rPr lang="en-US" sz="2400" dirty="0"/>
              <a:t>/NX is X Window system acceleration technology that improves the usability of X based applications over the wide area network</a:t>
            </a:r>
          </a:p>
          <a:p>
            <a:r>
              <a:rPr lang="en-US" sz="2400" dirty="0"/>
              <a:t>NX servers on the RHIC side:</a:t>
            </a:r>
          </a:p>
          <a:p>
            <a:pPr marL="0" indent="0">
              <a:buNone/>
            </a:pPr>
            <a:r>
              <a:rPr lang="en-US" sz="2400" dirty="0"/>
              <a:t>     nx01/nx02/nx06/nx07.rcf.bnl.gov</a:t>
            </a:r>
          </a:p>
          <a:p>
            <a:r>
              <a:rPr lang="en-US" sz="2400" dirty="0"/>
              <a:t> NX servers on the ATLAS side:</a:t>
            </a:r>
          </a:p>
          <a:p>
            <a:pPr marL="0" indent="0">
              <a:buNone/>
            </a:pPr>
            <a:r>
              <a:rPr lang="en-US" sz="2400" dirty="0"/>
              <a:t>     atlasnx01/atlasnx02.usatlas.bnl.gov</a:t>
            </a:r>
          </a:p>
          <a:p>
            <a:r>
              <a:rPr lang="en-US" sz="2400" dirty="0"/>
              <a:t>BNL Campus Zone/Science Zone – rcf3.rhic.bnl.gov (changes in implementation)</a:t>
            </a:r>
          </a:p>
          <a:p>
            <a:pPr marL="0" indent="0">
              <a:buNone/>
            </a:pPr>
            <a:r>
              <a:rPr lang="en-US" sz="2400" dirty="0"/>
              <a:t>    - </a:t>
            </a:r>
            <a:r>
              <a:rPr lang="en-US" sz="2400" dirty="0">
                <a:solidFill>
                  <a:srgbClr val="05B407"/>
                </a:solidFill>
              </a:rPr>
              <a:t>tex.sdcc.bnl.gov</a:t>
            </a:r>
            <a:r>
              <a:rPr lang="en-US" sz="2400" dirty="0"/>
              <a:t>,</a:t>
            </a:r>
            <a:r>
              <a:rPr lang="en-US" sz="2400" dirty="0">
                <a:solidFill>
                  <a:srgbClr val="05B407"/>
                </a:solidFill>
              </a:rPr>
              <a:t>cups01.sdcc.bnl.gov</a:t>
            </a:r>
            <a:r>
              <a:rPr lang="en-US" sz="2400" dirty="0"/>
              <a:t>,</a:t>
            </a:r>
            <a:r>
              <a:rPr lang="en-US" sz="2400" dirty="0">
                <a:solidFill>
                  <a:srgbClr val="FF0000"/>
                </a:solidFill>
              </a:rPr>
              <a:t>cterm.sdcc.bnl.gov</a:t>
            </a:r>
          </a:p>
          <a:p>
            <a:r>
              <a:rPr lang="en-US" sz="2400" dirty="0"/>
              <a:t>These are </a:t>
            </a:r>
            <a:r>
              <a:rPr lang="en-US" sz="2400" dirty="0" err="1"/>
              <a:t>NoMachine</a:t>
            </a:r>
            <a:r>
              <a:rPr lang="en-US" sz="2400" dirty="0"/>
              <a:t> Terminal Servers – standalone server/unlimited concurrent virtual desktops - control, scalability and secure access.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37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D0FB5B2-353B-624C-BAAB-1AC9806D713C}"/>
              </a:ext>
            </a:extLst>
          </p:cNvPr>
          <p:cNvSpPr/>
          <p:nvPr/>
        </p:nvSpPr>
        <p:spPr>
          <a:xfrm>
            <a:off x="1738593" y="314621"/>
            <a:ext cx="3210340" cy="49795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C37D97-77D3-CA4C-B510-C314A55EA5D9}"/>
              </a:ext>
            </a:extLst>
          </p:cNvPr>
          <p:cNvSpPr txBox="1"/>
          <p:nvPr/>
        </p:nvSpPr>
        <p:spPr>
          <a:xfrm>
            <a:off x="2584174" y="1520687"/>
            <a:ext cx="24045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Science Zone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NX terminal servers:</a:t>
            </a:r>
          </a:p>
          <a:p>
            <a:endParaRPr lang="en-US" dirty="0"/>
          </a:p>
          <a:p>
            <a:r>
              <a:rPr lang="en-US" i="1" dirty="0"/>
              <a:t>RHIC NX servers</a:t>
            </a:r>
          </a:p>
          <a:p>
            <a:endParaRPr lang="en-US" dirty="0"/>
          </a:p>
          <a:p>
            <a:r>
              <a:rPr lang="en-US" i="1" dirty="0"/>
              <a:t>ATLAS NX servers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0D5638A-44F6-8949-B29E-25D18A4E938F}"/>
              </a:ext>
            </a:extLst>
          </p:cNvPr>
          <p:cNvSpPr/>
          <p:nvPr/>
        </p:nvSpPr>
        <p:spPr>
          <a:xfrm>
            <a:off x="7578900" y="314622"/>
            <a:ext cx="3210340" cy="497950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9BB911-1CAD-784D-BFBA-BF1EBFFE40CF}"/>
              </a:ext>
            </a:extLst>
          </p:cNvPr>
          <p:cNvSpPr txBox="1"/>
          <p:nvPr/>
        </p:nvSpPr>
        <p:spPr>
          <a:xfrm>
            <a:off x="8284202" y="1520687"/>
            <a:ext cx="2097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BNL Campus Zone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3D2720-D5FD-F544-9162-F44B355DD16B}"/>
              </a:ext>
            </a:extLst>
          </p:cNvPr>
          <p:cNvSpPr txBox="1"/>
          <p:nvPr/>
        </p:nvSpPr>
        <p:spPr>
          <a:xfrm>
            <a:off x="5387007" y="4262625"/>
            <a:ext cx="1878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rcf3.rhic.bnl.gov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3A53ADB-8308-AB4A-98FC-6C36C69BD7AC}"/>
              </a:ext>
            </a:extLst>
          </p:cNvPr>
          <p:cNvCxnSpPr>
            <a:cxnSpLocks/>
          </p:cNvCxnSpPr>
          <p:nvPr/>
        </p:nvCxnSpPr>
        <p:spPr>
          <a:xfrm flipH="1" flipV="1">
            <a:off x="5163000" y="3902867"/>
            <a:ext cx="725557" cy="313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3DEED0D-DCF0-544C-A453-34400D73C031}"/>
              </a:ext>
            </a:extLst>
          </p:cNvPr>
          <p:cNvCxnSpPr>
            <a:cxnSpLocks/>
          </p:cNvCxnSpPr>
          <p:nvPr/>
        </p:nvCxnSpPr>
        <p:spPr>
          <a:xfrm flipV="1">
            <a:off x="6679032" y="3800773"/>
            <a:ext cx="760089" cy="461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8CAECBC-ADFD-444B-B6E8-871923EA5D30}"/>
              </a:ext>
            </a:extLst>
          </p:cNvPr>
          <p:cNvSpPr txBox="1"/>
          <p:nvPr/>
        </p:nvSpPr>
        <p:spPr>
          <a:xfrm>
            <a:off x="4460488" y="5426517"/>
            <a:ext cx="3698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Authentication via SSH tunnel through gateway servers and Kerberos credentials</a:t>
            </a:r>
          </a:p>
        </p:txBody>
      </p:sp>
    </p:spTree>
    <p:extLst>
      <p:ext uri="{BB962C8B-B14F-4D97-AF65-F5344CB8AC3E}">
        <p14:creationId xmlns:p14="http://schemas.microsoft.com/office/powerpoint/2010/main" val="3148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969AE-E7E5-5642-9C07-14231CFEB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6658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                       </a:t>
            </a:r>
            <a:r>
              <a:rPr lang="en-US" b="1" dirty="0">
                <a:solidFill>
                  <a:schemeClr val="bg1"/>
                </a:solidFill>
              </a:rPr>
              <a:t>Future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C7F5D-AD14-324C-9312-EBE901C13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SDCC NX servers – Integration  made possible after IPA migration</a:t>
            </a:r>
          </a:p>
          <a:p>
            <a:r>
              <a:rPr lang="en-US" sz="2000" dirty="0"/>
              <a:t>Multi Node Environment – Federate all desktop nodes under a single server</a:t>
            </a:r>
          </a:p>
          <a:p>
            <a:r>
              <a:rPr lang="en-US" sz="2000" dirty="0" err="1"/>
              <a:t>NoMachine</a:t>
            </a:r>
            <a:r>
              <a:rPr lang="en-US" sz="2000" dirty="0"/>
              <a:t> Enterprise Terminal Server – Terminal Server Nodes</a:t>
            </a:r>
          </a:p>
          <a:p>
            <a:pPr marL="0" indent="0">
              <a:buNone/>
            </a:pPr>
            <a:r>
              <a:rPr lang="en-US" sz="1900" dirty="0"/>
              <a:t>    - Enterprise Terminal Server  -  accepts connections and acts as a single point of access to the nodes </a:t>
            </a:r>
          </a:p>
          <a:p>
            <a:pPr marL="0" indent="0">
              <a:buNone/>
            </a:pPr>
            <a:r>
              <a:rPr lang="en-US" sz="1900" dirty="0"/>
              <a:t>    - A Terminal Server Node is not a server, it refuses all direct connections and can work only behind                                     </a:t>
            </a:r>
          </a:p>
          <a:p>
            <a:pPr marL="0" indent="0">
              <a:buNone/>
            </a:pPr>
            <a:r>
              <a:rPr lang="en-US" sz="1900" dirty="0"/>
              <a:t>    an Enterprise Terminal Server.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D10C2D-1CD5-8D47-8316-214A304174BC}"/>
              </a:ext>
            </a:extLst>
          </p:cNvPr>
          <p:cNvSpPr txBox="1"/>
          <p:nvPr/>
        </p:nvSpPr>
        <p:spPr>
          <a:xfrm>
            <a:off x="838200" y="4461549"/>
            <a:ext cx="63082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dirty="0" err="1"/>
              <a:t>nxserver</a:t>
            </a:r>
            <a:r>
              <a:rPr lang="en-US" dirty="0"/>
              <a:t> --</a:t>
            </a:r>
            <a:r>
              <a:rPr lang="en-US" dirty="0" err="1"/>
              <a:t>nodelist</a:t>
            </a:r>
            <a:endParaRPr lang="en-US" dirty="0"/>
          </a:p>
          <a:p>
            <a:r>
              <a:rPr lang="en-US" dirty="0"/>
              <a:t>Node                        Protocol Label Status  Load-B Manual-S Weight </a:t>
            </a:r>
          </a:p>
          <a:p>
            <a:r>
              <a:rPr lang="en-US" dirty="0"/>
              <a:t>--------------------------- -------- ----- ------- ------ -------- ------ ----- </a:t>
            </a:r>
          </a:p>
          <a:p>
            <a:r>
              <a:rPr lang="en-US" dirty="0"/>
              <a:t>term01:4000                   NX            running     yes      yes                   </a:t>
            </a:r>
          </a:p>
          <a:p>
            <a:r>
              <a:rPr lang="en-US" dirty="0"/>
              <a:t>term02:4000                   NX             running    yes      yes                   </a:t>
            </a:r>
          </a:p>
          <a:p>
            <a:r>
              <a:rPr lang="en-US" dirty="0"/>
              <a:t>localhost:4000                NX             running    no        no   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2340E0-D2C3-CA42-B608-25C58A1C9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678" y="4001294"/>
            <a:ext cx="2811966" cy="262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56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058FC-01B7-8646-AFA7-BF9B011CF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616" y="365125"/>
            <a:ext cx="10769184" cy="1133891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NX Client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40A8A-F342-FD4F-A0CC-B571CCC6B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err="1"/>
              <a:t>NoMachine</a:t>
            </a:r>
            <a:r>
              <a:rPr lang="en-US" sz="2600" dirty="0"/>
              <a:t> Client – setup with SSH protocol – currently used</a:t>
            </a:r>
          </a:p>
          <a:p>
            <a:pPr marL="0" indent="0">
              <a:buNone/>
            </a:pPr>
            <a:r>
              <a:rPr lang="en-US" sz="2600" dirty="0"/>
              <a:t>    Protocols – NX – native protocol used by </a:t>
            </a:r>
            <a:r>
              <a:rPr lang="en-US" sz="2600" dirty="0" err="1"/>
              <a:t>NoMachine</a:t>
            </a:r>
            <a:r>
              <a:rPr lang="en-US" sz="2600" dirty="0"/>
              <a:t> and is    	 	                         		          optimized for multimedia data</a:t>
            </a:r>
          </a:p>
          <a:p>
            <a:pPr marL="0" indent="0">
              <a:buNone/>
            </a:pPr>
            <a:r>
              <a:rPr lang="en-US" sz="2600" dirty="0"/>
              <a:t>                         SSH – industry standard for accessing computing </a:t>
            </a:r>
          </a:p>
          <a:p>
            <a:pPr marL="0" indent="0">
              <a:buNone/>
            </a:pPr>
            <a:r>
              <a:rPr lang="en-US" sz="2600" dirty="0"/>
              <a:t>		            resources from external networks</a:t>
            </a:r>
          </a:p>
          <a:p>
            <a:r>
              <a:rPr lang="en-US" sz="2600" dirty="0"/>
              <a:t>NX  session connections by  Web Browser -</a:t>
            </a:r>
          </a:p>
          <a:p>
            <a:pPr marL="0" indent="0">
              <a:buNone/>
            </a:pPr>
            <a:r>
              <a:rPr lang="en-US" sz="2600" dirty="0"/>
              <a:t>       </a:t>
            </a:r>
            <a:r>
              <a:rPr lang="en-US" sz="2600" dirty="0">
                <a:hlinkClick r:id="rId2"/>
              </a:rPr>
              <a:t>https://myserver.com:4443/nxwebplayer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2EB4CFF-3D8B-8E4B-96AD-FF38B6B939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683078"/>
              </p:ext>
            </p:extLst>
          </p:nvPr>
        </p:nvGraphicFramePr>
        <p:xfrm>
          <a:off x="1097281" y="5282993"/>
          <a:ext cx="8966687" cy="1442610"/>
        </p:xfrm>
        <a:graphic>
          <a:graphicData uri="http://schemas.openxmlformats.org/drawingml/2006/table">
            <a:tbl>
              <a:tblPr/>
              <a:tblGrid>
                <a:gridCol w="854947">
                  <a:extLst>
                    <a:ext uri="{9D8B030D-6E8A-4147-A177-3AD203B41FA5}">
                      <a16:colId xmlns:a16="http://schemas.microsoft.com/office/drawing/2014/main" val="2316193393"/>
                    </a:ext>
                  </a:extLst>
                </a:gridCol>
                <a:gridCol w="4055870">
                  <a:extLst>
                    <a:ext uri="{9D8B030D-6E8A-4147-A177-3AD203B41FA5}">
                      <a16:colId xmlns:a16="http://schemas.microsoft.com/office/drawing/2014/main" val="3553384570"/>
                    </a:ext>
                  </a:extLst>
                </a:gridCol>
                <a:gridCol w="4055870">
                  <a:extLst>
                    <a:ext uri="{9D8B030D-6E8A-4147-A177-3AD203B41FA5}">
                      <a16:colId xmlns:a16="http://schemas.microsoft.com/office/drawing/2014/main" val="2269248552"/>
                    </a:ext>
                  </a:extLst>
                </a:gridCol>
              </a:tblGrid>
              <a:tr h="61965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effectLst/>
                        </a:rPr>
                        <a:t>Program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effectLst/>
                        </a:rPr>
                        <a:t>Default port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effectLst/>
                        </a:rPr>
                        <a:t>Scope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39891"/>
                  </a:ext>
                </a:extLst>
              </a:tr>
              <a:tr h="22308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nxd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4000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Accept connections by NX protocol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030319"/>
                  </a:ext>
                </a:extLst>
              </a:tr>
              <a:tr h="446167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nxhtd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4080 and 4443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Accept connections by HTTP protocol (connections by the web)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632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325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C0C45F-B93A-0B4A-B652-5C2308E5B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704" y="1506266"/>
            <a:ext cx="5665314" cy="36628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9F934ED-BA87-AA4E-A91D-474B3C9660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0929"/>
            <a:ext cx="4384687" cy="30773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85190D-9FD8-E24B-9522-901718D7C3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9733" y="3429000"/>
            <a:ext cx="4358936" cy="320226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210E3A-BC8F-8141-83F9-1CF4803305B7}"/>
              </a:ext>
            </a:extLst>
          </p:cNvPr>
          <p:cNvSpPr txBox="1"/>
          <p:nvPr/>
        </p:nvSpPr>
        <p:spPr>
          <a:xfrm>
            <a:off x="546410" y="490654"/>
            <a:ext cx="9908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Authentication for NX web browser sessions and NX clients</a:t>
            </a:r>
          </a:p>
          <a:p>
            <a:r>
              <a:rPr lang="en-US" b="1" dirty="0"/>
              <a:t>  – Kerberos credentials and  IPA OTP method tested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1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al 25">
            <a:extLst>
              <a:ext uri="{FF2B5EF4-FFF2-40B4-BE49-F238E27FC236}">
                <a16:creationId xmlns:a16="http://schemas.microsoft.com/office/drawing/2014/main" id="{0F0E711A-066A-4E43-81FB-D393D18DC4B7}"/>
              </a:ext>
            </a:extLst>
          </p:cNvPr>
          <p:cNvSpPr/>
          <p:nvPr/>
        </p:nvSpPr>
        <p:spPr>
          <a:xfrm>
            <a:off x="1001210" y="2176823"/>
            <a:ext cx="2176040" cy="11343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D0F004-467E-3049-A9C1-857CABA77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013084-BBEA-6D4C-9402-DE64662B0BC1}"/>
              </a:ext>
            </a:extLst>
          </p:cNvPr>
          <p:cNvSpPr/>
          <p:nvPr/>
        </p:nvSpPr>
        <p:spPr>
          <a:xfrm>
            <a:off x="7309413" y="1533515"/>
            <a:ext cx="3194613" cy="137738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8BDE42-DD5F-3443-891E-B9396CF13668}"/>
              </a:ext>
            </a:extLst>
          </p:cNvPr>
          <p:cNvSpPr/>
          <p:nvPr/>
        </p:nvSpPr>
        <p:spPr>
          <a:xfrm>
            <a:off x="7430947" y="3824911"/>
            <a:ext cx="914400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5D74EB-25D1-0B47-878C-36170F8F34C2}"/>
              </a:ext>
            </a:extLst>
          </p:cNvPr>
          <p:cNvSpPr/>
          <p:nvPr/>
        </p:nvSpPr>
        <p:spPr>
          <a:xfrm>
            <a:off x="8762035" y="3797278"/>
            <a:ext cx="960698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D92F1E-816F-024F-84F6-CBD0EFBD4B4B}"/>
              </a:ext>
            </a:extLst>
          </p:cNvPr>
          <p:cNvSpPr/>
          <p:nvPr/>
        </p:nvSpPr>
        <p:spPr>
          <a:xfrm>
            <a:off x="10127848" y="3797278"/>
            <a:ext cx="960698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5C01B0-C088-174C-9906-0D54A93900A9}"/>
              </a:ext>
            </a:extLst>
          </p:cNvPr>
          <p:cNvSpPr/>
          <p:nvPr/>
        </p:nvSpPr>
        <p:spPr>
          <a:xfrm>
            <a:off x="5243331" y="3824911"/>
            <a:ext cx="949125" cy="914400"/>
          </a:xfrm>
          <a:prstGeom prst="rect">
            <a:avLst/>
          </a:prstGeom>
          <a:gradFill>
            <a:gsLst>
              <a:gs pos="23000">
                <a:schemeClr val="accent1">
                  <a:alpha val="61000"/>
                  <a:lumMod val="0"/>
                  <a:lumOff val="10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FB644B-3C80-F54F-A5AD-6DD04F3BBFAE}"/>
              </a:ext>
            </a:extLst>
          </p:cNvPr>
          <p:cNvSpPr txBox="1"/>
          <p:nvPr/>
        </p:nvSpPr>
        <p:spPr>
          <a:xfrm>
            <a:off x="1122744" y="2430684"/>
            <a:ext cx="2199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NoMachine</a:t>
            </a:r>
            <a:r>
              <a:rPr lang="en-US" dirty="0">
                <a:solidFill>
                  <a:schemeClr val="bg1"/>
                </a:solidFill>
              </a:rPr>
              <a:t> Client/ Web Browser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D94A7B2-5CE6-5942-95E3-1F7793391A43}"/>
              </a:ext>
            </a:extLst>
          </p:cNvPr>
          <p:cNvCxnSpPr>
            <a:cxnSpLocks/>
          </p:cNvCxnSpPr>
          <p:nvPr/>
        </p:nvCxnSpPr>
        <p:spPr>
          <a:xfrm flipV="1">
            <a:off x="3321934" y="2085749"/>
            <a:ext cx="3842795" cy="68869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1931185-2834-F64D-9A34-C948FE93AB54}"/>
              </a:ext>
            </a:extLst>
          </p:cNvPr>
          <p:cNvCxnSpPr>
            <a:cxnSpLocks/>
          </p:cNvCxnSpPr>
          <p:nvPr/>
        </p:nvCxnSpPr>
        <p:spPr>
          <a:xfrm flipH="1">
            <a:off x="7639292" y="3033089"/>
            <a:ext cx="740781" cy="7176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D536ABD-AD2A-034D-84F1-1C48E9180C2E}"/>
              </a:ext>
            </a:extLst>
          </p:cNvPr>
          <p:cNvCxnSpPr>
            <a:cxnSpLocks/>
          </p:cNvCxnSpPr>
          <p:nvPr/>
        </p:nvCxnSpPr>
        <p:spPr>
          <a:xfrm>
            <a:off x="9005105" y="2986532"/>
            <a:ext cx="190981" cy="7641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D62EAF1-F150-7E45-A25F-ABFC7F5C9B16}"/>
              </a:ext>
            </a:extLst>
          </p:cNvPr>
          <p:cNvCxnSpPr>
            <a:cxnSpLocks/>
          </p:cNvCxnSpPr>
          <p:nvPr/>
        </p:nvCxnSpPr>
        <p:spPr>
          <a:xfrm>
            <a:off x="9531752" y="3033089"/>
            <a:ext cx="1076445" cy="7176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3FA961E-DDDE-F240-B996-63EE3B95E515}"/>
              </a:ext>
            </a:extLst>
          </p:cNvPr>
          <p:cNvCxnSpPr>
            <a:cxnSpLocks/>
          </p:cNvCxnSpPr>
          <p:nvPr/>
        </p:nvCxnSpPr>
        <p:spPr>
          <a:xfrm flipH="1">
            <a:off x="5949512" y="2986268"/>
            <a:ext cx="1215218" cy="7644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88768E9-6BCF-CD49-A4D1-29ACF7E71148}"/>
              </a:ext>
            </a:extLst>
          </p:cNvPr>
          <p:cNvSpPr txBox="1"/>
          <p:nvPr/>
        </p:nvSpPr>
        <p:spPr>
          <a:xfrm>
            <a:off x="5011838" y="5162309"/>
            <a:ext cx="6341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BNL Campus Zone </a:t>
            </a:r>
            <a:r>
              <a:rPr lang="en-US" i="1" dirty="0"/>
              <a:t>      </a:t>
            </a:r>
            <a:r>
              <a:rPr lang="en-US" dirty="0"/>
              <a:t>Terminal Server Nodes        </a:t>
            </a:r>
            <a:r>
              <a:rPr lang="en-US" b="1" i="1" dirty="0"/>
              <a:t>Science Zone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A1C9EE3-51C7-214F-A3E0-4C46C813BD68}"/>
              </a:ext>
            </a:extLst>
          </p:cNvPr>
          <p:cNvSpPr txBox="1"/>
          <p:nvPr/>
        </p:nvSpPr>
        <p:spPr>
          <a:xfrm>
            <a:off x="7639292" y="1956122"/>
            <a:ext cx="26274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NoMachine</a:t>
            </a:r>
            <a:r>
              <a:rPr lang="en-US" dirty="0"/>
              <a:t> Enterprise      Terminal Server</a:t>
            </a:r>
          </a:p>
          <a:p>
            <a:pPr algn="ctr"/>
            <a:r>
              <a:rPr lang="en-US" dirty="0"/>
              <a:t>(Science DMZ zone)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EB907FB-3BCF-1A43-BD62-7FD8F4B57A2C}"/>
              </a:ext>
            </a:extLst>
          </p:cNvPr>
          <p:cNvCxnSpPr>
            <a:cxnSpLocks/>
          </p:cNvCxnSpPr>
          <p:nvPr/>
        </p:nvCxnSpPr>
        <p:spPr>
          <a:xfrm>
            <a:off x="5706319" y="5011838"/>
            <a:ext cx="4901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DE2B740-AA42-044C-8D1D-3367F7A46F2F}"/>
              </a:ext>
            </a:extLst>
          </p:cNvPr>
          <p:cNvCxnSpPr>
            <a:cxnSpLocks/>
          </p:cNvCxnSpPr>
          <p:nvPr/>
        </p:nvCxnSpPr>
        <p:spPr>
          <a:xfrm>
            <a:off x="8623139" y="5011838"/>
            <a:ext cx="0" cy="150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2B444DA-9E0F-BC41-83BD-C04B2BC53656}"/>
              </a:ext>
            </a:extLst>
          </p:cNvPr>
          <p:cNvCxnSpPr/>
          <p:nvPr/>
        </p:nvCxnSpPr>
        <p:spPr>
          <a:xfrm>
            <a:off x="5706319" y="4861367"/>
            <a:ext cx="0" cy="150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E809F2A-4245-284E-9419-B7593DDC56F1}"/>
              </a:ext>
            </a:extLst>
          </p:cNvPr>
          <p:cNvCxnSpPr/>
          <p:nvPr/>
        </p:nvCxnSpPr>
        <p:spPr>
          <a:xfrm>
            <a:off x="7963382" y="4861367"/>
            <a:ext cx="0" cy="150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BC7F33D-7F43-094B-AED4-89633BA0CD3C}"/>
              </a:ext>
            </a:extLst>
          </p:cNvPr>
          <p:cNvCxnSpPr/>
          <p:nvPr/>
        </p:nvCxnSpPr>
        <p:spPr>
          <a:xfrm>
            <a:off x="9242384" y="4861367"/>
            <a:ext cx="0" cy="150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CEFFD75-F0D9-144D-B34B-19A38EF7341C}"/>
              </a:ext>
            </a:extLst>
          </p:cNvPr>
          <p:cNvCxnSpPr/>
          <p:nvPr/>
        </p:nvCxnSpPr>
        <p:spPr>
          <a:xfrm>
            <a:off x="10608197" y="4861367"/>
            <a:ext cx="0" cy="150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CB7D75A6-EFD2-6045-A7DB-C3E6A734EA26}"/>
              </a:ext>
            </a:extLst>
          </p:cNvPr>
          <p:cNvSpPr txBox="1"/>
          <p:nvPr/>
        </p:nvSpPr>
        <p:spPr>
          <a:xfrm rot="20967457">
            <a:off x="3438300" y="2585675"/>
            <a:ext cx="3757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sz="1400" dirty="0"/>
              <a:t>Authentication – Kerberos &amp; IPA OTP method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DCFFA24-C525-BC41-BCCF-24E0EB3D8CFB}"/>
              </a:ext>
            </a:extLst>
          </p:cNvPr>
          <p:cNvSpPr txBox="1"/>
          <p:nvPr/>
        </p:nvSpPr>
        <p:spPr>
          <a:xfrm rot="21014317">
            <a:off x="4134384" y="1995577"/>
            <a:ext cx="2170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NX/HTTPS Protocol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EDA5D0-3376-1341-B54B-CEC5820A1A50}"/>
              </a:ext>
            </a:extLst>
          </p:cNvPr>
          <p:cNvSpPr txBox="1"/>
          <p:nvPr/>
        </p:nvSpPr>
        <p:spPr>
          <a:xfrm>
            <a:off x="590309" y="5011838"/>
            <a:ext cx="391224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b="1" dirty="0"/>
              <a:t>To Do: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Logistics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IPA OTP web-interface – user access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B1C884-CE7E-B64E-B2BE-E3506C296CC7}"/>
              </a:ext>
            </a:extLst>
          </p:cNvPr>
          <p:cNvSpPr txBox="1"/>
          <p:nvPr/>
        </p:nvSpPr>
        <p:spPr>
          <a:xfrm rot="19711260">
            <a:off x="5870731" y="3020064"/>
            <a:ext cx="1005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NX protocol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DAFEE5-4C2A-664A-AA6B-ADCF684C5DA7}"/>
              </a:ext>
            </a:extLst>
          </p:cNvPr>
          <p:cNvSpPr txBox="1"/>
          <p:nvPr/>
        </p:nvSpPr>
        <p:spPr>
          <a:xfrm rot="19021189">
            <a:off x="7280716" y="3114800"/>
            <a:ext cx="950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NX protocol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6E411A-E5A9-FB4F-8E46-64733ACABFCE}"/>
              </a:ext>
            </a:extLst>
          </p:cNvPr>
          <p:cNvSpPr txBox="1"/>
          <p:nvPr/>
        </p:nvSpPr>
        <p:spPr>
          <a:xfrm rot="4489136">
            <a:off x="8883890" y="3258488"/>
            <a:ext cx="1016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NX protocol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9F1AAD-177D-D940-BB89-486DA678C462}"/>
              </a:ext>
            </a:extLst>
          </p:cNvPr>
          <p:cNvSpPr txBox="1"/>
          <p:nvPr/>
        </p:nvSpPr>
        <p:spPr>
          <a:xfrm rot="2024815">
            <a:off x="9892864" y="3160360"/>
            <a:ext cx="1058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NX protocol</a:t>
            </a:r>
          </a:p>
        </p:txBody>
      </p:sp>
    </p:spTree>
    <p:extLst>
      <p:ext uri="{BB962C8B-B14F-4D97-AF65-F5344CB8AC3E}">
        <p14:creationId xmlns:p14="http://schemas.microsoft.com/office/powerpoint/2010/main" val="3668918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72012</TotalTime>
  <Words>369</Words>
  <Application>Microsoft Macintosh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NoMachine (NX) Infrastructure  Upgrade</vt:lpstr>
      <vt:lpstr>                     Current Implementation</vt:lpstr>
      <vt:lpstr>PowerPoint Presentation</vt:lpstr>
      <vt:lpstr>                        Future Implementation</vt:lpstr>
      <vt:lpstr>NX Client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NX Infrastucture and Upgrade</dc:title>
  <dc:creator>Kandasamy, Saroj</dc:creator>
  <cp:lastModifiedBy>Kandasamy, Saroj</cp:lastModifiedBy>
  <cp:revision>133</cp:revision>
  <cp:lastPrinted>2019-09-06T14:26:59Z</cp:lastPrinted>
  <dcterms:created xsi:type="dcterms:W3CDTF">2019-08-12T11:25:27Z</dcterms:created>
  <dcterms:modified xsi:type="dcterms:W3CDTF">2019-11-14T16:44:14Z</dcterms:modified>
</cp:coreProperties>
</file>