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351" r:id="rId4"/>
    <p:sldId id="352" r:id="rId5"/>
    <p:sldId id="359" r:id="rId6"/>
    <p:sldId id="362" r:id="rId7"/>
    <p:sldId id="323" r:id="rId8"/>
    <p:sldId id="398" r:id="rId9"/>
    <p:sldId id="275" r:id="rId10"/>
    <p:sldId id="261" r:id="rId11"/>
    <p:sldId id="263" r:id="rId12"/>
    <p:sldId id="39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4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27C24-B6CB-487C-AE35-FD9D09F2655B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1D951-1F0F-48C9-9F22-DD7C7CCCD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6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point to make is that with current RHIC projections, we can always acquire events at 15 kHz.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0354B-7771-4630-B454-53C09215E4B9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546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29E33-A2ED-4484-A7D4-FE042C4E2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E5ACB6-7BD1-457E-9F83-047EF3915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B8833-FAC9-444D-95D5-DC786C291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25C5B-1DD0-41CA-A025-C0E5F1832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Software Mega-workfest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7F37F-67A1-4B4C-AFCA-47BB9CF6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5D9B-1621-4C22-9E59-C027ABB8C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50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28FB0-17B8-486F-93E8-BCE71E7D8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9EBF63-9972-422D-9639-EAF2EBCEB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BA2F4-F907-4546-8066-095C01C8D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28B6C-2781-490E-853C-49DCCC0AA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Software Mega-workfest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91122-69C8-4EFA-A6D3-8922BD425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5D9B-1621-4C22-9E59-C027ABB8C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66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2235C8-5593-4E21-BBFD-EDA5EAFBE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D12679-E6DF-46F7-875A-FC7666128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228A5-C261-4AB0-BA49-32C0E041A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E3A1A-46B5-4157-B006-2D8F02E93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Software Mega-workfest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3CBB9-55DC-428A-903D-D386787E0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5D9B-1621-4C22-9E59-C027ABB8C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6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950D8-3890-40E3-ACF7-A049EC498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EBE0D-CD4B-4D4F-8D03-D9DA1F3E9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3B3EC-B8B2-4565-A5AC-85ACB784E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57448-BB37-4350-B3A2-5AD34835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Software Mega-workfest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87F6D-4D17-442D-AEED-A33BDC633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5D9B-1621-4C22-9E59-C027ABB8C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05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9AD6D-F813-46E5-9FF7-9EB32174C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210DA-B66B-47CE-95DF-3FD691D35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A4AA4-7B25-4ED3-9267-1E86DB2F5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AACC3-5FE6-4D30-9287-FF992DB96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Software Mega-workfest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F293F-4675-48CB-90B5-2AA235A81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5D9B-1621-4C22-9E59-C027ABB8C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6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CC9E5-EF63-4054-9E6A-25B2AEB78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49E9B-3BA8-4966-ABD0-4F307D65A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48F4C8-27AA-41C7-AB6C-24A2E6094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B0CB03-1303-49B8-B83B-57042891A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D11ED6-A8E4-4513-A56A-9146DA018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Software Mega-workfest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3AC34-72CC-46B9-A4DD-E861C8F81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5D9B-1621-4C22-9E59-C027ABB8C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5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46DEB-B487-4DF0-AE11-CACF002BD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43E56-4EBE-4933-AABE-008D4EDEC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CEDBA7-F6AE-4B30-91EB-E11F06251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ED2DA4-784B-4310-BC9E-6F7DD5621E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3709AB-957C-4F0B-9E84-ACBAE8C47C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FFC4F9-68D6-4FA1-B4D4-3CB0358EA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51BD65-0C78-4CFF-A9F9-54B9C9E91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Software Mega-workfest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4944C-0D26-42EB-A9C7-56436D58F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5D9B-1621-4C22-9E59-C027ABB8C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0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2D1AC-F082-4387-BFDD-83C7D5174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83F5F6-F949-40D6-934F-403AEEC49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F68E5-353E-45DB-A4BE-9099B81A2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Software Mega-workfest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12CD5C-7D27-4E66-BACF-90508EA05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5D9B-1621-4C22-9E59-C027ABB8C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78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DEC66D-D79E-431C-9EDA-F779F9572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3636F9-36B2-401F-92EB-AC334E830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Software Mega-workfest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D2C78-547D-4DE0-9237-C769EAE3A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5D9B-1621-4C22-9E59-C027ABB8C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66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7867A-4563-4855-8C8A-6ED40CBDA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7F0AD-8632-49E1-9FB2-97AFCB0B4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7E540-794A-4C2E-BA7C-DB3F93A3C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3C2CE-09ED-4244-88F6-EC77FE307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C35D4B-0036-4BDF-84E1-AC703A979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Software Mega-workfest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54FC02-D43C-4B83-8680-6D001542C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5D9B-1621-4C22-9E59-C027ABB8C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74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F8286-BF74-48A6-AE61-94A1D1CB8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02BC0-0BE5-4421-87F2-4EE67BD2ED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86699-3A41-4F1C-BBA4-E8B08CBDF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7F6C7D-8FEE-4F02-A149-8CBB0B3DE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7D99C-2506-4885-9BA6-113C20EE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Software Mega-workfest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9078D1-E0CD-44B8-99F7-88D412EF0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5D9B-1621-4C22-9E59-C027ABB8C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37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A6C478-BBBA-415B-9DB4-427828B51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B5BAE-3901-4FD1-862F-F8F1F29EB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8B784-A617-4188-95A0-253CCC437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1/13/2020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27BB5-43F8-4632-B45D-67CA504FC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sPHENIX Software Mega-workfest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8B2F8-632A-4BAC-ADC1-515A2A52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45D9B-1621-4C22-9E59-C027ABB8C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72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bnl.gov/event/7096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chat.sdcc.bnl.gov/sphenix/channels/2020-mega-workfest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.sdcc.bnl.gov/sphenix/channels/sphenix-software-help" TargetMode="External"/><Relationship Id="rId2" Type="http://schemas.openxmlformats.org/officeDocument/2006/relationships/hyperlink" Target="https://github.com/sPHENIX-Collaboration/Singularit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sPHENIX-Collaboration/coresoftware/tree/master/offline/framewor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80741-B672-43E7-AB0B-9B1A283F04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Software and Computing Status and Goals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D3FABD-07CE-49DD-B0B8-E0D5E1C2C982}"/>
              </a:ext>
            </a:extLst>
          </p:cNvPr>
          <p:cNvSpPr txBox="1"/>
          <p:nvPr/>
        </p:nvSpPr>
        <p:spPr>
          <a:xfrm>
            <a:off x="3071166" y="4622800"/>
            <a:ext cx="6049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linkClick r:id="rId2"/>
              </a:rPr>
              <a:t>https://indico.bnl.gov/event/7096/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8462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E469C-2881-4074-91FB-4A04096D9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resources for </a:t>
            </a:r>
            <a:r>
              <a:rPr lang="en-US" dirty="0" err="1"/>
              <a:t>workfest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55D2B2-D37A-4468-B12A-11CF5D388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5D9B-1621-4C22-9E59-C027ABB8CB83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8C5C98-2DFB-4CDE-9596-BCB5B3887415}"/>
              </a:ext>
            </a:extLst>
          </p:cNvPr>
          <p:cNvSpPr txBox="1"/>
          <p:nvPr/>
        </p:nvSpPr>
        <p:spPr>
          <a:xfrm>
            <a:off x="711785" y="1845734"/>
            <a:ext cx="111754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Temporary high performance interactive hosts: rcas2001 to rcas2010, (needs an </a:t>
            </a:r>
            <a:r>
              <a:rPr lang="en-US" sz="2800" dirty="0" err="1"/>
              <a:t>rcf</a:t>
            </a:r>
            <a:r>
              <a:rPr lang="en-US" sz="2800" dirty="0"/>
              <a:t> account)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100TB disk space under /</a:t>
            </a:r>
            <a:r>
              <a:rPr lang="en-US" sz="2800" dirty="0" err="1"/>
              <a:t>sphenix</a:t>
            </a:r>
            <a:r>
              <a:rPr lang="en-US" sz="2800" dirty="0"/>
              <a:t>/data/data03/</a:t>
            </a:r>
            <a:r>
              <a:rPr lang="en-US" sz="2800" dirty="0" err="1"/>
              <a:t>sphnxpro</a:t>
            </a:r>
            <a:r>
              <a:rPr lang="en-US" sz="2800" dirty="0"/>
              <a:t>/user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SL7 builds (stock </a:t>
            </a:r>
            <a:r>
              <a:rPr lang="en-US" sz="2800" dirty="0" err="1"/>
              <a:t>gcc</a:t>
            </a:r>
            <a:r>
              <a:rPr lang="en-US" sz="2800" dirty="0"/>
              <a:t> 4.8.2) and </a:t>
            </a:r>
            <a:r>
              <a:rPr lang="en-US" sz="2800" dirty="0" err="1"/>
              <a:t>gcc</a:t>
            </a:r>
            <a:r>
              <a:rPr lang="en-US" sz="2800" dirty="0"/>
              <a:t> 8.3.1 builds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Rebuilding new distribution takes an hour from scratch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New 3</a:t>
            </a:r>
            <a:r>
              <a:rPr lang="en-US" sz="2800" baseline="30000" dirty="0"/>
              <a:t>rd</a:t>
            </a:r>
            <a:r>
              <a:rPr lang="en-US" sz="2800" dirty="0"/>
              <a:t> party packages can be added instantaneously (if they build)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Chat: </a:t>
            </a:r>
            <a:r>
              <a:rPr lang="en-US" sz="2800" dirty="0">
                <a:hlinkClick r:id="rId2"/>
              </a:rPr>
              <a:t>https://chat.sdcc.bnl.gov/sphenix/channels/2020-mega-workfest</a:t>
            </a:r>
            <a:r>
              <a:rPr lang="en-US" sz="2800" dirty="0"/>
              <a:t> (non BNL accounts need invite, talk to us)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69CAED4-08DF-4A4B-ACE2-682D055A4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13C370-7F4F-4427-A710-D2A2A7C79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Software Mega-workfest</a:t>
            </a:r>
          </a:p>
        </p:txBody>
      </p:sp>
    </p:spTree>
    <p:extLst>
      <p:ext uri="{BB962C8B-B14F-4D97-AF65-F5344CB8AC3E}">
        <p14:creationId xmlns:p14="http://schemas.microsoft.com/office/powerpoint/2010/main" val="2545060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0E0E2-1358-4016-A4CA-7C626D8CF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Workfest</a:t>
            </a:r>
            <a:r>
              <a:rPr lang="en-US" dirty="0"/>
              <a:t> goals/subjects/logistics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8FBB76-372D-4249-BAF1-6C9A3A063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5D9B-1621-4C22-9E59-C027ABB8CB83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388141-B787-4CB9-A329-B4EA447AF1D9}"/>
              </a:ext>
            </a:extLst>
          </p:cNvPr>
          <p:cNvSpPr txBox="1"/>
          <p:nvPr/>
        </p:nvSpPr>
        <p:spPr>
          <a:xfrm>
            <a:off x="373728" y="1653919"/>
            <a:ext cx="5982728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 Tracks: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Tracking (including distortion correction)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Everything else: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Simulations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/>
              <a:t>Verification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/>
              <a:t>Better CI integration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Calorimetry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/>
              <a:t>Calibration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Offline Event building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Physics Analysis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/>
              <a:t>Jets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/>
              <a:t>Heavy Flavor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Computing Plan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6C9B90-1A96-49EA-BB7C-CF2BB12721D6}"/>
              </a:ext>
            </a:extLst>
          </p:cNvPr>
          <p:cNvSpPr txBox="1"/>
          <p:nvPr/>
        </p:nvSpPr>
        <p:spPr>
          <a:xfrm>
            <a:off x="7059909" y="1653919"/>
            <a:ext cx="49796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Emphasis on getting actual work done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Few presentations in the morning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Work in small groups, involve new users and get them up to speed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Lots of time for discussions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One on one support for new 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Last ½ hour daily report from teams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77A465-D0CF-4CC0-AF04-685675346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Software Mega-workfest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38C3BD4-1C87-42A8-AF73-068408875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</a:p>
        </p:txBody>
      </p:sp>
    </p:spTree>
    <p:extLst>
      <p:ext uri="{BB962C8B-B14F-4D97-AF65-F5344CB8AC3E}">
        <p14:creationId xmlns:p14="http://schemas.microsoft.com/office/powerpoint/2010/main" val="154268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A737C6-FF50-4B03-8518-124CF91D9088}"/>
              </a:ext>
            </a:extLst>
          </p:cNvPr>
          <p:cNvSpPr txBox="1"/>
          <p:nvPr/>
        </p:nvSpPr>
        <p:spPr>
          <a:xfrm>
            <a:off x="190500" y="-79653"/>
            <a:ext cx="11811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0" dirty="0"/>
              <a:t>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D8B736-EA18-4F9E-A0BD-DD31836F0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5D9B-1621-4C22-9E59-C027ABB8CB83}" type="slidenum">
              <a:rPr lang="en-US" smtClean="0"/>
              <a:t>12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838A74-C333-4DCF-BD17-B962F4428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E733E9-BF9F-4743-9EE7-A723E3BE5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Software Mega-workfest</a:t>
            </a:r>
          </a:p>
        </p:txBody>
      </p:sp>
    </p:spTree>
    <p:extLst>
      <p:ext uri="{BB962C8B-B14F-4D97-AF65-F5344CB8AC3E}">
        <p14:creationId xmlns:p14="http://schemas.microsoft.com/office/powerpoint/2010/main" val="1692807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A737C6-FF50-4B03-8518-124CF91D9088}"/>
              </a:ext>
            </a:extLst>
          </p:cNvPr>
          <p:cNvSpPr txBox="1"/>
          <p:nvPr/>
        </p:nvSpPr>
        <p:spPr>
          <a:xfrm>
            <a:off x="190500" y="-79653"/>
            <a:ext cx="11811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0" dirty="0"/>
              <a:t>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D8B736-EA18-4F9E-A0BD-DD31836F0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5D9B-1621-4C22-9E59-C027ABB8CB83}" type="slidenum">
              <a:rPr lang="en-US" smtClean="0"/>
              <a:t>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E3641D0-386C-402C-A912-7A4A5E015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4D13959-4CE8-4C45-ABB1-7B043D963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Software Mega-workfest</a:t>
            </a:r>
          </a:p>
        </p:txBody>
      </p:sp>
    </p:spTree>
    <p:extLst>
      <p:ext uri="{BB962C8B-B14F-4D97-AF65-F5344CB8AC3E}">
        <p14:creationId xmlns:p14="http://schemas.microsoft.com/office/powerpoint/2010/main" val="23389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sPHENIX</a:t>
            </a:r>
            <a:r>
              <a:rPr lang="en-US" dirty="0"/>
              <a:t> Detector 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68AB70-8312-AC49-9DDB-C66FBD38D4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r="8140"/>
          <a:stretch/>
        </p:blipFill>
        <p:spPr>
          <a:xfrm>
            <a:off x="508001" y="1220783"/>
            <a:ext cx="4470135" cy="505701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3D83DC-945E-1143-8EFF-46C705AA8AB7}"/>
              </a:ext>
            </a:extLst>
          </p:cNvPr>
          <p:cNvSpPr/>
          <p:nvPr/>
        </p:nvSpPr>
        <p:spPr>
          <a:xfrm>
            <a:off x="5814483" y="1590444"/>
            <a:ext cx="5056717" cy="4072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17"/>
              </a:spcBef>
              <a:defRPr/>
            </a:pPr>
            <a:r>
              <a:rPr lang="en-US" sz="2133" dirty="0">
                <a:solidFill>
                  <a:srgbClr val="800000"/>
                </a:solidFill>
                <a:latin typeface="Arial Narrow Bold"/>
                <a:cs typeface="Arial Narrow Bold"/>
              </a:rPr>
              <a:t>Hadronic Calorimeters</a:t>
            </a:r>
          </a:p>
          <a:p>
            <a:pPr>
              <a:spcBef>
                <a:spcPts val="1017"/>
              </a:spcBef>
              <a:defRPr/>
            </a:pPr>
            <a:r>
              <a:rPr lang="en-US" sz="2133" dirty="0">
                <a:solidFill>
                  <a:srgbClr val="800000"/>
                </a:solidFill>
                <a:latin typeface="Arial Narrow Bold"/>
                <a:cs typeface="Arial Narrow Bold"/>
              </a:rPr>
              <a:t>Electromagnetic Calorimeter</a:t>
            </a:r>
          </a:p>
          <a:p>
            <a:pPr>
              <a:spcBef>
                <a:spcPts val="1017"/>
              </a:spcBef>
              <a:defRPr/>
            </a:pPr>
            <a:r>
              <a:rPr lang="en-US" sz="2133" dirty="0">
                <a:solidFill>
                  <a:srgbClr val="800000"/>
                </a:solidFill>
                <a:latin typeface="Arial Narrow Bold"/>
                <a:cs typeface="Arial Narrow Bold"/>
              </a:rPr>
              <a:t>Time Projection Chamber (TPC)</a:t>
            </a:r>
          </a:p>
          <a:p>
            <a:pPr>
              <a:spcBef>
                <a:spcPts val="1017"/>
              </a:spcBef>
              <a:defRPr/>
            </a:pPr>
            <a:endParaRPr lang="en-US" sz="2133" dirty="0">
              <a:solidFill>
                <a:srgbClr val="800000"/>
              </a:solidFill>
              <a:latin typeface="Arial Narrow Bold"/>
              <a:cs typeface="Arial Narrow Bold"/>
            </a:endParaRPr>
          </a:p>
          <a:p>
            <a:pPr>
              <a:spcBef>
                <a:spcPts val="1017"/>
              </a:spcBef>
              <a:defRPr/>
            </a:pPr>
            <a:r>
              <a:rPr lang="en-US" sz="2133" dirty="0">
                <a:solidFill>
                  <a:srgbClr val="800000"/>
                </a:solidFill>
                <a:latin typeface="Arial Narrow Bold"/>
                <a:cs typeface="Arial Narrow Bold"/>
              </a:rPr>
              <a:t>Intermediate Tracker (INTT)</a:t>
            </a:r>
          </a:p>
          <a:p>
            <a:pPr>
              <a:spcBef>
                <a:spcPts val="1017"/>
              </a:spcBef>
              <a:defRPr/>
            </a:pPr>
            <a:r>
              <a:rPr lang="en-US" sz="2133" dirty="0">
                <a:solidFill>
                  <a:srgbClr val="800000"/>
                </a:solidFill>
                <a:latin typeface="Arial Narrow Bold"/>
                <a:cs typeface="Arial Narrow Bold"/>
              </a:rPr>
              <a:t>Minimum Bias Detector (MDB)</a:t>
            </a:r>
          </a:p>
          <a:p>
            <a:pPr>
              <a:spcBef>
                <a:spcPts val="1017"/>
              </a:spcBef>
              <a:defRPr/>
            </a:pPr>
            <a:endParaRPr lang="en-US" sz="2133" dirty="0">
              <a:solidFill>
                <a:srgbClr val="800000"/>
              </a:solidFill>
              <a:latin typeface="Arial Narrow Bold"/>
              <a:cs typeface="Arial Narrow Bold"/>
            </a:endParaRPr>
          </a:p>
          <a:p>
            <a:pPr>
              <a:spcBef>
                <a:spcPts val="1017"/>
              </a:spcBef>
              <a:defRPr/>
            </a:pPr>
            <a:endParaRPr lang="en-US" sz="2133" dirty="0">
              <a:solidFill>
                <a:srgbClr val="800000"/>
              </a:solidFill>
              <a:latin typeface="Arial Narrow Bold"/>
              <a:cs typeface="Arial Narrow Bold"/>
            </a:endParaRPr>
          </a:p>
          <a:p>
            <a:pPr>
              <a:spcBef>
                <a:spcPts val="1017"/>
              </a:spcBef>
              <a:defRPr/>
            </a:pPr>
            <a:r>
              <a:rPr lang="en-US" sz="2133" dirty="0" err="1">
                <a:solidFill>
                  <a:srgbClr val="800000"/>
                </a:solidFill>
                <a:latin typeface="Arial Narrow Bold"/>
                <a:cs typeface="Arial Narrow Bold"/>
              </a:rPr>
              <a:t>MicroVertex</a:t>
            </a:r>
            <a:r>
              <a:rPr lang="en-US" sz="2133" dirty="0">
                <a:solidFill>
                  <a:srgbClr val="800000"/>
                </a:solidFill>
                <a:latin typeface="Arial Narrow Bold"/>
                <a:cs typeface="Arial Narrow Bold"/>
              </a:rPr>
              <a:t> Detector (MVTX)</a:t>
            </a: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1080F42E-09E7-834F-BB43-EC251B449F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2" t="614" r="27512" b="1843"/>
          <a:stretch/>
        </p:blipFill>
        <p:spPr bwMode="auto">
          <a:xfrm>
            <a:off x="619075" y="1396995"/>
            <a:ext cx="4620405" cy="553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E78588C-E721-2C43-BA5A-8117AEB1B4A2}"/>
              </a:ext>
            </a:extLst>
          </p:cNvPr>
          <p:cNvCxnSpPr>
            <a:cxnSpLocks/>
          </p:cNvCxnSpPr>
          <p:nvPr/>
        </p:nvCxnSpPr>
        <p:spPr bwMode="auto">
          <a:xfrm flipH="1">
            <a:off x="3646785" y="1911548"/>
            <a:ext cx="2167699" cy="140397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911145B-0BC8-E54B-ABDD-EFA5929209A9}"/>
              </a:ext>
            </a:extLst>
          </p:cNvPr>
          <p:cNvCxnSpPr>
            <a:cxnSpLocks/>
          </p:cNvCxnSpPr>
          <p:nvPr/>
        </p:nvCxnSpPr>
        <p:spPr bwMode="auto">
          <a:xfrm flipH="1">
            <a:off x="2877450" y="2765230"/>
            <a:ext cx="2937033" cy="124279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43F61A0-4CD5-2148-92C2-A894D75656BB}"/>
              </a:ext>
            </a:extLst>
          </p:cNvPr>
          <p:cNvCxnSpPr>
            <a:cxnSpLocks/>
          </p:cNvCxnSpPr>
          <p:nvPr/>
        </p:nvCxnSpPr>
        <p:spPr bwMode="auto">
          <a:xfrm flipH="1">
            <a:off x="3646786" y="4155687"/>
            <a:ext cx="2164503" cy="25765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0CEB7CB-4453-5F4E-9F0C-8F5BC23ECE42}"/>
              </a:ext>
            </a:extLst>
          </p:cNvPr>
          <p:cNvCxnSpPr>
            <a:cxnSpLocks/>
          </p:cNvCxnSpPr>
          <p:nvPr/>
        </p:nvCxnSpPr>
        <p:spPr bwMode="auto">
          <a:xfrm flipH="1">
            <a:off x="3074979" y="2319682"/>
            <a:ext cx="2739503" cy="1512747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686494C-82B1-B14F-8C5A-5210C278551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641600" y="4176453"/>
            <a:ext cx="3212765" cy="13070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4D62E01-FD38-3A4C-8195-0D96213BC17D}"/>
              </a:ext>
            </a:extLst>
          </p:cNvPr>
          <p:cNvCxnSpPr>
            <a:cxnSpLocks/>
          </p:cNvCxnSpPr>
          <p:nvPr/>
        </p:nvCxnSpPr>
        <p:spPr bwMode="auto">
          <a:xfrm flipH="1">
            <a:off x="2641600" y="3720833"/>
            <a:ext cx="3212765" cy="37453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4B1597B-2316-415E-BE8F-7FEC6A8732FF}"/>
              </a:ext>
            </a:extLst>
          </p:cNvPr>
          <p:cNvSpPr txBox="1"/>
          <p:nvPr/>
        </p:nvSpPr>
        <p:spPr>
          <a:xfrm>
            <a:off x="10041467" y="2799568"/>
            <a:ext cx="19134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Standard Collider Detector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A69AFB2F-AFA6-48FD-AF3A-B12F2008E6CD}"/>
              </a:ext>
            </a:extLst>
          </p:cNvPr>
          <p:cNvSpPr/>
          <p:nvPr/>
        </p:nvSpPr>
        <p:spPr>
          <a:xfrm>
            <a:off x="9314550" y="1690687"/>
            <a:ext cx="683841" cy="3972089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2128DA3D-3A5F-4BA2-A8FE-23BBEC102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623103AE-C261-4AB3-8F1C-4F83CADDE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Software Mega-workfest</a:t>
            </a:r>
          </a:p>
        </p:txBody>
      </p:sp>
    </p:spTree>
    <p:extLst>
      <p:ext uri="{BB962C8B-B14F-4D97-AF65-F5344CB8AC3E}">
        <p14:creationId xmlns:p14="http://schemas.microsoft.com/office/powerpoint/2010/main" val="344413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488" y="42623"/>
            <a:ext cx="10515600" cy="1325563"/>
          </a:xfrm>
        </p:spPr>
        <p:txBody>
          <a:bodyPr/>
          <a:lstStyle/>
          <a:p>
            <a:r>
              <a:rPr lang="en-US" dirty="0"/>
              <a:t>Two Classes of Front-end Hardware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4</a:t>
            </a:fld>
            <a:endParaRPr lang="en-US" altLang="en-US"/>
          </a:p>
        </p:txBody>
      </p:sp>
      <p:grpSp>
        <p:nvGrpSpPr>
          <p:cNvPr id="12" name="Group 126">
            <a:extLst>
              <a:ext uri="{FF2B5EF4-FFF2-40B4-BE49-F238E27FC236}">
                <a16:creationId xmlns:a16="http://schemas.microsoft.com/office/drawing/2014/main" id="{7BD7BF8C-54DE-6D4C-8AB4-6977EE712315}"/>
              </a:ext>
            </a:extLst>
          </p:cNvPr>
          <p:cNvGrpSpPr>
            <a:grpSpLocks/>
          </p:cNvGrpSpPr>
          <p:nvPr/>
        </p:nvGrpSpPr>
        <p:grpSpPr bwMode="auto">
          <a:xfrm>
            <a:off x="3425292" y="1465163"/>
            <a:ext cx="779856" cy="562813"/>
            <a:chOff x="1236" y="3274"/>
            <a:chExt cx="521" cy="376"/>
          </a:xfrm>
        </p:grpSpPr>
        <p:sp>
          <p:nvSpPr>
            <p:cNvPr id="124" name="Rectangle 127">
              <a:extLst>
                <a:ext uri="{FF2B5EF4-FFF2-40B4-BE49-F238E27FC236}">
                  <a16:creationId xmlns:a16="http://schemas.microsoft.com/office/drawing/2014/main" id="{B289F827-DCC8-B541-9974-37679C310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0000" tIns="62400" rIns="120000" bIns="624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09585" algn="l"/>
                  <a:tab pos="1219170" algn="l"/>
                  <a:tab pos="1828754" algn="l"/>
                  <a:tab pos="2438339" algn="l"/>
                  <a:tab pos="3047924" algn="l"/>
                  <a:tab pos="3657509" algn="l"/>
                  <a:tab pos="4267093" algn="l"/>
                  <a:tab pos="4876678" algn="l"/>
                  <a:tab pos="5486263" algn="l"/>
                  <a:tab pos="6095848" algn="l"/>
                  <a:tab pos="6705432" algn="l"/>
                  <a:tab pos="7315017" algn="l"/>
                  <a:tab pos="7924602" algn="l"/>
                  <a:tab pos="8534187" algn="l"/>
                  <a:tab pos="9143771" algn="l"/>
                  <a:tab pos="9753356" algn="l"/>
                  <a:tab pos="10362941" algn="l"/>
                  <a:tab pos="10972526" algn="l"/>
                  <a:tab pos="11582110" algn="l"/>
                  <a:tab pos="12191695" algn="l"/>
                </a:tabLst>
                <a:defRPr/>
              </a:pPr>
              <a:r>
                <a:rPr lang="en-GB" sz="16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25" name="Rectangle 128">
              <a:extLst>
                <a:ext uri="{FF2B5EF4-FFF2-40B4-BE49-F238E27FC236}">
                  <a16:creationId xmlns:a16="http://schemas.microsoft.com/office/drawing/2014/main" id="{5A0436AC-0BF9-E843-BB1B-B97251B3F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0000" tIns="62400" rIns="120000" bIns="624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09585" algn="l"/>
                  <a:tab pos="1219170" algn="l"/>
                  <a:tab pos="1828754" algn="l"/>
                  <a:tab pos="2438339" algn="l"/>
                  <a:tab pos="3047924" algn="l"/>
                  <a:tab pos="3657509" algn="l"/>
                  <a:tab pos="4267093" algn="l"/>
                  <a:tab pos="4876678" algn="l"/>
                  <a:tab pos="5486263" algn="l"/>
                  <a:tab pos="6095848" algn="l"/>
                  <a:tab pos="6705432" algn="l"/>
                  <a:tab pos="7315017" algn="l"/>
                  <a:tab pos="7924602" algn="l"/>
                  <a:tab pos="8534187" algn="l"/>
                  <a:tab pos="9143771" algn="l"/>
                  <a:tab pos="9753356" algn="l"/>
                  <a:tab pos="10362941" algn="l"/>
                  <a:tab pos="10972526" algn="l"/>
                  <a:tab pos="11582110" algn="l"/>
                  <a:tab pos="12191695" algn="l"/>
                </a:tabLst>
                <a:defRPr/>
              </a:pPr>
              <a:r>
                <a:rPr lang="en-GB" sz="16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26" name="Rectangle 129">
              <a:extLst>
                <a:ext uri="{FF2B5EF4-FFF2-40B4-BE49-F238E27FC236}">
                  <a16:creationId xmlns:a16="http://schemas.microsoft.com/office/drawing/2014/main" id="{9CADF7A5-AF9A-B349-AD1E-08B81CBEE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0000" tIns="62400" rIns="120000" bIns="624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09585" algn="l"/>
                  <a:tab pos="1219170" algn="l"/>
                  <a:tab pos="1828754" algn="l"/>
                  <a:tab pos="2438339" algn="l"/>
                  <a:tab pos="3047924" algn="l"/>
                  <a:tab pos="3657509" algn="l"/>
                  <a:tab pos="4267093" algn="l"/>
                  <a:tab pos="4876678" algn="l"/>
                  <a:tab pos="5486263" algn="l"/>
                  <a:tab pos="6095848" algn="l"/>
                  <a:tab pos="6705432" algn="l"/>
                  <a:tab pos="7315017" algn="l"/>
                  <a:tab pos="7924602" algn="l"/>
                  <a:tab pos="8534187" algn="l"/>
                  <a:tab pos="9143771" algn="l"/>
                  <a:tab pos="9753356" algn="l"/>
                  <a:tab pos="10362941" algn="l"/>
                  <a:tab pos="10972526" algn="l"/>
                  <a:tab pos="11582110" algn="l"/>
                  <a:tab pos="12191695" algn="l"/>
                </a:tabLst>
                <a:defRPr/>
              </a:pPr>
              <a:r>
                <a:rPr lang="en-GB" sz="16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27" name="Rectangle 130">
              <a:extLst>
                <a:ext uri="{FF2B5EF4-FFF2-40B4-BE49-F238E27FC236}">
                  <a16:creationId xmlns:a16="http://schemas.microsoft.com/office/drawing/2014/main" id="{DF80F35B-C964-6646-A612-0CCD9871B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0000" tIns="62400" rIns="120000" bIns="624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09585" algn="l"/>
                  <a:tab pos="1219170" algn="l"/>
                  <a:tab pos="1828754" algn="l"/>
                  <a:tab pos="2438339" algn="l"/>
                  <a:tab pos="3047924" algn="l"/>
                  <a:tab pos="3657509" algn="l"/>
                  <a:tab pos="4267093" algn="l"/>
                  <a:tab pos="4876678" algn="l"/>
                  <a:tab pos="5486263" algn="l"/>
                  <a:tab pos="6095848" algn="l"/>
                  <a:tab pos="6705432" algn="l"/>
                  <a:tab pos="7315017" algn="l"/>
                  <a:tab pos="7924602" algn="l"/>
                  <a:tab pos="8534187" algn="l"/>
                  <a:tab pos="9143771" algn="l"/>
                  <a:tab pos="9753356" algn="l"/>
                  <a:tab pos="10362941" algn="l"/>
                  <a:tab pos="10972526" algn="l"/>
                  <a:tab pos="11582110" algn="l"/>
                  <a:tab pos="12191695" algn="l"/>
                </a:tabLst>
                <a:defRPr/>
              </a:pPr>
              <a:r>
                <a:rPr lang="en-GB" sz="1600" dirty="0">
                  <a:solidFill>
                    <a:srgbClr val="FFFFFF"/>
                  </a:solidFill>
                  <a:cs typeface="Arial" charset="0"/>
                </a:rPr>
                <a:t>DCM2</a:t>
              </a:r>
            </a:p>
          </p:txBody>
        </p:sp>
      </p:grpSp>
      <p:sp>
        <p:nvSpPr>
          <p:cNvPr id="42" name="Line 105">
            <a:extLst>
              <a:ext uri="{FF2B5EF4-FFF2-40B4-BE49-F238E27FC236}">
                <a16:creationId xmlns:a16="http://schemas.microsoft.com/office/drawing/2014/main" id="{89411441-5173-9549-9600-F87A23F793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31822" y="1710583"/>
            <a:ext cx="389180" cy="1496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>
              <a:cs typeface="Arial" charset="0"/>
            </a:endParaRPr>
          </a:p>
        </p:txBody>
      </p:sp>
      <p:sp>
        <p:nvSpPr>
          <p:cNvPr id="43" name="Line 106">
            <a:extLst>
              <a:ext uri="{FF2B5EF4-FFF2-40B4-BE49-F238E27FC236}">
                <a16:creationId xmlns:a16="http://schemas.microsoft.com/office/drawing/2014/main" id="{FF4BE3F1-CFDC-7A40-BFAF-170B8EFC2F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08162" y="2108743"/>
            <a:ext cx="389180" cy="1496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>
              <a:cs typeface="Arial" charset="0"/>
            </a:endParaRPr>
          </a:p>
        </p:txBody>
      </p:sp>
      <p:sp>
        <p:nvSpPr>
          <p:cNvPr id="44" name="Line 107">
            <a:extLst>
              <a:ext uri="{FF2B5EF4-FFF2-40B4-BE49-F238E27FC236}">
                <a16:creationId xmlns:a16="http://schemas.microsoft.com/office/drawing/2014/main" id="{EC4B52E6-97A4-F542-9E98-D9F0D5198B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31822" y="2622161"/>
            <a:ext cx="389180" cy="1497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>
              <a:cs typeface="Arial" charset="0"/>
            </a:endParaRPr>
          </a:p>
        </p:txBody>
      </p:sp>
      <p:sp>
        <p:nvSpPr>
          <p:cNvPr id="45" name="Text Box 112">
            <a:extLst>
              <a:ext uri="{FF2B5EF4-FFF2-40B4-BE49-F238E27FC236}">
                <a16:creationId xmlns:a16="http://schemas.microsoft.com/office/drawing/2014/main" id="{C985B867-4622-B144-B618-6587C352B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2490" y="4871521"/>
            <a:ext cx="1494225" cy="3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0000" tIns="60000" rIns="120000" bIns="60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5pPr>
            <a:lvl6pPr marL="25146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6pPr>
            <a:lvl7pPr marL="29718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7pPr>
            <a:lvl8pPr marL="34290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8pPr>
            <a:lvl9pPr marL="38862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9pPr>
          </a:lstStyle>
          <a:p>
            <a:pPr algn="ctr">
              <a:defRPr/>
            </a:pPr>
            <a:r>
              <a:rPr lang="en-GB" sz="2133" b="1">
                <a:solidFill>
                  <a:srgbClr val="FFFFFF"/>
                </a:solidFill>
                <a:latin typeface="Arial Narrow" charset="0"/>
              </a:rPr>
              <a:t>Rack Room</a:t>
            </a:r>
          </a:p>
        </p:txBody>
      </p:sp>
      <p:grpSp>
        <p:nvGrpSpPr>
          <p:cNvPr id="46" name="Group 126">
            <a:extLst>
              <a:ext uri="{FF2B5EF4-FFF2-40B4-BE49-F238E27FC236}">
                <a16:creationId xmlns:a16="http://schemas.microsoft.com/office/drawing/2014/main" id="{22DD50EF-E607-6B44-9F4C-87B6708372D3}"/>
              </a:ext>
            </a:extLst>
          </p:cNvPr>
          <p:cNvGrpSpPr>
            <a:grpSpLocks/>
          </p:cNvGrpSpPr>
          <p:nvPr/>
        </p:nvGrpSpPr>
        <p:grpSpPr bwMode="auto">
          <a:xfrm>
            <a:off x="3422499" y="1936606"/>
            <a:ext cx="779856" cy="562813"/>
            <a:chOff x="1236" y="3274"/>
            <a:chExt cx="521" cy="376"/>
          </a:xfrm>
        </p:grpSpPr>
        <p:sp>
          <p:nvSpPr>
            <p:cNvPr id="120" name="Rectangle 127">
              <a:extLst>
                <a:ext uri="{FF2B5EF4-FFF2-40B4-BE49-F238E27FC236}">
                  <a16:creationId xmlns:a16="http://schemas.microsoft.com/office/drawing/2014/main" id="{9655B463-4F66-E84E-BD5E-657614851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0000" tIns="62400" rIns="120000" bIns="624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09585" algn="l"/>
                  <a:tab pos="1219170" algn="l"/>
                  <a:tab pos="1828754" algn="l"/>
                  <a:tab pos="2438339" algn="l"/>
                  <a:tab pos="3047924" algn="l"/>
                  <a:tab pos="3657509" algn="l"/>
                  <a:tab pos="4267093" algn="l"/>
                  <a:tab pos="4876678" algn="l"/>
                  <a:tab pos="5486263" algn="l"/>
                  <a:tab pos="6095848" algn="l"/>
                  <a:tab pos="6705432" algn="l"/>
                  <a:tab pos="7315017" algn="l"/>
                  <a:tab pos="7924602" algn="l"/>
                  <a:tab pos="8534187" algn="l"/>
                  <a:tab pos="9143771" algn="l"/>
                  <a:tab pos="9753356" algn="l"/>
                  <a:tab pos="10362941" algn="l"/>
                  <a:tab pos="10972526" algn="l"/>
                  <a:tab pos="11582110" algn="l"/>
                  <a:tab pos="12191695" algn="l"/>
                </a:tabLst>
                <a:defRPr/>
              </a:pPr>
              <a:r>
                <a:rPr lang="en-GB" sz="16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21" name="Rectangle 128">
              <a:extLst>
                <a:ext uri="{FF2B5EF4-FFF2-40B4-BE49-F238E27FC236}">
                  <a16:creationId xmlns:a16="http://schemas.microsoft.com/office/drawing/2014/main" id="{98AEE62F-A300-8142-8F9F-B0D476661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0000" tIns="62400" rIns="120000" bIns="624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09585" algn="l"/>
                  <a:tab pos="1219170" algn="l"/>
                  <a:tab pos="1828754" algn="l"/>
                  <a:tab pos="2438339" algn="l"/>
                  <a:tab pos="3047924" algn="l"/>
                  <a:tab pos="3657509" algn="l"/>
                  <a:tab pos="4267093" algn="l"/>
                  <a:tab pos="4876678" algn="l"/>
                  <a:tab pos="5486263" algn="l"/>
                  <a:tab pos="6095848" algn="l"/>
                  <a:tab pos="6705432" algn="l"/>
                  <a:tab pos="7315017" algn="l"/>
                  <a:tab pos="7924602" algn="l"/>
                  <a:tab pos="8534187" algn="l"/>
                  <a:tab pos="9143771" algn="l"/>
                  <a:tab pos="9753356" algn="l"/>
                  <a:tab pos="10362941" algn="l"/>
                  <a:tab pos="10972526" algn="l"/>
                  <a:tab pos="11582110" algn="l"/>
                  <a:tab pos="12191695" algn="l"/>
                </a:tabLst>
                <a:defRPr/>
              </a:pPr>
              <a:r>
                <a:rPr lang="en-GB" sz="16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22" name="Rectangle 129">
              <a:extLst>
                <a:ext uri="{FF2B5EF4-FFF2-40B4-BE49-F238E27FC236}">
                  <a16:creationId xmlns:a16="http://schemas.microsoft.com/office/drawing/2014/main" id="{9335B7A4-0FAB-444F-990F-B6D9B950F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0000" tIns="62400" rIns="120000" bIns="624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09585" algn="l"/>
                  <a:tab pos="1219170" algn="l"/>
                  <a:tab pos="1828754" algn="l"/>
                  <a:tab pos="2438339" algn="l"/>
                  <a:tab pos="3047924" algn="l"/>
                  <a:tab pos="3657509" algn="l"/>
                  <a:tab pos="4267093" algn="l"/>
                  <a:tab pos="4876678" algn="l"/>
                  <a:tab pos="5486263" algn="l"/>
                  <a:tab pos="6095848" algn="l"/>
                  <a:tab pos="6705432" algn="l"/>
                  <a:tab pos="7315017" algn="l"/>
                  <a:tab pos="7924602" algn="l"/>
                  <a:tab pos="8534187" algn="l"/>
                  <a:tab pos="9143771" algn="l"/>
                  <a:tab pos="9753356" algn="l"/>
                  <a:tab pos="10362941" algn="l"/>
                  <a:tab pos="10972526" algn="l"/>
                  <a:tab pos="11582110" algn="l"/>
                  <a:tab pos="12191695" algn="l"/>
                </a:tabLst>
                <a:defRPr/>
              </a:pPr>
              <a:r>
                <a:rPr lang="en-GB" sz="16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23" name="Rectangle 130">
              <a:extLst>
                <a:ext uri="{FF2B5EF4-FFF2-40B4-BE49-F238E27FC236}">
                  <a16:creationId xmlns:a16="http://schemas.microsoft.com/office/drawing/2014/main" id="{F0FCFCCD-4D27-F54B-94B5-ADA29E2C2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0000" tIns="62400" rIns="120000" bIns="624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09585" algn="l"/>
                  <a:tab pos="1219170" algn="l"/>
                  <a:tab pos="1828754" algn="l"/>
                  <a:tab pos="2438339" algn="l"/>
                  <a:tab pos="3047924" algn="l"/>
                  <a:tab pos="3657509" algn="l"/>
                  <a:tab pos="4267093" algn="l"/>
                  <a:tab pos="4876678" algn="l"/>
                  <a:tab pos="5486263" algn="l"/>
                  <a:tab pos="6095848" algn="l"/>
                  <a:tab pos="6705432" algn="l"/>
                  <a:tab pos="7315017" algn="l"/>
                  <a:tab pos="7924602" algn="l"/>
                  <a:tab pos="8534187" algn="l"/>
                  <a:tab pos="9143771" algn="l"/>
                  <a:tab pos="9753356" algn="l"/>
                  <a:tab pos="10362941" algn="l"/>
                  <a:tab pos="10972526" algn="l"/>
                  <a:tab pos="11582110" algn="l"/>
                  <a:tab pos="12191695" algn="l"/>
                </a:tabLst>
                <a:defRPr/>
              </a:pPr>
              <a:r>
                <a:rPr lang="en-GB" sz="1600" dirty="0">
                  <a:solidFill>
                    <a:srgbClr val="FFFFFF"/>
                  </a:solidFill>
                  <a:cs typeface="Arial" charset="0"/>
                </a:rPr>
                <a:t>DCM2</a:t>
              </a:r>
            </a:p>
          </p:txBody>
        </p:sp>
      </p:grpSp>
      <p:grpSp>
        <p:nvGrpSpPr>
          <p:cNvPr id="47" name="Group 126">
            <a:extLst>
              <a:ext uri="{FF2B5EF4-FFF2-40B4-BE49-F238E27FC236}">
                <a16:creationId xmlns:a16="http://schemas.microsoft.com/office/drawing/2014/main" id="{11A0CF18-B7B5-2644-AB56-22E922BCDF1B}"/>
              </a:ext>
            </a:extLst>
          </p:cNvPr>
          <p:cNvGrpSpPr>
            <a:grpSpLocks/>
          </p:cNvGrpSpPr>
          <p:nvPr/>
        </p:nvGrpSpPr>
        <p:grpSpPr bwMode="auto">
          <a:xfrm>
            <a:off x="3422499" y="2451520"/>
            <a:ext cx="779856" cy="562813"/>
            <a:chOff x="1236" y="3274"/>
            <a:chExt cx="521" cy="376"/>
          </a:xfrm>
        </p:grpSpPr>
        <p:sp>
          <p:nvSpPr>
            <p:cNvPr id="116" name="Rectangle 127">
              <a:extLst>
                <a:ext uri="{FF2B5EF4-FFF2-40B4-BE49-F238E27FC236}">
                  <a16:creationId xmlns:a16="http://schemas.microsoft.com/office/drawing/2014/main" id="{0EBCDC50-8419-A148-B804-8309F0770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0000" tIns="62400" rIns="120000" bIns="624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09585" algn="l"/>
                  <a:tab pos="1219170" algn="l"/>
                  <a:tab pos="1828754" algn="l"/>
                  <a:tab pos="2438339" algn="l"/>
                  <a:tab pos="3047924" algn="l"/>
                  <a:tab pos="3657509" algn="l"/>
                  <a:tab pos="4267093" algn="l"/>
                  <a:tab pos="4876678" algn="l"/>
                  <a:tab pos="5486263" algn="l"/>
                  <a:tab pos="6095848" algn="l"/>
                  <a:tab pos="6705432" algn="l"/>
                  <a:tab pos="7315017" algn="l"/>
                  <a:tab pos="7924602" algn="l"/>
                  <a:tab pos="8534187" algn="l"/>
                  <a:tab pos="9143771" algn="l"/>
                  <a:tab pos="9753356" algn="l"/>
                  <a:tab pos="10362941" algn="l"/>
                  <a:tab pos="10972526" algn="l"/>
                  <a:tab pos="11582110" algn="l"/>
                  <a:tab pos="12191695" algn="l"/>
                </a:tabLst>
                <a:defRPr/>
              </a:pPr>
              <a:r>
                <a:rPr lang="en-GB" sz="16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17" name="Rectangle 128">
              <a:extLst>
                <a:ext uri="{FF2B5EF4-FFF2-40B4-BE49-F238E27FC236}">
                  <a16:creationId xmlns:a16="http://schemas.microsoft.com/office/drawing/2014/main" id="{AEEA9C52-C706-154F-9B12-3E936039C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0000" tIns="62400" rIns="120000" bIns="624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09585" algn="l"/>
                  <a:tab pos="1219170" algn="l"/>
                  <a:tab pos="1828754" algn="l"/>
                  <a:tab pos="2438339" algn="l"/>
                  <a:tab pos="3047924" algn="l"/>
                  <a:tab pos="3657509" algn="l"/>
                  <a:tab pos="4267093" algn="l"/>
                  <a:tab pos="4876678" algn="l"/>
                  <a:tab pos="5486263" algn="l"/>
                  <a:tab pos="6095848" algn="l"/>
                  <a:tab pos="6705432" algn="l"/>
                  <a:tab pos="7315017" algn="l"/>
                  <a:tab pos="7924602" algn="l"/>
                  <a:tab pos="8534187" algn="l"/>
                  <a:tab pos="9143771" algn="l"/>
                  <a:tab pos="9753356" algn="l"/>
                  <a:tab pos="10362941" algn="l"/>
                  <a:tab pos="10972526" algn="l"/>
                  <a:tab pos="11582110" algn="l"/>
                  <a:tab pos="12191695" algn="l"/>
                </a:tabLst>
                <a:defRPr/>
              </a:pPr>
              <a:r>
                <a:rPr lang="en-GB" sz="16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18" name="Rectangle 129">
              <a:extLst>
                <a:ext uri="{FF2B5EF4-FFF2-40B4-BE49-F238E27FC236}">
                  <a16:creationId xmlns:a16="http://schemas.microsoft.com/office/drawing/2014/main" id="{2FACCFA6-AC4D-2741-BC96-992AFF094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0000" tIns="62400" rIns="120000" bIns="624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09585" algn="l"/>
                  <a:tab pos="1219170" algn="l"/>
                  <a:tab pos="1828754" algn="l"/>
                  <a:tab pos="2438339" algn="l"/>
                  <a:tab pos="3047924" algn="l"/>
                  <a:tab pos="3657509" algn="l"/>
                  <a:tab pos="4267093" algn="l"/>
                  <a:tab pos="4876678" algn="l"/>
                  <a:tab pos="5486263" algn="l"/>
                  <a:tab pos="6095848" algn="l"/>
                  <a:tab pos="6705432" algn="l"/>
                  <a:tab pos="7315017" algn="l"/>
                  <a:tab pos="7924602" algn="l"/>
                  <a:tab pos="8534187" algn="l"/>
                  <a:tab pos="9143771" algn="l"/>
                  <a:tab pos="9753356" algn="l"/>
                  <a:tab pos="10362941" algn="l"/>
                  <a:tab pos="10972526" algn="l"/>
                  <a:tab pos="11582110" algn="l"/>
                  <a:tab pos="12191695" algn="l"/>
                </a:tabLst>
                <a:defRPr/>
              </a:pPr>
              <a:r>
                <a:rPr lang="en-GB" sz="16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19" name="Rectangle 130">
              <a:extLst>
                <a:ext uri="{FF2B5EF4-FFF2-40B4-BE49-F238E27FC236}">
                  <a16:creationId xmlns:a16="http://schemas.microsoft.com/office/drawing/2014/main" id="{E0BD92B2-9C2B-4942-B1DC-E9895D645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solidFill>
              <a:srgbClr val="48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0000" tIns="62400" rIns="120000" bIns="624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09585" algn="l"/>
                  <a:tab pos="1219170" algn="l"/>
                  <a:tab pos="1828754" algn="l"/>
                  <a:tab pos="2438339" algn="l"/>
                  <a:tab pos="3047924" algn="l"/>
                  <a:tab pos="3657509" algn="l"/>
                  <a:tab pos="4267093" algn="l"/>
                  <a:tab pos="4876678" algn="l"/>
                  <a:tab pos="5486263" algn="l"/>
                  <a:tab pos="6095848" algn="l"/>
                  <a:tab pos="6705432" algn="l"/>
                  <a:tab pos="7315017" algn="l"/>
                  <a:tab pos="7924602" algn="l"/>
                  <a:tab pos="8534187" algn="l"/>
                  <a:tab pos="9143771" algn="l"/>
                  <a:tab pos="9753356" algn="l"/>
                  <a:tab pos="10362941" algn="l"/>
                  <a:tab pos="10972526" algn="l"/>
                  <a:tab pos="11582110" algn="l"/>
                  <a:tab pos="12191695" algn="l"/>
                </a:tabLst>
                <a:defRPr/>
              </a:pPr>
              <a:r>
                <a:rPr lang="en-GB" sz="1600" dirty="0">
                  <a:solidFill>
                    <a:srgbClr val="FFFFFF"/>
                  </a:solidFill>
                  <a:cs typeface="Arial" charset="0"/>
                </a:rPr>
                <a:t>DCM2</a:t>
              </a:r>
            </a:p>
          </p:txBody>
        </p:sp>
      </p:grpSp>
      <p:grpSp>
        <p:nvGrpSpPr>
          <p:cNvPr id="48" name="Group 126">
            <a:extLst>
              <a:ext uri="{FF2B5EF4-FFF2-40B4-BE49-F238E27FC236}">
                <a16:creationId xmlns:a16="http://schemas.microsoft.com/office/drawing/2014/main" id="{B55B5323-7701-D44A-ACF9-FBEF2600BFCC}"/>
              </a:ext>
            </a:extLst>
          </p:cNvPr>
          <p:cNvGrpSpPr>
            <a:grpSpLocks/>
          </p:cNvGrpSpPr>
          <p:nvPr/>
        </p:nvGrpSpPr>
        <p:grpSpPr bwMode="auto">
          <a:xfrm>
            <a:off x="2343273" y="1361818"/>
            <a:ext cx="779856" cy="562813"/>
            <a:chOff x="1236" y="3274"/>
            <a:chExt cx="521" cy="376"/>
          </a:xfrm>
          <a:solidFill>
            <a:srgbClr val="008000"/>
          </a:solidFill>
        </p:grpSpPr>
        <p:sp>
          <p:nvSpPr>
            <p:cNvPr id="112" name="Rectangle 127">
              <a:extLst>
                <a:ext uri="{FF2B5EF4-FFF2-40B4-BE49-F238E27FC236}">
                  <a16:creationId xmlns:a16="http://schemas.microsoft.com/office/drawing/2014/main" id="{2B6A2C2D-36FB-934E-9EBB-D65BEDB71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0000" tIns="62400" rIns="120000" bIns="624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09585" algn="l"/>
                  <a:tab pos="1219170" algn="l"/>
                  <a:tab pos="1828754" algn="l"/>
                  <a:tab pos="2438339" algn="l"/>
                  <a:tab pos="3047924" algn="l"/>
                  <a:tab pos="3657509" algn="l"/>
                  <a:tab pos="4267093" algn="l"/>
                  <a:tab pos="4876678" algn="l"/>
                  <a:tab pos="5486263" algn="l"/>
                  <a:tab pos="6095848" algn="l"/>
                  <a:tab pos="6705432" algn="l"/>
                  <a:tab pos="7315017" algn="l"/>
                  <a:tab pos="7924602" algn="l"/>
                  <a:tab pos="8534187" algn="l"/>
                  <a:tab pos="9143771" algn="l"/>
                  <a:tab pos="9753356" algn="l"/>
                  <a:tab pos="10362941" algn="l"/>
                  <a:tab pos="10972526" algn="l"/>
                  <a:tab pos="11582110" algn="l"/>
                  <a:tab pos="12191695" algn="l"/>
                </a:tabLst>
                <a:defRPr/>
              </a:pPr>
              <a:r>
                <a:rPr lang="en-GB" sz="16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13" name="Rectangle 128">
              <a:extLst>
                <a:ext uri="{FF2B5EF4-FFF2-40B4-BE49-F238E27FC236}">
                  <a16:creationId xmlns:a16="http://schemas.microsoft.com/office/drawing/2014/main" id="{13CB7F4A-22D4-AF4D-8241-A9E8120E6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0000" tIns="62400" rIns="120000" bIns="624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09585" algn="l"/>
                  <a:tab pos="1219170" algn="l"/>
                  <a:tab pos="1828754" algn="l"/>
                  <a:tab pos="2438339" algn="l"/>
                  <a:tab pos="3047924" algn="l"/>
                  <a:tab pos="3657509" algn="l"/>
                  <a:tab pos="4267093" algn="l"/>
                  <a:tab pos="4876678" algn="l"/>
                  <a:tab pos="5486263" algn="l"/>
                  <a:tab pos="6095848" algn="l"/>
                  <a:tab pos="6705432" algn="l"/>
                  <a:tab pos="7315017" algn="l"/>
                  <a:tab pos="7924602" algn="l"/>
                  <a:tab pos="8534187" algn="l"/>
                  <a:tab pos="9143771" algn="l"/>
                  <a:tab pos="9753356" algn="l"/>
                  <a:tab pos="10362941" algn="l"/>
                  <a:tab pos="10972526" algn="l"/>
                  <a:tab pos="11582110" algn="l"/>
                  <a:tab pos="12191695" algn="l"/>
                </a:tabLst>
                <a:defRPr/>
              </a:pPr>
              <a:r>
                <a:rPr lang="en-GB" sz="16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14" name="Rectangle 129">
              <a:extLst>
                <a:ext uri="{FF2B5EF4-FFF2-40B4-BE49-F238E27FC236}">
                  <a16:creationId xmlns:a16="http://schemas.microsoft.com/office/drawing/2014/main" id="{C4DA017F-C96C-D242-B6E6-5689B6C58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0000" tIns="62400" rIns="120000" bIns="624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09585" algn="l"/>
                  <a:tab pos="1219170" algn="l"/>
                  <a:tab pos="1828754" algn="l"/>
                  <a:tab pos="2438339" algn="l"/>
                  <a:tab pos="3047924" algn="l"/>
                  <a:tab pos="3657509" algn="l"/>
                  <a:tab pos="4267093" algn="l"/>
                  <a:tab pos="4876678" algn="l"/>
                  <a:tab pos="5486263" algn="l"/>
                  <a:tab pos="6095848" algn="l"/>
                  <a:tab pos="6705432" algn="l"/>
                  <a:tab pos="7315017" algn="l"/>
                  <a:tab pos="7924602" algn="l"/>
                  <a:tab pos="8534187" algn="l"/>
                  <a:tab pos="9143771" algn="l"/>
                  <a:tab pos="9753356" algn="l"/>
                  <a:tab pos="10362941" algn="l"/>
                  <a:tab pos="10972526" algn="l"/>
                  <a:tab pos="11582110" algn="l"/>
                  <a:tab pos="12191695" algn="l"/>
                </a:tabLst>
                <a:defRPr/>
              </a:pPr>
              <a:r>
                <a:rPr lang="en-GB" sz="16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15" name="Rectangle 130">
              <a:extLst>
                <a:ext uri="{FF2B5EF4-FFF2-40B4-BE49-F238E27FC236}">
                  <a16:creationId xmlns:a16="http://schemas.microsoft.com/office/drawing/2014/main" id="{93DBBBA4-9FCD-B54D-832D-DCD0CCF3B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0000" tIns="62400" rIns="120000" bIns="624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09585" algn="l"/>
                  <a:tab pos="1219170" algn="l"/>
                  <a:tab pos="1828754" algn="l"/>
                  <a:tab pos="2438339" algn="l"/>
                  <a:tab pos="3047924" algn="l"/>
                  <a:tab pos="3657509" algn="l"/>
                  <a:tab pos="4267093" algn="l"/>
                  <a:tab pos="4876678" algn="l"/>
                  <a:tab pos="5486263" algn="l"/>
                  <a:tab pos="6095848" algn="l"/>
                  <a:tab pos="6705432" algn="l"/>
                  <a:tab pos="7315017" algn="l"/>
                  <a:tab pos="7924602" algn="l"/>
                  <a:tab pos="8534187" algn="l"/>
                  <a:tab pos="9143771" algn="l"/>
                  <a:tab pos="9753356" algn="l"/>
                  <a:tab pos="10362941" algn="l"/>
                  <a:tab pos="10972526" algn="l"/>
                  <a:tab pos="11582110" algn="l"/>
                  <a:tab pos="12191695" algn="l"/>
                </a:tabLst>
                <a:defRPr/>
              </a:pPr>
              <a:r>
                <a:rPr lang="en-GB" sz="1600" dirty="0">
                  <a:solidFill>
                    <a:srgbClr val="FFFFFF"/>
                  </a:solidFill>
                  <a:cs typeface="Arial" charset="0"/>
                </a:rPr>
                <a:t>FEM</a:t>
              </a:r>
            </a:p>
          </p:txBody>
        </p:sp>
      </p:grpSp>
      <p:grpSp>
        <p:nvGrpSpPr>
          <p:cNvPr id="49" name="Group 126">
            <a:extLst>
              <a:ext uri="{FF2B5EF4-FFF2-40B4-BE49-F238E27FC236}">
                <a16:creationId xmlns:a16="http://schemas.microsoft.com/office/drawing/2014/main" id="{741D3B75-5AE6-1148-86DD-BD88C64704BB}"/>
              </a:ext>
            </a:extLst>
          </p:cNvPr>
          <p:cNvGrpSpPr>
            <a:grpSpLocks/>
          </p:cNvGrpSpPr>
          <p:nvPr/>
        </p:nvGrpSpPr>
        <p:grpSpPr bwMode="auto">
          <a:xfrm>
            <a:off x="2343273" y="1780934"/>
            <a:ext cx="779856" cy="562813"/>
            <a:chOff x="1236" y="3274"/>
            <a:chExt cx="521" cy="376"/>
          </a:xfrm>
          <a:solidFill>
            <a:srgbClr val="008000"/>
          </a:solidFill>
        </p:grpSpPr>
        <p:sp>
          <p:nvSpPr>
            <p:cNvPr id="108" name="Rectangle 127">
              <a:extLst>
                <a:ext uri="{FF2B5EF4-FFF2-40B4-BE49-F238E27FC236}">
                  <a16:creationId xmlns:a16="http://schemas.microsoft.com/office/drawing/2014/main" id="{20506AC5-C6C4-0B40-8377-99B9E4D9C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0000" tIns="62400" rIns="120000" bIns="624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09585" algn="l"/>
                  <a:tab pos="1219170" algn="l"/>
                  <a:tab pos="1828754" algn="l"/>
                  <a:tab pos="2438339" algn="l"/>
                  <a:tab pos="3047924" algn="l"/>
                  <a:tab pos="3657509" algn="l"/>
                  <a:tab pos="4267093" algn="l"/>
                  <a:tab pos="4876678" algn="l"/>
                  <a:tab pos="5486263" algn="l"/>
                  <a:tab pos="6095848" algn="l"/>
                  <a:tab pos="6705432" algn="l"/>
                  <a:tab pos="7315017" algn="l"/>
                  <a:tab pos="7924602" algn="l"/>
                  <a:tab pos="8534187" algn="l"/>
                  <a:tab pos="9143771" algn="l"/>
                  <a:tab pos="9753356" algn="l"/>
                  <a:tab pos="10362941" algn="l"/>
                  <a:tab pos="10972526" algn="l"/>
                  <a:tab pos="11582110" algn="l"/>
                  <a:tab pos="12191695" algn="l"/>
                </a:tabLst>
                <a:defRPr/>
              </a:pPr>
              <a:r>
                <a:rPr lang="en-GB" sz="16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09" name="Rectangle 128">
              <a:extLst>
                <a:ext uri="{FF2B5EF4-FFF2-40B4-BE49-F238E27FC236}">
                  <a16:creationId xmlns:a16="http://schemas.microsoft.com/office/drawing/2014/main" id="{62E18E67-CF44-0B48-8B71-C3263508B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0000" tIns="62400" rIns="120000" bIns="624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09585" algn="l"/>
                  <a:tab pos="1219170" algn="l"/>
                  <a:tab pos="1828754" algn="l"/>
                  <a:tab pos="2438339" algn="l"/>
                  <a:tab pos="3047924" algn="l"/>
                  <a:tab pos="3657509" algn="l"/>
                  <a:tab pos="4267093" algn="l"/>
                  <a:tab pos="4876678" algn="l"/>
                  <a:tab pos="5486263" algn="l"/>
                  <a:tab pos="6095848" algn="l"/>
                  <a:tab pos="6705432" algn="l"/>
                  <a:tab pos="7315017" algn="l"/>
                  <a:tab pos="7924602" algn="l"/>
                  <a:tab pos="8534187" algn="l"/>
                  <a:tab pos="9143771" algn="l"/>
                  <a:tab pos="9753356" algn="l"/>
                  <a:tab pos="10362941" algn="l"/>
                  <a:tab pos="10972526" algn="l"/>
                  <a:tab pos="11582110" algn="l"/>
                  <a:tab pos="12191695" algn="l"/>
                </a:tabLst>
                <a:defRPr/>
              </a:pPr>
              <a:r>
                <a:rPr lang="en-GB" sz="16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10" name="Rectangle 129">
              <a:extLst>
                <a:ext uri="{FF2B5EF4-FFF2-40B4-BE49-F238E27FC236}">
                  <a16:creationId xmlns:a16="http://schemas.microsoft.com/office/drawing/2014/main" id="{17E8B81E-841C-5447-B141-4291FBE2E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0000" tIns="62400" rIns="120000" bIns="624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09585" algn="l"/>
                  <a:tab pos="1219170" algn="l"/>
                  <a:tab pos="1828754" algn="l"/>
                  <a:tab pos="2438339" algn="l"/>
                  <a:tab pos="3047924" algn="l"/>
                  <a:tab pos="3657509" algn="l"/>
                  <a:tab pos="4267093" algn="l"/>
                  <a:tab pos="4876678" algn="l"/>
                  <a:tab pos="5486263" algn="l"/>
                  <a:tab pos="6095848" algn="l"/>
                  <a:tab pos="6705432" algn="l"/>
                  <a:tab pos="7315017" algn="l"/>
                  <a:tab pos="7924602" algn="l"/>
                  <a:tab pos="8534187" algn="l"/>
                  <a:tab pos="9143771" algn="l"/>
                  <a:tab pos="9753356" algn="l"/>
                  <a:tab pos="10362941" algn="l"/>
                  <a:tab pos="10972526" algn="l"/>
                  <a:tab pos="11582110" algn="l"/>
                  <a:tab pos="12191695" algn="l"/>
                </a:tabLst>
                <a:defRPr/>
              </a:pPr>
              <a:r>
                <a:rPr lang="en-GB" sz="16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11" name="Rectangle 130">
              <a:extLst>
                <a:ext uri="{FF2B5EF4-FFF2-40B4-BE49-F238E27FC236}">
                  <a16:creationId xmlns:a16="http://schemas.microsoft.com/office/drawing/2014/main" id="{419C8B45-560C-B94B-A9E1-3AA7D9A89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0000" tIns="62400" rIns="120000" bIns="624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09585" algn="l"/>
                  <a:tab pos="1219170" algn="l"/>
                  <a:tab pos="1828754" algn="l"/>
                  <a:tab pos="2438339" algn="l"/>
                  <a:tab pos="3047924" algn="l"/>
                  <a:tab pos="3657509" algn="l"/>
                  <a:tab pos="4267093" algn="l"/>
                  <a:tab pos="4876678" algn="l"/>
                  <a:tab pos="5486263" algn="l"/>
                  <a:tab pos="6095848" algn="l"/>
                  <a:tab pos="6705432" algn="l"/>
                  <a:tab pos="7315017" algn="l"/>
                  <a:tab pos="7924602" algn="l"/>
                  <a:tab pos="8534187" algn="l"/>
                  <a:tab pos="9143771" algn="l"/>
                  <a:tab pos="9753356" algn="l"/>
                  <a:tab pos="10362941" algn="l"/>
                  <a:tab pos="10972526" algn="l"/>
                  <a:tab pos="11582110" algn="l"/>
                  <a:tab pos="12191695" algn="l"/>
                </a:tabLst>
                <a:defRPr/>
              </a:pPr>
              <a:r>
                <a:rPr lang="en-GB" sz="1600" dirty="0">
                  <a:solidFill>
                    <a:srgbClr val="FFFFFF"/>
                  </a:solidFill>
                  <a:cs typeface="Arial" charset="0"/>
                </a:rPr>
                <a:t>FEM</a:t>
              </a:r>
            </a:p>
          </p:txBody>
        </p:sp>
      </p:grpSp>
      <p:grpSp>
        <p:nvGrpSpPr>
          <p:cNvPr id="50" name="Group 126">
            <a:extLst>
              <a:ext uri="{FF2B5EF4-FFF2-40B4-BE49-F238E27FC236}">
                <a16:creationId xmlns:a16="http://schemas.microsoft.com/office/drawing/2014/main" id="{C7540BCE-B3E4-CB46-AF5B-04E2A7B0E345}"/>
              </a:ext>
            </a:extLst>
          </p:cNvPr>
          <p:cNvGrpSpPr>
            <a:grpSpLocks/>
          </p:cNvGrpSpPr>
          <p:nvPr/>
        </p:nvGrpSpPr>
        <p:grpSpPr bwMode="auto">
          <a:xfrm>
            <a:off x="2343273" y="2200051"/>
            <a:ext cx="779856" cy="562813"/>
            <a:chOff x="1236" y="3274"/>
            <a:chExt cx="521" cy="376"/>
          </a:xfrm>
          <a:solidFill>
            <a:srgbClr val="008000"/>
          </a:solidFill>
        </p:grpSpPr>
        <p:sp>
          <p:nvSpPr>
            <p:cNvPr id="104" name="Rectangle 127">
              <a:extLst>
                <a:ext uri="{FF2B5EF4-FFF2-40B4-BE49-F238E27FC236}">
                  <a16:creationId xmlns:a16="http://schemas.microsoft.com/office/drawing/2014/main" id="{BC111967-AF43-9B4C-B188-51ADDAA82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0000" tIns="62400" rIns="120000" bIns="624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09585" algn="l"/>
                  <a:tab pos="1219170" algn="l"/>
                  <a:tab pos="1828754" algn="l"/>
                  <a:tab pos="2438339" algn="l"/>
                  <a:tab pos="3047924" algn="l"/>
                  <a:tab pos="3657509" algn="l"/>
                  <a:tab pos="4267093" algn="l"/>
                  <a:tab pos="4876678" algn="l"/>
                  <a:tab pos="5486263" algn="l"/>
                  <a:tab pos="6095848" algn="l"/>
                  <a:tab pos="6705432" algn="l"/>
                  <a:tab pos="7315017" algn="l"/>
                  <a:tab pos="7924602" algn="l"/>
                  <a:tab pos="8534187" algn="l"/>
                  <a:tab pos="9143771" algn="l"/>
                  <a:tab pos="9753356" algn="l"/>
                  <a:tab pos="10362941" algn="l"/>
                  <a:tab pos="10972526" algn="l"/>
                  <a:tab pos="11582110" algn="l"/>
                  <a:tab pos="12191695" algn="l"/>
                </a:tabLst>
                <a:defRPr/>
              </a:pPr>
              <a:r>
                <a:rPr lang="en-GB" sz="16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05" name="Rectangle 128">
              <a:extLst>
                <a:ext uri="{FF2B5EF4-FFF2-40B4-BE49-F238E27FC236}">
                  <a16:creationId xmlns:a16="http://schemas.microsoft.com/office/drawing/2014/main" id="{8A58968C-5A7A-574E-BD67-75A8EA441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0000" tIns="62400" rIns="120000" bIns="624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09585" algn="l"/>
                  <a:tab pos="1219170" algn="l"/>
                  <a:tab pos="1828754" algn="l"/>
                  <a:tab pos="2438339" algn="l"/>
                  <a:tab pos="3047924" algn="l"/>
                  <a:tab pos="3657509" algn="l"/>
                  <a:tab pos="4267093" algn="l"/>
                  <a:tab pos="4876678" algn="l"/>
                  <a:tab pos="5486263" algn="l"/>
                  <a:tab pos="6095848" algn="l"/>
                  <a:tab pos="6705432" algn="l"/>
                  <a:tab pos="7315017" algn="l"/>
                  <a:tab pos="7924602" algn="l"/>
                  <a:tab pos="8534187" algn="l"/>
                  <a:tab pos="9143771" algn="l"/>
                  <a:tab pos="9753356" algn="l"/>
                  <a:tab pos="10362941" algn="l"/>
                  <a:tab pos="10972526" algn="l"/>
                  <a:tab pos="11582110" algn="l"/>
                  <a:tab pos="12191695" algn="l"/>
                </a:tabLst>
                <a:defRPr/>
              </a:pPr>
              <a:r>
                <a:rPr lang="en-GB" sz="16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06" name="Rectangle 129">
              <a:extLst>
                <a:ext uri="{FF2B5EF4-FFF2-40B4-BE49-F238E27FC236}">
                  <a16:creationId xmlns:a16="http://schemas.microsoft.com/office/drawing/2014/main" id="{2B50DE53-45F3-D94A-8B07-5470C4DC7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0000" tIns="62400" rIns="120000" bIns="624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09585" algn="l"/>
                  <a:tab pos="1219170" algn="l"/>
                  <a:tab pos="1828754" algn="l"/>
                  <a:tab pos="2438339" algn="l"/>
                  <a:tab pos="3047924" algn="l"/>
                  <a:tab pos="3657509" algn="l"/>
                  <a:tab pos="4267093" algn="l"/>
                  <a:tab pos="4876678" algn="l"/>
                  <a:tab pos="5486263" algn="l"/>
                  <a:tab pos="6095848" algn="l"/>
                  <a:tab pos="6705432" algn="l"/>
                  <a:tab pos="7315017" algn="l"/>
                  <a:tab pos="7924602" algn="l"/>
                  <a:tab pos="8534187" algn="l"/>
                  <a:tab pos="9143771" algn="l"/>
                  <a:tab pos="9753356" algn="l"/>
                  <a:tab pos="10362941" algn="l"/>
                  <a:tab pos="10972526" algn="l"/>
                  <a:tab pos="11582110" algn="l"/>
                  <a:tab pos="12191695" algn="l"/>
                </a:tabLst>
                <a:defRPr/>
              </a:pPr>
              <a:r>
                <a:rPr lang="en-GB" sz="16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07" name="Rectangle 130">
              <a:extLst>
                <a:ext uri="{FF2B5EF4-FFF2-40B4-BE49-F238E27FC236}">
                  <a16:creationId xmlns:a16="http://schemas.microsoft.com/office/drawing/2014/main" id="{8707F121-D1E4-EC40-8FBD-C5CAECC7F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0000" tIns="62400" rIns="120000" bIns="624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09585" algn="l"/>
                  <a:tab pos="1219170" algn="l"/>
                  <a:tab pos="1828754" algn="l"/>
                  <a:tab pos="2438339" algn="l"/>
                  <a:tab pos="3047924" algn="l"/>
                  <a:tab pos="3657509" algn="l"/>
                  <a:tab pos="4267093" algn="l"/>
                  <a:tab pos="4876678" algn="l"/>
                  <a:tab pos="5486263" algn="l"/>
                  <a:tab pos="6095848" algn="l"/>
                  <a:tab pos="6705432" algn="l"/>
                  <a:tab pos="7315017" algn="l"/>
                  <a:tab pos="7924602" algn="l"/>
                  <a:tab pos="8534187" algn="l"/>
                  <a:tab pos="9143771" algn="l"/>
                  <a:tab pos="9753356" algn="l"/>
                  <a:tab pos="10362941" algn="l"/>
                  <a:tab pos="10972526" algn="l"/>
                  <a:tab pos="11582110" algn="l"/>
                  <a:tab pos="12191695" algn="l"/>
                </a:tabLst>
                <a:defRPr/>
              </a:pPr>
              <a:r>
                <a:rPr lang="en-GB" sz="1600" dirty="0">
                  <a:solidFill>
                    <a:srgbClr val="FFFFFF"/>
                  </a:solidFill>
                  <a:cs typeface="Arial" charset="0"/>
                </a:rPr>
                <a:t>FEM</a:t>
              </a:r>
            </a:p>
          </p:txBody>
        </p:sp>
      </p:grpSp>
      <p:sp>
        <p:nvSpPr>
          <p:cNvPr id="55" name="Line 133">
            <a:extLst>
              <a:ext uri="{FF2B5EF4-FFF2-40B4-BE49-F238E27FC236}">
                <a16:creationId xmlns:a16="http://schemas.microsoft.com/office/drawing/2014/main" id="{C106FD97-80C4-0B40-8C8B-6429B13695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35724" y="4071201"/>
            <a:ext cx="750763" cy="0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3371" tIns="86685" rIns="173371" bIns="86685"/>
          <a:lstStyle/>
          <a:p>
            <a:pPr>
              <a:defRPr/>
            </a:pPr>
            <a:endParaRPr lang="en-US" sz="2400" dirty="0">
              <a:cs typeface="Arial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1D7B644-9BBD-C249-89D4-EF5C43FD44C8}"/>
              </a:ext>
            </a:extLst>
          </p:cNvPr>
          <p:cNvGrpSpPr/>
          <p:nvPr/>
        </p:nvGrpSpPr>
        <p:grpSpPr>
          <a:xfrm>
            <a:off x="3481499" y="3899935"/>
            <a:ext cx="1053780" cy="359243"/>
            <a:chOff x="3232149" y="4995863"/>
            <a:chExt cx="1117602" cy="381000"/>
          </a:xfrm>
        </p:grpSpPr>
        <p:sp>
          <p:nvSpPr>
            <p:cNvPr id="102" name="Rectangle 28">
              <a:extLst>
                <a:ext uri="{FF2B5EF4-FFF2-40B4-BE49-F238E27FC236}">
                  <a16:creationId xmlns:a16="http://schemas.microsoft.com/office/drawing/2014/main" id="{420F0114-053C-D145-8BA7-C5A069729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563" y="4995863"/>
              <a:ext cx="611188" cy="381000"/>
            </a:xfrm>
            <a:prstGeom prst="rect">
              <a:avLst/>
            </a:pr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0000" tIns="62400" rIns="120000" bIns="624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09585" algn="l"/>
                  <a:tab pos="1219170" algn="l"/>
                  <a:tab pos="1828754" algn="l"/>
                  <a:tab pos="2438339" algn="l"/>
                  <a:tab pos="3047924" algn="l"/>
                  <a:tab pos="3657509" algn="l"/>
                  <a:tab pos="4267093" algn="l"/>
                  <a:tab pos="4876678" algn="l"/>
                  <a:tab pos="5486263" algn="l"/>
                  <a:tab pos="6095848" algn="l"/>
                  <a:tab pos="6705432" algn="l"/>
                  <a:tab pos="7315017" algn="l"/>
                  <a:tab pos="7924602" algn="l"/>
                  <a:tab pos="8534187" algn="l"/>
                  <a:tab pos="9143771" algn="l"/>
                  <a:tab pos="9753356" algn="l"/>
                  <a:tab pos="10362941" algn="l"/>
                  <a:tab pos="10972526" algn="l"/>
                  <a:tab pos="11582110" algn="l"/>
                  <a:tab pos="12191695" algn="l"/>
                </a:tabLst>
                <a:defRPr/>
              </a:pPr>
              <a:r>
                <a:rPr lang="en-GB" sz="1600" dirty="0">
                  <a:solidFill>
                    <a:srgbClr val="000000"/>
                  </a:solidFill>
                  <a:cs typeface="Arial" charset="0"/>
                </a:rPr>
                <a:t>PC</a:t>
              </a:r>
            </a:p>
          </p:txBody>
        </p:sp>
        <p:sp>
          <p:nvSpPr>
            <p:cNvPr id="103" name="Rectangle 28">
              <a:extLst>
                <a:ext uri="{FF2B5EF4-FFF2-40B4-BE49-F238E27FC236}">
                  <a16:creationId xmlns:a16="http://schemas.microsoft.com/office/drawing/2014/main" id="{AF5A2368-FD4C-274E-A24D-13A67E60B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2149" y="4995863"/>
              <a:ext cx="508001" cy="381000"/>
            </a:xfrm>
            <a:prstGeom prst="rect">
              <a:avLst/>
            </a:prstGeom>
            <a:solidFill>
              <a:srgbClr val="48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lIns="120000" tIns="62400" rIns="120000" bIns="624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09585" algn="l"/>
                  <a:tab pos="1219170" algn="l"/>
                  <a:tab pos="1828754" algn="l"/>
                  <a:tab pos="2438339" algn="l"/>
                  <a:tab pos="3047924" algn="l"/>
                  <a:tab pos="3657509" algn="l"/>
                  <a:tab pos="4267093" algn="l"/>
                  <a:tab pos="4876678" algn="l"/>
                  <a:tab pos="5486263" algn="l"/>
                  <a:tab pos="6095848" algn="l"/>
                  <a:tab pos="6705432" algn="l"/>
                  <a:tab pos="7315017" algn="l"/>
                  <a:tab pos="7924602" algn="l"/>
                  <a:tab pos="8534187" algn="l"/>
                  <a:tab pos="9143771" algn="l"/>
                  <a:tab pos="9753356" algn="l"/>
                  <a:tab pos="10362941" algn="l"/>
                  <a:tab pos="10972526" algn="l"/>
                  <a:tab pos="11582110" algn="l"/>
                  <a:tab pos="12191695" algn="l"/>
                </a:tabLst>
                <a:defRPr/>
              </a:pPr>
              <a:r>
                <a:rPr lang="en-GB" sz="1600" dirty="0">
                  <a:solidFill>
                    <a:schemeClr val="bg1">
                      <a:lumMod val="95000"/>
                    </a:schemeClr>
                  </a:solidFill>
                  <a:cs typeface="Arial" charset="0"/>
                </a:rPr>
                <a:t>FELIX</a:t>
              </a:r>
            </a:p>
          </p:txBody>
        </p:sp>
      </p:grpSp>
      <p:sp>
        <p:nvSpPr>
          <p:cNvPr id="58" name="Line 133">
            <a:extLst>
              <a:ext uri="{FF2B5EF4-FFF2-40B4-BE49-F238E27FC236}">
                <a16:creationId xmlns:a16="http://schemas.microsoft.com/office/drawing/2014/main" id="{AFDDFFEC-D9D6-3443-9348-9FE151294E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35724" y="4490317"/>
            <a:ext cx="750763" cy="0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3371" tIns="86685" rIns="173371" bIns="86685"/>
          <a:lstStyle/>
          <a:p>
            <a:pPr>
              <a:defRPr/>
            </a:pPr>
            <a:endParaRPr lang="en-US" sz="2400" dirty="0">
              <a:cs typeface="Arial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D444808-4B85-754C-A51F-652C281A93E1}"/>
              </a:ext>
            </a:extLst>
          </p:cNvPr>
          <p:cNvGrpSpPr/>
          <p:nvPr/>
        </p:nvGrpSpPr>
        <p:grpSpPr>
          <a:xfrm>
            <a:off x="3481499" y="4319051"/>
            <a:ext cx="1053780" cy="359243"/>
            <a:chOff x="3232149" y="4995863"/>
            <a:chExt cx="1117602" cy="381000"/>
          </a:xfrm>
        </p:grpSpPr>
        <p:sp>
          <p:nvSpPr>
            <p:cNvPr id="100" name="Rectangle 28">
              <a:extLst>
                <a:ext uri="{FF2B5EF4-FFF2-40B4-BE49-F238E27FC236}">
                  <a16:creationId xmlns:a16="http://schemas.microsoft.com/office/drawing/2014/main" id="{8675A915-77E9-5F4F-9F28-E05BCFE5E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563" y="4995863"/>
              <a:ext cx="611188" cy="381000"/>
            </a:xfrm>
            <a:prstGeom prst="rect">
              <a:avLst/>
            </a:pr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0000" tIns="62400" rIns="120000" bIns="624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09585" algn="l"/>
                  <a:tab pos="1219170" algn="l"/>
                  <a:tab pos="1828754" algn="l"/>
                  <a:tab pos="2438339" algn="l"/>
                  <a:tab pos="3047924" algn="l"/>
                  <a:tab pos="3657509" algn="l"/>
                  <a:tab pos="4267093" algn="l"/>
                  <a:tab pos="4876678" algn="l"/>
                  <a:tab pos="5486263" algn="l"/>
                  <a:tab pos="6095848" algn="l"/>
                  <a:tab pos="6705432" algn="l"/>
                  <a:tab pos="7315017" algn="l"/>
                  <a:tab pos="7924602" algn="l"/>
                  <a:tab pos="8534187" algn="l"/>
                  <a:tab pos="9143771" algn="l"/>
                  <a:tab pos="9753356" algn="l"/>
                  <a:tab pos="10362941" algn="l"/>
                  <a:tab pos="10972526" algn="l"/>
                  <a:tab pos="11582110" algn="l"/>
                  <a:tab pos="12191695" algn="l"/>
                </a:tabLst>
                <a:defRPr/>
              </a:pPr>
              <a:r>
                <a:rPr lang="en-GB" sz="1600" dirty="0">
                  <a:solidFill>
                    <a:srgbClr val="000000"/>
                  </a:solidFill>
                  <a:cs typeface="Arial" charset="0"/>
                </a:rPr>
                <a:t>PC</a:t>
              </a:r>
            </a:p>
          </p:txBody>
        </p:sp>
        <p:sp>
          <p:nvSpPr>
            <p:cNvPr id="101" name="Rectangle 28">
              <a:extLst>
                <a:ext uri="{FF2B5EF4-FFF2-40B4-BE49-F238E27FC236}">
                  <a16:creationId xmlns:a16="http://schemas.microsoft.com/office/drawing/2014/main" id="{A105BBEF-C17E-3644-AD89-9E7475701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2149" y="4995863"/>
              <a:ext cx="508001" cy="381000"/>
            </a:xfrm>
            <a:prstGeom prst="rect">
              <a:avLst/>
            </a:prstGeom>
            <a:solidFill>
              <a:srgbClr val="48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lIns="120000" tIns="62400" rIns="120000" bIns="624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09585" algn="l"/>
                  <a:tab pos="1219170" algn="l"/>
                  <a:tab pos="1828754" algn="l"/>
                  <a:tab pos="2438339" algn="l"/>
                  <a:tab pos="3047924" algn="l"/>
                  <a:tab pos="3657509" algn="l"/>
                  <a:tab pos="4267093" algn="l"/>
                  <a:tab pos="4876678" algn="l"/>
                  <a:tab pos="5486263" algn="l"/>
                  <a:tab pos="6095848" algn="l"/>
                  <a:tab pos="6705432" algn="l"/>
                  <a:tab pos="7315017" algn="l"/>
                  <a:tab pos="7924602" algn="l"/>
                  <a:tab pos="8534187" algn="l"/>
                  <a:tab pos="9143771" algn="l"/>
                  <a:tab pos="9753356" algn="l"/>
                  <a:tab pos="10362941" algn="l"/>
                  <a:tab pos="10972526" algn="l"/>
                  <a:tab pos="11582110" algn="l"/>
                  <a:tab pos="12191695" algn="l"/>
                </a:tabLst>
                <a:defRPr/>
              </a:pPr>
              <a:r>
                <a:rPr lang="en-GB" sz="1600" dirty="0">
                  <a:solidFill>
                    <a:schemeClr val="bg1">
                      <a:lumMod val="95000"/>
                    </a:schemeClr>
                  </a:solidFill>
                  <a:cs typeface="Arial" charset="0"/>
                </a:rPr>
                <a:t>FELIX</a:t>
              </a:r>
            </a:p>
          </p:txBody>
        </p:sp>
      </p:grpSp>
      <p:sp>
        <p:nvSpPr>
          <p:cNvPr id="61" name="Line 133">
            <a:extLst>
              <a:ext uri="{FF2B5EF4-FFF2-40B4-BE49-F238E27FC236}">
                <a16:creationId xmlns:a16="http://schemas.microsoft.com/office/drawing/2014/main" id="{E184E2D1-DFC5-7440-813E-F8A7202108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35724" y="4917417"/>
            <a:ext cx="750763" cy="0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3371" tIns="86685" rIns="173371" bIns="86685"/>
          <a:lstStyle/>
          <a:p>
            <a:pPr>
              <a:defRPr/>
            </a:pPr>
            <a:endParaRPr lang="en-US" sz="2400" dirty="0">
              <a:cs typeface="Arial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D5BDCFF-45C9-B04E-974E-EA449EAF7D0A}"/>
              </a:ext>
            </a:extLst>
          </p:cNvPr>
          <p:cNvGrpSpPr/>
          <p:nvPr/>
        </p:nvGrpSpPr>
        <p:grpSpPr>
          <a:xfrm>
            <a:off x="3481499" y="4746151"/>
            <a:ext cx="1053780" cy="359243"/>
            <a:chOff x="3232149" y="4995863"/>
            <a:chExt cx="1117602" cy="381000"/>
          </a:xfrm>
        </p:grpSpPr>
        <p:sp>
          <p:nvSpPr>
            <p:cNvPr id="98" name="Rectangle 28">
              <a:extLst>
                <a:ext uri="{FF2B5EF4-FFF2-40B4-BE49-F238E27FC236}">
                  <a16:creationId xmlns:a16="http://schemas.microsoft.com/office/drawing/2014/main" id="{39BC43E2-CD78-C048-8CD5-98AC639E2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563" y="4995863"/>
              <a:ext cx="611188" cy="381000"/>
            </a:xfrm>
            <a:prstGeom prst="rect">
              <a:avLst/>
            </a:pr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0000" tIns="62400" rIns="120000" bIns="624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09585" algn="l"/>
                  <a:tab pos="1219170" algn="l"/>
                  <a:tab pos="1828754" algn="l"/>
                  <a:tab pos="2438339" algn="l"/>
                  <a:tab pos="3047924" algn="l"/>
                  <a:tab pos="3657509" algn="l"/>
                  <a:tab pos="4267093" algn="l"/>
                  <a:tab pos="4876678" algn="l"/>
                  <a:tab pos="5486263" algn="l"/>
                  <a:tab pos="6095848" algn="l"/>
                  <a:tab pos="6705432" algn="l"/>
                  <a:tab pos="7315017" algn="l"/>
                  <a:tab pos="7924602" algn="l"/>
                  <a:tab pos="8534187" algn="l"/>
                  <a:tab pos="9143771" algn="l"/>
                  <a:tab pos="9753356" algn="l"/>
                  <a:tab pos="10362941" algn="l"/>
                  <a:tab pos="10972526" algn="l"/>
                  <a:tab pos="11582110" algn="l"/>
                  <a:tab pos="12191695" algn="l"/>
                </a:tabLst>
                <a:defRPr/>
              </a:pPr>
              <a:r>
                <a:rPr lang="en-GB" sz="1600" dirty="0">
                  <a:solidFill>
                    <a:srgbClr val="000000"/>
                  </a:solidFill>
                  <a:cs typeface="Arial" charset="0"/>
                </a:rPr>
                <a:t>PC</a:t>
              </a:r>
            </a:p>
          </p:txBody>
        </p:sp>
        <p:sp>
          <p:nvSpPr>
            <p:cNvPr id="99" name="Rectangle 28">
              <a:extLst>
                <a:ext uri="{FF2B5EF4-FFF2-40B4-BE49-F238E27FC236}">
                  <a16:creationId xmlns:a16="http://schemas.microsoft.com/office/drawing/2014/main" id="{4938B6B9-0A9E-3342-B4E7-1C8A40C0E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2149" y="4995863"/>
              <a:ext cx="508001" cy="381000"/>
            </a:xfrm>
            <a:prstGeom prst="rect">
              <a:avLst/>
            </a:prstGeom>
            <a:solidFill>
              <a:srgbClr val="48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lIns="120000" tIns="62400" rIns="120000" bIns="624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09585" algn="l"/>
                  <a:tab pos="1219170" algn="l"/>
                  <a:tab pos="1828754" algn="l"/>
                  <a:tab pos="2438339" algn="l"/>
                  <a:tab pos="3047924" algn="l"/>
                  <a:tab pos="3657509" algn="l"/>
                  <a:tab pos="4267093" algn="l"/>
                  <a:tab pos="4876678" algn="l"/>
                  <a:tab pos="5486263" algn="l"/>
                  <a:tab pos="6095848" algn="l"/>
                  <a:tab pos="6705432" algn="l"/>
                  <a:tab pos="7315017" algn="l"/>
                  <a:tab pos="7924602" algn="l"/>
                  <a:tab pos="8534187" algn="l"/>
                  <a:tab pos="9143771" algn="l"/>
                  <a:tab pos="9753356" algn="l"/>
                  <a:tab pos="10362941" algn="l"/>
                  <a:tab pos="10972526" algn="l"/>
                  <a:tab pos="11582110" algn="l"/>
                  <a:tab pos="12191695" algn="l"/>
                </a:tabLst>
                <a:defRPr/>
              </a:pPr>
              <a:r>
                <a:rPr lang="en-GB" sz="1600" dirty="0">
                  <a:solidFill>
                    <a:schemeClr val="bg1">
                      <a:lumMod val="95000"/>
                    </a:schemeClr>
                  </a:solidFill>
                  <a:cs typeface="Arial" charset="0"/>
                </a:rPr>
                <a:t>FELIX</a:t>
              </a:r>
            </a:p>
          </p:txBody>
        </p:sp>
      </p:grpSp>
      <p:grpSp>
        <p:nvGrpSpPr>
          <p:cNvPr id="71" name="Group 126">
            <a:extLst>
              <a:ext uri="{FF2B5EF4-FFF2-40B4-BE49-F238E27FC236}">
                <a16:creationId xmlns:a16="http://schemas.microsoft.com/office/drawing/2014/main" id="{A7B2EDF8-9F5C-8C49-BCA9-DE0BEFD8A0A8}"/>
              </a:ext>
            </a:extLst>
          </p:cNvPr>
          <p:cNvGrpSpPr>
            <a:grpSpLocks/>
          </p:cNvGrpSpPr>
          <p:nvPr/>
        </p:nvGrpSpPr>
        <p:grpSpPr bwMode="auto">
          <a:xfrm>
            <a:off x="2359235" y="3737799"/>
            <a:ext cx="779856" cy="562813"/>
            <a:chOff x="1236" y="3274"/>
            <a:chExt cx="521" cy="376"/>
          </a:xfrm>
          <a:solidFill>
            <a:srgbClr val="008000"/>
          </a:solidFill>
        </p:grpSpPr>
        <p:sp>
          <p:nvSpPr>
            <p:cNvPr id="82" name="Rectangle 127">
              <a:extLst>
                <a:ext uri="{FF2B5EF4-FFF2-40B4-BE49-F238E27FC236}">
                  <a16:creationId xmlns:a16="http://schemas.microsoft.com/office/drawing/2014/main" id="{6B3B6FB7-E3F9-634B-A894-428BBE6FB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0000" tIns="62400" rIns="120000" bIns="624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09585" algn="l"/>
                  <a:tab pos="1219170" algn="l"/>
                  <a:tab pos="1828754" algn="l"/>
                  <a:tab pos="2438339" algn="l"/>
                  <a:tab pos="3047924" algn="l"/>
                  <a:tab pos="3657509" algn="l"/>
                  <a:tab pos="4267093" algn="l"/>
                  <a:tab pos="4876678" algn="l"/>
                  <a:tab pos="5486263" algn="l"/>
                  <a:tab pos="6095848" algn="l"/>
                  <a:tab pos="6705432" algn="l"/>
                  <a:tab pos="7315017" algn="l"/>
                  <a:tab pos="7924602" algn="l"/>
                  <a:tab pos="8534187" algn="l"/>
                  <a:tab pos="9143771" algn="l"/>
                  <a:tab pos="9753356" algn="l"/>
                  <a:tab pos="10362941" algn="l"/>
                  <a:tab pos="10972526" algn="l"/>
                  <a:tab pos="11582110" algn="l"/>
                  <a:tab pos="12191695" algn="l"/>
                </a:tabLst>
                <a:defRPr/>
              </a:pPr>
              <a:r>
                <a:rPr lang="en-GB" sz="16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83" name="Rectangle 128">
              <a:extLst>
                <a:ext uri="{FF2B5EF4-FFF2-40B4-BE49-F238E27FC236}">
                  <a16:creationId xmlns:a16="http://schemas.microsoft.com/office/drawing/2014/main" id="{049F8581-43FC-2F4B-97EC-8FD47901F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0000" tIns="62400" rIns="120000" bIns="624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09585" algn="l"/>
                  <a:tab pos="1219170" algn="l"/>
                  <a:tab pos="1828754" algn="l"/>
                  <a:tab pos="2438339" algn="l"/>
                  <a:tab pos="3047924" algn="l"/>
                  <a:tab pos="3657509" algn="l"/>
                  <a:tab pos="4267093" algn="l"/>
                  <a:tab pos="4876678" algn="l"/>
                  <a:tab pos="5486263" algn="l"/>
                  <a:tab pos="6095848" algn="l"/>
                  <a:tab pos="6705432" algn="l"/>
                  <a:tab pos="7315017" algn="l"/>
                  <a:tab pos="7924602" algn="l"/>
                  <a:tab pos="8534187" algn="l"/>
                  <a:tab pos="9143771" algn="l"/>
                  <a:tab pos="9753356" algn="l"/>
                  <a:tab pos="10362941" algn="l"/>
                  <a:tab pos="10972526" algn="l"/>
                  <a:tab pos="11582110" algn="l"/>
                  <a:tab pos="12191695" algn="l"/>
                </a:tabLst>
                <a:defRPr/>
              </a:pPr>
              <a:r>
                <a:rPr lang="en-GB" sz="16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84" name="Rectangle 129">
              <a:extLst>
                <a:ext uri="{FF2B5EF4-FFF2-40B4-BE49-F238E27FC236}">
                  <a16:creationId xmlns:a16="http://schemas.microsoft.com/office/drawing/2014/main" id="{CE9B8975-D738-A440-8FF0-687743A5D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0000" tIns="62400" rIns="120000" bIns="624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09585" algn="l"/>
                  <a:tab pos="1219170" algn="l"/>
                  <a:tab pos="1828754" algn="l"/>
                  <a:tab pos="2438339" algn="l"/>
                  <a:tab pos="3047924" algn="l"/>
                  <a:tab pos="3657509" algn="l"/>
                  <a:tab pos="4267093" algn="l"/>
                  <a:tab pos="4876678" algn="l"/>
                  <a:tab pos="5486263" algn="l"/>
                  <a:tab pos="6095848" algn="l"/>
                  <a:tab pos="6705432" algn="l"/>
                  <a:tab pos="7315017" algn="l"/>
                  <a:tab pos="7924602" algn="l"/>
                  <a:tab pos="8534187" algn="l"/>
                  <a:tab pos="9143771" algn="l"/>
                  <a:tab pos="9753356" algn="l"/>
                  <a:tab pos="10362941" algn="l"/>
                  <a:tab pos="10972526" algn="l"/>
                  <a:tab pos="11582110" algn="l"/>
                  <a:tab pos="12191695" algn="l"/>
                </a:tabLst>
                <a:defRPr/>
              </a:pPr>
              <a:r>
                <a:rPr lang="en-GB" sz="16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85" name="Rectangle 130">
              <a:extLst>
                <a:ext uri="{FF2B5EF4-FFF2-40B4-BE49-F238E27FC236}">
                  <a16:creationId xmlns:a16="http://schemas.microsoft.com/office/drawing/2014/main" id="{C11CFA37-9BC7-AA4F-A592-F70FC5918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0000" tIns="62400" rIns="120000" bIns="624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09585" algn="l"/>
                  <a:tab pos="1219170" algn="l"/>
                  <a:tab pos="1828754" algn="l"/>
                  <a:tab pos="2438339" algn="l"/>
                  <a:tab pos="3047924" algn="l"/>
                  <a:tab pos="3657509" algn="l"/>
                  <a:tab pos="4267093" algn="l"/>
                  <a:tab pos="4876678" algn="l"/>
                  <a:tab pos="5486263" algn="l"/>
                  <a:tab pos="6095848" algn="l"/>
                  <a:tab pos="6705432" algn="l"/>
                  <a:tab pos="7315017" algn="l"/>
                  <a:tab pos="7924602" algn="l"/>
                  <a:tab pos="8534187" algn="l"/>
                  <a:tab pos="9143771" algn="l"/>
                  <a:tab pos="9753356" algn="l"/>
                  <a:tab pos="10362941" algn="l"/>
                  <a:tab pos="10972526" algn="l"/>
                  <a:tab pos="11582110" algn="l"/>
                  <a:tab pos="12191695" algn="l"/>
                </a:tabLst>
                <a:defRPr/>
              </a:pPr>
              <a:r>
                <a:rPr lang="en-GB" sz="1600" dirty="0">
                  <a:solidFill>
                    <a:srgbClr val="FFFFFF"/>
                  </a:solidFill>
                  <a:cs typeface="Arial" charset="0"/>
                </a:rPr>
                <a:t>FEE</a:t>
              </a:r>
            </a:p>
          </p:txBody>
        </p:sp>
      </p:grpSp>
      <p:grpSp>
        <p:nvGrpSpPr>
          <p:cNvPr id="72" name="Group 126">
            <a:extLst>
              <a:ext uri="{FF2B5EF4-FFF2-40B4-BE49-F238E27FC236}">
                <a16:creationId xmlns:a16="http://schemas.microsoft.com/office/drawing/2014/main" id="{D1E7A161-1F64-BC42-AF73-97ECF436BDFB}"/>
              </a:ext>
            </a:extLst>
          </p:cNvPr>
          <p:cNvGrpSpPr>
            <a:grpSpLocks/>
          </p:cNvGrpSpPr>
          <p:nvPr/>
        </p:nvGrpSpPr>
        <p:grpSpPr bwMode="auto">
          <a:xfrm>
            <a:off x="2359235" y="4176884"/>
            <a:ext cx="779856" cy="562813"/>
            <a:chOff x="1236" y="3274"/>
            <a:chExt cx="521" cy="376"/>
          </a:xfrm>
          <a:solidFill>
            <a:srgbClr val="008000"/>
          </a:solidFill>
        </p:grpSpPr>
        <p:sp>
          <p:nvSpPr>
            <p:cNvPr id="78" name="Rectangle 127">
              <a:extLst>
                <a:ext uri="{FF2B5EF4-FFF2-40B4-BE49-F238E27FC236}">
                  <a16:creationId xmlns:a16="http://schemas.microsoft.com/office/drawing/2014/main" id="{BE76DC6F-D668-3E46-8293-256B16B24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0000" tIns="62400" rIns="120000" bIns="624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09585" algn="l"/>
                  <a:tab pos="1219170" algn="l"/>
                  <a:tab pos="1828754" algn="l"/>
                  <a:tab pos="2438339" algn="l"/>
                  <a:tab pos="3047924" algn="l"/>
                  <a:tab pos="3657509" algn="l"/>
                  <a:tab pos="4267093" algn="l"/>
                  <a:tab pos="4876678" algn="l"/>
                  <a:tab pos="5486263" algn="l"/>
                  <a:tab pos="6095848" algn="l"/>
                  <a:tab pos="6705432" algn="l"/>
                  <a:tab pos="7315017" algn="l"/>
                  <a:tab pos="7924602" algn="l"/>
                  <a:tab pos="8534187" algn="l"/>
                  <a:tab pos="9143771" algn="l"/>
                  <a:tab pos="9753356" algn="l"/>
                  <a:tab pos="10362941" algn="l"/>
                  <a:tab pos="10972526" algn="l"/>
                  <a:tab pos="11582110" algn="l"/>
                  <a:tab pos="12191695" algn="l"/>
                </a:tabLst>
                <a:defRPr/>
              </a:pPr>
              <a:r>
                <a:rPr lang="en-GB" sz="16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79" name="Rectangle 128">
              <a:extLst>
                <a:ext uri="{FF2B5EF4-FFF2-40B4-BE49-F238E27FC236}">
                  <a16:creationId xmlns:a16="http://schemas.microsoft.com/office/drawing/2014/main" id="{7748D126-FAFE-D541-905F-A03DF6E98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0000" tIns="62400" rIns="120000" bIns="624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09585" algn="l"/>
                  <a:tab pos="1219170" algn="l"/>
                  <a:tab pos="1828754" algn="l"/>
                  <a:tab pos="2438339" algn="l"/>
                  <a:tab pos="3047924" algn="l"/>
                  <a:tab pos="3657509" algn="l"/>
                  <a:tab pos="4267093" algn="l"/>
                  <a:tab pos="4876678" algn="l"/>
                  <a:tab pos="5486263" algn="l"/>
                  <a:tab pos="6095848" algn="l"/>
                  <a:tab pos="6705432" algn="l"/>
                  <a:tab pos="7315017" algn="l"/>
                  <a:tab pos="7924602" algn="l"/>
                  <a:tab pos="8534187" algn="l"/>
                  <a:tab pos="9143771" algn="l"/>
                  <a:tab pos="9753356" algn="l"/>
                  <a:tab pos="10362941" algn="l"/>
                  <a:tab pos="10972526" algn="l"/>
                  <a:tab pos="11582110" algn="l"/>
                  <a:tab pos="12191695" algn="l"/>
                </a:tabLst>
                <a:defRPr/>
              </a:pPr>
              <a:r>
                <a:rPr lang="en-GB" sz="16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80" name="Rectangle 129">
              <a:extLst>
                <a:ext uri="{FF2B5EF4-FFF2-40B4-BE49-F238E27FC236}">
                  <a16:creationId xmlns:a16="http://schemas.microsoft.com/office/drawing/2014/main" id="{9A64D2AE-4D5A-FA49-B092-B3B3F777E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0000" tIns="62400" rIns="120000" bIns="624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09585" algn="l"/>
                  <a:tab pos="1219170" algn="l"/>
                  <a:tab pos="1828754" algn="l"/>
                  <a:tab pos="2438339" algn="l"/>
                  <a:tab pos="3047924" algn="l"/>
                  <a:tab pos="3657509" algn="l"/>
                  <a:tab pos="4267093" algn="l"/>
                  <a:tab pos="4876678" algn="l"/>
                  <a:tab pos="5486263" algn="l"/>
                  <a:tab pos="6095848" algn="l"/>
                  <a:tab pos="6705432" algn="l"/>
                  <a:tab pos="7315017" algn="l"/>
                  <a:tab pos="7924602" algn="l"/>
                  <a:tab pos="8534187" algn="l"/>
                  <a:tab pos="9143771" algn="l"/>
                  <a:tab pos="9753356" algn="l"/>
                  <a:tab pos="10362941" algn="l"/>
                  <a:tab pos="10972526" algn="l"/>
                  <a:tab pos="11582110" algn="l"/>
                  <a:tab pos="12191695" algn="l"/>
                </a:tabLst>
                <a:defRPr/>
              </a:pPr>
              <a:r>
                <a:rPr lang="en-GB" sz="16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81" name="Rectangle 130">
              <a:extLst>
                <a:ext uri="{FF2B5EF4-FFF2-40B4-BE49-F238E27FC236}">
                  <a16:creationId xmlns:a16="http://schemas.microsoft.com/office/drawing/2014/main" id="{A1E0AC3B-9D39-BC4A-80DC-958779273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0000" tIns="62400" rIns="120000" bIns="624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09585" algn="l"/>
                  <a:tab pos="1219170" algn="l"/>
                  <a:tab pos="1828754" algn="l"/>
                  <a:tab pos="2438339" algn="l"/>
                  <a:tab pos="3047924" algn="l"/>
                  <a:tab pos="3657509" algn="l"/>
                  <a:tab pos="4267093" algn="l"/>
                  <a:tab pos="4876678" algn="l"/>
                  <a:tab pos="5486263" algn="l"/>
                  <a:tab pos="6095848" algn="l"/>
                  <a:tab pos="6705432" algn="l"/>
                  <a:tab pos="7315017" algn="l"/>
                  <a:tab pos="7924602" algn="l"/>
                  <a:tab pos="8534187" algn="l"/>
                  <a:tab pos="9143771" algn="l"/>
                  <a:tab pos="9753356" algn="l"/>
                  <a:tab pos="10362941" algn="l"/>
                  <a:tab pos="10972526" algn="l"/>
                  <a:tab pos="11582110" algn="l"/>
                  <a:tab pos="12191695" algn="l"/>
                </a:tabLst>
                <a:defRPr/>
              </a:pPr>
              <a:r>
                <a:rPr lang="en-GB" sz="1600" dirty="0">
                  <a:solidFill>
                    <a:srgbClr val="FFFFFF"/>
                  </a:solidFill>
                  <a:cs typeface="Arial" charset="0"/>
                </a:rPr>
                <a:t>FEE</a:t>
              </a:r>
            </a:p>
          </p:txBody>
        </p:sp>
      </p:grpSp>
      <p:grpSp>
        <p:nvGrpSpPr>
          <p:cNvPr id="73" name="Group 126">
            <a:extLst>
              <a:ext uri="{FF2B5EF4-FFF2-40B4-BE49-F238E27FC236}">
                <a16:creationId xmlns:a16="http://schemas.microsoft.com/office/drawing/2014/main" id="{1B4D6DA5-5D49-264C-986D-B57009EA9B65}"/>
              </a:ext>
            </a:extLst>
          </p:cNvPr>
          <p:cNvGrpSpPr>
            <a:grpSpLocks/>
          </p:cNvGrpSpPr>
          <p:nvPr/>
        </p:nvGrpSpPr>
        <p:grpSpPr bwMode="auto">
          <a:xfrm>
            <a:off x="2359235" y="4615971"/>
            <a:ext cx="779856" cy="562813"/>
            <a:chOff x="1236" y="3274"/>
            <a:chExt cx="521" cy="376"/>
          </a:xfrm>
          <a:solidFill>
            <a:srgbClr val="008000"/>
          </a:solidFill>
        </p:grpSpPr>
        <p:sp>
          <p:nvSpPr>
            <p:cNvPr id="74" name="Rectangle 127">
              <a:extLst>
                <a:ext uri="{FF2B5EF4-FFF2-40B4-BE49-F238E27FC236}">
                  <a16:creationId xmlns:a16="http://schemas.microsoft.com/office/drawing/2014/main" id="{38563071-6BF8-9B49-8D34-4AA4E324A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0000" tIns="62400" rIns="120000" bIns="624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09585" algn="l"/>
                  <a:tab pos="1219170" algn="l"/>
                  <a:tab pos="1828754" algn="l"/>
                  <a:tab pos="2438339" algn="l"/>
                  <a:tab pos="3047924" algn="l"/>
                  <a:tab pos="3657509" algn="l"/>
                  <a:tab pos="4267093" algn="l"/>
                  <a:tab pos="4876678" algn="l"/>
                  <a:tab pos="5486263" algn="l"/>
                  <a:tab pos="6095848" algn="l"/>
                  <a:tab pos="6705432" algn="l"/>
                  <a:tab pos="7315017" algn="l"/>
                  <a:tab pos="7924602" algn="l"/>
                  <a:tab pos="8534187" algn="l"/>
                  <a:tab pos="9143771" algn="l"/>
                  <a:tab pos="9753356" algn="l"/>
                  <a:tab pos="10362941" algn="l"/>
                  <a:tab pos="10972526" algn="l"/>
                  <a:tab pos="11582110" algn="l"/>
                  <a:tab pos="12191695" algn="l"/>
                </a:tabLst>
                <a:defRPr/>
              </a:pPr>
              <a:r>
                <a:rPr lang="en-GB" sz="16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75" name="Rectangle 128">
              <a:extLst>
                <a:ext uri="{FF2B5EF4-FFF2-40B4-BE49-F238E27FC236}">
                  <a16:creationId xmlns:a16="http://schemas.microsoft.com/office/drawing/2014/main" id="{23A1FC35-5D50-5040-9414-8247A99D3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0000" tIns="62400" rIns="120000" bIns="624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09585" algn="l"/>
                  <a:tab pos="1219170" algn="l"/>
                  <a:tab pos="1828754" algn="l"/>
                  <a:tab pos="2438339" algn="l"/>
                  <a:tab pos="3047924" algn="l"/>
                  <a:tab pos="3657509" algn="l"/>
                  <a:tab pos="4267093" algn="l"/>
                  <a:tab pos="4876678" algn="l"/>
                  <a:tab pos="5486263" algn="l"/>
                  <a:tab pos="6095848" algn="l"/>
                  <a:tab pos="6705432" algn="l"/>
                  <a:tab pos="7315017" algn="l"/>
                  <a:tab pos="7924602" algn="l"/>
                  <a:tab pos="8534187" algn="l"/>
                  <a:tab pos="9143771" algn="l"/>
                  <a:tab pos="9753356" algn="l"/>
                  <a:tab pos="10362941" algn="l"/>
                  <a:tab pos="10972526" algn="l"/>
                  <a:tab pos="11582110" algn="l"/>
                  <a:tab pos="12191695" algn="l"/>
                </a:tabLst>
                <a:defRPr/>
              </a:pPr>
              <a:r>
                <a:rPr lang="en-GB" sz="16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76" name="Rectangle 129">
              <a:extLst>
                <a:ext uri="{FF2B5EF4-FFF2-40B4-BE49-F238E27FC236}">
                  <a16:creationId xmlns:a16="http://schemas.microsoft.com/office/drawing/2014/main" id="{3A359C9D-D374-2947-B09D-AF6738230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0000" tIns="62400" rIns="120000" bIns="624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09585" algn="l"/>
                  <a:tab pos="1219170" algn="l"/>
                  <a:tab pos="1828754" algn="l"/>
                  <a:tab pos="2438339" algn="l"/>
                  <a:tab pos="3047924" algn="l"/>
                  <a:tab pos="3657509" algn="l"/>
                  <a:tab pos="4267093" algn="l"/>
                  <a:tab pos="4876678" algn="l"/>
                  <a:tab pos="5486263" algn="l"/>
                  <a:tab pos="6095848" algn="l"/>
                  <a:tab pos="6705432" algn="l"/>
                  <a:tab pos="7315017" algn="l"/>
                  <a:tab pos="7924602" algn="l"/>
                  <a:tab pos="8534187" algn="l"/>
                  <a:tab pos="9143771" algn="l"/>
                  <a:tab pos="9753356" algn="l"/>
                  <a:tab pos="10362941" algn="l"/>
                  <a:tab pos="10972526" algn="l"/>
                  <a:tab pos="11582110" algn="l"/>
                  <a:tab pos="12191695" algn="l"/>
                </a:tabLst>
                <a:defRPr/>
              </a:pPr>
              <a:r>
                <a:rPr lang="en-GB" sz="16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77" name="Rectangle 130">
              <a:extLst>
                <a:ext uri="{FF2B5EF4-FFF2-40B4-BE49-F238E27FC236}">
                  <a16:creationId xmlns:a16="http://schemas.microsoft.com/office/drawing/2014/main" id="{B3C329D9-7C50-404B-B0AB-F5AEBFC69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0000" tIns="62400" rIns="120000" bIns="624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09585" algn="l"/>
                  <a:tab pos="1219170" algn="l"/>
                  <a:tab pos="1828754" algn="l"/>
                  <a:tab pos="2438339" algn="l"/>
                  <a:tab pos="3047924" algn="l"/>
                  <a:tab pos="3657509" algn="l"/>
                  <a:tab pos="4267093" algn="l"/>
                  <a:tab pos="4876678" algn="l"/>
                  <a:tab pos="5486263" algn="l"/>
                  <a:tab pos="6095848" algn="l"/>
                  <a:tab pos="6705432" algn="l"/>
                  <a:tab pos="7315017" algn="l"/>
                  <a:tab pos="7924602" algn="l"/>
                  <a:tab pos="8534187" algn="l"/>
                  <a:tab pos="9143771" algn="l"/>
                  <a:tab pos="9753356" algn="l"/>
                  <a:tab pos="10362941" algn="l"/>
                  <a:tab pos="10972526" algn="l"/>
                  <a:tab pos="11582110" algn="l"/>
                  <a:tab pos="12191695" algn="l"/>
                </a:tabLst>
                <a:defRPr/>
              </a:pPr>
              <a:r>
                <a:rPr lang="en-GB" sz="1600" dirty="0">
                  <a:solidFill>
                    <a:srgbClr val="FFFFFF"/>
                  </a:solidFill>
                  <a:cs typeface="Arial" charset="0"/>
                </a:rPr>
                <a:t>FEE</a:t>
              </a:r>
            </a:p>
          </p:txBody>
        </p:sp>
      </p:grpSp>
      <p:pic>
        <p:nvPicPr>
          <p:cNvPr id="141" name="Picture 140">
            <a:extLst>
              <a:ext uri="{FF2B5EF4-FFF2-40B4-BE49-F238E27FC236}">
                <a16:creationId xmlns:a16="http://schemas.microsoft.com/office/drawing/2014/main" id="{484BDF60-D4FA-A847-B1C8-C62B396CE1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60"/>
          <a:stretch/>
        </p:blipFill>
        <p:spPr>
          <a:xfrm>
            <a:off x="406400" y="4064760"/>
            <a:ext cx="1324368" cy="852825"/>
          </a:xfrm>
          <a:prstGeom prst="rect">
            <a:avLst/>
          </a:prstGeom>
        </p:spPr>
      </p:pic>
      <p:sp>
        <p:nvSpPr>
          <p:cNvPr id="144" name="TextBox 143">
            <a:extLst>
              <a:ext uri="{FF2B5EF4-FFF2-40B4-BE49-F238E27FC236}">
                <a16:creationId xmlns:a16="http://schemas.microsoft.com/office/drawing/2014/main" id="{699617A8-F87A-E44F-A545-95B30B395CA1}"/>
              </a:ext>
            </a:extLst>
          </p:cNvPr>
          <p:cNvSpPr txBox="1"/>
          <p:nvPr/>
        </p:nvSpPr>
        <p:spPr>
          <a:xfrm>
            <a:off x="405437" y="2549685"/>
            <a:ext cx="1205907" cy="543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67" dirty="0"/>
              <a:t>Calorimeters,</a:t>
            </a:r>
          </a:p>
          <a:p>
            <a:pPr algn="ctr"/>
            <a:r>
              <a:rPr lang="en-US" sz="1467" dirty="0"/>
              <a:t>INTT, MBD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4A346B14-1AF1-4B44-8287-EC9DAED9222B}"/>
              </a:ext>
            </a:extLst>
          </p:cNvPr>
          <p:cNvSpPr txBox="1"/>
          <p:nvPr/>
        </p:nvSpPr>
        <p:spPr>
          <a:xfrm>
            <a:off x="572924" y="4902959"/>
            <a:ext cx="1020600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67" dirty="0"/>
              <a:t>TPC, MVTX</a:t>
            </a:r>
          </a:p>
        </p:txBody>
      </p:sp>
      <p:sp>
        <p:nvSpPr>
          <p:cNvPr id="146" name="Rectangle 7">
            <a:extLst>
              <a:ext uri="{FF2B5EF4-FFF2-40B4-BE49-F238E27FC236}">
                <a16:creationId xmlns:a16="http://schemas.microsoft.com/office/drawing/2014/main" id="{05B2FCCD-D4B6-4F43-B96D-5B0B5EFE6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1" y="1092201"/>
            <a:ext cx="6484591" cy="790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3371" tIns="86685" rIns="173371" bIns="86685">
            <a:spAutoFit/>
          </a:bodyPr>
          <a:lstStyle/>
          <a:p>
            <a:pPr>
              <a:tabLst>
                <a:tab pos="1736670" algn="l"/>
                <a:tab pos="2073771" algn="l"/>
                <a:tab pos="3687036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The calorimeters, the INTT, and the  MBD re-use the PHENIX “Data Collection Modules” (v2) </a:t>
            </a:r>
          </a:p>
        </p:txBody>
      </p:sp>
      <p:pic>
        <p:nvPicPr>
          <p:cNvPr id="142" name="Picture 141" descr="calorimeter_schematic.pdf">
            <a:extLst>
              <a:ext uri="{FF2B5EF4-FFF2-40B4-BE49-F238E27FC236}">
                <a16:creationId xmlns:a16="http://schemas.microsoft.com/office/drawing/2014/main" id="{4DF96725-79AE-CC45-A615-990D361BA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44" y="1207449"/>
            <a:ext cx="1123299" cy="1453681"/>
          </a:xfrm>
          <a:prstGeom prst="rect">
            <a:avLst/>
          </a:prstGeom>
        </p:spPr>
      </p:pic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3DCCAF45-D1A9-EA43-9923-5BBDC4FCEAAD}"/>
              </a:ext>
            </a:extLst>
          </p:cNvPr>
          <p:cNvCxnSpPr/>
          <p:nvPr/>
        </p:nvCxnSpPr>
        <p:spPr>
          <a:xfrm>
            <a:off x="4165600" y="1803400"/>
            <a:ext cx="615704" cy="122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0814C397-4FE0-8D40-8000-0DF31E44595D}"/>
              </a:ext>
            </a:extLst>
          </p:cNvPr>
          <p:cNvCxnSpPr/>
          <p:nvPr/>
        </p:nvCxnSpPr>
        <p:spPr>
          <a:xfrm>
            <a:off x="4165600" y="2236703"/>
            <a:ext cx="615704" cy="122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73C35200-2E6D-6D40-B0BB-CE61F7F80544}"/>
              </a:ext>
            </a:extLst>
          </p:cNvPr>
          <p:cNvCxnSpPr/>
          <p:nvPr/>
        </p:nvCxnSpPr>
        <p:spPr>
          <a:xfrm>
            <a:off x="4165600" y="2670006"/>
            <a:ext cx="615704" cy="122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5C364F8D-F093-6943-9278-77443D95B4C9}"/>
              </a:ext>
            </a:extLst>
          </p:cNvPr>
          <p:cNvCxnSpPr/>
          <p:nvPr/>
        </p:nvCxnSpPr>
        <p:spPr>
          <a:xfrm>
            <a:off x="4565896" y="4068090"/>
            <a:ext cx="615704" cy="122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0F010548-A279-F74A-BDC8-6CC3792CD8CC}"/>
              </a:ext>
            </a:extLst>
          </p:cNvPr>
          <p:cNvCxnSpPr/>
          <p:nvPr/>
        </p:nvCxnSpPr>
        <p:spPr>
          <a:xfrm>
            <a:off x="4565896" y="4501392"/>
            <a:ext cx="615704" cy="122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D755B4A7-7E9D-D542-82CF-B8A2EB8CFC78}"/>
              </a:ext>
            </a:extLst>
          </p:cNvPr>
          <p:cNvCxnSpPr/>
          <p:nvPr/>
        </p:nvCxnSpPr>
        <p:spPr>
          <a:xfrm>
            <a:off x="4565896" y="4934695"/>
            <a:ext cx="615704" cy="122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7">
            <a:extLst>
              <a:ext uri="{FF2B5EF4-FFF2-40B4-BE49-F238E27FC236}">
                <a16:creationId xmlns:a16="http://schemas.microsoft.com/office/drawing/2014/main" id="{99A50A7A-87E3-D94E-A15D-FC3CE585F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1" y="3412070"/>
            <a:ext cx="5994400" cy="790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3371" tIns="86685" rIns="173371" bIns="86685">
            <a:spAutoFit/>
          </a:bodyPr>
          <a:lstStyle/>
          <a:p>
            <a:pPr>
              <a:tabLst>
                <a:tab pos="1736670" algn="l"/>
                <a:tab pos="2073771" algn="l"/>
                <a:tab pos="3687036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The TPC and the MVTX are read out through the ATLAS “FELIX” card directly into a standard PC </a:t>
            </a:r>
          </a:p>
        </p:txBody>
      </p:sp>
      <p:pic>
        <p:nvPicPr>
          <p:cNvPr id="154" name="Picture 153">
            <a:extLst>
              <a:ext uri="{FF2B5EF4-FFF2-40B4-BE49-F238E27FC236}">
                <a16:creationId xmlns:a16="http://schemas.microsoft.com/office/drawing/2014/main" id="{FFFC84AF-9326-BA41-80F7-C97DE91FEB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377" y="5173477"/>
            <a:ext cx="1423920" cy="795523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4B70AC2E-0FBD-5F4B-9E34-EAB6C26FBE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5163" y="1586941"/>
            <a:ext cx="541264" cy="506231"/>
          </a:xfrm>
          <a:prstGeom prst="rect">
            <a:avLst/>
          </a:prstGeom>
        </p:spPr>
      </p:pic>
      <p:pic>
        <p:nvPicPr>
          <p:cNvPr id="156" name="Picture 155" descr="2017-07-11 10.13.22.jpg">
            <a:extLst>
              <a:ext uri="{FF2B5EF4-FFF2-40B4-BE49-F238E27FC236}">
                <a16:creationId xmlns:a16="http://schemas.microsoft.com/office/drawing/2014/main" id="{3F986500-E9B1-B84F-84EF-E320CB3028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7" t="42805" r="9091" b="22711"/>
          <a:stretch/>
        </p:blipFill>
        <p:spPr>
          <a:xfrm>
            <a:off x="9121492" y="1976031"/>
            <a:ext cx="2063664" cy="1235974"/>
          </a:xfrm>
          <a:prstGeom prst="rect">
            <a:avLst/>
          </a:prstGeom>
        </p:spPr>
      </p:pic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159FBF39-ED9F-204D-8729-51790B4E7FD4}"/>
              </a:ext>
            </a:extLst>
          </p:cNvPr>
          <p:cNvCxnSpPr>
            <a:cxnSpLocks/>
          </p:cNvCxnSpPr>
          <p:nvPr/>
        </p:nvCxnSpPr>
        <p:spPr>
          <a:xfrm>
            <a:off x="8636000" y="1891763"/>
            <a:ext cx="988942" cy="40408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8" name="Picture 157">
            <a:extLst>
              <a:ext uri="{FF2B5EF4-FFF2-40B4-BE49-F238E27FC236}">
                <a16:creationId xmlns:a16="http://schemas.microsoft.com/office/drawing/2014/main" id="{B21DC95E-0D48-F045-B717-F9735E20F9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1626" y="4123271"/>
            <a:ext cx="1784087" cy="1100625"/>
          </a:xfrm>
          <a:prstGeom prst="rect">
            <a:avLst/>
          </a:prstGeom>
        </p:spPr>
      </p:pic>
      <p:sp>
        <p:nvSpPr>
          <p:cNvPr id="159" name="TextBox 158">
            <a:extLst>
              <a:ext uri="{FF2B5EF4-FFF2-40B4-BE49-F238E27FC236}">
                <a16:creationId xmlns:a16="http://schemas.microsoft.com/office/drawing/2014/main" id="{DB291A9D-CF31-5148-95C6-69C11E443D5E}"/>
              </a:ext>
            </a:extLst>
          </p:cNvPr>
          <p:cNvSpPr txBox="1"/>
          <p:nvPr/>
        </p:nvSpPr>
        <p:spPr>
          <a:xfrm>
            <a:off x="8002394" y="5231923"/>
            <a:ext cx="1622548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en-US" sz="1400" dirty="0"/>
              <a:t>ATLAS FELIX Card </a:t>
            </a:r>
          </a:p>
        </p:txBody>
      </p:sp>
      <p:pic>
        <p:nvPicPr>
          <p:cNvPr id="160" name="Picture 2" descr="https://lh3.googleusercontent.com/sU-24uBdtEJWFfKGtfTF5Ht1xpvPFd5d6vv1GNI-X8y4J1KXl9nLBTIkZTTwczT6esywolS2ZhEwrQAlNLfNr8JRVEo6_SaV6dwgSkfniV29_jgFm1GFRmdEwhfXH9RjbTLdJ9zlbRLudIwY6UnAKiyRQ1AlL3jVtbeKyeXAR2l1aV2iJH8G-ZG2p-vOy-I3eA9aYbUo1fY-xWbl62mURGNmQNAaXoWg0CRuuvWUtQnHPFl8JbN1xbgfp0CNyN4HaFlgNRXkNvnGZrs0WAilIPz7i-quUyW7aNDrC2Oxb46Hop3eQNDk3qGmCM4qbLWpfB6cB90yjt2azzOVU8ZBrzaY7ZrJlLgCJ8iFe9JnVPmAJAoNqWG2TFM3i8hB7iv_s-WKyk9tl_BMkb2IGLxM89D0oDhHVs6PU5KQczViBqOhhE7b096BijHmRi3fSFIE2qRIkar0JnXgxrvniSbHFQZvQ5gUdi33pSX70esgJYfCev0yULJKyqM5z86THrVVJMdh9xscmCXq1LTck1NyKczNbyCFsJNGPXNt-a2gL6KBHJnsh39Lu8i-AmVkAr-OvtMuM8HvTedEcLAB1NG-zKsfFf3VMA0aMZBoWbycmLR96f8p1C8E9g=w1670-h939-no">
            <a:extLst>
              <a:ext uri="{FF2B5EF4-FFF2-40B4-BE49-F238E27FC236}">
                <a16:creationId xmlns:a16="http://schemas.microsoft.com/office/drawing/2014/main" id="{E78EC71A-FF6E-DE4C-8125-DCB9D29D0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702" y="4171092"/>
            <a:ext cx="1928431" cy="10843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" name="TextBox 160">
            <a:extLst>
              <a:ext uri="{FF2B5EF4-FFF2-40B4-BE49-F238E27FC236}">
                <a16:creationId xmlns:a16="http://schemas.microsoft.com/office/drawing/2014/main" id="{F2D33D66-8042-5D42-8217-7DCDD697B4E2}"/>
              </a:ext>
            </a:extLst>
          </p:cNvPr>
          <p:cNvSpPr txBox="1"/>
          <p:nvPr/>
        </p:nvSpPr>
        <p:spPr>
          <a:xfrm>
            <a:off x="10075333" y="5265406"/>
            <a:ext cx="1622548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en-US" sz="1400" dirty="0"/>
              <a:t>Installed in a PC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ABB700-97E5-6947-BAC0-F7FAD347710C}"/>
              </a:ext>
            </a:extLst>
          </p:cNvPr>
          <p:cNvSpPr/>
          <p:nvPr/>
        </p:nvSpPr>
        <p:spPr>
          <a:xfrm>
            <a:off x="5384800" y="2108201"/>
            <a:ext cx="2418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Triggered readout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9963B54-6DB9-DA4A-A4D1-D9D9D83BEAFF}"/>
              </a:ext>
            </a:extLst>
          </p:cNvPr>
          <p:cNvSpPr/>
          <p:nvPr/>
        </p:nvSpPr>
        <p:spPr>
          <a:xfrm>
            <a:off x="5198533" y="4765359"/>
            <a:ext cx="2516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Streaming readout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A48C59-EAE2-4C74-A8F3-9D7C5FD49BD7}"/>
              </a:ext>
            </a:extLst>
          </p:cNvPr>
          <p:cNvSpPr txBox="1"/>
          <p:nvPr/>
        </p:nvSpPr>
        <p:spPr>
          <a:xfrm>
            <a:off x="2273352" y="5660071"/>
            <a:ext cx="960237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events selected by Lvl1 triggers are archived 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no high level triggers </a:t>
            </a:r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 No need for online event building  Event building done Offline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DE114DC-18DC-447C-A440-264C48960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Software Mega-workfest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E4CCFA25-A812-48B2-99CB-2AEC888A2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</a:p>
        </p:txBody>
      </p:sp>
    </p:spTree>
    <p:extLst>
      <p:ext uri="{BB962C8B-B14F-4D97-AF65-F5344CB8AC3E}">
        <p14:creationId xmlns:p14="http://schemas.microsoft.com/office/powerpoint/2010/main" val="3509418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54457"/>
            <a:ext cx="10515600" cy="1325563"/>
          </a:xfrm>
        </p:spPr>
        <p:txBody>
          <a:bodyPr/>
          <a:lstStyle/>
          <a:p>
            <a:r>
              <a:rPr lang="en-US" dirty="0"/>
              <a:t>Data rates (Au + Au)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8B76BDB6-00B4-344B-9751-E768F6421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663" y="6308067"/>
            <a:ext cx="10519322" cy="58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3371" tIns="86685" rIns="173371" bIns="86685">
            <a:spAutoFit/>
          </a:bodyPr>
          <a:lstStyle/>
          <a:p>
            <a:pPr>
              <a:tabLst>
                <a:tab pos="1736670" algn="l"/>
                <a:tab pos="2073771" algn="l"/>
                <a:tab pos="3687036" algn="l"/>
              </a:tabLst>
            </a:pPr>
            <a:r>
              <a:rPr lang="en-US" sz="2667" dirty="0">
                <a:solidFill>
                  <a:srgbClr val="000000"/>
                </a:solidFill>
              </a:rPr>
              <a:t>This plot show the advertised collision rates as a function of Time in Store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19FE4F-D039-CB4D-9CCB-F4C1478BC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640" y="1366654"/>
            <a:ext cx="6519368" cy="5097149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1468C1B-CC93-B347-8003-6E280E778536}"/>
              </a:ext>
            </a:extLst>
          </p:cNvPr>
          <p:cNvCxnSpPr>
            <a:cxnSpLocks/>
          </p:cNvCxnSpPr>
          <p:nvPr/>
        </p:nvCxnSpPr>
        <p:spPr>
          <a:xfrm flipH="1">
            <a:off x="8820987" y="5542401"/>
            <a:ext cx="928653" cy="0"/>
          </a:xfrm>
          <a:prstGeom prst="straightConnector1">
            <a:avLst/>
          </a:prstGeom>
          <a:ln w="38100">
            <a:solidFill>
              <a:srgbClr val="02FD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E7C0FA3-8B17-1A48-87E8-EE80909D3B62}"/>
              </a:ext>
            </a:extLst>
          </p:cNvPr>
          <p:cNvSpPr/>
          <p:nvPr/>
        </p:nvSpPr>
        <p:spPr>
          <a:xfrm>
            <a:off x="9749640" y="3057367"/>
            <a:ext cx="2172774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|Z| &lt; 10cm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Year 5 (2027)</a:t>
            </a:r>
          </a:p>
          <a:p>
            <a:r>
              <a:rPr lang="en-US" sz="2400" dirty="0">
                <a:solidFill>
                  <a:srgbClr val="000000"/>
                </a:solidFill>
              </a:rPr>
              <a:t>Year 3 (2025)</a:t>
            </a:r>
          </a:p>
          <a:p>
            <a:r>
              <a:rPr lang="en-US" sz="2400" dirty="0">
                <a:solidFill>
                  <a:srgbClr val="000000"/>
                </a:solidFill>
              </a:rPr>
              <a:t>Year 1 (2023)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15KHz DAQ rate</a:t>
            </a:r>
            <a:endParaRPr lang="en-US" sz="240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15590AC-42E2-5547-BCDD-E86E81D94649}"/>
              </a:ext>
            </a:extLst>
          </p:cNvPr>
          <p:cNvCxnSpPr>
            <a:cxnSpLocks/>
          </p:cNvCxnSpPr>
          <p:nvPr/>
        </p:nvCxnSpPr>
        <p:spPr>
          <a:xfrm flipH="1">
            <a:off x="5897325" y="4749800"/>
            <a:ext cx="3957876" cy="71120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88018EE-2806-E744-81D3-48287A288283}"/>
              </a:ext>
            </a:extLst>
          </p:cNvPr>
          <p:cNvCxnSpPr>
            <a:cxnSpLocks/>
          </p:cNvCxnSpPr>
          <p:nvPr/>
        </p:nvCxnSpPr>
        <p:spPr>
          <a:xfrm flipH="1">
            <a:off x="5897324" y="4445001"/>
            <a:ext cx="3957877" cy="874004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EB2096A-3E58-444F-B4B5-E8A2DFD2BEB9}"/>
              </a:ext>
            </a:extLst>
          </p:cNvPr>
          <p:cNvCxnSpPr>
            <a:cxnSpLocks/>
          </p:cNvCxnSpPr>
          <p:nvPr/>
        </p:nvCxnSpPr>
        <p:spPr>
          <a:xfrm flipH="1">
            <a:off x="5897324" y="4140201"/>
            <a:ext cx="3957877" cy="100990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8FCFBC6D-9FEF-4849-A548-E3CB57270FF8}"/>
              </a:ext>
            </a:extLst>
          </p:cNvPr>
          <p:cNvSpPr/>
          <p:nvPr/>
        </p:nvSpPr>
        <p:spPr>
          <a:xfrm>
            <a:off x="425184" y="1627791"/>
            <a:ext cx="182325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All Vertices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Year 5 (2027)</a:t>
            </a:r>
          </a:p>
          <a:p>
            <a:r>
              <a:rPr lang="en-US" sz="2400" dirty="0">
                <a:solidFill>
                  <a:srgbClr val="000000"/>
                </a:solidFill>
              </a:rPr>
              <a:t>Year 3 (2025)</a:t>
            </a:r>
          </a:p>
          <a:p>
            <a:r>
              <a:rPr lang="en-US" sz="2400" dirty="0">
                <a:solidFill>
                  <a:srgbClr val="000000"/>
                </a:solidFill>
              </a:rPr>
              <a:t>Year 1 (2023)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961BD57-17AD-CC4F-84C6-62E00929873D}"/>
              </a:ext>
            </a:extLst>
          </p:cNvPr>
          <p:cNvCxnSpPr>
            <a:cxnSpLocks/>
          </p:cNvCxnSpPr>
          <p:nvPr/>
        </p:nvCxnSpPr>
        <p:spPr>
          <a:xfrm>
            <a:off x="2248440" y="3429000"/>
            <a:ext cx="1510760" cy="276772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80975BE-3955-F043-A305-C4C7E21B1CD9}"/>
              </a:ext>
            </a:extLst>
          </p:cNvPr>
          <p:cNvCxnSpPr>
            <a:cxnSpLocks/>
          </p:cNvCxnSpPr>
          <p:nvPr/>
        </p:nvCxnSpPr>
        <p:spPr>
          <a:xfrm>
            <a:off x="2248440" y="3008629"/>
            <a:ext cx="1510760" cy="4874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CB2897A-2FF7-F546-94C6-88D801BF04B6}"/>
              </a:ext>
            </a:extLst>
          </p:cNvPr>
          <p:cNvCxnSpPr>
            <a:cxnSpLocks/>
            <a:stCxn id="33" idx="3"/>
          </p:cNvCxnSpPr>
          <p:nvPr/>
        </p:nvCxnSpPr>
        <p:spPr>
          <a:xfrm flipV="1">
            <a:off x="2248440" y="2414983"/>
            <a:ext cx="1510760" cy="182304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1CD6877E-8CC7-7B43-87D6-4F0D06CA7083}"/>
              </a:ext>
            </a:extLst>
          </p:cNvPr>
          <p:cNvSpPr/>
          <p:nvPr/>
        </p:nvSpPr>
        <p:spPr>
          <a:xfrm>
            <a:off x="131515" y="3915228"/>
            <a:ext cx="2743200" cy="25344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67" dirty="0">
                <a:solidFill>
                  <a:srgbClr val="000000"/>
                </a:solidFill>
              </a:rPr>
              <a:t>Even at the end of a store we can saturate the DAQ rate with collisions in the narrow Z range, the TPC will see the full rate as pileup</a:t>
            </a:r>
            <a:endParaRPr lang="en-US" sz="2267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FF52C2-B442-409E-8370-878D44FCECC8}"/>
              </a:ext>
            </a:extLst>
          </p:cNvPr>
          <p:cNvSpPr txBox="1"/>
          <p:nvPr/>
        </p:nvSpPr>
        <p:spPr>
          <a:xfrm>
            <a:off x="9119624" y="177910"/>
            <a:ext cx="2895691" cy="267765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Unlike many other experiments </a:t>
            </a:r>
            <a:r>
              <a:rPr lang="en-US" sz="2400" dirty="0" err="1"/>
              <a:t>sPHENIX</a:t>
            </a:r>
            <a:r>
              <a:rPr lang="en-US" sz="2400" dirty="0"/>
              <a:t> will be exposed to collision rates from a collider with 20 years of experience and optimization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D293B05B-A5FE-4DE4-AAE4-8DAE62FB0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302751C1-5F8B-4A6E-A3D7-60E2BE26D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Software Mega-workfest</a:t>
            </a:r>
          </a:p>
        </p:txBody>
      </p:sp>
    </p:spTree>
    <p:extLst>
      <p:ext uri="{BB962C8B-B14F-4D97-AF65-F5344CB8AC3E}">
        <p14:creationId xmlns:p14="http://schemas.microsoft.com/office/powerpoint/2010/main" val="3320419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8896F7B-9211-9C4D-A5D0-D489FB0CE774}"/>
              </a:ext>
            </a:extLst>
          </p:cNvPr>
          <p:cNvSpPr/>
          <p:nvPr/>
        </p:nvSpPr>
        <p:spPr>
          <a:xfrm>
            <a:off x="304800" y="5359401"/>
            <a:ext cx="7416800" cy="106362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45AB68E-09E1-7D4B-AEBE-88D7DD6D7F18}"/>
              </a:ext>
            </a:extLst>
          </p:cNvPr>
          <p:cNvSpPr/>
          <p:nvPr/>
        </p:nvSpPr>
        <p:spPr>
          <a:xfrm>
            <a:off x="304800" y="3094570"/>
            <a:ext cx="7416800" cy="17568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6E60E12-C2AE-4F4F-BB4F-440BB0212F26}"/>
              </a:ext>
            </a:extLst>
          </p:cNvPr>
          <p:cNvSpPr/>
          <p:nvPr/>
        </p:nvSpPr>
        <p:spPr>
          <a:xfrm>
            <a:off x="286637" y="990601"/>
            <a:ext cx="7416800" cy="175683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3338"/>
            <a:ext cx="10972800" cy="728663"/>
          </a:xfrm>
        </p:spPr>
        <p:txBody>
          <a:bodyPr/>
          <a:lstStyle/>
          <a:p>
            <a:r>
              <a:rPr lang="en-US" dirty="0"/>
              <a:t>Total Data volumes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4E86301-78DA-994F-A384-F3A80F9ACF10}"/>
              </a:ext>
            </a:extLst>
          </p:cNvPr>
          <p:cNvSpPr txBox="1">
            <a:spLocks/>
          </p:cNvSpPr>
          <p:nvPr/>
        </p:nvSpPr>
        <p:spPr>
          <a:xfrm>
            <a:off x="8229601" y="2413000"/>
            <a:ext cx="3804761" cy="87026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333"/>
              </a:spcAft>
              <a:buNone/>
            </a:pPr>
            <a:r>
              <a:rPr lang="en-US" sz="1867" dirty="0"/>
              <a:t>The 2023-era tape drives (“LTO-9”) can sustain about 4.5GBit/s real-world throughput  (20TB capacity)</a:t>
            </a:r>
          </a:p>
          <a:p>
            <a:pPr marL="0" indent="0">
              <a:spcBef>
                <a:spcPts val="0"/>
              </a:spcBef>
              <a:spcAft>
                <a:spcPts val="1333"/>
              </a:spcAft>
              <a:buNone/>
            </a:pPr>
            <a:r>
              <a:rPr lang="en-US" sz="1867" dirty="0"/>
              <a:t>Next-gen LTO-10 has 8GBit/s throughput  (48TB)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849910-8459-BF4F-B14D-F0DA2D76E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640" y="889001"/>
            <a:ext cx="4235361" cy="129060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0D671B8-1040-504D-81F7-EF99462A272B}"/>
              </a:ext>
            </a:extLst>
          </p:cNvPr>
          <p:cNvSpPr txBox="1">
            <a:spLocks/>
          </p:cNvSpPr>
          <p:nvPr/>
        </p:nvSpPr>
        <p:spPr>
          <a:xfrm>
            <a:off x="488779" y="1092200"/>
            <a:ext cx="11093621" cy="529416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333"/>
              </a:spcAft>
              <a:buNone/>
            </a:pPr>
            <a:r>
              <a:rPr lang="en-US" dirty="0">
                <a:sym typeface="Wingdings" pitchFamily="2" charset="2"/>
              </a:rPr>
              <a:t>Year 1:  47 billion events * 1.7 MB = 75 PB</a:t>
            </a:r>
          </a:p>
          <a:p>
            <a:pPr marL="0" indent="0">
              <a:spcBef>
                <a:spcPts val="0"/>
              </a:spcBef>
              <a:spcAft>
                <a:spcPts val="1333"/>
              </a:spcAft>
              <a:buNone/>
            </a:pPr>
            <a:r>
              <a:rPr lang="en-US" dirty="0"/>
              <a:t>LTO-9:    75 * 1024 TB  / 20TB = 3840 tape cartridges</a:t>
            </a:r>
          </a:p>
          <a:p>
            <a:pPr marL="0" indent="0">
              <a:spcBef>
                <a:spcPts val="0"/>
              </a:spcBef>
              <a:spcAft>
                <a:spcPts val="1333"/>
              </a:spcAft>
              <a:buNone/>
            </a:pPr>
            <a:r>
              <a:rPr lang="en-US" dirty="0"/>
              <a:t>LTO-10:  75 * 1024 TB / 48TB = 1600 cartridges</a:t>
            </a:r>
          </a:p>
          <a:p>
            <a:pPr marL="0" indent="0">
              <a:spcBef>
                <a:spcPts val="0"/>
              </a:spcBef>
              <a:spcAft>
                <a:spcPts val="1333"/>
              </a:spcAft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spcAft>
                <a:spcPts val="1333"/>
              </a:spcAft>
              <a:buNone/>
            </a:pPr>
            <a:r>
              <a:rPr lang="en-US" dirty="0">
                <a:sym typeface="Wingdings" pitchFamily="2" charset="2"/>
              </a:rPr>
              <a:t>Year 2:  96 billion events * 1.6 MB = 143 PB</a:t>
            </a:r>
          </a:p>
          <a:p>
            <a:pPr marL="0" indent="0">
              <a:spcBef>
                <a:spcPts val="0"/>
              </a:spcBef>
              <a:spcAft>
                <a:spcPts val="1333"/>
              </a:spcAft>
              <a:buNone/>
            </a:pPr>
            <a:r>
              <a:rPr lang="en-US" dirty="0"/>
              <a:t>LTO-9:    143 * 1024 TB  / 20TB = 7300 tape cartridges</a:t>
            </a:r>
          </a:p>
          <a:p>
            <a:pPr marL="0" indent="0">
              <a:spcBef>
                <a:spcPts val="0"/>
              </a:spcBef>
              <a:spcAft>
                <a:spcPts val="1333"/>
              </a:spcAft>
              <a:buNone/>
            </a:pPr>
            <a:r>
              <a:rPr lang="en-US" dirty="0"/>
              <a:t>LTO-10:  143 * 1024 TB /  48TB = 3500 cartridges</a:t>
            </a:r>
          </a:p>
          <a:p>
            <a:pPr marL="0" indent="0">
              <a:spcBef>
                <a:spcPts val="0"/>
              </a:spcBef>
              <a:spcAft>
                <a:spcPts val="1333"/>
              </a:spcAft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spcAft>
                <a:spcPts val="1333"/>
              </a:spcAft>
              <a:buNone/>
            </a:pPr>
            <a:r>
              <a:rPr lang="en-US" dirty="0">
                <a:sym typeface="Wingdings" pitchFamily="2" charset="2"/>
              </a:rPr>
              <a:t>Year 3:  96 billion events * 2.3 MB = 205 PB</a:t>
            </a:r>
            <a:endParaRPr lang="en-US" dirty="0"/>
          </a:p>
          <a:p>
            <a:pPr marL="0" indent="0">
              <a:spcBef>
                <a:spcPts val="0"/>
              </a:spcBef>
              <a:spcAft>
                <a:spcPts val="1333"/>
              </a:spcAft>
              <a:buNone/>
            </a:pPr>
            <a:r>
              <a:rPr lang="en-US" dirty="0"/>
              <a:t>LTO-10:  205 * 1024 TB /  48TB = 4400 cartridges</a:t>
            </a:r>
          </a:p>
          <a:p>
            <a:pPr marL="0" indent="0">
              <a:spcBef>
                <a:spcPts val="0"/>
              </a:spcBef>
              <a:spcAft>
                <a:spcPts val="1333"/>
              </a:spcAft>
              <a:buNone/>
            </a:pPr>
            <a:endParaRPr lang="en-US" dirty="0"/>
          </a:p>
        </p:txBody>
      </p:sp>
      <p:pic>
        <p:nvPicPr>
          <p:cNvPr id="1026" name="Picture 2" descr="https://spectralogic.com/wp-content/uploads/LTO8-Drive-LFOneTape-3MB.png">
            <a:extLst>
              <a:ext uri="{FF2B5EF4-FFF2-40B4-BE49-F238E27FC236}">
                <a16:creationId xmlns:a16="http://schemas.microsoft.com/office/drawing/2014/main" id="{BF81274C-86B5-7449-88C6-617DFCF66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1" y="4140200"/>
            <a:ext cx="257734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58D76DD-6BE7-F34F-843F-708F55434058}"/>
              </a:ext>
            </a:extLst>
          </p:cNvPr>
          <p:cNvSpPr/>
          <p:nvPr/>
        </p:nvSpPr>
        <p:spPr>
          <a:xfrm>
            <a:off x="9827781" y="5959157"/>
            <a:ext cx="2097819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67" b="1" dirty="0"/>
              <a:t>Current-generation LTO-8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09F7D1-C29F-E744-B227-0FE34AA33849}"/>
              </a:ext>
            </a:extLst>
          </p:cNvPr>
          <p:cNvSpPr/>
          <p:nvPr/>
        </p:nvSpPr>
        <p:spPr>
          <a:xfrm>
            <a:off x="6399153" y="1006158"/>
            <a:ext cx="1156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Au + Au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07F0EA-7B4B-FF45-A515-5A5B219CED91}"/>
              </a:ext>
            </a:extLst>
          </p:cNvPr>
          <p:cNvSpPr/>
          <p:nvPr/>
        </p:nvSpPr>
        <p:spPr>
          <a:xfrm>
            <a:off x="6703954" y="3022601"/>
            <a:ext cx="9781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p + p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p + Au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23457E-4749-564E-A53A-268EEC4D762F}"/>
              </a:ext>
            </a:extLst>
          </p:cNvPr>
          <p:cNvSpPr/>
          <p:nvPr/>
        </p:nvSpPr>
        <p:spPr>
          <a:xfrm>
            <a:off x="6602353" y="5374958"/>
            <a:ext cx="1156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Au + Au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6DFFFB3-4E06-4B50-8A7C-E04710BC9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251BC99-AF2A-4CD1-8CD4-37795AB30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Software Mega-workfest</a:t>
            </a:r>
          </a:p>
        </p:txBody>
      </p:sp>
    </p:spTree>
    <p:extLst>
      <p:ext uri="{BB962C8B-B14F-4D97-AF65-F5344CB8AC3E}">
        <p14:creationId xmlns:p14="http://schemas.microsoft.com/office/powerpoint/2010/main" val="1148753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68F0E-DAF7-074B-AE2A-629CE0D47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67" dirty="0"/>
              <a:t>CPU Projections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94A0D-C6A2-F942-ACCF-53779BE9D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3" y="4461935"/>
            <a:ext cx="10972800" cy="1897063"/>
          </a:xfrm>
        </p:spPr>
        <p:txBody>
          <a:bodyPr>
            <a:normAutofit fontScale="85000" lnSpcReduction="20000"/>
          </a:bodyPr>
          <a:lstStyle/>
          <a:p>
            <a:r>
              <a:rPr lang="en-US" sz="2667" dirty="0"/>
              <a:t>Current estimate = 100k (Year-1) to 200k (Year-3) CPU-core required</a:t>
            </a:r>
          </a:p>
          <a:p>
            <a:pPr lvl="1"/>
            <a:r>
              <a:rPr lang="en-US" sz="2133" dirty="0"/>
              <a:t> on current hardware</a:t>
            </a:r>
          </a:p>
          <a:p>
            <a:pPr lvl="1"/>
            <a:r>
              <a:rPr lang="en-US" sz="2133" dirty="0"/>
              <a:t>Incl. 10k cores for TPC calibration current inversion</a:t>
            </a:r>
          </a:p>
          <a:p>
            <a:r>
              <a:rPr lang="en-US" sz="2667" b="1" dirty="0">
                <a:solidFill>
                  <a:srgbClr val="FF0000"/>
                </a:solidFill>
              </a:rPr>
              <a:t>Depends on reaching 24 core-sec/</a:t>
            </a:r>
            <a:r>
              <a:rPr lang="en-US" sz="2667" b="1" dirty="0" err="1">
                <a:solidFill>
                  <a:srgbClr val="FF0000"/>
                </a:solidFill>
              </a:rPr>
              <a:t>ev</a:t>
            </a:r>
            <a:r>
              <a:rPr lang="en-US" sz="2667" b="1" dirty="0">
                <a:solidFill>
                  <a:srgbClr val="FF0000"/>
                </a:solidFill>
              </a:rPr>
              <a:t> milestone</a:t>
            </a:r>
          </a:p>
          <a:p>
            <a:r>
              <a:rPr lang="en-US" sz="2667" dirty="0"/>
              <a:t>Further improvement to tracking times will reduce CPU requirements below these numbers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9A25D-55BD-8744-95F0-9BE5CEBE2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7</a:t>
            </a:fld>
            <a:endParaRPr lang="en-US" alt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515DEF5-3BF8-314D-B6D1-5D0C29B840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606879"/>
              </p:ext>
            </p:extLst>
          </p:nvPr>
        </p:nvGraphicFramePr>
        <p:xfrm>
          <a:off x="1219200" y="2125133"/>
          <a:ext cx="9652002" cy="18970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3187">
                  <a:extLst>
                    <a:ext uri="{9D8B030D-6E8A-4147-A177-3AD203B41FA5}">
                      <a16:colId xmlns:a16="http://schemas.microsoft.com/office/drawing/2014/main" val="2867107046"/>
                    </a:ext>
                  </a:extLst>
                </a:gridCol>
                <a:gridCol w="1601763">
                  <a:extLst>
                    <a:ext uri="{9D8B030D-6E8A-4147-A177-3AD203B41FA5}">
                      <a16:colId xmlns:a16="http://schemas.microsoft.com/office/drawing/2014/main" val="1147648608"/>
                    </a:ext>
                  </a:extLst>
                </a:gridCol>
                <a:gridCol w="1601763">
                  <a:extLst>
                    <a:ext uri="{9D8B030D-6E8A-4147-A177-3AD203B41FA5}">
                      <a16:colId xmlns:a16="http://schemas.microsoft.com/office/drawing/2014/main" val="3672528498"/>
                    </a:ext>
                  </a:extLst>
                </a:gridCol>
                <a:gridCol w="1601763">
                  <a:extLst>
                    <a:ext uri="{9D8B030D-6E8A-4147-A177-3AD203B41FA5}">
                      <a16:colId xmlns:a16="http://schemas.microsoft.com/office/drawing/2014/main" val="2179761087"/>
                    </a:ext>
                  </a:extLst>
                </a:gridCol>
                <a:gridCol w="1601763">
                  <a:extLst>
                    <a:ext uri="{9D8B030D-6E8A-4147-A177-3AD203B41FA5}">
                      <a16:colId xmlns:a16="http://schemas.microsoft.com/office/drawing/2014/main" val="2197705240"/>
                    </a:ext>
                  </a:extLst>
                </a:gridCol>
                <a:gridCol w="1601763">
                  <a:extLst>
                    <a:ext uri="{9D8B030D-6E8A-4147-A177-3AD203B41FA5}">
                      <a16:colId xmlns:a16="http://schemas.microsoft.com/office/drawing/2014/main" val="4015463049"/>
                    </a:ext>
                  </a:extLst>
                </a:gridCol>
              </a:tblGrid>
              <a:tr h="316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CPU-cores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year-1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year-2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year-3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year-4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year-5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151201"/>
                  </a:ext>
                </a:extLst>
              </a:tr>
              <a:tr h="316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calorimetry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1.6E+04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2.4E+04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3.2E+04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2.4E+04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3.2E+04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155606"/>
                  </a:ext>
                </a:extLst>
              </a:tr>
              <a:tr h="316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tpc-calibration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1.9E+04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2.0E+04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4.0E+04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2.4E+04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4.0E+04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44185"/>
                  </a:ext>
                </a:extLst>
              </a:tr>
              <a:tr h="316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reconstruction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5.8E+04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7.9E+04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1.2E+05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7.9E+04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1.2E+05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428083"/>
                  </a:ext>
                </a:extLst>
              </a:tr>
              <a:tr h="316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analysis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1.9E+03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2.4E+03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4.0E+03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2.4E+03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4.0E+03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919970"/>
                  </a:ext>
                </a:extLst>
              </a:tr>
              <a:tr h="316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total (no ana)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9.3E+04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1.2E+05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1.9E+05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1.3E+05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1.9E+05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167077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60B783-2E1C-48CB-87CB-6BECB7623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6E88661-B950-4451-9092-02EF614E4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Software Mega-workfest</a:t>
            </a:r>
          </a:p>
        </p:txBody>
      </p:sp>
    </p:spTree>
    <p:extLst>
      <p:ext uri="{BB962C8B-B14F-4D97-AF65-F5344CB8AC3E}">
        <p14:creationId xmlns:p14="http://schemas.microsoft.com/office/powerpoint/2010/main" val="2946112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>
            <a:extLst>
              <a:ext uri="{FF2B5EF4-FFF2-40B4-BE49-F238E27FC236}">
                <a16:creationId xmlns:a16="http://schemas.microsoft.com/office/drawing/2014/main" id="{D96F91B1-509C-4E9A-AFB5-D4A3B72EA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55" y="76200"/>
            <a:ext cx="10612845" cy="736600"/>
          </a:xfrm>
        </p:spPr>
        <p:txBody>
          <a:bodyPr/>
          <a:lstStyle/>
          <a:p>
            <a:r>
              <a:rPr lang="en-US" altLang="en-US" dirty="0"/>
              <a:t>Reconstruction + Analysis Flow</a:t>
            </a:r>
          </a:p>
        </p:txBody>
      </p:sp>
      <p:sp>
        <p:nvSpPr>
          <p:cNvPr id="66580" name="Line 20">
            <a:extLst>
              <a:ext uri="{FF2B5EF4-FFF2-40B4-BE49-F238E27FC236}">
                <a16:creationId xmlns:a16="http://schemas.microsoft.com/office/drawing/2014/main" id="{25D40220-4439-43D6-890D-3433A50AD3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9034" y="1849968"/>
            <a:ext cx="3348564" cy="1240369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66584" name="Line 24">
            <a:extLst>
              <a:ext uri="{FF2B5EF4-FFF2-40B4-BE49-F238E27FC236}">
                <a16:creationId xmlns:a16="http://schemas.microsoft.com/office/drawing/2014/main" id="{F499E7F8-A668-4A71-8254-26E8E9FCEE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13601" y="3268133"/>
            <a:ext cx="1898652" cy="20679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66585" name="Text Box 25">
            <a:extLst>
              <a:ext uri="{FF2B5EF4-FFF2-40B4-BE49-F238E27FC236}">
                <a16:creationId xmlns:a16="http://schemas.microsoft.com/office/drawing/2014/main" id="{A787A83F-ECA6-4006-89A9-C0DD872BF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4" y="4671484"/>
            <a:ext cx="1946367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Calibri" charset="0"/>
                <a:ea typeface="MS PGothic" charset="0"/>
                <a:cs typeface="MS PGothic" charset="0"/>
              </a:rPr>
              <a:t>Conditions DB</a:t>
            </a:r>
          </a:p>
        </p:txBody>
      </p:sp>
      <p:sp>
        <p:nvSpPr>
          <p:cNvPr id="66586" name="Text Box 26">
            <a:extLst>
              <a:ext uri="{FF2B5EF4-FFF2-40B4-BE49-F238E27FC236}">
                <a16:creationId xmlns:a16="http://schemas.microsoft.com/office/drawing/2014/main" id="{708ABC9F-CEF0-47B7-85A3-A2113D77F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56" y="5761674"/>
            <a:ext cx="2461123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Calibri" charset="0"/>
                <a:ea typeface="MS PGothic" charset="0"/>
                <a:cs typeface="MS PGothic" charset="0"/>
              </a:rPr>
              <a:t>Online monitoring</a:t>
            </a:r>
          </a:p>
        </p:txBody>
      </p:sp>
      <p:sp>
        <p:nvSpPr>
          <p:cNvPr id="66587" name="Line 27">
            <a:extLst>
              <a:ext uri="{FF2B5EF4-FFF2-40B4-BE49-F238E27FC236}">
                <a16:creationId xmlns:a16="http://schemas.microsoft.com/office/drawing/2014/main" id="{EECE076C-EF9E-41BD-93F8-B85C7F330C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5999" y="2235199"/>
            <a:ext cx="0" cy="34861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66588" name="Line 28">
            <a:extLst>
              <a:ext uri="{FF2B5EF4-FFF2-40B4-BE49-F238E27FC236}">
                <a16:creationId xmlns:a16="http://schemas.microsoft.com/office/drawing/2014/main" id="{8427A561-EE52-4333-8CDF-B816E43CAC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1671" y="5204883"/>
            <a:ext cx="0" cy="55678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 dirty="0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66589" name="Line 29">
            <a:extLst>
              <a:ext uri="{FF2B5EF4-FFF2-40B4-BE49-F238E27FC236}">
                <a16:creationId xmlns:a16="http://schemas.microsoft.com/office/drawing/2014/main" id="{FC792B9B-3481-48CD-9989-C8301B7771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1671" y="3611034"/>
            <a:ext cx="0" cy="1017375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66590" name="Line 30">
            <a:extLst>
              <a:ext uri="{FF2B5EF4-FFF2-40B4-BE49-F238E27FC236}">
                <a16:creationId xmlns:a16="http://schemas.microsoft.com/office/drawing/2014/main" id="{AFCE1D04-8C41-4466-A530-B34E1BF0AD2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2918" y="4851402"/>
            <a:ext cx="1697084" cy="820364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66594" name="Text Box 34">
            <a:extLst>
              <a:ext uri="{FF2B5EF4-FFF2-40B4-BE49-F238E27FC236}">
                <a16:creationId xmlns:a16="http://schemas.microsoft.com/office/drawing/2014/main" id="{DF30BFFB-0BCC-49E8-AD9F-923BC2AE9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819" y="2971801"/>
            <a:ext cx="2465915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Calibri" charset="0"/>
                <a:ea typeface="MS PGothic" charset="0"/>
                <a:cs typeface="MS PGothic" charset="0"/>
              </a:rPr>
              <a:t>Calibration + Q/A</a:t>
            </a:r>
          </a:p>
        </p:txBody>
      </p:sp>
      <p:sp>
        <p:nvSpPr>
          <p:cNvPr id="66595" name="Line 35">
            <a:extLst>
              <a:ext uri="{FF2B5EF4-FFF2-40B4-BE49-F238E27FC236}">
                <a16:creationId xmlns:a16="http://schemas.microsoft.com/office/drawing/2014/main" id="{5F0CB6C9-F0DF-4348-A6FE-3277519514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9718" y="3221567"/>
            <a:ext cx="1352549" cy="211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66596" name="Line 36">
            <a:extLst>
              <a:ext uri="{FF2B5EF4-FFF2-40B4-BE49-F238E27FC236}">
                <a16:creationId xmlns:a16="http://schemas.microsoft.com/office/drawing/2014/main" id="{0ABEEDED-DD0B-491A-B71E-6724A31223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9617" y="1890185"/>
            <a:ext cx="660400" cy="986367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66606" name="Text Box 46">
            <a:extLst>
              <a:ext uri="{FF2B5EF4-FFF2-40B4-BE49-F238E27FC236}">
                <a16:creationId xmlns:a16="http://schemas.microsoft.com/office/drawing/2014/main" id="{56E8B37E-2CFC-4803-A70A-52B6FCAA1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5834" y="1316568"/>
            <a:ext cx="12400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Calibri" charset="0"/>
                <a:ea typeface="MS PGothic" charset="0"/>
                <a:cs typeface="MS PGothic" charset="0"/>
              </a:rPr>
              <a:t>135Gb/s</a:t>
            </a:r>
          </a:p>
        </p:txBody>
      </p:sp>
      <p:grpSp>
        <p:nvGrpSpPr>
          <p:cNvPr id="19476" name="Group 52">
            <a:extLst>
              <a:ext uri="{FF2B5EF4-FFF2-40B4-BE49-F238E27FC236}">
                <a16:creationId xmlns:a16="http://schemas.microsoft.com/office/drawing/2014/main" id="{D8102D4A-AA1E-4B2F-8F5C-C1D03EE62F8E}"/>
              </a:ext>
            </a:extLst>
          </p:cNvPr>
          <p:cNvGrpSpPr>
            <a:grpSpLocks/>
          </p:cNvGrpSpPr>
          <p:nvPr/>
        </p:nvGrpSpPr>
        <p:grpSpPr bwMode="auto">
          <a:xfrm>
            <a:off x="5092700" y="903817"/>
            <a:ext cx="6096000" cy="1479549"/>
            <a:chOff x="2406" y="427"/>
            <a:chExt cx="2880" cy="699"/>
          </a:xfrm>
        </p:grpSpPr>
        <p:sp>
          <p:nvSpPr>
            <p:cNvPr id="66568" name="Rectangle 8">
              <a:extLst>
                <a:ext uri="{FF2B5EF4-FFF2-40B4-BE49-F238E27FC236}">
                  <a16:creationId xmlns:a16="http://schemas.microsoft.com/office/drawing/2014/main" id="{07D041A8-7426-4990-A993-E1EA7C049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6" y="550"/>
              <a:ext cx="2880" cy="57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latin typeface="Calibr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66579" name="Text Box 19">
              <a:extLst>
                <a:ext uri="{FF2B5EF4-FFF2-40B4-BE49-F238E27FC236}">
                  <a16:creationId xmlns:a16="http://schemas.microsoft.com/office/drawing/2014/main" id="{2C87D7DF-BDC7-4EF6-8F91-84450638F3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9" y="427"/>
              <a:ext cx="368" cy="2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latin typeface="Calibri" charset="0"/>
                  <a:ea typeface="MS PGothic" charset="0"/>
                  <a:cs typeface="MS PGothic" charset="0"/>
                </a:rPr>
                <a:t>Hpss</a:t>
              </a:r>
            </a:p>
          </p:txBody>
        </p:sp>
        <p:grpSp>
          <p:nvGrpSpPr>
            <p:cNvPr id="19492" name="Group 51">
              <a:extLst>
                <a:ext uri="{FF2B5EF4-FFF2-40B4-BE49-F238E27FC236}">
                  <a16:creationId xmlns:a16="http://schemas.microsoft.com/office/drawing/2014/main" id="{72E65B89-FAFA-4F51-BB51-2EBF78608B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595"/>
              <a:ext cx="2635" cy="451"/>
              <a:chOff x="2529" y="595"/>
              <a:chExt cx="2635" cy="451"/>
            </a:xfrm>
          </p:grpSpPr>
          <p:sp>
            <p:nvSpPr>
              <p:cNvPr id="66570" name="Text Box 10">
                <a:extLst>
                  <a:ext uri="{FF2B5EF4-FFF2-40B4-BE49-F238E27FC236}">
                    <a16:creationId xmlns:a16="http://schemas.microsoft.com/office/drawing/2014/main" id="{69098DB5-2201-44BB-AE86-D4CDE7C841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29" y="595"/>
                <a:ext cx="724" cy="451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867">
                    <a:latin typeface="Calibri" charset="0"/>
                    <a:ea typeface="MS PGothic" charset="0"/>
                    <a:cs typeface="MS PGothic" charset="0"/>
                  </a:rPr>
                  <a:t>HPSS</a:t>
                </a:r>
              </a:p>
              <a:p>
                <a:pPr algn="ctr">
                  <a:defRPr/>
                </a:pPr>
                <a:r>
                  <a:rPr lang="en-US" sz="1867">
                    <a:latin typeface="Calibri" charset="0"/>
                    <a:ea typeface="MS PGothic" charset="0"/>
                    <a:cs typeface="MS PGothic" charset="0"/>
                  </a:rPr>
                  <a:t>disk cache</a:t>
                </a:r>
              </a:p>
              <a:p>
                <a:pPr algn="ctr">
                  <a:defRPr/>
                </a:pPr>
                <a:r>
                  <a:rPr lang="en-US" sz="1867">
                    <a:latin typeface="Calibri" charset="0"/>
                    <a:ea typeface="MS PGothic" charset="0"/>
                    <a:cs typeface="MS PGothic" charset="0"/>
                  </a:rPr>
                  <a:t>Raw</a:t>
                </a:r>
              </a:p>
            </p:txBody>
          </p:sp>
          <p:sp>
            <p:nvSpPr>
              <p:cNvPr id="66571" name="Text Box 11">
                <a:extLst>
                  <a:ext uri="{FF2B5EF4-FFF2-40B4-BE49-F238E27FC236}">
                    <a16:creationId xmlns:a16="http://schemas.microsoft.com/office/drawing/2014/main" id="{554EFEA2-CA0F-4A42-9024-700C560788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2" y="719"/>
                <a:ext cx="366" cy="21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>
                    <a:latin typeface="Calibri" charset="0"/>
                    <a:ea typeface="MS PGothic" charset="0"/>
                    <a:cs typeface="MS PGothic" charset="0"/>
                  </a:rPr>
                  <a:t>Tape</a:t>
                </a:r>
              </a:p>
            </p:txBody>
          </p:sp>
          <p:grpSp>
            <p:nvGrpSpPr>
              <p:cNvPr id="19495" name="Group 48">
                <a:extLst>
                  <a:ext uri="{FF2B5EF4-FFF2-40B4-BE49-F238E27FC236}">
                    <a16:creationId xmlns:a16="http://schemas.microsoft.com/office/drawing/2014/main" id="{0B14008E-DBFF-4A32-98E6-C1307B73DB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07" y="780"/>
                <a:ext cx="281" cy="96"/>
                <a:chOff x="3328" y="790"/>
                <a:chExt cx="281" cy="96"/>
              </a:xfrm>
            </p:grpSpPr>
            <p:sp>
              <p:nvSpPr>
                <p:cNvPr id="66574" name="Line 14">
                  <a:extLst>
                    <a:ext uri="{FF2B5EF4-FFF2-40B4-BE49-F238E27FC236}">
                      <a16:creationId xmlns:a16="http://schemas.microsoft.com/office/drawing/2014/main" id="{E49FB1A8-D635-417A-8672-73DB609A20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28" y="790"/>
                  <a:ext cx="281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>
                    <a:latin typeface="Calibri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66575" name="Line 15">
                  <a:extLst>
                    <a:ext uri="{FF2B5EF4-FFF2-40B4-BE49-F238E27FC236}">
                      <a16:creationId xmlns:a16="http://schemas.microsoft.com/office/drawing/2014/main" id="{C85FE72F-CD25-4EF3-A643-E8BBEB7052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28" y="886"/>
                  <a:ext cx="281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>
                    <a:latin typeface="Calibri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19496" name="Group 49">
                <a:extLst>
                  <a:ext uri="{FF2B5EF4-FFF2-40B4-BE49-F238E27FC236}">
                    <a16:creationId xmlns:a16="http://schemas.microsoft.com/office/drawing/2014/main" id="{69FB3F82-0C0B-44F8-959A-1A15575C0C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05" y="780"/>
                <a:ext cx="281" cy="96"/>
                <a:chOff x="4094" y="790"/>
                <a:chExt cx="281" cy="96"/>
              </a:xfrm>
            </p:grpSpPr>
            <p:sp>
              <p:nvSpPr>
                <p:cNvPr id="66577" name="Line 17">
                  <a:extLst>
                    <a:ext uri="{FF2B5EF4-FFF2-40B4-BE49-F238E27FC236}">
                      <a16:creationId xmlns:a16="http://schemas.microsoft.com/office/drawing/2014/main" id="{4F190F16-292C-441C-922C-7DBBC8E473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94" y="790"/>
                  <a:ext cx="281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>
                    <a:latin typeface="Calibri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66578" name="Line 18">
                  <a:extLst>
                    <a:ext uri="{FF2B5EF4-FFF2-40B4-BE49-F238E27FC236}">
                      <a16:creationId xmlns:a16="http://schemas.microsoft.com/office/drawing/2014/main" id="{37D41223-7B17-4901-B850-8079ED2210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94" y="886"/>
                  <a:ext cx="281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>
                    <a:latin typeface="Calibri" charset="0"/>
                    <a:ea typeface="MS PGothic" charset="0"/>
                    <a:cs typeface="MS PGothic" charset="0"/>
                  </a:endParaRPr>
                </a:p>
              </p:txBody>
            </p:sp>
          </p:grpSp>
          <p:sp>
            <p:nvSpPr>
              <p:cNvPr id="66607" name="Text Box 47">
                <a:extLst>
                  <a:ext uri="{FF2B5EF4-FFF2-40B4-BE49-F238E27FC236}">
                    <a16:creationId xmlns:a16="http://schemas.microsoft.com/office/drawing/2014/main" id="{715B5D96-A12A-4D3C-834A-AF7E13057A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0" y="595"/>
                <a:ext cx="724" cy="451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867">
                    <a:latin typeface="Calibri" charset="0"/>
                    <a:ea typeface="MS PGothic" charset="0"/>
                    <a:cs typeface="MS PGothic" charset="0"/>
                  </a:rPr>
                  <a:t>HPSS</a:t>
                </a:r>
              </a:p>
              <a:p>
                <a:pPr algn="ctr">
                  <a:defRPr/>
                </a:pPr>
                <a:r>
                  <a:rPr lang="en-US" sz="1867">
                    <a:latin typeface="Calibri" charset="0"/>
                    <a:ea typeface="MS PGothic" charset="0"/>
                    <a:cs typeface="MS PGothic" charset="0"/>
                  </a:rPr>
                  <a:t>disk cache</a:t>
                </a:r>
              </a:p>
              <a:p>
                <a:pPr algn="ctr">
                  <a:defRPr/>
                </a:pPr>
                <a:r>
                  <a:rPr lang="en-US" sz="1867">
                    <a:latin typeface="Calibri" charset="0"/>
                    <a:ea typeface="MS PGothic" charset="0"/>
                    <a:cs typeface="MS PGothic" charset="0"/>
                  </a:rPr>
                  <a:t>DST</a:t>
                </a:r>
              </a:p>
            </p:txBody>
          </p:sp>
        </p:grpSp>
      </p:grpSp>
      <p:sp>
        <p:nvSpPr>
          <p:cNvPr id="66564" name="Line 4">
            <a:extLst>
              <a:ext uri="{FF2B5EF4-FFF2-40B4-BE49-F238E27FC236}">
                <a16:creationId xmlns:a16="http://schemas.microsoft.com/office/drawing/2014/main" id="{FB3C09DC-7CA1-484F-8A41-9E0E50A79C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70567" y="1805518"/>
            <a:ext cx="3807884" cy="211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66565" name="Text Box 5">
            <a:extLst>
              <a:ext uri="{FF2B5EF4-FFF2-40B4-BE49-F238E27FC236}">
                <a16:creationId xmlns:a16="http://schemas.microsoft.com/office/drawing/2014/main" id="{3C9AF754-7BCC-435E-A584-CEBC4AA84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33" y="1369485"/>
            <a:ext cx="953018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latin typeface="Calibri" charset="0"/>
                <a:ea typeface="MS PGothic" charset="0"/>
                <a:cs typeface="MS PGothic" charset="0"/>
              </a:rPr>
              <a:t>Buffer</a:t>
            </a:r>
          </a:p>
          <a:p>
            <a:pPr>
              <a:defRPr/>
            </a:pPr>
            <a:r>
              <a:rPr lang="en-US" sz="2400">
                <a:latin typeface="Calibri" charset="0"/>
                <a:ea typeface="MS PGothic" charset="0"/>
                <a:cs typeface="MS PGothic" charset="0"/>
              </a:rPr>
              <a:t>boxes</a:t>
            </a:r>
          </a:p>
        </p:txBody>
      </p:sp>
      <p:sp>
        <p:nvSpPr>
          <p:cNvPr id="66582" name="Line 22">
            <a:extLst>
              <a:ext uri="{FF2B5EF4-FFF2-40B4-BE49-F238E27FC236}">
                <a16:creationId xmlns:a16="http://schemas.microsoft.com/office/drawing/2014/main" id="{399135BE-6E44-4A52-B682-C93188EEBDE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3884" y="2214034"/>
            <a:ext cx="0" cy="5207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66583" name="Text Box 23">
            <a:extLst>
              <a:ext uri="{FF2B5EF4-FFF2-40B4-BE49-F238E27FC236}">
                <a16:creationId xmlns:a16="http://schemas.microsoft.com/office/drawing/2014/main" id="{F7BC24C3-129B-4D06-8C7C-E02E78612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385" y="2766485"/>
            <a:ext cx="2093971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latin typeface="Calibri" charset="0"/>
                <a:ea typeface="MS PGothic" charset="0"/>
                <a:cs typeface="MS PGothic" charset="0"/>
              </a:rPr>
              <a:t>Raw Disk cache</a:t>
            </a:r>
          </a:p>
          <a:p>
            <a:pPr>
              <a:defRPr/>
            </a:pPr>
            <a:r>
              <a:rPr lang="en-US" sz="2400">
                <a:latin typeface="Calibri" charset="0"/>
                <a:ea typeface="MS PGothic" charset="0"/>
                <a:cs typeface="MS PGothic" charset="0"/>
              </a:rPr>
              <a:t>20PB (2 weeks)</a:t>
            </a:r>
          </a:p>
        </p:txBody>
      </p:sp>
      <p:sp>
        <p:nvSpPr>
          <p:cNvPr id="66597" name="Line 37">
            <a:extLst>
              <a:ext uri="{FF2B5EF4-FFF2-40B4-BE49-F238E27FC236}">
                <a16:creationId xmlns:a16="http://schemas.microsoft.com/office/drawing/2014/main" id="{0BAD86C7-B9D5-4C09-8A89-250BAAFD4F2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44151" y="3291417"/>
            <a:ext cx="0" cy="3746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66600" name="Text Box 40">
            <a:extLst>
              <a:ext uri="{FF2B5EF4-FFF2-40B4-BE49-F238E27FC236}">
                <a16:creationId xmlns:a16="http://schemas.microsoft.com/office/drawing/2014/main" id="{45F19734-337A-440C-AA2D-28760F66E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1301" y="4818301"/>
            <a:ext cx="1255185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 charset="0"/>
                <a:ea typeface="MS PGothic" charset="0"/>
                <a:cs typeface="MS PGothic" charset="0"/>
              </a:rPr>
              <a:t>Analysis</a:t>
            </a:r>
          </a:p>
          <a:p>
            <a:pPr algn="ctr">
              <a:defRPr/>
            </a:pPr>
            <a:r>
              <a:rPr lang="en-US" sz="2400" dirty="0">
                <a:latin typeface="Calibri" charset="0"/>
                <a:ea typeface="MS PGothic" charset="0"/>
                <a:cs typeface="MS PGothic" charset="0"/>
              </a:rPr>
              <a:t>Taxi</a:t>
            </a:r>
          </a:p>
        </p:txBody>
      </p:sp>
      <p:sp>
        <p:nvSpPr>
          <p:cNvPr id="66602" name="Text Box 42">
            <a:extLst>
              <a:ext uri="{FF2B5EF4-FFF2-40B4-BE49-F238E27FC236}">
                <a16:creationId xmlns:a16="http://schemas.microsoft.com/office/drawing/2014/main" id="{34C44D51-4622-411E-8333-E4404F537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4951" y="2766485"/>
            <a:ext cx="2041072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latin typeface="Calibri" charset="0"/>
                <a:ea typeface="MS PGothic" charset="0"/>
                <a:cs typeface="MS PGothic" charset="0"/>
              </a:rPr>
              <a:t>DST Disk cache</a:t>
            </a:r>
          </a:p>
        </p:txBody>
      </p:sp>
      <p:sp>
        <p:nvSpPr>
          <p:cNvPr id="66604" name="Line 44">
            <a:extLst>
              <a:ext uri="{FF2B5EF4-FFF2-40B4-BE49-F238E27FC236}">
                <a16:creationId xmlns:a16="http://schemas.microsoft.com/office/drawing/2014/main" id="{2D0C8659-2B3B-45AE-A75C-F9E8F3BE399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27217" y="2220385"/>
            <a:ext cx="0" cy="520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 dirty="0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66605" name="Line 45">
            <a:extLst>
              <a:ext uri="{FF2B5EF4-FFF2-40B4-BE49-F238E27FC236}">
                <a16:creationId xmlns:a16="http://schemas.microsoft.com/office/drawing/2014/main" id="{E46ECC9F-84DD-4C20-ACFC-3B5B40918A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26651" y="2222501"/>
            <a:ext cx="0" cy="520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49" name="Text Box 31">
            <a:extLst>
              <a:ext uri="{FF2B5EF4-FFF2-40B4-BE49-F238E27FC236}">
                <a16:creationId xmlns:a16="http://schemas.microsoft.com/office/drawing/2014/main" id="{BEB2CEE3-4DD0-4332-80B5-B578CFAA0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8575" y="5262945"/>
            <a:ext cx="2076451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70C0"/>
                </a:solidFill>
                <a:latin typeface="Calibri" charset="0"/>
                <a:ea typeface="MS PGothic" charset="0"/>
                <a:cs typeface="MS PGothic" charset="0"/>
              </a:rPr>
              <a:t>2nd pass TPC tracking + reconstruction</a:t>
            </a:r>
          </a:p>
        </p:txBody>
      </p:sp>
      <p:sp>
        <p:nvSpPr>
          <p:cNvPr id="48" name="Text Box 31">
            <a:extLst>
              <a:ext uri="{FF2B5EF4-FFF2-40B4-BE49-F238E27FC236}">
                <a16:creationId xmlns:a16="http://schemas.microsoft.com/office/drawing/2014/main" id="{E9BD0FF8-62E3-4A76-9A04-B7E19589C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816" y="3887115"/>
            <a:ext cx="2076451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70C0"/>
                </a:solidFill>
                <a:latin typeface="Calibri" charset="0"/>
                <a:ea typeface="MS PGothic" charset="0"/>
                <a:cs typeface="MS PGothic" charset="0"/>
              </a:rPr>
              <a:t>1</a:t>
            </a:r>
            <a:r>
              <a:rPr lang="en-US" sz="2400" baseline="30000" dirty="0">
                <a:solidFill>
                  <a:srgbClr val="0070C0"/>
                </a:solidFill>
                <a:latin typeface="Calibri" charset="0"/>
                <a:ea typeface="MS PGothic" charset="0"/>
                <a:cs typeface="MS PGothic" charset="0"/>
              </a:rPr>
              <a:t>st</a:t>
            </a:r>
            <a:r>
              <a:rPr lang="en-US" sz="2400" dirty="0">
                <a:solidFill>
                  <a:srgbClr val="0070C0"/>
                </a:solidFill>
                <a:latin typeface="Calibri" charset="0"/>
                <a:ea typeface="MS PGothic" charset="0"/>
                <a:cs typeface="MS PGothic" charset="0"/>
              </a:rPr>
              <a:t> pass TPC tracking</a:t>
            </a:r>
          </a:p>
        </p:txBody>
      </p:sp>
      <p:sp>
        <p:nvSpPr>
          <p:cNvPr id="51" name="Line 35">
            <a:extLst>
              <a:ext uri="{FF2B5EF4-FFF2-40B4-BE49-F238E27FC236}">
                <a16:creationId xmlns:a16="http://schemas.microsoft.com/office/drawing/2014/main" id="{0A869F5F-FB2D-48ED-B94F-8E4F50DB93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53051" y="3666069"/>
            <a:ext cx="0" cy="22916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52" name="Line 35">
            <a:extLst>
              <a:ext uri="{FF2B5EF4-FFF2-40B4-BE49-F238E27FC236}">
                <a16:creationId xmlns:a16="http://schemas.microsoft.com/office/drawing/2014/main" id="{B83158A6-BE92-4CF5-95B9-F47D0C0C3A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16185" y="3634317"/>
            <a:ext cx="0" cy="162862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53" name="Text Box 40">
            <a:extLst>
              <a:ext uri="{FF2B5EF4-FFF2-40B4-BE49-F238E27FC236}">
                <a16:creationId xmlns:a16="http://schemas.microsoft.com/office/drawing/2014/main" id="{FFAAAA11-772D-4DF6-BF6E-2369D13E8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4767" y="3669496"/>
            <a:ext cx="2282872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 charset="0"/>
                <a:ea typeface="MS PGothic" charset="0"/>
                <a:cs typeface="MS PGothic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charset="0"/>
                <a:ea typeface="MS PGothic" charset="0"/>
                <a:cs typeface="MS PGothic" charset="0"/>
              </a:rPr>
              <a:t>Size reduction + calibration pass</a:t>
            </a:r>
          </a:p>
        </p:txBody>
      </p:sp>
      <p:sp>
        <p:nvSpPr>
          <p:cNvPr id="54" name="Line 37">
            <a:extLst>
              <a:ext uri="{FF2B5EF4-FFF2-40B4-BE49-F238E27FC236}">
                <a16:creationId xmlns:a16="http://schemas.microsoft.com/office/drawing/2014/main" id="{2E784DC7-C9DC-4FA0-AD2C-303225B57CE3}"/>
              </a:ext>
            </a:extLst>
          </p:cNvPr>
          <p:cNvSpPr>
            <a:spLocks noChangeShapeType="1"/>
          </p:cNvSpPr>
          <p:nvPr/>
        </p:nvSpPr>
        <p:spPr bwMode="auto">
          <a:xfrm>
            <a:off x="9577917" y="3298837"/>
            <a:ext cx="0" cy="1519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55" name="Line 37">
            <a:extLst>
              <a:ext uri="{FF2B5EF4-FFF2-40B4-BE49-F238E27FC236}">
                <a16:creationId xmlns:a16="http://schemas.microsoft.com/office/drawing/2014/main" id="{1713CE2F-79E3-408A-83FC-8E1E666D07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08735" y="3291417"/>
            <a:ext cx="0" cy="3598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>
              <a:latin typeface="Calibri" charset="0"/>
              <a:ea typeface="MS PGothic" charset="0"/>
              <a:cs typeface="MS PGothic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E77DA12-1C35-4C9B-885F-E0EF60FA551C}"/>
              </a:ext>
            </a:extLst>
          </p:cNvPr>
          <p:cNvCxnSpPr/>
          <p:nvPr/>
        </p:nvCxnSpPr>
        <p:spPr>
          <a:xfrm>
            <a:off x="8557685" y="6107744"/>
            <a:ext cx="7260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010D1C0-36B4-4323-9E64-CBB61A3759F4}"/>
              </a:ext>
            </a:extLst>
          </p:cNvPr>
          <p:cNvCxnSpPr/>
          <p:nvPr/>
        </p:nvCxnSpPr>
        <p:spPr>
          <a:xfrm>
            <a:off x="8557685" y="6493933"/>
            <a:ext cx="726017" cy="0"/>
          </a:xfrm>
          <a:prstGeom prst="straightConnector1">
            <a:avLst/>
          </a:prstGeom>
          <a:ln w="2857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Line 30">
            <a:extLst>
              <a:ext uri="{FF2B5EF4-FFF2-40B4-BE49-F238E27FC236}">
                <a16:creationId xmlns:a16="http://schemas.microsoft.com/office/drawing/2014/main" id="{EB141176-A0D9-44F7-9F5D-E63BB7E34F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6031" y="4851401"/>
            <a:ext cx="5714533" cy="353483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58" name="Line 30">
            <a:extLst>
              <a:ext uri="{FF2B5EF4-FFF2-40B4-BE49-F238E27FC236}">
                <a16:creationId xmlns:a16="http://schemas.microsoft.com/office/drawing/2014/main" id="{54385547-AE17-464B-99C2-3422090033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94602" y="4114797"/>
            <a:ext cx="2180141" cy="984103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1C382C-9FF5-4C2F-A6FF-74A64F856F50}"/>
              </a:ext>
            </a:extLst>
          </p:cNvPr>
          <p:cNvSpPr txBox="1"/>
          <p:nvPr/>
        </p:nvSpPr>
        <p:spPr>
          <a:xfrm>
            <a:off x="9332597" y="5861524"/>
            <a:ext cx="764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EA4F057-787B-4398-A7E8-4732D70A105A}"/>
              </a:ext>
            </a:extLst>
          </p:cNvPr>
          <p:cNvSpPr txBox="1"/>
          <p:nvPr/>
        </p:nvSpPr>
        <p:spPr>
          <a:xfrm>
            <a:off x="9283701" y="6247713"/>
            <a:ext cx="1661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FF00"/>
                </a:solidFill>
              </a:rPr>
              <a:t>Calibrations</a:t>
            </a:r>
          </a:p>
        </p:txBody>
      </p:sp>
      <p:sp>
        <p:nvSpPr>
          <p:cNvPr id="60" name="Line 29">
            <a:extLst>
              <a:ext uri="{FF2B5EF4-FFF2-40B4-BE49-F238E27FC236}">
                <a16:creationId xmlns:a16="http://schemas.microsoft.com/office/drawing/2014/main" id="{1787C6E6-EA0C-4352-91EE-494CF589E6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67072" y="4254501"/>
            <a:ext cx="651960" cy="383115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298470-AFF6-47C4-9DF0-D45AE7598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484" y="6492669"/>
            <a:ext cx="4114800" cy="365125"/>
          </a:xfrm>
        </p:spPr>
        <p:txBody>
          <a:bodyPr/>
          <a:lstStyle/>
          <a:p>
            <a:r>
              <a:rPr lang="en-US" dirty="0" err="1"/>
              <a:t>sPHENIX</a:t>
            </a:r>
            <a:r>
              <a:rPr lang="en-US" dirty="0"/>
              <a:t> Software Mega-</a:t>
            </a:r>
            <a:r>
              <a:rPr lang="en-US" dirty="0" err="1"/>
              <a:t>workfest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4D153-4CB6-40D6-8833-4C7D333D0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084" y="6492669"/>
            <a:ext cx="2743200" cy="365125"/>
          </a:xfrm>
        </p:spPr>
        <p:txBody>
          <a:bodyPr/>
          <a:lstStyle/>
          <a:p>
            <a:r>
              <a:rPr lang="en-US"/>
              <a:t>1/13/2020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DCE354-25B6-4F90-9F22-9C19D2306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5D9B-1621-4C22-9E59-C027ABB8CB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47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12921BB-CAD7-4981-BD9F-74793DAF5C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8100"/>
            <a:ext cx="7772400" cy="1143000"/>
          </a:xfrm>
        </p:spPr>
        <p:txBody>
          <a:bodyPr/>
          <a:lstStyle/>
          <a:p>
            <a:r>
              <a:rPr lang="en-US" altLang="en-US" dirty="0"/>
              <a:t>Software and Framework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49CD34F-9D91-4273-9353-71C0E78BCF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969611"/>
            <a:ext cx="11887199" cy="4373033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Development started in 2002, in use by PHENIX from 2003 on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Purely C++, ported to C++17 including all 3</a:t>
            </a:r>
            <a:r>
              <a:rPr lang="en-US" altLang="en-US" sz="2400" baseline="30000" dirty="0"/>
              <a:t>rd</a:t>
            </a:r>
            <a:r>
              <a:rPr lang="en-US" altLang="en-US" sz="2400" dirty="0"/>
              <a:t> party libraries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Needed to get many subsystems who developed their code independently and without coordination under one umbrella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Modularity is key – components can be added/modified/removed without having to modify bits and pieces all over the place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Used for reconstruction, simulation, embedding of many PB of data and billions of events</a:t>
            </a:r>
          </a:p>
          <a:p>
            <a:r>
              <a:rPr lang="en-US" altLang="en-US" sz="2400" dirty="0"/>
              <a:t>Containerized (Singularity), distributed via /</a:t>
            </a:r>
            <a:r>
              <a:rPr lang="en-US" altLang="en-US" sz="2400" dirty="0" err="1"/>
              <a:t>cvmfs</a:t>
            </a:r>
            <a:r>
              <a:rPr lang="en-US" altLang="en-US" sz="2400" dirty="0"/>
              <a:t>, running on desktops, at CERN and (so far untested) likely on the OSG: </a:t>
            </a:r>
            <a:r>
              <a:rPr lang="en-US" sz="2400" dirty="0">
                <a:hlinkClick r:id="rId2"/>
              </a:rPr>
              <a:t>https://github.com/sPHENIX-Collaboration/Singularity</a:t>
            </a:r>
            <a:endParaRPr lang="en-US" sz="2400" dirty="0"/>
          </a:p>
          <a:p>
            <a:r>
              <a:rPr lang="en-US" sz="2400" dirty="0"/>
              <a:t>Chat (</a:t>
            </a:r>
            <a:r>
              <a:rPr lang="en-US" sz="2400" dirty="0" err="1"/>
              <a:t>Mattermost</a:t>
            </a:r>
            <a:r>
              <a:rPr lang="en-US" sz="2400" dirty="0"/>
              <a:t>): </a:t>
            </a:r>
            <a:r>
              <a:rPr lang="en-US" sz="2400" dirty="0">
                <a:hlinkClick r:id="rId3"/>
              </a:rPr>
              <a:t>https://chat.sdcc.bnl.gov/sphenix/channels/sphenix-software-help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4E238D-28B3-4299-B8AC-BDEBE3881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8C6E2D-EDD4-408F-A05D-29887C3D6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sPHENIX</a:t>
            </a:r>
            <a:r>
              <a:rPr lang="en-US" dirty="0"/>
              <a:t> Software Mega-</a:t>
            </a:r>
            <a:r>
              <a:rPr lang="en-US" dirty="0" err="1"/>
              <a:t>workfest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4C8714-79E4-4549-972E-9CD46AAB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5D9B-1621-4C22-9E59-C027ABB8CB83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3ADA28-FD3A-4D78-A392-BB91C0D8AA22}"/>
              </a:ext>
            </a:extLst>
          </p:cNvPr>
          <p:cNvSpPr txBox="1"/>
          <p:nvPr/>
        </p:nvSpPr>
        <p:spPr>
          <a:xfrm>
            <a:off x="1927552" y="1181100"/>
            <a:ext cx="7258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4"/>
              </a:rPr>
              <a:t>https://github.com/sPHENIX-Collaboration/coresoftware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6062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2241</TotalTime>
  <Words>1028</Words>
  <Application>Microsoft Office PowerPoint</Application>
  <PresentationFormat>Widescreen</PresentationFormat>
  <Paragraphs>243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Arial Narrow Bold</vt:lpstr>
      <vt:lpstr>Calibri</vt:lpstr>
      <vt:lpstr>Calibri Light</vt:lpstr>
      <vt:lpstr>Office Theme</vt:lpstr>
      <vt:lpstr>Software and Computing Status and Goals</vt:lpstr>
      <vt:lpstr>PowerPoint Presentation</vt:lpstr>
      <vt:lpstr>sPHENIX Detector Overview</vt:lpstr>
      <vt:lpstr>Two Classes of Front-end Hardware  </vt:lpstr>
      <vt:lpstr>Data rates (Au + Au)</vt:lpstr>
      <vt:lpstr>Total Data volumes</vt:lpstr>
      <vt:lpstr>CPU Projections</vt:lpstr>
      <vt:lpstr>Reconstruction + Analysis Flow</vt:lpstr>
      <vt:lpstr>Software and Framework</vt:lpstr>
      <vt:lpstr>Computing resources for workfest</vt:lpstr>
      <vt:lpstr>Workfest goals/subjects/logistics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and Computing Status and goals</dc:title>
  <dc:creator>pinkenbu</dc:creator>
  <cp:lastModifiedBy>pinkenbu</cp:lastModifiedBy>
  <cp:revision>29</cp:revision>
  <dcterms:created xsi:type="dcterms:W3CDTF">2020-01-11T23:04:04Z</dcterms:created>
  <dcterms:modified xsi:type="dcterms:W3CDTF">2020-01-13T12:25:09Z</dcterms:modified>
</cp:coreProperties>
</file>