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822" r:id="rId2"/>
    <p:sldId id="781" r:id="rId3"/>
    <p:sldId id="274" r:id="rId4"/>
    <p:sldId id="273" r:id="rId5"/>
    <p:sldId id="351" r:id="rId6"/>
    <p:sldId id="344" r:id="rId7"/>
    <p:sldId id="354" r:id="rId8"/>
    <p:sldId id="325" r:id="rId9"/>
    <p:sldId id="823" r:id="rId10"/>
    <p:sldId id="261" r:id="rId11"/>
    <p:sldId id="267" r:id="rId12"/>
    <p:sldId id="820" r:id="rId13"/>
    <p:sldId id="259" r:id="rId14"/>
    <p:sldId id="824" r:id="rId15"/>
    <p:sldId id="330" r:id="rId16"/>
    <p:sldId id="329" r:id="rId17"/>
    <p:sldId id="825" r:id="rId18"/>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4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86"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43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7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715" algn="l" defTabSz="914286" rtl="0" eaLnBrk="1" latinLnBrk="0" hangingPunct="1">
      <a:defRPr kern="1200">
        <a:solidFill>
          <a:schemeClr val="tx1"/>
        </a:solidFill>
        <a:latin typeface="Calibri" pitchFamily="34" charset="0"/>
        <a:ea typeface="MS PGothic" pitchFamily="34" charset="-128"/>
        <a:cs typeface="+mn-cs"/>
      </a:defRPr>
    </a:lvl6pPr>
    <a:lvl7pPr marL="2742857" algn="l" defTabSz="914286" rtl="0" eaLnBrk="1" latinLnBrk="0" hangingPunct="1">
      <a:defRPr kern="1200">
        <a:solidFill>
          <a:schemeClr val="tx1"/>
        </a:solidFill>
        <a:latin typeface="Calibri" pitchFamily="34" charset="0"/>
        <a:ea typeface="MS PGothic" pitchFamily="34" charset="-128"/>
        <a:cs typeface="+mn-cs"/>
      </a:defRPr>
    </a:lvl7pPr>
    <a:lvl8pPr marL="3200000" algn="l" defTabSz="914286" rtl="0" eaLnBrk="1" latinLnBrk="0" hangingPunct="1">
      <a:defRPr kern="1200">
        <a:solidFill>
          <a:schemeClr val="tx1"/>
        </a:solidFill>
        <a:latin typeface="Calibri" pitchFamily="34" charset="0"/>
        <a:ea typeface="MS PGothic" pitchFamily="34" charset="-128"/>
        <a:cs typeface="+mn-cs"/>
      </a:defRPr>
    </a:lvl8pPr>
    <a:lvl9pPr marL="3657143" algn="l" defTabSz="914286"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0099FF"/>
    <a:srgbClr val="CCECFF"/>
    <a:srgbClr val="008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5" autoAdjust="0"/>
    <p:restoredTop sz="99805" autoAdjust="0"/>
  </p:normalViewPr>
  <p:slideViewPr>
    <p:cSldViewPr>
      <p:cViewPr varScale="1">
        <p:scale>
          <a:sx n="191" d="100"/>
          <a:sy n="191" d="100"/>
        </p:scale>
        <p:origin x="232" y="168"/>
      </p:cViewPr>
      <p:guideLst>
        <p:guide orient="horz" pos="1620"/>
        <p:guide pos="2880"/>
      </p:guideLst>
    </p:cSldViewPr>
  </p:slideViewPr>
  <p:notesTextViewPr>
    <p:cViewPr>
      <p:scale>
        <a:sx n="1" d="1"/>
        <a:sy n="1" d="1"/>
      </p:scale>
      <p:origin x="0" y="0"/>
    </p:cViewPr>
  </p:notesTextViewPr>
  <p:sorterViewPr>
    <p:cViewPr>
      <p:scale>
        <a:sx n="100" d="100"/>
        <a:sy n="100" d="100"/>
      </p:scale>
      <p:origin x="0" y="1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1/17/20</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1/17/20</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42"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8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4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7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715" algn="l" defTabSz="914286" rtl="0" eaLnBrk="1" latinLnBrk="0" hangingPunct="1">
      <a:defRPr sz="1200" kern="1200">
        <a:solidFill>
          <a:schemeClr val="tx1"/>
        </a:solidFill>
        <a:latin typeface="+mn-lt"/>
        <a:ea typeface="+mn-ea"/>
        <a:cs typeface="+mn-cs"/>
      </a:defRPr>
    </a:lvl6pPr>
    <a:lvl7pPr marL="2742857"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6</a:t>
            </a:fld>
            <a:endParaRPr lang="en-US" altLang="en-US" dirty="0"/>
          </a:p>
        </p:txBody>
      </p:sp>
    </p:spTree>
    <p:extLst>
      <p:ext uri="{BB962C8B-B14F-4D97-AF65-F5344CB8AC3E}">
        <p14:creationId xmlns:p14="http://schemas.microsoft.com/office/powerpoint/2010/main" val="273951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7</a:t>
            </a:fld>
            <a:endParaRPr lang="en-US" altLang="en-US" dirty="0"/>
          </a:p>
        </p:txBody>
      </p:sp>
    </p:spTree>
    <p:extLst>
      <p:ext uri="{BB962C8B-B14F-4D97-AF65-F5344CB8AC3E}">
        <p14:creationId xmlns:p14="http://schemas.microsoft.com/office/powerpoint/2010/main" val="229700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6121A-AA28-4BB0-8AE2-AC01A0C39FFD}" type="slidenum">
              <a:rPr lang="en-US" smtClean="0"/>
              <a:t>11</a:t>
            </a:fld>
            <a:endParaRPr lang="en-US"/>
          </a:p>
        </p:txBody>
      </p:sp>
    </p:spTree>
    <p:extLst>
      <p:ext uri="{BB962C8B-B14F-4D97-AF65-F5344CB8AC3E}">
        <p14:creationId xmlns:p14="http://schemas.microsoft.com/office/powerpoint/2010/main" val="309751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15</a:t>
            </a:fld>
            <a:endParaRPr lang="en-US" altLang="en-US"/>
          </a:p>
        </p:txBody>
      </p:sp>
    </p:spTree>
    <p:extLst>
      <p:ext uri="{BB962C8B-B14F-4D97-AF65-F5344CB8AC3E}">
        <p14:creationId xmlns:p14="http://schemas.microsoft.com/office/powerpoint/2010/main" val="257741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16</a:t>
            </a:fld>
            <a:endParaRPr lang="en-US" altLang="en-US"/>
          </a:p>
        </p:txBody>
      </p:sp>
    </p:spTree>
    <p:extLst>
      <p:ext uri="{BB962C8B-B14F-4D97-AF65-F5344CB8AC3E}">
        <p14:creationId xmlns:p14="http://schemas.microsoft.com/office/powerpoint/2010/main" val="80841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5"/>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42"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4"/>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42" indent="0">
              <a:buNone/>
              <a:defRPr sz="1800">
                <a:solidFill>
                  <a:schemeClr val="tx1">
                    <a:tint val="75000"/>
                  </a:schemeClr>
                </a:solidFill>
              </a:defRPr>
            </a:lvl2pPr>
            <a:lvl3pPr marL="914286"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6"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42" indent="0">
              <a:buNone/>
              <a:defRPr sz="2000" b="1"/>
            </a:lvl2pPr>
            <a:lvl3pPr marL="914286"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IB Meeting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33"/>
            <a:ext cx="3008313" cy="3518297"/>
          </a:xfrm>
        </p:spPr>
        <p:txBody>
          <a:bodyPr/>
          <a:lstStyle>
            <a:lvl1pPr marL="0" indent="0">
              <a:buNone/>
              <a:defRPr sz="1400"/>
            </a:lvl1pPr>
            <a:lvl2pPr marL="457142" indent="0">
              <a:buNone/>
              <a:defRPr sz="1200"/>
            </a:lvl2pPr>
            <a:lvl3pPr marL="914286"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42" indent="0">
              <a:buNone/>
              <a:defRPr sz="2800"/>
            </a:lvl2pPr>
            <a:lvl3pPr marL="914286"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en-US" noProof="0" dirty="0"/>
          </a:p>
        </p:txBody>
      </p:sp>
      <p:sp>
        <p:nvSpPr>
          <p:cNvPr id="4" name="Text Placeholder 3"/>
          <p:cNvSpPr>
            <a:spLocks noGrp="1"/>
          </p:cNvSpPr>
          <p:nvPr>
            <p:ph type="body" sz="half" idx="2"/>
          </p:nvPr>
        </p:nvSpPr>
        <p:spPr>
          <a:xfrm>
            <a:off x="1828800" y="4229107"/>
            <a:ext cx="5486400" cy="603647"/>
          </a:xfrm>
        </p:spPr>
        <p:txBody>
          <a:bodyPr/>
          <a:lstStyle>
            <a:lvl1pPr marL="0" indent="0">
              <a:buNone/>
              <a:defRPr sz="1400"/>
            </a:lvl1pPr>
            <a:lvl2pPr marL="457142" indent="0">
              <a:buNone/>
              <a:defRPr sz="1200"/>
            </a:lvl2pPr>
            <a:lvl3pPr marL="914286"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2020.01.17</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IB Meeting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0"/>
            <a:ext cx="8229600" cy="546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9" tIns="45715" rIns="91429" bIns="45715"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2020.01.17</a:t>
            </a:r>
            <a:endParaRPr lang="en-US" altLang="en-US" dirty="0"/>
          </a:p>
        </p:txBody>
      </p:sp>
      <p:sp>
        <p:nvSpPr>
          <p:cNvPr id="5" name="Footer Placeholder 4"/>
          <p:cNvSpPr>
            <a:spLocks noGrp="1"/>
          </p:cNvSpPr>
          <p:nvPr>
            <p:ph type="ftr" sz="quarter" idx="3"/>
          </p:nvPr>
        </p:nvSpPr>
        <p:spPr>
          <a:xfrm>
            <a:off x="3171031" y="4914905"/>
            <a:ext cx="2895600" cy="207169"/>
          </a:xfrm>
          <a:prstGeom prst="rect">
            <a:avLst/>
          </a:prstGeom>
        </p:spPr>
        <p:txBody>
          <a:bodyPr vert="horz" lIns="91429" tIns="45715" rIns="91429" bIns="45715"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IB Meeting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9" tIns="45715" rIns="91429" bIns="45715"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4"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42" algn="ctr" rtl="0" fontAlgn="base">
        <a:spcBef>
          <a:spcPct val="0"/>
        </a:spcBef>
        <a:spcAft>
          <a:spcPct val="0"/>
        </a:spcAft>
        <a:defRPr sz="4400">
          <a:solidFill>
            <a:schemeClr val="tx1"/>
          </a:solidFill>
          <a:latin typeface="Calibri" charset="0"/>
          <a:ea typeface="ＭＳ Ｐゴシック" charset="0"/>
        </a:defRPr>
      </a:lvl6pPr>
      <a:lvl7pPr marL="914286" algn="ctr" rtl="0" fontAlgn="base">
        <a:spcBef>
          <a:spcPct val="0"/>
        </a:spcBef>
        <a:spcAft>
          <a:spcPct val="0"/>
        </a:spcAft>
        <a:defRPr sz="4400">
          <a:solidFill>
            <a:schemeClr val="tx1"/>
          </a:solidFill>
          <a:latin typeface="Calibri" charset="0"/>
          <a:ea typeface="ＭＳ Ｐゴシック" charset="0"/>
        </a:defRPr>
      </a:lvl7pPr>
      <a:lvl8pPr marL="1371430" algn="ctr" rtl="0" fontAlgn="base">
        <a:spcBef>
          <a:spcPct val="0"/>
        </a:spcBef>
        <a:spcAft>
          <a:spcPct val="0"/>
        </a:spcAft>
        <a:defRPr sz="4400">
          <a:solidFill>
            <a:schemeClr val="tx1"/>
          </a:solidFill>
          <a:latin typeface="Calibri" charset="0"/>
          <a:ea typeface="ＭＳ Ｐゴシック" charset="0"/>
        </a:defRPr>
      </a:lvl8pPr>
      <a:lvl9pPr marL="1828574" algn="ctr" rtl="0" fontAlgn="base">
        <a:spcBef>
          <a:spcPct val="0"/>
        </a:spcBef>
        <a:spcAft>
          <a:spcPct val="0"/>
        </a:spcAft>
        <a:defRPr sz="4400">
          <a:solidFill>
            <a:schemeClr val="tx1"/>
          </a:solidFill>
          <a:latin typeface="Calibri" charset="0"/>
          <a:ea typeface="ＭＳ Ｐゴシック" charset="0"/>
        </a:defRPr>
      </a:lvl9pPr>
    </p:titleStyle>
    <p:bodyStyle>
      <a:lvl1pPr marL="342857" indent="-342857"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59" indent="-285715"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58" indent="-228572"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000" indent="-228572"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144" indent="-228572"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85"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9"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2"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4"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jpe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CD7-ECEA-5A44-B8E0-2D64DBEEB9AD}"/>
              </a:ext>
            </a:extLst>
          </p:cNvPr>
          <p:cNvSpPr>
            <a:spLocks noGrp="1"/>
          </p:cNvSpPr>
          <p:nvPr>
            <p:ph type="ctrTitle"/>
          </p:nvPr>
        </p:nvSpPr>
        <p:spPr/>
        <p:txBody>
          <a:bodyPr/>
          <a:lstStyle/>
          <a:p>
            <a:r>
              <a:rPr lang="en-US" dirty="0"/>
              <a:t>Project Status</a:t>
            </a:r>
          </a:p>
        </p:txBody>
      </p:sp>
      <p:sp>
        <p:nvSpPr>
          <p:cNvPr id="3" name="Subtitle 2">
            <a:extLst>
              <a:ext uri="{FF2B5EF4-FFF2-40B4-BE49-F238E27FC236}">
                <a16:creationId xmlns:a16="http://schemas.microsoft.com/office/drawing/2014/main" id="{E372D5A7-31E7-4147-966B-4B5F5895A1BA}"/>
              </a:ext>
            </a:extLst>
          </p:cNvPr>
          <p:cNvSpPr>
            <a:spLocks noGrp="1"/>
          </p:cNvSpPr>
          <p:nvPr>
            <p:ph type="subTitle" idx="1"/>
          </p:nvPr>
        </p:nvSpPr>
        <p:spPr/>
        <p:txBody>
          <a:bodyPr/>
          <a:lstStyle/>
          <a:p>
            <a:r>
              <a:rPr lang="en-US" dirty="0"/>
              <a:t>John Haggerty</a:t>
            </a:r>
          </a:p>
        </p:txBody>
      </p:sp>
      <p:sp>
        <p:nvSpPr>
          <p:cNvPr id="4" name="Date Placeholder 3">
            <a:extLst>
              <a:ext uri="{FF2B5EF4-FFF2-40B4-BE49-F238E27FC236}">
                <a16:creationId xmlns:a16="http://schemas.microsoft.com/office/drawing/2014/main" id="{92D09774-CB22-8E4F-B200-3EF099CF9BF3}"/>
              </a:ext>
            </a:extLst>
          </p:cNvPr>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a:extLst>
              <a:ext uri="{FF2B5EF4-FFF2-40B4-BE49-F238E27FC236}">
                <a16:creationId xmlns:a16="http://schemas.microsoft.com/office/drawing/2014/main" id="{29523866-6DA0-5C46-8BA3-C25010D35F2A}"/>
              </a:ext>
            </a:extLst>
          </p:cNvPr>
          <p:cNvSpPr>
            <a:spLocks noGrp="1"/>
          </p:cNvSpPr>
          <p:nvPr>
            <p:ph type="ftr" sz="quarter" idx="11"/>
          </p:nvPr>
        </p:nvSpPr>
        <p:spPr/>
        <p:txBody>
          <a:bodyPr/>
          <a:lstStyle/>
          <a:p>
            <a:pPr>
              <a:defRPr/>
            </a:pPr>
            <a:r>
              <a:rPr lang="en-US"/>
              <a:t>sPHENIX IB Meeting</a:t>
            </a:r>
            <a:endParaRPr lang="en-US" dirty="0"/>
          </a:p>
        </p:txBody>
      </p:sp>
      <p:sp>
        <p:nvSpPr>
          <p:cNvPr id="6" name="Slide Number Placeholder 5">
            <a:extLst>
              <a:ext uri="{FF2B5EF4-FFF2-40B4-BE49-F238E27FC236}">
                <a16:creationId xmlns:a16="http://schemas.microsoft.com/office/drawing/2014/main" id="{03FB7E3E-4517-8F45-A70E-AC4EA6371FEE}"/>
              </a:ext>
            </a:extLst>
          </p:cNvPr>
          <p:cNvSpPr>
            <a:spLocks noGrp="1"/>
          </p:cNvSpPr>
          <p:nvPr>
            <p:ph type="sldNum" sz="quarter" idx="12"/>
          </p:nvPr>
        </p:nvSpPr>
        <p:spPr/>
        <p:txBody>
          <a:bodyPr/>
          <a:lstStyle/>
          <a:p>
            <a:fld id="{821615D7-3BC1-4233-BC99-0E8D4008AB52}" type="slidenum">
              <a:rPr lang="en-US" altLang="en-US" smtClean="0"/>
              <a:pPr/>
              <a:t>1</a:t>
            </a:fld>
            <a:endParaRPr lang="en-US" altLang="en-US" dirty="0"/>
          </a:p>
        </p:txBody>
      </p:sp>
    </p:spTree>
    <p:extLst>
      <p:ext uri="{BB962C8B-B14F-4D97-AF65-F5344CB8AC3E}">
        <p14:creationId xmlns:p14="http://schemas.microsoft.com/office/powerpoint/2010/main" val="366673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C86A-A4A8-1146-BDE1-7D938ECE02BD}"/>
              </a:ext>
            </a:extLst>
          </p:cNvPr>
          <p:cNvSpPr>
            <a:spLocks noGrp="1"/>
          </p:cNvSpPr>
          <p:nvPr>
            <p:ph type="title"/>
          </p:nvPr>
        </p:nvSpPr>
        <p:spPr>
          <a:xfrm>
            <a:off x="76200" y="2377"/>
            <a:ext cx="8229600" cy="546497"/>
          </a:xfrm>
        </p:spPr>
        <p:txBody>
          <a:bodyPr/>
          <a:lstStyle/>
          <a:p>
            <a:r>
              <a:rPr lang="en-US" dirty="0"/>
              <a:t>Calorimeter Electronics Status</a:t>
            </a:r>
          </a:p>
        </p:txBody>
      </p:sp>
      <p:sp>
        <p:nvSpPr>
          <p:cNvPr id="3" name="Content Placeholder 2">
            <a:extLst>
              <a:ext uri="{FF2B5EF4-FFF2-40B4-BE49-F238E27FC236}">
                <a16:creationId xmlns:a16="http://schemas.microsoft.com/office/drawing/2014/main" id="{F1FDF893-FAE6-714F-9E32-F863FB40DAD6}"/>
              </a:ext>
            </a:extLst>
          </p:cNvPr>
          <p:cNvSpPr>
            <a:spLocks noGrp="1"/>
          </p:cNvSpPr>
          <p:nvPr>
            <p:ph idx="1"/>
          </p:nvPr>
        </p:nvSpPr>
        <p:spPr>
          <a:xfrm>
            <a:off x="380206" y="666750"/>
            <a:ext cx="8611394" cy="3394472"/>
          </a:xfrm>
        </p:spPr>
        <p:txBody>
          <a:bodyPr/>
          <a:lstStyle/>
          <a:p>
            <a:r>
              <a:rPr lang="en-US" sz="1600" dirty="0"/>
              <a:t>SiPM delivery &amp; testing ongoing (U Michigan, Debrecen, Augustana)</a:t>
            </a:r>
          </a:p>
          <a:p>
            <a:pPr lvl="1"/>
            <a:r>
              <a:rPr lang="en-US" sz="1200" dirty="0"/>
              <a:t>11 Deliveries received, 93500 Devices</a:t>
            </a:r>
          </a:p>
          <a:p>
            <a:pPr lvl="1"/>
            <a:r>
              <a:rPr lang="en-US" sz="1200" dirty="0"/>
              <a:t>12</a:t>
            </a:r>
            <a:r>
              <a:rPr lang="en-US" sz="1200" baseline="30000" dirty="0"/>
              <a:t>th</a:t>
            </a:r>
            <a:r>
              <a:rPr lang="en-US" sz="1200" dirty="0"/>
              <a:t> Delivery due first week of Feb 2020</a:t>
            </a:r>
          </a:p>
          <a:p>
            <a:pPr lvl="1"/>
            <a:r>
              <a:rPr lang="en-US" sz="1200" dirty="0"/>
              <a:t>Order for 16K more devices received by Hamamatsu</a:t>
            </a:r>
          </a:p>
          <a:p>
            <a:pPr lvl="1"/>
            <a:r>
              <a:rPr lang="en-US" sz="1200" dirty="0"/>
              <a:t>Testing in on going. Testing has been reduced to ~25% of a tray</a:t>
            </a:r>
          </a:p>
          <a:p>
            <a:r>
              <a:rPr lang="en-US" sz="1600" dirty="0"/>
              <a:t>EMCal Sector 1-12 electronics orders placed.</a:t>
            </a:r>
          </a:p>
          <a:p>
            <a:pPr lvl="1"/>
            <a:r>
              <a:rPr lang="en-US" sz="1200" dirty="0"/>
              <a:t>Sector 1 Daughter Boards are being assembled- Waiting for SMT machine to be available</a:t>
            </a:r>
          </a:p>
          <a:p>
            <a:pPr lvl="1"/>
            <a:r>
              <a:rPr lang="en-US" sz="1200" dirty="0" err="1"/>
              <a:t>EMCal</a:t>
            </a:r>
            <a:r>
              <a:rPr lang="en-US" sz="1200" dirty="0"/>
              <a:t> Preamps and Interface boards to be delivered by end of Jan</a:t>
            </a:r>
          </a:p>
          <a:p>
            <a:pPr lvl="1"/>
            <a:r>
              <a:rPr lang="en-US" sz="1200" dirty="0"/>
              <a:t>Power harness assemblies complete</a:t>
            </a:r>
          </a:p>
          <a:p>
            <a:pPr lvl="1"/>
            <a:r>
              <a:rPr lang="en-US" sz="1200" dirty="0"/>
              <a:t>Internal signal cables being assembled (end of Feb)</a:t>
            </a:r>
          </a:p>
          <a:p>
            <a:pPr lvl="1"/>
            <a:r>
              <a:rPr lang="en-US" sz="1200" dirty="0" err="1"/>
              <a:t>SiPM</a:t>
            </a:r>
            <a:r>
              <a:rPr lang="en-US" sz="1200" dirty="0"/>
              <a:t> daughter board order in progress</a:t>
            </a:r>
          </a:p>
          <a:p>
            <a:r>
              <a:rPr lang="en-US" sz="1620" dirty="0" err="1"/>
              <a:t>HCal</a:t>
            </a:r>
            <a:r>
              <a:rPr lang="en-US" sz="1620" dirty="0"/>
              <a:t> Module 1-6 assembly in progress, </a:t>
            </a:r>
          </a:p>
          <a:p>
            <a:pPr lvl="1"/>
            <a:r>
              <a:rPr lang="en-US" sz="1200" dirty="0"/>
              <a:t>Preamp power/control cable order placed</a:t>
            </a:r>
          </a:p>
          <a:p>
            <a:pPr lvl="1"/>
            <a:r>
              <a:rPr lang="en-US" sz="1200" dirty="0"/>
              <a:t>Internal signal cables being assembled</a:t>
            </a:r>
          </a:p>
          <a:p>
            <a:r>
              <a:rPr lang="en-US" sz="1620" dirty="0"/>
              <a:t>Parts for 7-Crate digitizer system have been received, PCBs order in progress (Columbia U/Nevis)</a:t>
            </a:r>
          </a:p>
          <a:p>
            <a:r>
              <a:rPr lang="en-US" sz="1620" dirty="0"/>
              <a:t>Orders for Bias supplies in progress, working on LV power system</a:t>
            </a:r>
            <a:br>
              <a:rPr lang="en-US" sz="1800" dirty="0"/>
            </a:br>
            <a:endParaRPr lang="en-US" sz="1800" dirty="0"/>
          </a:p>
          <a:p>
            <a:endParaRPr lang="en-US" sz="1800" dirty="0"/>
          </a:p>
        </p:txBody>
      </p:sp>
      <p:sp>
        <p:nvSpPr>
          <p:cNvPr id="4" name="Date Placeholder 3">
            <a:extLst>
              <a:ext uri="{FF2B5EF4-FFF2-40B4-BE49-F238E27FC236}">
                <a16:creationId xmlns:a16="http://schemas.microsoft.com/office/drawing/2014/main" id="{3AA80DC2-D57D-314D-9110-71B425CBF3CF}"/>
              </a:ext>
            </a:extLst>
          </p:cNvPr>
          <p:cNvSpPr>
            <a:spLocks noGrp="1"/>
          </p:cNvSpPr>
          <p:nvPr>
            <p:ph type="dt" sz="half" idx="10"/>
          </p:nvPr>
        </p:nvSpPr>
        <p:spPr/>
        <p:txBody>
          <a:bodyPr/>
          <a:lstStyle/>
          <a:p>
            <a:pPr>
              <a:defRPr/>
            </a:pPr>
            <a:r>
              <a:rPr lang="en-US"/>
              <a:t>2020.01.17</a:t>
            </a:r>
          </a:p>
        </p:txBody>
      </p:sp>
      <p:sp>
        <p:nvSpPr>
          <p:cNvPr id="5" name="Footer Placeholder 4">
            <a:extLst>
              <a:ext uri="{FF2B5EF4-FFF2-40B4-BE49-F238E27FC236}">
                <a16:creationId xmlns:a16="http://schemas.microsoft.com/office/drawing/2014/main" id="{64E5696F-6E2C-0247-A5F2-5AE40506D779}"/>
              </a:ext>
            </a:extLst>
          </p:cNvPr>
          <p:cNvSpPr>
            <a:spLocks noGrp="1"/>
          </p:cNvSpPr>
          <p:nvPr>
            <p:ph type="ftr" sz="quarter" idx="11"/>
          </p:nvPr>
        </p:nvSpPr>
        <p:spPr/>
        <p:txBody>
          <a:bodyPr/>
          <a:lstStyle/>
          <a:p>
            <a:pPr>
              <a:defRPr/>
            </a:pPr>
            <a:r>
              <a:rPr lang="en-US"/>
              <a:t>sPHENIX IB Meeting</a:t>
            </a:r>
          </a:p>
        </p:txBody>
      </p:sp>
      <p:sp>
        <p:nvSpPr>
          <p:cNvPr id="6" name="Slide Number Placeholder 5">
            <a:extLst>
              <a:ext uri="{FF2B5EF4-FFF2-40B4-BE49-F238E27FC236}">
                <a16:creationId xmlns:a16="http://schemas.microsoft.com/office/drawing/2014/main" id="{DF28F656-5455-C541-AB49-9C71E95D25EC}"/>
              </a:ext>
            </a:extLst>
          </p:cNvPr>
          <p:cNvSpPr>
            <a:spLocks noGrp="1"/>
          </p:cNvSpPr>
          <p:nvPr>
            <p:ph type="sldNum" sz="quarter" idx="12"/>
          </p:nvPr>
        </p:nvSpPr>
        <p:spPr/>
        <p:txBody>
          <a:bodyPr/>
          <a:lstStyle/>
          <a:p>
            <a:pPr>
              <a:defRPr/>
            </a:pPr>
            <a:fld id="{A470201D-3A37-7144-A823-D05A40514B8C}" type="slidenum">
              <a:rPr lang="en-US" smtClean="0"/>
              <a:pPr>
                <a:defRPr/>
              </a:pPr>
              <a:t>10</a:t>
            </a:fld>
            <a:endParaRPr lang="en-US"/>
          </a:p>
        </p:txBody>
      </p:sp>
    </p:spTree>
    <p:extLst>
      <p:ext uri="{BB962C8B-B14F-4D97-AF65-F5344CB8AC3E}">
        <p14:creationId xmlns:p14="http://schemas.microsoft.com/office/powerpoint/2010/main" val="231481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 y="0"/>
            <a:ext cx="7406482" cy="544691"/>
          </a:xfrm>
        </p:spPr>
        <p:txBody>
          <a:bodyPr>
            <a:noAutofit/>
          </a:bodyPr>
          <a:lstStyle/>
          <a:p>
            <a:r>
              <a:rPr lang="en-US" sz="3200" dirty="0"/>
              <a:t>Carriage &amp; Structural Components Status  </a:t>
            </a:r>
          </a:p>
        </p:txBody>
      </p:sp>
      <p:sp>
        <p:nvSpPr>
          <p:cNvPr id="3" name="Content Placeholder 2"/>
          <p:cNvSpPr>
            <a:spLocks noGrp="1"/>
          </p:cNvSpPr>
          <p:nvPr>
            <p:ph idx="1"/>
          </p:nvPr>
        </p:nvSpPr>
        <p:spPr>
          <a:xfrm>
            <a:off x="-55644" y="606562"/>
            <a:ext cx="5240862" cy="3412988"/>
          </a:xfrm>
        </p:spPr>
        <p:txBody>
          <a:bodyPr>
            <a:normAutofit fontScale="85000" lnSpcReduction="20000"/>
          </a:bodyPr>
          <a:lstStyle/>
          <a:p>
            <a:pPr lvl="1"/>
            <a:r>
              <a:rPr lang="en-US" dirty="0"/>
              <a:t>Cradle/Carriage</a:t>
            </a:r>
          </a:p>
          <a:p>
            <a:pPr lvl="2"/>
            <a:r>
              <a:rPr lang="en-US" dirty="0"/>
              <a:t>Procurement has the signed requisition/SOW/list of vendors and it has been pinned</a:t>
            </a:r>
          </a:p>
          <a:p>
            <a:pPr lvl="3"/>
            <a:r>
              <a:rPr lang="en-US" dirty="0"/>
              <a:t>Option 1 revised drawing package will be updated and signed by end of week</a:t>
            </a:r>
          </a:p>
          <a:p>
            <a:pPr lvl="3"/>
            <a:r>
              <a:rPr lang="en-US" dirty="0"/>
              <a:t>Option 2 drawing package has been checked by  CAD</a:t>
            </a:r>
          </a:p>
          <a:p>
            <a:pPr lvl="1"/>
            <a:r>
              <a:rPr lang="en-US" dirty="0"/>
              <a:t>Drive System is being worked on by CAD</a:t>
            </a:r>
          </a:p>
          <a:p>
            <a:pPr lvl="2"/>
            <a:r>
              <a:rPr lang="en-US" dirty="0"/>
              <a:t>X,Y Table, Vertical jacks, Controls, and Main Drive system</a:t>
            </a:r>
          </a:p>
          <a:p>
            <a:pPr lvl="2"/>
            <a:r>
              <a:rPr lang="en-US" dirty="0"/>
              <a:t>Good progress on engineering/design</a:t>
            </a:r>
          </a:p>
          <a:p>
            <a:pPr lvl="2"/>
            <a:r>
              <a:rPr lang="en-US" dirty="0"/>
              <a:t>Meeting next week to discuss next steps</a:t>
            </a:r>
          </a:p>
          <a:p>
            <a:pPr lvl="1"/>
            <a:r>
              <a:rPr lang="en-US" dirty="0"/>
              <a:t>Seismic Restraints</a:t>
            </a:r>
          </a:p>
          <a:p>
            <a:pPr lvl="2"/>
            <a:r>
              <a:rPr lang="en-US" dirty="0"/>
              <a:t>Change request will be submitted to push out the schedule of this section of the WBS</a:t>
            </a:r>
          </a:p>
          <a:p>
            <a:pPr marL="1371428" lvl="3" indent="0">
              <a:buNone/>
            </a:pPr>
            <a:endParaRPr lang="en-US" dirty="0"/>
          </a:p>
          <a:p>
            <a:pPr lvl="3"/>
            <a:endParaRPr lang="en-US" dirty="0"/>
          </a:p>
        </p:txBody>
      </p:sp>
      <p:sp>
        <p:nvSpPr>
          <p:cNvPr id="4" name="Date Placeholder 3"/>
          <p:cNvSpPr>
            <a:spLocks noGrp="1"/>
          </p:cNvSpPr>
          <p:nvPr>
            <p:ph type="dt" sz="half" idx="10"/>
          </p:nvPr>
        </p:nvSpPr>
        <p:spPr/>
        <p:txBody>
          <a:bodyPr/>
          <a:lstStyle/>
          <a:p>
            <a:r>
              <a:rPr lang="en-US"/>
              <a:t>2020.01.17</a:t>
            </a:r>
          </a:p>
        </p:txBody>
      </p:sp>
      <p:sp>
        <p:nvSpPr>
          <p:cNvPr id="6" name="Footer Placeholder 5"/>
          <p:cNvSpPr>
            <a:spLocks noGrp="1"/>
          </p:cNvSpPr>
          <p:nvPr>
            <p:ph type="ftr" sz="quarter" idx="11"/>
          </p:nvPr>
        </p:nvSpPr>
        <p:spPr/>
        <p:txBody>
          <a:bodyPr/>
          <a:lstStyle/>
          <a:p>
            <a:r>
              <a:rPr lang="en-US"/>
              <a:t>sPHENIX IB Meeting</a:t>
            </a:r>
          </a:p>
        </p:txBody>
      </p:sp>
      <p:sp>
        <p:nvSpPr>
          <p:cNvPr id="5" name="Slide Number Placeholder 4"/>
          <p:cNvSpPr>
            <a:spLocks noGrp="1"/>
          </p:cNvSpPr>
          <p:nvPr>
            <p:ph type="sldNum" sz="quarter" idx="12"/>
          </p:nvPr>
        </p:nvSpPr>
        <p:spPr/>
        <p:txBody>
          <a:bodyPr/>
          <a:lstStyle/>
          <a:p>
            <a:fld id="{3DBADFB6-1658-4361-8256-1F4446F4F5DC}" type="slidenum">
              <a:rPr lang="en-US" smtClean="0"/>
              <a:t>11</a:t>
            </a:fld>
            <a:endParaRPr lang="en-US"/>
          </a:p>
        </p:txBody>
      </p:sp>
      <p:pic>
        <p:nvPicPr>
          <p:cNvPr id="9" name="Picture 8">
            <a:extLst>
              <a:ext uri="{FF2B5EF4-FFF2-40B4-BE49-F238E27FC236}">
                <a16:creationId xmlns:a16="http://schemas.microsoft.com/office/drawing/2014/main" id="{CC21866E-DA28-4BFD-B386-C285EDFA900A}"/>
              </a:ext>
            </a:extLst>
          </p:cNvPr>
          <p:cNvPicPr>
            <a:picLocks noChangeAspect="1"/>
          </p:cNvPicPr>
          <p:nvPr/>
        </p:nvPicPr>
        <p:blipFill>
          <a:blip r:embed="rId3"/>
          <a:stretch>
            <a:fillRect/>
          </a:stretch>
        </p:blipFill>
        <p:spPr>
          <a:xfrm>
            <a:off x="5185218" y="2316321"/>
            <a:ext cx="3130989" cy="2446907"/>
          </a:xfrm>
          <a:prstGeom prst="rect">
            <a:avLst/>
          </a:prstGeom>
        </p:spPr>
      </p:pic>
      <p:pic>
        <p:nvPicPr>
          <p:cNvPr id="7" name="Picture 6">
            <a:extLst>
              <a:ext uri="{FF2B5EF4-FFF2-40B4-BE49-F238E27FC236}">
                <a16:creationId xmlns:a16="http://schemas.microsoft.com/office/drawing/2014/main" id="{2909D6E6-0AAB-453F-81A2-04EBC1B243EB}"/>
              </a:ext>
            </a:extLst>
          </p:cNvPr>
          <p:cNvPicPr>
            <a:picLocks noChangeAspect="1"/>
          </p:cNvPicPr>
          <p:nvPr/>
        </p:nvPicPr>
        <p:blipFill>
          <a:blip r:embed="rId4"/>
          <a:stretch>
            <a:fillRect/>
          </a:stretch>
        </p:blipFill>
        <p:spPr>
          <a:xfrm>
            <a:off x="5463648" y="606563"/>
            <a:ext cx="3242342" cy="2516537"/>
          </a:xfrm>
          <a:prstGeom prst="rect">
            <a:avLst/>
          </a:prstGeom>
        </p:spPr>
      </p:pic>
    </p:spTree>
    <p:extLst>
      <p:ext uri="{BB962C8B-B14F-4D97-AF65-F5344CB8AC3E}">
        <p14:creationId xmlns:p14="http://schemas.microsoft.com/office/powerpoint/2010/main" val="251018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5F23-58C6-43EB-9AF5-261CC338C69B}"/>
              </a:ext>
            </a:extLst>
          </p:cNvPr>
          <p:cNvSpPr>
            <a:spLocks noGrp="1"/>
          </p:cNvSpPr>
          <p:nvPr>
            <p:ph type="title"/>
          </p:nvPr>
        </p:nvSpPr>
        <p:spPr>
          <a:xfrm>
            <a:off x="37475" y="0"/>
            <a:ext cx="8229600" cy="546497"/>
          </a:xfrm>
        </p:spPr>
        <p:txBody>
          <a:bodyPr/>
          <a:lstStyle/>
          <a:p>
            <a:r>
              <a:rPr lang="en-US" sz="4000" dirty="0"/>
              <a:t>sPHENIX Beam Pipe Extension</a:t>
            </a:r>
          </a:p>
        </p:txBody>
      </p:sp>
      <p:sp>
        <p:nvSpPr>
          <p:cNvPr id="4" name="Date Placeholder 3">
            <a:extLst>
              <a:ext uri="{FF2B5EF4-FFF2-40B4-BE49-F238E27FC236}">
                <a16:creationId xmlns:a16="http://schemas.microsoft.com/office/drawing/2014/main" id="{1A952585-1EF1-4F11-B95E-E6C16B03BA24}"/>
              </a:ext>
            </a:extLst>
          </p:cNvPr>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a:extLst>
              <a:ext uri="{FF2B5EF4-FFF2-40B4-BE49-F238E27FC236}">
                <a16:creationId xmlns:a16="http://schemas.microsoft.com/office/drawing/2014/main" id="{4604DD38-1FB5-4DC3-9356-B90991C72605}"/>
              </a:ext>
            </a:extLst>
          </p:cNvPr>
          <p:cNvSpPr>
            <a:spLocks noGrp="1"/>
          </p:cNvSpPr>
          <p:nvPr>
            <p:ph type="ftr" sz="quarter" idx="11"/>
          </p:nvPr>
        </p:nvSpPr>
        <p:spPr/>
        <p:txBody>
          <a:bodyPr/>
          <a:lstStyle/>
          <a:p>
            <a:pPr>
              <a:defRPr/>
            </a:pPr>
            <a:r>
              <a:rPr lang="en-US"/>
              <a:t>sPHENIX IB Meeting</a:t>
            </a:r>
            <a:endParaRPr lang="en-US" dirty="0"/>
          </a:p>
        </p:txBody>
      </p:sp>
      <p:sp>
        <p:nvSpPr>
          <p:cNvPr id="6" name="Slide Number Placeholder 5">
            <a:extLst>
              <a:ext uri="{FF2B5EF4-FFF2-40B4-BE49-F238E27FC236}">
                <a16:creationId xmlns:a16="http://schemas.microsoft.com/office/drawing/2014/main" id="{D128922C-34A7-4043-BB65-931E56FF6C3D}"/>
              </a:ext>
            </a:extLst>
          </p:cNvPr>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pic>
        <p:nvPicPr>
          <p:cNvPr id="7" name="Picture 6">
            <a:extLst>
              <a:ext uri="{FF2B5EF4-FFF2-40B4-BE49-F238E27FC236}">
                <a16:creationId xmlns:a16="http://schemas.microsoft.com/office/drawing/2014/main" id="{DEAFFB4E-77AE-4292-814D-1A104B4182EC}"/>
              </a:ext>
            </a:extLst>
          </p:cNvPr>
          <p:cNvPicPr>
            <a:picLocks noChangeAspect="1"/>
          </p:cNvPicPr>
          <p:nvPr/>
        </p:nvPicPr>
        <p:blipFill rotWithShape="1">
          <a:blip r:embed="rId2"/>
          <a:srcRect l="23984" t="35185" r="10528" b="8518"/>
          <a:stretch/>
        </p:blipFill>
        <p:spPr>
          <a:xfrm>
            <a:off x="988595" y="766668"/>
            <a:ext cx="7319209" cy="3810000"/>
          </a:xfrm>
          <a:prstGeom prst="rect">
            <a:avLst/>
          </a:prstGeom>
        </p:spPr>
      </p:pic>
      <p:sp>
        <p:nvSpPr>
          <p:cNvPr id="3" name="TextBox 2">
            <a:extLst>
              <a:ext uri="{FF2B5EF4-FFF2-40B4-BE49-F238E27FC236}">
                <a16:creationId xmlns:a16="http://schemas.microsoft.com/office/drawing/2014/main" id="{210E57EF-AE04-0941-A71E-A1E9A5711149}"/>
              </a:ext>
            </a:extLst>
          </p:cNvPr>
          <p:cNvSpPr txBox="1"/>
          <p:nvPr/>
        </p:nvSpPr>
        <p:spPr>
          <a:xfrm>
            <a:off x="4874839" y="4427507"/>
            <a:ext cx="3401380" cy="369332"/>
          </a:xfrm>
          <a:prstGeom prst="rect">
            <a:avLst/>
          </a:prstGeom>
          <a:noFill/>
        </p:spPr>
        <p:txBody>
          <a:bodyPr wrap="none" rtlCol="0">
            <a:spAutoFit/>
          </a:bodyPr>
          <a:lstStyle/>
          <a:p>
            <a:r>
              <a:rPr lang="en-US" dirty="0"/>
              <a:t>To be reviewed at CAD on Tuesday</a:t>
            </a:r>
          </a:p>
        </p:txBody>
      </p:sp>
    </p:spTree>
    <p:extLst>
      <p:ext uri="{BB962C8B-B14F-4D97-AF65-F5344CB8AC3E}">
        <p14:creationId xmlns:p14="http://schemas.microsoft.com/office/powerpoint/2010/main" val="417260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816A-0D50-0A46-826B-C8FDD8603F97}"/>
              </a:ext>
            </a:extLst>
          </p:cNvPr>
          <p:cNvSpPr>
            <a:spLocks noGrp="1"/>
          </p:cNvSpPr>
          <p:nvPr>
            <p:ph type="title"/>
          </p:nvPr>
        </p:nvSpPr>
        <p:spPr>
          <a:xfrm>
            <a:off x="76200" y="0"/>
            <a:ext cx="7886700" cy="590549"/>
          </a:xfrm>
        </p:spPr>
        <p:txBody>
          <a:bodyPr/>
          <a:lstStyle/>
          <a:p>
            <a:r>
              <a:rPr lang="en-US" sz="4000" dirty="0"/>
              <a:t>MVTX Stave Production at CERN</a:t>
            </a:r>
          </a:p>
        </p:txBody>
      </p:sp>
      <p:sp>
        <p:nvSpPr>
          <p:cNvPr id="3" name="Content Placeholder 2">
            <a:extLst>
              <a:ext uri="{FF2B5EF4-FFF2-40B4-BE49-F238E27FC236}">
                <a16:creationId xmlns:a16="http://schemas.microsoft.com/office/drawing/2014/main" id="{8E054847-70B5-E14C-8003-90175C6E9FE8}"/>
              </a:ext>
            </a:extLst>
          </p:cNvPr>
          <p:cNvSpPr>
            <a:spLocks noGrp="1"/>
          </p:cNvSpPr>
          <p:nvPr>
            <p:ph idx="1"/>
          </p:nvPr>
        </p:nvSpPr>
        <p:spPr>
          <a:xfrm>
            <a:off x="628650" y="868353"/>
            <a:ext cx="7886700" cy="3263504"/>
          </a:xfrm>
        </p:spPr>
        <p:txBody>
          <a:bodyPr>
            <a:normAutofit fontScale="62500" lnSpcReduction="20000"/>
          </a:bodyPr>
          <a:lstStyle/>
          <a:p>
            <a:r>
              <a:rPr lang="en-US" dirty="0"/>
              <a:t>In good progress, on schedule</a:t>
            </a:r>
          </a:p>
          <a:p>
            <a:pPr lvl="1"/>
            <a:r>
              <a:rPr lang="en-US" dirty="0"/>
              <a:t>~10 HICs/month, used up all good chips in December </a:t>
            </a:r>
          </a:p>
          <a:p>
            <a:pPr lvl="1"/>
            <a:r>
              <a:rPr lang="en-US" dirty="0"/>
              <a:t>3 wafers delivered in mid December, 45 chips available now, expect 10 more chips</a:t>
            </a:r>
          </a:p>
          <a:p>
            <a:pPr lvl="1"/>
            <a:r>
              <a:rPr lang="en-US" dirty="0"/>
              <a:t>Next chips delivery expected in late January, 8 wafers,</a:t>
            </a:r>
          </a:p>
          <a:p>
            <a:pPr lvl="2"/>
            <a:r>
              <a:rPr lang="en-US" dirty="0"/>
              <a:t>~120 gold chips, good for 13 weeks of assembly, last wafers by April 2020  </a:t>
            </a:r>
          </a:p>
          <a:p>
            <a:pPr lvl="1"/>
            <a:r>
              <a:rPr lang="en-US" dirty="0"/>
              <a:t>23 FPCs available for assembly </a:t>
            </a:r>
          </a:p>
          <a:p>
            <a:r>
              <a:rPr lang="en-US" dirty="0"/>
              <a:t>Plan</a:t>
            </a:r>
          </a:p>
          <a:p>
            <a:pPr lvl="1"/>
            <a:r>
              <a:rPr lang="en-US" dirty="0"/>
              <a:t>Resume HIC production in week 2 of 2020</a:t>
            </a:r>
          </a:p>
          <a:p>
            <a:pPr lvl="1"/>
            <a:r>
              <a:rPr lang="en-US" dirty="0"/>
              <a:t>Bond 4 HICs as soon as the bond lab available in January </a:t>
            </a:r>
          </a:p>
          <a:p>
            <a:pPr lvl="1"/>
            <a:r>
              <a:rPr lang="en-US" dirty="0"/>
              <a:t>1</a:t>
            </a:r>
            <a:r>
              <a:rPr lang="en-US" baseline="30000" dirty="0"/>
              <a:t>st</a:t>
            </a:r>
            <a:r>
              <a:rPr lang="en-US" dirty="0"/>
              <a:t> set of 10~12 staves ready for shipping to LBNL in mid Feb</a:t>
            </a:r>
          </a:p>
          <a:p>
            <a:pPr lvl="2"/>
            <a:r>
              <a:rPr lang="en-US" dirty="0"/>
              <a:t>Are we ready?  Shipping – a batch of ~10 staves or ~20?</a:t>
            </a:r>
          </a:p>
          <a:p>
            <a:pPr lvl="1"/>
            <a:endParaRPr lang="en-US" dirty="0"/>
          </a:p>
          <a:p>
            <a:r>
              <a:rPr lang="en-US" dirty="0"/>
              <a:t>Bi-weekly meeting with CERN</a:t>
            </a:r>
          </a:p>
          <a:p>
            <a:pPr lvl="1"/>
            <a:r>
              <a:rPr lang="en-US" dirty="0"/>
              <a:t>Last meeting, 12/19/2020</a:t>
            </a:r>
          </a:p>
          <a:p>
            <a:pPr lvl="1"/>
            <a:r>
              <a:rPr lang="en-US" dirty="0"/>
              <a:t>Next one, 1/16/2020 </a:t>
            </a:r>
          </a:p>
        </p:txBody>
      </p:sp>
      <p:sp>
        <p:nvSpPr>
          <p:cNvPr id="5" name="Date Placeholder 4">
            <a:extLst>
              <a:ext uri="{FF2B5EF4-FFF2-40B4-BE49-F238E27FC236}">
                <a16:creationId xmlns:a16="http://schemas.microsoft.com/office/drawing/2014/main" id="{804C2BCB-4FB6-4D44-B329-F9F3C9AFD610}"/>
              </a:ext>
            </a:extLst>
          </p:cNvPr>
          <p:cNvSpPr>
            <a:spLocks noGrp="1"/>
          </p:cNvSpPr>
          <p:nvPr>
            <p:ph type="dt" sz="half" idx="10"/>
          </p:nvPr>
        </p:nvSpPr>
        <p:spPr/>
        <p:txBody>
          <a:bodyPr/>
          <a:lstStyle/>
          <a:p>
            <a:r>
              <a:rPr lang="en-US"/>
              <a:t>2020.01.17</a:t>
            </a:r>
          </a:p>
        </p:txBody>
      </p:sp>
      <p:sp>
        <p:nvSpPr>
          <p:cNvPr id="6" name="Footer Placeholder 5">
            <a:extLst>
              <a:ext uri="{FF2B5EF4-FFF2-40B4-BE49-F238E27FC236}">
                <a16:creationId xmlns:a16="http://schemas.microsoft.com/office/drawing/2014/main" id="{E0625E2E-3A51-B14D-A55E-D03555F50ADC}"/>
              </a:ext>
            </a:extLst>
          </p:cNvPr>
          <p:cNvSpPr>
            <a:spLocks noGrp="1"/>
          </p:cNvSpPr>
          <p:nvPr>
            <p:ph type="ftr" sz="quarter" idx="11"/>
          </p:nvPr>
        </p:nvSpPr>
        <p:spPr/>
        <p:txBody>
          <a:bodyPr/>
          <a:lstStyle/>
          <a:p>
            <a:r>
              <a:rPr lang="en-US"/>
              <a:t>sPHENIX IB Meeting</a:t>
            </a:r>
          </a:p>
        </p:txBody>
      </p:sp>
      <p:sp>
        <p:nvSpPr>
          <p:cNvPr id="7" name="Slide Number Placeholder 6">
            <a:extLst>
              <a:ext uri="{FF2B5EF4-FFF2-40B4-BE49-F238E27FC236}">
                <a16:creationId xmlns:a16="http://schemas.microsoft.com/office/drawing/2014/main" id="{ABEE380F-9A70-FF4C-A499-906A581BC8EE}"/>
              </a:ext>
            </a:extLst>
          </p:cNvPr>
          <p:cNvSpPr>
            <a:spLocks noGrp="1"/>
          </p:cNvSpPr>
          <p:nvPr>
            <p:ph type="sldNum" sz="quarter" idx="12"/>
          </p:nvPr>
        </p:nvSpPr>
        <p:spPr/>
        <p:txBody>
          <a:bodyPr/>
          <a:lstStyle/>
          <a:p>
            <a:fld id="{292C5FDF-F047-B648-B749-26554E3D1569}" type="slidenum">
              <a:rPr lang="en-US" smtClean="0"/>
              <a:t>13</a:t>
            </a:fld>
            <a:endParaRPr lang="en-US"/>
          </a:p>
        </p:txBody>
      </p:sp>
    </p:spTree>
    <p:extLst>
      <p:ext uri="{BB962C8B-B14F-4D97-AF65-F5344CB8AC3E}">
        <p14:creationId xmlns:p14="http://schemas.microsoft.com/office/powerpoint/2010/main" val="70295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7CC1-B325-9E4C-BA18-1CECB6F92F45}"/>
              </a:ext>
            </a:extLst>
          </p:cNvPr>
          <p:cNvSpPr>
            <a:spLocks noGrp="1"/>
          </p:cNvSpPr>
          <p:nvPr>
            <p:ph type="title"/>
          </p:nvPr>
        </p:nvSpPr>
        <p:spPr/>
        <p:txBody>
          <a:bodyPr/>
          <a:lstStyle/>
          <a:p>
            <a:r>
              <a:rPr lang="en-US" dirty="0"/>
              <a:t>The urgency of now</a:t>
            </a:r>
          </a:p>
        </p:txBody>
      </p:sp>
      <p:sp>
        <p:nvSpPr>
          <p:cNvPr id="3" name="Content Placeholder 2">
            <a:extLst>
              <a:ext uri="{FF2B5EF4-FFF2-40B4-BE49-F238E27FC236}">
                <a16:creationId xmlns:a16="http://schemas.microsoft.com/office/drawing/2014/main" id="{E3436E3C-73B4-4346-81EA-430CB8674DE8}"/>
              </a:ext>
            </a:extLst>
          </p:cNvPr>
          <p:cNvSpPr>
            <a:spLocks noGrp="1"/>
          </p:cNvSpPr>
          <p:nvPr>
            <p:ph idx="1"/>
          </p:nvPr>
        </p:nvSpPr>
        <p:spPr>
          <a:xfrm>
            <a:off x="457200" y="819150"/>
            <a:ext cx="8229600" cy="3775476"/>
          </a:xfrm>
        </p:spPr>
        <p:txBody>
          <a:bodyPr/>
          <a:lstStyle/>
          <a:p>
            <a:r>
              <a:rPr lang="en-US" dirty="0"/>
              <a:t>The first </a:t>
            </a:r>
            <a:r>
              <a:rPr lang="en-US" dirty="0" err="1"/>
              <a:t>sPHENIX</a:t>
            </a:r>
            <a:r>
              <a:rPr lang="en-US" dirty="0"/>
              <a:t> run begins in 150 weeks</a:t>
            </a:r>
          </a:p>
          <a:p>
            <a:r>
              <a:rPr lang="en-US" dirty="0"/>
              <a:t>Everything we are building has to be completed and installed and functioning at that time</a:t>
            </a:r>
          </a:p>
          <a:p>
            <a:r>
              <a:rPr lang="en-US" dirty="0"/>
              <a:t>Every system can use full time help starting immediately</a:t>
            </a:r>
          </a:p>
          <a:p>
            <a:pPr lvl="1"/>
            <a:r>
              <a:rPr lang="en-US" dirty="0"/>
              <a:t>Software! Simulation! Reconstruction! Event building! (see </a:t>
            </a:r>
            <a:r>
              <a:rPr lang="en-US" dirty="0" err="1"/>
              <a:t>megaworkfest</a:t>
            </a:r>
            <a:r>
              <a:rPr lang="en-US" dirty="0"/>
              <a:t> agenda)</a:t>
            </a:r>
          </a:p>
          <a:p>
            <a:pPr lvl="1"/>
            <a:r>
              <a:rPr lang="en-US" dirty="0"/>
              <a:t>Data acquisition and triggering</a:t>
            </a:r>
          </a:p>
          <a:p>
            <a:pPr lvl="1"/>
            <a:r>
              <a:rPr lang="en-US" dirty="0"/>
              <a:t>EMCAL construction and testing</a:t>
            </a:r>
          </a:p>
          <a:p>
            <a:pPr lvl="1"/>
            <a:r>
              <a:rPr lang="en-US" dirty="0"/>
              <a:t>HCAL construction and testing</a:t>
            </a:r>
          </a:p>
          <a:p>
            <a:pPr lvl="1"/>
            <a:r>
              <a:rPr lang="en-US" dirty="0"/>
              <a:t>Calibration</a:t>
            </a:r>
          </a:p>
          <a:p>
            <a:endParaRPr lang="en-US" dirty="0"/>
          </a:p>
        </p:txBody>
      </p:sp>
      <p:sp>
        <p:nvSpPr>
          <p:cNvPr id="4" name="Date Placeholder 3">
            <a:extLst>
              <a:ext uri="{FF2B5EF4-FFF2-40B4-BE49-F238E27FC236}">
                <a16:creationId xmlns:a16="http://schemas.microsoft.com/office/drawing/2014/main" id="{DB9F2107-5DB0-6945-A9C5-56A3C55D4DC2}"/>
              </a:ext>
            </a:extLst>
          </p:cNvPr>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a:extLst>
              <a:ext uri="{FF2B5EF4-FFF2-40B4-BE49-F238E27FC236}">
                <a16:creationId xmlns:a16="http://schemas.microsoft.com/office/drawing/2014/main" id="{0700C695-789C-5743-95C1-8641B4B9D540}"/>
              </a:ext>
            </a:extLst>
          </p:cNvPr>
          <p:cNvSpPr>
            <a:spLocks noGrp="1"/>
          </p:cNvSpPr>
          <p:nvPr>
            <p:ph type="ftr" sz="quarter" idx="11"/>
          </p:nvPr>
        </p:nvSpPr>
        <p:spPr/>
        <p:txBody>
          <a:bodyPr/>
          <a:lstStyle/>
          <a:p>
            <a:pPr>
              <a:defRPr/>
            </a:pPr>
            <a:r>
              <a:rPr lang="en-US"/>
              <a:t>sPHENIX IB Meeting</a:t>
            </a:r>
            <a:endParaRPr lang="en-US" dirty="0"/>
          </a:p>
        </p:txBody>
      </p:sp>
      <p:sp>
        <p:nvSpPr>
          <p:cNvPr id="6" name="Slide Number Placeholder 5">
            <a:extLst>
              <a:ext uri="{FF2B5EF4-FFF2-40B4-BE49-F238E27FC236}">
                <a16:creationId xmlns:a16="http://schemas.microsoft.com/office/drawing/2014/main" id="{B1953CBE-F35D-6645-A038-3DCB958867E4}"/>
              </a:ext>
            </a:extLst>
          </p:cNvPr>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spTree>
    <p:extLst>
      <p:ext uri="{BB962C8B-B14F-4D97-AF65-F5344CB8AC3E}">
        <p14:creationId xmlns:p14="http://schemas.microsoft.com/office/powerpoint/2010/main" val="4277654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56F420A-BD02-4F7F-990B-6B399231C947}"/>
              </a:ext>
            </a:extLst>
          </p:cNvPr>
          <p:cNvGraphicFramePr>
            <a:graphicFrameLocks noGrp="1"/>
          </p:cNvGraphicFramePr>
          <p:nvPr>
            <p:extLst>
              <p:ext uri="{D42A27DB-BD31-4B8C-83A1-F6EECF244321}">
                <p14:modId xmlns:p14="http://schemas.microsoft.com/office/powerpoint/2010/main" val="1551973334"/>
              </p:ext>
            </p:extLst>
          </p:nvPr>
        </p:nvGraphicFramePr>
        <p:xfrm>
          <a:off x="186813" y="614124"/>
          <a:ext cx="8915396" cy="4282440"/>
        </p:xfrm>
        <a:graphic>
          <a:graphicData uri="http://schemas.openxmlformats.org/drawingml/2006/table">
            <a:tbl>
              <a:tblPr firstRow="1" bandRow="1">
                <a:tableStyleId>{5940675A-B579-460E-94D1-54222C63F5DA}</a:tableStyleId>
              </a:tblPr>
              <a:tblGrid>
                <a:gridCol w="1478068">
                  <a:extLst>
                    <a:ext uri="{9D8B030D-6E8A-4147-A177-3AD203B41FA5}">
                      <a16:colId xmlns:a16="http://schemas.microsoft.com/office/drawing/2014/main" val="1264872253"/>
                    </a:ext>
                  </a:extLst>
                </a:gridCol>
                <a:gridCol w="1478068">
                  <a:extLst>
                    <a:ext uri="{9D8B030D-6E8A-4147-A177-3AD203B41FA5}">
                      <a16:colId xmlns:a16="http://schemas.microsoft.com/office/drawing/2014/main" val="1432423258"/>
                    </a:ext>
                  </a:extLst>
                </a:gridCol>
                <a:gridCol w="662140">
                  <a:extLst>
                    <a:ext uri="{9D8B030D-6E8A-4147-A177-3AD203B41FA5}">
                      <a16:colId xmlns:a16="http://schemas.microsoft.com/office/drawing/2014/main" val="2085674454"/>
                    </a:ext>
                  </a:extLst>
                </a:gridCol>
                <a:gridCol w="662140">
                  <a:extLst>
                    <a:ext uri="{9D8B030D-6E8A-4147-A177-3AD203B41FA5}">
                      <a16:colId xmlns:a16="http://schemas.microsoft.com/office/drawing/2014/main" val="3915074125"/>
                    </a:ext>
                  </a:extLst>
                </a:gridCol>
                <a:gridCol w="662140">
                  <a:extLst>
                    <a:ext uri="{9D8B030D-6E8A-4147-A177-3AD203B41FA5}">
                      <a16:colId xmlns:a16="http://schemas.microsoft.com/office/drawing/2014/main" val="3802065866"/>
                    </a:ext>
                  </a:extLst>
                </a:gridCol>
                <a:gridCol w="662140">
                  <a:extLst>
                    <a:ext uri="{9D8B030D-6E8A-4147-A177-3AD203B41FA5}">
                      <a16:colId xmlns:a16="http://schemas.microsoft.com/office/drawing/2014/main" val="1928593369"/>
                    </a:ext>
                  </a:extLst>
                </a:gridCol>
                <a:gridCol w="662140">
                  <a:extLst>
                    <a:ext uri="{9D8B030D-6E8A-4147-A177-3AD203B41FA5}">
                      <a16:colId xmlns:a16="http://schemas.microsoft.com/office/drawing/2014/main" val="3846371549"/>
                    </a:ext>
                  </a:extLst>
                </a:gridCol>
                <a:gridCol w="662140">
                  <a:extLst>
                    <a:ext uri="{9D8B030D-6E8A-4147-A177-3AD203B41FA5}">
                      <a16:colId xmlns:a16="http://schemas.microsoft.com/office/drawing/2014/main" val="22740749"/>
                    </a:ext>
                  </a:extLst>
                </a:gridCol>
                <a:gridCol w="662140">
                  <a:extLst>
                    <a:ext uri="{9D8B030D-6E8A-4147-A177-3AD203B41FA5}">
                      <a16:colId xmlns:a16="http://schemas.microsoft.com/office/drawing/2014/main" val="3014020238"/>
                    </a:ext>
                  </a:extLst>
                </a:gridCol>
                <a:gridCol w="662140">
                  <a:extLst>
                    <a:ext uri="{9D8B030D-6E8A-4147-A177-3AD203B41FA5}">
                      <a16:colId xmlns:a16="http://schemas.microsoft.com/office/drawing/2014/main" val="2445169543"/>
                    </a:ext>
                  </a:extLst>
                </a:gridCol>
                <a:gridCol w="662140">
                  <a:extLst>
                    <a:ext uri="{9D8B030D-6E8A-4147-A177-3AD203B41FA5}">
                      <a16:colId xmlns:a16="http://schemas.microsoft.com/office/drawing/2014/main" val="1671175152"/>
                    </a:ext>
                  </a:extLst>
                </a:gridCol>
              </a:tblGrid>
              <a:tr h="152400">
                <a:tc>
                  <a:txBody>
                    <a:bodyPr/>
                    <a:lstStyle/>
                    <a:p>
                      <a:r>
                        <a:rPr lang="en-US" sz="900" b="1" u="sng" dirty="0"/>
                        <a:t>Sequential</a:t>
                      </a:r>
                      <a:r>
                        <a:rPr lang="en-US" sz="900" b="1" dirty="0"/>
                        <a:t> Build Steps</a:t>
                      </a:r>
                    </a:p>
                  </a:txBody>
                  <a:tcPr anchor="ctr">
                    <a:solidFill>
                      <a:schemeClr val="tx2">
                        <a:lumMod val="20000"/>
                        <a:lumOff val="80000"/>
                      </a:schemeClr>
                    </a:solidFill>
                  </a:tcPr>
                </a:tc>
                <a:tc>
                  <a:txBody>
                    <a:bodyPr/>
                    <a:lstStyle/>
                    <a:p>
                      <a:pPr algn="ctr"/>
                      <a:r>
                        <a:rPr lang="en-US" sz="900" b="1" u="sng" dirty="0"/>
                        <a:t>Concurrent</a:t>
                      </a:r>
                      <a:r>
                        <a:rPr lang="en-US" sz="900" b="1" dirty="0"/>
                        <a:t> Work Streams</a:t>
                      </a: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gridSpan="4">
                  <a:txBody>
                    <a:bodyPr/>
                    <a:lstStyle/>
                    <a:p>
                      <a:pPr algn="ctr"/>
                      <a:r>
                        <a:rPr lang="en-US" sz="900" b="1" dirty="0"/>
                        <a:t>CY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900" b="1" dirty="0"/>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900" b="1" dirty="0"/>
                        <a:t>2023</a:t>
                      </a:r>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396725485"/>
                  </a:ext>
                </a:extLst>
              </a:tr>
              <a:tr h="0">
                <a:tc>
                  <a:txBody>
                    <a:bodyPr/>
                    <a:lstStyle/>
                    <a:p>
                      <a:r>
                        <a:rPr lang="en-US" sz="800" b="1" dirty="0"/>
                        <a:t>Cradle-Base</a:t>
                      </a:r>
                    </a:p>
                  </a:txBody>
                  <a:tcPr anchor="ctr">
                    <a:solidFill>
                      <a:schemeClr val="tx2">
                        <a:lumMod val="20000"/>
                        <a:lumOff val="80000"/>
                      </a:schemeClr>
                    </a:solidFill>
                  </a:tcPr>
                </a:tc>
                <a:tc rowSpan="10">
                  <a:txBody>
                    <a:bodyPr/>
                    <a:lstStyle/>
                    <a:p>
                      <a:pPr marL="171450" indent="-171450" algn="l">
                        <a:buFont typeface="Arial" panose="020B0604020202020204" pitchFamily="34" charset="0"/>
                        <a:buChar char="•"/>
                      </a:pPr>
                      <a:r>
                        <a:rPr lang="en-US" sz="800" b="1" dirty="0"/>
                        <a:t>WBS 2.5.2 Work</a:t>
                      </a:r>
                    </a:p>
                    <a:p>
                      <a:pPr marL="171450" indent="-171450" algn="l">
                        <a:buFont typeface="Arial" panose="020B0604020202020204" pitchFamily="34" charset="0"/>
                        <a:buChar char="•"/>
                      </a:pPr>
                      <a:r>
                        <a:rPr lang="en-US" sz="800" b="1" dirty="0"/>
                        <a:t>Wiring, Piping, Cabinets</a:t>
                      </a:r>
                    </a:p>
                    <a:p>
                      <a:pPr marL="171450" indent="-171450" algn="l">
                        <a:buFont typeface="Arial" panose="020B0604020202020204" pitchFamily="34" charset="0"/>
                        <a:buChar char="•"/>
                      </a:pPr>
                      <a:r>
                        <a:rPr lang="en-US" sz="800" b="1" dirty="0"/>
                        <a:t>Other AH and IR work</a:t>
                      </a:r>
                    </a:p>
                    <a:p>
                      <a:pPr marL="171450" indent="-171450" algn="l">
                        <a:buFont typeface="Arial" panose="020B0604020202020204" pitchFamily="34" charset="0"/>
                        <a:buChar char="•"/>
                      </a:pPr>
                      <a:r>
                        <a:rPr lang="en-US" sz="800" b="1" dirty="0"/>
                        <a:t>QC and Safety Checks</a:t>
                      </a: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71176493"/>
                  </a:ext>
                </a:extLst>
              </a:tr>
              <a:tr h="0">
                <a:tc>
                  <a:txBody>
                    <a:bodyPr/>
                    <a:lstStyle/>
                    <a:p>
                      <a:r>
                        <a:rPr lang="en-US" sz="800" b="1" dirty="0"/>
                        <a:t>oHCAL Sector 1-13</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101703854"/>
                  </a:ext>
                </a:extLst>
              </a:tr>
              <a:tr h="0">
                <a:tc>
                  <a:txBody>
                    <a:bodyPr/>
                    <a:lstStyle/>
                    <a:p>
                      <a:r>
                        <a:rPr lang="en-US" sz="800" b="1" dirty="0"/>
                        <a:t>Magnet Install</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188318030"/>
                  </a:ext>
                </a:extLst>
              </a:tr>
              <a:tr h="132080">
                <a:tc>
                  <a:txBody>
                    <a:bodyPr/>
                    <a:lstStyle/>
                    <a:p>
                      <a:r>
                        <a:rPr lang="en-US" sz="800" b="1" dirty="0"/>
                        <a:t>Inner Support Rings</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784944146"/>
                  </a:ext>
                </a:extLst>
              </a:tr>
              <a:tr h="147320">
                <a:tc>
                  <a:txBody>
                    <a:bodyPr/>
                    <a:lstStyle/>
                    <a:p>
                      <a:r>
                        <a:rPr lang="en-US" sz="800" b="1" dirty="0"/>
                        <a:t>oHCAL Sector 14-32</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271673658"/>
                  </a:ext>
                </a:extLst>
              </a:tr>
              <a:tr h="0">
                <a:tc>
                  <a:txBody>
                    <a:bodyPr/>
                    <a:lstStyle/>
                    <a:p>
                      <a:r>
                        <a:rPr lang="en-US" sz="800" b="1" dirty="0"/>
                        <a:t>iHCAL</a:t>
                      </a:r>
                    </a:p>
                  </a:txBody>
                  <a:tcPr anchor="ctr">
                    <a:solidFill>
                      <a:schemeClr val="tx2">
                        <a:lumMod val="20000"/>
                        <a:lumOff val="80000"/>
                      </a:schemeClr>
                    </a:solidFill>
                  </a:tcPr>
                </a:tc>
                <a:tc vMerge="1">
                  <a:txBody>
                    <a:bodyPr/>
                    <a:lstStyle/>
                    <a:p>
                      <a:pPr algn="ctr"/>
                      <a:endParaRPr lang="en-US" sz="8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151766392"/>
                  </a:ext>
                </a:extLst>
              </a:tr>
              <a:tr h="0">
                <a:tc>
                  <a:txBody>
                    <a:bodyPr/>
                    <a:lstStyle/>
                    <a:p>
                      <a:r>
                        <a:rPr lang="en-US" sz="800" b="1" dirty="0"/>
                        <a:t>EMCAL</a:t>
                      </a:r>
                    </a:p>
                  </a:txBody>
                  <a:tcPr anchor="ctr">
                    <a:solidFill>
                      <a:schemeClr val="tx2">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05973615"/>
                  </a:ext>
                </a:extLst>
              </a:tr>
              <a:tr h="0">
                <a:tc>
                  <a:txBody>
                    <a:bodyPr/>
                    <a:lstStyle/>
                    <a:p>
                      <a:r>
                        <a:rPr lang="en-US" sz="800" b="1" dirty="0"/>
                        <a:t>Open Shield Wall</a:t>
                      </a:r>
                    </a:p>
                  </a:txBody>
                  <a:tcPr anchor="ctr">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6824226"/>
                  </a:ext>
                </a:extLst>
              </a:tr>
              <a:tr h="132080">
                <a:tc>
                  <a:txBody>
                    <a:bodyPr/>
                    <a:lstStyle/>
                    <a:p>
                      <a:r>
                        <a:rPr lang="en-US" sz="800" b="1" dirty="0"/>
                        <a:t>Carriage and pole tips</a:t>
                      </a:r>
                    </a:p>
                  </a:txBody>
                  <a:tcPr anchor="ctr">
                    <a:lnT w="12700" cap="flat" cmpd="sng" algn="ctr">
                      <a:solidFill>
                        <a:schemeClr val="tx1"/>
                      </a:solidFill>
                      <a:prstDash val="solid"/>
                      <a:round/>
                      <a:headEnd type="none" w="med" len="med"/>
                      <a:tailEnd type="none" w="med" len="med"/>
                    </a:lnT>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61979212"/>
                  </a:ext>
                </a:extLst>
              </a:tr>
              <a:tr h="132080">
                <a:tc>
                  <a:txBody>
                    <a:bodyPr/>
                    <a:lstStyle/>
                    <a:p>
                      <a:r>
                        <a:rPr lang="en-US" sz="800" b="1" dirty="0"/>
                        <a:t>Move sPHENIX to IR</a:t>
                      </a:r>
                    </a:p>
                  </a:txBody>
                  <a:tcPr anchor="ctr">
                    <a:solidFill>
                      <a:schemeClr val="tx2">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122267311"/>
                  </a:ext>
                </a:extLst>
              </a:tr>
              <a:tr h="147320">
                <a:tc>
                  <a:txBody>
                    <a:bodyPr/>
                    <a:lstStyle/>
                    <a:p>
                      <a:r>
                        <a:rPr lang="en-US" sz="800" b="1" dirty="0"/>
                        <a:t>Magnet connect, map</a:t>
                      </a:r>
                    </a:p>
                  </a:txBody>
                  <a:tcPr anchor="ctr">
                    <a:solidFill>
                      <a:schemeClr val="tx2">
                        <a:lumMod val="20000"/>
                        <a:lumOff val="80000"/>
                      </a:schemeClr>
                    </a:solidFill>
                  </a:tcPr>
                </a:tc>
                <a:tc rowSpan="9">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t>WBS 2.5.2 Work</a:t>
                      </a:r>
                    </a:p>
                    <a:p>
                      <a:pPr marL="171450" indent="-171450" algn="l">
                        <a:buFont typeface="Arial" panose="020B0604020202020204" pitchFamily="34" charset="0"/>
                        <a:buChar char="•"/>
                      </a:pPr>
                      <a:r>
                        <a:rPr lang="en-US" sz="800" b="1" dirty="0"/>
                        <a:t>Infrastructure connections to Cradle/Carriage</a:t>
                      </a:r>
                    </a:p>
                    <a:p>
                      <a:pPr marL="171450" indent="-171450" algn="l">
                        <a:buFont typeface="Arial" panose="020B0604020202020204" pitchFamily="34" charset="0"/>
                        <a:buChar char="•"/>
                      </a:pPr>
                      <a:r>
                        <a:rPr lang="en-US" sz="800" b="1" dirty="0"/>
                        <a:t>Magnet work</a:t>
                      </a:r>
                    </a:p>
                    <a:p>
                      <a:pPr marL="171450" indent="-171450" algn="l">
                        <a:buFont typeface="Arial" panose="020B0604020202020204" pitchFamily="34" charset="0"/>
                        <a:buChar char="•"/>
                      </a:pPr>
                      <a:r>
                        <a:rPr lang="en-US" sz="800" b="1" dirty="0"/>
                        <a:t>Wiring, Piping, Cabinets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t>Other AH and IR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t>QC and Safety Checks</a:t>
                      </a: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4980208"/>
                  </a:ext>
                </a:extLst>
              </a:tr>
              <a:tr h="0">
                <a:tc>
                  <a:txBody>
                    <a:bodyPr/>
                    <a:lstStyle/>
                    <a:p>
                      <a:r>
                        <a:rPr lang="en-US" sz="800" b="1" dirty="0"/>
                        <a:t>TPC</a:t>
                      </a:r>
                    </a:p>
                  </a:txBody>
                  <a:tcPr anchor="ctr">
                    <a:solidFill>
                      <a:schemeClr val="tx2">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656647991"/>
                  </a:ext>
                </a:extLst>
              </a:tr>
              <a:tr h="0">
                <a:tc>
                  <a:txBody>
                    <a:bodyPr/>
                    <a:lstStyle/>
                    <a:p>
                      <a:r>
                        <a:rPr lang="en-US" sz="800" b="1" dirty="0"/>
                        <a:t>INTT support structure</a:t>
                      </a:r>
                    </a:p>
                  </a:txBody>
                  <a:tcPr anchor="ctr">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888607570"/>
                  </a:ext>
                </a:extLst>
              </a:tr>
              <a:tr h="0">
                <a:tc>
                  <a:txBody>
                    <a:bodyPr/>
                    <a:lstStyle/>
                    <a:p>
                      <a:r>
                        <a:rPr lang="en-US" sz="800" b="1" dirty="0"/>
                        <a:t>Beam pipe insert &amp; bake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91303217"/>
                  </a:ext>
                </a:extLst>
              </a:tr>
              <a:tr h="0">
                <a:tc>
                  <a:txBody>
                    <a:bodyPr/>
                    <a:lstStyle/>
                    <a:p>
                      <a:r>
                        <a:rPr lang="en-US" sz="800" b="1" dirty="0"/>
                        <a:t>INTT device</a:t>
                      </a:r>
                    </a:p>
                  </a:txBody>
                  <a:tcPr anchor="ctr">
                    <a:lnT w="12700" cap="flat" cmpd="sng" algn="ctr">
                      <a:solidFill>
                        <a:schemeClr val="tx1"/>
                      </a:solidFill>
                      <a:prstDash val="solid"/>
                      <a:round/>
                      <a:headEnd type="none" w="med" len="med"/>
                      <a:tailEnd type="none" w="med" len="med"/>
                    </a:lnT>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190786846"/>
                  </a:ext>
                </a:extLst>
              </a:tr>
              <a:tr h="0">
                <a:tc>
                  <a:txBody>
                    <a:bodyPr/>
                    <a:lstStyle/>
                    <a:p>
                      <a:r>
                        <a:rPr lang="en-US" sz="800" b="1" dirty="0"/>
                        <a:t>MVTX device</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574743947"/>
                  </a:ext>
                </a:extLst>
              </a:tr>
              <a:tr h="0">
                <a:tc>
                  <a:txBody>
                    <a:bodyPr/>
                    <a:lstStyle/>
                    <a:p>
                      <a:r>
                        <a:rPr lang="en-US" sz="800" b="1" dirty="0"/>
                        <a:t>Final beam pipe</a:t>
                      </a:r>
                    </a:p>
                  </a:txBody>
                  <a:tcPr anchor="ctr">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28353874"/>
                  </a:ext>
                </a:extLst>
              </a:tr>
              <a:tr h="0">
                <a:tc>
                  <a:txBody>
                    <a:bodyPr/>
                    <a:lstStyle/>
                    <a:p>
                      <a:r>
                        <a:rPr lang="en-US" sz="800" b="1" dirty="0"/>
                        <a:t>MBD device</a:t>
                      </a:r>
                    </a:p>
                  </a:txBody>
                  <a:tcPr anchor="ctr">
                    <a:lnT w="12700" cap="flat" cmpd="sng" algn="ctr">
                      <a:solidFill>
                        <a:schemeClr val="tx1"/>
                      </a:solidFill>
                      <a:prstDash val="solid"/>
                      <a:round/>
                      <a:headEnd type="none" w="med" len="med"/>
                      <a:tailEnd type="none" w="med" len="med"/>
                    </a:lnT>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845240628"/>
                  </a:ext>
                </a:extLst>
              </a:tr>
              <a:tr h="0">
                <a:tc>
                  <a:txBody>
                    <a:bodyPr/>
                    <a:lstStyle/>
                    <a:p>
                      <a:r>
                        <a:rPr lang="en-US" sz="800" b="1" i="1" dirty="0">
                          <a:solidFill>
                            <a:schemeClr val="tx1"/>
                          </a:solidFill>
                        </a:rPr>
                        <a:t>ORR Prep and ORR</a:t>
                      </a:r>
                    </a:p>
                  </a:txBody>
                  <a:tcPr anchor="ctr">
                    <a:solidFill>
                      <a:schemeClr val="tx2">
                        <a:lumMod val="20000"/>
                        <a:lumOff val="80000"/>
                      </a:schemeClr>
                    </a:solidFill>
                  </a:tcPr>
                </a:tc>
                <a:tc vMerge="1">
                  <a:txBody>
                    <a:bodyPr/>
                    <a:lstStyle/>
                    <a:p>
                      <a:endParaRPr lang="en-US" sz="800" b="1" dirty="0"/>
                    </a:p>
                  </a:txBody>
                  <a:tcPr anchor="ctr">
                    <a:lnR w="12700" cap="flat" cmpd="sng" algn="ctr">
                      <a:solidFill>
                        <a:schemeClr val="tx1"/>
                      </a:solidFill>
                      <a:prstDash val="solid"/>
                      <a:round/>
                      <a:headEnd type="none" w="med" len="med"/>
                      <a:tailEnd type="none" w="med" len="med"/>
                    </a:lnR>
                  </a:tcPr>
                </a:tc>
                <a:tc>
                  <a:txBody>
                    <a:bodyPr/>
                    <a:lstStyle/>
                    <a:p>
                      <a:endParaRPr lang="en-US" sz="8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8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94394804"/>
                  </a:ext>
                </a:extLst>
              </a:tr>
            </a:tbl>
          </a:graphicData>
        </a:graphic>
      </p:graphicFrame>
      <p:sp>
        <p:nvSpPr>
          <p:cNvPr id="80" name="Rectangle 79">
            <a:extLst>
              <a:ext uri="{FF2B5EF4-FFF2-40B4-BE49-F238E27FC236}">
                <a16:creationId xmlns:a16="http://schemas.microsoft.com/office/drawing/2014/main" id="{088229AB-F4D9-44D1-AE4E-26478E236E36}"/>
              </a:ext>
            </a:extLst>
          </p:cNvPr>
          <p:cNvSpPr/>
          <p:nvPr/>
        </p:nvSpPr>
        <p:spPr>
          <a:xfrm>
            <a:off x="4802587" y="849758"/>
            <a:ext cx="887925" cy="4065168"/>
          </a:xfrm>
          <a:prstGeom prst="rect">
            <a:avLst/>
          </a:prstGeom>
          <a:solidFill>
            <a:schemeClr val="accent4">
              <a:lumMod val="40000"/>
              <a:lumOff val="60000"/>
              <a:alpha val="63137"/>
            </a:schemeClr>
          </a:solidFill>
          <a:ln w="63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0481" name="Rectangle 6"/>
          <p:cNvSpPr>
            <a:spLocks noGrp="1"/>
          </p:cNvSpPr>
          <p:nvPr>
            <p:ph type="title"/>
          </p:nvPr>
        </p:nvSpPr>
        <p:spPr>
          <a:xfrm>
            <a:off x="265396" y="17043"/>
            <a:ext cx="8229600" cy="546497"/>
          </a:xfrm>
        </p:spPr>
        <p:txBody>
          <a:bodyPr lIns="38100" tIns="38100" rIns="38100" bIns="38100"/>
          <a:lstStyle/>
          <a:p>
            <a:r>
              <a:rPr lang="en-US" altLang="en-US" sz="2800" dirty="0"/>
              <a:t>Overview of installation schedule (Russ Feder)</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0ADE29B-4D89-4838-B42B-E0BEB29A2576}" type="slidenum">
              <a:rPr lang="en-US" altLang="en-US" sz="1200">
                <a:solidFill>
                  <a:srgbClr val="898989"/>
                </a:solidFill>
              </a:rPr>
              <a:pPr eaLnBrk="1" hangingPunct="1"/>
              <a:t>15</a:t>
            </a:fld>
            <a:endParaRPr lang="en-US" altLang="en-US" sz="1200">
              <a:solidFill>
                <a:srgbClr val="898989"/>
              </a:solidFill>
            </a:endParaRPr>
          </a:p>
        </p:txBody>
      </p:sp>
      <p:sp>
        <p:nvSpPr>
          <p:cNvPr id="5" name="Date Placeholder 4"/>
          <p:cNvSpPr>
            <a:spLocks noGrp="1"/>
          </p:cNvSpPr>
          <p:nvPr>
            <p:ph type="dt" sz="half" idx="10"/>
          </p:nvPr>
        </p:nvSpPr>
        <p:spPr/>
        <p:txBody>
          <a:bodyPr/>
          <a:lstStyle/>
          <a:p>
            <a:pPr>
              <a:defRPr/>
            </a:pPr>
            <a:r>
              <a:rPr lang="en-US" altLang="en-US"/>
              <a:t>2020.01.17</a:t>
            </a:r>
          </a:p>
        </p:txBody>
      </p:sp>
      <p:sp>
        <p:nvSpPr>
          <p:cNvPr id="6" name="Footer Placeholder 5"/>
          <p:cNvSpPr>
            <a:spLocks noGrp="1"/>
          </p:cNvSpPr>
          <p:nvPr>
            <p:ph type="ftr" sz="quarter" idx="11"/>
          </p:nvPr>
        </p:nvSpPr>
        <p:spPr/>
        <p:txBody>
          <a:bodyPr/>
          <a:lstStyle/>
          <a:p>
            <a:pPr>
              <a:defRPr/>
            </a:pPr>
            <a:r>
              <a:rPr lang="en-US"/>
              <a:t>sPHENIX IB Meeting</a:t>
            </a:r>
            <a:endParaRPr lang="en-US" dirty="0"/>
          </a:p>
        </p:txBody>
      </p:sp>
      <p:grpSp>
        <p:nvGrpSpPr>
          <p:cNvPr id="42" name="Group 41">
            <a:extLst>
              <a:ext uri="{FF2B5EF4-FFF2-40B4-BE49-F238E27FC236}">
                <a16:creationId xmlns:a16="http://schemas.microsoft.com/office/drawing/2014/main" id="{51C70FE9-E8BC-447A-836F-D1C203620C2D}"/>
              </a:ext>
            </a:extLst>
          </p:cNvPr>
          <p:cNvGrpSpPr/>
          <p:nvPr/>
        </p:nvGrpSpPr>
        <p:grpSpPr>
          <a:xfrm>
            <a:off x="3237139" y="831396"/>
            <a:ext cx="5548994" cy="4139294"/>
            <a:chOff x="3237139" y="831396"/>
            <a:chExt cx="5548994" cy="4139294"/>
          </a:xfrm>
        </p:grpSpPr>
        <p:grpSp>
          <p:nvGrpSpPr>
            <p:cNvPr id="40" name="Group 39">
              <a:extLst>
                <a:ext uri="{FF2B5EF4-FFF2-40B4-BE49-F238E27FC236}">
                  <a16:creationId xmlns:a16="http://schemas.microsoft.com/office/drawing/2014/main" id="{2BB5628E-2EF2-443C-8568-4CCD620666D8}"/>
                </a:ext>
              </a:extLst>
            </p:cNvPr>
            <p:cNvGrpSpPr/>
            <p:nvPr/>
          </p:nvGrpSpPr>
          <p:grpSpPr>
            <a:xfrm>
              <a:off x="3237139" y="835479"/>
              <a:ext cx="240847" cy="4095750"/>
              <a:chOff x="3237139" y="835479"/>
              <a:chExt cx="240847" cy="4095750"/>
            </a:xfrm>
          </p:grpSpPr>
          <p:cxnSp>
            <p:nvCxnSpPr>
              <p:cNvPr id="37" name="Straight Connector 36">
                <a:extLst>
                  <a:ext uri="{FF2B5EF4-FFF2-40B4-BE49-F238E27FC236}">
                    <a16:creationId xmlns:a16="http://schemas.microsoft.com/office/drawing/2014/main" id="{F1EA08EC-A73E-46A8-AD60-CBA7CC825FCD}"/>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059511D-999B-40DF-BC1B-F01D43A884CD}"/>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EAF7D32-0818-423A-8F20-8530A0CD71EB}"/>
                </a:ext>
              </a:extLst>
            </p:cNvPr>
            <p:cNvGrpSpPr/>
            <p:nvPr/>
          </p:nvGrpSpPr>
          <p:grpSpPr>
            <a:xfrm>
              <a:off x="3887560" y="853168"/>
              <a:ext cx="240847" cy="4095750"/>
              <a:chOff x="3237139" y="835479"/>
              <a:chExt cx="240847" cy="4095750"/>
            </a:xfrm>
          </p:grpSpPr>
          <p:cxnSp>
            <p:nvCxnSpPr>
              <p:cNvPr id="44" name="Straight Connector 43">
                <a:extLst>
                  <a:ext uri="{FF2B5EF4-FFF2-40B4-BE49-F238E27FC236}">
                    <a16:creationId xmlns:a16="http://schemas.microsoft.com/office/drawing/2014/main" id="{6C14395A-4198-4C4A-AAC9-5E9A9167E716}"/>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4824478-DE40-44A8-A670-17168BBD3140}"/>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2EABD509-AFCE-4506-B461-4C656CB46059}"/>
                </a:ext>
              </a:extLst>
            </p:cNvPr>
            <p:cNvGrpSpPr/>
            <p:nvPr/>
          </p:nvGrpSpPr>
          <p:grpSpPr>
            <a:xfrm>
              <a:off x="4557032" y="831396"/>
              <a:ext cx="240847" cy="4095750"/>
              <a:chOff x="3237139" y="835479"/>
              <a:chExt cx="240847" cy="4095750"/>
            </a:xfrm>
          </p:grpSpPr>
          <p:cxnSp>
            <p:nvCxnSpPr>
              <p:cNvPr id="47" name="Straight Connector 46">
                <a:extLst>
                  <a:ext uri="{FF2B5EF4-FFF2-40B4-BE49-F238E27FC236}">
                    <a16:creationId xmlns:a16="http://schemas.microsoft.com/office/drawing/2014/main" id="{668F17F0-336F-4774-A211-B407B2D42B79}"/>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1F3303-FB03-44CA-A6F0-8DAD7BBC2D71}"/>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2D525474-034B-41DF-9EF2-879B06EE6F3C}"/>
                </a:ext>
              </a:extLst>
            </p:cNvPr>
            <p:cNvGrpSpPr/>
            <p:nvPr/>
          </p:nvGrpSpPr>
          <p:grpSpPr>
            <a:xfrm>
              <a:off x="5222421" y="853168"/>
              <a:ext cx="240847" cy="4095750"/>
              <a:chOff x="3237139" y="835479"/>
              <a:chExt cx="240847" cy="4095750"/>
            </a:xfrm>
          </p:grpSpPr>
          <p:cxnSp>
            <p:nvCxnSpPr>
              <p:cNvPr id="50" name="Straight Connector 49">
                <a:extLst>
                  <a:ext uri="{FF2B5EF4-FFF2-40B4-BE49-F238E27FC236}">
                    <a16:creationId xmlns:a16="http://schemas.microsoft.com/office/drawing/2014/main" id="{15FB9D1D-A40A-41CF-930D-8248948B14DE}"/>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FD5BC0E-D460-4729-B211-1DEC287197D2}"/>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18E62-A0D3-4FF2-82EC-59689AFD49A3}"/>
                </a:ext>
              </a:extLst>
            </p:cNvPr>
            <p:cNvGrpSpPr/>
            <p:nvPr/>
          </p:nvGrpSpPr>
          <p:grpSpPr>
            <a:xfrm>
              <a:off x="5895975" y="853168"/>
              <a:ext cx="2226129" cy="4117522"/>
              <a:chOff x="3237139" y="831396"/>
              <a:chExt cx="2226129" cy="4117522"/>
            </a:xfrm>
          </p:grpSpPr>
          <p:grpSp>
            <p:nvGrpSpPr>
              <p:cNvPr id="54" name="Group 53">
                <a:extLst>
                  <a:ext uri="{FF2B5EF4-FFF2-40B4-BE49-F238E27FC236}">
                    <a16:creationId xmlns:a16="http://schemas.microsoft.com/office/drawing/2014/main" id="{9A4D99B8-2955-48E6-AD57-20255969DB0C}"/>
                  </a:ext>
                </a:extLst>
              </p:cNvPr>
              <p:cNvGrpSpPr/>
              <p:nvPr/>
            </p:nvGrpSpPr>
            <p:grpSpPr>
              <a:xfrm>
                <a:off x="3237139" y="835479"/>
                <a:ext cx="240847" cy="4095750"/>
                <a:chOff x="3237139" y="835479"/>
                <a:chExt cx="240847" cy="4095750"/>
              </a:xfrm>
            </p:grpSpPr>
            <p:cxnSp>
              <p:nvCxnSpPr>
                <p:cNvPr id="64" name="Straight Connector 63">
                  <a:extLst>
                    <a:ext uri="{FF2B5EF4-FFF2-40B4-BE49-F238E27FC236}">
                      <a16:creationId xmlns:a16="http://schemas.microsoft.com/office/drawing/2014/main" id="{36D7B936-16C9-4415-8B26-61698161ED2C}"/>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005C9EE-9B71-46B6-AF42-637888D0A8C0}"/>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36C0881-EA49-4BD6-B37F-16A94BD23DFD}"/>
                  </a:ext>
                </a:extLst>
              </p:cNvPr>
              <p:cNvGrpSpPr/>
              <p:nvPr/>
            </p:nvGrpSpPr>
            <p:grpSpPr>
              <a:xfrm>
                <a:off x="3887560" y="853168"/>
                <a:ext cx="240847" cy="4095750"/>
                <a:chOff x="3237139" y="835479"/>
                <a:chExt cx="240847" cy="4095750"/>
              </a:xfrm>
            </p:grpSpPr>
            <p:cxnSp>
              <p:nvCxnSpPr>
                <p:cNvPr id="62" name="Straight Connector 61">
                  <a:extLst>
                    <a:ext uri="{FF2B5EF4-FFF2-40B4-BE49-F238E27FC236}">
                      <a16:creationId xmlns:a16="http://schemas.microsoft.com/office/drawing/2014/main" id="{0DEF86C9-417A-465A-980E-C38F3983BD6B}"/>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D493D84-D4DC-4917-A19D-75E0719CAAC0}"/>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4857D39-5A4A-40B5-BB56-385F306719A2}"/>
                  </a:ext>
                </a:extLst>
              </p:cNvPr>
              <p:cNvGrpSpPr/>
              <p:nvPr/>
            </p:nvGrpSpPr>
            <p:grpSpPr>
              <a:xfrm>
                <a:off x="4557032" y="831396"/>
                <a:ext cx="240847" cy="4095750"/>
                <a:chOff x="3237139" y="835479"/>
                <a:chExt cx="240847" cy="4095750"/>
              </a:xfrm>
            </p:grpSpPr>
            <p:cxnSp>
              <p:nvCxnSpPr>
                <p:cNvPr id="60" name="Straight Connector 59">
                  <a:extLst>
                    <a:ext uri="{FF2B5EF4-FFF2-40B4-BE49-F238E27FC236}">
                      <a16:creationId xmlns:a16="http://schemas.microsoft.com/office/drawing/2014/main" id="{9DEBF591-BF5E-4232-A802-C8B36E9744B5}"/>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C2F607-6704-4318-ABB8-EE7F60916C23}"/>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63E318B-C7FB-482F-A3D0-341D5D2C5E31}"/>
                  </a:ext>
                </a:extLst>
              </p:cNvPr>
              <p:cNvGrpSpPr/>
              <p:nvPr/>
            </p:nvGrpSpPr>
            <p:grpSpPr>
              <a:xfrm>
                <a:off x="5222421" y="853168"/>
                <a:ext cx="240847" cy="4095750"/>
                <a:chOff x="3237139" y="835479"/>
                <a:chExt cx="240847" cy="4095750"/>
              </a:xfrm>
            </p:grpSpPr>
            <p:cxnSp>
              <p:nvCxnSpPr>
                <p:cNvPr id="58" name="Straight Connector 57">
                  <a:extLst>
                    <a:ext uri="{FF2B5EF4-FFF2-40B4-BE49-F238E27FC236}">
                      <a16:creationId xmlns:a16="http://schemas.microsoft.com/office/drawing/2014/main" id="{76340748-D5E4-4F91-A608-300C171FAD94}"/>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79E793C-E61E-41D2-9233-E26FD0D30D0B}"/>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1E7D4D6D-F093-47F0-9BA0-A1ADE12DAF36}"/>
                </a:ext>
              </a:extLst>
            </p:cNvPr>
            <p:cNvGrpSpPr/>
            <p:nvPr/>
          </p:nvGrpSpPr>
          <p:grpSpPr>
            <a:xfrm>
              <a:off x="8545286" y="857250"/>
              <a:ext cx="240847" cy="4095750"/>
              <a:chOff x="3237139" y="835479"/>
              <a:chExt cx="240847" cy="4095750"/>
            </a:xfrm>
          </p:grpSpPr>
          <p:cxnSp>
            <p:nvCxnSpPr>
              <p:cNvPr id="67" name="Straight Connector 66">
                <a:extLst>
                  <a:ext uri="{FF2B5EF4-FFF2-40B4-BE49-F238E27FC236}">
                    <a16:creationId xmlns:a16="http://schemas.microsoft.com/office/drawing/2014/main" id="{80886EAE-43AB-41F3-96D0-2B0BBD6EF235}"/>
                  </a:ext>
                </a:extLst>
              </p:cNvPr>
              <p:cNvCxnSpPr/>
              <p:nvPr/>
            </p:nvCxnSpPr>
            <p:spPr>
              <a:xfrm>
                <a:off x="3237139" y="835479"/>
                <a:ext cx="0" cy="40957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E60665-5797-438C-AB54-E8D783395129}"/>
                  </a:ext>
                </a:extLst>
              </p:cNvPr>
              <p:cNvCxnSpPr/>
              <p:nvPr/>
            </p:nvCxnSpPr>
            <p:spPr>
              <a:xfrm>
                <a:off x="3477986" y="835479"/>
                <a:ext cx="0" cy="40774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24" name="Rectangle 23">
            <a:extLst>
              <a:ext uri="{FF2B5EF4-FFF2-40B4-BE49-F238E27FC236}">
                <a16:creationId xmlns:a16="http://schemas.microsoft.com/office/drawing/2014/main" id="{3CCAAD37-0FAE-4CF4-B691-F61E2BD75FAE}"/>
              </a:ext>
            </a:extLst>
          </p:cNvPr>
          <p:cNvSpPr/>
          <p:nvPr/>
        </p:nvSpPr>
        <p:spPr>
          <a:xfrm>
            <a:off x="5310472" y="2581963"/>
            <a:ext cx="960926" cy="15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0" name="Rectangle 69">
            <a:extLst>
              <a:ext uri="{FF2B5EF4-FFF2-40B4-BE49-F238E27FC236}">
                <a16:creationId xmlns:a16="http://schemas.microsoft.com/office/drawing/2014/main" id="{4F830CE9-5065-4E3C-B44E-E57BA1C8BAFC}"/>
              </a:ext>
            </a:extLst>
          </p:cNvPr>
          <p:cNvSpPr/>
          <p:nvPr/>
        </p:nvSpPr>
        <p:spPr>
          <a:xfrm>
            <a:off x="4135211" y="1085851"/>
            <a:ext cx="555172" cy="155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1" name="Rectangle 70">
            <a:extLst>
              <a:ext uri="{FF2B5EF4-FFF2-40B4-BE49-F238E27FC236}">
                <a16:creationId xmlns:a16="http://schemas.microsoft.com/office/drawing/2014/main" id="{022B55F4-F9A1-4D62-8284-5B451462A6F8}"/>
              </a:ext>
            </a:extLst>
          </p:cNvPr>
          <p:cNvSpPr/>
          <p:nvPr/>
        </p:nvSpPr>
        <p:spPr>
          <a:xfrm>
            <a:off x="4676775" y="1307647"/>
            <a:ext cx="190501" cy="14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2" name="Rectangle 71">
            <a:extLst>
              <a:ext uri="{FF2B5EF4-FFF2-40B4-BE49-F238E27FC236}">
                <a16:creationId xmlns:a16="http://schemas.microsoft.com/office/drawing/2014/main" id="{611C32AE-7A35-407A-BB0E-5E29F2C294A1}"/>
              </a:ext>
            </a:extLst>
          </p:cNvPr>
          <p:cNvSpPr/>
          <p:nvPr/>
        </p:nvSpPr>
        <p:spPr>
          <a:xfrm>
            <a:off x="4902654" y="1521279"/>
            <a:ext cx="50347"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3" name="Rectangle 72">
            <a:extLst>
              <a:ext uri="{FF2B5EF4-FFF2-40B4-BE49-F238E27FC236}">
                <a16:creationId xmlns:a16="http://schemas.microsoft.com/office/drawing/2014/main" id="{11CE21D4-A28F-4197-95F1-C6E6E64F13FE}"/>
              </a:ext>
            </a:extLst>
          </p:cNvPr>
          <p:cNvSpPr/>
          <p:nvPr/>
        </p:nvSpPr>
        <p:spPr>
          <a:xfrm>
            <a:off x="4953000" y="1735583"/>
            <a:ext cx="359230" cy="138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4" name="Rectangle 73">
            <a:extLst>
              <a:ext uri="{FF2B5EF4-FFF2-40B4-BE49-F238E27FC236}">
                <a16:creationId xmlns:a16="http://schemas.microsoft.com/office/drawing/2014/main" id="{6B2F3E6D-65C6-4E2F-9BD7-0E610FED6499}"/>
              </a:ext>
            </a:extLst>
          </p:cNvPr>
          <p:cNvSpPr/>
          <p:nvPr/>
        </p:nvSpPr>
        <p:spPr>
          <a:xfrm>
            <a:off x="5310204" y="1948819"/>
            <a:ext cx="185041" cy="131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5" name="Rectangle 74">
            <a:extLst>
              <a:ext uri="{FF2B5EF4-FFF2-40B4-BE49-F238E27FC236}">
                <a16:creationId xmlns:a16="http://schemas.microsoft.com/office/drawing/2014/main" id="{6241C23D-E605-471C-A0A1-889115CCC6D6}"/>
              </a:ext>
            </a:extLst>
          </p:cNvPr>
          <p:cNvSpPr/>
          <p:nvPr/>
        </p:nvSpPr>
        <p:spPr>
          <a:xfrm>
            <a:off x="5702187" y="2371749"/>
            <a:ext cx="143986" cy="1476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6" name="Rectangle 75">
            <a:extLst>
              <a:ext uri="{FF2B5EF4-FFF2-40B4-BE49-F238E27FC236}">
                <a16:creationId xmlns:a16="http://schemas.microsoft.com/office/drawing/2014/main" id="{23C6E3D7-D7C9-49B3-A9A4-F0D2FC6F2F4F}"/>
              </a:ext>
            </a:extLst>
          </p:cNvPr>
          <p:cNvSpPr/>
          <p:nvPr/>
        </p:nvSpPr>
        <p:spPr>
          <a:xfrm>
            <a:off x="5503426" y="2162450"/>
            <a:ext cx="185041" cy="131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7" name="Rectangle 76">
            <a:extLst>
              <a:ext uri="{FF2B5EF4-FFF2-40B4-BE49-F238E27FC236}">
                <a16:creationId xmlns:a16="http://schemas.microsoft.com/office/drawing/2014/main" id="{9C094DD7-FE5E-4067-8AB2-7B37E5F4B654}"/>
              </a:ext>
            </a:extLst>
          </p:cNvPr>
          <p:cNvSpPr/>
          <p:nvPr/>
        </p:nvSpPr>
        <p:spPr>
          <a:xfrm>
            <a:off x="7230919" y="3227972"/>
            <a:ext cx="104159" cy="147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8" name="Rectangle 77">
            <a:extLst>
              <a:ext uri="{FF2B5EF4-FFF2-40B4-BE49-F238E27FC236}">
                <a16:creationId xmlns:a16="http://schemas.microsoft.com/office/drawing/2014/main" id="{813A6850-4A28-4A76-856D-C5A176B8A39A}"/>
              </a:ext>
            </a:extLst>
          </p:cNvPr>
          <p:cNvSpPr/>
          <p:nvPr/>
        </p:nvSpPr>
        <p:spPr>
          <a:xfrm>
            <a:off x="6284686" y="2791862"/>
            <a:ext cx="173264" cy="15952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9" name="Rectangle 78">
            <a:extLst>
              <a:ext uri="{FF2B5EF4-FFF2-40B4-BE49-F238E27FC236}">
                <a16:creationId xmlns:a16="http://schemas.microsoft.com/office/drawing/2014/main" id="{77667DA4-F3C6-4F6B-80D4-660624051A0C}"/>
              </a:ext>
            </a:extLst>
          </p:cNvPr>
          <p:cNvSpPr/>
          <p:nvPr/>
        </p:nvSpPr>
        <p:spPr>
          <a:xfrm>
            <a:off x="6463355" y="3010810"/>
            <a:ext cx="725299" cy="14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52" name="Star: 5 Points 51">
            <a:extLst>
              <a:ext uri="{FF2B5EF4-FFF2-40B4-BE49-F238E27FC236}">
                <a16:creationId xmlns:a16="http://schemas.microsoft.com/office/drawing/2014/main" id="{1052A78B-C5FF-4E61-9D5D-2243AD498337}"/>
              </a:ext>
            </a:extLst>
          </p:cNvPr>
          <p:cNvSpPr/>
          <p:nvPr/>
        </p:nvSpPr>
        <p:spPr>
          <a:xfrm>
            <a:off x="7842458" y="4737397"/>
            <a:ext cx="76238" cy="76238"/>
          </a:xfrm>
          <a:prstGeom prst="star5">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Star: 5 Points 80">
            <a:extLst>
              <a:ext uri="{FF2B5EF4-FFF2-40B4-BE49-F238E27FC236}">
                <a16:creationId xmlns:a16="http://schemas.microsoft.com/office/drawing/2014/main" id="{EC3A0E36-6E09-4120-ABC8-BCB0C64CD0D5}"/>
              </a:ext>
            </a:extLst>
          </p:cNvPr>
          <p:cNvSpPr/>
          <p:nvPr/>
        </p:nvSpPr>
        <p:spPr>
          <a:xfrm>
            <a:off x="8491821" y="4750933"/>
            <a:ext cx="76238" cy="76238"/>
          </a:xfrm>
          <a:prstGeom prst="star5">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F5DDA554-1417-4B59-B8CA-A6B5432E76C6}"/>
              </a:ext>
            </a:extLst>
          </p:cNvPr>
          <p:cNvSpPr txBox="1"/>
          <p:nvPr/>
        </p:nvSpPr>
        <p:spPr>
          <a:xfrm>
            <a:off x="7902930" y="3726895"/>
            <a:ext cx="620683" cy="338554"/>
          </a:xfrm>
          <a:prstGeom prst="rect">
            <a:avLst/>
          </a:prstGeom>
          <a:solidFill>
            <a:schemeClr val="bg1"/>
          </a:solidFill>
          <a:ln>
            <a:solidFill>
              <a:schemeClr val="accent6">
                <a:lumMod val="75000"/>
              </a:schemeClr>
            </a:solidFill>
          </a:ln>
        </p:spPr>
        <p:txBody>
          <a:bodyPr wrap="none" rtlCol="0">
            <a:spAutoFit/>
          </a:bodyPr>
          <a:lstStyle/>
          <a:p>
            <a:pPr algn="ctr"/>
            <a:r>
              <a:rPr lang="en-US" sz="800" b="1" i="1" dirty="0"/>
              <a:t>ORR</a:t>
            </a:r>
          </a:p>
          <a:p>
            <a:pPr algn="ctr"/>
            <a:r>
              <a:rPr lang="en-US" sz="800" b="1" i="1" dirty="0"/>
              <a:t>01-Nov-22</a:t>
            </a:r>
          </a:p>
        </p:txBody>
      </p:sp>
      <p:sp>
        <p:nvSpPr>
          <p:cNvPr id="83" name="TextBox 82">
            <a:extLst>
              <a:ext uri="{FF2B5EF4-FFF2-40B4-BE49-F238E27FC236}">
                <a16:creationId xmlns:a16="http://schemas.microsoft.com/office/drawing/2014/main" id="{9E80B43D-C8CC-4FF3-9BC9-498C12A55C8E}"/>
              </a:ext>
            </a:extLst>
          </p:cNvPr>
          <p:cNvSpPr txBox="1"/>
          <p:nvPr/>
        </p:nvSpPr>
        <p:spPr>
          <a:xfrm>
            <a:off x="8459271" y="4121539"/>
            <a:ext cx="620683" cy="338554"/>
          </a:xfrm>
          <a:prstGeom prst="rect">
            <a:avLst/>
          </a:prstGeom>
          <a:solidFill>
            <a:schemeClr val="bg1"/>
          </a:solidFill>
          <a:ln>
            <a:solidFill>
              <a:schemeClr val="accent6">
                <a:lumMod val="75000"/>
              </a:schemeClr>
            </a:solidFill>
          </a:ln>
        </p:spPr>
        <p:txBody>
          <a:bodyPr wrap="none" rtlCol="0">
            <a:spAutoFit/>
          </a:bodyPr>
          <a:lstStyle/>
          <a:p>
            <a:pPr algn="ctr"/>
            <a:r>
              <a:rPr lang="en-US" sz="800" b="1" i="1" dirty="0"/>
              <a:t>Start RHIC</a:t>
            </a:r>
          </a:p>
          <a:p>
            <a:pPr algn="ctr"/>
            <a:r>
              <a:rPr lang="en-US" sz="800" b="1" i="1" dirty="0"/>
              <a:t>30-Jan-23</a:t>
            </a:r>
          </a:p>
        </p:txBody>
      </p:sp>
      <p:sp>
        <p:nvSpPr>
          <p:cNvPr id="4" name="Rectangle 3">
            <a:extLst>
              <a:ext uri="{FF2B5EF4-FFF2-40B4-BE49-F238E27FC236}">
                <a16:creationId xmlns:a16="http://schemas.microsoft.com/office/drawing/2014/main" id="{540FDB24-8F65-4F1F-9516-A6ADF8A2EEB4}"/>
              </a:ext>
            </a:extLst>
          </p:cNvPr>
          <p:cNvSpPr/>
          <p:nvPr/>
        </p:nvSpPr>
        <p:spPr>
          <a:xfrm>
            <a:off x="3048000" y="831396"/>
            <a:ext cx="982437" cy="4065168"/>
          </a:xfrm>
          <a:prstGeom prst="rect">
            <a:avLst/>
          </a:prstGeom>
          <a:solidFill>
            <a:schemeClr val="accent4">
              <a:lumMod val="40000"/>
              <a:lumOff val="60000"/>
              <a:alpha val="63137"/>
            </a:schemeClr>
          </a:solidFill>
          <a:ln w="63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4EB5B8B-9BB5-4817-BD2B-E0A729475E31}"/>
              </a:ext>
            </a:extLst>
          </p:cNvPr>
          <p:cNvSpPr/>
          <p:nvPr/>
        </p:nvSpPr>
        <p:spPr>
          <a:xfrm>
            <a:off x="7368647" y="3431319"/>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90" name="Rectangle 89">
            <a:extLst>
              <a:ext uri="{FF2B5EF4-FFF2-40B4-BE49-F238E27FC236}">
                <a16:creationId xmlns:a16="http://schemas.microsoft.com/office/drawing/2014/main" id="{13314531-3CF0-4AB3-B9C0-357AF4095AA9}"/>
              </a:ext>
            </a:extLst>
          </p:cNvPr>
          <p:cNvSpPr/>
          <p:nvPr/>
        </p:nvSpPr>
        <p:spPr>
          <a:xfrm>
            <a:off x="7568755" y="3854063"/>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91" name="Rectangle 90">
            <a:extLst>
              <a:ext uri="{FF2B5EF4-FFF2-40B4-BE49-F238E27FC236}">
                <a16:creationId xmlns:a16="http://schemas.microsoft.com/office/drawing/2014/main" id="{4D66D721-C8D2-4A88-A63E-AB1D0D2E07E7}"/>
              </a:ext>
            </a:extLst>
          </p:cNvPr>
          <p:cNvSpPr/>
          <p:nvPr/>
        </p:nvSpPr>
        <p:spPr>
          <a:xfrm>
            <a:off x="7478641" y="3648654"/>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92" name="Rectangle 91">
            <a:extLst>
              <a:ext uri="{FF2B5EF4-FFF2-40B4-BE49-F238E27FC236}">
                <a16:creationId xmlns:a16="http://schemas.microsoft.com/office/drawing/2014/main" id="{1A15F5EB-BB02-42C3-A86F-9680F4C5D338}"/>
              </a:ext>
            </a:extLst>
          </p:cNvPr>
          <p:cNvSpPr/>
          <p:nvPr/>
        </p:nvSpPr>
        <p:spPr>
          <a:xfrm>
            <a:off x="7657544" y="4074049"/>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93" name="Rectangle 92">
            <a:extLst>
              <a:ext uri="{FF2B5EF4-FFF2-40B4-BE49-F238E27FC236}">
                <a16:creationId xmlns:a16="http://schemas.microsoft.com/office/drawing/2014/main" id="{E40B2CCF-24AE-471E-9160-58E71E213DD8}"/>
              </a:ext>
            </a:extLst>
          </p:cNvPr>
          <p:cNvSpPr/>
          <p:nvPr/>
        </p:nvSpPr>
        <p:spPr>
          <a:xfrm>
            <a:off x="7758261" y="4282108"/>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94" name="Rectangle 93">
            <a:extLst>
              <a:ext uri="{FF2B5EF4-FFF2-40B4-BE49-F238E27FC236}">
                <a16:creationId xmlns:a16="http://schemas.microsoft.com/office/drawing/2014/main" id="{861DE131-17FF-4FC3-BE16-C20A2CFD0C8D}"/>
              </a:ext>
            </a:extLst>
          </p:cNvPr>
          <p:cNvSpPr/>
          <p:nvPr/>
        </p:nvSpPr>
        <p:spPr>
          <a:xfrm>
            <a:off x="7771513" y="4494143"/>
            <a:ext cx="85725" cy="156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cxnSp>
        <p:nvCxnSpPr>
          <p:cNvPr id="82" name="Connector: Elbow 81">
            <a:extLst>
              <a:ext uri="{FF2B5EF4-FFF2-40B4-BE49-F238E27FC236}">
                <a16:creationId xmlns:a16="http://schemas.microsoft.com/office/drawing/2014/main" id="{C4A9668A-7F15-44D4-BE2F-56376D13AA88}"/>
              </a:ext>
            </a:extLst>
          </p:cNvPr>
          <p:cNvCxnSpPr>
            <a:stCxn id="69" idx="2"/>
            <a:endCxn id="52" idx="4"/>
          </p:cNvCxnSpPr>
          <p:nvPr/>
        </p:nvCxnSpPr>
        <p:spPr>
          <a:xfrm rot="5400000">
            <a:off x="7715450" y="4268695"/>
            <a:ext cx="701068" cy="294576"/>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A5E451EB-33A1-4511-83D7-54C18F625C3A}"/>
              </a:ext>
            </a:extLst>
          </p:cNvPr>
          <p:cNvCxnSpPr>
            <a:stCxn id="83" idx="2"/>
            <a:endCxn id="81" idx="4"/>
          </p:cNvCxnSpPr>
          <p:nvPr/>
        </p:nvCxnSpPr>
        <p:spPr>
          <a:xfrm rot="5400000">
            <a:off x="8508856" y="4519296"/>
            <a:ext cx="319960" cy="2015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D67A693-9EBE-44BF-ABE4-741ECD76A478}"/>
              </a:ext>
            </a:extLst>
          </p:cNvPr>
          <p:cNvSpPr/>
          <p:nvPr/>
        </p:nvSpPr>
        <p:spPr>
          <a:xfrm>
            <a:off x="3486150" y="868136"/>
            <a:ext cx="628650" cy="160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 name="TextBox 6">
            <a:extLst>
              <a:ext uri="{FF2B5EF4-FFF2-40B4-BE49-F238E27FC236}">
                <a16:creationId xmlns:a16="http://schemas.microsoft.com/office/drawing/2014/main" id="{571C6EBE-FC14-4E70-BC81-3983A7319139}"/>
              </a:ext>
            </a:extLst>
          </p:cNvPr>
          <p:cNvSpPr txBox="1"/>
          <p:nvPr/>
        </p:nvSpPr>
        <p:spPr>
          <a:xfrm>
            <a:off x="3079569" y="4576486"/>
            <a:ext cx="768159" cy="276999"/>
          </a:xfrm>
          <a:prstGeom prst="rect">
            <a:avLst/>
          </a:prstGeom>
          <a:solidFill>
            <a:schemeClr val="bg1"/>
          </a:solidFill>
          <a:ln>
            <a:solidFill>
              <a:srgbClr val="9933FF"/>
            </a:solidFill>
          </a:ln>
        </p:spPr>
        <p:txBody>
          <a:bodyPr wrap="none" rtlCol="0">
            <a:spAutoFit/>
          </a:bodyPr>
          <a:lstStyle/>
          <a:p>
            <a:r>
              <a:rPr lang="en-US" sz="600" b="1" i="1" dirty="0"/>
              <a:t>FY21 RHIC Run</a:t>
            </a:r>
          </a:p>
          <a:p>
            <a:r>
              <a:rPr lang="en-US" sz="600" b="1" i="1" dirty="0"/>
              <a:t>1/4/21 to 5/13/21</a:t>
            </a:r>
          </a:p>
        </p:txBody>
      </p:sp>
      <p:sp>
        <p:nvSpPr>
          <p:cNvPr id="85" name="TextBox 84">
            <a:extLst>
              <a:ext uri="{FF2B5EF4-FFF2-40B4-BE49-F238E27FC236}">
                <a16:creationId xmlns:a16="http://schemas.microsoft.com/office/drawing/2014/main" id="{CC5613AA-1F89-42E7-85D9-E804DB03EAAE}"/>
              </a:ext>
            </a:extLst>
          </p:cNvPr>
          <p:cNvSpPr txBox="1"/>
          <p:nvPr/>
        </p:nvSpPr>
        <p:spPr>
          <a:xfrm>
            <a:off x="4832994" y="4597159"/>
            <a:ext cx="806631" cy="276999"/>
          </a:xfrm>
          <a:prstGeom prst="rect">
            <a:avLst/>
          </a:prstGeom>
          <a:solidFill>
            <a:schemeClr val="bg1"/>
          </a:solidFill>
          <a:ln>
            <a:solidFill>
              <a:srgbClr val="9933FF"/>
            </a:solidFill>
          </a:ln>
        </p:spPr>
        <p:txBody>
          <a:bodyPr wrap="none" rtlCol="0">
            <a:spAutoFit/>
          </a:bodyPr>
          <a:lstStyle/>
          <a:p>
            <a:r>
              <a:rPr lang="en-US" sz="600" b="1" i="1" dirty="0"/>
              <a:t>FY22 RHIC Run</a:t>
            </a:r>
          </a:p>
          <a:p>
            <a:r>
              <a:rPr lang="en-US" sz="600" b="1" i="1" dirty="0"/>
              <a:t>9/1/21 to 12/30/21</a:t>
            </a:r>
          </a:p>
        </p:txBody>
      </p:sp>
      <p:sp>
        <p:nvSpPr>
          <p:cNvPr id="9" name="TextBox 8">
            <a:extLst>
              <a:ext uri="{FF2B5EF4-FFF2-40B4-BE49-F238E27FC236}">
                <a16:creationId xmlns:a16="http://schemas.microsoft.com/office/drawing/2014/main" id="{766166D2-086E-46A6-9489-31C8A8985B46}"/>
              </a:ext>
            </a:extLst>
          </p:cNvPr>
          <p:cNvSpPr txBox="1"/>
          <p:nvPr/>
        </p:nvSpPr>
        <p:spPr>
          <a:xfrm>
            <a:off x="3179216" y="1526722"/>
            <a:ext cx="1348446" cy="861774"/>
          </a:xfrm>
          <a:prstGeom prst="rect">
            <a:avLst/>
          </a:prstGeom>
          <a:solidFill>
            <a:schemeClr val="bg1"/>
          </a:solidFill>
          <a:ln w="19050">
            <a:solidFill>
              <a:schemeClr val="accent6">
                <a:lumMod val="75000"/>
              </a:schemeClr>
            </a:solidFill>
          </a:ln>
        </p:spPr>
        <p:txBody>
          <a:bodyPr wrap="none" rtlCol="0">
            <a:spAutoFit/>
          </a:bodyPr>
          <a:lstStyle/>
          <a:p>
            <a:r>
              <a:rPr lang="en-US" sz="1000" b="1" i="1" u="sng" dirty="0"/>
              <a:t>Start: March 21’</a:t>
            </a:r>
          </a:p>
          <a:p>
            <a:endParaRPr lang="en-US" sz="1000" b="1" i="1" dirty="0"/>
          </a:p>
          <a:p>
            <a:r>
              <a:rPr lang="en-US" sz="1000" b="1" i="1" u="sng" dirty="0"/>
              <a:t>Key Predecessors</a:t>
            </a:r>
          </a:p>
          <a:p>
            <a:pPr marL="171450" indent="-171450">
              <a:buFont typeface="Arial" panose="020B0604020202020204" pitchFamily="34" charset="0"/>
              <a:buChar char="•"/>
            </a:pPr>
            <a:r>
              <a:rPr lang="en-US" sz="1000" b="1" i="1" dirty="0"/>
              <a:t>AH/IR Rail Mods</a:t>
            </a:r>
          </a:p>
          <a:p>
            <a:pPr marL="171450" indent="-171450">
              <a:buFont typeface="Arial" panose="020B0604020202020204" pitchFamily="34" charset="0"/>
              <a:buChar char="•"/>
            </a:pPr>
            <a:r>
              <a:rPr lang="en-US" sz="1000" b="1" i="1" dirty="0"/>
              <a:t>Cradle-Base Ready</a:t>
            </a:r>
          </a:p>
        </p:txBody>
      </p:sp>
      <p:cxnSp>
        <p:nvCxnSpPr>
          <p:cNvPr id="11" name="Straight Arrow Connector 10">
            <a:extLst>
              <a:ext uri="{FF2B5EF4-FFF2-40B4-BE49-F238E27FC236}">
                <a16:creationId xmlns:a16="http://schemas.microsoft.com/office/drawing/2014/main" id="{10DB52D0-AEF3-4FB2-9CAE-3A25C6E3EB5F}"/>
              </a:ext>
            </a:extLst>
          </p:cNvPr>
          <p:cNvCxnSpPr>
            <a:endCxn id="2" idx="1"/>
          </p:cNvCxnSpPr>
          <p:nvPr/>
        </p:nvCxnSpPr>
        <p:spPr>
          <a:xfrm flipV="1">
            <a:off x="3335803" y="948418"/>
            <a:ext cx="150347" cy="57286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24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ntent Placeholder 5">
            <a:extLst>
              <a:ext uri="{FF2B5EF4-FFF2-40B4-BE49-F238E27FC236}">
                <a16:creationId xmlns:a16="http://schemas.microsoft.com/office/drawing/2014/main" id="{FA3C979A-4EDC-487A-B4C7-F121F14F7275}"/>
              </a:ext>
            </a:extLst>
          </p:cNvPr>
          <p:cNvPicPr>
            <a:picLocks noGrp="1" noChangeAspect="1"/>
          </p:cNvPicPr>
          <p:nvPr>
            <p:ph idx="1"/>
          </p:nvPr>
        </p:nvPicPr>
        <p:blipFill>
          <a:blip r:embed="rId3"/>
          <a:stretch>
            <a:fillRect/>
          </a:stretch>
        </p:blipFill>
        <p:spPr>
          <a:xfrm>
            <a:off x="74420" y="2317034"/>
            <a:ext cx="1392630" cy="926055"/>
          </a:xfrm>
          <a:prstGeom prst="rect">
            <a:avLst/>
          </a:prstGeom>
        </p:spPr>
      </p:pic>
      <p:graphicFrame>
        <p:nvGraphicFramePr>
          <p:cNvPr id="2" name="Table 1">
            <a:extLst>
              <a:ext uri="{FF2B5EF4-FFF2-40B4-BE49-F238E27FC236}">
                <a16:creationId xmlns:a16="http://schemas.microsoft.com/office/drawing/2014/main" id="{BED75BF1-868C-4BE1-9EEB-E13B9FF4A6E1}"/>
              </a:ext>
            </a:extLst>
          </p:cNvPr>
          <p:cNvGraphicFramePr>
            <a:graphicFrameLocks noGrp="1"/>
          </p:cNvGraphicFramePr>
          <p:nvPr>
            <p:extLst>
              <p:ext uri="{D42A27DB-BD31-4B8C-83A1-F6EECF244321}">
                <p14:modId xmlns:p14="http://schemas.microsoft.com/office/powerpoint/2010/main" val="822333573"/>
              </p:ext>
            </p:extLst>
          </p:nvPr>
        </p:nvGraphicFramePr>
        <p:xfrm>
          <a:off x="123030" y="666749"/>
          <a:ext cx="8868570" cy="4202907"/>
        </p:xfrm>
        <a:graphic>
          <a:graphicData uri="http://schemas.openxmlformats.org/drawingml/2006/table">
            <a:tbl>
              <a:tblPr firstRow="1" bandRow="1">
                <a:tableStyleId>{5940675A-B579-460E-94D1-54222C63F5DA}</a:tableStyleId>
              </a:tblPr>
              <a:tblGrid>
                <a:gridCol w="1478095">
                  <a:extLst>
                    <a:ext uri="{9D8B030D-6E8A-4147-A177-3AD203B41FA5}">
                      <a16:colId xmlns:a16="http://schemas.microsoft.com/office/drawing/2014/main" val="934942087"/>
                    </a:ext>
                  </a:extLst>
                </a:gridCol>
                <a:gridCol w="1478095">
                  <a:extLst>
                    <a:ext uri="{9D8B030D-6E8A-4147-A177-3AD203B41FA5}">
                      <a16:colId xmlns:a16="http://schemas.microsoft.com/office/drawing/2014/main" val="2251036144"/>
                    </a:ext>
                  </a:extLst>
                </a:gridCol>
                <a:gridCol w="1478095">
                  <a:extLst>
                    <a:ext uri="{9D8B030D-6E8A-4147-A177-3AD203B41FA5}">
                      <a16:colId xmlns:a16="http://schemas.microsoft.com/office/drawing/2014/main" val="2833808980"/>
                    </a:ext>
                  </a:extLst>
                </a:gridCol>
                <a:gridCol w="1478095">
                  <a:extLst>
                    <a:ext uri="{9D8B030D-6E8A-4147-A177-3AD203B41FA5}">
                      <a16:colId xmlns:a16="http://schemas.microsoft.com/office/drawing/2014/main" val="4017744072"/>
                    </a:ext>
                  </a:extLst>
                </a:gridCol>
                <a:gridCol w="1478095">
                  <a:extLst>
                    <a:ext uri="{9D8B030D-6E8A-4147-A177-3AD203B41FA5}">
                      <a16:colId xmlns:a16="http://schemas.microsoft.com/office/drawing/2014/main" val="262153260"/>
                    </a:ext>
                  </a:extLst>
                </a:gridCol>
                <a:gridCol w="1478095">
                  <a:extLst>
                    <a:ext uri="{9D8B030D-6E8A-4147-A177-3AD203B41FA5}">
                      <a16:colId xmlns:a16="http://schemas.microsoft.com/office/drawing/2014/main" val="3039755093"/>
                    </a:ext>
                  </a:extLst>
                </a:gridCol>
              </a:tblGrid>
              <a:tr h="1400969">
                <a:tc>
                  <a:txBody>
                    <a:bodyPr/>
                    <a:lstStyle/>
                    <a:p>
                      <a:r>
                        <a:rPr lang="en-US" sz="900" b="1" i="1" dirty="0"/>
                        <a:t>(1) Cradle Base, AH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(2) oHCAL Sector 1-13, AH</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(3) Magnet mount, AH</a:t>
                      </a:r>
                    </a:p>
                    <a:p>
                      <a:endParaRPr lang="en-US" dirty="0"/>
                    </a:p>
                  </a:txBody>
                  <a:tcPr/>
                </a:tc>
                <a:tc>
                  <a:txBody>
                    <a:bodyPr/>
                    <a:lstStyle/>
                    <a:p>
                      <a:r>
                        <a:rPr lang="en-US" sz="900" b="1" i="1" dirty="0"/>
                        <a:t>(4) Inner Rings, AH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(5) oHCAL Sector 14-32, AH</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(6) Inner HCAL</a:t>
                      </a:r>
                    </a:p>
                    <a:p>
                      <a:endParaRPr lang="en-US" dirty="0"/>
                    </a:p>
                  </a:txBody>
                  <a:tcPr/>
                </a:tc>
                <a:extLst>
                  <a:ext uri="{0D108BD9-81ED-4DB2-BD59-A6C34878D82A}">
                    <a16:rowId xmlns:a16="http://schemas.microsoft.com/office/drawing/2014/main" val="2798985200"/>
                  </a:ext>
                </a:extLst>
              </a:tr>
              <a:tr h="1400969">
                <a:tc>
                  <a:txBody>
                    <a:bodyPr/>
                    <a:lstStyle/>
                    <a:p>
                      <a:r>
                        <a:rPr lang="en-US" sz="900" b="1" i="1" dirty="0"/>
                        <a:t>(7) EMCAL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(8) Open Shield Wall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(9) Carriage, platforms, Pole Tips, AH</a:t>
                      </a:r>
                    </a:p>
                  </a:txBody>
                  <a:tcPr/>
                </a:tc>
                <a:tc>
                  <a:txBody>
                    <a:bodyPr/>
                    <a:lstStyle/>
                    <a:p>
                      <a:r>
                        <a:rPr lang="en-US" sz="900" b="1" i="1" dirty="0"/>
                        <a:t>(10) Move sPHENIX to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(11) Connect, Map Magnet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(12) TPC, IR</a:t>
                      </a:r>
                    </a:p>
                  </a:txBody>
                  <a:tcPr/>
                </a:tc>
                <a:extLst>
                  <a:ext uri="{0D108BD9-81ED-4DB2-BD59-A6C34878D82A}">
                    <a16:rowId xmlns:a16="http://schemas.microsoft.com/office/drawing/2014/main" val="365682134"/>
                  </a:ext>
                </a:extLst>
              </a:tr>
              <a:tr h="1400969">
                <a:tc>
                  <a:txBody>
                    <a:bodyPr/>
                    <a:lstStyle/>
                    <a:p>
                      <a:r>
                        <a:rPr lang="en-US" sz="900" b="1" i="1" dirty="0"/>
                        <a:t>(13) INTT Supports,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(14) Beam Pipe Install.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(15) INTT Device, IR</a:t>
                      </a:r>
                    </a:p>
                  </a:txBody>
                  <a:tcPr/>
                </a:tc>
                <a:tc>
                  <a:txBody>
                    <a:bodyPr/>
                    <a:lstStyle/>
                    <a:p>
                      <a:r>
                        <a:rPr lang="en-US" sz="900" b="1" i="1" dirty="0"/>
                        <a:t>(16) MVTX,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(17) Secure Beam pipe,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t>(18) MBD, IR</a:t>
                      </a:r>
                    </a:p>
                  </a:txBody>
                  <a:tcPr/>
                </a:tc>
                <a:extLst>
                  <a:ext uri="{0D108BD9-81ED-4DB2-BD59-A6C34878D82A}">
                    <a16:rowId xmlns:a16="http://schemas.microsoft.com/office/drawing/2014/main" val="2465484860"/>
                  </a:ext>
                </a:extLst>
              </a:tr>
            </a:tbl>
          </a:graphicData>
        </a:graphic>
      </p:graphicFrame>
      <p:sp>
        <p:nvSpPr>
          <p:cNvPr id="20481" name="Rectangle 6"/>
          <p:cNvSpPr>
            <a:spLocks noGrp="1"/>
          </p:cNvSpPr>
          <p:nvPr>
            <p:ph type="title"/>
          </p:nvPr>
        </p:nvSpPr>
        <p:spPr>
          <a:xfrm>
            <a:off x="234563" y="9307"/>
            <a:ext cx="8229600" cy="546497"/>
          </a:xfrm>
        </p:spPr>
        <p:txBody>
          <a:bodyPr lIns="38100" tIns="38100" rIns="38100" bIns="38100"/>
          <a:lstStyle/>
          <a:p>
            <a:r>
              <a:rPr lang="en-US" sz="3200" dirty="0"/>
              <a:t>WBS 2.5.3-2.5.12 sPHENIX Installation</a:t>
            </a:r>
            <a:r>
              <a:rPr lang="en-US" altLang="en-US" sz="3200" dirty="0"/>
              <a:t> </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0ADE29B-4D89-4838-B42B-E0BEB29A2576}" type="slidenum">
              <a:rPr lang="en-US" altLang="en-US" sz="1200">
                <a:solidFill>
                  <a:srgbClr val="898989"/>
                </a:solidFill>
              </a:rPr>
              <a:pPr eaLnBrk="1" hangingPunct="1"/>
              <a:t>16</a:t>
            </a:fld>
            <a:endParaRPr lang="en-US" altLang="en-US" sz="1200">
              <a:solidFill>
                <a:srgbClr val="898989"/>
              </a:solidFill>
            </a:endParaRPr>
          </a:p>
        </p:txBody>
      </p:sp>
      <p:sp>
        <p:nvSpPr>
          <p:cNvPr id="5" name="Date Placeholder 4"/>
          <p:cNvSpPr>
            <a:spLocks noGrp="1"/>
          </p:cNvSpPr>
          <p:nvPr>
            <p:ph type="dt" sz="half" idx="10"/>
          </p:nvPr>
        </p:nvSpPr>
        <p:spPr/>
        <p:txBody>
          <a:bodyPr/>
          <a:lstStyle/>
          <a:p>
            <a:pPr>
              <a:defRPr/>
            </a:pPr>
            <a:r>
              <a:rPr lang="en-US" altLang="en-US"/>
              <a:t>2020.01.17</a:t>
            </a:r>
          </a:p>
        </p:txBody>
      </p:sp>
      <p:sp>
        <p:nvSpPr>
          <p:cNvPr id="6" name="Footer Placeholder 5"/>
          <p:cNvSpPr>
            <a:spLocks noGrp="1"/>
          </p:cNvSpPr>
          <p:nvPr>
            <p:ph type="ftr" sz="quarter" idx="11"/>
          </p:nvPr>
        </p:nvSpPr>
        <p:spPr/>
        <p:txBody>
          <a:bodyPr/>
          <a:lstStyle/>
          <a:p>
            <a:pPr>
              <a:defRPr/>
            </a:pPr>
            <a:r>
              <a:rPr lang="en-US"/>
              <a:t>sPHENIX IB Meeting</a:t>
            </a:r>
            <a:endParaRPr lang="en-US" dirty="0"/>
          </a:p>
        </p:txBody>
      </p:sp>
      <p:pic>
        <p:nvPicPr>
          <p:cNvPr id="14" name="Picture 13">
            <a:extLst>
              <a:ext uri="{FF2B5EF4-FFF2-40B4-BE49-F238E27FC236}">
                <a16:creationId xmlns:a16="http://schemas.microsoft.com/office/drawing/2014/main" id="{F73B49E2-2053-422D-9A84-15FC6D7C5D22}"/>
              </a:ext>
            </a:extLst>
          </p:cNvPr>
          <p:cNvPicPr>
            <a:picLocks noChangeAspect="1"/>
          </p:cNvPicPr>
          <p:nvPr/>
        </p:nvPicPr>
        <p:blipFill>
          <a:blip r:embed="rId4"/>
          <a:stretch>
            <a:fillRect/>
          </a:stretch>
        </p:blipFill>
        <p:spPr>
          <a:xfrm>
            <a:off x="1676400" y="971550"/>
            <a:ext cx="1351941" cy="924812"/>
          </a:xfrm>
          <a:prstGeom prst="rect">
            <a:avLst/>
          </a:prstGeom>
        </p:spPr>
      </p:pic>
      <p:pic>
        <p:nvPicPr>
          <p:cNvPr id="15" name="Picture 14">
            <a:extLst>
              <a:ext uri="{FF2B5EF4-FFF2-40B4-BE49-F238E27FC236}">
                <a16:creationId xmlns:a16="http://schemas.microsoft.com/office/drawing/2014/main" id="{67B60A79-4BA6-4B11-A8B6-1688BFE5B248}"/>
              </a:ext>
            </a:extLst>
          </p:cNvPr>
          <p:cNvPicPr>
            <a:picLocks noChangeAspect="1"/>
          </p:cNvPicPr>
          <p:nvPr/>
        </p:nvPicPr>
        <p:blipFill>
          <a:blip r:embed="rId5"/>
          <a:stretch>
            <a:fillRect/>
          </a:stretch>
        </p:blipFill>
        <p:spPr>
          <a:xfrm>
            <a:off x="3124200" y="895350"/>
            <a:ext cx="1397679" cy="1069613"/>
          </a:xfrm>
          <a:prstGeom prst="rect">
            <a:avLst/>
          </a:prstGeom>
        </p:spPr>
      </p:pic>
      <p:pic>
        <p:nvPicPr>
          <p:cNvPr id="16" name="Picture 15">
            <a:extLst>
              <a:ext uri="{FF2B5EF4-FFF2-40B4-BE49-F238E27FC236}">
                <a16:creationId xmlns:a16="http://schemas.microsoft.com/office/drawing/2014/main" id="{CEC7401C-9DE8-4D40-A0B8-A92F1D5D3B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36910" y="932911"/>
            <a:ext cx="1500552" cy="1012462"/>
          </a:xfrm>
          <a:prstGeom prst="rect">
            <a:avLst/>
          </a:prstGeom>
        </p:spPr>
      </p:pic>
      <p:pic>
        <p:nvPicPr>
          <p:cNvPr id="18" name="Picture 17">
            <a:extLst>
              <a:ext uri="{FF2B5EF4-FFF2-40B4-BE49-F238E27FC236}">
                <a16:creationId xmlns:a16="http://schemas.microsoft.com/office/drawing/2014/main" id="{EAE7E497-E612-45B6-8E52-269719C3334D}"/>
              </a:ext>
            </a:extLst>
          </p:cNvPr>
          <p:cNvPicPr>
            <a:picLocks noChangeAspect="1"/>
          </p:cNvPicPr>
          <p:nvPr/>
        </p:nvPicPr>
        <p:blipFill rotWithShape="1">
          <a:blip r:embed="rId7"/>
          <a:srcRect b="28042"/>
          <a:stretch/>
        </p:blipFill>
        <p:spPr>
          <a:xfrm>
            <a:off x="4748098" y="2236585"/>
            <a:ext cx="988983" cy="1063233"/>
          </a:xfrm>
          <a:prstGeom prst="rect">
            <a:avLst/>
          </a:prstGeom>
        </p:spPr>
      </p:pic>
      <p:pic>
        <p:nvPicPr>
          <p:cNvPr id="10" name="Picture 9">
            <a:extLst>
              <a:ext uri="{FF2B5EF4-FFF2-40B4-BE49-F238E27FC236}">
                <a16:creationId xmlns:a16="http://schemas.microsoft.com/office/drawing/2014/main" id="{1308762F-7B10-47BE-9B92-601A41D0C501}"/>
              </a:ext>
            </a:extLst>
          </p:cNvPr>
          <p:cNvPicPr>
            <a:picLocks noChangeAspect="1"/>
          </p:cNvPicPr>
          <p:nvPr/>
        </p:nvPicPr>
        <p:blipFill>
          <a:blip r:embed="rId8"/>
          <a:stretch>
            <a:fillRect/>
          </a:stretch>
        </p:blipFill>
        <p:spPr>
          <a:xfrm>
            <a:off x="170062" y="895349"/>
            <a:ext cx="1429433" cy="1038965"/>
          </a:xfrm>
          <a:prstGeom prst="rect">
            <a:avLst/>
          </a:prstGeom>
        </p:spPr>
      </p:pic>
      <p:pic>
        <p:nvPicPr>
          <p:cNvPr id="21" name="Picture 20">
            <a:extLst>
              <a:ext uri="{FF2B5EF4-FFF2-40B4-BE49-F238E27FC236}">
                <a16:creationId xmlns:a16="http://schemas.microsoft.com/office/drawing/2014/main" id="{987C4CE5-D5FD-4E44-BE20-7FCB0A718413}"/>
              </a:ext>
            </a:extLst>
          </p:cNvPr>
          <p:cNvPicPr>
            <a:picLocks noChangeAspect="1"/>
          </p:cNvPicPr>
          <p:nvPr/>
        </p:nvPicPr>
        <p:blipFill rotWithShape="1">
          <a:blip r:embed="rId9"/>
          <a:srcRect t="3977"/>
          <a:stretch/>
        </p:blipFill>
        <p:spPr>
          <a:xfrm>
            <a:off x="3232707" y="2374204"/>
            <a:ext cx="1140767" cy="1075624"/>
          </a:xfrm>
          <a:prstGeom prst="rect">
            <a:avLst/>
          </a:prstGeom>
        </p:spPr>
      </p:pic>
      <p:pic>
        <p:nvPicPr>
          <p:cNvPr id="24" name="Picture 1">
            <a:extLst>
              <a:ext uri="{FF2B5EF4-FFF2-40B4-BE49-F238E27FC236}">
                <a16:creationId xmlns:a16="http://schemas.microsoft.com/office/drawing/2014/main" id="{DA760E12-64B1-4385-A670-9ACD7F7DE62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702" r="15322"/>
          <a:stretch/>
        </p:blipFill>
        <p:spPr bwMode="auto">
          <a:xfrm>
            <a:off x="7556651" y="1044947"/>
            <a:ext cx="1373427" cy="834558"/>
          </a:xfrm>
          <a:prstGeom prst="rect">
            <a:avLst/>
          </a:prstGeom>
          <a:noFill/>
          <a:ln w="9525">
            <a:noFill/>
            <a:round/>
            <a:headEnd/>
            <a:tailEnd/>
          </a:ln>
          <a:effectLst/>
        </p:spPr>
      </p:pic>
      <p:grpSp>
        <p:nvGrpSpPr>
          <p:cNvPr id="27" name="Group 26">
            <a:extLst>
              <a:ext uri="{FF2B5EF4-FFF2-40B4-BE49-F238E27FC236}">
                <a16:creationId xmlns:a16="http://schemas.microsoft.com/office/drawing/2014/main" id="{777E3784-AE77-4B9E-BE36-5A575C4A05B4}"/>
              </a:ext>
            </a:extLst>
          </p:cNvPr>
          <p:cNvGrpSpPr/>
          <p:nvPr/>
        </p:nvGrpSpPr>
        <p:grpSpPr>
          <a:xfrm>
            <a:off x="1447095" y="1498241"/>
            <a:ext cx="6249105" cy="0"/>
            <a:chOff x="1447095" y="1498241"/>
            <a:chExt cx="6249105" cy="0"/>
          </a:xfrm>
        </p:grpSpPr>
        <p:cxnSp>
          <p:nvCxnSpPr>
            <p:cNvPr id="23" name="Straight Arrow Connector 22">
              <a:extLst>
                <a:ext uri="{FF2B5EF4-FFF2-40B4-BE49-F238E27FC236}">
                  <a16:creationId xmlns:a16="http://schemas.microsoft.com/office/drawing/2014/main" id="{26877E1C-7CA7-42A9-A43C-C2A45994560E}"/>
                </a:ext>
              </a:extLst>
            </p:cNvPr>
            <p:cNvCxnSpPr>
              <a:cxnSpLocks/>
            </p:cNvCxnSpPr>
            <p:nvPr/>
          </p:nvCxnSpPr>
          <p:spPr>
            <a:xfrm>
              <a:off x="1447095"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3D2FEF-CCBB-435B-8B07-96852B8D0B76}"/>
                </a:ext>
              </a:extLst>
            </p:cNvPr>
            <p:cNvCxnSpPr>
              <a:cxnSpLocks/>
            </p:cNvCxnSpPr>
            <p:nvPr/>
          </p:nvCxnSpPr>
          <p:spPr>
            <a:xfrm>
              <a:off x="28956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6FB7605-878D-446E-AF81-4D325B08C332}"/>
                </a:ext>
              </a:extLst>
            </p:cNvPr>
            <p:cNvCxnSpPr>
              <a:cxnSpLocks/>
            </p:cNvCxnSpPr>
            <p:nvPr/>
          </p:nvCxnSpPr>
          <p:spPr>
            <a:xfrm>
              <a:off x="438451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3E4514D-98B4-4ABC-86A4-F16F1C5E6745}"/>
                </a:ext>
              </a:extLst>
            </p:cNvPr>
            <p:cNvCxnSpPr>
              <a:cxnSpLocks/>
            </p:cNvCxnSpPr>
            <p:nvPr/>
          </p:nvCxnSpPr>
          <p:spPr>
            <a:xfrm>
              <a:off x="5914231"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D5EE492-2389-4986-AC3F-64436F9425A7}"/>
                </a:ext>
              </a:extLst>
            </p:cNvPr>
            <p:cNvCxnSpPr>
              <a:cxnSpLocks/>
            </p:cNvCxnSpPr>
            <p:nvPr/>
          </p:nvCxnSpPr>
          <p:spPr>
            <a:xfrm>
              <a:off x="73914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C933640-D501-4C0C-A450-C0CA60247DBD}"/>
              </a:ext>
            </a:extLst>
          </p:cNvPr>
          <p:cNvGrpSpPr/>
          <p:nvPr/>
        </p:nvGrpSpPr>
        <p:grpSpPr>
          <a:xfrm>
            <a:off x="1447800" y="2724150"/>
            <a:ext cx="6249105" cy="0"/>
            <a:chOff x="1447095" y="1498241"/>
            <a:chExt cx="6249105" cy="0"/>
          </a:xfrm>
        </p:grpSpPr>
        <p:cxnSp>
          <p:nvCxnSpPr>
            <p:cNvPr id="35" name="Straight Arrow Connector 34">
              <a:extLst>
                <a:ext uri="{FF2B5EF4-FFF2-40B4-BE49-F238E27FC236}">
                  <a16:creationId xmlns:a16="http://schemas.microsoft.com/office/drawing/2014/main" id="{E15EAE09-DC43-4271-9838-3A5FDC207071}"/>
                </a:ext>
              </a:extLst>
            </p:cNvPr>
            <p:cNvCxnSpPr>
              <a:cxnSpLocks/>
            </p:cNvCxnSpPr>
            <p:nvPr/>
          </p:nvCxnSpPr>
          <p:spPr>
            <a:xfrm>
              <a:off x="1447095"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9AEF134-7178-4073-B4A4-D4AB74857DB4}"/>
                </a:ext>
              </a:extLst>
            </p:cNvPr>
            <p:cNvCxnSpPr>
              <a:cxnSpLocks/>
            </p:cNvCxnSpPr>
            <p:nvPr/>
          </p:nvCxnSpPr>
          <p:spPr>
            <a:xfrm>
              <a:off x="28956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D585620-08A6-42BB-B280-41566B84DEB2}"/>
                </a:ext>
              </a:extLst>
            </p:cNvPr>
            <p:cNvCxnSpPr>
              <a:cxnSpLocks/>
            </p:cNvCxnSpPr>
            <p:nvPr/>
          </p:nvCxnSpPr>
          <p:spPr>
            <a:xfrm>
              <a:off x="438451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ECF35C-172F-4E89-A0B2-C58974867F5F}"/>
                </a:ext>
              </a:extLst>
            </p:cNvPr>
            <p:cNvCxnSpPr>
              <a:cxnSpLocks/>
            </p:cNvCxnSpPr>
            <p:nvPr/>
          </p:nvCxnSpPr>
          <p:spPr>
            <a:xfrm>
              <a:off x="5914231"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4EAA8A7-2A63-41F7-A68C-DB8E3A0B78DB}"/>
                </a:ext>
              </a:extLst>
            </p:cNvPr>
            <p:cNvCxnSpPr>
              <a:cxnSpLocks/>
            </p:cNvCxnSpPr>
            <p:nvPr/>
          </p:nvCxnSpPr>
          <p:spPr>
            <a:xfrm>
              <a:off x="73914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57827522-2D88-4A40-A3D7-1D4CCF0CC046}"/>
              </a:ext>
            </a:extLst>
          </p:cNvPr>
          <p:cNvCxnSpPr>
            <a:cxnSpLocks/>
          </p:cNvCxnSpPr>
          <p:nvPr/>
        </p:nvCxnSpPr>
        <p:spPr>
          <a:xfrm flipV="1">
            <a:off x="5244992" y="2736011"/>
            <a:ext cx="1191" cy="220266"/>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E4EA0C3-6C41-4526-AAFF-9E274D4AAA82}"/>
              </a:ext>
            </a:extLst>
          </p:cNvPr>
          <p:cNvCxnSpPr>
            <a:cxnSpLocks/>
          </p:cNvCxnSpPr>
          <p:nvPr/>
        </p:nvCxnSpPr>
        <p:spPr>
          <a:xfrm>
            <a:off x="5175288" y="2374204"/>
            <a:ext cx="152400" cy="0"/>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15B840CC-6365-4411-B9EC-E7E9739582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34326" y="862265"/>
            <a:ext cx="1083469" cy="11570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png">
            <a:extLst>
              <a:ext uri="{FF2B5EF4-FFF2-40B4-BE49-F238E27FC236}">
                <a16:creationId xmlns:a16="http://schemas.microsoft.com/office/drawing/2014/main" id="{27D3266C-64AA-4B6D-A467-0D03211206A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87401" y="2263547"/>
            <a:ext cx="625882" cy="112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png">
            <a:extLst>
              <a:ext uri="{FF2B5EF4-FFF2-40B4-BE49-F238E27FC236}">
                <a16:creationId xmlns:a16="http://schemas.microsoft.com/office/drawing/2014/main" id="{97AD1DD5-6BEE-49F9-87D8-91866FD953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675" y="2335175"/>
            <a:ext cx="1241530" cy="99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a:extLst>
              <a:ext uri="{FF2B5EF4-FFF2-40B4-BE49-F238E27FC236}">
                <a16:creationId xmlns:a16="http://schemas.microsoft.com/office/drawing/2014/main" id="{D256561C-08C8-46FD-BEDD-3AB3A3B9DEC3}"/>
              </a:ext>
            </a:extLst>
          </p:cNvPr>
          <p:cNvGrpSpPr/>
          <p:nvPr/>
        </p:nvGrpSpPr>
        <p:grpSpPr>
          <a:xfrm>
            <a:off x="1447095" y="4171950"/>
            <a:ext cx="6249105" cy="0"/>
            <a:chOff x="1447095" y="1498241"/>
            <a:chExt cx="6249105" cy="0"/>
          </a:xfrm>
        </p:grpSpPr>
        <p:cxnSp>
          <p:nvCxnSpPr>
            <p:cNvPr id="41" name="Straight Arrow Connector 40">
              <a:extLst>
                <a:ext uri="{FF2B5EF4-FFF2-40B4-BE49-F238E27FC236}">
                  <a16:creationId xmlns:a16="http://schemas.microsoft.com/office/drawing/2014/main" id="{AACC1574-8B0C-4DBA-B460-EFA8770AD714}"/>
                </a:ext>
              </a:extLst>
            </p:cNvPr>
            <p:cNvCxnSpPr>
              <a:cxnSpLocks/>
            </p:cNvCxnSpPr>
            <p:nvPr/>
          </p:nvCxnSpPr>
          <p:spPr>
            <a:xfrm>
              <a:off x="1447095"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AA0FCA4-DCD9-4705-9C55-A4371B0ACE7F}"/>
                </a:ext>
              </a:extLst>
            </p:cNvPr>
            <p:cNvCxnSpPr>
              <a:cxnSpLocks/>
            </p:cNvCxnSpPr>
            <p:nvPr/>
          </p:nvCxnSpPr>
          <p:spPr>
            <a:xfrm>
              <a:off x="28956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09DB550-52B0-4987-AFC3-C1D18BF9FEB9}"/>
                </a:ext>
              </a:extLst>
            </p:cNvPr>
            <p:cNvCxnSpPr>
              <a:cxnSpLocks/>
            </p:cNvCxnSpPr>
            <p:nvPr/>
          </p:nvCxnSpPr>
          <p:spPr>
            <a:xfrm>
              <a:off x="438451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F21CA66-4A1C-4012-9580-A9E64465A9C7}"/>
                </a:ext>
              </a:extLst>
            </p:cNvPr>
            <p:cNvCxnSpPr>
              <a:cxnSpLocks/>
            </p:cNvCxnSpPr>
            <p:nvPr/>
          </p:nvCxnSpPr>
          <p:spPr>
            <a:xfrm>
              <a:off x="5914231"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982D785-762B-4F67-B8DF-CF5280E2A403}"/>
                </a:ext>
              </a:extLst>
            </p:cNvPr>
            <p:cNvCxnSpPr>
              <a:cxnSpLocks/>
            </p:cNvCxnSpPr>
            <p:nvPr/>
          </p:nvCxnSpPr>
          <p:spPr>
            <a:xfrm>
              <a:off x="7391400" y="1498241"/>
              <a:ext cx="3048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55" name="Picture 54">
            <a:extLst>
              <a:ext uri="{FF2B5EF4-FFF2-40B4-BE49-F238E27FC236}">
                <a16:creationId xmlns:a16="http://schemas.microsoft.com/office/drawing/2014/main" id="{B0A94C0A-A2FD-44C6-939C-E17672AD06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596" y="3649501"/>
            <a:ext cx="1232296" cy="1132037"/>
          </a:xfrm>
          <a:prstGeom prst="rect">
            <a:avLst/>
          </a:prstGeom>
        </p:spPr>
      </p:pic>
      <p:pic>
        <p:nvPicPr>
          <p:cNvPr id="2060" name="Picture 12" descr="image.png">
            <a:extLst>
              <a:ext uri="{FF2B5EF4-FFF2-40B4-BE49-F238E27FC236}">
                <a16:creationId xmlns:a16="http://schemas.microsoft.com/office/drawing/2014/main" id="{B9E4A054-C9F7-4EE2-95FC-0EF3460604A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63578" y="3664243"/>
            <a:ext cx="1256022" cy="11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image.png">
            <a:extLst>
              <a:ext uri="{FF2B5EF4-FFF2-40B4-BE49-F238E27FC236}">
                <a16:creationId xmlns:a16="http://schemas.microsoft.com/office/drawing/2014/main" id="{36AB01EC-BCD2-4099-8F22-33A4D5B1B64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26674" y="3664243"/>
            <a:ext cx="1264726" cy="114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image.png">
            <a:extLst>
              <a:ext uri="{FF2B5EF4-FFF2-40B4-BE49-F238E27FC236}">
                <a16:creationId xmlns:a16="http://schemas.microsoft.com/office/drawing/2014/main" id="{5A5A13FC-13E9-4F50-A6E1-EBB82722206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31900"/>
          <a:stretch/>
        </p:blipFill>
        <p:spPr bwMode="auto">
          <a:xfrm>
            <a:off x="4627986" y="3664243"/>
            <a:ext cx="1229208" cy="112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40FC314-3139-421A-B625-2AB9218F71C5}"/>
              </a:ext>
            </a:extLst>
          </p:cNvPr>
          <p:cNvPicPr>
            <a:picLocks noChangeAspect="1"/>
          </p:cNvPicPr>
          <p:nvPr/>
        </p:nvPicPr>
        <p:blipFill>
          <a:blip r:embed="rId18"/>
          <a:stretch>
            <a:fillRect/>
          </a:stretch>
        </p:blipFill>
        <p:spPr>
          <a:xfrm>
            <a:off x="7790087" y="2241540"/>
            <a:ext cx="933838" cy="1068010"/>
          </a:xfrm>
          <a:prstGeom prst="rect">
            <a:avLst/>
          </a:prstGeom>
        </p:spPr>
      </p:pic>
      <p:sp>
        <p:nvSpPr>
          <p:cNvPr id="8" name="TextBox 7">
            <a:extLst>
              <a:ext uri="{FF2B5EF4-FFF2-40B4-BE49-F238E27FC236}">
                <a16:creationId xmlns:a16="http://schemas.microsoft.com/office/drawing/2014/main" id="{4F4D9F61-DDCF-43C4-B8FE-99DC86509F36}"/>
              </a:ext>
            </a:extLst>
          </p:cNvPr>
          <p:cNvSpPr txBox="1"/>
          <p:nvPr/>
        </p:nvSpPr>
        <p:spPr>
          <a:xfrm>
            <a:off x="8623379" y="2647833"/>
            <a:ext cx="304892" cy="184666"/>
          </a:xfrm>
          <a:prstGeom prst="rect">
            <a:avLst/>
          </a:prstGeom>
          <a:noFill/>
        </p:spPr>
        <p:txBody>
          <a:bodyPr wrap="none" rtlCol="0">
            <a:spAutoFit/>
          </a:bodyPr>
          <a:lstStyle/>
          <a:p>
            <a:r>
              <a:rPr lang="en-US" sz="600" b="1" i="1" dirty="0"/>
              <a:t>TPC</a:t>
            </a:r>
          </a:p>
        </p:txBody>
      </p:sp>
      <p:sp>
        <p:nvSpPr>
          <p:cNvPr id="50" name="TextBox 49">
            <a:extLst>
              <a:ext uri="{FF2B5EF4-FFF2-40B4-BE49-F238E27FC236}">
                <a16:creationId xmlns:a16="http://schemas.microsoft.com/office/drawing/2014/main" id="{AECD0151-86E0-4D15-BDCE-0887BC94114E}"/>
              </a:ext>
            </a:extLst>
          </p:cNvPr>
          <p:cNvSpPr txBox="1"/>
          <p:nvPr/>
        </p:nvSpPr>
        <p:spPr>
          <a:xfrm>
            <a:off x="6096000" y="3301484"/>
            <a:ext cx="1467068" cy="184666"/>
          </a:xfrm>
          <a:prstGeom prst="rect">
            <a:avLst/>
          </a:prstGeom>
          <a:noFill/>
        </p:spPr>
        <p:txBody>
          <a:bodyPr wrap="none" rtlCol="0">
            <a:spAutoFit/>
          </a:bodyPr>
          <a:lstStyle/>
          <a:p>
            <a:r>
              <a:rPr lang="en-US" sz="600" b="1" i="1" dirty="0"/>
              <a:t>Results from an sPHENIX OPERA EM FEA</a:t>
            </a:r>
          </a:p>
        </p:txBody>
      </p:sp>
      <p:sp>
        <p:nvSpPr>
          <p:cNvPr id="52" name="TextBox 51">
            <a:extLst>
              <a:ext uri="{FF2B5EF4-FFF2-40B4-BE49-F238E27FC236}">
                <a16:creationId xmlns:a16="http://schemas.microsoft.com/office/drawing/2014/main" id="{D742DA15-A230-4A12-9E65-66E834153A18}"/>
              </a:ext>
            </a:extLst>
          </p:cNvPr>
          <p:cNvSpPr txBox="1"/>
          <p:nvPr/>
        </p:nvSpPr>
        <p:spPr>
          <a:xfrm>
            <a:off x="123049" y="4726152"/>
            <a:ext cx="1390124" cy="184666"/>
          </a:xfrm>
          <a:prstGeom prst="rect">
            <a:avLst/>
          </a:prstGeom>
          <a:noFill/>
        </p:spPr>
        <p:txBody>
          <a:bodyPr wrap="none" rtlCol="0">
            <a:spAutoFit/>
          </a:bodyPr>
          <a:lstStyle/>
          <a:p>
            <a:r>
              <a:rPr lang="en-US" sz="600" b="1" i="1" dirty="0"/>
              <a:t>iHCAL, EMCAL, TPC and INTT Supports</a:t>
            </a:r>
          </a:p>
        </p:txBody>
      </p:sp>
      <p:pic>
        <p:nvPicPr>
          <p:cNvPr id="12" name="Picture 11">
            <a:extLst>
              <a:ext uri="{FF2B5EF4-FFF2-40B4-BE49-F238E27FC236}">
                <a16:creationId xmlns:a16="http://schemas.microsoft.com/office/drawing/2014/main" id="{B2611B05-4FE2-40E9-AE3F-4F7ED9237D72}"/>
              </a:ext>
            </a:extLst>
          </p:cNvPr>
          <p:cNvPicPr>
            <a:picLocks noChangeAspect="1"/>
          </p:cNvPicPr>
          <p:nvPr/>
        </p:nvPicPr>
        <p:blipFill rotWithShape="1">
          <a:blip r:embed="rId19"/>
          <a:srcRect b="7844"/>
          <a:stretch/>
        </p:blipFill>
        <p:spPr>
          <a:xfrm>
            <a:off x="1918452" y="3649501"/>
            <a:ext cx="879220" cy="976411"/>
          </a:xfrm>
          <a:prstGeom prst="rect">
            <a:avLst/>
          </a:prstGeom>
        </p:spPr>
      </p:pic>
      <p:pic>
        <p:nvPicPr>
          <p:cNvPr id="13" name="Picture 12">
            <a:extLst>
              <a:ext uri="{FF2B5EF4-FFF2-40B4-BE49-F238E27FC236}">
                <a16:creationId xmlns:a16="http://schemas.microsoft.com/office/drawing/2014/main" id="{D2029AB2-7A79-4B24-9924-2ABED1810F1D}"/>
              </a:ext>
            </a:extLst>
          </p:cNvPr>
          <p:cNvPicPr>
            <a:picLocks noChangeAspect="1"/>
          </p:cNvPicPr>
          <p:nvPr/>
        </p:nvPicPr>
        <p:blipFill>
          <a:blip r:embed="rId20"/>
          <a:stretch>
            <a:fillRect/>
          </a:stretch>
        </p:blipFill>
        <p:spPr>
          <a:xfrm>
            <a:off x="7674132" y="3654896"/>
            <a:ext cx="1012668" cy="1152168"/>
          </a:xfrm>
          <a:prstGeom prst="rect">
            <a:avLst/>
          </a:prstGeom>
        </p:spPr>
      </p:pic>
      <p:pic>
        <p:nvPicPr>
          <p:cNvPr id="56" name="Picture 12" descr="970715b">
            <a:extLst>
              <a:ext uri="{FF2B5EF4-FFF2-40B4-BE49-F238E27FC236}">
                <a16:creationId xmlns:a16="http://schemas.microsoft.com/office/drawing/2014/main" id="{46991A94-8469-41FD-B6D5-E0E9EC07628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a:xfrm>
            <a:off x="8289534" y="3498315"/>
            <a:ext cx="640544" cy="48040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cxnSp>
        <p:nvCxnSpPr>
          <p:cNvPr id="19" name="Straight Arrow Connector 18">
            <a:extLst>
              <a:ext uri="{FF2B5EF4-FFF2-40B4-BE49-F238E27FC236}">
                <a16:creationId xmlns:a16="http://schemas.microsoft.com/office/drawing/2014/main" id="{60C9AD5C-9A33-4603-9224-7019F5BFE000}"/>
              </a:ext>
            </a:extLst>
          </p:cNvPr>
          <p:cNvCxnSpPr>
            <a:cxnSpLocks/>
          </p:cNvCxnSpPr>
          <p:nvPr/>
        </p:nvCxnSpPr>
        <p:spPr>
          <a:xfrm flipH="1">
            <a:off x="8464163" y="3978723"/>
            <a:ext cx="145644" cy="239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1BA66F4-8FFB-4277-9698-2E9FD6065C1C}"/>
              </a:ext>
            </a:extLst>
          </p:cNvPr>
          <p:cNvSpPr txBox="1"/>
          <p:nvPr/>
        </p:nvSpPr>
        <p:spPr>
          <a:xfrm>
            <a:off x="82714" y="1886040"/>
            <a:ext cx="1555234" cy="184666"/>
          </a:xfrm>
          <a:prstGeom prst="rect">
            <a:avLst/>
          </a:prstGeom>
          <a:noFill/>
        </p:spPr>
        <p:txBody>
          <a:bodyPr wrap="none" rtlCol="0">
            <a:spAutoFit/>
          </a:bodyPr>
          <a:lstStyle/>
          <a:p>
            <a:r>
              <a:rPr lang="en-US" sz="600" b="1" i="1" dirty="0"/>
              <a:t>The base will be built on top of the AH rails</a:t>
            </a:r>
          </a:p>
        </p:txBody>
      </p:sp>
      <p:sp>
        <p:nvSpPr>
          <p:cNvPr id="53" name="TextBox 52">
            <a:extLst>
              <a:ext uri="{FF2B5EF4-FFF2-40B4-BE49-F238E27FC236}">
                <a16:creationId xmlns:a16="http://schemas.microsoft.com/office/drawing/2014/main" id="{42C3A7FE-87EF-4891-92E5-C90186C6A3E4}"/>
              </a:ext>
            </a:extLst>
          </p:cNvPr>
          <p:cNvSpPr txBox="1"/>
          <p:nvPr/>
        </p:nvSpPr>
        <p:spPr>
          <a:xfrm>
            <a:off x="1577981" y="1893178"/>
            <a:ext cx="1531188" cy="184666"/>
          </a:xfrm>
          <a:prstGeom prst="rect">
            <a:avLst/>
          </a:prstGeom>
          <a:noFill/>
        </p:spPr>
        <p:txBody>
          <a:bodyPr wrap="none" rtlCol="0">
            <a:spAutoFit/>
          </a:bodyPr>
          <a:lstStyle/>
          <a:p>
            <a:r>
              <a:rPr lang="en-US" sz="600" b="1" i="1" dirty="0"/>
              <a:t>Magnet mount hardware is also attached</a:t>
            </a:r>
          </a:p>
        </p:txBody>
      </p:sp>
      <p:sp>
        <p:nvSpPr>
          <p:cNvPr id="54" name="TextBox 53">
            <a:extLst>
              <a:ext uri="{FF2B5EF4-FFF2-40B4-BE49-F238E27FC236}">
                <a16:creationId xmlns:a16="http://schemas.microsoft.com/office/drawing/2014/main" id="{030886C9-BEF4-45AC-B724-6A7DE74C112B}"/>
              </a:ext>
            </a:extLst>
          </p:cNvPr>
          <p:cNvSpPr txBox="1"/>
          <p:nvPr/>
        </p:nvSpPr>
        <p:spPr>
          <a:xfrm>
            <a:off x="3032982" y="1900032"/>
            <a:ext cx="1587294" cy="184666"/>
          </a:xfrm>
          <a:prstGeom prst="rect">
            <a:avLst/>
          </a:prstGeom>
          <a:noFill/>
        </p:spPr>
        <p:txBody>
          <a:bodyPr wrap="none" rtlCol="0">
            <a:spAutoFit/>
          </a:bodyPr>
          <a:lstStyle/>
          <a:p>
            <a:r>
              <a:rPr lang="en-US" sz="600" b="1" i="1" dirty="0"/>
              <a:t>The magnet is lowered in to the oHCAL bore</a:t>
            </a:r>
          </a:p>
        </p:txBody>
      </p:sp>
      <p:sp>
        <p:nvSpPr>
          <p:cNvPr id="57" name="TextBox 56">
            <a:extLst>
              <a:ext uri="{FF2B5EF4-FFF2-40B4-BE49-F238E27FC236}">
                <a16:creationId xmlns:a16="http://schemas.microsoft.com/office/drawing/2014/main" id="{0162D976-9695-48C1-8F7E-8C709F88D97D}"/>
              </a:ext>
            </a:extLst>
          </p:cNvPr>
          <p:cNvSpPr txBox="1"/>
          <p:nvPr/>
        </p:nvSpPr>
        <p:spPr>
          <a:xfrm>
            <a:off x="4531882" y="1893178"/>
            <a:ext cx="1560042" cy="184666"/>
          </a:xfrm>
          <a:prstGeom prst="rect">
            <a:avLst/>
          </a:prstGeom>
          <a:noFill/>
        </p:spPr>
        <p:txBody>
          <a:bodyPr wrap="none" rtlCol="0">
            <a:spAutoFit/>
          </a:bodyPr>
          <a:lstStyle/>
          <a:p>
            <a:r>
              <a:rPr lang="en-US" sz="600" b="1" i="1" dirty="0"/>
              <a:t>The rings also work to stabilize the magnet</a:t>
            </a:r>
          </a:p>
        </p:txBody>
      </p:sp>
      <p:sp>
        <p:nvSpPr>
          <p:cNvPr id="58" name="TextBox 57">
            <a:extLst>
              <a:ext uri="{FF2B5EF4-FFF2-40B4-BE49-F238E27FC236}">
                <a16:creationId xmlns:a16="http://schemas.microsoft.com/office/drawing/2014/main" id="{B3E17146-477B-4138-AA5D-32E6A53376C5}"/>
              </a:ext>
            </a:extLst>
          </p:cNvPr>
          <p:cNvSpPr txBox="1"/>
          <p:nvPr/>
        </p:nvSpPr>
        <p:spPr>
          <a:xfrm>
            <a:off x="6046584" y="1891384"/>
            <a:ext cx="1426994" cy="184666"/>
          </a:xfrm>
          <a:prstGeom prst="rect">
            <a:avLst/>
          </a:prstGeom>
          <a:noFill/>
        </p:spPr>
        <p:txBody>
          <a:bodyPr wrap="none" rtlCol="0">
            <a:spAutoFit/>
          </a:bodyPr>
          <a:lstStyle/>
          <a:p>
            <a:r>
              <a:rPr lang="en-US" sz="600" b="1" i="1" dirty="0"/>
              <a:t>The full oHCAL barrel weighs ~480 tons</a:t>
            </a:r>
          </a:p>
        </p:txBody>
      </p:sp>
      <p:sp>
        <p:nvSpPr>
          <p:cNvPr id="59" name="TextBox 58">
            <a:extLst>
              <a:ext uri="{FF2B5EF4-FFF2-40B4-BE49-F238E27FC236}">
                <a16:creationId xmlns:a16="http://schemas.microsoft.com/office/drawing/2014/main" id="{0ED237C1-838D-45D1-82CB-8031D255563E}"/>
              </a:ext>
            </a:extLst>
          </p:cNvPr>
          <p:cNvSpPr txBox="1"/>
          <p:nvPr/>
        </p:nvSpPr>
        <p:spPr>
          <a:xfrm>
            <a:off x="7505296" y="1882421"/>
            <a:ext cx="1486304" cy="184666"/>
          </a:xfrm>
          <a:prstGeom prst="rect">
            <a:avLst/>
          </a:prstGeom>
          <a:noFill/>
        </p:spPr>
        <p:txBody>
          <a:bodyPr wrap="none" rtlCol="0">
            <a:spAutoFit/>
          </a:bodyPr>
          <a:lstStyle/>
          <a:p>
            <a:r>
              <a:rPr lang="en-US" sz="600" b="1" i="1" dirty="0"/>
              <a:t>The </a:t>
            </a:r>
            <a:r>
              <a:rPr lang="en-US" sz="600" b="1" i="1" dirty="0" err="1"/>
              <a:t>iHCAL</a:t>
            </a:r>
            <a:r>
              <a:rPr lang="en-US" sz="600" b="1" i="1" dirty="0"/>
              <a:t> barrel slides in from the North</a:t>
            </a:r>
          </a:p>
        </p:txBody>
      </p:sp>
      <p:sp>
        <p:nvSpPr>
          <p:cNvPr id="60" name="TextBox 59">
            <a:extLst>
              <a:ext uri="{FF2B5EF4-FFF2-40B4-BE49-F238E27FC236}">
                <a16:creationId xmlns:a16="http://schemas.microsoft.com/office/drawing/2014/main" id="{794506E1-D25A-4696-8771-30E9716AB854}"/>
              </a:ext>
            </a:extLst>
          </p:cNvPr>
          <p:cNvSpPr txBox="1"/>
          <p:nvPr/>
        </p:nvSpPr>
        <p:spPr>
          <a:xfrm>
            <a:off x="66678" y="3176687"/>
            <a:ext cx="1513130" cy="276999"/>
          </a:xfrm>
          <a:prstGeom prst="rect">
            <a:avLst/>
          </a:prstGeom>
          <a:noFill/>
        </p:spPr>
        <p:txBody>
          <a:bodyPr wrap="square" rtlCol="0">
            <a:spAutoFit/>
          </a:bodyPr>
          <a:lstStyle/>
          <a:p>
            <a:r>
              <a:rPr lang="en-US" sz="600" b="1" i="1" dirty="0"/>
              <a:t>There are 64 EMCAL sectors each installed one at a time with a special tool</a:t>
            </a:r>
          </a:p>
        </p:txBody>
      </p:sp>
      <p:sp>
        <p:nvSpPr>
          <p:cNvPr id="63" name="TextBox 62">
            <a:extLst>
              <a:ext uri="{FF2B5EF4-FFF2-40B4-BE49-F238E27FC236}">
                <a16:creationId xmlns:a16="http://schemas.microsoft.com/office/drawing/2014/main" id="{20BB8142-5453-403A-8239-9947CAA6FDDD}"/>
              </a:ext>
            </a:extLst>
          </p:cNvPr>
          <p:cNvSpPr txBox="1"/>
          <p:nvPr/>
        </p:nvSpPr>
        <p:spPr>
          <a:xfrm>
            <a:off x="1611410" y="3171051"/>
            <a:ext cx="1416931" cy="276999"/>
          </a:xfrm>
          <a:prstGeom prst="rect">
            <a:avLst/>
          </a:prstGeom>
          <a:solidFill>
            <a:schemeClr val="bg1"/>
          </a:solidFill>
        </p:spPr>
        <p:txBody>
          <a:bodyPr wrap="square" rtlCol="0">
            <a:spAutoFit/>
          </a:bodyPr>
          <a:lstStyle/>
          <a:p>
            <a:r>
              <a:rPr lang="en-US" sz="600" b="1" i="1" dirty="0"/>
              <a:t>Work on sPHENIX will stop for the time needed to remove the shield wall</a:t>
            </a:r>
          </a:p>
        </p:txBody>
      </p:sp>
      <p:sp>
        <p:nvSpPr>
          <p:cNvPr id="64" name="TextBox 63">
            <a:extLst>
              <a:ext uri="{FF2B5EF4-FFF2-40B4-BE49-F238E27FC236}">
                <a16:creationId xmlns:a16="http://schemas.microsoft.com/office/drawing/2014/main" id="{9C8AB219-B8CD-4F64-9DF3-50ADF9B4051A}"/>
              </a:ext>
            </a:extLst>
          </p:cNvPr>
          <p:cNvSpPr txBox="1"/>
          <p:nvPr/>
        </p:nvSpPr>
        <p:spPr>
          <a:xfrm>
            <a:off x="4609306" y="3263384"/>
            <a:ext cx="1416960" cy="184666"/>
          </a:xfrm>
          <a:prstGeom prst="rect">
            <a:avLst/>
          </a:prstGeom>
          <a:solidFill>
            <a:schemeClr val="bg1"/>
          </a:solidFill>
        </p:spPr>
        <p:txBody>
          <a:bodyPr wrap="square" rtlCol="0">
            <a:spAutoFit/>
          </a:bodyPr>
          <a:lstStyle/>
          <a:p>
            <a:r>
              <a:rPr lang="en-US" sz="600" b="1" i="1" dirty="0"/>
              <a:t>There is a 5-foot move North in the IR</a:t>
            </a:r>
          </a:p>
        </p:txBody>
      </p:sp>
      <p:sp>
        <p:nvSpPr>
          <p:cNvPr id="65" name="TextBox 64">
            <a:extLst>
              <a:ext uri="{FF2B5EF4-FFF2-40B4-BE49-F238E27FC236}">
                <a16:creationId xmlns:a16="http://schemas.microsoft.com/office/drawing/2014/main" id="{5F623E13-4AC0-4BEC-BCC9-983FDA6F284C}"/>
              </a:ext>
            </a:extLst>
          </p:cNvPr>
          <p:cNvSpPr txBox="1"/>
          <p:nvPr/>
        </p:nvSpPr>
        <p:spPr>
          <a:xfrm>
            <a:off x="7481782" y="3255273"/>
            <a:ext cx="1486304" cy="184666"/>
          </a:xfrm>
          <a:prstGeom prst="rect">
            <a:avLst/>
          </a:prstGeom>
          <a:noFill/>
        </p:spPr>
        <p:txBody>
          <a:bodyPr wrap="square" rtlCol="0">
            <a:spAutoFit/>
          </a:bodyPr>
          <a:lstStyle/>
          <a:p>
            <a:r>
              <a:rPr lang="en-US" sz="600" b="1" i="1" dirty="0"/>
              <a:t>TPC slides in the EMCAL bore from North</a:t>
            </a:r>
          </a:p>
        </p:txBody>
      </p:sp>
      <p:sp>
        <p:nvSpPr>
          <p:cNvPr id="66" name="TextBox 65">
            <a:extLst>
              <a:ext uri="{FF2B5EF4-FFF2-40B4-BE49-F238E27FC236}">
                <a16:creationId xmlns:a16="http://schemas.microsoft.com/office/drawing/2014/main" id="{66531651-8F34-4311-A41A-1A3D592A308F}"/>
              </a:ext>
            </a:extLst>
          </p:cNvPr>
          <p:cNvSpPr txBox="1"/>
          <p:nvPr/>
        </p:nvSpPr>
        <p:spPr>
          <a:xfrm>
            <a:off x="4495362" y="4711183"/>
            <a:ext cx="1757444" cy="184666"/>
          </a:xfrm>
          <a:prstGeom prst="rect">
            <a:avLst/>
          </a:prstGeom>
          <a:noFill/>
        </p:spPr>
        <p:txBody>
          <a:bodyPr wrap="square" rtlCol="0">
            <a:spAutoFit/>
          </a:bodyPr>
          <a:lstStyle/>
          <a:p>
            <a:r>
              <a:rPr lang="en-US" sz="600" b="1" i="1" dirty="0"/>
              <a:t>MVTX has a 2mm clearance to the beam pipe</a:t>
            </a:r>
          </a:p>
        </p:txBody>
      </p:sp>
      <p:sp>
        <p:nvSpPr>
          <p:cNvPr id="67" name="TextBox 66">
            <a:extLst>
              <a:ext uri="{FF2B5EF4-FFF2-40B4-BE49-F238E27FC236}">
                <a16:creationId xmlns:a16="http://schemas.microsoft.com/office/drawing/2014/main" id="{782A4FA4-987F-4603-99A7-9FE4C4548920}"/>
              </a:ext>
            </a:extLst>
          </p:cNvPr>
          <p:cNvSpPr txBox="1"/>
          <p:nvPr/>
        </p:nvSpPr>
        <p:spPr>
          <a:xfrm>
            <a:off x="1595805" y="4611403"/>
            <a:ext cx="1513130" cy="276999"/>
          </a:xfrm>
          <a:prstGeom prst="rect">
            <a:avLst/>
          </a:prstGeom>
          <a:noFill/>
        </p:spPr>
        <p:txBody>
          <a:bodyPr wrap="square" rtlCol="0">
            <a:spAutoFit/>
          </a:bodyPr>
          <a:lstStyle/>
          <a:p>
            <a:r>
              <a:rPr lang="en-US" sz="600" b="1" i="1" dirty="0"/>
              <a:t>Beam pipe is supported temporarily as a few locations for MVTX installation</a:t>
            </a:r>
          </a:p>
        </p:txBody>
      </p:sp>
    </p:spTree>
    <p:extLst>
      <p:ext uri="{BB962C8B-B14F-4D97-AF65-F5344CB8AC3E}">
        <p14:creationId xmlns:p14="http://schemas.microsoft.com/office/powerpoint/2010/main" val="3865950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4BF6-8FE2-BA45-B741-FC115C3C68B5}"/>
              </a:ext>
            </a:extLst>
          </p:cNvPr>
          <p:cNvSpPr>
            <a:spLocks noGrp="1"/>
          </p:cNvSpPr>
          <p:nvPr>
            <p:ph type="title"/>
          </p:nvPr>
        </p:nvSpPr>
        <p:spPr/>
        <p:txBody>
          <a:bodyPr/>
          <a:lstStyle/>
          <a:p>
            <a:r>
              <a:rPr lang="en-US" dirty="0"/>
              <a:t>Great progress, much to come</a:t>
            </a:r>
          </a:p>
        </p:txBody>
      </p:sp>
      <p:sp>
        <p:nvSpPr>
          <p:cNvPr id="3" name="Content Placeholder 2">
            <a:extLst>
              <a:ext uri="{FF2B5EF4-FFF2-40B4-BE49-F238E27FC236}">
                <a16:creationId xmlns:a16="http://schemas.microsoft.com/office/drawing/2014/main" id="{D4554E30-BAA7-F046-A759-EA57D11C9221}"/>
              </a:ext>
            </a:extLst>
          </p:cNvPr>
          <p:cNvSpPr>
            <a:spLocks noGrp="1"/>
          </p:cNvSpPr>
          <p:nvPr>
            <p:ph idx="1"/>
          </p:nvPr>
        </p:nvSpPr>
        <p:spPr>
          <a:xfrm>
            <a:off x="457200" y="819150"/>
            <a:ext cx="8229600" cy="3775476"/>
          </a:xfrm>
        </p:spPr>
        <p:txBody>
          <a:bodyPr/>
          <a:lstStyle/>
          <a:p>
            <a:r>
              <a:rPr lang="en-US" dirty="0"/>
              <a:t>The EIC coming to BNL is both a great opportunity and a great challenge</a:t>
            </a:r>
          </a:p>
          <a:p>
            <a:r>
              <a:rPr lang="en-US" dirty="0"/>
              <a:t>The best way to be prepared is to continue to do a great job in making </a:t>
            </a:r>
            <a:r>
              <a:rPr lang="en-US" dirty="0" err="1"/>
              <a:t>sPHENIX</a:t>
            </a:r>
            <a:r>
              <a:rPr lang="en-US" dirty="0"/>
              <a:t> a reality</a:t>
            </a:r>
          </a:p>
        </p:txBody>
      </p:sp>
      <p:sp>
        <p:nvSpPr>
          <p:cNvPr id="4" name="Date Placeholder 3">
            <a:extLst>
              <a:ext uri="{FF2B5EF4-FFF2-40B4-BE49-F238E27FC236}">
                <a16:creationId xmlns:a16="http://schemas.microsoft.com/office/drawing/2014/main" id="{645058AE-6FE4-B84A-B4A8-217F0FFC5A4E}"/>
              </a:ext>
            </a:extLst>
          </p:cNvPr>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a:extLst>
              <a:ext uri="{FF2B5EF4-FFF2-40B4-BE49-F238E27FC236}">
                <a16:creationId xmlns:a16="http://schemas.microsoft.com/office/drawing/2014/main" id="{52D717C8-D457-C34D-BFBD-7F11E43C18C4}"/>
              </a:ext>
            </a:extLst>
          </p:cNvPr>
          <p:cNvSpPr>
            <a:spLocks noGrp="1"/>
          </p:cNvSpPr>
          <p:nvPr>
            <p:ph type="ftr" sz="quarter" idx="11"/>
          </p:nvPr>
        </p:nvSpPr>
        <p:spPr/>
        <p:txBody>
          <a:bodyPr/>
          <a:lstStyle/>
          <a:p>
            <a:pPr>
              <a:defRPr/>
            </a:pPr>
            <a:r>
              <a:rPr lang="en-US"/>
              <a:t>sPHENIX IB Meeting</a:t>
            </a:r>
            <a:endParaRPr lang="en-US" dirty="0"/>
          </a:p>
        </p:txBody>
      </p:sp>
      <p:sp>
        <p:nvSpPr>
          <p:cNvPr id="6" name="Slide Number Placeholder 5">
            <a:extLst>
              <a:ext uri="{FF2B5EF4-FFF2-40B4-BE49-F238E27FC236}">
                <a16:creationId xmlns:a16="http://schemas.microsoft.com/office/drawing/2014/main" id="{BA39869C-25B1-2A4C-A5E1-53D9D8371FBA}"/>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spTree>
    <p:extLst>
      <p:ext uri="{BB962C8B-B14F-4D97-AF65-F5344CB8AC3E}">
        <p14:creationId xmlns:p14="http://schemas.microsoft.com/office/powerpoint/2010/main" val="38148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sPHENIX</a:t>
            </a:r>
            <a:r>
              <a:rPr lang="en-US" sz="3200" dirty="0"/>
              <a:t> Management Accomplishments</a:t>
            </a:r>
          </a:p>
        </p:txBody>
      </p:sp>
      <p:sp>
        <p:nvSpPr>
          <p:cNvPr id="3" name="Content Placeholder 2"/>
          <p:cNvSpPr>
            <a:spLocks noGrp="1"/>
          </p:cNvSpPr>
          <p:nvPr>
            <p:ph idx="1"/>
          </p:nvPr>
        </p:nvSpPr>
        <p:spPr>
          <a:xfrm>
            <a:off x="228600" y="590550"/>
            <a:ext cx="8610600" cy="4114800"/>
          </a:xfrm>
        </p:spPr>
        <p:txBody>
          <a:bodyPr/>
          <a:lstStyle/>
          <a:p>
            <a:r>
              <a:rPr lang="en-US" sz="1600" dirty="0"/>
              <a:t>The sPHENIX MIE Project and the Infrastructure and Facility Project continues to perform well each month on the Earned Value parameters (work accomplished vs. work planned)</a:t>
            </a:r>
          </a:p>
          <a:p>
            <a:pPr lvl="1"/>
            <a:r>
              <a:rPr lang="en-US" sz="1200" dirty="0"/>
              <a:t>This is due to the excellent work of the L2/L3 managers, cognizant engineers and project management experts.</a:t>
            </a:r>
          </a:p>
          <a:p>
            <a:r>
              <a:rPr lang="en-US" sz="1600" dirty="0"/>
              <a:t>The 2020 Federal budget has been passed and includes our planned FY20 sPHENIX MIE budget allocation of $9.5M.</a:t>
            </a:r>
          </a:p>
          <a:p>
            <a:pPr lvl="1"/>
            <a:r>
              <a:rPr lang="en-US" sz="1200" dirty="0"/>
              <a:t>We will have the majority of the funds needed to complete the MIE</a:t>
            </a:r>
          </a:p>
          <a:p>
            <a:pPr lvl="1"/>
            <a:r>
              <a:rPr lang="en-US" sz="1200" dirty="0"/>
              <a:t>We want to adopt an aggressive procurement plan</a:t>
            </a:r>
          </a:p>
          <a:p>
            <a:pPr lvl="1"/>
            <a:r>
              <a:rPr lang="en-US" sz="1200" dirty="0"/>
              <a:t>We will exploit places where we can get ahead of schedule by making procurements as soon as we are ready.</a:t>
            </a:r>
          </a:p>
          <a:p>
            <a:pPr lvl="1"/>
            <a:r>
              <a:rPr lang="en-US" sz="1200" dirty="0"/>
              <a:t>This approach improves the schedule, reduces risk and reduces the ETC. </a:t>
            </a:r>
          </a:p>
          <a:p>
            <a:r>
              <a:rPr lang="en-US" sz="1600" dirty="0"/>
              <a:t>MVTX Project Management Plan has been approved and signed by BNL</a:t>
            </a:r>
          </a:p>
          <a:p>
            <a:pPr lvl="1"/>
            <a:r>
              <a:rPr lang="en-US" sz="1200" dirty="0"/>
              <a:t>Working  to get contracts in place w/ LANL, LBNL, MIT and UT-Austin</a:t>
            </a:r>
          </a:p>
          <a:p>
            <a:pPr lvl="1"/>
            <a:r>
              <a:rPr lang="en-US" sz="1200" dirty="0"/>
              <a:t>MVTX Readout units complete and available at CERN</a:t>
            </a:r>
          </a:p>
          <a:p>
            <a:pPr lvl="1"/>
            <a:r>
              <a:rPr lang="en-US" sz="1200" dirty="0"/>
              <a:t>MVTX stave production is ongoing  at CERN.</a:t>
            </a:r>
            <a:endParaRPr lang="en-US" sz="1600" dirty="0"/>
          </a:p>
        </p:txBody>
      </p:sp>
      <p:sp>
        <p:nvSpPr>
          <p:cNvPr id="4" name="Date Placeholder 3"/>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p:cNvSpPr>
            <a:spLocks noGrp="1"/>
          </p:cNvSpPr>
          <p:nvPr>
            <p:ph type="ftr" sz="quarter" idx="11"/>
          </p:nvPr>
        </p:nvSpPr>
        <p:spPr/>
        <p:txBody>
          <a:bodyPr/>
          <a:lstStyle/>
          <a:p>
            <a:pPr>
              <a:defRPr/>
            </a:pPr>
            <a:r>
              <a:rPr lang="en-US"/>
              <a:t>sPHENIX IB Meeting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Tree>
    <p:extLst>
      <p:ext uri="{BB962C8B-B14F-4D97-AF65-F5344CB8AC3E}">
        <p14:creationId xmlns:p14="http://schemas.microsoft.com/office/powerpoint/2010/main" val="338960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41FC-9948-4865-9DAD-AD8D7E9D25FC}"/>
              </a:ext>
            </a:extLst>
          </p:cNvPr>
          <p:cNvSpPr>
            <a:spLocks noGrp="1"/>
          </p:cNvSpPr>
          <p:nvPr>
            <p:ph type="title"/>
          </p:nvPr>
        </p:nvSpPr>
        <p:spPr>
          <a:xfrm>
            <a:off x="0" y="0"/>
            <a:ext cx="6447501" cy="718965"/>
          </a:xfrm>
        </p:spPr>
        <p:txBody>
          <a:bodyPr/>
          <a:lstStyle/>
          <a:p>
            <a:r>
              <a:rPr lang="en-US" dirty="0"/>
              <a:t>TPC Technical Progress</a:t>
            </a:r>
          </a:p>
        </p:txBody>
      </p:sp>
      <p:sp>
        <p:nvSpPr>
          <p:cNvPr id="3" name="Content Placeholder 2">
            <a:extLst>
              <a:ext uri="{FF2B5EF4-FFF2-40B4-BE49-F238E27FC236}">
                <a16:creationId xmlns:a16="http://schemas.microsoft.com/office/drawing/2014/main" id="{D77B7001-9F52-49C7-AB1C-98C8D5F08525}"/>
              </a:ext>
            </a:extLst>
          </p:cNvPr>
          <p:cNvSpPr>
            <a:spLocks noGrp="1"/>
          </p:cNvSpPr>
          <p:nvPr>
            <p:ph idx="1"/>
          </p:nvPr>
        </p:nvSpPr>
        <p:spPr>
          <a:xfrm>
            <a:off x="495300" y="2933612"/>
            <a:ext cx="8153400" cy="1636859"/>
          </a:xfrm>
        </p:spPr>
        <p:txBody>
          <a:bodyPr/>
          <a:lstStyle/>
          <a:p>
            <a:r>
              <a:rPr lang="en-US" sz="2000" dirty="0"/>
              <a:t>HV test of the inner field cage</a:t>
            </a:r>
          </a:p>
          <a:p>
            <a:r>
              <a:rPr lang="en-US" sz="2000" dirty="0"/>
              <a:t>Test of evaporated photo-cathode small central membrane sample</a:t>
            </a:r>
          </a:p>
          <a:p>
            <a:r>
              <a:rPr lang="en-US" sz="1800" dirty="0"/>
              <a:t>SAMPA v5 first 4 wafers produced for engineering run and out for dicing and packaging, plan for testing worked out between USP and Lund</a:t>
            </a:r>
            <a:endParaRPr lang="en-US" sz="2000" dirty="0"/>
          </a:p>
          <a:p>
            <a:endParaRPr lang="en-US" sz="2000" dirty="0"/>
          </a:p>
        </p:txBody>
      </p:sp>
      <p:pic>
        <p:nvPicPr>
          <p:cNvPr id="4" name="Picture 3">
            <a:extLst>
              <a:ext uri="{FF2B5EF4-FFF2-40B4-BE49-F238E27FC236}">
                <a16:creationId xmlns:a16="http://schemas.microsoft.com/office/drawing/2014/main" id="{75013BB5-C1EC-4979-8AB9-433BD5AB3008}"/>
              </a:ext>
            </a:extLst>
          </p:cNvPr>
          <p:cNvPicPr>
            <a:picLocks noChangeAspect="1"/>
          </p:cNvPicPr>
          <p:nvPr/>
        </p:nvPicPr>
        <p:blipFill>
          <a:blip r:embed="rId2"/>
          <a:stretch>
            <a:fillRect/>
          </a:stretch>
        </p:blipFill>
        <p:spPr>
          <a:xfrm>
            <a:off x="4876800" y="818274"/>
            <a:ext cx="2471544" cy="1815413"/>
          </a:xfrm>
          <a:prstGeom prst="rect">
            <a:avLst/>
          </a:prstGeom>
        </p:spPr>
      </p:pic>
      <p:sp>
        <p:nvSpPr>
          <p:cNvPr id="5" name="TextBox 4">
            <a:extLst>
              <a:ext uri="{FF2B5EF4-FFF2-40B4-BE49-F238E27FC236}">
                <a16:creationId xmlns:a16="http://schemas.microsoft.com/office/drawing/2014/main" id="{4DBFD995-0EB5-4084-BCAE-9C49F33D1E2F}"/>
              </a:ext>
            </a:extLst>
          </p:cNvPr>
          <p:cNvSpPr txBox="1"/>
          <p:nvPr/>
        </p:nvSpPr>
        <p:spPr>
          <a:xfrm>
            <a:off x="5219738" y="573029"/>
            <a:ext cx="2359428" cy="369332"/>
          </a:xfrm>
          <a:prstGeom prst="rect">
            <a:avLst/>
          </a:prstGeom>
          <a:solidFill>
            <a:srgbClr val="FFFF00"/>
          </a:solidFill>
        </p:spPr>
        <p:txBody>
          <a:bodyPr wrap="none" rtlCol="0">
            <a:spAutoFit/>
          </a:bodyPr>
          <a:lstStyle/>
          <a:p>
            <a:pPr defTabSz="685800"/>
            <a:r>
              <a:rPr lang="en-US" dirty="0">
                <a:solidFill>
                  <a:prstClr val="black"/>
                </a:solidFill>
                <a:latin typeface="Calibri" panose="020F0502020204030204"/>
              </a:rPr>
              <a:t>Evaporated CM Sample</a:t>
            </a:r>
          </a:p>
        </p:txBody>
      </p:sp>
      <p:pic>
        <p:nvPicPr>
          <p:cNvPr id="6" name="Picture 5">
            <a:extLst>
              <a:ext uri="{FF2B5EF4-FFF2-40B4-BE49-F238E27FC236}">
                <a16:creationId xmlns:a16="http://schemas.microsoft.com/office/drawing/2014/main" id="{3EF7D0C6-C386-4EA2-8D33-6FB2E3FA06C7}"/>
              </a:ext>
            </a:extLst>
          </p:cNvPr>
          <p:cNvPicPr>
            <a:picLocks noChangeAspect="1"/>
          </p:cNvPicPr>
          <p:nvPr/>
        </p:nvPicPr>
        <p:blipFill>
          <a:blip r:embed="rId3"/>
          <a:stretch>
            <a:fillRect/>
          </a:stretch>
        </p:blipFill>
        <p:spPr>
          <a:xfrm>
            <a:off x="304800" y="846736"/>
            <a:ext cx="3898201" cy="1786951"/>
          </a:xfrm>
          <a:prstGeom prst="rect">
            <a:avLst/>
          </a:prstGeom>
        </p:spPr>
      </p:pic>
      <p:sp>
        <p:nvSpPr>
          <p:cNvPr id="7" name="Date Placeholder 6">
            <a:extLst>
              <a:ext uri="{FF2B5EF4-FFF2-40B4-BE49-F238E27FC236}">
                <a16:creationId xmlns:a16="http://schemas.microsoft.com/office/drawing/2014/main" id="{20035EBA-2D1A-475C-B646-691C0C9A90D6}"/>
              </a:ext>
            </a:extLst>
          </p:cNvPr>
          <p:cNvSpPr>
            <a:spLocks noGrp="1"/>
          </p:cNvSpPr>
          <p:nvPr>
            <p:ph type="dt" sz="half" idx="10"/>
          </p:nvPr>
        </p:nvSpPr>
        <p:spPr/>
        <p:txBody>
          <a:bodyPr/>
          <a:lstStyle/>
          <a:p>
            <a:pPr>
              <a:defRPr/>
            </a:pPr>
            <a:r>
              <a:rPr lang="en-US" altLang="en-US"/>
              <a:t>2020.01.17</a:t>
            </a:r>
            <a:endParaRPr lang="en-US" altLang="en-US" dirty="0"/>
          </a:p>
        </p:txBody>
      </p:sp>
      <p:sp>
        <p:nvSpPr>
          <p:cNvPr id="8" name="Footer Placeholder 7">
            <a:extLst>
              <a:ext uri="{FF2B5EF4-FFF2-40B4-BE49-F238E27FC236}">
                <a16:creationId xmlns:a16="http://schemas.microsoft.com/office/drawing/2014/main" id="{2F8C45AA-1B85-460B-ADDD-FBD4A27D011D}"/>
              </a:ext>
            </a:extLst>
          </p:cNvPr>
          <p:cNvSpPr>
            <a:spLocks noGrp="1"/>
          </p:cNvSpPr>
          <p:nvPr>
            <p:ph type="ftr" sz="quarter" idx="11"/>
          </p:nvPr>
        </p:nvSpPr>
        <p:spPr/>
        <p:txBody>
          <a:bodyPr/>
          <a:lstStyle/>
          <a:p>
            <a:pPr>
              <a:defRPr/>
            </a:pPr>
            <a:r>
              <a:rPr lang="en-US"/>
              <a:t>sPHENIX IB Meeting</a:t>
            </a:r>
            <a:endParaRPr lang="en-US" dirty="0"/>
          </a:p>
        </p:txBody>
      </p:sp>
      <p:sp>
        <p:nvSpPr>
          <p:cNvPr id="9" name="Slide Number Placeholder 8">
            <a:extLst>
              <a:ext uri="{FF2B5EF4-FFF2-40B4-BE49-F238E27FC236}">
                <a16:creationId xmlns:a16="http://schemas.microsoft.com/office/drawing/2014/main" id="{769548A3-1741-42EB-8A2A-6CE92C80C27F}"/>
              </a:ext>
            </a:extLst>
          </p:cNvPr>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Tree>
    <p:extLst>
      <p:ext uri="{BB962C8B-B14F-4D97-AF65-F5344CB8AC3E}">
        <p14:creationId xmlns:p14="http://schemas.microsoft.com/office/powerpoint/2010/main" val="112214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7CD9-8975-4C32-A6DF-66D99DAF74CC}"/>
              </a:ext>
            </a:extLst>
          </p:cNvPr>
          <p:cNvSpPr>
            <a:spLocks noGrp="1"/>
          </p:cNvSpPr>
          <p:nvPr>
            <p:ph type="title"/>
          </p:nvPr>
        </p:nvSpPr>
        <p:spPr>
          <a:xfrm>
            <a:off x="0" y="0"/>
            <a:ext cx="6447501" cy="559064"/>
          </a:xfrm>
        </p:spPr>
        <p:txBody>
          <a:bodyPr/>
          <a:lstStyle/>
          <a:p>
            <a:r>
              <a:rPr lang="en-US" sz="4000" dirty="0"/>
              <a:t>TPC GEM Production at WSU</a:t>
            </a:r>
          </a:p>
        </p:txBody>
      </p:sp>
      <p:sp>
        <p:nvSpPr>
          <p:cNvPr id="3" name="Content Placeholder 2">
            <a:extLst>
              <a:ext uri="{FF2B5EF4-FFF2-40B4-BE49-F238E27FC236}">
                <a16:creationId xmlns:a16="http://schemas.microsoft.com/office/drawing/2014/main" id="{2D7F257D-8326-45AE-A10D-5A80055F30D8}"/>
              </a:ext>
            </a:extLst>
          </p:cNvPr>
          <p:cNvSpPr>
            <a:spLocks noGrp="1"/>
          </p:cNvSpPr>
          <p:nvPr>
            <p:ph idx="1"/>
          </p:nvPr>
        </p:nvSpPr>
        <p:spPr>
          <a:xfrm>
            <a:off x="228600" y="2770996"/>
            <a:ext cx="6447501" cy="2033815"/>
          </a:xfrm>
        </p:spPr>
        <p:txBody>
          <a:bodyPr>
            <a:normAutofit fontScale="92500" lnSpcReduction="20000"/>
          </a:bodyPr>
          <a:lstStyle/>
          <a:p>
            <a:r>
              <a:rPr lang="en-US" sz="1600" dirty="0"/>
              <a:t>Smooth operation ongoing.</a:t>
            </a:r>
          </a:p>
          <a:p>
            <a:r>
              <a:rPr lang="en-US" sz="1600" dirty="0"/>
              <a:t>Two modules-worth complete.</a:t>
            </a:r>
          </a:p>
          <a:p>
            <a:r>
              <a:rPr lang="en-US" sz="1600" dirty="0"/>
              <a:t>GEM currents 20 pA (great!)</a:t>
            </a:r>
          </a:p>
          <a:p>
            <a:r>
              <a:rPr lang="en-US" sz="1600" dirty="0"/>
              <a:t>Reviewed GEM design and</a:t>
            </a:r>
          </a:p>
          <a:p>
            <a:pPr marL="0" indent="0">
              <a:buNone/>
            </a:pPr>
            <a:r>
              <a:rPr lang="en-US" sz="1600" dirty="0"/>
              <a:t>        factory in December</a:t>
            </a:r>
          </a:p>
          <a:p>
            <a:r>
              <a:rPr lang="en-US" sz="1600" dirty="0"/>
              <a:t>Trained other factories:</a:t>
            </a:r>
          </a:p>
          <a:p>
            <a:pPr lvl="1"/>
            <a:r>
              <a:rPr lang="en-US" sz="1600" dirty="0"/>
              <a:t>Vanderbilt</a:t>
            </a:r>
          </a:p>
          <a:p>
            <a:pPr lvl="1"/>
            <a:r>
              <a:rPr lang="en-US" sz="1600" dirty="0"/>
              <a:t>Temple</a:t>
            </a:r>
            <a:r>
              <a:rPr lang="en-US" sz="2000" dirty="0"/>
              <a:t> </a:t>
            </a:r>
          </a:p>
        </p:txBody>
      </p:sp>
      <p:pic>
        <p:nvPicPr>
          <p:cNvPr id="5" name="Picture 4">
            <a:extLst>
              <a:ext uri="{FF2B5EF4-FFF2-40B4-BE49-F238E27FC236}">
                <a16:creationId xmlns:a16="http://schemas.microsoft.com/office/drawing/2014/main" id="{4F8CF9CE-F5ED-4260-B86D-991DF863C29A}"/>
              </a:ext>
            </a:extLst>
          </p:cNvPr>
          <p:cNvPicPr>
            <a:picLocks noChangeAspect="1"/>
          </p:cNvPicPr>
          <p:nvPr/>
        </p:nvPicPr>
        <p:blipFill>
          <a:blip r:embed="rId2"/>
          <a:stretch>
            <a:fillRect/>
          </a:stretch>
        </p:blipFill>
        <p:spPr>
          <a:xfrm>
            <a:off x="152008" y="626258"/>
            <a:ext cx="4364182" cy="2088494"/>
          </a:xfrm>
          <a:prstGeom prst="rect">
            <a:avLst/>
          </a:prstGeom>
        </p:spPr>
      </p:pic>
      <p:pic>
        <p:nvPicPr>
          <p:cNvPr id="6" name="Picture 5">
            <a:extLst>
              <a:ext uri="{FF2B5EF4-FFF2-40B4-BE49-F238E27FC236}">
                <a16:creationId xmlns:a16="http://schemas.microsoft.com/office/drawing/2014/main" id="{7B7A10DB-FE20-4EFB-89F6-9CC9F4C1D61C}"/>
              </a:ext>
            </a:extLst>
          </p:cNvPr>
          <p:cNvPicPr>
            <a:picLocks noChangeAspect="1"/>
          </p:cNvPicPr>
          <p:nvPr/>
        </p:nvPicPr>
        <p:blipFill>
          <a:blip r:embed="rId3"/>
          <a:stretch>
            <a:fillRect/>
          </a:stretch>
        </p:blipFill>
        <p:spPr>
          <a:xfrm>
            <a:off x="4652796" y="626258"/>
            <a:ext cx="1371250" cy="2033815"/>
          </a:xfrm>
          <a:prstGeom prst="rect">
            <a:avLst/>
          </a:prstGeom>
        </p:spPr>
      </p:pic>
      <p:pic>
        <p:nvPicPr>
          <p:cNvPr id="7" name="Picture 6">
            <a:extLst>
              <a:ext uri="{FF2B5EF4-FFF2-40B4-BE49-F238E27FC236}">
                <a16:creationId xmlns:a16="http://schemas.microsoft.com/office/drawing/2014/main" id="{A364570C-7B24-405E-93AE-1196196E60B3}"/>
              </a:ext>
            </a:extLst>
          </p:cNvPr>
          <p:cNvPicPr>
            <a:picLocks noChangeAspect="1"/>
          </p:cNvPicPr>
          <p:nvPr/>
        </p:nvPicPr>
        <p:blipFill rotWithShape="1">
          <a:blip r:embed="rId4"/>
          <a:srcRect l="19297"/>
          <a:stretch/>
        </p:blipFill>
        <p:spPr>
          <a:xfrm>
            <a:off x="6248400" y="618400"/>
            <a:ext cx="2651577" cy="1890388"/>
          </a:xfrm>
          <a:prstGeom prst="rect">
            <a:avLst/>
          </a:prstGeom>
        </p:spPr>
      </p:pic>
      <p:pic>
        <p:nvPicPr>
          <p:cNvPr id="10" name="Picture 9">
            <a:extLst>
              <a:ext uri="{FF2B5EF4-FFF2-40B4-BE49-F238E27FC236}">
                <a16:creationId xmlns:a16="http://schemas.microsoft.com/office/drawing/2014/main" id="{4E8897AB-3FD8-4C5C-ADB5-679D5080553B}"/>
              </a:ext>
            </a:extLst>
          </p:cNvPr>
          <p:cNvPicPr>
            <a:picLocks noChangeAspect="1"/>
          </p:cNvPicPr>
          <p:nvPr/>
        </p:nvPicPr>
        <p:blipFill>
          <a:blip r:embed="rId5"/>
          <a:stretch>
            <a:fillRect/>
          </a:stretch>
        </p:blipFill>
        <p:spPr>
          <a:xfrm>
            <a:off x="3315293" y="2703802"/>
            <a:ext cx="5732767" cy="2325596"/>
          </a:xfrm>
          <a:prstGeom prst="rect">
            <a:avLst/>
          </a:prstGeom>
          <a:solidFill>
            <a:srgbClr val="FFFF00"/>
          </a:solidFill>
        </p:spPr>
      </p:pic>
      <p:sp>
        <p:nvSpPr>
          <p:cNvPr id="8" name="Date Placeholder 7">
            <a:extLst>
              <a:ext uri="{FF2B5EF4-FFF2-40B4-BE49-F238E27FC236}">
                <a16:creationId xmlns:a16="http://schemas.microsoft.com/office/drawing/2014/main" id="{4DD0FB61-9AD8-467B-8395-1447F3833CFC}"/>
              </a:ext>
            </a:extLst>
          </p:cNvPr>
          <p:cNvSpPr>
            <a:spLocks noGrp="1"/>
          </p:cNvSpPr>
          <p:nvPr>
            <p:ph type="dt" sz="half" idx="10"/>
          </p:nvPr>
        </p:nvSpPr>
        <p:spPr/>
        <p:txBody>
          <a:bodyPr/>
          <a:lstStyle/>
          <a:p>
            <a:pPr>
              <a:defRPr/>
            </a:pPr>
            <a:r>
              <a:rPr lang="en-US" altLang="en-US"/>
              <a:t>2020.01.17</a:t>
            </a:r>
            <a:endParaRPr lang="en-US" altLang="en-US" dirty="0"/>
          </a:p>
        </p:txBody>
      </p:sp>
      <p:sp>
        <p:nvSpPr>
          <p:cNvPr id="9" name="Footer Placeholder 8">
            <a:extLst>
              <a:ext uri="{FF2B5EF4-FFF2-40B4-BE49-F238E27FC236}">
                <a16:creationId xmlns:a16="http://schemas.microsoft.com/office/drawing/2014/main" id="{4C0D4DA3-132B-4086-80D2-038F24C861EA}"/>
              </a:ext>
            </a:extLst>
          </p:cNvPr>
          <p:cNvSpPr>
            <a:spLocks noGrp="1"/>
          </p:cNvSpPr>
          <p:nvPr>
            <p:ph type="ftr" sz="quarter" idx="11"/>
          </p:nvPr>
        </p:nvSpPr>
        <p:spPr/>
        <p:txBody>
          <a:bodyPr/>
          <a:lstStyle/>
          <a:p>
            <a:pPr>
              <a:defRPr/>
            </a:pPr>
            <a:r>
              <a:rPr lang="en-US"/>
              <a:t>sPHENIX IB Meeting</a:t>
            </a:r>
            <a:endParaRPr lang="en-US" dirty="0"/>
          </a:p>
        </p:txBody>
      </p:sp>
      <p:sp>
        <p:nvSpPr>
          <p:cNvPr id="11" name="Slide Number Placeholder 10">
            <a:extLst>
              <a:ext uri="{FF2B5EF4-FFF2-40B4-BE49-F238E27FC236}">
                <a16:creationId xmlns:a16="http://schemas.microsoft.com/office/drawing/2014/main" id="{363C0802-70A4-43EE-BF49-E3281A5DC742}"/>
              </a:ext>
            </a:extLst>
          </p:cNvPr>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Tree>
    <p:extLst>
      <p:ext uri="{BB962C8B-B14F-4D97-AF65-F5344CB8AC3E}">
        <p14:creationId xmlns:p14="http://schemas.microsoft.com/office/powerpoint/2010/main" val="3935854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sPHENIX IB Meeting</a:t>
            </a:r>
            <a:endParaRPr lang="en-US" dirty="0"/>
          </a:p>
        </p:txBody>
      </p:sp>
      <p:sp>
        <p:nvSpPr>
          <p:cNvPr id="3" name="Title 2"/>
          <p:cNvSpPr>
            <a:spLocks noGrp="1"/>
          </p:cNvSpPr>
          <p:nvPr>
            <p:ph type="title"/>
          </p:nvPr>
        </p:nvSpPr>
        <p:spPr/>
        <p:txBody>
          <a:bodyPr/>
          <a:lstStyle/>
          <a:p>
            <a:r>
              <a:rPr lang="en-US" sz="2800" dirty="0"/>
              <a:t>EMCal Block production at UIUC and Fudan</a:t>
            </a:r>
          </a:p>
        </p:txBody>
      </p:sp>
      <p:sp>
        <p:nvSpPr>
          <p:cNvPr id="21" name="Rectangle 20">
            <a:extLst>
              <a:ext uri="{FF2B5EF4-FFF2-40B4-BE49-F238E27FC236}">
                <a16:creationId xmlns:a16="http://schemas.microsoft.com/office/drawing/2014/main" id="{E91E80DA-09FD-4E33-940A-67C24FE7914B}"/>
              </a:ext>
            </a:extLst>
          </p:cNvPr>
          <p:cNvSpPr/>
          <p:nvPr/>
        </p:nvSpPr>
        <p:spPr>
          <a:xfrm>
            <a:off x="6708169" y="2384345"/>
            <a:ext cx="63104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1E0C73-BDF0-4A2D-98EF-66C64A8DAC80}"/>
              </a:ext>
            </a:extLst>
          </p:cNvPr>
          <p:cNvSpPr/>
          <p:nvPr/>
        </p:nvSpPr>
        <p:spPr>
          <a:xfrm>
            <a:off x="7467600" y="4297676"/>
            <a:ext cx="304800" cy="33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C72DAAA-AE30-4B31-8DF7-D56CC0414386}"/>
              </a:ext>
            </a:extLst>
          </p:cNvPr>
          <p:cNvSpPr txBox="1"/>
          <p:nvPr/>
        </p:nvSpPr>
        <p:spPr>
          <a:xfrm>
            <a:off x="162123" y="619185"/>
            <a:ext cx="4334539" cy="4278094"/>
          </a:xfrm>
          <a:prstGeom prst="rect">
            <a:avLst/>
          </a:prstGeom>
          <a:noFill/>
        </p:spPr>
        <p:txBody>
          <a:bodyPr wrap="square" rtlCol="0">
            <a:spAutoFit/>
          </a:bodyPr>
          <a:lstStyle/>
          <a:p>
            <a:r>
              <a:rPr lang="en-US" sz="1600" b="1" dirty="0"/>
              <a:t>UIUC</a:t>
            </a:r>
          </a:p>
          <a:p>
            <a:endParaRPr lang="en-US" sz="400" dirty="0"/>
          </a:p>
          <a:p>
            <a:pPr marL="171450" indent="-171450">
              <a:buFont typeface="Arial" panose="020B0604020202020204" pitchFamily="34" charset="0"/>
              <a:buChar char="•"/>
            </a:pPr>
            <a:r>
              <a:rPr lang="en-US" sz="1600" dirty="0"/>
              <a:t>Block production at for Sectors 1 -12 is on or close to schedule. As of the end of December:</a:t>
            </a:r>
          </a:p>
          <a:p>
            <a:pPr marL="628650" lvl="1" indent="-171450">
              <a:buFont typeface="Arial" panose="020B0604020202020204" pitchFamily="34" charset="0"/>
              <a:buChar char="•"/>
            </a:pPr>
            <a:r>
              <a:rPr lang="en-US" sz="1600" dirty="0"/>
              <a:t>282 blocks produced</a:t>
            </a:r>
          </a:p>
          <a:p>
            <a:pPr marL="628650" lvl="1" indent="-171450">
              <a:buFont typeface="Arial" panose="020B0604020202020204" pitchFamily="34" charset="0"/>
              <a:buChar char="•"/>
            </a:pPr>
            <a:r>
              <a:rPr lang="en-US" sz="1600" dirty="0"/>
              <a:t>200 blocks tested</a:t>
            </a:r>
          </a:p>
          <a:p>
            <a:pPr marL="628650" lvl="1" indent="-171450">
              <a:buFont typeface="Arial" panose="020B0604020202020204" pitchFamily="34" charset="0"/>
              <a:buChar char="•"/>
            </a:pPr>
            <a:r>
              <a:rPr lang="en-US" sz="1600" dirty="0"/>
              <a:t>144 blocks shipped to BNL</a:t>
            </a:r>
            <a:endParaRPr lang="en-US" sz="800" dirty="0"/>
          </a:p>
          <a:p>
            <a:pPr marL="171450" indent="-171450">
              <a:buFont typeface="Arial" panose="020B0604020202020204" pitchFamily="34" charset="0"/>
              <a:buChar char="•"/>
            </a:pPr>
            <a:r>
              <a:rPr lang="en-US" sz="1600" dirty="0"/>
              <a:t>Fiber filling for Sectors 13-64 is ahead of schedule. </a:t>
            </a:r>
          </a:p>
          <a:p>
            <a:pPr marL="171450" indent="-171450">
              <a:buFont typeface="Arial" panose="020B0604020202020204" pitchFamily="34" charset="0"/>
              <a:buChar char="•"/>
            </a:pPr>
            <a:endParaRPr lang="en-US" sz="800" dirty="0"/>
          </a:p>
          <a:p>
            <a:r>
              <a:rPr lang="en-US" sz="1600" b="1" dirty="0"/>
              <a:t>Fudan</a:t>
            </a:r>
          </a:p>
          <a:p>
            <a:endParaRPr lang="en-US" sz="400" dirty="0"/>
          </a:p>
          <a:p>
            <a:pPr marL="171450" indent="-171450">
              <a:buFont typeface="Arial" panose="020B0604020202020204" pitchFamily="34" charset="0"/>
              <a:buChar char="•"/>
            </a:pPr>
            <a:r>
              <a:rPr lang="en-US" sz="1400" dirty="0"/>
              <a:t>Fiber filling for outer rapidity blocks is under way using student labor</a:t>
            </a:r>
          </a:p>
          <a:p>
            <a:pPr marL="171450" indent="-171450">
              <a:buFont typeface="Arial" panose="020B0604020202020204" pitchFamily="34" charset="0"/>
              <a:buChar char="•"/>
            </a:pPr>
            <a:r>
              <a:rPr lang="en-US" sz="1400" dirty="0"/>
              <a:t>Additional prototype blocks are being produced using a new W powder supplier</a:t>
            </a:r>
          </a:p>
          <a:p>
            <a:pPr marL="171450" indent="-171450">
              <a:buFont typeface="Arial" panose="020B0604020202020204" pitchFamily="34" charset="0"/>
              <a:buChar char="•"/>
            </a:pPr>
            <a:r>
              <a:rPr lang="en-US" sz="1400" dirty="0"/>
              <a:t>Plan is to have Fudan produce enough large rapidity blocks in time to install them into one or more of Sectors 1-12.</a:t>
            </a:r>
          </a:p>
          <a:p>
            <a:pPr marL="171450" indent="-171450">
              <a:buFont typeface="Arial" panose="020B0604020202020204" pitchFamily="34" charset="0"/>
              <a:buChar char="•"/>
            </a:pPr>
            <a:r>
              <a:rPr lang="en-US" sz="1400" dirty="0"/>
              <a:t>First two blocks from Fudan arrived at UIUC</a:t>
            </a:r>
          </a:p>
        </p:txBody>
      </p:sp>
      <p:sp>
        <p:nvSpPr>
          <p:cNvPr id="13" name="TextBox 12">
            <a:extLst>
              <a:ext uri="{FF2B5EF4-FFF2-40B4-BE49-F238E27FC236}">
                <a16:creationId xmlns:a16="http://schemas.microsoft.com/office/drawing/2014/main" id="{648874D3-B3A7-4E08-9F7C-B8971B62EE30}"/>
              </a:ext>
            </a:extLst>
          </p:cNvPr>
          <p:cNvSpPr txBox="1"/>
          <p:nvPr/>
        </p:nvSpPr>
        <p:spPr>
          <a:xfrm>
            <a:off x="6108405" y="4588317"/>
            <a:ext cx="1489703" cy="276999"/>
          </a:xfrm>
          <a:prstGeom prst="rect">
            <a:avLst/>
          </a:prstGeom>
          <a:noFill/>
        </p:spPr>
        <p:txBody>
          <a:bodyPr wrap="none" rtlCol="0">
            <a:spAutoFit/>
          </a:bodyPr>
          <a:lstStyle/>
          <a:p>
            <a:r>
              <a:rPr lang="en-US" sz="1200" dirty="0"/>
              <a:t>Fiber filling at Fudan </a:t>
            </a:r>
          </a:p>
        </p:txBody>
      </p:sp>
      <p:sp>
        <p:nvSpPr>
          <p:cNvPr id="16" name="TextBox 15">
            <a:extLst>
              <a:ext uri="{FF2B5EF4-FFF2-40B4-BE49-F238E27FC236}">
                <a16:creationId xmlns:a16="http://schemas.microsoft.com/office/drawing/2014/main" id="{41FBA7A8-2791-47C8-8E15-1A48866D8301}"/>
              </a:ext>
            </a:extLst>
          </p:cNvPr>
          <p:cNvSpPr txBox="1"/>
          <p:nvPr/>
        </p:nvSpPr>
        <p:spPr>
          <a:xfrm>
            <a:off x="5344206" y="696453"/>
            <a:ext cx="2727926" cy="276999"/>
          </a:xfrm>
          <a:prstGeom prst="rect">
            <a:avLst/>
          </a:prstGeom>
          <a:noFill/>
        </p:spPr>
        <p:txBody>
          <a:bodyPr wrap="none" rtlCol="0">
            <a:spAutoFit/>
          </a:bodyPr>
          <a:lstStyle/>
          <a:p>
            <a:r>
              <a:rPr lang="en-US" sz="1200" dirty="0"/>
              <a:t>Block production and fiber filling at UIUC</a:t>
            </a:r>
          </a:p>
        </p:txBody>
      </p:sp>
      <p:pic>
        <p:nvPicPr>
          <p:cNvPr id="17" name="Picture 16">
            <a:extLst>
              <a:ext uri="{FF2B5EF4-FFF2-40B4-BE49-F238E27FC236}">
                <a16:creationId xmlns:a16="http://schemas.microsoft.com/office/drawing/2014/main" id="{6401A268-74BC-43CD-9AEB-6BAD50FCF7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0122" y="1073318"/>
            <a:ext cx="3337560" cy="1910802"/>
          </a:xfrm>
          <a:prstGeom prst="rect">
            <a:avLst/>
          </a:prstGeom>
          <a:noFill/>
          <a:ln>
            <a:noFill/>
          </a:ln>
        </p:spPr>
      </p:pic>
      <p:pic>
        <p:nvPicPr>
          <p:cNvPr id="18" name="Picture 17">
            <a:extLst>
              <a:ext uri="{FF2B5EF4-FFF2-40B4-BE49-F238E27FC236}">
                <a16:creationId xmlns:a16="http://schemas.microsoft.com/office/drawing/2014/main" id="{EB5C5C49-DAF5-49F6-89CC-2FC798020E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7821" y="1073318"/>
            <a:ext cx="1190199" cy="1737360"/>
          </a:xfrm>
          <a:prstGeom prst="rect">
            <a:avLst/>
          </a:prstGeom>
          <a:noFill/>
          <a:ln>
            <a:noFill/>
          </a:ln>
        </p:spPr>
      </p:pic>
      <p:pic>
        <p:nvPicPr>
          <p:cNvPr id="20" name="Picture 19">
            <a:extLst>
              <a:ext uri="{FF2B5EF4-FFF2-40B4-BE49-F238E27FC236}">
                <a16:creationId xmlns:a16="http://schemas.microsoft.com/office/drawing/2014/main" id="{1093E588-1297-4081-9C15-03E0C42C56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519" y="3074130"/>
            <a:ext cx="2598541" cy="1463040"/>
          </a:xfrm>
          <a:prstGeom prst="rect">
            <a:avLst/>
          </a:prstGeom>
          <a:noFill/>
          <a:ln>
            <a:noFill/>
          </a:ln>
        </p:spPr>
      </p:pic>
      <p:pic>
        <p:nvPicPr>
          <p:cNvPr id="22" name="Picture 21">
            <a:extLst>
              <a:ext uri="{FF2B5EF4-FFF2-40B4-BE49-F238E27FC236}">
                <a16:creationId xmlns:a16="http://schemas.microsoft.com/office/drawing/2014/main" id="{4F421A21-E320-4C7D-99D0-860274F03F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2060" y="3074131"/>
            <a:ext cx="1965960" cy="1424175"/>
          </a:xfrm>
          <a:prstGeom prst="rect">
            <a:avLst/>
          </a:prstGeom>
          <a:noFill/>
          <a:ln>
            <a:noFill/>
          </a:ln>
        </p:spPr>
      </p:pic>
      <p:sp>
        <p:nvSpPr>
          <p:cNvPr id="4" name="Date Placeholder 3">
            <a:extLst>
              <a:ext uri="{FF2B5EF4-FFF2-40B4-BE49-F238E27FC236}">
                <a16:creationId xmlns:a16="http://schemas.microsoft.com/office/drawing/2014/main" id="{ACB2B714-AFF8-4EF9-BD64-5476084AE04C}"/>
              </a:ext>
            </a:extLst>
          </p:cNvPr>
          <p:cNvSpPr>
            <a:spLocks noGrp="1"/>
          </p:cNvSpPr>
          <p:nvPr>
            <p:ph type="dt" sz="half" idx="10"/>
          </p:nvPr>
        </p:nvSpPr>
        <p:spPr/>
        <p:txBody>
          <a:bodyPr/>
          <a:lstStyle/>
          <a:p>
            <a:pPr>
              <a:defRPr/>
            </a:pPr>
            <a:r>
              <a:rPr lang="en-US" altLang="en-US"/>
              <a:t>2020.01.17</a:t>
            </a:r>
            <a:endParaRPr lang="en-US" altLang="en-US" dirty="0"/>
          </a:p>
        </p:txBody>
      </p:sp>
      <p:sp>
        <p:nvSpPr>
          <p:cNvPr id="5" name="Slide Number Placeholder 4">
            <a:extLst>
              <a:ext uri="{FF2B5EF4-FFF2-40B4-BE49-F238E27FC236}">
                <a16:creationId xmlns:a16="http://schemas.microsoft.com/office/drawing/2014/main" id="{738DFC60-4AB0-4528-B5A7-BF637D6DCB9D}"/>
              </a:ext>
            </a:extLst>
          </p:cNvPr>
          <p:cNvSpPr>
            <a:spLocks noGrp="1"/>
          </p:cNvSpPr>
          <p:nvPr>
            <p:ph type="sldNum" sz="quarter" idx="12"/>
          </p:nvPr>
        </p:nvSpPr>
        <p:spPr/>
        <p:txBody>
          <a:bodyPr/>
          <a:lstStyle/>
          <a:p>
            <a:fld id="{0AE0C637-5835-444B-B8C0-92C25AFA2084}" type="slidenum">
              <a:rPr lang="en-US" altLang="en-US" smtClean="0"/>
              <a:pPr/>
              <a:t>5</a:t>
            </a:fld>
            <a:endParaRPr lang="en-US" altLang="en-US" dirty="0"/>
          </a:p>
        </p:txBody>
      </p:sp>
    </p:spTree>
    <p:extLst>
      <p:ext uri="{BB962C8B-B14F-4D97-AF65-F5344CB8AC3E}">
        <p14:creationId xmlns:p14="http://schemas.microsoft.com/office/powerpoint/2010/main" val="284139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0060" y="25003"/>
            <a:ext cx="8229600" cy="546497"/>
          </a:xfrm>
        </p:spPr>
        <p:txBody>
          <a:bodyPr/>
          <a:lstStyle/>
          <a:p>
            <a:r>
              <a:rPr lang="en-US" sz="2800" dirty="0"/>
              <a:t>EMCal Sector Assembly at BNL</a:t>
            </a:r>
          </a:p>
        </p:txBody>
      </p:sp>
      <p:sp>
        <p:nvSpPr>
          <p:cNvPr id="21" name="Rectangle 20">
            <a:extLst>
              <a:ext uri="{FF2B5EF4-FFF2-40B4-BE49-F238E27FC236}">
                <a16:creationId xmlns:a16="http://schemas.microsoft.com/office/drawing/2014/main" id="{E91E80DA-09FD-4E33-940A-67C24FE7914B}"/>
              </a:ext>
            </a:extLst>
          </p:cNvPr>
          <p:cNvSpPr/>
          <p:nvPr/>
        </p:nvSpPr>
        <p:spPr>
          <a:xfrm>
            <a:off x="6708169" y="2384345"/>
            <a:ext cx="63104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
            <a:extLst>
              <a:ext uri="{FF2B5EF4-FFF2-40B4-BE49-F238E27FC236}">
                <a16:creationId xmlns:a16="http://schemas.microsoft.com/office/drawing/2014/main" id="{6D9C6D5C-2594-4173-8005-48CFFF58EAE4}"/>
              </a:ext>
            </a:extLst>
          </p:cNvPr>
          <p:cNvSpPr>
            <a:spLocks noGrp="1"/>
          </p:cNvSpPr>
          <p:nvPr>
            <p:ph type="ftr" sz="quarter" idx="11"/>
          </p:nvPr>
        </p:nvSpPr>
        <p:spPr>
          <a:xfrm>
            <a:off x="2997610" y="4901803"/>
            <a:ext cx="2895600" cy="216694"/>
          </a:xfrm>
        </p:spPr>
        <p:txBody>
          <a:bodyPr/>
          <a:lstStyle/>
          <a:p>
            <a:pPr>
              <a:defRPr/>
            </a:pPr>
            <a:r>
              <a:rPr lang="en-US"/>
              <a:t>sPHENIX IB Meeting</a:t>
            </a:r>
            <a:endParaRPr lang="en-US" dirty="0"/>
          </a:p>
        </p:txBody>
      </p:sp>
      <p:sp>
        <p:nvSpPr>
          <p:cNvPr id="14" name="TextBox 13">
            <a:extLst>
              <a:ext uri="{FF2B5EF4-FFF2-40B4-BE49-F238E27FC236}">
                <a16:creationId xmlns:a16="http://schemas.microsoft.com/office/drawing/2014/main" id="{B569B29B-68CC-48D3-8656-E5E8F6646E3D}"/>
              </a:ext>
            </a:extLst>
          </p:cNvPr>
          <p:cNvSpPr txBox="1"/>
          <p:nvPr/>
        </p:nvSpPr>
        <p:spPr>
          <a:xfrm>
            <a:off x="4610099" y="4478251"/>
            <a:ext cx="1808798" cy="461665"/>
          </a:xfrm>
          <a:prstGeom prst="rect">
            <a:avLst/>
          </a:prstGeom>
          <a:noFill/>
        </p:spPr>
        <p:txBody>
          <a:bodyPr wrap="square" rtlCol="0">
            <a:spAutoFit/>
          </a:bodyPr>
          <a:lstStyle/>
          <a:p>
            <a:pPr algn="ctr"/>
            <a:r>
              <a:rPr lang="en-US" sz="1200" dirty="0"/>
              <a:t>Dual cooling loops for SiPM daughter cards. </a:t>
            </a:r>
          </a:p>
        </p:txBody>
      </p:sp>
      <p:sp>
        <p:nvSpPr>
          <p:cNvPr id="17" name="TextBox 16">
            <a:extLst>
              <a:ext uri="{FF2B5EF4-FFF2-40B4-BE49-F238E27FC236}">
                <a16:creationId xmlns:a16="http://schemas.microsoft.com/office/drawing/2014/main" id="{6B3DC07E-B3B1-4F44-A6B5-E6D3DCD863D1}"/>
              </a:ext>
            </a:extLst>
          </p:cNvPr>
          <p:cNvSpPr txBox="1"/>
          <p:nvPr/>
        </p:nvSpPr>
        <p:spPr>
          <a:xfrm>
            <a:off x="307599" y="677454"/>
            <a:ext cx="4080999" cy="830997"/>
          </a:xfrm>
          <a:prstGeom prst="rect">
            <a:avLst/>
          </a:prstGeom>
          <a:noFill/>
        </p:spPr>
        <p:txBody>
          <a:bodyPr wrap="square" rtlCol="0">
            <a:spAutoFit/>
          </a:bodyPr>
          <a:lstStyle/>
          <a:p>
            <a:pPr algn="ctr"/>
            <a:r>
              <a:rPr lang="en-US" sz="1600" dirty="0"/>
              <a:t>Sector 0 is being used to optimize the final sector assembly as we determine how to install the final cooling system and insulation. </a:t>
            </a:r>
            <a:r>
              <a:rPr lang="en-US" sz="1600" i="1" dirty="0"/>
              <a:t> </a:t>
            </a:r>
          </a:p>
        </p:txBody>
      </p:sp>
      <p:pic>
        <p:nvPicPr>
          <p:cNvPr id="22" name="Picture 21">
            <a:extLst>
              <a:ext uri="{FF2B5EF4-FFF2-40B4-BE49-F238E27FC236}">
                <a16:creationId xmlns:a16="http://schemas.microsoft.com/office/drawing/2014/main" id="{183BD275-46BB-45D8-AB8B-1F0BEFE03069}"/>
              </a:ext>
            </a:extLst>
          </p:cNvPr>
          <p:cNvPicPr/>
          <p:nvPr/>
        </p:nvPicPr>
        <p:blipFill rotWithShape="1">
          <a:blip r:embed="rId3" cstate="print">
            <a:extLst>
              <a:ext uri="{28A0092B-C50C-407E-A947-70E740481C1C}">
                <a14:useLocalDpi xmlns:a14="http://schemas.microsoft.com/office/drawing/2010/main" val="0"/>
              </a:ext>
            </a:extLst>
          </a:blip>
          <a:srcRect l="10140" t="21326" b="17627"/>
          <a:stretch/>
        </p:blipFill>
        <p:spPr>
          <a:xfrm rot="5400000">
            <a:off x="3563302" y="1694879"/>
            <a:ext cx="3657600" cy="186499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826"/>
          <a:stretch/>
        </p:blipFill>
        <p:spPr>
          <a:xfrm>
            <a:off x="6400800" y="798576"/>
            <a:ext cx="2583378" cy="36576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2963"/>
          <a:stretch/>
        </p:blipFill>
        <p:spPr>
          <a:xfrm>
            <a:off x="2135504" y="3263973"/>
            <a:ext cx="2286000" cy="1492250"/>
          </a:xfrm>
          <a:prstGeom prst="rect">
            <a:avLst/>
          </a:prstGeom>
        </p:spPr>
      </p:pic>
      <p:sp>
        <p:nvSpPr>
          <p:cNvPr id="13" name="TextBox 12">
            <a:extLst>
              <a:ext uri="{FF2B5EF4-FFF2-40B4-BE49-F238E27FC236}">
                <a16:creationId xmlns:a16="http://schemas.microsoft.com/office/drawing/2014/main" id="{B569B29B-68CC-48D3-8656-E5E8F6646E3D}"/>
              </a:ext>
            </a:extLst>
          </p:cNvPr>
          <p:cNvSpPr txBox="1"/>
          <p:nvPr/>
        </p:nvSpPr>
        <p:spPr>
          <a:xfrm>
            <a:off x="2395348" y="2657748"/>
            <a:ext cx="1672085" cy="461665"/>
          </a:xfrm>
          <a:prstGeom prst="rect">
            <a:avLst/>
          </a:prstGeom>
          <a:noFill/>
        </p:spPr>
        <p:txBody>
          <a:bodyPr wrap="square" rtlCol="0">
            <a:spAutoFit/>
          </a:bodyPr>
          <a:lstStyle/>
          <a:p>
            <a:pPr algn="ctr"/>
            <a:r>
              <a:rPr lang="en-US" sz="1200" dirty="0"/>
              <a:t>Cooling loop and cables for preamp boards.</a:t>
            </a:r>
          </a:p>
        </p:txBody>
      </p:sp>
      <p:sp>
        <p:nvSpPr>
          <p:cNvPr id="15" name="TextBox 14">
            <a:extLst>
              <a:ext uri="{FF2B5EF4-FFF2-40B4-BE49-F238E27FC236}">
                <a16:creationId xmlns:a16="http://schemas.microsoft.com/office/drawing/2014/main" id="{B569B29B-68CC-48D3-8656-E5E8F6646E3D}"/>
              </a:ext>
            </a:extLst>
          </p:cNvPr>
          <p:cNvSpPr txBox="1"/>
          <p:nvPr/>
        </p:nvSpPr>
        <p:spPr>
          <a:xfrm>
            <a:off x="2084647" y="1852267"/>
            <a:ext cx="2178238" cy="461665"/>
          </a:xfrm>
          <a:prstGeom prst="rect">
            <a:avLst/>
          </a:prstGeom>
          <a:noFill/>
        </p:spPr>
        <p:txBody>
          <a:bodyPr wrap="square" rtlCol="0">
            <a:spAutoFit/>
          </a:bodyPr>
          <a:lstStyle/>
          <a:p>
            <a:pPr algn="ctr"/>
            <a:r>
              <a:rPr lang="en-US" sz="1200" dirty="0"/>
              <a:t>Cooling loops and cooling plates for </a:t>
            </a:r>
            <a:r>
              <a:rPr lang="en-US" sz="1200" dirty="0" err="1"/>
              <a:t>SiPM</a:t>
            </a:r>
            <a:r>
              <a:rPr lang="en-US" sz="1200" dirty="0"/>
              <a:t> daughter boards.</a:t>
            </a:r>
          </a:p>
        </p:txBody>
      </p:sp>
      <p:sp>
        <p:nvSpPr>
          <p:cNvPr id="16" name="TextBox 15">
            <a:extLst>
              <a:ext uri="{FF2B5EF4-FFF2-40B4-BE49-F238E27FC236}">
                <a16:creationId xmlns:a16="http://schemas.microsoft.com/office/drawing/2014/main" id="{B569B29B-68CC-48D3-8656-E5E8F6646E3D}"/>
              </a:ext>
            </a:extLst>
          </p:cNvPr>
          <p:cNvSpPr txBox="1"/>
          <p:nvPr/>
        </p:nvSpPr>
        <p:spPr>
          <a:xfrm>
            <a:off x="6858000" y="4478251"/>
            <a:ext cx="1808798" cy="461665"/>
          </a:xfrm>
          <a:prstGeom prst="rect">
            <a:avLst/>
          </a:prstGeom>
          <a:noFill/>
        </p:spPr>
        <p:txBody>
          <a:bodyPr wrap="square" rtlCol="0">
            <a:spAutoFit/>
          </a:bodyPr>
          <a:lstStyle/>
          <a:p>
            <a:pPr algn="ctr"/>
            <a:r>
              <a:rPr lang="en-US" sz="1200" dirty="0"/>
              <a:t>All cooling loops and </a:t>
            </a:r>
            <a:r>
              <a:rPr lang="en-US" sz="1200" dirty="0" err="1"/>
              <a:t>premp</a:t>
            </a:r>
            <a:r>
              <a:rPr lang="en-US" sz="1200" dirty="0"/>
              <a:t> cables installed . </a:t>
            </a:r>
          </a:p>
        </p:txBody>
      </p:sp>
      <p:pic>
        <p:nvPicPr>
          <p:cNvPr id="18" name="Picture 17" descr="A picture containing shelf&#10;&#10;Description automatically generated">
            <a:extLst>
              <a:ext uri="{FF2B5EF4-FFF2-40B4-BE49-F238E27FC236}">
                <a16:creationId xmlns:a16="http://schemas.microsoft.com/office/drawing/2014/main" id="{34773E91-753D-4F1F-9EB3-9B5E6EE4DF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032" t="14911" r="10967" b="486"/>
          <a:stretch/>
        </p:blipFill>
        <p:spPr>
          <a:xfrm>
            <a:off x="230651" y="1733550"/>
            <a:ext cx="1772526" cy="2743200"/>
          </a:xfrm>
          <a:prstGeom prst="rect">
            <a:avLst/>
          </a:prstGeom>
          <a:ln>
            <a:noFill/>
          </a:ln>
          <a:effectLst>
            <a:outerShdw blurRad="292100" dist="139700" dir="2700000" algn="tl" rotWithShape="0">
              <a:srgbClr val="333333">
                <a:alpha val="65000"/>
              </a:srgbClr>
            </a:outerShdw>
          </a:effectLst>
        </p:spPr>
      </p:pic>
      <p:sp>
        <p:nvSpPr>
          <p:cNvPr id="5" name="Date Placeholder 4">
            <a:extLst>
              <a:ext uri="{FF2B5EF4-FFF2-40B4-BE49-F238E27FC236}">
                <a16:creationId xmlns:a16="http://schemas.microsoft.com/office/drawing/2014/main" id="{3AD40F3C-C078-469E-8F5B-5E737A96F958}"/>
              </a:ext>
            </a:extLst>
          </p:cNvPr>
          <p:cNvSpPr>
            <a:spLocks noGrp="1"/>
          </p:cNvSpPr>
          <p:nvPr>
            <p:ph type="dt" sz="half" idx="10"/>
          </p:nvPr>
        </p:nvSpPr>
        <p:spPr/>
        <p:txBody>
          <a:bodyPr/>
          <a:lstStyle/>
          <a:p>
            <a:pPr>
              <a:defRPr/>
            </a:pPr>
            <a:r>
              <a:rPr lang="en-US" altLang="en-US"/>
              <a:t>2020.01.17</a:t>
            </a:r>
            <a:endParaRPr lang="en-US" altLang="en-US" dirty="0"/>
          </a:p>
        </p:txBody>
      </p:sp>
      <p:sp>
        <p:nvSpPr>
          <p:cNvPr id="6" name="Slide Number Placeholder 5">
            <a:extLst>
              <a:ext uri="{FF2B5EF4-FFF2-40B4-BE49-F238E27FC236}">
                <a16:creationId xmlns:a16="http://schemas.microsoft.com/office/drawing/2014/main" id="{0ADC04CE-EA29-4B1E-A444-4331D1D3570D}"/>
              </a:ext>
            </a:extLst>
          </p:cNvPr>
          <p:cNvSpPr>
            <a:spLocks noGrp="1"/>
          </p:cNvSpPr>
          <p:nvPr>
            <p:ph type="sldNum" sz="quarter" idx="12"/>
          </p:nvPr>
        </p:nvSpPr>
        <p:spPr/>
        <p:txBody>
          <a:bodyPr/>
          <a:lstStyle/>
          <a:p>
            <a:fld id="{0AE0C637-5835-444B-B8C0-92C25AFA2084}" type="slidenum">
              <a:rPr lang="en-US" altLang="en-US" smtClean="0"/>
              <a:pPr/>
              <a:t>6</a:t>
            </a:fld>
            <a:endParaRPr lang="en-US" altLang="en-US" dirty="0"/>
          </a:p>
        </p:txBody>
      </p:sp>
    </p:spTree>
    <p:extLst>
      <p:ext uri="{BB962C8B-B14F-4D97-AF65-F5344CB8AC3E}">
        <p14:creationId xmlns:p14="http://schemas.microsoft.com/office/powerpoint/2010/main" val="2727170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0060" y="25003"/>
            <a:ext cx="8229600" cy="546497"/>
          </a:xfrm>
        </p:spPr>
        <p:txBody>
          <a:bodyPr/>
          <a:lstStyle/>
          <a:p>
            <a:r>
              <a:rPr lang="en-US" sz="2800" dirty="0"/>
              <a:t>EMCal Sector Assembly at BNL</a:t>
            </a:r>
          </a:p>
        </p:txBody>
      </p:sp>
      <p:sp>
        <p:nvSpPr>
          <p:cNvPr id="21" name="Rectangle 20">
            <a:extLst>
              <a:ext uri="{FF2B5EF4-FFF2-40B4-BE49-F238E27FC236}">
                <a16:creationId xmlns:a16="http://schemas.microsoft.com/office/drawing/2014/main" id="{E91E80DA-09FD-4E33-940A-67C24FE7914B}"/>
              </a:ext>
            </a:extLst>
          </p:cNvPr>
          <p:cNvSpPr/>
          <p:nvPr/>
        </p:nvSpPr>
        <p:spPr>
          <a:xfrm>
            <a:off x="6708169" y="2384345"/>
            <a:ext cx="63104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
            <a:extLst>
              <a:ext uri="{FF2B5EF4-FFF2-40B4-BE49-F238E27FC236}">
                <a16:creationId xmlns:a16="http://schemas.microsoft.com/office/drawing/2014/main" id="{6D9C6D5C-2594-4173-8005-48CFFF58EAE4}"/>
              </a:ext>
            </a:extLst>
          </p:cNvPr>
          <p:cNvSpPr>
            <a:spLocks noGrp="1"/>
          </p:cNvSpPr>
          <p:nvPr>
            <p:ph type="ftr" sz="quarter" idx="11"/>
          </p:nvPr>
        </p:nvSpPr>
        <p:spPr>
          <a:xfrm>
            <a:off x="2997610" y="4901803"/>
            <a:ext cx="2895600" cy="216694"/>
          </a:xfrm>
        </p:spPr>
        <p:txBody>
          <a:bodyPr/>
          <a:lstStyle/>
          <a:p>
            <a:pPr>
              <a:defRPr/>
            </a:pPr>
            <a:r>
              <a:rPr lang="en-US"/>
              <a:t>sPHENIX IB Meeting</a:t>
            </a:r>
            <a:endParaRPr lang="en-US" dirty="0"/>
          </a:p>
        </p:txBody>
      </p:sp>
      <p:pic>
        <p:nvPicPr>
          <p:cNvPr id="12" name="Picture 11" descr="A close up of a door&#10;&#10;Description automatically generated">
            <a:extLst>
              <a:ext uri="{FF2B5EF4-FFF2-40B4-BE49-F238E27FC236}">
                <a16:creationId xmlns:a16="http://schemas.microsoft.com/office/drawing/2014/main" id="{D40AD147-BDCF-41D6-B643-CAEBEFE874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82"/>
          <a:stretch/>
        </p:blipFill>
        <p:spPr>
          <a:xfrm rot="5400000">
            <a:off x="7094394" y="1073862"/>
            <a:ext cx="1995055" cy="1828800"/>
          </a:xfrm>
          <a:prstGeom prst="rect">
            <a:avLst/>
          </a:prstGeom>
        </p:spPr>
      </p:pic>
      <p:sp>
        <p:nvSpPr>
          <p:cNvPr id="13" name="TextBox 12">
            <a:extLst>
              <a:ext uri="{FF2B5EF4-FFF2-40B4-BE49-F238E27FC236}">
                <a16:creationId xmlns:a16="http://schemas.microsoft.com/office/drawing/2014/main" id="{95DD0AC8-DDE5-41B0-8922-795DA48376B8}"/>
              </a:ext>
            </a:extLst>
          </p:cNvPr>
          <p:cNvSpPr txBox="1"/>
          <p:nvPr/>
        </p:nvSpPr>
        <p:spPr>
          <a:xfrm>
            <a:off x="103885" y="671211"/>
            <a:ext cx="5100258" cy="2616101"/>
          </a:xfrm>
          <a:prstGeom prst="rect">
            <a:avLst/>
          </a:prstGeom>
          <a:noFill/>
        </p:spPr>
        <p:txBody>
          <a:bodyPr wrap="square" rtlCol="0">
            <a:spAutoFit/>
          </a:bodyPr>
          <a:lstStyle/>
          <a:p>
            <a:pPr marL="171450" indent="-171450">
              <a:buFont typeface="Arial" panose="020B0604020202020204" pitchFamily="34" charset="0"/>
              <a:buChar char="•"/>
            </a:pPr>
            <a:r>
              <a:rPr lang="en-US" sz="1600" dirty="0"/>
              <a:t>Pre-assembly testing of Sector 1 has begun. </a:t>
            </a:r>
          </a:p>
          <a:p>
            <a:pPr marL="171450" indent="-171450">
              <a:buFont typeface="Arial" panose="020B0604020202020204" pitchFamily="34" charset="0"/>
              <a:buChar char="•"/>
            </a:pPr>
            <a:endParaRPr lang="en-US" sz="400" dirty="0"/>
          </a:p>
          <a:p>
            <a:pPr marL="171450" indent="-171450">
              <a:buFont typeface="Arial" panose="020B0604020202020204" pitchFamily="34" charset="0"/>
              <a:buChar char="•"/>
            </a:pPr>
            <a:r>
              <a:rPr lang="en-US" sz="1600" dirty="0"/>
              <a:t>Materials for Sectors 2-12 are arriving</a:t>
            </a:r>
          </a:p>
          <a:p>
            <a:pPr marL="171450" indent="-171450">
              <a:buFont typeface="Arial" panose="020B0604020202020204" pitchFamily="34" charset="0"/>
              <a:buChar char="•"/>
            </a:pPr>
            <a:endParaRPr lang="en-US" sz="400" dirty="0"/>
          </a:p>
          <a:p>
            <a:pPr lvl="1" indent="-171450">
              <a:buFont typeface="Arial" panose="020B0604020202020204" pitchFamily="34" charset="0"/>
              <a:buChar char="•"/>
            </a:pPr>
            <a:r>
              <a:rPr lang="en-US" sz="1400" dirty="0"/>
              <a:t>200 light guides have been installed on Sector 1 blocks. 400 more were shipped this week and 200 more are ready to ship. Company estimates they can make 180 parts per day.</a:t>
            </a:r>
          </a:p>
          <a:p>
            <a:pPr marL="1085850" lvl="2" indent="-171450">
              <a:buFont typeface="Arial" panose="020B0604020202020204" pitchFamily="34" charset="0"/>
              <a:buChar char="•"/>
            </a:pPr>
            <a:endParaRPr lang="en-US" sz="400" dirty="0"/>
          </a:p>
          <a:p>
            <a:pPr lvl="1" indent="-171450">
              <a:buFont typeface="Arial" panose="020B0604020202020204" pitchFamily="34" charset="0"/>
              <a:buChar char="•"/>
            </a:pPr>
            <a:r>
              <a:rPr lang="en-US" sz="1400" dirty="0"/>
              <a:t>Sawteeth for 6 south sectors have been delivered to BNL. After a pause to do another job at the Stony Brook shop, the remaining north sectors will be machined. However, we are still waiting for the survey results of the first north sector that was surveyed.  </a:t>
            </a:r>
          </a:p>
          <a:p>
            <a:pPr marL="171450" indent="-171450">
              <a:buFont typeface="Arial" panose="020B0604020202020204" pitchFamily="34" charset="0"/>
              <a:buChar char="•"/>
            </a:pPr>
            <a:endParaRPr lang="en-US" sz="800" dirty="0">
              <a:solidFill>
                <a:srgbClr val="003399"/>
              </a:solidFill>
            </a:endParaRPr>
          </a:p>
        </p:txBody>
      </p:sp>
      <p:pic>
        <p:nvPicPr>
          <p:cNvPr id="15" name="Picture 14" descr="A picture containing table, indoor, wall, floor&#10;&#10;Description automatically generated">
            <a:extLst>
              <a:ext uri="{FF2B5EF4-FFF2-40B4-BE49-F238E27FC236}">
                <a16:creationId xmlns:a16="http://schemas.microsoft.com/office/drawing/2014/main" id="{F8D6B6F9-1931-45B3-9F0D-ED184B39F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 t="29144" b="21333"/>
          <a:stretch/>
        </p:blipFill>
        <p:spPr>
          <a:xfrm>
            <a:off x="355411" y="3198992"/>
            <a:ext cx="4205008" cy="1554480"/>
          </a:xfrm>
          <a:prstGeom prst="rect">
            <a:avLst/>
          </a:prstGeom>
        </p:spPr>
      </p:pic>
      <p:sp>
        <p:nvSpPr>
          <p:cNvPr id="16" name="TextBox 15">
            <a:extLst>
              <a:ext uri="{FF2B5EF4-FFF2-40B4-BE49-F238E27FC236}">
                <a16:creationId xmlns:a16="http://schemas.microsoft.com/office/drawing/2014/main" id="{56F813E4-D801-476A-9B77-D15982591517}"/>
              </a:ext>
            </a:extLst>
          </p:cNvPr>
          <p:cNvSpPr txBox="1"/>
          <p:nvPr/>
        </p:nvSpPr>
        <p:spPr>
          <a:xfrm>
            <a:off x="103885" y="3244139"/>
            <a:ext cx="3617595" cy="276999"/>
          </a:xfrm>
          <a:prstGeom prst="rect">
            <a:avLst/>
          </a:prstGeom>
          <a:noFill/>
        </p:spPr>
        <p:txBody>
          <a:bodyPr wrap="square" rtlCol="0">
            <a:spAutoFit/>
          </a:bodyPr>
          <a:lstStyle/>
          <a:p>
            <a:pPr algn="ctr"/>
            <a:r>
              <a:rPr lang="en-US" sz="1200" dirty="0">
                <a:solidFill>
                  <a:schemeClr val="accent2">
                    <a:lumMod val="50000"/>
                  </a:schemeClr>
                </a:solidFill>
              </a:rPr>
              <a:t>Test fit of blocks onto strongback for Sector 1</a:t>
            </a:r>
          </a:p>
        </p:txBody>
      </p:sp>
      <p:pic>
        <p:nvPicPr>
          <p:cNvPr id="18" name="Picture 17" descr="A picture containing indoor, wall&#10;&#10;Description automatically generated">
            <a:extLst>
              <a:ext uri="{FF2B5EF4-FFF2-40B4-BE49-F238E27FC236}">
                <a16:creationId xmlns:a16="http://schemas.microsoft.com/office/drawing/2014/main" id="{BB6557FD-259A-4BDD-A3B0-4134DB516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16" t="9848" r="968" b="26452"/>
          <a:stretch/>
        </p:blipFill>
        <p:spPr>
          <a:xfrm>
            <a:off x="5256663" y="2076981"/>
            <a:ext cx="1828800" cy="919527"/>
          </a:xfrm>
          <a:prstGeom prst="rect">
            <a:avLst/>
          </a:prstGeom>
        </p:spPr>
      </p:pic>
      <p:pic>
        <p:nvPicPr>
          <p:cNvPr id="24" name="Picture 23" descr="A close up of a box&#10;&#10;Description automatically generated">
            <a:extLst>
              <a:ext uri="{FF2B5EF4-FFF2-40B4-BE49-F238E27FC236}">
                <a16:creationId xmlns:a16="http://schemas.microsoft.com/office/drawing/2014/main" id="{F1953EFF-5446-417C-9A93-0A10F42147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1" t="17634" r="4086" b="16207"/>
          <a:stretch/>
        </p:blipFill>
        <p:spPr>
          <a:xfrm>
            <a:off x="5256663" y="3083263"/>
            <a:ext cx="3156155" cy="1670209"/>
          </a:xfrm>
          <a:prstGeom prst="rect">
            <a:avLst/>
          </a:prstGeom>
        </p:spPr>
      </p:pic>
      <p:sp>
        <p:nvSpPr>
          <p:cNvPr id="25" name="TextBox 24">
            <a:extLst>
              <a:ext uri="{FF2B5EF4-FFF2-40B4-BE49-F238E27FC236}">
                <a16:creationId xmlns:a16="http://schemas.microsoft.com/office/drawing/2014/main" id="{A8D85699-E5F4-474A-8E23-EADECDDED8AB}"/>
              </a:ext>
            </a:extLst>
          </p:cNvPr>
          <p:cNvSpPr txBox="1"/>
          <p:nvPr/>
        </p:nvSpPr>
        <p:spPr>
          <a:xfrm>
            <a:off x="6588380" y="647317"/>
            <a:ext cx="2451735" cy="276999"/>
          </a:xfrm>
          <a:prstGeom prst="rect">
            <a:avLst/>
          </a:prstGeom>
          <a:noFill/>
        </p:spPr>
        <p:txBody>
          <a:bodyPr wrap="square" rtlCol="0">
            <a:spAutoFit/>
          </a:bodyPr>
          <a:lstStyle/>
          <a:p>
            <a:pPr algn="ctr"/>
            <a:r>
              <a:rPr lang="en-US" sz="1200" dirty="0"/>
              <a:t>6 sets of </a:t>
            </a:r>
            <a:r>
              <a:rPr lang="en-US" sz="1200" dirty="0" err="1"/>
              <a:t>sawteeth</a:t>
            </a:r>
            <a:r>
              <a:rPr lang="en-US" sz="1200" dirty="0"/>
              <a:t> for south sectors</a:t>
            </a:r>
          </a:p>
        </p:txBody>
      </p:sp>
      <p:sp>
        <p:nvSpPr>
          <p:cNvPr id="26" name="TextBox 25">
            <a:extLst>
              <a:ext uri="{FF2B5EF4-FFF2-40B4-BE49-F238E27FC236}">
                <a16:creationId xmlns:a16="http://schemas.microsoft.com/office/drawing/2014/main" id="{4F72AE47-A93E-4B48-AD5F-C4DC51FD2EBC}"/>
              </a:ext>
            </a:extLst>
          </p:cNvPr>
          <p:cNvSpPr txBox="1"/>
          <p:nvPr/>
        </p:nvSpPr>
        <p:spPr>
          <a:xfrm>
            <a:off x="5521580" y="1541150"/>
            <a:ext cx="1066800" cy="461665"/>
          </a:xfrm>
          <a:prstGeom prst="rect">
            <a:avLst/>
          </a:prstGeom>
          <a:noFill/>
        </p:spPr>
        <p:txBody>
          <a:bodyPr wrap="square" rtlCol="0">
            <a:spAutoFit/>
          </a:bodyPr>
          <a:lstStyle/>
          <a:p>
            <a:pPr algn="ctr"/>
            <a:r>
              <a:rPr lang="en-US" sz="1200" dirty="0"/>
              <a:t>Light guides for Sector 1</a:t>
            </a:r>
          </a:p>
        </p:txBody>
      </p:sp>
      <p:sp>
        <p:nvSpPr>
          <p:cNvPr id="2" name="Date Placeholder 1">
            <a:extLst>
              <a:ext uri="{FF2B5EF4-FFF2-40B4-BE49-F238E27FC236}">
                <a16:creationId xmlns:a16="http://schemas.microsoft.com/office/drawing/2014/main" id="{86564C4D-A320-40C1-B313-1AA11E48D4C6}"/>
              </a:ext>
            </a:extLst>
          </p:cNvPr>
          <p:cNvSpPr>
            <a:spLocks noGrp="1"/>
          </p:cNvSpPr>
          <p:nvPr>
            <p:ph type="dt" sz="half" idx="10"/>
          </p:nvPr>
        </p:nvSpPr>
        <p:spPr/>
        <p:txBody>
          <a:bodyPr/>
          <a:lstStyle/>
          <a:p>
            <a:pPr>
              <a:defRPr/>
            </a:pPr>
            <a:r>
              <a:rPr lang="en-US" altLang="en-US"/>
              <a:t>2020.01.17</a:t>
            </a:r>
            <a:endParaRPr lang="en-US" altLang="en-US" dirty="0"/>
          </a:p>
        </p:txBody>
      </p:sp>
      <p:sp>
        <p:nvSpPr>
          <p:cNvPr id="4" name="Slide Number Placeholder 3">
            <a:extLst>
              <a:ext uri="{FF2B5EF4-FFF2-40B4-BE49-F238E27FC236}">
                <a16:creationId xmlns:a16="http://schemas.microsoft.com/office/drawing/2014/main" id="{CAF38135-F89E-437D-A261-BD4355101EFE}"/>
              </a:ext>
            </a:extLst>
          </p:cNvPr>
          <p:cNvSpPr>
            <a:spLocks noGrp="1"/>
          </p:cNvSpPr>
          <p:nvPr>
            <p:ph type="sldNum" sz="quarter" idx="12"/>
          </p:nvPr>
        </p:nvSpPr>
        <p:spPr/>
        <p:txBody>
          <a:bodyPr/>
          <a:lstStyle/>
          <a:p>
            <a:fld id="{0AE0C637-5835-444B-B8C0-92C25AFA2084}" type="slidenum">
              <a:rPr lang="en-US" altLang="en-US" smtClean="0"/>
              <a:pPr/>
              <a:t>7</a:t>
            </a:fld>
            <a:endParaRPr lang="en-US" altLang="en-US" dirty="0"/>
          </a:p>
        </p:txBody>
      </p:sp>
    </p:spTree>
    <p:extLst>
      <p:ext uri="{BB962C8B-B14F-4D97-AF65-F5344CB8AC3E}">
        <p14:creationId xmlns:p14="http://schemas.microsoft.com/office/powerpoint/2010/main" val="127213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5C0E-C304-48A6-BBE0-EB6920E064BD}"/>
              </a:ext>
            </a:extLst>
          </p:cNvPr>
          <p:cNvSpPr>
            <a:spLocks noGrp="1"/>
          </p:cNvSpPr>
          <p:nvPr>
            <p:ph type="title"/>
          </p:nvPr>
        </p:nvSpPr>
        <p:spPr>
          <a:xfrm>
            <a:off x="228600" y="-111290"/>
            <a:ext cx="7886700" cy="636985"/>
          </a:xfrm>
        </p:spPr>
        <p:txBody>
          <a:bodyPr/>
          <a:lstStyle/>
          <a:p>
            <a:r>
              <a:rPr lang="en-US" dirty="0"/>
              <a:t>HCAL Status </a:t>
            </a:r>
          </a:p>
        </p:txBody>
      </p:sp>
      <p:sp>
        <p:nvSpPr>
          <p:cNvPr id="3" name="Content Placeholder 2">
            <a:extLst>
              <a:ext uri="{FF2B5EF4-FFF2-40B4-BE49-F238E27FC236}">
                <a16:creationId xmlns:a16="http://schemas.microsoft.com/office/drawing/2014/main" id="{BD67B146-743D-4063-9044-408BC2EF9A1B}"/>
              </a:ext>
            </a:extLst>
          </p:cNvPr>
          <p:cNvSpPr>
            <a:spLocks noGrp="1"/>
          </p:cNvSpPr>
          <p:nvPr>
            <p:ph idx="1"/>
          </p:nvPr>
        </p:nvSpPr>
        <p:spPr>
          <a:xfrm>
            <a:off x="36226" y="591594"/>
            <a:ext cx="7886700" cy="3972047"/>
          </a:xfrm>
        </p:spPr>
        <p:txBody>
          <a:bodyPr>
            <a:normAutofit fontScale="62500" lnSpcReduction="20000"/>
          </a:bodyPr>
          <a:lstStyle/>
          <a:p>
            <a:r>
              <a:rPr lang="en-US" dirty="0" err="1"/>
              <a:t>oHCAL</a:t>
            </a:r>
            <a:r>
              <a:rPr lang="en-US" dirty="0"/>
              <a:t> Tiles: </a:t>
            </a:r>
          </a:p>
          <a:p>
            <a:pPr lvl="1"/>
            <a:r>
              <a:rPr lang="en-US" dirty="0"/>
              <a:t>Received two shipments of production tiles from </a:t>
            </a:r>
            <a:r>
              <a:rPr lang="en-US" dirty="0" err="1"/>
              <a:t>Uniplast</a:t>
            </a:r>
            <a:r>
              <a:rPr lang="en-US" dirty="0"/>
              <a:t> </a:t>
            </a:r>
          </a:p>
          <a:p>
            <a:pPr lvl="1"/>
            <a:r>
              <a:rPr lang="en-US" dirty="0"/>
              <a:t>1577 tiles received so far (incl. B25’s)</a:t>
            </a:r>
          </a:p>
          <a:p>
            <a:pPr lvl="2"/>
            <a:r>
              <a:rPr lang="en-US" dirty="0"/>
              <a:t>Four shipments (720 tiles) sent to BNL; New GSU shipping agreement (UPS)</a:t>
            </a:r>
          </a:p>
          <a:p>
            <a:pPr lvl="1"/>
            <a:r>
              <a:rPr lang="en-US" dirty="0"/>
              <a:t>Expect between 1-1.2k tiles to be shipped from </a:t>
            </a:r>
            <a:r>
              <a:rPr lang="en-US" dirty="0" err="1"/>
              <a:t>Uniplast</a:t>
            </a:r>
            <a:r>
              <a:rPr lang="en-US" dirty="0"/>
              <a:t> early next week</a:t>
            </a:r>
          </a:p>
          <a:p>
            <a:pPr lvl="2"/>
            <a:r>
              <a:rPr lang="en-US" dirty="0"/>
              <a:t>Lump shipment should catch us up with batches 3-4 (and part of batch 5)</a:t>
            </a:r>
          </a:p>
          <a:p>
            <a:r>
              <a:rPr lang="en-US" dirty="0" err="1"/>
              <a:t>oHCAL</a:t>
            </a:r>
            <a:r>
              <a:rPr lang="en-US" dirty="0"/>
              <a:t> Sector Assembly</a:t>
            </a:r>
          </a:p>
          <a:p>
            <a:pPr lvl="1"/>
            <a:r>
              <a:rPr lang="en-US" dirty="0"/>
              <a:t>Testing rack “freshened up” </a:t>
            </a:r>
          </a:p>
          <a:p>
            <a:pPr lvl="1"/>
            <a:r>
              <a:rPr lang="en-US" dirty="0"/>
              <a:t>LED testing down to one bad LED due </a:t>
            </a:r>
            <a:br>
              <a:rPr lang="en-US" dirty="0"/>
            </a:br>
            <a:r>
              <a:rPr lang="en-US" dirty="0"/>
              <a:t>to crushed fiber &amp; some half-height </a:t>
            </a:r>
          </a:p>
          <a:p>
            <a:pPr marL="457144" lvl="1" indent="0">
              <a:buNone/>
            </a:pPr>
            <a:r>
              <a:rPr lang="en-US" dirty="0"/>
              <a:t>        signals</a:t>
            </a:r>
          </a:p>
          <a:p>
            <a:pPr lvl="2"/>
            <a:r>
              <a:rPr lang="en-US" dirty="0"/>
              <a:t>Developing </a:t>
            </a:r>
            <a:r>
              <a:rPr lang="en-US" dirty="0" err="1"/>
              <a:t>cosmics</a:t>
            </a:r>
            <a:r>
              <a:rPr lang="en-US" dirty="0"/>
              <a:t> trigger</a:t>
            </a:r>
          </a:p>
          <a:p>
            <a:pPr lvl="1"/>
            <a:r>
              <a:rPr lang="en-US" dirty="0"/>
              <a:t>Further sector assembly waiting on:</a:t>
            </a:r>
          </a:p>
          <a:p>
            <a:pPr lvl="2"/>
            <a:r>
              <a:rPr lang="en-US" dirty="0"/>
              <a:t>Cables</a:t>
            </a:r>
          </a:p>
          <a:p>
            <a:pPr lvl="2"/>
            <a:r>
              <a:rPr lang="en-US" dirty="0"/>
              <a:t>Skins and electronics boxes</a:t>
            </a:r>
          </a:p>
          <a:p>
            <a:pPr lvl="1"/>
            <a:r>
              <a:rPr lang="en-US" dirty="0"/>
              <a:t>Plans underway for UTK </a:t>
            </a:r>
            <a:r>
              <a:rPr lang="en-US" dirty="0" err="1"/>
              <a:t>ugrads</a:t>
            </a:r>
            <a:r>
              <a:rPr lang="en-US" dirty="0"/>
              <a:t> visit</a:t>
            </a:r>
            <a:br>
              <a:rPr lang="en-US" dirty="0"/>
            </a:br>
            <a:r>
              <a:rPr lang="en-US" dirty="0"/>
              <a:t>(May-June 2020, 12+ students)</a:t>
            </a:r>
          </a:p>
          <a:p>
            <a:pPr lvl="2"/>
            <a:r>
              <a:rPr lang="en-US" dirty="0"/>
              <a:t>Need to discuss support for </a:t>
            </a:r>
          </a:p>
          <a:p>
            <a:pPr marL="914286" lvl="2" indent="0">
              <a:buNone/>
            </a:pPr>
            <a:r>
              <a:rPr lang="en-US" dirty="0"/>
              <a:t>housing/local costs (budgeted)</a:t>
            </a:r>
          </a:p>
          <a:p>
            <a:pPr lvl="1"/>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71D9DADF-A581-4713-BB83-3C4197C88325}"/>
              </a:ext>
            </a:extLst>
          </p:cNvPr>
          <p:cNvSpPr>
            <a:spLocks noGrp="1"/>
          </p:cNvSpPr>
          <p:nvPr>
            <p:ph type="dt" sz="half" idx="10"/>
          </p:nvPr>
        </p:nvSpPr>
        <p:spPr/>
        <p:txBody>
          <a:bodyPr/>
          <a:lstStyle/>
          <a:p>
            <a:r>
              <a:rPr lang="en-US"/>
              <a:t>2020.01.17</a:t>
            </a:r>
          </a:p>
        </p:txBody>
      </p:sp>
      <p:sp>
        <p:nvSpPr>
          <p:cNvPr id="5" name="Footer Placeholder 4">
            <a:extLst>
              <a:ext uri="{FF2B5EF4-FFF2-40B4-BE49-F238E27FC236}">
                <a16:creationId xmlns:a16="http://schemas.microsoft.com/office/drawing/2014/main" id="{73CCDFBD-1291-46F8-91DC-A52DF5DBD3E4}"/>
              </a:ext>
            </a:extLst>
          </p:cNvPr>
          <p:cNvSpPr>
            <a:spLocks noGrp="1"/>
          </p:cNvSpPr>
          <p:nvPr>
            <p:ph type="ftr" sz="quarter" idx="11"/>
          </p:nvPr>
        </p:nvSpPr>
        <p:spPr/>
        <p:txBody>
          <a:bodyPr/>
          <a:lstStyle/>
          <a:p>
            <a:r>
              <a:rPr lang="en-US"/>
              <a:t>sPHENIX IB Meeting</a:t>
            </a:r>
          </a:p>
        </p:txBody>
      </p:sp>
      <p:sp>
        <p:nvSpPr>
          <p:cNvPr id="6" name="Slide Number Placeholder 5">
            <a:extLst>
              <a:ext uri="{FF2B5EF4-FFF2-40B4-BE49-F238E27FC236}">
                <a16:creationId xmlns:a16="http://schemas.microsoft.com/office/drawing/2014/main" id="{3777D11F-059C-4D44-B5C7-16654F6A1488}"/>
              </a:ext>
            </a:extLst>
          </p:cNvPr>
          <p:cNvSpPr>
            <a:spLocks noGrp="1"/>
          </p:cNvSpPr>
          <p:nvPr>
            <p:ph type="sldNum" sz="quarter" idx="12"/>
          </p:nvPr>
        </p:nvSpPr>
        <p:spPr/>
        <p:txBody>
          <a:bodyPr/>
          <a:lstStyle/>
          <a:p>
            <a:fld id="{7E4EE9FD-5B21-4A56-981B-280CD89A0E4F}" type="slidenum">
              <a:rPr lang="en-US" smtClean="0"/>
              <a:t>8</a:t>
            </a:fld>
            <a:endParaRPr lang="en-US"/>
          </a:p>
        </p:txBody>
      </p:sp>
      <p:pic>
        <p:nvPicPr>
          <p:cNvPr id="7" name="Picture 6">
            <a:extLst>
              <a:ext uri="{FF2B5EF4-FFF2-40B4-BE49-F238E27FC236}">
                <a16:creationId xmlns:a16="http://schemas.microsoft.com/office/drawing/2014/main" id="{DBECFAAA-951E-43B0-8203-C6420022BF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114549"/>
            <a:ext cx="5450174" cy="2449091"/>
          </a:xfrm>
          <a:prstGeom prst="rect">
            <a:avLst/>
          </a:prstGeom>
          <a:noFill/>
          <a:ln>
            <a:noFill/>
          </a:ln>
        </p:spPr>
      </p:pic>
    </p:spTree>
    <p:extLst>
      <p:ext uri="{BB962C8B-B14F-4D97-AF65-F5344CB8AC3E}">
        <p14:creationId xmlns:p14="http://schemas.microsoft.com/office/powerpoint/2010/main" val="340734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E8A1-9953-3C41-9B01-E811B1537FAF}"/>
              </a:ext>
            </a:extLst>
          </p:cNvPr>
          <p:cNvSpPr>
            <a:spLocks noGrp="1"/>
          </p:cNvSpPr>
          <p:nvPr>
            <p:ph type="title"/>
          </p:nvPr>
        </p:nvSpPr>
        <p:spPr/>
        <p:txBody>
          <a:bodyPr/>
          <a:lstStyle/>
          <a:p>
            <a:r>
              <a:rPr lang="en-US" dirty="0"/>
              <a:t>IHCAL</a:t>
            </a:r>
          </a:p>
        </p:txBody>
      </p:sp>
      <p:sp>
        <p:nvSpPr>
          <p:cNvPr id="3" name="Content Placeholder 2">
            <a:extLst>
              <a:ext uri="{FF2B5EF4-FFF2-40B4-BE49-F238E27FC236}">
                <a16:creationId xmlns:a16="http://schemas.microsoft.com/office/drawing/2014/main" id="{445612FD-C549-FA42-B5CB-FF9876E630AB}"/>
              </a:ext>
            </a:extLst>
          </p:cNvPr>
          <p:cNvSpPr>
            <a:spLocks noGrp="1"/>
          </p:cNvSpPr>
          <p:nvPr>
            <p:ph idx="1"/>
          </p:nvPr>
        </p:nvSpPr>
        <p:spPr/>
        <p:txBody>
          <a:bodyPr/>
          <a:lstStyle/>
          <a:p>
            <a:r>
              <a:rPr lang="en-US" dirty="0"/>
              <a:t>The IHCAL funding is available to proceed</a:t>
            </a:r>
          </a:p>
          <a:p>
            <a:r>
              <a:rPr lang="en-US" dirty="0"/>
              <a:t>We are moving ahead on the IHCAL design</a:t>
            </a:r>
          </a:p>
          <a:p>
            <a:pPr lvl="1"/>
            <a:r>
              <a:rPr lang="en-US" dirty="0"/>
              <a:t>Absorber</a:t>
            </a:r>
          </a:p>
          <a:p>
            <a:pPr lvl="1"/>
            <a:r>
              <a:rPr lang="en-US" dirty="0"/>
              <a:t>Scintillating tiles</a:t>
            </a:r>
          </a:p>
          <a:p>
            <a:endParaRPr lang="en-US" dirty="0"/>
          </a:p>
        </p:txBody>
      </p:sp>
      <p:sp>
        <p:nvSpPr>
          <p:cNvPr id="4" name="Date Placeholder 3">
            <a:extLst>
              <a:ext uri="{FF2B5EF4-FFF2-40B4-BE49-F238E27FC236}">
                <a16:creationId xmlns:a16="http://schemas.microsoft.com/office/drawing/2014/main" id="{226776E8-4C7E-A842-9CFA-572AB8961E35}"/>
              </a:ext>
            </a:extLst>
          </p:cNvPr>
          <p:cNvSpPr>
            <a:spLocks noGrp="1"/>
          </p:cNvSpPr>
          <p:nvPr>
            <p:ph type="dt" sz="half" idx="10"/>
          </p:nvPr>
        </p:nvSpPr>
        <p:spPr/>
        <p:txBody>
          <a:bodyPr/>
          <a:lstStyle/>
          <a:p>
            <a:pPr>
              <a:defRPr/>
            </a:pPr>
            <a:r>
              <a:rPr lang="en-US" altLang="en-US"/>
              <a:t>2020.01.17</a:t>
            </a:r>
            <a:endParaRPr lang="en-US" altLang="en-US" dirty="0"/>
          </a:p>
        </p:txBody>
      </p:sp>
      <p:sp>
        <p:nvSpPr>
          <p:cNvPr id="5" name="Footer Placeholder 4">
            <a:extLst>
              <a:ext uri="{FF2B5EF4-FFF2-40B4-BE49-F238E27FC236}">
                <a16:creationId xmlns:a16="http://schemas.microsoft.com/office/drawing/2014/main" id="{A113CEBB-09AC-C048-8754-59FBA0A9AA2D}"/>
              </a:ext>
            </a:extLst>
          </p:cNvPr>
          <p:cNvSpPr>
            <a:spLocks noGrp="1"/>
          </p:cNvSpPr>
          <p:nvPr>
            <p:ph type="ftr" sz="quarter" idx="11"/>
          </p:nvPr>
        </p:nvSpPr>
        <p:spPr/>
        <p:txBody>
          <a:bodyPr/>
          <a:lstStyle/>
          <a:p>
            <a:pPr>
              <a:defRPr/>
            </a:pPr>
            <a:r>
              <a:rPr lang="en-US"/>
              <a:t>sPHENIX IB Meeting</a:t>
            </a:r>
            <a:endParaRPr lang="en-US" dirty="0"/>
          </a:p>
        </p:txBody>
      </p:sp>
      <p:sp>
        <p:nvSpPr>
          <p:cNvPr id="6" name="Slide Number Placeholder 5">
            <a:extLst>
              <a:ext uri="{FF2B5EF4-FFF2-40B4-BE49-F238E27FC236}">
                <a16:creationId xmlns:a16="http://schemas.microsoft.com/office/drawing/2014/main" id="{A31A8856-04B1-6B46-A526-6B1605E69E21}"/>
              </a:ext>
            </a:extLst>
          </p:cNvPr>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Tree>
    <p:extLst>
      <p:ext uri="{BB962C8B-B14F-4D97-AF65-F5344CB8AC3E}">
        <p14:creationId xmlns:p14="http://schemas.microsoft.com/office/powerpoint/2010/main" val="1254567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47711</TotalTime>
  <Words>1716</Words>
  <Application>Microsoft Macintosh PowerPoint</Application>
  <PresentationFormat>On-screen Show (16:9)</PresentationFormat>
  <Paragraphs>283</Paragraphs>
  <Slides>17</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Project Status</vt:lpstr>
      <vt:lpstr>sPHENIX Management Accomplishments</vt:lpstr>
      <vt:lpstr>TPC Technical Progress</vt:lpstr>
      <vt:lpstr>TPC GEM Production at WSU</vt:lpstr>
      <vt:lpstr>EMCal Block production at UIUC and Fudan</vt:lpstr>
      <vt:lpstr>EMCal Sector Assembly at BNL</vt:lpstr>
      <vt:lpstr>EMCal Sector Assembly at BNL</vt:lpstr>
      <vt:lpstr>HCAL Status </vt:lpstr>
      <vt:lpstr>IHCAL</vt:lpstr>
      <vt:lpstr>Calorimeter Electronics Status</vt:lpstr>
      <vt:lpstr>Carriage &amp; Structural Components Status  </vt:lpstr>
      <vt:lpstr>sPHENIX Beam Pipe Extension</vt:lpstr>
      <vt:lpstr>MVTX Stave Production at CERN</vt:lpstr>
      <vt:lpstr>The urgency of now</vt:lpstr>
      <vt:lpstr>Overview of installation schedule (Russ Feder)</vt:lpstr>
      <vt:lpstr>WBS 2.5.3-2.5.12 sPHENIX Installation </vt:lpstr>
      <vt:lpstr>Great progress, much to come</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John Haggerty</cp:lastModifiedBy>
  <cp:revision>790</cp:revision>
  <cp:lastPrinted>2020-01-09T06:17:07Z</cp:lastPrinted>
  <dcterms:created xsi:type="dcterms:W3CDTF">2015-10-24T00:32:43Z</dcterms:created>
  <dcterms:modified xsi:type="dcterms:W3CDTF">2020-01-17T15:41:00Z</dcterms:modified>
</cp:coreProperties>
</file>