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65" r:id="rId4"/>
    <p:sldId id="367" r:id="rId5"/>
    <p:sldId id="307" r:id="rId6"/>
    <p:sldId id="343" r:id="rId7"/>
    <p:sldId id="368" r:id="rId8"/>
    <p:sldId id="369" r:id="rId9"/>
    <p:sldId id="366" r:id="rId10"/>
    <p:sldId id="300" r:id="rId11"/>
    <p:sldId id="301" r:id="rId12"/>
    <p:sldId id="35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/>
    <p:restoredTop sz="99155" autoAdjust="0"/>
  </p:normalViewPr>
  <p:slideViewPr>
    <p:cSldViewPr snapToGrid="0" snapToObjects="1">
      <p:cViewPr varScale="1">
        <p:scale>
          <a:sx n="114" d="100"/>
          <a:sy n="114" d="100"/>
        </p:scale>
        <p:origin x="1560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A9D84-2CDD-6847-B801-AE9156BEA564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51F7-D742-0440-9C74-48DA2CC3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C4C7E-2266-F84E-BCD6-3D8E82B2A743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C4831-4CD7-1C48-9751-5F71ECF6B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25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2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6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7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3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0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8160"/>
            <a:ext cx="9144000" cy="42983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0090"/>
              </a:gs>
            </a:gsLst>
            <a:lin ang="108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1712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009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95" y="0"/>
            <a:ext cx="8942048" cy="717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080"/>
            <a:ext cx="8229600" cy="55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8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sPHENIX IB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86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D. Silvermyr/Lund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8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fld id="{0B399F70-4001-924C-A24D-F4E85B9540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28160"/>
            <a:ext cx="9144000" cy="42983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0090"/>
              </a:gs>
            </a:gsLst>
            <a:lin ang="108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1712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009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4054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New </a:t>
            </a:r>
            <a:r>
              <a:rPr lang="en-US" dirty="0" err="1"/>
              <a:t>sPHENIX</a:t>
            </a:r>
            <a:r>
              <a:rPr lang="en-US" dirty="0"/>
              <a:t> Institutions : Lund University (Sweden)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9829"/>
            <a:ext cx="9144000" cy="1752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are we?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Current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sPHENIX</a:t>
            </a:r>
            <a:r>
              <a:rPr lang="en-US" dirty="0"/>
              <a:t> Plans</a:t>
            </a:r>
          </a:p>
          <a:p>
            <a:endParaRPr lang="en-US" dirty="0"/>
          </a:p>
        </p:txBody>
      </p:sp>
      <p:pic>
        <p:nvPicPr>
          <p:cNvPr id="4" name="Picture 3" descr="LundUniversity_C2line_RG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71"/>
          <a:stretch/>
        </p:blipFill>
        <p:spPr>
          <a:xfrm>
            <a:off x="6587379" y="4254416"/>
            <a:ext cx="2556621" cy="207215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09584FB-88DC-E448-B969-C71A0A03B9C2}"/>
              </a:ext>
            </a:extLst>
          </p:cNvPr>
          <p:cNvSpPr txBox="1">
            <a:spLocks/>
          </p:cNvSpPr>
          <p:nvPr/>
        </p:nvSpPr>
        <p:spPr>
          <a:xfrm>
            <a:off x="152400" y="4683908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90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David </a:t>
            </a:r>
            <a:r>
              <a:rPr lang="en-US" dirty="0" err="1"/>
              <a:t>Silvermyr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4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shape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origin of strangeness enhancement and collective effects in small systems? </a:t>
            </a:r>
          </a:p>
          <a:p>
            <a:r>
              <a:rPr lang="en-US" dirty="0"/>
              <a:t>Select </a:t>
            </a:r>
            <a:r>
              <a:rPr lang="en-US" dirty="0" err="1"/>
              <a:t>pp</a:t>
            </a:r>
            <a:r>
              <a:rPr lang="en-US" dirty="0"/>
              <a:t> collisions that are dominated by soft particle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Screen Shot 2019-10-02 at 8.4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552244"/>
            <a:ext cx="4470400" cy="1655704"/>
          </a:xfrm>
          <a:prstGeom prst="rect">
            <a:avLst/>
          </a:prstGeom>
        </p:spPr>
      </p:pic>
      <p:pic>
        <p:nvPicPr>
          <p:cNvPr id="8" name="Picture 7" descr="Screen Shot 2019-10-02 at 8.4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3464739"/>
            <a:ext cx="3848100" cy="995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3550" y="2857500"/>
            <a:ext cx="706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Spherocity</a:t>
            </a:r>
            <a:r>
              <a:rPr lang="en-US" sz="2800" dirty="0">
                <a:latin typeface="Times New Roman"/>
                <a:cs typeface="Times New Roman"/>
              </a:rPr>
              <a:t>						   R</a:t>
            </a:r>
            <a:r>
              <a:rPr lang="en-US" sz="2800" baseline="-25000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 = N</a:t>
            </a:r>
            <a:r>
              <a:rPr lang="en-US" sz="2800" baseline="-25000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/&lt;N</a:t>
            </a:r>
            <a:r>
              <a:rPr lang="en-US" sz="2800" baseline="-25000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&gt;</a:t>
            </a:r>
          </a:p>
        </p:txBody>
      </p:sp>
      <p:pic>
        <p:nvPicPr>
          <p:cNvPr id="10" name="Picture 9" descr="Screen Shot 2019-10-02 at 8.47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17" y="3464739"/>
            <a:ext cx="2735883" cy="25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6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Spherocity</a:t>
            </a:r>
            <a:r>
              <a:rPr lang="en-US" dirty="0"/>
              <a:t> and R</a:t>
            </a:r>
            <a:r>
              <a:rPr lang="en-US" baseline="-25000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080"/>
            <a:ext cx="2794000" cy="736720"/>
          </a:xfrm>
        </p:spPr>
        <p:txBody>
          <a:bodyPr/>
          <a:lstStyle/>
          <a:p>
            <a:r>
              <a:rPr lang="en-US" dirty="0"/>
              <a:t>p/π ratio </a:t>
            </a:r>
            <a:r>
              <a:rPr lang="en-US" dirty="0" err="1"/>
              <a:t>vs</a:t>
            </a:r>
            <a:r>
              <a:rPr lang="en-US" dirty="0"/>
              <a:t> S</a:t>
            </a:r>
            <a:r>
              <a:rPr lang="en-US" baseline="-25000" dirty="0"/>
              <a:t>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11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56200" y="838080"/>
            <a:ext cx="2794000" cy="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spectra </a:t>
            </a:r>
            <a:r>
              <a:rPr lang="en-US" dirty="0" err="1"/>
              <a:t>vs</a:t>
            </a:r>
            <a:r>
              <a:rPr lang="en-US" dirty="0"/>
              <a:t> R</a:t>
            </a:r>
            <a:r>
              <a:rPr lang="en-US" baseline="-25000" dirty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00" y="4991100"/>
            <a:ext cx="779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Identified particle spectra </a:t>
            </a:r>
            <a:r>
              <a:rPr lang="en-US" sz="2800" dirty="0" err="1">
                <a:latin typeface="Times New Roman"/>
                <a:cs typeface="Times New Roman"/>
              </a:rPr>
              <a:t>vs</a:t>
            </a:r>
            <a:r>
              <a:rPr lang="en-US" sz="2800" dirty="0">
                <a:latin typeface="Times New Roman"/>
                <a:cs typeface="Times New Roman"/>
              </a:rPr>
              <a:t> S</a:t>
            </a:r>
            <a:r>
              <a:rPr lang="en-US" sz="2800" baseline="-25000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 and R</a:t>
            </a:r>
            <a:r>
              <a:rPr lang="en-US" sz="2800" baseline="-25000" dirty="0">
                <a:latin typeface="Times New Roman"/>
                <a:cs typeface="Times New Roman"/>
              </a:rPr>
              <a:t>T </a:t>
            </a:r>
            <a:r>
              <a:rPr lang="en-US" sz="2800" dirty="0">
                <a:latin typeface="Times New Roman"/>
                <a:cs typeface="Times New Roman"/>
                <a:sym typeface="Symbol"/>
              </a:rPr>
              <a:t></a:t>
            </a:r>
            <a:r>
              <a:rPr lang="en-US" sz="2800" dirty="0">
                <a:latin typeface="Times New Roman"/>
                <a:cs typeface="Times New Roman"/>
              </a:rPr>
              <a:t> QM19: 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>
                <a:latin typeface="Times New Roman"/>
                <a:cs typeface="Times New Roman"/>
              </a:rPr>
              <a:t>π, K, p (O. Vazquez Rueda), K</a:t>
            </a:r>
            <a:r>
              <a:rPr lang="en-US" sz="2800" baseline="30000" dirty="0">
                <a:latin typeface="Times New Roman"/>
                <a:cs typeface="Times New Roman"/>
              </a:rPr>
              <a:t>0</a:t>
            </a:r>
            <a:r>
              <a:rPr lang="en-US" sz="2800" baseline="-25000" dirty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Λ</a:t>
            </a:r>
            <a:r>
              <a:rPr lang="en-US" sz="2800" dirty="0">
                <a:latin typeface="Times New Roman"/>
                <a:cs typeface="Times New Roman"/>
              </a:rPr>
              <a:t> (O. </a:t>
            </a:r>
            <a:r>
              <a:rPr lang="en-US" sz="2800" dirty="0" err="1">
                <a:latin typeface="Times New Roman"/>
                <a:cs typeface="Times New Roman"/>
              </a:rPr>
              <a:t>Matonoha</a:t>
            </a:r>
            <a:r>
              <a:rPr lang="en-US" sz="2800" dirty="0">
                <a:latin typeface="Times New Roman"/>
                <a:cs typeface="Times New Roman"/>
              </a:rPr>
              <a:t>), 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 err="1">
                <a:latin typeface="Times New Roman"/>
                <a:cs typeface="Times New Roman"/>
              </a:rPr>
              <a:t>ϕ</a:t>
            </a:r>
            <a:r>
              <a:rPr lang="en-US" sz="2800" dirty="0">
                <a:latin typeface="Times New Roman"/>
                <a:cs typeface="Times New Roman"/>
              </a:rPr>
              <a:t> (A. </a:t>
            </a:r>
            <a:r>
              <a:rPr lang="en-US" sz="2800" dirty="0" err="1">
                <a:latin typeface="Times New Roman"/>
                <a:cs typeface="Times New Roman"/>
              </a:rPr>
              <a:t>Nassirpour</a:t>
            </a:r>
            <a:r>
              <a:rPr lang="en-US" sz="2800" dirty="0">
                <a:latin typeface="Times New Roman"/>
                <a:cs typeface="Times New Roman"/>
              </a:rPr>
              <a:t>), </a:t>
            </a:r>
            <a:r>
              <a:rPr lang="en-US" sz="2800" dirty="0" err="1">
                <a:latin typeface="Times New Roman"/>
                <a:cs typeface="Times New Roman"/>
              </a:rPr>
              <a:t>Ξ</a:t>
            </a:r>
            <a:r>
              <a:rPr lang="en-US" sz="2800" dirty="0">
                <a:latin typeface="Times New Roman"/>
                <a:cs typeface="Times New Roman"/>
              </a:rPr>
              <a:t> (P. Christiansen)</a:t>
            </a:r>
          </a:p>
        </p:txBody>
      </p:sp>
      <p:pic>
        <p:nvPicPr>
          <p:cNvPr id="7" name="Picture 6" descr="Screen Shot 2019-10-02 at 2.0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99" y="1350958"/>
            <a:ext cx="3871845" cy="3741742"/>
          </a:xfrm>
          <a:prstGeom prst="rect">
            <a:avLst/>
          </a:prstGeom>
        </p:spPr>
      </p:pic>
      <p:pic>
        <p:nvPicPr>
          <p:cNvPr id="8" name="Picture 7" descr="Screen Shot 2019-10-02 at 2.0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15" y="1350958"/>
            <a:ext cx="3017163" cy="37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Strangeness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strangeness produced locally or globally in small systems? </a:t>
            </a:r>
          </a:p>
          <a:p>
            <a:pPr lvl="1"/>
            <a:r>
              <a:rPr lang="en-US" dirty="0" err="1"/>
              <a:t>Ξ</a:t>
            </a:r>
            <a:r>
              <a:rPr lang="en-US" dirty="0"/>
              <a:t>-π, Ξ-K, </a:t>
            </a:r>
            <a:r>
              <a:rPr lang="en-US" dirty="0" err="1"/>
              <a:t>Ξ</a:t>
            </a:r>
            <a:r>
              <a:rPr lang="en-US" dirty="0"/>
              <a:t>-p correlations (J. </a:t>
            </a:r>
            <a:r>
              <a:rPr lang="en-US" dirty="0" err="1"/>
              <a:t>Adolfsson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QM19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Correlated fluctuations of net-strangeness number and net-baryon number</a:t>
            </a:r>
          </a:p>
          <a:p>
            <a:pPr lvl="1"/>
            <a:r>
              <a:rPr lang="en-US" dirty="0"/>
              <a:t>Net-</a:t>
            </a:r>
            <a:r>
              <a:rPr lang="en-US" dirty="0" err="1"/>
              <a:t>Λ</a:t>
            </a:r>
            <a:r>
              <a:rPr lang="en-US" dirty="0"/>
              <a:t> fluctuations in </a:t>
            </a:r>
            <a:r>
              <a:rPr lang="en-US" dirty="0" err="1"/>
              <a:t>PbPb</a:t>
            </a:r>
            <a:r>
              <a:rPr lang="en-US" dirty="0"/>
              <a:t> collisions (A. </a:t>
            </a:r>
            <a:r>
              <a:rPr lang="en-US" dirty="0" err="1"/>
              <a:t>Ohlson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Screen Shot 2019-10-01 at 9.4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4" y="2385676"/>
            <a:ext cx="2199659" cy="2314903"/>
          </a:xfrm>
          <a:prstGeom prst="rect">
            <a:avLst/>
          </a:prstGeom>
        </p:spPr>
      </p:pic>
      <p:pic>
        <p:nvPicPr>
          <p:cNvPr id="9" name="Picture 8" descr="Screen Shot 2019-10-01 at 9.4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02" y="2309162"/>
            <a:ext cx="2679649" cy="23914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6575" y="3477502"/>
            <a:ext cx="1013225" cy="1345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79846" y="3015837"/>
            <a:ext cx="825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CCFFCC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Zapf Dingbats"/>
                <a:cs typeface="Times New Roman"/>
                <a:sym typeface="Zapf Dingbats"/>
              </a:rPr>
              <a:t>or</a:t>
            </a:r>
            <a:endParaRPr lang="en-US" sz="5400" b="1" cap="none" spc="0" dirty="0">
              <a:ln w="12700">
                <a:solidFill>
                  <a:srgbClr val="CCFFCC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288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Lund Heavy-Ion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of the ALICE Collaboration at the LHC, and PHENIX at RHIC</a:t>
            </a:r>
          </a:p>
          <a:p>
            <a:r>
              <a:rPr lang="en-US" dirty="0"/>
              <a:t>3 Seniors</a:t>
            </a:r>
          </a:p>
          <a:p>
            <a:pPr lvl="1"/>
            <a:r>
              <a:rPr lang="en-US" dirty="0"/>
              <a:t>Peter Christiansen, David </a:t>
            </a:r>
            <a:r>
              <a:rPr lang="en-US" dirty="0" err="1"/>
              <a:t>Silvermyr</a:t>
            </a:r>
            <a:r>
              <a:rPr lang="en-US" dirty="0"/>
              <a:t>, Alice </a:t>
            </a:r>
            <a:r>
              <a:rPr lang="en-US" dirty="0" err="1"/>
              <a:t>Ohlson</a:t>
            </a:r>
            <a:endParaRPr lang="en-US" dirty="0"/>
          </a:p>
          <a:p>
            <a:pPr lvl="1"/>
            <a:r>
              <a:rPr lang="en-US" dirty="0"/>
              <a:t>Emeriti: Anders </a:t>
            </a:r>
            <a:r>
              <a:rPr lang="en-US" dirty="0" err="1"/>
              <a:t>Oskarsson</a:t>
            </a:r>
            <a:r>
              <a:rPr lang="en-US" dirty="0"/>
              <a:t>, Evert </a:t>
            </a:r>
            <a:r>
              <a:rPr lang="en-US" dirty="0" err="1"/>
              <a:t>Stenlund</a:t>
            </a:r>
            <a:endParaRPr lang="en-US" dirty="0"/>
          </a:p>
          <a:p>
            <a:r>
              <a:rPr lang="en-US" dirty="0"/>
              <a:t>1 Postdoc</a:t>
            </a:r>
          </a:p>
          <a:p>
            <a:pPr lvl="1"/>
            <a:r>
              <a:rPr lang="en-US" dirty="0" err="1"/>
              <a:t>Tuva</a:t>
            </a:r>
            <a:r>
              <a:rPr lang="en-US" dirty="0"/>
              <a:t> </a:t>
            </a:r>
            <a:r>
              <a:rPr lang="en-US" dirty="0" err="1"/>
              <a:t>Richert</a:t>
            </a:r>
            <a:r>
              <a:rPr lang="en-US" dirty="0"/>
              <a:t> (VR international postdoc, at NBI)</a:t>
            </a:r>
          </a:p>
          <a:p>
            <a:r>
              <a:rPr lang="en-US" dirty="0"/>
              <a:t>4 Ph.D. Students</a:t>
            </a:r>
          </a:p>
          <a:p>
            <a:pPr lvl="1"/>
            <a:r>
              <a:rPr lang="en-US" dirty="0" err="1"/>
              <a:t>Jonatan</a:t>
            </a:r>
            <a:r>
              <a:rPr lang="en-US" dirty="0"/>
              <a:t> </a:t>
            </a:r>
            <a:r>
              <a:rPr lang="en-US" dirty="0" err="1"/>
              <a:t>Adolfsson</a:t>
            </a:r>
            <a:r>
              <a:rPr lang="en-US" dirty="0"/>
              <a:t>, Adrian </a:t>
            </a:r>
            <a:r>
              <a:rPr lang="en-US" dirty="0" err="1"/>
              <a:t>Nassirpour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Omar Vazquez Rueda, Oliver </a:t>
            </a:r>
            <a:r>
              <a:rPr lang="en-US" dirty="0" err="1"/>
              <a:t>Matonoha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Collaboration with theorists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Lund theory group developing </a:t>
            </a:r>
            <a:r>
              <a:rPr lang="en-US" dirty="0" err="1"/>
              <a:t>Angantyr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extending </a:t>
            </a:r>
            <a:r>
              <a:rPr lang="en-US" dirty="0" err="1"/>
              <a:t>Pythia</a:t>
            </a:r>
            <a:r>
              <a:rPr lang="en-US" dirty="0"/>
              <a:t> to heavy-ion collisions, no QGP</a:t>
            </a:r>
          </a:p>
          <a:p>
            <a:r>
              <a:rPr lang="en-US" dirty="0"/>
              <a:t>5-year KAW grant (exp. + theory): “Pinning down the origin of collective effects in small collision systems”</a:t>
            </a:r>
          </a:p>
          <a:p>
            <a:r>
              <a:rPr lang="en-US" dirty="0"/>
              <a:t>CLASH workshop</a:t>
            </a:r>
          </a:p>
          <a:p>
            <a:pPr lvl="1"/>
            <a:r>
              <a:rPr lang="en-US" dirty="0"/>
              <a:t>19-23 August 2019</a:t>
            </a:r>
          </a:p>
          <a:p>
            <a:pPr lvl="1"/>
            <a:r>
              <a:rPr lang="en-US" dirty="0"/>
              <a:t>40 participants in 6 working groups</a:t>
            </a:r>
          </a:p>
          <a:p>
            <a:pPr lvl="1"/>
            <a:r>
              <a:rPr lang="en-US" dirty="0"/>
              <a:t>almost entirely discussion-based</a:t>
            </a:r>
          </a:p>
          <a:p>
            <a:pPr lvl="1"/>
            <a:r>
              <a:rPr lang="en-US" dirty="0"/>
              <a:t>purpose : to identify/clarify open questions and propose key experimental measurements and theoretical calculations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31" y="2642472"/>
            <a:ext cx="3890169" cy="11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Lund activities in PHENIX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838080"/>
            <a:ext cx="8693919" cy="5518270"/>
          </a:xfrm>
        </p:spPr>
        <p:txBody>
          <a:bodyPr/>
          <a:lstStyle/>
          <a:p>
            <a:r>
              <a:rPr lang="en-US" dirty="0"/>
              <a:t>Active member from the formation of the collaboration to end of data-taking </a:t>
            </a:r>
          </a:p>
          <a:p>
            <a:r>
              <a:rPr lang="en-US" dirty="0"/>
              <a:t>Analysis by group members (past &amp; present): global observables, UPC, J/</a:t>
            </a:r>
            <a:r>
              <a:rPr lang="en-US" dirty="0">
                <a:latin typeface="Symbol" pitchFamily="2" charset="2"/>
              </a:rPr>
              <a:t>y</a:t>
            </a:r>
            <a:r>
              <a:rPr lang="en-US" dirty="0"/>
              <a:t>, …</a:t>
            </a:r>
          </a:p>
          <a:p>
            <a:r>
              <a:rPr lang="en-US" dirty="0"/>
              <a:t>Hardware : One of the main groups involved in the Pad Chambers (Anders, Hans-</a:t>
            </a:r>
            <a:r>
              <a:rPr lang="en-US" dirty="0" err="1"/>
              <a:t>Åke</a:t>
            </a:r>
            <a:r>
              <a:rPr lang="en-US" dirty="0"/>
              <a:t> et al.)</a:t>
            </a:r>
          </a:p>
          <a:p>
            <a:pPr lvl="1"/>
            <a:r>
              <a:rPr lang="en-US" dirty="0"/>
              <a:t>From concept/idea to operations </a:t>
            </a:r>
          </a:p>
          <a:p>
            <a:pPr lvl="1"/>
            <a:r>
              <a:rPr lang="en-US" dirty="0"/>
              <a:t>TGLD / ROCs part of FEE</a:t>
            </a:r>
          </a:p>
          <a:p>
            <a:pPr lvl="1"/>
            <a:endParaRPr lang="en-US" dirty="0"/>
          </a:p>
          <a:p>
            <a:r>
              <a:rPr lang="en-US" dirty="0"/>
              <a:t>Hoping to collaborate with many PHENIX friends again, in </a:t>
            </a:r>
            <a:r>
              <a:rPr lang="en-US" dirty="0" err="1"/>
              <a:t>sPHENIX</a:t>
            </a:r>
            <a:r>
              <a:rPr lang="en-US" dirty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Lund activities in ALICE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9" y="838080"/>
            <a:ext cx="8693919" cy="5518270"/>
          </a:xfrm>
        </p:spPr>
        <p:txBody>
          <a:bodyPr/>
          <a:lstStyle/>
          <a:p>
            <a:r>
              <a:rPr lang="en-US" dirty="0"/>
              <a:t>Analysis : exploring the origins of collective effects in small systems and strangeness production</a:t>
            </a:r>
          </a:p>
          <a:p>
            <a:pPr lvl="1"/>
            <a:r>
              <a:rPr lang="en-US" dirty="0"/>
              <a:t>How do our measurements of </a:t>
            </a:r>
            <a:r>
              <a:rPr lang="en-US" dirty="0" err="1"/>
              <a:t>pp</a:t>
            </a:r>
            <a:r>
              <a:rPr lang="en-US" dirty="0"/>
              <a:t> collisions inform our understanding of AA, and vice versa?</a:t>
            </a:r>
          </a:p>
          <a:p>
            <a:r>
              <a:rPr lang="en-US" dirty="0"/>
              <a:t>Hardware : participation in TPC upgrade</a:t>
            </a:r>
          </a:p>
          <a:p>
            <a:pPr lvl="1"/>
            <a:r>
              <a:rPr lang="en-US" dirty="0"/>
              <a:t>SAMPA chip campaign successfully completed</a:t>
            </a:r>
          </a:p>
          <a:p>
            <a:pPr lvl="1"/>
            <a:r>
              <a:rPr lang="en-US" dirty="0"/>
              <a:t>FEC installation done, pre-commissioning ongoing</a:t>
            </a:r>
          </a:p>
          <a:p>
            <a:r>
              <a:rPr lang="en-US" dirty="0"/>
              <a:t>Coordination : </a:t>
            </a:r>
            <a:r>
              <a:rPr lang="en-US" dirty="0" err="1"/>
              <a:t>Convenor</a:t>
            </a:r>
            <a:r>
              <a:rPr lang="en-US" dirty="0"/>
              <a:t> of PWG-CF (A. Ohlson), </a:t>
            </a:r>
            <a:r>
              <a:rPr lang="en-US" dirty="0" err="1"/>
              <a:t>Convenor</a:t>
            </a:r>
            <a:r>
              <a:rPr lang="en-US" dirty="0"/>
              <a:t> of PWG-MM (P. Christiansen), Member of MB (D. </a:t>
            </a:r>
            <a:r>
              <a:rPr lang="en-US" dirty="0" err="1"/>
              <a:t>Silvermyr</a:t>
            </a:r>
            <a:r>
              <a:rPr lang="en-US" dirty="0"/>
              <a:t>) </a:t>
            </a:r>
          </a:p>
          <a:p>
            <a:r>
              <a:rPr lang="en-US" dirty="0"/>
              <a:t>All our current research funding dedicated to ALICE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9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Readout electronics for ALICE Upgrade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38080"/>
            <a:ext cx="5836024" cy="5518270"/>
          </a:xfrm>
        </p:spPr>
        <p:txBody>
          <a:bodyPr/>
          <a:lstStyle/>
          <a:p>
            <a:r>
              <a:rPr lang="en-US" dirty="0"/>
              <a:t>Testing/characterization of SAMPA </a:t>
            </a:r>
            <a:br>
              <a:rPr lang="en-US" dirty="0"/>
            </a:br>
            <a:r>
              <a:rPr lang="en-US" dirty="0"/>
              <a:t>chip for the TPC FECs at Lund</a:t>
            </a:r>
          </a:p>
          <a:p>
            <a:r>
              <a:rPr lang="en-US" dirty="0"/>
              <a:t>Completed (2018-2019) robotic test	s	of 30k (TPC) + 60k (MCH) chips </a:t>
            </a:r>
          </a:p>
          <a:p>
            <a:endParaRPr lang="en-US" dirty="0"/>
          </a:p>
          <a:p>
            <a:r>
              <a:rPr lang="en-US" dirty="0"/>
              <a:t>Also tested smaller amounts (or for a nominal fee) for </a:t>
            </a:r>
          </a:p>
          <a:p>
            <a:pPr marL="0" indent="0">
              <a:buNone/>
            </a:pPr>
            <a:r>
              <a:rPr lang="en-US" dirty="0"/>
              <a:t>    STAR, NICA, FAIR,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DSC_114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071808" y="1218780"/>
            <a:ext cx="2764317" cy="21475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27293" y="1956089"/>
            <a:ext cx="707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CCFFCC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5400" b="1" cap="none" spc="0" dirty="0">
              <a:ln w="12700">
                <a:solidFill>
                  <a:srgbClr val="CCFFCC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02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Contribution for </a:t>
            </a:r>
            <a:r>
              <a:rPr lang="en-US" dirty="0" err="1"/>
              <a:t>sPHENIX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080"/>
            <a:ext cx="8229600" cy="27657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Perform similar robotic testing for </a:t>
            </a:r>
            <a:r>
              <a:rPr lang="en-US" dirty="0" err="1"/>
              <a:t>sPHENIX</a:t>
            </a:r>
            <a:r>
              <a:rPr lang="en-US" dirty="0"/>
              <a:t> TPC as for ALICE TPC </a:t>
            </a:r>
          </a:p>
          <a:p>
            <a:r>
              <a:rPr lang="en-US" dirty="0" err="1"/>
              <a:t>sPHENIX</a:t>
            </a:r>
            <a:r>
              <a:rPr lang="en-US" dirty="0"/>
              <a:t> uses new SAMPA version (V5). First chips available late Feb. All (~12k) available in April. </a:t>
            </a:r>
          </a:p>
          <a:p>
            <a:r>
              <a:rPr lang="en-US" dirty="0"/>
              <a:t>Lund goal (if delivery schedule holds): finish testing by June – few months before start of FEC production.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710DB7-A42E-F64A-85AF-495BBA71F93D}"/>
              </a:ext>
            </a:extLst>
          </p:cNvPr>
          <p:cNvSpPr txBox="1">
            <a:spLocks/>
          </p:cNvSpPr>
          <p:nvPr/>
        </p:nvSpPr>
        <p:spPr>
          <a:xfrm>
            <a:off x="457201" y="3581978"/>
            <a:ext cx="8148918" cy="28080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r>
              <a:rPr lang="en-US" dirty="0"/>
              <a:t>Some numbers for interested folks:</a:t>
            </a:r>
          </a:p>
          <a:p>
            <a:pPr marL="0" indent="0">
              <a:buFont typeface="Arial"/>
              <a:buNone/>
            </a:pPr>
            <a:r>
              <a:rPr lang="en-US" dirty="0"/>
              <a:t>Chip yield from V4 production for ALICE: ~80%</a:t>
            </a:r>
          </a:p>
          <a:p>
            <a:pPr marL="0" indent="0">
              <a:buFont typeface="Arial"/>
              <a:buNone/>
            </a:pPr>
            <a:r>
              <a:rPr lang="en-US" dirty="0"/>
              <a:t>With 8 chips per </a:t>
            </a:r>
            <a:r>
              <a:rPr lang="en-US" dirty="0" err="1"/>
              <a:t>sPHENIX</a:t>
            </a:r>
            <a:r>
              <a:rPr lang="en-US" dirty="0"/>
              <a:t> FEC =&gt; low probability (0.80</a:t>
            </a:r>
            <a:r>
              <a:rPr lang="en-US" baseline="30000" dirty="0"/>
              <a:t>8</a:t>
            </a:r>
            <a:r>
              <a:rPr lang="en-US" dirty="0"/>
              <a:t> ~= 17%) to get working FECs with random untested chips…</a:t>
            </a:r>
          </a:p>
        </p:txBody>
      </p:sp>
    </p:spTree>
    <p:extLst>
      <p:ext uri="{BB962C8B-B14F-4D97-AF65-F5344CB8AC3E}">
        <p14:creationId xmlns:p14="http://schemas.microsoft.com/office/powerpoint/2010/main" val="426033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079"/>
            <a:ext cx="8229600" cy="46805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Lund (David </a:t>
            </a:r>
            <a:r>
              <a:rPr lang="en-US" dirty="0" err="1"/>
              <a:t>Silvermyr</a:t>
            </a:r>
            <a:r>
              <a:rPr lang="en-US" dirty="0"/>
              <a:t> &amp; Anders </a:t>
            </a:r>
            <a:r>
              <a:rPr lang="en-US" dirty="0" err="1"/>
              <a:t>Oskarsson</a:t>
            </a:r>
            <a:r>
              <a:rPr lang="en-US" dirty="0"/>
              <a:t>) would like to join </a:t>
            </a:r>
            <a:r>
              <a:rPr lang="en-US" dirty="0" err="1"/>
              <a:t>sPHENIX</a:t>
            </a:r>
            <a:r>
              <a:rPr lang="en-US" dirty="0"/>
              <a:t> </a:t>
            </a:r>
          </a:p>
          <a:p>
            <a:r>
              <a:rPr lang="en-US" dirty="0"/>
              <a:t>Hardware contribution happening soon (</a:t>
            </a:r>
            <a:r>
              <a:rPr lang="en-US" dirty="0" err="1"/>
              <a:t>sPHENIX</a:t>
            </a:r>
            <a:r>
              <a:rPr lang="en-US" dirty="0"/>
              <a:t> TPC SAMPA testing) </a:t>
            </a:r>
          </a:p>
          <a:p>
            <a:endParaRPr lang="en-US" dirty="0"/>
          </a:p>
          <a:p>
            <a:r>
              <a:rPr lang="en-US" dirty="0"/>
              <a:t>Exact future analysis contributions, possible additional (wo)manpower (PhD student?) etc., TBD – dependent on future research funding </a:t>
            </a:r>
          </a:p>
          <a:p>
            <a:pPr marL="0" indent="0">
              <a:buNone/>
            </a:pPr>
            <a:r>
              <a:rPr lang="en-US" dirty="0"/>
              <a:t>Particular interest in confronting collective effects/correlations, strangeness and heavy flavor production in experimental data vs Pythia &amp; </a:t>
            </a:r>
            <a:r>
              <a:rPr lang="en-US" dirty="0" err="1"/>
              <a:t>Angantyr</a:t>
            </a:r>
            <a:r>
              <a:rPr lang="en-US" dirty="0"/>
              <a:t> predictions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1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sPHENIX IB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Silvermyr/Lund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9F70-4001-924C-A24D-F4E85B954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13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8853</TotalTime>
  <Words>775</Words>
  <Application>Microsoft Macintosh PowerPoint</Application>
  <PresentationFormat>On-screen Show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Zapf Dingbats</vt:lpstr>
      <vt:lpstr>Default Theme</vt:lpstr>
      <vt:lpstr>New sPHENIX Institutions : Lund University (Sweden)</vt:lpstr>
      <vt:lpstr>Lund Heavy-Ion Group</vt:lpstr>
      <vt:lpstr>Collaboration with theorists</vt:lpstr>
      <vt:lpstr>Lund activities in PHENIX </vt:lpstr>
      <vt:lpstr>Current Lund activities in ALICE</vt:lpstr>
      <vt:lpstr>Readout electronics for ALICE Upgrade </vt:lpstr>
      <vt:lpstr>Hardware Contribution for sPHENIX </vt:lpstr>
      <vt:lpstr>Summary</vt:lpstr>
      <vt:lpstr>Extras</vt:lpstr>
      <vt:lpstr>Event shape studies</vt:lpstr>
      <vt:lpstr>Spherocity and RT</vt:lpstr>
      <vt:lpstr>Strangeness production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activities in ALICE</dc:title>
  <dc:creator>Alice</dc:creator>
  <cp:lastModifiedBy>Microsoft Office User</cp:lastModifiedBy>
  <cp:revision>100</cp:revision>
  <dcterms:created xsi:type="dcterms:W3CDTF">2019-09-27T09:30:32Z</dcterms:created>
  <dcterms:modified xsi:type="dcterms:W3CDTF">2020-01-14T19:49:51Z</dcterms:modified>
</cp:coreProperties>
</file>