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17" r:id="rId2"/>
    <p:sldId id="325" r:id="rId3"/>
    <p:sldId id="332" r:id="rId4"/>
    <p:sldId id="357" r:id="rId5"/>
    <p:sldId id="360" r:id="rId6"/>
    <p:sldId id="359" r:id="rId7"/>
    <p:sldId id="358" r:id="rId8"/>
    <p:sldId id="361" r:id="rId9"/>
  </p:sldIdLst>
  <p:sldSz cx="9144000" cy="5143500" type="screen16x9"/>
  <p:notesSz cx="6985000" cy="92837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0EF54D-7F2D-0C43-AA73-89DCC220B35F}" v="13" dt="2020-01-16T02:39:37.8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97"/>
    <p:restoredTop sz="96462" autoAdjust="0"/>
  </p:normalViewPr>
  <p:slideViewPr>
    <p:cSldViewPr>
      <p:cViewPr>
        <p:scale>
          <a:sx n="189" d="100"/>
          <a:sy n="189" d="100"/>
        </p:scale>
        <p:origin x="264" y="-9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atin typeface="Calibri" charset="0"/>
                <a:ea typeface="MS PGothic" charset="0"/>
                <a:cs typeface="MS PGothic" charset="0"/>
              </a:defRPr>
            </a:lvl1pPr>
          </a:lstStyle>
          <a:p>
            <a:pPr>
              <a:defRPr/>
            </a:pPr>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137DB6B-55ED-4249-BA1E-E948113C61F4}" type="datetimeFigureOut">
              <a:rPr lang="en-US" altLang="en-US"/>
              <a:pPr/>
              <a:t>1/15/20</a:t>
            </a:fld>
            <a:endParaRPr lang="en-US" altLang="en-US"/>
          </a:p>
        </p:txBody>
      </p:sp>
      <p:sp>
        <p:nvSpPr>
          <p:cNvPr id="4" name="Footer Placeholder 3"/>
          <p:cNvSpPr>
            <a:spLocks noGrp="1"/>
          </p:cNvSpPr>
          <p:nvPr>
            <p:ph type="ftr" sz="quarter" idx="2"/>
          </p:nvPr>
        </p:nvSpPr>
        <p:spPr>
          <a:xfrm>
            <a:off x="0" y="8818563"/>
            <a:ext cx="3027363" cy="463550"/>
          </a:xfrm>
          <a:prstGeom prst="rect">
            <a:avLst/>
          </a:prstGeom>
        </p:spPr>
        <p:txBody>
          <a:bodyPr vert="horz" lIns="91440" tIns="45720" rIns="91440" bIns="45720" rtlCol="0" anchor="b"/>
          <a:lstStyle>
            <a:lvl1pPr algn="l">
              <a:defRPr sz="1200">
                <a:latin typeface="Calibri" charset="0"/>
                <a:ea typeface="MS PGothic" charset="0"/>
                <a:cs typeface="MS PGothic" charset="0"/>
              </a:defRPr>
            </a:lvl1pPr>
          </a:lstStyle>
          <a:p>
            <a:pPr>
              <a:defRPr/>
            </a:pPr>
            <a:endParaRPr lang="en-US"/>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D366E04-6360-4839-8AA2-1749D5CA7F4C}" type="slidenum">
              <a:rPr lang="en-US" altLang="en-US"/>
              <a:pPr/>
              <a:t>‹#›</a:t>
            </a:fld>
            <a:endParaRPr lang="en-US" altLang="en-US"/>
          </a:p>
        </p:txBody>
      </p:sp>
    </p:spTree>
    <p:extLst>
      <p:ext uri="{BB962C8B-B14F-4D97-AF65-F5344CB8AC3E}">
        <p14:creationId xmlns:p14="http://schemas.microsoft.com/office/powerpoint/2010/main" val="38686746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2958" tIns="46479" rIns="92958" bIns="46479" numCol="1" anchor="t" anchorCtr="0" compatLnSpc="1">
            <a:prstTxWarp prst="textNoShape">
              <a:avLst/>
            </a:prstTxWarp>
          </a:bodyPr>
          <a:lstStyle>
            <a:lvl1pPr algn="r">
              <a:defRPr sz="1200"/>
            </a:lvl1pPr>
          </a:lstStyle>
          <a:p>
            <a:fld id="{CF8C9284-E3F8-4D87-B0A8-5DBDDC2FC668}" type="datetimeFigureOut">
              <a:rPr lang="en-US" altLang="en-US"/>
              <a:pPr/>
              <a:t>1/15/20</a:t>
            </a:fld>
            <a:endParaRPr lang="en-US" alt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E0B0354B-7771-4630-B454-53C09215E4B9}" type="slidenum">
              <a:rPr lang="en-US" altLang="en-US"/>
              <a:pPr/>
              <a:t>‹#›</a:t>
            </a:fld>
            <a:endParaRPr lang="en-US" altLang="en-US"/>
          </a:p>
        </p:txBody>
      </p:sp>
    </p:spTree>
    <p:extLst>
      <p:ext uri="{BB962C8B-B14F-4D97-AF65-F5344CB8AC3E}">
        <p14:creationId xmlns:p14="http://schemas.microsoft.com/office/powerpoint/2010/main" val="21460839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71500"/>
            <a:ext cx="8686800" cy="1102519"/>
          </a:xfrm>
          <a:solidFill>
            <a:srgbClr val="3399FF"/>
          </a:solidFill>
        </p:spPr>
        <p:txBody>
          <a:bodyPr/>
          <a:lstStyle>
            <a:lvl1pPr algn="ctr">
              <a:defRPr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sz="32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a:lvl1pPr>
          </a:lstStyle>
          <a:p>
            <a:fld id="{821615D7-3BC1-4233-BC99-0E8D4008AB52}" type="slidenum">
              <a:rPr lang="en-US" altLang="en-US"/>
              <a:pPr/>
              <a:t>‹#›</a:t>
            </a:fld>
            <a:endParaRPr lang="en-US" altLang="en-US"/>
          </a:p>
        </p:txBody>
      </p:sp>
      <p:sp>
        <p:nvSpPr>
          <p:cNvPr id="7" name="Date Placeholder 3"/>
          <p:cNvSpPr>
            <a:spLocks noGrp="1"/>
          </p:cNvSpPr>
          <p:nvPr>
            <p:ph type="dt" sz="half" idx="2"/>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June 18, 2018</a:t>
            </a:r>
          </a:p>
        </p:txBody>
      </p:sp>
      <p:sp>
        <p:nvSpPr>
          <p:cNvPr id="8"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Tree>
    <p:extLst>
      <p:ext uri="{BB962C8B-B14F-4D97-AF65-F5344CB8AC3E}">
        <p14:creationId xmlns:p14="http://schemas.microsoft.com/office/powerpoint/2010/main" val="2254482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A9402D54-6124-4A07-84DF-DC258B2E3D64}" type="slidenum">
              <a:rPr lang="en-US" altLang="en-US"/>
              <a:pPr/>
              <a:t>‹#›</a:t>
            </a:fld>
            <a:endParaRPr lang="en-US" altLang="en-US"/>
          </a:p>
        </p:txBody>
      </p:sp>
      <p:sp>
        <p:nvSpPr>
          <p:cNvPr id="7" name="Date Placeholder 3"/>
          <p:cNvSpPr>
            <a:spLocks noGrp="1"/>
          </p:cNvSpPr>
          <p:nvPr>
            <p:ph type="dt" sz="half" idx="2"/>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June 18, 2018</a:t>
            </a:r>
          </a:p>
        </p:txBody>
      </p:sp>
      <p:sp>
        <p:nvSpPr>
          <p:cNvPr id="8"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Tree>
    <p:extLst>
      <p:ext uri="{BB962C8B-B14F-4D97-AF65-F5344CB8AC3E}">
        <p14:creationId xmlns:p14="http://schemas.microsoft.com/office/powerpoint/2010/main" val="134902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663179"/>
            <a:ext cx="1981200" cy="4251721"/>
          </a:xfrm>
        </p:spPr>
        <p:txBody>
          <a:bodyPr vert="eaVert"/>
          <a:lstStyle/>
          <a:p>
            <a:r>
              <a:rPr lang="en-US"/>
              <a:t>Click to edit Master title style</a:t>
            </a:r>
          </a:p>
        </p:txBody>
      </p:sp>
      <p:sp>
        <p:nvSpPr>
          <p:cNvPr id="6" name="Slide Number Placeholder 5"/>
          <p:cNvSpPr>
            <a:spLocks noGrp="1"/>
          </p:cNvSpPr>
          <p:nvPr>
            <p:ph type="sldNum" sz="quarter" idx="12"/>
          </p:nvPr>
        </p:nvSpPr>
        <p:spPr/>
        <p:txBody>
          <a:bodyPr/>
          <a:lstStyle>
            <a:lvl1pPr>
              <a:defRPr/>
            </a:lvl1pPr>
          </a:lstStyle>
          <a:p>
            <a:fld id="{578D13BC-AB3C-4A21-AA4D-4F8B67A1572E}" type="slidenum">
              <a:rPr lang="en-US" altLang="en-US"/>
              <a:pPr/>
              <a:t>‹#›</a:t>
            </a:fld>
            <a:endParaRPr lang="en-US" altLang="en-US"/>
          </a:p>
        </p:txBody>
      </p:sp>
      <p:sp>
        <p:nvSpPr>
          <p:cNvPr id="7" name="Date Placeholder 3"/>
          <p:cNvSpPr>
            <a:spLocks noGrp="1"/>
          </p:cNvSpPr>
          <p:nvPr>
            <p:ph type="dt" sz="half" idx="2"/>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June 18, 2018</a:t>
            </a:r>
          </a:p>
        </p:txBody>
      </p:sp>
      <p:sp>
        <p:nvSpPr>
          <p:cNvPr id="8"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Tree>
    <p:extLst>
      <p:ext uri="{BB962C8B-B14F-4D97-AF65-F5344CB8AC3E}">
        <p14:creationId xmlns:p14="http://schemas.microsoft.com/office/powerpoint/2010/main" val="11856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b="0"/>
            </a:lvl2pPr>
            <a:lvl3pPr>
              <a:defRPr b="0"/>
            </a:lvl3pPr>
            <a:lvl4pPr>
              <a:defRPr b="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4B932B3A-BA38-40C7-ADEE-2A1902CEB265}" type="slidenum">
              <a:rPr lang="en-US" altLang="en-US"/>
              <a:pPr/>
              <a:t>‹#›</a:t>
            </a:fld>
            <a:endParaRPr lang="en-US" altLang="en-US"/>
          </a:p>
        </p:txBody>
      </p:sp>
      <p:sp>
        <p:nvSpPr>
          <p:cNvPr id="7" name="Date Placeholder 3"/>
          <p:cNvSpPr>
            <a:spLocks noGrp="1"/>
          </p:cNvSpPr>
          <p:nvPr>
            <p:ph type="dt" sz="half" idx="2"/>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Sep 5-6, 2019</a:t>
            </a:r>
          </a:p>
        </p:txBody>
      </p:sp>
      <p:sp>
        <p:nvSpPr>
          <p:cNvPr id="8"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Tree>
    <p:extLst>
      <p:ext uri="{BB962C8B-B14F-4D97-AF65-F5344CB8AC3E}">
        <p14:creationId xmlns:p14="http://schemas.microsoft.com/office/powerpoint/2010/main" val="4285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343151"/>
            <a:ext cx="7772400" cy="571500"/>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304800" y="571501"/>
            <a:ext cx="8610600" cy="457200"/>
          </a:xfrm>
          <a:solidFill>
            <a:srgbClr val="3399FF"/>
          </a:solidFill>
        </p:spPr>
        <p:txBody>
          <a:bodyPr anchor="b"/>
          <a:lstStyle>
            <a:lvl1pPr marL="0" indent="0" algn="ctr">
              <a:buNone/>
              <a:defRPr sz="24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vl1pPr>
          </a:lstStyle>
          <a:p>
            <a:fld id="{EB3FCDEC-F6B6-422E-BA54-90C8645EF9E1}" type="slidenum">
              <a:rPr lang="en-US" altLang="en-US"/>
              <a:pPr/>
              <a:t>‹#›</a:t>
            </a:fld>
            <a:endParaRPr lang="en-US" altLang="en-US"/>
          </a:p>
        </p:txBody>
      </p:sp>
      <p:sp>
        <p:nvSpPr>
          <p:cNvPr id="7" name="Date Placeholder 3"/>
          <p:cNvSpPr>
            <a:spLocks noGrp="1"/>
          </p:cNvSpPr>
          <p:nvPr>
            <p:ph type="dt" sz="half" idx="2"/>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June 18, 2018</a:t>
            </a:r>
          </a:p>
        </p:txBody>
      </p:sp>
      <p:sp>
        <p:nvSpPr>
          <p:cNvPr id="8"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Tree>
    <p:extLst>
      <p:ext uri="{BB962C8B-B14F-4D97-AF65-F5344CB8AC3E}">
        <p14:creationId xmlns:p14="http://schemas.microsoft.com/office/powerpoint/2010/main" val="3359973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2"/>
          </p:nvPr>
        </p:nvSpPr>
        <p:spPr/>
        <p:txBody>
          <a:bodyPr/>
          <a:lstStyle>
            <a:lvl1pPr>
              <a:defRPr/>
            </a:lvl1pPr>
          </a:lstStyle>
          <a:p>
            <a:fld id="{27CB7689-1836-4D61-9E3B-BD5F97E6A309}" type="slidenum">
              <a:rPr lang="en-US" altLang="en-US"/>
              <a:pPr/>
              <a:t>‹#›</a:t>
            </a:fld>
            <a:endParaRPr lang="en-US" altLang="en-US"/>
          </a:p>
        </p:txBody>
      </p:sp>
      <p:sp>
        <p:nvSpPr>
          <p:cNvPr id="8" name="Date Placeholder 3"/>
          <p:cNvSpPr>
            <a:spLocks noGrp="1"/>
          </p:cNvSpPr>
          <p:nvPr>
            <p:ph type="dt" sz="half" idx="13"/>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June 18, 2018</a:t>
            </a:r>
          </a:p>
        </p:txBody>
      </p:sp>
      <p:sp>
        <p:nvSpPr>
          <p:cNvPr id="9"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Tree>
    <p:extLst>
      <p:ext uri="{BB962C8B-B14F-4D97-AF65-F5344CB8AC3E}">
        <p14:creationId xmlns:p14="http://schemas.microsoft.com/office/powerpoint/2010/main" val="1302442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p:cNvSpPr>
            <a:spLocks noGrp="1"/>
          </p:cNvSpPr>
          <p:nvPr>
            <p:ph type="sldNum" sz="quarter" idx="12"/>
          </p:nvPr>
        </p:nvSpPr>
        <p:spPr/>
        <p:txBody>
          <a:bodyPr/>
          <a:lstStyle>
            <a:lvl1pPr>
              <a:defRPr/>
            </a:lvl1pPr>
          </a:lstStyle>
          <a:p>
            <a:fld id="{6BE62ED1-0628-4F6E-8766-956371ABBD5B}" type="slidenum">
              <a:rPr lang="en-US" altLang="en-US"/>
              <a:pPr/>
              <a:t>‹#›</a:t>
            </a:fld>
            <a:endParaRPr lang="en-US" altLang="en-US"/>
          </a:p>
        </p:txBody>
      </p:sp>
      <p:sp>
        <p:nvSpPr>
          <p:cNvPr id="10" name="Date Placeholder 3"/>
          <p:cNvSpPr>
            <a:spLocks noGrp="1"/>
          </p:cNvSpPr>
          <p:nvPr>
            <p:ph type="dt" sz="half" idx="13"/>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June 18, 2018</a:t>
            </a:r>
          </a:p>
        </p:txBody>
      </p:sp>
      <p:sp>
        <p:nvSpPr>
          <p:cNvPr id="11" name="Footer Placeholder 4"/>
          <p:cNvSpPr>
            <a:spLocks noGrp="1"/>
          </p:cNvSpPr>
          <p:nvPr>
            <p:ph type="ftr" sz="quarter" idx="14"/>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Tree>
    <p:extLst>
      <p:ext uri="{BB962C8B-B14F-4D97-AF65-F5344CB8AC3E}">
        <p14:creationId xmlns:p14="http://schemas.microsoft.com/office/powerpoint/2010/main" val="381954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5"/>
          <p:cNvSpPr>
            <a:spLocks noGrp="1"/>
          </p:cNvSpPr>
          <p:nvPr>
            <p:ph type="sldNum" sz="quarter" idx="12"/>
          </p:nvPr>
        </p:nvSpPr>
        <p:spPr/>
        <p:txBody>
          <a:bodyPr/>
          <a:lstStyle>
            <a:lvl1pPr>
              <a:defRPr/>
            </a:lvl1pPr>
          </a:lstStyle>
          <a:p>
            <a:fld id="{0AE0C637-5835-444B-B8C0-92C25AFA2084}" type="slidenum">
              <a:rPr lang="en-US" altLang="en-US"/>
              <a:pPr/>
              <a:t>‹#›</a:t>
            </a:fld>
            <a:endParaRPr lang="en-US" altLang="en-US"/>
          </a:p>
        </p:txBody>
      </p:sp>
      <p:sp>
        <p:nvSpPr>
          <p:cNvPr id="6" name="Date Placeholder 3"/>
          <p:cNvSpPr>
            <a:spLocks noGrp="1"/>
          </p:cNvSpPr>
          <p:nvPr>
            <p:ph type="dt" sz="half" idx="2"/>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June 18, 2018</a:t>
            </a:r>
          </a:p>
        </p:txBody>
      </p:sp>
      <p:sp>
        <p:nvSpPr>
          <p:cNvPr id="7"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Tree>
    <p:extLst>
      <p:ext uri="{BB962C8B-B14F-4D97-AF65-F5344CB8AC3E}">
        <p14:creationId xmlns:p14="http://schemas.microsoft.com/office/powerpoint/2010/main" val="143414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fld id="{07AE5DAE-5A25-4D93-A5BA-3F3E3A62C8C6}" type="slidenum">
              <a:rPr lang="en-US" altLang="en-US"/>
              <a:pPr/>
              <a:t>‹#›</a:t>
            </a:fld>
            <a:endParaRPr lang="en-US" altLang="en-US"/>
          </a:p>
        </p:txBody>
      </p:sp>
      <p:sp>
        <p:nvSpPr>
          <p:cNvPr id="5" name="Date Placeholder 3"/>
          <p:cNvSpPr>
            <a:spLocks noGrp="1"/>
          </p:cNvSpPr>
          <p:nvPr>
            <p:ph type="dt" sz="half" idx="2"/>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June 18, 2018</a:t>
            </a:r>
          </a:p>
        </p:txBody>
      </p:sp>
      <p:sp>
        <p:nvSpPr>
          <p:cNvPr id="6"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Tree>
    <p:extLst>
      <p:ext uri="{BB962C8B-B14F-4D97-AF65-F5344CB8AC3E}">
        <p14:creationId xmlns:p14="http://schemas.microsoft.com/office/powerpoint/2010/main" val="99692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5"/>
          <p:cNvSpPr>
            <a:spLocks noGrp="1"/>
          </p:cNvSpPr>
          <p:nvPr>
            <p:ph type="sldNum" sz="quarter" idx="12"/>
          </p:nvPr>
        </p:nvSpPr>
        <p:spPr/>
        <p:txBody>
          <a:bodyPr/>
          <a:lstStyle>
            <a:lvl1pPr>
              <a:defRPr/>
            </a:lvl1pPr>
          </a:lstStyle>
          <a:p>
            <a:fld id="{A512F53E-39E3-4364-949C-11FEB55F8985}" type="slidenum">
              <a:rPr lang="en-US" altLang="en-US"/>
              <a:pPr/>
              <a:t>‹#›</a:t>
            </a:fld>
            <a:endParaRPr lang="en-US" altLang="en-US"/>
          </a:p>
        </p:txBody>
      </p:sp>
      <p:sp>
        <p:nvSpPr>
          <p:cNvPr id="8" name="Date Placeholder 3"/>
          <p:cNvSpPr>
            <a:spLocks noGrp="1"/>
          </p:cNvSpPr>
          <p:nvPr>
            <p:ph type="dt" sz="half" idx="13"/>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June 18, 2018</a:t>
            </a:r>
          </a:p>
        </p:txBody>
      </p:sp>
      <p:sp>
        <p:nvSpPr>
          <p:cNvPr id="9"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Tree>
    <p:extLst>
      <p:ext uri="{BB962C8B-B14F-4D97-AF65-F5344CB8AC3E}">
        <p14:creationId xmlns:p14="http://schemas.microsoft.com/office/powerpoint/2010/main" val="137481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377190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85800"/>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828800" y="422910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5"/>
          <p:cNvSpPr>
            <a:spLocks noGrp="1"/>
          </p:cNvSpPr>
          <p:nvPr>
            <p:ph type="sldNum" sz="quarter" idx="12"/>
          </p:nvPr>
        </p:nvSpPr>
        <p:spPr/>
        <p:txBody>
          <a:bodyPr/>
          <a:lstStyle>
            <a:lvl1pPr>
              <a:defRPr/>
            </a:lvl1pPr>
          </a:lstStyle>
          <a:p>
            <a:fld id="{527F5ED1-7F2B-4A78-A513-4A7819BDBA8F}" type="slidenum">
              <a:rPr lang="en-US" altLang="en-US"/>
              <a:pPr/>
              <a:t>‹#›</a:t>
            </a:fld>
            <a:endParaRPr lang="en-US" altLang="en-US"/>
          </a:p>
        </p:txBody>
      </p:sp>
      <p:sp>
        <p:nvSpPr>
          <p:cNvPr id="8" name="Date Placeholder 3"/>
          <p:cNvSpPr>
            <a:spLocks noGrp="1"/>
          </p:cNvSpPr>
          <p:nvPr>
            <p:ph type="dt" sz="half" idx="13"/>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June 18, 2018</a:t>
            </a:r>
          </a:p>
        </p:txBody>
      </p:sp>
      <p:sp>
        <p:nvSpPr>
          <p:cNvPr id="9"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Tree>
    <p:extLst>
      <p:ext uri="{BB962C8B-B14F-4D97-AF65-F5344CB8AC3E}">
        <p14:creationId xmlns:p14="http://schemas.microsoft.com/office/powerpoint/2010/main" val="485311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5003"/>
            <a:ext cx="8229600" cy="5464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Date Placeholder 3"/>
          <p:cNvSpPr>
            <a:spLocks noGrp="1"/>
          </p:cNvSpPr>
          <p:nvPr>
            <p:ph type="dt" sz="half" idx="2"/>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dirty="0"/>
              <a:t>June 18, 2018</a:t>
            </a:r>
          </a:p>
        </p:txBody>
      </p:sp>
      <p:sp>
        <p:nvSpPr>
          <p:cNvPr id="5"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dirty="0" err="1"/>
              <a:t>sPHENIX</a:t>
            </a:r>
            <a:r>
              <a:rPr lang="en-US" dirty="0"/>
              <a:t> Software &amp; Computing  Review</a:t>
            </a:r>
          </a:p>
        </p:txBody>
      </p:sp>
      <p:sp>
        <p:nvSpPr>
          <p:cNvPr id="6" name="Slide Number Placeholder 5"/>
          <p:cNvSpPr>
            <a:spLocks noGrp="1"/>
          </p:cNvSpPr>
          <p:nvPr>
            <p:ph type="sldNum" sz="quarter" idx="4"/>
          </p:nvPr>
        </p:nvSpPr>
        <p:spPr>
          <a:xfrm>
            <a:off x="8609806" y="4869657"/>
            <a:ext cx="534194" cy="273844"/>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1"/>
                </a:solidFill>
              </a:defRPr>
            </a:lvl1pPr>
          </a:lstStyle>
          <a:p>
            <a:fld id="{C3C23168-0BC3-45A3-990F-8F7CC9491814}" type="slidenum">
              <a:rPr lang="en-US" altLang="en-US" smtClean="0"/>
              <a:pPr/>
              <a:t>‹#›</a:t>
            </a:fld>
            <a:endParaRPr lang="en-US" altLang="en-US" dirty="0"/>
          </a:p>
        </p:txBody>
      </p:sp>
      <p:cxnSp>
        <p:nvCxnSpPr>
          <p:cNvPr id="7" name="Straight Connector 6"/>
          <p:cNvCxnSpPr>
            <a:cxnSpLocks noChangeShapeType="1"/>
          </p:cNvCxnSpPr>
          <p:nvPr userDrawn="1"/>
        </p:nvCxnSpPr>
        <p:spPr bwMode="auto">
          <a:xfrm>
            <a:off x="301626" y="571500"/>
            <a:ext cx="8634413" cy="0"/>
          </a:xfrm>
          <a:prstGeom prst="line">
            <a:avLst/>
          </a:prstGeom>
          <a:noFill/>
          <a:ln w="28575">
            <a:solidFill>
              <a:srgbClr val="0080FF"/>
            </a:solidFill>
            <a:round/>
            <a:headEnd/>
            <a:tailEnd/>
          </a:ln>
          <a:effectLst>
            <a:outerShdw blurRad="40000" dist="20000" dir="5400000" rotWithShape="0">
              <a:srgbClr val="808080">
                <a:alpha val="37999"/>
              </a:srgbClr>
            </a:outerShdw>
          </a:effectLst>
          <a:extLst>
            <a:ext uri="{909E8E84-426E-40dd-AFC4-6F175D3DCCD1}">
              <a14:hiddenFill xmlns="" xmlns:a14="http://schemas.microsoft.com/office/drawing/2010/main">
                <a:noFill/>
              </a14:hiddenFill>
            </a:ext>
          </a:extLst>
        </p:spPr>
      </p:cxnSp>
      <p:pic>
        <p:nvPicPr>
          <p:cNvPr id="9" name="Picture 2" descr="https://www.sphenix.bnl.gov/web/system/files/u7/sphenix-logo-white-bg.png">
            <a:extLst>
              <a:ext uri="{FF2B5EF4-FFF2-40B4-BE49-F238E27FC236}">
                <a16:creationId xmlns:a16="http://schemas.microsoft.com/office/drawing/2014/main" id="{E21E0E1C-C51F-4944-BAEC-913171417A8F}"/>
              </a:ext>
            </a:extLst>
          </p:cNvPr>
          <p:cNvPicPr>
            <a:picLocks noChangeAspect="1" noChangeArrowheads="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24800" y="1"/>
            <a:ext cx="1149783" cy="571499"/>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83" r:id="rId6"/>
    <p:sldLayoutId id="2147483678" r:id="rId7"/>
    <p:sldLayoutId id="2147483679" r:id="rId8"/>
    <p:sldLayoutId id="2147483680" r:id="rId9"/>
    <p:sldLayoutId id="2147483681" r:id="rId10"/>
    <p:sldLayoutId id="2147483682" r:id="rId11"/>
  </p:sldLayoutIdLst>
  <p:hf hdr="0"/>
  <p:txStyles>
    <p:titleStyle>
      <a:lvl1pPr algn="l" rtl="0" eaLnBrk="1" fontAlgn="base" hangingPunct="1">
        <a:spcBef>
          <a:spcPct val="0"/>
        </a:spcBef>
        <a:spcAft>
          <a:spcPct val="0"/>
        </a:spcAft>
        <a:defRPr sz="4000" kern="1200">
          <a:solidFill>
            <a:schemeClr val="tx1"/>
          </a:solidFill>
          <a:latin typeface="+mj-lt"/>
          <a:ea typeface="MS PGothic" pitchFamily="34" charset="-128"/>
          <a:cs typeface="MS PGothic" charset="0"/>
        </a:defRPr>
      </a:lvl1pPr>
      <a:lvl2pPr algn="l"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l"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l"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l"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pitchFamily="34" charset="0"/>
        <a:buChar char="–"/>
        <a:defRPr sz="2000" b="1"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pitchFamily="34" charset="0"/>
        <a:buChar char="•"/>
        <a:defRPr sz="1800" b="1"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pitchFamily="34" charset="0"/>
        <a:buChar char="–"/>
        <a:defRPr sz="1600" b="1"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pitchFamily="34" charset="0"/>
        <a:buChar char="»"/>
        <a:defRPr sz="1400" b="1"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1859B-0B70-884E-B589-797EFEE999A1}"/>
              </a:ext>
            </a:extLst>
          </p:cNvPr>
          <p:cNvSpPr>
            <a:spLocks noGrp="1"/>
          </p:cNvSpPr>
          <p:nvPr>
            <p:ph type="ctrTitle"/>
          </p:nvPr>
        </p:nvSpPr>
        <p:spPr/>
        <p:txBody>
          <a:bodyPr/>
          <a:lstStyle/>
          <a:p>
            <a:r>
              <a:rPr lang="en-US" dirty="0" err="1"/>
              <a:t>sPHENIX</a:t>
            </a:r>
            <a:r>
              <a:rPr lang="en-US" dirty="0"/>
              <a:t> Computing Plan - Checkup</a:t>
            </a:r>
          </a:p>
        </p:txBody>
      </p:sp>
      <p:sp>
        <p:nvSpPr>
          <p:cNvPr id="4" name="Slide Number Placeholder 3">
            <a:extLst>
              <a:ext uri="{FF2B5EF4-FFF2-40B4-BE49-F238E27FC236}">
                <a16:creationId xmlns:a16="http://schemas.microsoft.com/office/drawing/2014/main" id="{A134DA1F-9A4F-AC4A-97B2-924424ABD0D1}"/>
              </a:ext>
            </a:extLst>
          </p:cNvPr>
          <p:cNvSpPr>
            <a:spLocks noGrp="1"/>
          </p:cNvSpPr>
          <p:nvPr>
            <p:ph type="sldNum" sz="quarter" idx="12"/>
          </p:nvPr>
        </p:nvSpPr>
        <p:spPr/>
        <p:txBody>
          <a:bodyPr/>
          <a:lstStyle/>
          <a:p>
            <a:fld id="{821615D7-3BC1-4233-BC99-0E8D4008AB52}" type="slidenum">
              <a:rPr lang="en-US" altLang="en-US" smtClean="0"/>
              <a:pPr/>
              <a:t>1</a:t>
            </a:fld>
            <a:endParaRPr lang="en-US" altLang="en-US"/>
          </a:p>
        </p:txBody>
      </p:sp>
      <p:sp>
        <p:nvSpPr>
          <p:cNvPr id="8" name="Subtitle 3">
            <a:extLst>
              <a:ext uri="{FF2B5EF4-FFF2-40B4-BE49-F238E27FC236}">
                <a16:creationId xmlns:a16="http://schemas.microsoft.com/office/drawing/2014/main" id="{199E42BB-D985-0447-9E48-067B4502B8DA}"/>
              </a:ext>
            </a:extLst>
          </p:cNvPr>
          <p:cNvSpPr txBox="1">
            <a:spLocks/>
          </p:cNvSpPr>
          <p:nvPr/>
        </p:nvSpPr>
        <p:spPr bwMode="auto">
          <a:xfrm>
            <a:off x="685800" y="1695006"/>
            <a:ext cx="7627620" cy="26293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b="1" kern="1200">
                <a:solidFill>
                  <a:schemeClr val="tx1"/>
                </a:solidFill>
                <a:latin typeface="+mn-lt"/>
                <a:ea typeface="MS PGothic" pitchFamily="34" charset="-128"/>
                <a:cs typeface="MS PGothic" charset="0"/>
              </a:defRPr>
            </a:lvl1pPr>
            <a:lvl2pPr marL="457200" indent="0" algn="ctr" rtl="0" eaLnBrk="0" fontAlgn="base" hangingPunct="0">
              <a:spcBef>
                <a:spcPct val="20000"/>
              </a:spcBef>
              <a:spcAft>
                <a:spcPct val="0"/>
              </a:spcAft>
              <a:buFont typeface="Arial" pitchFamily="34" charset="0"/>
              <a:buNone/>
              <a:defRPr sz="2000" b="1" kern="1200">
                <a:solidFill>
                  <a:schemeClr val="tx1">
                    <a:tint val="75000"/>
                  </a:schemeClr>
                </a:solidFill>
                <a:latin typeface="+mn-lt"/>
                <a:ea typeface="MS PGothic" pitchFamily="34" charset="-128"/>
                <a:cs typeface="MS PGothic" charset="0"/>
              </a:defRPr>
            </a:lvl2pPr>
            <a:lvl3pPr marL="914400" indent="0" algn="ctr" rtl="0" eaLnBrk="0" fontAlgn="base" hangingPunct="0">
              <a:spcBef>
                <a:spcPct val="20000"/>
              </a:spcBef>
              <a:spcAft>
                <a:spcPct val="0"/>
              </a:spcAft>
              <a:buFont typeface="Arial" pitchFamily="34" charset="0"/>
              <a:buNone/>
              <a:defRPr sz="1800" b="1" kern="1200">
                <a:solidFill>
                  <a:schemeClr val="tx1">
                    <a:tint val="75000"/>
                  </a:schemeClr>
                </a:solidFill>
                <a:latin typeface="+mn-lt"/>
                <a:ea typeface="MS PGothic" pitchFamily="34" charset="-128"/>
                <a:cs typeface="MS PGothic" charset="0"/>
              </a:defRPr>
            </a:lvl3pPr>
            <a:lvl4pPr marL="1371600" indent="0" algn="ctr" rtl="0" eaLnBrk="0" fontAlgn="base" hangingPunct="0">
              <a:spcBef>
                <a:spcPct val="20000"/>
              </a:spcBef>
              <a:spcAft>
                <a:spcPct val="0"/>
              </a:spcAft>
              <a:buFont typeface="Arial" pitchFamily="34" charset="0"/>
              <a:buNone/>
              <a:defRPr sz="1600" b="1" kern="1200">
                <a:solidFill>
                  <a:schemeClr val="tx1">
                    <a:tint val="75000"/>
                  </a:schemeClr>
                </a:solidFill>
                <a:latin typeface="+mn-lt"/>
                <a:ea typeface="MS PGothic" pitchFamily="34" charset="-128"/>
                <a:cs typeface="MS PGothic" charset="0"/>
              </a:defRPr>
            </a:lvl4pPr>
            <a:lvl5pPr marL="1828800" indent="0" algn="ctr" rtl="0" eaLnBrk="0" fontAlgn="base" hangingPunct="0">
              <a:spcBef>
                <a:spcPct val="20000"/>
              </a:spcBef>
              <a:spcAft>
                <a:spcPct val="0"/>
              </a:spcAft>
              <a:buFont typeface="Arial" pitchFamily="34" charset="0"/>
              <a:buNone/>
              <a:defRPr sz="1400" b="1" kern="1200">
                <a:solidFill>
                  <a:schemeClr val="tx1">
                    <a:tint val="75000"/>
                  </a:schemeClr>
                </a:solidFill>
                <a:latin typeface="+mn-lt"/>
                <a:ea typeface="MS PGothic" pitchFamily="34" charset="-128"/>
                <a:cs typeface="MS PGothic"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altLang="en-US" sz="2400" b="0" dirty="0">
                <a:solidFill>
                  <a:srgbClr val="0099FF"/>
                </a:solidFill>
              </a:rPr>
              <a:t>January 16, 2019 BNL</a:t>
            </a:r>
          </a:p>
          <a:p>
            <a:pPr algn="l"/>
            <a:r>
              <a:rPr lang="en-US" altLang="en-US" sz="2400" b="0" dirty="0"/>
              <a:t>Review</a:t>
            </a:r>
          </a:p>
          <a:p>
            <a:pPr algn="l"/>
            <a:r>
              <a:rPr lang="en-US" altLang="en-US" sz="2400" b="0" dirty="0"/>
              <a:t>1. Tasks</a:t>
            </a:r>
          </a:p>
          <a:p>
            <a:pPr algn="l"/>
            <a:r>
              <a:rPr lang="en-US" altLang="en-US" sz="2400" b="0" dirty="0"/>
              <a:t>2. Workforce</a:t>
            </a:r>
          </a:p>
          <a:p>
            <a:pPr algn="l"/>
            <a:r>
              <a:rPr lang="en-US" altLang="en-US" sz="2400" b="0" dirty="0"/>
              <a:t>3. Milestones</a:t>
            </a:r>
          </a:p>
          <a:p>
            <a:pPr algn="l"/>
            <a:r>
              <a:rPr lang="en-US" altLang="en-US" sz="2400" b="0" dirty="0"/>
              <a:t>4. Committee Recommendations</a:t>
            </a:r>
          </a:p>
          <a:p>
            <a:pPr algn="l"/>
            <a:r>
              <a:rPr lang="en-US" altLang="en-US" sz="2400" b="0" dirty="0"/>
              <a:t> </a:t>
            </a:r>
          </a:p>
        </p:txBody>
      </p:sp>
    </p:spTree>
    <p:extLst>
      <p:ext uri="{BB962C8B-B14F-4D97-AF65-F5344CB8AC3E}">
        <p14:creationId xmlns:p14="http://schemas.microsoft.com/office/powerpoint/2010/main" val="367947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68F0E-DAF7-074B-AE2A-629CE0D4732B}"/>
              </a:ext>
            </a:extLst>
          </p:cNvPr>
          <p:cNvSpPr>
            <a:spLocks noGrp="1"/>
          </p:cNvSpPr>
          <p:nvPr>
            <p:ph type="title"/>
          </p:nvPr>
        </p:nvSpPr>
        <p:spPr/>
        <p:txBody>
          <a:bodyPr/>
          <a:lstStyle/>
          <a:p>
            <a:r>
              <a:rPr lang="en-US" sz="3200" dirty="0"/>
              <a:t>Core-Effort Planning</a:t>
            </a:r>
          </a:p>
        </p:txBody>
      </p:sp>
      <p:sp>
        <p:nvSpPr>
          <p:cNvPr id="4" name="Slide Number Placeholder 3">
            <a:extLst>
              <a:ext uri="{FF2B5EF4-FFF2-40B4-BE49-F238E27FC236}">
                <a16:creationId xmlns:a16="http://schemas.microsoft.com/office/drawing/2014/main" id="{13B9A25D-55BD-8744-95F0-9BE5CEBE2A82}"/>
              </a:ext>
            </a:extLst>
          </p:cNvPr>
          <p:cNvSpPr>
            <a:spLocks noGrp="1"/>
          </p:cNvSpPr>
          <p:nvPr>
            <p:ph type="sldNum" sz="quarter" idx="12"/>
          </p:nvPr>
        </p:nvSpPr>
        <p:spPr/>
        <p:txBody>
          <a:bodyPr/>
          <a:lstStyle/>
          <a:p>
            <a:fld id="{4B932B3A-BA38-40C7-ADEE-2A1902CEB265}" type="slidenum">
              <a:rPr lang="en-US" altLang="en-US" smtClean="0"/>
              <a:pPr/>
              <a:t>2</a:t>
            </a:fld>
            <a:endParaRPr lang="en-US" altLang="en-US"/>
          </a:p>
        </p:txBody>
      </p:sp>
      <p:sp>
        <p:nvSpPr>
          <p:cNvPr id="6" name="Footer Placeholder 5">
            <a:extLst>
              <a:ext uri="{FF2B5EF4-FFF2-40B4-BE49-F238E27FC236}">
                <a16:creationId xmlns:a16="http://schemas.microsoft.com/office/drawing/2014/main" id="{5266C928-9A25-7D42-852E-0714CAC0FD9F}"/>
              </a:ext>
            </a:extLst>
          </p:cNvPr>
          <p:cNvSpPr>
            <a:spLocks noGrp="1"/>
          </p:cNvSpPr>
          <p:nvPr>
            <p:ph type="ftr" sz="quarter" idx="3"/>
          </p:nvPr>
        </p:nvSpPr>
        <p:spPr/>
        <p:txBody>
          <a:bodyPr/>
          <a:lstStyle/>
          <a:p>
            <a:pPr>
              <a:defRPr/>
            </a:pPr>
            <a:r>
              <a:rPr lang="en-US"/>
              <a:t>sPHENIX Software &amp; Computing  Review</a:t>
            </a:r>
            <a:endParaRPr lang="en-US" dirty="0"/>
          </a:p>
        </p:txBody>
      </p:sp>
      <p:pic>
        <p:nvPicPr>
          <p:cNvPr id="8" name="Picture 7">
            <a:extLst>
              <a:ext uri="{FF2B5EF4-FFF2-40B4-BE49-F238E27FC236}">
                <a16:creationId xmlns:a16="http://schemas.microsoft.com/office/drawing/2014/main" id="{9591FAAA-7963-9446-87A3-F17CA659AD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00" y="583759"/>
            <a:ext cx="8813800" cy="3098800"/>
          </a:xfrm>
          <a:prstGeom prst="rect">
            <a:avLst/>
          </a:prstGeom>
        </p:spPr>
      </p:pic>
    </p:spTree>
    <p:extLst>
      <p:ext uri="{BB962C8B-B14F-4D97-AF65-F5344CB8AC3E}">
        <p14:creationId xmlns:p14="http://schemas.microsoft.com/office/powerpoint/2010/main" val="3526357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EF4D0-0DE6-464A-A98D-1A394978382C}"/>
              </a:ext>
            </a:extLst>
          </p:cNvPr>
          <p:cNvSpPr>
            <a:spLocks noGrp="1"/>
          </p:cNvSpPr>
          <p:nvPr>
            <p:ph type="title"/>
          </p:nvPr>
        </p:nvSpPr>
        <p:spPr/>
        <p:txBody>
          <a:bodyPr/>
          <a:lstStyle/>
          <a:p>
            <a:r>
              <a:rPr lang="en-US" sz="3200" dirty="0"/>
              <a:t>Workforce Plan</a:t>
            </a:r>
          </a:p>
        </p:txBody>
      </p:sp>
      <p:sp>
        <p:nvSpPr>
          <p:cNvPr id="4" name="Slide Number Placeholder 3">
            <a:extLst>
              <a:ext uri="{FF2B5EF4-FFF2-40B4-BE49-F238E27FC236}">
                <a16:creationId xmlns:a16="http://schemas.microsoft.com/office/drawing/2014/main" id="{9117EF0D-9A5C-C142-9395-2A394E84E1F5}"/>
              </a:ext>
            </a:extLst>
          </p:cNvPr>
          <p:cNvSpPr>
            <a:spLocks noGrp="1"/>
          </p:cNvSpPr>
          <p:nvPr>
            <p:ph type="sldNum" sz="quarter" idx="12"/>
          </p:nvPr>
        </p:nvSpPr>
        <p:spPr/>
        <p:txBody>
          <a:bodyPr/>
          <a:lstStyle/>
          <a:p>
            <a:fld id="{4B932B3A-BA38-40C7-ADEE-2A1902CEB265}" type="slidenum">
              <a:rPr lang="en-US" altLang="en-US" smtClean="0"/>
              <a:pPr/>
              <a:t>3</a:t>
            </a:fld>
            <a:endParaRPr lang="en-US" altLang="en-US"/>
          </a:p>
        </p:txBody>
      </p:sp>
      <p:sp>
        <p:nvSpPr>
          <p:cNvPr id="6" name="Footer Placeholder 5">
            <a:extLst>
              <a:ext uri="{FF2B5EF4-FFF2-40B4-BE49-F238E27FC236}">
                <a16:creationId xmlns:a16="http://schemas.microsoft.com/office/drawing/2014/main" id="{2E9F5172-F036-1A4B-A93B-F64C7BD3E1F7}"/>
              </a:ext>
            </a:extLst>
          </p:cNvPr>
          <p:cNvSpPr>
            <a:spLocks noGrp="1"/>
          </p:cNvSpPr>
          <p:nvPr>
            <p:ph type="ftr" sz="quarter" idx="3"/>
          </p:nvPr>
        </p:nvSpPr>
        <p:spPr/>
        <p:txBody>
          <a:bodyPr/>
          <a:lstStyle/>
          <a:p>
            <a:pPr>
              <a:defRPr/>
            </a:pPr>
            <a:r>
              <a:rPr lang="en-US"/>
              <a:t>sPHENIX Software &amp; Computing  Review</a:t>
            </a:r>
            <a:endParaRPr lang="en-US" dirty="0"/>
          </a:p>
        </p:txBody>
      </p:sp>
      <p:graphicFrame>
        <p:nvGraphicFramePr>
          <p:cNvPr id="3" name="Table 2">
            <a:extLst>
              <a:ext uri="{FF2B5EF4-FFF2-40B4-BE49-F238E27FC236}">
                <a16:creationId xmlns:a16="http://schemas.microsoft.com/office/drawing/2014/main" id="{71B80AB1-0527-A64F-9D60-B0380560F89A}"/>
              </a:ext>
            </a:extLst>
          </p:cNvPr>
          <p:cNvGraphicFramePr>
            <a:graphicFrameLocks noGrp="1"/>
          </p:cNvGraphicFramePr>
          <p:nvPr>
            <p:extLst>
              <p:ext uri="{D42A27DB-BD31-4B8C-83A1-F6EECF244321}">
                <p14:modId xmlns:p14="http://schemas.microsoft.com/office/powerpoint/2010/main" val="234505625"/>
              </p:ext>
            </p:extLst>
          </p:nvPr>
        </p:nvGraphicFramePr>
        <p:xfrm>
          <a:off x="1524000" y="655242"/>
          <a:ext cx="6096000" cy="4206240"/>
        </p:xfrm>
        <a:graphic>
          <a:graphicData uri="http://schemas.openxmlformats.org/drawingml/2006/table">
            <a:tbl>
              <a:tblPr>
                <a:tableStyleId>{5C22544A-7EE6-4342-B048-85BDC9FD1C3A}</a:tableStyleId>
              </a:tblPr>
              <a:tblGrid>
                <a:gridCol w="1718650">
                  <a:extLst>
                    <a:ext uri="{9D8B030D-6E8A-4147-A177-3AD203B41FA5}">
                      <a16:colId xmlns:a16="http://schemas.microsoft.com/office/drawing/2014/main" val="4202753438"/>
                    </a:ext>
                  </a:extLst>
                </a:gridCol>
                <a:gridCol w="2854001">
                  <a:extLst>
                    <a:ext uri="{9D8B030D-6E8A-4147-A177-3AD203B41FA5}">
                      <a16:colId xmlns:a16="http://schemas.microsoft.com/office/drawing/2014/main" val="2961524522"/>
                    </a:ext>
                  </a:extLst>
                </a:gridCol>
                <a:gridCol w="617152">
                  <a:extLst>
                    <a:ext uri="{9D8B030D-6E8A-4147-A177-3AD203B41FA5}">
                      <a16:colId xmlns:a16="http://schemas.microsoft.com/office/drawing/2014/main" val="3296348328"/>
                    </a:ext>
                  </a:extLst>
                </a:gridCol>
                <a:gridCol w="906197">
                  <a:extLst>
                    <a:ext uri="{9D8B030D-6E8A-4147-A177-3AD203B41FA5}">
                      <a16:colId xmlns:a16="http://schemas.microsoft.com/office/drawing/2014/main" val="1703882214"/>
                    </a:ext>
                  </a:extLst>
                </a:gridCol>
              </a:tblGrid>
              <a:tr h="156776">
                <a:tc>
                  <a:txBody>
                    <a:bodyPr/>
                    <a:lstStyle/>
                    <a:p>
                      <a:pPr algn="l" fontAlgn="b"/>
                      <a:r>
                        <a:rPr lang="en-US" sz="1200" u="none" strike="noStrike">
                          <a:effectLst/>
                        </a:rPr>
                        <a:t>Project Name</a:t>
                      </a:r>
                      <a:endParaRPr lang="en-US" sz="1200" b="1"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Description</a:t>
                      </a:r>
                      <a:endParaRPr lang="en-US" sz="1200" b="1"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Effort</a:t>
                      </a:r>
                      <a:endParaRPr lang="en-US" sz="1200" b="1"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Names</a:t>
                      </a:r>
                      <a:endParaRPr lang="en-US" sz="1200" b="1"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9774212"/>
                  </a:ext>
                </a:extLst>
              </a:tr>
              <a:tr h="156776">
                <a:tc>
                  <a:txBody>
                    <a:bodyPr/>
                    <a:lstStyle/>
                    <a:p>
                      <a:pPr algn="l" fontAlgn="b"/>
                      <a:r>
                        <a:rPr lang="en-US" sz="1200" u="none" strike="noStrike">
                          <a:effectLst/>
                        </a:rPr>
                        <a:t>Online Computing</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Develop/Maintain online computing tools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M. </a:t>
                      </a:r>
                      <a:r>
                        <a:rPr lang="en-US" sz="1200" u="none" strike="noStrike" dirty="0" err="1">
                          <a:effectLst/>
                        </a:rPr>
                        <a:t>Purschke</a:t>
                      </a:r>
                      <a:endParaRPr lang="en-US" sz="1200" b="0"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958431"/>
                  </a:ext>
                </a:extLst>
              </a:tr>
              <a:tr h="156776">
                <a:tc>
                  <a:txBody>
                    <a:bodyPr/>
                    <a:lstStyle/>
                    <a:p>
                      <a:pPr algn="r" fontAlgn="b"/>
                      <a:endParaRPr lang="en-US" sz="1200" b="0"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Trigger rates, adjustments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0.2</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U. Colorado</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138898"/>
                  </a:ext>
                </a:extLst>
              </a:tr>
              <a:tr h="156776">
                <a:tc>
                  <a:txBody>
                    <a:bodyPr/>
                    <a:lstStyle/>
                    <a:p>
                      <a:pPr algn="r" fontAlgn="b"/>
                      <a:endParaRPr lang="en-US" sz="1200" b="0"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0.2 FTE per subsystem</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0454596"/>
                  </a:ext>
                </a:extLst>
              </a:tr>
              <a:tr h="156776">
                <a:tc>
                  <a:txBody>
                    <a:bodyPr/>
                    <a:lstStyle/>
                    <a:p>
                      <a:pPr algn="l" fontAlgn="b"/>
                      <a:r>
                        <a:rPr lang="en-US" sz="1200" u="none" strike="noStrike">
                          <a:effectLst/>
                        </a:rPr>
                        <a:t>Simulation</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Develop/Maintain simulation tools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J. Huang</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8158785"/>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Integration</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0.5</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9252814"/>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Fast Simulators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0.5</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NPPS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0481371"/>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Release and QA</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0.5</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NPPS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9469913"/>
                  </a:ext>
                </a:extLst>
              </a:tr>
              <a:tr h="156776">
                <a:tc>
                  <a:txBody>
                    <a:bodyPr/>
                    <a:lstStyle/>
                    <a:p>
                      <a:pPr algn="r" fontAlgn="b"/>
                      <a:endParaRPr lang="en-US" sz="1200" b="0"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0.2 FTE per substystem (excluding TPC)</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4302133"/>
                  </a:ext>
                </a:extLst>
              </a:tr>
              <a:tr h="156776">
                <a:tc>
                  <a:txBody>
                    <a:bodyPr/>
                    <a:lstStyle/>
                    <a:p>
                      <a:pPr algn="l" fontAlgn="b"/>
                      <a:r>
                        <a:rPr lang="en-US" sz="1200" u="none" strike="noStrike">
                          <a:effectLst/>
                        </a:rPr>
                        <a:t>TPC/Tracking</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Track reconstruction and calibration</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C. Roland</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001182"/>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Achieve 5sec/event track reco</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1.0</a:t>
                      </a:r>
                      <a:endParaRPr lang="en-US" sz="1200" b="0"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NPPS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1244712"/>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Mostly distortiion corrections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NPPS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7193146"/>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Vertex Finding</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A. Frawley</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7739510"/>
                  </a:ext>
                </a:extLst>
              </a:tr>
              <a:tr h="156776">
                <a:tc>
                  <a:txBody>
                    <a:bodyPr/>
                    <a:lstStyle/>
                    <a:p>
                      <a:pPr algn="l" fontAlgn="b"/>
                      <a:r>
                        <a:rPr lang="en-US" sz="1200" u="none" strike="noStrike">
                          <a:effectLst/>
                        </a:rPr>
                        <a:t>Calorimeter</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Fast ADC / Clustering</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1172914"/>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Calorimeter Calibration</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9623193"/>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Simulation/Verification</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2766891"/>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Jet-calibration (with TPC)</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5243462"/>
                  </a:ext>
                </a:extLst>
              </a:tr>
              <a:tr h="156776">
                <a:tc>
                  <a:txBody>
                    <a:bodyPr/>
                    <a:lstStyle/>
                    <a:p>
                      <a:pPr algn="l" fontAlgn="b"/>
                      <a:r>
                        <a:rPr lang="en-US" sz="1200" u="none" strike="noStrike">
                          <a:effectLst/>
                        </a:rPr>
                        <a:t>Software Framework</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Develop/Maintain offline framework</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C. Pinkenburg</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0453790"/>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Release Q&amp;A</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0.5</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NPPS</a:t>
                      </a:r>
                      <a:endParaRPr lang="en-US" sz="1200" b="0"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8882709"/>
                  </a:ext>
                </a:extLst>
              </a:tr>
              <a:tr h="156776">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Database, data moving, record keeping</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0.5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NPPS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4178834"/>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Distributed workflows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0.5</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NPPS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8270503"/>
                  </a:ext>
                </a:extLst>
              </a:tr>
              <a:tr h="156776">
                <a:tc>
                  <a:txBody>
                    <a:bodyPr/>
                    <a:lstStyle/>
                    <a:p>
                      <a:pPr algn="r"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GPU-acceleration</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0.5</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rPr>
                        <a:t>NPPS</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1974162"/>
                  </a:ext>
                </a:extLst>
              </a:tr>
              <a:tr h="156776">
                <a:tc>
                  <a:txBody>
                    <a:bodyPr/>
                    <a:lstStyle/>
                    <a:p>
                      <a:pPr algn="l" fontAlgn="b"/>
                      <a:r>
                        <a:rPr lang="en-US" sz="1200" u="none" strike="noStrike">
                          <a:effectLst/>
                        </a:rPr>
                        <a:t>Total</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a:effectLst/>
                        </a:rPr>
                        <a:t>17.2</a:t>
                      </a:r>
                      <a:endParaRPr lang="en-US"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(5 NPPS)</a:t>
                      </a:r>
                      <a:endParaRPr lang="en-US" sz="1200" b="0"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2038600"/>
                  </a:ext>
                </a:extLst>
              </a:tr>
            </a:tbl>
          </a:graphicData>
        </a:graphic>
      </p:graphicFrame>
    </p:spTree>
    <p:extLst>
      <p:ext uri="{BB962C8B-B14F-4D97-AF65-F5344CB8AC3E}">
        <p14:creationId xmlns:p14="http://schemas.microsoft.com/office/powerpoint/2010/main" val="3060078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5EFD7-827A-C743-BAA2-488516595FE5}"/>
              </a:ext>
            </a:extLst>
          </p:cNvPr>
          <p:cNvSpPr>
            <a:spLocks noGrp="1"/>
          </p:cNvSpPr>
          <p:nvPr>
            <p:ph type="title"/>
          </p:nvPr>
        </p:nvSpPr>
        <p:spPr>
          <a:xfrm>
            <a:off x="457200" y="25003"/>
            <a:ext cx="8229600" cy="546497"/>
          </a:xfrm>
        </p:spPr>
        <p:txBody>
          <a:bodyPr/>
          <a:lstStyle/>
          <a:p>
            <a:r>
              <a:rPr lang="en-US" dirty="0"/>
              <a:t>Milestones</a:t>
            </a:r>
          </a:p>
        </p:txBody>
      </p:sp>
      <p:sp>
        <p:nvSpPr>
          <p:cNvPr id="4" name="Slide Number Placeholder 3">
            <a:extLst>
              <a:ext uri="{FF2B5EF4-FFF2-40B4-BE49-F238E27FC236}">
                <a16:creationId xmlns:a16="http://schemas.microsoft.com/office/drawing/2014/main" id="{8BB2980D-BB24-D942-8499-E700EF2FC32F}"/>
              </a:ext>
            </a:extLst>
          </p:cNvPr>
          <p:cNvSpPr>
            <a:spLocks noGrp="1"/>
          </p:cNvSpPr>
          <p:nvPr>
            <p:ph type="sldNum" sz="quarter" idx="12"/>
          </p:nvPr>
        </p:nvSpPr>
        <p:spPr/>
        <p:txBody>
          <a:bodyPr/>
          <a:lstStyle/>
          <a:p>
            <a:fld id="{4B932B3A-BA38-40C7-ADEE-2A1902CEB265}" type="slidenum">
              <a:rPr lang="en-US" altLang="en-US" smtClean="0"/>
              <a:pPr/>
              <a:t>4</a:t>
            </a:fld>
            <a:endParaRPr lang="en-US" altLang="en-US"/>
          </a:p>
        </p:txBody>
      </p:sp>
      <p:sp>
        <p:nvSpPr>
          <p:cNvPr id="6" name="Footer Placeholder 5">
            <a:extLst>
              <a:ext uri="{FF2B5EF4-FFF2-40B4-BE49-F238E27FC236}">
                <a16:creationId xmlns:a16="http://schemas.microsoft.com/office/drawing/2014/main" id="{DB72A4CC-2BEB-B548-81C4-360848CF543A}"/>
              </a:ext>
            </a:extLst>
          </p:cNvPr>
          <p:cNvSpPr>
            <a:spLocks noGrp="1"/>
          </p:cNvSpPr>
          <p:nvPr>
            <p:ph type="ftr" sz="quarter" idx="3"/>
          </p:nvPr>
        </p:nvSpPr>
        <p:spPr/>
        <p:txBody>
          <a:bodyPr/>
          <a:lstStyle/>
          <a:p>
            <a:pPr>
              <a:defRPr/>
            </a:pPr>
            <a:r>
              <a:rPr lang="en-US"/>
              <a:t>sPHENIX Software &amp; Computing  Review</a:t>
            </a:r>
            <a:endParaRPr lang="en-US" dirty="0"/>
          </a:p>
        </p:txBody>
      </p:sp>
      <p:sp>
        <p:nvSpPr>
          <p:cNvPr id="10" name="Content Placeholder 2">
            <a:extLst>
              <a:ext uri="{FF2B5EF4-FFF2-40B4-BE49-F238E27FC236}">
                <a16:creationId xmlns:a16="http://schemas.microsoft.com/office/drawing/2014/main" id="{8EDBAC2F-968B-A24E-A6EA-EDF59E748457}"/>
              </a:ext>
            </a:extLst>
          </p:cNvPr>
          <p:cNvSpPr txBox="1">
            <a:spLocks/>
          </p:cNvSpPr>
          <p:nvPr/>
        </p:nvSpPr>
        <p:spPr>
          <a:xfrm>
            <a:off x="76200" y="811529"/>
            <a:ext cx="4343400" cy="3817621"/>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000" b="1"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b="1"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1600" b="1"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1400" b="1"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a:t>2019 (Q4)</a:t>
            </a:r>
          </a:p>
          <a:p>
            <a:pPr marL="460375" lvl="1" indent="-284163"/>
            <a:r>
              <a:rPr lang="en-US" sz="1200" b="0" dirty="0">
                <a:cs typeface="Arial Narrow"/>
              </a:rPr>
              <a:t>Demonstrate the ability to read time-aligned data from multiple systems</a:t>
            </a:r>
          </a:p>
          <a:p>
            <a:pPr marL="460375" lvl="1" indent="-284163"/>
            <a:r>
              <a:rPr lang="en-US" sz="1200" b="0" dirty="0">
                <a:cs typeface="Arial Narrow"/>
              </a:rPr>
              <a:t>Deploy 2D &amp; 3D vertex reconstruction</a:t>
            </a:r>
          </a:p>
          <a:p>
            <a:r>
              <a:rPr lang="en-US" sz="1200" dirty="0">
                <a:cs typeface="Arial Narrow"/>
              </a:rPr>
              <a:t>2020</a:t>
            </a:r>
          </a:p>
          <a:p>
            <a:pPr marL="460375" lvl="1" indent="-284163"/>
            <a:r>
              <a:rPr lang="en-US" sz="1200" b="0" dirty="0">
                <a:cs typeface="Arial Narrow"/>
              </a:rPr>
              <a:t>Demonstrate the ability to build events offline</a:t>
            </a:r>
          </a:p>
          <a:p>
            <a:pPr marL="460375" lvl="1" indent="-284163"/>
            <a:r>
              <a:rPr lang="en-US" sz="1200" b="0" dirty="0">
                <a:cs typeface="Arial Narrow"/>
              </a:rPr>
              <a:t>First simulation campaign (realistic TPC drift &amp; </a:t>
            </a:r>
            <a:r>
              <a:rPr lang="en-US" sz="1200" b="0" dirty="0" err="1">
                <a:cs typeface="Arial Narrow"/>
              </a:rPr>
              <a:t>ExB</a:t>
            </a:r>
            <a:r>
              <a:rPr lang="en-US" sz="1200" b="0" dirty="0">
                <a:cs typeface="Arial Narrow"/>
              </a:rPr>
              <a:t> effects)</a:t>
            </a:r>
          </a:p>
          <a:p>
            <a:pPr marL="460375" lvl="1" indent="-284163"/>
            <a:r>
              <a:rPr lang="en-US" sz="1200" b="0" dirty="0">
                <a:cs typeface="Arial Narrow"/>
              </a:rPr>
              <a:t>Modeling and Simulation of TPC space-charge distortions</a:t>
            </a:r>
          </a:p>
          <a:p>
            <a:pPr marL="460375" lvl="1" indent="-284163"/>
            <a:r>
              <a:rPr lang="en-US" sz="1200" b="0" dirty="0">
                <a:cs typeface="Arial Narrow"/>
              </a:rPr>
              <a:t>Implement ACTS tracking, optimize tracking for 5-sec/</a:t>
            </a:r>
            <a:r>
              <a:rPr lang="en-US" sz="1200" b="0" dirty="0" err="1">
                <a:cs typeface="Arial Narrow"/>
              </a:rPr>
              <a:t>ev</a:t>
            </a:r>
            <a:endParaRPr lang="en-US" sz="1200" b="0" dirty="0">
              <a:cs typeface="Arial Narrow"/>
            </a:endParaRPr>
          </a:p>
          <a:p>
            <a:pPr marL="460375" lvl="1" indent="-284163"/>
            <a:r>
              <a:rPr lang="en-US" sz="1200" b="0" dirty="0">
                <a:cs typeface="Arial Narrow"/>
              </a:rPr>
              <a:t>Detailed Calorimeter simulation validation</a:t>
            </a:r>
          </a:p>
          <a:p>
            <a:pPr marL="460375" lvl="1" indent="-284163"/>
            <a:r>
              <a:rPr lang="en-US" sz="1200" b="0" dirty="0">
                <a:cs typeface="Arial Narrow"/>
              </a:rPr>
              <a:t>ADC time-series signal fitting optimization</a:t>
            </a:r>
          </a:p>
          <a:p>
            <a:pPr marL="460375" lvl="1" indent="-284163"/>
            <a:r>
              <a:rPr lang="en-US" sz="1200" b="0" dirty="0">
                <a:cs typeface="Arial Narrow"/>
              </a:rPr>
              <a:t>Develop calibration strategy, workflow, simulation tools</a:t>
            </a:r>
          </a:p>
          <a:p>
            <a:pPr marL="460375" lvl="1" indent="-284163"/>
            <a:r>
              <a:rPr lang="en-US" sz="1200" b="0" dirty="0">
                <a:cs typeface="Arial Narrow"/>
              </a:rPr>
              <a:t>Define post-DST data formats</a:t>
            </a:r>
          </a:p>
          <a:p>
            <a:pPr marL="460375" lvl="1" indent="-284163"/>
            <a:r>
              <a:rPr lang="en-US" sz="1200" b="0" dirty="0">
                <a:cs typeface="Arial Narrow"/>
              </a:rPr>
              <a:t>Implement PANDA/RUCIO for distributed job submission and data management</a:t>
            </a:r>
          </a:p>
          <a:p>
            <a:pPr marL="460375" lvl="1" indent="-284163"/>
            <a:r>
              <a:rPr lang="en-US" sz="1200" b="0" dirty="0">
                <a:cs typeface="Arial Narrow"/>
              </a:rPr>
              <a:t>Implement Multi-Threading</a:t>
            </a:r>
          </a:p>
          <a:p>
            <a:pPr marL="460375" lvl="1" indent="-284163"/>
            <a:r>
              <a:rPr lang="en-US" sz="1200" b="0" dirty="0">
                <a:cs typeface="Arial Narrow"/>
              </a:rPr>
              <a:t>Demonstrate ability to run on OSG</a:t>
            </a:r>
          </a:p>
          <a:p>
            <a:pPr lvl="1"/>
            <a:endParaRPr lang="en-US" sz="1200" b="0" dirty="0"/>
          </a:p>
        </p:txBody>
      </p:sp>
      <p:sp>
        <p:nvSpPr>
          <p:cNvPr id="11" name="Content Placeholder 2">
            <a:extLst>
              <a:ext uri="{FF2B5EF4-FFF2-40B4-BE49-F238E27FC236}">
                <a16:creationId xmlns:a16="http://schemas.microsoft.com/office/drawing/2014/main" id="{07132D74-04CD-9B49-839E-DB70B2553EBC}"/>
              </a:ext>
            </a:extLst>
          </p:cNvPr>
          <p:cNvSpPr txBox="1">
            <a:spLocks/>
          </p:cNvSpPr>
          <p:nvPr/>
        </p:nvSpPr>
        <p:spPr bwMode="auto">
          <a:xfrm>
            <a:off x="4532548" y="819150"/>
            <a:ext cx="4343400" cy="33604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pitchFamily="34" charset="0"/>
              <a:buChar char="–"/>
              <a:defRPr sz="2000" b="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pitchFamily="34" charset="0"/>
              <a:buChar char="•"/>
              <a:defRPr sz="1800" b="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pitchFamily="34" charset="0"/>
              <a:buChar char="–"/>
              <a:defRPr sz="1600" b="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pitchFamily="34" charset="0"/>
              <a:buChar char="»"/>
              <a:defRPr sz="1400" b="1"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dirty="0"/>
              <a:t>2021</a:t>
            </a:r>
          </a:p>
          <a:p>
            <a:pPr marL="460375" lvl="1" indent="-284163"/>
            <a:r>
              <a:rPr lang="en-US" sz="1200" dirty="0">
                <a:cs typeface="Arial Narrow"/>
              </a:rPr>
              <a:t>Demonstrate the ability to read time-aligned data from multiple systems</a:t>
            </a:r>
          </a:p>
          <a:p>
            <a:pPr marL="460375" lvl="1" indent="-284163"/>
            <a:r>
              <a:rPr lang="en-US" sz="1200" dirty="0">
                <a:cs typeface="Arial Narrow"/>
              </a:rPr>
              <a:t>Second simulation campaign (with optimized tracker)</a:t>
            </a:r>
          </a:p>
          <a:p>
            <a:pPr marL="460375" lvl="1" indent="-284163"/>
            <a:r>
              <a:rPr lang="en-US" sz="1200" dirty="0">
                <a:cs typeface="Arial Narrow"/>
              </a:rPr>
              <a:t>Develop/Adopt particle flow algorithms and Optimize Calorimeter Clustering </a:t>
            </a:r>
          </a:p>
          <a:p>
            <a:pPr marL="460375" lvl="1" indent="-284163"/>
            <a:r>
              <a:rPr lang="en-US" sz="1200" dirty="0">
                <a:cs typeface="Arial Narrow"/>
              </a:rPr>
              <a:t>Database integration of alignment, detector parameters, and calibrations</a:t>
            </a:r>
          </a:p>
          <a:p>
            <a:pPr marL="460375" lvl="1" indent="-284163"/>
            <a:r>
              <a:rPr lang="en-US" sz="1200" dirty="0">
                <a:cs typeface="Arial Narrow"/>
              </a:rPr>
              <a:t>Deploy space-charge correction framework</a:t>
            </a:r>
          </a:p>
          <a:p>
            <a:pPr marL="460375" lvl="1" indent="-284163"/>
            <a:r>
              <a:rPr lang="en-US" sz="1200" dirty="0">
                <a:cs typeface="Arial Narrow"/>
              </a:rPr>
              <a:t>Mock data challenge(s) from simulated raw data thru calibration and reconstruction</a:t>
            </a:r>
          </a:p>
          <a:p>
            <a:r>
              <a:rPr lang="en-US" sz="1200" dirty="0">
                <a:cs typeface="Arial Narrow"/>
              </a:rPr>
              <a:t>2022</a:t>
            </a:r>
          </a:p>
          <a:p>
            <a:pPr marL="460375" lvl="1" indent="-284163"/>
            <a:r>
              <a:rPr lang="en-US" sz="1200" dirty="0">
                <a:cs typeface="Arial Narrow"/>
              </a:rPr>
              <a:t>Full chain test and QA for all subsystems</a:t>
            </a:r>
          </a:p>
          <a:p>
            <a:pPr marL="460375" lvl="1" indent="-284163"/>
            <a:r>
              <a:rPr lang="en-US" sz="1200" dirty="0">
                <a:cs typeface="Arial Narrow"/>
              </a:rPr>
              <a:t>Cosmic running and analysis</a:t>
            </a:r>
          </a:p>
          <a:p>
            <a:pPr marL="460375" lvl="1" indent="-284163"/>
            <a:r>
              <a:rPr lang="en-US" sz="1200" dirty="0">
                <a:cs typeface="Arial Narrow"/>
              </a:rPr>
              <a:t>Readiness testing and commissioning</a:t>
            </a:r>
          </a:p>
          <a:p>
            <a:pPr lvl="1"/>
            <a:endParaRPr lang="en-US" sz="1100" dirty="0">
              <a:cs typeface="Arial Narrow"/>
            </a:endParaRPr>
          </a:p>
          <a:p>
            <a:pPr lvl="1"/>
            <a:endParaRPr lang="en-US" sz="1100" dirty="0"/>
          </a:p>
        </p:txBody>
      </p:sp>
    </p:spTree>
    <p:extLst>
      <p:ext uri="{BB962C8B-B14F-4D97-AF65-F5344CB8AC3E}">
        <p14:creationId xmlns:p14="http://schemas.microsoft.com/office/powerpoint/2010/main" val="1290721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8E3E-28BB-9946-9BB9-BFD5FD74AD5A}"/>
              </a:ext>
            </a:extLst>
          </p:cNvPr>
          <p:cNvSpPr>
            <a:spLocks noGrp="1"/>
          </p:cNvSpPr>
          <p:nvPr>
            <p:ph type="title"/>
          </p:nvPr>
        </p:nvSpPr>
        <p:spPr/>
        <p:txBody>
          <a:bodyPr/>
          <a:lstStyle/>
          <a:p>
            <a:r>
              <a:rPr lang="en-US" dirty="0"/>
              <a:t>Review Recommendations</a:t>
            </a:r>
          </a:p>
        </p:txBody>
      </p:sp>
      <p:sp>
        <p:nvSpPr>
          <p:cNvPr id="4" name="Slide Number Placeholder 3">
            <a:extLst>
              <a:ext uri="{FF2B5EF4-FFF2-40B4-BE49-F238E27FC236}">
                <a16:creationId xmlns:a16="http://schemas.microsoft.com/office/drawing/2014/main" id="{56481A3C-FDE9-A942-96F7-632F2F09B765}"/>
              </a:ext>
            </a:extLst>
          </p:cNvPr>
          <p:cNvSpPr>
            <a:spLocks noGrp="1"/>
          </p:cNvSpPr>
          <p:nvPr>
            <p:ph type="sldNum" sz="quarter" idx="12"/>
          </p:nvPr>
        </p:nvSpPr>
        <p:spPr/>
        <p:txBody>
          <a:bodyPr/>
          <a:lstStyle/>
          <a:p>
            <a:fld id="{4B932B3A-BA38-40C7-ADEE-2A1902CEB265}" type="slidenum">
              <a:rPr lang="en-US" altLang="en-US" smtClean="0"/>
              <a:pPr/>
              <a:t>5</a:t>
            </a:fld>
            <a:endParaRPr lang="en-US" altLang="en-US"/>
          </a:p>
        </p:txBody>
      </p:sp>
      <p:sp>
        <p:nvSpPr>
          <p:cNvPr id="7" name="Content Placeholder 2">
            <a:extLst>
              <a:ext uri="{FF2B5EF4-FFF2-40B4-BE49-F238E27FC236}">
                <a16:creationId xmlns:a16="http://schemas.microsoft.com/office/drawing/2014/main" id="{E58CD879-C1AD-C846-BAA9-D1B26FF8BA37}"/>
              </a:ext>
            </a:extLst>
          </p:cNvPr>
          <p:cNvSpPr txBox="1">
            <a:spLocks/>
          </p:cNvSpPr>
          <p:nvPr/>
        </p:nvSpPr>
        <p:spPr bwMode="auto">
          <a:xfrm>
            <a:off x="533400" y="666750"/>
            <a:ext cx="8229600" cy="28928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pitchFamily="34" charset="0"/>
              <a:buChar char="–"/>
              <a:defRPr sz="2000" b="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pitchFamily="34" charset="0"/>
              <a:buChar char="•"/>
              <a:defRPr sz="1800" b="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pitchFamily="34" charset="0"/>
              <a:buChar char="–"/>
              <a:defRPr sz="1600" b="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pitchFamily="34" charset="0"/>
              <a:buChar char="»"/>
              <a:defRPr sz="1400" b="1"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Simulation/Calorimeter Performance</a:t>
            </a:r>
          </a:p>
          <a:p>
            <a:pPr marL="800100" lvl="1" indent="-342900">
              <a:buFont typeface="+mj-lt"/>
              <a:buAutoNum type="arabicPeriod"/>
            </a:pPr>
            <a:r>
              <a:rPr lang="en-US" sz="1400" dirty="0"/>
              <a:t>Revisit the TPC distortions plans and requirements together with teams having a TPC based experiment and long expertise. Example: experts from BNL (STAR) and CERN (ALICE) should review and comment on </a:t>
            </a:r>
            <a:r>
              <a:rPr lang="en-US" sz="1400" dirty="0" err="1"/>
              <a:t>sPHENIX</a:t>
            </a:r>
            <a:r>
              <a:rPr lang="en-US" sz="1400" dirty="0"/>
              <a:t> approach. </a:t>
            </a:r>
          </a:p>
          <a:p>
            <a:pPr marL="800100" lvl="1" indent="-342900">
              <a:buFont typeface="+mj-lt"/>
              <a:buAutoNum type="arabicPeriod"/>
            </a:pPr>
            <a:r>
              <a:rPr lang="en-US" sz="1400" dirty="0"/>
              <a:t>Consolidate the simulation requirements and implementation needs in regards to treatment of distortions, misalignment and other considerations that may introduce uncertainties in the estimate of efficiencies. The timeline for such implementation should be clearly justified. </a:t>
            </a:r>
          </a:p>
          <a:p>
            <a:pPr marL="800100" lvl="1" indent="-342900">
              <a:buFont typeface="+mj-lt"/>
              <a:buAutoNum type="arabicPeriod"/>
            </a:pPr>
            <a:r>
              <a:rPr lang="en-US" sz="1400" dirty="0"/>
              <a:t>Fast simulations should be further investigated. While simulation constitutes a small portion of the total CPU budget, they may provide a path to fast evaluation / analysis. </a:t>
            </a:r>
          </a:p>
          <a:p>
            <a:pPr marL="800100" lvl="1" indent="-342900">
              <a:buFont typeface="+mj-lt"/>
              <a:buAutoNum type="arabicPeriod"/>
            </a:pPr>
            <a:r>
              <a:rPr lang="en-US" sz="1400" dirty="0"/>
              <a:t>The </a:t>
            </a:r>
            <a:r>
              <a:rPr lang="en-US" sz="1400" dirty="0" err="1"/>
              <a:t>sPHENIX</a:t>
            </a:r>
            <a:r>
              <a:rPr lang="en-US" sz="1400" dirty="0"/>
              <a:t> collaboration should identify from within the collaboration the individuals with the knowledge (or hire &amp; grow individuals to have such knowledge) needed to support TPC domain-specific tasks (calibrations, detailed simulations) and furthermore, have their retention in mind. </a:t>
            </a:r>
          </a:p>
        </p:txBody>
      </p:sp>
    </p:spTree>
    <p:extLst>
      <p:ext uri="{BB962C8B-B14F-4D97-AF65-F5344CB8AC3E}">
        <p14:creationId xmlns:p14="http://schemas.microsoft.com/office/powerpoint/2010/main" val="3955746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8E3E-28BB-9946-9BB9-BFD5FD74AD5A}"/>
              </a:ext>
            </a:extLst>
          </p:cNvPr>
          <p:cNvSpPr>
            <a:spLocks noGrp="1"/>
          </p:cNvSpPr>
          <p:nvPr>
            <p:ph type="title"/>
          </p:nvPr>
        </p:nvSpPr>
        <p:spPr/>
        <p:txBody>
          <a:bodyPr/>
          <a:lstStyle/>
          <a:p>
            <a:r>
              <a:rPr lang="en-US" dirty="0"/>
              <a:t>Review Recommendations</a:t>
            </a:r>
          </a:p>
        </p:txBody>
      </p:sp>
      <p:sp>
        <p:nvSpPr>
          <p:cNvPr id="3" name="Content Placeholder 2">
            <a:extLst>
              <a:ext uri="{FF2B5EF4-FFF2-40B4-BE49-F238E27FC236}">
                <a16:creationId xmlns:a16="http://schemas.microsoft.com/office/drawing/2014/main" id="{7428B440-0D63-7C43-827F-54B0477C8839}"/>
              </a:ext>
            </a:extLst>
          </p:cNvPr>
          <p:cNvSpPr>
            <a:spLocks noGrp="1"/>
          </p:cNvSpPr>
          <p:nvPr>
            <p:ph idx="1"/>
          </p:nvPr>
        </p:nvSpPr>
        <p:spPr>
          <a:xfrm>
            <a:off x="452718" y="649906"/>
            <a:ext cx="8229600" cy="1617044"/>
          </a:xfrm>
        </p:spPr>
        <p:txBody>
          <a:bodyPr/>
          <a:lstStyle/>
          <a:p>
            <a:r>
              <a:rPr lang="en-US" sz="2000" dirty="0"/>
              <a:t>Framework/Calibration/Reconstruction</a:t>
            </a:r>
          </a:p>
          <a:p>
            <a:pPr marL="800100" lvl="1" indent="-342900">
              <a:buFont typeface="+mj-lt"/>
              <a:buAutoNum type="arabicPeriod"/>
            </a:pPr>
            <a:r>
              <a:rPr lang="en-US" sz="1400" dirty="0"/>
              <a:t>At this stage of maturity of the plan, we highly recommend to work together with the RACF on computing resources plans that would fold in cost decrease and CPU performance increase (Moore’s and </a:t>
            </a:r>
            <a:r>
              <a:rPr lang="en-US" sz="1400" dirty="0" err="1"/>
              <a:t>Kryder's</a:t>
            </a:r>
            <a:r>
              <a:rPr lang="en-US" sz="1400" dirty="0"/>
              <a:t> law scaling) - projections should be updated accordingly. </a:t>
            </a:r>
          </a:p>
          <a:p>
            <a:pPr marL="800100" lvl="1" indent="-342900">
              <a:buFont typeface="+mj-lt"/>
              <a:buAutoNum type="arabicPeriod"/>
            </a:pPr>
            <a:r>
              <a:rPr lang="en-US" sz="1400" dirty="0"/>
              <a:t>Continue work related to DST and </a:t>
            </a:r>
            <a:r>
              <a:rPr lang="en-US" sz="1400" dirty="0" err="1"/>
              <a:t>postDST</a:t>
            </a:r>
            <a:r>
              <a:rPr lang="en-US" sz="1400" dirty="0"/>
              <a:t> format definitions - this will soon be needed. </a:t>
            </a:r>
          </a:p>
          <a:p>
            <a:pPr marL="800100" lvl="1" indent="-342900">
              <a:buFont typeface="+mj-lt"/>
              <a:buAutoNum type="arabicPeriod"/>
            </a:pPr>
            <a:r>
              <a:rPr lang="en-US" sz="1400" dirty="0"/>
              <a:t>The work to improve track finding performance to satisfy the goal of 90% should continue. </a:t>
            </a:r>
          </a:p>
          <a:p>
            <a:pPr marL="914400" lvl="1" indent="-457200">
              <a:buFont typeface="+mj-lt"/>
              <a:buAutoNum type="arabicPeriod"/>
            </a:pPr>
            <a:endParaRPr lang="en-US" sz="1400" dirty="0"/>
          </a:p>
          <a:p>
            <a:pPr lvl="1"/>
            <a:endParaRPr lang="en-US" dirty="0"/>
          </a:p>
        </p:txBody>
      </p:sp>
      <p:sp>
        <p:nvSpPr>
          <p:cNvPr id="4" name="Slide Number Placeholder 3">
            <a:extLst>
              <a:ext uri="{FF2B5EF4-FFF2-40B4-BE49-F238E27FC236}">
                <a16:creationId xmlns:a16="http://schemas.microsoft.com/office/drawing/2014/main" id="{56481A3C-FDE9-A942-96F7-632F2F09B765}"/>
              </a:ext>
            </a:extLst>
          </p:cNvPr>
          <p:cNvSpPr>
            <a:spLocks noGrp="1"/>
          </p:cNvSpPr>
          <p:nvPr>
            <p:ph type="sldNum" sz="quarter" idx="12"/>
          </p:nvPr>
        </p:nvSpPr>
        <p:spPr/>
        <p:txBody>
          <a:bodyPr/>
          <a:lstStyle/>
          <a:p>
            <a:fld id="{4B932B3A-BA38-40C7-ADEE-2A1902CEB265}" type="slidenum">
              <a:rPr lang="en-US" altLang="en-US" smtClean="0"/>
              <a:pPr/>
              <a:t>6</a:t>
            </a:fld>
            <a:endParaRPr lang="en-US" altLang="en-US"/>
          </a:p>
        </p:txBody>
      </p:sp>
    </p:spTree>
    <p:extLst>
      <p:ext uri="{BB962C8B-B14F-4D97-AF65-F5344CB8AC3E}">
        <p14:creationId xmlns:p14="http://schemas.microsoft.com/office/powerpoint/2010/main" val="208792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8E3E-28BB-9946-9BB9-BFD5FD74AD5A}"/>
              </a:ext>
            </a:extLst>
          </p:cNvPr>
          <p:cNvSpPr>
            <a:spLocks noGrp="1"/>
          </p:cNvSpPr>
          <p:nvPr>
            <p:ph type="title"/>
          </p:nvPr>
        </p:nvSpPr>
        <p:spPr/>
        <p:txBody>
          <a:bodyPr/>
          <a:lstStyle/>
          <a:p>
            <a:r>
              <a:rPr lang="en-US" dirty="0"/>
              <a:t>Review Recommendations</a:t>
            </a:r>
          </a:p>
        </p:txBody>
      </p:sp>
      <p:sp>
        <p:nvSpPr>
          <p:cNvPr id="3" name="Content Placeholder 2">
            <a:extLst>
              <a:ext uri="{FF2B5EF4-FFF2-40B4-BE49-F238E27FC236}">
                <a16:creationId xmlns:a16="http://schemas.microsoft.com/office/drawing/2014/main" id="{7428B440-0D63-7C43-827F-54B0477C8839}"/>
              </a:ext>
            </a:extLst>
          </p:cNvPr>
          <p:cNvSpPr>
            <a:spLocks noGrp="1"/>
          </p:cNvSpPr>
          <p:nvPr>
            <p:ph idx="1"/>
          </p:nvPr>
        </p:nvSpPr>
        <p:spPr>
          <a:xfrm>
            <a:off x="452718" y="649906"/>
            <a:ext cx="8229600" cy="1316236"/>
          </a:xfrm>
        </p:spPr>
        <p:txBody>
          <a:bodyPr/>
          <a:lstStyle/>
          <a:p>
            <a:r>
              <a:rPr lang="en-US" sz="2000" dirty="0"/>
              <a:t>DAQ</a:t>
            </a:r>
          </a:p>
          <a:p>
            <a:pPr marL="914400" lvl="1" indent="-457200">
              <a:buFont typeface="+mj-lt"/>
              <a:buAutoNum type="arabicPeriod"/>
            </a:pPr>
            <a:r>
              <a:rPr lang="en-US" sz="1400" dirty="0"/>
              <a:t>Perform a cost/benefit and risk analyses for three event-building scenarios: (a) online, (b) offline before tape storage and (c) on-the-fly for each reconstruction pass. </a:t>
            </a:r>
          </a:p>
          <a:p>
            <a:pPr marL="914400" lvl="1" indent="-457200">
              <a:buFont typeface="+mj-lt"/>
              <a:buAutoNum type="arabicPeriod"/>
            </a:pPr>
            <a:r>
              <a:rPr lang="en-US" sz="1400" dirty="0"/>
              <a:t>We recommend to consider an approach where the first pass reconstruction (asynchronous) is later efficiently deleted from HPSS. </a:t>
            </a:r>
            <a:endParaRPr lang="en-US" sz="1800" dirty="0"/>
          </a:p>
          <a:p>
            <a:pPr lvl="1"/>
            <a:endParaRPr lang="en-US" dirty="0"/>
          </a:p>
        </p:txBody>
      </p:sp>
      <p:sp>
        <p:nvSpPr>
          <p:cNvPr id="4" name="Slide Number Placeholder 3">
            <a:extLst>
              <a:ext uri="{FF2B5EF4-FFF2-40B4-BE49-F238E27FC236}">
                <a16:creationId xmlns:a16="http://schemas.microsoft.com/office/drawing/2014/main" id="{56481A3C-FDE9-A942-96F7-632F2F09B765}"/>
              </a:ext>
            </a:extLst>
          </p:cNvPr>
          <p:cNvSpPr>
            <a:spLocks noGrp="1"/>
          </p:cNvSpPr>
          <p:nvPr>
            <p:ph type="sldNum" sz="quarter" idx="12"/>
          </p:nvPr>
        </p:nvSpPr>
        <p:spPr/>
        <p:txBody>
          <a:bodyPr/>
          <a:lstStyle/>
          <a:p>
            <a:fld id="{4B932B3A-BA38-40C7-ADEE-2A1902CEB265}" type="slidenum">
              <a:rPr lang="en-US" altLang="en-US" smtClean="0"/>
              <a:pPr/>
              <a:t>7</a:t>
            </a:fld>
            <a:endParaRPr lang="en-US" altLang="en-US"/>
          </a:p>
        </p:txBody>
      </p:sp>
    </p:spTree>
    <p:extLst>
      <p:ext uri="{BB962C8B-B14F-4D97-AF65-F5344CB8AC3E}">
        <p14:creationId xmlns:p14="http://schemas.microsoft.com/office/powerpoint/2010/main" val="1674680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8E3E-28BB-9946-9BB9-BFD5FD74AD5A}"/>
              </a:ext>
            </a:extLst>
          </p:cNvPr>
          <p:cNvSpPr>
            <a:spLocks noGrp="1"/>
          </p:cNvSpPr>
          <p:nvPr>
            <p:ph type="title"/>
          </p:nvPr>
        </p:nvSpPr>
        <p:spPr/>
        <p:txBody>
          <a:bodyPr/>
          <a:lstStyle/>
          <a:p>
            <a:r>
              <a:rPr lang="en-US" dirty="0"/>
              <a:t>Review Recommendations</a:t>
            </a:r>
          </a:p>
        </p:txBody>
      </p:sp>
      <p:sp>
        <p:nvSpPr>
          <p:cNvPr id="3" name="Content Placeholder 2">
            <a:extLst>
              <a:ext uri="{FF2B5EF4-FFF2-40B4-BE49-F238E27FC236}">
                <a16:creationId xmlns:a16="http://schemas.microsoft.com/office/drawing/2014/main" id="{7428B440-0D63-7C43-827F-54B0477C8839}"/>
              </a:ext>
            </a:extLst>
          </p:cNvPr>
          <p:cNvSpPr>
            <a:spLocks noGrp="1"/>
          </p:cNvSpPr>
          <p:nvPr>
            <p:ph idx="1"/>
          </p:nvPr>
        </p:nvSpPr>
        <p:spPr>
          <a:xfrm>
            <a:off x="452718" y="514349"/>
            <a:ext cx="8229600" cy="4604147"/>
          </a:xfrm>
        </p:spPr>
        <p:txBody>
          <a:bodyPr/>
          <a:lstStyle/>
          <a:p>
            <a:r>
              <a:rPr lang="en-US" sz="2000" dirty="0"/>
              <a:t>General</a:t>
            </a:r>
          </a:p>
          <a:p>
            <a:pPr marL="800100" lvl="1" indent="-342900">
              <a:buFont typeface="+mj-lt"/>
              <a:buAutoNum type="arabicPeriod"/>
            </a:pPr>
            <a:r>
              <a:rPr lang="en-US" sz="1400" dirty="0"/>
              <a:t>We encourage to continue close collaboration with other teams like ALICE, CBM and other collaborations to benefit from past experience and create synergy. </a:t>
            </a:r>
          </a:p>
          <a:p>
            <a:pPr marL="800100" lvl="1" indent="-342900">
              <a:buFont typeface="+mj-lt"/>
              <a:buAutoNum type="arabicPeriod"/>
            </a:pPr>
            <a:r>
              <a:rPr lang="en-US" sz="1400" dirty="0"/>
              <a:t>The RACF and the department should make it a priority to make collaborative tools available based on inputs and requests from </a:t>
            </a:r>
            <a:r>
              <a:rPr lang="en-US" sz="1400" dirty="0" err="1"/>
              <a:t>sPHENIX</a:t>
            </a:r>
            <a:r>
              <a:rPr lang="en-US" sz="1400" dirty="0"/>
              <a:t> and other groups. </a:t>
            </a:r>
          </a:p>
          <a:p>
            <a:pPr marL="800100" lvl="1" indent="-342900">
              <a:buFont typeface="+mj-lt"/>
              <a:buAutoNum type="arabicPeriod"/>
            </a:pPr>
            <a:r>
              <a:rPr lang="en-US" sz="1400" dirty="0"/>
              <a:t>Investigation of possible synergies with CSI should be re-evaluated and increased. </a:t>
            </a:r>
          </a:p>
          <a:p>
            <a:pPr marL="800100" lvl="1" indent="-342900">
              <a:buFont typeface="+mj-lt"/>
              <a:buAutoNum type="arabicPeriod"/>
            </a:pPr>
            <a:r>
              <a:rPr lang="en-US" sz="1400" dirty="0"/>
              <a:t>Work together with the RACF on cost-benefit analysis (for the computing resources) is needed at this stage of maturity of the plan. </a:t>
            </a:r>
            <a:r>
              <a:rPr lang="en-US" sz="1400" dirty="0" err="1"/>
              <a:t>sPHENIX</a:t>
            </a:r>
            <a:r>
              <a:rPr lang="en-US" sz="1400" dirty="0"/>
              <a:t> and RACF need to carefully coordinate timeline of the new data center and availability of compute and storage resources. </a:t>
            </a:r>
          </a:p>
          <a:p>
            <a:pPr marL="800100" lvl="1" indent="-342900">
              <a:buFont typeface="+mj-lt"/>
              <a:buAutoNum type="arabicPeriod"/>
            </a:pPr>
            <a:r>
              <a:rPr lang="en-US" sz="1400" dirty="0" err="1"/>
              <a:t>sPHENIX</a:t>
            </a:r>
            <a:r>
              <a:rPr lang="en-US" sz="1400" dirty="0"/>
              <a:t> needs to formalize the process of how and to what level and when collaborating institutions contribute so that external resources - hardware and workforce - can be included in the planning process and leveraged. This will strengthen the collaboration planning and negotiations with BNL. Understanding the process may be dynamic, a more mature support model should be presented at the next review. </a:t>
            </a:r>
          </a:p>
          <a:p>
            <a:pPr marL="800100" lvl="1" indent="-342900">
              <a:buFont typeface="+mj-lt"/>
              <a:buAutoNum type="arabicPeriod"/>
            </a:pPr>
            <a:r>
              <a:rPr lang="en-US" sz="1400" dirty="0">
                <a:solidFill>
                  <a:srgbClr val="C00000"/>
                </a:solidFill>
              </a:rPr>
              <a:t>The Computing planning needs to be further developed and delivered by January 2020.</a:t>
            </a:r>
            <a:r>
              <a:rPr lang="en-US" sz="1400" dirty="0"/>
              <a:t> </a:t>
            </a:r>
          </a:p>
          <a:p>
            <a:pPr lvl="2"/>
            <a:r>
              <a:rPr lang="en-US" sz="1200" dirty="0"/>
              <a:t>Priorities, risks and time required for each identified task should be done. </a:t>
            </a:r>
          </a:p>
          <a:p>
            <a:pPr lvl="2"/>
            <a:r>
              <a:rPr lang="en-US" sz="1200" dirty="0"/>
              <a:t>Develop (together with NPPS and Physics Management) a S&amp;C staffing plan. </a:t>
            </a:r>
          </a:p>
          <a:p>
            <a:pPr marL="800100" lvl="1" indent="-342900">
              <a:buFont typeface="+mj-lt"/>
              <a:buAutoNum type="arabicPeriod"/>
            </a:pPr>
            <a:r>
              <a:rPr lang="en-US" sz="1400" i="1" dirty="0"/>
              <a:t>Another pitch for LDRD…</a:t>
            </a:r>
          </a:p>
          <a:p>
            <a:pPr marL="800100" lvl="1" indent="-342900">
              <a:buFont typeface="+mj-lt"/>
              <a:buAutoNum type="arabicPeriod"/>
            </a:pPr>
            <a:r>
              <a:rPr lang="en-US" sz="1400" i="1" dirty="0"/>
              <a:t>Another review in summer 2020.</a:t>
            </a:r>
          </a:p>
          <a:p>
            <a:pPr marL="800100" lvl="1" indent="-342900">
              <a:buFont typeface="+mj-lt"/>
              <a:buAutoNum type="arabicPeriod"/>
            </a:pPr>
            <a:endParaRPr lang="en-US" sz="1400" dirty="0"/>
          </a:p>
        </p:txBody>
      </p:sp>
      <p:sp>
        <p:nvSpPr>
          <p:cNvPr id="4" name="Slide Number Placeholder 3">
            <a:extLst>
              <a:ext uri="{FF2B5EF4-FFF2-40B4-BE49-F238E27FC236}">
                <a16:creationId xmlns:a16="http://schemas.microsoft.com/office/drawing/2014/main" id="{56481A3C-FDE9-A942-96F7-632F2F09B765}"/>
              </a:ext>
            </a:extLst>
          </p:cNvPr>
          <p:cNvSpPr>
            <a:spLocks noGrp="1"/>
          </p:cNvSpPr>
          <p:nvPr>
            <p:ph type="sldNum" sz="quarter" idx="12"/>
          </p:nvPr>
        </p:nvSpPr>
        <p:spPr/>
        <p:txBody>
          <a:bodyPr/>
          <a:lstStyle/>
          <a:p>
            <a:fld id="{4B932B3A-BA38-40C7-ADEE-2A1902CEB265}" type="slidenum">
              <a:rPr lang="en-US" altLang="en-US" smtClean="0"/>
              <a:pPr/>
              <a:t>8</a:t>
            </a:fld>
            <a:endParaRPr lang="en-US" altLang="en-US"/>
          </a:p>
        </p:txBody>
      </p:sp>
    </p:spTree>
    <p:extLst>
      <p:ext uri="{BB962C8B-B14F-4D97-AF65-F5344CB8AC3E}">
        <p14:creationId xmlns:p14="http://schemas.microsoft.com/office/powerpoint/2010/main" val="3612555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CReview" id="{2CACAD51-3657-E542-83B9-20F30D5ADB3C}" vid="{881DF419-5D09-5B44-AAAE-30DF85BE90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1739</TotalTime>
  <Words>910</Words>
  <Application>Microsoft Macintosh PowerPoint</Application>
  <PresentationFormat>On-screen Show (16:9)</PresentationFormat>
  <Paragraphs>143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sPHENIX Computing Plan - Checkup</vt:lpstr>
      <vt:lpstr>Core-Effort Planning</vt:lpstr>
      <vt:lpstr>Workforce Plan</vt:lpstr>
      <vt:lpstr>Milestones</vt:lpstr>
      <vt:lpstr>Review Recommendations</vt:lpstr>
      <vt:lpstr>Review Recommendations</vt:lpstr>
      <vt:lpstr>Review Recommendations</vt:lpstr>
      <vt:lpstr>Review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sPHENIX Computing Plan</dc:title>
  <dc:creator>Soltz, Ron</dc:creator>
  <cp:lastModifiedBy>Soltz, Ron</cp:lastModifiedBy>
  <cp:revision>10</cp:revision>
  <cp:lastPrinted>2019-08-20T19:14:57Z</cp:lastPrinted>
  <dcterms:created xsi:type="dcterms:W3CDTF">2019-08-21T02:37:07Z</dcterms:created>
  <dcterms:modified xsi:type="dcterms:W3CDTF">2020-01-16T02:39:43Z</dcterms:modified>
</cp:coreProperties>
</file>