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775" r:id="rId2"/>
    <p:sldId id="798" r:id="rId3"/>
    <p:sldId id="588" r:id="rId4"/>
    <p:sldId id="777" r:id="rId5"/>
    <p:sldId id="792" r:id="rId6"/>
    <p:sldId id="793" r:id="rId7"/>
    <p:sldId id="784" r:id="rId8"/>
    <p:sldId id="786" r:id="rId9"/>
    <p:sldId id="796" r:id="rId10"/>
    <p:sldId id="791" r:id="rId11"/>
    <p:sldId id="795" r:id="rId12"/>
    <p:sldId id="582" r:id="rId13"/>
    <p:sldId id="256" r:id="rId14"/>
    <p:sldId id="279" r:id="rId15"/>
    <p:sldId id="797" r:id="rId16"/>
    <p:sldId id="799" r:id="rId17"/>
    <p:sldId id="794" r:id="rId18"/>
    <p:sldId id="800" r:id="rId19"/>
    <p:sldId id="8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116" d="100"/>
          <a:sy n="116" d="100"/>
        </p:scale>
        <p:origin x="-80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2994-FCC9-AB49-844A-E53B4C461EA7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E914-D202-5942-8EDE-3FDF8136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575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4B5A-118C-466E-AB2E-EC4C95E003CA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755B3-7C40-42F6-BB4B-D0436D6E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D4A10-7060-7545-9229-D386D19839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9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762008"/>
            <a:ext cx="115824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267" b="1">
                <a:solidFill>
                  <a:schemeClr val="tx1"/>
                </a:solidFill>
              </a:defRPr>
            </a:lvl1pPr>
            <a:lvl2pPr marL="60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53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85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884246"/>
            <a:ext cx="2641600" cy="56689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84237"/>
            <a:ext cx="7721600" cy="5668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804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24203"/>
            <a:ext cx="10363200" cy="7620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762001"/>
            <a:ext cx="114808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6095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9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2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14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66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1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27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702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23" indent="0">
              <a:buNone/>
              <a:defRPr sz="2667" b="1"/>
            </a:lvl2pPr>
            <a:lvl3pPr marL="1219048" indent="0">
              <a:buNone/>
              <a:defRPr sz="2400" b="1"/>
            </a:lvl3pPr>
            <a:lvl4pPr marL="1828573" indent="0">
              <a:buNone/>
              <a:defRPr sz="2133" b="1"/>
            </a:lvl4pPr>
            <a:lvl5pPr marL="2438098" indent="0">
              <a:buNone/>
              <a:defRPr sz="2133" b="1"/>
            </a:lvl5pPr>
            <a:lvl6pPr marL="3047620" indent="0">
              <a:buNone/>
              <a:defRPr sz="2133" b="1"/>
            </a:lvl6pPr>
            <a:lvl7pPr marL="3657143" indent="0">
              <a:buNone/>
              <a:defRPr sz="2133" b="1"/>
            </a:lvl7pPr>
            <a:lvl8pPr marL="4266667" indent="0">
              <a:buNone/>
              <a:defRPr sz="2133" b="1"/>
            </a:lvl8pPr>
            <a:lvl9pPr marL="4876191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22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6569076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09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4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11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48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251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0292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91440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23" indent="0">
              <a:buNone/>
              <a:defRPr sz="3733"/>
            </a:lvl2pPr>
            <a:lvl3pPr marL="1219048" indent="0">
              <a:buNone/>
              <a:defRPr sz="3200"/>
            </a:lvl3pPr>
            <a:lvl4pPr marL="1828573" indent="0">
              <a:buNone/>
              <a:defRPr sz="2667"/>
            </a:lvl4pPr>
            <a:lvl5pPr marL="2438098" indent="0">
              <a:buNone/>
              <a:defRPr sz="2667"/>
            </a:lvl5pPr>
            <a:lvl6pPr marL="3047620" indent="0">
              <a:buNone/>
              <a:defRPr sz="2667"/>
            </a:lvl6pPr>
            <a:lvl7pPr marL="3657143" indent="0">
              <a:buNone/>
              <a:defRPr sz="2667"/>
            </a:lvl7pPr>
            <a:lvl8pPr marL="4266667" indent="0">
              <a:buNone/>
              <a:defRPr sz="2667"/>
            </a:lvl8pPr>
            <a:lvl9pPr marL="4876191" indent="0">
              <a:buNone/>
              <a:defRPr sz="26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638810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23" indent="0">
              <a:buNone/>
              <a:defRPr sz="1600"/>
            </a:lvl2pPr>
            <a:lvl3pPr marL="1219048" indent="0">
              <a:buNone/>
              <a:defRPr sz="1333"/>
            </a:lvl3pPr>
            <a:lvl4pPr marL="1828573" indent="0">
              <a:buNone/>
              <a:defRPr sz="1200"/>
            </a:lvl4pPr>
            <a:lvl5pPr marL="2438098" indent="0">
              <a:buNone/>
              <a:defRPr sz="1200"/>
            </a:lvl5pPr>
            <a:lvl6pPr marL="3047620" indent="0">
              <a:buNone/>
              <a:defRPr sz="1200"/>
            </a:lvl6pPr>
            <a:lvl7pPr marL="3657143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62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3347"/>
            <a:ext cx="10972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844800" cy="228600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28041" y="6553208"/>
            <a:ext cx="3860800" cy="2762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741" y="6492876"/>
            <a:ext cx="712259" cy="365125"/>
          </a:xfrm>
          <a:prstGeom prst="rect">
            <a:avLst/>
          </a:prstGeom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02180" y="762000"/>
            <a:ext cx="11512551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"/>
            <a:ext cx="193944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60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60952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6pPr>
      <a:lvl7pPr marL="121904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7pPr>
      <a:lvl8pPr marL="1828573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8pPr>
      <a:lvl9pPr marL="243809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457143" indent="-45714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990478" indent="-38095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67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523811" indent="-304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2133333" indent="-304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33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742858" indent="-3047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867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352380" indent="-304763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5" indent="-304763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3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3" algn="l" defTabSz="12190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4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8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4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bnl.gov/event/7112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xmlns="" id="{F341C2CC-422C-40DE-A02E-019672F6B4B1}"/>
              </a:ext>
            </a:extLst>
          </p:cNvPr>
          <p:cNvSpPr txBox="1">
            <a:spLocks/>
          </p:cNvSpPr>
          <p:nvPr/>
        </p:nvSpPr>
        <p:spPr bwMode="auto">
          <a:xfrm>
            <a:off x="383117" y="762000"/>
            <a:ext cx="11605683" cy="310414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867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23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1219048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828573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2438098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4400" dirty="0">
                <a:solidFill>
                  <a:schemeClr val="bg1"/>
                </a:solidFill>
              </a:rPr>
              <a:t>sPHENIX  </a:t>
            </a:r>
            <a:r>
              <a:rPr lang="en-US" sz="4400" dirty="0" smtClean="0">
                <a:solidFill>
                  <a:schemeClr val="bg1"/>
                </a:solidFill>
              </a:rPr>
              <a:t>Issues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Cost </a:t>
            </a:r>
            <a:r>
              <a:rPr lang="en-US" sz="4400" dirty="0">
                <a:solidFill>
                  <a:schemeClr val="bg1"/>
                </a:solidFill>
              </a:rPr>
              <a:t>and Schedule Data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1.X, 2.X, 3.X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93BE53E5-D711-47CF-A0B3-B7AD9421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0309" y="6491287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30BA8A-118D-43ED-8CAD-5815ECAA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1287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9DC835C-B097-43C6-81BF-001B4BF1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41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Critical Path – sPHENIX MIE and 1008 Infrastructure and Facility Upgrade Combined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B882FC9-7440-4356-AA5A-FF2FB111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502400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5E45711A-4742-4A00-9902-5C582FE9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13610" y="6600825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B1F6D1-A6BA-4D6B-AD61-C280ADFBE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305"/>
            <a:ext cx="12192000" cy="568538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BACDA1-CC2F-43AA-BEB1-7A5D96C1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904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B5D4B-6A18-433A-9294-ACA31504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" y="28567"/>
            <a:ext cx="10972800" cy="728663"/>
          </a:xfrm>
        </p:spPr>
        <p:txBody>
          <a:bodyPr/>
          <a:lstStyle/>
          <a:p>
            <a:r>
              <a:rPr lang="en-US" sz="3200" dirty="0"/>
              <a:t>2.X Cost Performance Report (CPR) – September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9C6373-9DCD-4C5D-9913-054CB0AD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2D5CAC-4469-43F6-B2C1-4ED7EC53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C6CF78-089A-43E1-BC43-92E8479C34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" t="54121" r="23135" b="6667"/>
          <a:stretch/>
        </p:blipFill>
        <p:spPr>
          <a:xfrm>
            <a:off x="158988" y="798863"/>
            <a:ext cx="11687175" cy="5590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D6115E-77D1-4491-A6EF-3E6478DAC570}"/>
              </a:ext>
            </a:extLst>
          </p:cNvPr>
          <p:cNvSpPr txBox="1"/>
          <p:nvPr/>
        </p:nvSpPr>
        <p:spPr>
          <a:xfrm>
            <a:off x="874889" y="4867275"/>
            <a:ext cx="3489528" cy="707886"/>
          </a:xfrm>
          <a:prstGeom prst="rect">
            <a:avLst/>
          </a:prstGeom>
          <a:solidFill>
            <a:srgbClr val="0F80FF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Pre - baseline</a:t>
            </a:r>
          </a:p>
        </p:txBody>
      </p:sp>
      <p:pic>
        <p:nvPicPr>
          <p:cNvPr id="3" name="Picture 2" descr="Screen Shot 2019-12-04 at 12.33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92" y="4664149"/>
            <a:ext cx="4027742" cy="18872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6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46"/>
            <a:ext cx="11582400" cy="728663"/>
          </a:xfrm>
        </p:spPr>
        <p:txBody>
          <a:bodyPr/>
          <a:lstStyle/>
          <a:p>
            <a:r>
              <a:rPr lang="en-US" sz="4267" dirty="0"/>
              <a:t>3.X MVTX Capital Project Budget Profile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89000"/>
            <a:ext cx="11785600" cy="5135568"/>
          </a:xfrm>
        </p:spPr>
        <p:txBody>
          <a:bodyPr/>
          <a:lstStyle/>
          <a:p>
            <a:r>
              <a:rPr lang="en-US" sz="2667" dirty="0"/>
              <a:t>Both the MVTX PMP &amp; Review Response document has been submitted to BNL.  </a:t>
            </a:r>
          </a:p>
          <a:p>
            <a:r>
              <a:rPr lang="en-US" sz="2667" dirty="0"/>
              <a:t>I’ve asked LBNL, LANL and MIT to produce contract documents for FY2020 funding. MIT and UT-Austin will also be asked to produce FY20 contract information.</a:t>
            </a:r>
          </a:p>
          <a:p>
            <a:r>
              <a:rPr lang="en-US" sz="2667" dirty="0"/>
              <a:t>PMG would like monthly status reports on MVTX. DOE wants quarterly reports.</a:t>
            </a:r>
          </a:p>
          <a:p>
            <a:pPr marL="0" indent="0">
              <a:buNone/>
            </a:pPr>
            <a:r>
              <a:rPr lang="en-US" sz="2667" b="1" dirty="0"/>
              <a:t>MVTX Requested Budget Profile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7" name="Picture 6" descr="Screen Shot 2019-10-02 at 11.58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4140200"/>
            <a:ext cx="9448800" cy="21957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144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94CB64-E475-F349-803F-D2A0C618B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3347"/>
            <a:ext cx="11801475" cy="728663"/>
          </a:xfrm>
        </p:spPr>
        <p:txBody>
          <a:bodyPr/>
          <a:lstStyle/>
          <a:p>
            <a:r>
              <a:rPr lang="en-US" sz="3200" dirty="0"/>
              <a:t>sPHENIX MVTX Stave Production at CERN – </a:t>
            </a:r>
            <a:r>
              <a:rPr lang="en-US" sz="3200" dirty="0" smtClean="0"/>
              <a:t> December 2019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C3974FE-0798-B948-BC49-D126ACAE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619" y="1031729"/>
            <a:ext cx="11364685" cy="5330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sPHENIX MVTX Stave production bi-weekly BNL </a:t>
            </a:r>
            <a:r>
              <a:rPr lang="en-US" dirty="0" err="1"/>
              <a:t>indico</a:t>
            </a:r>
            <a:r>
              <a:rPr lang="en-US" dirty="0"/>
              <a:t> page:</a:t>
            </a:r>
          </a:p>
          <a:p>
            <a:pPr lvl="1"/>
            <a:r>
              <a:rPr lang="en-US" dirty="0">
                <a:hlinkClick r:id="rId2"/>
              </a:rPr>
              <a:t>https://indico.bnl.gov/event/7112/</a:t>
            </a:r>
            <a:endParaRPr lang="en-US" dirty="0"/>
          </a:p>
          <a:p>
            <a:pPr marL="609525" lvl="1" indent="0">
              <a:buNone/>
            </a:pPr>
            <a:endParaRPr lang="en-US" dirty="0"/>
          </a:p>
          <a:p>
            <a:r>
              <a:rPr lang="en-US" dirty="0"/>
              <a:t>Production Status:</a:t>
            </a:r>
          </a:p>
          <a:p>
            <a:pPr lvl="1"/>
            <a:r>
              <a:rPr lang="en-US" b="0" dirty="0"/>
              <a:t>10 HICs produced, only GOLD chips are used;</a:t>
            </a:r>
          </a:p>
          <a:p>
            <a:pPr lvl="2"/>
            <a:r>
              <a:rPr lang="en-US" b="0" dirty="0"/>
              <a:t>4 HICs to be bonded in 1/2020</a:t>
            </a:r>
          </a:p>
          <a:p>
            <a:pPr lvl="2"/>
            <a:r>
              <a:rPr lang="en-US" b="0" dirty="0"/>
              <a:t>1 HIC not OK due to a broken chip (damaged during the gluing process)</a:t>
            </a:r>
          </a:p>
          <a:p>
            <a:pPr lvl="2"/>
            <a:r>
              <a:rPr lang="en-US" b="0" dirty="0"/>
              <a:t>4 staves (all GOLD)</a:t>
            </a:r>
          </a:p>
          <a:p>
            <a:pPr lvl="1"/>
            <a:r>
              <a:rPr lang="en-US" b="0" dirty="0"/>
              <a:t>Will continue to produce HICs in </a:t>
            </a:r>
            <a:r>
              <a:rPr lang="en-US" b="0" dirty="0" smtClean="0"/>
              <a:t>2019</a:t>
            </a:r>
          </a:p>
          <a:p>
            <a:pPr lvl="1"/>
            <a:r>
              <a:rPr lang="en-US" b="0" dirty="0"/>
              <a:t>The CERN </a:t>
            </a:r>
            <a:r>
              <a:rPr lang="en-US" b="0" dirty="0" err="1"/>
              <a:t>Bondlab</a:t>
            </a:r>
            <a:r>
              <a:rPr lang="en-US" b="0" dirty="0"/>
              <a:t> </a:t>
            </a:r>
            <a:r>
              <a:rPr lang="en-US" b="0" dirty="0" smtClean="0"/>
              <a:t>is </a:t>
            </a:r>
            <a:r>
              <a:rPr lang="en-US" b="0" dirty="0"/>
              <a:t>temporarily unavailable to sPHENIX due to other activities.  </a:t>
            </a:r>
            <a:r>
              <a:rPr lang="en-US" b="0" dirty="0" smtClean="0"/>
              <a:t>It becomes available again later in December</a:t>
            </a:r>
            <a:endParaRPr lang="en-US" b="0" dirty="0"/>
          </a:p>
          <a:p>
            <a:pPr lvl="1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B0D6EF4-DD23-264E-9EC9-FA936F02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12/04/19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FFEDEA2-1525-884B-B6AA-B0B77185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PMG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C67C1C1-0380-5C49-8CA3-99C27D17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C03B-245E-1840-96D0-0D66D89E19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7EDA0-BE74-564B-B0B2-7F505A909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Stave -</a:t>
            </a:r>
            <a:r>
              <a:rPr lang="en-US" dirty="0"/>
              <a:t>production summary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B9AADC-A070-8E4B-B568-5BAD86D26CEC}"/>
              </a:ext>
            </a:extLst>
          </p:cNvPr>
          <p:cNvSpPr txBox="1"/>
          <p:nvPr/>
        </p:nvSpPr>
        <p:spPr>
          <a:xfrm>
            <a:off x="9643110" y="2099758"/>
            <a:ext cx="1548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* Broken chip ID-5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CB6B72FD-3EB2-9343-A90E-6DB7AF37E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36210"/>
              </p:ext>
            </p:extLst>
          </p:nvPr>
        </p:nvGraphicFramePr>
        <p:xfrm>
          <a:off x="714376" y="854625"/>
          <a:ext cx="8819917" cy="425185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8674">
                  <a:extLst>
                    <a:ext uri="{9D8B030D-6E8A-4147-A177-3AD203B41FA5}">
                      <a16:colId xmlns:a16="http://schemas.microsoft.com/office/drawing/2014/main" xmlns="" val="3739891034"/>
                    </a:ext>
                  </a:extLst>
                </a:gridCol>
                <a:gridCol w="1000149">
                  <a:extLst>
                    <a:ext uri="{9D8B030D-6E8A-4147-A177-3AD203B41FA5}">
                      <a16:colId xmlns:a16="http://schemas.microsoft.com/office/drawing/2014/main" xmlns="" val="1181951297"/>
                    </a:ext>
                  </a:extLst>
                </a:gridCol>
                <a:gridCol w="896116">
                  <a:extLst>
                    <a:ext uri="{9D8B030D-6E8A-4147-A177-3AD203B41FA5}">
                      <a16:colId xmlns:a16="http://schemas.microsoft.com/office/drawing/2014/main" xmlns="" val="3912855554"/>
                    </a:ext>
                  </a:extLst>
                </a:gridCol>
                <a:gridCol w="938251">
                  <a:extLst>
                    <a:ext uri="{9D8B030D-6E8A-4147-A177-3AD203B41FA5}">
                      <a16:colId xmlns:a16="http://schemas.microsoft.com/office/drawing/2014/main" xmlns="" val="4030693111"/>
                    </a:ext>
                  </a:extLst>
                </a:gridCol>
                <a:gridCol w="790866">
                  <a:extLst>
                    <a:ext uri="{9D8B030D-6E8A-4147-A177-3AD203B41FA5}">
                      <a16:colId xmlns:a16="http://schemas.microsoft.com/office/drawing/2014/main" xmlns="" val="2080347823"/>
                    </a:ext>
                  </a:extLst>
                </a:gridCol>
                <a:gridCol w="1278795">
                  <a:extLst>
                    <a:ext uri="{9D8B030D-6E8A-4147-A177-3AD203B41FA5}">
                      <a16:colId xmlns:a16="http://schemas.microsoft.com/office/drawing/2014/main" xmlns="" val="2257310010"/>
                    </a:ext>
                  </a:extLst>
                </a:gridCol>
                <a:gridCol w="1153409">
                  <a:extLst>
                    <a:ext uri="{9D8B030D-6E8A-4147-A177-3AD203B41FA5}">
                      <a16:colId xmlns:a16="http://schemas.microsoft.com/office/drawing/2014/main" xmlns="" val="1617194079"/>
                    </a:ext>
                  </a:extLst>
                </a:gridCol>
                <a:gridCol w="848096">
                  <a:extLst>
                    <a:ext uri="{9D8B030D-6E8A-4147-A177-3AD203B41FA5}">
                      <a16:colId xmlns:a16="http://schemas.microsoft.com/office/drawing/2014/main" xmlns="" val="3305430297"/>
                    </a:ext>
                  </a:extLst>
                </a:gridCol>
                <a:gridCol w="1085561">
                  <a:extLst>
                    <a:ext uri="{9D8B030D-6E8A-4147-A177-3AD203B41FA5}">
                      <a16:colId xmlns:a16="http://schemas.microsoft.com/office/drawing/2014/main" xmlns="" val="529765149"/>
                    </a:ext>
                  </a:extLst>
                </a:gridCol>
              </a:tblGrid>
              <a:tr h="68452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IBSTAVE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Ins. after glue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Bonding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Ins. after bonding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Power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Qualification 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HIC+SF+CP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→Stave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Stave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test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>
                          <a:solidFill>
                            <a:schemeClr val="tx1"/>
                          </a:solidFill>
                        </a:rPr>
                        <a:t>Test after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PWR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</a:rPr>
                        <a:t>extn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. soldering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5222732"/>
                  </a:ext>
                </a:extLst>
              </a:tr>
              <a:tr h="38355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A201 </a:t>
                      </a:r>
                      <a:endParaRPr lang="en-US" sz="1600" b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  <a:endParaRPr lang="en-US" sz="1600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91563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A202</a:t>
                      </a:r>
                      <a:r>
                        <a:rPr lang="en-US" sz="1600" b="0" baseline="30000" dirty="0"/>
                        <a:t>*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427034"/>
                  </a:ext>
                </a:extLst>
              </a:tr>
              <a:tr h="324746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A203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364400"/>
                  </a:ext>
                </a:extLst>
              </a:tr>
              <a:tr h="312852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A204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336627"/>
                  </a:ext>
                </a:extLst>
              </a:tr>
              <a:tr h="30095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A205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8876531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A206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8973265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B201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4787007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B202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4870923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B203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9101037"/>
                  </a:ext>
                </a:extLst>
              </a:tr>
              <a:tr h="33991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/>
                        <a:t>B204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41410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1D6861-7217-6541-AAE1-5FEB8119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12/04/19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A833D2-A6CE-954E-9BBC-75D68ADE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633B8-9E97-6F4E-8001-D58111BC8CEC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63EE92-3D05-4CFF-A204-8CB7AEC5FD09}"/>
              </a:ext>
            </a:extLst>
          </p:cNvPr>
          <p:cNvSpPr/>
          <p:nvPr/>
        </p:nvSpPr>
        <p:spPr>
          <a:xfrm>
            <a:off x="411238" y="5188857"/>
            <a:ext cx="1145419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Continue </a:t>
            </a:r>
            <a:r>
              <a:rPr lang="en-US" sz="2400" dirty="0" smtClean="0"/>
              <a:t>Hybrid Integrated Circuit (HIC) </a:t>
            </a:r>
            <a:r>
              <a:rPr lang="en-US" sz="2400" dirty="0"/>
              <a:t>production to create a stock of 10-12 modules to be bonded in 12/2019</a:t>
            </a:r>
          </a:p>
          <a:p>
            <a:r>
              <a:rPr lang="en-US" sz="2400" dirty="0"/>
              <a:t>First batch of ~ 20 STAVES could be ready by the end of March</a:t>
            </a:r>
            <a:endParaRPr lang="en-GB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6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63E58-4247-4F5C-8108-A64A5ABB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10972800" cy="728663"/>
          </a:xfrm>
        </p:spPr>
        <p:txBody>
          <a:bodyPr/>
          <a:lstStyle/>
          <a:p>
            <a:r>
              <a:rPr lang="en-US" sz="4000" dirty="0"/>
              <a:t>MVTX Staves </a:t>
            </a:r>
            <a:r>
              <a:rPr lang="en-US" sz="4000" dirty="0" smtClean="0"/>
              <a:t>– Assembly components</a:t>
            </a:r>
            <a:endParaRPr lang="en-US" sz="4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074488-6F01-439F-BFC8-DD1060F1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6E22C1-4EA1-42DB-A959-31A17198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F3FCF3-0B85-4AF0-9277-7B2CABCE2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5BAF6F-0F82-4445-B394-B34324672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3" t="25983" r="4583" b="26877"/>
          <a:stretch/>
        </p:blipFill>
        <p:spPr>
          <a:xfrm>
            <a:off x="181429" y="1306285"/>
            <a:ext cx="11874119" cy="471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178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19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5" y="56195"/>
            <a:ext cx="10972800" cy="728663"/>
          </a:xfrm>
        </p:spPr>
        <p:txBody>
          <a:bodyPr/>
          <a:lstStyle/>
          <a:p>
            <a:r>
              <a:rPr lang="en-US" sz="3200" dirty="0"/>
              <a:t>1.X Cost Performance Report (CPR)  - October 2019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603BB0E-C5D4-4D9D-9A0B-9C6ED4302350}"/>
              </a:ext>
            </a:extLst>
          </p:cNvPr>
          <p:cNvSpPr/>
          <p:nvPr/>
        </p:nvSpPr>
        <p:spPr>
          <a:xfrm>
            <a:off x="9601200" y="5077088"/>
            <a:ext cx="168442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6B8F53-657B-4EA6-8B18-9A57FCEF642B}"/>
              </a:ext>
            </a:extLst>
          </p:cNvPr>
          <p:cNvSpPr/>
          <p:nvPr/>
        </p:nvSpPr>
        <p:spPr>
          <a:xfrm>
            <a:off x="9601200" y="5272625"/>
            <a:ext cx="168442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A953B8-B3C0-4651-A2E3-115D6ABDE3D4}"/>
              </a:ext>
            </a:extLst>
          </p:cNvPr>
          <p:cNvSpPr/>
          <p:nvPr/>
        </p:nvSpPr>
        <p:spPr>
          <a:xfrm>
            <a:off x="9601200" y="5469570"/>
            <a:ext cx="168442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5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xmlns="" id="{B25395BA-1B38-4CD3-BB97-5237E04E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0785" y="6605587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4C5626-B13E-4BCB-8D10-560ADDB3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5400601-B197-459F-BFB7-870C8D4DEC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0085" y="1000530"/>
            <a:ext cx="10302240" cy="562886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76A4A56-0EB5-41FF-A089-B8424632D119}"/>
              </a:ext>
            </a:extLst>
          </p:cNvPr>
          <p:cNvGrpSpPr/>
          <p:nvPr/>
        </p:nvGrpSpPr>
        <p:grpSpPr>
          <a:xfrm>
            <a:off x="8985426" y="5210551"/>
            <a:ext cx="2515460" cy="1231106"/>
            <a:chOff x="9676540" y="4920748"/>
            <a:chExt cx="2515460" cy="12311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7964150-B678-402C-90B7-D86A6D60AEB8}"/>
                </a:ext>
              </a:extLst>
            </p:cNvPr>
            <p:cNvSpPr txBox="1"/>
            <p:nvPr/>
          </p:nvSpPr>
          <p:spPr>
            <a:xfrm>
              <a:off x="9676540" y="4920748"/>
              <a:ext cx="2515460" cy="1231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DOE SPI or CPI Value Thresholds</a:t>
              </a:r>
            </a:p>
            <a:p>
              <a:pPr>
                <a:buClr>
                  <a:srgbClr val="00B050"/>
                </a:buClr>
                <a:buSzPct val="150000"/>
              </a:pPr>
              <a:r>
                <a:rPr lang="en-US" sz="1400" dirty="0"/>
                <a:t>      0.90 to 1.15</a:t>
              </a:r>
            </a:p>
            <a:p>
              <a:pPr>
                <a:buClr>
                  <a:srgbClr val="00B050"/>
                </a:buClr>
                <a:buSzPct val="150000"/>
              </a:pPr>
              <a:r>
                <a:rPr lang="en-US" sz="1400" dirty="0"/>
                <a:t>      0.85 to 0.89 or 1.16 to 1.25</a:t>
              </a:r>
            </a:p>
            <a:p>
              <a:pPr>
                <a:buClr>
                  <a:srgbClr val="00B050"/>
                </a:buClr>
                <a:buSzPct val="150000"/>
              </a:pPr>
              <a:r>
                <a:rPr lang="en-US" sz="1400" dirty="0"/>
                <a:t>      &lt;0.85 or &gt;1.25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CA64659-5D57-4690-884C-7C81105641A7}"/>
                </a:ext>
              </a:extLst>
            </p:cNvPr>
            <p:cNvSpPr/>
            <p:nvPr/>
          </p:nvSpPr>
          <p:spPr>
            <a:xfrm>
              <a:off x="9753600" y="5229488"/>
              <a:ext cx="168442" cy="13346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051380CC-7703-4AB2-959D-545C5A0C36E6}"/>
                </a:ext>
              </a:extLst>
            </p:cNvPr>
            <p:cNvSpPr/>
            <p:nvPr/>
          </p:nvSpPr>
          <p:spPr>
            <a:xfrm>
              <a:off x="9753600" y="5425025"/>
              <a:ext cx="168442" cy="13346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9C5EA5E-1E30-4CE0-8B2B-70CF36ED5D1C}"/>
                </a:ext>
              </a:extLst>
            </p:cNvPr>
            <p:cNvSpPr/>
            <p:nvPr/>
          </p:nvSpPr>
          <p:spPr>
            <a:xfrm>
              <a:off x="9753600" y="5621970"/>
              <a:ext cx="168442" cy="13346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3820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650"/>
            <a:ext cx="10972800" cy="728663"/>
          </a:xfrm>
        </p:spPr>
        <p:txBody>
          <a:bodyPr/>
          <a:lstStyle/>
          <a:p>
            <a:r>
              <a:rPr lang="en-US" sz="3200" dirty="0"/>
              <a:t>1.X Performance Indices and EV data – </a:t>
            </a:r>
            <a:r>
              <a:rPr lang="en-US" sz="3200" dirty="0" smtClean="0"/>
              <a:t>October </a:t>
            </a:r>
            <a:r>
              <a:rPr lang="en-US" sz="3200" dirty="0"/>
              <a:t>2019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79273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xmlns="" id="{456EFBB9-7595-4231-8E45-ADC23F00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029" y="6548428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EE7C4A-8012-4FBE-85AA-483ABFF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22275" t="27305" r="11859" b="10746"/>
          <a:stretch/>
        </p:blipFill>
        <p:spPr bwMode="auto">
          <a:xfrm>
            <a:off x="1197429" y="907143"/>
            <a:ext cx="9893903" cy="55154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918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TPC Profile – sPHENIX </a:t>
            </a:r>
            <a:r>
              <a:rPr lang="en-US" sz="3200" dirty="0" smtClean="0"/>
              <a:t>MIE  October 2019</a:t>
            </a:r>
            <a:endParaRPr lang="en-US" sz="3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5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DFD94698-1DDC-4EA3-BD1F-0DFAF9D8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6985" y="6567478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2F24AD-765C-4B27-AFFC-26700774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E731544-BB1D-484A-A5D4-79E8000509F9}"/>
              </a:ext>
            </a:extLst>
          </p:cNvPr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1538111" y="1020304"/>
            <a:ext cx="8706556" cy="5428474"/>
          </a:xfrm>
          <a:prstGeom prst="rect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93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B7B96833-A48A-4570-877F-6B5A32A6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0"/>
            <a:ext cx="10972800" cy="728663"/>
          </a:xfrm>
        </p:spPr>
        <p:txBody>
          <a:bodyPr/>
          <a:lstStyle/>
          <a:p>
            <a:r>
              <a:rPr lang="en-US" dirty="0"/>
              <a:t>OHCal Testing in Building 912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C26C4-4D40-445E-81AD-465F511A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001D5E-44E6-4737-9F62-9682DCA9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PMG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0DA3E0-D498-4A22-8706-470C8514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73A5B83-9C6E-478D-B315-A65FA5E3DE6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1" r="9517" b="19619"/>
          <a:stretch/>
        </p:blipFill>
        <p:spPr bwMode="auto">
          <a:xfrm>
            <a:off x="714375" y="1019174"/>
            <a:ext cx="6115050" cy="5473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FCA02C6-B516-46F4-AF9F-840F305934E8}"/>
              </a:ext>
            </a:extLst>
          </p:cNvPr>
          <p:cNvSpPr txBox="1"/>
          <p:nvPr/>
        </p:nvSpPr>
        <p:spPr>
          <a:xfrm>
            <a:off x="6845905" y="1245811"/>
            <a:ext cx="53460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production sPHENIX detector element to be taking test data.</a:t>
            </a:r>
          </a:p>
          <a:p>
            <a:endParaRPr lang="en-US" sz="3200" dirty="0"/>
          </a:p>
          <a:p>
            <a:r>
              <a:rPr lang="en-US" sz="3200" dirty="0" smtClean="0"/>
              <a:t>OHCal </a:t>
            </a:r>
            <a:r>
              <a:rPr lang="en-US" sz="3200" dirty="0"/>
              <a:t>Sector </a:t>
            </a:r>
            <a:r>
              <a:rPr lang="en-US" sz="3200" dirty="0" smtClean="0"/>
              <a:t>1 is </a:t>
            </a:r>
            <a:r>
              <a:rPr lang="en-US" sz="3200" dirty="0"/>
              <a:t>instrumented and taking cosmic </a:t>
            </a:r>
            <a:r>
              <a:rPr lang="en-US" sz="3200" dirty="0" smtClean="0"/>
              <a:t>ray events </a:t>
            </a:r>
            <a:r>
              <a:rPr lang="en-US" sz="3200" dirty="0"/>
              <a:t>in Building 912.</a:t>
            </a:r>
          </a:p>
        </p:txBody>
      </p:sp>
    </p:spTree>
    <p:extLst>
      <p:ext uri="{BB962C8B-B14F-4D97-AF65-F5344CB8AC3E}">
        <p14:creationId xmlns:p14="http://schemas.microsoft.com/office/powerpoint/2010/main" val="171002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333" dirty="0" smtClean="0"/>
              <a:t>sPHENIX Issues</a:t>
            </a:r>
            <a:endParaRPr lang="en-US" sz="5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52" y="755952"/>
            <a:ext cx="11887200" cy="610204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Issues where we can benefit from the help of Management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Need to order the SiPMs for the high eta EMCal blocks being made by our international partners. </a:t>
            </a:r>
          </a:p>
          <a:p>
            <a:pPr lvl="1"/>
            <a:r>
              <a:rPr lang="en-US" sz="1800" dirty="0" smtClean="0"/>
              <a:t>If we bundle the new order with the existing 100k+ SiPM order we will get a 50% price savings</a:t>
            </a:r>
          </a:p>
          <a:p>
            <a:pPr lvl="1"/>
            <a:r>
              <a:rPr lang="en-US" sz="1800" dirty="0" smtClean="0"/>
              <a:t>We need to order 16k SiPM this month to get the price break, ~$140k savings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The Carriage/Cradle </a:t>
            </a:r>
            <a:r>
              <a:rPr lang="en-US" sz="2000" b="1" dirty="0" err="1" smtClean="0">
                <a:solidFill>
                  <a:srgbClr val="3366FF"/>
                </a:solidFill>
              </a:rPr>
              <a:t>WebReq</a:t>
            </a:r>
            <a:r>
              <a:rPr lang="en-US" sz="2000" b="1" dirty="0" smtClean="0">
                <a:solidFill>
                  <a:srgbClr val="3366FF"/>
                </a:solidFill>
              </a:rPr>
              <a:t> will be submitted this week.</a:t>
            </a:r>
          </a:p>
          <a:p>
            <a:pPr lvl="1"/>
            <a:r>
              <a:rPr lang="en-US" sz="1800" dirty="0" smtClean="0"/>
              <a:t>WR price will be  ~$950k. Need the full signature chain including Berndt’s approval</a:t>
            </a:r>
          </a:p>
          <a:p>
            <a:pPr lvl="1"/>
            <a:r>
              <a:rPr lang="en-US" sz="1800" dirty="0" smtClean="0"/>
              <a:t>When the time comes to make the award  in 6-8 weeks may need help getting BNL Legal to expedite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We need the MVTX accounts open</a:t>
            </a:r>
          </a:p>
          <a:p>
            <a:pPr lvl="1"/>
            <a:r>
              <a:rPr lang="en-US" sz="1800" dirty="0" smtClean="0"/>
              <a:t>Have been trying to get the capital accounts open for ~3 weeks. </a:t>
            </a:r>
            <a:endParaRPr lang="en-US" sz="1800" dirty="0"/>
          </a:p>
          <a:p>
            <a:pPr lvl="1"/>
            <a:r>
              <a:rPr lang="en-US" sz="1800" dirty="0" smtClean="0"/>
              <a:t>Once the accounts are open we will want to sent funds to MIT, LBNL and LANL. They are preparing paperwork. </a:t>
            </a:r>
          </a:p>
          <a:p>
            <a:pPr lvl="1"/>
            <a:r>
              <a:rPr lang="en-US" sz="1800" dirty="0" smtClean="0"/>
              <a:t>Need to finalize the MVTX PMP and sign it. The Review Response Recommendation doc has been submitted to Maria. Needs Concurrence by Jamie and Maria , and approval by Berndt.</a:t>
            </a:r>
          </a:p>
          <a:p>
            <a:r>
              <a:rPr lang="en-US" sz="2000" b="1" dirty="0" smtClean="0">
                <a:solidFill>
                  <a:srgbClr val="3366FF"/>
                </a:solidFill>
              </a:rPr>
              <a:t>CAD labor will be critical to staying on the 2.X schedule</a:t>
            </a:r>
          </a:p>
          <a:p>
            <a:pPr lvl="1"/>
            <a:r>
              <a:rPr lang="en-US" sz="1800" dirty="0" smtClean="0"/>
              <a:t>The schedule for  1008 Track reinforcement next RHIC shutdown is near the critical path</a:t>
            </a:r>
          </a:p>
          <a:p>
            <a:pPr lvl="1"/>
            <a:r>
              <a:rPr lang="en-US" sz="1800" dirty="0" smtClean="0"/>
              <a:t>We will start using the Resource Tracker developed by Diane H. as a management tool to help keep the 2.X tasks on schedule.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6265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650"/>
            <a:ext cx="10972800" cy="728663"/>
          </a:xfrm>
        </p:spPr>
        <p:txBody>
          <a:bodyPr/>
          <a:lstStyle/>
          <a:p>
            <a:r>
              <a:rPr lang="en-US" sz="3200" dirty="0"/>
              <a:t>1.X Performance Indices and EV data – September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F5D4301-D3F7-4152-A349-91E55DAEF760}"/>
              </a:ext>
            </a:extLst>
          </p:cNvPr>
          <p:cNvSpPr txBox="1"/>
          <p:nvPr/>
        </p:nvSpPr>
        <p:spPr>
          <a:xfrm>
            <a:off x="681788" y="5360889"/>
            <a:ext cx="3242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4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4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400" dirty="0"/>
              <a:t>      &lt;0.85 or &gt;1.25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50F335E-82B0-441A-8DED-50C1D0D22B78}"/>
              </a:ext>
            </a:extLst>
          </p:cNvPr>
          <p:cNvSpPr/>
          <p:nvPr/>
        </p:nvSpPr>
        <p:spPr>
          <a:xfrm>
            <a:off x="681789" y="5659207"/>
            <a:ext cx="168442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3AAAA70B-D131-43A7-90FA-0B360C8DD32D}"/>
              </a:ext>
            </a:extLst>
          </p:cNvPr>
          <p:cNvSpPr/>
          <p:nvPr/>
        </p:nvSpPr>
        <p:spPr>
          <a:xfrm>
            <a:off x="681789" y="5855424"/>
            <a:ext cx="168442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298FED93-97FA-4BCA-AAC6-BFAFA8C7CFD7}"/>
              </a:ext>
            </a:extLst>
          </p:cNvPr>
          <p:cNvSpPr/>
          <p:nvPr/>
        </p:nvSpPr>
        <p:spPr>
          <a:xfrm>
            <a:off x="681787" y="6069197"/>
            <a:ext cx="168442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CB00AF92-DBFE-4EDC-BB53-94F83627E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38127"/>
              </p:ext>
            </p:extLst>
          </p:nvPr>
        </p:nvGraphicFramePr>
        <p:xfrm>
          <a:off x="681788" y="4408030"/>
          <a:ext cx="3242512" cy="60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256">
                  <a:extLst>
                    <a:ext uri="{9D8B030D-6E8A-4147-A177-3AD203B41FA5}">
                      <a16:colId xmlns:a16="http://schemas.microsoft.com/office/drawing/2014/main" xmlns="" val="256262324"/>
                    </a:ext>
                  </a:extLst>
                </a:gridCol>
                <a:gridCol w="1621256">
                  <a:extLst>
                    <a:ext uri="{9D8B030D-6E8A-4147-A177-3AD203B41FA5}">
                      <a16:colId xmlns:a16="http://schemas.microsoft.com/office/drawing/2014/main" xmlns="" val="2362584969"/>
                    </a:ext>
                  </a:extLst>
                </a:gridCol>
              </a:tblGrid>
              <a:tr h="24131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Cumulative SPI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Cumulative CPI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1887522"/>
                  </a:ext>
                </a:extLst>
              </a:tr>
              <a:tr h="30164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0.98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1.04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902183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A082FD5-392D-44AC-ACA7-9ADD8EF7EF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20228"/>
              </p:ext>
            </p:extLst>
          </p:nvPr>
        </p:nvGraphicFramePr>
        <p:xfrm>
          <a:off x="6372226" y="4680150"/>
          <a:ext cx="3124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324">
                  <a:extLst>
                    <a:ext uri="{9D8B030D-6E8A-4147-A177-3AD203B41FA5}">
                      <a16:colId xmlns:a16="http://schemas.microsoft.com/office/drawing/2014/main" xmlns="" val="2785976325"/>
                    </a:ext>
                  </a:extLst>
                </a:gridCol>
                <a:gridCol w="904876">
                  <a:extLst>
                    <a:ext uri="{9D8B030D-6E8A-4147-A177-3AD203B41FA5}">
                      <a16:colId xmlns:a16="http://schemas.microsoft.com/office/drawing/2014/main" xmlns="" val="18423186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BCWS (Scheduled)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$6,634,841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76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BCWP (Performed)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$6,485,454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7875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Cumulative ACWP (Actual)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$6,236,233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70307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328C4F8-4735-4AFC-917F-B459ECF0EBDA}"/>
              </a:ext>
            </a:extLst>
          </p:cNvPr>
          <p:cNvSpPr/>
          <p:nvPr/>
        </p:nvSpPr>
        <p:spPr>
          <a:xfrm>
            <a:off x="1796715" y="4802471"/>
            <a:ext cx="168442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AA8877B-2DFB-48DC-BB5D-6196FC1BF6BC}"/>
              </a:ext>
            </a:extLst>
          </p:cNvPr>
          <p:cNvSpPr/>
          <p:nvPr/>
        </p:nvSpPr>
        <p:spPr>
          <a:xfrm>
            <a:off x="3424989" y="4802471"/>
            <a:ext cx="168442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xmlns="" id="{9B0114B7-40C8-4089-A9B9-CD2D4104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79273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xmlns="" id="{456EFBB9-7595-4231-8E45-ADC23F00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5029" y="6548428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pic>
        <p:nvPicPr>
          <p:cNvPr id="1026" name="Picture 2" descr="C:\Users\rgutta\AppData\Local\Temp\SNAGHTML1f010179.PNG">
            <a:extLst>
              <a:ext uri="{FF2B5EF4-FFF2-40B4-BE49-F238E27FC236}">
                <a16:creationId xmlns:a16="http://schemas.microsoft.com/office/drawing/2014/main" xmlns="" id="{AE4D26CE-8EB0-407A-AAAC-AA424A8F8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7" y="1404116"/>
            <a:ext cx="48006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gutta\AppData\Local\Temp\SNAGHTML1f019155.PNG">
            <a:extLst>
              <a:ext uri="{FF2B5EF4-FFF2-40B4-BE49-F238E27FC236}">
                <a16:creationId xmlns:a16="http://schemas.microsoft.com/office/drawing/2014/main" xmlns="" id="{367081CB-3544-4938-ACF1-D8313088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90" y="1404116"/>
            <a:ext cx="48006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EE7C4A-8012-4FBE-85AA-483ABFF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871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55" y="56195"/>
            <a:ext cx="10972800" cy="728663"/>
          </a:xfrm>
        </p:spPr>
        <p:txBody>
          <a:bodyPr/>
          <a:lstStyle/>
          <a:p>
            <a:r>
              <a:rPr lang="en-US" sz="3200" dirty="0"/>
              <a:t>1.X Cost Performance Report (CPR)  - September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DF67A4-0921-44F4-BFAD-2A1B50C2D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55" y="848340"/>
            <a:ext cx="11800689" cy="5161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B556E-4F11-43E1-9E35-BE09EBA3995D}"/>
              </a:ext>
            </a:extLst>
          </p:cNvPr>
          <p:cNvSpPr txBox="1"/>
          <p:nvPr/>
        </p:nvSpPr>
        <p:spPr>
          <a:xfrm>
            <a:off x="9480884" y="4778554"/>
            <a:ext cx="2515460" cy="12311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/>
              <a:t>DOE SPI or CPI Value Thresholds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400" dirty="0"/>
              <a:t>      0.90 to 1.15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400" dirty="0"/>
              <a:t>      0.85 to 0.89 or 1.16 to 1.25</a:t>
            </a:r>
          </a:p>
          <a:p>
            <a:pPr>
              <a:buClr>
                <a:srgbClr val="00B050"/>
              </a:buClr>
              <a:buSzPct val="150000"/>
            </a:pPr>
            <a:r>
              <a:rPr lang="en-US" sz="1400" dirty="0"/>
              <a:t>      &lt;0.85 or &gt;1.25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603BB0E-C5D4-4D9D-9A0B-9C6ED4302350}"/>
              </a:ext>
            </a:extLst>
          </p:cNvPr>
          <p:cNvSpPr/>
          <p:nvPr/>
        </p:nvSpPr>
        <p:spPr>
          <a:xfrm>
            <a:off x="9601200" y="5077088"/>
            <a:ext cx="168442" cy="13346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16B8F53-657B-4EA6-8B18-9A57FCEF642B}"/>
              </a:ext>
            </a:extLst>
          </p:cNvPr>
          <p:cNvSpPr/>
          <p:nvPr/>
        </p:nvSpPr>
        <p:spPr>
          <a:xfrm>
            <a:off x="9601200" y="5272625"/>
            <a:ext cx="168442" cy="1334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FA953B8-B3C0-4651-A2E3-115D6ABDE3D4}"/>
              </a:ext>
            </a:extLst>
          </p:cNvPr>
          <p:cNvSpPr/>
          <p:nvPr/>
        </p:nvSpPr>
        <p:spPr>
          <a:xfrm>
            <a:off x="9601200" y="5469570"/>
            <a:ext cx="168442" cy="13346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D4FAFB7A-3A35-4A07-A80C-26F5DB8C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5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xmlns="" id="{B25395BA-1B38-4CD3-BB97-5237E04E7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70785" y="6605587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84C5626-B13E-4BCB-8D10-560ADDB3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270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5AF36360-83C2-4913-8A95-B933CB43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347"/>
            <a:ext cx="10972800" cy="728663"/>
          </a:xfrm>
        </p:spPr>
        <p:txBody>
          <a:bodyPr/>
          <a:lstStyle/>
          <a:p>
            <a:r>
              <a:rPr lang="en-US" sz="4400" dirty="0"/>
              <a:t>1.X Milestones – September 2019  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7DA745C9-D0E5-464F-9DC4-A0C6BDC9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69053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xmlns="" id="{54ADA410-50A8-4E40-8E38-D9D46AC9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5510" y="6581775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737984-F4E8-465A-AEF9-DBB862A1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56A53A-F928-46E4-BDEE-302AEB2EA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" t="22361" r="34098" b="7916"/>
          <a:stretch/>
        </p:blipFill>
        <p:spPr>
          <a:xfrm>
            <a:off x="1709737" y="884740"/>
            <a:ext cx="8772525" cy="56970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43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Baseline/Contingency Log - September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FED8A0-F11C-4AC9-9792-14A7CBB83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66" y="1071810"/>
            <a:ext cx="9673651" cy="139968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C5DB0BB-2D2F-4180-ADC9-2DCA1574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516687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xmlns="" id="{FC9B2443-2E72-4F99-AC5C-B14B52B0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89835" y="6605587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5A06C9-C352-44F3-89FE-92D5F4A7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36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TPC Profile – sPHENIX </a:t>
            </a:r>
            <a:r>
              <a:rPr lang="en-US" sz="3200" dirty="0" smtClean="0"/>
              <a:t>MIE September 2019</a:t>
            </a:r>
            <a:endParaRPr lang="en-US" sz="32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D724BA2F-AD11-4658-967B-CA655EA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492875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A41C084-5223-4256-A9DC-A5ECBEBC5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095" y="1383614"/>
            <a:ext cx="6303810" cy="4090771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DFD94698-1DDC-4EA3-BD1F-0DFAF9D8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46985" y="6567478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B2F24AD-765C-4B27-AFFC-26700774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801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7D6A8-B191-47A4-A810-9742C93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16679"/>
            <a:ext cx="12106275" cy="728663"/>
          </a:xfrm>
        </p:spPr>
        <p:txBody>
          <a:bodyPr/>
          <a:lstStyle/>
          <a:p>
            <a:r>
              <a:rPr lang="en-US" sz="2400" b="1" dirty="0"/>
              <a:t>Summary </a:t>
            </a:r>
            <a:r>
              <a:rPr lang="en-US" sz="2400" b="1" dirty="0" smtClean="0"/>
              <a:t>Schedule</a:t>
            </a:r>
            <a:r>
              <a:rPr lang="en-US" sz="2400" dirty="0" smtClean="0"/>
              <a:t>: PHENIX MIE+1008 </a:t>
            </a:r>
            <a:r>
              <a:rPr lang="en-US" sz="2400" dirty="0"/>
              <a:t>Infra </a:t>
            </a:r>
            <a:r>
              <a:rPr lang="en-US" sz="2400" dirty="0"/>
              <a:t>&amp;</a:t>
            </a:r>
            <a:r>
              <a:rPr lang="en-US" sz="2400" dirty="0" smtClean="0"/>
              <a:t> </a:t>
            </a:r>
            <a:r>
              <a:rPr lang="en-US" sz="2400" dirty="0"/>
              <a:t>Facility Upgrade Combined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F36AEA68-9766-481A-A7DB-7E2DDE8E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9741" y="6516687"/>
            <a:ext cx="712259" cy="365125"/>
          </a:xfrm>
        </p:spPr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15284B-C7CC-4748-B5D2-B3D555485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15" y="882953"/>
            <a:ext cx="7687870" cy="5432378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401A4294-22A3-42DA-B5FD-B658FBC2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2185" y="6605587"/>
            <a:ext cx="1949115" cy="276225"/>
          </a:xfrm>
        </p:spPr>
        <p:txBody>
          <a:bodyPr/>
          <a:lstStyle/>
          <a:p>
            <a:pPr>
              <a:defRPr/>
            </a:pPr>
            <a:r>
              <a:rPr lang="en-US" dirty="0"/>
              <a:t>PMG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B02F7C-D3FE-4F25-BCB7-34A2D158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12/04/19</a:t>
            </a:r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5430E9-D342-453F-A4A8-FB891A5F4FE1}"/>
              </a:ext>
            </a:extLst>
          </p:cNvPr>
          <p:cNvSpPr txBox="1"/>
          <p:nvPr/>
        </p:nvSpPr>
        <p:spPr>
          <a:xfrm>
            <a:off x="7910286" y="2178172"/>
            <a:ext cx="4172857" cy="461665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Updated as of September </a:t>
            </a:r>
            <a:r>
              <a:rPr lang="en-US" sz="2400" b="1" dirty="0">
                <a:solidFill>
                  <a:schemeClr val="bg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19103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952</Words>
  <Application>Microsoft Macintosh PowerPoint</Application>
  <PresentationFormat>Custom</PresentationFormat>
  <Paragraphs>197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1_Office Theme</vt:lpstr>
      <vt:lpstr>PowerPoint Presentation</vt:lpstr>
      <vt:lpstr>OHCal Testing in Building 912</vt:lpstr>
      <vt:lpstr>sPHENIX Issues</vt:lpstr>
      <vt:lpstr>1.X Performance Indices and EV data – September 2019</vt:lpstr>
      <vt:lpstr>1.X Cost Performance Report (CPR)  - September 2019</vt:lpstr>
      <vt:lpstr>1.X Milestones – September 2019  </vt:lpstr>
      <vt:lpstr>Baseline/Contingency Log - September 2019</vt:lpstr>
      <vt:lpstr>TPC Profile – sPHENIX MIE September 2019</vt:lpstr>
      <vt:lpstr>Summary Schedule: PHENIX MIE+1008 Infra &amp; Facility Upgrade Combined</vt:lpstr>
      <vt:lpstr>Critical Path – sPHENIX MIE and 1008 Infrastructure and Facility Upgrade Combined</vt:lpstr>
      <vt:lpstr>2.X Cost Performance Report (CPR) – September 2019</vt:lpstr>
      <vt:lpstr>3.X MVTX Capital Project Budget Profile </vt:lpstr>
      <vt:lpstr>sPHENIX MVTX Stave Production at CERN –  December 2019</vt:lpstr>
      <vt:lpstr>Stave -production summary</vt:lpstr>
      <vt:lpstr>MVTX Staves – Assembly components</vt:lpstr>
      <vt:lpstr>Back Up</vt:lpstr>
      <vt:lpstr>1.X Cost Performance Report (CPR)  - October 2019</vt:lpstr>
      <vt:lpstr>1.X Performance Indices and EV data – October 2019</vt:lpstr>
      <vt:lpstr>TPC Profile – sPHENIX MIE  October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Cost and Schedule Data</dc:title>
  <dc:creator>Gutta, Rajendra Rao</dc:creator>
  <cp:lastModifiedBy>Ann O'Brien</cp:lastModifiedBy>
  <cp:revision>66</cp:revision>
  <dcterms:created xsi:type="dcterms:W3CDTF">2019-11-14T20:42:09Z</dcterms:created>
  <dcterms:modified xsi:type="dcterms:W3CDTF">2019-12-04T05:38:11Z</dcterms:modified>
</cp:coreProperties>
</file>