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37" r:id="rId2"/>
    <p:sldId id="803" r:id="rId3"/>
    <p:sldId id="804" r:id="rId4"/>
    <p:sldId id="805" r:id="rId5"/>
    <p:sldId id="806" r:id="rId6"/>
    <p:sldId id="577" r:id="rId7"/>
    <p:sldId id="777" r:id="rId8"/>
    <p:sldId id="792" r:id="rId9"/>
    <p:sldId id="797" r:id="rId10"/>
    <p:sldId id="798" r:id="rId11"/>
    <p:sldId id="781" r:id="rId12"/>
    <p:sldId id="786" r:id="rId13"/>
    <p:sldId id="784" r:id="rId14"/>
    <p:sldId id="800" r:id="rId15"/>
    <p:sldId id="796" r:id="rId16"/>
    <p:sldId id="791" r:id="rId17"/>
    <p:sldId id="793" r:id="rId18"/>
    <p:sldId id="794" r:id="rId19"/>
    <p:sldId id="795" r:id="rId20"/>
    <p:sldId id="801" r:id="rId21"/>
    <p:sldId id="802" r:id="rId22"/>
    <p:sldId id="808" r:id="rId23"/>
    <p:sldId id="591" r:id="rId24"/>
    <p:sldId id="592" r:id="rId25"/>
    <p:sldId id="807" r:id="rId26"/>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42"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86"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43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74"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715" algn="l" defTabSz="914286" rtl="0" eaLnBrk="1" latinLnBrk="0" hangingPunct="1">
      <a:defRPr kern="1200">
        <a:solidFill>
          <a:schemeClr val="tx1"/>
        </a:solidFill>
        <a:latin typeface="Calibri" pitchFamily="34" charset="0"/>
        <a:ea typeface="MS PGothic" pitchFamily="34" charset="-128"/>
        <a:cs typeface="+mn-cs"/>
      </a:defRPr>
    </a:lvl6pPr>
    <a:lvl7pPr marL="2742857" algn="l" defTabSz="914286" rtl="0" eaLnBrk="1" latinLnBrk="0" hangingPunct="1">
      <a:defRPr kern="1200">
        <a:solidFill>
          <a:schemeClr val="tx1"/>
        </a:solidFill>
        <a:latin typeface="Calibri" pitchFamily="34" charset="0"/>
        <a:ea typeface="MS PGothic" pitchFamily="34" charset="-128"/>
        <a:cs typeface="+mn-cs"/>
      </a:defRPr>
    </a:lvl7pPr>
    <a:lvl8pPr marL="3200000" algn="l" defTabSz="914286" rtl="0" eaLnBrk="1" latinLnBrk="0" hangingPunct="1">
      <a:defRPr kern="1200">
        <a:solidFill>
          <a:schemeClr val="tx1"/>
        </a:solidFill>
        <a:latin typeface="Calibri" pitchFamily="34" charset="0"/>
        <a:ea typeface="MS PGothic" pitchFamily="34" charset="-128"/>
        <a:cs typeface="+mn-cs"/>
      </a:defRPr>
    </a:lvl8pPr>
    <a:lvl9pPr marL="3657143" algn="l" defTabSz="914286"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varScale="1">
        <p:scale>
          <a:sx n="104" d="100"/>
          <a:sy n="104" d="100"/>
        </p:scale>
        <p:origin x="612" y="5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12/19/2019</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12/19/2019</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42"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8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43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57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5"/>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4"/>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42" indent="0">
              <a:buNone/>
              <a:defRPr sz="1800">
                <a:solidFill>
                  <a:schemeClr val="tx1">
                    <a:tint val="75000"/>
                  </a:schemeClr>
                </a:solidFill>
              </a:defRPr>
            </a:lvl2pPr>
            <a:lvl3pPr marL="914286"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6"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42" indent="0">
              <a:buNone/>
              <a:defRPr sz="2000" b="1"/>
            </a:lvl2pPr>
            <a:lvl3pPr marL="914286"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33"/>
            <a:ext cx="3008313" cy="3518297"/>
          </a:xfrm>
        </p:spPr>
        <p:txBody>
          <a:bodyPr/>
          <a:lstStyle>
            <a:lvl1pPr marL="0" indent="0">
              <a:buNone/>
              <a:defRPr sz="1400"/>
            </a:lvl1pPr>
            <a:lvl2pPr marL="457142" indent="0">
              <a:buNone/>
              <a:defRPr sz="1200"/>
            </a:lvl2pPr>
            <a:lvl3pPr marL="914286"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42" indent="0">
              <a:buNone/>
              <a:defRPr sz="2800"/>
            </a:lvl2pPr>
            <a:lvl3pPr marL="914286"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en-US" noProof="0" dirty="0"/>
          </a:p>
        </p:txBody>
      </p:sp>
      <p:sp>
        <p:nvSpPr>
          <p:cNvPr id="4" name="Text Placeholder 3"/>
          <p:cNvSpPr>
            <a:spLocks noGrp="1"/>
          </p:cNvSpPr>
          <p:nvPr>
            <p:ph type="body" sz="half" idx="2"/>
          </p:nvPr>
        </p:nvSpPr>
        <p:spPr>
          <a:xfrm>
            <a:off x="1828800" y="4229107"/>
            <a:ext cx="5486400" cy="603647"/>
          </a:xfrm>
        </p:spPr>
        <p:txBody>
          <a:bodyPr/>
          <a:lstStyle>
            <a:lvl1pPr marL="0" indent="0">
              <a:buNone/>
              <a:defRPr sz="1400"/>
            </a:lvl1pPr>
            <a:lvl2pPr marL="457142" indent="0">
              <a:buNone/>
              <a:defRPr sz="1200"/>
            </a:lvl2pPr>
            <a:lvl3pPr marL="914286"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12/19/2019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0"/>
            <a:ext cx="8229600" cy="54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9" tIns="45715" rIns="91429" bIns="45715"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12/19/2019</a:t>
            </a:r>
            <a:endParaRPr lang="en-US" altLang="en-US" dirty="0"/>
          </a:p>
        </p:txBody>
      </p:sp>
      <p:sp>
        <p:nvSpPr>
          <p:cNvPr id="5" name="Footer Placeholder 4"/>
          <p:cNvSpPr>
            <a:spLocks noGrp="1"/>
          </p:cNvSpPr>
          <p:nvPr>
            <p:ph type="ftr" sz="quarter" idx="3"/>
          </p:nvPr>
        </p:nvSpPr>
        <p:spPr>
          <a:xfrm>
            <a:off x="3171031" y="4914905"/>
            <a:ext cx="2895600" cy="207169"/>
          </a:xfrm>
          <a:prstGeom prst="rect">
            <a:avLst/>
          </a:prstGeom>
        </p:spPr>
        <p:txBody>
          <a:bodyPr vert="horz" lIns="91429" tIns="45715" rIns="91429" bIns="45715"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9" tIns="45715" rIns="91429" bIns="45715"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4"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42" algn="ctr" rtl="0" fontAlgn="base">
        <a:spcBef>
          <a:spcPct val="0"/>
        </a:spcBef>
        <a:spcAft>
          <a:spcPct val="0"/>
        </a:spcAft>
        <a:defRPr sz="4400">
          <a:solidFill>
            <a:schemeClr val="tx1"/>
          </a:solidFill>
          <a:latin typeface="Calibri" charset="0"/>
          <a:ea typeface="ＭＳ Ｐゴシック" charset="0"/>
        </a:defRPr>
      </a:lvl6pPr>
      <a:lvl7pPr marL="914286" algn="ctr" rtl="0" fontAlgn="base">
        <a:spcBef>
          <a:spcPct val="0"/>
        </a:spcBef>
        <a:spcAft>
          <a:spcPct val="0"/>
        </a:spcAft>
        <a:defRPr sz="4400">
          <a:solidFill>
            <a:schemeClr val="tx1"/>
          </a:solidFill>
          <a:latin typeface="Calibri" charset="0"/>
          <a:ea typeface="ＭＳ Ｐゴシック" charset="0"/>
        </a:defRPr>
      </a:lvl7pPr>
      <a:lvl8pPr marL="1371430" algn="ctr" rtl="0" fontAlgn="base">
        <a:spcBef>
          <a:spcPct val="0"/>
        </a:spcBef>
        <a:spcAft>
          <a:spcPct val="0"/>
        </a:spcAft>
        <a:defRPr sz="4400">
          <a:solidFill>
            <a:schemeClr val="tx1"/>
          </a:solidFill>
          <a:latin typeface="Calibri" charset="0"/>
          <a:ea typeface="ＭＳ Ｐゴシック" charset="0"/>
        </a:defRPr>
      </a:lvl8pPr>
      <a:lvl9pPr marL="1828574" algn="ctr" rtl="0" fontAlgn="base">
        <a:spcBef>
          <a:spcPct val="0"/>
        </a:spcBef>
        <a:spcAft>
          <a:spcPct val="0"/>
        </a:spcAft>
        <a:defRPr sz="4400">
          <a:solidFill>
            <a:schemeClr val="tx1"/>
          </a:solidFill>
          <a:latin typeface="Calibri" charset="0"/>
          <a:ea typeface="ＭＳ Ｐゴシック" charset="0"/>
        </a:defRPr>
      </a:lvl9pPr>
    </p:titleStyle>
    <p:bodyStyle>
      <a:lvl1pPr marL="342857" indent="-342857"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59" indent="-285715"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58" indent="-228572"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000" indent="-228572"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144" indent="-228572"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285"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29"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3"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2" algn="l" defTabSz="9142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2"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4"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229600" cy="546497"/>
          </a:xfrm>
        </p:spPr>
        <p:txBody>
          <a:bodyPr/>
          <a:lstStyle/>
          <a:p>
            <a:r>
              <a:rPr lang="en-US" dirty="0"/>
              <a:t>PMG Agenda  </a:t>
            </a:r>
          </a:p>
        </p:txBody>
      </p:sp>
      <p:sp>
        <p:nvSpPr>
          <p:cNvPr id="3" name="Content Placeholder 2"/>
          <p:cNvSpPr>
            <a:spLocks noGrp="1"/>
          </p:cNvSpPr>
          <p:nvPr>
            <p:ph idx="1"/>
          </p:nvPr>
        </p:nvSpPr>
        <p:spPr>
          <a:xfrm>
            <a:off x="0" y="590550"/>
            <a:ext cx="9144000" cy="4781550"/>
          </a:xfrm>
        </p:spPr>
        <p:txBody>
          <a:bodyPr/>
          <a:lstStyle/>
          <a:p>
            <a:pPr marL="0" indent="0">
              <a:buNone/>
            </a:pPr>
            <a:r>
              <a:rPr lang="en-US" dirty="0"/>
              <a:t>					</a:t>
            </a:r>
          </a:p>
          <a:p>
            <a:pPr lvl="1"/>
            <a:r>
              <a:rPr lang="en-US" dirty="0"/>
              <a:t>Issues</a:t>
            </a:r>
          </a:p>
          <a:p>
            <a:pPr lvl="1"/>
            <a:r>
              <a:rPr lang="en-US" dirty="0"/>
              <a:t>Status Carriage/Cradle contract</a:t>
            </a:r>
          </a:p>
          <a:p>
            <a:pPr lvl="1"/>
            <a:r>
              <a:rPr lang="en-US" dirty="0"/>
              <a:t>Status of PMP for the I&amp;F and MVTX</a:t>
            </a:r>
          </a:p>
          <a:p>
            <a:pPr lvl="1"/>
            <a:r>
              <a:rPr lang="en-US" dirty="0"/>
              <a:t>Status of milestones expected to be accomplished in Dec 2019</a:t>
            </a:r>
          </a:p>
          <a:p>
            <a:pPr lvl="1"/>
            <a:r>
              <a:rPr lang="en-US" dirty="0"/>
              <a:t>Discussion FY20 milestones for PEMP</a:t>
            </a:r>
          </a:p>
          <a:p>
            <a:pPr lvl="1"/>
            <a:r>
              <a:rPr lang="en-US" dirty="0"/>
              <a:t>Upcoming procurements</a:t>
            </a:r>
          </a:p>
          <a:p>
            <a:pPr lvl="1"/>
            <a:r>
              <a:rPr lang="en-US" dirty="0"/>
              <a:t>EV for November 1.X and 2.X</a:t>
            </a:r>
          </a:p>
          <a:p>
            <a:pPr marL="457144" lvl="1" indent="0">
              <a:buNone/>
            </a:pPr>
            <a:endParaRPr lang="en-US" dirty="0"/>
          </a:p>
          <a:p>
            <a:pPr marL="457144" lvl="1" indent="0">
              <a:buNone/>
            </a:pPr>
            <a:r>
              <a:rPr lang="en-US" dirty="0"/>
              <a:t> </a:t>
            </a:r>
            <a:endParaRPr lang="en-US" sz="1400" dirty="0"/>
          </a:p>
          <a:p>
            <a:endParaRPr lang="en-US" sz="1800" dirty="0"/>
          </a:p>
          <a:p>
            <a:pPr marL="0" indent="0">
              <a:buNone/>
            </a:pPr>
            <a:endParaRPr lang="en-US" sz="1800" dirty="0"/>
          </a:p>
          <a:p>
            <a:endParaRPr lang="en-US" sz="1800" dirty="0"/>
          </a:p>
        </p:txBody>
      </p:sp>
      <p:sp>
        <p:nvSpPr>
          <p:cNvPr id="4" name="Date Placeholder 3"/>
          <p:cNvSpPr>
            <a:spLocks noGrp="1"/>
          </p:cNvSpPr>
          <p:nvPr>
            <p:ph type="dt" sz="half" idx="10"/>
          </p:nvPr>
        </p:nvSpPr>
        <p:spPr/>
        <p:txBody>
          <a:bodyPr/>
          <a:lstStyle/>
          <a:p>
            <a:pPr>
              <a:defRPr/>
            </a:pPr>
            <a:r>
              <a:rPr lang="en-US" altLang="en-US"/>
              <a:t>12/19/2019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Tree>
    <p:extLst>
      <p:ext uri="{BB962C8B-B14F-4D97-AF65-F5344CB8AC3E}">
        <p14:creationId xmlns:p14="http://schemas.microsoft.com/office/powerpoint/2010/main" val="114473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34554-3964-4887-BF22-57FDE8CA4AE8}"/>
              </a:ext>
            </a:extLst>
          </p:cNvPr>
          <p:cNvPicPr>
            <a:picLocks noChangeAspect="1"/>
          </p:cNvPicPr>
          <p:nvPr/>
        </p:nvPicPr>
        <p:blipFill>
          <a:blip r:embed="rId2"/>
          <a:stretch>
            <a:fillRect/>
          </a:stretch>
        </p:blipFill>
        <p:spPr>
          <a:xfrm>
            <a:off x="136683" y="862506"/>
            <a:ext cx="8897559" cy="3614244"/>
          </a:xfrm>
          <a:prstGeom prst="rect">
            <a:avLst/>
          </a:prstGeom>
        </p:spPr>
      </p:pic>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a:xfrm>
            <a:off x="289928" y="25011"/>
            <a:ext cx="8229600" cy="546497"/>
          </a:xfrm>
        </p:spPr>
        <p:txBody>
          <a:bodyPr/>
          <a:lstStyle/>
          <a:p>
            <a:r>
              <a:rPr lang="en-US" sz="2100" dirty="0"/>
              <a:t>Cost Performance Report (CPR) – 1008 Infra and Facility Upgrade</a:t>
            </a:r>
          </a:p>
        </p:txBody>
      </p:sp>
      <p:sp>
        <p:nvSpPr>
          <p:cNvPr id="9" name="TextBox 8">
            <a:extLst>
              <a:ext uri="{FF2B5EF4-FFF2-40B4-BE49-F238E27FC236}">
                <a16:creationId xmlns:a16="http://schemas.microsoft.com/office/drawing/2014/main" id="{486B556E-4F11-43E1-9E35-BE09EBA3995D}"/>
              </a:ext>
            </a:extLst>
          </p:cNvPr>
          <p:cNvSpPr txBox="1"/>
          <p:nvPr/>
        </p:nvSpPr>
        <p:spPr>
          <a:xfrm>
            <a:off x="7086600" y="3938507"/>
            <a:ext cx="1886595" cy="117724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10" name="Oval 9">
            <a:extLst>
              <a:ext uri="{FF2B5EF4-FFF2-40B4-BE49-F238E27FC236}">
                <a16:creationId xmlns:a16="http://schemas.microsoft.com/office/drawing/2014/main" id="{A603BB0E-C5D4-4D9D-9A0B-9C6ED4302350}"/>
              </a:ext>
            </a:extLst>
          </p:cNvPr>
          <p:cNvSpPr/>
          <p:nvPr/>
        </p:nvSpPr>
        <p:spPr>
          <a:xfrm>
            <a:off x="7200900" y="4324350"/>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16B8F53-657B-4EA6-8B18-9A57FCEF642B}"/>
              </a:ext>
            </a:extLst>
          </p:cNvPr>
          <p:cNvSpPr/>
          <p:nvPr/>
        </p:nvSpPr>
        <p:spPr>
          <a:xfrm>
            <a:off x="7200900" y="4471002"/>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FA953B8-B3C0-4651-A2E3-115D6ABDE3D4}"/>
              </a:ext>
            </a:extLst>
          </p:cNvPr>
          <p:cNvSpPr/>
          <p:nvPr/>
        </p:nvSpPr>
        <p:spPr>
          <a:xfrm>
            <a:off x="7200900" y="4618711"/>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D4FAFB7A-3A35-4A07-A80C-26F5DB8CDD09}"/>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10</a:t>
            </a:fld>
            <a:endParaRPr lang="en-US" altLang="en-US" dirty="0"/>
          </a:p>
        </p:txBody>
      </p:sp>
      <p:sp>
        <p:nvSpPr>
          <p:cNvPr id="18" name="Footer Placeholder 2">
            <a:extLst>
              <a:ext uri="{FF2B5EF4-FFF2-40B4-BE49-F238E27FC236}">
                <a16:creationId xmlns:a16="http://schemas.microsoft.com/office/drawing/2014/main" id="{B25395BA-1B38-4CD3-BB97-5237E04E7C72}"/>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cxnSp>
        <p:nvCxnSpPr>
          <p:cNvPr id="5" name="Straight Connector 4">
            <a:extLst>
              <a:ext uri="{FF2B5EF4-FFF2-40B4-BE49-F238E27FC236}">
                <a16:creationId xmlns:a16="http://schemas.microsoft.com/office/drawing/2014/main" id="{54DEBCEE-64AC-4883-911D-6C8B25D8385E}"/>
              </a:ext>
            </a:extLst>
          </p:cNvPr>
          <p:cNvCxnSpPr/>
          <p:nvPr/>
        </p:nvCxnSpPr>
        <p:spPr>
          <a:xfrm>
            <a:off x="146742" y="471488"/>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4A440D-D3C7-453D-8786-CA8041F10B61}"/>
              </a:ext>
            </a:extLst>
          </p:cNvPr>
          <p:cNvSpPr txBox="1"/>
          <p:nvPr/>
        </p:nvSpPr>
        <p:spPr>
          <a:xfrm>
            <a:off x="2590800" y="514350"/>
            <a:ext cx="4017545" cy="369332"/>
          </a:xfrm>
          <a:prstGeom prst="rect">
            <a:avLst/>
          </a:prstGeom>
          <a:noFill/>
        </p:spPr>
        <p:txBody>
          <a:bodyPr wrap="square" rtlCol="0">
            <a:spAutoFit/>
          </a:bodyPr>
          <a:lstStyle/>
          <a:p>
            <a:r>
              <a:rPr lang="en-US" dirty="0">
                <a:solidFill>
                  <a:srgbClr val="0080FF"/>
                </a:solidFill>
              </a:rPr>
              <a:t>Based on proposed Baseline</a:t>
            </a:r>
          </a:p>
        </p:txBody>
      </p:sp>
      <p:sp>
        <p:nvSpPr>
          <p:cNvPr id="4" name="Date Placeholder 3">
            <a:extLst>
              <a:ext uri="{FF2B5EF4-FFF2-40B4-BE49-F238E27FC236}">
                <a16:creationId xmlns:a16="http://schemas.microsoft.com/office/drawing/2014/main" id="{1A316AC3-5236-4691-966F-DCD45F216DD7}"/>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169004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100" dirty="0"/>
              <a:t>Summary Schedule – sPHENIX MIE and 1008 Infra and Facility Upgrade</a:t>
            </a:r>
          </a:p>
        </p:txBody>
      </p:sp>
      <p:sp>
        <p:nvSpPr>
          <p:cNvPr id="11" name="Slide Number Placeholder 10">
            <a:extLst>
              <a:ext uri="{FF2B5EF4-FFF2-40B4-BE49-F238E27FC236}">
                <a16:creationId xmlns:a16="http://schemas.microsoft.com/office/drawing/2014/main" id="{F36AEA68-9766-481A-A7DB-7E2DDE8EE300}"/>
              </a:ext>
            </a:extLst>
          </p:cNvPr>
          <p:cNvSpPr>
            <a:spLocks noGrp="1"/>
          </p:cNvSpPr>
          <p:nvPr>
            <p:ph type="sldNum" sz="quarter" idx="12"/>
          </p:nvPr>
        </p:nvSpPr>
        <p:spPr>
          <a:xfrm>
            <a:off x="8609806" y="4676067"/>
            <a:ext cx="534194" cy="273844"/>
          </a:xfrm>
        </p:spPr>
        <p:txBody>
          <a:bodyPr/>
          <a:lstStyle/>
          <a:p>
            <a:fld id="{4B932B3A-BA38-40C7-ADEE-2A1902CEB265}" type="slidenum">
              <a:rPr lang="en-US" altLang="en-US" smtClean="0"/>
              <a:pPr/>
              <a:t>11</a:t>
            </a:fld>
            <a:endParaRPr lang="en-US" altLang="en-US" dirty="0"/>
          </a:p>
        </p:txBody>
      </p:sp>
      <p:pic>
        <p:nvPicPr>
          <p:cNvPr id="6" name="Picture 5">
            <a:extLst>
              <a:ext uri="{FF2B5EF4-FFF2-40B4-BE49-F238E27FC236}">
                <a16:creationId xmlns:a16="http://schemas.microsoft.com/office/drawing/2014/main" id="{87DCBFC6-10A4-4F22-82D4-B3EFB9AFD857}"/>
              </a:ext>
            </a:extLst>
          </p:cNvPr>
          <p:cNvPicPr>
            <a:picLocks noChangeAspect="1"/>
          </p:cNvPicPr>
          <p:nvPr/>
        </p:nvPicPr>
        <p:blipFill>
          <a:blip r:embed="rId2"/>
          <a:stretch>
            <a:fillRect/>
          </a:stretch>
        </p:blipFill>
        <p:spPr>
          <a:xfrm>
            <a:off x="1371600" y="666750"/>
            <a:ext cx="6296489" cy="4476750"/>
          </a:xfrm>
          <a:prstGeom prst="rect">
            <a:avLst/>
          </a:prstGeom>
        </p:spPr>
      </p:pic>
      <p:sp>
        <p:nvSpPr>
          <p:cNvPr id="8" name="Footer Placeholder 2">
            <a:extLst>
              <a:ext uri="{FF2B5EF4-FFF2-40B4-BE49-F238E27FC236}">
                <a16:creationId xmlns:a16="http://schemas.microsoft.com/office/drawing/2014/main" id="{2AB62253-258C-485F-866F-B3EA601B558C}"/>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sp>
        <p:nvSpPr>
          <p:cNvPr id="3" name="Date Placeholder 2">
            <a:extLst>
              <a:ext uri="{FF2B5EF4-FFF2-40B4-BE49-F238E27FC236}">
                <a16:creationId xmlns:a16="http://schemas.microsoft.com/office/drawing/2014/main" id="{3DB0435C-5BFD-4127-BCDA-AE3E247B4F56}"/>
              </a:ext>
            </a:extLst>
          </p:cNvPr>
          <p:cNvSpPr>
            <a:spLocks noGrp="1"/>
          </p:cNvSpPr>
          <p:nvPr>
            <p:ph type="dt" sz="half" idx="10"/>
          </p:nvPr>
        </p:nvSpPr>
        <p:spPr/>
        <p:txBody>
          <a:bodyPr/>
          <a:lstStyle/>
          <a:p>
            <a:pPr>
              <a:defRPr/>
            </a:pPr>
            <a:r>
              <a:rPr lang="en-US" altLang="en-US"/>
              <a:t>12/19/2019</a:t>
            </a:r>
            <a:endParaRPr lang="en-US" altLang="en-US" dirty="0"/>
          </a:p>
        </p:txBody>
      </p:sp>
      <p:sp>
        <p:nvSpPr>
          <p:cNvPr id="4" name="TextBox 3"/>
          <p:cNvSpPr txBox="1"/>
          <p:nvPr/>
        </p:nvSpPr>
        <p:spPr>
          <a:xfrm>
            <a:off x="7162800" y="1809750"/>
            <a:ext cx="595035" cy="461665"/>
          </a:xfrm>
          <a:prstGeom prst="rect">
            <a:avLst/>
          </a:prstGeom>
          <a:noFill/>
        </p:spPr>
        <p:txBody>
          <a:bodyPr wrap="none" rtlCol="0">
            <a:spAutoFit/>
          </a:bodyPr>
          <a:lstStyle/>
          <a:p>
            <a:r>
              <a:rPr lang="en-US" sz="2400" b="1" dirty="0">
                <a:solidFill>
                  <a:srgbClr val="0080FF"/>
                </a:solidFill>
              </a:rPr>
              <a:t>1.X</a:t>
            </a:r>
          </a:p>
        </p:txBody>
      </p:sp>
      <p:sp>
        <p:nvSpPr>
          <p:cNvPr id="9" name="TextBox 8"/>
          <p:cNvSpPr txBox="1"/>
          <p:nvPr/>
        </p:nvSpPr>
        <p:spPr>
          <a:xfrm>
            <a:off x="7162800" y="4324350"/>
            <a:ext cx="595035" cy="461665"/>
          </a:xfrm>
          <a:prstGeom prst="rect">
            <a:avLst/>
          </a:prstGeom>
          <a:noFill/>
        </p:spPr>
        <p:txBody>
          <a:bodyPr wrap="none" rtlCol="0">
            <a:spAutoFit/>
          </a:bodyPr>
          <a:lstStyle/>
          <a:p>
            <a:r>
              <a:rPr lang="en-US" sz="2400" b="1" dirty="0">
                <a:solidFill>
                  <a:srgbClr val="0080FF"/>
                </a:solidFill>
              </a:rPr>
              <a:t>2.X</a:t>
            </a:r>
          </a:p>
        </p:txBody>
      </p:sp>
    </p:spTree>
    <p:extLst>
      <p:ext uri="{BB962C8B-B14F-4D97-AF65-F5344CB8AC3E}">
        <p14:creationId xmlns:p14="http://schemas.microsoft.com/office/powerpoint/2010/main" val="376482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a16="http://schemas.microsoft.com/office/drawing/2014/main" id="{D724BA2F-AD11-4658-967B-CA655EA648F1}"/>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12</a:t>
            </a:fld>
            <a:endParaRPr lang="en-US" altLang="en-US" dirty="0"/>
          </a:p>
        </p:txBody>
      </p:sp>
      <p:pic>
        <p:nvPicPr>
          <p:cNvPr id="3" name="Picture 2">
            <a:extLst>
              <a:ext uri="{FF2B5EF4-FFF2-40B4-BE49-F238E27FC236}">
                <a16:creationId xmlns:a16="http://schemas.microsoft.com/office/drawing/2014/main" id="{7823CD38-7AA2-439C-BBC8-CDDDA5A641D3}"/>
              </a:ext>
            </a:extLst>
          </p:cNvPr>
          <p:cNvPicPr>
            <a:picLocks noChangeAspect="1"/>
          </p:cNvPicPr>
          <p:nvPr/>
        </p:nvPicPr>
        <p:blipFill>
          <a:blip r:embed="rId2"/>
          <a:stretch>
            <a:fillRect/>
          </a:stretch>
        </p:blipFill>
        <p:spPr>
          <a:xfrm>
            <a:off x="1872126" y="723805"/>
            <a:ext cx="5097043" cy="3017520"/>
          </a:xfrm>
          <a:prstGeom prst="rect">
            <a:avLst/>
          </a:prstGeom>
        </p:spPr>
      </p:pic>
      <p:sp>
        <p:nvSpPr>
          <p:cNvPr id="7" name="Footer Placeholder 2">
            <a:extLst>
              <a:ext uri="{FF2B5EF4-FFF2-40B4-BE49-F238E27FC236}">
                <a16:creationId xmlns:a16="http://schemas.microsoft.com/office/drawing/2014/main" id="{01E59073-52AD-4001-9F2D-A0F4A3B1BF2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6" name="Picture 5">
            <a:extLst>
              <a:ext uri="{FF2B5EF4-FFF2-40B4-BE49-F238E27FC236}">
                <a16:creationId xmlns:a16="http://schemas.microsoft.com/office/drawing/2014/main" id="{4FD63C95-550B-4E4E-85DB-7A5F77E3D058}"/>
              </a:ext>
            </a:extLst>
          </p:cNvPr>
          <p:cNvPicPr>
            <a:picLocks noChangeAspect="1"/>
          </p:cNvPicPr>
          <p:nvPr/>
        </p:nvPicPr>
        <p:blipFill>
          <a:blip r:embed="rId3"/>
          <a:stretch>
            <a:fillRect/>
          </a:stretch>
        </p:blipFill>
        <p:spPr>
          <a:xfrm>
            <a:off x="2252616" y="4008429"/>
            <a:ext cx="1238344" cy="451980"/>
          </a:xfrm>
          <a:prstGeom prst="rect">
            <a:avLst/>
          </a:prstGeom>
        </p:spPr>
      </p:pic>
      <p:pic>
        <p:nvPicPr>
          <p:cNvPr id="8" name="Picture 7">
            <a:extLst>
              <a:ext uri="{FF2B5EF4-FFF2-40B4-BE49-F238E27FC236}">
                <a16:creationId xmlns:a16="http://schemas.microsoft.com/office/drawing/2014/main" id="{CE4A8599-407B-4006-AEE8-DF421DD92754}"/>
              </a:ext>
            </a:extLst>
          </p:cNvPr>
          <p:cNvPicPr>
            <a:picLocks noChangeAspect="1"/>
          </p:cNvPicPr>
          <p:nvPr/>
        </p:nvPicPr>
        <p:blipFill>
          <a:blip r:embed="rId4"/>
          <a:stretch>
            <a:fillRect/>
          </a:stretch>
        </p:blipFill>
        <p:spPr>
          <a:xfrm>
            <a:off x="4712836" y="4007471"/>
            <a:ext cx="2061479" cy="451980"/>
          </a:xfrm>
          <a:prstGeom prst="rect">
            <a:avLst/>
          </a:prstGeom>
        </p:spPr>
      </p:pic>
      <p:sp>
        <p:nvSpPr>
          <p:cNvPr id="4" name="Date Placeholder 3">
            <a:extLst>
              <a:ext uri="{FF2B5EF4-FFF2-40B4-BE49-F238E27FC236}">
                <a16:creationId xmlns:a16="http://schemas.microsoft.com/office/drawing/2014/main" id="{0F6C5B33-D0CD-4A56-8281-7B7D389A3E80}"/>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405801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400" dirty="0"/>
              <a:t>Baseline/Contingency Log - MIE</a:t>
            </a:r>
          </a:p>
        </p:txBody>
      </p:sp>
      <p:pic>
        <p:nvPicPr>
          <p:cNvPr id="5" name="Picture 4">
            <a:extLst>
              <a:ext uri="{FF2B5EF4-FFF2-40B4-BE49-F238E27FC236}">
                <a16:creationId xmlns:a16="http://schemas.microsoft.com/office/drawing/2014/main" id="{4EFED8A0-F11C-4AC9-9792-14A7CBB831A4}"/>
              </a:ext>
            </a:extLst>
          </p:cNvPr>
          <p:cNvPicPr>
            <a:picLocks noChangeAspect="1"/>
          </p:cNvPicPr>
          <p:nvPr/>
        </p:nvPicPr>
        <p:blipFill>
          <a:blip r:embed="rId2"/>
          <a:stretch>
            <a:fillRect/>
          </a:stretch>
        </p:blipFill>
        <p:spPr>
          <a:xfrm>
            <a:off x="457201" y="782426"/>
            <a:ext cx="8153462" cy="1408324"/>
          </a:xfrm>
          <a:prstGeom prst="rect">
            <a:avLst/>
          </a:prstGeom>
        </p:spPr>
      </p:pic>
      <p:sp>
        <p:nvSpPr>
          <p:cNvPr id="10" name="Slide Number Placeholder 9">
            <a:extLst>
              <a:ext uri="{FF2B5EF4-FFF2-40B4-BE49-F238E27FC236}">
                <a16:creationId xmlns:a16="http://schemas.microsoft.com/office/drawing/2014/main" id="{2C5DB0BB-2D2F-4180-ADC9-2DCA1574582C}"/>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13</a:t>
            </a:fld>
            <a:endParaRPr lang="en-US" altLang="en-US" dirty="0"/>
          </a:p>
        </p:txBody>
      </p:sp>
      <p:sp>
        <p:nvSpPr>
          <p:cNvPr id="6" name="Footer Placeholder 2">
            <a:extLst>
              <a:ext uri="{FF2B5EF4-FFF2-40B4-BE49-F238E27FC236}">
                <a16:creationId xmlns:a16="http://schemas.microsoft.com/office/drawing/2014/main" id="{828DB0F4-89B9-493F-9E96-A89E7D0D744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sp>
        <p:nvSpPr>
          <p:cNvPr id="3" name="Date Placeholder 2">
            <a:extLst>
              <a:ext uri="{FF2B5EF4-FFF2-40B4-BE49-F238E27FC236}">
                <a16:creationId xmlns:a16="http://schemas.microsoft.com/office/drawing/2014/main" id="{9A5F7545-A345-4C39-AB3D-A441E582BA2C}"/>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39983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a16="http://schemas.microsoft.com/office/drawing/2014/main" id="{D724BA2F-AD11-4658-967B-CA655EA648F1}"/>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14</a:t>
            </a:fld>
            <a:endParaRPr lang="en-US" altLang="en-US" dirty="0"/>
          </a:p>
        </p:txBody>
      </p:sp>
      <p:sp>
        <p:nvSpPr>
          <p:cNvPr id="7" name="Footer Placeholder 2">
            <a:extLst>
              <a:ext uri="{FF2B5EF4-FFF2-40B4-BE49-F238E27FC236}">
                <a16:creationId xmlns:a16="http://schemas.microsoft.com/office/drawing/2014/main" id="{01E59073-52AD-4001-9F2D-A0F4A3B1BF2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id="{088C059A-C651-4C49-B6F5-F75CB3D41DEB}"/>
              </a:ext>
            </a:extLst>
          </p:cNvPr>
          <p:cNvPicPr>
            <a:picLocks noChangeAspect="1"/>
          </p:cNvPicPr>
          <p:nvPr/>
        </p:nvPicPr>
        <p:blipFill>
          <a:blip r:embed="rId2"/>
          <a:stretch>
            <a:fillRect/>
          </a:stretch>
        </p:blipFill>
        <p:spPr>
          <a:xfrm>
            <a:off x="1410189" y="777084"/>
            <a:ext cx="5316218" cy="3017520"/>
          </a:xfrm>
          <a:prstGeom prst="rect">
            <a:avLst/>
          </a:prstGeom>
        </p:spPr>
      </p:pic>
      <p:pic>
        <p:nvPicPr>
          <p:cNvPr id="5" name="Picture 4">
            <a:extLst>
              <a:ext uri="{FF2B5EF4-FFF2-40B4-BE49-F238E27FC236}">
                <a16:creationId xmlns:a16="http://schemas.microsoft.com/office/drawing/2014/main" id="{A5FBA9BE-7BA3-4C7A-A6D8-B11CD0B42EE5}"/>
              </a:ext>
            </a:extLst>
          </p:cNvPr>
          <p:cNvPicPr>
            <a:picLocks noChangeAspect="1"/>
          </p:cNvPicPr>
          <p:nvPr/>
        </p:nvPicPr>
        <p:blipFill>
          <a:blip r:embed="rId3"/>
          <a:stretch>
            <a:fillRect/>
          </a:stretch>
        </p:blipFill>
        <p:spPr>
          <a:xfrm>
            <a:off x="1666828" y="4007471"/>
            <a:ext cx="1238344" cy="451980"/>
          </a:xfrm>
          <a:prstGeom prst="rect">
            <a:avLst/>
          </a:prstGeom>
        </p:spPr>
      </p:pic>
      <p:pic>
        <p:nvPicPr>
          <p:cNvPr id="11" name="Picture 10">
            <a:extLst>
              <a:ext uri="{FF2B5EF4-FFF2-40B4-BE49-F238E27FC236}">
                <a16:creationId xmlns:a16="http://schemas.microsoft.com/office/drawing/2014/main" id="{297A4975-BAB4-43D2-81E9-6CB989281061}"/>
              </a:ext>
            </a:extLst>
          </p:cNvPr>
          <p:cNvPicPr>
            <a:picLocks noChangeAspect="1"/>
          </p:cNvPicPr>
          <p:nvPr/>
        </p:nvPicPr>
        <p:blipFill>
          <a:blip r:embed="rId4"/>
          <a:stretch>
            <a:fillRect/>
          </a:stretch>
        </p:blipFill>
        <p:spPr>
          <a:xfrm>
            <a:off x="4412798" y="4007471"/>
            <a:ext cx="2061479" cy="451980"/>
          </a:xfrm>
          <a:prstGeom prst="rect">
            <a:avLst/>
          </a:prstGeom>
        </p:spPr>
      </p:pic>
      <p:sp>
        <p:nvSpPr>
          <p:cNvPr id="8" name="TextBox 7">
            <a:extLst>
              <a:ext uri="{FF2B5EF4-FFF2-40B4-BE49-F238E27FC236}">
                <a16:creationId xmlns:a16="http://schemas.microsoft.com/office/drawing/2014/main" id="{BE3072E8-A29E-42A8-A48C-C49D6C421013}"/>
              </a:ext>
            </a:extLst>
          </p:cNvPr>
          <p:cNvSpPr txBox="1"/>
          <p:nvPr/>
        </p:nvSpPr>
        <p:spPr>
          <a:xfrm>
            <a:off x="2971800" y="590550"/>
            <a:ext cx="3301666" cy="369332"/>
          </a:xfrm>
          <a:prstGeom prst="rect">
            <a:avLst/>
          </a:prstGeom>
          <a:noFill/>
        </p:spPr>
        <p:txBody>
          <a:bodyPr wrap="square" rtlCol="0">
            <a:spAutoFit/>
          </a:bodyPr>
          <a:lstStyle/>
          <a:p>
            <a:r>
              <a:rPr lang="en-US" dirty="0">
                <a:solidFill>
                  <a:srgbClr val="0080FF"/>
                </a:solidFill>
              </a:rPr>
              <a:t>Based on proposed Baseline</a:t>
            </a:r>
          </a:p>
        </p:txBody>
      </p:sp>
      <p:cxnSp>
        <p:nvCxnSpPr>
          <p:cNvPr id="6" name="Straight Connector 5">
            <a:extLst>
              <a:ext uri="{FF2B5EF4-FFF2-40B4-BE49-F238E27FC236}">
                <a16:creationId xmlns:a16="http://schemas.microsoft.com/office/drawing/2014/main" id="{B470AD2A-EA14-43B0-A898-782F8E026DEA}"/>
              </a:ext>
            </a:extLst>
          </p:cNvPr>
          <p:cNvCxnSpPr/>
          <p:nvPr/>
        </p:nvCxnSpPr>
        <p:spPr>
          <a:xfrm>
            <a:off x="198522" y="517358"/>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C2C6A23-0372-4FEC-9B7A-A658B5706AA1}"/>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411666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a16="http://schemas.microsoft.com/office/drawing/2014/main" id="{2C5DB0BB-2D2F-4180-ADC9-2DCA1574582C}"/>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15</a:t>
            </a:fld>
            <a:endParaRPr lang="en-US" altLang="en-US" dirty="0"/>
          </a:p>
        </p:txBody>
      </p:sp>
      <p:sp>
        <p:nvSpPr>
          <p:cNvPr id="6" name="Footer Placeholder 2">
            <a:extLst>
              <a:ext uri="{FF2B5EF4-FFF2-40B4-BE49-F238E27FC236}">
                <a16:creationId xmlns:a16="http://schemas.microsoft.com/office/drawing/2014/main" id="{828DB0F4-89B9-493F-9E96-A89E7D0D7448}"/>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cxnSp>
        <p:nvCxnSpPr>
          <p:cNvPr id="5" name="Straight Connector 4">
            <a:extLst>
              <a:ext uri="{FF2B5EF4-FFF2-40B4-BE49-F238E27FC236}">
                <a16:creationId xmlns:a16="http://schemas.microsoft.com/office/drawing/2014/main" id="{4A62159B-AE89-4D4E-8F10-C625480F9557}"/>
              </a:ext>
            </a:extLst>
          </p:cNvPr>
          <p:cNvCxnSpPr/>
          <p:nvPr/>
        </p:nvCxnSpPr>
        <p:spPr>
          <a:xfrm>
            <a:off x="407194" y="571508"/>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EB70309-0AC7-4AB7-ABC9-7B2B81296DE0}"/>
              </a:ext>
            </a:extLst>
          </p:cNvPr>
          <p:cNvSpPr txBox="1"/>
          <p:nvPr/>
        </p:nvSpPr>
        <p:spPr>
          <a:xfrm>
            <a:off x="2971800" y="819150"/>
            <a:ext cx="3073066" cy="369332"/>
          </a:xfrm>
          <a:prstGeom prst="rect">
            <a:avLst/>
          </a:prstGeom>
          <a:noFill/>
        </p:spPr>
        <p:txBody>
          <a:bodyPr wrap="square" rtlCol="0">
            <a:spAutoFit/>
          </a:bodyPr>
          <a:lstStyle/>
          <a:p>
            <a:r>
              <a:rPr lang="en-US" dirty="0">
                <a:solidFill>
                  <a:srgbClr val="0080FF"/>
                </a:solidFill>
              </a:rPr>
              <a:t>Based on proposed Baseline</a:t>
            </a:r>
          </a:p>
        </p:txBody>
      </p:sp>
      <p:pic>
        <p:nvPicPr>
          <p:cNvPr id="3" name="Picture 2">
            <a:extLst>
              <a:ext uri="{FF2B5EF4-FFF2-40B4-BE49-F238E27FC236}">
                <a16:creationId xmlns:a16="http://schemas.microsoft.com/office/drawing/2014/main" id="{5129AADF-9076-466B-B4ED-0BB9DD91764B}"/>
              </a:ext>
            </a:extLst>
          </p:cNvPr>
          <p:cNvPicPr>
            <a:picLocks noChangeAspect="1"/>
          </p:cNvPicPr>
          <p:nvPr/>
        </p:nvPicPr>
        <p:blipFill>
          <a:blip r:embed="rId2"/>
          <a:stretch>
            <a:fillRect/>
          </a:stretch>
        </p:blipFill>
        <p:spPr>
          <a:xfrm>
            <a:off x="152400" y="1352550"/>
            <a:ext cx="8600032" cy="1066800"/>
          </a:xfrm>
          <a:prstGeom prst="rect">
            <a:avLst/>
          </a:prstGeom>
        </p:spPr>
      </p:pic>
      <p:sp>
        <p:nvSpPr>
          <p:cNvPr id="4" name="Date Placeholder 3">
            <a:extLst>
              <a:ext uri="{FF2B5EF4-FFF2-40B4-BE49-F238E27FC236}">
                <a16:creationId xmlns:a16="http://schemas.microsoft.com/office/drawing/2014/main" id="{05C2EA4B-7C7B-4916-B1C9-20EE176A1C09}"/>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224229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16</a:t>
            </a:fld>
            <a:endParaRPr lang="en-US" altLang="en-US" dirty="0"/>
          </a:p>
        </p:txBody>
      </p:sp>
      <p:sp>
        <p:nvSpPr>
          <p:cNvPr id="7" name="Footer Placeholder 2">
            <a:extLst>
              <a:ext uri="{FF2B5EF4-FFF2-40B4-BE49-F238E27FC236}">
                <a16:creationId xmlns:a16="http://schemas.microsoft.com/office/drawing/2014/main" id="{3422D583-ECA0-4FFA-997F-934454528DD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id="{F28DD5FD-CACD-4B44-87B6-FEAA1D287043}"/>
              </a:ext>
            </a:extLst>
          </p:cNvPr>
          <p:cNvPicPr>
            <a:picLocks noChangeAspect="1"/>
          </p:cNvPicPr>
          <p:nvPr/>
        </p:nvPicPr>
        <p:blipFill>
          <a:blip r:embed="rId2"/>
          <a:stretch>
            <a:fillRect/>
          </a:stretch>
        </p:blipFill>
        <p:spPr>
          <a:xfrm>
            <a:off x="190771" y="386470"/>
            <a:ext cx="7431236" cy="4732020"/>
          </a:xfrm>
          <a:prstGeom prst="rect">
            <a:avLst/>
          </a:prstGeom>
        </p:spPr>
      </p:pic>
      <p:sp>
        <p:nvSpPr>
          <p:cNvPr id="3" name="Date Placeholder 2">
            <a:extLst>
              <a:ext uri="{FF2B5EF4-FFF2-40B4-BE49-F238E27FC236}">
                <a16:creationId xmlns:a16="http://schemas.microsoft.com/office/drawing/2014/main" id="{27E160A0-AA58-4EF9-B5C9-A3B4260903E4}"/>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213790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17</a:t>
            </a:fld>
            <a:endParaRPr lang="en-US" altLang="en-US" dirty="0"/>
          </a:p>
        </p:txBody>
      </p:sp>
      <p:sp>
        <p:nvSpPr>
          <p:cNvPr id="7" name="Footer Placeholder 2">
            <a:extLst>
              <a:ext uri="{FF2B5EF4-FFF2-40B4-BE49-F238E27FC236}">
                <a16:creationId xmlns:a16="http://schemas.microsoft.com/office/drawing/2014/main" id="{74F91A6E-7564-466C-A4A0-536AAD4A745F}"/>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3" name="Picture 2">
            <a:extLst>
              <a:ext uri="{FF2B5EF4-FFF2-40B4-BE49-F238E27FC236}">
                <a16:creationId xmlns:a16="http://schemas.microsoft.com/office/drawing/2014/main" id="{055C6684-E685-4728-B02A-510FD358103D}"/>
              </a:ext>
            </a:extLst>
          </p:cNvPr>
          <p:cNvPicPr>
            <a:picLocks noChangeAspect="1"/>
          </p:cNvPicPr>
          <p:nvPr/>
        </p:nvPicPr>
        <p:blipFill>
          <a:blip r:embed="rId2"/>
          <a:stretch>
            <a:fillRect/>
          </a:stretch>
        </p:blipFill>
        <p:spPr>
          <a:xfrm>
            <a:off x="213415" y="387910"/>
            <a:ext cx="7429849" cy="4732020"/>
          </a:xfrm>
          <a:prstGeom prst="rect">
            <a:avLst/>
          </a:prstGeom>
        </p:spPr>
      </p:pic>
      <p:sp>
        <p:nvSpPr>
          <p:cNvPr id="4" name="Date Placeholder 3">
            <a:extLst>
              <a:ext uri="{FF2B5EF4-FFF2-40B4-BE49-F238E27FC236}">
                <a16:creationId xmlns:a16="http://schemas.microsoft.com/office/drawing/2014/main" id="{09BF7F74-80E0-44A2-9B9A-BA29FAA6476D}"/>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152306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18</a:t>
            </a:fld>
            <a:endParaRPr lang="en-US" altLang="en-US" dirty="0"/>
          </a:p>
        </p:txBody>
      </p:sp>
      <p:sp>
        <p:nvSpPr>
          <p:cNvPr id="7" name="Footer Placeholder 2">
            <a:extLst>
              <a:ext uri="{FF2B5EF4-FFF2-40B4-BE49-F238E27FC236}">
                <a16:creationId xmlns:a16="http://schemas.microsoft.com/office/drawing/2014/main" id="{039443F9-9F40-48BA-B5EA-9D119169122A}"/>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id="{5FAA4C53-C9F2-441F-A771-6ABBD1D844BB}"/>
              </a:ext>
            </a:extLst>
          </p:cNvPr>
          <p:cNvPicPr>
            <a:picLocks noChangeAspect="1"/>
          </p:cNvPicPr>
          <p:nvPr/>
        </p:nvPicPr>
        <p:blipFill>
          <a:blip r:embed="rId2"/>
          <a:stretch>
            <a:fillRect/>
          </a:stretch>
        </p:blipFill>
        <p:spPr>
          <a:xfrm>
            <a:off x="189413" y="411480"/>
            <a:ext cx="7432593" cy="4732020"/>
          </a:xfrm>
          <a:prstGeom prst="rect">
            <a:avLst/>
          </a:prstGeom>
        </p:spPr>
      </p:pic>
      <p:sp>
        <p:nvSpPr>
          <p:cNvPr id="3" name="Date Placeholder 2">
            <a:extLst>
              <a:ext uri="{FF2B5EF4-FFF2-40B4-BE49-F238E27FC236}">
                <a16:creationId xmlns:a16="http://schemas.microsoft.com/office/drawing/2014/main" id="{C44418D4-E69C-4513-9FCD-9DFF4C37496B}"/>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290513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19</a:t>
            </a:fld>
            <a:endParaRPr lang="en-US" altLang="en-US" dirty="0"/>
          </a:p>
        </p:txBody>
      </p:sp>
      <p:sp>
        <p:nvSpPr>
          <p:cNvPr id="7" name="Footer Placeholder 2">
            <a:extLst>
              <a:ext uri="{FF2B5EF4-FFF2-40B4-BE49-F238E27FC236}">
                <a16:creationId xmlns:a16="http://schemas.microsoft.com/office/drawing/2014/main" id="{64F72EFE-D3EB-4CF7-B056-CAA3435248A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3" name="Picture 2">
            <a:extLst>
              <a:ext uri="{FF2B5EF4-FFF2-40B4-BE49-F238E27FC236}">
                <a16:creationId xmlns:a16="http://schemas.microsoft.com/office/drawing/2014/main" id="{78765B36-BC7F-4AA9-9FC1-6EA88240032F}"/>
              </a:ext>
            </a:extLst>
          </p:cNvPr>
          <p:cNvPicPr>
            <a:picLocks noChangeAspect="1"/>
          </p:cNvPicPr>
          <p:nvPr/>
        </p:nvPicPr>
        <p:blipFill>
          <a:blip r:embed="rId2"/>
          <a:stretch>
            <a:fillRect/>
          </a:stretch>
        </p:blipFill>
        <p:spPr>
          <a:xfrm>
            <a:off x="261454" y="386470"/>
            <a:ext cx="7431914" cy="4732020"/>
          </a:xfrm>
          <a:prstGeom prst="rect">
            <a:avLst/>
          </a:prstGeom>
        </p:spPr>
      </p:pic>
      <p:sp>
        <p:nvSpPr>
          <p:cNvPr id="4" name="Date Placeholder 3">
            <a:extLst>
              <a:ext uri="{FF2B5EF4-FFF2-40B4-BE49-F238E27FC236}">
                <a16:creationId xmlns:a16="http://schemas.microsoft.com/office/drawing/2014/main" id="{70112F07-E37F-4E8C-88C9-F73E72CC3DDE}"/>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206962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7249-F2D2-4A6E-86DE-8136B5315378}"/>
              </a:ext>
            </a:extLst>
          </p:cNvPr>
          <p:cNvSpPr>
            <a:spLocks noGrp="1"/>
          </p:cNvSpPr>
          <p:nvPr>
            <p:ph type="title"/>
          </p:nvPr>
        </p:nvSpPr>
        <p:spPr>
          <a:xfrm>
            <a:off x="152400" y="16231"/>
            <a:ext cx="8229600" cy="546497"/>
          </a:xfrm>
        </p:spPr>
        <p:txBody>
          <a:bodyPr/>
          <a:lstStyle/>
          <a:p>
            <a:r>
              <a:rPr lang="en-US" dirty="0"/>
              <a:t>Issues for BNL Management</a:t>
            </a:r>
          </a:p>
        </p:txBody>
      </p:sp>
      <p:sp>
        <p:nvSpPr>
          <p:cNvPr id="3" name="Content Placeholder 2">
            <a:extLst>
              <a:ext uri="{FF2B5EF4-FFF2-40B4-BE49-F238E27FC236}">
                <a16:creationId xmlns:a16="http://schemas.microsoft.com/office/drawing/2014/main" id="{12A3BB4F-9236-46B8-925A-8DD79501464D}"/>
              </a:ext>
            </a:extLst>
          </p:cNvPr>
          <p:cNvSpPr>
            <a:spLocks noGrp="1"/>
          </p:cNvSpPr>
          <p:nvPr>
            <p:ph idx="1"/>
          </p:nvPr>
        </p:nvSpPr>
        <p:spPr>
          <a:xfrm>
            <a:off x="152400" y="666750"/>
            <a:ext cx="8534400" cy="3927876"/>
          </a:xfrm>
        </p:spPr>
        <p:txBody>
          <a:bodyPr/>
          <a:lstStyle/>
          <a:p>
            <a:r>
              <a:rPr lang="en-US" sz="2000" dirty="0"/>
              <a:t>Thanks to action from Phys Dept &amp; sPHENIX we have ordered 16k additional SiPMs for high eta EMCal. Change request has gone from BNL PPM to Hamamatsu.</a:t>
            </a:r>
          </a:p>
          <a:p>
            <a:r>
              <a:rPr lang="en-US" sz="2000" dirty="0"/>
              <a:t>MVTX capital accounts are now open. We’re in active discussion with LANL, LBNL, MIT and UT-A on contract documentation. Negotiating the final FY20 contract numbers consistent with the RLS.</a:t>
            </a:r>
          </a:p>
          <a:p>
            <a:r>
              <a:rPr lang="en-US" sz="2000" dirty="0"/>
              <a:t>Three large (&gt;$250k) sPHENIX contracts with PPM and 3 more on the way in the next 4 weeks.</a:t>
            </a:r>
          </a:p>
          <a:p>
            <a:pPr lvl="1"/>
            <a:r>
              <a:rPr lang="en-US" sz="1600" dirty="0"/>
              <a:t>At PPM: SBU, UIUC (about to be awarded), Carriage/Cradle</a:t>
            </a:r>
          </a:p>
          <a:p>
            <a:pPr lvl="1"/>
            <a:r>
              <a:rPr lang="en-US" sz="1600" dirty="0"/>
              <a:t>Contracts being prepared: LANL, LBNL, MIT (all MVTX)</a:t>
            </a:r>
          </a:p>
        </p:txBody>
      </p:sp>
      <p:sp>
        <p:nvSpPr>
          <p:cNvPr id="4" name="Date Placeholder 3">
            <a:extLst>
              <a:ext uri="{FF2B5EF4-FFF2-40B4-BE49-F238E27FC236}">
                <a16:creationId xmlns:a16="http://schemas.microsoft.com/office/drawing/2014/main" id="{3BDE0322-2953-44F9-82DA-2CD03EB25B4C}"/>
              </a:ext>
            </a:extLst>
          </p:cNvPr>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a:extLst>
              <a:ext uri="{FF2B5EF4-FFF2-40B4-BE49-F238E27FC236}">
                <a16:creationId xmlns:a16="http://schemas.microsoft.com/office/drawing/2014/main" id="{F02CDD13-638D-44E4-A951-E97A8CF92850}"/>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id="{CEFC7F19-404A-4027-9162-AC03C7816159}"/>
              </a:ext>
            </a:extLst>
          </p:cNvPr>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119618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20</a:t>
            </a:fld>
            <a:endParaRPr lang="en-US" altLang="en-US" dirty="0"/>
          </a:p>
        </p:txBody>
      </p:sp>
      <p:sp>
        <p:nvSpPr>
          <p:cNvPr id="7" name="Footer Placeholder 2">
            <a:extLst>
              <a:ext uri="{FF2B5EF4-FFF2-40B4-BE49-F238E27FC236}">
                <a16:creationId xmlns:a16="http://schemas.microsoft.com/office/drawing/2014/main" id="{64F72EFE-D3EB-4CF7-B056-CAA3435248A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id="{C2A81EF1-6B25-4007-BC41-6872FAC4647E}"/>
              </a:ext>
            </a:extLst>
          </p:cNvPr>
          <p:cNvPicPr>
            <a:picLocks noChangeAspect="1"/>
          </p:cNvPicPr>
          <p:nvPr/>
        </p:nvPicPr>
        <p:blipFill>
          <a:blip r:embed="rId2"/>
          <a:stretch>
            <a:fillRect/>
          </a:stretch>
        </p:blipFill>
        <p:spPr>
          <a:xfrm>
            <a:off x="255432" y="387910"/>
            <a:ext cx="7429849" cy="4732020"/>
          </a:xfrm>
          <a:prstGeom prst="rect">
            <a:avLst/>
          </a:prstGeom>
        </p:spPr>
      </p:pic>
      <p:sp>
        <p:nvSpPr>
          <p:cNvPr id="3" name="Date Placeholder 2">
            <a:extLst>
              <a:ext uri="{FF2B5EF4-FFF2-40B4-BE49-F238E27FC236}">
                <a16:creationId xmlns:a16="http://schemas.microsoft.com/office/drawing/2014/main" id="{1524860C-4B39-4DEF-94BD-FE05767E8DA7}"/>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347502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id="{7B882FC9-7440-4356-AA5A-FF2FB1114E22}"/>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21</a:t>
            </a:fld>
            <a:endParaRPr lang="en-US" altLang="en-US" dirty="0"/>
          </a:p>
        </p:txBody>
      </p:sp>
      <p:sp>
        <p:nvSpPr>
          <p:cNvPr id="7" name="Footer Placeholder 2">
            <a:extLst>
              <a:ext uri="{FF2B5EF4-FFF2-40B4-BE49-F238E27FC236}">
                <a16:creationId xmlns:a16="http://schemas.microsoft.com/office/drawing/2014/main" id="{64F72EFE-D3EB-4CF7-B056-CAA3435248A4}"/>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pic>
        <p:nvPicPr>
          <p:cNvPr id="4" name="Picture 3">
            <a:extLst>
              <a:ext uri="{FF2B5EF4-FFF2-40B4-BE49-F238E27FC236}">
                <a16:creationId xmlns:a16="http://schemas.microsoft.com/office/drawing/2014/main" id="{CF01EDD1-2AA4-4453-B17E-53C8D62CA441}"/>
              </a:ext>
            </a:extLst>
          </p:cNvPr>
          <p:cNvPicPr>
            <a:picLocks noChangeAspect="1"/>
          </p:cNvPicPr>
          <p:nvPr/>
        </p:nvPicPr>
        <p:blipFill>
          <a:blip r:embed="rId2"/>
          <a:stretch>
            <a:fillRect/>
          </a:stretch>
        </p:blipFill>
        <p:spPr>
          <a:xfrm>
            <a:off x="222239" y="386470"/>
            <a:ext cx="7399767" cy="4732020"/>
          </a:xfrm>
          <a:prstGeom prst="rect">
            <a:avLst/>
          </a:prstGeom>
        </p:spPr>
      </p:pic>
      <p:sp>
        <p:nvSpPr>
          <p:cNvPr id="3" name="Date Placeholder 2">
            <a:extLst>
              <a:ext uri="{FF2B5EF4-FFF2-40B4-BE49-F238E27FC236}">
                <a16:creationId xmlns:a16="http://schemas.microsoft.com/office/drawing/2014/main" id="{DBBDA06D-ACB1-4D39-928A-D1DA15C7293F}"/>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246797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Back Up</a:t>
            </a:r>
          </a:p>
        </p:txBody>
      </p:sp>
      <p:sp>
        <p:nvSpPr>
          <p:cNvPr id="4" name="Date Placeholder 3"/>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22</a:t>
            </a:fld>
            <a:endParaRPr lang="en-US" altLang="en-US" dirty="0"/>
          </a:p>
        </p:txBody>
      </p:sp>
    </p:spTree>
    <p:extLst>
      <p:ext uri="{BB962C8B-B14F-4D97-AF65-F5344CB8AC3E}">
        <p14:creationId xmlns:p14="http://schemas.microsoft.com/office/powerpoint/2010/main" val="344327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0"/>
            <a:ext cx="8686800" cy="546497"/>
          </a:xfrm>
        </p:spPr>
        <p:txBody>
          <a:bodyPr/>
          <a:lstStyle/>
          <a:p>
            <a:r>
              <a:rPr lang="en-US" sz="3200" dirty="0"/>
              <a:t>I&amp;F Upgrade Review Recommendations</a:t>
            </a:r>
          </a:p>
        </p:txBody>
      </p:sp>
      <p:sp>
        <p:nvSpPr>
          <p:cNvPr id="3" name="Content Placeholder 2"/>
          <p:cNvSpPr>
            <a:spLocks noGrp="1"/>
          </p:cNvSpPr>
          <p:nvPr>
            <p:ph idx="1"/>
          </p:nvPr>
        </p:nvSpPr>
        <p:spPr>
          <a:xfrm>
            <a:off x="152400" y="742950"/>
            <a:ext cx="8915400" cy="4114800"/>
          </a:xfrm>
        </p:spPr>
        <p:txBody>
          <a:bodyPr/>
          <a:lstStyle/>
          <a:p>
            <a:pPr marL="342892" indent="-342892">
              <a:buFont typeface="+mj-lt"/>
              <a:buAutoNum type="arabicPeriod"/>
            </a:pPr>
            <a:r>
              <a:rPr lang="en-US" sz="1600" dirty="0"/>
              <a:t>Include in P6 the appropriate amount of time and effort associated with preparing for the Operational Readiness Review (ORR) and any other reviews that need to take place between now and January 2023. </a:t>
            </a:r>
            <a:r>
              <a:rPr lang="en-US" sz="1600" dirty="0">
                <a:solidFill>
                  <a:srgbClr val="0080FF"/>
                </a:solidFill>
              </a:rPr>
              <a:t> Done</a:t>
            </a:r>
          </a:p>
          <a:p>
            <a:pPr marL="342892" indent="-342892">
              <a:buFont typeface="+mj-lt"/>
              <a:buAutoNum type="arabicPeriod"/>
            </a:pPr>
            <a:r>
              <a:rPr lang="en-US" sz="1600" dirty="0"/>
              <a:t>Evaluate the schedule to see where activities can be advanced to create more schedule contingency. Present a plan to create additional schedule contingency to BNL NPP management by December 2</a:t>
            </a:r>
            <a:r>
              <a:rPr lang="en-US" sz="1600" baseline="30000" dirty="0"/>
              <a:t>nd</a:t>
            </a:r>
            <a:r>
              <a:rPr lang="en-US" sz="1600" dirty="0"/>
              <a:t>, 2019. </a:t>
            </a:r>
            <a:r>
              <a:rPr lang="en-US" sz="1600" dirty="0">
                <a:solidFill>
                  <a:srgbClr val="0080FF"/>
                </a:solidFill>
              </a:rPr>
              <a:t> Done</a:t>
            </a:r>
          </a:p>
          <a:p>
            <a:pPr marL="342892" indent="-342892">
              <a:buFont typeface="+mj-lt"/>
              <a:buAutoNum type="arabicPeriod"/>
            </a:pPr>
            <a:r>
              <a:rPr lang="en-US" sz="1600" dirty="0"/>
              <a:t>Consider assigning a project team member to provide oversight and be in close contact with the Procurement and Property Management Division (PPM) for all strategic procurements going forward. There will be a significant number of procurements to place and monitor throughout the life of the project ($9M over this next year alone). </a:t>
            </a:r>
            <a:r>
              <a:rPr lang="en-US" sz="1600" dirty="0">
                <a:solidFill>
                  <a:srgbClr val="0080FF"/>
                </a:solidFill>
              </a:rPr>
              <a:t>Done.</a:t>
            </a:r>
            <a:r>
              <a:rPr lang="en-US" sz="1600" dirty="0"/>
              <a:t>  </a:t>
            </a:r>
            <a:r>
              <a:rPr lang="en-US" sz="1600" dirty="0">
                <a:solidFill>
                  <a:srgbClr val="0080FF"/>
                </a:solidFill>
              </a:rPr>
              <a:t>A sPHENIX teams meets with PPM weekly</a:t>
            </a:r>
          </a:p>
          <a:p>
            <a:pPr marL="342892" indent="-342892">
              <a:buFont typeface="+mj-lt"/>
              <a:buAutoNum type="arabicPeriod"/>
            </a:pPr>
            <a:r>
              <a:rPr lang="en-US" sz="1600" dirty="0"/>
              <a:t>Utilize Laboratory management if key procurements appear to languish in the procurement office. </a:t>
            </a:r>
            <a:r>
              <a:rPr lang="en-US" sz="1600" dirty="0">
                <a:solidFill>
                  <a:srgbClr val="0080FF"/>
                </a:solidFill>
              </a:rPr>
              <a:t>Met with head of PPM and discussed this issues with Berndt. Will continue  to discuss procurement issues with PPM head and ALD as issues arise.</a:t>
            </a:r>
          </a:p>
          <a:p>
            <a:pPr marL="342892" indent="-342892">
              <a:buFont typeface="+mj-lt"/>
              <a:buAutoNum type="arabicPeriod"/>
            </a:pPr>
            <a:r>
              <a:rPr lang="en-US" sz="1600" dirty="0"/>
              <a:t>Evaluate the benefit of adding resources to support the Office of System Integration as well as mechanical engineering for the purpose of performing Finite Element Analysis (FEA) on current and future designs.  </a:t>
            </a:r>
            <a:r>
              <a:rPr lang="en-US" sz="1600" dirty="0">
                <a:solidFill>
                  <a:srgbClr val="0080FF"/>
                </a:solidFill>
              </a:rPr>
              <a:t> Will follow up with Phys Dept</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23</a:t>
            </a:fld>
            <a:endParaRPr lang="en-US" altLang="en-US" dirty="0"/>
          </a:p>
        </p:txBody>
      </p:sp>
    </p:spTree>
    <p:extLst>
      <p:ext uri="{BB962C8B-B14F-4D97-AF65-F5344CB8AC3E}">
        <p14:creationId xmlns:p14="http://schemas.microsoft.com/office/powerpoint/2010/main" val="131229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0"/>
            <a:ext cx="8686800" cy="546497"/>
          </a:xfrm>
        </p:spPr>
        <p:txBody>
          <a:bodyPr/>
          <a:lstStyle/>
          <a:p>
            <a:r>
              <a:rPr lang="en-US" sz="3200" dirty="0"/>
              <a:t>I&amp;F Upgrade Review Recommendations</a:t>
            </a:r>
          </a:p>
        </p:txBody>
      </p:sp>
      <p:sp>
        <p:nvSpPr>
          <p:cNvPr id="3" name="Content Placeholder 2"/>
          <p:cNvSpPr>
            <a:spLocks noGrp="1"/>
          </p:cNvSpPr>
          <p:nvPr>
            <p:ph idx="1"/>
          </p:nvPr>
        </p:nvSpPr>
        <p:spPr>
          <a:xfrm>
            <a:off x="152400" y="590550"/>
            <a:ext cx="8991600" cy="4419600"/>
          </a:xfrm>
        </p:spPr>
        <p:txBody>
          <a:bodyPr/>
          <a:lstStyle/>
          <a:p>
            <a:pPr marL="342892" indent="-342892">
              <a:buFont typeface="+mj-lt"/>
              <a:buAutoNum type="arabicPeriod" startAt="6"/>
            </a:pPr>
            <a:r>
              <a:rPr lang="en-US" sz="1600" dirty="0"/>
              <a:t>Complete the Unreviewed Safety Issue (USI) determination and subsequent changes to the safety Assessment Document (SAD) and Accelerator Safety Envelope (ASE) no later than 6 months prior to bringing cryogens into the 1008 Experimental Hall. </a:t>
            </a:r>
            <a:r>
              <a:rPr lang="en-US" sz="1600" dirty="0">
                <a:solidFill>
                  <a:srgbClr val="0080FF"/>
                </a:solidFill>
              </a:rPr>
              <a:t>The sPHENIX ESH Liaison will work with the sPHENIX project manager and C-AD ESSHQ Division Head to formalize the positive USI evaluation according to the C-AD OPM 1.10.1, Procedure for Identifying Unreviewed Safety Issues for  the sPHENIX detector, and in particular, the planned cryogen system for the SC magnet. This evaluation will be completed at least 6 months prior to introducing cryogens or any hazards that may require a change to the Safety Assessment Document.</a:t>
            </a:r>
          </a:p>
          <a:p>
            <a:pPr marL="342892" indent="-342892">
              <a:buFont typeface="+mj-lt"/>
              <a:buAutoNum type="arabicPeriod" startAt="6"/>
            </a:pPr>
            <a:r>
              <a:rPr lang="en-US" sz="1600" dirty="0"/>
              <a:t>Confirm the Accelerator Safety Order requirements associated with this project with the BNL Accelerator Safety Officer, including the need for an Accelerator Readiness Review. This should be done by November 30, 2020. </a:t>
            </a:r>
            <a:r>
              <a:rPr lang="en-US" sz="1600" dirty="0">
                <a:solidFill>
                  <a:srgbClr val="0080FF"/>
                </a:solidFill>
              </a:rPr>
              <a:t>The sPHENIX project will undergo reviews in accordance with the SBMS subject area ‘Accelerator Safety’ and will coordinate and schedule readiness reviews with BHSO (IRR and/or ARR) as required by the Accelerator Safety Order. The review requirements will be determined by November 30</a:t>
            </a:r>
            <a:r>
              <a:rPr lang="en-US" sz="1600" baseline="30000" dirty="0">
                <a:solidFill>
                  <a:srgbClr val="0080FF"/>
                </a:solidFill>
              </a:rPr>
              <a:t>th</a:t>
            </a:r>
            <a:r>
              <a:rPr lang="en-US" sz="1600" dirty="0">
                <a:solidFill>
                  <a:srgbClr val="0080FF"/>
                </a:solidFill>
              </a:rPr>
              <a:t>, 2020.  </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24</a:t>
            </a:fld>
            <a:endParaRPr lang="en-US" altLang="en-US" dirty="0"/>
          </a:p>
        </p:txBody>
      </p:sp>
    </p:spTree>
    <p:extLst>
      <p:ext uri="{BB962C8B-B14F-4D97-AF65-F5344CB8AC3E}">
        <p14:creationId xmlns:p14="http://schemas.microsoft.com/office/powerpoint/2010/main" val="243823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0"/>
            <a:ext cx="8686800" cy="546497"/>
          </a:xfrm>
        </p:spPr>
        <p:txBody>
          <a:bodyPr/>
          <a:lstStyle/>
          <a:p>
            <a:r>
              <a:rPr lang="en-US" sz="3200" dirty="0"/>
              <a:t>I&amp;F Upgrade Review Recommendations</a:t>
            </a:r>
          </a:p>
        </p:txBody>
      </p:sp>
      <p:sp>
        <p:nvSpPr>
          <p:cNvPr id="3" name="Content Placeholder 2"/>
          <p:cNvSpPr>
            <a:spLocks noGrp="1"/>
          </p:cNvSpPr>
          <p:nvPr>
            <p:ph idx="1"/>
          </p:nvPr>
        </p:nvSpPr>
        <p:spPr>
          <a:xfrm>
            <a:off x="152400" y="742950"/>
            <a:ext cx="8915400" cy="4114800"/>
          </a:xfrm>
        </p:spPr>
        <p:txBody>
          <a:bodyPr/>
          <a:lstStyle/>
          <a:p>
            <a:pPr marL="342900" indent="-342900">
              <a:buFont typeface="+mj-lt"/>
              <a:buAutoNum type="arabicPeriod" startAt="8"/>
            </a:pPr>
            <a:r>
              <a:rPr lang="en-US" sz="1600" dirty="0"/>
              <a:t>Review the magnetic mapping schedule activities and determine if they can be modified to reduce the impact to the overall schedule. </a:t>
            </a:r>
            <a:r>
              <a:rPr lang="en-US" sz="1600" dirty="0">
                <a:solidFill>
                  <a:srgbClr val="0080FF"/>
                </a:solidFill>
              </a:rPr>
              <a:t> Done</a:t>
            </a:r>
          </a:p>
          <a:p>
            <a:pPr marL="342900" indent="-342900">
              <a:buFont typeface="+mj-lt"/>
              <a:buAutoNum type="arabicPeriod" startAt="8"/>
            </a:pPr>
            <a:r>
              <a:rPr lang="en-US" sz="1600" dirty="0"/>
              <a:t>Develop a plan to perform a magnetic survey of the as-built structure in the IR hall with the solenoid energized. </a:t>
            </a:r>
            <a:r>
              <a:rPr lang="en-US" sz="1600" dirty="0">
                <a:solidFill>
                  <a:srgbClr val="0080FF"/>
                </a:solidFill>
              </a:rPr>
              <a:t>Time has been put in the RLS for this. A Magnet Mapping plan is being drafted and will include a magnetic survey of the IR with the solenoid powered.</a:t>
            </a:r>
          </a:p>
          <a:p>
            <a:pPr marL="342900" indent="-342900">
              <a:buFont typeface="+mj-lt"/>
              <a:buAutoNum type="arabicPeriod" startAt="8"/>
            </a:pPr>
            <a:r>
              <a:rPr lang="en-US" sz="1600" dirty="0"/>
              <a:t> Review the procurement schedule activities for the Cradle Carriage to determine if the durations for Vendor Responses and Vendor Selection are too conservative. </a:t>
            </a:r>
            <a:r>
              <a:rPr lang="en-US" sz="1600" dirty="0">
                <a:solidFill>
                  <a:srgbClr val="0080FF"/>
                </a:solidFill>
              </a:rPr>
              <a:t>The current schedule gives us time to react if the bids come in too high. A success-oriented plan would require us to add additional cost risk to the project plan. </a:t>
            </a:r>
          </a:p>
          <a:p>
            <a:pPr marL="342900" indent="-342900">
              <a:buFont typeface="+mj-lt"/>
              <a:buAutoNum type="arabicPeriod" startAt="8"/>
            </a:pPr>
            <a:r>
              <a:rPr lang="en-US" sz="1600" dirty="0"/>
              <a:t>Review the plans for the shipment of the Cradle Carriage to ensure there is adequate cost and schedule for shipping the extra-wide load from the vendor to BNL. </a:t>
            </a:r>
            <a:r>
              <a:rPr lang="en-US" sz="1600" dirty="0">
                <a:solidFill>
                  <a:srgbClr val="0080FF"/>
                </a:solidFill>
              </a:rPr>
              <a:t>Done.</a:t>
            </a:r>
            <a:r>
              <a:rPr lang="en-US" sz="1600" dirty="0"/>
              <a:t> </a:t>
            </a:r>
            <a:r>
              <a:rPr lang="en-US" sz="1600" dirty="0">
                <a:solidFill>
                  <a:srgbClr val="0080FF"/>
                </a:solidFill>
              </a:rPr>
              <a:t> Included in signed SOW and will be part of RFQ being prepared by PPM</a:t>
            </a:r>
          </a:p>
          <a:p>
            <a:pPr marL="0" indent="0">
              <a:buNone/>
            </a:pPr>
            <a:endParaRPr lang="en-US" sz="1600" dirty="0">
              <a:solidFill>
                <a:srgbClr val="0080FF"/>
              </a:solidFill>
            </a:endParaRP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p:cNvSpPr>
            <a:spLocks noGrp="1"/>
          </p:cNvSpPr>
          <p:nvPr>
            <p:ph type="ftr" sz="quarter" idx="11"/>
          </p:nvPr>
        </p:nvSpPr>
        <p:spPr/>
        <p:txBody>
          <a:bodyPr/>
          <a:lstStyle/>
          <a:p>
            <a:pPr>
              <a:defRPr/>
            </a:pPr>
            <a:r>
              <a:rPr lang="en-US" dirty="0"/>
              <a:t>PMG</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25</a:t>
            </a:fld>
            <a:endParaRPr lang="en-US" altLang="en-US" dirty="0"/>
          </a:p>
        </p:txBody>
      </p:sp>
    </p:spTree>
    <p:extLst>
      <p:ext uri="{BB962C8B-B14F-4D97-AF65-F5344CB8AC3E}">
        <p14:creationId xmlns:p14="http://schemas.microsoft.com/office/powerpoint/2010/main" val="349381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0A93-8494-49DB-9ED3-347D80E110FC}"/>
              </a:ext>
            </a:extLst>
          </p:cNvPr>
          <p:cNvSpPr>
            <a:spLocks noGrp="1"/>
          </p:cNvSpPr>
          <p:nvPr>
            <p:ph type="title"/>
          </p:nvPr>
        </p:nvSpPr>
        <p:spPr>
          <a:xfrm>
            <a:off x="23091" y="21426"/>
            <a:ext cx="8229600" cy="546497"/>
          </a:xfrm>
        </p:spPr>
        <p:txBody>
          <a:bodyPr/>
          <a:lstStyle/>
          <a:p>
            <a:r>
              <a:rPr lang="en-US" dirty="0"/>
              <a:t>Status of Carriage/Cradle Order</a:t>
            </a:r>
          </a:p>
        </p:txBody>
      </p:sp>
      <p:sp>
        <p:nvSpPr>
          <p:cNvPr id="3" name="Content Placeholder 2">
            <a:extLst>
              <a:ext uri="{FF2B5EF4-FFF2-40B4-BE49-F238E27FC236}">
                <a16:creationId xmlns:a16="http://schemas.microsoft.com/office/drawing/2014/main" id="{CA2855BC-983E-46A3-A166-55BB52D3BD3B}"/>
              </a:ext>
            </a:extLst>
          </p:cNvPr>
          <p:cNvSpPr>
            <a:spLocks noGrp="1"/>
          </p:cNvSpPr>
          <p:nvPr>
            <p:ph idx="1"/>
          </p:nvPr>
        </p:nvSpPr>
        <p:spPr>
          <a:xfrm>
            <a:off x="228600" y="742950"/>
            <a:ext cx="8458200" cy="4038600"/>
          </a:xfrm>
        </p:spPr>
        <p:txBody>
          <a:bodyPr/>
          <a:lstStyle/>
          <a:p>
            <a:r>
              <a:rPr lang="en-US" sz="2000" dirty="0"/>
              <a:t>All documents with PPM except the two packages of final signed drawings. </a:t>
            </a:r>
          </a:p>
          <a:p>
            <a:pPr marL="0" indent="0">
              <a:buNone/>
            </a:pPr>
            <a:endParaRPr lang="en-US" sz="2000" dirty="0"/>
          </a:p>
        </p:txBody>
      </p:sp>
      <p:sp>
        <p:nvSpPr>
          <p:cNvPr id="4" name="Date Placeholder 3">
            <a:extLst>
              <a:ext uri="{FF2B5EF4-FFF2-40B4-BE49-F238E27FC236}">
                <a16:creationId xmlns:a16="http://schemas.microsoft.com/office/drawing/2014/main" id="{1344D4FD-1373-4A8D-A7D7-57842E4B77C4}"/>
              </a:ext>
            </a:extLst>
          </p:cNvPr>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a:extLst>
              <a:ext uri="{FF2B5EF4-FFF2-40B4-BE49-F238E27FC236}">
                <a16:creationId xmlns:a16="http://schemas.microsoft.com/office/drawing/2014/main" id="{AC94E81A-F568-435A-8FB3-4F2EF3E94B45}"/>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id="{3EF6CBDE-D7C2-407A-8887-1E7768CB8F8A}"/>
              </a:ext>
            </a:extLst>
          </p:cNvPr>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163000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A928-ED49-46AF-A68A-044187C82D7D}"/>
              </a:ext>
            </a:extLst>
          </p:cNvPr>
          <p:cNvSpPr>
            <a:spLocks noGrp="1"/>
          </p:cNvSpPr>
          <p:nvPr>
            <p:ph type="title"/>
          </p:nvPr>
        </p:nvSpPr>
        <p:spPr>
          <a:xfrm>
            <a:off x="0" y="21426"/>
            <a:ext cx="8229600" cy="546497"/>
          </a:xfrm>
        </p:spPr>
        <p:txBody>
          <a:bodyPr/>
          <a:lstStyle/>
          <a:p>
            <a:r>
              <a:rPr lang="en-US" dirty="0"/>
              <a:t>Status of PMP for MVTX and I&amp;F</a:t>
            </a:r>
          </a:p>
        </p:txBody>
      </p:sp>
      <p:sp>
        <p:nvSpPr>
          <p:cNvPr id="3" name="Content Placeholder 2">
            <a:extLst>
              <a:ext uri="{FF2B5EF4-FFF2-40B4-BE49-F238E27FC236}">
                <a16:creationId xmlns:a16="http://schemas.microsoft.com/office/drawing/2014/main" id="{96663351-ABDB-43CB-98DF-250FFB6D3ADA}"/>
              </a:ext>
            </a:extLst>
          </p:cNvPr>
          <p:cNvSpPr>
            <a:spLocks noGrp="1"/>
          </p:cNvSpPr>
          <p:nvPr>
            <p:ph idx="1"/>
          </p:nvPr>
        </p:nvSpPr>
        <p:spPr>
          <a:xfrm>
            <a:off x="76200" y="666750"/>
            <a:ext cx="8839200" cy="4191000"/>
          </a:xfrm>
        </p:spPr>
        <p:txBody>
          <a:bodyPr/>
          <a:lstStyle/>
          <a:p>
            <a:r>
              <a:rPr lang="en-US" sz="2000" dirty="0"/>
              <a:t>MVTX PMP has been through a number of revisions from both the sPHENIX project team and BNL Management. The only item left to revise is the MVTX milestone table to reflect the fact that funding is flowing two months later than originally expected. </a:t>
            </a:r>
          </a:p>
          <a:p>
            <a:pPr lvl="1"/>
            <a:r>
              <a:rPr lang="en-US" sz="1800" dirty="0"/>
              <a:t>Finalize the milestone table this week and release to sign.</a:t>
            </a:r>
          </a:p>
          <a:p>
            <a:pPr lvl="1"/>
            <a:r>
              <a:rPr lang="en-US" sz="1800" dirty="0"/>
              <a:t>We have told DOE-NP that we will share the MVTX PMP with them once it is ready to sign. However they are not interested in signing themselves.</a:t>
            </a:r>
          </a:p>
          <a:p>
            <a:r>
              <a:rPr lang="en-US" sz="2000" dirty="0"/>
              <a:t>I&amp;F PMP is also in an advanced draft. We are doing EV presuming that the baseline that we presented at the October I&amp;F review is the approved baseline. As with the MVTX PMP, we will review the milestone table one last time prior to signing. </a:t>
            </a:r>
          </a:p>
          <a:p>
            <a:pPr lvl="1"/>
            <a:r>
              <a:rPr lang="en-US" sz="1800" dirty="0"/>
              <a:t>I recommend that  the I&amp;F PMP should not be shared outside the Lab. It is an internal BNL document.</a:t>
            </a:r>
          </a:p>
        </p:txBody>
      </p:sp>
      <p:sp>
        <p:nvSpPr>
          <p:cNvPr id="4" name="Date Placeholder 3">
            <a:extLst>
              <a:ext uri="{FF2B5EF4-FFF2-40B4-BE49-F238E27FC236}">
                <a16:creationId xmlns:a16="http://schemas.microsoft.com/office/drawing/2014/main" id="{02017634-72EF-472A-8F57-BF1FE55F8C1C}"/>
              </a:ext>
            </a:extLst>
          </p:cNvPr>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a:extLst>
              <a:ext uri="{FF2B5EF4-FFF2-40B4-BE49-F238E27FC236}">
                <a16:creationId xmlns:a16="http://schemas.microsoft.com/office/drawing/2014/main" id="{2844EBFD-22DE-4E72-8AB7-7605512BFDD6}"/>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id="{E66EB7B7-6625-410B-8C9C-30D677E3DA9B}"/>
              </a:ext>
            </a:extLst>
          </p:cNvPr>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Tree>
    <p:extLst>
      <p:ext uri="{BB962C8B-B14F-4D97-AF65-F5344CB8AC3E}">
        <p14:creationId xmlns:p14="http://schemas.microsoft.com/office/powerpoint/2010/main" val="334923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36E6-C810-4942-ACAD-48667529279C}"/>
              </a:ext>
            </a:extLst>
          </p:cNvPr>
          <p:cNvSpPr>
            <a:spLocks noGrp="1"/>
          </p:cNvSpPr>
          <p:nvPr>
            <p:ph type="title"/>
          </p:nvPr>
        </p:nvSpPr>
        <p:spPr/>
        <p:txBody>
          <a:bodyPr/>
          <a:lstStyle/>
          <a:p>
            <a:r>
              <a:rPr lang="en-US" dirty="0"/>
              <a:t>FY20 MIE Milestones</a:t>
            </a:r>
          </a:p>
        </p:txBody>
      </p:sp>
      <p:sp>
        <p:nvSpPr>
          <p:cNvPr id="8" name="Content Placeholder 7">
            <a:extLst>
              <a:ext uri="{FF2B5EF4-FFF2-40B4-BE49-F238E27FC236}">
                <a16:creationId xmlns:a16="http://schemas.microsoft.com/office/drawing/2014/main" id="{8773B325-7CF1-4BFE-B8DE-2FF382FC90BF}"/>
              </a:ext>
            </a:extLst>
          </p:cNvPr>
          <p:cNvSpPr>
            <a:spLocks noGrp="1"/>
          </p:cNvSpPr>
          <p:nvPr>
            <p:ph idx="1"/>
          </p:nvPr>
        </p:nvSpPr>
        <p:spPr>
          <a:xfrm>
            <a:off x="0" y="3105150"/>
            <a:ext cx="8952555" cy="1572570"/>
          </a:xfrm>
        </p:spPr>
        <p:txBody>
          <a:bodyPr/>
          <a:lstStyle/>
          <a:p>
            <a:r>
              <a:rPr lang="en-US" sz="1600" b="1" dirty="0"/>
              <a:t>10 sPHENIX MIE milestones in FY20. Milestones 1, 2 and 3 now complete.</a:t>
            </a:r>
          </a:p>
          <a:p>
            <a:r>
              <a:rPr lang="en-US" sz="1600" b="1" dirty="0"/>
              <a:t>Milestone 2</a:t>
            </a:r>
            <a:r>
              <a:rPr lang="en-US" sz="1600" dirty="0"/>
              <a:t>: Production Readiness Reviews of TPC GEM Module factories was successfully completed on Dec 17.</a:t>
            </a:r>
          </a:p>
          <a:p>
            <a:r>
              <a:rPr lang="en-US" sz="1600" dirty="0"/>
              <a:t>The milestone most at risk is </a:t>
            </a:r>
            <a:r>
              <a:rPr lang="en-US" sz="1600" b="1" dirty="0"/>
              <a:t>Milestone 6</a:t>
            </a:r>
            <a:r>
              <a:rPr lang="en-US" sz="1600" dirty="0"/>
              <a:t>: EMCal electronics preproduction complete. We can meet it but it will require the first article EMCal SiPM daughter card currently being produced by the vendor to be good.  We expect the first article to arrive at BNL for testing between the last week of January and the first week of February.</a:t>
            </a:r>
          </a:p>
        </p:txBody>
      </p:sp>
      <p:sp>
        <p:nvSpPr>
          <p:cNvPr id="4" name="Date Placeholder 3">
            <a:extLst>
              <a:ext uri="{FF2B5EF4-FFF2-40B4-BE49-F238E27FC236}">
                <a16:creationId xmlns:a16="http://schemas.microsoft.com/office/drawing/2014/main" id="{BE9A378A-8530-4BDB-91EF-7069737D0921}"/>
              </a:ext>
            </a:extLst>
          </p:cNvPr>
          <p:cNvSpPr>
            <a:spLocks noGrp="1"/>
          </p:cNvSpPr>
          <p:nvPr>
            <p:ph type="dt" sz="half" idx="10"/>
          </p:nvPr>
        </p:nvSpPr>
        <p:spPr/>
        <p:txBody>
          <a:bodyPr/>
          <a:lstStyle/>
          <a:p>
            <a:pPr>
              <a:defRPr/>
            </a:pPr>
            <a:r>
              <a:rPr lang="en-US" altLang="en-US"/>
              <a:t>12/19/2019</a:t>
            </a:r>
            <a:endParaRPr lang="en-US" altLang="en-US" dirty="0"/>
          </a:p>
        </p:txBody>
      </p:sp>
      <p:sp>
        <p:nvSpPr>
          <p:cNvPr id="5" name="Footer Placeholder 4">
            <a:extLst>
              <a:ext uri="{FF2B5EF4-FFF2-40B4-BE49-F238E27FC236}">
                <a16:creationId xmlns:a16="http://schemas.microsoft.com/office/drawing/2014/main" id="{4E1DC7ED-714F-4A36-B0AF-0E6067D42740}"/>
              </a:ext>
            </a:extLst>
          </p:cNvPr>
          <p:cNvSpPr>
            <a:spLocks noGrp="1"/>
          </p:cNvSpPr>
          <p:nvPr>
            <p:ph type="ftr" sz="quarter" idx="11"/>
          </p:nvPr>
        </p:nvSpPr>
        <p:spPr/>
        <p:txBody>
          <a:bodyPr/>
          <a:lstStyle/>
          <a:p>
            <a:pPr>
              <a:defRPr/>
            </a:pPr>
            <a:r>
              <a:rPr lang="en-US" dirty="0"/>
              <a:t>PMG</a:t>
            </a:r>
          </a:p>
        </p:txBody>
      </p:sp>
      <p:sp>
        <p:nvSpPr>
          <p:cNvPr id="6" name="Slide Number Placeholder 5">
            <a:extLst>
              <a:ext uri="{FF2B5EF4-FFF2-40B4-BE49-F238E27FC236}">
                <a16:creationId xmlns:a16="http://schemas.microsoft.com/office/drawing/2014/main" id="{34B3D86A-8458-45D9-BDA9-655A219E2AB2}"/>
              </a:ext>
            </a:extLst>
          </p:cNvPr>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pic>
        <p:nvPicPr>
          <p:cNvPr id="7" name="Picture 6">
            <a:extLst>
              <a:ext uri="{FF2B5EF4-FFF2-40B4-BE49-F238E27FC236}">
                <a16:creationId xmlns:a16="http://schemas.microsoft.com/office/drawing/2014/main" id="{A886F971-775A-4309-BE9A-5A381FDFFD77}"/>
              </a:ext>
            </a:extLst>
          </p:cNvPr>
          <p:cNvPicPr>
            <a:picLocks noChangeAspect="1"/>
          </p:cNvPicPr>
          <p:nvPr/>
        </p:nvPicPr>
        <p:blipFill rotWithShape="1">
          <a:blip r:embed="rId2"/>
          <a:srcRect l="16667" t="21716" r="1666" b="37927"/>
          <a:stretch/>
        </p:blipFill>
        <p:spPr>
          <a:xfrm>
            <a:off x="228600" y="666750"/>
            <a:ext cx="8564392" cy="2362200"/>
          </a:xfrm>
          <a:prstGeom prst="rect">
            <a:avLst/>
          </a:prstGeom>
          <a:ln w="28575">
            <a:solidFill>
              <a:schemeClr val="tx1"/>
            </a:solidFill>
          </a:ln>
        </p:spPr>
      </p:pic>
    </p:spTree>
    <p:extLst>
      <p:ext uri="{BB962C8B-B14F-4D97-AF65-F5344CB8AC3E}">
        <p14:creationId xmlns:p14="http://schemas.microsoft.com/office/powerpoint/2010/main" val="306888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46497"/>
          </a:xfrm>
        </p:spPr>
        <p:txBody>
          <a:bodyPr/>
          <a:lstStyle/>
          <a:p>
            <a:r>
              <a:rPr lang="en-US" sz="3200" dirty="0"/>
              <a:t>sPHENIX Procurements Next Six Months</a:t>
            </a:r>
          </a:p>
        </p:txBody>
      </p:sp>
      <p:sp>
        <p:nvSpPr>
          <p:cNvPr id="3" name="Content Placeholder 2"/>
          <p:cNvSpPr>
            <a:spLocks noGrp="1"/>
          </p:cNvSpPr>
          <p:nvPr>
            <p:ph idx="1"/>
          </p:nvPr>
        </p:nvSpPr>
        <p:spPr>
          <a:xfrm>
            <a:off x="152400" y="514350"/>
            <a:ext cx="8991600" cy="4724400"/>
          </a:xfrm>
        </p:spPr>
        <p:txBody>
          <a:bodyPr/>
          <a:lstStyle/>
          <a:p>
            <a:r>
              <a:rPr lang="en-US" sz="1600" dirty="0"/>
              <a:t>Award Orders submitted to BNL PPM</a:t>
            </a:r>
          </a:p>
          <a:p>
            <a:pPr lvl="1"/>
            <a:r>
              <a:rPr lang="en-US" sz="1600" dirty="0">
                <a:solidFill>
                  <a:srgbClr val="0080FF"/>
                </a:solidFill>
              </a:rPr>
              <a:t>Carriage/Cradle (MIE)	$950,000</a:t>
            </a:r>
          </a:p>
          <a:p>
            <a:pPr lvl="1"/>
            <a:r>
              <a:rPr lang="en-US" sz="1600" dirty="0"/>
              <a:t>University contracts for 2020 with UIUC ($590,000) and SBU ($500,000)  </a:t>
            </a:r>
          </a:p>
          <a:p>
            <a:r>
              <a:rPr lang="en-US" sz="1600" dirty="0"/>
              <a:t>Prominent Orders for the next six months</a:t>
            </a:r>
          </a:p>
          <a:p>
            <a:pPr lvl="1"/>
            <a:r>
              <a:rPr lang="en-US" sz="1600" dirty="0">
                <a:solidFill>
                  <a:srgbClr val="0080FF"/>
                </a:solidFill>
              </a:rPr>
              <a:t>MVTX contracts with MIT, LANL, LBNL and UT-A (non-MIE)</a:t>
            </a:r>
          </a:p>
          <a:p>
            <a:pPr lvl="2"/>
            <a:r>
              <a:rPr lang="en-US" sz="1600" dirty="0">
                <a:solidFill>
                  <a:srgbClr val="0080FF"/>
                </a:solidFill>
              </a:rPr>
              <a:t>MIT	$440,000 to be submitted Jan 2020</a:t>
            </a:r>
          </a:p>
          <a:p>
            <a:pPr lvl="2"/>
            <a:r>
              <a:rPr lang="en-US" sz="1600" dirty="0">
                <a:solidFill>
                  <a:srgbClr val="0080FF"/>
                </a:solidFill>
              </a:rPr>
              <a:t>LANL      $510,000 to be submitted Jan 2020</a:t>
            </a:r>
          </a:p>
          <a:p>
            <a:pPr lvl="2"/>
            <a:r>
              <a:rPr lang="en-US" sz="1600" dirty="0">
                <a:solidFill>
                  <a:srgbClr val="0080FF"/>
                </a:solidFill>
              </a:rPr>
              <a:t>LBNL       $980,000 to be submitted Jan 2020</a:t>
            </a:r>
          </a:p>
          <a:p>
            <a:pPr lvl="2"/>
            <a:r>
              <a:rPr lang="en-US" sz="1600" dirty="0">
                <a:solidFill>
                  <a:srgbClr val="0080FF"/>
                </a:solidFill>
              </a:rPr>
              <a:t>UT-Austin $90,000 to be submitted Jan 2020</a:t>
            </a:r>
          </a:p>
          <a:p>
            <a:pPr lvl="1"/>
            <a:r>
              <a:rPr lang="en-US" sz="1600" dirty="0"/>
              <a:t>All production EMCal light guides $250,000 to be submitted Feb 2020</a:t>
            </a:r>
          </a:p>
          <a:p>
            <a:pPr lvl="1"/>
            <a:r>
              <a:rPr lang="en-US" sz="1600" dirty="0">
                <a:solidFill>
                  <a:srgbClr val="000000"/>
                </a:solidFill>
              </a:rPr>
              <a:t>HCal Splice plates &amp; high strength steel HCal end plates $400,000 to be submitted Feb 2020</a:t>
            </a:r>
          </a:p>
          <a:p>
            <a:pPr lvl="1"/>
            <a:r>
              <a:rPr lang="en-US" sz="1600" dirty="0"/>
              <a:t>EMCal SiPM daughter cards (sectors 2-12) $100,000 to be submitted Mar 2020</a:t>
            </a:r>
          </a:p>
          <a:p>
            <a:pPr lvl="1"/>
            <a:r>
              <a:rPr lang="en-US" sz="1600" dirty="0">
                <a:solidFill>
                  <a:srgbClr val="000000"/>
                </a:solidFill>
              </a:rPr>
              <a:t>2</a:t>
            </a:r>
            <a:r>
              <a:rPr lang="en-US" sz="1600" baseline="30000" dirty="0">
                <a:solidFill>
                  <a:srgbClr val="000000"/>
                </a:solidFill>
              </a:rPr>
              <a:t>nd</a:t>
            </a:r>
            <a:r>
              <a:rPr lang="en-US" sz="1600" dirty="0">
                <a:solidFill>
                  <a:srgbClr val="000000"/>
                </a:solidFill>
              </a:rPr>
              <a:t> half of W powder order for EMCal $500,000 to be submitted Mar 2020</a:t>
            </a:r>
          </a:p>
          <a:p>
            <a:pPr lvl="1"/>
            <a:r>
              <a:rPr lang="en-US" sz="1600" dirty="0">
                <a:solidFill>
                  <a:srgbClr val="0080FF"/>
                </a:solidFill>
              </a:rPr>
              <a:t>iHCal scintillating tiles (non-MIE) $750,000 to be submitted Mar 2020</a:t>
            </a:r>
            <a:endParaRPr lang="en-US" sz="1600" dirty="0">
              <a:solidFill>
                <a:srgbClr val="000000"/>
              </a:solidFill>
            </a:endParaRPr>
          </a:p>
          <a:p>
            <a:pPr marL="457144" lvl="1" indent="0">
              <a:buNone/>
            </a:pPr>
            <a:endParaRPr lang="en-US" sz="1800" dirty="0">
              <a:solidFill>
                <a:srgbClr val="000000"/>
              </a:solidFill>
            </a:endParaRPr>
          </a:p>
        </p:txBody>
      </p:sp>
      <p:sp>
        <p:nvSpPr>
          <p:cNvPr id="5" name="Footer Placeholder 4"/>
          <p:cNvSpPr>
            <a:spLocks noGrp="1"/>
          </p:cNvSpPr>
          <p:nvPr>
            <p:ph type="ftr" sz="quarter" idx="11"/>
          </p:nvPr>
        </p:nvSpPr>
        <p:spPr/>
        <p:txBody>
          <a:bodyPr/>
          <a:lstStyle/>
          <a:p>
            <a:pPr>
              <a:defRPr/>
            </a:pPr>
            <a:r>
              <a:rPr lang="en-US"/>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
        <p:nvSpPr>
          <p:cNvPr id="4" name="Date Placeholder 3">
            <a:extLst>
              <a:ext uri="{FF2B5EF4-FFF2-40B4-BE49-F238E27FC236}">
                <a16:creationId xmlns:a16="http://schemas.microsoft.com/office/drawing/2014/main" id="{2C8D11AF-85B3-4B5B-AAF5-CF002B034782}"/>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402383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a16="http://schemas.microsoft.com/office/drawing/2014/main" id="{3F5D4301-D3F7-4152-A349-91E55DAEF760}"/>
              </a:ext>
            </a:extLst>
          </p:cNvPr>
          <p:cNvSpPr txBox="1"/>
          <p:nvPr/>
        </p:nvSpPr>
        <p:spPr>
          <a:xfrm>
            <a:off x="511341" y="4020667"/>
            <a:ext cx="2431884" cy="101566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9" name="Oval 8">
            <a:extLst>
              <a:ext uri="{FF2B5EF4-FFF2-40B4-BE49-F238E27FC236}">
                <a16:creationId xmlns:a16="http://schemas.microsoft.com/office/drawing/2014/main" id="{C50F335E-82B0-441A-8DED-50C1D0D22B78}"/>
              </a:ext>
            </a:extLst>
          </p:cNvPr>
          <p:cNvSpPr/>
          <p:nvPr/>
        </p:nvSpPr>
        <p:spPr>
          <a:xfrm>
            <a:off x="511342" y="4244406"/>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AAAA70B-D131-43A7-90FA-0B360C8DD32D}"/>
              </a:ext>
            </a:extLst>
          </p:cNvPr>
          <p:cNvSpPr/>
          <p:nvPr/>
        </p:nvSpPr>
        <p:spPr>
          <a:xfrm>
            <a:off x="511342" y="4391569"/>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98FED93-97FA-4BCA-AAC6-BFAFA8C7CFD7}"/>
              </a:ext>
            </a:extLst>
          </p:cNvPr>
          <p:cNvSpPr/>
          <p:nvPr/>
        </p:nvSpPr>
        <p:spPr>
          <a:xfrm>
            <a:off x="511340" y="4551898"/>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CB00AF92-DBFE-4EDC-BB53-94F83627E7B7}"/>
              </a:ext>
            </a:extLst>
          </p:cNvPr>
          <p:cNvGraphicFramePr>
            <a:graphicFrameLocks noGrp="1"/>
          </p:cNvGraphicFramePr>
          <p:nvPr>
            <p:extLst/>
          </p:nvPr>
        </p:nvGraphicFramePr>
        <p:xfrm>
          <a:off x="511341" y="3306023"/>
          <a:ext cx="2431884" cy="472440"/>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val="256262324"/>
                    </a:ext>
                  </a:extLst>
                </a:gridCol>
                <a:gridCol w="1215942">
                  <a:extLst>
                    <a:ext uri="{9D8B030D-6E8A-4147-A177-3AD203B41FA5}">
                      <a16:colId xmlns:a16="http://schemas.microsoft.com/office/drawing/2014/main" val="2362584969"/>
                    </a:ext>
                  </a:extLst>
                </a:gridCol>
              </a:tblGrid>
              <a:tr h="228600">
                <a:tc>
                  <a:txBody>
                    <a:bodyPr/>
                    <a:lstStyle/>
                    <a:p>
                      <a:pPr algn="ctr"/>
                      <a:r>
                        <a:rPr lang="en-US" sz="1100" b="0" dirty="0">
                          <a:solidFill>
                            <a:schemeClr val="tx1"/>
                          </a:solidFill>
                        </a:rPr>
                        <a:t>Cumulative SPI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Cumulative CPI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1887522"/>
                  </a:ext>
                </a:extLst>
              </a:tr>
              <a:tr h="228600">
                <a:tc>
                  <a:txBody>
                    <a:bodyPr/>
                    <a:lstStyle/>
                    <a:p>
                      <a:pPr algn="ctr"/>
                      <a:r>
                        <a:rPr lang="en-US" sz="1100" b="0" dirty="0">
                          <a:solidFill>
                            <a:schemeClr val="tx1"/>
                          </a:solidFill>
                        </a:rPr>
                        <a:t>1.02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1.03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9021835"/>
                  </a:ext>
                </a:extLst>
              </a:tr>
            </a:tbl>
          </a:graphicData>
        </a:graphic>
      </p:graphicFrame>
      <p:graphicFrame>
        <p:nvGraphicFramePr>
          <p:cNvPr id="14" name="Table 13">
            <a:extLst>
              <a:ext uri="{FF2B5EF4-FFF2-40B4-BE49-F238E27FC236}">
                <a16:creationId xmlns:a16="http://schemas.microsoft.com/office/drawing/2014/main" id="{5A082FD5-392D-44AC-ACA7-9ADD8EF7EFE5}"/>
              </a:ext>
            </a:extLst>
          </p:cNvPr>
          <p:cNvGraphicFramePr>
            <a:graphicFrameLocks noGrp="1"/>
          </p:cNvGraphicFramePr>
          <p:nvPr>
            <p:extLst/>
          </p:nvPr>
        </p:nvGraphicFramePr>
        <p:xfrm>
          <a:off x="4779170" y="3510113"/>
          <a:ext cx="2343150" cy="834390"/>
        </p:xfrm>
        <a:graphic>
          <a:graphicData uri="http://schemas.openxmlformats.org/drawingml/2006/table">
            <a:tbl>
              <a:tblPr firstRow="1" bandRow="1">
                <a:tableStyleId>{5C22544A-7EE6-4342-B048-85BDC9FD1C3A}</a:tableStyleId>
              </a:tblPr>
              <a:tblGrid>
                <a:gridCol w="1664493">
                  <a:extLst>
                    <a:ext uri="{9D8B030D-6E8A-4147-A177-3AD203B41FA5}">
                      <a16:colId xmlns:a16="http://schemas.microsoft.com/office/drawing/2014/main" val="2785976325"/>
                    </a:ext>
                  </a:extLst>
                </a:gridCol>
                <a:gridCol w="678657">
                  <a:extLst>
                    <a:ext uri="{9D8B030D-6E8A-4147-A177-3AD203B41FA5}">
                      <a16:colId xmlns:a16="http://schemas.microsoft.com/office/drawing/2014/main" val="1842318650"/>
                    </a:ext>
                  </a:extLst>
                </a:gridCol>
              </a:tblGrid>
              <a:tr h="278130">
                <a:tc>
                  <a:txBody>
                    <a:bodyPr/>
                    <a:lstStyle/>
                    <a:p>
                      <a:r>
                        <a:rPr lang="en-US" sz="900" b="0" dirty="0">
                          <a:solidFill>
                            <a:schemeClr val="tx1"/>
                          </a:solidFill>
                        </a:rPr>
                        <a:t>Cumulative BCWS (Scheduled)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$7,539,613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66966"/>
                  </a:ext>
                </a:extLst>
              </a:tr>
              <a:tr h="278130">
                <a:tc>
                  <a:txBody>
                    <a:bodyPr/>
                    <a:lstStyle/>
                    <a:p>
                      <a:r>
                        <a:rPr lang="en-US" sz="900" b="0" dirty="0">
                          <a:solidFill>
                            <a:schemeClr val="tx1"/>
                          </a:solidFill>
                        </a:rPr>
                        <a:t>Cumulative BCWP (Performed)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$7,686,704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875247"/>
                  </a:ext>
                </a:extLst>
              </a:tr>
              <a:tr h="278130">
                <a:tc>
                  <a:txBody>
                    <a:bodyPr/>
                    <a:lstStyle/>
                    <a:p>
                      <a:r>
                        <a:rPr lang="en-US" sz="900" b="0" dirty="0">
                          <a:solidFill>
                            <a:schemeClr val="tx1"/>
                          </a:solidFill>
                        </a:rPr>
                        <a:t>Cumulative ACWP (Actual)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$7,468,749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030756"/>
                  </a:ext>
                </a:extLst>
              </a:tr>
            </a:tbl>
          </a:graphicData>
        </a:graphic>
      </p:graphicFrame>
      <p:sp>
        <p:nvSpPr>
          <p:cNvPr id="15" name="Oval 14">
            <a:extLst>
              <a:ext uri="{FF2B5EF4-FFF2-40B4-BE49-F238E27FC236}">
                <a16:creationId xmlns:a16="http://schemas.microsoft.com/office/drawing/2014/main" id="{8328C4F8-4735-4AFC-917F-B459ECF0EBDA}"/>
              </a:ext>
            </a:extLst>
          </p:cNvPr>
          <p:cNvSpPr/>
          <p:nvPr/>
        </p:nvSpPr>
        <p:spPr>
          <a:xfrm>
            <a:off x="1347536"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AA8877B-2DFB-48DC-BB5D-6196FC1BF6BC}"/>
              </a:ext>
            </a:extLst>
          </p:cNvPr>
          <p:cNvSpPr/>
          <p:nvPr/>
        </p:nvSpPr>
        <p:spPr>
          <a:xfrm>
            <a:off x="2568742"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a16="http://schemas.microsoft.com/office/drawing/2014/main" id="{9B0114B7-40C8-4089-A9B9-CD2D41043857}"/>
              </a:ext>
            </a:extLst>
          </p:cNvPr>
          <p:cNvSpPr>
            <a:spLocks noGrp="1"/>
          </p:cNvSpPr>
          <p:nvPr>
            <p:ph type="sldNum" sz="quarter" idx="12"/>
          </p:nvPr>
        </p:nvSpPr>
        <p:spPr>
          <a:xfrm>
            <a:off x="8609806" y="4670153"/>
            <a:ext cx="534194" cy="273844"/>
          </a:xfrm>
        </p:spPr>
        <p:txBody>
          <a:bodyPr/>
          <a:lstStyle/>
          <a:p>
            <a:fld id="{4B932B3A-BA38-40C7-ADEE-2A1902CEB265}" type="slidenum">
              <a:rPr lang="en-US" altLang="en-US" smtClean="0"/>
              <a:pPr/>
              <a:t>7</a:t>
            </a:fld>
            <a:endParaRPr lang="en-US" altLang="en-US" dirty="0"/>
          </a:p>
        </p:txBody>
      </p:sp>
      <p:pic>
        <p:nvPicPr>
          <p:cNvPr id="4" name="Picture 2" descr="C:\Users\rgutta\AppData\Local\Temp\SNAGHTML6163d9b6.PNG">
            <a:extLst>
              <a:ext uri="{FF2B5EF4-FFF2-40B4-BE49-F238E27FC236}">
                <a16:creationId xmlns:a16="http://schemas.microsoft.com/office/drawing/2014/main" id="{0DC0AB30-BDE0-4A73-8D45-6A6ECD5E2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70" y="939943"/>
            <a:ext cx="3600450" cy="240744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rgutta\AppData\Local\Temp\SNAGHTML616474ec.PNG">
            <a:extLst>
              <a:ext uri="{FF2B5EF4-FFF2-40B4-BE49-F238E27FC236}">
                <a16:creationId xmlns:a16="http://schemas.microsoft.com/office/drawing/2014/main" id="{C49C1351-64D3-4D41-B14B-B298926F7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35308"/>
            <a:ext cx="3614738" cy="218598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Footer Placeholder 2">
            <a:extLst>
              <a:ext uri="{FF2B5EF4-FFF2-40B4-BE49-F238E27FC236}">
                <a16:creationId xmlns:a16="http://schemas.microsoft.com/office/drawing/2014/main" id="{37A1C231-1ED0-4A12-BF0C-8B507E78F0C8}"/>
              </a:ext>
            </a:extLst>
          </p:cNvPr>
          <p:cNvSpPr>
            <a:spLocks noGrp="1"/>
          </p:cNvSpPr>
          <p:nvPr>
            <p:ph type="ftr" sz="quarter" idx="11"/>
          </p:nvPr>
        </p:nvSpPr>
        <p:spPr>
          <a:xfrm>
            <a:off x="7640053" y="4936332"/>
            <a:ext cx="1503947" cy="207169"/>
          </a:xfrm>
        </p:spPr>
        <p:txBody>
          <a:bodyPr/>
          <a:lstStyle/>
          <a:p>
            <a:pPr>
              <a:defRPr/>
            </a:pPr>
            <a:r>
              <a:rPr lang="en-US"/>
              <a:t>PMG</a:t>
            </a:r>
            <a:endParaRPr lang="en-US" dirty="0"/>
          </a:p>
        </p:txBody>
      </p:sp>
      <p:sp>
        <p:nvSpPr>
          <p:cNvPr id="3" name="Date Placeholder 2">
            <a:extLst>
              <a:ext uri="{FF2B5EF4-FFF2-40B4-BE49-F238E27FC236}">
                <a16:creationId xmlns:a16="http://schemas.microsoft.com/office/drawing/2014/main" id="{13D2E025-513B-433C-9F04-4A0DA983E5E6}"/>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229871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CC62D-7576-420D-B74F-4D8A7FA716E0}"/>
              </a:ext>
            </a:extLst>
          </p:cNvPr>
          <p:cNvPicPr>
            <a:picLocks noChangeAspect="1"/>
          </p:cNvPicPr>
          <p:nvPr/>
        </p:nvPicPr>
        <p:blipFill>
          <a:blip r:embed="rId2"/>
          <a:stretch>
            <a:fillRect/>
          </a:stretch>
        </p:blipFill>
        <p:spPr>
          <a:xfrm>
            <a:off x="152401" y="914606"/>
            <a:ext cx="8362458" cy="3939111"/>
          </a:xfrm>
          <a:prstGeom prst="rect">
            <a:avLst/>
          </a:prstGeom>
        </p:spPr>
      </p:pic>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400" dirty="0"/>
              <a:t>Cost Performance Report (CPR) – sPHENIX MIE</a:t>
            </a:r>
          </a:p>
        </p:txBody>
      </p:sp>
      <p:sp>
        <p:nvSpPr>
          <p:cNvPr id="9" name="TextBox 8">
            <a:extLst>
              <a:ext uri="{FF2B5EF4-FFF2-40B4-BE49-F238E27FC236}">
                <a16:creationId xmlns:a16="http://schemas.microsoft.com/office/drawing/2014/main" id="{486B556E-4F11-43E1-9E35-BE09EBA3995D}"/>
              </a:ext>
            </a:extLst>
          </p:cNvPr>
          <p:cNvSpPr txBox="1"/>
          <p:nvPr/>
        </p:nvSpPr>
        <p:spPr>
          <a:xfrm>
            <a:off x="7086600" y="3867150"/>
            <a:ext cx="1886595" cy="117724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10" name="Oval 9">
            <a:extLst>
              <a:ext uri="{FF2B5EF4-FFF2-40B4-BE49-F238E27FC236}">
                <a16:creationId xmlns:a16="http://schemas.microsoft.com/office/drawing/2014/main" id="{A603BB0E-C5D4-4D9D-9A0B-9C6ED4302350}"/>
              </a:ext>
            </a:extLst>
          </p:cNvPr>
          <p:cNvSpPr/>
          <p:nvPr/>
        </p:nvSpPr>
        <p:spPr>
          <a:xfrm>
            <a:off x="7200900" y="4248150"/>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16B8F53-657B-4EA6-8B18-9A57FCEF642B}"/>
              </a:ext>
            </a:extLst>
          </p:cNvPr>
          <p:cNvSpPr/>
          <p:nvPr/>
        </p:nvSpPr>
        <p:spPr>
          <a:xfrm>
            <a:off x="7200900" y="4400550"/>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FA953B8-B3C0-4651-A2E3-115D6ABDE3D4}"/>
              </a:ext>
            </a:extLst>
          </p:cNvPr>
          <p:cNvSpPr/>
          <p:nvPr/>
        </p:nvSpPr>
        <p:spPr>
          <a:xfrm>
            <a:off x="7200900" y="4552950"/>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D4FAFB7A-3A35-4A07-A80C-26F5DB8CDD09}"/>
              </a:ext>
            </a:extLst>
          </p:cNvPr>
          <p:cNvSpPr>
            <a:spLocks noGrp="1"/>
          </p:cNvSpPr>
          <p:nvPr>
            <p:ph type="sldNum" sz="quarter" idx="12"/>
          </p:nvPr>
        </p:nvSpPr>
        <p:spPr>
          <a:xfrm>
            <a:off x="8609806" y="4662488"/>
            <a:ext cx="534194" cy="273844"/>
          </a:xfrm>
        </p:spPr>
        <p:txBody>
          <a:bodyPr/>
          <a:lstStyle/>
          <a:p>
            <a:fld id="{4B932B3A-BA38-40C7-ADEE-2A1902CEB265}" type="slidenum">
              <a:rPr lang="en-US" altLang="en-US" smtClean="0"/>
              <a:pPr/>
              <a:t>8</a:t>
            </a:fld>
            <a:endParaRPr lang="en-US" altLang="en-US" dirty="0"/>
          </a:p>
        </p:txBody>
      </p:sp>
      <p:sp>
        <p:nvSpPr>
          <p:cNvPr id="18" name="Footer Placeholder 2">
            <a:extLst>
              <a:ext uri="{FF2B5EF4-FFF2-40B4-BE49-F238E27FC236}">
                <a16:creationId xmlns:a16="http://schemas.microsoft.com/office/drawing/2014/main" id="{B25395BA-1B38-4CD3-BB97-5237E04E7C72}"/>
              </a:ext>
            </a:extLst>
          </p:cNvPr>
          <p:cNvSpPr>
            <a:spLocks noGrp="1"/>
          </p:cNvSpPr>
          <p:nvPr>
            <p:ph type="ftr" sz="quarter" idx="11"/>
          </p:nvPr>
        </p:nvSpPr>
        <p:spPr>
          <a:xfrm>
            <a:off x="7622006" y="4936332"/>
            <a:ext cx="1521995" cy="207169"/>
          </a:xfrm>
        </p:spPr>
        <p:txBody>
          <a:bodyPr/>
          <a:lstStyle/>
          <a:p>
            <a:pPr>
              <a:defRPr/>
            </a:pPr>
            <a:r>
              <a:rPr lang="en-US"/>
              <a:t>PMG</a:t>
            </a:r>
            <a:endParaRPr lang="en-US" dirty="0"/>
          </a:p>
        </p:txBody>
      </p:sp>
      <p:sp>
        <p:nvSpPr>
          <p:cNvPr id="4" name="Date Placeholder 3">
            <a:extLst>
              <a:ext uri="{FF2B5EF4-FFF2-40B4-BE49-F238E27FC236}">
                <a16:creationId xmlns:a16="http://schemas.microsoft.com/office/drawing/2014/main" id="{BE862C9C-AC6D-4AE5-8366-AA1835E228F0}"/>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346270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a16="http://schemas.microsoft.com/office/drawing/2014/main" id="{3F5D4301-D3F7-4152-A349-91E55DAEF760}"/>
              </a:ext>
            </a:extLst>
          </p:cNvPr>
          <p:cNvSpPr txBox="1"/>
          <p:nvPr/>
        </p:nvSpPr>
        <p:spPr>
          <a:xfrm>
            <a:off x="511341" y="4020667"/>
            <a:ext cx="2431884" cy="101566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dirty="0"/>
          </a:p>
        </p:txBody>
      </p:sp>
      <p:sp>
        <p:nvSpPr>
          <p:cNvPr id="9" name="Oval 8">
            <a:extLst>
              <a:ext uri="{FF2B5EF4-FFF2-40B4-BE49-F238E27FC236}">
                <a16:creationId xmlns:a16="http://schemas.microsoft.com/office/drawing/2014/main" id="{C50F335E-82B0-441A-8DED-50C1D0D22B78}"/>
              </a:ext>
            </a:extLst>
          </p:cNvPr>
          <p:cNvSpPr/>
          <p:nvPr/>
        </p:nvSpPr>
        <p:spPr>
          <a:xfrm>
            <a:off x="511342" y="4244406"/>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AAAA70B-D131-43A7-90FA-0B360C8DD32D}"/>
              </a:ext>
            </a:extLst>
          </p:cNvPr>
          <p:cNvSpPr/>
          <p:nvPr/>
        </p:nvSpPr>
        <p:spPr>
          <a:xfrm>
            <a:off x="511342" y="4391569"/>
            <a:ext cx="126332" cy="100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98FED93-97FA-4BCA-AAC6-BFAFA8C7CFD7}"/>
              </a:ext>
            </a:extLst>
          </p:cNvPr>
          <p:cNvSpPr/>
          <p:nvPr/>
        </p:nvSpPr>
        <p:spPr>
          <a:xfrm>
            <a:off x="511340" y="4551898"/>
            <a:ext cx="126332" cy="100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CB00AF92-DBFE-4EDC-BB53-94F83627E7B7}"/>
              </a:ext>
            </a:extLst>
          </p:cNvPr>
          <p:cNvGraphicFramePr>
            <a:graphicFrameLocks noGrp="1"/>
          </p:cNvGraphicFramePr>
          <p:nvPr>
            <p:extLst/>
          </p:nvPr>
        </p:nvGraphicFramePr>
        <p:xfrm>
          <a:off x="511341" y="3306023"/>
          <a:ext cx="2431884" cy="472440"/>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val="256262324"/>
                    </a:ext>
                  </a:extLst>
                </a:gridCol>
                <a:gridCol w="1215942">
                  <a:extLst>
                    <a:ext uri="{9D8B030D-6E8A-4147-A177-3AD203B41FA5}">
                      <a16:colId xmlns:a16="http://schemas.microsoft.com/office/drawing/2014/main" val="2362584969"/>
                    </a:ext>
                  </a:extLst>
                </a:gridCol>
              </a:tblGrid>
              <a:tr h="228600">
                <a:tc>
                  <a:txBody>
                    <a:bodyPr/>
                    <a:lstStyle/>
                    <a:p>
                      <a:pPr algn="ctr"/>
                      <a:r>
                        <a:rPr lang="en-US" sz="1100" b="0" dirty="0">
                          <a:solidFill>
                            <a:schemeClr val="tx1"/>
                          </a:solidFill>
                        </a:rPr>
                        <a:t>Cumulative SPI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Cumulative CPI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1887522"/>
                  </a:ext>
                </a:extLst>
              </a:tr>
              <a:tr h="228600">
                <a:tc>
                  <a:txBody>
                    <a:bodyPr/>
                    <a:lstStyle/>
                    <a:p>
                      <a:pPr algn="ctr"/>
                      <a:r>
                        <a:rPr lang="en-US" sz="1100" b="0" dirty="0">
                          <a:solidFill>
                            <a:schemeClr val="tx1"/>
                          </a:solidFill>
                        </a:rPr>
                        <a:t>1.01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tx1"/>
                          </a:solidFill>
                        </a:rPr>
                        <a:t>1.02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9021835"/>
                  </a:ext>
                </a:extLst>
              </a:tr>
            </a:tbl>
          </a:graphicData>
        </a:graphic>
      </p:graphicFrame>
      <p:graphicFrame>
        <p:nvGraphicFramePr>
          <p:cNvPr id="14" name="Table 13">
            <a:extLst>
              <a:ext uri="{FF2B5EF4-FFF2-40B4-BE49-F238E27FC236}">
                <a16:creationId xmlns:a16="http://schemas.microsoft.com/office/drawing/2014/main" id="{5A082FD5-392D-44AC-ACA7-9ADD8EF7EFE5}"/>
              </a:ext>
            </a:extLst>
          </p:cNvPr>
          <p:cNvGraphicFramePr>
            <a:graphicFrameLocks noGrp="1"/>
          </p:cNvGraphicFramePr>
          <p:nvPr>
            <p:extLst/>
          </p:nvPr>
        </p:nvGraphicFramePr>
        <p:xfrm>
          <a:off x="4779170" y="3510113"/>
          <a:ext cx="2343150" cy="834390"/>
        </p:xfrm>
        <a:graphic>
          <a:graphicData uri="http://schemas.openxmlformats.org/drawingml/2006/table">
            <a:tbl>
              <a:tblPr firstRow="1" bandRow="1">
                <a:tableStyleId>{5C22544A-7EE6-4342-B048-85BDC9FD1C3A}</a:tableStyleId>
              </a:tblPr>
              <a:tblGrid>
                <a:gridCol w="1664493">
                  <a:extLst>
                    <a:ext uri="{9D8B030D-6E8A-4147-A177-3AD203B41FA5}">
                      <a16:colId xmlns:a16="http://schemas.microsoft.com/office/drawing/2014/main" val="2785976325"/>
                    </a:ext>
                  </a:extLst>
                </a:gridCol>
                <a:gridCol w="678657">
                  <a:extLst>
                    <a:ext uri="{9D8B030D-6E8A-4147-A177-3AD203B41FA5}">
                      <a16:colId xmlns:a16="http://schemas.microsoft.com/office/drawing/2014/main" val="1842318650"/>
                    </a:ext>
                  </a:extLst>
                </a:gridCol>
              </a:tblGrid>
              <a:tr h="278130">
                <a:tc>
                  <a:txBody>
                    <a:bodyPr/>
                    <a:lstStyle/>
                    <a:p>
                      <a:r>
                        <a:rPr lang="en-US" sz="900" b="0" dirty="0">
                          <a:solidFill>
                            <a:schemeClr val="tx1"/>
                          </a:solidFill>
                        </a:rPr>
                        <a:t>Cumulative BCWS (Scheduled)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$9,538,025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66966"/>
                  </a:ext>
                </a:extLst>
              </a:tr>
              <a:tr h="278130">
                <a:tc>
                  <a:txBody>
                    <a:bodyPr/>
                    <a:lstStyle/>
                    <a:p>
                      <a:r>
                        <a:rPr lang="en-US" sz="900" b="0" dirty="0">
                          <a:solidFill>
                            <a:schemeClr val="tx1"/>
                          </a:solidFill>
                        </a:rPr>
                        <a:t>Cumulative BCWP (Performed)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$9,590,337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875247"/>
                  </a:ext>
                </a:extLst>
              </a:tr>
              <a:tr h="278130">
                <a:tc>
                  <a:txBody>
                    <a:bodyPr/>
                    <a:lstStyle/>
                    <a:p>
                      <a:r>
                        <a:rPr lang="en-US" sz="900" b="0" dirty="0">
                          <a:solidFill>
                            <a:schemeClr val="tx1"/>
                          </a:solidFill>
                        </a:rPr>
                        <a:t>Cumulative ACWP (Actual)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0" dirty="0">
                          <a:solidFill>
                            <a:schemeClr val="tx1"/>
                          </a:solidFill>
                        </a:rPr>
                        <a:t>$9,386,408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030756"/>
                  </a:ext>
                </a:extLst>
              </a:tr>
            </a:tbl>
          </a:graphicData>
        </a:graphic>
      </p:graphicFrame>
      <p:sp>
        <p:nvSpPr>
          <p:cNvPr id="15" name="Oval 14">
            <a:extLst>
              <a:ext uri="{FF2B5EF4-FFF2-40B4-BE49-F238E27FC236}">
                <a16:creationId xmlns:a16="http://schemas.microsoft.com/office/drawing/2014/main" id="{8328C4F8-4735-4AFC-917F-B459ECF0EBDA}"/>
              </a:ext>
            </a:extLst>
          </p:cNvPr>
          <p:cNvSpPr/>
          <p:nvPr/>
        </p:nvSpPr>
        <p:spPr>
          <a:xfrm>
            <a:off x="1347536"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AA8877B-2DFB-48DC-BB5D-6196FC1BF6BC}"/>
              </a:ext>
            </a:extLst>
          </p:cNvPr>
          <p:cNvSpPr/>
          <p:nvPr/>
        </p:nvSpPr>
        <p:spPr>
          <a:xfrm>
            <a:off x="2568742" y="3601854"/>
            <a:ext cx="126332" cy="1000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a16="http://schemas.microsoft.com/office/drawing/2014/main" id="{9B0114B7-40C8-4089-A9B9-CD2D41043857}"/>
              </a:ext>
            </a:extLst>
          </p:cNvPr>
          <p:cNvSpPr>
            <a:spLocks noGrp="1"/>
          </p:cNvSpPr>
          <p:nvPr>
            <p:ph type="sldNum" sz="quarter" idx="12"/>
          </p:nvPr>
        </p:nvSpPr>
        <p:spPr>
          <a:xfrm>
            <a:off x="8609806" y="4670153"/>
            <a:ext cx="534194" cy="273844"/>
          </a:xfrm>
        </p:spPr>
        <p:txBody>
          <a:bodyPr/>
          <a:lstStyle/>
          <a:p>
            <a:fld id="{4B932B3A-BA38-40C7-ADEE-2A1902CEB265}" type="slidenum">
              <a:rPr lang="en-US" altLang="en-US" smtClean="0"/>
              <a:pPr/>
              <a:t>9</a:t>
            </a:fld>
            <a:endParaRPr lang="en-US" altLang="en-US" dirty="0"/>
          </a:p>
        </p:txBody>
      </p:sp>
      <p:sp>
        <p:nvSpPr>
          <p:cNvPr id="18" name="Footer Placeholder 2">
            <a:extLst>
              <a:ext uri="{FF2B5EF4-FFF2-40B4-BE49-F238E27FC236}">
                <a16:creationId xmlns:a16="http://schemas.microsoft.com/office/drawing/2014/main" id="{37A1C231-1ED0-4A12-BF0C-8B507E78F0C8}"/>
              </a:ext>
            </a:extLst>
          </p:cNvPr>
          <p:cNvSpPr>
            <a:spLocks noGrp="1"/>
          </p:cNvSpPr>
          <p:nvPr>
            <p:ph type="ftr" sz="quarter" idx="11"/>
          </p:nvPr>
        </p:nvSpPr>
        <p:spPr>
          <a:xfrm>
            <a:off x="7640053" y="4936332"/>
            <a:ext cx="1503947" cy="207169"/>
          </a:xfrm>
        </p:spPr>
        <p:txBody>
          <a:bodyPr/>
          <a:lstStyle/>
          <a:p>
            <a:pPr>
              <a:defRPr/>
            </a:pPr>
            <a:r>
              <a:rPr lang="en-US"/>
              <a:t>PMG</a:t>
            </a:r>
            <a:endParaRPr lang="en-US" dirty="0"/>
          </a:p>
        </p:txBody>
      </p:sp>
      <p:cxnSp>
        <p:nvCxnSpPr>
          <p:cNvPr id="19" name="Straight Connector 18">
            <a:extLst>
              <a:ext uri="{FF2B5EF4-FFF2-40B4-BE49-F238E27FC236}">
                <a16:creationId xmlns:a16="http://schemas.microsoft.com/office/drawing/2014/main" id="{08B44467-2FFC-4B16-9486-8796274BB846}"/>
              </a:ext>
            </a:extLst>
          </p:cNvPr>
          <p:cNvCxnSpPr/>
          <p:nvPr/>
        </p:nvCxnSpPr>
        <p:spPr>
          <a:xfrm>
            <a:off x="511341" y="571508"/>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1028" name="Picture 4" descr="C:\Users\rgutta\AppData\Local\Temp\SNAGHTML61b6d3b7.PNG">
            <a:extLst>
              <a:ext uri="{FF2B5EF4-FFF2-40B4-BE49-F238E27FC236}">
                <a16:creationId xmlns:a16="http://schemas.microsoft.com/office/drawing/2014/main" id="{86C71031-65C7-4B7C-8DF9-48BE869CB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39943"/>
            <a:ext cx="3614738" cy="21717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rgutta\AppData\Local\Temp\SNAGHTML61b7b3b6.PNG">
            <a:extLst>
              <a:ext uri="{FF2B5EF4-FFF2-40B4-BE49-F238E27FC236}">
                <a16:creationId xmlns:a16="http://schemas.microsoft.com/office/drawing/2014/main" id="{039323B6-ECDD-4535-9DEE-A6F257ED7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86" y="939943"/>
            <a:ext cx="3593306" cy="23860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9CD5145E-47FD-400A-A149-A4967B7A7D40}"/>
              </a:ext>
            </a:extLst>
          </p:cNvPr>
          <p:cNvSpPr txBox="1"/>
          <p:nvPr/>
        </p:nvSpPr>
        <p:spPr>
          <a:xfrm>
            <a:off x="2971800" y="571508"/>
            <a:ext cx="3276600" cy="369332"/>
          </a:xfrm>
          <a:prstGeom prst="rect">
            <a:avLst/>
          </a:prstGeom>
          <a:noFill/>
        </p:spPr>
        <p:txBody>
          <a:bodyPr wrap="square" rtlCol="0">
            <a:spAutoFit/>
          </a:bodyPr>
          <a:lstStyle/>
          <a:p>
            <a:r>
              <a:rPr lang="en-US" dirty="0">
                <a:solidFill>
                  <a:srgbClr val="0080FF"/>
                </a:solidFill>
              </a:rPr>
              <a:t>Based on proposed Baseline</a:t>
            </a:r>
          </a:p>
        </p:txBody>
      </p:sp>
      <p:sp>
        <p:nvSpPr>
          <p:cNvPr id="4" name="Date Placeholder 3">
            <a:extLst>
              <a:ext uri="{FF2B5EF4-FFF2-40B4-BE49-F238E27FC236}">
                <a16:creationId xmlns:a16="http://schemas.microsoft.com/office/drawing/2014/main" id="{6C633813-332D-4171-82E9-81D48144CCB0}"/>
              </a:ext>
            </a:extLst>
          </p:cNvPr>
          <p:cNvSpPr>
            <a:spLocks noGrp="1"/>
          </p:cNvSpPr>
          <p:nvPr>
            <p:ph type="dt" sz="half" idx="10"/>
          </p:nvPr>
        </p:nvSpPr>
        <p:spPr/>
        <p:txBody>
          <a:bodyPr/>
          <a:lstStyle/>
          <a:p>
            <a:pPr>
              <a:defRPr/>
            </a:pPr>
            <a:r>
              <a:rPr lang="en-US" altLang="en-US"/>
              <a:t>12/19/2019</a:t>
            </a:r>
            <a:endParaRPr lang="en-US" altLang="en-US" dirty="0"/>
          </a:p>
        </p:txBody>
      </p:sp>
    </p:spTree>
    <p:extLst>
      <p:ext uri="{BB962C8B-B14F-4D97-AF65-F5344CB8AC3E}">
        <p14:creationId xmlns:p14="http://schemas.microsoft.com/office/powerpoint/2010/main" val="81406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46063</TotalTime>
  <Words>1304</Words>
  <Application>Microsoft Office PowerPoint</Application>
  <PresentationFormat>On-screen Show (16:9)</PresentationFormat>
  <Paragraphs>192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PMG Agenda  </vt:lpstr>
      <vt:lpstr>Issues for BNL Management</vt:lpstr>
      <vt:lpstr>Status of Carriage/Cradle Order</vt:lpstr>
      <vt:lpstr>Status of PMP for MVTX and I&amp;F</vt:lpstr>
      <vt:lpstr>FY20 MIE Milestones</vt:lpstr>
      <vt:lpstr>sPHENIX Procurements Next Six Months</vt:lpstr>
      <vt:lpstr>Performance Indices – sPHENIX MIE</vt:lpstr>
      <vt:lpstr>Cost Performance Report (CPR) – sPHENIX MIE</vt:lpstr>
      <vt:lpstr>Performance Indices – 1008 Infra and Facility Upgrade</vt:lpstr>
      <vt:lpstr>Cost Performance Report (CPR) – 1008 Infra and Facility Upgrade</vt:lpstr>
      <vt:lpstr>Summary Schedule – sPHENIX MIE and 1008 Infra and Facility Upgrade</vt:lpstr>
      <vt:lpstr>EAC and Contingency Profile – sPHENIX MIE</vt:lpstr>
      <vt:lpstr>Baseline/Contingency Log - MIE</vt:lpstr>
      <vt:lpstr>EAC and Contingency Profile – 1008 Infra and Facility Upgrade </vt:lpstr>
      <vt:lpstr>Baseline/Contingency Log - 1008 Infra and Facility Upgrade </vt:lpstr>
      <vt:lpstr>Critical Path (1x, 2x and 3x Combined)</vt:lpstr>
      <vt:lpstr>Critical Path (1x, 2x and 3x Combined)</vt:lpstr>
      <vt:lpstr>Critical Path (1x, 2x and 3x Combined)</vt:lpstr>
      <vt:lpstr>Critical Path (1x, 2x and 3x Combined)</vt:lpstr>
      <vt:lpstr>Critical Path (1x, 2x and 3x Combined)</vt:lpstr>
      <vt:lpstr>Critical Path (1x, 2x and 3x Combined)</vt:lpstr>
      <vt:lpstr>Back Up</vt:lpstr>
      <vt:lpstr>I&amp;F Upgrade Review Recommendations</vt:lpstr>
      <vt:lpstr>I&amp;F Upgrade Review Recommendations</vt:lpstr>
      <vt:lpstr>I&amp;F Upgrade Review Recommendations</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O'Brien, Edward</cp:lastModifiedBy>
  <cp:revision>767</cp:revision>
  <cp:lastPrinted>2017-10-23T16:33:50Z</cp:lastPrinted>
  <dcterms:created xsi:type="dcterms:W3CDTF">2015-10-24T00:32:43Z</dcterms:created>
  <dcterms:modified xsi:type="dcterms:W3CDTF">2019-12-19T23:10:35Z</dcterms:modified>
</cp:coreProperties>
</file>