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723" r:id="rId2"/>
    <p:sldId id="883" r:id="rId3"/>
    <p:sldId id="885" r:id="rId4"/>
    <p:sldId id="275" r:id="rId5"/>
    <p:sldId id="274" r:id="rId6"/>
    <p:sldId id="302" r:id="rId7"/>
    <p:sldId id="886" r:id="rId8"/>
    <p:sldId id="888" r:id="rId9"/>
    <p:sldId id="881" r:id="rId10"/>
    <p:sldId id="875" r:id="rId11"/>
    <p:sldId id="303" r:id="rId12"/>
    <p:sldId id="307" r:id="rId13"/>
    <p:sldId id="269" r:id="rId14"/>
    <p:sldId id="889" r:id="rId15"/>
    <p:sldId id="877" r:id="rId16"/>
    <p:sldId id="876" r:id="rId17"/>
    <p:sldId id="879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FF00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5736" autoAdjust="0"/>
  </p:normalViewPr>
  <p:slideViewPr>
    <p:cSldViewPr>
      <p:cViewPr varScale="1">
        <p:scale>
          <a:sx n="52" d="100"/>
          <a:sy n="52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674147-1014-48F5-8D87-490563574E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" y="6297424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Nuclear Data Week (virtual), CSEWG 2020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30 Nov. – 4 </a:t>
            </a:r>
            <a:r>
              <a:rPr lang="fr-FR" dirty="0" err="1">
                <a:solidFill>
                  <a:srgbClr val="0000FF"/>
                </a:solidFill>
              </a:rPr>
              <a:t>Dec</a:t>
            </a:r>
            <a:r>
              <a:rPr lang="fr-FR" dirty="0">
                <a:solidFill>
                  <a:srgbClr val="0000FF"/>
                </a:solidFill>
              </a:rPr>
              <a:t>. 2020, </a:t>
            </a:r>
            <a:r>
              <a:rPr lang="en-GB" dirty="0">
                <a:solidFill>
                  <a:srgbClr val="0000FF"/>
                </a:solidFill>
              </a:rPr>
              <a:t>BNL, Upton, NY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INDEN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INDEN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ublications/indc/indc-nds-081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publications/indc/indc-nds-0810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9112" y="5385520"/>
            <a:ext cx="8624888" cy="109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kern="0" dirty="0">
                <a:solidFill>
                  <a:srgbClr val="FFFFFF"/>
                </a:solidFill>
              </a:rPr>
              <a:t>Nuclear Data Week - CSWEG 2020 (virtual)</a:t>
            </a:r>
          </a:p>
          <a:p>
            <a:pPr algn="ctr">
              <a:spcBef>
                <a:spcPts val="400"/>
              </a:spcBef>
            </a:pPr>
            <a:r>
              <a:rPr lang="en-GB" kern="0" dirty="0">
                <a:solidFill>
                  <a:srgbClr val="FFFFFF"/>
                </a:solidFill>
              </a:rPr>
              <a:t>30 November –December 4, 2020, BNL, US NNDC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726449-B6DA-442C-9A63-E92BD563649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124200"/>
            <a:ext cx="8218102" cy="181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R. Capote (IAEA) and A. Trkov (JSI, Slovenia)</a:t>
            </a:r>
            <a:endParaRPr lang="en-GB" u="sng" dirty="0">
              <a:solidFill>
                <a:schemeClr val="bg1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sz="2200" dirty="0">
                <a:solidFill>
                  <a:schemeClr val="bg1"/>
                </a:solidFill>
              </a:rPr>
              <a:t>Nuclear Data Section, International Atomic Energy Agency</a:t>
            </a:r>
            <a:r>
              <a:rPr lang="en-GB" dirty="0">
                <a:solidFill>
                  <a:schemeClr val="bg1"/>
                </a:solidFill>
              </a:rPr>
              <a:t>	 </a:t>
            </a:r>
            <a:r>
              <a:rPr lang="en-GB" sz="100" dirty="0">
                <a:solidFill>
                  <a:schemeClr val="bg1"/>
                </a:solidFill>
              </a:rPr>
              <a:t>                          </a:t>
            </a:r>
          </a:p>
          <a:p>
            <a:pPr algn="ctr" hangingPunct="1">
              <a:lnSpc>
                <a:spcPct val="90000"/>
              </a:lnSpc>
            </a:pPr>
            <a:endParaRPr lang="en-GB" sz="3000" u="sng" dirty="0">
              <a:solidFill>
                <a:schemeClr val="bg1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sz="3000" u="sng" dirty="0">
                <a:solidFill>
                  <a:schemeClr val="bg1"/>
                </a:solidFill>
              </a:rPr>
              <a:t>On behalf of the INDEN collaboration</a:t>
            </a:r>
          </a:p>
          <a:p>
            <a:pPr algn="ctr" hangingPunct="1">
              <a:lnSpc>
                <a:spcPct val="90000"/>
              </a:lnSpc>
            </a:pPr>
            <a:r>
              <a:rPr lang="en-GB" sz="3000" u="sng" dirty="0">
                <a:solidFill>
                  <a:schemeClr val="bg1"/>
                </a:solidFill>
              </a:rPr>
              <a:t>@</a:t>
            </a:r>
            <a:r>
              <a:rPr lang="en-GB" sz="3200" kern="0" dirty="0">
                <a:hlinkClick r:id="rId2"/>
              </a:rPr>
              <a:t> https://www-nds.iaea.org/INDEN</a:t>
            </a:r>
            <a:r>
              <a:rPr lang="en-GB" u="sng" dirty="0">
                <a:solidFill>
                  <a:schemeClr val="bg1"/>
                </a:solidFill>
              </a:rPr>
              <a:t> </a:t>
            </a:r>
          </a:p>
          <a:p>
            <a:pPr hangingPunct="1"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1FE6BD-ABB4-4AF1-8AB6-5004AD880414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1256822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 kern="0" dirty="0"/>
              <a:t>INDEN evaluation of Fe isotopes</a:t>
            </a:r>
          </a:p>
          <a:p>
            <a:pPr algn="ctr"/>
            <a:r>
              <a:rPr lang="en-GB" kern="0" dirty="0"/>
              <a:t>a</a:t>
            </a:r>
            <a:r>
              <a:rPr lang="en-GB" b="1" kern="0" dirty="0"/>
              <a:t>nd the </a:t>
            </a:r>
            <a:r>
              <a:rPr lang="en-GB" b="1" kern="0" baseline="30000" dirty="0"/>
              <a:t>55</a:t>
            </a:r>
            <a:r>
              <a:rPr lang="en-GB" b="1" kern="0" dirty="0"/>
              <a:t>Mn update</a:t>
            </a:r>
            <a:endParaRPr lang="en-US" b="1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1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7ED9D-5B88-4E0B-911E-4711648C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91970"/>
            <a:ext cx="7010400" cy="534913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D7E17-EB57-4046-A3E7-CB232907E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10" y="1676400"/>
            <a:ext cx="5936690" cy="44958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69E2C8B-AC4B-4725-BBDD-EFF8B5E045BF}"/>
              </a:ext>
            </a:extLst>
          </p:cNvPr>
          <p:cNvSpPr txBox="1">
            <a:spLocks/>
          </p:cNvSpPr>
          <p:nvPr/>
        </p:nvSpPr>
        <p:spPr>
          <a:xfrm>
            <a:off x="-76200" y="-914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INEL (2)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2D3F8-1A68-4F5F-A8E2-3F39D225A896}"/>
              </a:ext>
            </a:extLst>
          </p:cNvPr>
          <p:cNvGrpSpPr/>
          <p:nvPr/>
        </p:nvGrpSpPr>
        <p:grpSpPr>
          <a:xfrm>
            <a:off x="4572000" y="716894"/>
            <a:ext cx="2024240" cy="626037"/>
            <a:chOff x="5638800" y="1295400"/>
            <a:chExt cx="2024240" cy="626037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EE74D66A-1683-4C76-97EC-428DE7FCB094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A14AAF-BFF2-40CC-84BF-A3D0FC9B0A43}"/>
                </a:ext>
              </a:extLst>
            </p:cNvPr>
            <p:cNvSpPr txBox="1"/>
            <p:nvPr/>
          </p:nvSpPr>
          <p:spPr>
            <a:xfrm>
              <a:off x="5785603" y="140618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4468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Improvements to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evaluation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BB3D-6320-418A-8D1C-AC73472B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0" y="980728"/>
            <a:ext cx="8722519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Total cross sections are trusted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New measurements by E. </a:t>
            </a:r>
            <a:r>
              <a:rPr lang="en-US" dirty="0" err="1"/>
              <a:t>Pirovano</a:t>
            </a:r>
            <a:r>
              <a:rPr lang="en-US" dirty="0"/>
              <a:t> at IRMM   support a higher elastic cross section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Capture is too small to play a role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Conclusion: measured inelastic likely too high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 Inelastic cross section was scaled down by 10-15%,  assigning the difference to elastic (exact comparison of cross sections is difficult due to strong fluctuations)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 Elastic minima were filled to reproduce observed transmission. A proper R-matrix fit will be appreciated.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7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369-3A7F-4C23-B877-3411A1FE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257F3-D38C-44B1-8BA6-75487BEA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66" y="872465"/>
            <a:ext cx="7571050" cy="5299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723021-7E3B-4168-92CF-FF46BFC28C83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8784976" cy="86409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PCA reactor benchmark</a:t>
            </a:r>
          </a:p>
          <a:p>
            <a:r>
              <a:rPr lang="en-US" sz="2900" b="0" dirty="0"/>
              <a:t>          Courtesy of Steven van der Marck (priv. comm.)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22996-2246-4360-92A3-92C277A164E5}"/>
              </a:ext>
            </a:extLst>
          </p:cNvPr>
          <p:cNvSpPr txBox="1"/>
          <p:nvPr/>
        </p:nvSpPr>
        <p:spPr>
          <a:xfrm>
            <a:off x="2362200" y="4495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water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2DBE7-5F99-4CBA-9421-20678C2CE3B2}"/>
              </a:ext>
            </a:extLst>
          </p:cNvPr>
          <p:cNvSpPr txBox="1"/>
          <p:nvPr/>
        </p:nvSpPr>
        <p:spPr>
          <a:xfrm>
            <a:off x="4572000" y="4495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water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67045-C5B2-44DF-8F67-61BA0706499D}"/>
              </a:ext>
            </a:extLst>
          </p:cNvPr>
          <p:cNvSpPr/>
          <p:nvPr/>
        </p:nvSpPr>
        <p:spPr>
          <a:xfrm>
            <a:off x="5791200" y="2057400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High Sensitivity to Fe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830F2-1C45-4822-AC5E-D993C0A1C6C8}"/>
              </a:ext>
            </a:extLst>
          </p:cNvPr>
          <p:cNvSpPr/>
          <p:nvPr/>
        </p:nvSpPr>
        <p:spPr>
          <a:xfrm>
            <a:off x="4405884" y="1981200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Sensitivity </a:t>
            </a:r>
          </a:p>
          <a:p>
            <a:r>
              <a:rPr lang="en-US" sz="2000" baseline="30000" dirty="0"/>
              <a:t>16</a:t>
            </a:r>
            <a:r>
              <a:rPr lang="en-US" sz="2000" dirty="0"/>
              <a:t>O(n,</a:t>
            </a:r>
            <a:r>
              <a:rPr lang="en-US" sz="2000" dirty="0">
                <a:sym typeface="Symbol" panose="05050102010706020507" pitchFamily="18" charset="2"/>
              </a:rPr>
              <a:t></a:t>
            </a:r>
            <a:r>
              <a:rPr lang="en-US" sz="2000" dirty="0"/>
              <a:t>)?</a:t>
            </a:r>
            <a:endParaRPr lang="en-GB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3FEC369-729B-43EE-A674-A0363D0E77B9}"/>
              </a:ext>
            </a:extLst>
          </p:cNvPr>
          <p:cNvSpPr/>
          <p:nvPr/>
        </p:nvSpPr>
        <p:spPr bwMode="auto">
          <a:xfrm>
            <a:off x="1981200" y="260991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DF726B-9960-4F87-975B-1EB083C0D4FD}"/>
              </a:ext>
            </a:extLst>
          </p:cNvPr>
          <p:cNvSpPr/>
          <p:nvPr/>
        </p:nvSpPr>
        <p:spPr bwMode="auto">
          <a:xfrm>
            <a:off x="76200" y="2209800"/>
            <a:ext cx="838200" cy="20574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n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6CB526-635D-4FCB-80AA-D10BCA43819A}"/>
              </a:ext>
            </a:extLst>
          </p:cNvPr>
          <p:cNvGrpSpPr/>
          <p:nvPr/>
        </p:nvGrpSpPr>
        <p:grpSpPr>
          <a:xfrm>
            <a:off x="5638800" y="1431363"/>
            <a:ext cx="2013626" cy="626037"/>
            <a:chOff x="5638800" y="1295400"/>
            <a:chExt cx="2013626" cy="626037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8DBA253E-C794-4644-A6A6-5EEEDECA6F8B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67DBC-9A0F-4747-925E-7ECFB9253769}"/>
                </a:ext>
              </a:extLst>
            </p:cNvPr>
            <p:cNvSpPr txBox="1"/>
            <p:nvPr/>
          </p:nvSpPr>
          <p:spPr>
            <a:xfrm>
              <a:off x="5785603" y="140618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58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1ECA-8D01-45DB-9956-9BF8E1E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8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9089-2FDF-431A-9C49-B13E5F32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14400"/>
            <a:ext cx="8331200" cy="5105400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INDEN interactions strongly helped to find deficiencies in existing evaluations and highlight potential solutions to existing challenges: </a:t>
            </a:r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https://www-nds.iaea.org/INDEN/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Updated evaluations for Mn-55, Fe-56, and Fe-57 (inelastic) are available for testing.</a:t>
            </a:r>
            <a:r>
              <a:rPr lang="en-US" sz="2400" b="1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Reduced inelastic in Fe-56 deserves further experimental and/or theoretical investigations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New R-matrix fit that reproduces fitted minima of the elastic cross-section of Fe-56 desirable.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Mn-55 updated evaluation was tested on a relevant proprietary benchmark. Significant improvement was demonstrated.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See Trkov/Capote presentation tomorrow for additional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F860-3D54-4D6E-A024-078B5C1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68015-7936-4F77-A6D4-A61A23066D0D}"/>
              </a:ext>
            </a:extLst>
          </p:cNvPr>
          <p:cNvSpPr txBox="1"/>
          <p:nvPr/>
        </p:nvSpPr>
        <p:spPr>
          <a:xfrm>
            <a:off x="3810000" y="2514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Back-up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2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F52F9-451B-4E8A-A7EB-AA70CE0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44" y="681172"/>
            <a:ext cx="7087456" cy="55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89778-D654-47F8-9FE5-B5092D89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9045"/>
            <a:ext cx="7010400" cy="55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302069" cy="6172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838200"/>
            <a:ext cx="4614863" cy="4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76200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aseline="30000" dirty="0">
                <a:solidFill>
                  <a:srgbClr val="0000FF"/>
                </a:solidFill>
              </a:rPr>
              <a:t>56</a:t>
            </a:r>
            <a:r>
              <a:rPr lang="en-GB" sz="4400" dirty="0">
                <a:solidFill>
                  <a:srgbClr val="0000FF"/>
                </a:solidFill>
              </a:rPr>
              <a:t>Fe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261" y="5181600"/>
            <a:ext cx="474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New measurements </a:t>
            </a:r>
            <a:r>
              <a:rPr lang="en-GB" sz="2800" baseline="30000" dirty="0"/>
              <a:t>56</a:t>
            </a:r>
            <a:r>
              <a:rPr lang="en-GB" sz="2800" dirty="0"/>
              <a:t>Fe(</a:t>
            </a:r>
            <a:r>
              <a:rPr lang="en-GB" sz="2800" dirty="0" err="1"/>
              <a:t>n,el</a:t>
            </a:r>
            <a:r>
              <a:rPr lang="en-GB" sz="2800" dirty="0"/>
              <a:t>) </a:t>
            </a:r>
          </a:p>
          <a:p>
            <a:r>
              <a:rPr lang="en-GB" sz="2800" dirty="0"/>
              <a:t>E. </a:t>
            </a:r>
            <a:r>
              <a:rPr lang="en-GB" sz="2800" dirty="0" err="1"/>
              <a:t>Pirovano</a:t>
            </a:r>
            <a:r>
              <a:rPr lang="en-GB" sz="2800" dirty="0"/>
              <a:t> et al, JRC </a:t>
            </a:r>
            <a:r>
              <a:rPr lang="en-GB" sz="2800" dirty="0" err="1"/>
              <a:t>Geel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95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82783-8E8F-4059-9E0B-C660B196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51000" contrast="60000"/>
          </a:blip>
          <a:stretch>
            <a:fillRect/>
          </a:stretch>
        </p:blipFill>
        <p:spPr>
          <a:xfrm>
            <a:off x="228600" y="1125692"/>
            <a:ext cx="6477000" cy="472726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AF292-2B0F-4F7D-A9E5-DD4F81B01782}"/>
              </a:ext>
            </a:extLst>
          </p:cNvPr>
          <p:cNvSpPr/>
          <p:nvPr/>
        </p:nvSpPr>
        <p:spPr>
          <a:xfrm>
            <a:off x="76200" y="5848290"/>
            <a:ext cx="9211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u="sng" dirty="0">
                <a:solidFill>
                  <a:schemeClr val="tx1"/>
                </a:solidFill>
              </a:rPr>
              <a:t>Marie-Laure Mauborgne</a:t>
            </a:r>
            <a:r>
              <a:rPr lang="en-GB" sz="2000" b="0" dirty="0">
                <a:solidFill>
                  <a:schemeClr val="tx1"/>
                </a:solidFill>
              </a:rPr>
              <a:t> et al, CSWEG 2019 &amp;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20007 (ND2019)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20B9FA-6CD7-4D68-9A09-75CFE45B0A48}"/>
              </a:ext>
            </a:extLst>
          </p:cNvPr>
          <p:cNvSpPr/>
          <p:nvPr/>
        </p:nvSpPr>
        <p:spPr bwMode="auto">
          <a:xfrm>
            <a:off x="5029200" y="2667000"/>
            <a:ext cx="914400" cy="1295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C04A9-A9AC-40CE-848D-399E0DE3B81B}"/>
              </a:ext>
            </a:extLst>
          </p:cNvPr>
          <p:cNvSpPr/>
          <p:nvPr/>
        </p:nvSpPr>
        <p:spPr bwMode="auto">
          <a:xfrm>
            <a:off x="4800600" y="2438400"/>
            <a:ext cx="9144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4B536-7441-4621-8EDE-A1AC5C2736C7}"/>
              </a:ext>
            </a:extLst>
          </p:cNvPr>
          <p:cNvSpPr/>
          <p:nvPr/>
        </p:nvSpPr>
        <p:spPr bwMode="auto">
          <a:xfrm rot="3278724">
            <a:off x="3504382" y="2736228"/>
            <a:ext cx="1585705" cy="11636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F7AC2-C6AD-4FD5-8C67-6AB3AB341D4A}"/>
              </a:ext>
            </a:extLst>
          </p:cNvPr>
          <p:cNvSpPr txBox="1">
            <a:spLocks/>
          </p:cNvSpPr>
          <p:nvPr/>
        </p:nvSpPr>
        <p:spPr>
          <a:xfrm>
            <a:off x="152400" y="-91440"/>
            <a:ext cx="8991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identified in inelastic/capture  gammas of many ENDF/B-VIII.0 evaluations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5B0-4667-437C-8435-3F41AD26E037}"/>
              </a:ext>
            </a:extLst>
          </p:cNvPr>
          <p:cNvSpPr txBox="1"/>
          <p:nvPr/>
        </p:nvSpPr>
        <p:spPr>
          <a:xfrm>
            <a:off x="5926888" y="1407192"/>
            <a:ext cx="29885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</a:rPr>
              <a:t>Similar problems: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Si(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Fe(n,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>
                <a:solidFill>
                  <a:srgbClr val="FF0000"/>
                </a:solidFill>
              </a:rPr>
              <a:t>Fe(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Mg(n,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>
                <a:solidFill>
                  <a:srgbClr val="FF0000"/>
                </a:solidFill>
              </a:rPr>
              <a:t>Mg(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  <a:r>
              <a:rPr lang="en-US" sz="2400" b="0" dirty="0" err="1">
                <a:solidFill>
                  <a:srgbClr val="FF0000"/>
                </a:solidFill>
              </a:rPr>
              <a:t>Ti</a:t>
            </a:r>
            <a:r>
              <a:rPr lang="en-US" sz="2400" b="0" dirty="0">
                <a:solidFill>
                  <a:srgbClr val="FF0000"/>
                </a:solidFill>
              </a:rPr>
              <a:t>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 err="1">
                <a:solidFill>
                  <a:srgbClr val="FF0000"/>
                </a:solidFill>
              </a:rPr>
              <a:t>Ti</a:t>
            </a:r>
            <a:r>
              <a:rPr lang="en-US" sz="2400" b="0" dirty="0">
                <a:solidFill>
                  <a:srgbClr val="FF0000"/>
                </a:solidFill>
              </a:rPr>
              <a:t>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630B9-A7D4-462D-A734-EBEE098D1DEB}"/>
              </a:ext>
            </a:extLst>
          </p:cNvPr>
          <p:cNvSpPr txBox="1"/>
          <p:nvPr/>
        </p:nvSpPr>
        <p:spPr>
          <a:xfrm>
            <a:off x="5926888" y="3447871"/>
            <a:ext cx="298851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FF"/>
                </a:solidFill>
              </a:rPr>
              <a:t>Hint: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ENDF/B-VI.8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was better for gammas</a:t>
            </a:r>
            <a:endParaRPr lang="en-GB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0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C5B0A-7BA9-48CF-B848-BB302001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91258"/>
            <a:ext cx="7819292" cy="5479334"/>
          </a:xfrm>
          <a:prstGeom prst="rect">
            <a:avLst/>
          </a:prstGeom>
          <a:solidFill>
            <a:srgbClr val="0000FF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CA572A-9C5E-4284-9EB8-E336F5513E49}"/>
              </a:ext>
            </a:extLst>
          </p:cNvPr>
          <p:cNvSpPr txBox="1">
            <a:spLocks/>
          </p:cNvSpPr>
          <p:nvPr/>
        </p:nvSpPr>
        <p:spPr>
          <a:xfrm>
            <a:off x="-76200" y="0"/>
            <a:ext cx="9067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55</a:t>
            </a:r>
            <a:r>
              <a:rPr lang="en-US" b="1" kern="0" dirty="0">
                <a:solidFill>
                  <a:srgbClr val="0000FF"/>
                </a:solidFill>
              </a:rPr>
              <a:t>Mn update of thermal (n,</a:t>
            </a:r>
            <a:r>
              <a:rPr lang="el-GR" dirty="0">
                <a:solidFill>
                  <a:srgbClr val="0000FF"/>
                </a:solidFill>
              </a:rPr>
              <a:t>γ</a:t>
            </a:r>
            <a:r>
              <a:rPr lang="en-US" b="1" kern="0" dirty="0">
                <a:solidFill>
                  <a:srgbClr val="0000FF"/>
                </a:solidFill>
              </a:rPr>
              <a:t>) gammas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EA2F5-BDC5-4880-97AC-2467F67C2A7E}"/>
              </a:ext>
            </a:extLst>
          </p:cNvPr>
          <p:cNvSpPr txBox="1"/>
          <p:nvPr/>
        </p:nvSpPr>
        <p:spPr>
          <a:xfrm>
            <a:off x="3305908" y="3581400"/>
            <a:ext cx="47712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baseline="30000" dirty="0">
                <a:solidFill>
                  <a:srgbClr val="0000FF"/>
                </a:solidFill>
              </a:rPr>
              <a:t>55</a:t>
            </a:r>
            <a:r>
              <a:rPr lang="en-US" sz="2400" b="0" dirty="0">
                <a:solidFill>
                  <a:srgbClr val="0000FF"/>
                </a:solidFill>
              </a:rPr>
              <a:t>Mn  - case study of the problem</a:t>
            </a:r>
            <a:endParaRPr lang="en-GB" sz="2400" b="0" dirty="0">
              <a:solidFill>
                <a:srgbClr val="0000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CC33F4-38AA-4755-BF8E-FFA0FBFF9980}"/>
              </a:ext>
            </a:extLst>
          </p:cNvPr>
          <p:cNvGrpSpPr/>
          <p:nvPr/>
        </p:nvGrpSpPr>
        <p:grpSpPr>
          <a:xfrm>
            <a:off x="5638800" y="1295400"/>
            <a:ext cx="2024240" cy="626037"/>
            <a:chOff x="5638800" y="1295400"/>
            <a:chExt cx="2024240" cy="626037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6C3F895E-96D6-417C-8C6D-0BDA1A7F36CA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22DF4-4414-4DBE-9693-64E25CF70D70}"/>
                </a:ext>
              </a:extLst>
            </p:cNvPr>
            <p:cNvSpPr txBox="1"/>
            <p:nvPr/>
          </p:nvSpPr>
          <p:spPr>
            <a:xfrm>
              <a:off x="5785603" y="140618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4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906497-D324-4730-B57C-BA816FAA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38" y="6492875"/>
            <a:ext cx="3255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JEFF (remote meeting) 24-27 November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84260-A8E1-40C7-B731-0A3F012B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0852"/>
            <a:ext cx="6735251" cy="47593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66F2-27EB-4280-A59B-B24B5101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DBE35-A772-4F66-8C43-DEE709456454}"/>
              </a:ext>
            </a:extLst>
          </p:cNvPr>
          <p:cNvSpPr txBox="1"/>
          <p:nvPr/>
        </p:nvSpPr>
        <p:spPr>
          <a:xfrm>
            <a:off x="2048100" y="3849469"/>
            <a:ext cx="328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EGAF lines superimposed on a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calculated continuum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C3FA3-819B-4FD4-814E-BDDAE690EB6E}"/>
              </a:ext>
            </a:extLst>
          </p:cNvPr>
          <p:cNvSpPr txBox="1"/>
          <p:nvPr/>
        </p:nvSpPr>
        <p:spPr>
          <a:xfrm>
            <a:off x="281574" y="1031197"/>
            <a:ext cx="5874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Thermal capture photon spectrum updated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0EBE5-DF30-4F29-8212-DAE6DA939767}"/>
              </a:ext>
            </a:extLst>
          </p:cNvPr>
          <p:cNvSpPr txBox="1"/>
          <p:nvPr/>
        </p:nvSpPr>
        <p:spPr>
          <a:xfrm>
            <a:off x="499765" y="5292090"/>
            <a:ext cx="80346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See description in </a:t>
            </a:r>
            <a:r>
              <a:rPr lang="en-GB" sz="3600" dirty="0"/>
              <a:t> </a:t>
            </a:r>
            <a:r>
              <a:rPr lang="en-GB" sz="2400" u="sng" dirty="0">
                <a:hlinkClick r:id="rId3"/>
              </a:rPr>
              <a:t>INDC(NDS)-0810</a:t>
            </a:r>
            <a:r>
              <a:rPr lang="en-GB" sz="2400" u="sng" dirty="0"/>
              <a:t>, performance restored</a:t>
            </a:r>
            <a:endParaRPr lang="en-GB" sz="3200" dirty="0">
              <a:highlight>
                <a:srgbClr val="FFFF00"/>
              </a:highligh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C3B1A4-0193-4DB1-8CAD-551F74EF0BD1}"/>
              </a:ext>
            </a:extLst>
          </p:cNvPr>
          <p:cNvSpPr txBox="1">
            <a:spLocks/>
          </p:cNvSpPr>
          <p:nvPr/>
        </p:nvSpPr>
        <p:spPr>
          <a:xfrm>
            <a:off x="-76200" y="0"/>
            <a:ext cx="9067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55</a:t>
            </a:r>
            <a:r>
              <a:rPr lang="en-US" b="1" kern="0" dirty="0">
                <a:solidFill>
                  <a:srgbClr val="0000FF"/>
                </a:solidFill>
              </a:rPr>
              <a:t>Mn update of thermal (n,</a:t>
            </a:r>
            <a:r>
              <a:rPr lang="el-GR" dirty="0">
                <a:solidFill>
                  <a:srgbClr val="0000FF"/>
                </a:solidFill>
              </a:rPr>
              <a:t>γ</a:t>
            </a:r>
            <a:r>
              <a:rPr lang="en-US" b="1" kern="0" dirty="0">
                <a:solidFill>
                  <a:srgbClr val="0000FF"/>
                </a:solidFill>
              </a:rPr>
              <a:t>) gammas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ED09E-0672-43F6-9B5C-BA1406453BA5}"/>
              </a:ext>
            </a:extLst>
          </p:cNvPr>
          <p:cNvSpPr txBox="1"/>
          <p:nvPr/>
        </p:nvSpPr>
        <p:spPr>
          <a:xfrm>
            <a:off x="6019800" y="1981200"/>
            <a:ext cx="307295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EGAF IAEA database:</a:t>
            </a:r>
          </a:p>
          <a:p>
            <a:r>
              <a:rPr lang="en-US" sz="1800" dirty="0"/>
              <a:t>Measured thermal capture </a:t>
            </a:r>
            <a:r>
              <a:rPr lang="el-GR" sz="1800" dirty="0"/>
              <a:t>γ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Quite challenging to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reproduce via modelling</a:t>
            </a:r>
            <a:r>
              <a:rPr lang="en-US" sz="1800" dirty="0"/>
              <a:t> 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But very well measured </a:t>
            </a:r>
            <a:r>
              <a:rPr lang="en-US" sz="1800" dirty="0">
                <a:sym typeface="Wingdings" panose="05000000000000000000" pitchFamily="2" charset="2"/>
              </a:rPr>
              <a:t>,</a:t>
            </a:r>
          </a:p>
          <a:p>
            <a:r>
              <a:rPr lang="en-US" sz="1800" dirty="0">
                <a:sym typeface="Wingdings" panose="05000000000000000000" pitchFamily="2" charset="2"/>
              </a:rPr>
              <a:t>Let’s use it.</a:t>
            </a:r>
            <a:endParaRPr lang="en-GB" sz="18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39E376-EBDA-475C-B9A9-4EFDE20A94B6}"/>
              </a:ext>
            </a:extLst>
          </p:cNvPr>
          <p:cNvSpPr/>
          <p:nvPr/>
        </p:nvSpPr>
        <p:spPr bwMode="auto">
          <a:xfrm rot="5400000">
            <a:off x="6966092" y="3619500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8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E1F7-3823-4ED6-AD64-26105C6E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067800" cy="762000"/>
          </a:xfrm>
        </p:spPr>
        <p:txBody>
          <a:bodyPr/>
          <a:lstStyle/>
          <a:p>
            <a:r>
              <a:rPr lang="en-US" b="1" baseline="30000" dirty="0">
                <a:solidFill>
                  <a:srgbClr val="0000FF"/>
                </a:solidFill>
              </a:rPr>
              <a:t>55</a:t>
            </a:r>
            <a:r>
              <a:rPr lang="en-US" b="1" dirty="0">
                <a:solidFill>
                  <a:srgbClr val="0000FF"/>
                </a:solidFill>
              </a:rPr>
              <a:t>Mn update of thermal (</a:t>
            </a:r>
            <a:r>
              <a:rPr lang="en-US" b="1" dirty="0" err="1">
                <a:solidFill>
                  <a:srgbClr val="0000FF"/>
                </a:solidFill>
              </a:rPr>
              <a:t>n,g</a:t>
            </a:r>
            <a:r>
              <a:rPr lang="en-US" b="1" dirty="0">
                <a:solidFill>
                  <a:srgbClr val="0000FF"/>
                </a:solidFill>
              </a:rPr>
              <a:t>) gammas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D21A-51D9-40D9-9E90-77D40191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Mn-55 evaluation in ENDF/B-VIII.0 was criticized for poor prediction of capture gamma spectra (Marie-Laure Mauborgne, CSEWG-2019, </a:t>
            </a:r>
            <a:r>
              <a:rPr lang="en-GB" sz="2800" dirty="0"/>
              <a:t>EPJ </a:t>
            </a:r>
            <a:r>
              <a:rPr lang="en-GB" sz="2800" dirty="0" err="1"/>
              <a:t>WoC</a:t>
            </a:r>
            <a:r>
              <a:rPr lang="en-GB" sz="2800" dirty="0"/>
              <a:t> </a:t>
            </a:r>
            <a:r>
              <a:rPr lang="en-GB" sz="2800" b="1" dirty="0"/>
              <a:t>239</a:t>
            </a:r>
            <a:r>
              <a:rPr lang="en-GB" sz="2800" dirty="0"/>
              <a:t>, 20007 (2020)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data are important for oil-well exploration.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Using the information in the EGAF library and EMPIRE nuclear model calculations the gamma production data were improved. High resolution energy bins (~5 keV/bin)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Good performance of updated file </a:t>
            </a:r>
            <a:r>
              <a:rPr lang="en-US" sz="2800" b="1" dirty="0">
                <a:solidFill>
                  <a:srgbClr val="0000FF"/>
                </a:solidFill>
              </a:rPr>
              <a:t>mn55e80p</a:t>
            </a:r>
            <a:r>
              <a:rPr lang="en-US" sz="2800" dirty="0"/>
              <a:t> on proprietary benchmark was confirmed by Marie-Laure Mauborgne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Documented in </a:t>
            </a:r>
            <a:r>
              <a:rPr lang="en-GB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INDC(NDS)-0810</a:t>
            </a:r>
            <a:r>
              <a:rPr lang="en-GB" sz="2800" dirty="0"/>
              <a:t> on "Evaluation of thermal capture gamma spectra"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F933E-5AD6-4C03-B5D2-49EC7CA0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FDC3-52D3-4E24-876C-2717F87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A6C8-7D02-4567-A37B-C5B19F0C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9000" contrast="51000"/>
          </a:blip>
          <a:stretch>
            <a:fillRect/>
          </a:stretch>
        </p:blipFill>
        <p:spPr>
          <a:xfrm>
            <a:off x="4526224" y="1071315"/>
            <a:ext cx="4541576" cy="4954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EB575-24DB-4944-BBC0-9EA68052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2000" contrast="57000"/>
          </a:blip>
          <a:stretch>
            <a:fillRect/>
          </a:stretch>
        </p:blipFill>
        <p:spPr>
          <a:xfrm>
            <a:off x="68386" y="1066800"/>
            <a:ext cx="4351214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6AA93-3F92-4600-887B-FC1AA1E14FC0}"/>
              </a:ext>
            </a:extLst>
          </p:cNvPr>
          <p:cNvSpPr txBox="1"/>
          <p:nvPr/>
        </p:nvSpPr>
        <p:spPr>
          <a:xfrm>
            <a:off x="1727486" y="5943600"/>
            <a:ext cx="642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Fig. 32, 35, Nuclear Data Sheets,148 (2018) 214-253</a:t>
            </a:r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54C5D2-B933-465C-BB69-5CC779CBCC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20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with ENDF/B-VIII.0 (CIELO) </a:t>
            </a:r>
            <a:r>
              <a:rPr lang="en-US" sz="3600" kern="0" baseline="30000" dirty="0">
                <a:solidFill>
                  <a:srgbClr val="0000FF"/>
                </a:solidFill>
              </a:rPr>
              <a:t>56</a:t>
            </a:r>
            <a:r>
              <a:rPr lang="en-US" sz="3600" kern="0" dirty="0">
                <a:solidFill>
                  <a:srgbClr val="0000FF"/>
                </a:solidFill>
              </a:rPr>
              <a:t>Fe</a:t>
            </a:r>
            <a:endParaRPr lang="en-GB" sz="3600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7F947-A0A4-4A34-BC90-49D0210CB140}"/>
              </a:ext>
            </a:extLst>
          </p:cNvPr>
          <p:cNvSpPr txBox="1"/>
          <p:nvPr/>
        </p:nvSpPr>
        <p:spPr>
          <a:xfrm>
            <a:off x="381000" y="609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 to 30% underestimation of neutron leakage for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=1-4 MeV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3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38946-29D1-4225-AC1B-AA5858A4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6" y="2256383"/>
            <a:ext cx="4278254" cy="37634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2BC2B-24CF-4C05-9A55-9C6E9EC49D65}"/>
              </a:ext>
            </a:extLst>
          </p:cNvPr>
          <p:cNvSpPr/>
          <p:nvPr/>
        </p:nvSpPr>
        <p:spPr>
          <a:xfrm>
            <a:off x="1635094" y="6153090"/>
            <a:ext cx="560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</a:rPr>
              <a:t>Y. Ding et al,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18010 (ND2019)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A0C6A-E762-46E1-BB3A-7D04141297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8000" contrast="55000"/>
          </a:blip>
          <a:stretch>
            <a:fillRect/>
          </a:stretch>
        </p:blipFill>
        <p:spPr>
          <a:xfrm>
            <a:off x="4570268" y="762000"/>
            <a:ext cx="4421332" cy="2611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80EA5-A3F6-4E48-92F4-0A733AEAD8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7000" contrast="75000"/>
          </a:blip>
          <a:stretch>
            <a:fillRect/>
          </a:stretch>
        </p:blipFill>
        <p:spPr>
          <a:xfrm>
            <a:off x="4593715" y="3373316"/>
            <a:ext cx="4378568" cy="28135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6E3E92C-F544-405E-92D8-4A8BBDFF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" y="152400"/>
            <a:ext cx="893661" cy="4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E744D-355A-4C7B-BDF6-D59405A21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35657"/>
            <a:ext cx="1805782" cy="4739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AFFA48-B6B8-4072-B19B-7C867099C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Fe 14 MeV – problem</a:t>
            </a:r>
          </a:p>
          <a:p>
            <a:pPr algn="l"/>
            <a:r>
              <a:rPr lang="en-US" kern="0" dirty="0" err="1">
                <a:solidFill>
                  <a:srgbClr val="0000FF"/>
                </a:solidFill>
              </a:rPr>
              <a:t>Indep</a:t>
            </a:r>
            <a:r>
              <a:rPr lang="en-US" kern="0" dirty="0">
                <a:solidFill>
                  <a:srgbClr val="0000FF"/>
                </a:solidFill>
              </a:rPr>
              <a:t>. confirmation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5BE18F-0A7F-48F3-8FEC-89658A8369D5}"/>
              </a:ext>
            </a:extLst>
          </p:cNvPr>
          <p:cNvSpPr txBox="1">
            <a:spLocks/>
          </p:cNvSpPr>
          <p:nvPr/>
        </p:nvSpPr>
        <p:spPr>
          <a:xfrm>
            <a:off x="457200" y="1646783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Polyethylene (C</a:t>
            </a:r>
            <a:r>
              <a:rPr lang="en-US" sz="2800" kern="0" baseline="-25000" dirty="0">
                <a:solidFill>
                  <a:srgbClr val="0000FF"/>
                </a:solidFill>
              </a:rPr>
              <a:t>2</a:t>
            </a:r>
            <a:r>
              <a:rPr lang="en-US" sz="2800" kern="0" dirty="0">
                <a:solidFill>
                  <a:srgbClr val="0000FF"/>
                </a:solidFill>
              </a:rPr>
              <a:t>H</a:t>
            </a:r>
            <a:r>
              <a:rPr lang="en-US" sz="2800" kern="0" baseline="-25000" dirty="0">
                <a:solidFill>
                  <a:srgbClr val="0000FF"/>
                </a:solidFill>
              </a:rPr>
              <a:t>4</a:t>
            </a:r>
            <a:r>
              <a:rPr lang="en-US" sz="2800" kern="0" dirty="0">
                <a:solidFill>
                  <a:srgbClr val="0000FF"/>
                </a:solidFill>
              </a:rPr>
              <a:t>)</a:t>
            </a:r>
            <a:r>
              <a:rPr lang="en-US" sz="2800" kern="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8D15FDE7-9134-4BC9-9969-EE33D57A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94" y="382270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6DFC89F-DF38-4458-899A-BF6DF1D0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094" y="289560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7D6889F-23B8-4EAA-A68F-7866E4AE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094" y="523869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DBD4D1-3996-47D6-821D-1FE497228541}"/>
              </a:ext>
            </a:extLst>
          </p:cNvPr>
          <p:cNvSpPr txBox="1">
            <a:spLocks/>
          </p:cNvSpPr>
          <p:nvPr/>
        </p:nvSpPr>
        <p:spPr>
          <a:xfrm>
            <a:off x="3733800" y="242316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C11D4E-646F-4451-B06E-754E7FC3B09B}"/>
              </a:ext>
            </a:extLst>
          </p:cNvPr>
          <p:cNvSpPr txBox="1">
            <a:spLocks/>
          </p:cNvSpPr>
          <p:nvPr/>
        </p:nvSpPr>
        <p:spPr>
          <a:xfrm>
            <a:off x="3657600" y="472440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DC6F2-6663-435A-92CB-47A25D3F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3326"/>
            <a:ext cx="4572000" cy="479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CF42A-4CEB-4BE8-A6E5-3BA158286567}"/>
              </a:ext>
            </a:extLst>
          </p:cNvPr>
          <p:cNvSpPr txBox="1"/>
          <p:nvPr/>
        </p:nvSpPr>
        <p:spPr>
          <a:xfrm>
            <a:off x="772931" y="849868"/>
            <a:ext cx="722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B. Jansky et al., CVR, </a:t>
            </a:r>
            <a:r>
              <a:rPr lang="en-US" sz="1800" b="0" dirty="0" err="1"/>
              <a:t>Rez</a:t>
            </a:r>
            <a:r>
              <a:rPr lang="en-US" sz="1800" b="0" dirty="0"/>
              <a:t>, </a:t>
            </a:r>
            <a:r>
              <a:rPr lang="en-US" sz="1800" b="0" dirty="0" err="1"/>
              <a:t>Czechia,EPJ</a:t>
            </a:r>
            <a:r>
              <a:rPr lang="en-US" sz="1800" b="0" dirty="0"/>
              <a:t> </a:t>
            </a:r>
            <a:r>
              <a:rPr lang="en-US" sz="1800" b="0" dirty="0" err="1"/>
              <a:t>WoC</a:t>
            </a:r>
            <a:r>
              <a:rPr lang="en-US" sz="1800" b="0" dirty="0"/>
              <a:t> </a:t>
            </a:r>
            <a:r>
              <a:rPr lang="en-US" sz="1800" dirty="0"/>
              <a:t>239</a:t>
            </a:r>
            <a:r>
              <a:rPr lang="en-US" sz="1800" b="0" dirty="0"/>
              <a:t> (2020) 18005 (ND2019) </a:t>
            </a:r>
            <a:endParaRPr lang="en-GB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403E2-AB62-4FF1-BE06-93CD5628F4FA}"/>
              </a:ext>
            </a:extLst>
          </p:cNvPr>
          <p:cNvSpPr txBox="1"/>
          <p:nvPr/>
        </p:nvSpPr>
        <p:spPr>
          <a:xfrm>
            <a:off x="2819400" y="1582102"/>
            <a:ext cx="1600200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099B7-30F6-4652-A161-34F023C92954}"/>
              </a:ext>
            </a:extLst>
          </p:cNvPr>
          <p:cNvSpPr txBox="1"/>
          <p:nvPr/>
        </p:nvSpPr>
        <p:spPr>
          <a:xfrm>
            <a:off x="76200" y="-152400"/>
            <a:ext cx="9277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100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4CA16-AAFA-4099-B316-01752C0B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84472"/>
            <a:ext cx="4572001" cy="4714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15A75-F428-4AA8-886E-86C2C4903A84}"/>
              </a:ext>
            </a:extLst>
          </p:cNvPr>
          <p:cNvSpPr txBox="1"/>
          <p:nvPr/>
        </p:nvSpPr>
        <p:spPr>
          <a:xfrm>
            <a:off x="7458808" y="1428214"/>
            <a:ext cx="160899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91CA-1D7F-4061-88D4-D2590A54DB87}"/>
              </a:ext>
            </a:extLst>
          </p:cNvPr>
          <p:cNvSpPr txBox="1"/>
          <p:nvPr/>
        </p:nvSpPr>
        <p:spPr>
          <a:xfrm>
            <a:off x="2286000" y="5848290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Note that ENDF/B-VIII.0 Fe = CIELO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23EE-8331-48C8-BE1E-1B9A05A92A36}"/>
              </a:ext>
            </a:extLst>
          </p:cNvPr>
          <p:cNvSpPr txBox="1"/>
          <p:nvPr/>
        </p:nvSpPr>
        <p:spPr>
          <a:xfrm>
            <a:off x="76200" y="5040868"/>
            <a:ext cx="325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H-proportional detector (HPD)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3E632-5BC0-46A5-B168-77935A7EC7C2}"/>
              </a:ext>
            </a:extLst>
          </p:cNvPr>
          <p:cNvSpPr txBox="1"/>
          <p:nvPr/>
        </p:nvSpPr>
        <p:spPr>
          <a:xfrm>
            <a:off x="5715000" y="496466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stilbene detector 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201ED-97EE-4F15-A7E7-5C5B1BBFA4A3}"/>
              </a:ext>
            </a:extLst>
          </p:cNvPr>
          <p:cNvSpPr txBox="1"/>
          <p:nvPr/>
        </p:nvSpPr>
        <p:spPr>
          <a:xfrm>
            <a:off x="381000" y="452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 to 30% overestimation of neutron leakage for En~300 keV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A6CFE-9F47-42D6-BD2C-D76F9A8F3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7275"/>
            <a:ext cx="7315200" cy="443812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EA028-CB29-45B1-A8CF-71D82187AEF8}"/>
              </a:ext>
            </a:extLst>
          </p:cNvPr>
          <p:cNvSpPr/>
          <p:nvPr/>
        </p:nvSpPr>
        <p:spPr>
          <a:xfrm>
            <a:off x="7620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n,el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) minima poorly described (27 keV,~300keV, ...)</a:t>
            </a:r>
          </a:p>
          <a:p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Sensitive to transmission through thick samples (&gt;5 cm)</a:t>
            </a:r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6B34B1-9B14-49A0-B4C9-B0D61A873707}"/>
              </a:ext>
            </a:extLst>
          </p:cNvPr>
          <p:cNvSpPr txBox="1">
            <a:spLocks/>
          </p:cNvSpPr>
          <p:nvPr/>
        </p:nvSpPr>
        <p:spPr>
          <a:xfrm>
            <a:off x="457200" y="-91440"/>
            <a:ext cx="85344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EL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95F87-2BB0-4BB9-B891-F1D1E1323F55}"/>
              </a:ext>
            </a:extLst>
          </p:cNvPr>
          <p:cNvSpPr/>
          <p:nvPr/>
        </p:nvSpPr>
        <p:spPr>
          <a:xfrm>
            <a:off x="4343400" y="845403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Adhoc</a:t>
            </a:r>
            <a:r>
              <a:rPr lang="en-US" sz="2400" dirty="0">
                <a:latin typeface="Arial" charset="0"/>
              </a:rPr>
              <a:t> increase, NO fit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305387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807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Arial </vt:lpstr>
      <vt:lpstr>Calibri</vt:lpstr>
      <vt:lpstr>Symbol</vt:lpstr>
      <vt:lpstr>Times New Roman</vt:lpstr>
      <vt:lpstr>Wingdings</vt:lpstr>
      <vt:lpstr>Notebook</vt:lpstr>
      <vt:lpstr>PowerPoint Presentation</vt:lpstr>
      <vt:lpstr>PowerPoint Presentation</vt:lpstr>
      <vt:lpstr>PowerPoint Presentation</vt:lpstr>
      <vt:lpstr>PowerPoint Presentation</vt:lpstr>
      <vt:lpstr>55Mn update of thermal (n,g) gammas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to 56Fe evaluation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Andrej Trkov</cp:lastModifiedBy>
  <cp:revision>1106</cp:revision>
  <cp:lastPrinted>2014-10-29T14:15:06Z</cp:lastPrinted>
  <dcterms:created xsi:type="dcterms:W3CDTF">2004-06-28T13:44:54Z</dcterms:created>
  <dcterms:modified xsi:type="dcterms:W3CDTF">2020-12-01T18:06:38Z</dcterms:modified>
</cp:coreProperties>
</file>