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  <p:sldMasterId id="2147483723" r:id="rId2"/>
  </p:sldMasterIdLst>
  <p:notesMasterIdLst>
    <p:notesMasterId r:id="rId29"/>
  </p:notesMasterIdLst>
  <p:handoutMasterIdLst>
    <p:handoutMasterId r:id="rId30"/>
  </p:handoutMasterIdLst>
  <p:sldIdLst>
    <p:sldId id="259" r:id="rId3"/>
    <p:sldId id="260" r:id="rId4"/>
    <p:sldId id="290" r:id="rId5"/>
    <p:sldId id="287" r:id="rId6"/>
    <p:sldId id="288" r:id="rId7"/>
    <p:sldId id="278" r:id="rId8"/>
    <p:sldId id="289" r:id="rId9"/>
    <p:sldId id="276" r:id="rId10"/>
    <p:sldId id="284" r:id="rId11"/>
    <p:sldId id="275" r:id="rId12"/>
    <p:sldId id="281" r:id="rId13"/>
    <p:sldId id="274" r:id="rId14"/>
    <p:sldId id="273" r:id="rId15"/>
    <p:sldId id="279" r:id="rId16"/>
    <p:sldId id="280" r:id="rId17"/>
    <p:sldId id="269" r:id="rId18"/>
    <p:sldId id="291" r:id="rId19"/>
    <p:sldId id="286" r:id="rId20"/>
    <p:sldId id="292" r:id="rId21"/>
    <p:sldId id="293" r:id="rId22"/>
    <p:sldId id="262" r:id="rId23"/>
    <p:sldId id="264" r:id="rId24"/>
    <p:sldId id="265" r:id="rId25"/>
    <p:sldId id="266" r:id="rId26"/>
    <p:sldId id="267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83" autoAdjust="0"/>
  </p:normalViewPr>
  <p:slideViewPr>
    <p:cSldViewPr snapToGrid="0">
      <p:cViewPr varScale="1">
        <p:scale>
          <a:sx n="57" d="100"/>
          <a:sy n="57" d="100"/>
        </p:scale>
        <p:origin x="4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notesViewPr>
    <p:cSldViewPr snapToGrid="0">
      <p:cViewPr varScale="1">
        <p:scale>
          <a:sx n="71" d="100"/>
          <a:sy n="71" d="100"/>
        </p:scale>
        <p:origin x="-33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C510-34BA-4E09-9618-F80A27368726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4CA6-C559-4822-BAAC-A8EDDA8FA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4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56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99273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55906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294065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7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574800"/>
            <a:ext cx="8229600" cy="4487863"/>
          </a:xfrm>
        </p:spPr>
        <p:txBody>
          <a:bodyPr/>
          <a:lstStyle>
            <a:lvl5pPr marL="1603375" indent="-225425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2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42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8958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04917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193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316656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4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574800"/>
            <a:ext cx="8229600" cy="4487863"/>
          </a:xfrm>
        </p:spPr>
        <p:txBody>
          <a:bodyPr/>
          <a:lstStyle>
            <a:lvl5pPr marL="1603375" indent="-22542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3188" marR="0" lvl="3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646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885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baseline="0" dirty="0" smtClean="0">
                <a:solidFill>
                  <a:srgbClr val="FFFFFF"/>
                </a:solidFill>
                <a:latin typeface="Arial" panose="020B0604020202020204" pitchFamily="34" charset="0"/>
              </a:rPr>
              <a:t>Managed </a:t>
            </a:r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by </a:t>
            </a:r>
            <a:r>
              <a:rPr lang="en-US" sz="800" baseline="0" dirty="0" smtClean="0">
                <a:solidFill>
                  <a:srgbClr val="FFFFFF"/>
                </a:solidFill>
                <a:latin typeface="Arial" panose="020B0604020202020204" pitchFamily="34" charset="0"/>
              </a:rPr>
              <a:t>Triad </a:t>
            </a:r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National Security, </a:t>
            </a:r>
            <a:r>
              <a:rPr lang="en-US" sz="800" baseline="0" dirty="0" smtClean="0">
                <a:solidFill>
                  <a:srgbClr val="FFFFFF"/>
                </a:solidFill>
                <a:latin typeface="Arial" panose="020B0604020202020204" pitchFamily="34" charset="0"/>
              </a:rPr>
              <a:t>LLC for </a:t>
            </a:r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the U.S. Department of </a:t>
            </a:r>
            <a:r>
              <a:rPr lang="en-US" sz="800" baseline="0" dirty="0" smtClean="0">
                <a:solidFill>
                  <a:srgbClr val="FFFFFF"/>
                </a:solidFill>
                <a:latin typeface="Arial" panose="020B0604020202020204" pitchFamily="34" charset="0"/>
              </a:rPr>
              <a:t>Energy’s </a:t>
            </a:r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NNSA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2040" y="5986899"/>
            <a:ext cx="700791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9" r:id="rId3"/>
    <p:sldLayoutId id="214748372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Managed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by </a:t>
            </a:r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Triad National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Security, </a:t>
            </a:r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LLC for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the U.S. Department of </a:t>
            </a:r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Energy’s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NNSA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92278" y="5984999"/>
            <a:ext cx="748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normalizeH="0" baseline="0" dirty="0" smtClean="0">
                <a:solidFill>
                  <a:srgbClr val="FFFFFF"/>
                </a:solidFill>
                <a:latin typeface="Frutiger LT Std 45 Light"/>
              </a:rPr>
              <a:t> </a:t>
            </a:r>
            <a:fld id="{F9D4371A-A13E-B243-A14D-8CF626A7A05F}" type="slidenum">
              <a:rPr lang="en-US" sz="1000" normalizeH="0" baseline="0" smtClean="0">
                <a:solidFill>
                  <a:srgbClr val="FFFFFF"/>
                </a:solidFill>
                <a:latin typeface="Frutiger LT Std 45 Light"/>
              </a:rPr>
              <a:pPr algn="r"/>
              <a:t>‹#›</a:t>
            </a:fld>
            <a:endParaRPr lang="en-US" sz="1000" normalizeH="0" baseline="0" dirty="0">
              <a:solidFill>
                <a:srgbClr val="FFFFFF"/>
              </a:solidFill>
              <a:latin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19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bg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373188" marR="0" indent="-34131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966224"/>
            <a:ext cx="7772400" cy="1382752"/>
          </a:xfrm>
        </p:spPr>
        <p:txBody>
          <a:bodyPr/>
          <a:lstStyle/>
          <a:p>
            <a:r>
              <a:rPr lang="en-US" sz="2800" dirty="0" smtClean="0"/>
              <a:t>Guidelines and </a:t>
            </a:r>
            <a:r>
              <a:rPr lang="en-US" sz="2800" dirty="0" err="1" smtClean="0"/>
              <a:t>Gotchas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for Covariance Data Testing</a:t>
            </a: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348976"/>
            <a:ext cx="6400800" cy="1115122"/>
          </a:xfrm>
        </p:spPr>
        <p:txBody>
          <a:bodyPr/>
          <a:lstStyle/>
          <a:p>
            <a:r>
              <a:rPr lang="en-US" sz="2400" dirty="0"/>
              <a:t>D. Kent </a:t>
            </a:r>
            <a:r>
              <a:rPr lang="en-US" sz="2400" dirty="0" smtClean="0"/>
              <a:t>Parsons</a:t>
            </a:r>
            <a:endParaRPr lang="en-US" sz="2400" dirty="0"/>
          </a:p>
          <a:p>
            <a:r>
              <a:rPr lang="en-US" sz="2400" dirty="0" smtClean="0"/>
              <a:t>Nuclear Data Team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30966" y="5464098"/>
            <a:ext cx="4728117" cy="468351"/>
          </a:xfrm>
        </p:spPr>
        <p:txBody>
          <a:bodyPr>
            <a:normAutofit/>
          </a:bodyPr>
          <a:lstStyle/>
          <a:p>
            <a:r>
              <a:rPr lang="en-US" smtClean="0"/>
              <a:t>LA-UR-20-29752, </a:t>
            </a:r>
            <a:r>
              <a:rPr lang="en-US" dirty="0" smtClean="0"/>
              <a:t>December </a:t>
            </a:r>
            <a:r>
              <a:rPr lang="en-US" dirty="0"/>
              <a:t>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4565"/>
            <a:ext cx="8229600" cy="722889"/>
          </a:xfrm>
        </p:spPr>
        <p:txBody>
          <a:bodyPr/>
          <a:lstStyle/>
          <a:p>
            <a:r>
              <a:rPr lang="en-US" dirty="0" smtClean="0"/>
              <a:t>What Could Go Possibly Wrong?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2040" y="5986899"/>
            <a:ext cx="700791" cy="246888"/>
          </a:xfrm>
        </p:spPr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766617"/>
            <a:ext cx="8229600" cy="487853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Negative Eigenvalues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00B0F0"/>
                </a:solidFill>
              </a:rPr>
              <a:t>Evaluated Covariance Data  </a:t>
            </a:r>
            <a:r>
              <a:rPr lang="en-US" dirty="0" smtClean="0"/>
              <a:t>(e.g., see capture in Pu239 and </a:t>
            </a:r>
            <a:r>
              <a:rPr lang="en-US" dirty="0" err="1" smtClean="0"/>
              <a:t>mubar</a:t>
            </a:r>
            <a:r>
              <a:rPr lang="en-US" dirty="0" smtClean="0"/>
              <a:t> in U235)</a:t>
            </a:r>
          </a:p>
          <a:p>
            <a:pPr lvl="1"/>
            <a:r>
              <a:rPr lang="en-US" dirty="0" smtClean="0"/>
              <a:t>If they are large and negative –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INVALID COVARIANCE DATA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return to the evaluator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If they are negative and close to 0.0 </a:t>
            </a:r>
          </a:p>
          <a:p>
            <a:pPr lvl="2"/>
            <a:r>
              <a:rPr lang="en-US" dirty="0" smtClean="0"/>
              <a:t>Probably a result of limited numerical precision</a:t>
            </a:r>
          </a:p>
          <a:p>
            <a:r>
              <a:rPr lang="en-US" dirty="0" smtClean="0"/>
              <a:t>After NJOY processing to get group-wise data</a:t>
            </a:r>
          </a:p>
          <a:p>
            <a:pPr lvl="1"/>
            <a:r>
              <a:rPr lang="en-US" dirty="0" smtClean="0"/>
              <a:t>If the group structure is finer than the resolution of the evaluated covariance data </a:t>
            </a:r>
            <a:r>
              <a:rPr lang="en-US" dirty="0" smtClean="0">
                <a:sym typeface="Wingdings" panose="05000000000000000000" pitchFamily="2" charset="2"/>
              </a:rPr>
              <a:t>  NJOY generates more small negative eigenvalues – “group expansion”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“group collapsing” is ok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Using modern software tools, you can usually locate the general energy range of the problems in the covariance data	</a:t>
            </a:r>
          </a:p>
          <a:p>
            <a:pPr lvl="1"/>
            <a:r>
              <a:rPr lang="en-US" dirty="0" smtClean="0"/>
              <a:t>For 50x50 matrix with problems, try a 49x49, then a 48x48, etc.  </a:t>
            </a:r>
          </a:p>
          <a:p>
            <a:pPr lvl="1"/>
            <a:r>
              <a:rPr lang="en-US" dirty="0" err="1" smtClean="0"/>
              <a:t>Choleski</a:t>
            </a:r>
            <a:r>
              <a:rPr lang="en-US" dirty="0" smtClean="0"/>
              <a:t> Decomposition can also be used </a:t>
            </a:r>
          </a:p>
          <a:p>
            <a:pPr lvl="1"/>
            <a:r>
              <a:rPr lang="en-US" i="1" dirty="0" smtClean="0"/>
              <a:t>In the old days, determinants and minors were calculated by hand to locate the general energy range of the problem …</a:t>
            </a:r>
          </a:p>
        </p:txBody>
      </p:sp>
      <p:sp>
        <p:nvSpPr>
          <p:cNvPr id="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Locating </a:t>
            </a:r>
            <a:br>
              <a:rPr lang="en-US" dirty="0" smtClean="0"/>
            </a:br>
            <a:r>
              <a:rPr lang="en-US" dirty="0" smtClean="0"/>
              <a:t>the Big Negative Eigenvalues?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044857"/>
            <a:ext cx="4572000" cy="367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89911"/>
            <a:ext cx="8229600" cy="1330242"/>
          </a:xfrm>
        </p:spPr>
        <p:txBody>
          <a:bodyPr/>
          <a:lstStyle/>
          <a:p>
            <a:r>
              <a:rPr lang="en-US" dirty="0" smtClean="0"/>
              <a:t>What’s a Few Small Negative </a:t>
            </a:r>
            <a:br>
              <a:rPr lang="en-US" dirty="0" smtClean="0"/>
            </a:br>
            <a:r>
              <a:rPr lang="en-US" dirty="0" smtClean="0"/>
              <a:t>Eigenvalues amongst Friends?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2040" y="5986899"/>
            <a:ext cx="700791" cy="246888"/>
          </a:xfrm>
        </p:spPr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97572"/>
            <a:ext cx="8229600" cy="4487863"/>
          </a:xfrm>
        </p:spPr>
        <p:txBody>
          <a:bodyPr/>
          <a:lstStyle/>
          <a:p>
            <a:r>
              <a:rPr lang="en-US" dirty="0" smtClean="0"/>
              <a:t>Many of the “canned” statistical software routines in MATLAB, Python, R, etc. will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work in the presence of </a:t>
            </a:r>
            <a:r>
              <a:rPr lang="en-US" dirty="0" smtClean="0">
                <a:solidFill>
                  <a:srgbClr val="FF0000"/>
                </a:solidFill>
              </a:rPr>
              <a:t>ANY</a:t>
            </a:r>
            <a:r>
              <a:rPr lang="en-US" dirty="0" smtClean="0"/>
              <a:t> negative eigenvalues</a:t>
            </a:r>
          </a:p>
          <a:p>
            <a:pPr lvl="1"/>
            <a:r>
              <a:rPr lang="en-US" dirty="0" smtClean="0"/>
              <a:t>Covariance to Correlation Conversion</a:t>
            </a:r>
          </a:p>
          <a:p>
            <a:pPr lvl="1"/>
            <a:r>
              <a:rPr lang="en-US" dirty="0" smtClean="0"/>
              <a:t>Multi-Variate Generation of Correlated Random Samples</a:t>
            </a:r>
          </a:p>
          <a:p>
            <a:r>
              <a:rPr lang="en-US" dirty="0" smtClean="0"/>
              <a:t>For the sandwich rule, it is very easy to calculate a “silent” wrong answer due to a problematic covariance matrix </a:t>
            </a:r>
          </a:p>
          <a:p>
            <a:pPr lvl="1"/>
            <a:r>
              <a:rPr lang="en-US" dirty="0" smtClean="0"/>
              <a:t>Unless the final answer comes out negative 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7561" y="458794"/>
            <a:ext cx="8586439" cy="529498"/>
          </a:xfrm>
        </p:spPr>
        <p:txBody>
          <a:bodyPr/>
          <a:lstStyle/>
          <a:p>
            <a:r>
              <a:rPr lang="en-US" dirty="0" smtClean="0"/>
              <a:t>General </a:t>
            </a:r>
            <a:r>
              <a:rPr lang="en-US" dirty="0" err="1" smtClean="0"/>
              <a:t>Gotcha’s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2040" y="5986899"/>
            <a:ext cx="700791" cy="246888"/>
          </a:xfrm>
        </p:spPr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988292"/>
            <a:ext cx="8229600" cy="5104451"/>
          </a:xfrm>
        </p:spPr>
        <p:txBody>
          <a:bodyPr/>
          <a:lstStyle/>
          <a:p>
            <a:r>
              <a:rPr lang="en-US" dirty="0" smtClean="0"/>
              <a:t>SENSMG and MCNP </a:t>
            </a:r>
            <a:r>
              <a:rPr lang="en-US" dirty="0" err="1" smtClean="0"/>
              <a:t>ksen</a:t>
            </a:r>
            <a:r>
              <a:rPr lang="en-US" dirty="0" smtClean="0"/>
              <a:t> have reverse conventions for group ordering.  (SENSMG IS high E to low E, MCNP and NJOY are low E to high E.) Be sure that </a:t>
            </a:r>
            <a:r>
              <a:rPr lang="en-US" dirty="0"/>
              <a:t>the </a:t>
            </a:r>
            <a:r>
              <a:rPr lang="en-US" dirty="0" smtClean="0"/>
              <a:t>sensitivity vectors and the covariance matrix in the sandwich </a:t>
            </a:r>
            <a:r>
              <a:rPr lang="en-US" dirty="0"/>
              <a:t>r</a:t>
            </a:r>
            <a:r>
              <a:rPr lang="en-US" dirty="0" smtClean="0"/>
              <a:t>ule have consistent group ordering!</a:t>
            </a:r>
          </a:p>
          <a:p>
            <a:r>
              <a:rPr lang="en-US" dirty="0" smtClean="0"/>
              <a:t>Relative Sensitivities (produced by SENSMG and MCNP) go with Relative </a:t>
            </a:r>
            <a:r>
              <a:rPr lang="en-US" dirty="0" err="1" smtClean="0"/>
              <a:t>Covariances</a:t>
            </a:r>
            <a:r>
              <a:rPr lang="en-US" dirty="0" smtClean="0"/>
              <a:t> in the sandwich rule;   </a:t>
            </a:r>
            <a:r>
              <a:rPr lang="en-US" i="1" dirty="0" smtClean="0"/>
              <a:t>(alternatively, you may use Absolute Sensitivities with Absolute </a:t>
            </a:r>
            <a:r>
              <a:rPr lang="en-US" i="1" dirty="0" err="1" smtClean="0"/>
              <a:t>Covariances</a:t>
            </a:r>
            <a:r>
              <a:rPr lang="en-US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34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Repairing Covariance </a:t>
            </a:r>
            <a:br>
              <a:rPr lang="en-US" dirty="0" smtClean="0"/>
            </a:br>
            <a:r>
              <a:rPr lang="en-US" dirty="0" smtClean="0"/>
              <a:t>Data with small </a:t>
            </a:r>
            <a:r>
              <a:rPr lang="en-US" dirty="0"/>
              <a:t>N</a:t>
            </a:r>
            <a:r>
              <a:rPr lang="en-US" dirty="0" smtClean="0"/>
              <a:t>egative Eigenvalues?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Several “ad hoc” methods exist:</a:t>
            </a:r>
          </a:p>
          <a:p>
            <a:pPr lvl="1"/>
            <a:r>
              <a:rPr lang="en-US" dirty="0" smtClean="0"/>
              <a:t>Find the (valid) covariance matrix “closest” to the bad covariance matrix</a:t>
            </a:r>
          </a:p>
          <a:p>
            <a:pPr lvl="1"/>
            <a:r>
              <a:rPr lang="en-US" dirty="0" smtClean="0"/>
              <a:t>“Ridge Correction” – add a small epsilon to all of the diagonal elements, thus increasing all of the eigenvalues by epsilon</a:t>
            </a:r>
          </a:p>
          <a:p>
            <a:pPr lvl="1"/>
            <a:r>
              <a:rPr lang="en-US" dirty="0" smtClean="0"/>
              <a:t>Ignore the small negative eigenvalues and their eigenvectors while generating correlated random samples</a:t>
            </a:r>
          </a:p>
          <a:p>
            <a:r>
              <a:rPr lang="en-US" dirty="0" smtClean="0"/>
              <a:t>Active research area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053"/>
          </a:xfrm>
        </p:spPr>
        <p:txBody>
          <a:bodyPr/>
          <a:lstStyle/>
          <a:p>
            <a:r>
              <a:rPr lang="en-US" dirty="0" smtClean="0"/>
              <a:t>Well, What Else Could Go Wrong?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9418" y="794328"/>
            <a:ext cx="8229600" cy="4645025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ertain constraints exist on some nuclear data: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 Chi’s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group structure, the sum = 1.0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the constraint that any “row sum” or “column sum” of the fission chi covariance matrix = 0.0</a:t>
            </a:r>
          </a:p>
          <a:p>
            <a:pPr lvl="2"/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(BTW, This constraint may also be enforced on the sensitivity vectors for the sandwich rule, but do NOT apply the constraint to both at the same time!)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Cross Section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the sum of the partials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group-wise constraints on the covariance matrix</a:t>
            </a:r>
          </a:p>
          <a:p>
            <a:pPr lvl="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covariance of the total cross section = the sum of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covariances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partial cross sections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valid random samples requires these constraints</a:t>
            </a:r>
          </a:p>
        </p:txBody>
      </p:sp>
    </p:spTree>
    <p:extLst>
      <p:ext uri="{BB962C8B-B14F-4D97-AF65-F5344CB8AC3E}">
        <p14:creationId xmlns:p14="http://schemas.microsoft.com/office/powerpoint/2010/main" val="15409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053"/>
          </a:xfrm>
        </p:spPr>
        <p:txBody>
          <a:bodyPr/>
          <a:lstStyle/>
          <a:p>
            <a:r>
              <a:rPr lang="en-US" sz="2800" dirty="0" smtClean="0"/>
              <a:t>Anything Else that Could Go Wrong?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2040" y="5986899"/>
            <a:ext cx="700791" cy="246888"/>
          </a:xfrm>
        </p:spPr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983529"/>
            <a:ext cx="8229600" cy="4487863"/>
          </a:xfrm>
        </p:spPr>
        <p:txBody>
          <a:bodyPr/>
          <a:lstStyle/>
          <a:p>
            <a:r>
              <a:rPr lang="en-US" dirty="0" err="1" smtClean="0"/>
              <a:t>Mubar</a:t>
            </a:r>
            <a:r>
              <a:rPr lang="en-US" dirty="0" smtClean="0"/>
              <a:t> (cosine of the lab scattering angle) is strictly limited to values between -1.0 and 1.0</a:t>
            </a:r>
          </a:p>
          <a:p>
            <a:r>
              <a:rPr lang="en-US" dirty="0" smtClean="0"/>
              <a:t>In ENDF/B VIII.0 data  for O-16, the uncertainty on </a:t>
            </a:r>
            <a:r>
              <a:rPr lang="en-US" dirty="0" err="1" smtClean="0"/>
              <a:t>mubar</a:t>
            </a:r>
            <a:r>
              <a:rPr lang="en-US" dirty="0" smtClean="0"/>
              <a:t> is many, many times larger than this very specific limited range.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relative uncertainties of a cross section are &gt; than about 33%, then negative random samples will be generated for “normal” distributions …  codes don’t allow negative cross sections or fission chi’s.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053"/>
          </a:xfrm>
        </p:spPr>
        <p:txBody>
          <a:bodyPr/>
          <a:lstStyle/>
          <a:p>
            <a:r>
              <a:rPr lang="en-US" sz="2800" dirty="0"/>
              <a:t>H</a:t>
            </a:r>
            <a:r>
              <a:rPr lang="en-US" sz="2800" dirty="0" smtClean="0"/>
              <a:t>ow much covariance data is there?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2040" y="5986899"/>
            <a:ext cx="700791" cy="246888"/>
          </a:xfrm>
        </p:spPr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417638"/>
            <a:ext cx="8229600" cy="4487863"/>
          </a:xfrm>
        </p:spPr>
        <p:txBody>
          <a:bodyPr/>
          <a:lstStyle/>
          <a:p>
            <a:r>
              <a:rPr lang="en-US" dirty="0" smtClean="0"/>
              <a:t>557 isotopes in ENDF/B VIII.0;</a:t>
            </a:r>
          </a:p>
          <a:p>
            <a:r>
              <a:rPr lang="en-US" dirty="0" smtClean="0"/>
              <a:t>4227 individual covariance data sections</a:t>
            </a:r>
          </a:p>
          <a:p>
            <a:pPr lvl="1"/>
            <a:r>
              <a:rPr lang="en-US" dirty="0" smtClean="0"/>
              <a:t>~181 have covariance data for the total cross section</a:t>
            </a:r>
          </a:p>
          <a:p>
            <a:pPr lvl="1"/>
            <a:r>
              <a:rPr lang="en-US" dirty="0" smtClean="0"/>
              <a:t>~214 have covariance data for elastic scattering</a:t>
            </a:r>
          </a:p>
          <a:p>
            <a:pPr lvl="1"/>
            <a:r>
              <a:rPr lang="en-US" dirty="0" smtClean="0"/>
              <a:t>~211 have covariance data for (n,2n)</a:t>
            </a:r>
          </a:p>
          <a:p>
            <a:pPr lvl="1"/>
            <a:r>
              <a:rPr lang="en-US" dirty="0" smtClean="0"/>
              <a:t>~71 have covariance data for fission, prompt and total              nu, and fission chi’s</a:t>
            </a:r>
          </a:p>
          <a:p>
            <a:pPr lvl="1"/>
            <a:r>
              <a:rPr lang="en-US" dirty="0" smtClean="0"/>
              <a:t>~108 have </a:t>
            </a:r>
            <a:r>
              <a:rPr lang="en-US" dirty="0" err="1" smtClean="0"/>
              <a:t>mubar</a:t>
            </a:r>
            <a:r>
              <a:rPr lang="en-US" dirty="0" smtClean="0"/>
              <a:t> </a:t>
            </a:r>
            <a:r>
              <a:rPr lang="en-US" dirty="0" err="1" smtClean="0"/>
              <a:t>covariances</a:t>
            </a:r>
            <a:endParaRPr lang="en-US" dirty="0" smtClean="0"/>
          </a:p>
          <a:p>
            <a:pPr lvl="1"/>
            <a:r>
              <a:rPr lang="en-US" dirty="0" smtClean="0"/>
              <a:t>…   (inelastic and inelastic by levels, n3n, other   reactions)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580"/>
          </a:xfrm>
        </p:spPr>
        <p:txBody>
          <a:bodyPr/>
          <a:lstStyle/>
          <a:p>
            <a:r>
              <a:rPr lang="en-US" dirty="0" smtClean="0"/>
              <a:t>Summary (Part 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390" y="868218"/>
            <a:ext cx="8229600" cy="4487863"/>
          </a:xfrm>
        </p:spPr>
        <p:txBody>
          <a:bodyPr/>
          <a:lstStyle/>
          <a:p>
            <a:r>
              <a:rPr lang="en-US" sz="2400" b="1" dirty="0" smtClean="0"/>
              <a:t>What codes are available at LANL for testing </a:t>
            </a:r>
            <a:r>
              <a:rPr lang="en-US" sz="2400" b="1" dirty="0" err="1" smtClean="0"/>
              <a:t>covariances</a:t>
            </a:r>
            <a:r>
              <a:rPr lang="en-US" sz="2400" b="1" dirty="0" smtClean="0"/>
              <a:t>?   </a:t>
            </a:r>
            <a:r>
              <a:rPr lang="en-US" sz="2400" dirty="0" smtClean="0"/>
              <a:t>We are working on a robust code system which will automate the process of testing.</a:t>
            </a:r>
          </a:p>
          <a:p>
            <a:r>
              <a:rPr lang="en-US" sz="2400" b="1" dirty="0" smtClean="0"/>
              <a:t>What are you testing?    </a:t>
            </a:r>
            <a:r>
              <a:rPr lang="en-US" sz="2400" dirty="0" smtClean="0"/>
              <a:t>We are testing for symmetry, positive or semi-positive definite (by eigenvalues), valid entries in the correlation matrix, covariance constraints on fission chi’s and total cross sections, realistic values for </a:t>
            </a:r>
            <a:r>
              <a:rPr lang="en-US" sz="2400" dirty="0" err="1" smtClean="0"/>
              <a:t>mubar</a:t>
            </a:r>
            <a:r>
              <a:rPr lang="en-US" sz="2400" dirty="0" smtClean="0"/>
              <a:t>, and large (say ~33%) relative uncertainties in cross sections or fission chi’s</a:t>
            </a:r>
            <a:endParaRPr lang="en-US" sz="2400" dirty="0"/>
          </a:p>
          <a:p>
            <a:r>
              <a:rPr lang="en-US" sz="2400" b="1" dirty="0" smtClean="0"/>
              <a:t>What do you do with questionable </a:t>
            </a:r>
            <a:r>
              <a:rPr lang="en-US" sz="2400" b="1" dirty="0" err="1" smtClean="0"/>
              <a:t>covariances</a:t>
            </a:r>
            <a:r>
              <a:rPr lang="en-US" sz="2400" b="1" dirty="0" smtClean="0"/>
              <a:t>?   </a:t>
            </a:r>
            <a:r>
              <a:rPr lang="en-US" sz="2400" dirty="0" smtClean="0"/>
              <a:t>For large negative eigenvalues or non-physical uncertainties for </a:t>
            </a:r>
            <a:r>
              <a:rPr lang="en-US" sz="2400" dirty="0" err="1" smtClean="0"/>
              <a:t>mubar</a:t>
            </a:r>
            <a:r>
              <a:rPr lang="en-US" sz="2400" dirty="0" smtClean="0"/>
              <a:t>, we send them back to the evaluator.  For small negative eigenvalues, we have tried various “ad hoc” approaches and we are still investigating</a:t>
            </a:r>
          </a:p>
        </p:txBody>
      </p:sp>
    </p:spTree>
    <p:extLst>
      <p:ext uri="{BB962C8B-B14F-4D97-AF65-F5344CB8AC3E}">
        <p14:creationId xmlns:p14="http://schemas.microsoft.com/office/powerpoint/2010/main" val="249950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(Part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7990" y="1251414"/>
            <a:ext cx="8229600" cy="4487863"/>
          </a:xfrm>
        </p:spPr>
        <p:txBody>
          <a:bodyPr/>
          <a:lstStyle/>
          <a:p>
            <a:r>
              <a:rPr lang="en-US" sz="2400" b="1" dirty="0" smtClean="0"/>
              <a:t>How Much Time to Test all ENDF/B VIII.0 </a:t>
            </a:r>
            <a:r>
              <a:rPr lang="en-US" sz="2400" b="1" dirty="0" err="1"/>
              <a:t>C</a:t>
            </a:r>
            <a:r>
              <a:rPr lang="en-US" sz="2400" b="1" dirty="0" err="1" smtClean="0"/>
              <a:t>ovariances</a:t>
            </a:r>
            <a:r>
              <a:rPr lang="en-US" sz="2400" b="1" dirty="0" smtClean="0"/>
              <a:t>?   </a:t>
            </a:r>
            <a:r>
              <a:rPr lang="en-US" sz="2400" dirty="0" smtClean="0"/>
              <a:t>We don’t know yet, but there are 557 isotopes and 4227 covariance data sets in ENDF/B VIII.0.  </a:t>
            </a:r>
            <a:r>
              <a:rPr lang="en-US" sz="2400" dirty="0" smtClean="0">
                <a:solidFill>
                  <a:srgbClr val="00B0F0"/>
                </a:solidFill>
              </a:rPr>
              <a:t>Note that we intend to focus on the evaluated data, since NJOY processing is not really the source of the negative eigenvalues (except for “group expansion”)</a:t>
            </a:r>
            <a:r>
              <a:rPr lang="en-US" sz="2400" dirty="0" smtClean="0"/>
              <a:t>.  Of course, we will also check NJOY produced covariance matrices.  Once our robust testing code is written, it shouldn’t take very long to run (and rerun) the analysis.</a:t>
            </a:r>
          </a:p>
        </p:txBody>
      </p:sp>
    </p:spTree>
    <p:extLst>
      <p:ext uri="{BB962C8B-B14F-4D97-AF65-F5344CB8AC3E}">
        <p14:creationId xmlns:p14="http://schemas.microsoft.com/office/powerpoint/2010/main" val="10905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2040" y="5986899"/>
            <a:ext cx="700791" cy="246888"/>
          </a:xfrm>
        </p:spPr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604880"/>
            <a:ext cx="8229600" cy="4487863"/>
          </a:xfrm>
        </p:spPr>
        <p:txBody>
          <a:bodyPr/>
          <a:lstStyle/>
          <a:p>
            <a:r>
              <a:rPr lang="en-US" dirty="0" smtClean="0"/>
              <a:t>Basics for Covariance Matrix Data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Guidelines</a:t>
            </a:r>
            <a:r>
              <a:rPr lang="en-US" dirty="0" smtClean="0"/>
              <a:t> for Appropriate Use of Covariance Data</a:t>
            </a:r>
          </a:p>
          <a:p>
            <a:r>
              <a:rPr lang="en-US" dirty="0" smtClean="0"/>
              <a:t>“</a:t>
            </a:r>
            <a:r>
              <a:rPr lang="en-US" dirty="0" err="1" smtClean="0">
                <a:solidFill>
                  <a:srgbClr val="00B0F0"/>
                </a:solidFill>
              </a:rPr>
              <a:t>Gotchas</a:t>
            </a:r>
            <a:r>
              <a:rPr lang="en-US" dirty="0" smtClean="0"/>
              <a:t>” to watch out for when Using the Data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e recommend covariance testing and are developing robust testing software at Los Alamos to do the testing.</a:t>
            </a:r>
          </a:p>
        </p:txBody>
      </p:sp>
    </p:spTree>
    <p:extLst>
      <p:ext uri="{BB962C8B-B14F-4D97-AF65-F5344CB8AC3E}">
        <p14:creationId xmlns:p14="http://schemas.microsoft.com/office/powerpoint/2010/main" val="33101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(Part 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7990" y="1251414"/>
            <a:ext cx="8229600" cy="4487863"/>
          </a:xfrm>
        </p:spPr>
        <p:txBody>
          <a:bodyPr/>
          <a:lstStyle/>
          <a:p>
            <a:r>
              <a:rPr lang="en-US" sz="2400" b="1" dirty="0" smtClean="0"/>
              <a:t>What Developments are needed for testing to satisfy your users?    </a:t>
            </a:r>
            <a:r>
              <a:rPr lang="en-US" sz="2400" dirty="0" smtClean="0"/>
              <a:t>We need a better feel for the effects of the violations of covariance rules and constraints.  For example, can we be just a little bit off and still be ok? Just how sensitive are the output results to each rule and constraint?  Other questions would be: How can we detect trouble in a sandwich rule </a:t>
            </a:r>
            <a:r>
              <a:rPr lang="en-US" sz="2400" dirty="0"/>
              <a:t>result? </a:t>
            </a:r>
            <a:r>
              <a:rPr lang="en-US" sz="2400" dirty="0" smtClean="0"/>
              <a:t> Or what </a:t>
            </a:r>
            <a:r>
              <a:rPr lang="en-US" sz="2400" dirty="0"/>
              <a:t>methods of repairing bad </a:t>
            </a:r>
            <a:r>
              <a:rPr lang="en-US" sz="2400" dirty="0" err="1"/>
              <a:t>covariances</a:t>
            </a:r>
            <a:r>
              <a:rPr lang="en-US" sz="2400" dirty="0"/>
              <a:t> work the best?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76634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42040" y="5986899"/>
            <a:ext cx="700791" cy="246888"/>
          </a:xfrm>
        </p:spPr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0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42040" y="5986899"/>
            <a:ext cx="700791" cy="246888"/>
          </a:xfrm>
        </p:spPr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78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18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04880"/>
            <a:ext cx="8229600" cy="44878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44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88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2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2040" y="5986899"/>
            <a:ext cx="700791" cy="246888"/>
          </a:xfrm>
        </p:spPr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029522"/>
            <a:ext cx="8229600" cy="4063221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3" y="1246909"/>
            <a:ext cx="6679580" cy="47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Data in ENDF/B VIII.0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17638"/>
            <a:ext cx="8229600" cy="4645025"/>
          </a:xfrm>
        </p:spPr>
        <p:txBody>
          <a:bodyPr/>
          <a:lstStyle/>
          <a:p>
            <a:r>
              <a:rPr lang="en-US" dirty="0" smtClean="0"/>
              <a:t>Covariance data is found in the MF 31-40 sections of the Evaluated Data File</a:t>
            </a:r>
          </a:p>
          <a:p>
            <a:pPr lvl="1"/>
            <a:r>
              <a:rPr lang="en-US" dirty="0" smtClean="0"/>
              <a:t>Corresponding to MF 1-10  (i.e., add 30)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.g., Reaction Cross sections in MF 3, have </a:t>
            </a:r>
            <a:r>
              <a:rPr lang="en-US" dirty="0" err="1" smtClean="0"/>
              <a:t>covariances</a:t>
            </a:r>
            <a:r>
              <a:rPr lang="en-US" dirty="0" smtClean="0"/>
              <a:t> in MF 33		</a:t>
            </a:r>
          </a:p>
          <a:p>
            <a:r>
              <a:rPr lang="en-US" dirty="0" smtClean="0"/>
              <a:t>Covariance data is in the old ENDF 6 format</a:t>
            </a:r>
          </a:p>
          <a:p>
            <a:pPr lvl="1"/>
            <a:r>
              <a:rPr lang="en-US" dirty="0" smtClean="0"/>
              <a:t>Stored in (essentially) “</a:t>
            </a:r>
            <a:r>
              <a:rPr lang="en-US" dirty="0" smtClean="0">
                <a:solidFill>
                  <a:srgbClr val="FF0000"/>
                </a:solidFill>
              </a:rPr>
              <a:t>single precision</a:t>
            </a:r>
            <a:r>
              <a:rPr lang="en-US" dirty="0" smtClean="0"/>
              <a:t>”, 6-7 digits</a:t>
            </a:r>
          </a:p>
          <a:p>
            <a:pPr lvl="1"/>
            <a:r>
              <a:rPr lang="en-US" dirty="0" smtClean="0"/>
              <a:t>A few numeric entries without an exponent might have 10-11 significant digits</a:t>
            </a:r>
          </a:p>
          <a:p>
            <a:pPr lvl="1"/>
            <a:r>
              <a:rPr lang="en-US" dirty="0" smtClean="0"/>
              <a:t>(Future data formats will have more precision)</a:t>
            </a:r>
          </a:p>
        </p:txBody>
      </p:sp>
    </p:spTree>
    <p:extLst>
      <p:ext uri="{BB962C8B-B14F-4D97-AF65-F5344CB8AC3E}">
        <p14:creationId xmlns:p14="http://schemas.microsoft.com/office/powerpoint/2010/main" val="12982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Data in ENDF/B VIII.0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17638"/>
            <a:ext cx="8229600" cy="4645025"/>
          </a:xfrm>
        </p:spPr>
        <p:txBody>
          <a:bodyPr/>
          <a:lstStyle/>
          <a:p>
            <a:r>
              <a:rPr lang="en-US" dirty="0" smtClean="0"/>
              <a:t>ENDF/B VIII.0 Covariance data includes:</a:t>
            </a:r>
          </a:p>
          <a:p>
            <a:pPr lvl="1"/>
            <a:r>
              <a:rPr lang="en-US" dirty="0" smtClean="0"/>
              <a:t>Variances for each data point</a:t>
            </a:r>
          </a:p>
          <a:p>
            <a:pPr lvl="2"/>
            <a:r>
              <a:rPr lang="en-US" i="1" dirty="0" smtClean="0"/>
              <a:t>along the diagonal</a:t>
            </a:r>
          </a:p>
          <a:p>
            <a:pPr lvl="1"/>
            <a:r>
              <a:rPr lang="en-US" dirty="0" err="1" smtClean="0"/>
              <a:t>Covariances</a:t>
            </a:r>
            <a:r>
              <a:rPr lang="en-US" dirty="0" smtClean="0"/>
              <a:t> between different data points</a:t>
            </a:r>
          </a:p>
          <a:p>
            <a:pPr lvl="2"/>
            <a:r>
              <a:rPr lang="en-US" i="1" dirty="0" smtClean="0"/>
              <a:t>off-diagonal terms</a:t>
            </a:r>
            <a:endParaRPr lang="en-US" i="1" dirty="0"/>
          </a:p>
          <a:p>
            <a:pPr lvl="2"/>
            <a:r>
              <a:rPr lang="en-US" dirty="0" smtClean="0"/>
              <a:t>With respect to energy (for a given reaction or data of an isotope)</a:t>
            </a:r>
          </a:p>
          <a:p>
            <a:pPr lvl="2"/>
            <a:r>
              <a:rPr lang="en-US" dirty="0" smtClean="0"/>
              <a:t>With respect to energy and to other reactions or data of the </a:t>
            </a:r>
            <a:r>
              <a:rPr lang="en-US" u="sng" dirty="0" smtClean="0"/>
              <a:t>same</a:t>
            </a:r>
            <a:r>
              <a:rPr lang="en-US" dirty="0" smtClean="0"/>
              <a:t> isotope</a:t>
            </a:r>
          </a:p>
          <a:p>
            <a:pPr lvl="2"/>
            <a:r>
              <a:rPr lang="en-US" dirty="0" smtClean="0"/>
              <a:t>(</a:t>
            </a:r>
            <a:r>
              <a:rPr lang="en-US" dirty="0" smtClean="0">
                <a:solidFill>
                  <a:srgbClr val="00B0F0"/>
                </a:solidFill>
              </a:rPr>
              <a:t>yet future</a:t>
            </a:r>
            <a:r>
              <a:rPr lang="en-US" dirty="0" smtClean="0"/>
              <a:t>) With respect to energy and other reactions or data of </a:t>
            </a:r>
            <a:r>
              <a:rPr lang="en-US" u="sng" dirty="0" smtClean="0"/>
              <a:t>different</a:t>
            </a:r>
            <a:r>
              <a:rPr lang="en-US" dirty="0" smtClean="0"/>
              <a:t> isotopes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4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Covariance Matrices</a:t>
            </a:r>
            <a:endParaRPr lang="en-US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Symmetric</a:t>
            </a:r>
          </a:p>
          <a:p>
            <a:r>
              <a:rPr lang="en-US" dirty="0" smtClean="0"/>
              <a:t>Positive Definite (or at least, Semi-Positive Definite -- because of threshold reactions)</a:t>
            </a:r>
          </a:p>
          <a:p>
            <a:pPr lvl="1"/>
            <a:r>
              <a:rPr lang="en-US" dirty="0" smtClean="0"/>
              <a:t>No Negative nor 0.0 Eigenvalues for Positive Definite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N</a:t>
            </a:r>
            <a:r>
              <a:rPr lang="en-US" dirty="0" smtClean="0"/>
              <a:t>egative Eigenvalues for Semi-Positive Definite</a:t>
            </a:r>
          </a:p>
          <a:p>
            <a:endParaRPr lang="en-US" dirty="0"/>
          </a:p>
          <a:p>
            <a:r>
              <a:rPr lang="en-US" dirty="0" smtClean="0"/>
              <a:t>This also applies to the related Correlation Matrices and to the related Relative Covariance Matrices </a:t>
            </a:r>
          </a:p>
          <a:p>
            <a:pPr lvl="1"/>
            <a:endParaRPr lang="en-US" dirty="0"/>
          </a:p>
          <a:p>
            <a:pPr marL="344488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Correlation Matrices</a:t>
            </a:r>
            <a:endParaRPr lang="en-US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Symmetric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Positive Definite (or at least, Semi-Positive Definite)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 Negative nor 0.0 Eigenvalues for Positive Definite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egative Eigenvalues for Semi-Positive Definite</a:t>
            </a:r>
          </a:p>
          <a:p>
            <a:endParaRPr lang="en-US" dirty="0"/>
          </a:p>
          <a:p>
            <a:r>
              <a:rPr lang="en-US" dirty="0" smtClean="0"/>
              <a:t>Also, the values of the diagonal elements of the Correlation Matrix must be 1.0 and the off-diagonal matrix elements must be between -1.0 and 1.0.</a:t>
            </a:r>
            <a:endParaRPr lang="en-US" dirty="0"/>
          </a:p>
          <a:p>
            <a:pPr marL="344488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Applications of </a:t>
            </a:r>
            <a:br>
              <a:rPr lang="en-US" dirty="0" smtClean="0"/>
            </a:br>
            <a:r>
              <a:rPr lang="en-US" dirty="0" smtClean="0"/>
              <a:t>Covariance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2040" y="5986899"/>
            <a:ext cx="700791" cy="246888"/>
          </a:xfrm>
        </p:spPr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417638"/>
            <a:ext cx="8229600" cy="4675105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(0)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Obtain Group-Wise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Covariances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NJOY processing of the Evaluated Covariance data,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For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teady State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first order)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group-wise linear first-order problem-dependent Sensitivities from MCNP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option (with tallies into the group structure) or SENSMG calculations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“sandwich rule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  <a:p>
            <a:pPr marL="344488" lvl="1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Sensitivity * Covariance Matrix  =  overall Uncertainty (i.e., a variance)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An Alternative Approach	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multiple realizations of the data from the Covariance Matrix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the analysis code with each set of input realization data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 statistics of the code outputs  (at least 75x!!)</a:t>
            </a:r>
          </a:p>
          <a:p>
            <a:pPr lvl="1"/>
            <a:endParaRPr lang="en-US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</a:t>
            </a:r>
            <a:br>
              <a:rPr lang="en-US" dirty="0" smtClean="0"/>
            </a:br>
            <a:r>
              <a:rPr lang="en-US" dirty="0" smtClean="0"/>
              <a:t>for Working with Covariance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Preserve as much numerical precision as possible in the covariance data values</a:t>
            </a:r>
          </a:p>
          <a:p>
            <a:pPr lvl="1"/>
            <a:r>
              <a:rPr lang="en-US" dirty="0" smtClean="0"/>
              <a:t>Future nuclear data formats will help with this</a:t>
            </a:r>
          </a:p>
          <a:p>
            <a:r>
              <a:rPr lang="en-US" dirty="0" smtClean="0"/>
              <a:t>If the values of the data being studied span many powers of 10 (e.g., fission chi’s), consider using relative </a:t>
            </a:r>
            <a:r>
              <a:rPr lang="en-US" dirty="0" err="1" smtClean="0"/>
              <a:t>covariances</a:t>
            </a:r>
            <a:endParaRPr lang="en-US" dirty="0" smtClean="0"/>
          </a:p>
          <a:p>
            <a:r>
              <a:rPr lang="en-US" dirty="0"/>
              <a:t>The end result of the sandwich rule is a variance (the square of the standard deviation</a:t>
            </a:r>
            <a:r>
              <a:rPr lang="en-US" dirty="0" smtClean="0"/>
              <a:t>) and it is a positive number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5642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_r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how-2014-2 [Read-Only]" id="{700CCD5E-631E-404C-99A1-5F7183FF8835}" vid="{510C0DFB-1AFA-4B71-A329-EAF3FDF4E629}"/>
    </a:ext>
  </a:extLst>
</a:theme>
</file>

<file path=ppt/theme/theme2.xml><?xml version="1.0" encoding="utf-8"?>
<a:theme xmlns:a="http://schemas.openxmlformats.org/drawingml/2006/main" name="1_LANL2014_white-background_0106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how-2014-2 [Read-Only]" id="{700CCD5E-631E-404C-99A1-5F7183FF8835}" vid="{DB0965FD-22B2-4D75-BE00-1DBBFE852B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slideshow-2014</Template>
  <TotalTime>14870</TotalTime>
  <Words>1551</Words>
  <Application>Microsoft Office PowerPoint</Application>
  <PresentationFormat>On-screen Show (4:3)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Frutiger LT Std 45 Light</vt:lpstr>
      <vt:lpstr>Frutiger LT Std 57 Condensed</vt:lpstr>
      <vt:lpstr>Times New Roman</vt:lpstr>
      <vt:lpstr>Wingdings</vt:lpstr>
      <vt:lpstr>powerpoint-template_r4</vt:lpstr>
      <vt:lpstr>1_LANL2014_white-background_010614</vt:lpstr>
      <vt:lpstr>Guidelines and Gotchas  for Covariance Data Testing</vt:lpstr>
      <vt:lpstr>Talk Outline</vt:lpstr>
      <vt:lpstr>Background Document</vt:lpstr>
      <vt:lpstr>Covariance Data in ENDF/B VIII.0</vt:lpstr>
      <vt:lpstr>Covariance Data in ENDF/B VIII.0</vt:lpstr>
      <vt:lpstr>Covariance Matrices</vt:lpstr>
      <vt:lpstr>Correlation Matrices</vt:lpstr>
      <vt:lpstr>Typical Applications of  Covariance Data</vt:lpstr>
      <vt:lpstr>General Guidelines for Working with Covariance Data</vt:lpstr>
      <vt:lpstr>What Could Go Possibly Wrong?</vt:lpstr>
      <vt:lpstr>How About Locating  the Big Negative Eigenvalues?</vt:lpstr>
      <vt:lpstr>What’s a Few Small Negative  Eigenvalues amongst Friends?</vt:lpstr>
      <vt:lpstr>General Gotcha’s</vt:lpstr>
      <vt:lpstr>How About Repairing Covariance  Data with small Negative Eigenvalues?</vt:lpstr>
      <vt:lpstr>Well, What Else Could Go Wrong?</vt:lpstr>
      <vt:lpstr>Anything Else that Could Go Wrong?</vt:lpstr>
      <vt:lpstr>How much covariance data is there?</vt:lpstr>
      <vt:lpstr>Summary (Part 1)</vt:lpstr>
      <vt:lpstr>Summary (Part 2)</vt:lpstr>
      <vt:lpstr>Summary (Part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LANL DCS-CSD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Parsons, Kent</dc:creator>
  <cp:lastModifiedBy>Parsons, Kent</cp:lastModifiedBy>
  <cp:revision>86</cp:revision>
  <dcterms:created xsi:type="dcterms:W3CDTF">2020-10-20T16:23:58Z</dcterms:created>
  <dcterms:modified xsi:type="dcterms:W3CDTF">2020-11-25T17:50:50Z</dcterms:modified>
</cp:coreProperties>
</file>