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2" r:id="rId1"/>
  </p:sldMasterIdLst>
  <p:notesMasterIdLst>
    <p:notesMasterId r:id="rId69"/>
  </p:notesMasterIdLst>
  <p:handoutMasterIdLst>
    <p:handoutMasterId r:id="rId70"/>
  </p:handoutMasterIdLst>
  <p:sldIdLst>
    <p:sldId id="465" r:id="rId2"/>
    <p:sldId id="633" r:id="rId3"/>
    <p:sldId id="634" r:id="rId4"/>
    <p:sldId id="635" r:id="rId5"/>
    <p:sldId id="636" r:id="rId6"/>
    <p:sldId id="637" r:id="rId7"/>
    <p:sldId id="638" r:id="rId8"/>
    <p:sldId id="639" r:id="rId9"/>
    <p:sldId id="649" r:id="rId10"/>
    <p:sldId id="641" r:id="rId11"/>
    <p:sldId id="642" r:id="rId12"/>
    <p:sldId id="643" r:id="rId13"/>
    <p:sldId id="650" r:id="rId14"/>
    <p:sldId id="645" r:id="rId15"/>
    <p:sldId id="651" r:id="rId16"/>
    <p:sldId id="647" r:id="rId17"/>
    <p:sldId id="652" r:id="rId18"/>
    <p:sldId id="632" r:id="rId19"/>
    <p:sldId id="612" r:id="rId20"/>
    <p:sldId id="553" r:id="rId21"/>
    <p:sldId id="599" r:id="rId22"/>
    <p:sldId id="555" r:id="rId23"/>
    <p:sldId id="556" r:id="rId24"/>
    <p:sldId id="584" r:id="rId25"/>
    <p:sldId id="526" r:id="rId26"/>
    <p:sldId id="581" r:id="rId27"/>
    <p:sldId id="528" r:id="rId28"/>
    <p:sldId id="532" r:id="rId29"/>
    <p:sldId id="622" r:id="rId30"/>
    <p:sldId id="552" r:id="rId31"/>
    <p:sldId id="591" r:id="rId32"/>
    <p:sldId id="592" r:id="rId33"/>
    <p:sldId id="558" r:id="rId34"/>
    <p:sldId id="587" r:id="rId35"/>
    <p:sldId id="631" r:id="rId36"/>
    <p:sldId id="604" r:id="rId37"/>
    <p:sldId id="605" r:id="rId38"/>
    <p:sldId id="629" r:id="rId39"/>
    <p:sldId id="630" r:id="rId40"/>
    <p:sldId id="606" r:id="rId41"/>
    <p:sldId id="607" r:id="rId42"/>
    <p:sldId id="627" r:id="rId43"/>
    <p:sldId id="628" r:id="rId44"/>
    <p:sldId id="608" r:id="rId45"/>
    <p:sldId id="560" r:id="rId46"/>
    <p:sldId id="611" r:id="rId47"/>
    <p:sldId id="615" r:id="rId48"/>
    <p:sldId id="561" r:id="rId49"/>
    <p:sldId id="533" r:id="rId50"/>
    <p:sldId id="625" r:id="rId51"/>
    <p:sldId id="653" r:id="rId52"/>
    <p:sldId id="731" r:id="rId53"/>
    <p:sldId id="732" r:id="rId54"/>
    <p:sldId id="582" r:id="rId55"/>
    <p:sldId id="623" r:id="rId56"/>
    <p:sldId id="624" r:id="rId57"/>
    <p:sldId id="616" r:id="rId58"/>
    <p:sldId id="618" r:id="rId59"/>
    <p:sldId id="603" r:id="rId60"/>
    <p:sldId id="733" r:id="rId61"/>
    <p:sldId id="626" r:id="rId62"/>
    <p:sldId id="614" r:id="rId63"/>
    <p:sldId id="734" r:id="rId64"/>
    <p:sldId id="601" r:id="rId65"/>
    <p:sldId id="735" r:id="rId66"/>
    <p:sldId id="610" r:id="rId67"/>
    <p:sldId id="736" r:id="rId68"/>
  </p:sldIdLst>
  <p:sldSz cx="9144000" cy="6858000" type="screen4x3"/>
  <p:notesSz cx="6997700" cy="9271000"/>
  <p:defaultTextStyle>
    <a:defPPr>
      <a:defRPr lang="en-US"/>
    </a:defPPr>
    <a:lvl1pPr algn="l" rtl="0" eaLnBrk="0" fontAlgn="base" hangingPunct="0">
      <a:lnSpc>
        <a:spcPct val="65000"/>
      </a:lnSpc>
      <a:spcBef>
        <a:spcPct val="30000"/>
      </a:spcBef>
      <a:spcAft>
        <a:spcPct val="0"/>
      </a:spcAft>
      <a:buChar char="•"/>
      <a:defRPr sz="2000" b="1" kern="1200">
        <a:solidFill>
          <a:schemeClr val="tx1"/>
        </a:solidFill>
        <a:latin typeface="Arial" charset="0"/>
        <a:ea typeface="+mn-ea"/>
        <a:cs typeface="+mn-cs"/>
      </a:defRPr>
    </a:lvl1pPr>
    <a:lvl2pPr marL="457200" algn="l" rtl="0" eaLnBrk="0" fontAlgn="base" hangingPunct="0">
      <a:lnSpc>
        <a:spcPct val="65000"/>
      </a:lnSpc>
      <a:spcBef>
        <a:spcPct val="30000"/>
      </a:spcBef>
      <a:spcAft>
        <a:spcPct val="0"/>
      </a:spcAft>
      <a:buChar char="•"/>
      <a:defRPr sz="2000" b="1" kern="1200">
        <a:solidFill>
          <a:schemeClr val="tx1"/>
        </a:solidFill>
        <a:latin typeface="Arial" charset="0"/>
        <a:ea typeface="+mn-ea"/>
        <a:cs typeface="+mn-cs"/>
      </a:defRPr>
    </a:lvl2pPr>
    <a:lvl3pPr marL="914400" algn="l" rtl="0" eaLnBrk="0" fontAlgn="base" hangingPunct="0">
      <a:lnSpc>
        <a:spcPct val="65000"/>
      </a:lnSpc>
      <a:spcBef>
        <a:spcPct val="30000"/>
      </a:spcBef>
      <a:spcAft>
        <a:spcPct val="0"/>
      </a:spcAft>
      <a:buChar char="•"/>
      <a:defRPr sz="2000" b="1" kern="1200">
        <a:solidFill>
          <a:schemeClr val="tx1"/>
        </a:solidFill>
        <a:latin typeface="Arial" charset="0"/>
        <a:ea typeface="+mn-ea"/>
        <a:cs typeface="+mn-cs"/>
      </a:defRPr>
    </a:lvl3pPr>
    <a:lvl4pPr marL="1371600" algn="l" rtl="0" eaLnBrk="0" fontAlgn="base" hangingPunct="0">
      <a:lnSpc>
        <a:spcPct val="65000"/>
      </a:lnSpc>
      <a:spcBef>
        <a:spcPct val="30000"/>
      </a:spcBef>
      <a:spcAft>
        <a:spcPct val="0"/>
      </a:spcAft>
      <a:buChar char="•"/>
      <a:defRPr sz="2000" b="1" kern="1200">
        <a:solidFill>
          <a:schemeClr val="tx1"/>
        </a:solidFill>
        <a:latin typeface="Arial" charset="0"/>
        <a:ea typeface="+mn-ea"/>
        <a:cs typeface="+mn-cs"/>
      </a:defRPr>
    </a:lvl4pPr>
    <a:lvl5pPr marL="1828800" algn="l" rtl="0" eaLnBrk="0" fontAlgn="base" hangingPunct="0">
      <a:lnSpc>
        <a:spcPct val="65000"/>
      </a:lnSpc>
      <a:spcBef>
        <a:spcPct val="30000"/>
      </a:spcBef>
      <a:spcAft>
        <a:spcPct val="0"/>
      </a:spcAft>
      <a:buChar char="•"/>
      <a:defRPr sz="2000" b="1" kern="1200">
        <a:solidFill>
          <a:schemeClr val="tx1"/>
        </a:solidFill>
        <a:latin typeface="Arial" charset="0"/>
        <a:ea typeface="+mn-ea"/>
        <a:cs typeface="+mn-cs"/>
      </a:defRPr>
    </a:lvl5pPr>
    <a:lvl6pPr marL="2286000" algn="l" defTabSz="914400" rtl="0" eaLnBrk="1" latinLnBrk="0" hangingPunct="1">
      <a:defRPr sz="2000" b="1" kern="1200">
        <a:solidFill>
          <a:schemeClr val="tx1"/>
        </a:solidFill>
        <a:latin typeface="Arial" charset="0"/>
        <a:ea typeface="+mn-ea"/>
        <a:cs typeface="+mn-cs"/>
      </a:defRPr>
    </a:lvl6pPr>
    <a:lvl7pPr marL="2743200" algn="l" defTabSz="914400" rtl="0" eaLnBrk="1" latinLnBrk="0" hangingPunct="1">
      <a:defRPr sz="2000" b="1" kern="1200">
        <a:solidFill>
          <a:schemeClr val="tx1"/>
        </a:solidFill>
        <a:latin typeface="Arial" charset="0"/>
        <a:ea typeface="+mn-ea"/>
        <a:cs typeface="+mn-cs"/>
      </a:defRPr>
    </a:lvl7pPr>
    <a:lvl8pPr marL="3200400" algn="l" defTabSz="914400" rtl="0" eaLnBrk="1" latinLnBrk="0" hangingPunct="1">
      <a:defRPr sz="2000" b="1" kern="1200">
        <a:solidFill>
          <a:schemeClr val="tx1"/>
        </a:solidFill>
        <a:latin typeface="Arial" charset="0"/>
        <a:ea typeface="+mn-ea"/>
        <a:cs typeface="+mn-cs"/>
      </a:defRPr>
    </a:lvl8pPr>
    <a:lvl9pPr marL="3657600" algn="l" defTabSz="914400" rtl="0" eaLnBrk="1" latinLnBrk="0" hangingPunct="1">
      <a:defRPr sz="2000"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640" userDrawn="1">
          <p15:clr>
            <a:srgbClr val="A4A3A4"/>
          </p15:clr>
        </p15:guide>
        <p15:guide id="2" pos="2880">
          <p15:clr>
            <a:srgbClr val="A4A3A4"/>
          </p15:clr>
        </p15:guide>
      </p15:sldGuideLst>
    </p:ext>
    <p:ext uri="{2D200454-40CA-4A62-9FC3-DE9A4176ACB9}">
      <p15:notesGuideLst xmlns:p15="http://schemas.microsoft.com/office/powerpoint/2012/main">
        <p15:guide id="1" orient="horz" pos="2920">
          <p15:clr>
            <a:srgbClr val="A4A3A4"/>
          </p15:clr>
        </p15:guide>
        <p15:guide id="2" pos="22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33CC"/>
    <a:srgbClr val="000000"/>
    <a:srgbClr val="5EC265"/>
    <a:srgbClr val="FFCC00"/>
    <a:srgbClr val="DEEAD9"/>
    <a:srgbClr val="CEC7A6"/>
    <a:srgbClr val="143219"/>
    <a:srgbClr val="205228"/>
    <a:srgbClr val="AAA1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424" autoAdjust="0"/>
    <p:restoredTop sz="94610" autoAdjust="0"/>
  </p:normalViewPr>
  <p:slideViewPr>
    <p:cSldViewPr>
      <p:cViewPr varScale="1">
        <p:scale>
          <a:sx n="123" d="100"/>
          <a:sy n="123" d="100"/>
        </p:scale>
        <p:origin x="192" y="200"/>
      </p:cViewPr>
      <p:guideLst>
        <p:guide orient="horz" pos="264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03" d="100"/>
          <a:sy n="103" d="100"/>
        </p:scale>
        <p:origin x="-3486" y="-90"/>
      </p:cViewPr>
      <p:guideLst>
        <p:guide orient="horz" pos="2920"/>
        <p:guide pos="22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622300" y="0"/>
            <a:ext cx="5753100" cy="461963"/>
          </a:xfrm>
          <a:prstGeom prst="rect">
            <a:avLst/>
          </a:prstGeom>
          <a:noFill/>
          <a:ln w="9525">
            <a:noFill/>
            <a:miter lim="800000"/>
            <a:headEnd/>
            <a:tailEnd/>
          </a:ln>
          <a:effectLst/>
        </p:spPr>
        <p:txBody>
          <a:bodyPr vert="horz" wrap="square" lIns="92917" tIns="46458" rIns="92917" bIns="46458" numCol="1" anchor="t" anchorCtr="0" compatLnSpc="1">
            <a:prstTxWarp prst="textNoShape">
              <a:avLst/>
            </a:prstTxWarp>
          </a:bodyPr>
          <a:lstStyle>
            <a:lvl1pPr defTabSz="930275">
              <a:lnSpc>
                <a:spcPct val="100000"/>
              </a:lnSpc>
              <a:spcBef>
                <a:spcPct val="0"/>
              </a:spcBef>
              <a:buFontTx/>
              <a:buNone/>
              <a:defRPr sz="1200" b="0" smtClean="0">
                <a:latin typeface="Times New Roman" pitchFamily="18" charset="0"/>
              </a:defRPr>
            </a:lvl1pPr>
          </a:lstStyle>
          <a:p>
            <a:pPr>
              <a:defRPr/>
            </a:pPr>
            <a:endParaRPr lang="en-US"/>
          </a:p>
        </p:txBody>
      </p:sp>
      <p:sp>
        <p:nvSpPr>
          <p:cNvPr id="3077" name="Rectangle 5"/>
          <p:cNvSpPr>
            <a:spLocks noGrp="1" noChangeArrowheads="1"/>
          </p:cNvSpPr>
          <p:nvPr>
            <p:ph type="sldNum" sz="quarter" idx="3"/>
          </p:nvPr>
        </p:nvSpPr>
        <p:spPr bwMode="auto">
          <a:xfrm>
            <a:off x="3963988" y="8809038"/>
            <a:ext cx="3033712" cy="461962"/>
          </a:xfrm>
          <a:prstGeom prst="rect">
            <a:avLst/>
          </a:prstGeom>
          <a:noFill/>
          <a:ln w="9525">
            <a:noFill/>
            <a:miter lim="800000"/>
            <a:headEnd/>
            <a:tailEnd/>
          </a:ln>
          <a:effectLst/>
        </p:spPr>
        <p:txBody>
          <a:bodyPr vert="horz" wrap="square" lIns="92917" tIns="46458" rIns="92917" bIns="46458" numCol="1" anchor="b" anchorCtr="0" compatLnSpc="1">
            <a:prstTxWarp prst="textNoShape">
              <a:avLst/>
            </a:prstTxWarp>
          </a:bodyPr>
          <a:lstStyle>
            <a:lvl1pPr algn="r" defTabSz="930275">
              <a:lnSpc>
                <a:spcPct val="100000"/>
              </a:lnSpc>
              <a:spcBef>
                <a:spcPct val="0"/>
              </a:spcBef>
              <a:buFontTx/>
              <a:buNone/>
              <a:defRPr sz="800" b="0" smtClean="0">
                <a:latin typeface="Times New Roman" pitchFamily="18" charset="0"/>
              </a:defRPr>
            </a:lvl1pPr>
          </a:lstStyle>
          <a:p>
            <a:pPr>
              <a:defRPr/>
            </a:pPr>
            <a:fld id="{D8E66C46-C403-4E76-9BCC-611AA49CC8F6}" type="slidenum">
              <a:rPr lang="en-US"/>
              <a:pPr>
                <a:defRPr/>
              </a:pPr>
              <a:t>‹#›</a:t>
            </a:fld>
            <a:endParaRPr lang="en-US"/>
          </a:p>
        </p:txBody>
      </p:sp>
    </p:spTree>
    <p:extLst>
      <p:ext uri="{BB962C8B-B14F-4D97-AF65-F5344CB8AC3E}">
        <p14:creationId xmlns:p14="http://schemas.microsoft.com/office/powerpoint/2010/main" val="3167434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3033713" cy="461963"/>
          </a:xfrm>
          <a:prstGeom prst="rect">
            <a:avLst/>
          </a:prstGeom>
          <a:noFill/>
          <a:ln w="9525">
            <a:noFill/>
            <a:miter lim="800000"/>
            <a:headEnd/>
            <a:tailEnd/>
          </a:ln>
          <a:effectLst/>
        </p:spPr>
        <p:txBody>
          <a:bodyPr vert="horz" wrap="square" lIns="92917" tIns="46458" rIns="92917" bIns="46458" numCol="1" anchor="t" anchorCtr="0" compatLnSpc="1">
            <a:prstTxWarp prst="textNoShape">
              <a:avLst/>
            </a:prstTxWarp>
          </a:bodyPr>
          <a:lstStyle>
            <a:lvl1pPr defTabSz="930275">
              <a:lnSpc>
                <a:spcPct val="100000"/>
              </a:lnSpc>
              <a:spcBef>
                <a:spcPct val="0"/>
              </a:spcBef>
              <a:buFontTx/>
              <a:buNone/>
              <a:defRPr sz="1200" b="0" smtClean="0">
                <a:latin typeface="Times New Roman" pitchFamily="18" charset="0"/>
              </a:defRPr>
            </a:lvl1pPr>
          </a:lstStyle>
          <a:p>
            <a:pPr>
              <a:defRPr/>
            </a:pPr>
            <a:endParaRPr lang="en-US"/>
          </a:p>
        </p:txBody>
      </p:sp>
      <p:sp>
        <p:nvSpPr>
          <p:cNvPr id="16387" name="Rectangle 3"/>
          <p:cNvSpPr>
            <a:spLocks noGrp="1" noChangeArrowheads="1"/>
          </p:cNvSpPr>
          <p:nvPr>
            <p:ph type="dt" idx="1"/>
          </p:nvPr>
        </p:nvSpPr>
        <p:spPr bwMode="auto">
          <a:xfrm>
            <a:off x="3963988" y="0"/>
            <a:ext cx="3033712" cy="461963"/>
          </a:xfrm>
          <a:prstGeom prst="rect">
            <a:avLst/>
          </a:prstGeom>
          <a:noFill/>
          <a:ln w="9525">
            <a:noFill/>
            <a:miter lim="800000"/>
            <a:headEnd/>
            <a:tailEnd/>
          </a:ln>
          <a:effectLst/>
        </p:spPr>
        <p:txBody>
          <a:bodyPr vert="horz" wrap="square" lIns="92917" tIns="46458" rIns="92917" bIns="46458" numCol="1" anchor="t" anchorCtr="0" compatLnSpc="1">
            <a:prstTxWarp prst="textNoShape">
              <a:avLst/>
            </a:prstTxWarp>
          </a:bodyPr>
          <a:lstStyle>
            <a:lvl1pPr algn="r" defTabSz="930275">
              <a:lnSpc>
                <a:spcPct val="100000"/>
              </a:lnSpc>
              <a:spcBef>
                <a:spcPct val="0"/>
              </a:spcBef>
              <a:buFontTx/>
              <a:buNone/>
              <a:defRPr sz="1200" b="0" smtClean="0">
                <a:latin typeface="Times New Roman" pitchFamily="18" charset="0"/>
              </a:defRPr>
            </a:lvl1pPr>
          </a:lstStyle>
          <a:p>
            <a:pPr>
              <a:defRPr/>
            </a:pPr>
            <a:endParaRPr lang="en-US"/>
          </a:p>
        </p:txBody>
      </p:sp>
      <p:sp>
        <p:nvSpPr>
          <p:cNvPr id="5124" name="Rectangle 4"/>
          <p:cNvSpPr>
            <a:spLocks noGrp="1" noRot="1" noChangeAspect="1" noChangeArrowheads="1" noTextEdit="1"/>
          </p:cNvSpPr>
          <p:nvPr>
            <p:ph type="sldImg" idx="2"/>
          </p:nvPr>
        </p:nvSpPr>
        <p:spPr bwMode="auto">
          <a:xfrm>
            <a:off x="1182688" y="696913"/>
            <a:ext cx="4633912" cy="3475037"/>
          </a:xfrm>
          <a:prstGeom prst="rect">
            <a:avLst/>
          </a:prstGeom>
          <a:noFill/>
          <a:ln w="9525">
            <a:solidFill>
              <a:srgbClr val="000000"/>
            </a:solidFill>
            <a:miter lim="800000"/>
            <a:headEnd/>
            <a:tailEnd/>
          </a:ln>
        </p:spPr>
      </p:sp>
      <p:sp>
        <p:nvSpPr>
          <p:cNvPr id="16389" name="Rectangle 5"/>
          <p:cNvSpPr>
            <a:spLocks noGrp="1" noChangeArrowheads="1"/>
          </p:cNvSpPr>
          <p:nvPr>
            <p:ph type="body" sz="quarter" idx="3"/>
          </p:nvPr>
        </p:nvSpPr>
        <p:spPr bwMode="auto">
          <a:xfrm>
            <a:off x="933450" y="4402138"/>
            <a:ext cx="5130800" cy="4171950"/>
          </a:xfrm>
          <a:prstGeom prst="rect">
            <a:avLst/>
          </a:prstGeom>
          <a:noFill/>
          <a:ln w="9525">
            <a:noFill/>
            <a:miter lim="800000"/>
            <a:headEnd/>
            <a:tailEnd/>
          </a:ln>
          <a:effectLst/>
        </p:spPr>
        <p:txBody>
          <a:bodyPr vert="horz" wrap="square" lIns="92917" tIns="46458" rIns="92917" bIns="4645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390" name="Rectangle 6"/>
          <p:cNvSpPr>
            <a:spLocks noGrp="1" noChangeArrowheads="1"/>
          </p:cNvSpPr>
          <p:nvPr>
            <p:ph type="ftr" sz="quarter" idx="4"/>
          </p:nvPr>
        </p:nvSpPr>
        <p:spPr bwMode="auto">
          <a:xfrm>
            <a:off x="0" y="8809038"/>
            <a:ext cx="3033713" cy="461962"/>
          </a:xfrm>
          <a:prstGeom prst="rect">
            <a:avLst/>
          </a:prstGeom>
          <a:noFill/>
          <a:ln w="9525">
            <a:noFill/>
            <a:miter lim="800000"/>
            <a:headEnd/>
            <a:tailEnd/>
          </a:ln>
          <a:effectLst/>
        </p:spPr>
        <p:txBody>
          <a:bodyPr vert="horz" wrap="square" lIns="92917" tIns="46458" rIns="92917" bIns="46458" numCol="1" anchor="b" anchorCtr="0" compatLnSpc="1">
            <a:prstTxWarp prst="textNoShape">
              <a:avLst/>
            </a:prstTxWarp>
          </a:bodyPr>
          <a:lstStyle>
            <a:lvl1pPr defTabSz="930275">
              <a:lnSpc>
                <a:spcPct val="100000"/>
              </a:lnSpc>
              <a:spcBef>
                <a:spcPct val="0"/>
              </a:spcBef>
              <a:buFontTx/>
              <a:buNone/>
              <a:defRPr sz="1200" b="0" smtClean="0">
                <a:latin typeface="Times New Roman" pitchFamily="18" charset="0"/>
              </a:defRPr>
            </a:lvl1pPr>
          </a:lstStyle>
          <a:p>
            <a:pPr>
              <a:defRPr/>
            </a:pPr>
            <a:endParaRPr lang="en-US"/>
          </a:p>
        </p:txBody>
      </p:sp>
      <p:sp>
        <p:nvSpPr>
          <p:cNvPr id="16391" name="Rectangle 7"/>
          <p:cNvSpPr>
            <a:spLocks noGrp="1" noChangeArrowheads="1"/>
          </p:cNvSpPr>
          <p:nvPr>
            <p:ph type="sldNum" sz="quarter" idx="5"/>
          </p:nvPr>
        </p:nvSpPr>
        <p:spPr bwMode="auto">
          <a:xfrm>
            <a:off x="3963988" y="8809038"/>
            <a:ext cx="3033712" cy="461962"/>
          </a:xfrm>
          <a:prstGeom prst="rect">
            <a:avLst/>
          </a:prstGeom>
          <a:noFill/>
          <a:ln w="9525">
            <a:noFill/>
            <a:miter lim="800000"/>
            <a:headEnd/>
            <a:tailEnd/>
          </a:ln>
          <a:effectLst/>
        </p:spPr>
        <p:txBody>
          <a:bodyPr vert="horz" wrap="square" lIns="92917" tIns="46458" rIns="92917" bIns="46458" numCol="1" anchor="b" anchorCtr="0" compatLnSpc="1">
            <a:prstTxWarp prst="textNoShape">
              <a:avLst/>
            </a:prstTxWarp>
          </a:bodyPr>
          <a:lstStyle>
            <a:lvl1pPr algn="r" defTabSz="930275">
              <a:lnSpc>
                <a:spcPct val="100000"/>
              </a:lnSpc>
              <a:spcBef>
                <a:spcPct val="0"/>
              </a:spcBef>
              <a:buFontTx/>
              <a:buNone/>
              <a:defRPr sz="1200" b="0" smtClean="0">
                <a:latin typeface="Times New Roman" pitchFamily="18" charset="0"/>
              </a:defRPr>
            </a:lvl1pPr>
          </a:lstStyle>
          <a:p>
            <a:pPr>
              <a:defRPr/>
            </a:pPr>
            <a:fld id="{CECD7868-8D14-4762-9A81-7333AF352441}" type="slidenum">
              <a:rPr lang="en-US"/>
              <a:pPr>
                <a:defRPr/>
              </a:pPr>
              <a:t>‹#›</a:t>
            </a:fld>
            <a:endParaRPr lang="en-US"/>
          </a:p>
        </p:txBody>
      </p:sp>
    </p:spTree>
    <p:extLst>
      <p:ext uri="{BB962C8B-B14F-4D97-AF65-F5344CB8AC3E}">
        <p14:creationId xmlns:p14="http://schemas.microsoft.com/office/powerpoint/2010/main" val="31949945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ECD7868-8D14-4762-9A81-7333AF352441}" type="slidenum">
              <a:rPr lang="en-US" smtClean="0"/>
              <a:pPr>
                <a:defRPr/>
              </a:pPr>
              <a:t>2</a:t>
            </a:fld>
            <a:endParaRPr lang="en-US"/>
          </a:p>
        </p:txBody>
      </p:sp>
    </p:spTree>
    <p:extLst>
      <p:ext uri="{BB962C8B-B14F-4D97-AF65-F5344CB8AC3E}">
        <p14:creationId xmlns:p14="http://schemas.microsoft.com/office/powerpoint/2010/main" val="1736520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ECD7868-8D14-4762-9A81-7333AF352441}" type="slidenum">
              <a:rPr lang="en-US" smtClean="0"/>
              <a:pPr>
                <a:defRPr/>
              </a:pPr>
              <a:t>27</a:t>
            </a:fld>
            <a:endParaRPr lang="en-US"/>
          </a:p>
        </p:txBody>
      </p:sp>
    </p:spTree>
    <p:extLst>
      <p:ext uri="{BB962C8B-B14F-4D97-AF65-F5344CB8AC3E}">
        <p14:creationId xmlns:p14="http://schemas.microsoft.com/office/powerpoint/2010/main" val="2929935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Quite a selection of benchmarks</a:t>
            </a:r>
            <a:r>
              <a:rPr lang="en-US" baseline="0" dirty="0"/>
              <a:t> available but mostly HEU, LEU, and Pu.  Definite need for IEU benchmarks and those sufficient to test minor actinides.</a:t>
            </a:r>
            <a:endParaRPr lang="en-US" dirty="0"/>
          </a:p>
        </p:txBody>
      </p:sp>
      <p:sp>
        <p:nvSpPr>
          <p:cNvPr id="4" name="Slide Number Placeholder 3"/>
          <p:cNvSpPr>
            <a:spLocks noGrp="1"/>
          </p:cNvSpPr>
          <p:nvPr>
            <p:ph type="sldNum" sz="quarter" idx="10"/>
          </p:nvPr>
        </p:nvSpPr>
        <p:spPr/>
        <p:txBody>
          <a:bodyPr/>
          <a:lstStyle/>
          <a:p>
            <a:pPr>
              <a:defRPr/>
            </a:pPr>
            <a:fld id="{CECD7868-8D14-4762-9A81-7333AF352441}" type="slidenum">
              <a:rPr lang="en-US" smtClean="0"/>
              <a:pPr>
                <a:defRPr/>
              </a:pPr>
              <a:t>28</a:t>
            </a:fld>
            <a:endParaRPr lang="en-US"/>
          </a:p>
        </p:txBody>
      </p:sp>
    </p:spTree>
    <p:extLst>
      <p:ext uri="{BB962C8B-B14F-4D97-AF65-F5344CB8AC3E}">
        <p14:creationId xmlns:p14="http://schemas.microsoft.com/office/powerpoint/2010/main" val="1989449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ECD7868-8D14-4762-9A81-7333AF352441}" type="slidenum">
              <a:rPr lang="en-US" smtClean="0"/>
              <a:pPr>
                <a:defRPr/>
              </a:pPr>
              <a:t>29</a:t>
            </a:fld>
            <a:endParaRPr lang="en-US"/>
          </a:p>
        </p:txBody>
      </p:sp>
    </p:spTree>
    <p:extLst>
      <p:ext uri="{BB962C8B-B14F-4D97-AF65-F5344CB8AC3E}">
        <p14:creationId xmlns:p14="http://schemas.microsoft.com/office/powerpoint/2010/main" val="23606357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ECD7868-8D14-4762-9A81-7333AF352441}" type="slidenum">
              <a:rPr lang="en-US" smtClean="0"/>
              <a:pPr>
                <a:defRPr/>
              </a:pPr>
              <a:t>30</a:t>
            </a:fld>
            <a:endParaRPr lang="en-US"/>
          </a:p>
        </p:txBody>
      </p:sp>
    </p:spTree>
    <p:extLst>
      <p:ext uri="{BB962C8B-B14F-4D97-AF65-F5344CB8AC3E}">
        <p14:creationId xmlns:p14="http://schemas.microsoft.com/office/powerpoint/2010/main" val="36708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ECD7868-8D14-4762-9A81-7333AF352441}" type="slidenum">
              <a:rPr lang="en-US" smtClean="0"/>
              <a:pPr>
                <a:defRPr/>
              </a:pPr>
              <a:t>31</a:t>
            </a:fld>
            <a:endParaRPr lang="en-US"/>
          </a:p>
        </p:txBody>
      </p:sp>
    </p:spTree>
    <p:extLst>
      <p:ext uri="{BB962C8B-B14F-4D97-AF65-F5344CB8AC3E}">
        <p14:creationId xmlns:p14="http://schemas.microsoft.com/office/powerpoint/2010/main" val="26700895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ECD7868-8D14-4762-9A81-7333AF352441}" type="slidenum">
              <a:rPr lang="en-US" smtClean="0"/>
              <a:pPr>
                <a:defRPr/>
              </a:pPr>
              <a:t>32</a:t>
            </a:fld>
            <a:endParaRPr lang="en-US"/>
          </a:p>
        </p:txBody>
      </p:sp>
    </p:spTree>
    <p:extLst>
      <p:ext uri="{BB962C8B-B14F-4D97-AF65-F5344CB8AC3E}">
        <p14:creationId xmlns:p14="http://schemas.microsoft.com/office/powerpoint/2010/main" val="9896723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ECD7868-8D14-4762-9A81-7333AF352441}" type="slidenum">
              <a:rPr lang="en-US" smtClean="0"/>
              <a:pPr>
                <a:defRPr/>
              </a:pPr>
              <a:t>33</a:t>
            </a:fld>
            <a:endParaRPr lang="en-US"/>
          </a:p>
        </p:txBody>
      </p:sp>
    </p:spTree>
    <p:extLst>
      <p:ext uri="{BB962C8B-B14F-4D97-AF65-F5344CB8AC3E}">
        <p14:creationId xmlns:p14="http://schemas.microsoft.com/office/powerpoint/2010/main" val="2892526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ECD7868-8D14-4762-9A81-7333AF352441}" type="slidenum">
              <a:rPr lang="en-US" smtClean="0"/>
              <a:pPr>
                <a:defRPr/>
              </a:pPr>
              <a:t>34</a:t>
            </a:fld>
            <a:endParaRPr lang="en-US"/>
          </a:p>
        </p:txBody>
      </p:sp>
    </p:spTree>
    <p:extLst>
      <p:ext uri="{BB962C8B-B14F-4D97-AF65-F5344CB8AC3E}">
        <p14:creationId xmlns:p14="http://schemas.microsoft.com/office/powerpoint/2010/main" val="20788510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ECD7868-8D14-4762-9A81-7333AF352441}" type="slidenum">
              <a:rPr lang="en-US" smtClean="0"/>
              <a:pPr>
                <a:defRPr/>
              </a:pPr>
              <a:t>36</a:t>
            </a:fld>
            <a:endParaRPr lang="en-US"/>
          </a:p>
        </p:txBody>
      </p:sp>
    </p:spTree>
    <p:extLst>
      <p:ext uri="{BB962C8B-B14F-4D97-AF65-F5344CB8AC3E}">
        <p14:creationId xmlns:p14="http://schemas.microsoft.com/office/powerpoint/2010/main" val="11487207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ECD7868-8D14-4762-9A81-7333AF352441}" type="slidenum">
              <a:rPr lang="en-US" smtClean="0"/>
              <a:pPr>
                <a:defRPr/>
              </a:pPr>
              <a:t>37</a:t>
            </a:fld>
            <a:endParaRPr lang="en-US"/>
          </a:p>
        </p:txBody>
      </p:sp>
    </p:spTree>
    <p:extLst>
      <p:ext uri="{BB962C8B-B14F-4D97-AF65-F5344CB8AC3E}">
        <p14:creationId xmlns:p14="http://schemas.microsoft.com/office/powerpoint/2010/main" val="1952373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ECD7868-8D14-4762-9A81-7333AF352441}" type="slidenum">
              <a:rPr lang="en-US" smtClean="0"/>
              <a:pPr>
                <a:defRPr/>
              </a:pPr>
              <a:t>4</a:t>
            </a:fld>
            <a:endParaRPr lang="en-US"/>
          </a:p>
        </p:txBody>
      </p:sp>
    </p:spTree>
    <p:extLst>
      <p:ext uri="{BB962C8B-B14F-4D97-AF65-F5344CB8AC3E}">
        <p14:creationId xmlns:p14="http://schemas.microsoft.com/office/powerpoint/2010/main" val="20743291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ECD7868-8D14-4762-9A81-7333AF352441}" type="slidenum">
              <a:rPr lang="en-US" smtClean="0"/>
              <a:pPr>
                <a:defRPr/>
              </a:pPr>
              <a:t>40</a:t>
            </a:fld>
            <a:endParaRPr lang="en-US"/>
          </a:p>
        </p:txBody>
      </p:sp>
    </p:spTree>
    <p:extLst>
      <p:ext uri="{BB962C8B-B14F-4D97-AF65-F5344CB8AC3E}">
        <p14:creationId xmlns:p14="http://schemas.microsoft.com/office/powerpoint/2010/main" val="28497580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ECD7868-8D14-4762-9A81-7333AF352441}" type="slidenum">
              <a:rPr lang="en-US" smtClean="0"/>
              <a:pPr>
                <a:defRPr/>
              </a:pPr>
              <a:t>41</a:t>
            </a:fld>
            <a:endParaRPr lang="en-US"/>
          </a:p>
        </p:txBody>
      </p:sp>
    </p:spTree>
    <p:extLst>
      <p:ext uri="{BB962C8B-B14F-4D97-AF65-F5344CB8AC3E}">
        <p14:creationId xmlns:p14="http://schemas.microsoft.com/office/powerpoint/2010/main" val="25254346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ECD7868-8D14-4762-9A81-7333AF352441}" type="slidenum">
              <a:rPr lang="en-US" smtClean="0"/>
              <a:pPr>
                <a:defRPr/>
              </a:pPr>
              <a:t>44</a:t>
            </a:fld>
            <a:endParaRPr lang="en-US"/>
          </a:p>
        </p:txBody>
      </p:sp>
    </p:spTree>
    <p:extLst>
      <p:ext uri="{BB962C8B-B14F-4D97-AF65-F5344CB8AC3E}">
        <p14:creationId xmlns:p14="http://schemas.microsoft.com/office/powerpoint/2010/main" val="19926488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list of benchmark evaluations planned for</a:t>
            </a:r>
            <a:r>
              <a:rPr lang="en-US" baseline="0" dirty="0"/>
              <a:t> review and inclusion in the ICSBEP Handbook over the next few years.</a:t>
            </a:r>
            <a:endParaRPr lang="en-US" dirty="0"/>
          </a:p>
        </p:txBody>
      </p:sp>
      <p:sp>
        <p:nvSpPr>
          <p:cNvPr id="4" name="Slide Number Placeholder 3"/>
          <p:cNvSpPr>
            <a:spLocks noGrp="1"/>
          </p:cNvSpPr>
          <p:nvPr>
            <p:ph type="sldNum" sz="quarter" idx="10"/>
          </p:nvPr>
        </p:nvSpPr>
        <p:spPr/>
        <p:txBody>
          <a:bodyPr/>
          <a:lstStyle/>
          <a:p>
            <a:pPr>
              <a:defRPr/>
            </a:pPr>
            <a:fld id="{CECD7868-8D14-4762-9A81-7333AF352441}" type="slidenum">
              <a:rPr lang="en-US" smtClean="0"/>
              <a:pPr>
                <a:defRPr/>
              </a:pPr>
              <a:t>45</a:t>
            </a:fld>
            <a:endParaRPr lang="en-US"/>
          </a:p>
        </p:txBody>
      </p:sp>
    </p:spTree>
    <p:extLst>
      <p:ext uri="{BB962C8B-B14F-4D97-AF65-F5344CB8AC3E}">
        <p14:creationId xmlns:p14="http://schemas.microsoft.com/office/powerpoint/2010/main" val="29286564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list of benchmark evaluations planned for</a:t>
            </a:r>
            <a:r>
              <a:rPr lang="en-US" baseline="0" dirty="0"/>
              <a:t> review and inclusion in the ICSBEP Handbook over the next few years.</a:t>
            </a:r>
            <a:endParaRPr lang="en-US" dirty="0"/>
          </a:p>
        </p:txBody>
      </p:sp>
      <p:sp>
        <p:nvSpPr>
          <p:cNvPr id="4" name="Slide Number Placeholder 3"/>
          <p:cNvSpPr>
            <a:spLocks noGrp="1"/>
          </p:cNvSpPr>
          <p:nvPr>
            <p:ph type="sldNum" sz="quarter" idx="10"/>
          </p:nvPr>
        </p:nvSpPr>
        <p:spPr/>
        <p:txBody>
          <a:bodyPr/>
          <a:lstStyle/>
          <a:p>
            <a:pPr>
              <a:defRPr/>
            </a:pPr>
            <a:fld id="{CECD7868-8D14-4762-9A81-7333AF352441}" type="slidenum">
              <a:rPr lang="en-US" smtClean="0"/>
              <a:pPr>
                <a:defRPr/>
              </a:pPr>
              <a:t>46</a:t>
            </a:fld>
            <a:endParaRPr lang="en-US"/>
          </a:p>
        </p:txBody>
      </p:sp>
    </p:spTree>
    <p:extLst>
      <p:ext uri="{BB962C8B-B14F-4D97-AF65-F5344CB8AC3E}">
        <p14:creationId xmlns:p14="http://schemas.microsoft.com/office/powerpoint/2010/main" val="19421100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revisions to the handbook:</a:t>
            </a:r>
            <a:r>
              <a:rPr lang="en-US" baseline="0" dirty="0"/>
              <a:t> addition of newly evaluated data, update to uncertainty analyses, and minor corrections to tables/figures.  Discussed briefly on following slides.</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ECD7868-8D14-4762-9A81-7333AF352441}" type="slidenum">
              <a:rPr lang="en-US" smtClean="0"/>
              <a:pPr>
                <a:defRPr/>
              </a:pPr>
              <a:t>48</a:t>
            </a:fld>
            <a:endParaRPr lang="en-US"/>
          </a:p>
        </p:txBody>
      </p:sp>
    </p:spTree>
    <p:extLst>
      <p:ext uri="{BB962C8B-B14F-4D97-AF65-F5344CB8AC3E}">
        <p14:creationId xmlns:p14="http://schemas.microsoft.com/office/powerpoint/2010/main" val="2205457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Growing</a:t>
            </a:r>
            <a:r>
              <a:rPr lang="en-US" baseline="0" dirty="0"/>
              <a:t> availability of varying reactor types and measurements.  Currently lacking BWR and MSR, not to mention unique reactor types developed that do not fit within the current specifications.  Currently no transient reactor benchmark data.</a:t>
            </a:r>
            <a:endParaRPr lang="en-US" dirty="0"/>
          </a:p>
        </p:txBody>
      </p:sp>
      <p:sp>
        <p:nvSpPr>
          <p:cNvPr id="4" name="Slide Number Placeholder 3"/>
          <p:cNvSpPr>
            <a:spLocks noGrp="1"/>
          </p:cNvSpPr>
          <p:nvPr>
            <p:ph type="sldNum" sz="quarter" idx="10"/>
          </p:nvPr>
        </p:nvSpPr>
        <p:spPr/>
        <p:txBody>
          <a:bodyPr/>
          <a:lstStyle/>
          <a:p>
            <a:pPr>
              <a:defRPr/>
            </a:pPr>
            <a:fld id="{CECD7868-8D14-4762-9A81-7333AF352441}" type="slidenum">
              <a:rPr lang="en-US" smtClean="0"/>
              <a:pPr>
                <a:defRPr/>
              </a:pPr>
              <a:t>49</a:t>
            </a:fld>
            <a:endParaRPr lang="en-US"/>
          </a:p>
        </p:txBody>
      </p:sp>
    </p:spTree>
    <p:extLst>
      <p:ext uri="{BB962C8B-B14F-4D97-AF65-F5344CB8AC3E}">
        <p14:creationId xmlns:p14="http://schemas.microsoft.com/office/powerpoint/2010/main" val="11215121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ECD7868-8D14-4762-9A81-7333AF352441}" type="slidenum">
              <a:rPr lang="en-US" smtClean="0"/>
              <a:pPr>
                <a:defRPr/>
              </a:pPr>
              <a:t>54</a:t>
            </a:fld>
            <a:endParaRPr lang="en-US"/>
          </a:p>
        </p:txBody>
      </p:sp>
    </p:spTree>
    <p:extLst>
      <p:ext uri="{BB962C8B-B14F-4D97-AF65-F5344CB8AC3E}">
        <p14:creationId xmlns:p14="http://schemas.microsoft.com/office/powerpoint/2010/main" val="8011374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ECD7868-8D14-4762-9A81-7333AF352441}" type="slidenum">
              <a:rPr lang="en-US" smtClean="0"/>
              <a:pPr>
                <a:defRPr/>
              </a:pPr>
              <a:t>57</a:t>
            </a:fld>
            <a:endParaRPr lang="en-US"/>
          </a:p>
        </p:txBody>
      </p:sp>
    </p:spTree>
    <p:extLst>
      <p:ext uri="{BB962C8B-B14F-4D97-AF65-F5344CB8AC3E}">
        <p14:creationId xmlns:p14="http://schemas.microsoft.com/office/powerpoint/2010/main" val="4446185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ECD7868-8D14-4762-9A81-7333AF352441}" type="slidenum">
              <a:rPr lang="en-US" smtClean="0"/>
              <a:pPr>
                <a:defRPr/>
              </a:pPr>
              <a:t>59</a:t>
            </a:fld>
            <a:endParaRPr lang="en-US"/>
          </a:p>
        </p:txBody>
      </p:sp>
    </p:spTree>
    <p:extLst>
      <p:ext uri="{BB962C8B-B14F-4D97-AF65-F5344CB8AC3E}">
        <p14:creationId xmlns:p14="http://schemas.microsoft.com/office/powerpoint/2010/main" val="2816405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ECD7868-8D14-4762-9A81-7333AF352441}" type="slidenum">
              <a:rPr lang="en-US" smtClean="0"/>
              <a:pPr>
                <a:defRPr/>
              </a:pPr>
              <a:t>6</a:t>
            </a:fld>
            <a:endParaRPr lang="en-US"/>
          </a:p>
        </p:txBody>
      </p:sp>
    </p:spTree>
    <p:extLst>
      <p:ext uri="{BB962C8B-B14F-4D97-AF65-F5344CB8AC3E}">
        <p14:creationId xmlns:p14="http://schemas.microsoft.com/office/powerpoint/2010/main" val="19130752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ECD7868-8D14-4762-9A81-7333AF352441}" type="slidenum">
              <a:rPr lang="en-US" smtClean="0"/>
              <a:pPr>
                <a:defRPr/>
              </a:pPr>
              <a:t>60</a:t>
            </a:fld>
            <a:endParaRPr lang="en-US"/>
          </a:p>
        </p:txBody>
      </p:sp>
    </p:spTree>
    <p:extLst>
      <p:ext uri="{BB962C8B-B14F-4D97-AF65-F5344CB8AC3E}">
        <p14:creationId xmlns:p14="http://schemas.microsoft.com/office/powerpoint/2010/main" val="32225744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ECD7868-8D14-4762-9A81-7333AF352441}" type="slidenum">
              <a:rPr lang="en-US" smtClean="0"/>
              <a:pPr>
                <a:defRPr/>
              </a:pPr>
              <a:t>61</a:t>
            </a:fld>
            <a:endParaRPr lang="en-US"/>
          </a:p>
        </p:txBody>
      </p:sp>
    </p:spTree>
    <p:extLst>
      <p:ext uri="{BB962C8B-B14F-4D97-AF65-F5344CB8AC3E}">
        <p14:creationId xmlns:p14="http://schemas.microsoft.com/office/powerpoint/2010/main" val="4045145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Current list of benchmark evaluations planned for</a:t>
            </a:r>
            <a:r>
              <a:rPr lang="en-US" baseline="0" dirty="0"/>
              <a:t> review and inclusion in the IRPhEP Handbook over the next few years.</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ECD7868-8D14-4762-9A81-7333AF352441}" type="slidenum">
              <a:rPr lang="en-US" smtClean="0"/>
              <a:pPr>
                <a:defRPr/>
              </a:pPr>
              <a:t>63</a:t>
            </a:fld>
            <a:endParaRPr lang="en-US"/>
          </a:p>
        </p:txBody>
      </p:sp>
    </p:spTree>
    <p:extLst>
      <p:ext uri="{BB962C8B-B14F-4D97-AF65-F5344CB8AC3E}">
        <p14:creationId xmlns:p14="http://schemas.microsoft.com/office/powerpoint/2010/main" val="13837940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Current list of benchmark evaluations planned for</a:t>
            </a:r>
            <a:r>
              <a:rPr lang="en-US" baseline="0" dirty="0"/>
              <a:t> review and inclusion in the IRPhEP Handbook over the next few years.</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ECD7868-8D14-4762-9A81-7333AF352441}" type="slidenum">
              <a:rPr lang="en-US" smtClean="0"/>
              <a:pPr>
                <a:defRPr/>
              </a:pPr>
              <a:t>64</a:t>
            </a:fld>
            <a:endParaRPr lang="en-US"/>
          </a:p>
        </p:txBody>
      </p:sp>
    </p:spTree>
    <p:extLst>
      <p:ext uri="{BB962C8B-B14F-4D97-AF65-F5344CB8AC3E}">
        <p14:creationId xmlns:p14="http://schemas.microsoft.com/office/powerpoint/2010/main" val="1435890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ECD7868-8D14-4762-9A81-7333AF352441}" type="slidenum">
              <a:rPr lang="en-US" smtClean="0"/>
              <a:pPr>
                <a:defRPr/>
              </a:pPr>
              <a:t>8</a:t>
            </a:fld>
            <a:endParaRPr lang="en-US"/>
          </a:p>
        </p:txBody>
      </p:sp>
    </p:spTree>
    <p:extLst>
      <p:ext uri="{BB962C8B-B14F-4D97-AF65-F5344CB8AC3E}">
        <p14:creationId xmlns:p14="http://schemas.microsoft.com/office/powerpoint/2010/main" val="68370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Overview of the benchmark</a:t>
            </a:r>
            <a:r>
              <a:rPr lang="en-US" baseline="0" dirty="0"/>
              <a:t> process with the quantity of work it entails to prepare benchmark quality evaluations for use in various aspects of the nuclear field.</a:t>
            </a:r>
            <a:endParaRPr lang="en-US" dirty="0"/>
          </a:p>
        </p:txBody>
      </p:sp>
      <p:sp>
        <p:nvSpPr>
          <p:cNvPr id="4" name="Slide Number Placeholder 3"/>
          <p:cNvSpPr>
            <a:spLocks noGrp="1"/>
          </p:cNvSpPr>
          <p:nvPr>
            <p:ph type="sldNum" sz="quarter" idx="10"/>
          </p:nvPr>
        </p:nvSpPr>
        <p:spPr/>
        <p:txBody>
          <a:bodyPr/>
          <a:lstStyle/>
          <a:p>
            <a:pPr>
              <a:defRPr/>
            </a:pPr>
            <a:fld id="{CECD7868-8D14-4762-9A81-7333AF352441}" type="slidenum">
              <a:rPr lang="en-US" smtClean="0"/>
              <a:pPr>
                <a:defRPr/>
              </a:pPr>
              <a:t>21</a:t>
            </a:fld>
            <a:endParaRPr lang="en-US"/>
          </a:p>
        </p:txBody>
      </p:sp>
    </p:spTree>
    <p:extLst>
      <p:ext uri="{BB962C8B-B14F-4D97-AF65-F5344CB8AC3E}">
        <p14:creationId xmlns:p14="http://schemas.microsoft.com/office/powerpoint/2010/main" val="3682980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Countries</a:t>
            </a:r>
            <a:r>
              <a:rPr lang="en-US" baseline="0" dirty="0"/>
              <a:t> that have contributed data to the ICSBEP and IRPhEP.</a:t>
            </a:r>
            <a:endParaRPr lang="en-US" dirty="0"/>
          </a:p>
        </p:txBody>
      </p:sp>
      <p:sp>
        <p:nvSpPr>
          <p:cNvPr id="4" name="Slide Number Placeholder 3"/>
          <p:cNvSpPr>
            <a:spLocks noGrp="1"/>
          </p:cNvSpPr>
          <p:nvPr>
            <p:ph type="sldNum" sz="quarter" idx="10"/>
          </p:nvPr>
        </p:nvSpPr>
        <p:spPr/>
        <p:txBody>
          <a:bodyPr/>
          <a:lstStyle/>
          <a:p>
            <a:pPr>
              <a:defRPr/>
            </a:pPr>
            <a:fld id="{CECD7868-8D14-4762-9A81-7333AF352441}" type="slidenum">
              <a:rPr lang="en-US" smtClean="0"/>
              <a:pPr>
                <a:defRPr/>
              </a:pPr>
              <a:t>22</a:t>
            </a:fld>
            <a:endParaRPr lang="en-US"/>
          </a:p>
        </p:txBody>
      </p:sp>
    </p:spTree>
    <p:extLst>
      <p:ext uri="{BB962C8B-B14F-4D97-AF65-F5344CB8AC3E}">
        <p14:creationId xmlns:p14="http://schemas.microsoft.com/office/powerpoint/2010/main" val="4004178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ICSBEP</a:t>
            </a:r>
            <a:r>
              <a:rPr lang="en-US" baseline="0" dirty="0"/>
              <a:t> is under the WPNCS of the OECD NEA.  The IRPhEP is under the WPRS of the OECD NEA.</a:t>
            </a:r>
            <a:endParaRPr lang="en-US" dirty="0"/>
          </a:p>
        </p:txBody>
      </p:sp>
      <p:sp>
        <p:nvSpPr>
          <p:cNvPr id="4" name="Slide Number Placeholder 3"/>
          <p:cNvSpPr>
            <a:spLocks noGrp="1"/>
          </p:cNvSpPr>
          <p:nvPr>
            <p:ph type="sldNum" sz="quarter" idx="10"/>
          </p:nvPr>
        </p:nvSpPr>
        <p:spPr/>
        <p:txBody>
          <a:bodyPr/>
          <a:lstStyle/>
          <a:p>
            <a:pPr>
              <a:defRPr/>
            </a:pPr>
            <a:fld id="{CECD7868-8D14-4762-9A81-7333AF352441}" type="slidenum">
              <a:rPr lang="en-US" smtClean="0"/>
              <a:pPr>
                <a:defRPr/>
              </a:pPr>
              <a:t>23</a:t>
            </a:fld>
            <a:endParaRPr lang="en-US"/>
          </a:p>
        </p:txBody>
      </p:sp>
    </p:spTree>
    <p:extLst>
      <p:ext uri="{BB962C8B-B14F-4D97-AF65-F5344CB8AC3E}">
        <p14:creationId xmlns:p14="http://schemas.microsoft.com/office/powerpoint/2010/main" val="1026650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OECD and</a:t>
            </a:r>
            <a:r>
              <a:rPr lang="en-US" baseline="0" dirty="0"/>
              <a:t> OECD NEA member countries.</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ECD7868-8D14-4762-9A81-7333AF352441}" type="slidenum">
              <a:rPr lang="en-US" smtClean="0"/>
              <a:pPr>
                <a:defRPr/>
              </a:pPr>
              <a:t>24</a:t>
            </a:fld>
            <a:endParaRPr lang="en-US"/>
          </a:p>
        </p:txBody>
      </p:sp>
    </p:spTree>
    <p:extLst>
      <p:ext uri="{BB962C8B-B14F-4D97-AF65-F5344CB8AC3E}">
        <p14:creationId xmlns:p14="http://schemas.microsoft.com/office/powerpoint/2010/main" val="3037937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There are innumerable participating</a:t>
            </a:r>
            <a:r>
              <a:rPr lang="en-US" baseline="0" dirty="0"/>
              <a:t> individuals and countries to individually thank them all.  Without them though these benchmark projects would not exist.</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ECD7868-8D14-4762-9A81-7333AF352441}" type="slidenum">
              <a:rPr lang="en-US" smtClean="0"/>
              <a:pPr>
                <a:defRPr/>
              </a:pPr>
              <a:t>25</a:t>
            </a:fld>
            <a:endParaRPr lang="en-US"/>
          </a:p>
        </p:txBody>
      </p:sp>
    </p:spTree>
    <p:extLst>
      <p:ext uri="{BB962C8B-B14F-4D97-AF65-F5344CB8AC3E}">
        <p14:creationId xmlns:p14="http://schemas.microsoft.com/office/powerpoint/2010/main" val="11188104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ltGray">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Line 2"/>
          <p:cNvSpPr>
            <a:spLocks noChangeShapeType="1"/>
          </p:cNvSpPr>
          <p:nvPr/>
        </p:nvSpPr>
        <p:spPr bwMode="black">
          <a:xfrm flipV="1">
            <a:off x="2097088" y="0"/>
            <a:ext cx="0" cy="6654800"/>
          </a:xfrm>
          <a:prstGeom prst="line">
            <a:avLst/>
          </a:prstGeom>
          <a:noFill/>
          <a:ln w="15875">
            <a:solidFill>
              <a:srgbClr val="41AD49"/>
            </a:solidFill>
            <a:round/>
            <a:headEnd/>
            <a:tailEnd/>
          </a:ln>
          <a:effectLst/>
        </p:spPr>
        <p:txBody>
          <a:bodyPr/>
          <a:lstStyle/>
          <a:p>
            <a:pPr>
              <a:defRPr/>
            </a:pPr>
            <a:endParaRPr lang="en-US"/>
          </a:p>
        </p:txBody>
      </p:sp>
      <p:pic>
        <p:nvPicPr>
          <p:cNvPr id="5" name="Picture 3" descr="Logo_Group_Title"/>
          <p:cNvPicPr>
            <a:picLocks noChangeAspect="1" noChangeArrowheads="1"/>
          </p:cNvPicPr>
          <p:nvPr/>
        </p:nvPicPr>
        <p:blipFill>
          <a:blip r:embed="rId3" cstate="screen">
            <a:extLst>
              <a:ext uri="{28A0092B-C50C-407E-A947-70E740481C1C}">
                <a14:useLocalDpi xmlns:a14="http://schemas.microsoft.com/office/drawing/2010/main"/>
              </a:ext>
            </a:extLst>
          </a:blip>
          <a:srcRect l="3036" t="935" r="3036" b="935"/>
          <a:stretch>
            <a:fillRect/>
          </a:stretch>
        </p:blipFill>
        <p:spPr bwMode="black">
          <a:xfrm>
            <a:off x="185738" y="1758950"/>
            <a:ext cx="1414462" cy="4794250"/>
          </a:xfrm>
          <a:prstGeom prst="rect">
            <a:avLst/>
          </a:prstGeom>
          <a:noFill/>
          <a:ln w="9525">
            <a:noFill/>
            <a:miter lim="800000"/>
            <a:headEnd/>
            <a:tailEnd/>
          </a:ln>
        </p:spPr>
      </p:pic>
      <p:sp>
        <p:nvSpPr>
          <p:cNvPr id="6" name="Rectangle 5"/>
          <p:cNvSpPr>
            <a:spLocks noChangeArrowheads="1"/>
          </p:cNvSpPr>
          <p:nvPr/>
        </p:nvSpPr>
        <p:spPr bwMode="black">
          <a:xfrm>
            <a:off x="2590800" y="1905000"/>
            <a:ext cx="2057400" cy="76200"/>
          </a:xfrm>
          <a:prstGeom prst="rect">
            <a:avLst/>
          </a:prstGeom>
          <a:solidFill>
            <a:srgbClr val="41AD49"/>
          </a:solidFill>
          <a:ln w="9525">
            <a:noFill/>
            <a:miter lim="800000"/>
            <a:headEnd/>
            <a:tailEnd/>
          </a:ln>
          <a:effectLst/>
        </p:spPr>
        <p:txBody>
          <a:bodyPr wrap="none" anchor="ctr"/>
          <a:lstStyle/>
          <a:p>
            <a:pPr>
              <a:defRPr/>
            </a:pPr>
            <a:endParaRPr lang="en-US"/>
          </a:p>
        </p:txBody>
      </p:sp>
      <p:sp>
        <p:nvSpPr>
          <p:cNvPr id="7" name="Rectangle 6"/>
          <p:cNvSpPr>
            <a:spLocks noChangeArrowheads="1"/>
          </p:cNvSpPr>
          <p:nvPr/>
        </p:nvSpPr>
        <p:spPr bwMode="black">
          <a:xfrm>
            <a:off x="4572000" y="1905000"/>
            <a:ext cx="4570413" cy="19050"/>
          </a:xfrm>
          <a:prstGeom prst="rect">
            <a:avLst/>
          </a:prstGeom>
          <a:solidFill>
            <a:srgbClr val="41AD49"/>
          </a:solidFill>
          <a:ln w="9525">
            <a:noFill/>
            <a:miter lim="800000"/>
            <a:headEnd/>
            <a:tailEnd/>
          </a:ln>
          <a:effectLst/>
        </p:spPr>
        <p:txBody>
          <a:bodyPr wrap="none" anchor="ctr"/>
          <a:lstStyle/>
          <a:p>
            <a:pPr>
              <a:defRPr/>
            </a:pPr>
            <a:endParaRPr lang="en-US"/>
          </a:p>
        </p:txBody>
      </p:sp>
      <p:sp>
        <p:nvSpPr>
          <p:cNvPr id="8" name="Rectangle 8"/>
          <p:cNvSpPr>
            <a:spLocks noChangeArrowheads="1"/>
          </p:cNvSpPr>
          <p:nvPr/>
        </p:nvSpPr>
        <p:spPr bwMode="auto">
          <a:xfrm>
            <a:off x="3362325" y="5029200"/>
            <a:ext cx="3352800" cy="762000"/>
          </a:xfrm>
          <a:prstGeom prst="rect">
            <a:avLst/>
          </a:prstGeom>
          <a:noFill/>
          <a:ln w="9525">
            <a:noFill/>
            <a:miter lim="800000"/>
            <a:headEnd/>
            <a:tailEnd/>
          </a:ln>
          <a:effectLst/>
        </p:spPr>
        <p:txBody>
          <a:bodyPr wrap="none" anchor="ctr"/>
          <a:lstStyle/>
          <a:p>
            <a:pPr algn="ctr">
              <a:lnSpc>
                <a:spcPct val="100000"/>
              </a:lnSpc>
              <a:spcBef>
                <a:spcPct val="0"/>
              </a:spcBef>
              <a:buFontTx/>
              <a:buNone/>
              <a:defRPr/>
            </a:pPr>
            <a:r>
              <a:rPr lang="en-US" sz="1600" dirty="0"/>
              <a:t>Nuclear Data Week 2020</a:t>
            </a:r>
          </a:p>
          <a:p>
            <a:pPr algn="ctr">
              <a:lnSpc>
                <a:spcPct val="100000"/>
              </a:lnSpc>
              <a:spcBef>
                <a:spcPct val="0"/>
              </a:spcBef>
              <a:buFontTx/>
              <a:buNone/>
              <a:defRPr/>
            </a:pPr>
            <a:r>
              <a:rPr lang="en-US" sz="1600" baseline="0" dirty="0"/>
              <a:t>(Pretend we’re on Long Island)</a:t>
            </a:r>
          </a:p>
          <a:p>
            <a:pPr algn="ctr">
              <a:lnSpc>
                <a:spcPct val="100000"/>
              </a:lnSpc>
              <a:spcBef>
                <a:spcPct val="0"/>
              </a:spcBef>
              <a:buFontTx/>
              <a:buNone/>
              <a:defRPr/>
            </a:pPr>
            <a:r>
              <a:rPr lang="en-US" sz="1600" baseline="0" dirty="0"/>
              <a:t>30 November – 4 December 2020</a:t>
            </a:r>
            <a:endParaRPr lang="en-US" sz="1600" dirty="0"/>
          </a:p>
        </p:txBody>
      </p:sp>
      <p:sp>
        <p:nvSpPr>
          <p:cNvPr id="9" name="Rectangle 9"/>
          <p:cNvSpPr>
            <a:spLocks noChangeArrowheads="1"/>
          </p:cNvSpPr>
          <p:nvPr/>
        </p:nvSpPr>
        <p:spPr bwMode="black">
          <a:xfrm>
            <a:off x="2590800" y="1905000"/>
            <a:ext cx="2057400" cy="76200"/>
          </a:xfrm>
          <a:prstGeom prst="rect">
            <a:avLst/>
          </a:prstGeom>
          <a:solidFill>
            <a:srgbClr val="41AD49"/>
          </a:solidFill>
          <a:ln w="9525">
            <a:noFill/>
            <a:miter lim="800000"/>
            <a:headEnd/>
            <a:tailEnd/>
          </a:ln>
          <a:effectLst/>
        </p:spPr>
        <p:txBody>
          <a:bodyPr wrap="none" anchor="ctr"/>
          <a:lstStyle/>
          <a:p>
            <a:pPr>
              <a:defRPr/>
            </a:pPr>
            <a:endParaRPr lang="en-US"/>
          </a:p>
        </p:txBody>
      </p:sp>
      <p:sp>
        <p:nvSpPr>
          <p:cNvPr id="10" name="Rectangle 10"/>
          <p:cNvSpPr>
            <a:spLocks noChangeArrowheads="1"/>
          </p:cNvSpPr>
          <p:nvPr/>
        </p:nvSpPr>
        <p:spPr bwMode="black">
          <a:xfrm>
            <a:off x="4572000" y="1905000"/>
            <a:ext cx="4570413" cy="19050"/>
          </a:xfrm>
          <a:prstGeom prst="rect">
            <a:avLst/>
          </a:prstGeom>
          <a:solidFill>
            <a:srgbClr val="41AD49"/>
          </a:solidFill>
          <a:ln w="9525">
            <a:noFill/>
            <a:miter lim="800000"/>
            <a:headEnd/>
            <a:tailEnd/>
          </a:ln>
          <a:effectLst/>
        </p:spPr>
        <p:txBody>
          <a:bodyPr wrap="none" anchor="ctr"/>
          <a:lstStyle/>
          <a:p>
            <a:pPr>
              <a:defRPr/>
            </a:pPr>
            <a:endParaRPr lang="en-US"/>
          </a:p>
        </p:txBody>
      </p:sp>
      <p:sp>
        <p:nvSpPr>
          <p:cNvPr id="11" name="Rectangle 12"/>
          <p:cNvSpPr>
            <a:spLocks noChangeArrowheads="1"/>
          </p:cNvSpPr>
          <p:nvPr userDrawn="1"/>
        </p:nvSpPr>
        <p:spPr bwMode="auto">
          <a:xfrm>
            <a:off x="2133600" y="6677025"/>
            <a:ext cx="4419600" cy="180975"/>
          </a:xfrm>
          <a:prstGeom prst="rect">
            <a:avLst/>
          </a:prstGeom>
          <a:gradFill rotWithShape="1">
            <a:gsLst>
              <a:gs pos="0">
                <a:srgbClr val="008080"/>
              </a:gs>
              <a:gs pos="50000">
                <a:srgbClr val="5EC265"/>
              </a:gs>
              <a:gs pos="100000">
                <a:srgbClr val="008080"/>
              </a:gs>
            </a:gsLst>
            <a:lin ang="0" scaled="1"/>
          </a:gradFill>
          <a:ln w="9525">
            <a:noFill/>
            <a:miter lim="800000"/>
            <a:headEnd/>
            <a:tailEnd/>
          </a:ln>
          <a:effectLst/>
        </p:spPr>
        <p:txBody>
          <a:bodyPr wrap="none" anchor="ctr"/>
          <a:lstStyle/>
          <a:p>
            <a:pPr>
              <a:defRPr/>
            </a:pPr>
            <a:endParaRPr lang="en-US"/>
          </a:p>
        </p:txBody>
      </p:sp>
      <p:sp>
        <p:nvSpPr>
          <p:cNvPr id="294916" name="Rectangle 4"/>
          <p:cNvSpPr>
            <a:spLocks noGrp="1" noChangeArrowheads="1"/>
          </p:cNvSpPr>
          <p:nvPr>
            <p:ph type="ctrTitle" sz="quarter"/>
          </p:nvPr>
        </p:nvSpPr>
        <p:spPr>
          <a:xfrm>
            <a:off x="2514600" y="457200"/>
            <a:ext cx="6172200" cy="1371600"/>
          </a:xfrm>
        </p:spPr>
        <p:txBody>
          <a:bodyPr lIns="64008" tIns="45720" rIns="91440" bIns="45720"/>
          <a:lstStyle>
            <a:lvl1pPr>
              <a:lnSpc>
                <a:spcPct val="80000"/>
              </a:lnSpc>
              <a:defRPr/>
            </a:lvl1pPr>
          </a:lstStyle>
          <a:p>
            <a:r>
              <a:rPr lang="en-US"/>
              <a:t>Click to edit Master title style</a:t>
            </a:r>
          </a:p>
        </p:txBody>
      </p:sp>
      <p:sp>
        <p:nvSpPr>
          <p:cNvPr id="294919" name="Rectangle 7"/>
          <p:cNvSpPr>
            <a:spLocks noGrp="1" noChangeArrowheads="1"/>
          </p:cNvSpPr>
          <p:nvPr>
            <p:ph type="subTitle" sz="quarter" idx="1"/>
          </p:nvPr>
        </p:nvSpPr>
        <p:spPr>
          <a:xfrm>
            <a:off x="2514600" y="2133600"/>
            <a:ext cx="6172200" cy="2895600"/>
          </a:xfrm>
        </p:spPr>
        <p:txBody>
          <a:bodyPr lIns="64008" tIns="45720" rIns="91440" bIns="45720"/>
          <a:lstStyle>
            <a:lvl1pPr marL="0" indent="0">
              <a:lnSpc>
                <a:spcPct val="80000"/>
              </a:lnSpc>
              <a:spcBef>
                <a:spcPct val="0"/>
              </a:spcBef>
              <a:buFontTx/>
              <a:buNone/>
              <a:defRPr b="0"/>
            </a:lvl1pPr>
          </a:lstStyle>
          <a:p>
            <a:r>
              <a:rPr lang="en-US" dirty="0"/>
              <a:t>Click to edit Master subtitle style</a:t>
            </a:r>
          </a:p>
        </p:txBody>
      </p: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a:buFont typeface="Wingdings" pitchFamily="2" charset="2"/>
              <a:buChar char="Ø"/>
              <a:defRPr sz="2800"/>
            </a:lvl1pPr>
            <a:lvl2pPr>
              <a:buFont typeface="Wingdings" pitchFamily="2" charset="2"/>
              <a:buChar char="v"/>
              <a:defRPr sz="2400"/>
            </a:lvl2pPr>
            <a:lvl3pPr>
              <a:buFont typeface="Courier New" pitchFamily="49" charset="0"/>
              <a:buChar char="o"/>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a:ln/>
        </p:spPr>
        <p:txBody>
          <a:bodyPr/>
          <a:lstStyle>
            <a:lvl1pPr>
              <a:defRPr/>
            </a:lvl1pPr>
          </a:lstStyle>
          <a:p>
            <a:pPr>
              <a:defRPr/>
            </a:pPr>
            <a:fld id="{24D36178-A6C2-4F1E-9A14-CDE8678F2A6C}" type="slidenum">
              <a:rPr lang="en-US"/>
              <a:pPr>
                <a:defRPr/>
              </a:pPr>
              <a:t>‹#›</a:t>
            </a:fld>
            <a:endParaRPr lang="en-US"/>
          </a:p>
        </p:txBody>
      </p:sp>
    </p:spTree>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4188" y="2895600"/>
            <a:ext cx="8126412" cy="909638"/>
          </a:xfrm>
        </p:spPr>
        <p:txBody>
          <a:bodyPr/>
          <a:lstStyle>
            <a:lvl1pPr algn="ctr">
              <a:defRPr/>
            </a:lvl1pPr>
          </a:lstStyle>
          <a:p>
            <a:r>
              <a:rPr lang="en-US" dirty="0"/>
              <a:t>Click to edit Master title style</a:t>
            </a:r>
          </a:p>
        </p:txBody>
      </p:sp>
      <p:sp>
        <p:nvSpPr>
          <p:cNvPr id="4" name="Rectangle 3"/>
          <p:cNvSpPr>
            <a:spLocks noGrp="1" noChangeArrowheads="1"/>
          </p:cNvSpPr>
          <p:nvPr>
            <p:ph type="sldNum" sz="quarter" idx="10"/>
          </p:nvPr>
        </p:nvSpPr>
        <p:spPr>
          <a:ln/>
        </p:spPr>
        <p:txBody>
          <a:bodyPr/>
          <a:lstStyle>
            <a:lvl1pPr>
              <a:defRPr/>
            </a:lvl1pPr>
          </a:lstStyle>
          <a:p>
            <a:pPr>
              <a:defRPr/>
            </a:pPr>
            <a:fld id="{24D36178-A6C2-4F1E-9A14-CDE8678F2A6C}" type="slidenum">
              <a:rPr lang="en-US"/>
              <a:pPr>
                <a:defRPr/>
              </a:pPr>
              <a:t>‹#›</a:t>
            </a:fld>
            <a:endParaRPr lang="en-US"/>
          </a:p>
        </p:txBody>
      </p:sp>
    </p:spTree>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65138" y="1447800"/>
            <a:ext cx="3802062" cy="4221163"/>
          </a:xfrm>
        </p:spPr>
        <p:txBody>
          <a:bodyPr>
            <a:normAutofit/>
          </a:bodyPr>
          <a:lstStyle>
            <a:lvl1pPr>
              <a:buFont typeface="Wingdings" pitchFamily="2" charset="2"/>
              <a:buChar char="Ø"/>
              <a:defRPr sz="2800"/>
            </a:lvl1pPr>
            <a:lvl2pPr>
              <a:buFont typeface="Wingdings" pitchFamily="2" charset="2"/>
              <a:buChar char="v"/>
              <a:defRPr sz="2400"/>
            </a:lvl2pPr>
            <a:lvl3pPr>
              <a:buFont typeface="Courier New" pitchFamily="49" charset="0"/>
              <a:buChar char="o"/>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a:ln/>
        </p:spPr>
        <p:txBody>
          <a:bodyPr/>
          <a:lstStyle>
            <a:lvl1pPr>
              <a:defRPr/>
            </a:lvl1pPr>
          </a:lstStyle>
          <a:p>
            <a:pPr>
              <a:defRPr/>
            </a:pPr>
            <a:fld id="{24D36178-A6C2-4F1E-9A14-CDE8678F2A6C}" type="slidenum">
              <a:rPr lang="en-US"/>
              <a:pPr>
                <a:defRPr/>
              </a:pPr>
              <a:t>‹#›</a:t>
            </a:fld>
            <a:endParaRPr lang="en-US"/>
          </a:p>
        </p:txBody>
      </p:sp>
      <p:sp>
        <p:nvSpPr>
          <p:cNvPr id="5" name="Content Placeholder 2"/>
          <p:cNvSpPr>
            <a:spLocks noGrp="1"/>
          </p:cNvSpPr>
          <p:nvPr>
            <p:ph idx="11"/>
          </p:nvPr>
        </p:nvSpPr>
        <p:spPr>
          <a:xfrm>
            <a:off x="4800600" y="1447800"/>
            <a:ext cx="3802062" cy="4221163"/>
          </a:xfrm>
        </p:spPr>
        <p:txBody>
          <a:bodyPr>
            <a:normAutofit/>
          </a:bodyPr>
          <a:lstStyle>
            <a:lvl1pPr>
              <a:buFont typeface="Wingdings" pitchFamily="2" charset="2"/>
              <a:buChar char="Ø"/>
              <a:defRPr sz="2800"/>
            </a:lvl1pPr>
            <a:lvl2pPr>
              <a:buFont typeface="Wingdings" pitchFamily="2" charset="2"/>
              <a:buChar char="v"/>
              <a:defRPr sz="2400"/>
            </a:lvl2pPr>
            <a:lvl3pPr>
              <a:buFont typeface="Courier New" pitchFamily="49" charset="0"/>
              <a:buChar char="o"/>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3"/>
          <p:cNvSpPr>
            <a:spLocks noGrp="1" noChangeArrowheads="1"/>
          </p:cNvSpPr>
          <p:nvPr>
            <p:ph type="sldNum" sz="quarter" idx="10"/>
          </p:nvPr>
        </p:nvSpPr>
        <p:spPr>
          <a:ln/>
        </p:spPr>
        <p:txBody>
          <a:bodyPr/>
          <a:lstStyle>
            <a:lvl1pPr>
              <a:defRPr/>
            </a:lvl1pPr>
          </a:lstStyle>
          <a:p>
            <a:pPr>
              <a:defRPr/>
            </a:pPr>
            <a:fld id="{24D36178-A6C2-4F1E-9A14-CDE8678F2A6C}" type="slidenum">
              <a:rPr lang="en-US"/>
              <a:pPr>
                <a:defRPr/>
              </a:pPr>
              <a:t>‹#›</a:t>
            </a:fld>
            <a:endParaRPr lang="en-US"/>
          </a:p>
        </p:txBody>
      </p:sp>
      <p:sp>
        <p:nvSpPr>
          <p:cNvPr id="5" name="Content Placeholder 2"/>
          <p:cNvSpPr>
            <a:spLocks noGrp="1"/>
          </p:cNvSpPr>
          <p:nvPr>
            <p:ph idx="11"/>
          </p:nvPr>
        </p:nvSpPr>
        <p:spPr>
          <a:xfrm>
            <a:off x="4800600" y="1447800"/>
            <a:ext cx="3802062" cy="4221163"/>
          </a:xfrm>
        </p:spPr>
        <p:txBody>
          <a:bodyPr>
            <a:normAutofit/>
          </a:bodyPr>
          <a:lstStyle>
            <a:lvl1pPr>
              <a:buFont typeface="Wingdings" pitchFamily="2" charset="2"/>
              <a:buChar char="Ø"/>
              <a:defRPr sz="2800"/>
            </a:lvl1pPr>
            <a:lvl2pPr>
              <a:buFont typeface="Wingdings" pitchFamily="2" charset="2"/>
              <a:buChar char="v"/>
              <a:defRPr sz="2400"/>
            </a:lvl2pPr>
            <a:lvl3pPr>
              <a:buFont typeface="Courier New" pitchFamily="49" charset="0"/>
              <a:buChar char="o"/>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idx="1"/>
          </p:nvPr>
        </p:nvSpPr>
        <p:spPr>
          <a:xfrm>
            <a:off x="465138" y="1447801"/>
            <a:ext cx="3802062" cy="1981200"/>
          </a:xfrm>
        </p:spPr>
        <p:txBody>
          <a:bodyPr>
            <a:normAutofit/>
          </a:bodyPr>
          <a:lstStyle>
            <a:lvl1pPr>
              <a:buFont typeface="Wingdings" pitchFamily="2" charset="2"/>
              <a:buChar char="Ø"/>
              <a:defRPr sz="2800"/>
            </a:lvl1pPr>
            <a:lvl2pPr>
              <a:buFont typeface="Wingdings" pitchFamily="2" charset="2"/>
              <a:buChar char="v"/>
              <a:defRPr sz="2400"/>
            </a:lvl2pPr>
            <a:lvl3pPr>
              <a:buFont typeface="Courier New" pitchFamily="49" charset="0"/>
              <a:buChar char="o"/>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2"/>
          </p:nvPr>
        </p:nvSpPr>
        <p:spPr>
          <a:xfrm>
            <a:off x="457200" y="3733800"/>
            <a:ext cx="3802062" cy="1981200"/>
          </a:xfrm>
        </p:spPr>
        <p:txBody>
          <a:bodyPr>
            <a:normAutofit/>
          </a:bodyPr>
          <a:lstStyle>
            <a:lvl1pPr>
              <a:buFont typeface="Wingdings" pitchFamily="2" charset="2"/>
              <a:buChar char="Ø"/>
              <a:defRPr sz="2800"/>
            </a:lvl1pPr>
            <a:lvl2pPr>
              <a:buFont typeface="Wingdings" pitchFamily="2" charset="2"/>
              <a:buChar char="v"/>
              <a:defRPr sz="2400"/>
            </a:lvl2pPr>
            <a:lvl3pPr>
              <a:buFont typeface="Courier New" pitchFamily="49" charset="0"/>
              <a:buChar char="o"/>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65138" y="1447800"/>
            <a:ext cx="3802062" cy="4221163"/>
          </a:xfrm>
        </p:spPr>
        <p:txBody>
          <a:bodyPr>
            <a:normAutofit/>
          </a:bodyPr>
          <a:lstStyle>
            <a:lvl1pPr>
              <a:buFont typeface="Wingdings" pitchFamily="2" charset="2"/>
              <a:buChar char="Ø"/>
              <a:defRPr sz="2800"/>
            </a:lvl1pPr>
            <a:lvl2pPr>
              <a:buFont typeface="Wingdings" pitchFamily="2" charset="2"/>
              <a:buChar char="v"/>
              <a:defRPr sz="2400"/>
            </a:lvl2pPr>
            <a:lvl3pPr>
              <a:buFont typeface="Courier New" pitchFamily="49" charset="0"/>
              <a:buChar char="o"/>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a:ln/>
        </p:spPr>
        <p:txBody>
          <a:bodyPr/>
          <a:lstStyle>
            <a:lvl1pPr>
              <a:defRPr/>
            </a:lvl1pPr>
          </a:lstStyle>
          <a:p>
            <a:pPr>
              <a:defRPr/>
            </a:pPr>
            <a:fld id="{24D36178-A6C2-4F1E-9A14-CDE8678F2A6C}" type="slidenum">
              <a:rPr lang="en-US"/>
              <a:pPr>
                <a:defRPr/>
              </a:pPr>
              <a:t>‹#›</a:t>
            </a:fld>
            <a:endParaRPr lang="en-US"/>
          </a:p>
        </p:txBody>
      </p:sp>
      <p:sp>
        <p:nvSpPr>
          <p:cNvPr id="6" name="Content Placeholder 2"/>
          <p:cNvSpPr>
            <a:spLocks noGrp="1"/>
          </p:cNvSpPr>
          <p:nvPr>
            <p:ph idx="11"/>
          </p:nvPr>
        </p:nvSpPr>
        <p:spPr>
          <a:xfrm>
            <a:off x="4800600" y="1447801"/>
            <a:ext cx="3802062" cy="1981200"/>
          </a:xfrm>
        </p:spPr>
        <p:txBody>
          <a:bodyPr>
            <a:normAutofit/>
          </a:bodyPr>
          <a:lstStyle>
            <a:lvl1pPr>
              <a:buFont typeface="Wingdings" pitchFamily="2" charset="2"/>
              <a:buChar char="Ø"/>
              <a:defRPr sz="2800"/>
            </a:lvl1pPr>
            <a:lvl2pPr>
              <a:buFont typeface="Wingdings" pitchFamily="2" charset="2"/>
              <a:buChar char="v"/>
              <a:defRPr sz="2400"/>
            </a:lvl2pPr>
            <a:lvl3pPr>
              <a:buFont typeface="Courier New" pitchFamily="49" charset="0"/>
              <a:buChar char="o"/>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800600" y="3733800"/>
            <a:ext cx="3802062" cy="1981200"/>
          </a:xfrm>
        </p:spPr>
        <p:txBody>
          <a:bodyPr>
            <a:normAutofit/>
          </a:bodyPr>
          <a:lstStyle>
            <a:lvl1pPr>
              <a:buFont typeface="Wingdings" pitchFamily="2" charset="2"/>
              <a:buChar char="Ø"/>
              <a:defRPr sz="2800"/>
            </a:lvl1pPr>
            <a:lvl2pPr>
              <a:buFont typeface="Wingdings" pitchFamily="2" charset="2"/>
              <a:buChar char="v"/>
              <a:defRPr sz="2400"/>
            </a:lvl2pPr>
            <a:lvl3pPr>
              <a:buFont typeface="Courier New" pitchFamily="49" charset="0"/>
              <a:buChar char="o"/>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65138" y="1447801"/>
            <a:ext cx="3802062" cy="1981200"/>
          </a:xfrm>
        </p:spPr>
        <p:txBody>
          <a:bodyPr>
            <a:normAutofit/>
          </a:bodyPr>
          <a:lstStyle>
            <a:lvl1pPr>
              <a:buFont typeface="Wingdings" pitchFamily="2" charset="2"/>
              <a:buChar char="Ø"/>
              <a:defRPr sz="2800"/>
            </a:lvl1pPr>
            <a:lvl2pPr>
              <a:buFont typeface="Wingdings" pitchFamily="2" charset="2"/>
              <a:buChar char="v"/>
              <a:defRPr sz="2400"/>
            </a:lvl2pPr>
            <a:lvl3pPr>
              <a:buFont typeface="Courier New" pitchFamily="49" charset="0"/>
              <a:buChar char="o"/>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a:ln/>
        </p:spPr>
        <p:txBody>
          <a:bodyPr/>
          <a:lstStyle>
            <a:lvl1pPr>
              <a:defRPr/>
            </a:lvl1pPr>
          </a:lstStyle>
          <a:p>
            <a:pPr>
              <a:defRPr/>
            </a:pPr>
            <a:fld id="{24D36178-A6C2-4F1E-9A14-CDE8678F2A6C}" type="slidenum">
              <a:rPr lang="en-US"/>
              <a:pPr>
                <a:defRPr/>
              </a:pPr>
              <a:t>‹#›</a:t>
            </a:fld>
            <a:endParaRPr lang="en-US"/>
          </a:p>
        </p:txBody>
      </p:sp>
      <p:sp>
        <p:nvSpPr>
          <p:cNvPr id="5" name="Content Placeholder 2"/>
          <p:cNvSpPr>
            <a:spLocks noGrp="1"/>
          </p:cNvSpPr>
          <p:nvPr>
            <p:ph idx="11"/>
          </p:nvPr>
        </p:nvSpPr>
        <p:spPr>
          <a:xfrm>
            <a:off x="4800600" y="1447801"/>
            <a:ext cx="3802062" cy="1981200"/>
          </a:xfrm>
        </p:spPr>
        <p:txBody>
          <a:bodyPr>
            <a:normAutofit/>
          </a:bodyPr>
          <a:lstStyle>
            <a:lvl1pPr>
              <a:buFont typeface="Wingdings" pitchFamily="2" charset="2"/>
              <a:buChar char="Ø"/>
              <a:defRPr sz="2800"/>
            </a:lvl1pPr>
            <a:lvl2pPr>
              <a:buFont typeface="Wingdings" pitchFamily="2" charset="2"/>
              <a:buChar char="v"/>
              <a:defRPr sz="2400"/>
            </a:lvl2pPr>
            <a:lvl3pPr>
              <a:buFont typeface="Courier New" pitchFamily="49" charset="0"/>
              <a:buChar char="o"/>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idx="12"/>
          </p:nvPr>
        </p:nvSpPr>
        <p:spPr>
          <a:xfrm>
            <a:off x="457200" y="3733800"/>
            <a:ext cx="3802062" cy="1981200"/>
          </a:xfrm>
        </p:spPr>
        <p:txBody>
          <a:bodyPr>
            <a:normAutofit/>
          </a:bodyPr>
          <a:lstStyle>
            <a:lvl1pPr>
              <a:buFont typeface="Wingdings" pitchFamily="2" charset="2"/>
              <a:buChar char="Ø"/>
              <a:defRPr sz="2800"/>
            </a:lvl1pPr>
            <a:lvl2pPr>
              <a:buFont typeface="Wingdings" pitchFamily="2" charset="2"/>
              <a:buChar char="v"/>
              <a:defRPr sz="2400"/>
            </a:lvl2pPr>
            <a:lvl3pPr>
              <a:buFont typeface="Courier New" pitchFamily="49" charset="0"/>
              <a:buChar char="o"/>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800600" y="3733800"/>
            <a:ext cx="3802062" cy="1981200"/>
          </a:xfrm>
        </p:spPr>
        <p:txBody>
          <a:bodyPr>
            <a:normAutofit/>
          </a:bodyPr>
          <a:lstStyle>
            <a:lvl1pPr>
              <a:buFont typeface="Wingdings" pitchFamily="2" charset="2"/>
              <a:buChar char="Ø"/>
              <a:defRPr sz="2800"/>
            </a:lvl1pPr>
            <a:lvl2pPr>
              <a:buFont typeface="Wingdings" pitchFamily="2" charset="2"/>
              <a:buChar char="v"/>
              <a:defRPr sz="2400"/>
            </a:lvl2pPr>
            <a:lvl3pPr>
              <a:buFont typeface="Courier New" pitchFamily="49" charset="0"/>
              <a:buChar char="o"/>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65138" y="1447801"/>
            <a:ext cx="8145462" cy="1295399"/>
          </a:xfrm>
        </p:spPr>
        <p:txBody>
          <a:bodyPr>
            <a:normAutofit/>
          </a:bodyPr>
          <a:lstStyle>
            <a:lvl1pPr>
              <a:buFont typeface="Wingdings" pitchFamily="2" charset="2"/>
              <a:buChar char="Ø"/>
              <a:defRPr sz="2800"/>
            </a:lvl1pPr>
            <a:lvl2pPr>
              <a:buFont typeface="Wingdings" pitchFamily="2" charset="2"/>
              <a:buChar char="v"/>
              <a:defRPr sz="2400"/>
            </a:lvl2pPr>
            <a:lvl3pPr>
              <a:buFont typeface="Courier New" pitchFamily="49" charset="0"/>
              <a:buChar char="o"/>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a:ln/>
        </p:spPr>
        <p:txBody>
          <a:bodyPr/>
          <a:lstStyle>
            <a:lvl1pPr>
              <a:defRPr/>
            </a:lvl1pPr>
          </a:lstStyle>
          <a:p>
            <a:pPr>
              <a:defRPr/>
            </a:pPr>
            <a:fld id="{24D36178-A6C2-4F1E-9A14-CDE8678F2A6C}" type="slidenum">
              <a:rPr lang="en-US"/>
              <a:pPr>
                <a:defRPr/>
              </a:pPr>
              <a:t>‹#›</a:t>
            </a:fld>
            <a:endParaRPr lang="en-US"/>
          </a:p>
        </p:txBody>
      </p:sp>
      <p:sp>
        <p:nvSpPr>
          <p:cNvPr id="6" name="Content Placeholder 2"/>
          <p:cNvSpPr>
            <a:spLocks noGrp="1"/>
          </p:cNvSpPr>
          <p:nvPr>
            <p:ph idx="12"/>
          </p:nvPr>
        </p:nvSpPr>
        <p:spPr>
          <a:xfrm>
            <a:off x="457200" y="2819400"/>
            <a:ext cx="8153400" cy="2895600"/>
          </a:xfrm>
        </p:spPr>
        <p:txBody>
          <a:bodyPr>
            <a:normAutofit/>
          </a:bodyPr>
          <a:lstStyle>
            <a:lvl1pPr>
              <a:buFont typeface="Wingdings" pitchFamily="2" charset="2"/>
              <a:buChar char="Ø"/>
              <a:defRPr sz="2800"/>
            </a:lvl1pPr>
            <a:lvl2pPr>
              <a:buFont typeface="Wingdings" pitchFamily="2" charset="2"/>
              <a:buChar char="v"/>
              <a:defRPr sz="2400"/>
            </a:lvl2pPr>
            <a:lvl3pPr>
              <a:buFont typeface="Courier New" pitchFamily="49" charset="0"/>
              <a:buChar char="o"/>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wmf"/><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blipFill dpi="0" rotWithShape="0">
          <a:blip r:embed="rId10"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26" name="Picture 2" descr="Logo_Group_Body"/>
          <p:cNvPicPr>
            <a:picLocks noChangeAspect="1" noChangeArrowheads="1"/>
          </p:cNvPicPr>
          <p:nvPr/>
        </p:nvPicPr>
        <p:blipFill>
          <a:blip r:embed="rId11" cstate="screen">
            <a:extLst>
              <a:ext uri="{28A0092B-C50C-407E-A947-70E740481C1C}">
                <a14:useLocalDpi xmlns:a14="http://schemas.microsoft.com/office/drawing/2010/main"/>
              </a:ext>
            </a:extLst>
          </a:blip>
          <a:srcRect l="1559" t="6685" r="1559" b="6685"/>
          <a:stretch>
            <a:fillRect/>
          </a:stretch>
        </p:blipFill>
        <p:spPr bwMode="black">
          <a:xfrm>
            <a:off x="207963" y="5992813"/>
            <a:ext cx="2840037" cy="592137"/>
          </a:xfrm>
          <a:prstGeom prst="rect">
            <a:avLst/>
          </a:prstGeom>
          <a:noFill/>
          <a:ln w="9525">
            <a:noFill/>
            <a:miter lim="800000"/>
            <a:headEnd/>
            <a:tailEnd/>
          </a:ln>
        </p:spPr>
      </p:pic>
      <p:sp>
        <p:nvSpPr>
          <p:cNvPr id="293891" name="Rectangle 3"/>
          <p:cNvSpPr>
            <a:spLocks noGrp="1" noChangeArrowheads="1"/>
          </p:cNvSpPr>
          <p:nvPr>
            <p:ph type="sldNum" sz="quarter" idx="4"/>
          </p:nvPr>
        </p:nvSpPr>
        <p:spPr bwMode="auto">
          <a:xfrm>
            <a:off x="7010400" y="6705600"/>
            <a:ext cx="2133600" cy="152400"/>
          </a:xfrm>
          <a:prstGeom prst="rect">
            <a:avLst/>
          </a:prstGeom>
          <a:noFill/>
          <a:ln w="9525">
            <a:noFill/>
            <a:miter lim="800000"/>
            <a:headEnd/>
            <a:tailEnd/>
          </a:ln>
          <a:effectLst/>
        </p:spPr>
        <p:txBody>
          <a:bodyPr vert="horz" wrap="square" lIns="91440" tIns="45720" rIns="45720" bIns="45720" numCol="1" anchor="ctr" anchorCtr="0" compatLnSpc="1">
            <a:prstTxWarp prst="textNoShape">
              <a:avLst/>
            </a:prstTxWarp>
          </a:bodyPr>
          <a:lstStyle>
            <a:lvl1pPr algn="r">
              <a:lnSpc>
                <a:spcPct val="100000"/>
              </a:lnSpc>
              <a:spcBef>
                <a:spcPct val="0"/>
              </a:spcBef>
              <a:buFontTx/>
              <a:buNone/>
              <a:defRPr sz="800" b="0" smtClean="0"/>
            </a:lvl1pPr>
          </a:lstStyle>
          <a:p>
            <a:pPr>
              <a:defRPr/>
            </a:pPr>
            <a:fld id="{FA86C603-CD29-4FAF-B7FB-0A2E426C0EDB}" type="slidenum">
              <a:rPr lang="en-US"/>
              <a:pPr>
                <a:defRPr/>
              </a:pPr>
              <a:t>‹#›</a:t>
            </a:fld>
            <a:endParaRPr lang="en-US"/>
          </a:p>
        </p:txBody>
      </p:sp>
      <p:sp>
        <p:nvSpPr>
          <p:cNvPr id="1028" name="Rectangle 4"/>
          <p:cNvSpPr>
            <a:spLocks noGrp="1" noChangeArrowheads="1"/>
          </p:cNvSpPr>
          <p:nvPr>
            <p:ph type="title"/>
          </p:nvPr>
        </p:nvSpPr>
        <p:spPr bwMode="auto">
          <a:xfrm>
            <a:off x="484188" y="304800"/>
            <a:ext cx="8126412" cy="909638"/>
          </a:xfrm>
          <a:prstGeom prst="rect">
            <a:avLst/>
          </a:prstGeom>
          <a:noFill/>
          <a:ln w="9525">
            <a:noFill/>
            <a:miter lim="800000"/>
            <a:headEnd/>
            <a:tailEnd/>
          </a:ln>
        </p:spPr>
        <p:txBody>
          <a:bodyPr vert="horz" wrap="square" lIns="45720" tIns="45714" rIns="91429" bIns="45714" numCol="1" anchor="b" anchorCtr="0" compatLnSpc="1">
            <a:prstTxWarp prst="textNoShape">
              <a:avLst/>
            </a:prstTxWarp>
            <a:normAutofit/>
          </a:bodyPr>
          <a:lstStyle/>
          <a:p>
            <a:pPr lvl="0"/>
            <a:r>
              <a:rPr lang="en-US"/>
              <a:t>Click to edit Master title style</a:t>
            </a:r>
          </a:p>
        </p:txBody>
      </p:sp>
      <p:sp>
        <p:nvSpPr>
          <p:cNvPr id="1029" name="Rectangle 5"/>
          <p:cNvSpPr>
            <a:spLocks noGrp="1" noChangeArrowheads="1"/>
          </p:cNvSpPr>
          <p:nvPr>
            <p:ph type="body" idx="1"/>
          </p:nvPr>
        </p:nvSpPr>
        <p:spPr bwMode="auto">
          <a:xfrm>
            <a:off x="465138" y="1447800"/>
            <a:ext cx="8145462" cy="4221163"/>
          </a:xfrm>
          <a:prstGeom prst="rect">
            <a:avLst/>
          </a:prstGeom>
          <a:noFill/>
          <a:ln w="9525">
            <a:noFill/>
            <a:miter lim="800000"/>
            <a:headEnd/>
            <a:tailEnd/>
          </a:ln>
        </p:spPr>
        <p:txBody>
          <a:bodyPr vert="horz" wrap="square" lIns="45720" tIns="45714" rIns="91429" bIns="45714" numCol="1" anchor="t" anchorCtr="0" compatLnSpc="1">
            <a:prstTxWarp prst="textNoShape">
              <a:avLst/>
            </a:prstTxWarp>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3894" name="Rectangle 6"/>
          <p:cNvSpPr>
            <a:spLocks noChangeArrowheads="1"/>
          </p:cNvSpPr>
          <p:nvPr/>
        </p:nvSpPr>
        <p:spPr bwMode="black">
          <a:xfrm>
            <a:off x="533400" y="1219200"/>
            <a:ext cx="2057400" cy="76200"/>
          </a:xfrm>
          <a:prstGeom prst="rect">
            <a:avLst/>
          </a:prstGeom>
          <a:solidFill>
            <a:srgbClr val="41AD49"/>
          </a:solidFill>
          <a:ln w="9525">
            <a:noFill/>
            <a:miter lim="800000"/>
            <a:headEnd/>
            <a:tailEnd/>
          </a:ln>
          <a:effectLst/>
        </p:spPr>
        <p:txBody>
          <a:bodyPr wrap="none" anchor="ctr"/>
          <a:lstStyle/>
          <a:p>
            <a:pPr>
              <a:defRPr/>
            </a:pPr>
            <a:endParaRPr lang="en-US"/>
          </a:p>
        </p:txBody>
      </p:sp>
      <p:sp>
        <p:nvSpPr>
          <p:cNvPr id="293895" name="Rectangle 7"/>
          <p:cNvSpPr>
            <a:spLocks noChangeArrowheads="1"/>
          </p:cNvSpPr>
          <p:nvPr/>
        </p:nvSpPr>
        <p:spPr bwMode="black">
          <a:xfrm>
            <a:off x="2590800" y="1219200"/>
            <a:ext cx="6553200" cy="19050"/>
          </a:xfrm>
          <a:prstGeom prst="rect">
            <a:avLst/>
          </a:prstGeom>
          <a:solidFill>
            <a:srgbClr val="41AD49"/>
          </a:solidFill>
          <a:ln w="9525">
            <a:noFill/>
            <a:miter lim="800000"/>
            <a:headEnd/>
            <a:tailEnd/>
          </a:ln>
          <a:effectLst/>
        </p:spPr>
        <p:txBody>
          <a:bodyPr wrap="none" anchor="ctr"/>
          <a:lstStyle/>
          <a:p>
            <a:pPr>
              <a:defRPr/>
            </a:pPr>
            <a:endParaRPr lang="en-US"/>
          </a:p>
        </p:txBody>
      </p:sp>
      <p:sp>
        <p:nvSpPr>
          <p:cNvPr id="293896" name="Rectangle 8"/>
          <p:cNvSpPr>
            <a:spLocks noChangeArrowheads="1"/>
          </p:cNvSpPr>
          <p:nvPr/>
        </p:nvSpPr>
        <p:spPr bwMode="black">
          <a:xfrm>
            <a:off x="533400" y="1219200"/>
            <a:ext cx="2057400" cy="76200"/>
          </a:xfrm>
          <a:prstGeom prst="rect">
            <a:avLst/>
          </a:prstGeom>
          <a:solidFill>
            <a:srgbClr val="41AD49"/>
          </a:solidFill>
          <a:ln w="9525">
            <a:noFill/>
            <a:miter lim="800000"/>
            <a:headEnd/>
            <a:tailEnd/>
          </a:ln>
          <a:effectLst/>
        </p:spPr>
        <p:txBody>
          <a:bodyPr wrap="none" anchor="ctr"/>
          <a:lstStyle/>
          <a:p>
            <a:pPr>
              <a:defRPr/>
            </a:pPr>
            <a:endParaRPr lang="en-US"/>
          </a:p>
        </p:txBody>
      </p:sp>
      <p:sp>
        <p:nvSpPr>
          <p:cNvPr id="293897" name="Rectangle 9"/>
          <p:cNvSpPr>
            <a:spLocks noChangeArrowheads="1"/>
          </p:cNvSpPr>
          <p:nvPr/>
        </p:nvSpPr>
        <p:spPr bwMode="black">
          <a:xfrm>
            <a:off x="2590800" y="1219200"/>
            <a:ext cx="6553200" cy="19050"/>
          </a:xfrm>
          <a:prstGeom prst="rect">
            <a:avLst/>
          </a:prstGeom>
          <a:solidFill>
            <a:srgbClr val="41AD49"/>
          </a:solidFill>
          <a:ln w="9525">
            <a:noFill/>
            <a:miter lim="800000"/>
            <a:headEnd/>
            <a:tailEnd/>
          </a:ln>
          <a:effectLst/>
        </p:spPr>
        <p:txBody>
          <a:bodyPr wrap="none" anchor="ctr"/>
          <a:lstStyle/>
          <a:p>
            <a:pPr>
              <a:defRPr/>
            </a:pPr>
            <a:endParaRPr lang="en-US"/>
          </a:p>
        </p:txBody>
      </p:sp>
      <p:sp>
        <p:nvSpPr>
          <p:cNvPr id="293898" name="Rectangle 10"/>
          <p:cNvSpPr>
            <a:spLocks noChangeArrowheads="1"/>
          </p:cNvSpPr>
          <p:nvPr userDrawn="1"/>
        </p:nvSpPr>
        <p:spPr bwMode="auto">
          <a:xfrm>
            <a:off x="2133600" y="6677025"/>
            <a:ext cx="4419600" cy="180975"/>
          </a:xfrm>
          <a:prstGeom prst="rect">
            <a:avLst/>
          </a:prstGeom>
          <a:gradFill rotWithShape="1">
            <a:gsLst>
              <a:gs pos="0">
                <a:srgbClr val="008080"/>
              </a:gs>
              <a:gs pos="50000">
                <a:srgbClr val="5EC265"/>
              </a:gs>
              <a:gs pos="100000">
                <a:srgbClr val="008080"/>
              </a:gs>
            </a:gsLst>
            <a:lin ang="0" scaled="1"/>
          </a:gradFill>
          <a:ln w="9525">
            <a:noFill/>
            <a:miter lim="800000"/>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683" r:id="rId1"/>
    <p:sldLayoutId id="2147483669" r:id="rId2"/>
    <p:sldLayoutId id="2147483689" r:id="rId3"/>
    <p:sldLayoutId id="2147483684" r:id="rId4"/>
    <p:sldLayoutId id="2147483687" r:id="rId5"/>
    <p:sldLayoutId id="2147483686" r:id="rId6"/>
    <p:sldLayoutId id="2147483685" r:id="rId7"/>
    <p:sldLayoutId id="2147483688" r:id="rId8"/>
  </p:sldLayoutIdLst>
  <p:transition>
    <p:fade thruBlk="1"/>
  </p:transition>
  <p:hf hdr="0" ftr="0" dt="0"/>
  <p:txStyles>
    <p:titleStyle>
      <a:lvl1pPr algn="l" rtl="0" eaLnBrk="0" fontAlgn="base" hangingPunct="0">
        <a:lnSpc>
          <a:spcPct val="85000"/>
        </a:lnSpc>
        <a:spcBef>
          <a:spcPct val="0"/>
        </a:spcBef>
        <a:spcAft>
          <a:spcPct val="0"/>
        </a:spcAft>
        <a:defRPr sz="3200" b="1">
          <a:solidFill>
            <a:schemeClr val="tx1"/>
          </a:solidFill>
          <a:latin typeface="+mj-lt"/>
          <a:ea typeface="+mj-ea"/>
          <a:cs typeface="+mj-cs"/>
        </a:defRPr>
      </a:lvl1pPr>
      <a:lvl2pPr algn="l" rtl="0" eaLnBrk="0" fontAlgn="base" hangingPunct="0">
        <a:lnSpc>
          <a:spcPct val="85000"/>
        </a:lnSpc>
        <a:spcBef>
          <a:spcPct val="0"/>
        </a:spcBef>
        <a:spcAft>
          <a:spcPct val="0"/>
        </a:spcAft>
        <a:defRPr sz="3200" b="1">
          <a:solidFill>
            <a:schemeClr val="tx1"/>
          </a:solidFill>
          <a:latin typeface="Arial" charset="0"/>
        </a:defRPr>
      </a:lvl2pPr>
      <a:lvl3pPr algn="l" rtl="0" eaLnBrk="0" fontAlgn="base" hangingPunct="0">
        <a:lnSpc>
          <a:spcPct val="85000"/>
        </a:lnSpc>
        <a:spcBef>
          <a:spcPct val="0"/>
        </a:spcBef>
        <a:spcAft>
          <a:spcPct val="0"/>
        </a:spcAft>
        <a:defRPr sz="3200" b="1">
          <a:solidFill>
            <a:schemeClr val="tx1"/>
          </a:solidFill>
          <a:latin typeface="Arial" charset="0"/>
        </a:defRPr>
      </a:lvl3pPr>
      <a:lvl4pPr algn="l" rtl="0" eaLnBrk="0" fontAlgn="base" hangingPunct="0">
        <a:lnSpc>
          <a:spcPct val="85000"/>
        </a:lnSpc>
        <a:spcBef>
          <a:spcPct val="0"/>
        </a:spcBef>
        <a:spcAft>
          <a:spcPct val="0"/>
        </a:spcAft>
        <a:defRPr sz="3200" b="1">
          <a:solidFill>
            <a:schemeClr val="tx1"/>
          </a:solidFill>
          <a:latin typeface="Arial" charset="0"/>
        </a:defRPr>
      </a:lvl4pPr>
      <a:lvl5pPr algn="l" rtl="0" eaLnBrk="0" fontAlgn="base" hangingPunct="0">
        <a:lnSpc>
          <a:spcPct val="85000"/>
        </a:lnSpc>
        <a:spcBef>
          <a:spcPct val="0"/>
        </a:spcBef>
        <a:spcAft>
          <a:spcPct val="0"/>
        </a:spcAft>
        <a:defRPr sz="3200" b="1">
          <a:solidFill>
            <a:schemeClr val="tx1"/>
          </a:solidFill>
          <a:latin typeface="Arial" charset="0"/>
        </a:defRPr>
      </a:lvl5pPr>
      <a:lvl6pPr marL="457200" algn="l" rtl="0" eaLnBrk="0" fontAlgn="base" hangingPunct="0">
        <a:lnSpc>
          <a:spcPct val="85000"/>
        </a:lnSpc>
        <a:spcBef>
          <a:spcPct val="0"/>
        </a:spcBef>
        <a:spcAft>
          <a:spcPct val="0"/>
        </a:spcAft>
        <a:defRPr sz="3200" b="1">
          <a:solidFill>
            <a:schemeClr val="tx1"/>
          </a:solidFill>
          <a:latin typeface="Arial" charset="0"/>
        </a:defRPr>
      </a:lvl6pPr>
      <a:lvl7pPr marL="914400" algn="l" rtl="0" eaLnBrk="0" fontAlgn="base" hangingPunct="0">
        <a:lnSpc>
          <a:spcPct val="85000"/>
        </a:lnSpc>
        <a:spcBef>
          <a:spcPct val="0"/>
        </a:spcBef>
        <a:spcAft>
          <a:spcPct val="0"/>
        </a:spcAft>
        <a:defRPr sz="3200" b="1">
          <a:solidFill>
            <a:schemeClr val="tx1"/>
          </a:solidFill>
          <a:latin typeface="Arial" charset="0"/>
        </a:defRPr>
      </a:lvl7pPr>
      <a:lvl8pPr marL="1371600" algn="l" rtl="0" eaLnBrk="0" fontAlgn="base" hangingPunct="0">
        <a:lnSpc>
          <a:spcPct val="85000"/>
        </a:lnSpc>
        <a:spcBef>
          <a:spcPct val="0"/>
        </a:spcBef>
        <a:spcAft>
          <a:spcPct val="0"/>
        </a:spcAft>
        <a:defRPr sz="3200" b="1">
          <a:solidFill>
            <a:schemeClr val="tx1"/>
          </a:solidFill>
          <a:latin typeface="Arial" charset="0"/>
        </a:defRPr>
      </a:lvl8pPr>
      <a:lvl9pPr marL="1828800" algn="l" rtl="0" eaLnBrk="0" fontAlgn="base" hangingPunct="0">
        <a:lnSpc>
          <a:spcPct val="85000"/>
        </a:lnSpc>
        <a:spcBef>
          <a:spcPct val="0"/>
        </a:spcBef>
        <a:spcAft>
          <a:spcPct val="0"/>
        </a:spcAft>
        <a:defRPr sz="3200" b="1">
          <a:solidFill>
            <a:schemeClr val="tx1"/>
          </a:solidFill>
          <a:latin typeface="Arial" charset="0"/>
        </a:defRPr>
      </a:lvl9pPr>
    </p:titleStyle>
    <p:bodyStyle>
      <a:lvl1pPr marL="342900" indent="-342900" algn="l" rtl="0" eaLnBrk="0" fontAlgn="base" hangingPunct="0">
        <a:lnSpc>
          <a:spcPct val="85000"/>
        </a:lnSpc>
        <a:spcBef>
          <a:spcPct val="30000"/>
        </a:spcBef>
        <a:spcAft>
          <a:spcPct val="0"/>
        </a:spcAft>
        <a:buFont typeface="Wingdings" pitchFamily="2" charset="2"/>
        <a:buChar char="Ø"/>
        <a:defRPr sz="2800" b="1">
          <a:solidFill>
            <a:schemeClr val="tx1"/>
          </a:solidFill>
          <a:latin typeface="+mn-lt"/>
          <a:ea typeface="+mn-ea"/>
          <a:cs typeface="+mn-cs"/>
        </a:defRPr>
      </a:lvl1pPr>
      <a:lvl2pPr marL="742950" indent="-285750" algn="l" rtl="0" eaLnBrk="0" fontAlgn="base" hangingPunct="0">
        <a:lnSpc>
          <a:spcPct val="85000"/>
        </a:lnSpc>
        <a:spcBef>
          <a:spcPct val="30000"/>
        </a:spcBef>
        <a:spcAft>
          <a:spcPct val="0"/>
        </a:spcAft>
        <a:buFont typeface="Wingdings" pitchFamily="2" charset="2"/>
        <a:buChar char="v"/>
        <a:defRPr sz="2400" b="1">
          <a:solidFill>
            <a:schemeClr val="tx1"/>
          </a:solidFill>
          <a:latin typeface="+mn-lt"/>
        </a:defRPr>
      </a:lvl2pPr>
      <a:lvl3pPr marL="1143000" indent="-228600" algn="l" rtl="0" eaLnBrk="0" fontAlgn="base" hangingPunct="0">
        <a:lnSpc>
          <a:spcPct val="85000"/>
        </a:lnSpc>
        <a:spcBef>
          <a:spcPct val="30000"/>
        </a:spcBef>
        <a:spcAft>
          <a:spcPct val="0"/>
        </a:spcAft>
        <a:buFont typeface="Courier New" pitchFamily="49" charset="0"/>
        <a:buChar char="o"/>
        <a:defRPr sz="2000" b="1">
          <a:solidFill>
            <a:schemeClr val="tx1"/>
          </a:solidFill>
          <a:latin typeface="+mn-lt"/>
        </a:defRPr>
      </a:lvl3pPr>
      <a:lvl4pPr marL="1600200" indent="-228600" algn="l" rtl="0" eaLnBrk="0" fontAlgn="base" hangingPunct="0">
        <a:lnSpc>
          <a:spcPct val="85000"/>
        </a:lnSpc>
        <a:spcBef>
          <a:spcPct val="30000"/>
        </a:spcBef>
        <a:spcAft>
          <a:spcPct val="0"/>
        </a:spcAft>
        <a:buChar char="–"/>
        <a:defRPr sz="1800" b="1">
          <a:solidFill>
            <a:schemeClr val="tx1"/>
          </a:solidFill>
          <a:latin typeface="+mn-lt"/>
        </a:defRPr>
      </a:lvl4pPr>
      <a:lvl5pPr marL="2057400" indent="-228600" algn="l" rtl="0" eaLnBrk="0" fontAlgn="base" hangingPunct="0">
        <a:lnSpc>
          <a:spcPct val="85000"/>
        </a:lnSpc>
        <a:spcBef>
          <a:spcPct val="30000"/>
        </a:spcBef>
        <a:spcAft>
          <a:spcPct val="0"/>
        </a:spcAft>
        <a:buChar char="•"/>
        <a:defRPr sz="1600" b="1">
          <a:solidFill>
            <a:schemeClr val="tx1"/>
          </a:solidFill>
          <a:latin typeface="+mn-lt"/>
        </a:defRPr>
      </a:lvl5pPr>
      <a:lvl6pPr marL="2514600" indent="-228600" algn="l" rtl="0" eaLnBrk="0" fontAlgn="base" hangingPunct="0">
        <a:lnSpc>
          <a:spcPct val="85000"/>
        </a:lnSpc>
        <a:spcBef>
          <a:spcPct val="30000"/>
        </a:spcBef>
        <a:spcAft>
          <a:spcPct val="0"/>
        </a:spcAft>
        <a:buChar char="•"/>
        <a:defRPr sz="2200" b="1">
          <a:solidFill>
            <a:schemeClr val="tx1"/>
          </a:solidFill>
          <a:latin typeface="+mn-lt"/>
        </a:defRPr>
      </a:lvl6pPr>
      <a:lvl7pPr marL="2971800" indent="-228600" algn="l" rtl="0" eaLnBrk="0" fontAlgn="base" hangingPunct="0">
        <a:lnSpc>
          <a:spcPct val="85000"/>
        </a:lnSpc>
        <a:spcBef>
          <a:spcPct val="30000"/>
        </a:spcBef>
        <a:spcAft>
          <a:spcPct val="0"/>
        </a:spcAft>
        <a:buChar char="•"/>
        <a:defRPr sz="2200" b="1">
          <a:solidFill>
            <a:schemeClr val="tx1"/>
          </a:solidFill>
          <a:latin typeface="+mn-lt"/>
        </a:defRPr>
      </a:lvl7pPr>
      <a:lvl8pPr marL="3429000" indent="-228600" algn="l" rtl="0" eaLnBrk="0" fontAlgn="base" hangingPunct="0">
        <a:lnSpc>
          <a:spcPct val="85000"/>
        </a:lnSpc>
        <a:spcBef>
          <a:spcPct val="30000"/>
        </a:spcBef>
        <a:spcAft>
          <a:spcPct val="0"/>
        </a:spcAft>
        <a:buChar char="•"/>
        <a:defRPr sz="2200" b="1">
          <a:solidFill>
            <a:schemeClr val="tx1"/>
          </a:solidFill>
          <a:latin typeface="+mn-lt"/>
        </a:defRPr>
      </a:lvl8pPr>
      <a:lvl9pPr marL="3886200" indent="-228600" algn="l" rtl="0" eaLnBrk="0" fontAlgn="base" hangingPunct="0">
        <a:lnSpc>
          <a:spcPct val="85000"/>
        </a:lnSpc>
        <a:spcBef>
          <a:spcPct val="30000"/>
        </a:spcBef>
        <a:spcAft>
          <a:spcPct val="0"/>
        </a:spcAft>
        <a:buChar char="•"/>
        <a:defRPr sz="22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1.gif"/></Relationships>
</file>

<file path=ppt/slides/_rels/slide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tiff"/><Relationship Id="rId1" Type="http://schemas.openxmlformats.org/officeDocument/2006/relationships/slideLayout" Target="../slideLayouts/slideLayout2.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50.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4.xml"/><Relationship Id="rId4" Type="http://schemas.openxmlformats.org/officeDocument/2006/relationships/image" Target="../media/image54.tiff"/></Relationships>
</file>

<file path=ppt/slides/_rels/slide52.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4.xml"/><Relationship Id="rId4" Type="http://schemas.openxmlformats.org/officeDocument/2006/relationships/image" Target="../media/image57.tiff"/></Relationships>
</file>

<file path=ppt/slides/_rels/slide53.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61.jpeg"/></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tiff"/><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tiff"/><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5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74.jpeg"/></Relationships>
</file>

<file path=ppt/slides/_rels/slide61.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77.tiff"/><Relationship Id="rId2" Type="http://schemas.openxmlformats.org/officeDocument/2006/relationships/image" Target="../media/image76.tiff"/><Relationship Id="rId1" Type="http://schemas.openxmlformats.org/officeDocument/2006/relationships/slideLayout" Target="../slideLayouts/slideLayout4.xml"/><Relationship Id="rId4" Type="http://schemas.openxmlformats.org/officeDocument/2006/relationships/image" Target="../media/image78.tiff"/></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xml"/><Relationship Id="rId4" Type="http://schemas.openxmlformats.org/officeDocument/2006/relationships/image" Target="../media/image81.jpeg"/></Relationships>
</file>

<file path=ppt/slides/_rels/slide66.xml.rels><?xml version="1.0" encoding="UTF-8" standalone="yes"?>
<Relationships xmlns="http://schemas.openxmlformats.org/package/2006/relationships"><Relationship Id="rId3" Type="http://schemas.openxmlformats.org/officeDocument/2006/relationships/image" Target="../media/image82.tiff"/><Relationship Id="rId2" Type="http://schemas.openxmlformats.org/officeDocument/2006/relationships/hyperlink" Target="https://www.oecd-nea.org/science/wprs/irphe/documentation.html"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ctrTitle"/>
          </p:nvPr>
        </p:nvSpPr>
        <p:spPr>
          <a:xfrm>
            <a:off x="2514600" y="457200"/>
            <a:ext cx="6324600" cy="1371600"/>
          </a:xfrm>
        </p:spPr>
        <p:txBody>
          <a:bodyPr>
            <a:normAutofit/>
          </a:bodyPr>
          <a:lstStyle/>
          <a:p>
            <a:r>
              <a:rPr lang="en-US" sz="2800" dirty="0"/>
              <a:t>New and Revised Benchmarks in the ICSBEP and </a:t>
            </a:r>
            <a:r>
              <a:rPr lang="en-US" sz="2800" dirty="0" err="1"/>
              <a:t>IRPhEP</a:t>
            </a:r>
            <a:r>
              <a:rPr lang="en-US" sz="2800" dirty="0"/>
              <a:t> Handbooks</a:t>
            </a:r>
          </a:p>
        </p:txBody>
      </p:sp>
      <p:sp>
        <p:nvSpPr>
          <p:cNvPr id="4" name="Text Box 7"/>
          <p:cNvSpPr txBox="1">
            <a:spLocks noChangeArrowheads="1"/>
          </p:cNvSpPr>
          <p:nvPr/>
        </p:nvSpPr>
        <p:spPr bwMode="auto">
          <a:xfrm>
            <a:off x="2362200" y="6165850"/>
            <a:ext cx="5638800" cy="332399"/>
          </a:xfrm>
          <a:prstGeom prst="rect">
            <a:avLst/>
          </a:prstGeom>
          <a:noFill/>
          <a:ln w="9525">
            <a:noFill/>
            <a:miter lim="800000"/>
            <a:headEnd/>
            <a:tailEnd/>
          </a:ln>
          <a:effectLst/>
        </p:spPr>
        <p:txBody>
          <a:bodyPr wrap="square">
            <a:spAutoFit/>
          </a:bodyPr>
          <a:lstStyle/>
          <a:p>
            <a:pPr algn="ctr">
              <a:spcBef>
                <a:spcPct val="50000"/>
              </a:spcBef>
              <a:buNone/>
            </a:pPr>
            <a:r>
              <a:rPr lang="en-US" sz="1200" b="1" i="1" dirty="0"/>
              <a:t>This presentation was prepared at Idaho National Laboratory for the U.S. Department of Energy under Contract Number (DE-AC07-05ID14517)</a:t>
            </a:r>
          </a:p>
        </p:txBody>
      </p:sp>
      <p:sp>
        <p:nvSpPr>
          <p:cNvPr id="6" name="Rectangle 5"/>
          <p:cNvSpPr txBox="1">
            <a:spLocks noChangeArrowheads="1"/>
          </p:cNvSpPr>
          <p:nvPr/>
        </p:nvSpPr>
        <p:spPr bwMode="auto">
          <a:xfrm>
            <a:off x="2514600" y="2438400"/>
            <a:ext cx="6172200" cy="2286000"/>
          </a:xfrm>
          <a:prstGeom prst="rect">
            <a:avLst/>
          </a:prstGeom>
          <a:noFill/>
          <a:ln w="9525">
            <a:noFill/>
            <a:miter lim="800000"/>
            <a:headEnd/>
            <a:tailEnd/>
          </a:ln>
        </p:spPr>
        <p:txBody>
          <a:bodyPr vert="horz" wrap="square" lIns="64008" tIns="45720" rIns="91440" bIns="45720" numCol="1" anchor="t" anchorCtr="0" compatLnSpc="1">
            <a:prstTxWarp prst="textNoShape">
              <a:avLst/>
            </a:prstTxWarp>
            <a:normAutofit/>
          </a:bodyPr>
          <a:lstStyle/>
          <a:p>
            <a:pPr lvl="0">
              <a:lnSpc>
                <a:spcPct val="80000"/>
              </a:lnSpc>
              <a:spcBef>
                <a:spcPct val="0"/>
              </a:spcBef>
              <a:spcAft>
                <a:spcPts val="1200"/>
              </a:spcAft>
              <a:buNone/>
              <a:defRPr/>
            </a:pPr>
            <a:r>
              <a:rPr lang="en-US" sz="2200" kern="0" dirty="0"/>
              <a:t>John D. Bess</a:t>
            </a:r>
            <a:br>
              <a:rPr lang="en-US" sz="2200" kern="0" dirty="0"/>
            </a:br>
            <a:r>
              <a:rPr lang="en-US" sz="2200" b="0" i="1" kern="0" dirty="0"/>
              <a:t>Idaho National Laboratory</a:t>
            </a:r>
          </a:p>
        </p:txBody>
      </p:sp>
      <p:pic>
        <p:nvPicPr>
          <p:cNvPr id="5" name="Picture 4">
            <a:extLst>
              <a:ext uri="{FF2B5EF4-FFF2-40B4-BE49-F238E27FC236}">
                <a16:creationId xmlns:a16="http://schemas.microsoft.com/office/drawing/2014/main" id="{01B8194D-5D3B-0940-AE08-981FFCF0FC86}"/>
              </a:ext>
            </a:extLst>
          </p:cNvPr>
          <p:cNvPicPr>
            <a:picLocks noChangeAspect="1"/>
          </p:cNvPicPr>
          <p:nvPr/>
        </p:nvPicPr>
        <p:blipFill>
          <a:blip r:embed="rId2"/>
          <a:stretch>
            <a:fillRect/>
          </a:stretch>
        </p:blipFill>
        <p:spPr>
          <a:xfrm rot="7039510">
            <a:off x="6004344" y="2971271"/>
            <a:ext cx="2609850" cy="1752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Rectangle 1">
            <a:extLst>
              <a:ext uri="{FF2B5EF4-FFF2-40B4-BE49-F238E27FC236}">
                <a16:creationId xmlns:a16="http://schemas.microsoft.com/office/drawing/2014/main" id="{D9255059-E09A-8B43-BA70-8E2A65355507}"/>
              </a:ext>
            </a:extLst>
          </p:cNvPr>
          <p:cNvSpPr/>
          <p:nvPr/>
        </p:nvSpPr>
        <p:spPr>
          <a:xfrm>
            <a:off x="2514599" y="3198073"/>
            <a:ext cx="2690159" cy="1678729"/>
          </a:xfrm>
          <a:prstGeom prst="rect">
            <a:avLst/>
          </a:prstGeom>
          <a:noFill/>
        </p:spPr>
        <p:txBody>
          <a:bodyPr wrap="none" lIns="91440" tIns="45720" rIns="91440" bIns="45720">
            <a:spAutoFit/>
          </a:bodyPr>
          <a:lstStyle/>
          <a:p>
            <a:pPr algn="ctr">
              <a:buNone/>
            </a:pPr>
            <a:r>
              <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glow rad="63500">
                    <a:schemeClr val="accent4">
                      <a:satMod val="175000"/>
                      <a:alpha val="40000"/>
                    </a:schemeClr>
                  </a:glow>
                  <a:outerShdw dist="38100" dir="2640000" algn="bl" rotWithShape="0">
                    <a:schemeClr val="accent1"/>
                  </a:outerShdw>
                </a:effectLst>
              </a:rPr>
              <a:t>Key</a:t>
            </a:r>
          </a:p>
          <a:p>
            <a:pPr algn="ctr">
              <a:buNone/>
            </a:pPr>
            <a:r>
              <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glow rad="63500">
                    <a:schemeClr val="accent4">
                      <a:satMod val="175000"/>
                      <a:alpha val="40000"/>
                    </a:schemeClr>
                  </a:glow>
                  <a:outerShdw dist="38100" dir="2640000" algn="bl" rotWithShape="0">
                    <a:schemeClr val="accent1"/>
                  </a:outerShdw>
                </a:effectLst>
              </a:rPr>
              <a:t>Highlights</a:t>
            </a:r>
          </a:p>
          <a:p>
            <a:pPr algn="ctr">
              <a:buNone/>
            </a:pPr>
            <a:r>
              <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glow rad="63500">
                    <a:schemeClr val="accent4">
                      <a:satMod val="175000"/>
                      <a:alpha val="40000"/>
                    </a:schemeClr>
                  </a:glow>
                  <a:outerShdw dist="38100" dir="2640000" algn="bl" rotWithShape="0">
                    <a:schemeClr val="accent1"/>
                  </a:outerShdw>
                </a:effectLst>
              </a:rPr>
              <a:t>Only</a:t>
            </a:r>
          </a:p>
        </p:txBody>
      </p:sp>
    </p:spTree>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F7515-A081-AA46-BB04-9451082E1C25}"/>
              </a:ext>
            </a:extLst>
          </p:cNvPr>
          <p:cNvSpPr>
            <a:spLocks noGrp="1"/>
          </p:cNvSpPr>
          <p:nvPr>
            <p:ph type="title"/>
          </p:nvPr>
        </p:nvSpPr>
        <p:spPr/>
        <p:txBody>
          <a:bodyPr/>
          <a:lstStyle/>
          <a:p>
            <a:r>
              <a:rPr lang="en-US" dirty="0"/>
              <a:t>ICSBEP 2021 Handbook:</a:t>
            </a:r>
            <a:br>
              <a:rPr lang="en-US" dirty="0"/>
            </a:br>
            <a:r>
              <a:rPr lang="en-US" dirty="0"/>
              <a:t>HEU-MET-FAST-101 (Draft #’s)</a:t>
            </a:r>
          </a:p>
        </p:txBody>
      </p:sp>
      <p:sp>
        <p:nvSpPr>
          <p:cNvPr id="7" name="Content Placeholder 6">
            <a:extLst>
              <a:ext uri="{FF2B5EF4-FFF2-40B4-BE49-F238E27FC236}">
                <a16:creationId xmlns:a16="http://schemas.microsoft.com/office/drawing/2014/main" id="{4FD26059-56BF-E040-915C-572845B6C748}"/>
              </a:ext>
            </a:extLst>
          </p:cNvPr>
          <p:cNvSpPr>
            <a:spLocks noGrp="1"/>
          </p:cNvSpPr>
          <p:nvPr>
            <p:ph idx="1"/>
          </p:nvPr>
        </p:nvSpPr>
        <p:spPr/>
        <p:txBody>
          <a:bodyPr/>
          <a:lstStyle/>
          <a:p>
            <a:r>
              <a:rPr lang="en-US" dirty="0" err="1"/>
              <a:t>Kilopower</a:t>
            </a:r>
            <a:r>
              <a:rPr lang="en-US" dirty="0"/>
              <a:t> Reactor Using Stirling </a:t>
            </a:r>
            <a:r>
              <a:rPr lang="en-US" dirty="0" err="1"/>
              <a:t>TechnologY</a:t>
            </a:r>
            <a:r>
              <a:rPr lang="en-US" dirty="0"/>
              <a:t> (KRUSTY)</a:t>
            </a:r>
          </a:p>
          <a:p>
            <a:pPr lvl="1"/>
            <a:r>
              <a:rPr lang="en-US" dirty="0"/>
              <a:t>Comet (2017-2018) @ NCERC</a:t>
            </a:r>
          </a:p>
          <a:p>
            <a:pPr lvl="1"/>
            <a:r>
              <a:rPr lang="en-US" dirty="0"/>
              <a:t>HEU-Mo, </a:t>
            </a:r>
            <a:r>
              <a:rPr lang="en-US" dirty="0" err="1"/>
              <a:t>BeO</a:t>
            </a:r>
            <a:r>
              <a:rPr lang="en-US" dirty="0"/>
              <a:t>, SS</a:t>
            </a:r>
          </a:p>
          <a:p>
            <a:pPr lvl="1"/>
            <a:r>
              <a:rPr lang="en-US" dirty="0"/>
              <a:t>5 similar configurations</a:t>
            </a:r>
          </a:p>
          <a:p>
            <a:r>
              <a:rPr lang="en-US" dirty="0"/>
              <a:t>Great sample calculation agreement</a:t>
            </a:r>
          </a:p>
          <a:p>
            <a:endParaRPr lang="en-US" dirty="0"/>
          </a:p>
        </p:txBody>
      </p:sp>
      <p:sp>
        <p:nvSpPr>
          <p:cNvPr id="4" name="Slide Number Placeholder 3">
            <a:extLst>
              <a:ext uri="{FF2B5EF4-FFF2-40B4-BE49-F238E27FC236}">
                <a16:creationId xmlns:a16="http://schemas.microsoft.com/office/drawing/2014/main" id="{FA4A32A5-598C-0D4B-9D20-458E38FE924A}"/>
              </a:ext>
            </a:extLst>
          </p:cNvPr>
          <p:cNvSpPr>
            <a:spLocks noGrp="1"/>
          </p:cNvSpPr>
          <p:nvPr>
            <p:ph type="sldNum" sz="quarter" idx="10"/>
          </p:nvPr>
        </p:nvSpPr>
        <p:spPr/>
        <p:txBody>
          <a:bodyPr/>
          <a:lstStyle/>
          <a:p>
            <a:pPr>
              <a:defRPr/>
            </a:pPr>
            <a:fld id="{24D36178-A6C2-4F1E-9A14-CDE8678F2A6C}" type="slidenum">
              <a:rPr lang="en-US" smtClean="0"/>
              <a:pPr>
                <a:defRPr/>
              </a:pPr>
              <a:t>10</a:t>
            </a:fld>
            <a:endParaRPr lang="en-US"/>
          </a:p>
        </p:txBody>
      </p:sp>
      <p:pic>
        <p:nvPicPr>
          <p:cNvPr id="9" name="Content Placeholder 8">
            <a:extLst>
              <a:ext uri="{FF2B5EF4-FFF2-40B4-BE49-F238E27FC236}">
                <a16:creationId xmlns:a16="http://schemas.microsoft.com/office/drawing/2014/main" id="{8CF39666-F589-8041-8FE7-E095259D87C5}"/>
              </a:ext>
            </a:extLst>
          </p:cNvPr>
          <p:cNvPicPr>
            <a:picLocks noGrp="1" noChangeAspect="1"/>
          </p:cNvPicPr>
          <p:nvPr>
            <p:ph idx="11"/>
          </p:nvPr>
        </p:nvPicPr>
        <p:blipFill>
          <a:blip r:embed="rId2"/>
          <a:stretch>
            <a:fillRect/>
          </a:stretch>
        </p:blipFill>
        <p:spPr>
          <a:xfrm>
            <a:off x="4114800" y="1981200"/>
            <a:ext cx="4869123" cy="278530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349640171"/>
      </p:ext>
    </p:extLst>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EB24C-46DE-CA4D-9D43-46D2D0EAA399}"/>
              </a:ext>
            </a:extLst>
          </p:cNvPr>
          <p:cNvSpPr>
            <a:spLocks noGrp="1"/>
          </p:cNvSpPr>
          <p:nvPr>
            <p:ph type="title"/>
          </p:nvPr>
        </p:nvSpPr>
        <p:spPr/>
        <p:txBody>
          <a:bodyPr>
            <a:noAutofit/>
          </a:bodyPr>
          <a:lstStyle/>
          <a:p>
            <a:r>
              <a:rPr lang="en-US" sz="2900" dirty="0"/>
              <a:t>HEU-MET-FAST-101 Draft Results</a:t>
            </a:r>
            <a:br>
              <a:rPr lang="en-US" sz="2900" dirty="0"/>
            </a:br>
            <a:br>
              <a:rPr lang="en-US" sz="2900" dirty="0"/>
            </a:br>
            <a:endParaRPr lang="en-US" sz="2900" dirty="0"/>
          </a:p>
        </p:txBody>
      </p:sp>
      <p:sp>
        <p:nvSpPr>
          <p:cNvPr id="3" name="Content Placeholder 2">
            <a:extLst>
              <a:ext uri="{FF2B5EF4-FFF2-40B4-BE49-F238E27FC236}">
                <a16:creationId xmlns:a16="http://schemas.microsoft.com/office/drawing/2014/main" id="{78546632-A8C9-B44E-B5E3-28AE32C04E8A}"/>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794B0EF1-55EF-E844-A1A3-F0179C2C464B}"/>
              </a:ext>
            </a:extLst>
          </p:cNvPr>
          <p:cNvSpPr>
            <a:spLocks noGrp="1"/>
          </p:cNvSpPr>
          <p:nvPr>
            <p:ph type="sldNum" sz="quarter" idx="10"/>
          </p:nvPr>
        </p:nvSpPr>
        <p:spPr/>
        <p:txBody>
          <a:bodyPr/>
          <a:lstStyle/>
          <a:p>
            <a:pPr>
              <a:defRPr/>
            </a:pPr>
            <a:fld id="{24D36178-A6C2-4F1E-9A14-CDE8678F2A6C}" type="slidenum">
              <a:rPr lang="en-US" smtClean="0"/>
              <a:pPr>
                <a:defRPr/>
              </a:pPr>
              <a:t>11</a:t>
            </a:fld>
            <a:endParaRPr lang="en-US"/>
          </a:p>
        </p:txBody>
      </p:sp>
      <p:pic>
        <p:nvPicPr>
          <p:cNvPr id="5" name="Picture 4">
            <a:extLst>
              <a:ext uri="{FF2B5EF4-FFF2-40B4-BE49-F238E27FC236}">
                <a16:creationId xmlns:a16="http://schemas.microsoft.com/office/drawing/2014/main" id="{8AA1E764-80F8-1845-AB65-7C95499669C2}"/>
              </a:ext>
            </a:extLst>
          </p:cNvPr>
          <p:cNvPicPr>
            <a:picLocks noChangeAspect="1"/>
          </p:cNvPicPr>
          <p:nvPr/>
        </p:nvPicPr>
        <p:blipFill>
          <a:blip r:embed="rId2"/>
          <a:stretch>
            <a:fillRect/>
          </a:stretch>
        </p:blipFill>
        <p:spPr>
          <a:xfrm>
            <a:off x="228600" y="408781"/>
            <a:ext cx="8686800" cy="6299200"/>
          </a:xfrm>
          <a:prstGeom prst="rect">
            <a:avLst/>
          </a:prstGeom>
        </p:spPr>
      </p:pic>
    </p:spTree>
    <p:extLst>
      <p:ext uri="{BB962C8B-B14F-4D97-AF65-F5344CB8AC3E}">
        <p14:creationId xmlns:p14="http://schemas.microsoft.com/office/powerpoint/2010/main" val="1064324693"/>
      </p:ext>
    </p:extLst>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86B35-F1F1-7649-AF48-66C1C78D3A99}"/>
              </a:ext>
            </a:extLst>
          </p:cNvPr>
          <p:cNvSpPr>
            <a:spLocks noGrp="1"/>
          </p:cNvSpPr>
          <p:nvPr>
            <p:ph type="title"/>
          </p:nvPr>
        </p:nvSpPr>
        <p:spPr/>
        <p:txBody>
          <a:bodyPr/>
          <a:lstStyle/>
          <a:p>
            <a:r>
              <a:rPr lang="en-US" dirty="0"/>
              <a:t>ICSBEP 2021 Handbook:</a:t>
            </a:r>
            <a:br>
              <a:rPr lang="en-US" dirty="0"/>
            </a:br>
            <a:r>
              <a:rPr lang="en-US" dirty="0"/>
              <a:t>HEU-MET-THERM-004 (Draft #’s)</a:t>
            </a:r>
          </a:p>
        </p:txBody>
      </p:sp>
      <p:sp>
        <p:nvSpPr>
          <p:cNvPr id="5" name="Content Placeholder 4">
            <a:extLst>
              <a:ext uri="{FF2B5EF4-FFF2-40B4-BE49-F238E27FC236}">
                <a16:creationId xmlns:a16="http://schemas.microsoft.com/office/drawing/2014/main" id="{79006325-0702-474E-8A68-CF01C00E5F07}"/>
              </a:ext>
            </a:extLst>
          </p:cNvPr>
          <p:cNvSpPr>
            <a:spLocks noGrp="1"/>
          </p:cNvSpPr>
          <p:nvPr>
            <p:ph idx="1"/>
          </p:nvPr>
        </p:nvSpPr>
        <p:spPr/>
        <p:txBody>
          <a:bodyPr/>
          <a:lstStyle/>
          <a:p>
            <a:r>
              <a:rPr lang="en-US" dirty="0"/>
              <a:t>HEU foils moderated and reflected by Lucite</a:t>
            </a:r>
          </a:p>
          <a:p>
            <a:pPr lvl="1"/>
            <a:r>
              <a:rPr lang="en-US" dirty="0"/>
              <a:t>Planet (2019) @ NCERC</a:t>
            </a:r>
          </a:p>
          <a:p>
            <a:pPr lvl="1"/>
            <a:r>
              <a:rPr lang="en-US" dirty="0"/>
              <a:t>2 configurations</a:t>
            </a:r>
          </a:p>
          <a:p>
            <a:r>
              <a:rPr lang="en-US" dirty="0"/>
              <a:t>MCNP6.2 w/ ENDF/B-VIII.0 sample calculations are high by ~1.2 %, ~5</a:t>
            </a:r>
            <a:r>
              <a:rPr lang="en-US" dirty="0">
                <a:latin typeface="Symbol" pitchFamily="2" charset="2"/>
              </a:rPr>
              <a:t>s</a:t>
            </a:r>
          </a:p>
        </p:txBody>
      </p:sp>
      <p:sp>
        <p:nvSpPr>
          <p:cNvPr id="4" name="Slide Number Placeholder 3">
            <a:extLst>
              <a:ext uri="{FF2B5EF4-FFF2-40B4-BE49-F238E27FC236}">
                <a16:creationId xmlns:a16="http://schemas.microsoft.com/office/drawing/2014/main" id="{49FFCE51-796D-4B4A-A0C1-08B211233AF0}"/>
              </a:ext>
            </a:extLst>
          </p:cNvPr>
          <p:cNvSpPr>
            <a:spLocks noGrp="1"/>
          </p:cNvSpPr>
          <p:nvPr>
            <p:ph type="sldNum" sz="quarter" idx="10"/>
          </p:nvPr>
        </p:nvSpPr>
        <p:spPr/>
        <p:txBody>
          <a:bodyPr/>
          <a:lstStyle/>
          <a:p>
            <a:pPr>
              <a:defRPr/>
            </a:pPr>
            <a:fld id="{24D36178-A6C2-4F1E-9A14-CDE8678F2A6C}" type="slidenum">
              <a:rPr lang="en-US" smtClean="0"/>
              <a:pPr>
                <a:defRPr/>
              </a:pPr>
              <a:t>12</a:t>
            </a:fld>
            <a:endParaRPr lang="en-US"/>
          </a:p>
        </p:txBody>
      </p:sp>
      <p:pic>
        <p:nvPicPr>
          <p:cNvPr id="7" name="Content Placeholder 6">
            <a:extLst>
              <a:ext uri="{FF2B5EF4-FFF2-40B4-BE49-F238E27FC236}">
                <a16:creationId xmlns:a16="http://schemas.microsoft.com/office/drawing/2014/main" id="{6C5E4FE8-7419-104A-AC0E-F3023A44EE49}"/>
              </a:ext>
            </a:extLst>
          </p:cNvPr>
          <p:cNvPicPr>
            <a:picLocks noGrp="1"/>
          </p:cNvPicPr>
          <p:nvPr>
            <p:ph idx="11"/>
          </p:nvPr>
        </p:nvPicPr>
        <p:blipFill>
          <a:blip r:embed="rId2" cstate="print">
            <a:extLst>
              <a:ext uri="{28A0092B-C50C-407E-A947-70E740481C1C}">
                <a14:useLocalDpi xmlns:a14="http://schemas.microsoft.com/office/drawing/2010/main" val="0"/>
              </a:ext>
            </a:extLst>
          </a:blip>
          <a:srcRect/>
          <a:stretch>
            <a:fillRect/>
          </a:stretch>
        </p:blipFill>
        <p:spPr bwMode="auto">
          <a:xfrm>
            <a:off x="4800600" y="2139083"/>
            <a:ext cx="3802063" cy="2838597"/>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329940409"/>
      </p:ext>
    </p:extLst>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EB24C-46DE-CA4D-9D43-46D2D0EAA399}"/>
              </a:ext>
            </a:extLst>
          </p:cNvPr>
          <p:cNvSpPr>
            <a:spLocks noGrp="1"/>
          </p:cNvSpPr>
          <p:nvPr>
            <p:ph type="title"/>
          </p:nvPr>
        </p:nvSpPr>
        <p:spPr/>
        <p:txBody>
          <a:bodyPr>
            <a:noAutofit/>
          </a:bodyPr>
          <a:lstStyle/>
          <a:p>
            <a:r>
              <a:rPr lang="en-US" sz="2600" dirty="0"/>
              <a:t>Comparison of Planet Benchmarks (Andre </a:t>
            </a:r>
            <a:r>
              <a:rPr lang="en-US" sz="2600" dirty="0" err="1"/>
              <a:t>Trkov</a:t>
            </a:r>
            <a:r>
              <a:rPr lang="en-US" sz="2600" dirty="0"/>
              <a:t>)</a:t>
            </a:r>
            <a:br>
              <a:rPr lang="en-US" sz="2600" dirty="0"/>
            </a:br>
            <a:br>
              <a:rPr lang="en-US" sz="2600" dirty="0"/>
            </a:br>
            <a:endParaRPr lang="en-US" sz="2600" dirty="0"/>
          </a:p>
        </p:txBody>
      </p:sp>
      <p:sp>
        <p:nvSpPr>
          <p:cNvPr id="4" name="Slide Number Placeholder 3">
            <a:extLst>
              <a:ext uri="{FF2B5EF4-FFF2-40B4-BE49-F238E27FC236}">
                <a16:creationId xmlns:a16="http://schemas.microsoft.com/office/drawing/2014/main" id="{794B0EF1-55EF-E844-A1A3-F0179C2C464B}"/>
              </a:ext>
            </a:extLst>
          </p:cNvPr>
          <p:cNvSpPr>
            <a:spLocks noGrp="1"/>
          </p:cNvSpPr>
          <p:nvPr>
            <p:ph type="sldNum" sz="quarter" idx="10"/>
          </p:nvPr>
        </p:nvSpPr>
        <p:spPr/>
        <p:txBody>
          <a:bodyPr/>
          <a:lstStyle/>
          <a:p>
            <a:pPr>
              <a:defRPr/>
            </a:pPr>
            <a:fld id="{24D36178-A6C2-4F1E-9A14-CDE8678F2A6C}" type="slidenum">
              <a:rPr lang="en-US" smtClean="0"/>
              <a:pPr>
                <a:defRPr/>
              </a:pPr>
              <a:t>13</a:t>
            </a:fld>
            <a:endParaRPr lang="en-US"/>
          </a:p>
        </p:txBody>
      </p:sp>
      <p:pic>
        <p:nvPicPr>
          <p:cNvPr id="10" name="Content Placeholder 9" descr="Chart, line chart&#10;&#10;Description automatically generated">
            <a:extLst>
              <a:ext uri="{FF2B5EF4-FFF2-40B4-BE49-F238E27FC236}">
                <a16:creationId xmlns:a16="http://schemas.microsoft.com/office/drawing/2014/main" id="{F2E05BAA-8457-5042-92A1-B7BD4230069C}"/>
              </a:ext>
            </a:extLst>
          </p:cNvPr>
          <p:cNvPicPr>
            <a:picLocks noGrp="1" noChangeAspect="1"/>
          </p:cNvPicPr>
          <p:nvPr>
            <p:ph idx="1"/>
          </p:nvPr>
        </p:nvPicPr>
        <p:blipFill>
          <a:blip r:embed="rId3"/>
          <a:stretch>
            <a:fillRect/>
          </a:stretch>
        </p:blipFill>
        <p:spPr>
          <a:xfrm>
            <a:off x="685800" y="645762"/>
            <a:ext cx="7772400" cy="6059838"/>
          </a:xfrm>
          <a:prstGeom prst="rect">
            <a:avLst/>
          </a:prstGeom>
        </p:spPr>
      </p:pic>
      <p:sp>
        <p:nvSpPr>
          <p:cNvPr id="8" name="Oval 7">
            <a:extLst>
              <a:ext uri="{FF2B5EF4-FFF2-40B4-BE49-F238E27FC236}">
                <a16:creationId xmlns:a16="http://schemas.microsoft.com/office/drawing/2014/main" id="{F09DF6A2-E724-5546-8759-83A3C33D76D0}"/>
              </a:ext>
            </a:extLst>
          </p:cNvPr>
          <p:cNvSpPr/>
          <p:nvPr/>
        </p:nvSpPr>
        <p:spPr bwMode="auto">
          <a:xfrm>
            <a:off x="1828800" y="3357562"/>
            <a:ext cx="914400" cy="909638"/>
          </a:xfrm>
          <a:prstGeom prst="ellipse">
            <a:avLst/>
          </a:prstGeom>
          <a:solidFill>
            <a:srgbClr val="FFFF00">
              <a:alpha val="25000"/>
            </a:srgbClr>
          </a:solidFill>
          <a:ln w="38100" cap="flat" cmpd="sng" algn="ctr">
            <a:solidFill>
              <a:srgbClr val="FF0000"/>
            </a:solidFill>
            <a:prstDash val="solid"/>
            <a:round/>
            <a:headEnd type="none" w="med" len="med"/>
            <a:tailEnd type="none" w="med" len="med"/>
          </a:ln>
          <a:effectLst/>
        </p:spPr>
        <p:txBody>
          <a:bodyPr vert="horz" wrap="square" lIns="45720" tIns="45714" rIns="91429" bIns="45714" numCol="1" rtlCol="0" anchor="t" anchorCtr="0" compatLnSpc="1">
            <a:prstTxWarp prst="textNoShape">
              <a:avLst/>
            </a:prstTxWarp>
          </a:bodyPr>
          <a:lstStyle/>
          <a:p>
            <a:pPr marL="0" marR="0" indent="0" algn="l" defTabSz="914400" rtl="0" eaLnBrk="0" fontAlgn="base" latinLnBrk="0" hangingPunct="0">
              <a:lnSpc>
                <a:spcPct val="65000"/>
              </a:lnSpc>
              <a:spcBef>
                <a:spcPct val="30000"/>
              </a:spcBef>
              <a:spcAft>
                <a:spcPct val="0"/>
              </a:spcAft>
              <a:buClrTx/>
              <a:buSzTx/>
              <a:buFontTx/>
              <a:buChar char="•"/>
              <a:tabLst/>
            </a:pPr>
            <a:endParaRPr kumimoji="0" lang="en-US" sz="20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938808200"/>
      </p:ext>
    </p:extLst>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9CB3A-1F47-CC46-9BDA-105913016CF3}"/>
              </a:ext>
            </a:extLst>
          </p:cNvPr>
          <p:cNvSpPr>
            <a:spLocks noGrp="1"/>
          </p:cNvSpPr>
          <p:nvPr>
            <p:ph type="title"/>
          </p:nvPr>
        </p:nvSpPr>
        <p:spPr/>
        <p:txBody>
          <a:bodyPr>
            <a:noAutofit/>
          </a:bodyPr>
          <a:lstStyle/>
          <a:p>
            <a:r>
              <a:rPr lang="en-US" sz="2900" dirty="0"/>
              <a:t>ICSBEP 2021 Handbook:</a:t>
            </a:r>
            <a:br>
              <a:rPr lang="en-US" sz="2900" dirty="0"/>
            </a:br>
            <a:r>
              <a:rPr lang="en-US" sz="2900" dirty="0"/>
              <a:t>PU-MET-MIXED-003</a:t>
            </a:r>
            <a:br>
              <a:rPr lang="en-US" sz="2900" dirty="0"/>
            </a:br>
            <a:r>
              <a:rPr lang="en-US" sz="2900" dirty="0"/>
              <a:t>(PU-MET-FAST-049) &amp; (PU-MET-THERM-003)</a:t>
            </a:r>
          </a:p>
        </p:txBody>
      </p:sp>
      <p:sp>
        <p:nvSpPr>
          <p:cNvPr id="5" name="Content Placeholder 4">
            <a:extLst>
              <a:ext uri="{FF2B5EF4-FFF2-40B4-BE49-F238E27FC236}">
                <a16:creationId xmlns:a16="http://schemas.microsoft.com/office/drawing/2014/main" id="{374C294A-DFD1-3E47-A86B-1A7E5833AAEA}"/>
              </a:ext>
            </a:extLst>
          </p:cNvPr>
          <p:cNvSpPr>
            <a:spLocks noGrp="1"/>
          </p:cNvSpPr>
          <p:nvPr>
            <p:ph idx="1"/>
          </p:nvPr>
        </p:nvSpPr>
        <p:spPr/>
        <p:txBody>
          <a:bodyPr/>
          <a:lstStyle/>
          <a:p>
            <a:r>
              <a:rPr lang="en-US" dirty="0"/>
              <a:t>TEX w/ Ta</a:t>
            </a:r>
          </a:p>
          <a:p>
            <a:pPr lvl="1"/>
            <a:r>
              <a:rPr lang="en-US" dirty="0"/>
              <a:t>Planet (2018) @ NCERC</a:t>
            </a:r>
          </a:p>
          <a:p>
            <a:pPr lvl="1"/>
            <a:r>
              <a:rPr lang="en-US" dirty="0"/>
              <a:t>5 configurations</a:t>
            </a:r>
          </a:p>
        </p:txBody>
      </p:sp>
      <p:sp>
        <p:nvSpPr>
          <p:cNvPr id="4" name="Slide Number Placeholder 3">
            <a:extLst>
              <a:ext uri="{FF2B5EF4-FFF2-40B4-BE49-F238E27FC236}">
                <a16:creationId xmlns:a16="http://schemas.microsoft.com/office/drawing/2014/main" id="{6B2E0772-7799-4346-B222-2A311A1F7FE5}"/>
              </a:ext>
            </a:extLst>
          </p:cNvPr>
          <p:cNvSpPr>
            <a:spLocks noGrp="1"/>
          </p:cNvSpPr>
          <p:nvPr>
            <p:ph type="sldNum" sz="quarter" idx="10"/>
          </p:nvPr>
        </p:nvSpPr>
        <p:spPr/>
        <p:txBody>
          <a:bodyPr/>
          <a:lstStyle/>
          <a:p>
            <a:pPr>
              <a:defRPr/>
            </a:pPr>
            <a:fld id="{24D36178-A6C2-4F1E-9A14-CDE8678F2A6C}" type="slidenum">
              <a:rPr lang="en-US" smtClean="0"/>
              <a:pPr>
                <a:defRPr/>
              </a:pPr>
              <a:t>14</a:t>
            </a:fld>
            <a:endParaRPr lang="en-US"/>
          </a:p>
        </p:txBody>
      </p:sp>
      <p:pic>
        <p:nvPicPr>
          <p:cNvPr id="7" name="Content Placeholder 6" descr="A close up of text on a white background&#10;&#10;Description automatically generated">
            <a:extLst>
              <a:ext uri="{FF2B5EF4-FFF2-40B4-BE49-F238E27FC236}">
                <a16:creationId xmlns:a16="http://schemas.microsoft.com/office/drawing/2014/main" id="{E5965C52-9903-6944-A672-CCFE26475C40}"/>
              </a:ext>
            </a:extLst>
          </p:cNvPr>
          <p:cNvPicPr>
            <a:picLocks noGrp="1" noChangeAspect="1"/>
          </p:cNvPicPr>
          <p:nvPr>
            <p:ph idx="11"/>
          </p:nvPr>
        </p:nvPicPr>
        <p:blipFill>
          <a:blip r:embed="rId2"/>
          <a:stretch>
            <a:fillRect/>
          </a:stretch>
        </p:blipFill>
        <p:spPr>
          <a:xfrm>
            <a:off x="4856109" y="1447800"/>
            <a:ext cx="3691045" cy="422116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Picture 7" descr="A picture containing indoor, person, table, man&#10;&#10;Description automatically generated">
            <a:extLst>
              <a:ext uri="{FF2B5EF4-FFF2-40B4-BE49-F238E27FC236}">
                <a16:creationId xmlns:a16="http://schemas.microsoft.com/office/drawing/2014/main" id="{EA88D370-FDE4-B042-A91C-761D8636342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bwMode="auto">
          <a:xfrm>
            <a:off x="381000" y="3431021"/>
            <a:ext cx="4136050" cy="227243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1906642302"/>
      </p:ext>
    </p:extLst>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BEB53-AC51-8D49-9CD2-EC1F0E10989F}"/>
              </a:ext>
            </a:extLst>
          </p:cNvPr>
          <p:cNvSpPr>
            <a:spLocks noGrp="1"/>
          </p:cNvSpPr>
          <p:nvPr>
            <p:ph type="title"/>
          </p:nvPr>
        </p:nvSpPr>
        <p:spPr/>
        <p:txBody>
          <a:bodyPr>
            <a:normAutofit/>
          </a:bodyPr>
          <a:lstStyle/>
          <a:p>
            <a:r>
              <a:rPr lang="en-US" sz="2900" dirty="0"/>
              <a:t>PU-MET-MIXED-003 Draft Results</a:t>
            </a:r>
            <a:br>
              <a:rPr lang="en-US" sz="2900" dirty="0"/>
            </a:br>
            <a:br>
              <a:rPr lang="en-US" sz="2900" dirty="0"/>
            </a:br>
            <a:endParaRPr lang="en-US" sz="2900" dirty="0"/>
          </a:p>
        </p:txBody>
      </p:sp>
      <p:sp>
        <p:nvSpPr>
          <p:cNvPr id="4" name="Slide Number Placeholder 3">
            <a:extLst>
              <a:ext uri="{FF2B5EF4-FFF2-40B4-BE49-F238E27FC236}">
                <a16:creationId xmlns:a16="http://schemas.microsoft.com/office/drawing/2014/main" id="{85B8F263-0A6D-4B44-97AB-CD3773649DB5}"/>
              </a:ext>
            </a:extLst>
          </p:cNvPr>
          <p:cNvSpPr>
            <a:spLocks noGrp="1"/>
          </p:cNvSpPr>
          <p:nvPr>
            <p:ph type="sldNum" sz="quarter" idx="10"/>
          </p:nvPr>
        </p:nvSpPr>
        <p:spPr/>
        <p:txBody>
          <a:bodyPr/>
          <a:lstStyle/>
          <a:p>
            <a:pPr>
              <a:defRPr/>
            </a:pPr>
            <a:fld id="{24D36178-A6C2-4F1E-9A14-CDE8678F2A6C}" type="slidenum">
              <a:rPr lang="en-US" smtClean="0"/>
              <a:pPr>
                <a:defRPr/>
              </a:pPr>
              <a:t>15</a:t>
            </a:fld>
            <a:endParaRPr lang="en-US"/>
          </a:p>
        </p:txBody>
      </p:sp>
      <p:sp>
        <p:nvSpPr>
          <p:cNvPr id="6" name="Content Placeholder 5">
            <a:extLst>
              <a:ext uri="{FF2B5EF4-FFF2-40B4-BE49-F238E27FC236}">
                <a16:creationId xmlns:a16="http://schemas.microsoft.com/office/drawing/2014/main" id="{8661D37A-45D2-B748-858A-0570EA830895}"/>
              </a:ext>
            </a:extLst>
          </p:cNvPr>
          <p:cNvSpPr>
            <a:spLocks noGrp="1"/>
          </p:cNvSpPr>
          <p:nvPr>
            <p:ph idx="1"/>
          </p:nvPr>
        </p:nvSpPr>
        <p:spPr/>
        <p:txBody>
          <a:bodyPr/>
          <a:lstStyle/>
          <a:p>
            <a:endParaRPr lang="en-US"/>
          </a:p>
        </p:txBody>
      </p:sp>
      <p:pic>
        <p:nvPicPr>
          <p:cNvPr id="3" name="Picture 2">
            <a:extLst>
              <a:ext uri="{FF2B5EF4-FFF2-40B4-BE49-F238E27FC236}">
                <a16:creationId xmlns:a16="http://schemas.microsoft.com/office/drawing/2014/main" id="{FCF9BC9A-57D1-6C45-9105-862252766936}"/>
              </a:ext>
            </a:extLst>
          </p:cNvPr>
          <p:cNvPicPr>
            <a:picLocks noChangeAspect="1"/>
          </p:cNvPicPr>
          <p:nvPr/>
        </p:nvPicPr>
        <p:blipFill>
          <a:blip r:embed="rId2"/>
          <a:stretch>
            <a:fillRect/>
          </a:stretch>
        </p:blipFill>
        <p:spPr>
          <a:xfrm>
            <a:off x="228600" y="408781"/>
            <a:ext cx="8686800" cy="6299200"/>
          </a:xfrm>
          <a:prstGeom prst="rect">
            <a:avLst/>
          </a:prstGeom>
        </p:spPr>
      </p:pic>
    </p:spTree>
    <p:extLst>
      <p:ext uri="{BB962C8B-B14F-4D97-AF65-F5344CB8AC3E}">
        <p14:creationId xmlns:p14="http://schemas.microsoft.com/office/powerpoint/2010/main" val="3571555857"/>
      </p:ext>
    </p:extLst>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70357-21A8-DB4C-B54E-179A12968224}"/>
              </a:ext>
            </a:extLst>
          </p:cNvPr>
          <p:cNvSpPr>
            <a:spLocks noGrp="1"/>
          </p:cNvSpPr>
          <p:nvPr>
            <p:ph type="title"/>
          </p:nvPr>
        </p:nvSpPr>
        <p:spPr/>
        <p:txBody>
          <a:bodyPr/>
          <a:lstStyle/>
          <a:p>
            <a:r>
              <a:rPr lang="en-US" dirty="0"/>
              <a:t>ICSBEP 2021 Handbook:</a:t>
            </a:r>
            <a:br>
              <a:rPr lang="en-US" dirty="0"/>
            </a:br>
            <a:r>
              <a:rPr lang="en-US" dirty="0"/>
              <a:t>LEU-COMP-THERM-106</a:t>
            </a:r>
          </a:p>
        </p:txBody>
      </p:sp>
      <p:sp>
        <p:nvSpPr>
          <p:cNvPr id="5" name="Content Placeholder 4">
            <a:extLst>
              <a:ext uri="{FF2B5EF4-FFF2-40B4-BE49-F238E27FC236}">
                <a16:creationId xmlns:a16="http://schemas.microsoft.com/office/drawing/2014/main" id="{E3539FC0-0333-644A-BE68-755E72940A61}"/>
              </a:ext>
            </a:extLst>
          </p:cNvPr>
          <p:cNvSpPr>
            <a:spLocks noGrp="1"/>
          </p:cNvSpPr>
          <p:nvPr>
            <p:ph idx="1"/>
          </p:nvPr>
        </p:nvSpPr>
        <p:spPr/>
        <p:txBody>
          <a:bodyPr/>
          <a:lstStyle/>
          <a:p>
            <a:r>
              <a:rPr lang="en-US" dirty="0"/>
              <a:t>MIRTE-2.2</a:t>
            </a:r>
          </a:p>
          <a:p>
            <a:pPr lvl="1"/>
            <a:r>
              <a:rPr lang="en-US" dirty="0" err="1"/>
              <a:t>Valduc</a:t>
            </a:r>
            <a:r>
              <a:rPr lang="en-US" dirty="0"/>
              <a:t> (CEA)</a:t>
            </a:r>
          </a:p>
          <a:p>
            <a:pPr lvl="1"/>
            <a:r>
              <a:rPr lang="en-US" dirty="0"/>
              <a:t>28 benchmark experiments</a:t>
            </a:r>
          </a:p>
          <a:p>
            <a:pPr lvl="2"/>
            <a:r>
              <a:rPr lang="en-US" dirty="0"/>
              <a:t>Screens</a:t>
            </a:r>
          </a:p>
          <a:p>
            <a:pPr lvl="2"/>
            <a:r>
              <a:rPr lang="en-US" dirty="0"/>
              <a:t>NaCl</a:t>
            </a:r>
          </a:p>
          <a:p>
            <a:pPr lvl="2"/>
            <a:r>
              <a:rPr lang="en-US" dirty="0"/>
              <a:t>Rh (rhodium sulfate)</a:t>
            </a:r>
          </a:p>
          <a:p>
            <a:pPr lvl="2"/>
            <a:r>
              <a:rPr lang="en-US" dirty="0"/>
              <a:t>PVC (Cl)</a:t>
            </a:r>
          </a:p>
          <a:p>
            <a:pPr lvl="2"/>
            <a:r>
              <a:rPr lang="en-US" dirty="0"/>
              <a:t>Mo</a:t>
            </a:r>
          </a:p>
          <a:p>
            <a:pPr lvl="2"/>
            <a:r>
              <a:rPr lang="en-US" dirty="0"/>
              <a:t>Cr (chromium resin)</a:t>
            </a:r>
          </a:p>
          <a:p>
            <a:pPr lvl="2"/>
            <a:r>
              <a:rPr lang="en-US" dirty="0"/>
              <a:t>Mn (manganese resin)</a:t>
            </a:r>
          </a:p>
          <a:p>
            <a:endParaRPr lang="en-US" dirty="0"/>
          </a:p>
        </p:txBody>
      </p:sp>
      <p:sp>
        <p:nvSpPr>
          <p:cNvPr id="4" name="Slide Number Placeholder 3">
            <a:extLst>
              <a:ext uri="{FF2B5EF4-FFF2-40B4-BE49-F238E27FC236}">
                <a16:creationId xmlns:a16="http://schemas.microsoft.com/office/drawing/2014/main" id="{B1FC23A6-7314-BF49-AB6D-85C187CA31D2}"/>
              </a:ext>
            </a:extLst>
          </p:cNvPr>
          <p:cNvSpPr>
            <a:spLocks noGrp="1"/>
          </p:cNvSpPr>
          <p:nvPr>
            <p:ph type="sldNum" sz="quarter" idx="10"/>
          </p:nvPr>
        </p:nvSpPr>
        <p:spPr/>
        <p:txBody>
          <a:bodyPr/>
          <a:lstStyle/>
          <a:p>
            <a:pPr>
              <a:defRPr/>
            </a:pPr>
            <a:fld id="{24D36178-A6C2-4F1E-9A14-CDE8678F2A6C}" type="slidenum">
              <a:rPr lang="en-US" smtClean="0"/>
              <a:pPr>
                <a:defRPr/>
              </a:pPr>
              <a:t>16</a:t>
            </a:fld>
            <a:endParaRPr lang="en-US"/>
          </a:p>
        </p:txBody>
      </p:sp>
      <p:pic>
        <p:nvPicPr>
          <p:cNvPr id="8" name="Image 10" descr="63-1">
            <a:extLst>
              <a:ext uri="{FF2B5EF4-FFF2-40B4-BE49-F238E27FC236}">
                <a16:creationId xmlns:a16="http://schemas.microsoft.com/office/drawing/2014/main" id="{A343F160-7F41-6D4C-A98A-FC4A8C563548}"/>
              </a:ext>
            </a:extLst>
          </p:cNvPr>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63210" y="1179802"/>
            <a:ext cx="2713990" cy="2165350"/>
          </a:xfrm>
          <a:prstGeom prst="rect">
            <a:avLst/>
          </a:prstGeom>
          <a:noFill/>
          <a:ln>
            <a:noFill/>
          </a:ln>
        </p:spPr>
      </p:pic>
      <p:pic>
        <p:nvPicPr>
          <p:cNvPr id="9" name="Image 11" descr="63-2">
            <a:extLst>
              <a:ext uri="{FF2B5EF4-FFF2-40B4-BE49-F238E27FC236}">
                <a16:creationId xmlns:a16="http://schemas.microsoft.com/office/drawing/2014/main" id="{144827B9-C496-B846-8EB3-E493240D993D}"/>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25440" y="3942701"/>
            <a:ext cx="2589530" cy="2165350"/>
          </a:xfrm>
          <a:prstGeom prst="rect">
            <a:avLst/>
          </a:prstGeom>
          <a:noFill/>
          <a:ln>
            <a:noFill/>
          </a:ln>
        </p:spPr>
      </p:pic>
    </p:spTree>
    <p:extLst>
      <p:ext uri="{BB962C8B-B14F-4D97-AF65-F5344CB8AC3E}">
        <p14:creationId xmlns:p14="http://schemas.microsoft.com/office/powerpoint/2010/main" val="907261858"/>
      </p:ext>
    </p:extLst>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90E4D69-C134-C141-B71C-9055092C4FE7}"/>
              </a:ext>
            </a:extLst>
          </p:cNvPr>
          <p:cNvSpPr>
            <a:spLocks noGrp="1"/>
          </p:cNvSpPr>
          <p:nvPr>
            <p:ph type="title"/>
          </p:nvPr>
        </p:nvSpPr>
        <p:spPr/>
        <p:txBody>
          <a:bodyPr>
            <a:noAutofit/>
          </a:bodyPr>
          <a:lstStyle/>
          <a:p>
            <a:r>
              <a:rPr lang="en-US" sz="2900" dirty="0"/>
              <a:t>LEU-COMP-THERM-0106 Draft Results</a:t>
            </a:r>
            <a:br>
              <a:rPr lang="en-US" sz="2900" dirty="0"/>
            </a:br>
            <a:br>
              <a:rPr lang="en-US" sz="2900" dirty="0"/>
            </a:br>
            <a:endParaRPr lang="en-US" sz="2900" dirty="0"/>
          </a:p>
        </p:txBody>
      </p:sp>
      <p:sp>
        <p:nvSpPr>
          <p:cNvPr id="7" name="Content Placeholder 6">
            <a:extLst>
              <a:ext uri="{FF2B5EF4-FFF2-40B4-BE49-F238E27FC236}">
                <a16:creationId xmlns:a16="http://schemas.microsoft.com/office/drawing/2014/main" id="{6DEBD0DA-3331-E743-9A46-A7F2683A9191}"/>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7CCEC2D9-E847-6945-AA37-92FE5D63302E}"/>
              </a:ext>
            </a:extLst>
          </p:cNvPr>
          <p:cNvSpPr>
            <a:spLocks noGrp="1"/>
          </p:cNvSpPr>
          <p:nvPr>
            <p:ph type="sldNum" sz="quarter" idx="10"/>
          </p:nvPr>
        </p:nvSpPr>
        <p:spPr/>
        <p:txBody>
          <a:bodyPr/>
          <a:lstStyle/>
          <a:p>
            <a:pPr>
              <a:defRPr/>
            </a:pPr>
            <a:fld id="{24D36178-A6C2-4F1E-9A14-CDE8678F2A6C}" type="slidenum">
              <a:rPr lang="en-US" smtClean="0"/>
              <a:pPr>
                <a:defRPr/>
              </a:pPr>
              <a:t>17</a:t>
            </a:fld>
            <a:endParaRPr lang="en-US"/>
          </a:p>
        </p:txBody>
      </p:sp>
      <p:pic>
        <p:nvPicPr>
          <p:cNvPr id="2" name="Picture 1">
            <a:extLst>
              <a:ext uri="{FF2B5EF4-FFF2-40B4-BE49-F238E27FC236}">
                <a16:creationId xmlns:a16="http://schemas.microsoft.com/office/drawing/2014/main" id="{17BB2426-B636-5146-813B-56456E45A949}"/>
              </a:ext>
            </a:extLst>
          </p:cNvPr>
          <p:cNvPicPr>
            <a:picLocks noChangeAspect="1"/>
          </p:cNvPicPr>
          <p:nvPr/>
        </p:nvPicPr>
        <p:blipFill>
          <a:blip r:embed="rId2"/>
          <a:stretch>
            <a:fillRect/>
          </a:stretch>
        </p:blipFill>
        <p:spPr>
          <a:xfrm>
            <a:off x="228600" y="406400"/>
            <a:ext cx="8686800" cy="6299200"/>
          </a:xfrm>
          <a:prstGeom prst="rect">
            <a:avLst/>
          </a:prstGeom>
        </p:spPr>
      </p:pic>
    </p:spTree>
    <p:extLst>
      <p:ext uri="{BB962C8B-B14F-4D97-AF65-F5344CB8AC3E}">
        <p14:creationId xmlns:p14="http://schemas.microsoft.com/office/powerpoint/2010/main" val="4048488054"/>
      </p:ext>
    </p:extLst>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4" name="Slide Number Placeholder 3"/>
          <p:cNvSpPr>
            <a:spLocks noGrp="1"/>
          </p:cNvSpPr>
          <p:nvPr>
            <p:ph type="sldNum" sz="quarter" idx="10"/>
          </p:nvPr>
        </p:nvSpPr>
        <p:spPr/>
        <p:txBody>
          <a:bodyPr/>
          <a:lstStyle/>
          <a:p>
            <a:pPr>
              <a:defRPr/>
            </a:pPr>
            <a:fld id="{24D36178-A6C2-4F1E-9A14-CDE8678F2A6C}" type="slidenum">
              <a:rPr lang="en-US" smtClean="0"/>
              <a:pPr>
                <a:defRPr/>
              </a:pPr>
              <a:t>18</a:t>
            </a:fld>
            <a:endParaRPr lang="en-US"/>
          </a:p>
        </p:txBody>
      </p:sp>
      <p:pic>
        <p:nvPicPr>
          <p:cNvPr id="9" name="Content Placeholder 8">
            <a:extLst>
              <a:ext uri="{FF2B5EF4-FFF2-40B4-BE49-F238E27FC236}">
                <a16:creationId xmlns:a16="http://schemas.microsoft.com/office/drawing/2014/main" id="{BBA61F91-7AD1-344C-9041-C96BC4E41606}"/>
              </a:ext>
            </a:extLst>
          </p:cNvPr>
          <p:cNvPicPr>
            <a:picLocks noGrp="1" noChangeAspect="1"/>
          </p:cNvPicPr>
          <p:nvPr>
            <p:ph idx="1"/>
          </p:nvPr>
        </p:nvPicPr>
        <p:blipFill>
          <a:blip r:embed="rId2"/>
          <a:stretch>
            <a:fillRect/>
          </a:stretch>
        </p:blipFill>
        <p:spPr>
          <a:xfrm>
            <a:off x="1391311" y="1439267"/>
            <a:ext cx="6361377" cy="4771033"/>
          </a:xfrm>
          <a:prstGeom prst="rect">
            <a:avLst/>
          </a:prstGeom>
          <a:ln>
            <a:noFill/>
          </a:ln>
          <a:effectLst>
            <a:softEdge rad="112500"/>
          </a:effectLst>
        </p:spPr>
      </p:pic>
      <p:pic>
        <p:nvPicPr>
          <p:cNvPr id="7" name="Picture 2">
            <a:extLst>
              <a:ext uri="{FF2B5EF4-FFF2-40B4-BE49-F238E27FC236}">
                <a16:creationId xmlns:a16="http://schemas.microsoft.com/office/drawing/2014/main" id="{D6EE4413-307E-FF4F-A85A-C572BBF619C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162800" y="4610100"/>
            <a:ext cx="1642311" cy="16002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492987"/>
      </p:ext>
    </p:extLst>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BA9EE1-2BB1-0643-B411-E20F7BF0B2EB}"/>
              </a:ext>
            </a:extLst>
          </p:cNvPr>
          <p:cNvSpPr>
            <a:spLocks noGrp="1"/>
          </p:cNvSpPr>
          <p:nvPr>
            <p:ph type="title"/>
          </p:nvPr>
        </p:nvSpPr>
        <p:spPr/>
        <p:txBody>
          <a:bodyPr/>
          <a:lstStyle/>
          <a:p>
            <a:r>
              <a:rPr lang="en-US" dirty="0"/>
              <a:t>This Slide Intentionally Left Blank</a:t>
            </a:r>
          </a:p>
        </p:txBody>
      </p:sp>
      <p:sp>
        <p:nvSpPr>
          <p:cNvPr id="4" name="Slide Number Placeholder 3">
            <a:extLst>
              <a:ext uri="{FF2B5EF4-FFF2-40B4-BE49-F238E27FC236}">
                <a16:creationId xmlns:a16="http://schemas.microsoft.com/office/drawing/2014/main" id="{8324915C-7EF7-F444-9A8C-C69F4004755E}"/>
              </a:ext>
            </a:extLst>
          </p:cNvPr>
          <p:cNvSpPr>
            <a:spLocks noGrp="1"/>
          </p:cNvSpPr>
          <p:nvPr>
            <p:ph type="sldNum" sz="quarter" idx="10"/>
          </p:nvPr>
        </p:nvSpPr>
        <p:spPr/>
        <p:txBody>
          <a:bodyPr/>
          <a:lstStyle/>
          <a:p>
            <a:pPr>
              <a:defRPr/>
            </a:pPr>
            <a:fld id="{24D36178-A6C2-4F1E-9A14-CDE8678F2A6C}" type="slidenum">
              <a:rPr lang="en-US" smtClean="0"/>
              <a:pPr>
                <a:defRPr/>
              </a:pPr>
              <a:t>19</a:t>
            </a:fld>
            <a:endParaRPr lang="en-US"/>
          </a:p>
        </p:txBody>
      </p:sp>
    </p:spTree>
    <p:extLst>
      <p:ext uri="{BB962C8B-B14F-4D97-AF65-F5344CB8AC3E}">
        <p14:creationId xmlns:p14="http://schemas.microsoft.com/office/powerpoint/2010/main" val="1658326762"/>
      </p:ext>
    </p:extLst>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ICSBEP 2020 Handbook:</a:t>
            </a:r>
            <a:br>
              <a:rPr lang="en-US" dirty="0"/>
            </a:br>
            <a:r>
              <a:rPr lang="en-US" dirty="0"/>
              <a:t>LEU-COMP-THERM-074</a:t>
            </a:r>
          </a:p>
        </p:txBody>
      </p:sp>
      <p:sp>
        <p:nvSpPr>
          <p:cNvPr id="10" name="Content Placeholder 9"/>
          <p:cNvSpPr>
            <a:spLocks noGrp="1"/>
          </p:cNvSpPr>
          <p:nvPr>
            <p:ph idx="1"/>
          </p:nvPr>
        </p:nvSpPr>
        <p:spPr>
          <a:xfrm>
            <a:off x="465138" y="1447800"/>
            <a:ext cx="3268662" cy="4221163"/>
          </a:xfrm>
        </p:spPr>
        <p:txBody>
          <a:bodyPr>
            <a:normAutofit fontScale="85000" lnSpcReduction="10000"/>
          </a:bodyPr>
          <a:lstStyle/>
          <a:p>
            <a:r>
              <a:rPr lang="en-US" dirty="0"/>
              <a:t>MIRTE-1</a:t>
            </a:r>
          </a:p>
          <a:p>
            <a:pPr lvl="1"/>
            <a:r>
              <a:rPr lang="en-US" dirty="0" err="1"/>
              <a:t>Valduc</a:t>
            </a:r>
            <a:r>
              <a:rPr lang="en-US" dirty="0"/>
              <a:t> (CEA)</a:t>
            </a:r>
          </a:p>
          <a:p>
            <a:pPr lvl="1"/>
            <a:r>
              <a:rPr lang="en-US" dirty="0"/>
              <a:t>Complete series now available</a:t>
            </a:r>
          </a:p>
          <a:p>
            <a:pPr lvl="1"/>
            <a:r>
              <a:rPr lang="en-US" dirty="0"/>
              <a:t>28 benchmark experiments</a:t>
            </a:r>
          </a:p>
          <a:p>
            <a:pPr lvl="2"/>
            <a:r>
              <a:rPr lang="en-US" dirty="0"/>
              <a:t>Screens</a:t>
            </a:r>
          </a:p>
          <a:p>
            <a:pPr lvl="2"/>
            <a:r>
              <a:rPr lang="en-US" dirty="0"/>
              <a:t>Al, concrete, Cu, glass, Fe, Pb, Ni, </a:t>
            </a:r>
            <a:r>
              <a:rPr lang="en-US" dirty="0" err="1"/>
              <a:t>Ti</a:t>
            </a:r>
            <a:r>
              <a:rPr lang="en-US" dirty="0"/>
              <a:t>, </a:t>
            </a:r>
            <a:r>
              <a:rPr lang="en-US" dirty="0" err="1"/>
              <a:t>Zr</a:t>
            </a:r>
            <a:endParaRPr lang="en-US" dirty="0"/>
          </a:p>
          <a:p>
            <a:r>
              <a:rPr lang="en-US" dirty="0"/>
              <a:t>Most sample calculations within 3</a:t>
            </a:r>
            <a:r>
              <a:rPr lang="en-US" dirty="0">
                <a:latin typeface="Symbol" pitchFamily="2" charset="2"/>
              </a:rPr>
              <a:t>s</a:t>
            </a:r>
            <a:r>
              <a:rPr lang="en-US" dirty="0"/>
              <a:t> of benchmark values</a:t>
            </a:r>
          </a:p>
        </p:txBody>
      </p:sp>
      <p:sp>
        <p:nvSpPr>
          <p:cNvPr id="4" name="Slide Number Placeholder 3"/>
          <p:cNvSpPr>
            <a:spLocks noGrp="1"/>
          </p:cNvSpPr>
          <p:nvPr>
            <p:ph type="sldNum" sz="quarter" idx="10"/>
          </p:nvPr>
        </p:nvSpPr>
        <p:spPr/>
        <p:txBody>
          <a:bodyPr/>
          <a:lstStyle/>
          <a:p>
            <a:pPr>
              <a:defRPr/>
            </a:pPr>
            <a:fld id="{24D36178-A6C2-4F1E-9A14-CDE8678F2A6C}" type="slidenum">
              <a:rPr lang="en-US" smtClean="0"/>
              <a:pPr>
                <a:defRPr/>
              </a:pPr>
              <a:t>2</a:t>
            </a:fld>
            <a:endParaRPr lang="en-US"/>
          </a:p>
        </p:txBody>
      </p:sp>
      <p:pic>
        <p:nvPicPr>
          <p:cNvPr id="8" name="Image 9" descr="63-3">
            <a:extLst>
              <a:ext uri="{FF2B5EF4-FFF2-40B4-BE49-F238E27FC236}">
                <a16:creationId xmlns:a16="http://schemas.microsoft.com/office/drawing/2014/main" id="{69804773-D741-E849-9454-9865425228CE}"/>
              </a:ext>
            </a:extLst>
          </p:cNvPr>
          <p:cNvPicPr>
            <a:picLocks noGrp="1"/>
          </p:cNvPicPr>
          <p:nvPr>
            <p:ph idx="11"/>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91000" y="1227365"/>
            <a:ext cx="2654300" cy="2197100"/>
          </a:xfrm>
          <a:prstGeom prst="rect">
            <a:avLst/>
          </a:prstGeom>
          <a:noFill/>
          <a:ln>
            <a:noFill/>
          </a:ln>
        </p:spPr>
      </p:pic>
      <p:pic>
        <p:nvPicPr>
          <p:cNvPr id="11" name="Image 10" descr="63-1">
            <a:extLst>
              <a:ext uri="{FF2B5EF4-FFF2-40B4-BE49-F238E27FC236}">
                <a16:creationId xmlns:a16="http://schemas.microsoft.com/office/drawing/2014/main" id="{6A9E0F97-F5B4-2547-9D8A-3F58230AC221}"/>
              </a:ext>
            </a:extLst>
          </p:cNvPr>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96000" y="2390311"/>
            <a:ext cx="2713990" cy="2165350"/>
          </a:xfrm>
          <a:prstGeom prst="rect">
            <a:avLst/>
          </a:prstGeom>
          <a:noFill/>
          <a:ln>
            <a:noFill/>
          </a:ln>
        </p:spPr>
      </p:pic>
      <p:pic>
        <p:nvPicPr>
          <p:cNvPr id="12" name="Image 11" descr="63-2">
            <a:extLst>
              <a:ext uri="{FF2B5EF4-FFF2-40B4-BE49-F238E27FC236}">
                <a16:creationId xmlns:a16="http://schemas.microsoft.com/office/drawing/2014/main" id="{17215EF9-BC7E-7544-870C-4EAF8C5A4EA5}"/>
              </a:ext>
            </a:extLst>
          </p:cNvPr>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07015" y="4038600"/>
            <a:ext cx="2589530" cy="2165350"/>
          </a:xfrm>
          <a:prstGeom prst="rect">
            <a:avLst/>
          </a:prstGeom>
          <a:noFill/>
          <a:ln>
            <a:noFill/>
          </a:ln>
        </p:spPr>
      </p:pic>
    </p:spTree>
    <p:extLst>
      <p:ext uri="{BB962C8B-B14F-4D97-AF65-F5344CB8AC3E}">
        <p14:creationId xmlns:p14="http://schemas.microsoft.com/office/powerpoint/2010/main" val="532026857"/>
      </p:ext>
    </p:extLst>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84188" y="1619515"/>
            <a:ext cx="8126412" cy="909638"/>
          </a:xfrm>
        </p:spPr>
        <p:txBody>
          <a:bodyPr/>
          <a:lstStyle/>
          <a:p>
            <a:r>
              <a:rPr lang="en-US" dirty="0"/>
              <a:t>Extra Slides</a:t>
            </a:r>
          </a:p>
        </p:txBody>
      </p:sp>
      <p:sp>
        <p:nvSpPr>
          <p:cNvPr id="4" name="Slide Number Placeholder 3"/>
          <p:cNvSpPr>
            <a:spLocks noGrp="1"/>
          </p:cNvSpPr>
          <p:nvPr>
            <p:ph type="sldNum" sz="quarter" idx="10"/>
          </p:nvPr>
        </p:nvSpPr>
        <p:spPr/>
        <p:txBody>
          <a:bodyPr/>
          <a:lstStyle/>
          <a:p>
            <a:pPr>
              <a:defRPr/>
            </a:pPr>
            <a:fld id="{24D36178-A6C2-4F1E-9A14-CDE8678F2A6C}" type="slidenum">
              <a:rPr lang="en-US" smtClean="0"/>
              <a:pPr>
                <a:defRPr/>
              </a:pPr>
              <a:t>20</a:t>
            </a:fld>
            <a:endParaRPr lang="en-US"/>
          </a:p>
        </p:txBody>
      </p:sp>
      <p:pic>
        <p:nvPicPr>
          <p:cNvPr id="6" name="Picture 5">
            <a:extLst>
              <a:ext uri="{FF2B5EF4-FFF2-40B4-BE49-F238E27FC236}">
                <a16:creationId xmlns:a16="http://schemas.microsoft.com/office/drawing/2014/main" id="{D1BCA559-B517-6D44-A652-CE4B612CA8CC}"/>
              </a:ext>
            </a:extLst>
          </p:cNvPr>
          <p:cNvPicPr>
            <a:picLocks noChangeAspect="1"/>
          </p:cNvPicPr>
          <p:nvPr/>
        </p:nvPicPr>
        <p:blipFill>
          <a:blip r:embed="rId2"/>
          <a:stretch>
            <a:fillRect/>
          </a:stretch>
        </p:blipFill>
        <p:spPr>
          <a:xfrm>
            <a:off x="2032000" y="2529153"/>
            <a:ext cx="5080000" cy="3810000"/>
          </a:xfrm>
          <a:prstGeom prst="rect">
            <a:avLst/>
          </a:prstGeom>
          <a:ln>
            <a:noFill/>
          </a:ln>
          <a:effectLst>
            <a:softEdge rad="112500"/>
          </a:effectLst>
        </p:spPr>
      </p:pic>
    </p:spTree>
    <p:extLst>
      <p:ext uri="{BB962C8B-B14F-4D97-AF65-F5344CB8AC3E}">
        <p14:creationId xmlns:p14="http://schemas.microsoft.com/office/powerpoint/2010/main" val="403558458"/>
      </p:ext>
    </p:extLst>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Benchmark Evaluation Process</a:t>
            </a:r>
          </a:p>
        </p:txBody>
      </p:sp>
      <p:sp>
        <p:nvSpPr>
          <p:cNvPr id="4" name="Slide Number Placeholder 3"/>
          <p:cNvSpPr>
            <a:spLocks noGrp="1"/>
          </p:cNvSpPr>
          <p:nvPr>
            <p:ph type="sldNum" sz="quarter" idx="10"/>
          </p:nvPr>
        </p:nvSpPr>
        <p:spPr/>
        <p:txBody>
          <a:bodyPr/>
          <a:lstStyle/>
          <a:p>
            <a:pPr>
              <a:defRPr/>
            </a:pPr>
            <a:fld id="{24D36178-A6C2-4F1E-9A14-CDE8678F2A6C}" type="slidenum">
              <a:rPr lang="en-US" smtClean="0"/>
              <a:pPr>
                <a:defRPr/>
              </a:pPr>
              <a:t>21</a:t>
            </a:fld>
            <a:endParaRPr lang="en-US"/>
          </a:p>
        </p:txBody>
      </p:sp>
      <p:pic>
        <p:nvPicPr>
          <p:cNvPr id="6" name="Picture 3" descr="C:\John Bess\INL\ICSBEP\Benchmark-process-poster-r1.jpg"/>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820066395"/>
      </p:ext>
    </p:extLst>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700" dirty="0"/>
              <a:t>Countries Participating in the ICSBEP &amp; IRPhEP</a:t>
            </a:r>
          </a:p>
        </p:txBody>
      </p:sp>
      <p:sp>
        <p:nvSpPr>
          <p:cNvPr id="3" name="Content Placeholder 2"/>
          <p:cNvSpPr>
            <a:spLocks noGrp="1"/>
          </p:cNvSpPr>
          <p:nvPr>
            <p:ph idx="1"/>
          </p:nvPr>
        </p:nvSpPr>
        <p:spPr/>
        <p:txBody>
          <a:bodyPr>
            <a:normAutofit fontScale="70000" lnSpcReduction="20000"/>
          </a:bodyPr>
          <a:lstStyle/>
          <a:p>
            <a:r>
              <a:rPr lang="en-GB" dirty="0"/>
              <a:t>Argentina</a:t>
            </a:r>
          </a:p>
          <a:p>
            <a:r>
              <a:rPr lang="en-GB" dirty="0"/>
              <a:t>Belgium</a:t>
            </a:r>
          </a:p>
          <a:p>
            <a:r>
              <a:rPr lang="en-GB" dirty="0"/>
              <a:t>Brazil</a:t>
            </a:r>
          </a:p>
          <a:p>
            <a:r>
              <a:rPr lang="en-GB" dirty="0"/>
              <a:t>Canada</a:t>
            </a:r>
          </a:p>
          <a:p>
            <a:r>
              <a:rPr lang="en-GB" dirty="0"/>
              <a:t>People’s Republic of China</a:t>
            </a:r>
          </a:p>
          <a:p>
            <a:r>
              <a:rPr lang="en-GB" dirty="0"/>
              <a:t>Czech Republic</a:t>
            </a:r>
          </a:p>
          <a:p>
            <a:r>
              <a:rPr lang="en-GB" dirty="0"/>
              <a:t>France</a:t>
            </a:r>
          </a:p>
          <a:p>
            <a:r>
              <a:rPr lang="en-GB" dirty="0"/>
              <a:t>Germany</a:t>
            </a:r>
          </a:p>
          <a:p>
            <a:r>
              <a:rPr lang="en-GB" dirty="0"/>
              <a:t>Hungary</a:t>
            </a:r>
          </a:p>
          <a:p>
            <a:r>
              <a:rPr lang="en-GB" dirty="0"/>
              <a:t>India </a:t>
            </a:r>
          </a:p>
          <a:p>
            <a:r>
              <a:rPr lang="en-GB" dirty="0"/>
              <a:t>Israel</a:t>
            </a:r>
          </a:p>
          <a:p>
            <a:r>
              <a:rPr lang="en-GB" dirty="0"/>
              <a:t>Italy</a:t>
            </a:r>
          </a:p>
          <a:p>
            <a:r>
              <a:rPr lang="en-GB" dirty="0"/>
              <a:t>Japan</a:t>
            </a:r>
          </a:p>
        </p:txBody>
      </p:sp>
      <p:sp>
        <p:nvSpPr>
          <p:cNvPr id="4" name="Slide Number Placeholder 3"/>
          <p:cNvSpPr>
            <a:spLocks noGrp="1"/>
          </p:cNvSpPr>
          <p:nvPr>
            <p:ph type="sldNum" sz="quarter" idx="10"/>
          </p:nvPr>
        </p:nvSpPr>
        <p:spPr/>
        <p:txBody>
          <a:bodyPr/>
          <a:lstStyle/>
          <a:p>
            <a:pPr>
              <a:defRPr/>
            </a:pPr>
            <a:fld id="{24D36178-A6C2-4F1E-9A14-CDE8678F2A6C}" type="slidenum">
              <a:rPr lang="en-US" smtClean="0"/>
              <a:pPr>
                <a:defRPr/>
              </a:pPr>
              <a:t>22</a:t>
            </a:fld>
            <a:endParaRPr lang="en-US"/>
          </a:p>
        </p:txBody>
      </p:sp>
      <p:sp>
        <p:nvSpPr>
          <p:cNvPr id="6" name="Content Placeholder 5"/>
          <p:cNvSpPr>
            <a:spLocks noGrp="1"/>
          </p:cNvSpPr>
          <p:nvPr>
            <p:ph idx="11"/>
          </p:nvPr>
        </p:nvSpPr>
        <p:spPr/>
        <p:txBody>
          <a:bodyPr>
            <a:normAutofit fontScale="77500" lnSpcReduction="20000"/>
          </a:bodyPr>
          <a:lstStyle/>
          <a:p>
            <a:r>
              <a:rPr lang="en-GB" dirty="0"/>
              <a:t>Kazakhstan</a:t>
            </a:r>
          </a:p>
          <a:p>
            <a:r>
              <a:rPr lang="en-GB" dirty="0"/>
              <a:t>Poland</a:t>
            </a:r>
          </a:p>
          <a:p>
            <a:r>
              <a:rPr lang="en-GB" dirty="0"/>
              <a:t>Republic of Korea</a:t>
            </a:r>
          </a:p>
          <a:p>
            <a:r>
              <a:rPr lang="en-GB" dirty="0"/>
              <a:t>Russian Federation</a:t>
            </a:r>
          </a:p>
          <a:p>
            <a:r>
              <a:rPr lang="en-GB" dirty="0"/>
              <a:t>Serbia</a:t>
            </a:r>
          </a:p>
          <a:p>
            <a:r>
              <a:rPr lang="en-GB" dirty="0"/>
              <a:t>Slovenia</a:t>
            </a:r>
          </a:p>
          <a:p>
            <a:r>
              <a:rPr lang="en-GB" dirty="0"/>
              <a:t>South Africa</a:t>
            </a:r>
          </a:p>
          <a:p>
            <a:r>
              <a:rPr lang="en-GB" dirty="0"/>
              <a:t>Spain</a:t>
            </a:r>
          </a:p>
          <a:p>
            <a:r>
              <a:rPr lang="en-GB" dirty="0"/>
              <a:t>Sweden</a:t>
            </a:r>
          </a:p>
          <a:p>
            <a:r>
              <a:rPr lang="en-GB" dirty="0"/>
              <a:t>Switzerland</a:t>
            </a:r>
          </a:p>
          <a:p>
            <a:r>
              <a:rPr lang="en-GB" dirty="0"/>
              <a:t>United Kingdom</a:t>
            </a:r>
          </a:p>
          <a:p>
            <a:r>
              <a:rPr lang="en-GB" dirty="0"/>
              <a:t>United States of America</a:t>
            </a:r>
            <a:endParaRPr lang="en-US" dirty="0"/>
          </a:p>
          <a:p>
            <a:endParaRPr lang="en-US" dirty="0"/>
          </a:p>
        </p:txBody>
      </p:sp>
      <p:pic>
        <p:nvPicPr>
          <p:cNvPr id="1026" name="Picture 2" descr="http://www.vanderbilt.edu/isss/wp-content/uploads/holidays_around_the_world_21.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3600" y="3692525"/>
            <a:ext cx="2209800"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4176773"/>
      </p:ext>
    </p:extLst>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a:t>Directed and Distributed via the OECD NEA</a:t>
            </a:r>
          </a:p>
        </p:txBody>
      </p:sp>
      <p:sp>
        <p:nvSpPr>
          <p:cNvPr id="4" name="Slide Number Placeholder 3"/>
          <p:cNvSpPr>
            <a:spLocks noGrp="1"/>
          </p:cNvSpPr>
          <p:nvPr>
            <p:ph type="sldNum" sz="quarter" idx="10"/>
          </p:nvPr>
        </p:nvSpPr>
        <p:spPr/>
        <p:txBody>
          <a:bodyPr/>
          <a:lstStyle/>
          <a:p>
            <a:pPr>
              <a:defRPr/>
            </a:pPr>
            <a:fld id="{24D36178-A6C2-4F1E-9A14-CDE8678F2A6C}" type="slidenum">
              <a:rPr lang="en-US" smtClean="0"/>
              <a:pPr>
                <a:defRPr/>
              </a:pPr>
              <a:t>23</a:t>
            </a:fld>
            <a:endParaRPr lang="en-US"/>
          </a:p>
        </p:txBody>
      </p:sp>
      <p:pic>
        <p:nvPicPr>
          <p:cNvPr id="3074" name="Picture 2" descr="https://www.oecd-nea.org/science/wprs/images/structure.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20233" y="1447800"/>
            <a:ext cx="7035272" cy="4221163"/>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p:cNvSpPr/>
          <p:nvPr/>
        </p:nvSpPr>
        <p:spPr bwMode="auto">
          <a:xfrm rot="1191605">
            <a:off x="4572000" y="3204369"/>
            <a:ext cx="2438400" cy="2667000"/>
          </a:xfrm>
          <a:prstGeom prst="ellipse">
            <a:avLst/>
          </a:prstGeom>
          <a:noFill/>
          <a:ln w="76200" cap="flat" cmpd="sng" algn="ctr">
            <a:solidFill>
              <a:srgbClr val="C00000"/>
            </a:solidFill>
            <a:prstDash val="solid"/>
            <a:round/>
            <a:headEnd type="none" w="med" len="med"/>
            <a:tailEnd type="none" w="med" len="med"/>
          </a:ln>
          <a:effectLst/>
        </p:spPr>
        <p:txBody>
          <a:bodyPr vert="horz" wrap="square" lIns="45720" tIns="45714" rIns="91429" bIns="45714" numCol="1" rtlCol="0" anchor="t" anchorCtr="0" compatLnSpc="1">
            <a:prstTxWarp prst="textNoShape">
              <a:avLst/>
            </a:prstTxWarp>
          </a:bodyPr>
          <a:lstStyle/>
          <a:p>
            <a:pPr marL="0" marR="0" indent="0" algn="l" defTabSz="914400" rtl="0" eaLnBrk="0" fontAlgn="base" latinLnBrk="0" hangingPunct="0">
              <a:lnSpc>
                <a:spcPct val="65000"/>
              </a:lnSpc>
              <a:spcBef>
                <a:spcPct val="30000"/>
              </a:spcBef>
              <a:spcAft>
                <a:spcPct val="0"/>
              </a:spcAft>
              <a:buClrTx/>
              <a:buSzTx/>
              <a:buFontTx/>
              <a:buChar char="•"/>
              <a:tabLst/>
            </a:pPr>
            <a:endParaRPr kumimoji="0" lang="en-US" sz="2000" b="1" i="0" u="none" strike="noStrike" cap="none" normalizeH="0" baseline="0">
              <a:ln>
                <a:noFill/>
              </a:ln>
              <a:solidFill>
                <a:schemeClr val="tx1"/>
              </a:solidFill>
              <a:effectLst/>
              <a:latin typeface="Arial" charset="0"/>
            </a:endParaRPr>
          </a:p>
        </p:txBody>
      </p:sp>
      <p:sp>
        <p:nvSpPr>
          <p:cNvPr id="7" name="Rectangle 6"/>
          <p:cNvSpPr/>
          <p:nvPr/>
        </p:nvSpPr>
        <p:spPr>
          <a:xfrm>
            <a:off x="3430325" y="6151642"/>
            <a:ext cx="5179623" cy="384144"/>
          </a:xfrm>
          <a:prstGeom prst="rect">
            <a:avLst/>
          </a:prstGeom>
          <a:noFill/>
        </p:spPr>
        <p:txBody>
          <a:bodyPr wrap="none" lIns="91440" tIns="45720" rIns="91440" bIns="45720">
            <a:spAutoFit/>
          </a:bodyPr>
          <a:lstStyle/>
          <a:p>
            <a:pPr algn="ctr">
              <a:buNone/>
            </a:pPr>
            <a:r>
              <a:rPr lang="en-US" sz="2800" b="1" cap="none" spc="0" dirty="0">
                <a:ln w="22225">
                  <a:solidFill>
                    <a:schemeClr val="accent2"/>
                  </a:solidFill>
                  <a:prstDash val="solid"/>
                </a:ln>
                <a:solidFill>
                  <a:schemeClr val="accent2">
                    <a:lumMod val="40000"/>
                    <a:lumOff val="60000"/>
                  </a:schemeClr>
                </a:solidFill>
                <a:effectLst/>
              </a:rPr>
              <a:t>Managed by an Elected Chair</a:t>
            </a:r>
          </a:p>
        </p:txBody>
      </p:sp>
    </p:spTree>
    <p:extLst>
      <p:ext uri="{BB962C8B-B14F-4D97-AF65-F5344CB8AC3E}">
        <p14:creationId xmlns:p14="http://schemas.microsoft.com/office/powerpoint/2010/main" val="1142166580"/>
      </p:ext>
    </p:extLst>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Current OECD/</a:t>
            </a:r>
            <a:r>
              <a:rPr lang="en-US" dirty="0">
                <a:solidFill>
                  <a:srgbClr val="C00000"/>
                </a:solidFill>
              </a:rPr>
              <a:t>NEA</a:t>
            </a:r>
            <a:r>
              <a:rPr lang="en-US" dirty="0"/>
              <a:t> Member Countries</a:t>
            </a:r>
          </a:p>
        </p:txBody>
      </p:sp>
      <p:sp>
        <p:nvSpPr>
          <p:cNvPr id="4" name="Slide Number Placeholder 3"/>
          <p:cNvSpPr>
            <a:spLocks noGrp="1"/>
          </p:cNvSpPr>
          <p:nvPr>
            <p:ph type="sldNum" sz="quarter" idx="10"/>
          </p:nvPr>
        </p:nvSpPr>
        <p:spPr/>
        <p:txBody>
          <a:bodyPr/>
          <a:lstStyle/>
          <a:p>
            <a:pPr>
              <a:defRPr/>
            </a:pPr>
            <a:fld id="{24D36178-A6C2-4F1E-9A14-CDE8678F2A6C}" type="slidenum">
              <a:rPr lang="en-US" smtClean="0"/>
              <a:pPr>
                <a:defRPr/>
              </a:pPr>
              <a:t>24</a:t>
            </a:fld>
            <a:endParaRPr lang="en-US"/>
          </a:p>
        </p:txBody>
      </p:sp>
      <p:graphicFrame>
        <p:nvGraphicFramePr>
          <p:cNvPr id="6" name="Content Placeholder 4"/>
          <p:cNvGraphicFramePr>
            <a:graphicFrameLocks/>
          </p:cNvGraphicFramePr>
          <p:nvPr/>
        </p:nvGraphicFramePr>
        <p:xfrm>
          <a:off x="455613" y="1598613"/>
          <a:ext cx="8231188" cy="3708400"/>
        </p:xfrm>
        <a:graphic>
          <a:graphicData uri="http://schemas.openxmlformats.org/drawingml/2006/table">
            <a:tbl>
              <a:tblPr firstRow="1" bandRow="1">
                <a:tableStyleId>{8A107856-5554-42FB-B03E-39F5DBC370BA}</a:tableStyleId>
              </a:tblPr>
              <a:tblGrid>
                <a:gridCol w="2058987">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2133204">
                  <a:extLst>
                    <a:ext uri="{9D8B030D-6E8A-4147-A177-3AD203B41FA5}">
                      <a16:colId xmlns:a16="http://schemas.microsoft.com/office/drawing/2014/main" val="20002"/>
                    </a:ext>
                  </a:extLst>
                </a:gridCol>
                <a:gridCol w="2057797">
                  <a:extLst>
                    <a:ext uri="{9D8B030D-6E8A-4147-A177-3AD203B41FA5}">
                      <a16:colId xmlns:a16="http://schemas.microsoft.com/office/drawing/2014/main" val="20003"/>
                    </a:ext>
                  </a:extLst>
                </a:gridCol>
              </a:tblGrid>
              <a:tr h="370840">
                <a:tc>
                  <a:txBody>
                    <a:bodyPr/>
                    <a:lstStyle/>
                    <a:p>
                      <a:r>
                        <a:rPr lang="en-US" dirty="0">
                          <a:solidFill>
                            <a:srgbClr val="C00000"/>
                          </a:solidFill>
                        </a:rPr>
                        <a:t>Argentina</a:t>
                      </a:r>
                    </a:p>
                  </a:txBody>
                  <a:tcPr/>
                </a:tc>
                <a:tc>
                  <a:txBody>
                    <a:bodyPr/>
                    <a:lstStyle/>
                    <a:p>
                      <a:r>
                        <a:rPr lang="en-US" b="1" dirty="0">
                          <a:solidFill>
                            <a:srgbClr val="C00000"/>
                          </a:solidFill>
                        </a:rPr>
                        <a:t>France</a:t>
                      </a:r>
                    </a:p>
                  </a:txBody>
                  <a:tcPr/>
                </a:tc>
                <a:tc>
                  <a:txBody>
                    <a:bodyPr/>
                    <a:lstStyle/>
                    <a:p>
                      <a:r>
                        <a:rPr lang="en-US" dirty="0"/>
                        <a:t>Latvia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C00000"/>
                          </a:solidFill>
                        </a:rPr>
                        <a:t>Russia</a:t>
                      </a:r>
                      <a:endParaRPr lang="en-US" b="1" dirty="0">
                        <a:solidFill>
                          <a:schemeClr val="tx1"/>
                        </a:solidFill>
                      </a:endParaRPr>
                    </a:p>
                  </a:txBody>
                  <a:tcPr/>
                </a:tc>
                <a:extLst>
                  <a:ext uri="{0D108BD9-81ED-4DB2-BD59-A6C34878D82A}">
                    <a16:rowId xmlns:a16="http://schemas.microsoft.com/office/drawing/2014/main" val="10000"/>
                  </a:ext>
                </a:extLst>
              </a:tr>
              <a:tr h="370840">
                <a:tc>
                  <a:txBody>
                    <a:bodyPr/>
                    <a:lstStyle/>
                    <a:p>
                      <a:r>
                        <a:rPr lang="en-US" b="1" dirty="0">
                          <a:solidFill>
                            <a:srgbClr val="C00000"/>
                          </a:solidFill>
                        </a:rPr>
                        <a:t>Australia</a:t>
                      </a:r>
                    </a:p>
                  </a:txBody>
                  <a:tcPr/>
                </a:tc>
                <a:tc>
                  <a:txBody>
                    <a:bodyPr/>
                    <a:lstStyle/>
                    <a:p>
                      <a:r>
                        <a:rPr lang="en-US" b="1" dirty="0">
                          <a:solidFill>
                            <a:srgbClr val="C00000"/>
                          </a:solidFill>
                        </a:rPr>
                        <a:t>Germany</a:t>
                      </a:r>
                    </a:p>
                  </a:txBody>
                  <a:tcPr/>
                </a:tc>
                <a:tc>
                  <a:txBody>
                    <a:bodyPr/>
                    <a:lstStyle/>
                    <a:p>
                      <a:r>
                        <a:rPr lang="en-US" b="1" dirty="0">
                          <a:solidFill>
                            <a:srgbClr val="C00000"/>
                          </a:solidFill>
                        </a:rPr>
                        <a:t>Luxembourg</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C00000"/>
                          </a:solidFill>
                        </a:rPr>
                        <a:t>Slovak Republic</a:t>
                      </a:r>
                    </a:p>
                  </a:txBody>
                  <a:tcPr/>
                </a:tc>
                <a:extLst>
                  <a:ext uri="{0D108BD9-81ED-4DB2-BD59-A6C34878D82A}">
                    <a16:rowId xmlns:a16="http://schemas.microsoft.com/office/drawing/2014/main" val="10001"/>
                  </a:ext>
                </a:extLst>
              </a:tr>
              <a:tr h="370840">
                <a:tc>
                  <a:txBody>
                    <a:bodyPr/>
                    <a:lstStyle/>
                    <a:p>
                      <a:r>
                        <a:rPr lang="en-US" b="1" dirty="0">
                          <a:solidFill>
                            <a:srgbClr val="C00000"/>
                          </a:solidFill>
                        </a:rPr>
                        <a:t>Austria</a:t>
                      </a:r>
                    </a:p>
                  </a:txBody>
                  <a:tcPr/>
                </a:tc>
                <a:tc>
                  <a:txBody>
                    <a:bodyPr/>
                    <a:lstStyle/>
                    <a:p>
                      <a:r>
                        <a:rPr lang="en-US" b="1" dirty="0">
                          <a:solidFill>
                            <a:srgbClr val="C00000"/>
                          </a:solidFill>
                        </a:rPr>
                        <a:t>Greece</a:t>
                      </a:r>
                    </a:p>
                  </a:txBody>
                  <a:tcPr/>
                </a:tc>
                <a:tc>
                  <a:txBody>
                    <a:bodyPr/>
                    <a:lstStyle/>
                    <a:p>
                      <a:r>
                        <a:rPr lang="en-US" b="1" dirty="0">
                          <a:solidFill>
                            <a:srgbClr val="C00000"/>
                          </a:solidFill>
                        </a:rPr>
                        <a:t>Mexico</a:t>
                      </a:r>
                    </a:p>
                  </a:txBody>
                  <a:tcPr/>
                </a:tc>
                <a:tc>
                  <a:txBody>
                    <a:bodyPr/>
                    <a:lstStyle/>
                    <a:p>
                      <a:r>
                        <a:rPr lang="en-US" b="1" dirty="0">
                          <a:solidFill>
                            <a:srgbClr val="C00000"/>
                          </a:solidFill>
                        </a:rPr>
                        <a:t>Slovenia</a:t>
                      </a:r>
                    </a:p>
                  </a:txBody>
                  <a:tcPr/>
                </a:tc>
                <a:extLst>
                  <a:ext uri="{0D108BD9-81ED-4DB2-BD59-A6C34878D82A}">
                    <a16:rowId xmlns:a16="http://schemas.microsoft.com/office/drawing/2014/main" val="10002"/>
                  </a:ext>
                </a:extLst>
              </a:tr>
              <a:tr h="370840">
                <a:tc>
                  <a:txBody>
                    <a:bodyPr/>
                    <a:lstStyle/>
                    <a:p>
                      <a:r>
                        <a:rPr lang="en-US" b="1" dirty="0">
                          <a:solidFill>
                            <a:srgbClr val="C00000"/>
                          </a:solidFill>
                        </a:rPr>
                        <a:t>Belgium</a:t>
                      </a:r>
                    </a:p>
                  </a:txBody>
                  <a:tcPr/>
                </a:tc>
                <a:tc>
                  <a:txBody>
                    <a:bodyPr/>
                    <a:lstStyle/>
                    <a:p>
                      <a:r>
                        <a:rPr lang="en-US" b="1" dirty="0">
                          <a:solidFill>
                            <a:srgbClr val="C00000"/>
                          </a:solidFill>
                        </a:rPr>
                        <a:t>Hungary</a:t>
                      </a:r>
                    </a:p>
                  </a:txBody>
                  <a:tcPr/>
                </a:tc>
                <a:tc>
                  <a:txBody>
                    <a:bodyPr/>
                    <a:lstStyle/>
                    <a:p>
                      <a:r>
                        <a:rPr lang="en-US" b="1" dirty="0">
                          <a:solidFill>
                            <a:srgbClr val="C00000"/>
                          </a:solidFill>
                        </a:rPr>
                        <a:t>Netherlands</a:t>
                      </a:r>
                    </a:p>
                  </a:txBody>
                  <a:tcPr/>
                </a:tc>
                <a:tc>
                  <a:txBody>
                    <a:bodyPr/>
                    <a:lstStyle/>
                    <a:p>
                      <a:r>
                        <a:rPr lang="en-US" b="1" dirty="0">
                          <a:solidFill>
                            <a:srgbClr val="C00000"/>
                          </a:solidFill>
                        </a:rPr>
                        <a:t>Spain</a:t>
                      </a:r>
                    </a:p>
                  </a:txBody>
                  <a:tcPr/>
                </a:tc>
                <a:extLst>
                  <a:ext uri="{0D108BD9-81ED-4DB2-BD59-A6C34878D82A}">
                    <a16:rowId xmlns:a16="http://schemas.microsoft.com/office/drawing/2014/main" val="10003"/>
                  </a:ext>
                </a:extLst>
              </a:tr>
              <a:tr h="370840">
                <a:tc>
                  <a:txBody>
                    <a:bodyPr/>
                    <a:lstStyle/>
                    <a:p>
                      <a:r>
                        <a:rPr lang="en-US" b="1" dirty="0">
                          <a:solidFill>
                            <a:srgbClr val="C00000"/>
                          </a:solidFill>
                        </a:rPr>
                        <a:t>Canada</a:t>
                      </a:r>
                    </a:p>
                  </a:txBody>
                  <a:tcPr/>
                </a:tc>
                <a:tc>
                  <a:txBody>
                    <a:bodyPr/>
                    <a:lstStyle/>
                    <a:p>
                      <a:r>
                        <a:rPr lang="en-US" b="1" dirty="0">
                          <a:solidFill>
                            <a:srgbClr val="C00000"/>
                          </a:solidFill>
                        </a:rPr>
                        <a:t>Iceland</a:t>
                      </a:r>
                    </a:p>
                  </a:txBody>
                  <a:tcPr/>
                </a:tc>
                <a:tc>
                  <a:txBody>
                    <a:bodyPr/>
                    <a:lstStyle/>
                    <a:p>
                      <a:r>
                        <a:rPr lang="en-US" b="1" dirty="0"/>
                        <a:t>New Zealand</a:t>
                      </a:r>
                    </a:p>
                  </a:txBody>
                  <a:tcPr/>
                </a:tc>
                <a:tc>
                  <a:txBody>
                    <a:bodyPr/>
                    <a:lstStyle/>
                    <a:p>
                      <a:r>
                        <a:rPr lang="en-US" b="1" dirty="0">
                          <a:solidFill>
                            <a:srgbClr val="C00000"/>
                          </a:solidFill>
                        </a:rPr>
                        <a:t>Sweden</a:t>
                      </a:r>
                    </a:p>
                  </a:txBody>
                  <a:tcPr/>
                </a:tc>
                <a:extLst>
                  <a:ext uri="{0D108BD9-81ED-4DB2-BD59-A6C34878D82A}">
                    <a16:rowId xmlns:a16="http://schemas.microsoft.com/office/drawing/2014/main" val="10004"/>
                  </a:ext>
                </a:extLst>
              </a:tr>
              <a:tr h="370840">
                <a:tc>
                  <a:txBody>
                    <a:bodyPr/>
                    <a:lstStyle/>
                    <a:p>
                      <a:r>
                        <a:rPr lang="en-US" b="1" dirty="0"/>
                        <a:t>Chile</a:t>
                      </a:r>
                    </a:p>
                  </a:txBody>
                  <a:tcPr/>
                </a:tc>
                <a:tc>
                  <a:txBody>
                    <a:bodyPr/>
                    <a:lstStyle/>
                    <a:p>
                      <a:r>
                        <a:rPr lang="en-US" b="1" dirty="0">
                          <a:solidFill>
                            <a:srgbClr val="C00000"/>
                          </a:solidFill>
                        </a:rPr>
                        <a:t>Ireland</a:t>
                      </a:r>
                    </a:p>
                  </a:txBody>
                  <a:tcPr/>
                </a:tc>
                <a:tc>
                  <a:txBody>
                    <a:bodyPr/>
                    <a:lstStyle/>
                    <a:p>
                      <a:r>
                        <a:rPr lang="en-US" b="1" dirty="0">
                          <a:solidFill>
                            <a:srgbClr val="C00000"/>
                          </a:solidFill>
                        </a:rPr>
                        <a:t>Norway</a:t>
                      </a:r>
                    </a:p>
                  </a:txBody>
                  <a:tcPr/>
                </a:tc>
                <a:tc>
                  <a:txBody>
                    <a:bodyPr/>
                    <a:lstStyle/>
                    <a:p>
                      <a:r>
                        <a:rPr lang="en-US" b="1" dirty="0">
                          <a:solidFill>
                            <a:srgbClr val="C00000"/>
                          </a:solidFill>
                        </a:rPr>
                        <a:t>Switzerland</a:t>
                      </a:r>
                    </a:p>
                  </a:txBody>
                  <a:tcPr/>
                </a:tc>
                <a:extLst>
                  <a:ext uri="{0D108BD9-81ED-4DB2-BD59-A6C34878D82A}">
                    <a16:rowId xmlns:a16="http://schemas.microsoft.com/office/drawing/2014/main" val="10005"/>
                  </a:ext>
                </a:extLst>
              </a:tr>
              <a:tr h="370840">
                <a:tc>
                  <a:txBody>
                    <a:bodyPr/>
                    <a:lstStyle/>
                    <a:p>
                      <a:r>
                        <a:rPr lang="en-US" b="1" dirty="0">
                          <a:solidFill>
                            <a:srgbClr val="C00000"/>
                          </a:solidFill>
                        </a:rPr>
                        <a:t>Czech Republic</a:t>
                      </a:r>
                    </a:p>
                  </a:txBody>
                  <a:tcPr/>
                </a:tc>
                <a:tc>
                  <a:txBody>
                    <a:bodyPr/>
                    <a:lstStyle/>
                    <a:p>
                      <a:r>
                        <a:rPr lang="en-US" b="1" dirty="0"/>
                        <a:t>Israel</a:t>
                      </a:r>
                    </a:p>
                  </a:txBody>
                  <a:tcPr/>
                </a:tc>
                <a:tc>
                  <a:txBody>
                    <a:bodyPr/>
                    <a:lstStyle/>
                    <a:p>
                      <a:r>
                        <a:rPr lang="en-US" b="1" dirty="0">
                          <a:solidFill>
                            <a:srgbClr val="C00000"/>
                          </a:solidFill>
                        </a:rPr>
                        <a:t>Poland</a:t>
                      </a:r>
                    </a:p>
                  </a:txBody>
                  <a:tcPr/>
                </a:tc>
                <a:tc>
                  <a:txBody>
                    <a:bodyPr/>
                    <a:lstStyle/>
                    <a:p>
                      <a:r>
                        <a:rPr lang="en-US" b="1" dirty="0">
                          <a:solidFill>
                            <a:srgbClr val="C00000"/>
                          </a:solidFill>
                        </a:rPr>
                        <a:t>Turkey</a:t>
                      </a:r>
                    </a:p>
                  </a:txBody>
                  <a:tcPr/>
                </a:tc>
                <a:extLst>
                  <a:ext uri="{0D108BD9-81ED-4DB2-BD59-A6C34878D82A}">
                    <a16:rowId xmlns:a16="http://schemas.microsoft.com/office/drawing/2014/main" val="10006"/>
                  </a:ext>
                </a:extLst>
              </a:tr>
              <a:tr h="370840">
                <a:tc>
                  <a:txBody>
                    <a:bodyPr/>
                    <a:lstStyle/>
                    <a:p>
                      <a:r>
                        <a:rPr lang="en-US" b="1" dirty="0">
                          <a:solidFill>
                            <a:srgbClr val="C00000"/>
                          </a:solidFill>
                        </a:rPr>
                        <a:t>Denmark</a:t>
                      </a:r>
                    </a:p>
                  </a:txBody>
                  <a:tcPr/>
                </a:tc>
                <a:tc>
                  <a:txBody>
                    <a:bodyPr/>
                    <a:lstStyle/>
                    <a:p>
                      <a:r>
                        <a:rPr lang="en-US" b="1" dirty="0">
                          <a:solidFill>
                            <a:srgbClr val="C00000"/>
                          </a:solidFill>
                        </a:rPr>
                        <a:t>Italy</a:t>
                      </a:r>
                    </a:p>
                  </a:txBody>
                  <a:tcPr/>
                </a:tc>
                <a:tc>
                  <a:txBody>
                    <a:bodyPr/>
                    <a:lstStyle/>
                    <a:p>
                      <a:r>
                        <a:rPr lang="en-US" b="1" dirty="0">
                          <a:solidFill>
                            <a:srgbClr val="C00000"/>
                          </a:solidFill>
                        </a:rPr>
                        <a:t>Portugal</a:t>
                      </a:r>
                    </a:p>
                  </a:txBody>
                  <a:tcPr/>
                </a:tc>
                <a:tc>
                  <a:txBody>
                    <a:bodyPr/>
                    <a:lstStyle/>
                    <a:p>
                      <a:r>
                        <a:rPr lang="en-US" b="1" dirty="0">
                          <a:solidFill>
                            <a:srgbClr val="C00000"/>
                          </a:solidFill>
                        </a:rPr>
                        <a:t>United Kingdom</a:t>
                      </a:r>
                    </a:p>
                  </a:txBody>
                  <a:tcPr/>
                </a:tc>
                <a:extLst>
                  <a:ext uri="{0D108BD9-81ED-4DB2-BD59-A6C34878D82A}">
                    <a16:rowId xmlns:a16="http://schemas.microsoft.com/office/drawing/2014/main" val="10007"/>
                  </a:ext>
                </a:extLst>
              </a:tr>
              <a:tr h="370840">
                <a:tc>
                  <a:txBody>
                    <a:bodyPr/>
                    <a:lstStyle/>
                    <a:p>
                      <a:r>
                        <a:rPr lang="en-US" b="1" dirty="0"/>
                        <a:t>Estonia</a:t>
                      </a:r>
                    </a:p>
                  </a:txBody>
                  <a:tcPr/>
                </a:tc>
                <a:tc>
                  <a:txBody>
                    <a:bodyPr/>
                    <a:lstStyle/>
                    <a:p>
                      <a:r>
                        <a:rPr lang="en-US" b="1" dirty="0">
                          <a:solidFill>
                            <a:srgbClr val="C00000"/>
                          </a:solidFill>
                        </a:rPr>
                        <a:t>Japan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C00000"/>
                          </a:solidFill>
                        </a:rPr>
                        <a:t>Romania</a:t>
                      </a:r>
                    </a:p>
                  </a:txBody>
                  <a:tcPr/>
                </a:tc>
                <a:tc>
                  <a:txBody>
                    <a:bodyPr/>
                    <a:lstStyle/>
                    <a:p>
                      <a:r>
                        <a:rPr lang="en-US" b="1" dirty="0">
                          <a:solidFill>
                            <a:srgbClr val="C00000"/>
                          </a:solidFill>
                        </a:rPr>
                        <a:t>United States</a:t>
                      </a:r>
                    </a:p>
                  </a:txBody>
                  <a:tcPr/>
                </a:tc>
                <a:extLst>
                  <a:ext uri="{0D108BD9-81ED-4DB2-BD59-A6C34878D82A}">
                    <a16:rowId xmlns:a16="http://schemas.microsoft.com/office/drawing/2014/main" val="10008"/>
                  </a:ext>
                </a:extLst>
              </a:tr>
              <a:tr h="370840">
                <a:tc>
                  <a:txBody>
                    <a:bodyPr/>
                    <a:lstStyle/>
                    <a:p>
                      <a:r>
                        <a:rPr lang="en-US" b="1" dirty="0">
                          <a:solidFill>
                            <a:srgbClr val="C00000"/>
                          </a:solidFill>
                        </a:rPr>
                        <a:t>Finland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solidFill>
                            <a:srgbClr val="C00000"/>
                          </a:solidFill>
                        </a:rPr>
                        <a:t>Korea</a:t>
                      </a:r>
                      <a:endParaRPr lang="en-US" b="1" dirty="0">
                        <a:solidFill>
                          <a:srgbClr val="C0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chemeClr val="tx1"/>
                        </a:solidFill>
                      </a:endParaRPr>
                    </a:p>
                  </a:txBody>
                  <a:tcPr/>
                </a:tc>
                <a:tc>
                  <a:txBody>
                    <a:bodyPr/>
                    <a:lstStyle/>
                    <a:p>
                      <a:endParaRPr lang="en-US" b="1" dirty="0">
                        <a:solidFill>
                          <a:srgbClr val="C00000"/>
                        </a:solidFill>
                      </a:endParaRPr>
                    </a:p>
                  </a:txBody>
                  <a:tcPr/>
                </a:tc>
                <a:extLst>
                  <a:ext uri="{0D108BD9-81ED-4DB2-BD59-A6C34878D82A}">
                    <a16:rowId xmlns:a16="http://schemas.microsoft.com/office/drawing/2014/main" val="10009"/>
                  </a:ext>
                </a:extLst>
              </a:tr>
            </a:tbl>
          </a:graphicData>
        </a:graphic>
      </p:graphicFrame>
      <p:pic>
        <p:nvPicPr>
          <p:cNvPr id="8" name="Picture 4" descr="http://www.freelogovectors.net/wp-content/uploads/2012/05/nea-nuclear-energy-agency-logo.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7239000" y="5493975"/>
            <a:ext cx="1719264" cy="831554"/>
          </a:xfrm>
          <a:prstGeom prst="rect">
            <a:avLst/>
          </a:prstGeom>
          <a:noFill/>
        </p:spPr>
      </p:pic>
      <p:pic>
        <p:nvPicPr>
          <p:cNvPr id="9" name="Picture 6" descr="http://www.transcend.ws/wp-content/uploads/2012/04/OECDLogo.png"/>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6553200" y="5493975"/>
            <a:ext cx="841998" cy="831902"/>
          </a:xfrm>
          <a:prstGeom prst="rect">
            <a:avLst/>
          </a:prstGeom>
          <a:noFill/>
        </p:spPr>
      </p:pic>
      <p:sp>
        <p:nvSpPr>
          <p:cNvPr id="10" name="Rectangle 9"/>
          <p:cNvSpPr/>
          <p:nvPr/>
        </p:nvSpPr>
        <p:spPr>
          <a:xfrm>
            <a:off x="305029" y="5379086"/>
            <a:ext cx="5905271" cy="664221"/>
          </a:xfrm>
          <a:prstGeom prst="rect">
            <a:avLst/>
          </a:prstGeom>
          <a:noFill/>
        </p:spPr>
        <p:txBody>
          <a:bodyPr wrap="none" lIns="91440" tIns="45720" rIns="91440" bIns="45720">
            <a:spAutoFit/>
          </a:bodyPr>
          <a:lstStyle/>
          <a:p>
            <a:pPr algn="ctr">
              <a:buNone/>
            </a:pPr>
            <a:r>
              <a:rPr lang="en-US" sz="2800" b="1" cap="none" spc="0" dirty="0">
                <a:ln w="22225">
                  <a:solidFill>
                    <a:schemeClr val="accent2"/>
                  </a:solidFill>
                  <a:prstDash val="solid"/>
                </a:ln>
                <a:solidFill>
                  <a:schemeClr val="accent2">
                    <a:lumMod val="40000"/>
                    <a:lumOff val="60000"/>
                  </a:schemeClr>
                </a:solidFill>
                <a:effectLst/>
              </a:rPr>
              <a:t>Available to Member Countries</a:t>
            </a:r>
            <a:br>
              <a:rPr lang="en-US" sz="2800" b="1" cap="none" spc="0" dirty="0">
                <a:ln w="22225">
                  <a:solidFill>
                    <a:schemeClr val="accent2"/>
                  </a:solidFill>
                  <a:prstDash val="solid"/>
                </a:ln>
                <a:solidFill>
                  <a:schemeClr val="accent2">
                    <a:lumMod val="40000"/>
                    <a:lumOff val="60000"/>
                  </a:schemeClr>
                </a:solidFill>
                <a:effectLst/>
              </a:rPr>
            </a:br>
            <a:r>
              <a:rPr lang="en-US" sz="2800" b="1" cap="none" spc="0" dirty="0">
                <a:ln w="22225">
                  <a:solidFill>
                    <a:schemeClr val="accent2"/>
                  </a:solidFill>
                  <a:prstDash val="solid"/>
                </a:ln>
                <a:solidFill>
                  <a:schemeClr val="accent2">
                    <a:lumMod val="40000"/>
                    <a:lumOff val="60000"/>
                  </a:schemeClr>
                </a:solidFill>
                <a:effectLst/>
              </a:rPr>
              <a:t>and Active Participating Facilities</a:t>
            </a:r>
          </a:p>
        </p:txBody>
      </p:sp>
    </p:spTree>
    <p:extLst>
      <p:ext uri="{BB962C8B-B14F-4D97-AF65-F5344CB8AC3E}">
        <p14:creationId xmlns:p14="http://schemas.microsoft.com/office/powerpoint/2010/main" val="205293235"/>
      </p:ext>
    </p:extLst>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Acknowledgments</a:t>
            </a:r>
          </a:p>
        </p:txBody>
      </p:sp>
      <p:sp>
        <p:nvSpPr>
          <p:cNvPr id="3" name="Content Placeholder 2"/>
          <p:cNvSpPr>
            <a:spLocks noGrp="1"/>
          </p:cNvSpPr>
          <p:nvPr>
            <p:ph idx="1"/>
          </p:nvPr>
        </p:nvSpPr>
        <p:spPr/>
        <p:txBody>
          <a:bodyPr/>
          <a:lstStyle/>
          <a:p>
            <a:r>
              <a:rPr lang="en-US" dirty="0"/>
              <a:t>The ICSBEP and IRPhEP are a collaborative effort </a:t>
            </a:r>
          </a:p>
          <a:p>
            <a:pPr lvl="1"/>
            <a:r>
              <a:rPr lang="en-US" dirty="0"/>
              <a:t>Scientists, engineers, administrative support, program sponsors</a:t>
            </a:r>
          </a:p>
          <a:p>
            <a:pPr lvl="1"/>
            <a:r>
              <a:rPr lang="en-US" dirty="0"/>
              <a:t>26 different countries have participated</a:t>
            </a:r>
          </a:p>
          <a:p>
            <a:pPr lvl="2"/>
            <a:r>
              <a:rPr lang="en-US" dirty="0"/>
              <a:t>23 in ICSBEP</a:t>
            </a:r>
          </a:p>
          <a:p>
            <a:pPr lvl="2"/>
            <a:r>
              <a:rPr lang="en-US" dirty="0"/>
              <a:t>23 in IRPhEP</a:t>
            </a:r>
          </a:p>
          <a:p>
            <a:pPr lvl="1"/>
            <a:r>
              <a:rPr lang="en-US" dirty="0"/>
              <a:t>Without these dedicated individuals, these benchmark projects would not exist.</a:t>
            </a:r>
          </a:p>
        </p:txBody>
      </p:sp>
      <p:sp>
        <p:nvSpPr>
          <p:cNvPr id="4" name="Slide Number Placeholder 3"/>
          <p:cNvSpPr>
            <a:spLocks noGrp="1"/>
          </p:cNvSpPr>
          <p:nvPr>
            <p:ph type="sldNum" sz="quarter" idx="10"/>
          </p:nvPr>
        </p:nvSpPr>
        <p:spPr/>
        <p:txBody>
          <a:bodyPr/>
          <a:lstStyle/>
          <a:p>
            <a:pPr>
              <a:defRPr/>
            </a:pPr>
            <a:fld id="{24D36178-A6C2-4F1E-9A14-CDE8678F2A6C}" type="slidenum">
              <a:rPr lang="en-US" smtClean="0"/>
              <a:pPr>
                <a:defRPr/>
              </a:pPr>
              <a:t>25</a:t>
            </a:fld>
            <a:endParaRPr lang="en-US"/>
          </a:p>
        </p:txBody>
      </p:sp>
      <p:pic>
        <p:nvPicPr>
          <p:cNvPr id="6" name="Picture 5" descr="https://img0.etsystatic.com/052/0/10055099/il_340x270.662162190_8ykb.jpg"/>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81800" y="4876800"/>
            <a:ext cx="2125663" cy="1688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2181593"/>
      </p:ext>
    </p:extLst>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IRPhEP</a:t>
            </a:r>
            <a:r>
              <a:rPr lang="en-US" dirty="0"/>
              <a:t>, ICSBEP, &amp; SINBAD</a:t>
            </a:r>
            <a:br>
              <a:rPr lang="en-US" dirty="0"/>
            </a:br>
            <a:r>
              <a:rPr lang="en-US" dirty="0"/>
              <a:t>Annual Technical Review Group (TRG) Meetings</a:t>
            </a:r>
          </a:p>
        </p:txBody>
      </p:sp>
      <p:sp>
        <p:nvSpPr>
          <p:cNvPr id="4" name="Slide Number Placeholder 3"/>
          <p:cNvSpPr>
            <a:spLocks noGrp="1"/>
          </p:cNvSpPr>
          <p:nvPr>
            <p:ph type="sldNum" sz="quarter" idx="10"/>
          </p:nvPr>
        </p:nvSpPr>
        <p:spPr/>
        <p:txBody>
          <a:bodyPr/>
          <a:lstStyle/>
          <a:p>
            <a:pPr>
              <a:defRPr/>
            </a:pPr>
            <a:fld id="{24D36178-A6C2-4F1E-9A14-CDE8678F2A6C}" type="slidenum">
              <a:rPr lang="en-US" smtClean="0"/>
              <a:pPr>
                <a:defRPr/>
              </a:pPr>
              <a:t>26</a:t>
            </a:fld>
            <a:endParaRPr lang="en-US"/>
          </a:p>
        </p:txBody>
      </p:sp>
      <p:sp>
        <p:nvSpPr>
          <p:cNvPr id="6" name="Content Placeholder 5"/>
          <p:cNvSpPr>
            <a:spLocks noGrp="1"/>
          </p:cNvSpPr>
          <p:nvPr>
            <p:ph idx="11"/>
          </p:nvPr>
        </p:nvSpPr>
        <p:spPr>
          <a:xfrm>
            <a:off x="4495800" y="1447800"/>
            <a:ext cx="4343400" cy="4221163"/>
          </a:xfrm>
        </p:spPr>
        <p:txBody>
          <a:bodyPr>
            <a:normAutofit/>
          </a:bodyPr>
          <a:lstStyle/>
          <a:p>
            <a:r>
              <a:rPr lang="en-US" dirty="0"/>
              <a:t>Ideally All Three</a:t>
            </a:r>
          </a:p>
          <a:p>
            <a:r>
              <a:rPr lang="en-US" dirty="0"/>
              <a:t>11-15 October 2021</a:t>
            </a:r>
          </a:p>
          <a:p>
            <a:r>
              <a:rPr lang="en-US" dirty="0"/>
              <a:t>OECD NEA, Paris, France</a:t>
            </a:r>
          </a:p>
          <a:p>
            <a:r>
              <a:rPr lang="en-US" dirty="0"/>
              <a:t>Hopefully In-Person</a:t>
            </a:r>
          </a:p>
        </p:txBody>
      </p:sp>
      <p:sp>
        <p:nvSpPr>
          <p:cNvPr id="8" name="Content Placeholder 7"/>
          <p:cNvSpPr>
            <a:spLocks noGrp="1"/>
          </p:cNvSpPr>
          <p:nvPr>
            <p:ph idx="1"/>
          </p:nvPr>
        </p:nvSpPr>
        <p:spPr/>
        <p:txBody>
          <a:bodyPr>
            <a:normAutofit/>
          </a:bodyPr>
          <a:lstStyle/>
          <a:p>
            <a:r>
              <a:rPr lang="en-US" dirty="0"/>
              <a:t>ICSBEP Only</a:t>
            </a:r>
          </a:p>
          <a:p>
            <a:r>
              <a:rPr lang="en-US" dirty="0"/>
              <a:t>19-23 October 2020</a:t>
            </a:r>
          </a:p>
          <a:p>
            <a:r>
              <a:rPr lang="en-US" dirty="0"/>
              <a:t>OECD NEA, Paris, France</a:t>
            </a:r>
          </a:p>
          <a:p>
            <a:r>
              <a:rPr lang="en-US" dirty="0"/>
              <a:t>Virtual</a:t>
            </a:r>
          </a:p>
          <a:p>
            <a:pPr marL="0" indent="0">
              <a:buNone/>
            </a:pPr>
            <a:endParaRPr lang="en-US" dirty="0"/>
          </a:p>
        </p:txBody>
      </p:sp>
      <p:pic>
        <p:nvPicPr>
          <p:cNvPr id="2050" name="Picture 2" descr="https://upload.wikimedia.org/wikipedia/commons/thumb/2/23/B%C3%A2timent_46_quai_Gallo_Boulogne_Billancourt_4.jpg/512px-B%C3%A2timent_46_quai_Gallo_Boulogne_Billancourt_4.jpg">
            <a:extLst>
              <a:ext uri="{FF2B5EF4-FFF2-40B4-BE49-F238E27FC236}">
                <a16:creationId xmlns:a16="http://schemas.microsoft.com/office/drawing/2014/main" id="{590B319E-CEB7-C046-9A8A-19C9DA299DE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37464" y="3962400"/>
            <a:ext cx="3659472" cy="24372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507943"/>
      </p:ext>
    </p:extLst>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International Handbook of Evaluated Criticality Safety Benchmark Experiments</a:t>
            </a:r>
          </a:p>
        </p:txBody>
      </p:sp>
      <p:sp>
        <p:nvSpPr>
          <p:cNvPr id="6" name="Content Placeholder 5"/>
          <p:cNvSpPr>
            <a:spLocks noGrp="1"/>
          </p:cNvSpPr>
          <p:nvPr>
            <p:ph idx="1"/>
          </p:nvPr>
        </p:nvSpPr>
        <p:spPr/>
        <p:txBody>
          <a:bodyPr>
            <a:normAutofit fontScale="62500" lnSpcReduction="20000"/>
          </a:bodyPr>
          <a:lstStyle/>
          <a:p>
            <a:pPr marL="0" indent="0">
              <a:lnSpc>
                <a:spcPct val="120000"/>
              </a:lnSpc>
              <a:buNone/>
            </a:pPr>
            <a:r>
              <a:rPr lang="en-US" dirty="0"/>
              <a:t>December 2020 Edition</a:t>
            </a:r>
          </a:p>
          <a:p>
            <a:pPr>
              <a:lnSpc>
                <a:spcPct val="120000"/>
              </a:lnSpc>
            </a:pPr>
            <a:r>
              <a:rPr lang="en-US" dirty="0"/>
              <a:t>23 Contributing Countries</a:t>
            </a:r>
          </a:p>
          <a:p>
            <a:pPr>
              <a:lnSpc>
                <a:spcPct val="120000"/>
              </a:lnSpc>
            </a:pPr>
            <a:r>
              <a:rPr lang="en-US" dirty="0"/>
              <a:t>~70,000 Pages</a:t>
            </a:r>
          </a:p>
          <a:p>
            <a:pPr>
              <a:lnSpc>
                <a:spcPct val="120000"/>
              </a:lnSpc>
            </a:pPr>
            <a:r>
              <a:rPr lang="en-US" dirty="0"/>
              <a:t>582 Evaluations</a:t>
            </a:r>
          </a:p>
          <a:p>
            <a:pPr lvl="1">
              <a:lnSpc>
                <a:spcPct val="120000"/>
              </a:lnSpc>
            </a:pPr>
            <a:r>
              <a:rPr lang="en-US" dirty="0"/>
              <a:t>5,053 Critical, Near-Critical, or Subcritical Configurations</a:t>
            </a:r>
          </a:p>
          <a:p>
            <a:pPr lvl="1">
              <a:lnSpc>
                <a:spcPct val="120000"/>
              </a:lnSpc>
            </a:pPr>
            <a:r>
              <a:rPr lang="en-US" dirty="0"/>
              <a:t>45 Criticality-Alarm-Placement/Shielding Configurations</a:t>
            </a:r>
          </a:p>
          <a:p>
            <a:pPr lvl="1">
              <a:lnSpc>
                <a:spcPct val="120000"/>
              </a:lnSpc>
            </a:pPr>
            <a:r>
              <a:rPr lang="en-US" dirty="0"/>
              <a:t>237 Configurations with Fundamental Physics Measurements</a:t>
            </a:r>
          </a:p>
          <a:p>
            <a:pPr lvl="1">
              <a:lnSpc>
                <a:spcPct val="120000"/>
              </a:lnSpc>
            </a:pPr>
            <a:r>
              <a:rPr lang="en-US" dirty="0"/>
              <a:t>838 Unacceptable Experiment Configurations</a:t>
            </a:r>
          </a:p>
        </p:txBody>
      </p:sp>
      <p:sp>
        <p:nvSpPr>
          <p:cNvPr id="4" name="Slide Number Placeholder 3"/>
          <p:cNvSpPr>
            <a:spLocks noGrp="1"/>
          </p:cNvSpPr>
          <p:nvPr>
            <p:ph type="sldNum" sz="quarter" idx="10"/>
          </p:nvPr>
        </p:nvSpPr>
        <p:spPr/>
        <p:txBody>
          <a:bodyPr/>
          <a:lstStyle/>
          <a:p>
            <a:pPr>
              <a:defRPr/>
            </a:pPr>
            <a:fld id="{24D36178-A6C2-4F1E-9A14-CDE8678F2A6C}" type="slidenum">
              <a:rPr lang="en-US" smtClean="0"/>
              <a:pPr>
                <a:defRPr/>
              </a:pPr>
              <a:t>27</a:t>
            </a:fld>
            <a:endParaRPr lang="en-US"/>
          </a:p>
        </p:txBody>
      </p:sp>
      <p:sp>
        <p:nvSpPr>
          <p:cNvPr id="8" name="Rectangle 7"/>
          <p:cNvSpPr/>
          <p:nvPr/>
        </p:nvSpPr>
        <p:spPr>
          <a:xfrm>
            <a:off x="1385094" y="5902325"/>
            <a:ext cx="6324600" cy="593176"/>
          </a:xfrm>
          <a:prstGeom prst="rect">
            <a:avLst/>
          </a:prstGeom>
        </p:spPr>
        <p:txBody>
          <a:bodyPr wrap="square">
            <a:spAutoFit/>
          </a:bodyPr>
          <a:lstStyle/>
          <a:p>
            <a:pPr algn="ctr">
              <a:buNone/>
            </a:pPr>
            <a:r>
              <a:rPr lang="en-US" u="sng" dirty="0">
                <a:solidFill>
                  <a:srgbClr val="0000FF"/>
                </a:solidFill>
              </a:rPr>
              <a:t>http://icsbep.inl.gov/</a:t>
            </a:r>
          </a:p>
          <a:p>
            <a:pPr algn="ctr">
              <a:buNone/>
            </a:pPr>
            <a:r>
              <a:rPr lang="en-US" u="sng" dirty="0">
                <a:solidFill>
                  <a:srgbClr val="0000FF"/>
                </a:solidFill>
              </a:rPr>
              <a:t>https://www.oecd-nea.org/science/wpncs/icsbep/</a:t>
            </a:r>
          </a:p>
        </p:txBody>
      </p:sp>
      <p:pic>
        <p:nvPicPr>
          <p:cNvPr id="7" name="Content Placeholder 6">
            <a:extLst>
              <a:ext uri="{FF2B5EF4-FFF2-40B4-BE49-F238E27FC236}">
                <a16:creationId xmlns:a16="http://schemas.microsoft.com/office/drawing/2014/main" id="{79DE3346-441B-3845-88B2-BF27B2B5762B}"/>
              </a:ext>
            </a:extLst>
          </p:cNvPr>
          <p:cNvPicPr>
            <a:picLocks noGrp="1" noChangeAspect="1"/>
          </p:cNvPicPr>
          <p:nvPr>
            <p:ph idx="11"/>
          </p:nvPr>
        </p:nvPicPr>
        <p:blipFill>
          <a:blip r:embed="rId3"/>
          <a:stretch>
            <a:fillRect/>
          </a:stretch>
        </p:blipFill>
        <p:spPr>
          <a:xfrm>
            <a:off x="4800600" y="1746927"/>
            <a:ext cx="3802063" cy="3622908"/>
          </a:xfrm>
          <a:prstGeom prst="rect">
            <a:avLst/>
          </a:prstGeom>
        </p:spPr>
      </p:pic>
    </p:spTree>
    <p:extLst>
      <p:ext uri="{BB962C8B-B14F-4D97-AF65-F5344CB8AC3E}">
        <p14:creationId xmlns:p14="http://schemas.microsoft.com/office/powerpoint/2010/main" val="948461410"/>
      </p:ext>
    </p:extLst>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Breakdown of Current ICSBEP Benchmark Specifications</a:t>
            </a:r>
          </a:p>
        </p:txBody>
      </p:sp>
      <p:sp>
        <p:nvSpPr>
          <p:cNvPr id="3" name="Content Placeholder 2"/>
          <p:cNvSpPr>
            <a:spLocks noGrp="1"/>
          </p:cNvSpPr>
          <p:nvPr>
            <p:ph idx="1"/>
          </p:nvPr>
        </p:nvSpPr>
        <p:spPr>
          <a:xfrm>
            <a:off x="465138" y="1447800"/>
            <a:ext cx="3802062" cy="5257800"/>
          </a:xfrm>
        </p:spPr>
        <p:txBody>
          <a:bodyPr>
            <a:normAutofit fontScale="55000" lnSpcReduction="20000"/>
          </a:bodyPr>
          <a:lstStyle/>
          <a:p>
            <a:pPr lvl="0">
              <a:lnSpc>
                <a:spcPct val="120000"/>
              </a:lnSpc>
              <a:spcBef>
                <a:spcPts val="0"/>
              </a:spcBef>
            </a:pPr>
            <a:r>
              <a:rPr lang="en-GB" dirty="0"/>
              <a:t>773 plutonium experiments</a:t>
            </a:r>
            <a:endParaRPr lang="en-US" sz="4000" dirty="0"/>
          </a:p>
          <a:p>
            <a:pPr lvl="1">
              <a:lnSpc>
                <a:spcPct val="120000"/>
              </a:lnSpc>
              <a:spcBef>
                <a:spcPts val="0"/>
              </a:spcBef>
            </a:pPr>
            <a:r>
              <a:rPr lang="en-GB" dirty="0"/>
              <a:t>36 compound</a:t>
            </a:r>
            <a:endParaRPr lang="en-US" sz="3600" dirty="0"/>
          </a:p>
          <a:p>
            <a:pPr lvl="1">
              <a:lnSpc>
                <a:spcPct val="120000"/>
              </a:lnSpc>
              <a:spcBef>
                <a:spcPts val="0"/>
              </a:spcBef>
            </a:pPr>
            <a:r>
              <a:rPr lang="en-GB" dirty="0"/>
              <a:t>128 metal</a:t>
            </a:r>
            <a:endParaRPr lang="en-US" sz="3600" dirty="0"/>
          </a:p>
          <a:p>
            <a:pPr lvl="1">
              <a:lnSpc>
                <a:spcPct val="120000"/>
              </a:lnSpc>
              <a:spcBef>
                <a:spcPts val="0"/>
              </a:spcBef>
            </a:pPr>
            <a:r>
              <a:rPr lang="en-GB" dirty="0"/>
              <a:t>609 solution</a:t>
            </a:r>
            <a:endParaRPr lang="en-US" sz="3600" dirty="0"/>
          </a:p>
          <a:p>
            <a:pPr lvl="0">
              <a:lnSpc>
                <a:spcPct val="120000"/>
              </a:lnSpc>
              <a:spcBef>
                <a:spcPts val="0"/>
              </a:spcBef>
            </a:pPr>
            <a:r>
              <a:rPr lang="en-GB" dirty="0"/>
              <a:t>1426 highly enriched uranium experiments</a:t>
            </a:r>
            <a:endParaRPr lang="en-US" sz="4000" dirty="0"/>
          </a:p>
          <a:p>
            <a:pPr lvl="1">
              <a:lnSpc>
                <a:spcPct val="120000"/>
              </a:lnSpc>
              <a:spcBef>
                <a:spcPts val="0"/>
              </a:spcBef>
            </a:pPr>
            <a:r>
              <a:rPr lang="en-GB" dirty="0"/>
              <a:t>291 compound</a:t>
            </a:r>
            <a:endParaRPr lang="en-US" sz="3600" dirty="0"/>
          </a:p>
          <a:p>
            <a:pPr lvl="1">
              <a:lnSpc>
                <a:spcPct val="120000"/>
              </a:lnSpc>
              <a:spcBef>
                <a:spcPts val="0"/>
              </a:spcBef>
            </a:pPr>
            <a:r>
              <a:rPr lang="en-GB" dirty="0"/>
              <a:t>601 metal</a:t>
            </a:r>
            <a:endParaRPr lang="en-US" sz="3600" dirty="0"/>
          </a:p>
          <a:p>
            <a:pPr lvl="1">
              <a:lnSpc>
                <a:spcPct val="120000"/>
              </a:lnSpc>
              <a:spcBef>
                <a:spcPts val="0"/>
              </a:spcBef>
            </a:pPr>
            <a:r>
              <a:rPr lang="en-GB" dirty="0"/>
              <a:t>527 solution</a:t>
            </a:r>
            <a:endParaRPr lang="en-US" sz="3600" dirty="0"/>
          </a:p>
          <a:p>
            <a:pPr lvl="1">
              <a:lnSpc>
                <a:spcPct val="120000"/>
              </a:lnSpc>
              <a:spcBef>
                <a:spcPts val="0"/>
              </a:spcBef>
            </a:pPr>
            <a:r>
              <a:rPr lang="en-GB" dirty="0"/>
              <a:t>2 mixed compound/solution</a:t>
            </a:r>
            <a:endParaRPr lang="en-US" sz="3600" dirty="0"/>
          </a:p>
          <a:p>
            <a:pPr lvl="1">
              <a:lnSpc>
                <a:spcPct val="120000"/>
              </a:lnSpc>
              <a:spcBef>
                <a:spcPts val="0"/>
              </a:spcBef>
            </a:pPr>
            <a:r>
              <a:rPr lang="en-GB" dirty="0"/>
              <a:t>5 mixed metal/solution</a:t>
            </a:r>
            <a:endParaRPr lang="en-US" sz="3600" dirty="0"/>
          </a:p>
          <a:p>
            <a:pPr lvl="0">
              <a:lnSpc>
                <a:spcPct val="120000"/>
              </a:lnSpc>
              <a:spcBef>
                <a:spcPts val="0"/>
              </a:spcBef>
            </a:pPr>
            <a:r>
              <a:rPr lang="en-GB" dirty="0"/>
              <a:t>274 intermediate- and mixed-enrichment uranium experiments</a:t>
            </a:r>
            <a:endParaRPr lang="en-US" sz="4000" dirty="0"/>
          </a:p>
          <a:p>
            <a:pPr lvl="1">
              <a:lnSpc>
                <a:spcPct val="120000"/>
              </a:lnSpc>
              <a:spcBef>
                <a:spcPts val="0"/>
              </a:spcBef>
            </a:pPr>
            <a:r>
              <a:rPr lang="en-GB" dirty="0"/>
              <a:t>156 compound</a:t>
            </a:r>
            <a:endParaRPr lang="en-US" sz="3600" dirty="0"/>
          </a:p>
          <a:p>
            <a:pPr lvl="1">
              <a:lnSpc>
                <a:spcPct val="120000"/>
              </a:lnSpc>
              <a:spcBef>
                <a:spcPts val="0"/>
              </a:spcBef>
            </a:pPr>
            <a:r>
              <a:rPr lang="en-GB" dirty="0"/>
              <a:t>53 metal</a:t>
            </a:r>
            <a:endParaRPr lang="en-US" sz="3600" dirty="0"/>
          </a:p>
          <a:p>
            <a:pPr lvl="1">
              <a:lnSpc>
                <a:spcPct val="120000"/>
              </a:lnSpc>
              <a:spcBef>
                <a:spcPts val="0"/>
              </a:spcBef>
            </a:pPr>
            <a:r>
              <a:rPr lang="en-GB" dirty="0"/>
              <a:t>65 solution</a:t>
            </a:r>
            <a:endParaRPr lang="en-US" sz="3600" dirty="0"/>
          </a:p>
          <a:p>
            <a:pPr lvl="0">
              <a:lnSpc>
                <a:spcPct val="120000"/>
              </a:lnSpc>
              <a:spcBef>
                <a:spcPts val="0"/>
              </a:spcBef>
            </a:pPr>
            <a:r>
              <a:rPr lang="en-GB" dirty="0"/>
              <a:t>1780 low enriched uranium experiments</a:t>
            </a:r>
            <a:endParaRPr lang="en-US" sz="4000" dirty="0"/>
          </a:p>
          <a:p>
            <a:pPr lvl="1">
              <a:lnSpc>
                <a:spcPct val="120000"/>
              </a:lnSpc>
              <a:spcBef>
                <a:spcPts val="0"/>
              </a:spcBef>
            </a:pPr>
            <a:r>
              <a:rPr lang="en-GB" dirty="0"/>
              <a:t>1518 compound</a:t>
            </a:r>
            <a:endParaRPr lang="en-US" sz="3600" dirty="0"/>
          </a:p>
          <a:p>
            <a:pPr lvl="1">
              <a:lnSpc>
                <a:spcPct val="120000"/>
              </a:lnSpc>
              <a:spcBef>
                <a:spcPts val="0"/>
              </a:spcBef>
            </a:pPr>
            <a:r>
              <a:rPr lang="en-GB" dirty="0"/>
              <a:t>82 metal</a:t>
            </a:r>
            <a:endParaRPr lang="en-US" sz="3600" dirty="0"/>
          </a:p>
          <a:p>
            <a:pPr lvl="1">
              <a:lnSpc>
                <a:spcPct val="120000"/>
              </a:lnSpc>
              <a:spcBef>
                <a:spcPts val="0"/>
              </a:spcBef>
            </a:pPr>
            <a:r>
              <a:rPr lang="en-GB" dirty="0"/>
              <a:t>120 solution</a:t>
            </a:r>
            <a:endParaRPr lang="en-US" sz="3600" dirty="0"/>
          </a:p>
          <a:p>
            <a:pPr lvl="1">
              <a:lnSpc>
                <a:spcPct val="120000"/>
              </a:lnSpc>
              <a:spcBef>
                <a:spcPts val="0"/>
              </a:spcBef>
            </a:pPr>
            <a:r>
              <a:rPr lang="en-GB" dirty="0"/>
              <a:t>60 mixed compound/solution</a:t>
            </a:r>
          </a:p>
        </p:txBody>
      </p:sp>
      <p:sp>
        <p:nvSpPr>
          <p:cNvPr id="4" name="Slide Number Placeholder 3"/>
          <p:cNvSpPr>
            <a:spLocks noGrp="1"/>
          </p:cNvSpPr>
          <p:nvPr>
            <p:ph type="sldNum" sz="quarter" idx="10"/>
          </p:nvPr>
        </p:nvSpPr>
        <p:spPr/>
        <p:txBody>
          <a:bodyPr/>
          <a:lstStyle/>
          <a:p>
            <a:pPr>
              <a:defRPr/>
            </a:pPr>
            <a:fld id="{24D36178-A6C2-4F1E-9A14-CDE8678F2A6C}" type="slidenum">
              <a:rPr lang="en-US" smtClean="0"/>
              <a:pPr>
                <a:defRPr/>
              </a:pPr>
              <a:t>28</a:t>
            </a:fld>
            <a:endParaRPr lang="en-US"/>
          </a:p>
        </p:txBody>
      </p:sp>
      <p:sp>
        <p:nvSpPr>
          <p:cNvPr id="5" name="Content Placeholder 4"/>
          <p:cNvSpPr>
            <a:spLocks noGrp="1"/>
          </p:cNvSpPr>
          <p:nvPr>
            <p:ph idx="11"/>
          </p:nvPr>
        </p:nvSpPr>
        <p:spPr>
          <a:xfrm>
            <a:off x="4800600" y="1447800"/>
            <a:ext cx="3802062" cy="5257800"/>
          </a:xfrm>
        </p:spPr>
        <p:txBody>
          <a:bodyPr>
            <a:normAutofit fontScale="55000" lnSpcReduction="20000"/>
          </a:bodyPr>
          <a:lstStyle/>
          <a:p>
            <a:pPr lvl="0">
              <a:lnSpc>
                <a:spcPct val="120000"/>
              </a:lnSpc>
              <a:spcBef>
                <a:spcPts val="0"/>
              </a:spcBef>
            </a:pPr>
            <a:r>
              <a:rPr lang="en-GB" dirty="0"/>
              <a:t>244 </a:t>
            </a:r>
            <a:r>
              <a:rPr lang="en-GB" baseline="30000" dirty="0"/>
              <a:t>233</a:t>
            </a:r>
            <a:r>
              <a:rPr lang="en-GB" dirty="0"/>
              <a:t>U experiments</a:t>
            </a:r>
            <a:endParaRPr lang="en-US" sz="4000" dirty="0"/>
          </a:p>
          <a:p>
            <a:pPr lvl="1">
              <a:lnSpc>
                <a:spcPct val="120000"/>
              </a:lnSpc>
              <a:spcBef>
                <a:spcPts val="0"/>
              </a:spcBef>
            </a:pPr>
            <a:r>
              <a:rPr lang="en-GB" dirty="0"/>
              <a:t>6 compound</a:t>
            </a:r>
            <a:endParaRPr lang="en-US" sz="3600" dirty="0"/>
          </a:p>
          <a:p>
            <a:pPr lvl="1">
              <a:lnSpc>
                <a:spcPct val="120000"/>
              </a:lnSpc>
              <a:spcBef>
                <a:spcPts val="0"/>
              </a:spcBef>
            </a:pPr>
            <a:r>
              <a:rPr lang="en-GB" dirty="0"/>
              <a:t>11 metal</a:t>
            </a:r>
            <a:endParaRPr lang="en-US" sz="3600" dirty="0"/>
          </a:p>
          <a:p>
            <a:pPr lvl="1">
              <a:lnSpc>
                <a:spcPct val="120000"/>
              </a:lnSpc>
              <a:spcBef>
                <a:spcPts val="0"/>
              </a:spcBef>
            </a:pPr>
            <a:r>
              <a:rPr lang="en-GB" dirty="0"/>
              <a:t>227 solution</a:t>
            </a:r>
            <a:endParaRPr lang="en-US" sz="3600" dirty="0"/>
          </a:p>
          <a:p>
            <a:pPr lvl="0">
              <a:lnSpc>
                <a:spcPct val="120000"/>
              </a:lnSpc>
              <a:spcBef>
                <a:spcPts val="0"/>
              </a:spcBef>
            </a:pPr>
            <a:r>
              <a:rPr lang="en-GB" dirty="0"/>
              <a:t>536 mixed plutonium-uranium experiments</a:t>
            </a:r>
            <a:endParaRPr lang="en-US" sz="4000" dirty="0"/>
          </a:p>
          <a:p>
            <a:pPr lvl="1">
              <a:lnSpc>
                <a:spcPct val="120000"/>
              </a:lnSpc>
              <a:spcBef>
                <a:spcPts val="0"/>
              </a:spcBef>
            </a:pPr>
            <a:r>
              <a:rPr lang="en-GB" dirty="0"/>
              <a:t>301 compound</a:t>
            </a:r>
            <a:endParaRPr lang="en-US" sz="3600" dirty="0"/>
          </a:p>
          <a:p>
            <a:pPr lvl="1">
              <a:lnSpc>
                <a:spcPct val="120000"/>
              </a:lnSpc>
              <a:spcBef>
                <a:spcPts val="0"/>
              </a:spcBef>
            </a:pPr>
            <a:r>
              <a:rPr lang="en-GB" dirty="0"/>
              <a:t>52 metal</a:t>
            </a:r>
            <a:endParaRPr lang="en-US" sz="3600" dirty="0"/>
          </a:p>
          <a:p>
            <a:pPr lvl="1">
              <a:lnSpc>
                <a:spcPct val="120000"/>
              </a:lnSpc>
              <a:spcBef>
                <a:spcPts val="0"/>
              </a:spcBef>
            </a:pPr>
            <a:r>
              <a:rPr lang="en-GB" dirty="0"/>
              <a:t>86 solution</a:t>
            </a:r>
            <a:endParaRPr lang="en-US" sz="3600" dirty="0"/>
          </a:p>
          <a:p>
            <a:pPr lvl="1">
              <a:lnSpc>
                <a:spcPct val="120000"/>
              </a:lnSpc>
              <a:spcBef>
                <a:spcPts val="0"/>
              </a:spcBef>
            </a:pPr>
            <a:r>
              <a:rPr lang="en-GB" dirty="0"/>
              <a:t>76 mixed compound/solution</a:t>
            </a:r>
            <a:endParaRPr lang="en-US" sz="3600" dirty="0"/>
          </a:p>
          <a:p>
            <a:pPr lvl="1">
              <a:lnSpc>
                <a:spcPct val="120000"/>
              </a:lnSpc>
              <a:spcBef>
                <a:spcPts val="0"/>
              </a:spcBef>
            </a:pPr>
            <a:r>
              <a:rPr lang="en-GB" dirty="0"/>
              <a:t>21 mixed metal/compound</a:t>
            </a:r>
            <a:endParaRPr lang="en-US" sz="3600" dirty="0"/>
          </a:p>
          <a:p>
            <a:pPr lvl="0">
              <a:lnSpc>
                <a:spcPct val="120000"/>
              </a:lnSpc>
              <a:spcBef>
                <a:spcPts val="0"/>
              </a:spcBef>
            </a:pPr>
            <a:r>
              <a:rPr lang="en-GB" dirty="0"/>
              <a:t>20 special isotope experiments</a:t>
            </a:r>
            <a:endParaRPr lang="en-US" sz="4000" dirty="0"/>
          </a:p>
          <a:p>
            <a:pPr lvl="1">
              <a:lnSpc>
                <a:spcPct val="120000"/>
              </a:lnSpc>
              <a:spcBef>
                <a:spcPts val="0"/>
              </a:spcBef>
            </a:pPr>
            <a:r>
              <a:rPr lang="en-GB" dirty="0"/>
              <a:t>metal (</a:t>
            </a:r>
            <a:r>
              <a:rPr lang="en-GB" baseline="30000" dirty="0"/>
              <a:t>237</a:t>
            </a:r>
            <a:r>
              <a:rPr lang="en-GB" dirty="0"/>
              <a:t>Np, </a:t>
            </a:r>
            <a:r>
              <a:rPr lang="en-GB" baseline="30000" dirty="0"/>
              <a:t>238</a:t>
            </a:r>
            <a:r>
              <a:rPr lang="en-GB" dirty="0"/>
              <a:t>Pu, </a:t>
            </a:r>
            <a:r>
              <a:rPr lang="en-GB" baseline="30000" dirty="0"/>
              <a:t>242</a:t>
            </a:r>
            <a:r>
              <a:rPr lang="en-GB" dirty="0"/>
              <a:t>Pu, &amp; </a:t>
            </a:r>
            <a:r>
              <a:rPr lang="en-GB" baseline="30000" dirty="0"/>
              <a:t>244</a:t>
            </a:r>
            <a:r>
              <a:rPr lang="en-GB" dirty="0"/>
              <a:t>Cm)</a:t>
            </a:r>
            <a:endParaRPr lang="en-US" sz="3600" dirty="0"/>
          </a:p>
          <a:p>
            <a:pPr lvl="0">
              <a:lnSpc>
                <a:spcPct val="120000"/>
              </a:lnSpc>
              <a:spcBef>
                <a:spcPts val="0"/>
              </a:spcBef>
            </a:pPr>
            <a:r>
              <a:rPr lang="en-GB" dirty="0"/>
              <a:t>7 criticality-alarm/shielding experiments</a:t>
            </a:r>
            <a:endParaRPr lang="en-US" sz="4000" dirty="0"/>
          </a:p>
          <a:p>
            <a:pPr lvl="1">
              <a:lnSpc>
                <a:spcPct val="120000"/>
              </a:lnSpc>
              <a:spcBef>
                <a:spcPts val="0"/>
              </a:spcBef>
            </a:pPr>
            <a:r>
              <a:rPr lang="en-GB" dirty="0"/>
              <a:t>45 unique configurations with numerous dose points</a:t>
            </a:r>
            <a:endParaRPr lang="en-US" sz="3600" dirty="0"/>
          </a:p>
          <a:p>
            <a:pPr lvl="0">
              <a:lnSpc>
                <a:spcPct val="120000"/>
              </a:lnSpc>
              <a:spcBef>
                <a:spcPts val="0"/>
              </a:spcBef>
            </a:pPr>
            <a:r>
              <a:rPr lang="en-GB" dirty="0"/>
              <a:t>10 fundamental physics experiments</a:t>
            </a:r>
            <a:endParaRPr lang="en-US" sz="4000" dirty="0"/>
          </a:p>
          <a:p>
            <a:pPr lvl="1">
              <a:lnSpc>
                <a:spcPct val="120000"/>
              </a:lnSpc>
              <a:spcBef>
                <a:spcPts val="0"/>
              </a:spcBef>
            </a:pPr>
            <a:r>
              <a:rPr lang="en-GB" dirty="0"/>
              <a:t>237 unique measurements such as fission rates, transmission measurements, and subcritical neutron multiplication measurements</a:t>
            </a:r>
            <a:endParaRPr lang="en-US" dirty="0"/>
          </a:p>
        </p:txBody>
      </p:sp>
    </p:spTree>
    <p:extLst>
      <p:ext uri="{BB962C8B-B14F-4D97-AF65-F5344CB8AC3E}">
        <p14:creationId xmlns:p14="http://schemas.microsoft.com/office/powerpoint/2010/main" val="2519140951"/>
      </p:ext>
    </p:extLst>
  </p:cSld>
  <p:clrMapOvr>
    <a:masterClrMapping/>
  </p:clrMapOvr>
  <p:transition>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New Content in the Handbook 2020 Edition</a:t>
            </a:r>
          </a:p>
        </p:txBody>
      </p:sp>
      <p:sp>
        <p:nvSpPr>
          <p:cNvPr id="3" name="Content Placeholder 2"/>
          <p:cNvSpPr>
            <a:spLocks noGrp="1"/>
          </p:cNvSpPr>
          <p:nvPr>
            <p:ph idx="1"/>
          </p:nvPr>
        </p:nvSpPr>
        <p:spPr>
          <a:xfrm>
            <a:off x="465138" y="1447800"/>
            <a:ext cx="4564062" cy="4495800"/>
          </a:xfrm>
        </p:spPr>
        <p:txBody>
          <a:bodyPr>
            <a:normAutofit/>
          </a:bodyPr>
          <a:lstStyle/>
          <a:p>
            <a:r>
              <a:rPr lang="en-US" dirty="0"/>
              <a:t>11 Revised Evaluations</a:t>
            </a:r>
            <a:br>
              <a:rPr lang="en-US" dirty="0"/>
            </a:br>
            <a:endParaRPr lang="en-US" dirty="0"/>
          </a:p>
          <a:p>
            <a:pPr lvl="1"/>
            <a:r>
              <a:rPr lang="en-US" dirty="0"/>
              <a:t>7 Minor</a:t>
            </a:r>
            <a:br>
              <a:rPr lang="en-US" dirty="0"/>
            </a:br>
            <a:endParaRPr lang="en-US" dirty="0"/>
          </a:p>
          <a:p>
            <a:pPr lvl="1"/>
            <a:r>
              <a:rPr lang="en-US" dirty="0"/>
              <a:t>3 Significant</a:t>
            </a:r>
            <a:br>
              <a:rPr lang="en-US" dirty="0"/>
            </a:br>
            <a:endParaRPr lang="en-US" dirty="0"/>
          </a:p>
          <a:p>
            <a:pPr lvl="1"/>
            <a:r>
              <a:rPr lang="en-US" dirty="0"/>
              <a:t>1 Replaced</a:t>
            </a:r>
            <a:br>
              <a:rPr lang="en-US" dirty="0"/>
            </a:br>
            <a:endParaRPr lang="en-US" dirty="0"/>
          </a:p>
          <a:p>
            <a:r>
              <a:rPr lang="en-US" dirty="0"/>
              <a:t>5 New Evaluations</a:t>
            </a:r>
            <a:br>
              <a:rPr lang="en-US" dirty="0"/>
            </a:br>
            <a:endParaRPr lang="en-US" dirty="0"/>
          </a:p>
        </p:txBody>
      </p:sp>
      <p:sp>
        <p:nvSpPr>
          <p:cNvPr id="4" name="Slide Number Placeholder 3"/>
          <p:cNvSpPr>
            <a:spLocks noGrp="1"/>
          </p:cNvSpPr>
          <p:nvPr>
            <p:ph type="sldNum" sz="quarter" idx="10"/>
          </p:nvPr>
        </p:nvSpPr>
        <p:spPr/>
        <p:txBody>
          <a:bodyPr/>
          <a:lstStyle/>
          <a:p>
            <a:pPr>
              <a:defRPr/>
            </a:pPr>
            <a:fld id="{24D36178-A6C2-4F1E-9A14-CDE8678F2A6C}" type="slidenum">
              <a:rPr lang="en-US" smtClean="0"/>
              <a:pPr>
                <a:defRPr/>
              </a:pPr>
              <a:t>29</a:t>
            </a:fld>
            <a:endParaRPr lang="en-US"/>
          </a:p>
        </p:txBody>
      </p:sp>
      <p:pic>
        <p:nvPicPr>
          <p:cNvPr id="6" name="Picture 4" descr="https://restlesswriters.files.wordpress.com/2011/09/revisions.jpg"/>
          <p:cNvPicPr>
            <a:picLocks noChangeAspect="1" noChangeArrowheads="1"/>
          </p:cNvPicPr>
          <p:nvPr/>
        </p:nvPicPr>
        <p:blipFill rotWithShape="1">
          <a:blip r:embed="rId3">
            <a:extLst>
              <a:ext uri="{28A0092B-C50C-407E-A947-70E740481C1C}">
                <a14:useLocalDpi xmlns:a14="http://schemas.microsoft.com/office/drawing/2010/main" val="0"/>
              </a:ext>
            </a:extLst>
          </a:blip>
          <a:srcRect b="65500"/>
          <a:stretch/>
        </p:blipFill>
        <p:spPr bwMode="auto">
          <a:xfrm rot="20619301">
            <a:off x="4657718" y="1607418"/>
            <a:ext cx="4087823" cy="17111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cdn-ssl.img.disneystore.com/content/ds/skyway/2012/category/full/cp_FWB_NewArrivals_2012092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1003855">
            <a:off x="4670565" y="5095636"/>
            <a:ext cx="3802062" cy="136073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56162">
            <a:off x="4702428" y="3123046"/>
            <a:ext cx="3998402" cy="2665601"/>
          </a:xfrm>
          <a:prstGeom prst="rect">
            <a:avLst/>
          </a:prstGeom>
        </p:spPr>
      </p:pic>
    </p:spTree>
    <p:extLst>
      <p:ext uri="{BB962C8B-B14F-4D97-AF65-F5344CB8AC3E}">
        <p14:creationId xmlns:p14="http://schemas.microsoft.com/office/powerpoint/2010/main" val="933125278"/>
      </p:ext>
    </p:extLst>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90E4D69-C134-C141-B71C-9055092C4FE7}"/>
              </a:ext>
            </a:extLst>
          </p:cNvPr>
          <p:cNvSpPr>
            <a:spLocks noGrp="1"/>
          </p:cNvSpPr>
          <p:nvPr>
            <p:ph type="title"/>
          </p:nvPr>
        </p:nvSpPr>
        <p:spPr/>
        <p:txBody>
          <a:bodyPr>
            <a:noAutofit/>
          </a:bodyPr>
          <a:lstStyle/>
          <a:p>
            <a:r>
              <a:rPr lang="en-US" sz="2900" dirty="0"/>
              <a:t>LEU-COMP-THERM-074 Sample Results</a:t>
            </a:r>
            <a:br>
              <a:rPr lang="en-US" sz="2900" dirty="0"/>
            </a:br>
            <a:br>
              <a:rPr lang="en-US" sz="2900" dirty="0"/>
            </a:br>
            <a:endParaRPr lang="en-US" sz="2900" dirty="0"/>
          </a:p>
        </p:txBody>
      </p:sp>
      <p:sp>
        <p:nvSpPr>
          <p:cNvPr id="7" name="Content Placeholder 6">
            <a:extLst>
              <a:ext uri="{FF2B5EF4-FFF2-40B4-BE49-F238E27FC236}">
                <a16:creationId xmlns:a16="http://schemas.microsoft.com/office/drawing/2014/main" id="{6DEBD0DA-3331-E743-9A46-A7F2683A9191}"/>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7CCEC2D9-E847-6945-AA37-92FE5D63302E}"/>
              </a:ext>
            </a:extLst>
          </p:cNvPr>
          <p:cNvSpPr>
            <a:spLocks noGrp="1"/>
          </p:cNvSpPr>
          <p:nvPr>
            <p:ph type="sldNum" sz="quarter" idx="10"/>
          </p:nvPr>
        </p:nvSpPr>
        <p:spPr/>
        <p:txBody>
          <a:bodyPr/>
          <a:lstStyle/>
          <a:p>
            <a:pPr>
              <a:defRPr/>
            </a:pPr>
            <a:fld id="{24D36178-A6C2-4F1E-9A14-CDE8678F2A6C}" type="slidenum">
              <a:rPr lang="en-US" smtClean="0"/>
              <a:pPr>
                <a:defRPr/>
              </a:pPr>
              <a:t>3</a:t>
            </a:fld>
            <a:endParaRPr lang="en-US"/>
          </a:p>
        </p:txBody>
      </p:sp>
      <p:pic>
        <p:nvPicPr>
          <p:cNvPr id="8" name="Picture 7">
            <a:extLst>
              <a:ext uri="{FF2B5EF4-FFF2-40B4-BE49-F238E27FC236}">
                <a16:creationId xmlns:a16="http://schemas.microsoft.com/office/drawing/2014/main" id="{D61AC55E-12CD-B34F-B978-B2F432E37B12}"/>
              </a:ext>
            </a:extLst>
          </p:cNvPr>
          <p:cNvPicPr>
            <a:picLocks noChangeAspect="1"/>
          </p:cNvPicPr>
          <p:nvPr/>
        </p:nvPicPr>
        <p:blipFill>
          <a:blip r:embed="rId2"/>
          <a:stretch>
            <a:fillRect/>
          </a:stretch>
        </p:blipFill>
        <p:spPr>
          <a:xfrm>
            <a:off x="194469" y="430645"/>
            <a:ext cx="8686800" cy="6299200"/>
          </a:xfrm>
          <a:prstGeom prst="rect">
            <a:avLst/>
          </a:prstGeom>
        </p:spPr>
      </p:pic>
    </p:spTree>
    <p:extLst>
      <p:ext uri="{BB962C8B-B14F-4D97-AF65-F5344CB8AC3E}">
        <p14:creationId xmlns:p14="http://schemas.microsoft.com/office/powerpoint/2010/main" val="1757967712"/>
      </p:ext>
    </p:extLst>
  </p:cSld>
  <p:clrMapOvr>
    <a:masterClrMapping/>
  </p:clrMapOvr>
  <p:transition>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Minor Revisions to the Handbook 1-3:</a:t>
            </a:r>
          </a:p>
        </p:txBody>
      </p:sp>
      <p:sp>
        <p:nvSpPr>
          <p:cNvPr id="4" name="Slide Number Placeholder 3"/>
          <p:cNvSpPr>
            <a:spLocks noGrp="1"/>
          </p:cNvSpPr>
          <p:nvPr>
            <p:ph type="sldNum" sz="quarter" idx="10"/>
          </p:nvPr>
        </p:nvSpPr>
        <p:spPr/>
        <p:txBody>
          <a:bodyPr/>
          <a:lstStyle/>
          <a:p>
            <a:pPr>
              <a:defRPr/>
            </a:pPr>
            <a:fld id="{24D36178-A6C2-4F1E-9A14-CDE8678F2A6C}" type="slidenum">
              <a:rPr lang="en-US" smtClean="0"/>
              <a:pPr>
                <a:defRPr/>
              </a:pPr>
              <a:t>30</a:t>
            </a:fld>
            <a:endParaRPr lang="en-US"/>
          </a:p>
        </p:txBody>
      </p:sp>
      <p:sp>
        <p:nvSpPr>
          <p:cNvPr id="5" name="Content Placeholder 4"/>
          <p:cNvSpPr>
            <a:spLocks noGrp="1"/>
          </p:cNvSpPr>
          <p:nvPr>
            <p:ph idx="11"/>
          </p:nvPr>
        </p:nvSpPr>
        <p:spPr>
          <a:xfrm>
            <a:off x="4800600" y="1447800"/>
            <a:ext cx="3962400" cy="4221163"/>
          </a:xfrm>
        </p:spPr>
        <p:txBody>
          <a:bodyPr>
            <a:normAutofit fontScale="92500" lnSpcReduction="20000"/>
          </a:bodyPr>
          <a:lstStyle/>
          <a:p>
            <a:r>
              <a:rPr lang="en-US" dirty="0"/>
              <a:t>PU-MET-FAST-001</a:t>
            </a:r>
          </a:p>
          <a:p>
            <a:pPr lvl="1"/>
            <a:r>
              <a:rPr lang="en-US" dirty="0"/>
              <a:t>On page 79, replaced the text defining full insertion of the rectangular part as being centered within the length of the channel within “upper part M2” to indicate correctly “upper part M3”.</a:t>
            </a:r>
          </a:p>
          <a:p>
            <a:pPr lvl="1"/>
            <a:r>
              <a:rPr lang="en-US" dirty="0"/>
              <a:t>Replaced the “-6” exponents with “6” in the EALF and AFGE columns of Table C.2.</a:t>
            </a:r>
            <a:br>
              <a:rPr lang="en-US" dirty="0"/>
            </a:br>
            <a:endParaRPr lang="en-US" dirty="0"/>
          </a:p>
          <a:p>
            <a:pPr lvl="2"/>
            <a:endParaRPr lang="en-US" dirty="0"/>
          </a:p>
        </p:txBody>
      </p:sp>
      <p:sp>
        <p:nvSpPr>
          <p:cNvPr id="6" name="Content Placeholder 5"/>
          <p:cNvSpPr>
            <a:spLocks noGrp="1"/>
          </p:cNvSpPr>
          <p:nvPr>
            <p:ph idx="1"/>
          </p:nvPr>
        </p:nvSpPr>
        <p:spPr>
          <a:xfrm>
            <a:off x="381000" y="1447800"/>
            <a:ext cx="3886200" cy="4221163"/>
          </a:xfrm>
        </p:spPr>
        <p:txBody>
          <a:bodyPr>
            <a:normAutofit fontScale="92500" lnSpcReduction="10000"/>
          </a:bodyPr>
          <a:lstStyle/>
          <a:p>
            <a:r>
              <a:rPr lang="en-US" dirty="0"/>
              <a:t>LEU-COMP-THERM-104</a:t>
            </a:r>
          </a:p>
          <a:p>
            <a:pPr lvl="1"/>
            <a:r>
              <a:rPr lang="en-US" dirty="0"/>
              <a:t>Evaluation report was missing from the 2019 release of the Handbook. </a:t>
            </a:r>
            <a:br>
              <a:rPr lang="en-US" dirty="0"/>
            </a:br>
            <a:endParaRPr lang="en-US" dirty="0"/>
          </a:p>
          <a:p>
            <a:r>
              <a:rPr lang="en-US" dirty="0"/>
              <a:t>MIX-COMP-THERM-004</a:t>
            </a:r>
          </a:p>
          <a:p>
            <a:pPr lvl="1"/>
            <a:r>
              <a:rPr lang="en-US" dirty="0"/>
              <a:t>MCNP sample input decks provided in benchmark subdirectory.</a:t>
            </a:r>
          </a:p>
        </p:txBody>
      </p:sp>
      <p:pic>
        <p:nvPicPr>
          <p:cNvPr id="3" name="Picture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04037" y="5014119"/>
            <a:ext cx="2346325" cy="2346325"/>
          </a:xfrm>
          <a:prstGeom prst="rect">
            <a:avLst/>
          </a:prstGeom>
        </p:spPr>
      </p:pic>
    </p:spTree>
    <p:extLst>
      <p:ext uri="{BB962C8B-B14F-4D97-AF65-F5344CB8AC3E}">
        <p14:creationId xmlns:p14="http://schemas.microsoft.com/office/powerpoint/2010/main" val="2367552191"/>
      </p:ext>
    </p:extLst>
  </p:cSld>
  <p:clrMapOvr>
    <a:masterClrMapping/>
  </p:clrMapOvr>
  <p:transition>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Minor Revisions to the Handbook 4-6:</a:t>
            </a:r>
          </a:p>
        </p:txBody>
      </p:sp>
      <p:sp>
        <p:nvSpPr>
          <p:cNvPr id="4" name="Slide Number Placeholder 3"/>
          <p:cNvSpPr>
            <a:spLocks noGrp="1"/>
          </p:cNvSpPr>
          <p:nvPr>
            <p:ph type="sldNum" sz="quarter" idx="10"/>
          </p:nvPr>
        </p:nvSpPr>
        <p:spPr/>
        <p:txBody>
          <a:bodyPr/>
          <a:lstStyle/>
          <a:p>
            <a:pPr>
              <a:defRPr/>
            </a:pPr>
            <a:fld id="{24D36178-A6C2-4F1E-9A14-CDE8678F2A6C}" type="slidenum">
              <a:rPr lang="en-US" smtClean="0"/>
              <a:pPr>
                <a:defRPr/>
              </a:pPr>
              <a:t>31</a:t>
            </a:fld>
            <a:endParaRPr lang="en-US"/>
          </a:p>
        </p:txBody>
      </p:sp>
      <p:sp>
        <p:nvSpPr>
          <p:cNvPr id="5" name="Content Placeholder 4"/>
          <p:cNvSpPr>
            <a:spLocks noGrp="1"/>
          </p:cNvSpPr>
          <p:nvPr>
            <p:ph idx="11"/>
          </p:nvPr>
        </p:nvSpPr>
        <p:spPr>
          <a:xfrm>
            <a:off x="4724400" y="1447799"/>
            <a:ext cx="4191000" cy="4221163"/>
          </a:xfrm>
        </p:spPr>
        <p:txBody>
          <a:bodyPr>
            <a:normAutofit fontScale="92500"/>
          </a:bodyPr>
          <a:lstStyle/>
          <a:p>
            <a:r>
              <a:rPr lang="en-US" dirty="0"/>
              <a:t>PU-SOL-THERM-028 		      and</a:t>
            </a:r>
            <a:br>
              <a:rPr lang="en-US" dirty="0"/>
            </a:br>
            <a:r>
              <a:rPr lang="en-US" dirty="0"/>
              <a:t>PU-SOL-THERM-029</a:t>
            </a:r>
          </a:p>
          <a:p>
            <a:pPr lvl="1"/>
            <a:r>
              <a:rPr lang="en-US" dirty="0"/>
              <a:t>On page 2, replaced "- 50/20 cm diam., 3.0 % </a:t>
            </a:r>
            <a:r>
              <a:rPr lang="en-US" baseline="30000" dirty="0"/>
              <a:t>240</a:t>
            </a:r>
            <a:r>
              <a:rPr lang="en-US" dirty="0"/>
              <a:t>Pu : PU-SOL-THERM-041," with "- 50/20 cm diam., 19 % </a:t>
            </a:r>
            <a:r>
              <a:rPr lang="en-US" baseline="30000" dirty="0"/>
              <a:t>240</a:t>
            </a:r>
            <a:r>
              <a:rPr lang="en-US" dirty="0"/>
              <a:t>Pu : PU-SOL-THERM-031,".</a:t>
            </a:r>
          </a:p>
          <a:p>
            <a:pPr lvl="1"/>
            <a:r>
              <a:rPr lang="en-US" dirty="0"/>
              <a:t>The hyperlink also points to the correct benchmark.</a:t>
            </a:r>
            <a:br>
              <a:rPr lang="en-US" dirty="0"/>
            </a:br>
            <a:endParaRPr lang="en-US" dirty="0"/>
          </a:p>
        </p:txBody>
      </p:sp>
      <p:sp>
        <p:nvSpPr>
          <p:cNvPr id="6" name="Content Placeholder 5"/>
          <p:cNvSpPr>
            <a:spLocks noGrp="1"/>
          </p:cNvSpPr>
          <p:nvPr>
            <p:ph idx="1"/>
          </p:nvPr>
        </p:nvSpPr>
        <p:spPr/>
        <p:txBody>
          <a:bodyPr>
            <a:normAutofit/>
          </a:bodyPr>
          <a:lstStyle/>
          <a:p>
            <a:r>
              <a:rPr lang="en-US" dirty="0"/>
              <a:t>PU-SOL-THERM-023</a:t>
            </a:r>
          </a:p>
          <a:p>
            <a:pPr lvl="1"/>
            <a:r>
              <a:rPr lang="en-US" dirty="0"/>
              <a:t>MCNP input decks providing in the benchmark subdirectory were incorrect, and they have been removed.</a:t>
            </a:r>
            <a:br>
              <a:rPr lang="en-US" dirty="0"/>
            </a:br>
            <a:endParaRPr lang="en-US" dirty="0"/>
          </a:p>
          <a:p>
            <a:endParaRPr lang="en-US" dirty="0"/>
          </a:p>
          <a:p>
            <a:pPr lvl="1"/>
            <a:endParaRPr lang="en-US" dirty="0"/>
          </a:p>
        </p:txBody>
      </p:sp>
      <p:pic>
        <p:nvPicPr>
          <p:cNvPr id="7" name="Picture 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77000" y="5014119"/>
            <a:ext cx="2346325" cy="2346325"/>
          </a:xfrm>
          <a:prstGeom prst="rect">
            <a:avLst/>
          </a:prstGeom>
        </p:spPr>
      </p:pic>
    </p:spTree>
    <p:extLst>
      <p:ext uri="{BB962C8B-B14F-4D97-AF65-F5344CB8AC3E}">
        <p14:creationId xmlns:p14="http://schemas.microsoft.com/office/powerpoint/2010/main" val="797368292"/>
      </p:ext>
    </p:extLst>
  </p:cSld>
  <p:clrMapOvr>
    <a:masterClrMapping/>
  </p:clrMapOvr>
  <p:transition>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Minor Revisions to the Handbook 7:</a:t>
            </a:r>
          </a:p>
        </p:txBody>
      </p:sp>
      <p:sp>
        <p:nvSpPr>
          <p:cNvPr id="4" name="Slide Number Placeholder 3"/>
          <p:cNvSpPr>
            <a:spLocks noGrp="1"/>
          </p:cNvSpPr>
          <p:nvPr>
            <p:ph type="sldNum" sz="quarter" idx="10"/>
          </p:nvPr>
        </p:nvSpPr>
        <p:spPr/>
        <p:txBody>
          <a:bodyPr/>
          <a:lstStyle/>
          <a:p>
            <a:pPr>
              <a:defRPr/>
            </a:pPr>
            <a:fld id="{24D36178-A6C2-4F1E-9A14-CDE8678F2A6C}" type="slidenum">
              <a:rPr lang="en-US" smtClean="0"/>
              <a:pPr>
                <a:defRPr/>
              </a:pPr>
              <a:t>32</a:t>
            </a:fld>
            <a:endParaRPr lang="en-US"/>
          </a:p>
        </p:txBody>
      </p:sp>
      <p:sp>
        <p:nvSpPr>
          <p:cNvPr id="5" name="Content Placeholder 4"/>
          <p:cNvSpPr>
            <a:spLocks noGrp="1"/>
          </p:cNvSpPr>
          <p:nvPr>
            <p:ph idx="11"/>
          </p:nvPr>
        </p:nvSpPr>
        <p:spPr>
          <a:xfrm>
            <a:off x="4800600" y="1447800"/>
            <a:ext cx="4038600" cy="4221163"/>
          </a:xfrm>
        </p:spPr>
        <p:txBody>
          <a:bodyPr>
            <a:normAutofit/>
          </a:bodyPr>
          <a:lstStyle/>
          <a:p>
            <a:r>
              <a:rPr lang="en-US" dirty="0"/>
              <a:t>Benchmark</a:t>
            </a:r>
          </a:p>
          <a:p>
            <a:pPr lvl="1"/>
            <a:r>
              <a:rPr lang="en-US" dirty="0" err="1"/>
              <a:t>k</a:t>
            </a:r>
            <a:r>
              <a:rPr lang="en-US" baseline="-25000" dirty="0" err="1"/>
              <a:t>eff</a:t>
            </a:r>
            <a:r>
              <a:rPr lang="en-US" dirty="0"/>
              <a:t> = 1.0000 </a:t>
            </a:r>
            <a:r>
              <a:rPr lang="en-US" u="sng" dirty="0"/>
              <a:t>+</a:t>
            </a:r>
            <a:r>
              <a:rPr lang="en-US" dirty="0"/>
              <a:t> 0.0052</a:t>
            </a:r>
          </a:p>
          <a:p>
            <a:r>
              <a:rPr lang="en-US" dirty="0"/>
              <a:t>MCU</a:t>
            </a:r>
          </a:p>
          <a:p>
            <a:pPr lvl="1"/>
            <a:r>
              <a:rPr lang="en-US" dirty="0"/>
              <a:t>0.9735 to 0.9855</a:t>
            </a:r>
          </a:p>
          <a:p>
            <a:pPr lvl="1"/>
            <a:r>
              <a:rPr lang="en-US" u="sng" dirty="0"/>
              <a:t>+</a:t>
            </a:r>
            <a:r>
              <a:rPr lang="en-US" dirty="0"/>
              <a:t> 0.0014</a:t>
            </a:r>
          </a:p>
          <a:p>
            <a:r>
              <a:rPr lang="en-US" dirty="0"/>
              <a:t>MCNP</a:t>
            </a:r>
          </a:p>
          <a:p>
            <a:pPr lvl="1"/>
            <a:r>
              <a:rPr lang="en-US" dirty="0"/>
              <a:t>0.9834 to 0.9932</a:t>
            </a:r>
          </a:p>
          <a:p>
            <a:pPr lvl="1"/>
            <a:r>
              <a:rPr lang="en-US" u="sng" dirty="0"/>
              <a:t>+</a:t>
            </a:r>
            <a:r>
              <a:rPr lang="en-US" dirty="0"/>
              <a:t> 0.0002</a:t>
            </a:r>
            <a:br>
              <a:rPr lang="en-US" dirty="0"/>
            </a:br>
            <a:endParaRPr lang="en-US" dirty="0"/>
          </a:p>
        </p:txBody>
      </p:sp>
      <p:sp>
        <p:nvSpPr>
          <p:cNvPr id="6" name="Content Placeholder 5"/>
          <p:cNvSpPr>
            <a:spLocks noGrp="1"/>
          </p:cNvSpPr>
          <p:nvPr>
            <p:ph idx="1"/>
          </p:nvPr>
        </p:nvSpPr>
        <p:spPr/>
        <p:txBody>
          <a:bodyPr>
            <a:normAutofit fontScale="92500"/>
          </a:bodyPr>
          <a:lstStyle/>
          <a:p>
            <a:r>
              <a:rPr lang="en-US" dirty="0"/>
              <a:t>IEU-SOL-THERM-001</a:t>
            </a:r>
          </a:p>
          <a:p>
            <a:pPr lvl="1"/>
            <a:r>
              <a:rPr lang="en-US" dirty="0"/>
              <a:t>Table 18 was added to Section 4 on page 30 to provide sample MCNP calculations attributed to Kermit </a:t>
            </a:r>
            <a:r>
              <a:rPr lang="en-US" dirty="0" err="1"/>
              <a:t>Bunde</a:t>
            </a:r>
            <a:r>
              <a:rPr lang="en-US" dirty="0"/>
              <a:t> (DOE-IE).</a:t>
            </a:r>
          </a:p>
          <a:p>
            <a:pPr lvl="1"/>
            <a:r>
              <a:rPr lang="en-US" dirty="0"/>
              <a:t>MCNP sample input decks now provided in the benchmark subdirectory.</a:t>
            </a:r>
            <a:br>
              <a:rPr lang="en-US" dirty="0"/>
            </a:br>
            <a:endParaRPr lang="en-US" dirty="0"/>
          </a:p>
        </p:txBody>
      </p:sp>
      <p:pic>
        <p:nvPicPr>
          <p:cNvPr id="7" name="Picture 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19800" y="5014119"/>
            <a:ext cx="2346325" cy="2346325"/>
          </a:xfrm>
          <a:prstGeom prst="rect">
            <a:avLst/>
          </a:prstGeom>
        </p:spPr>
      </p:pic>
    </p:spTree>
    <p:extLst>
      <p:ext uri="{BB962C8B-B14F-4D97-AF65-F5344CB8AC3E}">
        <p14:creationId xmlns:p14="http://schemas.microsoft.com/office/powerpoint/2010/main" val="2213529181"/>
      </p:ext>
    </p:extLst>
  </p:cSld>
  <p:clrMapOvr>
    <a:masterClrMapping/>
  </p:clrMapOvr>
  <p:transition>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Significant Revisions to the Handbook 1-3:</a:t>
            </a:r>
          </a:p>
        </p:txBody>
      </p:sp>
      <p:sp>
        <p:nvSpPr>
          <p:cNvPr id="3" name="Content Placeholder 2"/>
          <p:cNvSpPr>
            <a:spLocks noGrp="1"/>
          </p:cNvSpPr>
          <p:nvPr>
            <p:ph idx="1"/>
          </p:nvPr>
        </p:nvSpPr>
        <p:spPr>
          <a:xfrm>
            <a:off x="304800" y="1447800"/>
            <a:ext cx="4267200" cy="4495799"/>
          </a:xfrm>
        </p:spPr>
        <p:txBody>
          <a:bodyPr>
            <a:normAutofit fontScale="92500"/>
          </a:bodyPr>
          <a:lstStyle/>
          <a:p>
            <a:r>
              <a:rPr lang="en-US" dirty="0"/>
              <a:t>FUND-NCERC-PU-HE3-MULT-003</a:t>
            </a:r>
          </a:p>
          <a:p>
            <a:pPr lvl="1"/>
            <a:r>
              <a:rPr lang="en-US" dirty="0"/>
              <a:t>Female polyethylene </a:t>
            </a:r>
            <a:r>
              <a:rPr lang="en-US" dirty="0" err="1"/>
              <a:t>hemishell</a:t>
            </a:r>
            <a:r>
              <a:rPr lang="en-US" dirty="0"/>
              <a:t> atom densities corrected in Table 113.</a:t>
            </a:r>
          </a:p>
          <a:p>
            <a:pPr lvl="1"/>
            <a:endParaRPr lang="en-US" dirty="0"/>
          </a:p>
          <a:p>
            <a:r>
              <a:rPr lang="en-US" dirty="0"/>
              <a:t>FUND-LLNL-ALPHAN-HE3-MULT-001</a:t>
            </a:r>
          </a:p>
          <a:p>
            <a:pPr lvl="1"/>
            <a:r>
              <a:rPr lang="en-US" dirty="0"/>
              <a:t>Updated uncertainty analysis.  Reduced uncertainty in aluminum components and total uncertainty.</a:t>
            </a:r>
          </a:p>
        </p:txBody>
      </p:sp>
      <p:sp>
        <p:nvSpPr>
          <p:cNvPr id="4" name="Slide Number Placeholder 3"/>
          <p:cNvSpPr>
            <a:spLocks noGrp="1"/>
          </p:cNvSpPr>
          <p:nvPr>
            <p:ph type="sldNum" sz="quarter" idx="10"/>
          </p:nvPr>
        </p:nvSpPr>
        <p:spPr/>
        <p:txBody>
          <a:bodyPr/>
          <a:lstStyle/>
          <a:p>
            <a:pPr>
              <a:defRPr/>
            </a:pPr>
            <a:fld id="{24D36178-A6C2-4F1E-9A14-CDE8678F2A6C}" type="slidenum">
              <a:rPr lang="en-US" smtClean="0"/>
              <a:pPr>
                <a:defRPr/>
              </a:pPr>
              <a:t>33</a:t>
            </a:fld>
            <a:endParaRPr lang="en-US"/>
          </a:p>
        </p:txBody>
      </p:sp>
      <p:sp>
        <p:nvSpPr>
          <p:cNvPr id="6" name="Content Placeholder 5">
            <a:extLst>
              <a:ext uri="{FF2B5EF4-FFF2-40B4-BE49-F238E27FC236}">
                <a16:creationId xmlns:a16="http://schemas.microsoft.com/office/drawing/2014/main" id="{7CE8C318-29C7-6643-9AA9-463BCF2D92D3}"/>
              </a:ext>
            </a:extLst>
          </p:cNvPr>
          <p:cNvSpPr>
            <a:spLocks noGrp="1"/>
          </p:cNvSpPr>
          <p:nvPr>
            <p:ph idx="11"/>
          </p:nvPr>
        </p:nvSpPr>
        <p:spPr>
          <a:xfrm>
            <a:off x="4800600" y="1447800"/>
            <a:ext cx="4001770" cy="4221163"/>
          </a:xfrm>
        </p:spPr>
        <p:txBody>
          <a:bodyPr>
            <a:normAutofit/>
          </a:bodyPr>
          <a:lstStyle/>
          <a:p>
            <a:r>
              <a:rPr lang="en-US" dirty="0"/>
              <a:t>LEU-SOL-THERM-012 </a:t>
            </a:r>
          </a:p>
          <a:p>
            <a:pPr lvl="1"/>
            <a:r>
              <a:rPr lang="en-US" dirty="0"/>
              <a:t>Errors in the tank geometry uncertainty analysis were identified during the review of LEU-SOL-THERM-013.  They were found common to this evaluation and corrected. </a:t>
            </a:r>
          </a:p>
        </p:txBody>
      </p:sp>
      <p:pic>
        <p:nvPicPr>
          <p:cNvPr id="9" name="Picture 8">
            <a:extLst>
              <a:ext uri="{FF2B5EF4-FFF2-40B4-BE49-F238E27FC236}">
                <a16:creationId xmlns:a16="http://schemas.microsoft.com/office/drawing/2014/main" id="{9A5224B8-C894-364E-9AFD-A6E3823B7DF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53835" y="5014119"/>
            <a:ext cx="2346325" cy="2346325"/>
          </a:xfrm>
          <a:prstGeom prst="rect">
            <a:avLst/>
          </a:prstGeom>
        </p:spPr>
      </p:pic>
      <p:pic>
        <p:nvPicPr>
          <p:cNvPr id="10" name="Picture 9">
            <a:extLst>
              <a:ext uri="{FF2B5EF4-FFF2-40B4-BE49-F238E27FC236}">
                <a16:creationId xmlns:a16="http://schemas.microsoft.com/office/drawing/2014/main" id="{49378475-2E00-9949-B2DD-8EBE0B9B637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74210" y="5044599"/>
            <a:ext cx="2346325" cy="2346325"/>
          </a:xfrm>
          <a:prstGeom prst="rect">
            <a:avLst/>
          </a:prstGeom>
        </p:spPr>
      </p:pic>
    </p:spTree>
    <p:extLst>
      <p:ext uri="{BB962C8B-B14F-4D97-AF65-F5344CB8AC3E}">
        <p14:creationId xmlns:p14="http://schemas.microsoft.com/office/powerpoint/2010/main" val="997290871"/>
      </p:ext>
    </p:extLst>
  </p:cSld>
  <p:clrMapOvr>
    <a:masterClrMapping/>
  </p:clrMapOvr>
  <p:transition>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Replaced Evaluation 1:</a:t>
            </a:r>
            <a:br>
              <a:rPr lang="en-US" dirty="0"/>
            </a:br>
            <a:r>
              <a:rPr lang="en-US" dirty="0"/>
              <a:t>LEU-COMP-THERM-074</a:t>
            </a:r>
          </a:p>
        </p:txBody>
      </p:sp>
      <p:sp>
        <p:nvSpPr>
          <p:cNvPr id="10" name="Content Placeholder 9"/>
          <p:cNvSpPr>
            <a:spLocks noGrp="1"/>
          </p:cNvSpPr>
          <p:nvPr>
            <p:ph idx="1"/>
          </p:nvPr>
        </p:nvSpPr>
        <p:spPr>
          <a:xfrm>
            <a:off x="465138" y="1447800"/>
            <a:ext cx="3268662" cy="4221163"/>
          </a:xfrm>
        </p:spPr>
        <p:txBody>
          <a:bodyPr>
            <a:normAutofit fontScale="85000" lnSpcReduction="10000"/>
          </a:bodyPr>
          <a:lstStyle/>
          <a:p>
            <a:r>
              <a:rPr lang="en-US" dirty="0"/>
              <a:t>MIRTE-1</a:t>
            </a:r>
          </a:p>
          <a:p>
            <a:pPr lvl="1"/>
            <a:r>
              <a:rPr lang="en-US" dirty="0" err="1"/>
              <a:t>Valduc</a:t>
            </a:r>
            <a:r>
              <a:rPr lang="en-US" dirty="0"/>
              <a:t> (CEA)</a:t>
            </a:r>
          </a:p>
          <a:p>
            <a:pPr lvl="1"/>
            <a:r>
              <a:rPr lang="en-US" dirty="0"/>
              <a:t>Complete experiment series now available</a:t>
            </a:r>
          </a:p>
          <a:p>
            <a:pPr lvl="1"/>
            <a:r>
              <a:rPr lang="en-US" dirty="0"/>
              <a:t>28 benchmark experiments</a:t>
            </a:r>
          </a:p>
          <a:p>
            <a:pPr lvl="2"/>
            <a:r>
              <a:rPr lang="en-US" dirty="0"/>
              <a:t>Screens</a:t>
            </a:r>
          </a:p>
          <a:p>
            <a:pPr lvl="2"/>
            <a:r>
              <a:rPr lang="en-US" dirty="0"/>
              <a:t>Al, concrete, Cu, glass, Fe, Pb, Ni, </a:t>
            </a:r>
            <a:r>
              <a:rPr lang="en-US" dirty="0" err="1"/>
              <a:t>Ti</a:t>
            </a:r>
            <a:r>
              <a:rPr lang="en-US" dirty="0"/>
              <a:t>, </a:t>
            </a:r>
            <a:r>
              <a:rPr lang="en-US" dirty="0" err="1"/>
              <a:t>Zr</a:t>
            </a:r>
            <a:endParaRPr lang="en-US" dirty="0"/>
          </a:p>
          <a:p>
            <a:r>
              <a:rPr lang="en-US" dirty="0"/>
              <a:t>Most sample calculations within 3</a:t>
            </a:r>
            <a:r>
              <a:rPr lang="en-US" dirty="0">
                <a:latin typeface="Symbol" pitchFamily="2" charset="2"/>
              </a:rPr>
              <a:t>s</a:t>
            </a:r>
            <a:r>
              <a:rPr lang="en-US" dirty="0"/>
              <a:t> of benchmark values</a:t>
            </a:r>
          </a:p>
        </p:txBody>
      </p:sp>
      <p:sp>
        <p:nvSpPr>
          <p:cNvPr id="4" name="Slide Number Placeholder 3"/>
          <p:cNvSpPr>
            <a:spLocks noGrp="1"/>
          </p:cNvSpPr>
          <p:nvPr>
            <p:ph type="sldNum" sz="quarter" idx="10"/>
          </p:nvPr>
        </p:nvSpPr>
        <p:spPr/>
        <p:txBody>
          <a:bodyPr/>
          <a:lstStyle/>
          <a:p>
            <a:pPr>
              <a:defRPr/>
            </a:pPr>
            <a:fld id="{24D36178-A6C2-4F1E-9A14-CDE8678F2A6C}" type="slidenum">
              <a:rPr lang="en-US" smtClean="0"/>
              <a:pPr>
                <a:defRPr/>
              </a:pPr>
              <a:t>34</a:t>
            </a:fld>
            <a:endParaRPr lang="en-US"/>
          </a:p>
        </p:txBody>
      </p:sp>
      <p:pic>
        <p:nvPicPr>
          <p:cNvPr id="9" name="Content Placeholder 8">
            <a:extLst>
              <a:ext uri="{FF2B5EF4-FFF2-40B4-BE49-F238E27FC236}">
                <a16:creationId xmlns:a16="http://schemas.microsoft.com/office/drawing/2014/main" id="{FF57E410-E1C3-5B46-984D-244CEEC094A0}"/>
              </a:ext>
            </a:extLst>
          </p:cNvPr>
          <p:cNvPicPr>
            <a:picLocks noGrp="1" noChangeAspect="1"/>
          </p:cNvPicPr>
          <p:nvPr>
            <p:ph idx="11"/>
          </p:nvPr>
        </p:nvPicPr>
        <p:blipFill>
          <a:blip r:embed="rId3" cstate="print">
            <a:extLst>
              <a:ext uri="{28A0092B-C50C-407E-A947-70E740481C1C}">
                <a14:useLocalDpi xmlns:a14="http://schemas.microsoft.com/office/drawing/2010/main" val="0"/>
              </a:ext>
            </a:extLst>
          </a:blip>
          <a:srcRect/>
          <a:stretch>
            <a:fillRect/>
          </a:stretch>
        </p:blipFill>
        <p:spPr bwMode="auto">
          <a:xfrm>
            <a:off x="3733800" y="1676400"/>
            <a:ext cx="5286690" cy="3765004"/>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912160972"/>
      </p:ext>
    </p:extLst>
  </p:cSld>
  <p:clrMapOvr>
    <a:masterClrMapping/>
  </p:clrMapOvr>
  <p:transition>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C75D8-5834-D14F-9413-06592ABA0B9A}"/>
              </a:ext>
            </a:extLst>
          </p:cNvPr>
          <p:cNvSpPr>
            <a:spLocks noGrp="1"/>
          </p:cNvSpPr>
          <p:nvPr>
            <p:ph type="title"/>
          </p:nvPr>
        </p:nvSpPr>
        <p:spPr/>
        <p:txBody>
          <a:bodyPr>
            <a:normAutofit/>
          </a:bodyPr>
          <a:lstStyle/>
          <a:p>
            <a:r>
              <a:rPr lang="en-US" dirty="0"/>
              <a:t>LEU-COMP-THERM-074 Sample Results</a:t>
            </a:r>
          </a:p>
        </p:txBody>
      </p:sp>
      <p:sp>
        <p:nvSpPr>
          <p:cNvPr id="4" name="Slide Number Placeholder 3">
            <a:extLst>
              <a:ext uri="{FF2B5EF4-FFF2-40B4-BE49-F238E27FC236}">
                <a16:creationId xmlns:a16="http://schemas.microsoft.com/office/drawing/2014/main" id="{FE786456-25B3-2F47-8C40-AD6C4B5C893B}"/>
              </a:ext>
            </a:extLst>
          </p:cNvPr>
          <p:cNvSpPr>
            <a:spLocks noGrp="1"/>
          </p:cNvSpPr>
          <p:nvPr>
            <p:ph type="sldNum" sz="quarter" idx="10"/>
          </p:nvPr>
        </p:nvSpPr>
        <p:spPr/>
        <p:txBody>
          <a:bodyPr/>
          <a:lstStyle/>
          <a:p>
            <a:pPr>
              <a:defRPr/>
            </a:pPr>
            <a:fld id="{24D36178-A6C2-4F1E-9A14-CDE8678F2A6C}" type="slidenum">
              <a:rPr lang="en-US" smtClean="0"/>
              <a:pPr>
                <a:defRPr/>
              </a:pPr>
              <a:t>35</a:t>
            </a:fld>
            <a:endParaRPr lang="en-US"/>
          </a:p>
        </p:txBody>
      </p:sp>
      <p:pic>
        <p:nvPicPr>
          <p:cNvPr id="8" name="Image 87">
            <a:extLst>
              <a:ext uri="{FF2B5EF4-FFF2-40B4-BE49-F238E27FC236}">
                <a16:creationId xmlns:a16="http://schemas.microsoft.com/office/drawing/2014/main" id="{AD3B0BB8-4EA4-4440-A20F-DBC25826A52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318418"/>
            <a:ext cx="7772400" cy="5445554"/>
          </a:xfrm>
          <a:prstGeom prst="rect">
            <a:avLst/>
          </a:prstGeom>
          <a:noFill/>
        </p:spPr>
      </p:pic>
    </p:spTree>
    <p:extLst>
      <p:ext uri="{BB962C8B-B14F-4D97-AF65-F5344CB8AC3E}">
        <p14:creationId xmlns:p14="http://schemas.microsoft.com/office/powerpoint/2010/main" val="1477223280"/>
      </p:ext>
    </p:extLst>
  </p:cSld>
  <p:clrMapOvr>
    <a:masterClrMapping/>
  </p:clrMapOvr>
  <p:transition>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New Evaluation 1:</a:t>
            </a:r>
            <a:br>
              <a:rPr lang="en-US" dirty="0"/>
            </a:br>
            <a:r>
              <a:rPr lang="en-US" dirty="0"/>
              <a:t>SUB-LEU-COMP-THERM-003</a:t>
            </a:r>
          </a:p>
        </p:txBody>
      </p:sp>
      <p:sp>
        <p:nvSpPr>
          <p:cNvPr id="10" name="Content Placeholder 9"/>
          <p:cNvSpPr>
            <a:spLocks noGrp="1"/>
          </p:cNvSpPr>
          <p:nvPr>
            <p:ph idx="1"/>
          </p:nvPr>
        </p:nvSpPr>
        <p:spPr/>
        <p:txBody>
          <a:bodyPr>
            <a:normAutofit fontScale="92500" lnSpcReduction="10000"/>
          </a:bodyPr>
          <a:lstStyle/>
          <a:p>
            <a:r>
              <a:rPr lang="en-US" dirty="0"/>
              <a:t>IPEN/MB-01 Reactor	(Brazil)</a:t>
            </a:r>
          </a:p>
          <a:p>
            <a:pPr lvl="1"/>
            <a:r>
              <a:rPr lang="en-US" dirty="0"/>
              <a:t>Boric acid in water to achieve subcriticality</a:t>
            </a:r>
          </a:p>
          <a:p>
            <a:pPr lvl="2"/>
            <a:r>
              <a:rPr lang="en-US" dirty="0"/>
              <a:t>50 – 300 ppm</a:t>
            </a:r>
          </a:p>
          <a:p>
            <a:pPr lvl="1"/>
            <a:r>
              <a:rPr lang="en-US" dirty="0"/>
              <a:t>1 critical &amp; 7 subcritical experiments</a:t>
            </a:r>
          </a:p>
          <a:p>
            <a:r>
              <a:rPr lang="en-US" dirty="0"/>
              <a:t>Sample calculations within 2</a:t>
            </a:r>
            <a:r>
              <a:rPr lang="en-US" dirty="0">
                <a:latin typeface="Symbol" pitchFamily="2" charset="2"/>
              </a:rPr>
              <a:t>s</a:t>
            </a:r>
            <a:r>
              <a:rPr lang="en-US" dirty="0"/>
              <a:t> of the  benchmark values</a:t>
            </a:r>
          </a:p>
          <a:p>
            <a:pPr lvl="1"/>
            <a:r>
              <a:rPr lang="en-US" dirty="0"/>
              <a:t>MCNP5</a:t>
            </a:r>
          </a:p>
          <a:p>
            <a:pPr lvl="1"/>
            <a:r>
              <a:rPr lang="en-US" dirty="0"/>
              <a:t>ENDF/B-VII.0</a:t>
            </a:r>
          </a:p>
        </p:txBody>
      </p:sp>
      <p:sp>
        <p:nvSpPr>
          <p:cNvPr id="4" name="Slide Number Placeholder 3"/>
          <p:cNvSpPr>
            <a:spLocks noGrp="1"/>
          </p:cNvSpPr>
          <p:nvPr>
            <p:ph type="sldNum" sz="quarter" idx="10"/>
          </p:nvPr>
        </p:nvSpPr>
        <p:spPr/>
        <p:txBody>
          <a:bodyPr/>
          <a:lstStyle/>
          <a:p>
            <a:pPr>
              <a:defRPr/>
            </a:pPr>
            <a:fld id="{24D36178-A6C2-4F1E-9A14-CDE8678F2A6C}" type="slidenum">
              <a:rPr lang="en-US" smtClean="0"/>
              <a:pPr>
                <a:defRPr/>
              </a:pPr>
              <a:t>36</a:t>
            </a:fld>
            <a:endParaRPr lang="en-US"/>
          </a:p>
        </p:txBody>
      </p:sp>
      <p:pic>
        <p:nvPicPr>
          <p:cNvPr id="6" name="Imagem 10">
            <a:extLst>
              <a:ext uri="{FF2B5EF4-FFF2-40B4-BE49-F238E27FC236}">
                <a16:creationId xmlns:a16="http://schemas.microsoft.com/office/drawing/2014/main" id="{D945460D-BB61-514C-988A-3C7FE61BC0FB}"/>
              </a:ext>
            </a:extLst>
          </p:cNvPr>
          <p:cNvPicPr>
            <a:picLocks noGrp="1" noChangeAspect="1"/>
          </p:cNvPicPr>
          <p:nvPr>
            <p:ph idx="11"/>
          </p:nvPr>
        </p:nvPicPr>
        <p:blipFill>
          <a:blip r:embed="rId3" cstate="print"/>
          <a:srcRect/>
          <a:stretch>
            <a:fillRect/>
          </a:stretch>
        </p:blipFill>
        <p:spPr bwMode="auto">
          <a:xfrm>
            <a:off x="4509294" y="1905000"/>
            <a:ext cx="4368800" cy="3276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950924999"/>
      </p:ext>
    </p:extLst>
  </p:cSld>
  <p:clrMapOvr>
    <a:masterClrMapping/>
  </p:clrMapOvr>
  <p:transition>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New Evaluation 2:</a:t>
            </a:r>
            <a:br>
              <a:rPr lang="en-US" dirty="0"/>
            </a:br>
            <a:r>
              <a:rPr lang="en-US" dirty="0"/>
              <a:t>LEU-COMP-THERM-101</a:t>
            </a:r>
          </a:p>
        </p:txBody>
      </p:sp>
      <p:sp>
        <p:nvSpPr>
          <p:cNvPr id="10" name="Content Placeholder 9"/>
          <p:cNvSpPr>
            <a:spLocks noGrp="1"/>
          </p:cNvSpPr>
          <p:nvPr>
            <p:ph idx="1"/>
          </p:nvPr>
        </p:nvSpPr>
        <p:spPr/>
        <p:txBody>
          <a:bodyPr>
            <a:normAutofit lnSpcReduction="10000"/>
          </a:bodyPr>
          <a:lstStyle/>
          <a:p>
            <a:r>
              <a:rPr lang="en-US" dirty="0"/>
              <a:t>7uPCX @ SNL</a:t>
            </a:r>
          </a:p>
          <a:p>
            <a:pPr lvl="1"/>
            <a:r>
              <a:rPr lang="en-US" dirty="0"/>
              <a:t>22 experiments</a:t>
            </a:r>
          </a:p>
          <a:p>
            <a:pPr lvl="1"/>
            <a:r>
              <a:rPr lang="en-US" dirty="0"/>
              <a:t>0.52 fuel-to-water volume ratio</a:t>
            </a:r>
          </a:p>
          <a:p>
            <a:pPr lvl="2"/>
            <a:r>
              <a:rPr lang="en-US" dirty="0"/>
              <a:t>0.855 cm pitch</a:t>
            </a:r>
          </a:p>
          <a:p>
            <a:pPr lvl="1"/>
            <a:r>
              <a:rPr lang="en-US" dirty="0"/>
              <a:t>6.90 % </a:t>
            </a:r>
            <a:r>
              <a:rPr lang="en-US" baseline="30000" dirty="0"/>
              <a:t>235</a:t>
            </a:r>
            <a:r>
              <a:rPr lang="en-US" dirty="0"/>
              <a:t>UO</a:t>
            </a:r>
            <a:r>
              <a:rPr lang="en-US" baseline="-25000" dirty="0"/>
              <a:t>2</a:t>
            </a:r>
            <a:r>
              <a:rPr lang="en-US" dirty="0"/>
              <a:t> rods</a:t>
            </a:r>
          </a:p>
          <a:p>
            <a:pPr lvl="1"/>
            <a:r>
              <a:rPr lang="en-US" dirty="0"/>
              <a:t>Evaluated critical water heights for various rod loadings</a:t>
            </a:r>
          </a:p>
          <a:p>
            <a:pPr lvl="2"/>
            <a:r>
              <a:rPr lang="en-US" dirty="0"/>
              <a:t>Including gaps between arrays</a:t>
            </a:r>
          </a:p>
        </p:txBody>
      </p:sp>
      <p:sp>
        <p:nvSpPr>
          <p:cNvPr id="4" name="Slide Number Placeholder 3"/>
          <p:cNvSpPr>
            <a:spLocks noGrp="1"/>
          </p:cNvSpPr>
          <p:nvPr>
            <p:ph type="sldNum" sz="quarter" idx="10"/>
          </p:nvPr>
        </p:nvSpPr>
        <p:spPr/>
        <p:txBody>
          <a:bodyPr/>
          <a:lstStyle/>
          <a:p>
            <a:pPr>
              <a:defRPr/>
            </a:pPr>
            <a:fld id="{24D36178-A6C2-4F1E-9A14-CDE8678F2A6C}" type="slidenum">
              <a:rPr lang="en-US" smtClean="0"/>
              <a:pPr>
                <a:defRPr/>
              </a:pPr>
              <a:t>37</a:t>
            </a:fld>
            <a:endParaRPr lang="en-US"/>
          </a:p>
        </p:txBody>
      </p:sp>
      <p:pic>
        <p:nvPicPr>
          <p:cNvPr id="3" name="Content Placeholder 2">
            <a:extLst>
              <a:ext uri="{FF2B5EF4-FFF2-40B4-BE49-F238E27FC236}">
                <a16:creationId xmlns:a16="http://schemas.microsoft.com/office/drawing/2014/main" id="{BB86CB6E-B22E-4443-9B10-C5F4EB4DCB99}"/>
              </a:ext>
            </a:extLst>
          </p:cNvPr>
          <p:cNvPicPr>
            <a:picLocks noGrp="1" noChangeAspect="1"/>
          </p:cNvPicPr>
          <p:nvPr>
            <p:ph idx="11"/>
          </p:nvPr>
        </p:nvPicPr>
        <p:blipFill>
          <a:blip r:embed="rId3"/>
          <a:stretch>
            <a:fillRect/>
          </a:stretch>
        </p:blipFill>
        <p:spPr>
          <a:xfrm>
            <a:off x="4114800" y="1450180"/>
            <a:ext cx="4768034" cy="4221163"/>
          </a:xfrm>
          <a:prstGeom prst="rect">
            <a:avLst/>
          </a:prstGeom>
        </p:spPr>
      </p:pic>
    </p:spTree>
    <p:extLst>
      <p:ext uri="{BB962C8B-B14F-4D97-AF65-F5344CB8AC3E}">
        <p14:creationId xmlns:p14="http://schemas.microsoft.com/office/powerpoint/2010/main" val="3672211001"/>
      </p:ext>
    </p:extLst>
  </p:cSld>
  <p:clrMapOvr>
    <a:masterClrMapping/>
  </p:clrMapOvr>
  <p:transition>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C75D8-5834-D14F-9413-06592ABA0B9A}"/>
              </a:ext>
            </a:extLst>
          </p:cNvPr>
          <p:cNvSpPr>
            <a:spLocks noGrp="1"/>
          </p:cNvSpPr>
          <p:nvPr>
            <p:ph type="title"/>
          </p:nvPr>
        </p:nvSpPr>
        <p:spPr/>
        <p:txBody>
          <a:bodyPr>
            <a:normAutofit fontScale="90000"/>
          </a:bodyPr>
          <a:lstStyle/>
          <a:p>
            <a:r>
              <a:rPr lang="en-US" dirty="0"/>
              <a:t>LEU-COMP-THERM-101 Sample Results – I</a:t>
            </a:r>
          </a:p>
        </p:txBody>
      </p:sp>
      <p:pic>
        <p:nvPicPr>
          <p:cNvPr id="7" name="Content Placeholder 6">
            <a:extLst>
              <a:ext uri="{FF2B5EF4-FFF2-40B4-BE49-F238E27FC236}">
                <a16:creationId xmlns:a16="http://schemas.microsoft.com/office/drawing/2014/main" id="{5264CE5D-5855-F04C-A17F-8DE6E095A4F8}"/>
              </a:ext>
            </a:extLst>
          </p:cNvPr>
          <p:cNvPicPr>
            <a:picLocks noGrp="1" noChangeAspect="1"/>
          </p:cNvPicPr>
          <p:nvPr>
            <p:ph idx="1"/>
          </p:nvPr>
        </p:nvPicPr>
        <p:blipFill>
          <a:blip r:embed="rId2"/>
          <a:stretch>
            <a:fillRect/>
          </a:stretch>
        </p:blipFill>
        <p:spPr>
          <a:xfrm>
            <a:off x="1181100" y="1328598"/>
            <a:ext cx="6781800" cy="5453202"/>
          </a:xfrm>
          <a:prstGeom prst="rect">
            <a:avLst/>
          </a:prstGeom>
        </p:spPr>
      </p:pic>
      <p:sp>
        <p:nvSpPr>
          <p:cNvPr id="4" name="Slide Number Placeholder 3">
            <a:extLst>
              <a:ext uri="{FF2B5EF4-FFF2-40B4-BE49-F238E27FC236}">
                <a16:creationId xmlns:a16="http://schemas.microsoft.com/office/drawing/2014/main" id="{FE786456-25B3-2F47-8C40-AD6C4B5C893B}"/>
              </a:ext>
            </a:extLst>
          </p:cNvPr>
          <p:cNvSpPr>
            <a:spLocks noGrp="1"/>
          </p:cNvSpPr>
          <p:nvPr>
            <p:ph type="sldNum" sz="quarter" idx="10"/>
          </p:nvPr>
        </p:nvSpPr>
        <p:spPr/>
        <p:txBody>
          <a:bodyPr/>
          <a:lstStyle/>
          <a:p>
            <a:pPr>
              <a:defRPr/>
            </a:pPr>
            <a:fld id="{24D36178-A6C2-4F1E-9A14-CDE8678F2A6C}" type="slidenum">
              <a:rPr lang="en-US" smtClean="0"/>
              <a:pPr>
                <a:defRPr/>
              </a:pPr>
              <a:t>38</a:t>
            </a:fld>
            <a:endParaRPr lang="en-US"/>
          </a:p>
        </p:txBody>
      </p:sp>
    </p:spTree>
    <p:extLst>
      <p:ext uri="{BB962C8B-B14F-4D97-AF65-F5344CB8AC3E}">
        <p14:creationId xmlns:p14="http://schemas.microsoft.com/office/powerpoint/2010/main" val="1596907431"/>
      </p:ext>
    </p:extLst>
  </p:cSld>
  <p:clrMapOvr>
    <a:masterClrMapping/>
  </p:clrMapOvr>
  <p:transition>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332D3-3171-9847-9EA5-99150F39E278}"/>
              </a:ext>
            </a:extLst>
          </p:cNvPr>
          <p:cNvSpPr>
            <a:spLocks noGrp="1"/>
          </p:cNvSpPr>
          <p:nvPr>
            <p:ph type="title"/>
          </p:nvPr>
        </p:nvSpPr>
        <p:spPr/>
        <p:txBody>
          <a:bodyPr>
            <a:normAutofit fontScale="90000"/>
          </a:bodyPr>
          <a:lstStyle/>
          <a:p>
            <a:r>
              <a:rPr lang="en-US" dirty="0"/>
              <a:t>LEU-COMP-THERM-101 Sample Results – II</a:t>
            </a:r>
          </a:p>
        </p:txBody>
      </p:sp>
      <p:pic>
        <p:nvPicPr>
          <p:cNvPr id="5" name="Content Placeholder 4">
            <a:extLst>
              <a:ext uri="{FF2B5EF4-FFF2-40B4-BE49-F238E27FC236}">
                <a16:creationId xmlns:a16="http://schemas.microsoft.com/office/drawing/2014/main" id="{AD785C55-9D56-6748-AEF4-3BF9759DFFA5}"/>
              </a:ext>
            </a:extLst>
          </p:cNvPr>
          <p:cNvPicPr>
            <a:picLocks noGrp="1" noChangeAspect="1"/>
          </p:cNvPicPr>
          <p:nvPr>
            <p:ph idx="1"/>
          </p:nvPr>
        </p:nvPicPr>
        <p:blipFill>
          <a:blip r:embed="rId2"/>
          <a:stretch>
            <a:fillRect/>
          </a:stretch>
        </p:blipFill>
        <p:spPr>
          <a:xfrm>
            <a:off x="919127" y="1371600"/>
            <a:ext cx="7305745" cy="5410200"/>
          </a:xfrm>
          <a:prstGeom prst="rect">
            <a:avLst/>
          </a:prstGeom>
        </p:spPr>
      </p:pic>
      <p:sp>
        <p:nvSpPr>
          <p:cNvPr id="4" name="Slide Number Placeholder 3">
            <a:extLst>
              <a:ext uri="{FF2B5EF4-FFF2-40B4-BE49-F238E27FC236}">
                <a16:creationId xmlns:a16="http://schemas.microsoft.com/office/drawing/2014/main" id="{776C4307-176D-1B4A-ACB8-98B1D9F3966A}"/>
              </a:ext>
            </a:extLst>
          </p:cNvPr>
          <p:cNvSpPr>
            <a:spLocks noGrp="1"/>
          </p:cNvSpPr>
          <p:nvPr>
            <p:ph type="sldNum" sz="quarter" idx="10"/>
          </p:nvPr>
        </p:nvSpPr>
        <p:spPr/>
        <p:txBody>
          <a:bodyPr/>
          <a:lstStyle/>
          <a:p>
            <a:pPr>
              <a:defRPr/>
            </a:pPr>
            <a:fld id="{24D36178-A6C2-4F1E-9A14-CDE8678F2A6C}" type="slidenum">
              <a:rPr lang="en-US" smtClean="0"/>
              <a:pPr>
                <a:defRPr/>
              </a:pPr>
              <a:t>39</a:t>
            </a:fld>
            <a:endParaRPr lang="en-US"/>
          </a:p>
        </p:txBody>
      </p:sp>
    </p:spTree>
    <p:extLst>
      <p:ext uri="{BB962C8B-B14F-4D97-AF65-F5344CB8AC3E}">
        <p14:creationId xmlns:p14="http://schemas.microsoft.com/office/powerpoint/2010/main" val="4025011516"/>
      </p:ext>
    </p:extLst>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ICSBEP 2020 Handbook:</a:t>
            </a:r>
            <a:br>
              <a:rPr lang="en-US" dirty="0"/>
            </a:br>
            <a:r>
              <a:rPr lang="en-US" dirty="0"/>
              <a:t>LEU-COMP-THERM-101</a:t>
            </a:r>
          </a:p>
        </p:txBody>
      </p:sp>
      <p:sp>
        <p:nvSpPr>
          <p:cNvPr id="10" name="Content Placeholder 9"/>
          <p:cNvSpPr>
            <a:spLocks noGrp="1"/>
          </p:cNvSpPr>
          <p:nvPr>
            <p:ph idx="1"/>
          </p:nvPr>
        </p:nvSpPr>
        <p:spPr/>
        <p:txBody>
          <a:bodyPr>
            <a:normAutofit lnSpcReduction="10000"/>
          </a:bodyPr>
          <a:lstStyle/>
          <a:p>
            <a:r>
              <a:rPr lang="en-US" dirty="0"/>
              <a:t>7uPCX @ SNL</a:t>
            </a:r>
          </a:p>
          <a:p>
            <a:pPr lvl="1"/>
            <a:r>
              <a:rPr lang="en-US" dirty="0"/>
              <a:t>22 experiments</a:t>
            </a:r>
          </a:p>
          <a:p>
            <a:pPr lvl="1"/>
            <a:r>
              <a:rPr lang="en-US" dirty="0"/>
              <a:t>0.52 fuel-to-water volume ratio</a:t>
            </a:r>
          </a:p>
          <a:p>
            <a:pPr lvl="2"/>
            <a:r>
              <a:rPr lang="en-US" dirty="0"/>
              <a:t>0.855 cm pitch</a:t>
            </a:r>
          </a:p>
          <a:p>
            <a:pPr lvl="1"/>
            <a:r>
              <a:rPr lang="en-US" dirty="0"/>
              <a:t>6.90 % </a:t>
            </a:r>
            <a:r>
              <a:rPr lang="en-US" baseline="30000" dirty="0"/>
              <a:t>235</a:t>
            </a:r>
            <a:r>
              <a:rPr lang="en-US" dirty="0"/>
              <a:t>UO</a:t>
            </a:r>
            <a:r>
              <a:rPr lang="en-US" baseline="-25000" dirty="0"/>
              <a:t>2</a:t>
            </a:r>
            <a:r>
              <a:rPr lang="en-US" dirty="0"/>
              <a:t> rods</a:t>
            </a:r>
          </a:p>
          <a:p>
            <a:pPr lvl="1"/>
            <a:r>
              <a:rPr lang="en-US" dirty="0"/>
              <a:t>Evaluated critical water heights for various rod loadings</a:t>
            </a:r>
          </a:p>
          <a:p>
            <a:pPr lvl="2"/>
            <a:r>
              <a:rPr lang="en-US" dirty="0"/>
              <a:t>Including gaps between arrays</a:t>
            </a:r>
          </a:p>
        </p:txBody>
      </p:sp>
      <p:sp>
        <p:nvSpPr>
          <p:cNvPr id="4" name="Slide Number Placeholder 3"/>
          <p:cNvSpPr>
            <a:spLocks noGrp="1"/>
          </p:cNvSpPr>
          <p:nvPr>
            <p:ph type="sldNum" sz="quarter" idx="10"/>
          </p:nvPr>
        </p:nvSpPr>
        <p:spPr/>
        <p:txBody>
          <a:bodyPr/>
          <a:lstStyle/>
          <a:p>
            <a:pPr>
              <a:defRPr/>
            </a:pPr>
            <a:fld id="{24D36178-A6C2-4F1E-9A14-CDE8678F2A6C}" type="slidenum">
              <a:rPr lang="en-US" smtClean="0"/>
              <a:pPr>
                <a:defRPr/>
              </a:pPr>
              <a:t>4</a:t>
            </a:fld>
            <a:endParaRPr lang="en-US"/>
          </a:p>
        </p:txBody>
      </p:sp>
      <p:pic>
        <p:nvPicPr>
          <p:cNvPr id="3" name="Content Placeholder 2">
            <a:extLst>
              <a:ext uri="{FF2B5EF4-FFF2-40B4-BE49-F238E27FC236}">
                <a16:creationId xmlns:a16="http://schemas.microsoft.com/office/drawing/2014/main" id="{BB86CB6E-B22E-4443-9B10-C5F4EB4DCB99}"/>
              </a:ext>
            </a:extLst>
          </p:cNvPr>
          <p:cNvPicPr>
            <a:picLocks noGrp="1" noChangeAspect="1"/>
          </p:cNvPicPr>
          <p:nvPr>
            <p:ph idx="11"/>
          </p:nvPr>
        </p:nvPicPr>
        <p:blipFill>
          <a:blip r:embed="rId3"/>
          <a:stretch>
            <a:fillRect/>
          </a:stretch>
        </p:blipFill>
        <p:spPr>
          <a:xfrm>
            <a:off x="4114800" y="1450180"/>
            <a:ext cx="4768034" cy="4221163"/>
          </a:xfrm>
          <a:prstGeom prst="rect">
            <a:avLst/>
          </a:prstGeom>
        </p:spPr>
      </p:pic>
    </p:spTree>
    <p:extLst>
      <p:ext uri="{BB962C8B-B14F-4D97-AF65-F5344CB8AC3E}">
        <p14:creationId xmlns:p14="http://schemas.microsoft.com/office/powerpoint/2010/main" val="3472571095"/>
      </p:ext>
    </p:extLst>
  </p:cSld>
  <p:clrMapOvr>
    <a:masterClrMapping/>
  </p:clrMapOvr>
  <p:transition>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New Evaluation 3:</a:t>
            </a:r>
            <a:br>
              <a:rPr lang="en-US" dirty="0"/>
            </a:br>
            <a:r>
              <a:rPr lang="en-US" dirty="0"/>
              <a:t>LEU-SOL-THERM-013</a:t>
            </a:r>
          </a:p>
        </p:txBody>
      </p:sp>
      <p:sp>
        <p:nvSpPr>
          <p:cNvPr id="10" name="Content Placeholder 9"/>
          <p:cNvSpPr>
            <a:spLocks noGrp="1"/>
          </p:cNvSpPr>
          <p:nvPr>
            <p:ph idx="1"/>
          </p:nvPr>
        </p:nvSpPr>
        <p:spPr/>
        <p:txBody>
          <a:bodyPr>
            <a:normAutofit fontScale="77500" lnSpcReduction="20000"/>
          </a:bodyPr>
          <a:lstStyle/>
          <a:p>
            <a:r>
              <a:rPr lang="en-US" dirty="0"/>
              <a:t>TRACY</a:t>
            </a:r>
          </a:p>
          <a:p>
            <a:pPr lvl="1"/>
            <a:r>
              <a:rPr lang="en-US" dirty="0"/>
              <a:t>Tokai Research Establishment (JAEA)</a:t>
            </a:r>
          </a:p>
          <a:p>
            <a:r>
              <a:rPr lang="en-US" dirty="0"/>
              <a:t>Critical configuration supporting pulse withdrawal supercritical experiment</a:t>
            </a:r>
          </a:p>
          <a:p>
            <a:r>
              <a:rPr lang="en-US" dirty="0"/>
              <a:t>Uranyl Nitrate</a:t>
            </a:r>
          </a:p>
          <a:p>
            <a:pPr lvl="1"/>
            <a:r>
              <a:rPr lang="en-US" dirty="0"/>
              <a:t>10 % enriched</a:t>
            </a:r>
          </a:p>
          <a:p>
            <a:pPr lvl="1"/>
            <a:r>
              <a:rPr lang="en-US" dirty="0"/>
              <a:t>B</a:t>
            </a:r>
            <a:r>
              <a:rPr lang="en-US" baseline="-25000" dirty="0"/>
              <a:t>4</a:t>
            </a:r>
            <a:r>
              <a:rPr lang="en-US" dirty="0"/>
              <a:t>C transient rod inserted</a:t>
            </a:r>
          </a:p>
          <a:p>
            <a:r>
              <a:rPr lang="en-US" dirty="0"/>
              <a:t>All sample calculations overpredict by &gt; 3</a:t>
            </a:r>
            <a:r>
              <a:rPr lang="en-US" dirty="0">
                <a:latin typeface="Symbol" pitchFamily="2" charset="2"/>
              </a:rPr>
              <a:t>s</a:t>
            </a:r>
          </a:p>
          <a:p>
            <a:pPr lvl="1"/>
            <a:r>
              <a:rPr lang="en-US" dirty="0" err="1">
                <a:latin typeface="Arial" panose="020B0604020202020204" pitchFamily="34" charset="0"/>
                <a:cs typeface="Arial" panose="020B0604020202020204" pitchFamily="34" charset="0"/>
              </a:rPr>
              <a:t>k</a:t>
            </a:r>
            <a:r>
              <a:rPr lang="en-US" baseline="-25000" dirty="0" err="1">
                <a:latin typeface="Arial" panose="020B0604020202020204" pitchFamily="34" charset="0"/>
                <a:cs typeface="Arial" panose="020B0604020202020204" pitchFamily="34" charset="0"/>
              </a:rPr>
              <a:t>eff</a:t>
            </a:r>
            <a:r>
              <a:rPr lang="en-US" dirty="0">
                <a:latin typeface="Arial" panose="020B0604020202020204" pitchFamily="34" charset="0"/>
                <a:cs typeface="Arial" panose="020B0604020202020204" pitchFamily="34" charset="0"/>
              </a:rPr>
              <a:t> = 1.0024 </a:t>
            </a:r>
            <a:r>
              <a:rPr lang="en-US" u="sng"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0.0007</a:t>
            </a:r>
          </a:p>
        </p:txBody>
      </p:sp>
      <p:sp>
        <p:nvSpPr>
          <p:cNvPr id="4" name="Slide Number Placeholder 3"/>
          <p:cNvSpPr>
            <a:spLocks noGrp="1"/>
          </p:cNvSpPr>
          <p:nvPr>
            <p:ph type="sldNum" sz="quarter" idx="10"/>
          </p:nvPr>
        </p:nvSpPr>
        <p:spPr/>
        <p:txBody>
          <a:bodyPr/>
          <a:lstStyle/>
          <a:p>
            <a:pPr>
              <a:defRPr/>
            </a:pPr>
            <a:fld id="{24D36178-A6C2-4F1E-9A14-CDE8678F2A6C}" type="slidenum">
              <a:rPr lang="en-US" smtClean="0"/>
              <a:pPr>
                <a:defRPr/>
              </a:pPr>
              <a:t>40</a:t>
            </a:fld>
            <a:endParaRPr lang="en-US"/>
          </a:p>
        </p:txBody>
      </p:sp>
      <p:pic>
        <p:nvPicPr>
          <p:cNvPr id="3" name="Content Placeholder 2">
            <a:extLst>
              <a:ext uri="{FF2B5EF4-FFF2-40B4-BE49-F238E27FC236}">
                <a16:creationId xmlns:a16="http://schemas.microsoft.com/office/drawing/2014/main" id="{D5958657-9A82-2A42-A571-436064BFFAD2}"/>
              </a:ext>
            </a:extLst>
          </p:cNvPr>
          <p:cNvPicPr>
            <a:picLocks noGrp="1" noChangeAspect="1"/>
          </p:cNvPicPr>
          <p:nvPr>
            <p:ph idx="11"/>
          </p:nvPr>
        </p:nvPicPr>
        <p:blipFill>
          <a:blip r:embed="rId3">
            <a:clrChange>
              <a:clrFrom>
                <a:srgbClr val="FFFFFF"/>
              </a:clrFrom>
              <a:clrTo>
                <a:srgbClr val="FFFFFF">
                  <a:alpha val="0"/>
                </a:srgbClr>
              </a:clrTo>
            </a:clrChange>
          </a:blip>
          <a:stretch>
            <a:fillRect/>
          </a:stretch>
        </p:blipFill>
        <p:spPr>
          <a:xfrm>
            <a:off x="4572000" y="253084"/>
            <a:ext cx="4339431" cy="615234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534704002"/>
      </p:ext>
    </p:extLst>
  </p:cSld>
  <p:clrMapOvr>
    <a:masterClrMapping/>
  </p:clrMapOvr>
  <p:transition>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New Evaluation 4:</a:t>
            </a:r>
            <a:br>
              <a:rPr lang="en-US" dirty="0"/>
            </a:br>
            <a:r>
              <a:rPr lang="en-US" dirty="0"/>
              <a:t>PU-SOL-THERM-041</a:t>
            </a:r>
          </a:p>
        </p:txBody>
      </p:sp>
      <p:sp>
        <p:nvSpPr>
          <p:cNvPr id="10" name="Content Placeholder 9"/>
          <p:cNvSpPr>
            <a:spLocks noGrp="1"/>
          </p:cNvSpPr>
          <p:nvPr>
            <p:ph idx="1"/>
          </p:nvPr>
        </p:nvSpPr>
        <p:spPr/>
        <p:txBody>
          <a:bodyPr>
            <a:normAutofit/>
          </a:bodyPr>
          <a:lstStyle/>
          <a:p>
            <a:r>
              <a:rPr lang="en-US" dirty="0" err="1"/>
              <a:t>Valduc</a:t>
            </a:r>
            <a:r>
              <a:rPr lang="en-US" dirty="0"/>
              <a:t> (CEA)</a:t>
            </a:r>
          </a:p>
          <a:p>
            <a:pPr lvl="1"/>
            <a:r>
              <a:rPr lang="en-US" dirty="0"/>
              <a:t>40 configurations</a:t>
            </a:r>
          </a:p>
          <a:p>
            <a:pPr lvl="1"/>
            <a:r>
              <a:rPr lang="en-US" dirty="0"/>
              <a:t>1964 – 1965 </a:t>
            </a:r>
          </a:p>
          <a:p>
            <a:pPr lvl="1"/>
            <a:r>
              <a:rPr lang="en-US" dirty="0"/>
              <a:t>Annular cylinder</a:t>
            </a:r>
          </a:p>
          <a:p>
            <a:pPr lvl="2"/>
            <a:r>
              <a:rPr lang="en-US" dirty="0"/>
              <a:t>50 (OD) &amp; 20 (ID) cm</a:t>
            </a:r>
          </a:p>
          <a:p>
            <a:pPr lvl="2"/>
            <a:r>
              <a:rPr lang="en-US" dirty="0"/>
              <a:t>Central air or water</a:t>
            </a:r>
          </a:p>
          <a:p>
            <a:pPr lvl="1"/>
            <a:r>
              <a:rPr lang="en-US" dirty="0"/>
              <a:t>20 – 190 g/L Pu</a:t>
            </a:r>
          </a:p>
          <a:p>
            <a:pPr lvl="2"/>
            <a:r>
              <a:rPr lang="en-US" dirty="0"/>
              <a:t>~3 % </a:t>
            </a:r>
            <a:r>
              <a:rPr lang="en-US" baseline="30000" dirty="0"/>
              <a:t>240</a:t>
            </a:r>
            <a:r>
              <a:rPr lang="en-US" dirty="0"/>
              <a:t>Pu</a:t>
            </a:r>
          </a:p>
          <a:p>
            <a:pPr lvl="1"/>
            <a:r>
              <a:rPr lang="en-US" dirty="0" err="1"/>
              <a:t>k</a:t>
            </a:r>
            <a:r>
              <a:rPr lang="en-US" baseline="-25000" dirty="0" err="1"/>
              <a:t>eff</a:t>
            </a:r>
            <a:r>
              <a:rPr lang="en-US" dirty="0"/>
              <a:t> = 1.0000</a:t>
            </a:r>
          </a:p>
          <a:p>
            <a:pPr lvl="2"/>
            <a:r>
              <a:rPr lang="en-US" dirty="0"/>
              <a:t>1</a:t>
            </a:r>
            <a:r>
              <a:rPr lang="en-US" dirty="0">
                <a:latin typeface="Symbol" pitchFamily="2" charset="2"/>
              </a:rPr>
              <a:t>s</a:t>
            </a:r>
            <a:r>
              <a:rPr lang="en-US" dirty="0"/>
              <a:t>: 110 – 330 pcm</a:t>
            </a:r>
          </a:p>
          <a:p>
            <a:endParaRPr lang="en-US" dirty="0"/>
          </a:p>
        </p:txBody>
      </p:sp>
      <p:sp>
        <p:nvSpPr>
          <p:cNvPr id="4" name="Slide Number Placeholder 3"/>
          <p:cNvSpPr>
            <a:spLocks noGrp="1"/>
          </p:cNvSpPr>
          <p:nvPr>
            <p:ph type="sldNum" sz="quarter" idx="10"/>
          </p:nvPr>
        </p:nvSpPr>
        <p:spPr/>
        <p:txBody>
          <a:bodyPr/>
          <a:lstStyle/>
          <a:p>
            <a:pPr>
              <a:defRPr/>
            </a:pPr>
            <a:fld id="{24D36178-A6C2-4F1E-9A14-CDE8678F2A6C}" type="slidenum">
              <a:rPr lang="en-US" smtClean="0"/>
              <a:pPr>
                <a:defRPr/>
              </a:pPr>
              <a:t>41</a:t>
            </a:fld>
            <a:endParaRPr lang="en-US"/>
          </a:p>
        </p:txBody>
      </p:sp>
      <p:pic>
        <p:nvPicPr>
          <p:cNvPr id="3" name="Content Placeholder 2">
            <a:extLst>
              <a:ext uri="{FF2B5EF4-FFF2-40B4-BE49-F238E27FC236}">
                <a16:creationId xmlns:a16="http://schemas.microsoft.com/office/drawing/2014/main" id="{5AEC5EC8-D99F-E542-92F9-65DE2B44153D}"/>
              </a:ext>
            </a:extLst>
          </p:cNvPr>
          <p:cNvPicPr>
            <a:picLocks noGrp="1" noChangeAspect="1"/>
          </p:cNvPicPr>
          <p:nvPr>
            <p:ph idx="11"/>
          </p:nvPr>
        </p:nvPicPr>
        <p:blipFill>
          <a:blip r:embed="rId3">
            <a:clrChange>
              <a:clrFrom>
                <a:srgbClr val="FFFFFF"/>
              </a:clrFrom>
              <a:clrTo>
                <a:srgbClr val="FFFFFF">
                  <a:alpha val="0"/>
                </a:srgbClr>
              </a:clrTo>
            </a:clrChange>
          </a:blip>
          <a:stretch>
            <a:fillRect/>
          </a:stretch>
        </p:blipFill>
        <p:spPr>
          <a:xfrm>
            <a:off x="4648200" y="1779588"/>
            <a:ext cx="4135020" cy="388937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065769540"/>
      </p:ext>
    </p:extLst>
  </p:cSld>
  <p:clrMapOvr>
    <a:masterClrMapping/>
  </p:clrMapOvr>
  <p:transition>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BEB53-AC51-8D49-9CD2-EC1F0E10989F}"/>
              </a:ext>
            </a:extLst>
          </p:cNvPr>
          <p:cNvSpPr>
            <a:spLocks noGrp="1"/>
          </p:cNvSpPr>
          <p:nvPr>
            <p:ph type="title"/>
          </p:nvPr>
        </p:nvSpPr>
        <p:spPr/>
        <p:txBody>
          <a:bodyPr/>
          <a:lstStyle/>
          <a:p>
            <a:r>
              <a:rPr lang="en-US" dirty="0"/>
              <a:t>PU-SOL-THERM-041 Sample Results – I</a:t>
            </a:r>
          </a:p>
        </p:txBody>
      </p:sp>
      <p:sp>
        <p:nvSpPr>
          <p:cNvPr id="4" name="Slide Number Placeholder 3">
            <a:extLst>
              <a:ext uri="{FF2B5EF4-FFF2-40B4-BE49-F238E27FC236}">
                <a16:creationId xmlns:a16="http://schemas.microsoft.com/office/drawing/2014/main" id="{85B8F263-0A6D-4B44-97AB-CD3773649DB5}"/>
              </a:ext>
            </a:extLst>
          </p:cNvPr>
          <p:cNvSpPr>
            <a:spLocks noGrp="1"/>
          </p:cNvSpPr>
          <p:nvPr>
            <p:ph type="sldNum" sz="quarter" idx="10"/>
          </p:nvPr>
        </p:nvSpPr>
        <p:spPr/>
        <p:txBody>
          <a:bodyPr/>
          <a:lstStyle/>
          <a:p>
            <a:pPr>
              <a:defRPr/>
            </a:pPr>
            <a:fld id="{24D36178-A6C2-4F1E-9A14-CDE8678F2A6C}" type="slidenum">
              <a:rPr lang="en-US" smtClean="0"/>
              <a:pPr>
                <a:defRPr/>
              </a:pPr>
              <a:t>42</a:t>
            </a:fld>
            <a:endParaRPr lang="en-US"/>
          </a:p>
        </p:txBody>
      </p:sp>
      <p:pic>
        <p:nvPicPr>
          <p:cNvPr id="10" name="Content Placeholder 9">
            <a:extLst>
              <a:ext uri="{FF2B5EF4-FFF2-40B4-BE49-F238E27FC236}">
                <a16:creationId xmlns:a16="http://schemas.microsoft.com/office/drawing/2014/main" id="{2F6325C7-A7F7-6C4A-AB57-11D0E5F746AA}"/>
              </a:ext>
            </a:extLst>
          </p:cNvPr>
          <p:cNvPicPr>
            <a:picLocks noGrp="1" noChangeAspect="1"/>
          </p:cNvPicPr>
          <p:nvPr>
            <p:ph idx="1"/>
          </p:nvPr>
        </p:nvPicPr>
        <p:blipFill>
          <a:blip r:embed="rId2"/>
          <a:stretch>
            <a:fillRect/>
          </a:stretch>
        </p:blipFill>
        <p:spPr>
          <a:xfrm>
            <a:off x="484188" y="1371600"/>
            <a:ext cx="8249216" cy="5410200"/>
          </a:xfrm>
          <a:prstGeom prst="rect">
            <a:avLst/>
          </a:prstGeom>
        </p:spPr>
      </p:pic>
    </p:spTree>
    <p:extLst>
      <p:ext uri="{BB962C8B-B14F-4D97-AF65-F5344CB8AC3E}">
        <p14:creationId xmlns:p14="http://schemas.microsoft.com/office/powerpoint/2010/main" val="889672375"/>
      </p:ext>
    </p:extLst>
  </p:cSld>
  <p:clrMapOvr>
    <a:masterClrMapping/>
  </p:clrMapOvr>
  <p:transition>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BEB53-AC51-8D49-9CD2-EC1F0E10989F}"/>
              </a:ext>
            </a:extLst>
          </p:cNvPr>
          <p:cNvSpPr>
            <a:spLocks noGrp="1"/>
          </p:cNvSpPr>
          <p:nvPr>
            <p:ph type="title"/>
          </p:nvPr>
        </p:nvSpPr>
        <p:spPr/>
        <p:txBody>
          <a:bodyPr/>
          <a:lstStyle/>
          <a:p>
            <a:r>
              <a:rPr lang="en-US" dirty="0"/>
              <a:t>PU-SOL-THERM-041 Sample Results – II</a:t>
            </a:r>
          </a:p>
        </p:txBody>
      </p:sp>
      <p:pic>
        <p:nvPicPr>
          <p:cNvPr id="7" name="Content Placeholder 6">
            <a:extLst>
              <a:ext uri="{FF2B5EF4-FFF2-40B4-BE49-F238E27FC236}">
                <a16:creationId xmlns:a16="http://schemas.microsoft.com/office/drawing/2014/main" id="{344B3D95-C5C1-9541-AA87-6C919707349F}"/>
              </a:ext>
            </a:extLst>
          </p:cNvPr>
          <p:cNvPicPr>
            <a:picLocks noGrp="1" noChangeAspect="1"/>
          </p:cNvPicPr>
          <p:nvPr>
            <p:ph idx="1"/>
          </p:nvPr>
        </p:nvPicPr>
        <p:blipFill>
          <a:blip r:embed="rId2"/>
          <a:stretch>
            <a:fillRect/>
          </a:stretch>
        </p:blipFill>
        <p:spPr>
          <a:xfrm>
            <a:off x="447392" y="1387475"/>
            <a:ext cx="8249216" cy="5410200"/>
          </a:xfrm>
          <a:prstGeom prst="rect">
            <a:avLst/>
          </a:prstGeom>
        </p:spPr>
      </p:pic>
      <p:sp>
        <p:nvSpPr>
          <p:cNvPr id="4" name="Slide Number Placeholder 3">
            <a:extLst>
              <a:ext uri="{FF2B5EF4-FFF2-40B4-BE49-F238E27FC236}">
                <a16:creationId xmlns:a16="http://schemas.microsoft.com/office/drawing/2014/main" id="{85B8F263-0A6D-4B44-97AB-CD3773649DB5}"/>
              </a:ext>
            </a:extLst>
          </p:cNvPr>
          <p:cNvSpPr>
            <a:spLocks noGrp="1"/>
          </p:cNvSpPr>
          <p:nvPr>
            <p:ph type="sldNum" sz="quarter" idx="10"/>
          </p:nvPr>
        </p:nvSpPr>
        <p:spPr/>
        <p:txBody>
          <a:bodyPr/>
          <a:lstStyle/>
          <a:p>
            <a:pPr>
              <a:defRPr/>
            </a:pPr>
            <a:fld id="{24D36178-A6C2-4F1E-9A14-CDE8678F2A6C}" type="slidenum">
              <a:rPr lang="en-US" smtClean="0"/>
              <a:pPr>
                <a:defRPr/>
              </a:pPr>
              <a:t>43</a:t>
            </a:fld>
            <a:endParaRPr lang="en-US"/>
          </a:p>
        </p:txBody>
      </p:sp>
    </p:spTree>
    <p:extLst>
      <p:ext uri="{BB962C8B-B14F-4D97-AF65-F5344CB8AC3E}">
        <p14:creationId xmlns:p14="http://schemas.microsoft.com/office/powerpoint/2010/main" val="1725771360"/>
      </p:ext>
    </p:extLst>
  </p:cSld>
  <p:clrMapOvr>
    <a:masterClrMapping/>
  </p:clrMapOvr>
  <p:transition>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New Evaluation 5:</a:t>
            </a:r>
            <a:br>
              <a:rPr lang="en-US" dirty="0"/>
            </a:br>
            <a:r>
              <a:rPr lang="en-US" dirty="0"/>
              <a:t>PU-MET-MIXED-002,</a:t>
            </a:r>
            <a:br>
              <a:rPr lang="en-US" dirty="0"/>
            </a:br>
            <a:r>
              <a:rPr lang="en-US" dirty="0"/>
              <a:t>(PU-MET-THERM-002) &amp; (PU-MET-FAST-048)</a:t>
            </a:r>
          </a:p>
        </p:txBody>
      </p:sp>
      <p:sp>
        <p:nvSpPr>
          <p:cNvPr id="10" name="Content Placeholder 9"/>
          <p:cNvSpPr>
            <a:spLocks noGrp="1"/>
          </p:cNvSpPr>
          <p:nvPr>
            <p:ph idx="1"/>
          </p:nvPr>
        </p:nvSpPr>
        <p:spPr/>
        <p:txBody>
          <a:bodyPr>
            <a:normAutofit fontScale="92500" lnSpcReduction="10000"/>
          </a:bodyPr>
          <a:lstStyle/>
          <a:p>
            <a:r>
              <a:rPr lang="en-US" dirty="0"/>
              <a:t>Thermal/Epithermal </a:t>
            </a:r>
            <a:r>
              <a:rPr lang="en-US" dirty="0" err="1"/>
              <a:t>eXperiments</a:t>
            </a:r>
            <a:r>
              <a:rPr lang="en-US" dirty="0"/>
              <a:t> (TEX) </a:t>
            </a:r>
          </a:p>
          <a:p>
            <a:pPr lvl="1"/>
            <a:r>
              <a:rPr lang="en-US" dirty="0"/>
              <a:t>Planet (2017-2018) @ NCERC</a:t>
            </a:r>
          </a:p>
          <a:p>
            <a:pPr lvl="1"/>
            <a:r>
              <a:rPr lang="en-US" dirty="0"/>
              <a:t>ZPPR plates</a:t>
            </a:r>
          </a:p>
          <a:p>
            <a:pPr lvl="1"/>
            <a:r>
              <a:rPr lang="en-US" dirty="0"/>
              <a:t>5 experiments</a:t>
            </a:r>
          </a:p>
          <a:p>
            <a:pPr lvl="2"/>
            <a:r>
              <a:rPr lang="en-US" dirty="0"/>
              <a:t>1 case PMT002</a:t>
            </a:r>
          </a:p>
          <a:p>
            <a:pPr lvl="2"/>
            <a:r>
              <a:rPr lang="en-US" dirty="0"/>
              <a:t>2 cases </a:t>
            </a:r>
            <a:r>
              <a:rPr lang="en-US" u="sng" dirty="0"/>
              <a:t>PMM002</a:t>
            </a:r>
          </a:p>
          <a:p>
            <a:pPr lvl="2"/>
            <a:r>
              <a:rPr lang="en-US" dirty="0"/>
              <a:t>2 cases PMF048</a:t>
            </a:r>
          </a:p>
          <a:p>
            <a:r>
              <a:rPr lang="en-US" dirty="0"/>
              <a:t>Most sample calculations within 2</a:t>
            </a:r>
            <a:r>
              <a:rPr lang="en-US" dirty="0">
                <a:latin typeface="Symbol" pitchFamily="2" charset="2"/>
              </a:rPr>
              <a:t>s</a:t>
            </a:r>
            <a:r>
              <a:rPr lang="en-US" dirty="0"/>
              <a:t> of the benchmark values</a:t>
            </a:r>
          </a:p>
        </p:txBody>
      </p:sp>
      <p:sp>
        <p:nvSpPr>
          <p:cNvPr id="4" name="Slide Number Placeholder 3"/>
          <p:cNvSpPr>
            <a:spLocks noGrp="1"/>
          </p:cNvSpPr>
          <p:nvPr>
            <p:ph type="sldNum" sz="quarter" idx="10"/>
          </p:nvPr>
        </p:nvSpPr>
        <p:spPr/>
        <p:txBody>
          <a:bodyPr/>
          <a:lstStyle/>
          <a:p>
            <a:pPr>
              <a:defRPr/>
            </a:pPr>
            <a:fld id="{24D36178-A6C2-4F1E-9A14-CDE8678F2A6C}" type="slidenum">
              <a:rPr lang="en-US" smtClean="0"/>
              <a:pPr>
                <a:defRPr/>
              </a:pPr>
              <a:t>44</a:t>
            </a:fld>
            <a:endParaRPr lang="en-US"/>
          </a:p>
        </p:txBody>
      </p:sp>
      <p:pic>
        <p:nvPicPr>
          <p:cNvPr id="6" name="Content Placeholder 5">
            <a:extLst>
              <a:ext uri="{FF2B5EF4-FFF2-40B4-BE49-F238E27FC236}">
                <a16:creationId xmlns:a16="http://schemas.microsoft.com/office/drawing/2014/main" id="{0AD08EDB-55F6-5A40-9EAF-1FAC43C43DDE}"/>
              </a:ext>
            </a:extLst>
          </p:cNvPr>
          <p:cNvPicPr>
            <a:picLocks noGrp="1" noChangeAspect="1"/>
          </p:cNvPicPr>
          <p:nvPr>
            <p:ph idx="11"/>
          </p:nvPr>
        </p:nvPicPr>
        <p:blipFill>
          <a:blip r:embed="rId3"/>
          <a:stretch>
            <a:fillRect/>
          </a:stretch>
        </p:blipFill>
        <p:spPr>
          <a:xfrm>
            <a:off x="4876802" y="1447800"/>
            <a:ext cx="3843673" cy="48768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482378633"/>
      </p:ext>
    </p:extLst>
  </p:cSld>
  <p:clrMapOvr>
    <a:masterClrMapping/>
  </p:clrMapOvr>
  <p:transition>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Potential Future Benchmark Evaluations – I</a:t>
            </a:r>
          </a:p>
        </p:txBody>
      </p:sp>
      <p:sp>
        <p:nvSpPr>
          <p:cNvPr id="3" name="Content Placeholder 2"/>
          <p:cNvSpPr>
            <a:spLocks noGrp="1"/>
          </p:cNvSpPr>
          <p:nvPr>
            <p:ph idx="1"/>
          </p:nvPr>
        </p:nvSpPr>
        <p:spPr>
          <a:xfrm>
            <a:off x="465138" y="1447800"/>
            <a:ext cx="3802062" cy="4724400"/>
          </a:xfrm>
        </p:spPr>
        <p:txBody>
          <a:bodyPr>
            <a:normAutofit fontScale="77500" lnSpcReduction="20000"/>
          </a:bodyPr>
          <a:lstStyle/>
          <a:p>
            <a:pPr lvl="0"/>
            <a:r>
              <a:rPr lang="en-US" dirty="0"/>
              <a:t>Belarus</a:t>
            </a:r>
          </a:p>
          <a:p>
            <a:pPr lvl="1"/>
            <a:r>
              <a:rPr lang="en-US" dirty="0"/>
              <a:t>GIACINT</a:t>
            </a:r>
          </a:p>
          <a:p>
            <a:pPr lvl="0"/>
            <a:r>
              <a:rPr lang="en-US" dirty="0"/>
              <a:t>Brazil</a:t>
            </a:r>
          </a:p>
          <a:p>
            <a:pPr lvl="1"/>
            <a:r>
              <a:rPr lang="en-US" dirty="0"/>
              <a:t>IPEN/MB-01 with Boric Acid</a:t>
            </a:r>
          </a:p>
          <a:p>
            <a:r>
              <a:rPr lang="en-US" dirty="0"/>
              <a:t>Czech Republic</a:t>
            </a:r>
          </a:p>
          <a:p>
            <a:pPr lvl="1"/>
            <a:r>
              <a:rPr lang="en-US" dirty="0"/>
              <a:t>Fast Neutron Leakage from Iron Spheres</a:t>
            </a:r>
          </a:p>
          <a:p>
            <a:pPr lvl="1"/>
            <a:r>
              <a:rPr lang="en-US" dirty="0"/>
              <a:t>SiO</a:t>
            </a:r>
            <a:r>
              <a:rPr lang="en-US" baseline="-25000" dirty="0"/>
              <a:t>2</a:t>
            </a:r>
            <a:r>
              <a:rPr lang="en-US" dirty="0"/>
              <a:t>, Graphite, and Molten Salt Experiments</a:t>
            </a:r>
          </a:p>
          <a:p>
            <a:pPr lvl="0"/>
            <a:r>
              <a:rPr lang="en-US" dirty="0"/>
              <a:t>France</a:t>
            </a:r>
          </a:p>
          <a:p>
            <a:pPr lvl="1"/>
            <a:r>
              <a:rPr lang="en-US" dirty="0"/>
              <a:t>MIRTE-2 w/ Fe &amp; Cu </a:t>
            </a:r>
            <a:r>
              <a:rPr lang="en-US" dirty="0" err="1"/>
              <a:t>Dleeves</a:t>
            </a:r>
            <a:endParaRPr lang="en-US" dirty="0"/>
          </a:p>
          <a:p>
            <a:pPr lvl="1"/>
            <a:r>
              <a:rPr lang="en-US" dirty="0"/>
              <a:t>UO</a:t>
            </a:r>
            <a:r>
              <a:rPr lang="en-US" baseline="-25000" dirty="0"/>
              <a:t>2</a:t>
            </a:r>
            <a:r>
              <a:rPr lang="en-US" dirty="0"/>
              <a:t> Rods in NaCl Solution</a:t>
            </a:r>
          </a:p>
          <a:p>
            <a:pPr lvl="1"/>
            <a:r>
              <a:rPr lang="en-US" dirty="0"/>
              <a:t>UO</a:t>
            </a:r>
            <a:r>
              <a:rPr lang="en-US" baseline="-25000" dirty="0"/>
              <a:t>2</a:t>
            </a:r>
            <a:r>
              <a:rPr lang="en-US" dirty="0"/>
              <a:t> Rod Lattices with Mo </a:t>
            </a:r>
            <a:r>
              <a:rPr lang="en-US" dirty="0" err="1"/>
              <a:t>Dleeves</a:t>
            </a:r>
            <a:endParaRPr lang="en-US" dirty="0"/>
          </a:p>
          <a:p>
            <a:pPr lvl="0"/>
            <a:endParaRPr lang="en-US" dirty="0"/>
          </a:p>
          <a:p>
            <a:pPr>
              <a:lnSpc>
                <a:spcPct val="120000"/>
              </a:lnSpc>
            </a:pPr>
            <a:endParaRPr lang="en-US" dirty="0"/>
          </a:p>
        </p:txBody>
      </p:sp>
      <p:sp>
        <p:nvSpPr>
          <p:cNvPr id="4" name="Slide Number Placeholder 3"/>
          <p:cNvSpPr>
            <a:spLocks noGrp="1"/>
          </p:cNvSpPr>
          <p:nvPr>
            <p:ph type="sldNum" sz="quarter" idx="10"/>
          </p:nvPr>
        </p:nvSpPr>
        <p:spPr/>
        <p:txBody>
          <a:bodyPr/>
          <a:lstStyle/>
          <a:p>
            <a:pPr>
              <a:defRPr/>
            </a:pPr>
            <a:fld id="{24D36178-A6C2-4F1E-9A14-CDE8678F2A6C}" type="slidenum">
              <a:rPr lang="en-US" smtClean="0"/>
              <a:pPr>
                <a:defRPr/>
              </a:pPr>
              <a:t>45</a:t>
            </a:fld>
            <a:endParaRPr lang="en-US"/>
          </a:p>
        </p:txBody>
      </p:sp>
      <p:sp>
        <p:nvSpPr>
          <p:cNvPr id="5" name="Content Placeholder 4"/>
          <p:cNvSpPr>
            <a:spLocks noGrp="1"/>
          </p:cNvSpPr>
          <p:nvPr>
            <p:ph idx="11"/>
          </p:nvPr>
        </p:nvSpPr>
        <p:spPr>
          <a:xfrm>
            <a:off x="4800600" y="1447800"/>
            <a:ext cx="3802062" cy="4724400"/>
          </a:xfrm>
        </p:spPr>
        <p:txBody>
          <a:bodyPr>
            <a:normAutofit fontScale="92500" lnSpcReduction="10000"/>
          </a:bodyPr>
          <a:lstStyle/>
          <a:p>
            <a:pPr lvl="0"/>
            <a:r>
              <a:rPr lang="en-US" dirty="0"/>
              <a:t>Japan</a:t>
            </a:r>
          </a:p>
          <a:p>
            <a:pPr lvl="1"/>
            <a:r>
              <a:rPr lang="en-US" dirty="0"/>
              <a:t>TRACY Transients</a:t>
            </a:r>
          </a:p>
          <a:p>
            <a:pPr lvl="1"/>
            <a:r>
              <a:rPr lang="en-US" dirty="0"/>
              <a:t>Zeus LEU/Pb</a:t>
            </a:r>
          </a:p>
          <a:p>
            <a:pPr lvl="1"/>
            <a:r>
              <a:rPr lang="en-US" dirty="0"/>
              <a:t>DCA (Natural and LEU)</a:t>
            </a:r>
          </a:p>
          <a:p>
            <a:pPr lvl="1"/>
            <a:r>
              <a:rPr lang="en-US" dirty="0"/>
              <a:t>STACY w/ Debris</a:t>
            </a:r>
          </a:p>
          <a:p>
            <a:r>
              <a:rPr lang="en-US" dirty="0"/>
              <a:t>Russia</a:t>
            </a:r>
          </a:p>
          <a:p>
            <a:pPr lvl="1"/>
            <a:r>
              <a:rPr lang="en-US" dirty="0"/>
              <a:t>BFS Fe with H</a:t>
            </a:r>
            <a:r>
              <a:rPr lang="en-US" baseline="-25000" dirty="0"/>
              <a:t>2</a:t>
            </a:r>
            <a:r>
              <a:rPr lang="en-US" dirty="0"/>
              <a:t>O</a:t>
            </a:r>
          </a:p>
          <a:p>
            <a:pPr lvl="0"/>
            <a:r>
              <a:rPr lang="en-US" dirty="0"/>
              <a:t>Slovenia</a:t>
            </a:r>
          </a:p>
          <a:p>
            <a:pPr lvl="1"/>
            <a:r>
              <a:rPr lang="en-US" dirty="0"/>
              <a:t>Lucite-Moderated and -Reflected HEU Foils</a:t>
            </a:r>
          </a:p>
          <a:p>
            <a:pPr lvl="1"/>
            <a:r>
              <a:rPr lang="en-US" dirty="0"/>
              <a:t>ASPIS-Fe shielding benchmark</a:t>
            </a:r>
          </a:p>
        </p:txBody>
      </p:sp>
    </p:spTree>
    <p:extLst>
      <p:ext uri="{BB962C8B-B14F-4D97-AF65-F5344CB8AC3E}">
        <p14:creationId xmlns:p14="http://schemas.microsoft.com/office/powerpoint/2010/main" val="1244888533"/>
      </p:ext>
    </p:extLst>
  </p:cSld>
  <p:clrMapOvr>
    <a:masterClrMapping/>
  </p:clrMapOvr>
  <p:transition>
    <p:fade thruBlk="1"/>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188" y="304800"/>
            <a:ext cx="8278812" cy="909638"/>
          </a:xfrm>
        </p:spPr>
        <p:txBody>
          <a:bodyPr>
            <a:normAutofit/>
          </a:bodyPr>
          <a:lstStyle/>
          <a:p>
            <a:r>
              <a:rPr lang="en-US" sz="2800" dirty="0"/>
              <a:t>Potential Future Benchmark Evaluations – II</a:t>
            </a:r>
          </a:p>
        </p:txBody>
      </p:sp>
      <p:sp>
        <p:nvSpPr>
          <p:cNvPr id="3" name="Content Placeholder 2"/>
          <p:cNvSpPr>
            <a:spLocks noGrp="1"/>
          </p:cNvSpPr>
          <p:nvPr>
            <p:ph idx="1"/>
          </p:nvPr>
        </p:nvSpPr>
        <p:spPr>
          <a:xfrm>
            <a:off x="465138" y="1447800"/>
            <a:ext cx="3802062" cy="5257800"/>
          </a:xfrm>
        </p:spPr>
        <p:txBody>
          <a:bodyPr>
            <a:normAutofit fontScale="85000" lnSpcReduction="20000"/>
          </a:bodyPr>
          <a:lstStyle/>
          <a:p>
            <a:pPr lvl="0"/>
            <a:r>
              <a:rPr lang="en-US" dirty="0"/>
              <a:t>United States</a:t>
            </a:r>
          </a:p>
          <a:p>
            <a:pPr lvl="1"/>
            <a:r>
              <a:rPr lang="en-US" dirty="0"/>
              <a:t>7UpCX Experiments</a:t>
            </a:r>
          </a:p>
          <a:p>
            <a:pPr lvl="1"/>
            <a:r>
              <a:rPr lang="en-US" dirty="0"/>
              <a:t>GODIVA-IV Revision</a:t>
            </a:r>
          </a:p>
          <a:p>
            <a:pPr lvl="1"/>
            <a:r>
              <a:rPr lang="en-US" dirty="0"/>
              <a:t>ISSA Lite</a:t>
            </a:r>
          </a:p>
          <a:p>
            <a:pPr lvl="1"/>
            <a:r>
              <a:rPr lang="en-US" dirty="0"/>
              <a:t>KRUSTY</a:t>
            </a:r>
          </a:p>
          <a:p>
            <a:pPr lvl="1"/>
            <a:r>
              <a:rPr lang="en-US" dirty="0"/>
              <a:t>Pulsed Spheres Experiments</a:t>
            </a:r>
          </a:p>
          <a:p>
            <a:pPr lvl="1"/>
            <a:r>
              <a:rPr lang="en-US" dirty="0"/>
              <a:t>BAPL Solution </a:t>
            </a:r>
            <a:r>
              <a:rPr lang="en-US" dirty="0" err="1"/>
              <a:t>Criticals</a:t>
            </a:r>
            <a:endParaRPr lang="en-US" dirty="0"/>
          </a:p>
          <a:p>
            <a:pPr lvl="1"/>
            <a:r>
              <a:rPr lang="en-US" dirty="0"/>
              <a:t>Zeus HEU/Pb</a:t>
            </a:r>
          </a:p>
          <a:p>
            <a:pPr lvl="1"/>
            <a:r>
              <a:rPr lang="en-US" dirty="0"/>
              <a:t>Jupiter Pu/Pb</a:t>
            </a:r>
          </a:p>
          <a:p>
            <a:pPr lvl="1"/>
            <a:r>
              <a:rPr lang="en-US" dirty="0"/>
              <a:t>UNM &amp; ISU AGN Reactors</a:t>
            </a:r>
          </a:p>
          <a:p>
            <a:pPr lvl="1"/>
            <a:r>
              <a:rPr lang="en-US" dirty="0" err="1"/>
              <a:t>NeSO</a:t>
            </a:r>
            <a:r>
              <a:rPr lang="en-US" dirty="0"/>
              <a:t>: Subcritical Measurements</a:t>
            </a:r>
          </a:p>
          <a:p>
            <a:pPr lvl="1"/>
            <a:r>
              <a:rPr lang="en-US" dirty="0"/>
              <a:t>HOTBOX</a:t>
            </a:r>
          </a:p>
          <a:p>
            <a:pPr lvl="1"/>
            <a:r>
              <a:rPr lang="en-US" dirty="0"/>
              <a:t>TEX Pu with Ta, HEU, HEU with Hf, &amp; </a:t>
            </a:r>
            <a:r>
              <a:rPr lang="en-US" baseline="30000" dirty="0"/>
              <a:t>233</a:t>
            </a:r>
            <a:r>
              <a:rPr lang="en-US" dirty="0"/>
              <a:t>U</a:t>
            </a:r>
          </a:p>
          <a:p>
            <a:pPr lvl="1"/>
            <a:r>
              <a:rPr lang="en-US" dirty="0"/>
              <a:t>ORCEF HEU Experiments</a:t>
            </a:r>
          </a:p>
          <a:p>
            <a:pPr lvl="1"/>
            <a:endParaRPr lang="en-US" dirty="0"/>
          </a:p>
          <a:p>
            <a:pPr>
              <a:lnSpc>
                <a:spcPct val="110000"/>
              </a:lnSpc>
            </a:pPr>
            <a:endParaRPr lang="en-US" dirty="0"/>
          </a:p>
          <a:p>
            <a:pPr>
              <a:lnSpc>
                <a:spcPct val="120000"/>
              </a:lnSpc>
            </a:pPr>
            <a:endParaRPr lang="en-US" dirty="0"/>
          </a:p>
        </p:txBody>
      </p:sp>
      <p:sp>
        <p:nvSpPr>
          <p:cNvPr id="4" name="Slide Number Placeholder 3"/>
          <p:cNvSpPr>
            <a:spLocks noGrp="1"/>
          </p:cNvSpPr>
          <p:nvPr>
            <p:ph type="sldNum" sz="quarter" idx="10"/>
          </p:nvPr>
        </p:nvSpPr>
        <p:spPr/>
        <p:txBody>
          <a:bodyPr/>
          <a:lstStyle/>
          <a:p>
            <a:pPr>
              <a:defRPr/>
            </a:pPr>
            <a:fld id="{24D36178-A6C2-4F1E-9A14-CDE8678F2A6C}" type="slidenum">
              <a:rPr lang="en-US" smtClean="0"/>
              <a:pPr>
                <a:defRPr/>
              </a:pPr>
              <a:t>46</a:t>
            </a:fld>
            <a:endParaRPr lang="en-US"/>
          </a:p>
        </p:txBody>
      </p:sp>
      <p:sp>
        <p:nvSpPr>
          <p:cNvPr id="5" name="Content Placeholder 4"/>
          <p:cNvSpPr>
            <a:spLocks noGrp="1"/>
          </p:cNvSpPr>
          <p:nvPr>
            <p:ph idx="11"/>
          </p:nvPr>
        </p:nvSpPr>
        <p:spPr>
          <a:xfrm>
            <a:off x="4800600" y="1214438"/>
            <a:ext cx="3802062" cy="5643562"/>
          </a:xfrm>
        </p:spPr>
        <p:txBody>
          <a:bodyPr>
            <a:normAutofit fontScale="70000" lnSpcReduction="20000"/>
          </a:bodyPr>
          <a:lstStyle/>
          <a:p>
            <a:pPr lvl="1"/>
            <a:endParaRPr lang="en-US" dirty="0"/>
          </a:p>
          <a:p>
            <a:pPr lvl="1"/>
            <a:r>
              <a:rPr lang="en-US" dirty="0"/>
              <a:t>HPRR Sulfur Fluence Measurements</a:t>
            </a:r>
          </a:p>
          <a:p>
            <a:pPr lvl="1"/>
            <a:r>
              <a:rPr lang="en-US" dirty="0" err="1"/>
              <a:t>BeRP</a:t>
            </a:r>
            <a:r>
              <a:rPr lang="en-US" dirty="0"/>
              <a:t> Ball with CH</a:t>
            </a:r>
            <a:r>
              <a:rPr lang="en-US" baseline="-25000" dirty="0"/>
              <a:t>2</a:t>
            </a:r>
            <a:r>
              <a:rPr lang="en-US" dirty="0"/>
              <a:t>/Ni Composite Reflector</a:t>
            </a:r>
          </a:p>
          <a:p>
            <a:pPr lvl="1"/>
            <a:r>
              <a:rPr lang="en-US" dirty="0"/>
              <a:t>TRX Critical Experiments</a:t>
            </a:r>
          </a:p>
          <a:p>
            <a:pPr lvl="1"/>
            <a:r>
              <a:rPr lang="en-US" dirty="0"/>
              <a:t>Fast Neutron Die Away Measurements</a:t>
            </a:r>
          </a:p>
          <a:p>
            <a:pPr lvl="1"/>
            <a:r>
              <a:rPr lang="en-US" dirty="0"/>
              <a:t>DCTF</a:t>
            </a:r>
          </a:p>
          <a:p>
            <a:pPr lvl="1"/>
            <a:r>
              <a:rPr lang="en-US" dirty="0"/>
              <a:t>ORELA Experiment</a:t>
            </a:r>
          </a:p>
          <a:p>
            <a:pPr lvl="1"/>
            <a:r>
              <a:rPr lang="en-US" dirty="0"/>
              <a:t>Organic-Moderated FFTF MOX Fuel Pins</a:t>
            </a:r>
          </a:p>
          <a:p>
            <a:pPr lvl="1"/>
            <a:r>
              <a:rPr lang="en-US" dirty="0"/>
              <a:t>New Flattop Evaluation</a:t>
            </a:r>
          </a:p>
          <a:p>
            <a:pPr lvl="1"/>
            <a:r>
              <a:rPr lang="en-US" dirty="0"/>
              <a:t>RPI RCF Neutron Clustering Experiments</a:t>
            </a:r>
          </a:p>
          <a:p>
            <a:pPr lvl="1"/>
            <a:r>
              <a:rPr lang="en-US" dirty="0"/>
              <a:t>Alpha Transport Shielding Benchmark</a:t>
            </a:r>
          </a:p>
          <a:p>
            <a:pPr lvl="1"/>
            <a:r>
              <a:rPr lang="en-US" dirty="0"/>
              <a:t>Music: Bare HEU</a:t>
            </a:r>
          </a:p>
          <a:p>
            <a:pPr lvl="1"/>
            <a:r>
              <a:rPr lang="en-US" dirty="0"/>
              <a:t>CURIE: </a:t>
            </a:r>
            <a:r>
              <a:rPr lang="en-US" baseline="30000" dirty="0"/>
              <a:t>235</a:t>
            </a:r>
            <a:r>
              <a:rPr lang="en-US" dirty="0"/>
              <a:t>U Unresolved Resonance Region</a:t>
            </a:r>
          </a:p>
          <a:p>
            <a:pPr lvl="1"/>
            <a:r>
              <a:rPr lang="en-US" baseline="30000" dirty="0"/>
              <a:t>252</a:t>
            </a:r>
            <a:r>
              <a:rPr lang="en-US" dirty="0"/>
              <a:t>Cf Benchmark</a:t>
            </a:r>
          </a:p>
          <a:p>
            <a:pPr lvl="1"/>
            <a:r>
              <a:rPr lang="en-US" dirty="0"/>
              <a:t>MUSIC: Bare HEU Experiments</a:t>
            </a:r>
          </a:p>
          <a:p>
            <a:pPr lvl="1"/>
            <a:r>
              <a:rPr lang="en-US" dirty="0"/>
              <a:t>Hexagonal Ice TSL Evaluation</a:t>
            </a:r>
          </a:p>
          <a:p>
            <a:pPr>
              <a:lnSpc>
                <a:spcPct val="110000"/>
              </a:lnSpc>
            </a:pPr>
            <a:endParaRPr lang="en-US" dirty="0"/>
          </a:p>
        </p:txBody>
      </p:sp>
    </p:spTree>
    <p:extLst>
      <p:ext uri="{BB962C8B-B14F-4D97-AF65-F5344CB8AC3E}">
        <p14:creationId xmlns:p14="http://schemas.microsoft.com/office/powerpoint/2010/main" val="790015049"/>
      </p:ext>
    </p:extLst>
  </p:cSld>
  <p:clrMapOvr>
    <a:masterClrMapping/>
  </p:clrMapOvr>
  <p:transition>
    <p:fade thruBlk="1"/>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821BB-FF41-E943-84D9-D45E5FAC67A9}"/>
              </a:ext>
            </a:extLst>
          </p:cNvPr>
          <p:cNvSpPr>
            <a:spLocks noGrp="1"/>
          </p:cNvSpPr>
          <p:nvPr>
            <p:ph type="title"/>
          </p:nvPr>
        </p:nvSpPr>
        <p:spPr/>
        <p:txBody>
          <a:bodyPr>
            <a:normAutofit fontScale="90000"/>
          </a:bodyPr>
          <a:lstStyle/>
          <a:p>
            <a:r>
              <a:rPr lang="en-US" dirty="0"/>
              <a:t>International Handbook of Evaluated Reactor Physics Benchmark Experiments</a:t>
            </a:r>
          </a:p>
        </p:txBody>
      </p:sp>
      <p:sp>
        <p:nvSpPr>
          <p:cNvPr id="5" name="Content Placeholder 4">
            <a:extLst>
              <a:ext uri="{FF2B5EF4-FFF2-40B4-BE49-F238E27FC236}">
                <a16:creationId xmlns:a16="http://schemas.microsoft.com/office/drawing/2014/main" id="{0DFC1312-A90C-8740-BF4F-24838A63540C}"/>
              </a:ext>
            </a:extLst>
          </p:cNvPr>
          <p:cNvSpPr>
            <a:spLocks noGrp="1"/>
          </p:cNvSpPr>
          <p:nvPr>
            <p:ph idx="1"/>
          </p:nvPr>
        </p:nvSpPr>
        <p:spPr/>
        <p:txBody>
          <a:bodyPr>
            <a:normAutofit fontScale="92500" lnSpcReduction="10000"/>
          </a:bodyPr>
          <a:lstStyle/>
          <a:p>
            <a:pPr marL="0" indent="0">
              <a:buNone/>
            </a:pPr>
            <a:r>
              <a:rPr lang="en-US"/>
              <a:t>December 2020 </a:t>
            </a:r>
            <a:r>
              <a:rPr lang="en-US" dirty="0"/>
              <a:t>Edition</a:t>
            </a:r>
          </a:p>
          <a:p>
            <a:r>
              <a:rPr lang="en-US" dirty="0"/>
              <a:t>23 Participating Countries</a:t>
            </a:r>
          </a:p>
          <a:p>
            <a:r>
              <a:rPr lang="en-US" dirty="0"/>
              <a:t>56 Reactor Facilities</a:t>
            </a:r>
          </a:p>
          <a:p>
            <a:r>
              <a:rPr lang="en-US" dirty="0"/>
              <a:t>Data from 167 Experimental Series</a:t>
            </a:r>
          </a:p>
          <a:p>
            <a:pPr lvl="1"/>
            <a:r>
              <a:rPr lang="en-US" dirty="0"/>
              <a:t>163 Approved Benchmarks</a:t>
            </a:r>
          </a:p>
          <a:p>
            <a:pPr lvl="1"/>
            <a:r>
              <a:rPr lang="en-US" dirty="0"/>
              <a:t>4 DRAFT Benchmarks</a:t>
            </a:r>
          </a:p>
          <a:p>
            <a:r>
              <a:rPr lang="en-US" dirty="0"/>
              <a:t>Available Late 2020</a:t>
            </a:r>
          </a:p>
        </p:txBody>
      </p:sp>
      <p:sp>
        <p:nvSpPr>
          <p:cNvPr id="4" name="Slide Number Placeholder 3">
            <a:extLst>
              <a:ext uri="{FF2B5EF4-FFF2-40B4-BE49-F238E27FC236}">
                <a16:creationId xmlns:a16="http://schemas.microsoft.com/office/drawing/2014/main" id="{592F5ECE-ED76-E546-A8E4-97CB3C6E792E}"/>
              </a:ext>
            </a:extLst>
          </p:cNvPr>
          <p:cNvSpPr>
            <a:spLocks noGrp="1"/>
          </p:cNvSpPr>
          <p:nvPr>
            <p:ph type="sldNum" sz="quarter" idx="10"/>
          </p:nvPr>
        </p:nvSpPr>
        <p:spPr/>
        <p:txBody>
          <a:bodyPr/>
          <a:lstStyle/>
          <a:p>
            <a:pPr>
              <a:defRPr/>
            </a:pPr>
            <a:fld id="{24D36178-A6C2-4F1E-9A14-CDE8678F2A6C}" type="slidenum">
              <a:rPr lang="en-US" smtClean="0"/>
              <a:pPr>
                <a:defRPr/>
              </a:pPr>
              <a:t>47</a:t>
            </a:fld>
            <a:endParaRPr lang="en-US"/>
          </a:p>
        </p:txBody>
      </p:sp>
      <p:pic>
        <p:nvPicPr>
          <p:cNvPr id="7" name="Content Placeholder 6">
            <a:extLst>
              <a:ext uri="{FF2B5EF4-FFF2-40B4-BE49-F238E27FC236}">
                <a16:creationId xmlns:a16="http://schemas.microsoft.com/office/drawing/2014/main" id="{242573EF-0020-6446-819E-11BD2FCF4235}"/>
              </a:ext>
            </a:extLst>
          </p:cNvPr>
          <p:cNvPicPr>
            <a:picLocks noGrp="1" noChangeAspect="1"/>
          </p:cNvPicPr>
          <p:nvPr>
            <p:ph idx="11"/>
          </p:nvPr>
        </p:nvPicPr>
        <p:blipFill>
          <a:blip r:embed="rId2"/>
          <a:stretch>
            <a:fillRect/>
          </a:stretch>
        </p:blipFill>
        <p:spPr>
          <a:xfrm>
            <a:off x="4800600" y="1713081"/>
            <a:ext cx="3802063" cy="3690601"/>
          </a:xfrm>
          <a:prstGeom prst="rect">
            <a:avLst/>
          </a:prstGeom>
        </p:spPr>
      </p:pic>
      <p:sp>
        <p:nvSpPr>
          <p:cNvPr id="9" name="Rectangle 8">
            <a:extLst>
              <a:ext uri="{FF2B5EF4-FFF2-40B4-BE49-F238E27FC236}">
                <a16:creationId xmlns:a16="http://schemas.microsoft.com/office/drawing/2014/main" id="{5B3C5F61-4570-FA44-8F9B-693D41E80A83}"/>
              </a:ext>
            </a:extLst>
          </p:cNvPr>
          <p:cNvSpPr/>
          <p:nvPr/>
        </p:nvSpPr>
        <p:spPr>
          <a:xfrm>
            <a:off x="965994" y="5678488"/>
            <a:ext cx="7162800" cy="584775"/>
          </a:xfrm>
          <a:prstGeom prst="rect">
            <a:avLst/>
          </a:prstGeom>
        </p:spPr>
        <p:txBody>
          <a:bodyPr wrap="square">
            <a:spAutoFit/>
          </a:bodyPr>
          <a:lstStyle/>
          <a:p>
            <a:pPr algn="ctr">
              <a:buNone/>
            </a:pPr>
            <a:r>
              <a:rPr lang="en-US" u="sng" dirty="0">
                <a:solidFill>
                  <a:schemeClr val="accent2"/>
                </a:solidFill>
              </a:rPr>
              <a:t>http://irphep.inl.gov/</a:t>
            </a:r>
            <a:endParaRPr lang="en-US" u="sng" dirty="0">
              <a:solidFill>
                <a:srgbClr val="0000FF"/>
              </a:solidFill>
            </a:endParaRPr>
          </a:p>
          <a:p>
            <a:pPr algn="ctr">
              <a:buNone/>
            </a:pPr>
            <a:r>
              <a:rPr lang="en-US" u="sng" dirty="0">
                <a:solidFill>
                  <a:srgbClr val="0000FF"/>
                </a:solidFill>
                <a:latin typeface="Arial" pitchFamily="34" charset="0"/>
              </a:rPr>
              <a:t>http://www.oecd-nea.org/science/wprs/irphe/</a:t>
            </a:r>
            <a:r>
              <a:rPr lang="en-US" dirty="0">
                <a:solidFill>
                  <a:srgbClr val="0000FF"/>
                </a:solidFill>
                <a:latin typeface="Arial" pitchFamily="34" charset="0"/>
              </a:rPr>
              <a:t> </a:t>
            </a:r>
          </a:p>
        </p:txBody>
      </p:sp>
    </p:spTree>
    <p:extLst>
      <p:ext uri="{BB962C8B-B14F-4D97-AF65-F5344CB8AC3E}">
        <p14:creationId xmlns:p14="http://schemas.microsoft.com/office/powerpoint/2010/main" val="1390129620"/>
      </p:ext>
    </p:extLst>
  </p:cSld>
  <p:clrMapOvr>
    <a:masterClrMapping/>
  </p:clrMapOvr>
  <p:transition>
    <p:fade thruBlk="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New Content in the Handbook 2020 Edition</a:t>
            </a:r>
          </a:p>
        </p:txBody>
      </p:sp>
      <p:sp>
        <p:nvSpPr>
          <p:cNvPr id="3" name="Content Placeholder 2"/>
          <p:cNvSpPr>
            <a:spLocks noGrp="1"/>
          </p:cNvSpPr>
          <p:nvPr>
            <p:ph idx="1"/>
          </p:nvPr>
        </p:nvSpPr>
        <p:spPr>
          <a:xfrm>
            <a:off x="381000" y="1447800"/>
            <a:ext cx="3886200" cy="4221163"/>
          </a:xfrm>
        </p:spPr>
        <p:txBody>
          <a:bodyPr>
            <a:normAutofit fontScale="85000" lnSpcReduction="10000"/>
          </a:bodyPr>
          <a:lstStyle/>
          <a:p>
            <a:r>
              <a:rPr lang="en-US" dirty="0"/>
              <a:t>1 Revised Evaluation</a:t>
            </a:r>
          </a:p>
          <a:p>
            <a:pPr lvl="1"/>
            <a:r>
              <a:rPr lang="en-US" dirty="0"/>
              <a:t>FFTF-LMFR-RESR-001</a:t>
            </a:r>
          </a:p>
          <a:p>
            <a:pPr lvl="2"/>
            <a:r>
              <a:rPr lang="en-US" dirty="0"/>
              <a:t>Sample Spectral Calculations</a:t>
            </a:r>
            <a:br>
              <a:rPr lang="en-US" dirty="0"/>
            </a:br>
            <a:endParaRPr lang="en-US" dirty="0"/>
          </a:p>
          <a:p>
            <a:r>
              <a:rPr lang="en-US" dirty="0"/>
              <a:t>1 New Evaluation</a:t>
            </a:r>
          </a:p>
          <a:p>
            <a:pPr lvl="1"/>
            <a:r>
              <a:rPr lang="en-US" dirty="0"/>
              <a:t>TREAT-FUND-RESR-003</a:t>
            </a:r>
          </a:p>
          <a:p>
            <a:pPr lvl="2"/>
            <a:r>
              <a:rPr lang="en-US" dirty="0"/>
              <a:t>Criticality</a:t>
            </a:r>
          </a:p>
          <a:p>
            <a:pPr lvl="2"/>
            <a:r>
              <a:rPr lang="en-US" dirty="0"/>
              <a:t>New graphite TSL x-sec</a:t>
            </a:r>
            <a:br>
              <a:rPr lang="en-US" dirty="0"/>
            </a:br>
            <a:br>
              <a:rPr lang="en-US" dirty="0"/>
            </a:br>
            <a:br>
              <a:rPr lang="en-US" dirty="0"/>
            </a:br>
            <a:br>
              <a:rPr lang="en-US" dirty="0"/>
            </a:br>
            <a:br>
              <a:rPr lang="en-US" dirty="0"/>
            </a:br>
            <a:br>
              <a:rPr lang="en-US" dirty="0"/>
            </a:br>
            <a:br>
              <a:rPr lang="en-US" dirty="0"/>
            </a:br>
            <a:endParaRPr lang="en-US" dirty="0"/>
          </a:p>
        </p:txBody>
      </p:sp>
      <p:sp>
        <p:nvSpPr>
          <p:cNvPr id="4" name="Slide Number Placeholder 3"/>
          <p:cNvSpPr>
            <a:spLocks noGrp="1"/>
          </p:cNvSpPr>
          <p:nvPr>
            <p:ph type="sldNum" sz="quarter" idx="10"/>
          </p:nvPr>
        </p:nvSpPr>
        <p:spPr/>
        <p:txBody>
          <a:bodyPr/>
          <a:lstStyle/>
          <a:p>
            <a:pPr>
              <a:defRPr/>
            </a:pPr>
            <a:fld id="{24D36178-A6C2-4F1E-9A14-CDE8678F2A6C}" type="slidenum">
              <a:rPr lang="en-US" smtClean="0"/>
              <a:pPr>
                <a:defRPr/>
              </a:pPr>
              <a:t>48</a:t>
            </a:fld>
            <a:endParaRPr lang="en-US"/>
          </a:p>
        </p:txBody>
      </p:sp>
      <p:sp>
        <p:nvSpPr>
          <p:cNvPr id="7" name="Content Placeholder 6">
            <a:extLst>
              <a:ext uri="{FF2B5EF4-FFF2-40B4-BE49-F238E27FC236}">
                <a16:creationId xmlns:a16="http://schemas.microsoft.com/office/drawing/2014/main" id="{656B8231-B66A-D142-98D8-044532EBCDAC}"/>
              </a:ext>
            </a:extLst>
          </p:cNvPr>
          <p:cNvSpPr>
            <a:spLocks noGrp="1"/>
          </p:cNvSpPr>
          <p:nvPr>
            <p:ph idx="11"/>
          </p:nvPr>
        </p:nvSpPr>
        <p:spPr/>
        <p:txBody>
          <a:bodyPr/>
          <a:lstStyle/>
          <a:p>
            <a:r>
              <a:rPr lang="en-US" dirty="0"/>
              <a:t>New version of </a:t>
            </a:r>
            <a:r>
              <a:rPr lang="en-US" dirty="0" err="1"/>
              <a:t>IRPhE</a:t>
            </a:r>
            <a:r>
              <a:rPr lang="en-US" dirty="0"/>
              <a:t> Database and Analysis Tool (IDAT) released in 2019</a:t>
            </a:r>
          </a:p>
          <a:p>
            <a:pPr lvl="1"/>
            <a:r>
              <a:rPr lang="en-US" dirty="0"/>
              <a:t>Web application and version on </a:t>
            </a:r>
            <a:r>
              <a:rPr lang="en-US" dirty="0" err="1"/>
              <a:t>IRPhEP</a:t>
            </a:r>
            <a:r>
              <a:rPr lang="en-US" dirty="0"/>
              <a:t> DVD</a:t>
            </a:r>
          </a:p>
        </p:txBody>
      </p:sp>
      <p:pic>
        <p:nvPicPr>
          <p:cNvPr id="9" name="Picture 2" descr="https://cdn-ssl.img.disneystore.com/content/ds/skyway/2012/category/full/cp_FWB_NewArrivals_20120926.gif">
            <a:extLst>
              <a:ext uri="{FF2B5EF4-FFF2-40B4-BE49-F238E27FC236}">
                <a16:creationId xmlns:a16="http://schemas.microsoft.com/office/drawing/2014/main" id="{B7F609FB-FA95-C349-91B3-C215540D59B5}"/>
              </a:ext>
            </a:extLst>
          </p:cNvPr>
          <p:cNvPicPr>
            <a:picLocks noChangeAspect="1" noChangeArrowheads="1" noCrop="1"/>
          </p:cNvPicPr>
          <p:nvPr/>
        </p:nvPicPr>
        <p:blipFill>
          <a:blip r:embed="rId3" cstate="email">
            <a:extLst>
              <a:ext uri="{28A0092B-C50C-407E-A947-70E740481C1C}">
                <a14:useLocalDpi xmlns:a14="http://schemas.microsoft.com/office/drawing/2010/main"/>
              </a:ext>
            </a:extLst>
          </a:blip>
          <a:srcRect/>
          <a:stretch>
            <a:fillRect/>
          </a:stretch>
        </p:blipFill>
        <p:spPr bwMode="auto">
          <a:xfrm rot="427868">
            <a:off x="2092643" y="4432705"/>
            <a:ext cx="4349114" cy="155652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4475747"/>
      </p:ext>
    </p:extLst>
  </p:cSld>
  <p:clrMapOvr>
    <a:masterClrMapping/>
  </p:clrMapOvr>
  <p:transition>
    <p:fade thruBlk="1"/>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Breakdown of Current Reactor Facilities on IRPhEP Handbook</a:t>
            </a:r>
          </a:p>
        </p:txBody>
      </p:sp>
      <p:sp>
        <p:nvSpPr>
          <p:cNvPr id="3" name="Content Placeholder 2"/>
          <p:cNvSpPr>
            <a:spLocks noGrp="1"/>
          </p:cNvSpPr>
          <p:nvPr>
            <p:ph idx="1"/>
          </p:nvPr>
        </p:nvSpPr>
        <p:spPr>
          <a:xfrm>
            <a:off x="465138" y="1447800"/>
            <a:ext cx="3802062" cy="5257800"/>
          </a:xfrm>
        </p:spPr>
        <p:txBody>
          <a:bodyPr>
            <a:normAutofit fontScale="55000" lnSpcReduction="20000"/>
          </a:bodyPr>
          <a:lstStyle/>
          <a:p>
            <a:pPr lvl="0">
              <a:lnSpc>
                <a:spcPct val="120000"/>
              </a:lnSpc>
            </a:pPr>
            <a:r>
              <a:rPr lang="en-GB" dirty="0"/>
              <a:t>7 Pressurized Water Reactor (PWR)</a:t>
            </a:r>
            <a:endParaRPr lang="en-US" sz="4000" dirty="0"/>
          </a:p>
          <a:p>
            <a:pPr lvl="1">
              <a:lnSpc>
                <a:spcPct val="120000"/>
              </a:lnSpc>
            </a:pPr>
            <a:r>
              <a:rPr lang="en-GB" dirty="0"/>
              <a:t>BEAVRS, DIMPLE, DUKE, EOLE, OTTOHAHN, SSCR, VENUS</a:t>
            </a:r>
            <a:endParaRPr lang="en-US" sz="3600" dirty="0"/>
          </a:p>
          <a:p>
            <a:pPr lvl="0">
              <a:lnSpc>
                <a:spcPct val="120000"/>
              </a:lnSpc>
            </a:pPr>
            <a:r>
              <a:rPr lang="en-GB" dirty="0"/>
              <a:t>3 </a:t>
            </a:r>
            <a:r>
              <a:rPr lang="en-GB" dirty="0" err="1"/>
              <a:t>Vodo-Vodynaoi</a:t>
            </a:r>
            <a:r>
              <a:rPr lang="en-GB" dirty="0"/>
              <a:t> </a:t>
            </a:r>
            <a:r>
              <a:rPr lang="en-GB" dirty="0" err="1"/>
              <a:t>Energetichesky</a:t>
            </a:r>
            <a:r>
              <a:rPr lang="en-GB" dirty="0"/>
              <a:t> Reactor (VVER)</a:t>
            </a:r>
            <a:endParaRPr lang="en-US" sz="4000" dirty="0"/>
          </a:p>
          <a:p>
            <a:pPr lvl="1">
              <a:lnSpc>
                <a:spcPct val="120000"/>
              </a:lnSpc>
            </a:pPr>
            <a:r>
              <a:rPr lang="en-GB" dirty="0"/>
              <a:t>LR-0, P-Facility, ZR-6</a:t>
            </a:r>
            <a:endParaRPr lang="en-US" sz="3600" dirty="0"/>
          </a:p>
          <a:p>
            <a:pPr lvl="0">
              <a:lnSpc>
                <a:spcPct val="120000"/>
              </a:lnSpc>
            </a:pPr>
            <a:r>
              <a:rPr lang="en-GB" dirty="0"/>
              <a:t>0 Boiling Water Reactor (BWR)</a:t>
            </a:r>
            <a:endParaRPr lang="en-US" sz="4000" dirty="0"/>
          </a:p>
          <a:p>
            <a:pPr lvl="0">
              <a:lnSpc>
                <a:spcPct val="120000"/>
              </a:lnSpc>
            </a:pPr>
            <a:r>
              <a:rPr lang="en-GB" dirty="0"/>
              <a:t>10 Liquid Metal Fast Reactor (LMFR)</a:t>
            </a:r>
            <a:endParaRPr lang="en-US" sz="4000" dirty="0"/>
          </a:p>
          <a:p>
            <a:pPr lvl="1">
              <a:lnSpc>
                <a:spcPct val="120000"/>
              </a:lnSpc>
            </a:pPr>
            <a:r>
              <a:rPr lang="en-GB" dirty="0"/>
              <a:t>BFS-1, BFS-2, BR2, EBR-II, FFTF, JOYO, SNEAK, ZEBRA, ZPPR, ZPR</a:t>
            </a:r>
            <a:endParaRPr lang="en-US" sz="3600" dirty="0"/>
          </a:p>
          <a:p>
            <a:pPr lvl="0">
              <a:lnSpc>
                <a:spcPct val="120000"/>
              </a:lnSpc>
            </a:pPr>
            <a:r>
              <a:rPr lang="en-GB" dirty="0"/>
              <a:t>5 Gas Cooled (Thermal) Reactor (GCR)</a:t>
            </a:r>
            <a:endParaRPr lang="en-US" sz="4000" dirty="0"/>
          </a:p>
          <a:p>
            <a:pPr lvl="1">
              <a:lnSpc>
                <a:spcPct val="120000"/>
              </a:lnSpc>
            </a:pPr>
            <a:r>
              <a:rPr lang="en-GB" dirty="0"/>
              <a:t>ASTRA, HTR10, HTTR, PROTEUS, VHTRC</a:t>
            </a:r>
            <a:endParaRPr lang="en-US" sz="3600" dirty="0"/>
          </a:p>
          <a:p>
            <a:pPr lvl="0">
              <a:lnSpc>
                <a:spcPct val="120000"/>
              </a:lnSpc>
            </a:pPr>
            <a:r>
              <a:rPr lang="en-GB" dirty="0"/>
              <a:t>1 Gas Cooled Fast Reactor (GCFR)</a:t>
            </a:r>
            <a:endParaRPr lang="en-US" sz="4000" dirty="0"/>
          </a:p>
          <a:p>
            <a:pPr lvl="1">
              <a:lnSpc>
                <a:spcPct val="120000"/>
              </a:lnSpc>
            </a:pPr>
            <a:r>
              <a:rPr lang="en-US" dirty="0"/>
              <a:t>PROTEUS</a:t>
            </a:r>
          </a:p>
        </p:txBody>
      </p:sp>
      <p:sp>
        <p:nvSpPr>
          <p:cNvPr id="4" name="Slide Number Placeholder 3"/>
          <p:cNvSpPr>
            <a:spLocks noGrp="1"/>
          </p:cNvSpPr>
          <p:nvPr>
            <p:ph type="sldNum" sz="quarter" idx="10"/>
          </p:nvPr>
        </p:nvSpPr>
        <p:spPr/>
        <p:txBody>
          <a:bodyPr/>
          <a:lstStyle/>
          <a:p>
            <a:pPr>
              <a:defRPr/>
            </a:pPr>
            <a:fld id="{24D36178-A6C2-4F1E-9A14-CDE8678F2A6C}" type="slidenum">
              <a:rPr lang="en-US" smtClean="0"/>
              <a:pPr>
                <a:defRPr/>
              </a:pPr>
              <a:t>49</a:t>
            </a:fld>
            <a:endParaRPr lang="en-US"/>
          </a:p>
        </p:txBody>
      </p:sp>
      <p:sp>
        <p:nvSpPr>
          <p:cNvPr id="5" name="Content Placeholder 4"/>
          <p:cNvSpPr>
            <a:spLocks noGrp="1"/>
          </p:cNvSpPr>
          <p:nvPr>
            <p:ph idx="11"/>
          </p:nvPr>
        </p:nvSpPr>
        <p:spPr>
          <a:xfrm>
            <a:off x="4800600" y="1447800"/>
            <a:ext cx="3802062" cy="5257800"/>
          </a:xfrm>
        </p:spPr>
        <p:txBody>
          <a:bodyPr>
            <a:normAutofit fontScale="55000" lnSpcReduction="20000"/>
          </a:bodyPr>
          <a:lstStyle/>
          <a:p>
            <a:pPr lvl="0">
              <a:lnSpc>
                <a:spcPct val="120000"/>
              </a:lnSpc>
            </a:pPr>
            <a:r>
              <a:rPr lang="en-GB" dirty="0"/>
              <a:t>5 Light Water Reactor (LWR)</a:t>
            </a:r>
            <a:endParaRPr lang="en-US" sz="4000" dirty="0"/>
          </a:p>
          <a:p>
            <a:pPr lvl="1">
              <a:lnSpc>
                <a:spcPct val="120000"/>
              </a:lnSpc>
            </a:pPr>
            <a:r>
              <a:rPr lang="en-GB" dirty="0"/>
              <a:t>CROCUS, DIMPLE, IPEN(MB01), KRITZ, TCA</a:t>
            </a:r>
            <a:endParaRPr lang="en-US" sz="3600" dirty="0"/>
          </a:p>
          <a:p>
            <a:pPr lvl="0">
              <a:lnSpc>
                <a:spcPct val="120000"/>
              </a:lnSpc>
            </a:pPr>
            <a:r>
              <a:rPr lang="en-GB" dirty="0"/>
              <a:t>3 Heavy Water Reactor (HWR)</a:t>
            </a:r>
            <a:endParaRPr lang="en-US" sz="4000" dirty="0"/>
          </a:p>
          <a:p>
            <a:pPr lvl="1">
              <a:lnSpc>
                <a:spcPct val="120000"/>
              </a:lnSpc>
            </a:pPr>
            <a:r>
              <a:rPr lang="en-GB" dirty="0"/>
              <a:t>DCA, ETA, ZED2</a:t>
            </a:r>
            <a:endParaRPr lang="en-US" sz="3600" dirty="0"/>
          </a:p>
          <a:p>
            <a:pPr lvl="0">
              <a:lnSpc>
                <a:spcPct val="120000"/>
              </a:lnSpc>
            </a:pPr>
            <a:r>
              <a:rPr lang="en-GB" dirty="0"/>
              <a:t>1 Molten Salt Reactor (MSR)</a:t>
            </a:r>
          </a:p>
          <a:p>
            <a:pPr lvl="1">
              <a:lnSpc>
                <a:spcPct val="120000"/>
              </a:lnSpc>
            </a:pPr>
            <a:r>
              <a:rPr lang="en-GB" dirty="0"/>
              <a:t>MSRE</a:t>
            </a:r>
            <a:endParaRPr lang="en-US" dirty="0"/>
          </a:p>
          <a:p>
            <a:pPr lvl="0">
              <a:lnSpc>
                <a:spcPct val="120000"/>
              </a:lnSpc>
            </a:pPr>
            <a:r>
              <a:rPr lang="en-GB" dirty="0"/>
              <a:t>1 </a:t>
            </a:r>
            <a:r>
              <a:rPr lang="en-GB" dirty="0" err="1"/>
              <a:t>Reaktor</a:t>
            </a:r>
            <a:r>
              <a:rPr lang="en-GB" dirty="0"/>
              <a:t> </a:t>
            </a:r>
            <a:r>
              <a:rPr lang="en-GB" dirty="0" err="1"/>
              <a:t>Bolshoy</a:t>
            </a:r>
            <a:r>
              <a:rPr lang="en-GB" dirty="0"/>
              <a:t> </a:t>
            </a:r>
            <a:r>
              <a:rPr lang="en-GB" dirty="0" err="1"/>
              <a:t>Moshchnosti</a:t>
            </a:r>
            <a:r>
              <a:rPr lang="en-GB" dirty="0"/>
              <a:t> </a:t>
            </a:r>
            <a:r>
              <a:rPr lang="en-GB" dirty="0" err="1"/>
              <a:t>Kanalniy</a:t>
            </a:r>
            <a:r>
              <a:rPr lang="en-GB" dirty="0"/>
              <a:t> (RBMK)</a:t>
            </a:r>
            <a:endParaRPr lang="en-US" sz="4000" dirty="0"/>
          </a:p>
          <a:p>
            <a:pPr lvl="1">
              <a:lnSpc>
                <a:spcPct val="120000"/>
              </a:lnSpc>
            </a:pPr>
            <a:r>
              <a:rPr lang="en-GB" dirty="0"/>
              <a:t>RBMK(CF)</a:t>
            </a:r>
            <a:endParaRPr lang="en-US" sz="3600" dirty="0"/>
          </a:p>
          <a:p>
            <a:pPr lvl="0">
              <a:lnSpc>
                <a:spcPct val="120000"/>
              </a:lnSpc>
            </a:pPr>
            <a:r>
              <a:rPr lang="en-GB" dirty="0"/>
              <a:t>6 Space Reactor (SPACE)</a:t>
            </a:r>
            <a:endParaRPr lang="en-US" sz="4000" dirty="0"/>
          </a:p>
          <a:p>
            <a:pPr lvl="1">
              <a:lnSpc>
                <a:spcPct val="120000"/>
              </a:lnSpc>
            </a:pPr>
            <a:r>
              <a:rPr lang="en-GB" dirty="0"/>
              <a:t>ORCEF, SCCA, TOPAZ, UKS1M, ZPPR, ZPR</a:t>
            </a:r>
            <a:endParaRPr lang="en-US" sz="3600" dirty="0"/>
          </a:p>
          <a:p>
            <a:pPr lvl="0">
              <a:lnSpc>
                <a:spcPct val="120000"/>
              </a:lnSpc>
            </a:pPr>
            <a:r>
              <a:rPr lang="en-GB" dirty="0"/>
              <a:t>23 Fundamental Physics Reactor Measurements (FUND)</a:t>
            </a:r>
            <a:endParaRPr lang="en-US" sz="4000" dirty="0"/>
          </a:p>
          <a:p>
            <a:pPr lvl="1">
              <a:lnSpc>
                <a:spcPct val="120000"/>
              </a:lnSpc>
            </a:pPr>
            <a:r>
              <a:rPr lang="en-GB" dirty="0"/>
              <a:t>ATR, BFS-1, BFS-2, CORAL(1), FCA, FR0, HECTOR, IGR, KUCA, LAMPRE, LR-0, MINERVE, NRAD, ORCEF, ORSPHERE, PBF, RA-6, RB, RHF, TREAT, TRIGA, ZEBRA, ZPR</a:t>
            </a:r>
            <a:endParaRPr lang="en-US" dirty="0"/>
          </a:p>
        </p:txBody>
      </p:sp>
    </p:spTree>
    <p:extLst>
      <p:ext uri="{BB962C8B-B14F-4D97-AF65-F5344CB8AC3E}">
        <p14:creationId xmlns:p14="http://schemas.microsoft.com/office/powerpoint/2010/main" val="803063436"/>
      </p:ext>
    </p:extLst>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C75D8-5834-D14F-9413-06592ABA0B9A}"/>
              </a:ext>
            </a:extLst>
          </p:cNvPr>
          <p:cNvSpPr>
            <a:spLocks noGrp="1"/>
          </p:cNvSpPr>
          <p:nvPr>
            <p:ph type="title"/>
          </p:nvPr>
        </p:nvSpPr>
        <p:spPr/>
        <p:txBody>
          <a:bodyPr>
            <a:normAutofit fontScale="90000"/>
          </a:bodyPr>
          <a:lstStyle/>
          <a:p>
            <a:r>
              <a:rPr lang="en-US" dirty="0"/>
              <a:t>LEU-COMP-THERM-101 Sample Results</a:t>
            </a:r>
            <a:br>
              <a:rPr lang="en-US" dirty="0"/>
            </a:br>
            <a:br>
              <a:rPr lang="en-US" dirty="0"/>
            </a:br>
            <a:endParaRPr lang="en-US" dirty="0"/>
          </a:p>
        </p:txBody>
      </p:sp>
      <p:pic>
        <p:nvPicPr>
          <p:cNvPr id="7" name="Content Placeholder 6">
            <a:extLst>
              <a:ext uri="{FF2B5EF4-FFF2-40B4-BE49-F238E27FC236}">
                <a16:creationId xmlns:a16="http://schemas.microsoft.com/office/drawing/2014/main" id="{5264CE5D-5855-F04C-A17F-8DE6E095A4F8}"/>
              </a:ext>
            </a:extLst>
          </p:cNvPr>
          <p:cNvPicPr>
            <a:picLocks noGrp="1" noChangeAspect="1"/>
          </p:cNvPicPr>
          <p:nvPr>
            <p:ph idx="1"/>
          </p:nvPr>
        </p:nvPicPr>
        <p:blipFill>
          <a:blip r:embed="rId2"/>
          <a:stretch>
            <a:fillRect/>
          </a:stretch>
        </p:blipFill>
        <p:spPr>
          <a:xfrm>
            <a:off x="635286" y="490398"/>
            <a:ext cx="7824216" cy="6291402"/>
          </a:xfrm>
          <a:prstGeom prst="rect">
            <a:avLst/>
          </a:prstGeom>
        </p:spPr>
      </p:pic>
      <p:sp>
        <p:nvSpPr>
          <p:cNvPr id="4" name="Slide Number Placeholder 3">
            <a:extLst>
              <a:ext uri="{FF2B5EF4-FFF2-40B4-BE49-F238E27FC236}">
                <a16:creationId xmlns:a16="http://schemas.microsoft.com/office/drawing/2014/main" id="{FE786456-25B3-2F47-8C40-AD6C4B5C893B}"/>
              </a:ext>
            </a:extLst>
          </p:cNvPr>
          <p:cNvSpPr>
            <a:spLocks noGrp="1"/>
          </p:cNvSpPr>
          <p:nvPr>
            <p:ph type="sldNum" sz="quarter" idx="10"/>
          </p:nvPr>
        </p:nvSpPr>
        <p:spPr/>
        <p:txBody>
          <a:bodyPr/>
          <a:lstStyle/>
          <a:p>
            <a:pPr>
              <a:defRPr/>
            </a:pPr>
            <a:fld id="{24D36178-A6C2-4F1E-9A14-CDE8678F2A6C}" type="slidenum">
              <a:rPr lang="en-US" smtClean="0"/>
              <a:pPr>
                <a:defRPr/>
              </a:pPr>
              <a:t>5</a:t>
            </a:fld>
            <a:endParaRPr lang="en-US"/>
          </a:p>
        </p:txBody>
      </p:sp>
      <p:pic>
        <p:nvPicPr>
          <p:cNvPr id="9" name="Picture 8">
            <a:extLst>
              <a:ext uri="{FF2B5EF4-FFF2-40B4-BE49-F238E27FC236}">
                <a16:creationId xmlns:a16="http://schemas.microsoft.com/office/drawing/2014/main" id="{F903DEA9-27B5-A844-ABB9-558C1D359160}"/>
              </a:ext>
            </a:extLst>
          </p:cNvPr>
          <p:cNvPicPr>
            <a:picLocks noChangeAspect="1"/>
          </p:cNvPicPr>
          <p:nvPr/>
        </p:nvPicPr>
        <p:blipFill rotWithShape="1">
          <a:blip r:embed="rId3">
            <a:extLst>
              <a:ext uri="{28A0092B-C50C-407E-A947-70E740481C1C}">
                <a14:useLocalDpi xmlns:a14="http://schemas.microsoft.com/office/drawing/2010/main" val="0"/>
              </a:ext>
            </a:extLst>
          </a:blip>
          <a:srcRect l="5099" r="13320" b="19703"/>
          <a:stretch/>
        </p:blipFill>
        <p:spPr bwMode="auto">
          <a:xfrm>
            <a:off x="1956955" y="661728"/>
            <a:ext cx="1219200" cy="1270635"/>
          </a:xfrm>
          <a:prstGeom prst="rect">
            <a:avLst/>
          </a:prstGeom>
          <a:noFill/>
          <a:ln>
            <a:noFill/>
          </a:ln>
        </p:spPr>
      </p:pic>
      <p:pic>
        <p:nvPicPr>
          <p:cNvPr id="10" name="Picture 9">
            <a:extLst>
              <a:ext uri="{FF2B5EF4-FFF2-40B4-BE49-F238E27FC236}">
                <a16:creationId xmlns:a16="http://schemas.microsoft.com/office/drawing/2014/main" id="{5DC1916A-7EF9-D64F-8A2D-38B217E46A3A}"/>
              </a:ext>
            </a:extLst>
          </p:cNvPr>
          <p:cNvPicPr>
            <a:picLocks noChangeAspect="1"/>
          </p:cNvPicPr>
          <p:nvPr/>
        </p:nvPicPr>
        <p:blipFill rotWithShape="1">
          <a:blip r:embed="rId4">
            <a:extLst>
              <a:ext uri="{28A0092B-C50C-407E-A947-70E740481C1C}">
                <a14:useLocalDpi xmlns:a14="http://schemas.microsoft.com/office/drawing/2010/main" val="0"/>
              </a:ext>
            </a:extLst>
          </a:blip>
          <a:srcRect l="5555" t="2196" r="11729" b="19685"/>
          <a:stretch/>
        </p:blipFill>
        <p:spPr bwMode="auto">
          <a:xfrm>
            <a:off x="3505200" y="1214438"/>
            <a:ext cx="1216152" cy="1216152"/>
          </a:xfrm>
          <a:prstGeom prst="rect">
            <a:avLst/>
          </a:prstGeom>
          <a:noFill/>
          <a:ln>
            <a:noFill/>
          </a:ln>
        </p:spPr>
      </p:pic>
      <p:pic>
        <p:nvPicPr>
          <p:cNvPr id="11" name="Picture 10">
            <a:extLst>
              <a:ext uri="{FF2B5EF4-FFF2-40B4-BE49-F238E27FC236}">
                <a16:creationId xmlns:a16="http://schemas.microsoft.com/office/drawing/2014/main" id="{C1BB3829-BC03-3C4F-952D-B0D2A6CA3FAE}"/>
              </a:ext>
            </a:extLst>
          </p:cNvPr>
          <p:cNvPicPr>
            <a:picLocks noChangeAspect="1"/>
          </p:cNvPicPr>
          <p:nvPr/>
        </p:nvPicPr>
        <p:blipFill rotWithShape="1">
          <a:blip r:embed="rId5">
            <a:extLst>
              <a:ext uri="{28A0092B-C50C-407E-A947-70E740481C1C}">
                <a14:useLocalDpi xmlns:a14="http://schemas.microsoft.com/office/drawing/2010/main" val="0"/>
              </a:ext>
            </a:extLst>
          </a:blip>
          <a:srcRect l="4321" t="2196" r="11728" b="19685"/>
          <a:stretch/>
        </p:blipFill>
        <p:spPr bwMode="auto">
          <a:xfrm>
            <a:off x="5356123" y="1524000"/>
            <a:ext cx="1234304" cy="1216152"/>
          </a:xfrm>
          <a:prstGeom prst="rect">
            <a:avLst/>
          </a:prstGeom>
          <a:noFill/>
          <a:ln>
            <a:noFill/>
          </a:ln>
        </p:spPr>
      </p:pic>
      <p:pic>
        <p:nvPicPr>
          <p:cNvPr id="12" name="Picture 11">
            <a:extLst>
              <a:ext uri="{FF2B5EF4-FFF2-40B4-BE49-F238E27FC236}">
                <a16:creationId xmlns:a16="http://schemas.microsoft.com/office/drawing/2014/main" id="{D19A8947-BC99-BF44-BFB1-382BF9D1ECD1}"/>
              </a:ext>
            </a:extLst>
          </p:cNvPr>
          <p:cNvPicPr>
            <a:picLocks noChangeAspect="1"/>
          </p:cNvPicPr>
          <p:nvPr/>
        </p:nvPicPr>
        <p:blipFill rotWithShape="1">
          <a:blip r:embed="rId6">
            <a:extLst>
              <a:ext uri="{28A0092B-C50C-407E-A947-70E740481C1C}">
                <a14:useLocalDpi xmlns:a14="http://schemas.microsoft.com/office/drawing/2010/main" val="0"/>
              </a:ext>
            </a:extLst>
          </a:blip>
          <a:srcRect l="5555" t="2196" r="11729" b="19685"/>
          <a:stretch/>
        </p:blipFill>
        <p:spPr bwMode="auto">
          <a:xfrm>
            <a:off x="7187045" y="1822514"/>
            <a:ext cx="1216152" cy="1216152"/>
          </a:xfrm>
          <a:prstGeom prst="rect">
            <a:avLst/>
          </a:prstGeom>
          <a:noFill/>
          <a:ln>
            <a:noFill/>
          </a:ln>
        </p:spPr>
      </p:pic>
    </p:spTree>
    <p:extLst>
      <p:ext uri="{BB962C8B-B14F-4D97-AF65-F5344CB8AC3E}">
        <p14:creationId xmlns:p14="http://schemas.microsoft.com/office/powerpoint/2010/main" val="1547566939"/>
      </p:ext>
    </p:extLst>
  </p:cSld>
  <p:clrMapOvr>
    <a:masterClrMapping/>
  </p:clrMapOvr>
  <p:transition>
    <p:fade thruBlk="1"/>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13073-019A-2B4C-8899-738C63AECED5}"/>
              </a:ext>
            </a:extLst>
          </p:cNvPr>
          <p:cNvSpPr>
            <a:spLocks noGrp="1"/>
          </p:cNvSpPr>
          <p:nvPr>
            <p:ph type="title"/>
          </p:nvPr>
        </p:nvSpPr>
        <p:spPr/>
        <p:txBody>
          <a:bodyPr/>
          <a:lstStyle/>
          <a:p>
            <a:r>
              <a:rPr lang="en-US" dirty="0"/>
              <a:t>Revision: FFTF-LMFR-RESR-001</a:t>
            </a:r>
          </a:p>
        </p:txBody>
      </p:sp>
      <p:sp>
        <p:nvSpPr>
          <p:cNvPr id="3" name="Content Placeholder 2">
            <a:extLst>
              <a:ext uri="{FF2B5EF4-FFF2-40B4-BE49-F238E27FC236}">
                <a16:creationId xmlns:a16="http://schemas.microsoft.com/office/drawing/2014/main" id="{F9F39C6A-4BEE-6A44-A723-DC89009A3563}"/>
              </a:ext>
            </a:extLst>
          </p:cNvPr>
          <p:cNvSpPr>
            <a:spLocks noGrp="1"/>
          </p:cNvSpPr>
          <p:nvPr>
            <p:ph idx="1"/>
          </p:nvPr>
        </p:nvSpPr>
        <p:spPr/>
        <p:txBody>
          <a:bodyPr>
            <a:normAutofit fontScale="85000" lnSpcReduction="10000"/>
          </a:bodyPr>
          <a:lstStyle/>
          <a:p>
            <a:r>
              <a:rPr lang="en-US" dirty="0"/>
              <a:t>Error in vertical and lateral placement of the simulated detectors for spectra measurements</a:t>
            </a:r>
          </a:p>
          <a:p>
            <a:r>
              <a:rPr lang="en-US" dirty="0"/>
              <a:t>Fairly close to correct lateral positions within the models</a:t>
            </a:r>
          </a:p>
          <a:p>
            <a:r>
              <a:rPr lang="en-US" dirty="0"/>
              <a:t>However, both neutron detectors were located in-core, whereas one should have been placed below the active fuel zone</a:t>
            </a:r>
          </a:p>
          <a:p>
            <a:endParaRPr lang="en-US" dirty="0"/>
          </a:p>
        </p:txBody>
      </p:sp>
      <p:sp>
        <p:nvSpPr>
          <p:cNvPr id="4" name="Slide Number Placeholder 3">
            <a:extLst>
              <a:ext uri="{FF2B5EF4-FFF2-40B4-BE49-F238E27FC236}">
                <a16:creationId xmlns:a16="http://schemas.microsoft.com/office/drawing/2014/main" id="{AC2D5C18-9FFC-994A-946C-4DAF6486FD87}"/>
              </a:ext>
            </a:extLst>
          </p:cNvPr>
          <p:cNvSpPr>
            <a:spLocks noGrp="1"/>
          </p:cNvSpPr>
          <p:nvPr>
            <p:ph type="sldNum" sz="quarter" idx="10"/>
          </p:nvPr>
        </p:nvSpPr>
        <p:spPr/>
        <p:txBody>
          <a:bodyPr/>
          <a:lstStyle/>
          <a:p>
            <a:pPr>
              <a:defRPr/>
            </a:pPr>
            <a:fld id="{24D36178-A6C2-4F1E-9A14-CDE8678F2A6C}" type="slidenum">
              <a:rPr lang="en-US" smtClean="0"/>
              <a:pPr>
                <a:defRPr/>
              </a:pPr>
              <a:t>50</a:t>
            </a:fld>
            <a:endParaRPr lang="en-US"/>
          </a:p>
        </p:txBody>
      </p:sp>
      <p:pic>
        <p:nvPicPr>
          <p:cNvPr id="6" name="Content Placeholder 5" descr="09-GA50001-122-1">
            <a:extLst>
              <a:ext uri="{FF2B5EF4-FFF2-40B4-BE49-F238E27FC236}">
                <a16:creationId xmlns:a16="http://schemas.microsoft.com/office/drawing/2014/main" id="{426FD89D-F70E-A348-8451-092E55051285}"/>
              </a:ext>
            </a:extLst>
          </p:cNvPr>
          <p:cNvPicPr>
            <a:picLocks noGrp="1" noChangeAspect="1"/>
          </p:cNvPicPr>
          <p:nvPr>
            <p:ph idx="11"/>
          </p:nvPr>
        </p:nvPicPr>
        <p:blipFill>
          <a:blip r:embed="rId2">
            <a:extLst>
              <a:ext uri="{28A0092B-C50C-407E-A947-70E740481C1C}">
                <a14:useLocalDpi xmlns:a14="http://schemas.microsoft.com/office/drawing/2010/main" val="0"/>
              </a:ext>
            </a:extLst>
          </a:blip>
          <a:srcRect/>
          <a:stretch>
            <a:fillRect/>
          </a:stretch>
        </p:blipFill>
        <p:spPr bwMode="auto">
          <a:xfrm>
            <a:off x="5114710" y="1447800"/>
            <a:ext cx="3173842" cy="4221163"/>
          </a:xfrm>
          <a:prstGeom prst="rect">
            <a:avLst/>
          </a:prstGeom>
          <a:noFill/>
          <a:ln>
            <a:noFill/>
          </a:ln>
        </p:spPr>
      </p:pic>
    </p:spTree>
    <p:extLst>
      <p:ext uri="{BB962C8B-B14F-4D97-AF65-F5344CB8AC3E}">
        <p14:creationId xmlns:p14="http://schemas.microsoft.com/office/powerpoint/2010/main" val="3849413781"/>
      </p:ext>
    </p:extLst>
  </p:cSld>
  <p:clrMapOvr>
    <a:masterClrMapping/>
  </p:clrMapOvr>
  <p:transition>
    <p:fade thruBlk="1"/>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00440-605C-EC44-ADAA-5D6FBB20E729}"/>
              </a:ext>
            </a:extLst>
          </p:cNvPr>
          <p:cNvSpPr>
            <a:spLocks noGrp="1"/>
          </p:cNvSpPr>
          <p:nvPr>
            <p:ph type="title"/>
          </p:nvPr>
        </p:nvSpPr>
        <p:spPr/>
        <p:txBody>
          <a:bodyPr>
            <a:normAutofit fontScale="90000"/>
          </a:bodyPr>
          <a:lstStyle/>
          <a:p>
            <a:r>
              <a:rPr lang="en-US" dirty="0"/>
              <a:t>Results: Midplane </a:t>
            </a:r>
            <a:br>
              <a:rPr lang="en-US" dirty="0"/>
            </a:br>
            <a:r>
              <a:rPr lang="en-US" dirty="0"/>
              <a:t>Neutron Spectra Measurements</a:t>
            </a:r>
          </a:p>
        </p:txBody>
      </p:sp>
      <p:sp>
        <p:nvSpPr>
          <p:cNvPr id="4" name="Slide Number Placeholder 3">
            <a:extLst>
              <a:ext uri="{FF2B5EF4-FFF2-40B4-BE49-F238E27FC236}">
                <a16:creationId xmlns:a16="http://schemas.microsoft.com/office/drawing/2014/main" id="{F4FFB362-38E0-904A-9A19-142EEAFE49C8}"/>
              </a:ext>
            </a:extLst>
          </p:cNvPr>
          <p:cNvSpPr>
            <a:spLocks noGrp="1"/>
          </p:cNvSpPr>
          <p:nvPr>
            <p:ph type="sldNum" sz="quarter" idx="10"/>
          </p:nvPr>
        </p:nvSpPr>
        <p:spPr/>
        <p:txBody>
          <a:bodyPr/>
          <a:lstStyle/>
          <a:p>
            <a:pPr>
              <a:defRPr/>
            </a:pPr>
            <a:fld id="{24D36178-A6C2-4F1E-9A14-CDE8678F2A6C}" type="slidenum">
              <a:rPr lang="en-US" smtClean="0"/>
              <a:pPr>
                <a:defRPr/>
              </a:pPr>
              <a:t>51</a:t>
            </a:fld>
            <a:endParaRPr lang="en-US"/>
          </a:p>
        </p:txBody>
      </p:sp>
      <p:pic>
        <p:nvPicPr>
          <p:cNvPr id="7" name="Content Placeholder 6">
            <a:extLst>
              <a:ext uri="{FF2B5EF4-FFF2-40B4-BE49-F238E27FC236}">
                <a16:creationId xmlns:a16="http://schemas.microsoft.com/office/drawing/2014/main" id="{41F19511-69FB-C24F-A29D-D16AA9A24213}"/>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5138" y="2024988"/>
            <a:ext cx="3802062" cy="3066787"/>
          </a:xfrm>
          <a:prstGeom prst="rect">
            <a:avLst/>
          </a:prstGeom>
          <a:noFill/>
          <a:ln>
            <a:noFill/>
          </a:ln>
        </p:spPr>
      </p:pic>
      <p:pic>
        <p:nvPicPr>
          <p:cNvPr id="8" name="Content Placeholder 7">
            <a:extLst>
              <a:ext uri="{FF2B5EF4-FFF2-40B4-BE49-F238E27FC236}">
                <a16:creationId xmlns:a16="http://schemas.microsoft.com/office/drawing/2014/main" id="{13BF2F05-94BC-8F4B-BF71-86F4649B1B05}"/>
              </a:ext>
            </a:extLst>
          </p:cNvPr>
          <p:cNvPicPr>
            <a:picLocks noGrp="1"/>
          </p:cNvPicPr>
          <p:nvPr>
            <p:ph idx="11"/>
          </p:nvPr>
        </p:nvPicPr>
        <p:blipFill>
          <a:blip r:embed="rId3"/>
          <a:stretch>
            <a:fillRect/>
          </a:stretch>
        </p:blipFill>
        <p:spPr>
          <a:xfrm>
            <a:off x="4876799" y="2056808"/>
            <a:ext cx="3802063" cy="3063240"/>
          </a:xfrm>
          <a:prstGeom prst="rect">
            <a:avLst/>
          </a:prstGeom>
        </p:spPr>
      </p:pic>
      <p:pic>
        <p:nvPicPr>
          <p:cNvPr id="9" name="Picture 8">
            <a:extLst>
              <a:ext uri="{FF2B5EF4-FFF2-40B4-BE49-F238E27FC236}">
                <a16:creationId xmlns:a16="http://schemas.microsoft.com/office/drawing/2014/main" id="{0A8923C7-7371-214D-91E6-F0D0702FF701}"/>
              </a:ext>
            </a:extLst>
          </p:cNvPr>
          <p:cNvPicPr/>
          <p:nvPr/>
        </p:nvPicPr>
        <p:blipFill>
          <a:blip r:embed="rId4"/>
          <a:stretch>
            <a:fillRect/>
          </a:stretch>
        </p:blipFill>
        <p:spPr>
          <a:xfrm>
            <a:off x="6248400" y="304800"/>
            <a:ext cx="2743200" cy="1584325"/>
          </a:xfrm>
          <a:prstGeom prst="rect">
            <a:avLst/>
          </a:prstGeom>
        </p:spPr>
      </p:pic>
      <p:sp>
        <p:nvSpPr>
          <p:cNvPr id="10" name="Rectangle 9">
            <a:extLst>
              <a:ext uri="{FF2B5EF4-FFF2-40B4-BE49-F238E27FC236}">
                <a16:creationId xmlns:a16="http://schemas.microsoft.com/office/drawing/2014/main" id="{8A770BFC-70D1-DE46-90CD-70F834F3730F}"/>
              </a:ext>
            </a:extLst>
          </p:cNvPr>
          <p:cNvSpPr/>
          <p:nvPr/>
        </p:nvSpPr>
        <p:spPr>
          <a:xfrm>
            <a:off x="3111272" y="2024988"/>
            <a:ext cx="1484701" cy="592535"/>
          </a:xfrm>
          <a:prstGeom prst="rect">
            <a:avLst/>
          </a:prstGeom>
          <a:noFill/>
        </p:spPr>
        <p:txBody>
          <a:bodyPr wrap="none" lIns="91440" tIns="45720" rIns="91440" bIns="45720">
            <a:spAutoFit/>
          </a:bodyPr>
          <a:lstStyle/>
          <a:p>
            <a:pPr algn="ctr">
              <a:buNone/>
            </a:pPr>
            <a:r>
              <a:rPr lang="en-US" sz="4800" b="1" cap="none" spc="0" dirty="0">
                <a:ln w="22225">
                  <a:solidFill>
                    <a:schemeClr val="accent2"/>
                  </a:solidFill>
                  <a:prstDash val="solid"/>
                </a:ln>
                <a:solidFill>
                  <a:srgbClr val="C00000"/>
                </a:solidFill>
                <a:effectLst/>
              </a:rPr>
              <a:t>OLD</a:t>
            </a:r>
          </a:p>
        </p:txBody>
      </p:sp>
      <p:sp>
        <p:nvSpPr>
          <p:cNvPr id="11" name="Rectangle 10">
            <a:extLst>
              <a:ext uri="{FF2B5EF4-FFF2-40B4-BE49-F238E27FC236}">
                <a16:creationId xmlns:a16="http://schemas.microsoft.com/office/drawing/2014/main" id="{9456D168-CE81-634A-9C4B-8A5672102B7C}"/>
              </a:ext>
            </a:extLst>
          </p:cNvPr>
          <p:cNvSpPr/>
          <p:nvPr/>
        </p:nvSpPr>
        <p:spPr>
          <a:xfrm>
            <a:off x="7516084" y="2024987"/>
            <a:ext cx="1619354" cy="592535"/>
          </a:xfrm>
          <a:prstGeom prst="rect">
            <a:avLst/>
          </a:prstGeom>
          <a:noFill/>
        </p:spPr>
        <p:txBody>
          <a:bodyPr wrap="none" lIns="91440" tIns="45720" rIns="91440" bIns="45720">
            <a:spAutoFit/>
          </a:bodyPr>
          <a:lstStyle/>
          <a:p>
            <a:pPr algn="ctr">
              <a:buNone/>
            </a:pPr>
            <a:r>
              <a:rPr lang="en-US" sz="4800" b="1" cap="none" spc="0" dirty="0">
                <a:ln w="22225">
                  <a:solidFill>
                    <a:schemeClr val="accent2"/>
                  </a:solidFill>
                  <a:prstDash val="solid"/>
                </a:ln>
                <a:solidFill>
                  <a:srgbClr val="C00000"/>
                </a:solidFill>
                <a:effectLst/>
              </a:rPr>
              <a:t>NEW</a:t>
            </a:r>
          </a:p>
        </p:txBody>
      </p:sp>
      <p:sp>
        <p:nvSpPr>
          <p:cNvPr id="12" name="Rectangle 11">
            <a:extLst>
              <a:ext uri="{FF2B5EF4-FFF2-40B4-BE49-F238E27FC236}">
                <a16:creationId xmlns:a16="http://schemas.microsoft.com/office/drawing/2014/main" id="{72EC42A9-5592-CB44-A7BC-F51249C7142C}"/>
              </a:ext>
            </a:extLst>
          </p:cNvPr>
          <p:cNvSpPr/>
          <p:nvPr/>
        </p:nvSpPr>
        <p:spPr>
          <a:xfrm>
            <a:off x="1092481" y="5585298"/>
            <a:ext cx="7006983" cy="655051"/>
          </a:xfrm>
          <a:prstGeom prst="rect">
            <a:avLst/>
          </a:prstGeom>
          <a:noFill/>
        </p:spPr>
        <p:txBody>
          <a:bodyPr wrap="none" lIns="91440" tIns="45720" rIns="91440" bIns="45720">
            <a:spAutoFit/>
          </a:bodyPr>
          <a:lstStyle/>
          <a:p>
            <a:pPr algn="ctr">
              <a:buNone/>
            </a:pPr>
            <a:r>
              <a:rPr lang="en-US" sz="5400" dirty="0">
                <a:ln w="22225">
                  <a:solidFill>
                    <a:schemeClr val="accent2"/>
                  </a:solidFill>
                  <a:prstDash val="solid"/>
                </a:ln>
                <a:solidFill>
                  <a:schemeClr val="accent2">
                    <a:lumMod val="40000"/>
                    <a:lumOff val="60000"/>
                  </a:schemeClr>
                </a:solidFill>
              </a:rPr>
              <a:t>Excellent Agreement</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885233691"/>
      </p:ext>
    </p:extLst>
  </p:cSld>
  <p:clrMapOvr>
    <a:masterClrMapping/>
  </p:clrMapOvr>
  <p:transition>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00440-605C-EC44-ADAA-5D6FBB20E729}"/>
              </a:ext>
            </a:extLst>
          </p:cNvPr>
          <p:cNvSpPr>
            <a:spLocks noGrp="1"/>
          </p:cNvSpPr>
          <p:nvPr>
            <p:ph type="title"/>
          </p:nvPr>
        </p:nvSpPr>
        <p:spPr/>
        <p:txBody>
          <a:bodyPr>
            <a:normAutofit fontScale="90000"/>
          </a:bodyPr>
          <a:lstStyle/>
          <a:p>
            <a:r>
              <a:rPr lang="en-US" dirty="0"/>
              <a:t>Results: 80-cm Below Midplane </a:t>
            </a:r>
            <a:br>
              <a:rPr lang="en-US" dirty="0"/>
            </a:br>
            <a:r>
              <a:rPr lang="en-US" dirty="0"/>
              <a:t>Neutron Spectra Measurements</a:t>
            </a:r>
          </a:p>
        </p:txBody>
      </p:sp>
      <p:sp>
        <p:nvSpPr>
          <p:cNvPr id="4" name="Slide Number Placeholder 3">
            <a:extLst>
              <a:ext uri="{FF2B5EF4-FFF2-40B4-BE49-F238E27FC236}">
                <a16:creationId xmlns:a16="http://schemas.microsoft.com/office/drawing/2014/main" id="{F4FFB362-38E0-904A-9A19-142EEAFE49C8}"/>
              </a:ext>
            </a:extLst>
          </p:cNvPr>
          <p:cNvSpPr>
            <a:spLocks noGrp="1"/>
          </p:cNvSpPr>
          <p:nvPr>
            <p:ph type="sldNum" sz="quarter" idx="10"/>
          </p:nvPr>
        </p:nvSpPr>
        <p:spPr/>
        <p:txBody>
          <a:bodyPr/>
          <a:lstStyle/>
          <a:p>
            <a:pPr>
              <a:defRPr/>
            </a:pPr>
            <a:fld id="{24D36178-A6C2-4F1E-9A14-CDE8678F2A6C}" type="slidenum">
              <a:rPr lang="en-US" smtClean="0"/>
              <a:pPr>
                <a:defRPr/>
              </a:pPr>
              <a:t>52</a:t>
            </a:fld>
            <a:endParaRPr lang="en-US"/>
          </a:p>
        </p:txBody>
      </p:sp>
      <p:pic>
        <p:nvPicPr>
          <p:cNvPr id="7" name="Content Placeholder 6">
            <a:extLst>
              <a:ext uri="{FF2B5EF4-FFF2-40B4-BE49-F238E27FC236}">
                <a16:creationId xmlns:a16="http://schemas.microsoft.com/office/drawing/2014/main" id="{A37B3F7A-8B96-A442-BE8D-D2EC52B628D4}"/>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5138" y="2036934"/>
            <a:ext cx="3802062" cy="3042894"/>
          </a:xfrm>
          <a:prstGeom prst="rect">
            <a:avLst/>
          </a:prstGeom>
          <a:noFill/>
          <a:ln>
            <a:noFill/>
          </a:ln>
        </p:spPr>
      </p:pic>
      <p:pic>
        <p:nvPicPr>
          <p:cNvPr id="8" name="Content Placeholder 7">
            <a:extLst>
              <a:ext uri="{FF2B5EF4-FFF2-40B4-BE49-F238E27FC236}">
                <a16:creationId xmlns:a16="http://schemas.microsoft.com/office/drawing/2014/main" id="{C99AF802-D897-C341-8E9F-33C7A6C420FD}"/>
              </a:ext>
            </a:extLst>
          </p:cNvPr>
          <p:cNvPicPr>
            <a:picLocks noGrp="1"/>
          </p:cNvPicPr>
          <p:nvPr>
            <p:ph idx="11"/>
          </p:nvPr>
        </p:nvPicPr>
        <p:blipFill>
          <a:blip r:embed="rId3"/>
          <a:stretch>
            <a:fillRect/>
          </a:stretch>
        </p:blipFill>
        <p:spPr>
          <a:xfrm>
            <a:off x="4876799" y="2050014"/>
            <a:ext cx="3802063" cy="3044952"/>
          </a:xfrm>
          <a:prstGeom prst="rect">
            <a:avLst/>
          </a:prstGeom>
        </p:spPr>
      </p:pic>
      <p:pic>
        <p:nvPicPr>
          <p:cNvPr id="9" name="Picture 8">
            <a:extLst>
              <a:ext uri="{FF2B5EF4-FFF2-40B4-BE49-F238E27FC236}">
                <a16:creationId xmlns:a16="http://schemas.microsoft.com/office/drawing/2014/main" id="{8E78F7E7-E61E-6745-8B27-E2B489FF3CE4}"/>
              </a:ext>
            </a:extLst>
          </p:cNvPr>
          <p:cNvPicPr/>
          <p:nvPr/>
        </p:nvPicPr>
        <p:blipFill>
          <a:blip r:embed="rId4"/>
          <a:stretch>
            <a:fillRect/>
          </a:stretch>
        </p:blipFill>
        <p:spPr>
          <a:xfrm>
            <a:off x="6248400" y="304800"/>
            <a:ext cx="2743200" cy="1584325"/>
          </a:xfrm>
          <a:prstGeom prst="rect">
            <a:avLst/>
          </a:prstGeom>
        </p:spPr>
      </p:pic>
      <p:sp>
        <p:nvSpPr>
          <p:cNvPr id="10" name="Rectangle 9">
            <a:extLst>
              <a:ext uri="{FF2B5EF4-FFF2-40B4-BE49-F238E27FC236}">
                <a16:creationId xmlns:a16="http://schemas.microsoft.com/office/drawing/2014/main" id="{CB1E8CCC-AB2D-0244-B470-D438918DDA37}"/>
              </a:ext>
            </a:extLst>
          </p:cNvPr>
          <p:cNvSpPr/>
          <p:nvPr/>
        </p:nvSpPr>
        <p:spPr>
          <a:xfrm>
            <a:off x="3111272" y="2024988"/>
            <a:ext cx="1484701" cy="592535"/>
          </a:xfrm>
          <a:prstGeom prst="rect">
            <a:avLst/>
          </a:prstGeom>
          <a:noFill/>
        </p:spPr>
        <p:txBody>
          <a:bodyPr wrap="none" lIns="91440" tIns="45720" rIns="91440" bIns="45720">
            <a:spAutoFit/>
          </a:bodyPr>
          <a:lstStyle/>
          <a:p>
            <a:pPr algn="ctr">
              <a:buNone/>
            </a:pPr>
            <a:r>
              <a:rPr lang="en-US" sz="4800" b="1" cap="none" spc="0" dirty="0">
                <a:ln w="22225">
                  <a:solidFill>
                    <a:schemeClr val="accent2"/>
                  </a:solidFill>
                  <a:prstDash val="solid"/>
                </a:ln>
                <a:solidFill>
                  <a:srgbClr val="C00000"/>
                </a:solidFill>
                <a:effectLst/>
              </a:rPr>
              <a:t>OLD</a:t>
            </a:r>
          </a:p>
        </p:txBody>
      </p:sp>
      <p:sp>
        <p:nvSpPr>
          <p:cNvPr id="11" name="Rectangle 10">
            <a:extLst>
              <a:ext uri="{FF2B5EF4-FFF2-40B4-BE49-F238E27FC236}">
                <a16:creationId xmlns:a16="http://schemas.microsoft.com/office/drawing/2014/main" id="{92A093F8-79FE-4B4C-86B0-788FBA0810D3}"/>
              </a:ext>
            </a:extLst>
          </p:cNvPr>
          <p:cNvSpPr/>
          <p:nvPr/>
        </p:nvSpPr>
        <p:spPr>
          <a:xfrm>
            <a:off x="7516084" y="2024987"/>
            <a:ext cx="1619354" cy="592535"/>
          </a:xfrm>
          <a:prstGeom prst="rect">
            <a:avLst/>
          </a:prstGeom>
          <a:noFill/>
        </p:spPr>
        <p:txBody>
          <a:bodyPr wrap="none" lIns="91440" tIns="45720" rIns="91440" bIns="45720">
            <a:spAutoFit/>
          </a:bodyPr>
          <a:lstStyle/>
          <a:p>
            <a:pPr algn="ctr">
              <a:buNone/>
            </a:pPr>
            <a:r>
              <a:rPr lang="en-US" sz="4800" b="1" cap="none" spc="0" dirty="0">
                <a:ln w="22225">
                  <a:solidFill>
                    <a:schemeClr val="accent2"/>
                  </a:solidFill>
                  <a:prstDash val="solid"/>
                </a:ln>
                <a:solidFill>
                  <a:srgbClr val="C00000"/>
                </a:solidFill>
                <a:effectLst/>
              </a:rPr>
              <a:t>NEW</a:t>
            </a:r>
          </a:p>
        </p:txBody>
      </p:sp>
      <p:sp>
        <p:nvSpPr>
          <p:cNvPr id="12" name="Rectangle 11">
            <a:extLst>
              <a:ext uri="{FF2B5EF4-FFF2-40B4-BE49-F238E27FC236}">
                <a16:creationId xmlns:a16="http://schemas.microsoft.com/office/drawing/2014/main" id="{45FB800A-7FE2-A74C-82D3-4CA557110586}"/>
              </a:ext>
            </a:extLst>
          </p:cNvPr>
          <p:cNvSpPr/>
          <p:nvPr/>
        </p:nvSpPr>
        <p:spPr>
          <a:xfrm>
            <a:off x="1054011" y="5585298"/>
            <a:ext cx="7083927" cy="655051"/>
          </a:xfrm>
          <a:prstGeom prst="rect">
            <a:avLst/>
          </a:prstGeom>
          <a:noFill/>
        </p:spPr>
        <p:txBody>
          <a:bodyPr wrap="none" lIns="91440" tIns="45720" rIns="91440" bIns="45720">
            <a:spAutoFit/>
          </a:bodyPr>
          <a:lstStyle/>
          <a:p>
            <a:pPr algn="ctr">
              <a:buNone/>
            </a:pPr>
            <a:r>
              <a:rPr lang="en-US" sz="5400" dirty="0">
                <a:ln w="22225">
                  <a:solidFill>
                    <a:schemeClr val="accent2"/>
                  </a:solidFill>
                  <a:prstDash val="solid"/>
                </a:ln>
                <a:solidFill>
                  <a:schemeClr val="accent2">
                    <a:lumMod val="40000"/>
                    <a:lumOff val="60000"/>
                  </a:schemeClr>
                </a:solidFill>
              </a:rPr>
              <a:t>Improved Agreement</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370537112"/>
      </p:ext>
    </p:extLst>
  </p:cSld>
  <p:clrMapOvr>
    <a:masterClrMapping/>
  </p:clrMapOvr>
  <p:transition>
    <p:fade thruBlk="1"/>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00440-605C-EC44-ADAA-5D6FBB20E729}"/>
              </a:ext>
            </a:extLst>
          </p:cNvPr>
          <p:cNvSpPr>
            <a:spLocks noGrp="1"/>
          </p:cNvSpPr>
          <p:nvPr>
            <p:ph type="title"/>
          </p:nvPr>
        </p:nvSpPr>
        <p:spPr/>
        <p:txBody>
          <a:bodyPr>
            <a:normAutofit fontScale="90000"/>
          </a:bodyPr>
          <a:lstStyle/>
          <a:p>
            <a:r>
              <a:rPr lang="en-US" dirty="0"/>
              <a:t>Results: Midplane </a:t>
            </a:r>
            <a:br>
              <a:rPr lang="en-US" dirty="0"/>
            </a:br>
            <a:r>
              <a:rPr lang="en-US" dirty="0"/>
              <a:t>Gamma Spectra Measurements</a:t>
            </a:r>
          </a:p>
        </p:txBody>
      </p:sp>
      <p:sp>
        <p:nvSpPr>
          <p:cNvPr id="4" name="Slide Number Placeholder 3">
            <a:extLst>
              <a:ext uri="{FF2B5EF4-FFF2-40B4-BE49-F238E27FC236}">
                <a16:creationId xmlns:a16="http://schemas.microsoft.com/office/drawing/2014/main" id="{F4FFB362-38E0-904A-9A19-142EEAFE49C8}"/>
              </a:ext>
            </a:extLst>
          </p:cNvPr>
          <p:cNvSpPr>
            <a:spLocks noGrp="1"/>
          </p:cNvSpPr>
          <p:nvPr>
            <p:ph type="sldNum" sz="quarter" idx="10"/>
          </p:nvPr>
        </p:nvSpPr>
        <p:spPr/>
        <p:txBody>
          <a:bodyPr/>
          <a:lstStyle/>
          <a:p>
            <a:pPr>
              <a:defRPr/>
            </a:pPr>
            <a:fld id="{24D36178-A6C2-4F1E-9A14-CDE8678F2A6C}" type="slidenum">
              <a:rPr lang="en-US" smtClean="0"/>
              <a:pPr>
                <a:defRPr/>
              </a:pPr>
              <a:t>53</a:t>
            </a:fld>
            <a:endParaRPr lang="en-US"/>
          </a:p>
        </p:txBody>
      </p:sp>
      <p:pic>
        <p:nvPicPr>
          <p:cNvPr id="7" name="Content Placeholder 6">
            <a:extLst>
              <a:ext uri="{FF2B5EF4-FFF2-40B4-BE49-F238E27FC236}">
                <a16:creationId xmlns:a16="http://schemas.microsoft.com/office/drawing/2014/main" id="{098DA860-69AD-5E48-94D3-257FCC3FE0F2}"/>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5138" y="2024988"/>
            <a:ext cx="3802062" cy="3066787"/>
          </a:xfrm>
          <a:prstGeom prst="rect">
            <a:avLst/>
          </a:prstGeom>
          <a:noFill/>
          <a:ln>
            <a:noFill/>
          </a:ln>
        </p:spPr>
      </p:pic>
      <p:pic>
        <p:nvPicPr>
          <p:cNvPr id="8" name="Content Placeholder 7">
            <a:extLst>
              <a:ext uri="{FF2B5EF4-FFF2-40B4-BE49-F238E27FC236}">
                <a16:creationId xmlns:a16="http://schemas.microsoft.com/office/drawing/2014/main" id="{8C3F3555-733F-C04E-9A5F-1A1B251C3618}"/>
              </a:ext>
            </a:extLst>
          </p:cNvPr>
          <p:cNvPicPr>
            <a:picLocks noGrp="1"/>
          </p:cNvPicPr>
          <p:nvPr>
            <p:ph idx="11"/>
          </p:nvPr>
        </p:nvPicPr>
        <p:blipFill>
          <a:blip r:embed="rId3"/>
          <a:stretch>
            <a:fillRect/>
          </a:stretch>
        </p:blipFill>
        <p:spPr>
          <a:xfrm>
            <a:off x="4876802" y="2028535"/>
            <a:ext cx="3802063" cy="3063240"/>
          </a:xfrm>
          <a:prstGeom prst="rect">
            <a:avLst/>
          </a:prstGeom>
        </p:spPr>
      </p:pic>
      <p:sp>
        <p:nvSpPr>
          <p:cNvPr id="9" name="Rectangle 8">
            <a:extLst>
              <a:ext uri="{FF2B5EF4-FFF2-40B4-BE49-F238E27FC236}">
                <a16:creationId xmlns:a16="http://schemas.microsoft.com/office/drawing/2014/main" id="{D4286705-1BF0-C645-BE6F-3D520DA16DC5}"/>
              </a:ext>
            </a:extLst>
          </p:cNvPr>
          <p:cNvSpPr/>
          <p:nvPr/>
        </p:nvSpPr>
        <p:spPr>
          <a:xfrm>
            <a:off x="3111272" y="2024988"/>
            <a:ext cx="1484701" cy="592535"/>
          </a:xfrm>
          <a:prstGeom prst="rect">
            <a:avLst/>
          </a:prstGeom>
          <a:noFill/>
        </p:spPr>
        <p:txBody>
          <a:bodyPr wrap="none" lIns="91440" tIns="45720" rIns="91440" bIns="45720">
            <a:spAutoFit/>
          </a:bodyPr>
          <a:lstStyle/>
          <a:p>
            <a:pPr algn="ctr">
              <a:buNone/>
            </a:pPr>
            <a:r>
              <a:rPr lang="en-US" sz="4800" b="1" cap="none" spc="0" dirty="0">
                <a:ln w="22225">
                  <a:solidFill>
                    <a:schemeClr val="accent2"/>
                  </a:solidFill>
                  <a:prstDash val="solid"/>
                </a:ln>
                <a:solidFill>
                  <a:srgbClr val="C00000"/>
                </a:solidFill>
                <a:effectLst/>
              </a:rPr>
              <a:t>OLD</a:t>
            </a:r>
          </a:p>
        </p:txBody>
      </p:sp>
      <p:sp>
        <p:nvSpPr>
          <p:cNvPr id="10" name="Rectangle 9">
            <a:extLst>
              <a:ext uri="{FF2B5EF4-FFF2-40B4-BE49-F238E27FC236}">
                <a16:creationId xmlns:a16="http://schemas.microsoft.com/office/drawing/2014/main" id="{7F5EF80A-C3DB-A34D-A6D8-77573B156612}"/>
              </a:ext>
            </a:extLst>
          </p:cNvPr>
          <p:cNvSpPr/>
          <p:nvPr/>
        </p:nvSpPr>
        <p:spPr>
          <a:xfrm>
            <a:off x="7516084" y="2024987"/>
            <a:ext cx="1619354" cy="592535"/>
          </a:xfrm>
          <a:prstGeom prst="rect">
            <a:avLst/>
          </a:prstGeom>
          <a:noFill/>
        </p:spPr>
        <p:txBody>
          <a:bodyPr wrap="none" lIns="91440" tIns="45720" rIns="91440" bIns="45720">
            <a:spAutoFit/>
          </a:bodyPr>
          <a:lstStyle/>
          <a:p>
            <a:pPr algn="ctr">
              <a:buNone/>
            </a:pPr>
            <a:r>
              <a:rPr lang="en-US" sz="4800" b="1" cap="none" spc="0" dirty="0">
                <a:ln w="22225">
                  <a:solidFill>
                    <a:schemeClr val="accent2"/>
                  </a:solidFill>
                  <a:prstDash val="solid"/>
                </a:ln>
                <a:solidFill>
                  <a:srgbClr val="C00000"/>
                </a:solidFill>
                <a:effectLst/>
              </a:rPr>
              <a:t>NEW</a:t>
            </a:r>
          </a:p>
        </p:txBody>
      </p:sp>
      <p:sp>
        <p:nvSpPr>
          <p:cNvPr id="11" name="Rectangle 10">
            <a:extLst>
              <a:ext uri="{FF2B5EF4-FFF2-40B4-BE49-F238E27FC236}">
                <a16:creationId xmlns:a16="http://schemas.microsoft.com/office/drawing/2014/main" id="{3E692074-06FF-4B47-835D-D3E1F2B18909}"/>
              </a:ext>
            </a:extLst>
          </p:cNvPr>
          <p:cNvSpPr/>
          <p:nvPr/>
        </p:nvSpPr>
        <p:spPr>
          <a:xfrm>
            <a:off x="1054011" y="5585298"/>
            <a:ext cx="7083927" cy="655051"/>
          </a:xfrm>
          <a:prstGeom prst="rect">
            <a:avLst/>
          </a:prstGeom>
          <a:noFill/>
        </p:spPr>
        <p:txBody>
          <a:bodyPr wrap="none" lIns="91440" tIns="45720" rIns="91440" bIns="45720">
            <a:spAutoFit/>
          </a:bodyPr>
          <a:lstStyle/>
          <a:p>
            <a:pPr algn="ctr">
              <a:buNone/>
            </a:pPr>
            <a:r>
              <a:rPr lang="en-US" sz="5400" dirty="0">
                <a:ln w="22225">
                  <a:solidFill>
                    <a:schemeClr val="accent2"/>
                  </a:solidFill>
                  <a:prstDash val="solid"/>
                </a:ln>
                <a:solidFill>
                  <a:schemeClr val="accent2">
                    <a:lumMod val="40000"/>
                    <a:lumOff val="60000"/>
                  </a:schemeClr>
                </a:solidFill>
              </a:rPr>
              <a:t>Improved Agreement</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3" name="Rectangle 2">
            <a:extLst>
              <a:ext uri="{FF2B5EF4-FFF2-40B4-BE49-F238E27FC236}">
                <a16:creationId xmlns:a16="http://schemas.microsoft.com/office/drawing/2014/main" id="{04AE39D6-5C07-1B41-AFE2-A63032BD46E5}"/>
              </a:ext>
            </a:extLst>
          </p:cNvPr>
          <p:cNvSpPr/>
          <p:nvPr/>
        </p:nvSpPr>
        <p:spPr>
          <a:xfrm>
            <a:off x="1169507" y="3784695"/>
            <a:ext cx="1523174" cy="384080"/>
          </a:xfrm>
          <a:prstGeom prst="rect">
            <a:avLst/>
          </a:prstGeom>
          <a:noFill/>
        </p:spPr>
        <p:txBody>
          <a:bodyPr wrap="none" lIns="91440" tIns="45720" rIns="91440" bIns="45720">
            <a:spAutoFit/>
          </a:bodyPr>
          <a:lstStyle/>
          <a:p>
            <a:pPr algn="ctr">
              <a:buNone/>
            </a:pPr>
            <a:r>
              <a:rPr lang="en-US" sz="2800" b="0" dirty="0">
                <a:ln w="0"/>
                <a:solidFill>
                  <a:schemeClr val="accent1"/>
                </a:solidFill>
                <a:effectLst>
                  <a:outerShdw blurRad="38100" dist="25400" dir="5400000" algn="ctr" rotWithShape="0">
                    <a:srgbClr val="6E747A">
                      <a:alpha val="43000"/>
                    </a:srgbClr>
                  </a:outerShdw>
                </a:effectLst>
              </a:rPr>
              <a:t>~ &gt;37 %</a:t>
            </a:r>
            <a:endParaRPr lang="en-US" sz="2800" b="0" cap="none" spc="0" dirty="0">
              <a:ln w="0"/>
              <a:solidFill>
                <a:schemeClr val="accent1"/>
              </a:solidFill>
              <a:effectLst>
                <a:outerShdw blurRad="38100" dist="25400" dir="5400000" algn="ctr" rotWithShape="0">
                  <a:srgbClr val="6E747A">
                    <a:alpha val="43000"/>
                  </a:srgbClr>
                </a:outerShdw>
              </a:effectLst>
            </a:endParaRPr>
          </a:p>
        </p:txBody>
      </p:sp>
      <p:sp>
        <p:nvSpPr>
          <p:cNvPr id="12" name="Rectangle 11">
            <a:extLst>
              <a:ext uri="{FF2B5EF4-FFF2-40B4-BE49-F238E27FC236}">
                <a16:creationId xmlns:a16="http://schemas.microsoft.com/office/drawing/2014/main" id="{FDE2CA49-DA14-0442-A1F5-FEAF99EA91FF}"/>
              </a:ext>
            </a:extLst>
          </p:cNvPr>
          <p:cNvSpPr/>
          <p:nvPr/>
        </p:nvSpPr>
        <p:spPr>
          <a:xfrm>
            <a:off x="5602443" y="3759064"/>
            <a:ext cx="1496500" cy="384080"/>
          </a:xfrm>
          <a:prstGeom prst="rect">
            <a:avLst/>
          </a:prstGeom>
          <a:noFill/>
        </p:spPr>
        <p:txBody>
          <a:bodyPr wrap="none" lIns="91440" tIns="45720" rIns="91440" bIns="45720">
            <a:spAutoFit/>
          </a:bodyPr>
          <a:lstStyle/>
          <a:p>
            <a:pPr algn="ctr">
              <a:buNone/>
            </a:pPr>
            <a:r>
              <a:rPr lang="en-US" sz="2800" b="0" dirty="0">
                <a:ln w="0"/>
                <a:solidFill>
                  <a:schemeClr val="accent1"/>
                </a:solidFill>
                <a:effectLst>
                  <a:outerShdw blurRad="38100" dist="25400" dir="5400000" algn="ctr" rotWithShape="0">
                    <a:srgbClr val="6E747A">
                      <a:alpha val="43000"/>
                    </a:srgbClr>
                  </a:outerShdw>
                </a:effectLst>
              </a:rPr>
              <a:t>~ &lt;11 %</a:t>
            </a:r>
            <a:endParaRPr lang="en-US" sz="28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103690924"/>
      </p:ext>
    </p:extLst>
  </p:cSld>
  <p:clrMapOvr>
    <a:masterClrMapping/>
  </p:clrMapOvr>
  <p:transition>
    <p:fade thruBlk="1"/>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2BE321-5FFB-BF4A-A22E-36807439DB0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42934" y="3124199"/>
            <a:ext cx="4724665" cy="3411419"/>
          </a:xfrm>
          <a:prstGeom prst="rect">
            <a:avLst/>
          </a:prstGeom>
          <a:ln>
            <a:noFill/>
          </a:ln>
          <a:effectLst>
            <a:outerShdw blurRad="190500" algn="tl" rotWithShape="0">
              <a:srgbClr val="000000">
                <a:alpha val="70000"/>
              </a:srgbClr>
            </a:outerShdw>
          </a:effectLst>
        </p:spPr>
      </p:pic>
      <p:sp>
        <p:nvSpPr>
          <p:cNvPr id="4" name="Slide Number Placeholder 3"/>
          <p:cNvSpPr>
            <a:spLocks noGrp="1"/>
          </p:cNvSpPr>
          <p:nvPr>
            <p:ph type="sldNum" sz="quarter" idx="10"/>
          </p:nvPr>
        </p:nvSpPr>
        <p:spPr/>
        <p:txBody>
          <a:bodyPr/>
          <a:lstStyle/>
          <a:p>
            <a:pPr>
              <a:defRPr/>
            </a:pPr>
            <a:fld id="{24D36178-A6C2-4F1E-9A14-CDE8678F2A6C}" type="slidenum">
              <a:rPr lang="en-US" smtClean="0"/>
              <a:pPr>
                <a:defRPr/>
              </a:pPr>
              <a:t>54</a:t>
            </a:fld>
            <a:endParaRPr lang="en-US"/>
          </a:p>
        </p:txBody>
      </p:sp>
      <p:sp>
        <p:nvSpPr>
          <p:cNvPr id="2" name="Title 1"/>
          <p:cNvSpPr>
            <a:spLocks noGrp="1"/>
          </p:cNvSpPr>
          <p:nvPr>
            <p:ph type="title"/>
          </p:nvPr>
        </p:nvSpPr>
        <p:spPr/>
        <p:txBody>
          <a:bodyPr>
            <a:normAutofit fontScale="90000"/>
          </a:bodyPr>
          <a:lstStyle/>
          <a:p>
            <a:r>
              <a:rPr lang="en-US" dirty="0"/>
              <a:t>New:</a:t>
            </a:r>
            <a:br>
              <a:rPr lang="en-US" dirty="0"/>
            </a:br>
            <a:r>
              <a:rPr lang="en-US" dirty="0"/>
              <a:t>TREAT-FUND-RESR-003</a:t>
            </a:r>
          </a:p>
        </p:txBody>
      </p:sp>
      <p:sp>
        <p:nvSpPr>
          <p:cNvPr id="9" name="Content Placeholder 8">
            <a:extLst>
              <a:ext uri="{FF2B5EF4-FFF2-40B4-BE49-F238E27FC236}">
                <a16:creationId xmlns:a16="http://schemas.microsoft.com/office/drawing/2014/main" id="{5CA968B0-2C8B-4E42-89B3-F5C5AD37768F}"/>
              </a:ext>
            </a:extLst>
          </p:cNvPr>
          <p:cNvSpPr>
            <a:spLocks noGrp="1"/>
          </p:cNvSpPr>
          <p:nvPr>
            <p:ph idx="1"/>
          </p:nvPr>
        </p:nvSpPr>
        <p:spPr>
          <a:xfrm>
            <a:off x="465138" y="1447801"/>
            <a:ext cx="3802062" cy="2286000"/>
          </a:xfrm>
        </p:spPr>
        <p:txBody>
          <a:bodyPr>
            <a:normAutofit fontScale="92500" lnSpcReduction="10000"/>
          </a:bodyPr>
          <a:lstStyle/>
          <a:p>
            <a:r>
              <a:rPr lang="en-US" dirty="0"/>
              <a:t>Transient Reactor Test Facility – INL</a:t>
            </a:r>
          </a:p>
          <a:p>
            <a:pPr lvl="1"/>
            <a:r>
              <a:rPr lang="en-US" dirty="0"/>
              <a:t>NCSU (US)</a:t>
            </a:r>
          </a:p>
          <a:p>
            <a:pPr lvl="1"/>
            <a:r>
              <a:rPr lang="en-US" dirty="0"/>
              <a:t>M2CAL Series</a:t>
            </a:r>
          </a:p>
          <a:p>
            <a:r>
              <a:rPr lang="en-US" dirty="0"/>
              <a:t>Evaluated</a:t>
            </a:r>
          </a:p>
          <a:p>
            <a:pPr lvl="1"/>
            <a:r>
              <a:rPr lang="en-US" dirty="0"/>
              <a:t>Criticality</a:t>
            </a:r>
          </a:p>
          <a:p>
            <a:pPr lvl="1"/>
            <a:endParaRPr lang="en-US" dirty="0"/>
          </a:p>
          <a:p>
            <a:endParaRPr lang="en-US" dirty="0"/>
          </a:p>
        </p:txBody>
      </p:sp>
      <p:pic>
        <p:nvPicPr>
          <p:cNvPr id="6" name="image49.jpg" descr="Perspective View (Recent).jpg">
            <a:extLst>
              <a:ext uri="{FF2B5EF4-FFF2-40B4-BE49-F238E27FC236}">
                <a16:creationId xmlns:a16="http://schemas.microsoft.com/office/drawing/2014/main" id="{4FC0A760-9186-8446-B652-816AFFC890C9}"/>
              </a:ext>
            </a:extLst>
          </p:cNvPr>
          <p:cNvPicPr>
            <a:picLocks noGrp="1" noChangeAspect="1"/>
          </p:cNvPicPr>
          <p:nvPr>
            <p:ph idx="11"/>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4817004" y="381000"/>
            <a:ext cx="3802063" cy="366097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99149479"/>
      </p:ext>
    </p:extLst>
  </p:cSld>
  <p:clrMapOvr>
    <a:masterClrMapping/>
  </p:clrMapOvr>
  <p:transition>
    <p:fade thruBlk="1"/>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86A30-FA40-844A-BBDB-D1F458982167}"/>
              </a:ext>
            </a:extLst>
          </p:cNvPr>
          <p:cNvSpPr>
            <a:spLocks noGrp="1"/>
          </p:cNvSpPr>
          <p:nvPr>
            <p:ph type="title"/>
          </p:nvPr>
        </p:nvSpPr>
        <p:spPr/>
        <p:txBody>
          <a:bodyPr/>
          <a:lstStyle/>
          <a:p>
            <a:r>
              <a:rPr lang="en-US" dirty="0"/>
              <a:t>TREAT: Dominant Uncertainties</a:t>
            </a:r>
          </a:p>
        </p:txBody>
      </p:sp>
      <p:sp>
        <p:nvSpPr>
          <p:cNvPr id="4" name="Slide Number Placeholder 3">
            <a:extLst>
              <a:ext uri="{FF2B5EF4-FFF2-40B4-BE49-F238E27FC236}">
                <a16:creationId xmlns:a16="http://schemas.microsoft.com/office/drawing/2014/main" id="{42ADBE86-F53E-204F-9962-9FD4471134EA}"/>
              </a:ext>
            </a:extLst>
          </p:cNvPr>
          <p:cNvSpPr>
            <a:spLocks noGrp="1"/>
          </p:cNvSpPr>
          <p:nvPr>
            <p:ph type="sldNum" sz="quarter" idx="10"/>
          </p:nvPr>
        </p:nvSpPr>
        <p:spPr/>
        <p:txBody>
          <a:bodyPr/>
          <a:lstStyle/>
          <a:p>
            <a:pPr>
              <a:defRPr/>
            </a:pPr>
            <a:fld id="{24D36178-A6C2-4F1E-9A14-CDE8678F2A6C}" type="slidenum">
              <a:rPr lang="en-US" smtClean="0"/>
              <a:pPr>
                <a:defRPr/>
              </a:pPr>
              <a:t>55</a:t>
            </a:fld>
            <a:endParaRPr lang="en-US"/>
          </a:p>
        </p:txBody>
      </p:sp>
      <p:pic>
        <p:nvPicPr>
          <p:cNvPr id="6" name="Picture 5">
            <a:extLst>
              <a:ext uri="{FF2B5EF4-FFF2-40B4-BE49-F238E27FC236}">
                <a16:creationId xmlns:a16="http://schemas.microsoft.com/office/drawing/2014/main" id="{BBEE877B-CB7B-7142-87A1-537AFFEB0F4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862806" y="1344170"/>
            <a:ext cx="7418388" cy="562142"/>
          </a:xfrm>
          <a:prstGeom prst="rect">
            <a:avLst/>
          </a:prstGeom>
        </p:spPr>
      </p:pic>
      <p:sp>
        <p:nvSpPr>
          <p:cNvPr id="10" name="Rectangle 9">
            <a:extLst>
              <a:ext uri="{FF2B5EF4-FFF2-40B4-BE49-F238E27FC236}">
                <a16:creationId xmlns:a16="http://schemas.microsoft.com/office/drawing/2014/main" id="{C941C90F-D911-774F-A633-BA353D4E02D5}"/>
              </a:ext>
            </a:extLst>
          </p:cNvPr>
          <p:cNvSpPr/>
          <p:nvPr/>
        </p:nvSpPr>
        <p:spPr>
          <a:xfrm>
            <a:off x="6979982" y="454417"/>
            <a:ext cx="1482906" cy="893643"/>
          </a:xfrm>
          <a:prstGeom prst="rect">
            <a:avLst/>
          </a:prstGeom>
          <a:noFill/>
        </p:spPr>
        <p:txBody>
          <a:bodyPr wrap="none" lIns="91440" tIns="45720" rIns="91440" bIns="45720">
            <a:spAutoFit/>
          </a:bodyPr>
          <a:lstStyle/>
          <a:p>
            <a:pPr algn="ctr">
              <a:buNone/>
            </a:pPr>
            <a:r>
              <a:rPr lang="en-US" sz="3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Final</a:t>
            </a:r>
          </a:p>
          <a:p>
            <a:pPr algn="ctr">
              <a:buNone/>
            </a:pPr>
            <a:r>
              <a:rPr lang="en-US" sz="3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Values</a:t>
            </a:r>
          </a:p>
        </p:txBody>
      </p:sp>
      <p:pic>
        <p:nvPicPr>
          <p:cNvPr id="12" name="Picture 11">
            <a:extLst>
              <a:ext uri="{FF2B5EF4-FFF2-40B4-BE49-F238E27FC236}">
                <a16:creationId xmlns:a16="http://schemas.microsoft.com/office/drawing/2014/main" id="{23EF8285-118C-1549-A887-DC0B8DB31D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9794" y="1904267"/>
            <a:ext cx="7391400" cy="4204199"/>
          </a:xfrm>
          <a:prstGeom prst="rect">
            <a:avLst/>
          </a:prstGeom>
        </p:spPr>
      </p:pic>
      <p:pic>
        <p:nvPicPr>
          <p:cNvPr id="14" name="Picture 13">
            <a:extLst>
              <a:ext uri="{FF2B5EF4-FFF2-40B4-BE49-F238E27FC236}">
                <a16:creationId xmlns:a16="http://schemas.microsoft.com/office/drawing/2014/main" id="{C9000937-FFC3-1040-BB63-057EEE2BECC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0599" y="6102822"/>
            <a:ext cx="7263607" cy="371795"/>
          </a:xfrm>
          <a:prstGeom prst="rect">
            <a:avLst/>
          </a:prstGeom>
        </p:spPr>
      </p:pic>
    </p:spTree>
    <p:extLst>
      <p:ext uri="{BB962C8B-B14F-4D97-AF65-F5344CB8AC3E}">
        <p14:creationId xmlns:p14="http://schemas.microsoft.com/office/powerpoint/2010/main" val="4228836129"/>
      </p:ext>
    </p:extLst>
  </p:cSld>
  <p:clrMapOvr>
    <a:masterClrMapping/>
  </p:clrMapOvr>
  <p:transition>
    <p:fade thruBlk="1"/>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D499F-8037-B843-828C-A46FF3200D8D}"/>
              </a:ext>
            </a:extLst>
          </p:cNvPr>
          <p:cNvSpPr>
            <a:spLocks noGrp="1"/>
          </p:cNvSpPr>
          <p:nvPr>
            <p:ph type="title"/>
          </p:nvPr>
        </p:nvSpPr>
        <p:spPr/>
        <p:txBody>
          <a:bodyPr/>
          <a:lstStyle/>
          <a:p>
            <a:r>
              <a:rPr lang="en-US" dirty="0"/>
              <a:t>TREAT: Criticality</a:t>
            </a:r>
          </a:p>
        </p:txBody>
      </p:sp>
      <p:sp>
        <p:nvSpPr>
          <p:cNvPr id="4" name="Slide Number Placeholder 3">
            <a:extLst>
              <a:ext uri="{FF2B5EF4-FFF2-40B4-BE49-F238E27FC236}">
                <a16:creationId xmlns:a16="http://schemas.microsoft.com/office/drawing/2014/main" id="{7B827369-9E7D-5B4F-A4E1-40DD776236E3}"/>
              </a:ext>
            </a:extLst>
          </p:cNvPr>
          <p:cNvSpPr>
            <a:spLocks noGrp="1"/>
          </p:cNvSpPr>
          <p:nvPr>
            <p:ph type="sldNum" sz="quarter" idx="10"/>
          </p:nvPr>
        </p:nvSpPr>
        <p:spPr/>
        <p:txBody>
          <a:bodyPr/>
          <a:lstStyle/>
          <a:p>
            <a:pPr>
              <a:defRPr/>
            </a:pPr>
            <a:fld id="{24D36178-A6C2-4F1E-9A14-CDE8678F2A6C}" type="slidenum">
              <a:rPr lang="en-US" smtClean="0"/>
              <a:pPr>
                <a:defRPr/>
              </a:pPr>
              <a:t>56</a:t>
            </a:fld>
            <a:endParaRPr lang="en-US"/>
          </a:p>
        </p:txBody>
      </p:sp>
      <p:sp>
        <p:nvSpPr>
          <p:cNvPr id="10" name="Content Placeholder 9">
            <a:extLst>
              <a:ext uri="{FF2B5EF4-FFF2-40B4-BE49-F238E27FC236}">
                <a16:creationId xmlns:a16="http://schemas.microsoft.com/office/drawing/2014/main" id="{F30FA222-DB35-E141-9AC6-3FD3E72D30DE}"/>
              </a:ext>
            </a:extLst>
          </p:cNvPr>
          <p:cNvSpPr>
            <a:spLocks noGrp="1"/>
          </p:cNvSpPr>
          <p:nvPr>
            <p:ph idx="1"/>
          </p:nvPr>
        </p:nvSpPr>
        <p:spPr/>
        <p:txBody>
          <a:bodyPr/>
          <a:lstStyle/>
          <a:p>
            <a:r>
              <a:rPr lang="en-US" dirty="0"/>
              <a:t>Serpent 2.1.29</a:t>
            </a:r>
          </a:p>
          <a:p>
            <a:pPr lvl="1"/>
            <a:r>
              <a:rPr lang="en-US" dirty="0"/>
              <a:t>ENDF/B-VII.1</a:t>
            </a:r>
          </a:p>
          <a:p>
            <a:pPr lvl="1"/>
            <a:r>
              <a:rPr lang="en-US" dirty="0"/>
              <a:t>ENDF/B-VIII.0 S(</a:t>
            </a:r>
            <a:r>
              <a:rPr lang="en-US" dirty="0" err="1">
                <a:latin typeface="Symbol" pitchFamily="2" charset="2"/>
              </a:rPr>
              <a:t>a</a:t>
            </a:r>
            <a:r>
              <a:rPr lang="en-US" dirty="0" err="1"/>
              <a:t>,</a:t>
            </a:r>
            <a:r>
              <a:rPr lang="en-US" dirty="0" err="1">
                <a:latin typeface="Symbol" pitchFamily="2" charset="2"/>
              </a:rPr>
              <a:t>b</a:t>
            </a:r>
            <a:r>
              <a:rPr lang="en-US" dirty="0"/>
              <a:t>) graphite</a:t>
            </a:r>
          </a:p>
          <a:p>
            <a:endParaRPr lang="en-US" dirty="0"/>
          </a:p>
        </p:txBody>
      </p:sp>
      <p:pic>
        <p:nvPicPr>
          <p:cNvPr id="11" name="Content Placeholder 8">
            <a:extLst>
              <a:ext uri="{FF2B5EF4-FFF2-40B4-BE49-F238E27FC236}">
                <a16:creationId xmlns:a16="http://schemas.microsoft.com/office/drawing/2014/main" id="{79854F8E-616F-F744-A1C4-067E17946C1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auto">
          <a:xfrm>
            <a:off x="4880371" y="302131"/>
            <a:ext cx="3642519" cy="3657888"/>
          </a:xfrm>
          <a:prstGeom prst="rect">
            <a:avLst/>
          </a:prstGeom>
          <a:ln>
            <a:noFill/>
          </a:ln>
          <a:effectLst>
            <a:outerShdw blurRad="190500" algn="tl" rotWithShape="0">
              <a:srgbClr val="000000">
                <a:alpha val="70000"/>
              </a:srgbClr>
            </a:outerShdw>
          </a:effectLst>
        </p:spPr>
      </p:pic>
      <p:sp>
        <p:nvSpPr>
          <p:cNvPr id="13" name="Rectangle 12">
            <a:extLst>
              <a:ext uri="{FF2B5EF4-FFF2-40B4-BE49-F238E27FC236}">
                <a16:creationId xmlns:a16="http://schemas.microsoft.com/office/drawing/2014/main" id="{A203CE81-3AB0-0A4E-9710-6DA03E1FD124}"/>
              </a:ext>
            </a:extLst>
          </p:cNvPr>
          <p:cNvSpPr/>
          <p:nvPr/>
        </p:nvSpPr>
        <p:spPr>
          <a:xfrm>
            <a:off x="335313" y="3434644"/>
            <a:ext cx="1482906" cy="893643"/>
          </a:xfrm>
          <a:prstGeom prst="rect">
            <a:avLst/>
          </a:prstGeom>
          <a:noFill/>
        </p:spPr>
        <p:txBody>
          <a:bodyPr wrap="none" lIns="91440" tIns="45720" rIns="91440" bIns="45720">
            <a:spAutoFit/>
          </a:bodyPr>
          <a:lstStyle/>
          <a:p>
            <a:pPr algn="ctr">
              <a:buNone/>
            </a:pPr>
            <a:r>
              <a:rPr lang="en-US" sz="3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Final</a:t>
            </a:r>
          </a:p>
          <a:p>
            <a:pPr algn="ctr">
              <a:buNone/>
            </a:pPr>
            <a:r>
              <a:rPr lang="en-US" sz="3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Values</a:t>
            </a:r>
          </a:p>
        </p:txBody>
      </p:sp>
      <p:pic>
        <p:nvPicPr>
          <p:cNvPr id="15" name="Picture 14">
            <a:extLst>
              <a:ext uri="{FF2B5EF4-FFF2-40B4-BE49-F238E27FC236}">
                <a16:creationId xmlns:a16="http://schemas.microsoft.com/office/drawing/2014/main" id="{7CAC05A8-397B-F040-BF9B-0F2CD026D3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24" y="4193381"/>
            <a:ext cx="8690151" cy="1857128"/>
          </a:xfrm>
          <a:prstGeom prst="rect">
            <a:avLst/>
          </a:prstGeom>
        </p:spPr>
      </p:pic>
    </p:spTree>
    <p:extLst>
      <p:ext uri="{BB962C8B-B14F-4D97-AF65-F5344CB8AC3E}">
        <p14:creationId xmlns:p14="http://schemas.microsoft.com/office/powerpoint/2010/main" val="1265918161"/>
      </p:ext>
    </p:extLst>
  </p:cSld>
  <p:clrMapOvr>
    <a:masterClrMapping/>
  </p:clrMapOvr>
  <p:transition>
    <p:fade thruBlk="1"/>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AE46C-9D74-1846-A87B-753803D7B835}"/>
              </a:ext>
            </a:extLst>
          </p:cNvPr>
          <p:cNvSpPr>
            <a:spLocks noGrp="1"/>
          </p:cNvSpPr>
          <p:nvPr>
            <p:ph type="title"/>
          </p:nvPr>
        </p:nvSpPr>
        <p:spPr>
          <a:xfrm>
            <a:off x="484188" y="80507"/>
            <a:ext cx="8126412" cy="909638"/>
          </a:xfrm>
        </p:spPr>
        <p:txBody>
          <a:bodyPr>
            <a:normAutofit fontScale="90000"/>
          </a:bodyPr>
          <a:lstStyle/>
          <a:p>
            <a:r>
              <a:rPr lang="en-US" dirty="0"/>
              <a:t>International Reactor Physics Handbook Database and Analysis Tool (IDAT)</a:t>
            </a:r>
          </a:p>
        </p:txBody>
      </p:sp>
      <p:sp>
        <p:nvSpPr>
          <p:cNvPr id="3" name="Content Placeholder 2">
            <a:extLst>
              <a:ext uri="{FF2B5EF4-FFF2-40B4-BE49-F238E27FC236}">
                <a16:creationId xmlns:a16="http://schemas.microsoft.com/office/drawing/2014/main" id="{BCFBDBCA-4D63-EF4D-A468-B94A446CF26F}"/>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3EA665A2-7D51-F249-9C6C-A8A9588C0B51}"/>
              </a:ext>
            </a:extLst>
          </p:cNvPr>
          <p:cNvSpPr>
            <a:spLocks noGrp="1"/>
          </p:cNvSpPr>
          <p:nvPr>
            <p:ph type="sldNum" sz="quarter" idx="10"/>
          </p:nvPr>
        </p:nvSpPr>
        <p:spPr/>
        <p:txBody>
          <a:bodyPr/>
          <a:lstStyle/>
          <a:p>
            <a:pPr>
              <a:defRPr/>
            </a:pPr>
            <a:fld id="{24D36178-A6C2-4F1E-9A14-CDE8678F2A6C}" type="slidenum">
              <a:rPr lang="en-US" smtClean="0"/>
              <a:pPr>
                <a:defRPr/>
              </a:pPr>
              <a:t>57</a:t>
            </a:fld>
            <a:endParaRPr lang="en-US"/>
          </a:p>
        </p:txBody>
      </p:sp>
      <p:sp>
        <p:nvSpPr>
          <p:cNvPr id="5" name="Content Placeholder 4">
            <a:extLst>
              <a:ext uri="{FF2B5EF4-FFF2-40B4-BE49-F238E27FC236}">
                <a16:creationId xmlns:a16="http://schemas.microsoft.com/office/drawing/2014/main" id="{FF1612F7-7C2C-394F-B4A5-C21A9A58806B}"/>
              </a:ext>
            </a:extLst>
          </p:cNvPr>
          <p:cNvSpPr>
            <a:spLocks noGrp="1"/>
          </p:cNvSpPr>
          <p:nvPr>
            <p:ph idx="11"/>
          </p:nvPr>
        </p:nvSpPr>
        <p:spPr/>
        <p:txBody>
          <a:bodyPr/>
          <a:lstStyle/>
          <a:p>
            <a:endParaRPr lang="en-US"/>
          </a:p>
        </p:txBody>
      </p:sp>
      <p:pic>
        <p:nvPicPr>
          <p:cNvPr id="12" name="Picture 3">
            <a:extLst>
              <a:ext uri="{FF2B5EF4-FFF2-40B4-BE49-F238E27FC236}">
                <a16:creationId xmlns:a16="http://schemas.microsoft.com/office/drawing/2014/main" id="{D5837962-A262-9B4E-A54E-B5F4BAECB0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21"/>
          <a:stretch>
            <a:fillRect/>
          </a:stretch>
        </p:blipFill>
        <p:spPr bwMode="auto">
          <a:xfrm>
            <a:off x="0" y="1066800"/>
            <a:ext cx="4419600" cy="579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1">
            <a:extLst>
              <a:ext uri="{FF2B5EF4-FFF2-40B4-BE49-F238E27FC236}">
                <a16:creationId xmlns:a16="http://schemas.microsoft.com/office/drawing/2014/main" id="{E0C0946D-4BC8-AD49-9806-FE761A405D7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21152" y="2075767"/>
            <a:ext cx="6022848" cy="2227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a:extLst>
              <a:ext uri="{FF2B5EF4-FFF2-40B4-BE49-F238E27FC236}">
                <a16:creationId xmlns:a16="http://schemas.microsoft.com/office/drawing/2014/main" id="{F04E8009-42F3-D645-9BA6-26F820004E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1065" y="3510077"/>
            <a:ext cx="4029456" cy="3003191"/>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684E6F52-2F89-4942-A0BF-36C88B8885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5359"/>
          <a:stretch>
            <a:fillRect/>
          </a:stretch>
        </p:blipFill>
        <p:spPr bwMode="auto">
          <a:xfrm>
            <a:off x="4872038" y="3933959"/>
            <a:ext cx="5224441" cy="2697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CD35E9D6-837A-A34A-A1A1-AF6B5BD044EF}"/>
              </a:ext>
            </a:extLst>
          </p:cNvPr>
          <p:cNvSpPr/>
          <p:nvPr/>
        </p:nvSpPr>
        <p:spPr>
          <a:xfrm>
            <a:off x="521097" y="6557277"/>
            <a:ext cx="8052594" cy="300723"/>
          </a:xfrm>
          <a:prstGeom prst="rect">
            <a:avLst/>
          </a:prstGeom>
          <a:solidFill>
            <a:schemeClr val="bg1">
              <a:lumMod val="95000"/>
            </a:schemeClr>
          </a:solidFill>
          <a:ln>
            <a:solidFill>
              <a:schemeClr val="accent1"/>
            </a:solidFill>
          </a:ln>
        </p:spPr>
        <p:txBody>
          <a:bodyPr wrap="square">
            <a:spAutoFit/>
          </a:bodyPr>
          <a:lstStyle/>
          <a:p>
            <a:pPr algn="ctr">
              <a:buNone/>
            </a:pPr>
            <a:r>
              <a:rPr lang="en-US" dirty="0">
                <a:solidFill>
                  <a:srgbClr val="0000FF"/>
                </a:solidFill>
                <a:latin typeface="Arial" pitchFamily="34" charset="0"/>
              </a:rPr>
              <a:t>https://</a:t>
            </a:r>
            <a:r>
              <a:rPr lang="en-US" dirty="0" err="1">
                <a:solidFill>
                  <a:srgbClr val="0000FF"/>
                </a:solidFill>
                <a:latin typeface="Arial" pitchFamily="34" charset="0"/>
              </a:rPr>
              <a:t>www.oecd-nea.org</a:t>
            </a:r>
            <a:r>
              <a:rPr lang="en-US" dirty="0">
                <a:solidFill>
                  <a:srgbClr val="0000FF"/>
                </a:solidFill>
                <a:latin typeface="Arial" pitchFamily="34" charset="0"/>
              </a:rPr>
              <a:t>/science/</a:t>
            </a:r>
            <a:r>
              <a:rPr lang="en-US" dirty="0" err="1">
                <a:solidFill>
                  <a:srgbClr val="0000FF"/>
                </a:solidFill>
                <a:latin typeface="Arial" pitchFamily="34" charset="0"/>
              </a:rPr>
              <a:t>wprs</a:t>
            </a:r>
            <a:r>
              <a:rPr lang="en-US" dirty="0">
                <a:solidFill>
                  <a:srgbClr val="0000FF"/>
                </a:solidFill>
                <a:latin typeface="Arial" pitchFamily="34" charset="0"/>
              </a:rPr>
              <a:t>/</a:t>
            </a:r>
            <a:r>
              <a:rPr lang="en-US" dirty="0" err="1">
                <a:solidFill>
                  <a:srgbClr val="0000FF"/>
                </a:solidFill>
                <a:latin typeface="Arial" pitchFamily="34" charset="0"/>
              </a:rPr>
              <a:t>irphe</a:t>
            </a:r>
            <a:r>
              <a:rPr lang="en-US" dirty="0">
                <a:solidFill>
                  <a:srgbClr val="0000FF"/>
                </a:solidFill>
                <a:latin typeface="Arial" pitchFamily="34" charset="0"/>
              </a:rPr>
              <a:t>/</a:t>
            </a:r>
            <a:r>
              <a:rPr lang="en-US" dirty="0" err="1">
                <a:solidFill>
                  <a:srgbClr val="0000FF"/>
                </a:solidFill>
                <a:latin typeface="Arial" pitchFamily="34" charset="0"/>
              </a:rPr>
              <a:t>irphe</a:t>
            </a:r>
            <a:r>
              <a:rPr lang="en-US" dirty="0">
                <a:solidFill>
                  <a:srgbClr val="0000FF"/>
                </a:solidFill>
                <a:latin typeface="Arial" pitchFamily="34" charset="0"/>
              </a:rPr>
              <a:t>-handbook/</a:t>
            </a:r>
          </a:p>
        </p:txBody>
      </p:sp>
      <p:sp>
        <p:nvSpPr>
          <p:cNvPr id="15" name="TextBox 14">
            <a:extLst>
              <a:ext uri="{FF2B5EF4-FFF2-40B4-BE49-F238E27FC236}">
                <a16:creationId xmlns:a16="http://schemas.microsoft.com/office/drawing/2014/main" id="{DB4D468B-C7F0-3A45-A08E-F77C22D17F3F}"/>
              </a:ext>
            </a:extLst>
          </p:cNvPr>
          <p:cNvSpPr txBox="1"/>
          <p:nvPr/>
        </p:nvSpPr>
        <p:spPr>
          <a:xfrm>
            <a:off x="2076365" y="924533"/>
            <a:ext cx="7068312"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dirty="0"/>
              <a:t>New 2019 Evaluation Loading into IDAT</a:t>
            </a:r>
          </a:p>
          <a:p>
            <a:r>
              <a:rPr lang="en-GB" dirty="0"/>
              <a:t>New Neutron Balance and Sensitivity (k-eff) computed</a:t>
            </a:r>
          </a:p>
          <a:p>
            <a:r>
              <a:rPr lang="en-GB" dirty="0"/>
              <a:t>Upgraded search on reactivity effect measurements</a:t>
            </a:r>
          </a:p>
          <a:p>
            <a:r>
              <a:rPr lang="en-GB" dirty="0"/>
              <a:t>Upgraded search on keywords (dictionary vs free text)</a:t>
            </a:r>
          </a:p>
        </p:txBody>
      </p:sp>
    </p:spTree>
    <p:extLst>
      <p:ext uri="{BB962C8B-B14F-4D97-AF65-F5344CB8AC3E}">
        <p14:creationId xmlns:p14="http://schemas.microsoft.com/office/powerpoint/2010/main" val="1047205636"/>
      </p:ext>
    </p:extLst>
  </p:cSld>
  <p:clrMapOvr>
    <a:masterClrMapping/>
  </p:clrMapOvr>
  <p:transition>
    <p:fade thruBlk="1"/>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8B08F-89A9-0940-9768-8CE0714628EC}"/>
              </a:ext>
            </a:extLst>
          </p:cNvPr>
          <p:cNvSpPr>
            <a:spLocks noGrp="1"/>
          </p:cNvSpPr>
          <p:nvPr>
            <p:ph type="title"/>
          </p:nvPr>
        </p:nvSpPr>
        <p:spPr/>
        <p:txBody>
          <a:bodyPr>
            <a:normAutofit/>
          </a:bodyPr>
          <a:lstStyle/>
          <a:p>
            <a:r>
              <a:rPr lang="en-US" dirty="0"/>
              <a:t>Benchmarks with Delayed Publication</a:t>
            </a:r>
          </a:p>
        </p:txBody>
      </p:sp>
      <p:sp>
        <p:nvSpPr>
          <p:cNvPr id="4" name="Slide Number Placeholder 3">
            <a:extLst>
              <a:ext uri="{FF2B5EF4-FFF2-40B4-BE49-F238E27FC236}">
                <a16:creationId xmlns:a16="http://schemas.microsoft.com/office/drawing/2014/main" id="{B6239A7C-9E5E-DF40-B608-CDA2264FC6A7}"/>
              </a:ext>
            </a:extLst>
          </p:cNvPr>
          <p:cNvSpPr>
            <a:spLocks noGrp="1"/>
          </p:cNvSpPr>
          <p:nvPr>
            <p:ph type="sldNum" sz="quarter" idx="10"/>
          </p:nvPr>
        </p:nvSpPr>
        <p:spPr/>
        <p:txBody>
          <a:bodyPr/>
          <a:lstStyle/>
          <a:p>
            <a:pPr>
              <a:defRPr/>
            </a:pPr>
            <a:fld id="{24D36178-A6C2-4F1E-9A14-CDE8678F2A6C}" type="slidenum">
              <a:rPr lang="en-US" smtClean="0"/>
              <a:pPr>
                <a:defRPr/>
              </a:pPr>
              <a:t>58</a:t>
            </a:fld>
            <a:endParaRPr lang="en-US"/>
          </a:p>
        </p:txBody>
      </p:sp>
      <p:sp>
        <p:nvSpPr>
          <p:cNvPr id="6" name="Content Placeholder 5">
            <a:extLst>
              <a:ext uri="{FF2B5EF4-FFF2-40B4-BE49-F238E27FC236}">
                <a16:creationId xmlns:a16="http://schemas.microsoft.com/office/drawing/2014/main" id="{65F62772-1DBC-ED40-BFF6-85A7370DABE8}"/>
              </a:ext>
            </a:extLst>
          </p:cNvPr>
          <p:cNvSpPr>
            <a:spLocks noGrp="1"/>
          </p:cNvSpPr>
          <p:nvPr>
            <p:ph idx="11"/>
          </p:nvPr>
        </p:nvSpPr>
        <p:spPr/>
        <p:txBody>
          <a:bodyPr/>
          <a:lstStyle/>
          <a:p>
            <a:r>
              <a:rPr lang="en-US" dirty="0"/>
              <a:t>To Be Published in 2021 Edition of the </a:t>
            </a:r>
            <a:r>
              <a:rPr lang="en-US" dirty="0" err="1"/>
              <a:t>IRPhEP</a:t>
            </a:r>
            <a:r>
              <a:rPr lang="en-US" dirty="0"/>
              <a:t> Handbook</a:t>
            </a:r>
          </a:p>
        </p:txBody>
      </p:sp>
      <p:sp>
        <p:nvSpPr>
          <p:cNvPr id="7" name="Content Placeholder 2">
            <a:extLst>
              <a:ext uri="{FF2B5EF4-FFF2-40B4-BE49-F238E27FC236}">
                <a16:creationId xmlns:a16="http://schemas.microsoft.com/office/drawing/2014/main" id="{DFECFDE6-28C0-0041-B612-190030BF0151}"/>
              </a:ext>
            </a:extLst>
          </p:cNvPr>
          <p:cNvSpPr>
            <a:spLocks noGrp="1"/>
          </p:cNvSpPr>
          <p:nvPr>
            <p:ph idx="1"/>
          </p:nvPr>
        </p:nvSpPr>
        <p:spPr/>
        <p:txBody>
          <a:bodyPr>
            <a:normAutofit fontScale="92500" lnSpcReduction="10000"/>
          </a:bodyPr>
          <a:lstStyle/>
          <a:p>
            <a:r>
              <a:rPr lang="en-US" dirty="0"/>
              <a:t>1 Revised Evaluation</a:t>
            </a:r>
          </a:p>
          <a:p>
            <a:pPr lvl="1"/>
            <a:r>
              <a:rPr lang="en-US" dirty="0"/>
              <a:t>MSRE-MSR-RESR-001</a:t>
            </a:r>
          </a:p>
          <a:p>
            <a:pPr lvl="2"/>
            <a:r>
              <a:rPr lang="en-US" dirty="0"/>
              <a:t>Control rod </a:t>
            </a:r>
            <a:r>
              <a:rPr lang="en-US" dirty="0" err="1"/>
              <a:t>worths</a:t>
            </a:r>
            <a:endParaRPr lang="en-US" dirty="0"/>
          </a:p>
          <a:p>
            <a:pPr lvl="2"/>
            <a:r>
              <a:rPr lang="en-US" dirty="0"/>
              <a:t>Fuel coefficients</a:t>
            </a:r>
            <a:br>
              <a:rPr lang="en-US" dirty="0"/>
            </a:br>
            <a:endParaRPr lang="en-US" dirty="0"/>
          </a:p>
          <a:p>
            <a:r>
              <a:rPr lang="en-US" dirty="0"/>
              <a:t>1 New Evaluations</a:t>
            </a:r>
          </a:p>
          <a:p>
            <a:pPr lvl="1"/>
            <a:r>
              <a:rPr lang="en-US" dirty="0"/>
              <a:t>ZPR-GCFR-EXP-001</a:t>
            </a:r>
          </a:p>
          <a:p>
            <a:pPr lvl="2"/>
            <a:r>
              <a:rPr lang="en-US" dirty="0"/>
              <a:t>Criticality</a:t>
            </a:r>
          </a:p>
          <a:p>
            <a:pPr lvl="2"/>
            <a:r>
              <a:rPr lang="en-US" dirty="0"/>
              <a:t>Neutron spectra</a:t>
            </a:r>
          </a:p>
          <a:p>
            <a:pPr lvl="2"/>
            <a:r>
              <a:rPr lang="en-US" dirty="0"/>
              <a:t>Control rod </a:t>
            </a:r>
            <a:r>
              <a:rPr lang="en-US" dirty="0" err="1"/>
              <a:t>worths</a:t>
            </a:r>
            <a:endParaRPr lang="en-US" dirty="0"/>
          </a:p>
          <a:p>
            <a:pPr lvl="2"/>
            <a:r>
              <a:rPr lang="en-US" dirty="0"/>
              <a:t>Doppler sample worth</a:t>
            </a:r>
          </a:p>
        </p:txBody>
      </p:sp>
      <p:pic>
        <p:nvPicPr>
          <p:cNvPr id="1026" name="Picture 2" descr="missed boat making company culture top priority get onboard before hurts recruitment efforts">
            <a:extLst>
              <a:ext uri="{FF2B5EF4-FFF2-40B4-BE49-F238E27FC236}">
                <a16:creationId xmlns:a16="http://schemas.microsoft.com/office/drawing/2014/main" id="{D23E419E-F3B5-B145-8380-8BFA4B8799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5452" y="3429000"/>
            <a:ext cx="3937000" cy="2362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774052"/>
      </p:ext>
    </p:extLst>
  </p:cSld>
  <p:clrMapOvr>
    <a:masterClrMapping/>
  </p:clrMapOvr>
  <p:transition>
    <p:fade thruBlk="1"/>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Revision 2021: MSRE-MSR-RESR-001</a:t>
            </a:r>
          </a:p>
        </p:txBody>
      </p:sp>
      <p:sp>
        <p:nvSpPr>
          <p:cNvPr id="4" name="Slide Number Placeholder 3"/>
          <p:cNvSpPr>
            <a:spLocks noGrp="1"/>
          </p:cNvSpPr>
          <p:nvPr>
            <p:ph type="sldNum" sz="quarter" idx="10"/>
          </p:nvPr>
        </p:nvSpPr>
        <p:spPr/>
        <p:txBody>
          <a:bodyPr/>
          <a:lstStyle/>
          <a:p>
            <a:pPr>
              <a:defRPr/>
            </a:pPr>
            <a:fld id="{24D36178-A6C2-4F1E-9A14-CDE8678F2A6C}" type="slidenum">
              <a:rPr lang="en-US" smtClean="0"/>
              <a:pPr>
                <a:defRPr/>
              </a:pPr>
              <a:t>59</a:t>
            </a:fld>
            <a:endParaRPr lang="en-US"/>
          </a:p>
        </p:txBody>
      </p:sp>
      <p:sp>
        <p:nvSpPr>
          <p:cNvPr id="7" name="Content Placeholder 6">
            <a:extLst>
              <a:ext uri="{FF2B5EF4-FFF2-40B4-BE49-F238E27FC236}">
                <a16:creationId xmlns:a16="http://schemas.microsoft.com/office/drawing/2014/main" id="{0F384B94-0E87-154F-9377-F3A7BF073BCE}"/>
              </a:ext>
            </a:extLst>
          </p:cNvPr>
          <p:cNvSpPr>
            <a:spLocks noGrp="1"/>
          </p:cNvSpPr>
          <p:nvPr>
            <p:ph idx="1"/>
          </p:nvPr>
        </p:nvSpPr>
        <p:spPr>
          <a:xfrm>
            <a:off x="465138" y="1447800"/>
            <a:ext cx="3802062" cy="4419600"/>
          </a:xfrm>
        </p:spPr>
        <p:txBody>
          <a:bodyPr>
            <a:normAutofit fontScale="92500" lnSpcReduction="20000"/>
          </a:bodyPr>
          <a:lstStyle/>
          <a:p>
            <a:r>
              <a:rPr lang="en-US" dirty="0"/>
              <a:t>Molten Salt Reactor Experiment – ORNL</a:t>
            </a:r>
          </a:p>
          <a:p>
            <a:pPr lvl="1"/>
            <a:r>
              <a:rPr lang="en-US" dirty="0"/>
              <a:t>U.C. Berkeley &amp; ORNL (US)</a:t>
            </a:r>
          </a:p>
          <a:p>
            <a:pPr lvl="1"/>
            <a:r>
              <a:rPr lang="en-US" dirty="0"/>
              <a:t>62.5LiF-31.6BeF</a:t>
            </a:r>
            <a:r>
              <a:rPr lang="en-US" baseline="-25000" dirty="0"/>
              <a:t>2</a:t>
            </a:r>
            <a:r>
              <a:rPr lang="en-US" dirty="0"/>
              <a:t>-5.1ZrF</a:t>
            </a:r>
            <a:r>
              <a:rPr lang="en-US" baseline="-25000" dirty="0"/>
              <a:t>4</a:t>
            </a:r>
            <a:r>
              <a:rPr lang="en-US" dirty="0"/>
              <a:t>-0.8UF</a:t>
            </a:r>
            <a:r>
              <a:rPr lang="en-US" baseline="-25000" dirty="0"/>
              <a:t>4</a:t>
            </a:r>
            <a:r>
              <a:rPr lang="en-US" dirty="0"/>
              <a:t> </a:t>
            </a:r>
          </a:p>
          <a:p>
            <a:pPr lvl="1"/>
            <a:r>
              <a:rPr lang="en-US" dirty="0"/>
              <a:t>1.408 wt.% </a:t>
            </a:r>
            <a:r>
              <a:rPr lang="en-US" baseline="30000" dirty="0"/>
              <a:t>235</a:t>
            </a:r>
            <a:r>
              <a:rPr lang="en-US" dirty="0"/>
              <a:t>U</a:t>
            </a:r>
          </a:p>
          <a:p>
            <a:pPr lvl="1"/>
            <a:r>
              <a:rPr lang="en-US" dirty="0"/>
              <a:t>Graphite moderated</a:t>
            </a:r>
          </a:p>
          <a:p>
            <a:r>
              <a:rPr lang="en-US" dirty="0"/>
              <a:t>Additional measurements</a:t>
            </a:r>
          </a:p>
          <a:p>
            <a:pPr lvl="1"/>
            <a:r>
              <a:rPr lang="en-US" dirty="0"/>
              <a:t>Reactivity effects measurements</a:t>
            </a:r>
          </a:p>
          <a:p>
            <a:pPr lvl="1"/>
            <a:r>
              <a:rPr lang="en-US" dirty="0"/>
              <a:t>Reactivity coefficient measurements</a:t>
            </a:r>
          </a:p>
          <a:p>
            <a:endParaRPr lang="en-US" dirty="0"/>
          </a:p>
        </p:txBody>
      </p:sp>
      <p:pic>
        <p:nvPicPr>
          <p:cNvPr id="6" name="picture">
            <a:extLst>
              <a:ext uri="{FF2B5EF4-FFF2-40B4-BE49-F238E27FC236}">
                <a16:creationId xmlns:a16="http://schemas.microsoft.com/office/drawing/2014/main" id="{79D9FC94-5AE3-1746-A5D0-D67DC7F68FF8}"/>
              </a:ext>
            </a:extLst>
          </p:cNvPr>
          <p:cNvPicPr>
            <a:picLocks noGrp="1" noChangeAspect="1"/>
          </p:cNvPicPr>
          <p:nvPr>
            <p:ph idx="11"/>
          </p:nvPr>
        </p:nvPicPr>
        <p:blipFill>
          <a:blip r:embed="rId3" cstate="email">
            <a:extLst>
              <a:ext uri="{28A0092B-C50C-407E-A947-70E740481C1C}">
                <a14:useLocalDpi xmlns:a14="http://schemas.microsoft.com/office/drawing/2010/main"/>
              </a:ext>
            </a:extLst>
          </a:blip>
          <a:stretch>
            <a:fillRect/>
          </a:stretch>
        </p:blipFill>
        <p:spPr>
          <a:xfrm>
            <a:off x="4954437" y="1447800"/>
            <a:ext cx="3494388" cy="42211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10894734"/>
      </p:ext>
    </p:extLst>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ICSBEP 2020 Handbook:</a:t>
            </a:r>
            <a:br>
              <a:rPr lang="en-US" dirty="0"/>
            </a:br>
            <a:r>
              <a:rPr lang="en-US" dirty="0"/>
              <a:t>PU-SOL-THERM-041</a:t>
            </a:r>
          </a:p>
        </p:txBody>
      </p:sp>
      <p:sp>
        <p:nvSpPr>
          <p:cNvPr id="10" name="Content Placeholder 9"/>
          <p:cNvSpPr>
            <a:spLocks noGrp="1"/>
          </p:cNvSpPr>
          <p:nvPr>
            <p:ph idx="1"/>
          </p:nvPr>
        </p:nvSpPr>
        <p:spPr/>
        <p:txBody>
          <a:bodyPr>
            <a:normAutofit/>
          </a:bodyPr>
          <a:lstStyle/>
          <a:p>
            <a:r>
              <a:rPr lang="en-US" dirty="0" err="1"/>
              <a:t>Valduc</a:t>
            </a:r>
            <a:r>
              <a:rPr lang="en-US" dirty="0"/>
              <a:t> (CEA)</a:t>
            </a:r>
          </a:p>
          <a:p>
            <a:pPr lvl="1"/>
            <a:r>
              <a:rPr lang="en-US" dirty="0"/>
              <a:t>40 configurations</a:t>
            </a:r>
          </a:p>
          <a:p>
            <a:pPr lvl="1"/>
            <a:r>
              <a:rPr lang="en-US" dirty="0"/>
              <a:t>1964 – 1965 </a:t>
            </a:r>
          </a:p>
          <a:p>
            <a:pPr lvl="1"/>
            <a:r>
              <a:rPr lang="en-US" dirty="0"/>
              <a:t>Annular cylinder</a:t>
            </a:r>
          </a:p>
          <a:p>
            <a:pPr lvl="2"/>
            <a:r>
              <a:rPr lang="en-US" dirty="0"/>
              <a:t>50 (OD) &amp; 20 (ID) cm</a:t>
            </a:r>
          </a:p>
          <a:p>
            <a:pPr lvl="2"/>
            <a:r>
              <a:rPr lang="en-US" dirty="0"/>
              <a:t>Central air or water</a:t>
            </a:r>
          </a:p>
          <a:p>
            <a:pPr lvl="1"/>
            <a:r>
              <a:rPr lang="en-US" dirty="0"/>
              <a:t>20 – 190 g/L Pu</a:t>
            </a:r>
          </a:p>
          <a:p>
            <a:pPr lvl="2"/>
            <a:r>
              <a:rPr lang="en-US" dirty="0"/>
              <a:t>~3 % </a:t>
            </a:r>
            <a:r>
              <a:rPr lang="en-US" baseline="30000" dirty="0"/>
              <a:t>240</a:t>
            </a:r>
            <a:r>
              <a:rPr lang="en-US" dirty="0"/>
              <a:t>Pu</a:t>
            </a:r>
          </a:p>
          <a:p>
            <a:pPr lvl="1"/>
            <a:r>
              <a:rPr lang="en-US" dirty="0" err="1"/>
              <a:t>k</a:t>
            </a:r>
            <a:r>
              <a:rPr lang="en-US" baseline="-25000" dirty="0" err="1"/>
              <a:t>eff</a:t>
            </a:r>
            <a:r>
              <a:rPr lang="en-US" dirty="0"/>
              <a:t> = 1.0000</a:t>
            </a:r>
          </a:p>
          <a:p>
            <a:pPr lvl="2"/>
            <a:r>
              <a:rPr lang="en-US" dirty="0"/>
              <a:t>1</a:t>
            </a:r>
            <a:r>
              <a:rPr lang="en-US" dirty="0">
                <a:latin typeface="Symbol" pitchFamily="2" charset="2"/>
              </a:rPr>
              <a:t>s</a:t>
            </a:r>
            <a:r>
              <a:rPr lang="en-US" dirty="0"/>
              <a:t>: 110 – 330 pcm</a:t>
            </a:r>
          </a:p>
          <a:p>
            <a:endParaRPr lang="en-US" dirty="0"/>
          </a:p>
        </p:txBody>
      </p:sp>
      <p:sp>
        <p:nvSpPr>
          <p:cNvPr id="4" name="Slide Number Placeholder 3"/>
          <p:cNvSpPr>
            <a:spLocks noGrp="1"/>
          </p:cNvSpPr>
          <p:nvPr>
            <p:ph type="sldNum" sz="quarter" idx="10"/>
          </p:nvPr>
        </p:nvSpPr>
        <p:spPr/>
        <p:txBody>
          <a:bodyPr/>
          <a:lstStyle/>
          <a:p>
            <a:pPr>
              <a:defRPr/>
            </a:pPr>
            <a:fld id="{24D36178-A6C2-4F1E-9A14-CDE8678F2A6C}" type="slidenum">
              <a:rPr lang="en-US" smtClean="0"/>
              <a:pPr>
                <a:defRPr/>
              </a:pPr>
              <a:t>6</a:t>
            </a:fld>
            <a:endParaRPr lang="en-US"/>
          </a:p>
        </p:txBody>
      </p:sp>
      <p:pic>
        <p:nvPicPr>
          <p:cNvPr id="3" name="Content Placeholder 2">
            <a:extLst>
              <a:ext uri="{FF2B5EF4-FFF2-40B4-BE49-F238E27FC236}">
                <a16:creationId xmlns:a16="http://schemas.microsoft.com/office/drawing/2014/main" id="{5AEC5EC8-D99F-E542-92F9-65DE2B44153D}"/>
              </a:ext>
            </a:extLst>
          </p:cNvPr>
          <p:cNvPicPr>
            <a:picLocks noGrp="1" noChangeAspect="1"/>
          </p:cNvPicPr>
          <p:nvPr>
            <p:ph idx="11"/>
          </p:nvPr>
        </p:nvPicPr>
        <p:blipFill>
          <a:blip r:embed="rId3">
            <a:clrChange>
              <a:clrFrom>
                <a:srgbClr val="FFFFFF"/>
              </a:clrFrom>
              <a:clrTo>
                <a:srgbClr val="FFFFFF">
                  <a:alpha val="0"/>
                </a:srgbClr>
              </a:clrTo>
            </a:clrChange>
          </a:blip>
          <a:stretch>
            <a:fillRect/>
          </a:stretch>
        </p:blipFill>
        <p:spPr>
          <a:xfrm>
            <a:off x="4648200" y="1779588"/>
            <a:ext cx="4135020" cy="388937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761341876"/>
      </p:ext>
    </p:extLst>
  </p:cSld>
  <p:clrMapOvr>
    <a:masterClrMapping/>
  </p:clrMapOvr>
  <p:transition>
    <p:fade thruBlk="1"/>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24D36178-A6C2-4F1E-9A14-CDE8678F2A6C}" type="slidenum">
              <a:rPr lang="en-US" smtClean="0"/>
              <a:pPr>
                <a:defRPr/>
              </a:pPr>
              <a:t>60</a:t>
            </a:fld>
            <a:endParaRPr lang="en-US"/>
          </a:p>
        </p:txBody>
      </p:sp>
      <p:sp>
        <p:nvSpPr>
          <p:cNvPr id="2" name="Title 1"/>
          <p:cNvSpPr>
            <a:spLocks noGrp="1"/>
          </p:cNvSpPr>
          <p:nvPr>
            <p:ph type="title"/>
          </p:nvPr>
        </p:nvSpPr>
        <p:spPr/>
        <p:txBody>
          <a:bodyPr>
            <a:normAutofit/>
          </a:bodyPr>
          <a:lstStyle/>
          <a:p>
            <a:r>
              <a:rPr lang="en-US" dirty="0"/>
              <a:t>New 2021: ZPR-GCFR-EXP-001</a:t>
            </a:r>
          </a:p>
        </p:txBody>
      </p:sp>
      <p:pic>
        <p:nvPicPr>
          <p:cNvPr id="3" name="Content Placeholder 2">
            <a:extLst>
              <a:ext uri="{FF2B5EF4-FFF2-40B4-BE49-F238E27FC236}">
                <a16:creationId xmlns:a16="http://schemas.microsoft.com/office/drawing/2014/main" id="{B013D831-32C6-4246-A7D1-4E78B954AAF7}"/>
              </a:ext>
            </a:extLst>
          </p:cNvPr>
          <p:cNvPicPr>
            <a:picLocks noGrp="1" noChangeAspect="1"/>
          </p:cNvPicPr>
          <p:nvPr>
            <p:ph idx="11"/>
          </p:nvPr>
        </p:nvPicPr>
        <p:blipFill>
          <a:blip r:embed="rId3" cstate="email">
            <a:extLst>
              <a:ext uri="{28A0092B-C50C-407E-A947-70E740481C1C}">
                <a14:useLocalDpi xmlns:a14="http://schemas.microsoft.com/office/drawing/2010/main"/>
              </a:ext>
            </a:extLst>
          </a:blip>
          <a:stretch>
            <a:fillRect/>
          </a:stretch>
        </p:blipFill>
        <p:spPr>
          <a:xfrm>
            <a:off x="4421011" y="2971800"/>
            <a:ext cx="3670300" cy="2921000"/>
          </a:xfrm>
          <a:prstGeom prst="rect">
            <a:avLst/>
          </a:prstGeom>
          <a:ln>
            <a:noFill/>
          </a:ln>
          <a:effectLst>
            <a:outerShdw blurRad="190500" algn="tl" rotWithShape="0">
              <a:srgbClr val="000000">
                <a:alpha val="70000"/>
              </a:srgbClr>
            </a:outerShdw>
          </a:effectLst>
        </p:spPr>
      </p:pic>
      <p:sp>
        <p:nvSpPr>
          <p:cNvPr id="9" name="Content Placeholder 8">
            <a:extLst>
              <a:ext uri="{FF2B5EF4-FFF2-40B4-BE49-F238E27FC236}">
                <a16:creationId xmlns:a16="http://schemas.microsoft.com/office/drawing/2014/main" id="{5CA968B0-2C8B-4E42-89B3-F5C5AD37768F}"/>
              </a:ext>
            </a:extLst>
          </p:cNvPr>
          <p:cNvSpPr>
            <a:spLocks noGrp="1"/>
          </p:cNvSpPr>
          <p:nvPr>
            <p:ph idx="1"/>
          </p:nvPr>
        </p:nvSpPr>
        <p:spPr/>
        <p:txBody>
          <a:bodyPr>
            <a:normAutofit lnSpcReduction="10000"/>
          </a:bodyPr>
          <a:lstStyle/>
          <a:p>
            <a:r>
              <a:rPr lang="en-US" dirty="0"/>
              <a:t>ZRP-9/29</a:t>
            </a:r>
          </a:p>
          <a:p>
            <a:pPr lvl="1"/>
            <a:r>
              <a:rPr lang="en-US" dirty="0"/>
              <a:t>GCFR – Phase II</a:t>
            </a:r>
          </a:p>
          <a:p>
            <a:pPr lvl="1"/>
            <a:r>
              <a:rPr lang="en-US" dirty="0"/>
              <a:t>ANL</a:t>
            </a:r>
          </a:p>
          <a:p>
            <a:r>
              <a:rPr lang="en-US" dirty="0"/>
              <a:t>Evaluated</a:t>
            </a:r>
          </a:p>
          <a:p>
            <a:pPr lvl="1"/>
            <a:r>
              <a:rPr lang="en-US" dirty="0"/>
              <a:t>Criticality</a:t>
            </a:r>
          </a:p>
          <a:p>
            <a:pPr lvl="1"/>
            <a:r>
              <a:rPr lang="en-US" dirty="0"/>
              <a:t>Neutron spectra</a:t>
            </a:r>
          </a:p>
          <a:p>
            <a:pPr lvl="2"/>
            <a:r>
              <a:rPr lang="en-US" dirty="0"/>
              <a:t>Results within ~5%</a:t>
            </a:r>
          </a:p>
          <a:p>
            <a:pPr lvl="1"/>
            <a:r>
              <a:rPr lang="en-US" dirty="0"/>
              <a:t>Control rod </a:t>
            </a:r>
            <a:r>
              <a:rPr lang="en-US" dirty="0" err="1"/>
              <a:t>worths</a:t>
            </a:r>
            <a:endParaRPr lang="en-US" dirty="0"/>
          </a:p>
          <a:p>
            <a:pPr lvl="1"/>
            <a:r>
              <a:rPr lang="en-US" dirty="0"/>
              <a:t>Doppler sample worth</a:t>
            </a:r>
          </a:p>
          <a:p>
            <a:pPr lvl="2"/>
            <a:r>
              <a:rPr lang="en-US" dirty="0"/>
              <a:t>Results pending</a:t>
            </a:r>
          </a:p>
        </p:txBody>
      </p:sp>
      <p:pic>
        <p:nvPicPr>
          <p:cNvPr id="5" name="Picture 4">
            <a:extLst>
              <a:ext uri="{FF2B5EF4-FFF2-40B4-BE49-F238E27FC236}">
                <a16:creationId xmlns:a16="http://schemas.microsoft.com/office/drawing/2014/main" id="{6EA8E5F9-94F1-4244-8637-0080C415B5B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81800" y="566738"/>
            <a:ext cx="2123422" cy="2921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56052952"/>
      </p:ext>
    </p:extLst>
  </p:cSld>
  <p:clrMapOvr>
    <a:masterClrMapping/>
  </p:clrMapOvr>
  <p:transition>
    <p:fade thruBlk="1"/>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42633-EA01-1746-9110-F1F0F6799CA3}"/>
              </a:ext>
            </a:extLst>
          </p:cNvPr>
          <p:cNvSpPr>
            <a:spLocks noGrp="1"/>
          </p:cNvSpPr>
          <p:nvPr>
            <p:ph type="title"/>
          </p:nvPr>
        </p:nvSpPr>
        <p:spPr/>
        <p:txBody>
          <a:bodyPr>
            <a:normAutofit fontScale="90000"/>
          </a:bodyPr>
          <a:lstStyle/>
          <a:p>
            <a:r>
              <a:rPr lang="en-US" dirty="0"/>
              <a:t>New ICSBEP 2021:</a:t>
            </a:r>
            <a:br>
              <a:rPr lang="en-US" dirty="0"/>
            </a:br>
            <a:r>
              <a:rPr lang="en-US" dirty="0"/>
              <a:t>KRUSTY (HEU-MET-FAST-101)</a:t>
            </a:r>
          </a:p>
        </p:txBody>
      </p:sp>
      <p:sp>
        <p:nvSpPr>
          <p:cNvPr id="3" name="Content Placeholder 2">
            <a:extLst>
              <a:ext uri="{FF2B5EF4-FFF2-40B4-BE49-F238E27FC236}">
                <a16:creationId xmlns:a16="http://schemas.microsoft.com/office/drawing/2014/main" id="{DF97309E-8FE0-8C49-852E-A12B249D8656}"/>
              </a:ext>
            </a:extLst>
          </p:cNvPr>
          <p:cNvSpPr>
            <a:spLocks noGrp="1"/>
          </p:cNvSpPr>
          <p:nvPr>
            <p:ph idx="1"/>
          </p:nvPr>
        </p:nvSpPr>
        <p:spPr/>
        <p:txBody>
          <a:bodyPr>
            <a:normAutofit lnSpcReduction="10000"/>
          </a:bodyPr>
          <a:lstStyle/>
          <a:p>
            <a:r>
              <a:rPr lang="en-US" dirty="0" err="1"/>
              <a:t>Kilopower</a:t>
            </a:r>
            <a:r>
              <a:rPr lang="en-US" dirty="0"/>
              <a:t> Reactor Using Stirling Technology (KRUSTY) demonstration</a:t>
            </a:r>
          </a:p>
          <a:p>
            <a:pPr lvl="1"/>
            <a:r>
              <a:rPr lang="en-US" dirty="0"/>
              <a:t>Nov 2017 – Jan 2018</a:t>
            </a:r>
          </a:p>
          <a:p>
            <a:pPr lvl="1"/>
            <a:r>
              <a:rPr lang="en-US" dirty="0"/>
              <a:t>HEU annulus</a:t>
            </a:r>
          </a:p>
          <a:p>
            <a:pPr lvl="1"/>
            <a:r>
              <a:rPr lang="en-US" dirty="0" err="1"/>
              <a:t>BeO</a:t>
            </a:r>
            <a:r>
              <a:rPr lang="en-US" dirty="0"/>
              <a:t> reflected</a:t>
            </a:r>
          </a:p>
          <a:p>
            <a:pPr lvl="1"/>
            <a:r>
              <a:rPr lang="en-US" dirty="0"/>
              <a:t>Comet vertical lift assembly</a:t>
            </a:r>
          </a:p>
          <a:p>
            <a:pPr lvl="1"/>
            <a:r>
              <a:rPr lang="en-US" dirty="0"/>
              <a:t>NCERC/LANL</a:t>
            </a:r>
          </a:p>
        </p:txBody>
      </p:sp>
      <p:sp>
        <p:nvSpPr>
          <p:cNvPr id="4" name="Slide Number Placeholder 3">
            <a:extLst>
              <a:ext uri="{FF2B5EF4-FFF2-40B4-BE49-F238E27FC236}">
                <a16:creationId xmlns:a16="http://schemas.microsoft.com/office/drawing/2014/main" id="{2264A3CF-1AEC-054C-A254-87B539560420}"/>
              </a:ext>
            </a:extLst>
          </p:cNvPr>
          <p:cNvSpPr>
            <a:spLocks noGrp="1"/>
          </p:cNvSpPr>
          <p:nvPr>
            <p:ph type="sldNum" sz="quarter" idx="10"/>
          </p:nvPr>
        </p:nvSpPr>
        <p:spPr/>
        <p:txBody>
          <a:bodyPr/>
          <a:lstStyle/>
          <a:p>
            <a:pPr>
              <a:defRPr/>
            </a:pPr>
            <a:fld id="{24D36178-A6C2-4F1E-9A14-CDE8678F2A6C}" type="slidenum">
              <a:rPr lang="en-US" smtClean="0"/>
              <a:pPr>
                <a:defRPr/>
              </a:pPr>
              <a:t>61</a:t>
            </a:fld>
            <a:endParaRPr lang="en-US"/>
          </a:p>
        </p:txBody>
      </p:sp>
      <p:sp>
        <p:nvSpPr>
          <p:cNvPr id="5" name="Content Placeholder 4">
            <a:extLst>
              <a:ext uri="{FF2B5EF4-FFF2-40B4-BE49-F238E27FC236}">
                <a16:creationId xmlns:a16="http://schemas.microsoft.com/office/drawing/2014/main" id="{C2A15B73-4BC7-8646-A201-070779045D68}"/>
              </a:ext>
            </a:extLst>
          </p:cNvPr>
          <p:cNvSpPr>
            <a:spLocks noGrp="1"/>
          </p:cNvSpPr>
          <p:nvPr>
            <p:ph idx="11"/>
          </p:nvPr>
        </p:nvSpPr>
        <p:spPr/>
        <p:txBody>
          <a:bodyPr/>
          <a:lstStyle/>
          <a:p>
            <a:r>
              <a:rPr lang="en-US" dirty="0"/>
              <a:t>First benchmarks for 5 critical configurations</a:t>
            </a:r>
          </a:p>
          <a:p>
            <a:pPr lvl="1"/>
            <a:r>
              <a:rPr lang="en-US" dirty="0"/>
              <a:t>Future benchmarks expected covering other aspects of experimental series</a:t>
            </a:r>
          </a:p>
        </p:txBody>
      </p:sp>
      <p:pic>
        <p:nvPicPr>
          <p:cNvPr id="6" name="Picture 5">
            <a:extLst>
              <a:ext uri="{FF2B5EF4-FFF2-40B4-BE49-F238E27FC236}">
                <a16:creationId xmlns:a16="http://schemas.microsoft.com/office/drawing/2014/main" id="{CF6D610C-934A-3147-A58F-0909CDC409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90999" y="4002882"/>
            <a:ext cx="4863397" cy="2550318"/>
          </a:xfrm>
          <a:prstGeom prst="rect">
            <a:avLst/>
          </a:prstGeom>
        </p:spPr>
      </p:pic>
    </p:spTree>
    <p:extLst>
      <p:ext uri="{BB962C8B-B14F-4D97-AF65-F5344CB8AC3E}">
        <p14:creationId xmlns:p14="http://schemas.microsoft.com/office/powerpoint/2010/main" val="4051363110"/>
      </p:ext>
    </p:extLst>
  </p:cSld>
  <p:clrMapOvr>
    <a:masterClrMapping/>
  </p:clrMapOvr>
  <p:transition>
    <p:fade thruBlk="1"/>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C685B-B15C-BC4B-B89B-E958F687FA7C}"/>
              </a:ext>
            </a:extLst>
          </p:cNvPr>
          <p:cNvSpPr>
            <a:spLocks noGrp="1"/>
          </p:cNvSpPr>
          <p:nvPr>
            <p:ph type="title"/>
          </p:nvPr>
        </p:nvSpPr>
        <p:spPr/>
        <p:txBody>
          <a:bodyPr>
            <a:normAutofit fontScale="90000"/>
          </a:bodyPr>
          <a:lstStyle/>
          <a:p>
            <a:r>
              <a:rPr lang="en-US" dirty="0"/>
              <a:t>KRUSTY:</a:t>
            </a:r>
            <a:br>
              <a:rPr lang="en-US" dirty="0"/>
            </a:br>
            <a:r>
              <a:rPr lang="en-US" dirty="0"/>
              <a:t>MCNP Models</a:t>
            </a:r>
          </a:p>
        </p:txBody>
      </p:sp>
      <p:pic>
        <p:nvPicPr>
          <p:cNvPr id="6" name="Content Placeholder 5">
            <a:extLst>
              <a:ext uri="{FF2B5EF4-FFF2-40B4-BE49-F238E27FC236}">
                <a16:creationId xmlns:a16="http://schemas.microsoft.com/office/drawing/2014/main" id="{F51C1E8D-1CCB-4E4F-8A1B-67F89F7B799C}"/>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87581" y="1393696"/>
            <a:ext cx="3802062" cy="2672736"/>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F068F71B-EB56-E145-ACB6-B7662C8ADFEE}"/>
              </a:ext>
            </a:extLst>
          </p:cNvPr>
          <p:cNvSpPr>
            <a:spLocks noGrp="1"/>
          </p:cNvSpPr>
          <p:nvPr>
            <p:ph type="sldNum" sz="quarter" idx="10"/>
          </p:nvPr>
        </p:nvSpPr>
        <p:spPr/>
        <p:txBody>
          <a:bodyPr/>
          <a:lstStyle/>
          <a:p>
            <a:pPr>
              <a:defRPr/>
            </a:pPr>
            <a:fld id="{24D36178-A6C2-4F1E-9A14-CDE8678F2A6C}" type="slidenum">
              <a:rPr lang="en-US" smtClean="0"/>
              <a:pPr>
                <a:defRPr/>
              </a:pPr>
              <a:t>62</a:t>
            </a:fld>
            <a:endParaRPr lang="en-US"/>
          </a:p>
        </p:txBody>
      </p:sp>
      <p:pic>
        <p:nvPicPr>
          <p:cNvPr id="7" name="Content Placeholder 6">
            <a:extLst>
              <a:ext uri="{FF2B5EF4-FFF2-40B4-BE49-F238E27FC236}">
                <a16:creationId xmlns:a16="http://schemas.microsoft.com/office/drawing/2014/main" id="{06A61ECD-6A67-804C-89BC-EEF83123A2B3}"/>
              </a:ext>
            </a:extLst>
          </p:cNvPr>
          <p:cNvPicPr>
            <a:picLocks noGrp="1" noChangeAspect="1"/>
          </p:cNvPicPr>
          <p:nvPr>
            <p:ph idx="11"/>
          </p:nvPr>
        </p:nvPicPr>
        <p:blipFill>
          <a:blip r:embed="rId3" cstate="email">
            <a:extLst>
              <a:ext uri="{28A0092B-C50C-407E-A947-70E740481C1C}">
                <a14:useLocalDpi xmlns:a14="http://schemas.microsoft.com/office/drawing/2010/main"/>
              </a:ext>
            </a:extLst>
          </a:blip>
          <a:stretch>
            <a:fillRect/>
          </a:stretch>
        </p:blipFill>
        <p:spPr>
          <a:xfrm>
            <a:off x="4103919" y="111431"/>
            <a:ext cx="4900405" cy="6594169"/>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7F1674DB-9EF0-644F-8D43-A6074965227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4400" y="4321304"/>
            <a:ext cx="2286000" cy="2286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62432022"/>
      </p:ext>
    </p:extLst>
  </p:cSld>
  <p:clrMapOvr>
    <a:masterClrMapping/>
  </p:clrMapOvr>
  <p:transition>
    <p:fade thruBlk="1"/>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Potential Future Benchmark Evaluations – I</a:t>
            </a:r>
          </a:p>
        </p:txBody>
      </p:sp>
      <p:sp>
        <p:nvSpPr>
          <p:cNvPr id="3" name="Content Placeholder 2"/>
          <p:cNvSpPr>
            <a:spLocks noGrp="1"/>
          </p:cNvSpPr>
          <p:nvPr>
            <p:ph idx="1"/>
          </p:nvPr>
        </p:nvSpPr>
        <p:spPr>
          <a:xfrm>
            <a:off x="465138" y="1447800"/>
            <a:ext cx="3802062" cy="4800600"/>
          </a:xfrm>
        </p:spPr>
        <p:txBody>
          <a:bodyPr>
            <a:normAutofit fontScale="85000" lnSpcReduction="20000"/>
          </a:bodyPr>
          <a:lstStyle/>
          <a:p>
            <a:r>
              <a:rPr lang="en-US" dirty="0"/>
              <a:t>Brazil</a:t>
            </a:r>
          </a:p>
          <a:p>
            <a:pPr lvl="1"/>
            <a:r>
              <a:rPr lang="en-US" dirty="0"/>
              <a:t>IPEN/MB-01 experiments to test delayed neutron data</a:t>
            </a:r>
          </a:p>
          <a:p>
            <a:r>
              <a:rPr lang="en-US" dirty="0"/>
              <a:t>Canada</a:t>
            </a:r>
          </a:p>
          <a:p>
            <a:pPr lvl="1"/>
            <a:r>
              <a:rPr lang="en-US" dirty="0"/>
              <a:t>ZED-2 Experiments</a:t>
            </a:r>
          </a:p>
          <a:p>
            <a:r>
              <a:rPr lang="en-US" dirty="0"/>
              <a:t>China</a:t>
            </a:r>
          </a:p>
          <a:p>
            <a:pPr lvl="1"/>
            <a:r>
              <a:rPr lang="en-US" dirty="0"/>
              <a:t>CEFR</a:t>
            </a:r>
          </a:p>
          <a:p>
            <a:r>
              <a:rPr lang="en-US" dirty="0"/>
              <a:t>Czech Republic</a:t>
            </a:r>
          </a:p>
          <a:p>
            <a:pPr lvl="1"/>
            <a:r>
              <a:rPr lang="en-US" dirty="0"/>
              <a:t>N-transport Si-beam in Pb, or Fe</a:t>
            </a:r>
          </a:p>
          <a:p>
            <a:pPr lvl="1"/>
            <a:r>
              <a:rPr lang="en-US" dirty="0"/>
              <a:t>RPV configuration</a:t>
            </a:r>
          </a:p>
          <a:p>
            <a:pPr lvl="1"/>
            <a:r>
              <a:rPr lang="en-US" dirty="0"/>
              <a:t>VR1 with IRT-4M Fuel</a:t>
            </a:r>
          </a:p>
          <a:p>
            <a:pPr lvl="1"/>
            <a:r>
              <a:rPr lang="en-US" dirty="0"/>
              <a:t>VVER-1000 w/ SiO</a:t>
            </a:r>
            <a:r>
              <a:rPr lang="en-US" baseline="-25000" dirty="0"/>
              <a:t>2</a:t>
            </a:r>
            <a:r>
              <a:rPr lang="en-US" dirty="0"/>
              <a:t> or graphite core </a:t>
            </a:r>
          </a:p>
          <a:p>
            <a:pPr lvl="1"/>
            <a:r>
              <a:rPr lang="en-US" dirty="0"/>
              <a:t>SiO</a:t>
            </a:r>
            <a:r>
              <a:rPr lang="en-US" baseline="-25000" dirty="0"/>
              <a:t>2</a:t>
            </a:r>
            <a:r>
              <a:rPr lang="en-US" dirty="0"/>
              <a:t> space reactor</a:t>
            </a:r>
          </a:p>
          <a:p>
            <a:pPr lvl="1"/>
            <a:r>
              <a:rPr lang="en-US" dirty="0"/>
              <a:t>Molten salt</a:t>
            </a:r>
          </a:p>
          <a:p>
            <a:endParaRPr lang="en-US" dirty="0"/>
          </a:p>
        </p:txBody>
      </p:sp>
      <p:sp>
        <p:nvSpPr>
          <p:cNvPr id="4" name="Slide Number Placeholder 3"/>
          <p:cNvSpPr>
            <a:spLocks noGrp="1"/>
          </p:cNvSpPr>
          <p:nvPr>
            <p:ph type="sldNum" sz="quarter" idx="10"/>
          </p:nvPr>
        </p:nvSpPr>
        <p:spPr/>
        <p:txBody>
          <a:bodyPr/>
          <a:lstStyle/>
          <a:p>
            <a:pPr>
              <a:defRPr/>
            </a:pPr>
            <a:fld id="{24D36178-A6C2-4F1E-9A14-CDE8678F2A6C}" type="slidenum">
              <a:rPr lang="en-US" smtClean="0"/>
              <a:pPr>
                <a:defRPr/>
              </a:pPr>
              <a:t>63</a:t>
            </a:fld>
            <a:endParaRPr lang="en-US"/>
          </a:p>
        </p:txBody>
      </p:sp>
      <p:sp>
        <p:nvSpPr>
          <p:cNvPr id="5" name="Content Placeholder 4"/>
          <p:cNvSpPr>
            <a:spLocks noGrp="1"/>
          </p:cNvSpPr>
          <p:nvPr>
            <p:ph idx="11"/>
          </p:nvPr>
        </p:nvSpPr>
        <p:spPr>
          <a:xfrm>
            <a:off x="4800600" y="1447800"/>
            <a:ext cx="3802062" cy="4800600"/>
          </a:xfrm>
        </p:spPr>
        <p:txBody>
          <a:bodyPr>
            <a:normAutofit fontScale="85000" lnSpcReduction="10000"/>
          </a:bodyPr>
          <a:lstStyle/>
          <a:p>
            <a:r>
              <a:rPr lang="en-US" dirty="0"/>
              <a:t>France</a:t>
            </a:r>
          </a:p>
          <a:p>
            <a:pPr lvl="1"/>
            <a:r>
              <a:rPr lang="en-US" dirty="0"/>
              <a:t>BERENICE</a:t>
            </a:r>
          </a:p>
          <a:p>
            <a:pPr lvl="1"/>
            <a:r>
              <a:rPr lang="en-US" dirty="0"/>
              <a:t>ERMINE I-V</a:t>
            </a:r>
          </a:p>
          <a:p>
            <a:pPr lvl="1"/>
            <a:r>
              <a:rPr lang="en-US" dirty="0"/>
              <a:t>SEFOR</a:t>
            </a:r>
          </a:p>
          <a:p>
            <a:pPr lvl="1"/>
            <a:r>
              <a:rPr lang="en-US" dirty="0"/>
              <a:t>SNEAK 12A &amp; 12B</a:t>
            </a:r>
          </a:p>
          <a:p>
            <a:r>
              <a:rPr lang="en-US" dirty="0"/>
              <a:t>Japan</a:t>
            </a:r>
          </a:p>
          <a:p>
            <a:pPr lvl="1"/>
            <a:r>
              <a:rPr lang="en-US" dirty="0"/>
              <a:t>FCA IX-1 or IX-6 CRIT</a:t>
            </a:r>
          </a:p>
          <a:p>
            <a:pPr lvl="1"/>
            <a:r>
              <a:rPr lang="en-US" dirty="0"/>
              <a:t>FCA IX MA measurements</a:t>
            </a:r>
          </a:p>
          <a:p>
            <a:pPr lvl="1"/>
            <a:r>
              <a:rPr lang="en-US" dirty="0"/>
              <a:t>Pb/Void measurements</a:t>
            </a:r>
          </a:p>
          <a:p>
            <a:pPr lvl="1"/>
            <a:r>
              <a:rPr lang="en-US" dirty="0"/>
              <a:t>TCA Am-241</a:t>
            </a:r>
          </a:p>
          <a:p>
            <a:pPr lvl="1"/>
            <a:r>
              <a:rPr lang="en-US" dirty="0"/>
              <a:t>KUCA experiments</a:t>
            </a:r>
          </a:p>
          <a:p>
            <a:r>
              <a:rPr lang="en-US" dirty="0"/>
              <a:t>Russia</a:t>
            </a:r>
          </a:p>
          <a:p>
            <a:pPr lvl="1"/>
            <a:r>
              <a:rPr lang="en-US" dirty="0"/>
              <a:t>ASTRA U-235 RRATE measurements </a:t>
            </a:r>
          </a:p>
          <a:p>
            <a:endParaRPr lang="en-US" dirty="0"/>
          </a:p>
        </p:txBody>
      </p:sp>
    </p:spTree>
    <p:extLst>
      <p:ext uri="{BB962C8B-B14F-4D97-AF65-F5344CB8AC3E}">
        <p14:creationId xmlns:p14="http://schemas.microsoft.com/office/powerpoint/2010/main" val="4196462053"/>
      </p:ext>
    </p:extLst>
  </p:cSld>
  <p:clrMapOvr>
    <a:masterClrMapping/>
  </p:clrMapOvr>
  <p:transition>
    <p:fade thruBlk="1"/>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5138" y="1447800"/>
            <a:ext cx="3802062" cy="4648200"/>
          </a:xfrm>
        </p:spPr>
        <p:txBody>
          <a:bodyPr>
            <a:normAutofit fontScale="85000" lnSpcReduction="20000"/>
          </a:bodyPr>
          <a:lstStyle/>
          <a:p>
            <a:r>
              <a:rPr lang="en-US" dirty="0"/>
              <a:t>Serbia</a:t>
            </a:r>
          </a:p>
          <a:p>
            <a:pPr lvl="1"/>
            <a:r>
              <a:rPr lang="en-US" dirty="0"/>
              <a:t>RB Reactor </a:t>
            </a:r>
          </a:p>
          <a:p>
            <a:r>
              <a:rPr lang="en-US" dirty="0"/>
              <a:t>Slovenia</a:t>
            </a:r>
          </a:p>
          <a:p>
            <a:pPr lvl="1"/>
            <a:r>
              <a:rPr lang="en-US" dirty="0"/>
              <a:t>TRIGA Au(</a:t>
            </a:r>
            <a:r>
              <a:rPr lang="en-US" dirty="0" err="1"/>
              <a:t>n,g</a:t>
            </a:r>
            <a:r>
              <a:rPr lang="en-US" dirty="0"/>
              <a:t>) RRATE </a:t>
            </a:r>
          </a:p>
          <a:p>
            <a:r>
              <a:rPr lang="en-US" dirty="0"/>
              <a:t>Sweden</a:t>
            </a:r>
          </a:p>
          <a:p>
            <a:pPr lvl="1"/>
            <a:r>
              <a:rPr lang="en-US" dirty="0"/>
              <a:t>KRITZ-1/-2 BWR data</a:t>
            </a:r>
          </a:p>
          <a:p>
            <a:r>
              <a:rPr lang="en-US" dirty="0"/>
              <a:t>Switzerland</a:t>
            </a:r>
          </a:p>
          <a:p>
            <a:pPr lvl="1"/>
            <a:r>
              <a:rPr lang="en-US" dirty="0"/>
              <a:t>CROCUS measurements</a:t>
            </a:r>
          </a:p>
          <a:p>
            <a:pPr lvl="1"/>
            <a:r>
              <a:rPr lang="en-US" dirty="0"/>
              <a:t>HCLWR-PROTEUS</a:t>
            </a:r>
          </a:p>
          <a:p>
            <a:pPr lvl="1"/>
            <a:r>
              <a:rPr lang="en-US" dirty="0"/>
              <a:t>PETALE: SS</a:t>
            </a:r>
          </a:p>
          <a:p>
            <a:r>
              <a:rPr lang="en-US" dirty="0"/>
              <a:t>UK</a:t>
            </a:r>
          </a:p>
          <a:p>
            <a:pPr lvl="1"/>
            <a:r>
              <a:rPr lang="en-US" dirty="0"/>
              <a:t>DIMPLE CERES II</a:t>
            </a:r>
          </a:p>
          <a:p>
            <a:pPr lvl="1"/>
            <a:r>
              <a:rPr lang="en-US" dirty="0"/>
              <a:t>PFR MA measurements</a:t>
            </a:r>
          </a:p>
          <a:p>
            <a:endParaRPr lang="en-US" dirty="0"/>
          </a:p>
        </p:txBody>
      </p:sp>
      <p:sp>
        <p:nvSpPr>
          <p:cNvPr id="4" name="Slide Number Placeholder 3"/>
          <p:cNvSpPr>
            <a:spLocks noGrp="1"/>
          </p:cNvSpPr>
          <p:nvPr>
            <p:ph type="sldNum" sz="quarter" idx="10"/>
          </p:nvPr>
        </p:nvSpPr>
        <p:spPr/>
        <p:txBody>
          <a:bodyPr/>
          <a:lstStyle/>
          <a:p>
            <a:pPr>
              <a:defRPr/>
            </a:pPr>
            <a:fld id="{24D36178-A6C2-4F1E-9A14-CDE8678F2A6C}" type="slidenum">
              <a:rPr lang="en-US" smtClean="0"/>
              <a:pPr>
                <a:defRPr/>
              </a:pPr>
              <a:t>64</a:t>
            </a:fld>
            <a:endParaRPr lang="en-US"/>
          </a:p>
        </p:txBody>
      </p:sp>
      <p:sp>
        <p:nvSpPr>
          <p:cNvPr id="5" name="Content Placeholder 4"/>
          <p:cNvSpPr>
            <a:spLocks noGrp="1"/>
          </p:cNvSpPr>
          <p:nvPr>
            <p:ph idx="11"/>
          </p:nvPr>
        </p:nvSpPr>
        <p:spPr>
          <a:xfrm>
            <a:off x="4343400" y="1447800"/>
            <a:ext cx="4572000" cy="4876800"/>
          </a:xfrm>
        </p:spPr>
        <p:txBody>
          <a:bodyPr>
            <a:normAutofit lnSpcReduction="10000"/>
          </a:bodyPr>
          <a:lstStyle/>
          <a:p>
            <a:r>
              <a:rPr lang="en-US" dirty="0"/>
              <a:t>US</a:t>
            </a:r>
          </a:p>
          <a:p>
            <a:pPr lvl="1"/>
            <a:r>
              <a:rPr lang="en-US" dirty="0"/>
              <a:t>AGN reactor</a:t>
            </a:r>
          </a:p>
          <a:p>
            <a:pPr lvl="1"/>
            <a:r>
              <a:rPr lang="en-US" dirty="0"/>
              <a:t>ATR CIC 2022</a:t>
            </a:r>
          </a:p>
          <a:p>
            <a:pPr lvl="1"/>
            <a:r>
              <a:rPr lang="en-US" dirty="0"/>
              <a:t>KRUSTY measurements</a:t>
            </a:r>
          </a:p>
          <a:p>
            <a:pPr lvl="1"/>
            <a:r>
              <a:rPr lang="en-US" dirty="0"/>
              <a:t>LWBR program</a:t>
            </a:r>
          </a:p>
          <a:p>
            <a:pPr lvl="1"/>
            <a:r>
              <a:rPr lang="en-US" dirty="0"/>
              <a:t>TREAT measurements</a:t>
            </a:r>
          </a:p>
          <a:p>
            <a:pPr lvl="1"/>
            <a:r>
              <a:rPr lang="en-US" dirty="0"/>
              <a:t>TRIGA 3D n-flux and temperature *</a:t>
            </a:r>
          </a:p>
          <a:p>
            <a:pPr lvl="1"/>
            <a:r>
              <a:rPr lang="en-US" dirty="0"/>
              <a:t>TSL </a:t>
            </a:r>
            <a:r>
              <a:rPr lang="en-US" dirty="0" err="1"/>
              <a:t>FLiBe</a:t>
            </a:r>
            <a:r>
              <a:rPr lang="en-US" dirty="0"/>
              <a:t>: TBD *</a:t>
            </a:r>
          </a:p>
          <a:p>
            <a:pPr lvl="1"/>
            <a:r>
              <a:rPr lang="en-US" dirty="0"/>
              <a:t>TSL Graphite: ORELA *</a:t>
            </a:r>
          </a:p>
          <a:p>
            <a:pPr lvl="1"/>
            <a:r>
              <a:rPr lang="en-US" dirty="0"/>
              <a:t>TSL Water: TBD *</a:t>
            </a:r>
          </a:p>
          <a:p>
            <a:pPr lvl="1"/>
            <a:r>
              <a:rPr lang="en-US" dirty="0"/>
              <a:t>TVA Watts Bar HZP ZPPT</a:t>
            </a:r>
          </a:p>
        </p:txBody>
      </p:sp>
      <p:sp>
        <p:nvSpPr>
          <p:cNvPr id="7" name="Title 6">
            <a:extLst>
              <a:ext uri="{FF2B5EF4-FFF2-40B4-BE49-F238E27FC236}">
                <a16:creationId xmlns:a16="http://schemas.microsoft.com/office/drawing/2014/main" id="{982ACF66-BD9C-3346-AE22-F14FC2C09638}"/>
              </a:ext>
            </a:extLst>
          </p:cNvPr>
          <p:cNvSpPr>
            <a:spLocks noGrp="1"/>
          </p:cNvSpPr>
          <p:nvPr>
            <p:ph type="title"/>
          </p:nvPr>
        </p:nvSpPr>
        <p:spPr/>
        <p:txBody>
          <a:bodyPr>
            <a:normAutofit fontScale="90000"/>
          </a:bodyPr>
          <a:lstStyle/>
          <a:p>
            <a:r>
              <a:rPr lang="en-US" dirty="0"/>
              <a:t>Potential Future Benchmark Evaluations – II</a:t>
            </a:r>
          </a:p>
        </p:txBody>
      </p:sp>
      <p:sp>
        <p:nvSpPr>
          <p:cNvPr id="6" name="Rectangle 5">
            <a:extLst>
              <a:ext uri="{FF2B5EF4-FFF2-40B4-BE49-F238E27FC236}">
                <a16:creationId xmlns:a16="http://schemas.microsoft.com/office/drawing/2014/main" id="{65F8FC13-9F8F-9948-88CE-DA6F0B3FEF93}"/>
              </a:ext>
            </a:extLst>
          </p:cNvPr>
          <p:cNvSpPr/>
          <p:nvPr/>
        </p:nvSpPr>
        <p:spPr>
          <a:xfrm>
            <a:off x="2135291" y="6432178"/>
            <a:ext cx="7022820" cy="425822"/>
          </a:xfrm>
          <a:prstGeom prst="rect">
            <a:avLst/>
          </a:prstGeom>
          <a:noFill/>
        </p:spPr>
        <p:txBody>
          <a:bodyPr wrap="none" lIns="91440" tIns="45720" rIns="91440" bIns="45720">
            <a:spAutoFit/>
          </a:bodyPr>
          <a:lstStyle/>
          <a:p>
            <a:pPr algn="ctr">
              <a:buNone/>
            </a:pPr>
            <a:r>
              <a:rPr lang="en-US" sz="320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DOE-NE NEUP MS-NE-1 Activities</a:t>
            </a:r>
          </a:p>
        </p:txBody>
      </p:sp>
    </p:spTree>
    <p:extLst>
      <p:ext uri="{BB962C8B-B14F-4D97-AF65-F5344CB8AC3E}">
        <p14:creationId xmlns:p14="http://schemas.microsoft.com/office/powerpoint/2010/main" val="3505447192"/>
      </p:ext>
    </p:extLst>
  </p:cSld>
  <p:clrMapOvr>
    <a:masterClrMapping/>
  </p:clrMapOvr>
  <p:transition>
    <p:fade thruBlk="1"/>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10A0CECF-5009-D249-954F-310131724C89}"/>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890743" y="5255"/>
            <a:ext cx="5257800" cy="3834367"/>
          </a:xfrm>
          <a:prstGeom prst="rect">
            <a:avLst/>
          </a:prstGeom>
          <a:ln>
            <a:noFill/>
          </a:ln>
          <a:effectLst>
            <a:outerShdw blurRad="292100" dist="139700" dir="2700000" algn="tl" rotWithShape="0">
              <a:srgbClr val="333333">
                <a:alpha val="65000"/>
              </a:srgbClr>
            </a:outerShdw>
          </a:effectLst>
        </p:spPr>
      </p:pic>
      <p:pic>
        <p:nvPicPr>
          <p:cNvPr id="10" name="Content Placeholder 9">
            <a:extLst>
              <a:ext uri="{FF2B5EF4-FFF2-40B4-BE49-F238E27FC236}">
                <a16:creationId xmlns:a16="http://schemas.microsoft.com/office/drawing/2014/main" id="{1D8FF058-E823-0A44-82D9-5EC4DF4DEB76}"/>
              </a:ext>
            </a:extLst>
          </p:cNvPr>
          <p:cNvPicPr>
            <a:picLocks noGrp="1" noChangeAspect="1"/>
          </p:cNvPicPr>
          <p:nvPr>
            <p:ph idx="11"/>
          </p:nvPr>
        </p:nvPicPr>
        <p:blipFill>
          <a:blip r:embed="rId3" cstate="email">
            <a:extLst>
              <a:ext uri="{28A0092B-C50C-407E-A947-70E740481C1C}">
                <a14:useLocalDpi xmlns:a14="http://schemas.microsoft.com/office/drawing/2010/main"/>
              </a:ext>
            </a:extLst>
          </a:blip>
          <a:stretch>
            <a:fillRect/>
          </a:stretch>
        </p:blipFill>
        <p:spPr>
          <a:xfrm>
            <a:off x="3890743" y="3866637"/>
            <a:ext cx="5257800" cy="2962384"/>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0DA3CD95-ADA4-4F40-A046-3F4754313381}"/>
              </a:ext>
            </a:extLst>
          </p:cNvPr>
          <p:cNvSpPr>
            <a:spLocks noGrp="1"/>
          </p:cNvSpPr>
          <p:nvPr>
            <p:ph type="title"/>
          </p:nvPr>
        </p:nvSpPr>
        <p:spPr/>
        <p:txBody>
          <a:bodyPr>
            <a:normAutofit fontScale="90000"/>
          </a:bodyPr>
          <a:lstStyle/>
          <a:p>
            <a:r>
              <a:rPr lang="en-US" dirty="0"/>
              <a:t>Other </a:t>
            </a:r>
            <a:r>
              <a:rPr lang="en-US" dirty="0" err="1"/>
              <a:t>IRPhEP</a:t>
            </a:r>
            <a:br>
              <a:rPr lang="en-US" dirty="0"/>
            </a:br>
            <a:r>
              <a:rPr lang="en-US" dirty="0"/>
              <a:t>Archives</a:t>
            </a:r>
          </a:p>
        </p:txBody>
      </p:sp>
      <p:sp>
        <p:nvSpPr>
          <p:cNvPr id="4" name="Slide Number Placeholder 3">
            <a:extLst>
              <a:ext uri="{FF2B5EF4-FFF2-40B4-BE49-F238E27FC236}">
                <a16:creationId xmlns:a16="http://schemas.microsoft.com/office/drawing/2014/main" id="{0B8546F3-BD88-6844-8FC1-EB9BA668A9B2}"/>
              </a:ext>
            </a:extLst>
          </p:cNvPr>
          <p:cNvSpPr>
            <a:spLocks noGrp="1"/>
          </p:cNvSpPr>
          <p:nvPr>
            <p:ph type="sldNum" sz="quarter" idx="10"/>
          </p:nvPr>
        </p:nvSpPr>
        <p:spPr/>
        <p:txBody>
          <a:bodyPr/>
          <a:lstStyle/>
          <a:p>
            <a:pPr>
              <a:defRPr/>
            </a:pPr>
            <a:fld id="{24D36178-A6C2-4F1E-9A14-CDE8678F2A6C}" type="slidenum">
              <a:rPr lang="en-US" smtClean="0"/>
              <a:pPr>
                <a:defRPr/>
              </a:pPr>
              <a:t>65</a:t>
            </a:fld>
            <a:endParaRPr lang="en-US"/>
          </a:p>
        </p:txBody>
      </p:sp>
      <p:pic>
        <p:nvPicPr>
          <p:cNvPr id="2050" name="Picture 2">
            <a:extLst>
              <a:ext uri="{FF2B5EF4-FFF2-40B4-BE49-F238E27FC236}">
                <a16:creationId xmlns:a16="http://schemas.microsoft.com/office/drawing/2014/main" id="{E7364FA7-04E2-4B43-B909-53BDF1FBC3BB}"/>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84188" y="1694937"/>
            <a:ext cx="3021012" cy="4343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2020598"/>
      </p:ext>
    </p:extLst>
  </p:cSld>
  <p:clrMapOvr>
    <a:masterClrMapping/>
  </p:clrMapOvr>
  <p:transition>
    <p:fade thruBlk="1"/>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21D43-EC46-4A42-B485-54C4577F3F4F}"/>
              </a:ext>
            </a:extLst>
          </p:cNvPr>
          <p:cNvSpPr>
            <a:spLocks noGrp="1"/>
          </p:cNvSpPr>
          <p:nvPr>
            <p:ph type="title"/>
          </p:nvPr>
        </p:nvSpPr>
        <p:spPr/>
        <p:txBody>
          <a:bodyPr>
            <a:normAutofit fontScale="90000"/>
          </a:bodyPr>
          <a:lstStyle/>
          <a:p>
            <a:r>
              <a:rPr lang="en-US" dirty="0"/>
              <a:t>TIC VVER Documents Will Also be Archived</a:t>
            </a:r>
          </a:p>
        </p:txBody>
      </p:sp>
      <p:sp>
        <p:nvSpPr>
          <p:cNvPr id="3" name="Content Placeholder 2">
            <a:extLst>
              <a:ext uri="{FF2B5EF4-FFF2-40B4-BE49-F238E27FC236}">
                <a16:creationId xmlns:a16="http://schemas.microsoft.com/office/drawing/2014/main" id="{0628D383-DB0E-7141-911D-95EDCF90978C}"/>
              </a:ext>
            </a:extLst>
          </p:cNvPr>
          <p:cNvSpPr>
            <a:spLocks noGrp="1"/>
          </p:cNvSpPr>
          <p:nvPr>
            <p:ph idx="1"/>
          </p:nvPr>
        </p:nvSpPr>
        <p:spPr/>
        <p:txBody>
          <a:bodyPr>
            <a:normAutofit fontScale="92500" lnSpcReduction="10000"/>
          </a:bodyPr>
          <a:lstStyle/>
          <a:p>
            <a:r>
              <a:rPr lang="en-US" dirty="0"/>
              <a:t>Temporary International Collective (TIC) for Joint Research into the Physics of VVER-Type Reactors</a:t>
            </a:r>
          </a:p>
          <a:p>
            <a:r>
              <a:rPr lang="en-US" dirty="0"/>
              <a:t>Published in Budapest in 1985</a:t>
            </a:r>
          </a:p>
          <a:p>
            <a:r>
              <a:rPr lang="en-US" dirty="0"/>
              <a:t>Primary reference for some of</a:t>
            </a:r>
            <a:br>
              <a:rPr lang="en-US" dirty="0"/>
            </a:br>
            <a:r>
              <a:rPr lang="en-US" dirty="0"/>
              <a:t>the VVER benchmarks</a:t>
            </a:r>
          </a:p>
          <a:p>
            <a:r>
              <a:rPr lang="en-US" dirty="0"/>
              <a:t>5 volumes, supplemental report, </a:t>
            </a:r>
            <a:br>
              <a:rPr lang="en-US" dirty="0"/>
            </a:br>
            <a:r>
              <a:rPr lang="en-US" dirty="0"/>
              <a:t>and journal article</a:t>
            </a:r>
          </a:p>
          <a:p>
            <a:r>
              <a:rPr lang="en-US" dirty="0"/>
              <a:t>Recommended to create </a:t>
            </a:r>
            <a:br>
              <a:rPr lang="en-US" dirty="0"/>
            </a:br>
            <a:r>
              <a:rPr lang="en-US" dirty="0"/>
              <a:t>OECD NEA </a:t>
            </a:r>
            <a:r>
              <a:rPr lang="en-US" dirty="0" err="1"/>
              <a:t>IRPhEP</a:t>
            </a:r>
            <a:r>
              <a:rPr lang="en-US" dirty="0"/>
              <a:t> archive</a:t>
            </a:r>
          </a:p>
          <a:p>
            <a:pPr lvl="1"/>
            <a:r>
              <a:rPr lang="en-US" dirty="0">
                <a:hlinkClick r:id="rId2"/>
              </a:rPr>
              <a:t>https://www.oecd-nea.org/science/wprs/irphe/documentation.html</a:t>
            </a:r>
            <a:endParaRPr lang="en-US" dirty="0"/>
          </a:p>
        </p:txBody>
      </p:sp>
      <p:sp>
        <p:nvSpPr>
          <p:cNvPr id="4" name="Slide Number Placeholder 3">
            <a:extLst>
              <a:ext uri="{FF2B5EF4-FFF2-40B4-BE49-F238E27FC236}">
                <a16:creationId xmlns:a16="http://schemas.microsoft.com/office/drawing/2014/main" id="{3867A90F-CDA6-C143-931D-B2B302F4186A}"/>
              </a:ext>
            </a:extLst>
          </p:cNvPr>
          <p:cNvSpPr>
            <a:spLocks noGrp="1"/>
          </p:cNvSpPr>
          <p:nvPr>
            <p:ph type="sldNum" sz="quarter" idx="10"/>
          </p:nvPr>
        </p:nvSpPr>
        <p:spPr/>
        <p:txBody>
          <a:bodyPr/>
          <a:lstStyle/>
          <a:p>
            <a:pPr>
              <a:defRPr/>
            </a:pPr>
            <a:fld id="{24D36178-A6C2-4F1E-9A14-CDE8678F2A6C}" type="slidenum">
              <a:rPr lang="en-US" smtClean="0"/>
              <a:pPr>
                <a:defRPr/>
              </a:pPr>
              <a:t>66</a:t>
            </a:fld>
            <a:endParaRPr lang="en-US"/>
          </a:p>
        </p:txBody>
      </p:sp>
      <p:pic>
        <p:nvPicPr>
          <p:cNvPr id="5" name="Picture 4">
            <a:extLst>
              <a:ext uri="{FF2B5EF4-FFF2-40B4-BE49-F238E27FC236}">
                <a16:creationId xmlns:a16="http://schemas.microsoft.com/office/drawing/2014/main" id="{780CEDA7-86D2-9D49-B8DC-E6CA81715E6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48400" y="2483418"/>
            <a:ext cx="2598295" cy="2476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62055506"/>
      </p:ext>
    </p:extLst>
  </p:cSld>
  <p:clrMapOvr>
    <a:masterClrMapping/>
  </p:clrMapOvr>
  <p:transition>
    <p:fade thruBlk="1"/>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idx="1"/>
          </p:nvPr>
        </p:nvSpPr>
        <p:spPr/>
        <p:txBody>
          <a:bodyPr/>
          <a:lstStyle/>
          <a:p>
            <a:r>
              <a:rPr lang="en-US" dirty="0"/>
              <a:t>The IRPhEP and ICSBEP continue to provide high-quality integral benchmark data</a:t>
            </a:r>
          </a:p>
          <a:p>
            <a:r>
              <a:rPr lang="en-US" dirty="0"/>
              <a:t>Valuable for nuclear data testing, uncertainty reduction, criticality safety, reactor physics, advanced modeling and simulation</a:t>
            </a:r>
          </a:p>
          <a:p>
            <a:r>
              <a:rPr lang="en-US" dirty="0"/>
              <a:t>Data contributed from 26 countries</a:t>
            </a:r>
          </a:p>
          <a:p>
            <a:r>
              <a:rPr lang="en-US" dirty="0"/>
              <a:t>Enable current and future</a:t>
            </a:r>
            <a:br>
              <a:rPr lang="en-US" dirty="0"/>
            </a:br>
            <a:r>
              <a:rPr lang="en-US" dirty="0"/>
              <a:t>activities supported by </a:t>
            </a:r>
            <a:br>
              <a:rPr lang="en-US" dirty="0"/>
            </a:br>
            <a:r>
              <a:rPr lang="en-US" dirty="0"/>
              <a:t>experimental validation</a:t>
            </a:r>
          </a:p>
        </p:txBody>
      </p:sp>
      <p:sp>
        <p:nvSpPr>
          <p:cNvPr id="4" name="Slide Number Placeholder 3"/>
          <p:cNvSpPr>
            <a:spLocks noGrp="1"/>
          </p:cNvSpPr>
          <p:nvPr>
            <p:ph type="sldNum" sz="quarter" idx="10"/>
          </p:nvPr>
        </p:nvSpPr>
        <p:spPr/>
        <p:txBody>
          <a:bodyPr/>
          <a:lstStyle/>
          <a:p>
            <a:pPr>
              <a:defRPr/>
            </a:pPr>
            <a:fld id="{24D36178-A6C2-4F1E-9A14-CDE8678F2A6C}" type="slidenum">
              <a:rPr lang="en-US" smtClean="0"/>
              <a:pPr>
                <a:defRPr/>
              </a:pPr>
              <a:t>67</a:t>
            </a:fld>
            <a:endParaRPr lang="en-US"/>
          </a:p>
        </p:txBody>
      </p:sp>
      <p:pic>
        <p:nvPicPr>
          <p:cNvPr id="6" name="Picture 2" descr="https://encrypted-tbn3.gstatic.com/images?q=tbn:ANd9GcRW4Xpo0YHHMUT8OZSItZwN4cRgclmi9KJS3LfhYsWj-zPE59oPPg"/>
          <p:cNvPicPr>
            <a:picLocks noChangeAspect="1" noChangeArrowheads="1"/>
          </p:cNvPicPr>
          <p:nvPr/>
        </p:nvPicPr>
        <p:blipFill>
          <a:blip r:embed="rId2"/>
          <a:srcRect/>
          <a:stretch>
            <a:fillRect/>
          </a:stretch>
        </p:blipFill>
        <p:spPr bwMode="auto">
          <a:xfrm>
            <a:off x="5867400" y="4191000"/>
            <a:ext cx="2147401" cy="228537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028314175"/>
      </p:ext>
    </p:extLst>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BEB53-AC51-8D49-9CD2-EC1F0E10989F}"/>
              </a:ext>
            </a:extLst>
          </p:cNvPr>
          <p:cNvSpPr>
            <a:spLocks noGrp="1"/>
          </p:cNvSpPr>
          <p:nvPr>
            <p:ph type="title"/>
          </p:nvPr>
        </p:nvSpPr>
        <p:spPr/>
        <p:txBody>
          <a:bodyPr>
            <a:normAutofit/>
          </a:bodyPr>
          <a:lstStyle/>
          <a:p>
            <a:r>
              <a:rPr lang="en-US" sz="2900" dirty="0"/>
              <a:t>PU-SOL-THERM-041 Sample Results</a:t>
            </a:r>
            <a:br>
              <a:rPr lang="en-US" sz="2900" dirty="0"/>
            </a:br>
            <a:br>
              <a:rPr lang="en-US" sz="2900" dirty="0"/>
            </a:br>
            <a:endParaRPr lang="en-US" sz="2900" dirty="0"/>
          </a:p>
        </p:txBody>
      </p:sp>
      <p:pic>
        <p:nvPicPr>
          <p:cNvPr id="7" name="Content Placeholder 6">
            <a:extLst>
              <a:ext uri="{FF2B5EF4-FFF2-40B4-BE49-F238E27FC236}">
                <a16:creationId xmlns:a16="http://schemas.microsoft.com/office/drawing/2014/main" id="{344B3D95-C5C1-9541-AA87-6C919707349F}"/>
              </a:ext>
            </a:extLst>
          </p:cNvPr>
          <p:cNvPicPr>
            <a:picLocks noGrp="1" noChangeAspect="1"/>
          </p:cNvPicPr>
          <p:nvPr>
            <p:ph idx="1"/>
          </p:nvPr>
        </p:nvPicPr>
        <p:blipFill>
          <a:blip r:embed="rId2"/>
          <a:stretch>
            <a:fillRect/>
          </a:stretch>
        </p:blipFill>
        <p:spPr>
          <a:xfrm>
            <a:off x="216261" y="640978"/>
            <a:ext cx="8711477" cy="5713371"/>
          </a:xfrm>
          <a:prstGeom prst="rect">
            <a:avLst/>
          </a:prstGeom>
        </p:spPr>
      </p:pic>
      <p:sp>
        <p:nvSpPr>
          <p:cNvPr id="4" name="Slide Number Placeholder 3">
            <a:extLst>
              <a:ext uri="{FF2B5EF4-FFF2-40B4-BE49-F238E27FC236}">
                <a16:creationId xmlns:a16="http://schemas.microsoft.com/office/drawing/2014/main" id="{85B8F263-0A6D-4B44-97AB-CD3773649DB5}"/>
              </a:ext>
            </a:extLst>
          </p:cNvPr>
          <p:cNvSpPr>
            <a:spLocks noGrp="1"/>
          </p:cNvSpPr>
          <p:nvPr>
            <p:ph type="sldNum" sz="quarter" idx="10"/>
          </p:nvPr>
        </p:nvSpPr>
        <p:spPr/>
        <p:txBody>
          <a:bodyPr/>
          <a:lstStyle/>
          <a:p>
            <a:pPr>
              <a:defRPr/>
            </a:pPr>
            <a:fld id="{24D36178-A6C2-4F1E-9A14-CDE8678F2A6C}" type="slidenum">
              <a:rPr lang="en-US" smtClean="0"/>
              <a:pPr>
                <a:defRPr/>
              </a:pPr>
              <a:t>7</a:t>
            </a:fld>
            <a:endParaRPr lang="en-US"/>
          </a:p>
        </p:txBody>
      </p:sp>
      <p:sp>
        <p:nvSpPr>
          <p:cNvPr id="3" name="Rectangle 2">
            <a:extLst>
              <a:ext uri="{FF2B5EF4-FFF2-40B4-BE49-F238E27FC236}">
                <a16:creationId xmlns:a16="http://schemas.microsoft.com/office/drawing/2014/main" id="{F29FA268-EFC6-2E4A-89DE-7C5133E7DF6B}"/>
              </a:ext>
            </a:extLst>
          </p:cNvPr>
          <p:cNvSpPr/>
          <p:nvPr/>
        </p:nvSpPr>
        <p:spPr>
          <a:xfrm>
            <a:off x="2133600" y="5410200"/>
            <a:ext cx="3531543" cy="425822"/>
          </a:xfrm>
          <a:prstGeom prst="rect">
            <a:avLst/>
          </a:prstGeom>
          <a:noFill/>
        </p:spPr>
        <p:txBody>
          <a:bodyPr wrap="none" lIns="91440" tIns="45720" rIns="91440" bIns="45720">
            <a:spAutoFit/>
          </a:bodyPr>
          <a:lstStyle/>
          <a:p>
            <a:pPr algn="ctr">
              <a:buNone/>
            </a:pPr>
            <a:r>
              <a:rPr lang="en-US" sz="32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Trending Unclear</a:t>
            </a:r>
            <a:endParaRPr lang="en-US" sz="3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3358454503"/>
      </p:ext>
    </p:extLst>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ICSBEP 2020 Handbook:</a:t>
            </a:r>
            <a:br>
              <a:rPr lang="en-US" dirty="0"/>
            </a:br>
            <a:r>
              <a:rPr lang="en-US" dirty="0"/>
              <a:t>PU-MET-MIXED-002,</a:t>
            </a:r>
            <a:br>
              <a:rPr lang="en-US" dirty="0"/>
            </a:br>
            <a:r>
              <a:rPr lang="en-US" dirty="0"/>
              <a:t>(PU-MET-THERM-002) &amp; (PU-MET-FAST-048)</a:t>
            </a:r>
          </a:p>
        </p:txBody>
      </p:sp>
      <p:sp>
        <p:nvSpPr>
          <p:cNvPr id="10" name="Content Placeholder 9"/>
          <p:cNvSpPr>
            <a:spLocks noGrp="1"/>
          </p:cNvSpPr>
          <p:nvPr>
            <p:ph idx="1"/>
          </p:nvPr>
        </p:nvSpPr>
        <p:spPr/>
        <p:txBody>
          <a:bodyPr>
            <a:normAutofit fontScale="92500" lnSpcReduction="10000"/>
          </a:bodyPr>
          <a:lstStyle/>
          <a:p>
            <a:r>
              <a:rPr lang="en-US" dirty="0"/>
              <a:t>Thermal/Epithermal </a:t>
            </a:r>
            <a:r>
              <a:rPr lang="en-US" dirty="0" err="1"/>
              <a:t>eXperiments</a:t>
            </a:r>
            <a:r>
              <a:rPr lang="en-US" dirty="0"/>
              <a:t> (TEX) </a:t>
            </a:r>
          </a:p>
          <a:p>
            <a:pPr lvl="1"/>
            <a:r>
              <a:rPr lang="en-US" dirty="0"/>
              <a:t>Planet (2017-2018) @ NCERC</a:t>
            </a:r>
          </a:p>
          <a:p>
            <a:pPr lvl="1"/>
            <a:r>
              <a:rPr lang="en-US" dirty="0"/>
              <a:t>ZPPR plates</a:t>
            </a:r>
          </a:p>
          <a:p>
            <a:pPr lvl="1"/>
            <a:r>
              <a:rPr lang="en-US" dirty="0"/>
              <a:t>5 experiments</a:t>
            </a:r>
          </a:p>
          <a:p>
            <a:pPr lvl="2"/>
            <a:r>
              <a:rPr lang="en-US" dirty="0"/>
              <a:t>1 case PMT002</a:t>
            </a:r>
          </a:p>
          <a:p>
            <a:pPr lvl="2"/>
            <a:r>
              <a:rPr lang="en-US" dirty="0"/>
              <a:t>2 cases </a:t>
            </a:r>
            <a:r>
              <a:rPr lang="en-US" u="sng" dirty="0"/>
              <a:t>PMM002</a:t>
            </a:r>
          </a:p>
          <a:p>
            <a:pPr lvl="2"/>
            <a:r>
              <a:rPr lang="en-US" dirty="0"/>
              <a:t>2 cases PMF048</a:t>
            </a:r>
          </a:p>
          <a:p>
            <a:r>
              <a:rPr lang="en-US" dirty="0"/>
              <a:t>Most sample calculations within 2</a:t>
            </a:r>
            <a:r>
              <a:rPr lang="en-US" dirty="0">
                <a:latin typeface="Symbol" pitchFamily="2" charset="2"/>
              </a:rPr>
              <a:t>s</a:t>
            </a:r>
            <a:r>
              <a:rPr lang="en-US" dirty="0"/>
              <a:t> of the benchmark values</a:t>
            </a:r>
          </a:p>
        </p:txBody>
      </p:sp>
      <p:sp>
        <p:nvSpPr>
          <p:cNvPr id="4" name="Slide Number Placeholder 3"/>
          <p:cNvSpPr>
            <a:spLocks noGrp="1"/>
          </p:cNvSpPr>
          <p:nvPr>
            <p:ph type="sldNum" sz="quarter" idx="10"/>
          </p:nvPr>
        </p:nvSpPr>
        <p:spPr/>
        <p:txBody>
          <a:bodyPr/>
          <a:lstStyle/>
          <a:p>
            <a:pPr>
              <a:defRPr/>
            </a:pPr>
            <a:fld id="{24D36178-A6C2-4F1E-9A14-CDE8678F2A6C}" type="slidenum">
              <a:rPr lang="en-US" smtClean="0"/>
              <a:pPr>
                <a:defRPr/>
              </a:pPr>
              <a:t>8</a:t>
            </a:fld>
            <a:endParaRPr lang="en-US"/>
          </a:p>
        </p:txBody>
      </p:sp>
      <p:pic>
        <p:nvPicPr>
          <p:cNvPr id="6" name="Content Placeholder 5">
            <a:extLst>
              <a:ext uri="{FF2B5EF4-FFF2-40B4-BE49-F238E27FC236}">
                <a16:creationId xmlns:a16="http://schemas.microsoft.com/office/drawing/2014/main" id="{0AD08EDB-55F6-5A40-9EAF-1FAC43C43DDE}"/>
              </a:ext>
            </a:extLst>
          </p:cNvPr>
          <p:cNvPicPr>
            <a:picLocks noGrp="1" noChangeAspect="1"/>
          </p:cNvPicPr>
          <p:nvPr>
            <p:ph idx="11"/>
          </p:nvPr>
        </p:nvPicPr>
        <p:blipFill>
          <a:blip r:embed="rId3"/>
          <a:stretch>
            <a:fillRect/>
          </a:stretch>
        </p:blipFill>
        <p:spPr>
          <a:xfrm>
            <a:off x="4876802" y="1447800"/>
            <a:ext cx="3843673" cy="48768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336522472"/>
      </p:ext>
    </p:extLst>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BEB53-AC51-8D49-9CD2-EC1F0E10989F}"/>
              </a:ext>
            </a:extLst>
          </p:cNvPr>
          <p:cNvSpPr>
            <a:spLocks noGrp="1"/>
          </p:cNvSpPr>
          <p:nvPr>
            <p:ph type="title"/>
          </p:nvPr>
        </p:nvSpPr>
        <p:spPr/>
        <p:txBody>
          <a:bodyPr>
            <a:normAutofit/>
          </a:bodyPr>
          <a:lstStyle/>
          <a:p>
            <a:r>
              <a:rPr lang="en-US" sz="2900" dirty="0"/>
              <a:t>PU-MET-MIXED-002 Sample Results</a:t>
            </a:r>
            <a:br>
              <a:rPr lang="en-US" sz="2900" dirty="0"/>
            </a:br>
            <a:br>
              <a:rPr lang="en-US" sz="2900" dirty="0"/>
            </a:br>
            <a:endParaRPr lang="en-US" sz="2900" dirty="0"/>
          </a:p>
        </p:txBody>
      </p:sp>
      <p:sp>
        <p:nvSpPr>
          <p:cNvPr id="4" name="Slide Number Placeholder 3">
            <a:extLst>
              <a:ext uri="{FF2B5EF4-FFF2-40B4-BE49-F238E27FC236}">
                <a16:creationId xmlns:a16="http://schemas.microsoft.com/office/drawing/2014/main" id="{85B8F263-0A6D-4B44-97AB-CD3773649DB5}"/>
              </a:ext>
            </a:extLst>
          </p:cNvPr>
          <p:cNvSpPr>
            <a:spLocks noGrp="1"/>
          </p:cNvSpPr>
          <p:nvPr>
            <p:ph type="sldNum" sz="quarter" idx="10"/>
          </p:nvPr>
        </p:nvSpPr>
        <p:spPr/>
        <p:txBody>
          <a:bodyPr/>
          <a:lstStyle/>
          <a:p>
            <a:pPr>
              <a:defRPr/>
            </a:pPr>
            <a:fld id="{24D36178-A6C2-4F1E-9A14-CDE8678F2A6C}" type="slidenum">
              <a:rPr lang="en-US" smtClean="0"/>
              <a:pPr>
                <a:defRPr/>
              </a:pPr>
              <a:t>9</a:t>
            </a:fld>
            <a:endParaRPr lang="en-US"/>
          </a:p>
        </p:txBody>
      </p:sp>
      <p:sp>
        <p:nvSpPr>
          <p:cNvPr id="6" name="Content Placeholder 5">
            <a:extLst>
              <a:ext uri="{FF2B5EF4-FFF2-40B4-BE49-F238E27FC236}">
                <a16:creationId xmlns:a16="http://schemas.microsoft.com/office/drawing/2014/main" id="{8661D37A-45D2-B748-858A-0570EA830895}"/>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BF4EB50E-D682-5240-B26A-930D8D790302}"/>
              </a:ext>
            </a:extLst>
          </p:cNvPr>
          <p:cNvPicPr>
            <a:picLocks noChangeAspect="1"/>
          </p:cNvPicPr>
          <p:nvPr/>
        </p:nvPicPr>
        <p:blipFill>
          <a:blip r:embed="rId2"/>
          <a:stretch>
            <a:fillRect/>
          </a:stretch>
        </p:blipFill>
        <p:spPr>
          <a:xfrm>
            <a:off x="228600" y="468745"/>
            <a:ext cx="8686800" cy="6299200"/>
          </a:xfrm>
          <a:prstGeom prst="rect">
            <a:avLst/>
          </a:prstGeom>
        </p:spPr>
      </p:pic>
    </p:spTree>
    <p:extLst>
      <p:ext uri="{BB962C8B-B14F-4D97-AF65-F5344CB8AC3E}">
        <p14:creationId xmlns:p14="http://schemas.microsoft.com/office/powerpoint/2010/main" val="1894131748"/>
      </p:ext>
    </p:extLst>
  </p:cSld>
  <p:clrMapOvr>
    <a:masterClrMapping/>
  </p:clrMapOvr>
  <p:transition>
    <p:fade thruBlk="1"/>
  </p:transition>
</p:sld>
</file>

<file path=ppt/theme/theme1.xml><?xml version="1.0" encoding="utf-8"?>
<a:theme xmlns:a="http://schemas.openxmlformats.org/drawingml/2006/main" name="1_EVMS-template">
  <a:themeElements>
    <a:clrScheme name="1_EVMS-template 8">
      <a:dk1>
        <a:srgbClr val="000000"/>
      </a:dk1>
      <a:lt1>
        <a:srgbClr val="FFFFFF"/>
      </a:lt1>
      <a:dk2>
        <a:srgbClr val="000000"/>
      </a:dk2>
      <a:lt2>
        <a:srgbClr val="808080"/>
      </a:lt2>
      <a:accent1>
        <a:srgbClr val="41AD49"/>
      </a:accent1>
      <a:accent2>
        <a:srgbClr val="005995"/>
      </a:accent2>
      <a:accent3>
        <a:srgbClr val="FFFFFF"/>
      </a:accent3>
      <a:accent4>
        <a:srgbClr val="000000"/>
      </a:accent4>
      <a:accent5>
        <a:srgbClr val="B0D3B1"/>
      </a:accent5>
      <a:accent6>
        <a:srgbClr val="005087"/>
      </a:accent6>
      <a:hlink>
        <a:srgbClr val="1A75CF"/>
      </a:hlink>
      <a:folHlink>
        <a:srgbClr val="B2B2B2"/>
      </a:folHlink>
    </a:clrScheme>
    <a:fontScheme name="1_EVMS-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45720" tIns="45714" rIns="91429" bIns="45714" numCol="1" anchor="t" anchorCtr="0" compatLnSpc="1">
        <a:prstTxWarp prst="textNoShape">
          <a:avLst/>
        </a:prstTxWarp>
      </a:bodyPr>
      <a:lstStyle>
        <a:defPPr marL="0" marR="0" indent="0" algn="l" defTabSz="914400" rtl="0" eaLnBrk="0" fontAlgn="base" latinLnBrk="0" hangingPunct="0">
          <a:lnSpc>
            <a:spcPct val="65000"/>
          </a:lnSpc>
          <a:spcBef>
            <a:spcPct val="30000"/>
          </a:spcBef>
          <a:spcAft>
            <a:spcPct val="0"/>
          </a:spcAft>
          <a:buClrTx/>
          <a:buSzTx/>
          <a:buFontTx/>
          <a:buChar char="•"/>
          <a:tabLst/>
          <a:defRPr kumimoji="0" lang="en-US"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45720" tIns="45714" rIns="91429" bIns="45714" numCol="1" anchor="t" anchorCtr="0" compatLnSpc="1">
        <a:prstTxWarp prst="textNoShape">
          <a:avLst/>
        </a:prstTxWarp>
      </a:bodyPr>
      <a:lstStyle>
        <a:defPPr marL="0" marR="0" indent="0" algn="l" defTabSz="914400" rtl="0" eaLnBrk="0" fontAlgn="base" latinLnBrk="0" hangingPunct="0">
          <a:lnSpc>
            <a:spcPct val="65000"/>
          </a:lnSpc>
          <a:spcBef>
            <a:spcPct val="30000"/>
          </a:spcBef>
          <a:spcAft>
            <a:spcPct val="0"/>
          </a:spcAft>
          <a:buClrTx/>
          <a:buSzTx/>
          <a:buFontTx/>
          <a:buChar char="•"/>
          <a:tabLst/>
          <a:defRPr kumimoji="0" lang="en-US" sz="2000" b="1" i="0" u="none" strike="noStrike" cap="none" normalizeH="0" baseline="0" smtClean="0">
            <a:ln>
              <a:noFill/>
            </a:ln>
            <a:solidFill>
              <a:schemeClr val="tx1"/>
            </a:solidFill>
            <a:effectLst/>
            <a:latin typeface="Arial" charset="0"/>
          </a:defRPr>
        </a:defPPr>
      </a:lstStyle>
    </a:lnDef>
  </a:objectDefaults>
  <a:extraClrSchemeLst>
    <a:extraClrScheme>
      <a:clrScheme name="1_EVMS-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EVMS-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EVMS-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EVMS-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EVMS-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EVMS-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EVMS-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EVMS-template 8">
        <a:dk1>
          <a:srgbClr val="000000"/>
        </a:dk1>
        <a:lt1>
          <a:srgbClr val="FFFFFF"/>
        </a:lt1>
        <a:dk2>
          <a:srgbClr val="000000"/>
        </a:dk2>
        <a:lt2>
          <a:srgbClr val="808080"/>
        </a:lt2>
        <a:accent1>
          <a:srgbClr val="41AD49"/>
        </a:accent1>
        <a:accent2>
          <a:srgbClr val="005995"/>
        </a:accent2>
        <a:accent3>
          <a:srgbClr val="FFFFFF"/>
        </a:accent3>
        <a:accent4>
          <a:srgbClr val="000000"/>
        </a:accent4>
        <a:accent5>
          <a:srgbClr val="B0D3B1"/>
        </a:accent5>
        <a:accent6>
          <a:srgbClr val="005087"/>
        </a:accent6>
        <a:hlink>
          <a:srgbClr val="1A75C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final-template-Mousseau</Template>
  <TotalTime>11210</TotalTime>
  <Words>2943</Words>
  <Application>Microsoft Macintosh PowerPoint</Application>
  <PresentationFormat>On-screen Show (4:3)</PresentationFormat>
  <Paragraphs>666</Paragraphs>
  <Slides>67</Slides>
  <Notes>33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67</vt:i4>
      </vt:variant>
    </vt:vector>
  </HeadingPairs>
  <TitlesOfParts>
    <vt:vector size="73" baseType="lpstr">
      <vt:lpstr>Arial</vt:lpstr>
      <vt:lpstr>Courier New</vt:lpstr>
      <vt:lpstr>Symbol</vt:lpstr>
      <vt:lpstr>Times New Roman</vt:lpstr>
      <vt:lpstr>Wingdings</vt:lpstr>
      <vt:lpstr>1_EVMS-template</vt:lpstr>
      <vt:lpstr>New and Revised Benchmarks in the ICSBEP and IRPhEP Handbooks</vt:lpstr>
      <vt:lpstr>ICSBEP 2020 Handbook: LEU-COMP-THERM-074</vt:lpstr>
      <vt:lpstr>LEU-COMP-THERM-074 Sample Results  </vt:lpstr>
      <vt:lpstr>ICSBEP 2020 Handbook: LEU-COMP-THERM-101</vt:lpstr>
      <vt:lpstr>LEU-COMP-THERM-101 Sample Results  </vt:lpstr>
      <vt:lpstr>ICSBEP 2020 Handbook: PU-SOL-THERM-041</vt:lpstr>
      <vt:lpstr>PU-SOL-THERM-041 Sample Results  </vt:lpstr>
      <vt:lpstr>ICSBEP 2020 Handbook: PU-MET-MIXED-002, (PU-MET-THERM-002) &amp; (PU-MET-FAST-048)</vt:lpstr>
      <vt:lpstr>PU-MET-MIXED-002 Sample Results  </vt:lpstr>
      <vt:lpstr>ICSBEP 2021 Handbook: HEU-MET-FAST-101 (Draft #’s)</vt:lpstr>
      <vt:lpstr>HEU-MET-FAST-101 Draft Results  </vt:lpstr>
      <vt:lpstr>ICSBEP 2021 Handbook: HEU-MET-THERM-004 (Draft #’s)</vt:lpstr>
      <vt:lpstr>Comparison of Planet Benchmarks (Andre Trkov)  </vt:lpstr>
      <vt:lpstr>ICSBEP 2021 Handbook: PU-MET-MIXED-003 (PU-MET-FAST-049) &amp; (PU-MET-THERM-003)</vt:lpstr>
      <vt:lpstr>PU-MET-MIXED-003 Draft Results  </vt:lpstr>
      <vt:lpstr>ICSBEP 2021 Handbook: LEU-COMP-THERM-106</vt:lpstr>
      <vt:lpstr>LEU-COMP-THERM-0106 Draft Results  </vt:lpstr>
      <vt:lpstr>¿Questions?</vt:lpstr>
      <vt:lpstr>This Slide Intentionally Left Blank</vt:lpstr>
      <vt:lpstr>Extra Slides</vt:lpstr>
      <vt:lpstr>Benchmark Evaluation Process</vt:lpstr>
      <vt:lpstr>Countries Participating in the ICSBEP &amp; IRPhEP</vt:lpstr>
      <vt:lpstr>Directed and Distributed via the OECD NEA</vt:lpstr>
      <vt:lpstr>Current OECD/NEA Member Countries</vt:lpstr>
      <vt:lpstr>Acknowledgments</vt:lpstr>
      <vt:lpstr>IRPhEP, ICSBEP, &amp; SINBAD Annual Technical Review Group (TRG) Meetings</vt:lpstr>
      <vt:lpstr>International Handbook of Evaluated Criticality Safety Benchmark Experiments</vt:lpstr>
      <vt:lpstr>Breakdown of Current ICSBEP Benchmark Specifications</vt:lpstr>
      <vt:lpstr>New Content in the Handbook 2020 Edition</vt:lpstr>
      <vt:lpstr>Minor Revisions to the Handbook 1-3:</vt:lpstr>
      <vt:lpstr>Minor Revisions to the Handbook 4-6:</vt:lpstr>
      <vt:lpstr>Minor Revisions to the Handbook 7:</vt:lpstr>
      <vt:lpstr>Significant Revisions to the Handbook 1-3:</vt:lpstr>
      <vt:lpstr>Replaced Evaluation 1: LEU-COMP-THERM-074</vt:lpstr>
      <vt:lpstr>LEU-COMP-THERM-074 Sample Results</vt:lpstr>
      <vt:lpstr>New Evaluation 1: SUB-LEU-COMP-THERM-003</vt:lpstr>
      <vt:lpstr>New Evaluation 2: LEU-COMP-THERM-101</vt:lpstr>
      <vt:lpstr>LEU-COMP-THERM-101 Sample Results – I</vt:lpstr>
      <vt:lpstr>LEU-COMP-THERM-101 Sample Results – II</vt:lpstr>
      <vt:lpstr>New Evaluation 3: LEU-SOL-THERM-013</vt:lpstr>
      <vt:lpstr>New Evaluation 4: PU-SOL-THERM-041</vt:lpstr>
      <vt:lpstr>PU-SOL-THERM-041 Sample Results – I</vt:lpstr>
      <vt:lpstr>PU-SOL-THERM-041 Sample Results – II</vt:lpstr>
      <vt:lpstr>New Evaluation 5: PU-MET-MIXED-002, (PU-MET-THERM-002) &amp; (PU-MET-FAST-048)</vt:lpstr>
      <vt:lpstr>Potential Future Benchmark Evaluations – I</vt:lpstr>
      <vt:lpstr>Potential Future Benchmark Evaluations – II</vt:lpstr>
      <vt:lpstr>International Handbook of Evaluated Reactor Physics Benchmark Experiments</vt:lpstr>
      <vt:lpstr>New Content in the Handbook 2020 Edition</vt:lpstr>
      <vt:lpstr>Breakdown of Current Reactor Facilities on IRPhEP Handbook</vt:lpstr>
      <vt:lpstr>Revision: FFTF-LMFR-RESR-001</vt:lpstr>
      <vt:lpstr>Results: Midplane  Neutron Spectra Measurements</vt:lpstr>
      <vt:lpstr>Results: 80-cm Below Midplane  Neutron Spectra Measurements</vt:lpstr>
      <vt:lpstr>Results: Midplane  Gamma Spectra Measurements</vt:lpstr>
      <vt:lpstr>New: TREAT-FUND-RESR-003</vt:lpstr>
      <vt:lpstr>TREAT: Dominant Uncertainties</vt:lpstr>
      <vt:lpstr>TREAT: Criticality</vt:lpstr>
      <vt:lpstr>International Reactor Physics Handbook Database and Analysis Tool (IDAT)</vt:lpstr>
      <vt:lpstr>Benchmarks with Delayed Publication</vt:lpstr>
      <vt:lpstr>Revision 2021: MSRE-MSR-RESR-001</vt:lpstr>
      <vt:lpstr>New 2021: ZPR-GCFR-EXP-001</vt:lpstr>
      <vt:lpstr>New ICSBEP 2021: KRUSTY (HEU-MET-FAST-101)</vt:lpstr>
      <vt:lpstr>KRUSTY: MCNP Models</vt:lpstr>
      <vt:lpstr>Potential Future Benchmark Evaluations – I</vt:lpstr>
      <vt:lpstr>Potential Future Benchmark Evaluations – II</vt:lpstr>
      <vt:lpstr>Other IRPhEP Archives</vt:lpstr>
      <vt:lpstr>TIC VVER Documents Will Also be Archived</vt:lpstr>
      <vt:lpstr>Conclusions</vt:lpstr>
    </vt:vector>
  </TitlesOfParts>
  <Company>INEEL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International Criticality Safety Benchmark Evaluation Project (ICSBEP)</dc:title>
  <dc:creator>Christine White</dc:creator>
  <cp:lastModifiedBy>John D. Bess</cp:lastModifiedBy>
  <cp:revision>955</cp:revision>
  <cp:lastPrinted>2001-10-24T18:44:39Z</cp:lastPrinted>
  <dcterms:created xsi:type="dcterms:W3CDTF">2001-10-23T20:27:22Z</dcterms:created>
  <dcterms:modified xsi:type="dcterms:W3CDTF">2020-11-23T21:01:04Z</dcterms:modified>
</cp:coreProperties>
</file>