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7" r:id="rId6"/>
    <p:sldId id="272" r:id="rId7"/>
    <p:sldId id="286" r:id="rId8"/>
    <p:sldId id="273" r:id="rId9"/>
    <p:sldId id="268" r:id="rId10"/>
    <p:sldId id="275" r:id="rId11"/>
    <p:sldId id="276" r:id="rId12"/>
    <p:sldId id="274" r:id="rId13"/>
    <p:sldId id="284" r:id="rId14"/>
    <p:sldId id="279" r:id="rId15"/>
    <p:sldId id="270" r:id="rId16"/>
    <p:sldId id="283" r:id="rId17"/>
    <p:sldId id="258" r:id="rId18"/>
    <p:sldId id="277" r:id="rId19"/>
    <p:sldId id="259" r:id="rId20"/>
    <p:sldId id="285" r:id="rId21"/>
    <p:sldId id="287" r:id="rId22"/>
    <p:sldId id="280" r:id="rId23"/>
    <p:sldId id="282" r:id="rId24"/>
    <p:sldId id="281" r:id="rId25"/>
    <p:sldId id="261" r:id="rId26"/>
    <p:sldId id="267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by, Elizabeth" initials="KE" lastIdx="37" clrIdx="0">
    <p:extLst>
      <p:ext uri="{19B8F6BF-5375-455C-9EA6-DF929625EA0E}">
        <p15:presenceInfo xmlns:p15="http://schemas.microsoft.com/office/powerpoint/2012/main" userId="S::53k@ornl.gov::805935d8-fb76-468e-9ee0-b0e455565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7" autoAdjust="0"/>
    <p:restoredTop sz="95161" autoAdjust="0"/>
  </p:normalViewPr>
  <p:slideViewPr>
    <p:cSldViewPr snapToGrid="0" showGuides="1">
      <p:cViewPr varScale="1">
        <p:scale>
          <a:sx n="152" d="100"/>
          <a:sy n="152" d="100"/>
        </p:scale>
        <p:origin x="46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12/1/20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Thermal Neutron Scattering</a:t>
            </a:r>
            <a:r>
              <a:rPr lang="en-US" sz="1000" baseline="0" dirty="0">
                <a:solidFill>
                  <a:srgbClr val="BFBFBF"/>
                </a:solidFill>
                <a:latin typeface="+mn-lt"/>
                <a:cs typeface="Arial" pitchFamily="34" charset="0"/>
              </a:rPr>
              <a:t> Measurements at ORNL SNS</a:t>
            </a:r>
            <a:endParaRPr lang="en-US" sz="1000" dirty="0">
              <a:solidFill>
                <a:srgbClr val="BFBFBF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DCA-1E7F-944F-A308-7F1CDC89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1421928"/>
          </a:xfrm>
        </p:spPr>
        <p:txBody>
          <a:bodyPr/>
          <a:lstStyle/>
          <a:p>
            <a:r>
              <a:rPr lang="en-US" dirty="0"/>
              <a:t>FY20 Thermal Neutron Scattering Measurements at the ORNL Spallation Neutron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25A53-EC82-FF44-93C6-DDCA20010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79" y="2711451"/>
            <a:ext cx="7175834" cy="2028101"/>
          </a:xfrm>
        </p:spPr>
        <p:txBody>
          <a:bodyPr/>
          <a:lstStyle/>
          <a:p>
            <a:r>
              <a:rPr lang="en-US" dirty="0"/>
              <a:t>Chris W. Chapman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Xunxiang</a:t>
            </a:r>
            <a:r>
              <a:rPr lang="en-US" dirty="0"/>
              <a:t> Hu</a:t>
            </a:r>
            <a:r>
              <a:rPr lang="en-US" baseline="30000" dirty="0"/>
              <a:t>1</a:t>
            </a:r>
            <a:r>
              <a:rPr lang="en-US" dirty="0"/>
              <a:t>, Jesse Brown</a:t>
            </a:r>
            <a:r>
              <a:rPr lang="en-US" baseline="30000" dirty="0"/>
              <a:t>1</a:t>
            </a:r>
            <a:r>
              <a:rPr lang="en-US" dirty="0"/>
              <a:t>, Goran Arbanas</a:t>
            </a:r>
            <a:r>
              <a:rPr lang="en-US" baseline="30000" dirty="0"/>
              <a:t>1</a:t>
            </a:r>
            <a:r>
              <a:rPr lang="en-US" dirty="0"/>
              <a:t>, Kemal Ramić</a:t>
            </a:r>
            <a:r>
              <a:rPr lang="en-US" baseline="30000" dirty="0"/>
              <a:t>2</a:t>
            </a:r>
            <a:r>
              <a:rPr lang="en-US" dirty="0"/>
              <a:t>, Alexander I. Kolesnikov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Yongqiang</a:t>
            </a:r>
            <a:r>
              <a:rPr lang="en-US" dirty="0"/>
              <a:t> Cheng</a:t>
            </a:r>
            <a:r>
              <a:rPr lang="en-US" baseline="30000" dirty="0"/>
              <a:t>1</a:t>
            </a:r>
            <a:r>
              <a:rPr lang="en-US" dirty="0"/>
              <a:t>, Luke Daemen</a:t>
            </a:r>
            <a:r>
              <a:rPr lang="en-US" baseline="30000" dirty="0"/>
              <a:t>1</a:t>
            </a:r>
            <a:r>
              <a:rPr lang="en-US" dirty="0"/>
              <a:t>, Anibal Ramirez Cuesta</a:t>
            </a:r>
            <a:r>
              <a:rPr lang="en-US" baseline="30000" dirty="0"/>
              <a:t>1</a:t>
            </a:r>
            <a:r>
              <a:rPr lang="en-US" dirty="0"/>
              <a:t>, Doug Abernathy</a:t>
            </a:r>
            <a:r>
              <a:rPr lang="en-US" baseline="30000" dirty="0"/>
              <a:t>1</a:t>
            </a:r>
            <a:r>
              <a:rPr lang="en-US" dirty="0"/>
              <a:t>, Li (Emily) Liu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Yaron</a:t>
            </a:r>
            <a:r>
              <a:rPr lang="en-US" dirty="0"/>
              <a:t> Danon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Oak Ridge National Laboratory</a:t>
            </a:r>
            <a:br>
              <a:rPr lang="en-US" dirty="0"/>
            </a:br>
            <a:r>
              <a:rPr lang="en-US" baseline="30000" dirty="0"/>
              <a:t>2</a:t>
            </a:r>
            <a:r>
              <a:rPr lang="en-US" dirty="0"/>
              <a:t>Rensselaer Polytechnic Institute</a:t>
            </a:r>
          </a:p>
          <a:p>
            <a:r>
              <a:rPr lang="en-US" dirty="0"/>
              <a:t>CSEWG – US National Nuclear Data Week 2020</a:t>
            </a:r>
            <a:br>
              <a:rPr lang="en-US" dirty="0"/>
            </a:br>
            <a:r>
              <a:rPr lang="en-US" dirty="0"/>
              <a:t>30 November – 2 December 2020 - Online</a:t>
            </a:r>
          </a:p>
        </p:txBody>
      </p:sp>
    </p:spTree>
    <p:extLst>
      <p:ext uri="{BB962C8B-B14F-4D97-AF65-F5344CB8AC3E}">
        <p14:creationId xmlns:p14="http://schemas.microsoft.com/office/powerpoint/2010/main" val="3691435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 Overview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36907C6-7668-8048-A2C4-F158523687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080448"/>
              </p:ext>
            </p:extLst>
          </p:nvPr>
        </p:nvGraphicFramePr>
        <p:xfrm>
          <a:off x="1269624" y="813816"/>
          <a:ext cx="9750286" cy="588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2898">
                  <a:extLst>
                    <a:ext uri="{9D8B030D-6E8A-4147-A177-3AD203B41FA5}">
                      <a16:colId xmlns:a16="http://schemas.microsoft.com/office/drawing/2014/main" val="4130240288"/>
                    </a:ext>
                  </a:extLst>
                </a:gridCol>
                <a:gridCol w="1392898">
                  <a:extLst>
                    <a:ext uri="{9D8B030D-6E8A-4147-A177-3AD203B41FA5}">
                      <a16:colId xmlns:a16="http://schemas.microsoft.com/office/drawing/2014/main" val="2544893715"/>
                    </a:ext>
                  </a:extLst>
                </a:gridCol>
                <a:gridCol w="1392898">
                  <a:extLst>
                    <a:ext uri="{9D8B030D-6E8A-4147-A177-3AD203B41FA5}">
                      <a16:colId xmlns:a16="http://schemas.microsoft.com/office/drawing/2014/main" val="3443652175"/>
                    </a:ext>
                  </a:extLst>
                </a:gridCol>
                <a:gridCol w="1392898">
                  <a:extLst>
                    <a:ext uri="{9D8B030D-6E8A-4147-A177-3AD203B41FA5}">
                      <a16:colId xmlns:a16="http://schemas.microsoft.com/office/drawing/2014/main" val="1852035046"/>
                    </a:ext>
                  </a:extLst>
                </a:gridCol>
                <a:gridCol w="1392898">
                  <a:extLst>
                    <a:ext uri="{9D8B030D-6E8A-4147-A177-3AD203B41FA5}">
                      <a16:colId xmlns:a16="http://schemas.microsoft.com/office/drawing/2014/main" val="3910362559"/>
                    </a:ext>
                  </a:extLst>
                </a:gridCol>
                <a:gridCol w="1392898">
                  <a:extLst>
                    <a:ext uri="{9D8B030D-6E8A-4147-A177-3AD203B41FA5}">
                      <a16:colId xmlns:a16="http://schemas.microsoft.com/office/drawing/2014/main" val="1103832644"/>
                    </a:ext>
                  </a:extLst>
                </a:gridCol>
                <a:gridCol w="1392898">
                  <a:extLst>
                    <a:ext uri="{9D8B030D-6E8A-4147-A177-3AD203B41FA5}">
                      <a16:colId xmlns:a16="http://schemas.microsoft.com/office/drawing/2014/main" val="1553428217"/>
                    </a:ext>
                  </a:extLst>
                </a:gridCol>
              </a:tblGrid>
              <a:tr h="8265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SNS instrument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Samples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Sample form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Sample fixture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Mass (g)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Incident neutron energy (meV)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Temperature (K)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792654"/>
                  </a:ext>
                </a:extLst>
              </a:tr>
              <a:tr h="5415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SEQUOIA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>
                          <a:effectLst/>
                          <a:latin typeface="+mn-lt"/>
                        </a:rPr>
                        <a:t>1.62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Powder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Aluminum plate and cover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0.6966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45, 180, 600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441381"/>
                  </a:ext>
                </a:extLst>
              </a:tr>
              <a:tr h="82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1.86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5, 295, 550, 800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955031"/>
                  </a:ext>
                </a:extLst>
              </a:tr>
              <a:tr h="54153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VISION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1.62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0.6966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5, 293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035626"/>
                  </a:ext>
                </a:extLst>
              </a:tr>
              <a:tr h="541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1.74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0.6684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326946"/>
                  </a:ext>
                </a:extLst>
              </a:tr>
              <a:tr h="541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1.86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213712"/>
                  </a:ext>
                </a:extLst>
              </a:tr>
              <a:tr h="541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1.90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0.7696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5459"/>
                  </a:ext>
                </a:extLst>
              </a:tr>
              <a:tr h="8265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ARCS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>
                          <a:effectLst/>
                          <a:latin typeface="+mn-lt"/>
                        </a:rPr>
                        <a:t>1.68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 mm hydride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foil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Thin-wall quartz tube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1.6681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45, 180, 600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295, 550, 800, 900, 1,000, 1,100, 1,200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747837"/>
                  </a:ext>
                </a:extLst>
              </a:tr>
              <a:tr h="541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YH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1.87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1.8937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991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06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: ARCS/SEQUOIA Comparison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9" y="1209119"/>
            <a:ext cx="5504976" cy="5504976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94" y="1209119"/>
            <a:ext cx="5504976" cy="5504976"/>
          </a:xfrm>
        </p:spPr>
      </p:pic>
    </p:spTree>
    <p:extLst>
      <p:ext uri="{BB962C8B-B14F-4D97-AF65-F5344CB8AC3E}">
        <p14:creationId xmlns:p14="http://schemas.microsoft.com/office/powerpoint/2010/main" val="2131084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: SEQUOIA measurements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" y="1668780"/>
            <a:ext cx="3913632" cy="391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668780"/>
            <a:ext cx="3913632" cy="391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68" y="1668780"/>
            <a:ext cx="3913632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8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: ARCS Measurements—Temperature Comparison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813816"/>
            <a:ext cx="5380734" cy="3026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1" y="813816"/>
            <a:ext cx="5380736" cy="3026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3843366"/>
            <a:ext cx="11427968" cy="30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6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: VISION Measurements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524" y="813816"/>
            <a:ext cx="8186485" cy="573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62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: VISION Measurements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9814" y="813816"/>
            <a:ext cx="8186482" cy="57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406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Polystyrene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Nuclear Criticality Safety Program material of interest; used in several International Criticality Safety Benchmark Evaluation Project benchmarks</a:t>
            </a:r>
          </a:p>
          <a:p>
            <a:r>
              <a:rPr lang="en-US" dirty="0"/>
              <a:t>Previously used polyethylene as a </a:t>
            </a:r>
            <a:br>
              <a:rPr lang="en-US" dirty="0"/>
            </a:br>
            <a:r>
              <a:rPr lang="en-US" dirty="0"/>
              <a:t>surrogate</a:t>
            </a:r>
          </a:p>
          <a:p>
            <a:r>
              <a:rPr lang="en-US" dirty="0"/>
              <a:t>Scientific merit:</a:t>
            </a:r>
          </a:p>
          <a:p>
            <a:pPr lvl="1"/>
            <a:r>
              <a:rPr lang="en-US" dirty="0"/>
              <a:t>Molecular weight </a:t>
            </a:r>
          </a:p>
          <a:p>
            <a:pPr lvl="1"/>
            <a:r>
              <a:rPr lang="en-US" dirty="0" err="1"/>
              <a:t>Tacticity</a:t>
            </a:r>
            <a:endParaRPr lang="en-US" dirty="0"/>
          </a:p>
          <a:p>
            <a:pPr lvl="1"/>
            <a:r>
              <a:rPr lang="en-US" dirty="0"/>
              <a:t>Crystal vs. amorphous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39" y="2781151"/>
            <a:ext cx="4054934" cy="3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8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Polystyrene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E4E9749-E193-864E-AFBD-BBADF681F3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48750"/>
              </p:ext>
            </p:extLst>
          </p:nvPr>
        </p:nvGraphicFramePr>
        <p:xfrm>
          <a:off x="1948729" y="1788444"/>
          <a:ext cx="8392076" cy="3330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1839">
                  <a:extLst>
                    <a:ext uri="{9D8B030D-6E8A-4147-A177-3AD203B41FA5}">
                      <a16:colId xmlns:a16="http://schemas.microsoft.com/office/drawing/2014/main" val="3261400153"/>
                    </a:ext>
                  </a:extLst>
                </a:gridCol>
                <a:gridCol w="2054199">
                  <a:extLst>
                    <a:ext uri="{9D8B030D-6E8A-4147-A177-3AD203B41FA5}">
                      <a16:colId xmlns:a16="http://schemas.microsoft.com/office/drawing/2014/main" val="3809727426"/>
                    </a:ext>
                  </a:extLst>
                </a:gridCol>
                <a:gridCol w="2098019">
                  <a:extLst>
                    <a:ext uri="{9D8B030D-6E8A-4147-A177-3AD203B41FA5}">
                      <a16:colId xmlns:a16="http://schemas.microsoft.com/office/drawing/2014/main" val="176388477"/>
                    </a:ext>
                  </a:extLst>
                </a:gridCol>
                <a:gridCol w="2098019">
                  <a:extLst>
                    <a:ext uri="{9D8B030D-6E8A-4147-A177-3AD203B41FA5}">
                      <a16:colId xmlns:a16="http://schemas.microsoft.com/office/drawing/2014/main" val="859802883"/>
                    </a:ext>
                  </a:extLst>
                </a:gridCol>
              </a:tblGrid>
              <a:tr h="636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Material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Incident neutron energy (meV)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Temperature (K)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806334"/>
                  </a:ext>
                </a:extLst>
              </a:tr>
              <a:tr h="33832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Syndiotactic</a:t>
                      </a:r>
                      <a:r>
                        <a:rPr lang="en-US" sz="1800" u="none" strike="noStrike" dirty="0">
                          <a:effectLst/>
                        </a:rPr>
                        <a:t> Polystyrene (</a:t>
                      </a:r>
                      <a:r>
                        <a:rPr lang="en-US" sz="1800" u="none" strike="noStrike" dirty="0" err="1">
                          <a:effectLst/>
                        </a:rPr>
                        <a:t>sPS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663" marR="114663" marT="57331" marB="573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6,400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40, 100, 225, 500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5, 293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007999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31,600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40, 100, 225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663" marR="114663" marT="57331" marB="573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663" marR="114663" marT="57331" marB="573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72975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171,000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63181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965,000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40, 100, 225, 500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5, 293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148849"/>
                  </a:ext>
                </a:extLst>
              </a:tr>
              <a:tr h="33528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Atactic</a:t>
                      </a:r>
                      <a:r>
                        <a:rPr lang="en-US" sz="1800" u="none" strike="noStrike" dirty="0">
                          <a:effectLst/>
                        </a:rPr>
                        <a:t> Polystyrene</a:t>
                      </a:r>
                      <a:r>
                        <a:rPr lang="en-US" sz="1800" u="none" strike="noStrike" baseline="0" dirty="0">
                          <a:effectLst/>
                        </a:rPr>
                        <a:t> (</a:t>
                      </a:r>
                      <a:r>
                        <a:rPr lang="en-US" sz="1800" u="none" strike="noStrike" baseline="0" dirty="0" err="1">
                          <a:effectLst/>
                        </a:rPr>
                        <a:t>aPS</a:t>
                      </a:r>
                      <a:r>
                        <a:rPr lang="en-US" sz="1800" u="none" strike="noStrike" baseline="0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663" marR="114663" marT="57331" marB="573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5,800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40, 100, 225, 500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663" marR="114663" marT="57331" marB="573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663" marR="114663" marT="57331" marB="573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498661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25,000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23952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170,000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667825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650,000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664" marR="18664" marT="186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15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964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Polystyrene: Comparison with Polyethylene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541792-B12B-C742-81D1-920A38818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31900" y="1073427"/>
            <a:ext cx="9261550" cy="5209622"/>
          </a:xfrm>
        </p:spPr>
      </p:pic>
    </p:spTree>
    <p:extLst>
      <p:ext uri="{BB962C8B-B14F-4D97-AF65-F5344CB8AC3E}">
        <p14:creationId xmlns:p14="http://schemas.microsoft.com/office/powerpoint/2010/main" val="2790148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Polystyrene: </a:t>
            </a:r>
            <a:r>
              <a:rPr lang="en-US" dirty="0" err="1"/>
              <a:t>sPS</a:t>
            </a:r>
            <a:r>
              <a:rPr lang="en-US" dirty="0"/>
              <a:t> Molecular Weight Comparison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813816"/>
            <a:ext cx="5380735" cy="3026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3831336"/>
            <a:ext cx="5380735" cy="3026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1" y="813816"/>
            <a:ext cx="5380736" cy="3026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1" y="3831336"/>
            <a:ext cx="5380736" cy="30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Spallation Neutron Source (SNS)</a:t>
            </a:r>
          </a:p>
          <a:p>
            <a:pPr lvl="1"/>
            <a:r>
              <a:rPr lang="en-US" dirty="0"/>
              <a:t>Facility layout</a:t>
            </a:r>
          </a:p>
          <a:p>
            <a:pPr lvl="1"/>
            <a:r>
              <a:rPr lang="en-US" dirty="0"/>
              <a:t>Instruments used</a:t>
            </a:r>
          </a:p>
          <a:p>
            <a:r>
              <a:rPr lang="en-US" dirty="0"/>
              <a:t>Measured materials </a:t>
            </a:r>
          </a:p>
          <a:p>
            <a:pPr lvl="1"/>
            <a:r>
              <a:rPr lang="en-US" dirty="0"/>
              <a:t>Yttrium hydride</a:t>
            </a:r>
          </a:p>
          <a:p>
            <a:pPr lvl="1"/>
            <a:r>
              <a:rPr lang="en-US" dirty="0"/>
              <a:t>Polystyrene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47396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Polystyrene: Tacticity Comparison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813816"/>
            <a:ext cx="5380734" cy="3026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3831336"/>
            <a:ext cx="5380734" cy="3026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1" y="813816"/>
            <a:ext cx="5380736" cy="3026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1" y="3831336"/>
            <a:ext cx="5380736" cy="30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endParaRPr lang="en-US" baseline="-25000" dirty="0"/>
          </a:p>
          <a:p>
            <a:pPr lvl="1"/>
            <a:r>
              <a:rPr lang="en-US" dirty="0" err="1"/>
              <a:t>Anharmonicities</a:t>
            </a:r>
            <a:r>
              <a:rPr lang="en-US" dirty="0"/>
              <a:t> play significant role in inelastic spectra</a:t>
            </a:r>
          </a:p>
          <a:p>
            <a:r>
              <a:rPr lang="en-US" dirty="0"/>
              <a:t>Polystyrene</a:t>
            </a:r>
          </a:p>
          <a:p>
            <a:pPr lvl="1"/>
            <a:r>
              <a:rPr lang="en-US" dirty="0"/>
              <a:t>Inelastic spectra different from polyethylene</a:t>
            </a:r>
          </a:p>
          <a:p>
            <a:pPr lvl="1"/>
            <a:r>
              <a:rPr lang="en-US" dirty="0"/>
              <a:t>No noticeable difference in inelastic scattering as a function of MW or tacticity for amorphous samples</a:t>
            </a:r>
          </a:p>
          <a:p>
            <a:pPr lvl="1"/>
            <a:r>
              <a:rPr lang="en-US" dirty="0"/>
              <a:t>Further measurements planned to determine effect of crystallinity </a:t>
            </a:r>
          </a:p>
        </p:txBody>
      </p:sp>
    </p:spTree>
    <p:extLst>
      <p:ext uri="{BB962C8B-B14F-4D97-AF65-F5344CB8AC3E}">
        <p14:creationId xmlns:p14="http://schemas.microsoft.com/office/powerpoint/2010/main" val="3837133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research was sponsored by the TCR program of the US Department of Energy’s (DOE’s) Office of Nuclear Energy.</a:t>
            </a:r>
          </a:p>
          <a:p>
            <a:r>
              <a:rPr lang="en-US"/>
              <a:t>This work was supported by the Nuclear Criticality Safety Program, funded and managed by the National Nuclear Security Administration for the Department of Energy</a:t>
            </a:r>
            <a:endParaRPr lang="en-US" dirty="0"/>
          </a:p>
          <a:p>
            <a:r>
              <a:rPr lang="en-US" dirty="0"/>
              <a:t>This research used resources at the SNS, a DOE Office of Science User Facility operated by ORNL.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40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5A62C-9310-C848-A38E-F795DADB3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High-energy protons</a:t>
            </a:r>
            <a:br>
              <a:rPr lang="en-US" dirty="0"/>
            </a:br>
            <a:r>
              <a:rPr lang="en-US" dirty="0"/>
              <a:t>accelerated to 1 GeV</a:t>
            </a:r>
          </a:p>
          <a:p>
            <a:pPr lvl="1"/>
            <a:r>
              <a:rPr lang="en-US" dirty="0"/>
              <a:t>1.4 MW LINAC</a:t>
            </a:r>
          </a:p>
          <a:p>
            <a:r>
              <a:rPr lang="en-US" dirty="0"/>
              <a:t>Neutron produced</a:t>
            </a:r>
            <a:br>
              <a:rPr lang="en-US" dirty="0"/>
            </a:br>
            <a:r>
              <a:rPr lang="en-US" dirty="0"/>
              <a:t>by spallation with</a:t>
            </a:r>
            <a:br>
              <a:rPr lang="en-US" dirty="0"/>
            </a:br>
            <a:r>
              <a:rPr lang="en-US" dirty="0"/>
              <a:t>mercury target</a:t>
            </a:r>
          </a:p>
          <a:p>
            <a:pPr lvl="1"/>
            <a:r>
              <a:rPr lang="en-US" dirty="0"/>
              <a:t>Pulsed neutrons produced at 60 Hz</a:t>
            </a:r>
          </a:p>
          <a:p>
            <a:r>
              <a:rPr lang="en-US" dirty="0"/>
              <a:t>Neutrons thermalized by passing through </a:t>
            </a:r>
            <a:r>
              <a:rPr lang="en-US"/>
              <a:t>water moderator</a:t>
            </a:r>
            <a:endParaRPr lang="en-US" dirty="0"/>
          </a:p>
          <a:p>
            <a:r>
              <a:rPr lang="en-US" dirty="0"/>
              <a:t>Peak brightness: ~1 × 10</a:t>
            </a:r>
            <a:r>
              <a:rPr lang="en-US" baseline="30000" dirty="0"/>
              <a:t>13 </a:t>
            </a:r>
            <a:r>
              <a:rPr lang="en-US" dirty="0"/>
              <a:t>n/cm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sr</a:t>
            </a:r>
            <a:r>
              <a:rPr lang="en-US" dirty="0"/>
              <a:t>/</a:t>
            </a:r>
            <a:r>
              <a:rPr lang="en-US" dirty="0" err="1"/>
              <a:t>Å</a:t>
            </a:r>
            <a:r>
              <a:rPr lang="en-US" dirty="0"/>
              <a:t>/s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D62F3-1757-2B44-9191-3278FB2C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46" y="515643"/>
            <a:ext cx="7502553" cy="31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Overview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12" y="813816"/>
            <a:ext cx="7958310" cy="5728842"/>
          </a:xfrm>
        </p:spPr>
      </p:pic>
    </p:spTree>
    <p:extLst>
      <p:ext uri="{BB962C8B-B14F-4D97-AF65-F5344CB8AC3E}">
        <p14:creationId xmlns:p14="http://schemas.microsoft.com/office/powerpoint/2010/main" val="205437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Overview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12" y="813816"/>
            <a:ext cx="7958310" cy="5728842"/>
          </a:xfrm>
        </p:spPr>
      </p:pic>
      <p:sp>
        <p:nvSpPr>
          <p:cNvPr id="3" name="Oval 2"/>
          <p:cNvSpPr/>
          <p:nvPr/>
        </p:nvSpPr>
        <p:spPr>
          <a:xfrm>
            <a:off x="5911276" y="348215"/>
            <a:ext cx="3666837" cy="2174419"/>
          </a:xfrm>
          <a:prstGeom prst="ellipse">
            <a:avLst/>
          </a:prstGeom>
          <a:noFill/>
          <a:ln w="3492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6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SNS: ARCS &amp; SEQUOIA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Time-of-flight direct geometry spectrometer</a:t>
            </a:r>
          </a:p>
          <a:p>
            <a:r>
              <a:rPr lang="en-US" dirty="0"/>
              <a:t>User chooses incident energy; Fermi choppers rotate to collimate white beam to selected energy</a:t>
            </a:r>
          </a:p>
          <a:p>
            <a:r>
              <a:rPr lang="en-US" dirty="0"/>
              <a:t>Detector setup measures final energy and scattering angle</a:t>
            </a:r>
          </a:p>
          <a:p>
            <a:pPr lvl="1"/>
            <a:r>
              <a:rPr lang="en-US" dirty="0"/>
              <a:t>SEQUOIA: slightly better energy resolution</a:t>
            </a:r>
          </a:p>
          <a:p>
            <a:pPr lvl="1"/>
            <a:r>
              <a:rPr lang="en-US" dirty="0"/>
              <a:t>ARCS: larger angular range</a:t>
            </a:r>
          </a:p>
        </p:txBody>
      </p:sp>
    </p:spTree>
    <p:extLst>
      <p:ext uri="{BB962C8B-B14F-4D97-AF65-F5344CB8AC3E}">
        <p14:creationId xmlns:p14="http://schemas.microsoft.com/office/powerpoint/2010/main" val="152533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SNS: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Indirect geometry vibrational spectrometer</a:t>
            </a:r>
          </a:p>
          <a:p>
            <a:r>
              <a:rPr lang="en-US" dirty="0"/>
              <a:t>White beam of neutrons hits target</a:t>
            </a:r>
          </a:p>
          <a:p>
            <a:r>
              <a:rPr lang="en-US" dirty="0"/>
              <a:t>Scattered neutrons reflected off graphite blocks to two detectors for forward- and backward-scattering angles</a:t>
            </a:r>
          </a:p>
          <a:p>
            <a:r>
              <a:rPr lang="en-US" dirty="0"/>
              <a:t>Graphite blocks configured to scatter neutrons at 4 </a:t>
            </a:r>
            <a:r>
              <a:rPr lang="en-US" dirty="0" err="1"/>
              <a:t>meV</a:t>
            </a:r>
            <a:endParaRPr lang="en-US" dirty="0"/>
          </a:p>
          <a:p>
            <a:r>
              <a:rPr lang="en-US" dirty="0"/>
              <a:t>Constant relative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14728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/>
          <a:p>
            <a:r>
              <a:rPr lang="en-US" dirty="0"/>
              <a:t>SNS: (Q,E) Grid of Direct and Indirect Spectrometers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Direct Geometry Spectrometer (ARCS)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52" y="2274888"/>
            <a:ext cx="4520809" cy="337343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Indirect Geometry Spectrometer (VISION)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22" y="2274888"/>
            <a:ext cx="4394118" cy="3373437"/>
          </a:xfrm>
        </p:spPr>
      </p:pic>
    </p:spTree>
    <p:extLst>
      <p:ext uri="{BB962C8B-B14F-4D97-AF65-F5344CB8AC3E}">
        <p14:creationId xmlns:p14="http://schemas.microsoft.com/office/powerpoint/2010/main" val="137818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58B9-CA1B-3647-91A0-A57371DC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YH</a:t>
            </a:r>
            <a:r>
              <a:rPr lang="en-US" baseline="-25000" dirty="0" err="1"/>
              <a:t>x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9D34-3392-7249-AF5B-479FE406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Moderator of choice for Oak Ridge National Laboratory (ORNL) Transformational Challenge Reactor (TCR)</a:t>
            </a:r>
          </a:p>
          <a:p>
            <a:r>
              <a:rPr lang="en-US" dirty="0"/>
              <a:t>Measurement is two-fold:</a:t>
            </a:r>
          </a:p>
          <a:p>
            <a:pPr lvl="1"/>
            <a:r>
              <a:rPr lang="en-US" dirty="0"/>
              <a:t>Hydrogen concentration</a:t>
            </a:r>
          </a:p>
          <a:p>
            <a:pPr lvl="1"/>
            <a:r>
              <a:rPr lang="en-US" dirty="0"/>
              <a:t>Anharmonicities at high temperatures</a:t>
            </a:r>
          </a:p>
          <a:p>
            <a:r>
              <a:rPr lang="en-US" dirty="0"/>
              <a:t>Modeling efforts in corresponding talk</a:t>
            </a:r>
          </a:p>
          <a:p>
            <a:pPr lvl="1"/>
            <a:r>
              <a:rPr lang="en-US" dirty="0"/>
              <a:t>“Modeling of Anharmonic Effects and Temperature </a:t>
            </a:r>
            <a:r>
              <a:rPr lang="en-US" dirty="0" err="1"/>
              <a:t>Depencency</a:t>
            </a:r>
            <a:r>
              <a:rPr lang="en-US" dirty="0"/>
              <a:t> of the YH</a:t>
            </a:r>
            <a:r>
              <a:rPr lang="en-US" baseline="-25000" dirty="0"/>
              <a:t>2</a:t>
            </a:r>
            <a:r>
              <a:rPr lang="en-US" dirty="0"/>
              <a:t> Phonon Spectrum,” by Kemal </a:t>
            </a:r>
            <a:r>
              <a:rPr lang="en-US" dirty="0" err="1"/>
              <a:t>Ramić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7365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1453</TotalTime>
  <Words>651</Words>
  <Application>Microsoft Macintosh PowerPoint</Application>
  <PresentationFormat>Widescreen</PresentationFormat>
  <Paragraphs>132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Century Gothic</vt:lpstr>
      <vt:lpstr>ORNL</vt:lpstr>
      <vt:lpstr>FY20 Thermal Neutron Scattering Measurements at the ORNL Spallation Neutron Source</vt:lpstr>
      <vt:lpstr>Overview</vt:lpstr>
      <vt:lpstr>SNS Overview</vt:lpstr>
      <vt:lpstr>SNS Overview</vt:lpstr>
      <vt:lpstr>SNS Overview</vt:lpstr>
      <vt:lpstr>SNS: ARCS &amp; SEQUOIA</vt:lpstr>
      <vt:lpstr>SNS: VISION</vt:lpstr>
      <vt:lpstr>SNS: (Q,E) Grid of Direct and Indirect Spectrometers</vt:lpstr>
      <vt:lpstr>YHx Overview</vt:lpstr>
      <vt:lpstr>YHx Overview</vt:lpstr>
      <vt:lpstr>YHx: ARCS/SEQUOIA Comparison</vt:lpstr>
      <vt:lpstr>YHx: SEQUOIA measurements</vt:lpstr>
      <vt:lpstr>YHx: ARCS Measurements—Temperature Comparison</vt:lpstr>
      <vt:lpstr>YHx: VISION Measurements</vt:lpstr>
      <vt:lpstr>YHx: VISION Measurements</vt:lpstr>
      <vt:lpstr>Polystyrene Overview</vt:lpstr>
      <vt:lpstr>Polystyrene Overview</vt:lpstr>
      <vt:lpstr>Polystyrene: Comparison with Polyethylene</vt:lpstr>
      <vt:lpstr>Polystyrene: sPS Molecular Weight Comparison</vt:lpstr>
      <vt:lpstr>Polystyrene: Tacticity Comparison</vt:lpstr>
      <vt:lpstr>Conclusions</vt:lpstr>
      <vt:lpstr>Acknowledgments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Chapman, Chris</dc:creator>
  <cp:keywords/>
  <dc:description/>
  <cp:lastModifiedBy>Chapman, Chris</cp:lastModifiedBy>
  <cp:revision>59</cp:revision>
  <dcterms:created xsi:type="dcterms:W3CDTF">2020-10-01T18:34:29Z</dcterms:created>
  <dcterms:modified xsi:type="dcterms:W3CDTF">2020-12-01T16:43:19Z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