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90" r:id="rId2"/>
    <p:sldId id="257" r:id="rId3"/>
    <p:sldId id="291" r:id="rId4"/>
    <p:sldId id="273" r:id="rId5"/>
    <p:sldId id="302" r:id="rId6"/>
    <p:sldId id="674" r:id="rId7"/>
    <p:sldId id="670" r:id="rId8"/>
    <p:sldId id="301" r:id="rId9"/>
    <p:sldId id="671" r:id="rId10"/>
    <p:sldId id="296" r:id="rId11"/>
    <p:sldId id="669" r:id="rId12"/>
    <p:sldId id="676" r:id="rId13"/>
    <p:sldId id="678" r:id="rId14"/>
    <p:sldId id="679" r:id="rId15"/>
    <p:sldId id="680" r:id="rId16"/>
    <p:sldId id="681" r:id="rId17"/>
    <p:sldId id="675" r:id="rId18"/>
    <p:sldId id="677" r:id="rId19"/>
    <p:sldId id="672" r:id="rId20"/>
    <p:sldId id="673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672"/>
    <p:restoredTop sz="94694"/>
  </p:normalViewPr>
  <p:slideViewPr>
    <p:cSldViewPr snapToGrid="0" snapToObjects="1">
      <p:cViewPr varScale="1">
        <p:scale>
          <a:sx n="134" d="100"/>
          <a:sy n="134" d="100"/>
        </p:scale>
        <p:origin x="11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7870" y="987611"/>
            <a:ext cx="8338930" cy="23876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8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870" y="3467286"/>
            <a:ext cx="8338930" cy="1655762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 b="0" i="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845503"/>
            <a:ext cx="8229600" cy="3920657"/>
          </a:xfrm>
        </p:spPr>
        <p:txBody>
          <a:bodyPr vert="eaVert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2143125" cy="5284904"/>
          </a:xfrm>
        </p:spPr>
        <p:txBody>
          <a:bodyPr vert="eaVert"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65125"/>
            <a:ext cx="5972175" cy="5284904"/>
          </a:xfrm>
        </p:spPr>
        <p:txBody>
          <a:bodyPr vert="eaVert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930" y="1709739"/>
            <a:ext cx="8348870" cy="2852737"/>
          </a:xfrm>
        </p:spPr>
        <p:txBody>
          <a:bodyPr anchor="b"/>
          <a:lstStyle>
            <a:lvl1pPr>
              <a:lnSpc>
                <a:spcPct val="100000"/>
              </a:lnSpc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7930" y="4589465"/>
            <a:ext cx="8348870" cy="123486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7809" y="1825625"/>
            <a:ext cx="4114800" cy="435133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825625"/>
            <a:ext cx="4114800" cy="435133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809" y="365126"/>
            <a:ext cx="8158732" cy="1325563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809" y="1681163"/>
            <a:ext cx="4114800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7809" y="2505075"/>
            <a:ext cx="4114800" cy="368458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681163"/>
            <a:ext cx="4114800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505075"/>
            <a:ext cx="4114800" cy="368458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870" y="457200"/>
            <a:ext cx="3231149" cy="1600200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0" y="987426"/>
            <a:ext cx="4799409" cy="4873625"/>
          </a:xfrm>
        </p:spPr>
        <p:txBody>
          <a:bodyPr/>
          <a:lstStyle>
            <a:lvl1pPr>
              <a:lnSpc>
                <a:spcPct val="100000"/>
              </a:lnSpc>
              <a:defRPr sz="3200"/>
            </a:lvl1pPr>
            <a:lvl2pPr>
              <a:lnSpc>
                <a:spcPct val="100000"/>
              </a:lnSpc>
              <a:defRPr sz="2800"/>
            </a:lvl2pPr>
            <a:lvl3pPr>
              <a:lnSpc>
                <a:spcPct val="100000"/>
              </a:lnSpc>
              <a:defRPr sz="2400"/>
            </a:lvl3pPr>
            <a:lvl4pPr>
              <a:lnSpc>
                <a:spcPct val="100000"/>
              </a:lnSpc>
              <a:defRPr sz="2000"/>
            </a:lvl4pPr>
            <a:lvl5pPr>
              <a:lnSpc>
                <a:spcPct val="100000"/>
              </a:lnSpc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7870" y="2057400"/>
            <a:ext cx="3231149" cy="381158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0" y="987426"/>
            <a:ext cx="4799409" cy="4873625"/>
          </a:xfr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47870" y="457200"/>
            <a:ext cx="3231149" cy="1600200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347870" y="2057400"/>
            <a:ext cx="3231149" cy="381158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7809" y="365126"/>
            <a:ext cx="8328991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809" y="1825625"/>
            <a:ext cx="8328991" cy="3929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43300" y="63371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D9922-87B3-6043-9531-5184EA303D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5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288" userDrawn="1">
          <p15:clr>
            <a:srgbClr val="F26B43"/>
          </p15:clr>
        </p15:guide>
        <p15:guide id="4" pos="5472" userDrawn="1">
          <p15:clr>
            <a:srgbClr val="F26B43"/>
          </p15:clr>
        </p15:guide>
        <p15:guide id="5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E069966-4209-4C45-A8E3-6E6DFE55B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464" y="466708"/>
            <a:ext cx="8675536" cy="1325563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sz="5400" dirty="0"/>
              <a:t>XUNDL</a:t>
            </a:r>
            <a:r>
              <a:rPr lang="en-US" dirty="0"/>
              <a:t>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1DEC90-3433-2A4F-BED9-3735FF194C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4000"/>
          </a:blip>
          <a:srcRect l="4125" t="-1159" b="1"/>
          <a:stretch/>
        </p:blipFill>
        <p:spPr>
          <a:xfrm>
            <a:off x="1228451" y="929035"/>
            <a:ext cx="6687098" cy="4799475"/>
          </a:xfrm>
          <a:prstGeom prst="flowChartManualInpu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B1D740BE-2276-2041-B5D5-BB2597C78030}"/>
              </a:ext>
            </a:extLst>
          </p:cNvPr>
          <p:cNvSpPr txBox="1">
            <a:spLocks/>
          </p:cNvSpPr>
          <p:nvPr/>
        </p:nvSpPr>
        <p:spPr>
          <a:xfrm>
            <a:off x="2333898" y="2259269"/>
            <a:ext cx="5246914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 </a:t>
            </a:r>
            <a:r>
              <a:rPr lang="en-US" sz="5400" dirty="0"/>
              <a:t>ENSDF</a:t>
            </a:r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3A4602E9-ADC5-6549-B5DC-849A1B7F7760}"/>
              </a:ext>
            </a:extLst>
          </p:cNvPr>
          <p:cNvSpPr txBox="1">
            <a:spLocks/>
          </p:cNvSpPr>
          <p:nvPr/>
        </p:nvSpPr>
        <p:spPr>
          <a:xfrm>
            <a:off x="4806232" y="4136889"/>
            <a:ext cx="6183443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 </a:t>
            </a:r>
            <a:r>
              <a:rPr lang="en-US" sz="5400" dirty="0"/>
              <a:t>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091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A4352-9025-D041-BA99-9A2D3685E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10" y="0"/>
            <a:ext cx="8219661" cy="668544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ENSDF Modernization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C4182D-80AD-1643-80C7-FE1383368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939" y="1556574"/>
            <a:ext cx="7775832" cy="28824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A01300-44C2-D04E-8C84-5EDCB47411E6}"/>
              </a:ext>
            </a:extLst>
          </p:cNvPr>
          <p:cNvSpPr txBox="1"/>
          <p:nvPr/>
        </p:nvSpPr>
        <p:spPr>
          <a:xfrm>
            <a:off x="130109" y="729471"/>
            <a:ext cx="8216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Funded through Nuclear Data Interagency Working Group – FOA LAB 19-2114</a:t>
            </a:r>
          </a:p>
          <a:p>
            <a:r>
              <a:rPr lang="en-US" dirty="0"/>
              <a:t>     Collaboration with BNL (NNDC and CSI), ANL, LLNL – 3 year proposal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06C65D-D657-9A46-BC47-A3935CD1FC18}"/>
              </a:ext>
            </a:extLst>
          </p:cNvPr>
          <p:cNvSpPr txBox="1"/>
          <p:nvPr/>
        </p:nvSpPr>
        <p:spPr>
          <a:xfrm>
            <a:off x="478681" y="4562480"/>
            <a:ext cx="8883779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000" dirty="0"/>
              <a:t>Develop a new Object-Oriented Database for ENSDF</a:t>
            </a:r>
          </a:p>
          <a:p>
            <a:pPr marL="342900" indent="-342900">
              <a:buAutoNum type="arabicParenR"/>
            </a:pPr>
            <a:r>
              <a:rPr lang="en-US" sz="2000" dirty="0"/>
              <a:t>Modernize existing codes used with ENSDF</a:t>
            </a:r>
          </a:p>
          <a:p>
            <a:pPr marL="342900" indent="-342900">
              <a:buAutoNum type="arabicParenR"/>
            </a:pPr>
            <a:r>
              <a:rPr lang="en-US" sz="2000" dirty="0"/>
              <a:t>Develop streamlined publication to ENSDF software</a:t>
            </a:r>
          </a:p>
          <a:p>
            <a:pPr marL="342900" indent="-342900">
              <a:buAutoNum type="arabicParenR"/>
            </a:pPr>
            <a:r>
              <a:rPr lang="en-US" sz="2000" dirty="0"/>
              <a:t>Implement indexing and searching</a:t>
            </a:r>
          </a:p>
          <a:p>
            <a:pPr marL="342900" indent="-342900">
              <a:buAutoNum type="arabicParenR"/>
            </a:pPr>
            <a:r>
              <a:rPr lang="en-US" sz="2000" dirty="0"/>
              <a:t>Ensure compatibility with end users</a:t>
            </a:r>
          </a:p>
          <a:p>
            <a:pPr marL="342900" indent="-342900">
              <a:buAutoNum type="arabicParenR"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5644A2-4BBF-4941-B8E3-AB1D0FDB0C63}"/>
              </a:ext>
            </a:extLst>
          </p:cNvPr>
          <p:cNvSpPr txBox="1"/>
          <p:nvPr/>
        </p:nvSpPr>
        <p:spPr>
          <a:xfrm>
            <a:off x="2277035" y="6239862"/>
            <a:ext cx="4589929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More to come this afternoon … </a:t>
            </a:r>
          </a:p>
        </p:txBody>
      </p:sp>
    </p:spTree>
    <p:extLst>
      <p:ext uri="{BB962C8B-B14F-4D97-AF65-F5344CB8AC3E}">
        <p14:creationId xmlns:p14="http://schemas.microsoft.com/office/powerpoint/2010/main" val="85145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57"/>
    </mc:Choice>
    <mc:Fallback xmlns="">
      <p:transition spd="slow" advTm="5025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6634842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dirty="0">
                <a:solidFill>
                  <a:schemeClr val="tx2"/>
                </a:solidFill>
                <a:latin typeface="+mj-lt"/>
              </a:rPr>
              <a:t> ENSDF FY20 statistics</a:t>
            </a:r>
          </a:p>
        </p:txBody>
      </p:sp>
      <p:cxnSp>
        <p:nvCxnSpPr>
          <p:cNvPr id="3" name="Straight Connector 2"/>
          <p:cNvCxnSpPr>
            <a:cxnSpLocks/>
          </p:cNvCxnSpPr>
          <p:nvPr/>
        </p:nvCxnSpPr>
        <p:spPr>
          <a:xfrm>
            <a:off x="152400" y="766236"/>
            <a:ext cx="6875929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8731177"/>
              </p:ext>
            </p:extLst>
          </p:nvPr>
        </p:nvGraphicFramePr>
        <p:xfrm>
          <a:off x="134788" y="2024728"/>
          <a:ext cx="8874421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64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2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77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1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06240">
                  <a:extLst>
                    <a:ext uri="{9D8B030D-6E8A-4147-A177-3AD203B41FA5}">
                      <a16:colId xmlns:a16="http://schemas.microsoft.com/office/drawing/2014/main" val="3548733091"/>
                    </a:ext>
                  </a:extLst>
                </a:gridCol>
                <a:gridCol w="1123792">
                  <a:extLst>
                    <a:ext uri="{9D8B030D-6E8A-4147-A177-3AD203B41FA5}">
                      <a16:colId xmlns:a16="http://schemas.microsoft.com/office/drawing/2014/main" val="28072994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Center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Nuclides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Adopted</a:t>
                      </a:r>
                      <a:r>
                        <a:rPr lang="en-US" sz="1600" baseline="0" dirty="0"/>
                        <a:t> Levels/Gammas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Mass</a:t>
                      </a:r>
                      <a:r>
                        <a:rPr lang="en-US" sz="1600" baseline="0" dirty="0"/>
                        <a:t> Chains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Reviews</a:t>
                      </a:r>
                    </a:p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Published </a:t>
                      </a:r>
                    </a:p>
                    <a:p>
                      <a:pPr algn="ctr"/>
                      <a:r>
                        <a:rPr lang="en-US" sz="1600" dirty="0"/>
                        <a:t>   A chains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ANL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488/611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BNL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1393/1920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1.45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LBNL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1.0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McMaster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28.5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1830/3323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MSU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26.5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2188/2586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ORNL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163/193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1.15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TAMU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1069/1886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TUNL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1.15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34788" y="843087"/>
            <a:ext cx="10469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+mj-lt"/>
              </a:rPr>
              <a:t>Evaluated 144 nuclides,  11 mass chains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59542" y="1393175"/>
            <a:ext cx="702491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(FY19 was 187 nuclides, 13 mass chains)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E886FF-5A0C-F34A-9AE9-BBDFC96108FA}"/>
              </a:ext>
            </a:extLst>
          </p:cNvPr>
          <p:cNvSpPr txBox="1"/>
          <p:nvPr/>
        </p:nvSpPr>
        <p:spPr>
          <a:xfrm>
            <a:off x="1059542" y="5773768"/>
            <a:ext cx="7618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Full database is </a:t>
            </a:r>
            <a:r>
              <a:rPr lang="en-US" sz="2400" b="1" dirty="0">
                <a:solidFill>
                  <a:srgbClr val="C00000"/>
                </a:solidFill>
              </a:rPr>
              <a:t>19189</a:t>
            </a:r>
            <a:r>
              <a:rPr lang="en-US" sz="2400" dirty="0"/>
              <a:t> datasets for </a:t>
            </a:r>
            <a:r>
              <a:rPr lang="en-US" sz="2400" b="1" dirty="0">
                <a:solidFill>
                  <a:srgbClr val="C00000"/>
                </a:solidFill>
              </a:rPr>
              <a:t>3350</a:t>
            </a:r>
            <a:r>
              <a:rPr lang="en-US" sz="2400" dirty="0"/>
              <a:t> nuclides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08D15F-1464-8E46-A638-A02166D1194D}"/>
              </a:ext>
            </a:extLst>
          </p:cNvPr>
          <p:cNvSpPr txBox="1"/>
          <p:nvPr/>
        </p:nvSpPr>
        <p:spPr>
          <a:xfrm>
            <a:off x="915238" y="6235433"/>
            <a:ext cx="6971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Following submission, all evaluators work on addressing reviewer comments and polishing manuscript for publication </a:t>
            </a:r>
          </a:p>
        </p:txBody>
      </p:sp>
    </p:spTree>
    <p:extLst>
      <p:ext uri="{BB962C8B-B14F-4D97-AF65-F5344CB8AC3E}">
        <p14:creationId xmlns:p14="http://schemas.microsoft.com/office/powerpoint/2010/main" val="284125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1ED46-90BB-5E4D-ACD2-AD633AC25016}"/>
              </a:ext>
            </a:extLst>
          </p:cNvPr>
          <p:cNvSpPr txBox="1">
            <a:spLocks/>
          </p:cNvSpPr>
          <p:nvPr/>
        </p:nvSpPr>
        <p:spPr>
          <a:xfrm>
            <a:off x="201547" y="128587"/>
            <a:ext cx="8219661" cy="6685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Two major challenges: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689CC9-160E-964C-A476-12A4CCF7EBEA}"/>
              </a:ext>
            </a:extLst>
          </p:cNvPr>
          <p:cNvSpPr txBox="1"/>
          <p:nvPr/>
        </p:nvSpPr>
        <p:spPr>
          <a:xfrm>
            <a:off x="52942" y="949590"/>
            <a:ext cx="9038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We need to meet our goal of 1 mass chain per 0.5 FTE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9B4FD7A-2B23-8748-B429-A3C12163A3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9832916"/>
              </p:ext>
            </p:extLst>
          </p:nvPr>
        </p:nvGraphicFramePr>
        <p:xfrm>
          <a:off x="607219" y="2579931"/>
          <a:ext cx="5048863" cy="41494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5193">
                  <a:extLst>
                    <a:ext uri="{9D8B030D-6E8A-4147-A177-3AD203B41FA5}">
                      <a16:colId xmlns:a16="http://schemas.microsoft.com/office/drawing/2014/main" val="1761424551"/>
                    </a:ext>
                  </a:extLst>
                </a:gridCol>
                <a:gridCol w="1018412">
                  <a:extLst>
                    <a:ext uri="{9D8B030D-6E8A-4147-A177-3AD203B41FA5}">
                      <a16:colId xmlns:a16="http://schemas.microsoft.com/office/drawing/2014/main" val="62899066"/>
                    </a:ext>
                  </a:extLst>
                </a:gridCol>
                <a:gridCol w="1018412">
                  <a:extLst>
                    <a:ext uri="{9D8B030D-6E8A-4147-A177-3AD203B41FA5}">
                      <a16:colId xmlns:a16="http://schemas.microsoft.com/office/drawing/2014/main" val="3946591705"/>
                    </a:ext>
                  </a:extLst>
                </a:gridCol>
                <a:gridCol w="900155">
                  <a:extLst>
                    <a:ext uri="{9D8B030D-6E8A-4147-A177-3AD203B41FA5}">
                      <a16:colId xmlns:a16="http://schemas.microsoft.com/office/drawing/2014/main" val="3900085445"/>
                    </a:ext>
                  </a:extLst>
                </a:gridCol>
                <a:gridCol w="1116691">
                  <a:extLst>
                    <a:ext uri="{9D8B030D-6E8A-4147-A177-3AD203B41FA5}">
                      <a16:colId xmlns:a16="http://schemas.microsoft.com/office/drawing/2014/main" val="1002744113"/>
                    </a:ext>
                  </a:extLst>
                </a:gridCol>
              </a:tblGrid>
              <a:tr h="24675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Mass Chain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# of new XUNDL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Age (Years)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# Nuclides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Center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extLst>
                  <a:ext uri="{0D108BD9-81ED-4DB2-BD59-A6C34878D82A}">
                    <a16:rowId xmlns:a16="http://schemas.microsoft.com/office/drawing/2014/main" val="361853677"/>
                  </a:ext>
                </a:extLst>
              </a:tr>
              <a:tr h="13345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13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39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TUNL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extLst>
                  <a:ext uri="{0D108BD9-81ED-4DB2-BD59-A6C34878D82A}">
                    <a16:rowId xmlns:a16="http://schemas.microsoft.com/office/drawing/2014/main" val="299592753"/>
                  </a:ext>
                </a:extLst>
              </a:tr>
              <a:tr h="13345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14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41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7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TUNL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extLst>
                  <a:ext uri="{0D108BD9-81ED-4DB2-BD59-A6C34878D82A}">
                    <a16:rowId xmlns:a16="http://schemas.microsoft.com/office/drawing/2014/main" val="3181481858"/>
                  </a:ext>
                </a:extLst>
              </a:tr>
              <a:tr h="13345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24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38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13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8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LBNL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extLst>
                  <a:ext uri="{0D108BD9-81ED-4DB2-BD59-A6C34878D82A}">
                    <a16:rowId xmlns:a16="http://schemas.microsoft.com/office/drawing/2014/main" val="22996746"/>
                  </a:ext>
                </a:extLst>
              </a:tr>
              <a:tr h="13345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36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LBNL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extLst>
                  <a:ext uri="{0D108BD9-81ED-4DB2-BD59-A6C34878D82A}">
                    <a16:rowId xmlns:a16="http://schemas.microsoft.com/office/drawing/2014/main" val="224712192"/>
                  </a:ext>
                </a:extLst>
              </a:tr>
              <a:tr h="13345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31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7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MSU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extLst>
                  <a:ext uri="{0D108BD9-81ED-4DB2-BD59-A6C34878D82A}">
                    <a16:rowId xmlns:a16="http://schemas.microsoft.com/office/drawing/2014/main" val="349695424"/>
                  </a:ext>
                </a:extLst>
              </a:tr>
              <a:tr h="13345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(32)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9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MSU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extLst>
                  <a:ext uri="{0D108BD9-81ED-4DB2-BD59-A6C34878D82A}">
                    <a16:rowId xmlns:a16="http://schemas.microsoft.com/office/drawing/2014/main" val="4117667591"/>
                  </a:ext>
                </a:extLst>
              </a:tr>
              <a:tr h="13345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(44)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23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12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MSU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extLst>
                  <a:ext uri="{0D108BD9-81ED-4DB2-BD59-A6C34878D82A}">
                    <a16:rowId xmlns:a16="http://schemas.microsoft.com/office/drawing/2014/main" val="2622720948"/>
                  </a:ext>
                </a:extLst>
              </a:tr>
              <a:tr h="13345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(63)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32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11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12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ORNL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extLst>
                  <a:ext uri="{0D108BD9-81ED-4DB2-BD59-A6C34878D82A}">
                    <a16:rowId xmlns:a16="http://schemas.microsoft.com/office/drawing/2014/main" val="1717562907"/>
                  </a:ext>
                </a:extLst>
              </a:tr>
              <a:tr h="13345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(74)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46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14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13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MSU (+McMaster)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extLst>
                  <a:ext uri="{0D108BD9-81ED-4DB2-BD59-A6C34878D82A}">
                    <a16:rowId xmlns:a16="http://schemas.microsoft.com/office/drawing/2014/main" val="2113016092"/>
                  </a:ext>
                </a:extLst>
              </a:tr>
              <a:tr h="13345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94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12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15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BNL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extLst>
                  <a:ext uri="{0D108BD9-81ED-4DB2-BD59-A6C34878D82A}">
                    <a16:rowId xmlns:a16="http://schemas.microsoft.com/office/drawing/2014/main" val="2730948390"/>
                  </a:ext>
                </a:extLst>
              </a:tr>
              <a:tr h="13345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(96)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63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12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15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BNL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extLst>
                  <a:ext uri="{0D108BD9-81ED-4DB2-BD59-A6C34878D82A}">
                    <a16:rowId xmlns:a16="http://schemas.microsoft.com/office/drawing/2014/main" val="3561327228"/>
                  </a:ext>
                </a:extLst>
              </a:tr>
              <a:tr h="13345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97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33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15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ORNL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extLst>
                  <a:ext uri="{0D108BD9-81ED-4DB2-BD59-A6C34878D82A}">
                    <a16:rowId xmlns:a16="http://schemas.microsoft.com/office/drawing/2014/main" val="2016482531"/>
                  </a:ext>
                </a:extLst>
              </a:tr>
              <a:tr h="13345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154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26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12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17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TAMU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extLst>
                  <a:ext uri="{0D108BD9-81ED-4DB2-BD59-A6C34878D82A}">
                    <a16:rowId xmlns:a16="http://schemas.microsoft.com/office/drawing/2014/main" val="1689529782"/>
                  </a:ext>
                </a:extLst>
              </a:tr>
              <a:tr h="13345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162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13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17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TAMU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extLst>
                  <a:ext uri="{0D108BD9-81ED-4DB2-BD59-A6C34878D82A}">
                    <a16:rowId xmlns:a16="http://schemas.microsoft.com/office/drawing/2014/main" val="1130150484"/>
                  </a:ext>
                </a:extLst>
              </a:tr>
              <a:tr h="13345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165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11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14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16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MSU (+McMaster)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extLst>
                  <a:ext uri="{0D108BD9-81ED-4DB2-BD59-A6C34878D82A}">
                    <a16:rowId xmlns:a16="http://schemas.microsoft.com/office/drawing/2014/main" val="3799940951"/>
                  </a:ext>
                </a:extLst>
              </a:tr>
              <a:tr h="13345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167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19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16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MSU (+McMaster)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extLst>
                  <a:ext uri="{0D108BD9-81ED-4DB2-BD59-A6C34878D82A}">
                    <a16:rowId xmlns:a16="http://schemas.microsoft.com/office/drawing/2014/main" val="1844268255"/>
                  </a:ext>
                </a:extLst>
              </a:tr>
              <a:tr h="13345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181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8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15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14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BNL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extLst>
                  <a:ext uri="{0D108BD9-81ED-4DB2-BD59-A6C34878D82A}">
                    <a16:rowId xmlns:a16="http://schemas.microsoft.com/office/drawing/2014/main" val="2942028706"/>
                  </a:ext>
                </a:extLst>
              </a:tr>
              <a:tr h="13345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191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13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13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13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LBNL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extLst>
                  <a:ext uri="{0D108BD9-81ED-4DB2-BD59-A6C34878D82A}">
                    <a16:rowId xmlns:a16="http://schemas.microsoft.com/office/drawing/2014/main" val="2684550618"/>
                  </a:ext>
                </a:extLst>
              </a:tr>
              <a:tr h="13345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201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21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13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13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ANL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extLst>
                  <a:ext uri="{0D108BD9-81ED-4DB2-BD59-A6C34878D82A}">
                    <a16:rowId xmlns:a16="http://schemas.microsoft.com/office/drawing/2014/main" val="2757736511"/>
                  </a:ext>
                </a:extLst>
              </a:tr>
              <a:tr h="13345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206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29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12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12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ANL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extLst>
                  <a:ext uri="{0D108BD9-81ED-4DB2-BD59-A6C34878D82A}">
                    <a16:rowId xmlns:a16="http://schemas.microsoft.com/office/drawing/2014/main" val="1746530005"/>
                  </a:ext>
                </a:extLst>
              </a:tr>
              <a:tr h="13345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213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12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LBNL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extLst>
                  <a:ext uri="{0D108BD9-81ED-4DB2-BD59-A6C34878D82A}">
                    <a16:rowId xmlns:a16="http://schemas.microsoft.com/office/drawing/2014/main" val="96417844"/>
                  </a:ext>
                </a:extLst>
              </a:tr>
              <a:tr h="13345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232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8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14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9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BNL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extLst>
                  <a:ext uri="{0D108BD9-81ED-4DB2-BD59-A6C34878D82A}">
                    <a16:rowId xmlns:a16="http://schemas.microsoft.com/office/drawing/2014/main" val="2122361150"/>
                  </a:ext>
                </a:extLst>
              </a:tr>
              <a:tr h="13345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233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7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15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11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BNL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extLst>
                  <a:ext uri="{0D108BD9-81ED-4DB2-BD59-A6C34878D82A}">
                    <a16:rowId xmlns:a16="http://schemas.microsoft.com/office/drawing/2014/main" val="4268831053"/>
                  </a:ext>
                </a:extLst>
              </a:tr>
              <a:tr h="13345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234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6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14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BNL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extLst>
                  <a:ext uri="{0D108BD9-81ED-4DB2-BD59-A6C34878D82A}">
                    <a16:rowId xmlns:a16="http://schemas.microsoft.com/office/drawing/2014/main" val="3125072883"/>
                  </a:ext>
                </a:extLst>
              </a:tr>
              <a:tr h="13345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236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15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BNL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extLst>
                  <a:ext uri="{0D108BD9-81ED-4DB2-BD59-A6C34878D82A}">
                    <a16:rowId xmlns:a16="http://schemas.microsoft.com/office/drawing/2014/main" val="1558686457"/>
                  </a:ext>
                </a:extLst>
              </a:tr>
              <a:tr h="13345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237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6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14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8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BNL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extLst>
                  <a:ext uri="{0D108BD9-81ED-4DB2-BD59-A6C34878D82A}">
                    <a16:rowId xmlns:a16="http://schemas.microsoft.com/office/drawing/2014/main" val="1944088815"/>
                  </a:ext>
                </a:extLst>
              </a:tr>
              <a:tr h="13345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240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9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12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8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BNL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extLst>
                  <a:ext uri="{0D108BD9-81ED-4DB2-BD59-A6C34878D82A}">
                    <a16:rowId xmlns:a16="http://schemas.microsoft.com/office/drawing/2014/main" val="122742837"/>
                  </a:ext>
                </a:extLst>
              </a:tr>
              <a:tr h="13345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249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8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ORNL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4" marR="54214" marT="0" marB="0"/>
                </a:tc>
                <a:extLst>
                  <a:ext uri="{0D108BD9-81ED-4DB2-BD59-A6C34878D82A}">
                    <a16:rowId xmlns:a16="http://schemas.microsoft.com/office/drawing/2014/main" val="2581667895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8AC3B142-4C99-C34F-8B2C-E78CC72FE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4875" y="17557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3C65C3-DA92-DA45-8FE8-AB0A03978960}"/>
              </a:ext>
            </a:extLst>
          </p:cNvPr>
          <p:cNvSpPr txBox="1"/>
          <p:nvPr/>
        </p:nvSpPr>
        <p:spPr>
          <a:xfrm rot="20651263">
            <a:off x="571099" y="4192515"/>
            <a:ext cx="5676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Engravers MT" panose="02090707080505020304" pitchFamily="18" charset="77"/>
              </a:rPr>
              <a:t>Not set in stone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3F1BBE-C2E3-994A-9A0F-4133C100EAEA}"/>
              </a:ext>
            </a:extLst>
          </p:cNvPr>
          <p:cNvSpPr txBox="1"/>
          <p:nvPr/>
        </p:nvSpPr>
        <p:spPr>
          <a:xfrm>
            <a:off x="928688" y="1500935"/>
            <a:ext cx="762238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Per NDAC – generated a plan for the next 2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~30 mass chains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~ 500 nuclide updates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25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31A72-4625-044D-86B3-E8C7A7D7E15C}"/>
              </a:ext>
            </a:extLst>
          </p:cNvPr>
          <p:cNvSpPr txBox="1">
            <a:spLocks/>
          </p:cNvSpPr>
          <p:nvPr/>
        </p:nvSpPr>
        <p:spPr>
          <a:xfrm>
            <a:off x="201547" y="128587"/>
            <a:ext cx="8219661" cy="6685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Two major challenges: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DF27E3-0F8D-F44B-9977-8401BF989E08}"/>
              </a:ext>
            </a:extLst>
          </p:cNvPr>
          <p:cNvSpPr txBox="1"/>
          <p:nvPr/>
        </p:nvSpPr>
        <p:spPr>
          <a:xfrm>
            <a:off x="352980" y="1010793"/>
            <a:ext cx="6405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We need to shorten the review period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1E21F1-C42E-EF4C-B0EE-0BBFADF0913D}"/>
              </a:ext>
            </a:extLst>
          </p:cNvPr>
          <p:cNvSpPr txBox="1"/>
          <p:nvPr/>
        </p:nvSpPr>
        <p:spPr>
          <a:xfrm>
            <a:off x="462169" y="2033425"/>
            <a:ext cx="8219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Some people have indicated that status updates would help this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Ben working to make our internal status database public </a:t>
            </a:r>
          </a:p>
        </p:txBody>
      </p:sp>
      <p:pic>
        <p:nvPicPr>
          <p:cNvPr id="2050" name="Picture 2" descr="7 Effective Time Management Tips to Help You Shorten Your Work Day">
            <a:extLst>
              <a:ext uri="{FF2B5EF4-FFF2-40B4-BE49-F238E27FC236}">
                <a16:creationId xmlns:a16="http://schemas.microsoft.com/office/drawing/2014/main" id="{F3746F15-2A49-124D-B7AC-6A3F71C1C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738" y="128588"/>
            <a:ext cx="2509689" cy="140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328153-2F20-1746-9173-7A5440ED0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195" y="3633791"/>
            <a:ext cx="7472363" cy="1271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97463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1AED9-F51E-8147-88EE-13CDB89DAC07}"/>
              </a:ext>
            </a:extLst>
          </p:cNvPr>
          <p:cNvSpPr txBox="1">
            <a:spLocks/>
          </p:cNvSpPr>
          <p:nvPr/>
        </p:nvSpPr>
        <p:spPr>
          <a:xfrm>
            <a:off x="201547" y="128587"/>
            <a:ext cx="8942453" cy="6685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Web application for ENSDF status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54540B-B252-CD41-AAA8-A0674EF05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972" y="2406220"/>
            <a:ext cx="7589618" cy="3018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CFEB93-2001-F749-9291-E764CDD6D9B6}"/>
              </a:ext>
            </a:extLst>
          </p:cNvPr>
          <p:cNvSpPr txBox="1"/>
          <p:nvPr/>
        </p:nvSpPr>
        <p:spPr>
          <a:xfrm>
            <a:off x="627972" y="1461856"/>
            <a:ext cx="7888055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glow rad="139700">
              <a:schemeClr val="accent1">
                <a:satMod val="175000"/>
                <a:alpha val="40000"/>
              </a:schemeClr>
            </a:glow>
            <a:softEdge rad="12700"/>
          </a:effectLst>
        </p:spPr>
        <p:txBody>
          <a:bodyPr wrap="square" rtlCol="0">
            <a:spAutoFit/>
          </a:bodyPr>
          <a:lstStyle/>
          <a:p>
            <a:r>
              <a:rPr lang="en-US" sz="2800" dirty="0"/>
              <a:t>Provides full history of past ENSDF evaluations</a:t>
            </a:r>
          </a:p>
        </p:txBody>
      </p:sp>
    </p:spTree>
    <p:extLst>
      <p:ext uri="{BB962C8B-B14F-4D97-AF65-F5344CB8AC3E}">
        <p14:creationId xmlns:p14="http://schemas.microsoft.com/office/powerpoint/2010/main" val="1392335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F977D7-7FF1-5943-BF6F-1D23B5C0C9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810"/>
          <a:stretch/>
        </p:blipFill>
        <p:spPr>
          <a:xfrm>
            <a:off x="366036" y="3038475"/>
            <a:ext cx="7968086" cy="2671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11AED9-F51E-8147-88EE-13CDB89DAC07}"/>
              </a:ext>
            </a:extLst>
          </p:cNvPr>
          <p:cNvSpPr txBox="1">
            <a:spLocks/>
          </p:cNvSpPr>
          <p:nvPr/>
        </p:nvSpPr>
        <p:spPr>
          <a:xfrm>
            <a:off x="201547" y="128587"/>
            <a:ext cx="8942453" cy="6685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Web application for ENSDF status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CFEB93-2001-F749-9291-E764CDD6D9B6}"/>
              </a:ext>
            </a:extLst>
          </p:cNvPr>
          <p:cNvSpPr txBox="1"/>
          <p:nvPr/>
        </p:nvSpPr>
        <p:spPr>
          <a:xfrm>
            <a:off x="201547" y="1447568"/>
            <a:ext cx="5772828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glow rad="139700">
              <a:schemeClr val="accent1">
                <a:satMod val="175000"/>
                <a:alpha val="40000"/>
              </a:schemeClr>
            </a:glow>
            <a:softEdge rad="12700"/>
          </a:effectLst>
        </p:spPr>
        <p:txBody>
          <a:bodyPr wrap="square" rtlCol="0">
            <a:spAutoFit/>
          </a:bodyPr>
          <a:lstStyle/>
          <a:p>
            <a:r>
              <a:rPr lang="en-US" sz="2800" dirty="0"/>
              <a:t>And full documentation of pipeline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8784E0-59DD-E04E-9E95-75465A221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8695" y="914400"/>
            <a:ext cx="1789529" cy="2671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4686A4-E16F-1D4B-8C6E-3D07DA5211FE}"/>
              </a:ext>
            </a:extLst>
          </p:cNvPr>
          <p:cNvSpPr txBox="1"/>
          <p:nvPr/>
        </p:nvSpPr>
        <p:spPr>
          <a:xfrm>
            <a:off x="1953386" y="6066268"/>
            <a:ext cx="5237228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  <a:softEdge rad="12700"/>
          </a:effectLst>
        </p:spPr>
        <p:txBody>
          <a:bodyPr wrap="square" rtlCol="0">
            <a:spAutoFit/>
          </a:bodyPr>
          <a:lstStyle/>
          <a:p>
            <a:r>
              <a:rPr lang="en-US" sz="2800" dirty="0"/>
              <a:t>Available online by end of year</a:t>
            </a:r>
          </a:p>
        </p:txBody>
      </p:sp>
    </p:spTree>
    <p:extLst>
      <p:ext uri="{BB962C8B-B14F-4D97-AF65-F5344CB8AC3E}">
        <p14:creationId xmlns:p14="http://schemas.microsoft.com/office/powerpoint/2010/main" val="3040679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4072E1-FD97-9D4A-9930-21035E5EA2F2}"/>
              </a:ext>
            </a:extLst>
          </p:cNvPr>
          <p:cNvSpPr txBox="1"/>
          <p:nvPr/>
        </p:nvSpPr>
        <p:spPr>
          <a:xfrm>
            <a:off x="604837" y="1381125"/>
            <a:ext cx="79343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Reviews – 						What else will motivate people?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91E89B-FF9A-FE44-8725-92712FB3AB7D}"/>
              </a:ext>
            </a:extLst>
          </p:cNvPr>
          <p:cNvSpPr txBox="1"/>
          <p:nvPr/>
        </p:nvSpPr>
        <p:spPr>
          <a:xfrm>
            <a:off x="876300" y="3209925"/>
            <a:ext cx="75533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Count as some fraction of mass chain to the metrics?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 submissions only after reviews are completed?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Co-authorship?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Other ideas … ? </a:t>
            </a:r>
          </a:p>
        </p:txBody>
      </p:sp>
    </p:spTree>
    <p:extLst>
      <p:ext uri="{BB962C8B-B14F-4D97-AF65-F5344CB8AC3E}">
        <p14:creationId xmlns:p14="http://schemas.microsoft.com/office/powerpoint/2010/main" val="3120161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D082EA-8133-6447-AC9A-0E12DF3DB366}"/>
              </a:ext>
            </a:extLst>
          </p:cNvPr>
          <p:cNvSpPr txBox="1"/>
          <p:nvPr/>
        </p:nvSpPr>
        <p:spPr>
          <a:xfrm>
            <a:off x="1192305" y="2505670"/>
            <a:ext cx="72972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Aharoni" panose="02010803020104030203" pitchFamily="2" charset="-79"/>
                <a:cs typeface="Aharoni" panose="02010803020104030203" pitchFamily="2" charset="-79"/>
              </a:rPr>
              <a:t>Nuclear Data Sheets</a:t>
            </a:r>
          </a:p>
        </p:txBody>
      </p:sp>
    </p:spTree>
    <p:extLst>
      <p:ext uri="{BB962C8B-B14F-4D97-AF65-F5344CB8AC3E}">
        <p14:creationId xmlns:p14="http://schemas.microsoft.com/office/powerpoint/2010/main" val="38791949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B9B6D-49C6-3740-80DC-F1B26CD93151}"/>
              </a:ext>
            </a:extLst>
          </p:cNvPr>
          <p:cNvSpPr txBox="1">
            <a:spLocks/>
          </p:cNvSpPr>
          <p:nvPr/>
        </p:nvSpPr>
        <p:spPr>
          <a:xfrm>
            <a:off x="230122" y="171450"/>
            <a:ext cx="6556440" cy="6685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Last year was a struggle</a:t>
            </a:r>
            <a:br>
              <a:rPr lang="en-US" sz="3000" dirty="0"/>
            </a:br>
            <a:endParaRPr lang="en-US" sz="3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E06A88-5DDD-C642-A938-33274C6ED96F}"/>
              </a:ext>
            </a:extLst>
          </p:cNvPr>
          <p:cNvSpPr txBox="1"/>
          <p:nvPr/>
        </p:nvSpPr>
        <p:spPr>
          <a:xfrm>
            <a:off x="385763" y="1243786"/>
            <a:ext cx="810101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Nuclear Data Sheets for A=105		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Lalkovski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Timar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Z.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Elekes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Nuclear Data Sheets for A=98		Jun Chen, Balraj Singh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Nuclear Data Sheets for A=90		S.K.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Basu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E.A.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McCutchan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Nuclear Data Sheets for A=205		F.G.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Kondev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Nuclear Data Sheets for A=212 		K.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Auranen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E.A.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McCutchan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42B3B5-E7B0-1A4B-BCD9-0FD3A0889DE8}"/>
              </a:ext>
            </a:extLst>
          </p:cNvPr>
          <p:cNvSpPr txBox="1"/>
          <p:nvPr/>
        </p:nvSpPr>
        <p:spPr>
          <a:xfrm>
            <a:off x="230122" y="3832792"/>
            <a:ext cx="941546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November and December issue combined into single issue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Traditional manuscript only issue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r</a:t>
            </a:r>
            <a:r>
              <a:rPr lang="en-US" sz="2000" baseline="-25000" dirty="0"/>
              <a:t>0</a:t>
            </a:r>
            <a:r>
              <a:rPr lang="en-US" sz="2000" dirty="0"/>
              <a:t> evaluation – S. Singh et al.,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ML for nuclear data evaluation – D. </a:t>
            </a:r>
            <a:r>
              <a:rPr lang="en-US" sz="2000" dirty="0" err="1"/>
              <a:t>Neudecker</a:t>
            </a:r>
            <a:r>
              <a:rPr lang="en-US" sz="2000" dirty="0"/>
              <a:t> et al.,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JSI TRIGA reactor neutron spectrum – V. </a:t>
            </a:r>
            <a:r>
              <a:rPr lang="en-US" sz="2000" dirty="0" err="1"/>
              <a:t>Radulovic</a:t>
            </a:r>
            <a:r>
              <a:rPr lang="en-US" sz="2000" dirty="0"/>
              <a:t> et al.,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Astrophysics reaction rates – B. </a:t>
            </a:r>
            <a:r>
              <a:rPr lang="en-US" sz="2000" dirty="0" err="1"/>
              <a:t>Pritychenko</a:t>
            </a:r>
            <a:r>
              <a:rPr lang="en-US" sz="20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8019533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3" name="Isosceles Triangle 42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315C81-1667-C54B-97AD-21EDE0772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219" y="1144132"/>
            <a:ext cx="7546975" cy="4056499"/>
          </a:xfrm>
          <a:prstGeom prst="rect">
            <a:avLst/>
          </a:prstGeom>
          <a:ln>
            <a:noFill/>
          </a:ln>
        </p:spPr>
      </p:pic>
      <p:sp>
        <p:nvSpPr>
          <p:cNvPr id="45" name="Isosceles Triangle 44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B05AAA-0604-9E41-908D-9F47F756F414}"/>
              </a:ext>
            </a:extLst>
          </p:cNvPr>
          <p:cNvSpPr txBox="1"/>
          <p:nvPr/>
        </p:nvSpPr>
        <p:spPr>
          <a:xfrm>
            <a:off x="809355" y="5383329"/>
            <a:ext cx="8043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As predicted, we have recovered from ND conference proceedings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Impact factor indicates the journal is an important resource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E9568784-4C37-C745-A40B-9A8679700137}"/>
              </a:ext>
            </a:extLst>
          </p:cNvPr>
          <p:cNvSpPr txBox="1">
            <a:spLocks/>
          </p:cNvSpPr>
          <p:nvPr/>
        </p:nvSpPr>
        <p:spPr>
          <a:xfrm>
            <a:off x="1400722" y="306767"/>
            <a:ext cx="5141978" cy="6685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On the positive side</a:t>
            </a:r>
            <a:br>
              <a:rPr lang="en-US" sz="3000" dirty="0"/>
            </a:b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596427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Freeform 93">
            <a:extLst>
              <a:ext uri="{FF2B5EF4-FFF2-40B4-BE49-F238E27FC236}">
                <a16:creationId xmlns:a16="http://schemas.microsoft.com/office/drawing/2014/main" id="{3F4042D2-5CC6-7B4F-A20A-3B65D90A8265}"/>
              </a:ext>
            </a:extLst>
          </p:cNvPr>
          <p:cNvSpPr/>
          <p:nvPr/>
        </p:nvSpPr>
        <p:spPr>
          <a:xfrm>
            <a:off x="88490" y="2458065"/>
            <a:ext cx="4601497" cy="4218038"/>
          </a:xfrm>
          <a:custGeom>
            <a:avLst/>
            <a:gdLst>
              <a:gd name="connsiteX0" fmla="*/ 19665 w 4601497"/>
              <a:gd name="connsiteY0" fmla="*/ 0 h 4218038"/>
              <a:gd name="connsiteX1" fmla="*/ 2861187 w 4601497"/>
              <a:gd name="connsiteY1" fmla="*/ 9832 h 4218038"/>
              <a:gd name="connsiteX2" fmla="*/ 2871020 w 4601497"/>
              <a:gd name="connsiteY2" fmla="*/ 2713703 h 4218038"/>
              <a:gd name="connsiteX3" fmla="*/ 4601497 w 4601497"/>
              <a:gd name="connsiteY3" fmla="*/ 2713703 h 4218038"/>
              <a:gd name="connsiteX4" fmla="*/ 4601497 w 4601497"/>
              <a:gd name="connsiteY4" fmla="*/ 4208206 h 4218038"/>
              <a:gd name="connsiteX5" fmla="*/ 1740310 w 4601497"/>
              <a:gd name="connsiteY5" fmla="*/ 4218038 h 4218038"/>
              <a:gd name="connsiteX6" fmla="*/ 1750142 w 4601497"/>
              <a:gd name="connsiteY6" fmla="*/ 3569109 h 4218038"/>
              <a:gd name="connsiteX7" fmla="*/ 0 w 4601497"/>
              <a:gd name="connsiteY7" fmla="*/ 3578941 h 4218038"/>
              <a:gd name="connsiteX8" fmla="*/ 19665 w 4601497"/>
              <a:gd name="connsiteY8" fmla="*/ 0 h 4218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01497" h="4218038">
                <a:moveTo>
                  <a:pt x="19665" y="0"/>
                </a:moveTo>
                <a:lnTo>
                  <a:pt x="2861187" y="9832"/>
                </a:lnTo>
                <a:cubicBezTo>
                  <a:pt x="2864465" y="911122"/>
                  <a:pt x="2867742" y="1812413"/>
                  <a:pt x="2871020" y="2713703"/>
                </a:cubicBezTo>
                <a:lnTo>
                  <a:pt x="4601497" y="2713703"/>
                </a:lnTo>
                <a:lnTo>
                  <a:pt x="4601497" y="4208206"/>
                </a:lnTo>
                <a:lnTo>
                  <a:pt x="1740310" y="4218038"/>
                </a:lnTo>
                <a:lnTo>
                  <a:pt x="1750142" y="3569109"/>
                </a:lnTo>
                <a:lnTo>
                  <a:pt x="0" y="3578941"/>
                </a:lnTo>
                <a:lnTo>
                  <a:pt x="19665" y="0"/>
                </a:lnTo>
                <a:close/>
              </a:path>
            </a:pathLst>
          </a:custGeom>
          <a:solidFill>
            <a:srgbClr val="C00000">
              <a:alpha val="30000"/>
            </a:srgbClr>
          </a:solidFill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Freeform 88">
            <a:extLst>
              <a:ext uri="{FF2B5EF4-FFF2-40B4-BE49-F238E27FC236}">
                <a16:creationId xmlns:a16="http://schemas.microsoft.com/office/drawing/2014/main" id="{1E96D3A6-69B8-A14D-B514-E4DCC9983B9F}"/>
              </a:ext>
            </a:extLst>
          </p:cNvPr>
          <p:cNvSpPr/>
          <p:nvPr/>
        </p:nvSpPr>
        <p:spPr>
          <a:xfrm>
            <a:off x="114300" y="870913"/>
            <a:ext cx="7816362" cy="4220308"/>
          </a:xfrm>
          <a:custGeom>
            <a:avLst/>
            <a:gdLst>
              <a:gd name="connsiteX0" fmla="*/ 0 w 7816362"/>
              <a:gd name="connsiteY0" fmla="*/ 0 h 4220308"/>
              <a:gd name="connsiteX1" fmla="*/ 7807569 w 7816362"/>
              <a:gd name="connsiteY1" fmla="*/ 8793 h 4220308"/>
              <a:gd name="connsiteX2" fmla="*/ 7816362 w 7816362"/>
              <a:gd name="connsiteY2" fmla="*/ 4211516 h 4220308"/>
              <a:gd name="connsiteX3" fmla="*/ 2919046 w 7816362"/>
              <a:gd name="connsiteY3" fmla="*/ 4220308 h 4220308"/>
              <a:gd name="connsiteX4" fmla="*/ 2919046 w 7816362"/>
              <a:gd name="connsiteY4" fmla="*/ 1512277 h 4220308"/>
              <a:gd name="connsiteX5" fmla="*/ 0 w 7816362"/>
              <a:gd name="connsiteY5" fmla="*/ 1512277 h 4220308"/>
              <a:gd name="connsiteX6" fmla="*/ 0 w 7816362"/>
              <a:gd name="connsiteY6" fmla="*/ 0 h 4220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16362" h="4220308">
                <a:moveTo>
                  <a:pt x="0" y="0"/>
                </a:moveTo>
                <a:lnTo>
                  <a:pt x="7807569" y="8793"/>
                </a:lnTo>
                <a:lnTo>
                  <a:pt x="7816362" y="4211516"/>
                </a:lnTo>
                <a:lnTo>
                  <a:pt x="2919046" y="4220308"/>
                </a:lnTo>
                <a:lnTo>
                  <a:pt x="2919046" y="1512277"/>
                </a:lnTo>
                <a:lnTo>
                  <a:pt x="0" y="151227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41000"/>
            </a:schemeClr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D7B166B-7DA5-4F40-8A76-E509667A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96" y="78517"/>
            <a:ext cx="8892236" cy="1325563"/>
          </a:xfrm>
        </p:spPr>
        <p:txBody>
          <a:bodyPr/>
          <a:lstStyle/>
          <a:p>
            <a:r>
              <a:rPr lang="en-US" dirty="0"/>
              <a:t>Previous process for compilation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64849D58-3D2F-0A41-90D4-319F75B9B8ED}"/>
              </a:ext>
            </a:extLst>
          </p:cNvPr>
          <p:cNvGrpSpPr/>
          <p:nvPr/>
        </p:nvGrpSpPr>
        <p:grpSpPr>
          <a:xfrm>
            <a:off x="147830" y="1164021"/>
            <a:ext cx="1292086" cy="1074659"/>
            <a:chOff x="147830" y="1164021"/>
            <a:chExt cx="1292086" cy="1074659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E583DC44-1BF6-C344-A6F8-3ED52D599D1A}"/>
                </a:ext>
              </a:extLst>
            </p:cNvPr>
            <p:cNvSpPr/>
            <p:nvPr/>
          </p:nvSpPr>
          <p:spPr>
            <a:xfrm>
              <a:off x="201269" y="1164021"/>
              <a:ext cx="1187142" cy="107465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B7E050F-E87F-F147-932F-C3352AE511D0}"/>
                </a:ext>
              </a:extLst>
            </p:cNvPr>
            <p:cNvSpPr txBox="1"/>
            <p:nvPr/>
          </p:nvSpPr>
          <p:spPr>
            <a:xfrm>
              <a:off x="147830" y="1353387"/>
              <a:ext cx="1292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Data   Producer</a:t>
              </a:r>
            </a:p>
          </p:txBody>
        </p: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BC6100D-6E1E-8642-AF78-38CACC3C1539}"/>
              </a:ext>
            </a:extLst>
          </p:cNvPr>
          <p:cNvCxnSpPr>
            <a:cxnSpLocks/>
          </p:cNvCxnSpPr>
          <p:nvPr/>
        </p:nvCxnSpPr>
        <p:spPr>
          <a:xfrm flipV="1">
            <a:off x="1600201" y="1703994"/>
            <a:ext cx="1257299" cy="440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6B584A7-4FB4-7B4A-891A-A0115FD34072}"/>
              </a:ext>
            </a:extLst>
          </p:cNvPr>
          <p:cNvGrpSpPr/>
          <p:nvPr/>
        </p:nvGrpSpPr>
        <p:grpSpPr>
          <a:xfrm>
            <a:off x="3242508" y="1205491"/>
            <a:ext cx="1149932" cy="1074659"/>
            <a:chOff x="3242508" y="1205491"/>
            <a:chExt cx="1149932" cy="1074659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2F81578E-089E-334B-ABB6-BDA66A582621}"/>
                </a:ext>
              </a:extLst>
            </p:cNvPr>
            <p:cNvSpPr/>
            <p:nvPr/>
          </p:nvSpPr>
          <p:spPr>
            <a:xfrm>
              <a:off x="3242508" y="1205491"/>
              <a:ext cx="1149932" cy="107465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94C144E-ACB7-6C4E-BF81-CF4DF4D6792B}"/>
                </a:ext>
              </a:extLst>
            </p:cNvPr>
            <p:cNvSpPr txBox="1"/>
            <p:nvPr/>
          </p:nvSpPr>
          <p:spPr>
            <a:xfrm>
              <a:off x="3351081" y="1526593"/>
              <a:ext cx="944217" cy="3636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Journal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96B766A3-59BD-FC47-83FE-4CE7208BBE2C}"/>
              </a:ext>
            </a:extLst>
          </p:cNvPr>
          <p:cNvGrpSpPr/>
          <p:nvPr/>
        </p:nvGrpSpPr>
        <p:grpSpPr>
          <a:xfrm>
            <a:off x="6235900" y="1209535"/>
            <a:ext cx="1181202" cy="1078944"/>
            <a:chOff x="6235900" y="1209535"/>
            <a:chExt cx="1181202" cy="1078944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1FDD9B44-3CDA-C340-AC51-700E48C242DE}"/>
                </a:ext>
              </a:extLst>
            </p:cNvPr>
            <p:cNvSpPr/>
            <p:nvPr/>
          </p:nvSpPr>
          <p:spPr>
            <a:xfrm>
              <a:off x="6235900" y="1209535"/>
              <a:ext cx="1149933" cy="10789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E61D67D-0DB2-CF4B-9A3F-3B65DCC32DC8}"/>
                </a:ext>
              </a:extLst>
            </p:cNvPr>
            <p:cNvSpPr txBox="1"/>
            <p:nvPr/>
          </p:nvSpPr>
          <p:spPr>
            <a:xfrm>
              <a:off x="6298949" y="1539590"/>
              <a:ext cx="11181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Referee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2A59588-AE94-7345-B5C9-E7E358FF5472}"/>
              </a:ext>
            </a:extLst>
          </p:cNvPr>
          <p:cNvSpPr txBox="1"/>
          <p:nvPr/>
        </p:nvSpPr>
        <p:spPr>
          <a:xfrm>
            <a:off x="1704686" y="1246754"/>
            <a:ext cx="106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Submit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0B7533F-82C7-A14B-8390-38A1D69EB0CC}"/>
              </a:ext>
            </a:extLst>
          </p:cNvPr>
          <p:cNvGrpSpPr/>
          <p:nvPr/>
        </p:nvGrpSpPr>
        <p:grpSpPr>
          <a:xfrm>
            <a:off x="4578992" y="1269046"/>
            <a:ext cx="1613025" cy="439353"/>
            <a:chOff x="4578992" y="1269046"/>
            <a:chExt cx="1613025" cy="439353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4E60BEC-A4A9-8845-A8BF-AE85D3484E6C}"/>
                </a:ext>
              </a:extLst>
            </p:cNvPr>
            <p:cNvCxnSpPr>
              <a:cxnSpLocks/>
            </p:cNvCxnSpPr>
            <p:nvPr/>
          </p:nvCxnSpPr>
          <p:spPr>
            <a:xfrm>
              <a:off x="4777621" y="1701898"/>
              <a:ext cx="1040541" cy="650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3B712BE-4CF6-134F-BDE0-FC7A8927BABE}"/>
                </a:ext>
              </a:extLst>
            </p:cNvPr>
            <p:cNvSpPr txBox="1"/>
            <p:nvPr/>
          </p:nvSpPr>
          <p:spPr>
            <a:xfrm>
              <a:off x="4578992" y="1269046"/>
              <a:ext cx="16130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Seek opinion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03F8442-4366-8445-8033-27B9EF931DD1}"/>
              </a:ext>
            </a:extLst>
          </p:cNvPr>
          <p:cNvGrpSpPr/>
          <p:nvPr/>
        </p:nvGrpSpPr>
        <p:grpSpPr>
          <a:xfrm>
            <a:off x="1393787" y="1906316"/>
            <a:ext cx="2275648" cy="393189"/>
            <a:chOff x="1393787" y="1906316"/>
            <a:chExt cx="2275648" cy="393189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7CE9CE5-E3D2-3C4C-AD50-E81A74FC7A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00201" y="1906316"/>
              <a:ext cx="1257300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78462F4-38E5-2D42-A060-3F010EB80069}"/>
                </a:ext>
              </a:extLst>
            </p:cNvPr>
            <p:cNvSpPr txBox="1"/>
            <p:nvPr/>
          </p:nvSpPr>
          <p:spPr>
            <a:xfrm>
              <a:off x="1393787" y="1991728"/>
              <a:ext cx="22756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C00000"/>
                  </a:solidFill>
                </a:rPr>
                <a:t>Comments/Questions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FEE01E8-972B-044A-85AB-97C3E8B90B00}"/>
              </a:ext>
            </a:extLst>
          </p:cNvPr>
          <p:cNvGrpSpPr/>
          <p:nvPr/>
        </p:nvGrpSpPr>
        <p:grpSpPr>
          <a:xfrm>
            <a:off x="536213" y="2463837"/>
            <a:ext cx="2225681" cy="979678"/>
            <a:chOff x="536213" y="2463837"/>
            <a:chExt cx="2225681" cy="979678"/>
          </a:xfrm>
        </p:grpSpPr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D9A3599A-13AC-9F48-BEBB-A12A9057F3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5839" y="2463837"/>
              <a:ext cx="1" cy="95572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E92E95B-7340-D340-9FD8-F42ECEA94813}"/>
                </a:ext>
              </a:extLst>
            </p:cNvPr>
            <p:cNvSpPr txBox="1"/>
            <p:nvPr/>
          </p:nvSpPr>
          <p:spPr>
            <a:xfrm>
              <a:off x="864737" y="2633182"/>
              <a:ext cx="18971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Questions</a:t>
              </a:r>
            </a:p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Data Requests</a:t>
              </a:r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E6A10F48-1941-764E-A7A0-7B625654DF35}"/>
                </a:ext>
              </a:extLst>
            </p:cNvPr>
            <p:cNvCxnSpPr>
              <a:cxnSpLocks/>
            </p:cNvCxnSpPr>
            <p:nvPr/>
          </p:nvCxnSpPr>
          <p:spPr>
            <a:xfrm>
              <a:off x="536213" y="2508313"/>
              <a:ext cx="0" cy="935202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7884237-E0B5-D641-859D-E925275FF85C}"/>
              </a:ext>
            </a:extLst>
          </p:cNvPr>
          <p:cNvGrpSpPr/>
          <p:nvPr/>
        </p:nvGrpSpPr>
        <p:grpSpPr>
          <a:xfrm>
            <a:off x="95390" y="3513550"/>
            <a:ext cx="2814870" cy="1032991"/>
            <a:chOff x="95390" y="3513550"/>
            <a:chExt cx="2814870" cy="1032991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B33A960A-7DC6-D342-84ED-1B731BE278ED}"/>
                </a:ext>
              </a:extLst>
            </p:cNvPr>
            <p:cNvGrpSpPr/>
            <p:nvPr/>
          </p:nvGrpSpPr>
          <p:grpSpPr>
            <a:xfrm>
              <a:off x="95390" y="3513550"/>
              <a:ext cx="1292086" cy="1032991"/>
              <a:chOff x="95390" y="3513550"/>
              <a:chExt cx="1292086" cy="1032991"/>
            </a:xfrm>
          </p:grpSpPr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3D504705-B395-924E-A4E1-8F0292CA15B5}"/>
                  </a:ext>
                </a:extLst>
              </p:cNvPr>
              <p:cNvSpPr/>
              <p:nvPr/>
            </p:nvSpPr>
            <p:spPr>
              <a:xfrm>
                <a:off x="165729" y="3513550"/>
                <a:ext cx="1171086" cy="1032991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DA076F8-C55F-834A-86EF-10C022D6BF4A}"/>
                  </a:ext>
                </a:extLst>
              </p:cNvPr>
              <p:cNvSpPr txBox="1"/>
              <p:nvPr/>
            </p:nvSpPr>
            <p:spPr>
              <a:xfrm>
                <a:off x="95390" y="3665624"/>
                <a:ext cx="129208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XUNDL</a:t>
                </a:r>
              </a:p>
              <a:p>
                <a:pPr algn="ctr"/>
                <a:r>
                  <a:rPr lang="en-US" dirty="0"/>
                  <a:t>Compiler</a:t>
                </a:r>
              </a:p>
            </p:txBody>
          </p:sp>
        </p:grp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655342BD-9CC9-524D-9B7E-5790B6EAFD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34363" y="4276787"/>
              <a:ext cx="1423137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392A23A9-3FCE-3847-BD4F-53A5B9C08B3B}"/>
                </a:ext>
              </a:extLst>
            </p:cNvPr>
            <p:cNvSpPr txBox="1"/>
            <p:nvPr/>
          </p:nvSpPr>
          <p:spPr>
            <a:xfrm>
              <a:off x="1387476" y="3864912"/>
              <a:ext cx="15227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Extract data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73C5D84-3646-7D41-BF55-9C3467CB1126}"/>
              </a:ext>
            </a:extLst>
          </p:cNvPr>
          <p:cNvGrpSpPr/>
          <p:nvPr/>
        </p:nvGrpSpPr>
        <p:grpSpPr>
          <a:xfrm>
            <a:off x="1107271" y="4546541"/>
            <a:ext cx="3363386" cy="1995599"/>
            <a:chOff x="1107271" y="4546541"/>
            <a:chExt cx="3363386" cy="1995599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192C947-9831-E846-A79F-48F5BF94B519}"/>
                </a:ext>
              </a:extLst>
            </p:cNvPr>
            <p:cNvSpPr txBox="1"/>
            <p:nvPr/>
          </p:nvSpPr>
          <p:spPr>
            <a:xfrm>
              <a:off x="1187564" y="5301057"/>
              <a:ext cx="19167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To database</a:t>
              </a: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D894C8D1-3D00-6D4F-A36C-35005FF50F5D}"/>
                </a:ext>
              </a:extLst>
            </p:cNvPr>
            <p:cNvCxnSpPr>
              <a:cxnSpLocks/>
            </p:cNvCxnSpPr>
            <p:nvPr/>
          </p:nvCxnSpPr>
          <p:spPr>
            <a:xfrm>
              <a:off x="1107271" y="5748034"/>
              <a:ext cx="1802989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1C14FE8D-894D-E84E-BC10-C44D94A44063}"/>
                </a:ext>
              </a:extLst>
            </p:cNvPr>
            <p:cNvCxnSpPr/>
            <p:nvPr/>
          </p:nvCxnSpPr>
          <p:spPr>
            <a:xfrm>
              <a:off x="1117103" y="4546541"/>
              <a:ext cx="0" cy="1201493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Cube 65">
              <a:extLst>
                <a:ext uri="{FF2B5EF4-FFF2-40B4-BE49-F238E27FC236}">
                  <a16:creationId xmlns:a16="http://schemas.microsoft.com/office/drawing/2014/main" id="{260D5A8C-B6DD-294D-ADFB-769B71E0B2F0}"/>
                </a:ext>
              </a:extLst>
            </p:cNvPr>
            <p:cNvSpPr/>
            <p:nvPr/>
          </p:nvSpPr>
          <p:spPr>
            <a:xfrm>
              <a:off x="3143018" y="5205709"/>
              <a:ext cx="1327639" cy="1336431"/>
            </a:xfrm>
            <a:prstGeom prst="cub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CF30D71-114B-784F-BA9E-B2C450B3BC91}"/>
                </a:ext>
              </a:extLst>
            </p:cNvPr>
            <p:cNvSpPr txBox="1"/>
            <p:nvPr/>
          </p:nvSpPr>
          <p:spPr>
            <a:xfrm>
              <a:off x="3143018" y="5758877"/>
              <a:ext cx="11131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XUNDL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8EF19D9-CAC8-094D-BEED-C1AA96C81B55}"/>
              </a:ext>
            </a:extLst>
          </p:cNvPr>
          <p:cNvGrpSpPr/>
          <p:nvPr/>
        </p:nvGrpSpPr>
        <p:grpSpPr>
          <a:xfrm>
            <a:off x="4371441" y="1906316"/>
            <a:ext cx="2275648" cy="405476"/>
            <a:chOff x="4371441" y="1906316"/>
            <a:chExt cx="2275648" cy="405476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76BAA4B-B730-6B49-81F4-F5DB8583C1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20964" y="1906316"/>
              <a:ext cx="1028881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9876F54A-1723-CC4D-B10C-CB130E75FCDA}"/>
                </a:ext>
              </a:extLst>
            </p:cNvPr>
            <p:cNvSpPr txBox="1"/>
            <p:nvPr/>
          </p:nvSpPr>
          <p:spPr>
            <a:xfrm>
              <a:off x="4371441" y="2004015"/>
              <a:ext cx="22756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C00000"/>
                  </a:solidFill>
                </a:rPr>
                <a:t>Comments/Questions</a:t>
              </a:r>
            </a:p>
          </p:txBody>
        </p: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4B45126C-6AB0-6246-AD36-B5FEBA9E2578}"/>
              </a:ext>
            </a:extLst>
          </p:cNvPr>
          <p:cNvSpPr txBox="1"/>
          <p:nvPr/>
        </p:nvSpPr>
        <p:spPr>
          <a:xfrm>
            <a:off x="4979187" y="5430763"/>
            <a:ext cx="3872045" cy="70788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Two disconnected processes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Often two different results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7ACDE2F-FF31-8746-884C-B70105FFCEE0}"/>
              </a:ext>
            </a:extLst>
          </p:cNvPr>
          <p:cNvGrpSpPr/>
          <p:nvPr/>
        </p:nvGrpSpPr>
        <p:grpSpPr>
          <a:xfrm>
            <a:off x="3391905" y="2365514"/>
            <a:ext cx="2048150" cy="2494642"/>
            <a:chOff x="3391905" y="2365514"/>
            <a:chExt cx="2048150" cy="2494642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B05CE1D9-DDC6-1649-A398-9BDC548577AB}"/>
                </a:ext>
              </a:extLst>
            </p:cNvPr>
            <p:cNvCxnSpPr>
              <a:cxnSpLocks/>
            </p:cNvCxnSpPr>
            <p:nvPr/>
          </p:nvCxnSpPr>
          <p:spPr>
            <a:xfrm>
              <a:off x="3827030" y="2365514"/>
              <a:ext cx="0" cy="91399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15AF722-6AAD-4D44-8FDE-25F409596DE3}"/>
                </a:ext>
              </a:extLst>
            </p:cNvPr>
            <p:cNvSpPr txBox="1"/>
            <p:nvPr/>
          </p:nvSpPr>
          <p:spPr>
            <a:xfrm>
              <a:off x="3827030" y="2687552"/>
              <a:ext cx="16130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Publish</a:t>
              </a:r>
            </a:p>
          </p:txBody>
        </p:sp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D24A3310-8F04-8841-A414-0A7565F8D6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91905" y="3336279"/>
              <a:ext cx="1999614" cy="152387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97921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89" grpId="0" animBg="1"/>
      <p:bldP spid="9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FA695E-3D7D-CE4E-99A9-1A82D7059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854" y="997156"/>
            <a:ext cx="6732287" cy="407496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5533207-B954-934A-BC5B-2D42DF9F56B4}"/>
              </a:ext>
            </a:extLst>
          </p:cNvPr>
          <p:cNvSpPr txBox="1">
            <a:spLocks/>
          </p:cNvSpPr>
          <p:nvPr/>
        </p:nvSpPr>
        <p:spPr>
          <a:xfrm>
            <a:off x="144398" y="135768"/>
            <a:ext cx="5141978" cy="6685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5 Year Downloads</a:t>
            </a:r>
            <a:br>
              <a:rPr lang="en-US" sz="3000" dirty="0"/>
            </a:br>
            <a:endParaRPr lang="en-US" sz="3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E5219D-C7E5-674F-B114-FC14378ED698}"/>
              </a:ext>
            </a:extLst>
          </p:cNvPr>
          <p:cNvSpPr txBox="1"/>
          <p:nvPr/>
        </p:nvSpPr>
        <p:spPr>
          <a:xfrm>
            <a:off x="614359" y="5264961"/>
            <a:ext cx="79152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About 8,000 downloads / per year in US alone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Many more statistics available at </a:t>
            </a: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      </a:t>
            </a:r>
            <a:r>
              <a:rPr lang="en-US" sz="2000" b="1" u="sng" dirty="0">
                <a:solidFill>
                  <a:schemeClr val="accent1">
                    <a:lumMod val="75000"/>
                  </a:schemeClr>
                </a:solidFill>
              </a:rPr>
              <a:t>https://</a:t>
            </a:r>
            <a:r>
              <a:rPr lang="en-US" sz="2000" b="1" u="sng" dirty="0" err="1">
                <a:solidFill>
                  <a:schemeClr val="accent1">
                    <a:lumMod val="75000"/>
                  </a:schemeClr>
                </a:solidFill>
              </a:rPr>
              <a:t>journalinsights.elsevier.com</a:t>
            </a:r>
            <a:r>
              <a:rPr lang="en-US" sz="2000" b="1" u="sng" dirty="0">
                <a:solidFill>
                  <a:schemeClr val="accent1">
                    <a:lumMod val="75000"/>
                  </a:schemeClr>
                </a:solidFill>
              </a:rPr>
              <a:t>/journals/0090-3752</a:t>
            </a:r>
            <a:endParaRPr lang="en-US" sz="2800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301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7D31B67-4719-0548-97AC-F0B3F3CC6984}"/>
              </a:ext>
            </a:extLst>
          </p:cNvPr>
          <p:cNvSpPr txBox="1"/>
          <p:nvPr/>
        </p:nvSpPr>
        <p:spPr>
          <a:xfrm>
            <a:off x="811561" y="1311216"/>
            <a:ext cx="6832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C00000"/>
                </a:solidFill>
              </a:rPr>
              <a:t>To improve quality of published 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C00000"/>
                </a:solidFill>
              </a:rPr>
              <a:t>To increase efficiency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C00000"/>
                </a:solidFill>
              </a:rPr>
              <a:t>To foster collaboration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F445E2-14C5-154D-8429-C5B37570D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0488" y="3817626"/>
            <a:ext cx="4563581" cy="2976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152834-96AE-4943-AF53-43CFD62FFFCA}"/>
              </a:ext>
            </a:extLst>
          </p:cNvPr>
          <p:cNvSpPr txBox="1"/>
          <p:nvPr/>
        </p:nvSpPr>
        <p:spPr>
          <a:xfrm>
            <a:off x="387350" y="2850066"/>
            <a:ext cx="8394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Not easy to change decades-long practice</a:t>
            </a:r>
          </a:p>
          <a:p>
            <a:r>
              <a:rPr lang="en-US" sz="3200" dirty="0"/>
              <a:t>… but we’re getting there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C0844EFB-E157-EE4D-990A-26BF23BF8AB5}"/>
              </a:ext>
            </a:extLst>
          </p:cNvPr>
          <p:cNvSpPr txBox="1">
            <a:spLocks/>
          </p:cNvSpPr>
          <p:nvPr/>
        </p:nvSpPr>
        <p:spPr>
          <a:xfrm>
            <a:off x="138582" y="189801"/>
            <a:ext cx="8892236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A better way ?</a:t>
            </a:r>
          </a:p>
        </p:txBody>
      </p:sp>
    </p:spTree>
    <p:extLst>
      <p:ext uri="{BB962C8B-B14F-4D97-AF65-F5344CB8AC3E}">
        <p14:creationId xmlns:p14="http://schemas.microsoft.com/office/powerpoint/2010/main" val="149461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D7B166B-7DA5-4F40-8A76-E509667A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96" y="78517"/>
            <a:ext cx="8892236" cy="1325563"/>
          </a:xfrm>
        </p:spPr>
        <p:txBody>
          <a:bodyPr/>
          <a:lstStyle/>
          <a:p>
            <a:r>
              <a:rPr lang="en-US" dirty="0"/>
              <a:t>Compilation now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64849D58-3D2F-0A41-90D4-319F75B9B8ED}"/>
              </a:ext>
            </a:extLst>
          </p:cNvPr>
          <p:cNvGrpSpPr/>
          <p:nvPr/>
        </p:nvGrpSpPr>
        <p:grpSpPr>
          <a:xfrm>
            <a:off x="137789" y="1423265"/>
            <a:ext cx="1292086" cy="1074659"/>
            <a:chOff x="147830" y="1164021"/>
            <a:chExt cx="1292086" cy="1074659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E583DC44-1BF6-C344-A6F8-3ED52D599D1A}"/>
                </a:ext>
              </a:extLst>
            </p:cNvPr>
            <p:cNvSpPr/>
            <p:nvPr/>
          </p:nvSpPr>
          <p:spPr>
            <a:xfrm>
              <a:off x="201269" y="1164021"/>
              <a:ext cx="1187142" cy="107465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B7E050F-E87F-F147-932F-C3352AE511D0}"/>
                </a:ext>
              </a:extLst>
            </p:cNvPr>
            <p:cNvSpPr txBox="1"/>
            <p:nvPr/>
          </p:nvSpPr>
          <p:spPr>
            <a:xfrm>
              <a:off x="147830" y="1353387"/>
              <a:ext cx="1292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Data   Producer</a:t>
              </a:r>
            </a:p>
          </p:txBody>
        </p: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BC6100D-6E1E-8642-AF78-38CACC3C1539}"/>
              </a:ext>
            </a:extLst>
          </p:cNvPr>
          <p:cNvCxnSpPr>
            <a:cxnSpLocks/>
          </p:cNvCxnSpPr>
          <p:nvPr/>
        </p:nvCxnSpPr>
        <p:spPr>
          <a:xfrm flipV="1">
            <a:off x="1600201" y="1905043"/>
            <a:ext cx="779205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6B584A7-4FB4-7B4A-891A-A0115FD34072}"/>
              </a:ext>
            </a:extLst>
          </p:cNvPr>
          <p:cNvGrpSpPr/>
          <p:nvPr/>
        </p:nvGrpSpPr>
        <p:grpSpPr>
          <a:xfrm>
            <a:off x="2666034" y="1385816"/>
            <a:ext cx="1149932" cy="1074659"/>
            <a:chOff x="3242508" y="1205491"/>
            <a:chExt cx="1149932" cy="1074659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2F81578E-089E-334B-ABB6-BDA66A582621}"/>
                </a:ext>
              </a:extLst>
            </p:cNvPr>
            <p:cNvSpPr/>
            <p:nvPr/>
          </p:nvSpPr>
          <p:spPr>
            <a:xfrm>
              <a:off x="3242508" y="1205491"/>
              <a:ext cx="1149932" cy="107465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94C144E-ACB7-6C4E-BF81-CF4DF4D6792B}"/>
                </a:ext>
              </a:extLst>
            </p:cNvPr>
            <p:cNvSpPr txBox="1"/>
            <p:nvPr/>
          </p:nvSpPr>
          <p:spPr>
            <a:xfrm>
              <a:off x="3351081" y="1526593"/>
              <a:ext cx="944217" cy="3636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Journal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2A59588-AE94-7345-B5C9-E7E358FF5472}"/>
              </a:ext>
            </a:extLst>
          </p:cNvPr>
          <p:cNvSpPr txBox="1"/>
          <p:nvPr/>
        </p:nvSpPr>
        <p:spPr>
          <a:xfrm>
            <a:off x="1575397" y="1471973"/>
            <a:ext cx="106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Submit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C1D188D-42BC-E34E-BA76-A62CFEA08B21}"/>
              </a:ext>
            </a:extLst>
          </p:cNvPr>
          <p:cNvGrpSpPr/>
          <p:nvPr/>
        </p:nvGrpSpPr>
        <p:grpSpPr>
          <a:xfrm>
            <a:off x="1501941" y="2102960"/>
            <a:ext cx="2275648" cy="579136"/>
            <a:chOff x="1501941" y="2102960"/>
            <a:chExt cx="2275648" cy="579136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7CE9CE5-E3D2-3C4C-AD50-E81A74FC7A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00201" y="2102960"/>
              <a:ext cx="779205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78462F4-38E5-2D42-A060-3F010EB80069}"/>
                </a:ext>
              </a:extLst>
            </p:cNvPr>
            <p:cNvSpPr txBox="1"/>
            <p:nvPr/>
          </p:nvSpPr>
          <p:spPr>
            <a:xfrm>
              <a:off x="1501941" y="2158876"/>
              <a:ext cx="22756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C00000"/>
                  </a:solidFill>
                </a:rPr>
                <a:t>Comments/</a:t>
              </a:r>
            </a:p>
            <a:p>
              <a:r>
                <a:rPr lang="en-US" sz="1400" dirty="0">
                  <a:solidFill>
                    <a:srgbClr val="C00000"/>
                  </a:solidFill>
                </a:rPr>
                <a:t>Questions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6BCDE8D-2FC5-CD41-B99A-EE2F9753D32A}"/>
              </a:ext>
            </a:extLst>
          </p:cNvPr>
          <p:cNvGrpSpPr/>
          <p:nvPr/>
        </p:nvGrpSpPr>
        <p:grpSpPr>
          <a:xfrm>
            <a:off x="5280508" y="2582682"/>
            <a:ext cx="2637752" cy="2369428"/>
            <a:chOff x="5280508" y="2582682"/>
            <a:chExt cx="2637752" cy="2369428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192C947-9831-E846-A79F-48F5BF94B519}"/>
                </a:ext>
              </a:extLst>
            </p:cNvPr>
            <p:cNvSpPr txBox="1"/>
            <p:nvPr/>
          </p:nvSpPr>
          <p:spPr>
            <a:xfrm>
              <a:off x="6001527" y="2747516"/>
              <a:ext cx="19167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To database</a:t>
              </a: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D894C8D1-3D00-6D4F-A36C-35005FF50F5D}"/>
                </a:ext>
              </a:extLst>
            </p:cNvPr>
            <p:cNvCxnSpPr>
              <a:cxnSpLocks/>
            </p:cNvCxnSpPr>
            <p:nvPr/>
          </p:nvCxnSpPr>
          <p:spPr>
            <a:xfrm>
              <a:off x="6001527" y="2582682"/>
              <a:ext cx="0" cy="84631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349E8EF-9A79-9B4A-AB62-764F9EC6A5A9}"/>
                </a:ext>
              </a:extLst>
            </p:cNvPr>
            <p:cNvGrpSpPr/>
            <p:nvPr/>
          </p:nvGrpSpPr>
          <p:grpSpPr>
            <a:xfrm>
              <a:off x="5280508" y="3615679"/>
              <a:ext cx="1327639" cy="1336431"/>
              <a:chOff x="4234231" y="5170392"/>
              <a:chExt cx="1327639" cy="1336431"/>
            </a:xfrm>
          </p:grpSpPr>
          <p:sp>
            <p:nvSpPr>
              <p:cNvPr id="66" name="Cube 65">
                <a:extLst>
                  <a:ext uri="{FF2B5EF4-FFF2-40B4-BE49-F238E27FC236}">
                    <a16:creationId xmlns:a16="http://schemas.microsoft.com/office/drawing/2014/main" id="{260D5A8C-B6DD-294D-ADFB-769B71E0B2F0}"/>
                  </a:ext>
                </a:extLst>
              </p:cNvPr>
              <p:cNvSpPr/>
              <p:nvPr/>
            </p:nvSpPr>
            <p:spPr>
              <a:xfrm>
                <a:off x="4234231" y="5170392"/>
                <a:ext cx="1327639" cy="1336431"/>
              </a:xfrm>
              <a:prstGeom prst="cub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8CF30D71-114B-784F-BA9E-B2C450B3BC91}"/>
                  </a:ext>
                </a:extLst>
              </p:cNvPr>
              <p:cNvSpPr txBox="1"/>
              <p:nvPr/>
            </p:nvSpPr>
            <p:spPr>
              <a:xfrm>
                <a:off x="4234231" y="5723560"/>
                <a:ext cx="11131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XUNDL</a:t>
                </a: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259334C-CBF9-274D-A624-383B9959A0F6}"/>
              </a:ext>
            </a:extLst>
          </p:cNvPr>
          <p:cNvGrpSpPr/>
          <p:nvPr/>
        </p:nvGrpSpPr>
        <p:grpSpPr>
          <a:xfrm>
            <a:off x="3957486" y="2111650"/>
            <a:ext cx="2275648" cy="583649"/>
            <a:chOff x="3957486" y="2111650"/>
            <a:chExt cx="2275648" cy="583649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76BAA4B-B730-6B49-81F4-F5DB8583C1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57486" y="2111650"/>
              <a:ext cx="1028881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9876F54A-1723-CC4D-B10C-CB130E75FCDA}"/>
                </a:ext>
              </a:extLst>
            </p:cNvPr>
            <p:cNvSpPr txBox="1"/>
            <p:nvPr/>
          </p:nvSpPr>
          <p:spPr>
            <a:xfrm>
              <a:off x="3957486" y="2172079"/>
              <a:ext cx="22756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C00000"/>
                  </a:solidFill>
                </a:rPr>
                <a:t>Comments/</a:t>
              </a:r>
            </a:p>
            <a:p>
              <a:r>
                <a:rPr lang="en-US" sz="1400" dirty="0">
                  <a:solidFill>
                    <a:srgbClr val="C00000"/>
                  </a:solidFill>
                </a:rPr>
                <a:t>Questions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F65F80B-4403-3343-9D25-D615231874FE}"/>
              </a:ext>
            </a:extLst>
          </p:cNvPr>
          <p:cNvGrpSpPr/>
          <p:nvPr/>
        </p:nvGrpSpPr>
        <p:grpSpPr>
          <a:xfrm>
            <a:off x="3879015" y="1423265"/>
            <a:ext cx="2779793" cy="1032991"/>
            <a:chOff x="3879015" y="1423265"/>
            <a:chExt cx="2779793" cy="1032991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3B712BE-4CF6-134F-BDE0-FC7A8927BABE}"/>
                </a:ext>
              </a:extLst>
            </p:cNvPr>
            <p:cNvSpPr txBox="1"/>
            <p:nvPr/>
          </p:nvSpPr>
          <p:spPr>
            <a:xfrm>
              <a:off x="3879015" y="1463472"/>
              <a:ext cx="16130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Data Review</a:t>
              </a:r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B33A960A-7DC6-D342-84ED-1B731BE278ED}"/>
                </a:ext>
              </a:extLst>
            </p:cNvPr>
            <p:cNvGrpSpPr/>
            <p:nvPr/>
          </p:nvGrpSpPr>
          <p:grpSpPr>
            <a:xfrm>
              <a:off x="5366722" y="1423265"/>
              <a:ext cx="1292086" cy="1032991"/>
              <a:chOff x="95390" y="3513550"/>
              <a:chExt cx="1292086" cy="1032991"/>
            </a:xfrm>
          </p:grpSpPr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3D504705-B395-924E-A4E1-8F0292CA15B5}"/>
                  </a:ext>
                </a:extLst>
              </p:cNvPr>
              <p:cNvSpPr/>
              <p:nvPr/>
            </p:nvSpPr>
            <p:spPr>
              <a:xfrm>
                <a:off x="165729" y="3513550"/>
                <a:ext cx="1171086" cy="1032991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DA076F8-C55F-834A-86EF-10C022D6BF4A}"/>
                  </a:ext>
                </a:extLst>
              </p:cNvPr>
              <p:cNvSpPr txBox="1"/>
              <p:nvPr/>
            </p:nvSpPr>
            <p:spPr>
              <a:xfrm>
                <a:off x="95390" y="3665624"/>
                <a:ext cx="129208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XUNDL</a:t>
                </a:r>
              </a:p>
              <a:p>
                <a:pPr algn="ctr"/>
                <a:r>
                  <a:rPr lang="en-US" dirty="0"/>
                  <a:t>Compiler</a:t>
                </a:r>
              </a:p>
            </p:txBody>
          </p:sp>
        </p:grp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BC27FB57-B1B3-3846-8342-14E1C81DDE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07011" y="1888337"/>
              <a:ext cx="779205" cy="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E7F43FF-820A-6248-BB69-AF923BBE9878}"/>
              </a:ext>
            </a:extLst>
          </p:cNvPr>
          <p:cNvGrpSpPr/>
          <p:nvPr/>
        </p:nvGrpSpPr>
        <p:grpSpPr>
          <a:xfrm>
            <a:off x="3236273" y="514768"/>
            <a:ext cx="5384243" cy="1968246"/>
            <a:chOff x="3236273" y="514768"/>
            <a:chExt cx="5384243" cy="1968246"/>
          </a:xfrm>
        </p:grpSpPr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5E373BA1-1103-B54F-B018-C82A25F17BBC}"/>
                </a:ext>
              </a:extLst>
            </p:cNvPr>
            <p:cNvCxnSpPr>
              <a:cxnSpLocks/>
            </p:cNvCxnSpPr>
            <p:nvPr/>
          </p:nvCxnSpPr>
          <p:spPr>
            <a:xfrm>
              <a:off x="8045540" y="878073"/>
              <a:ext cx="0" cy="42468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06CAA20-0C55-5645-884D-D045E0B73907}"/>
                </a:ext>
              </a:extLst>
            </p:cNvPr>
            <p:cNvGrpSpPr/>
            <p:nvPr/>
          </p:nvGrpSpPr>
          <p:grpSpPr>
            <a:xfrm>
              <a:off x="3236273" y="514768"/>
              <a:ext cx="5384243" cy="1968246"/>
              <a:chOff x="3236273" y="514768"/>
              <a:chExt cx="5384243" cy="1968246"/>
            </a:xfrm>
          </p:grpSpPr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96B766A3-59BD-FC47-83FE-4CE7208BBE2C}"/>
                  </a:ext>
                </a:extLst>
              </p:cNvPr>
              <p:cNvGrpSpPr/>
              <p:nvPr/>
            </p:nvGrpSpPr>
            <p:grpSpPr>
              <a:xfrm>
                <a:off x="7439314" y="1404070"/>
                <a:ext cx="1181202" cy="1078944"/>
                <a:chOff x="6235900" y="1209535"/>
                <a:chExt cx="1181202" cy="1078944"/>
              </a:xfrm>
            </p:grpSpPr>
            <p:sp>
              <p:nvSpPr>
                <p:cNvPr id="15" name="Rounded Rectangle 14">
                  <a:extLst>
                    <a:ext uri="{FF2B5EF4-FFF2-40B4-BE49-F238E27FC236}">
                      <a16:creationId xmlns:a16="http://schemas.microsoft.com/office/drawing/2014/main" id="{1FDD9B44-3CDA-C340-AC51-700E48C242DE}"/>
                    </a:ext>
                  </a:extLst>
                </p:cNvPr>
                <p:cNvSpPr/>
                <p:nvPr/>
              </p:nvSpPr>
              <p:spPr>
                <a:xfrm>
                  <a:off x="6235900" y="1209535"/>
                  <a:ext cx="1149933" cy="1078944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3E61D67D-0DB2-CF4B-9A3F-3B65DCC32DC8}"/>
                    </a:ext>
                  </a:extLst>
                </p:cNvPr>
                <p:cNvSpPr txBox="1"/>
                <p:nvPr/>
              </p:nvSpPr>
              <p:spPr>
                <a:xfrm>
                  <a:off x="6298949" y="1539590"/>
                  <a:ext cx="111815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Referee</a:t>
                  </a:r>
                </a:p>
              </p:txBody>
            </p:sp>
          </p:grp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642AF891-FE59-4B40-9E5F-A5FD33EAF2D2}"/>
                  </a:ext>
                </a:extLst>
              </p:cNvPr>
              <p:cNvCxnSpPr>
                <a:cxnSpLocks/>
                <a:stCxn id="12" idx="0"/>
              </p:cNvCxnSpPr>
              <p:nvPr/>
            </p:nvCxnSpPr>
            <p:spPr>
              <a:xfrm flipV="1">
                <a:off x="3241000" y="845576"/>
                <a:ext cx="0" cy="54024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4C4FD936-EF54-4649-A9E0-C45DB5D6AA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36273" y="865643"/>
                <a:ext cx="4825166" cy="1243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F519FAD-F689-3D4B-8B15-A1736BDE9347}"/>
                  </a:ext>
                </a:extLst>
              </p:cNvPr>
              <p:cNvSpPr txBox="1"/>
              <p:nvPr/>
            </p:nvSpPr>
            <p:spPr>
              <a:xfrm>
                <a:off x="6432515" y="514768"/>
                <a:ext cx="16130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Seek opinion</a:t>
                </a: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DE20AAC-7CA8-4143-9FD6-4CF9FDFC564D}"/>
              </a:ext>
            </a:extLst>
          </p:cNvPr>
          <p:cNvGrpSpPr/>
          <p:nvPr/>
        </p:nvGrpSpPr>
        <p:grpSpPr>
          <a:xfrm>
            <a:off x="3517173" y="1048831"/>
            <a:ext cx="4245461" cy="355240"/>
            <a:chOff x="3517173" y="1048831"/>
            <a:chExt cx="4245461" cy="355240"/>
          </a:xfrm>
        </p:grpSpPr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A9E2F196-F867-4E4F-A9ED-4BA255B1E121}"/>
                </a:ext>
              </a:extLst>
            </p:cNvPr>
            <p:cNvCxnSpPr>
              <a:cxnSpLocks/>
            </p:cNvCxnSpPr>
            <p:nvPr/>
          </p:nvCxnSpPr>
          <p:spPr>
            <a:xfrm>
              <a:off x="3542904" y="1070466"/>
              <a:ext cx="0" cy="282999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2B9EDA7-DFD2-0E45-B016-8AB9D32859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47819" y="1086423"/>
              <a:ext cx="0" cy="317648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527E956-1BA3-FE43-BACC-F8A22D7E6EF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17173" y="1070466"/>
              <a:ext cx="4245461" cy="15957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FF73593-DE7F-5E40-95A8-A5BF17D18428}"/>
                </a:ext>
              </a:extLst>
            </p:cNvPr>
            <p:cNvSpPr txBox="1"/>
            <p:nvPr/>
          </p:nvSpPr>
          <p:spPr>
            <a:xfrm>
              <a:off x="4755062" y="1048831"/>
              <a:ext cx="22756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C00000"/>
                  </a:solidFill>
                </a:rPr>
                <a:t>Comments/Questions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039C70C-7E67-3C4B-9CF1-DA86E5DE9D9E}"/>
              </a:ext>
            </a:extLst>
          </p:cNvPr>
          <p:cNvGrpSpPr/>
          <p:nvPr/>
        </p:nvGrpSpPr>
        <p:grpSpPr>
          <a:xfrm>
            <a:off x="2142005" y="2562158"/>
            <a:ext cx="2707293" cy="2654696"/>
            <a:chOff x="2142005" y="2562158"/>
            <a:chExt cx="2707293" cy="2654696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B05CE1D9-DDC6-1649-A398-9BDC548577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36273" y="2562158"/>
              <a:ext cx="4727" cy="86684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15AF722-6AAD-4D44-8FDE-25F409596DE3}"/>
                </a:ext>
              </a:extLst>
            </p:cNvPr>
            <p:cNvSpPr txBox="1"/>
            <p:nvPr/>
          </p:nvSpPr>
          <p:spPr>
            <a:xfrm>
              <a:off x="3236273" y="2849908"/>
              <a:ext cx="16130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Publish</a:t>
              </a: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8269897F-410F-0940-B27D-98F202CDDD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42005" y="3533088"/>
              <a:ext cx="2209419" cy="168376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E4BF11FA-9345-C94E-A422-AD25F1C87735}"/>
              </a:ext>
            </a:extLst>
          </p:cNvPr>
          <p:cNvSpPr txBox="1"/>
          <p:nvPr/>
        </p:nvSpPr>
        <p:spPr>
          <a:xfrm>
            <a:off x="937256" y="5480754"/>
            <a:ext cx="7688826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Data program integrated into the “data distribution” process.</a:t>
            </a:r>
          </a:p>
          <a:p>
            <a:pPr algn="ctr"/>
            <a:r>
              <a:rPr lang="en-US" sz="2000" dirty="0"/>
              <a:t>Ensures literature and databases are identical.</a:t>
            </a:r>
          </a:p>
        </p:txBody>
      </p:sp>
    </p:spTree>
    <p:extLst>
      <p:ext uri="{BB962C8B-B14F-4D97-AF65-F5344CB8AC3E}">
        <p14:creationId xmlns:p14="http://schemas.microsoft.com/office/powerpoint/2010/main" val="280707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D5448DD0-89D4-2D45-9090-CA40B14CD1D7}"/>
              </a:ext>
            </a:extLst>
          </p:cNvPr>
          <p:cNvSpPr txBox="1">
            <a:spLocks/>
          </p:cNvSpPr>
          <p:nvPr/>
        </p:nvSpPr>
        <p:spPr>
          <a:xfrm>
            <a:off x="120070" y="118273"/>
            <a:ext cx="8328991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Only the beginning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A9AE67-C2E6-C74A-B960-9FC75F276A36}"/>
              </a:ext>
            </a:extLst>
          </p:cNvPr>
          <p:cNvSpPr txBox="1"/>
          <p:nvPr/>
        </p:nvSpPr>
        <p:spPr>
          <a:xfrm>
            <a:off x="196481" y="1150525"/>
            <a:ext cx="79651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December 2019, PRC moved from ”opt-in” to ”opt-out”</a:t>
            </a:r>
          </a:p>
          <a:p>
            <a:endParaRPr lang="en-US" sz="2400" dirty="0"/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December 2019, EPJA reached out to USNDP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 Regular pre-publication checking has begun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C1F01C-5C23-DB4F-92D8-8C25110121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5369" y="1951721"/>
            <a:ext cx="1354768" cy="18152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1F16E4-A903-5545-91C2-072103D26146}"/>
              </a:ext>
            </a:extLst>
          </p:cNvPr>
          <p:cNvSpPr txBox="1"/>
          <p:nvPr/>
        </p:nvSpPr>
        <p:spPr>
          <a:xfrm>
            <a:off x="483863" y="3645648"/>
            <a:ext cx="79651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 discussions with Elsevier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Nuclear Physics A, Physics Letters B, Applied Radiation and Isotopes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80996B-5EF8-2F40-86DF-335727062B92}"/>
              </a:ext>
            </a:extLst>
          </p:cNvPr>
          <p:cNvSpPr/>
          <p:nvPr/>
        </p:nvSpPr>
        <p:spPr>
          <a:xfrm>
            <a:off x="955416" y="1681823"/>
            <a:ext cx="3327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FY20 we vetted 112 manuscripts 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B5CF86-2977-B94F-9B49-E46E25DA39CB}"/>
              </a:ext>
            </a:extLst>
          </p:cNvPr>
          <p:cNvSpPr/>
          <p:nvPr/>
        </p:nvSpPr>
        <p:spPr>
          <a:xfrm>
            <a:off x="955416" y="3129450"/>
            <a:ext cx="3093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FY20 we vetted 8 manuscripts </a:t>
            </a:r>
            <a:endParaRPr lang="en-US" b="1" dirty="0">
              <a:solidFill>
                <a:srgbClr val="0070C0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D3A43D7-04E0-8041-B14A-8830A08AFA0D}"/>
              </a:ext>
            </a:extLst>
          </p:cNvPr>
          <p:cNvGrpSpPr/>
          <p:nvPr/>
        </p:nvGrpSpPr>
        <p:grpSpPr>
          <a:xfrm>
            <a:off x="293831" y="4819686"/>
            <a:ext cx="8673357" cy="1174646"/>
            <a:chOff x="293831" y="4819686"/>
            <a:chExt cx="8673357" cy="117464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3E903DD-5CB8-AE43-81F2-9164B02D7991}"/>
                </a:ext>
              </a:extLst>
            </p:cNvPr>
            <p:cNvSpPr txBox="1"/>
            <p:nvPr/>
          </p:nvSpPr>
          <p:spPr>
            <a:xfrm>
              <a:off x="2619140" y="5045361"/>
              <a:ext cx="63480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This wouldn’t be possible without efforts of Balraj Singh and Jun Chen</a:t>
              </a:r>
            </a:p>
          </p:txBody>
        </p:sp>
        <p:pic>
          <p:nvPicPr>
            <p:cNvPr id="1026" name="Picture 2" descr="Thank You Messages For Him | Sample Posts">
              <a:extLst>
                <a:ext uri="{FF2B5EF4-FFF2-40B4-BE49-F238E27FC236}">
                  <a16:creationId xmlns:a16="http://schemas.microsoft.com/office/drawing/2014/main" id="{87B8E3E1-0371-FA4A-9C6D-D09C52603B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831" y="4819686"/>
              <a:ext cx="2078220" cy="11746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1763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B40A26F9-F51E-424D-B565-68010C8E31C6}"/>
              </a:ext>
            </a:extLst>
          </p:cNvPr>
          <p:cNvSpPr txBox="1">
            <a:spLocks/>
          </p:cNvSpPr>
          <p:nvPr/>
        </p:nvSpPr>
        <p:spPr>
          <a:xfrm>
            <a:off x="120070" y="118273"/>
            <a:ext cx="8328991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Well received by the community</a:t>
            </a:r>
          </a:p>
        </p:txBody>
      </p:sp>
    </p:spTree>
    <p:extLst>
      <p:ext uri="{BB962C8B-B14F-4D97-AF65-F5344CB8AC3E}">
        <p14:creationId xmlns:p14="http://schemas.microsoft.com/office/powerpoint/2010/main" val="2543781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1DDCA28-0329-3345-BC42-06935CBFCD2F}"/>
              </a:ext>
            </a:extLst>
          </p:cNvPr>
          <p:cNvGraphicFramePr>
            <a:graphicFrameLocks noGrp="1"/>
          </p:cNvGraphicFramePr>
          <p:nvPr/>
        </p:nvGraphicFramePr>
        <p:xfrm>
          <a:off x="1106772" y="2118360"/>
          <a:ext cx="6440330" cy="262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4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70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49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89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Center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Pre-pub Papers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Post-Pub Papers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Datasets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BNL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McMaster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MSU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TAMU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TUNL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438FEB1-08BA-774F-8EF9-BA4A00E1AC12}"/>
              </a:ext>
            </a:extLst>
          </p:cNvPr>
          <p:cNvSpPr txBox="1"/>
          <p:nvPr/>
        </p:nvSpPr>
        <p:spPr>
          <a:xfrm>
            <a:off x="0" y="0"/>
            <a:ext cx="6634842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dirty="0">
                <a:solidFill>
                  <a:schemeClr val="tx2"/>
                </a:solidFill>
                <a:latin typeface="+mj-lt"/>
              </a:rPr>
              <a:t> XUNDL FY20 statistics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323C24-5A48-7A4F-9724-2770216B0415}"/>
              </a:ext>
            </a:extLst>
          </p:cNvPr>
          <p:cNvSpPr txBox="1"/>
          <p:nvPr/>
        </p:nvSpPr>
        <p:spPr>
          <a:xfrm>
            <a:off x="325655" y="830482"/>
            <a:ext cx="10469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+mj-lt"/>
              </a:rPr>
              <a:t>Compiled </a:t>
            </a:r>
            <a:r>
              <a:rPr lang="en-US" sz="3200" b="1" dirty="0">
                <a:solidFill>
                  <a:srgbClr val="0070C0"/>
                </a:solidFill>
                <a:latin typeface="+mj-lt"/>
              </a:rPr>
              <a:t>483 datasets </a:t>
            </a:r>
            <a:r>
              <a:rPr lang="en-US" sz="3200" b="1" dirty="0">
                <a:solidFill>
                  <a:srgbClr val="C00000"/>
                </a:solidFill>
                <a:latin typeface="+mj-lt"/>
              </a:rPr>
              <a:t>from </a:t>
            </a:r>
            <a:r>
              <a:rPr lang="en-US" sz="3200" b="1" dirty="0">
                <a:solidFill>
                  <a:srgbClr val="0070C0"/>
                </a:solidFill>
                <a:latin typeface="+mj-lt"/>
              </a:rPr>
              <a:t>286 papers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F44759F-F502-2F4A-BCC4-6256EB4F5B45}"/>
              </a:ext>
            </a:extLst>
          </p:cNvPr>
          <p:cNvCxnSpPr>
            <a:cxnSpLocks/>
          </p:cNvCxnSpPr>
          <p:nvPr/>
        </p:nvCxnSpPr>
        <p:spPr>
          <a:xfrm>
            <a:off x="224970" y="738264"/>
            <a:ext cx="5521312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DC9F1EB-3321-DA41-8610-CF691F5E9C65}"/>
              </a:ext>
            </a:extLst>
          </p:cNvPr>
          <p:cNvSpPr txBox="1"/>
          <p:nvPr/>
        </p:nvSpPr>
        <p:spPr>
          <a:xfrm>
            <a:off x="1460136" y="1441368"/>
            <a:ext cx="702491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(FY19 was 448 datasets from 201 papers)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34E6C9-BA4D-0B41-9338-A364F62A01EF}"/>
              </a:ext>
            </a:extLst>
          </p:cNvPr>
          <p:cNvSpPr txBox="1"/>
          <p:nvPr/>
        </p:nvSpPr>
        <p:spPr>
          <a:xfrm>
            <a:off x="996595" y="5265600"/>
            <a:ext cx="7150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Full database is </a:t>
            </a:r>
            <a:r>
              <a:rPr lang="en-US" sz="2400" b="1" dirty="0">
                <a:solidFill>
                  <a:srgbClr val="C00000"/>
                </a:solidFill>
              </a:rPr>
              <a:t>8921</a:t>
            </a:r>
            <a:r>
              <a:rPr lang="en-US" sz="2400" dirty="0"/>
              <a:t> datasets for </a:t>
            </a:r>
            <a:r>
              <a:rPr lang="en-US" sz="2400" b="1" dirty="0">
                <a:solidFill>
                  <a:srgbClr val="C00000"/>
                </a:solidFill>
              </a:rPr>
              <a:t>2701</a:t>
            </a:r>
            <a:r>
              <a:rPr lang="en-US" sz="2400" dirty="0"/>
              <a:t> nuclides</a:t>
            </a:r>
          </a:p>
        </p:txBody>
      </p:sp>
    </p:spTree>
    <p:extLst>
      <p:ext uri="{BB962C8B-B14F-4D97-AF65-F5344CB8AC3E}">
        <p14:creationId xmlns:p14="http://schemas.microsoft.com/office/powerpoint/2010/main" val="38368928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D7B166B-7DA5-4F40-8A76-E509667A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96" y="78517"/>
            <a:ext cx="8892236" cy="1325563"/>
          </a:xfrm>
        </p:spPr>
        <p:txBody>
          <a:bodyPr/>
          <a:lstStyle/>
          <a:p>
            <a:r>
              <a:rPr lang="en-US" dirty="0"/>
              <a:t>Tweak to Data Compilation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64849D58-3D2F-0A41-90D4-319F75B9B8ED}"/>
              </a:ext>
            </a:extLst>
          </p:cNvPr>
          <p:cNvGrpSpPr/>
          <p:nvPr/>
        </p:nvGrpSpPr>
        <p:grpSpPr>
          <a:xfrm>
            <a:off x="137789" y="1423265"/>
            <a:ext cx="1292086" cy="1074659"/>
            <a:chOff x="147830" y="1164021"/>
            <a:chExt cx="1292086" cy="1074659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E583DC44-1BF6-C344-A6F8-3ED52D599D1A}"/>
                </a:ext>
              </a:extLst>
            </p:cNvPr>
            <p:cNvSpPr/>
            <p:nvPr/>
          </p:nvSpPr>
          <p:spPr>
            <a:xfrm>
              <a:off x="201269" y="1164021"/>
              <a:ext cx="1187142" cy="107465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B7E050F-E87F-F147-932F-C3352AE511D0}"/>
                </a:ext>
              </a:extLst>
            </p:cNvPr>
            <p:cNvSpPr txBox="1"/>
            <p:nvPr/>
          </p:nvSpPr>
          <p:spPr>
            <a:xfrm>
              <a:off x="147830" y="1353387"/>
              <a:ext cx="1292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Data   Producer</a:t>
              </a:r>
            </a:p>
          </p:txBody>
        </p: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BC6100D-6E1E-8642-AF78-38CACC3C1539}"/>
              </a:ext>
            </a:extLst>
          </p:cNvPr>
          <p:cNvCxnSpPr>
            <a:cxnSpLocks/>
          </p:cNvCxnSpPr>
          <p:nvPr/>
        </p:nvCxnSpPr>
        <p:spPr>
          <a:xfrm flipV="1">
            <a:off x="1429875" y="2011952"/>
            <a:ext cx="2344146" cy="39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6B584A7-4FB4-7B4A-891A-A0115FD34072}"/>
              </a:ext>
            </a:extLst>
          </p:cNvPr>
          <p:cNvGrpSpPr/>
          <p:nvPr/>
        </p:nvGrpSpPr>
        <p:grpSpPr>
          <a:xfrm>
            <a:off x="3920641" y="1492202"/>
            <a:ext cx="1149932" cy="1074659"/>
            <a:chOff x="5455670" y="2019571"/>
            <a:chExt cx="1149932" cy="1074659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2F81578E-089E-334B-ABB6-BDA66A582621}"/>
                </a:ext>
              </a:extLst>
            </p:cNvPr>
            <p:cNvSpPr/>
            <p:nvPr/>
          </p:nvSpPr>
          <p:spPr>
            <a:xfrm>
              <a:off x="5455670" y="2019571"/>
              <a:ext cx="1149932" cy="107465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94C144E-ACB7-6C4E-BF81-CF4DF4D6792B}"/>
                </a:ext>
              </a:extLst>
            </p:cNvPr>
            <p:cNvSpPr txBox="1"/>
            <p:nvPr/>
          </p:nvSpPr>
          <p:spPr>
            <a:xfrm>
              <a:off x="5558527" y="2358066"/>
              <a:ext cx="944217" cy="3636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Journal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2A59588-AE94-7345-B5C9-E7E358FF5472}"/>
              </a:ext>
            </a:extLst>
          </p:cNvPr>
          <p:cNvSpPr txBox="1"/>
          <p:nvPr/>
        </p:nvSpPr>
        <p:spPr>
          <a:xfrm>
            <a:off x="1916071" y="2399345"/>
            <a:ext cx="106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Submit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F65F80B-4403-3343-9D25-D615231874FE}"/>
              </a:ext>
            </a:extLst>
          </p:cNvPr>
          <p:cNvGrpSpPr/>
          <p:nvPr/>
        </p:nvGrpSpPr>
        <p:grpSpPr>
          <a:xfrm>
            <a:off x="5150204" y="1536713"/>
            <a:ext cx="3200125" cy="1032991"/>
            <a:chOff x="2866280" y="1734007"/>
            <a:chExt cx="3200125" cy="1032991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3B712BE-4CF6-134F-BDE0-FC7A8927BABE}"/>
                </a:ext>
              </a:extLst>
            </p:cNvPr>
            <p:cNvSpPr txBox="1"/>
            <p:nvPr/>
          </p:nvSpPr>
          <p:spPr>
            <a:xfrm>
              <a:off x="2912015" y="1763758"/>
              <a:ext cx="16130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Data Review</a:t>
              </a:r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B33A960A-7DC6-D342-84ED-1B731BE278ED}"/>
                </a:ext>
              </a:extLst>
            </p:cNvPr>
            <p:cNvGrpSpPr/>
            <p:nvPr/>
          </p:nvGrpSpPr>
          <p:grpSpPr>
            <a:xfrm>
              <a:off x="4774319" y="1734007"/>
              <a:ext cx="1292086" cy="1032991"/>
              <a:chOff x="-497013" y="3824292"/>
              <a:chExt cx="1292086" cy="1032991"/>
            </a:xfrm>
          </p:grpSpPr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3D504705-B395-924E-A4E1-8F0292CA15B5}"/>
                  </a:ext>
                </a:extLst>
              </p:cNvPr>
              <p:cNvSpPr/>
              <p:nvPr/>
            </p:nvSpPr>
            <p:spPr>
              <a:xfrm>
                <a:off x="-426674" y="3824292"/>
                <a:ext cx="1171086" cy="1032991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DA076F8-C55F-834A-86EF-10C022D6BF4A}"/>
                  </a:ext>
                </a:extLst>
              </p:cNvPr>
              <p:cNvSpPr txBox="1"/>
              <p:nvPr/>
            </p:nvSpPr>
            <p:spPr>
              <a:xfrm>
                <a:off x="-497013" y="3976366"/>
                <a:ext cx="129208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XUNDL</a:t>
                </a:r>
              </a:p>
              <a:p>
                <a:pPr algn="ctr"/>
                <a:r>
                  <a:rPr lang="en-US" dirty="0"/>
                  <a:t>Compiler</a:t>
                </a:r>
              </a:p>
            </p:txBody>
          </p:sp>
        </p:grp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BC27FB57-B1B3-3846-8342-14E1C81DDE64}"/>
                </a:ext>
              </a:extLst>
            </p:cNvPr>
            <p:cNvCxnSpPr>
              <a:cxnSpLocks/>
            </p:cNvCxnSpPr>
            <p:nvPr/>
          </p:nvCxnSpPr>
          <p:spPr>
            <a:xfrm>
              <a:off x="2866280" y="2250503"/>
              <a:ext cx="1819247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8" name="Picture 4" descr="Split Worksheets in Excel - Easy Excel Tutorial">
            <a:extLst>
              <a:ext uri="{FF2B5EF4-FFF2-40B4-BE49-F238E27FC236}">
                <a16:creationId xmlns:a16="http://schemas.microsoft.com/office/drawing/2014/main" id="{0DE62A12-812F-7944-B55F-EB69AE62C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9602" y="1247090"/>
            <a:ext cx="1898939" cy="112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AAA6CA48-E2B4-E041-8F0B-A1C4BBD99636}"/>
              </a:ext>
            </a:extLst>
          </p:cNvPr>
          <p:cNvSpPr txBox="1"/>
          <p:nvPr/>
        </p:nvSpPr>
        <p:spPr>
          <a:xfrm>
            <a:off x="388990" y="2993883"/>
            <a:ext cx="8213225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glow rad="139700">
              <a:schemeClr val="accent1">
                <a:satMod val="175000"/>
                <a:alpha val="40000"/>
              </a:schemeClr>
            </a:glow>
            <a:softEdge rad="12700"/>
          </a:effectLst>
        </p:spPr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/>
              <a:t>Encourage submission in interoperable format</a:t>
            </a:r>
          </a:p>
          <a:p>
            <a:pPr algn="ctr"/>
            <a:r>
              <a:rPr lang="en-US" sz="2000" dirty="0"/>
              <a:t>(this could be a requirement of Data Management Plan (DMP))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F73559-FB4B-C345-B2BE-E96F3F3DA8F4}"/>
              </a:ext>
            </a:extLst>
          </p:cNvPr>
          <p:cNvSpPr txBox="1"/>
          <p:nvPr/>
        </p:nvSpPr>
        <p:spPr>
          <a:xfrm>
            <a:off x="337351" y="4087727"/>
            <a:ext cx="8316501" cy="7386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  <a:softEdge rad="12700"/>
          </a:effectLst>
        </p:spPr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400" dirty="0"/>
              <a:t>Encourage data submission prior to journal submission</a:t>
            </a:r>
          </a:p>
          <a:p>
            <a:pPr algn="ctr"/>
            <a:r>
              <a:rPr lang="en-US" dirty="0"/>
              <a:t>(this could also be a requirement of Data Management Plan (DMP))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73498FD-F024-304A-A20F-918B4242D9A7}"/>
              </a:ext>
            </a:extLst>
          </p:cNvPr>
          <p:cNvSpPr txBox="1"/>
          <p:nvPr/>
        </p:nvSpPr>
        <p:spPr>
          <a:xfrm>
            <a:off x="337351" y="5089238"/>
            <a:ext cx="8316501" cy="1015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glow rad="139700">
              <a:schemeClr val="accent1">
                <a:satMod val="175000"/>
                <a:alpha val="40000"/>
              </a:schemeClr>
            </a:glow>
            <a:softEdge rad="12700"/>
          </a:effectLst>
        </p:spPr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400" dirty="0"/>
              <a:t>Train authors in use of our tools to check data</a:t>
            </a:r>
          </a:p>
          <a:p>
            <a:pPr algn="ctr"/>
            <a:r>
              <a:rPr lang="en-US" dirty="0"/>
              <a:t>(so they can do this themselves!)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Balraj with train ~100 graduate students in India on ENSDF tools</a:t>
            </a:r>
          </a:p>
        </p:txBody>
      </p:sp>
    </p:spTree>
    <p:extLst>
      <p:ext uri="{BB962C8B-B14F-4D97-AF65-F5344CB8AC3E}">
        <p14:creationId xmlns:p14="http://schemas.microsoft.com/office/powerpoint/2010/main" val="367679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EB8AB-4E85-2F49-AE42-BF3BA648F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3466" y="2568396"/>
            <a:ext cx="6312957" cy="766988"/>
          </a:xfrm>
        </p:spPr>
        <p:txBody>
          <a:bodyPr/>
          <a:lstStyle/>
          <a:p>
            <a:r>
              <a:rPr lang="en-US" dirty="0"/>
              <a:t>ENSDF – Exciting Times</a:t>
            </a:r>
          </a:p>
        </p:txBody>
      </p:sp>
    </p:spTree>
    <p:extLst>
      <p:ext uri="{BB962C8B-B14F-4D97-AF65-F5344CB8AC3E}">
        <p14:creationId xmlns:p14="http://schemas.microsoft.com/office/powerpoint/2010/main" val="3723292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55937B6C-DF9A-BE47-95CA-9F7915879C8F}" vid="{E2A0EDEC-5FFC-744F-8196-20EDCCC3793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1009</Words>
  <Application>Microsoft Macintosh PowerPoint</Application>
  <PresentationFormat>On-screen Show (4:3)</PresentationFormat>
  <Paragraphs>361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Aharoni</vt:lpstr>
      <vt:lpstr>Arial</vt:lpstr>
      <vt:lpstr>Calibri</vt:lpstr>
      <vt:lpstr>Engravers MT</vt:lpstr>
      <vt:lpstr>Times New Roman</vt:lpstr>
      <vt:lpstr>Office Theme</vt:lpstr>
      <vt:lpstr> XUNDL   </vt:lpstr>
      <vt:lpstr>Previous process for compilation</vt:lpstr>
      <vt:lpstr>PowerPoint Presentation</vt:lpstr>
      <vt:lpstr>Compilation now</vt:lpstr>
      <vt:lpstr>PowerPoint Presentation</vt:lpstr>
      <vt:lpstr>PowerPoint Presentation</vt:lpstr>
      <vt:lpstr>PowerPoint Presentation</vt:lpstr>
      <vt:lpstr>Tweak to Data Compilation</vt:lpstr>
      <vt:lpstr>ENSDF – Exciting Times</vt:lpstr>
      <vt:lpstr>ENSDF Modernization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XUNDL   </dc:title>
  <dc:creator>Ricard-McCutchan, Elizabeth</dc:creator>
  <cp:lastModifiedBy>Ricard-McCutchan, Elizabeth</cp:lastModifiedBy>
  <cp:revision>11</cp:revision>
  <dcterms:created xsi:type="dcterms:W3CDTF">2020-12-03T00:23:11Z</dcterms:created>
  <dcterms:modified xsi:type="dcterms:W3CDTF">2020-12-03T03:17:33Z</dcterms:modified>
</cp:coreProperties>
</file>