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5446-77F3-484C-9FF6-FE57DAB1A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598A52-8A56-4181-8652-7CCFC900E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DC2E4-2009-4821-846E-A9251A4BE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3D93-60B9-48A5-A4C1-24AD10E64BE6}" type="datetimeFigureOut">
              <a:rPr lang="en-CA" smtClean="0"/>
              <a:t>2020-12-01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37BC7-F10E-410B-8F8E-FA13127D9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8C912-F8C7-4A7E-A630-E62281097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368C-EB1C-4CE7-A40D-B0EDC04CC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264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61D17-4137-4611-B1A6-9E82E93AA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42B443-E872-4484-9F1A-7B745B2FD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CBCCB-D2B7-4E59-9ABF-D7303CE74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3D93-60B9-48A5-A4C1-24AD10E64BE6}" type="datetimeFigureOut">
              <a:rPr lang="en-CA" smtClean="0"/>
              <a:t>2020-12-01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A838D-C308-4C6F-B893-BD128BB4A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2A4E2-2C8E-465C-9BAA-823F80401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368C-EB1C-4CE7-A40D-B0EDC04CC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527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69897F-B4B5-4561-9282-02ACBE4BDF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268376-6FCA-4EB6-980D-9BD43B36B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5B4A2-5E42-4BC3-B7B6-12F4D33DB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3D93-60B9-48A5-A4C1-24AD10E64BE6}" type="datetimeFigureOut">
              <a:rPr lang="en-CA" smtClean="0"/>
              <a:t>2020-12-01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5F3F0-5681-4454-8816-1392B26F1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22CF2-F22F-4596-9594-FCC3DCF97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368C-EB1C-4CE7-A40D-B0EDC04CC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649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52BD6-53B5-4E7A-9129-E28C119AC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35623-5EEB-4637-8C5D-CC6FE86F6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FEF5C-FAD3-4521-A1C0-E1BF2BF5E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3D93-60B9-48A5-A4C1-24AD10E64BE6}" type="datetimeFigureOut">
              <a:rPr lang="en-CA" smtClean="0"/>
              <a:t>2020-12-01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D6728-5F23-4B63-8A19-EE24E7FDD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5E75B-83D9-4575-A786-7F0F3CC5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368C-EB1C-4CE7-A40D-B0EDC04CC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076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C3FBA-B7AD-4A95-9AEB-48F6D6A7B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2573A-11D8-4FE5-A279-9B45513F0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5CF37-6CD3-4E7C-AB41-261BA05EB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3D93-60B9-48A5-A4C1-24AD10E64BE6}" type="datetimeFigureOut">
              <a:rPr lang="en-CA" smtClean="0"/>
              <a:t>2020-12-01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C6896-FD9D-4B7F-9D8B-7E55CC2F9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AA81D-8F09-4EB4-9A0E-D251A5EFB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368C-EB1C-4CE7-A40D-B0EDC04CC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463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A6659-5814-44D9-8245-0BC872E6D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D8954-1036-4FE3-9A55-AC43DF5402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86E313-C9DF-44D8-9DF2-2EF2A09E2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1E814D-836D-457F-AC03-AD90EE2BA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3D93-60B9-48A5-A4C1-24AD10E64BE6}" type="datetimeFigureOut">
              <a:rPr lang="en-CA" smtClean="0"/>
              <a:t>2020-12-01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35BDE8-CE69-4D29-BDAD-D75494CEA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FBA81-36E7-4E6B-86BF-D5C5B0F62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368C-EB1C-4CE7-A40D-B0EDC04CC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202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59923-856B-427A-AD43-CE53A4E36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3FDF8-316A-4F5D-BE0C-08E199750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655A21-CDA2-40F9-A4DE-CF8245AA3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A1D7E-3204-4239-9E3D-71CF83C451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4C2B85-9CA5-497F-936D-DEE9FEBBB4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02E9C3-39BC-4C80-9199-078CC4D67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3D93-60B9-48A5-A4C1-24AD10E64BE6}" type="datetimeFigureOut">
              <a:rPr lang="en-CA" smtClean="0"/>
              <a:t>2020-12-01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5E52DD-E297-4B1C-9AE2-28C17B00D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40609B-30DD-4DE1-8B5B-0962F26DB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368C-EB1C-4CE7-A40D-B0EDC04CC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930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F9C39-EF6A-40CD-AD89-DD13C9281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172586-13A3-41BB-9FF1-B661900B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3D93-60B9-48A5-A4C1-24AD10E64BE6}" type="datetimeFigureOut">
              <a:rPr lang="en-CA" smtClean="0"/>
              <a:t>2020-12-01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B53BCD-4EA8-4EF5-A9EF-F98B45A90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D1F89A-9919-4544-98FB-78839CDE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368C-EB1C-4CE7-A40D-B0EDC04CC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375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809D35-71D5-402F-936F-354DA5174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3D93-60B9-48A5-A4C1-24AD10E64BE6}" type="datetimeFigureOut">
              <a:rPr lang="en-CA" smtClean="0"/>
              <a:t>2020-12-01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686E93-5C86-4F6C-B69C-8119AB771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286C7-C322-4974-B2C6-179D48FE0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368C-EB1C-4CE7-A40D-B0EDC04CC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686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297D6-B684-4D1E-AC43-D191782F4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B3D42-F291-45FC-B334-D2ED0F352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8D2D63-2F94-4E56-BC4F-B55629A96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0051F-F9EE-4338-A061-90B022C5F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3D93-60B9-48A5-A4C1-24AD10E64BE6}" type="datetimeFigureOut">
              <a:rPr lang="en-CA" smtClean="0"/>
              <a:t>2020-12-01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3F0F0-242C-4E53-870A-75DE7FF0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A6EBB-5D4A-411C-9AC0-450684BCD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368C-EB1C-4CE7-A40D-B0EDC04CC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809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535AC-8645-43FE-9F0B-6130C668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A0CCDA-2DA0-4018-9321-F3CE52F887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BDDA27-F0AF-4AD8-94A7-08AFA1653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88260-8132-48C5-93D7-67057B5CF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3D93-60B9-48A5-A4C1-24AD10E64BE6}" type="datetimeFigureOut">
              <a:rPr lang="en-CA" smtClean="0"/>
              <a:t>2020-12-01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CFDD8-81F0-405C-A184-C65CC8A85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BBBB44-2640-4D26-8A3B-7D97E99CA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368C-EB1C-4CE7-A40D-B0EDC04CC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985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D3E7A0-1DBE-458B-8CEB-C1F508004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877ED-C6F2-409D-B20D-EE6F85CFD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028FA-EC42-4444-9A95-4C211F3BAD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73D93-60B9-48A5-A4C1-24AD10E64BE6}" type="datetimeFigureOut">
              <a:rPr lang="en-CA" smtClean="0"/>
              <a:t>2020-12-01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93C3E-EDED-4C53-AA6A-F57D431034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7D964-60E9-439D-8526-4BCAF024A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1368C-EB1C-4CE7-A40D-B0EDC04CC70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356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A94FBF-EC01-4697-BFA3-FC3F3DB1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275"/>
            <a:ext cx="10515600" cy="1323975"/>
          </a:xfrm>
        </p:spPr>
        <p:txBody>
          <a:bodyPr>
            <a:normAutofit fontScale="90000"/>
          </a:bodyPr>
          <a:lstStyle/>
          <a:p>
            <a:r>
              <a:rPr lang="en-CA" sz="2400" dirty="0"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en-CA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Alpha Decay: update of </a:t>
            </a:r>
            <a:r>
              <a:rPr lang="en-CA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CA" sz="2400" b="1" u="sng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en-CA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parameter </a:t>
            </a:r>
            <a:r>
              <a:rPr lang="en-CA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for all the even-even alpha emitters, and </a:t>
            </a:r>
            <a:r>
              <a:rPr lang="en-CA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codes</a:t>
            </a:r>
            <a:r>
              <a:rPr lang="en-CA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CA" sz="2400" u="sng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CA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2. First comprehensive compilation and evaluation of </a:t>
            </a:r>
            <a:r>
              <a:rPr lang="en-CA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Beta-delayed neutron emission probabilities</a:t>
            </a:r>
            <a:r>
              <a:rPr lang="en-CA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, and half-lives, for the entire nuclear chart (</a:t>
            </a:r>
            <a:r>
              <a:rPr lang="en-CA" sz="2400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Z=2-87</a:t>
            </a:r>
            <a:r>
              <a:rPr lang="en-CA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br>
              <a:rPr lang="en-CA" sz="2400" u="sng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CA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CA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Balraj Singh, Physics and Astronomy, McMaster Univ. Canada.  US-NDP: online:  Dec 3-4, 2020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433DA0-0C67-4F33-8975-C1D4AA3D6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8" y="1543050"/>
            <a:ext cx="10706102" cy="4762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1800" dirty="0"/>
              <a:t>Starting 2012, with multi-national collaborative effort, both the projects were completed and published in 2020, with relevant computer codes made available for alpha decay, and data files for the reference database for B-d-n decays.  Copies of three published articles (1 for r</a:t>
            </a:r>
            <a:r>
              <a:rPr lang="en-CA" sz="1800" baseline="-25000" dirty="0"/>
              <a:t>0</a:t>
            </a:r>
            <a:r>
              <a:rPr lang="en-CA" sz="1800" dirty="0"/>
              <a:t> , and 2 for B-n) are attached for perusal.</a:t>
            </a:r>
          </a:p>
          <a:p>
            <a:pPr marL="0" indent="0">
              <a:buNone/>
            </a:pPr>
            <a:r>
              <a:rPr lang="en-CA" sz="1800" b="1" dirty="0"/>
              <a:t>1. ALPHA DECAY</a:t>
            </a:r>
            <a:r>
              <a:rPr lang="en-CA" sz="1800" dirty="0"/>
              <a:t>: evaluation of </a:t>
            </a:r>
            <a:r>
              <a:rPr lang="en-CA" sz="1800" b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CA" sz="1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en-CA" sz="1800" b="1" dirty="0">
                <a:latin typeface="Calibri" panose="020F0502020204030204" pitchFamily="34" charset="0"/>
                <a:cs typeface="Calibri" panose="020F0502020204030204" pitchFamily="34" charset="0"/>
              </a:rPr>
              <a:t>parameters, 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and revised and enhanced computer </a:t>
            </a:r>
            <a:r>
              <a:rPr lang="en-CA" sz="1800" b="1" dirty="0">
                <a:latin typeface="Calibri" panose="020F0502020204030204" pitchFamily="34" charset="0"/>
                <a:cs typeface="Calibri" panose="020F0502020204030204" pitchFamily="34" charset="0"/>
              </a:rPr>
              <a:t>codes 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en-CA" sz="1800" b="1" dirty="0">
                <a:latin typeface="Calibri" panose="020F0502020204030204" pitchFamily="34" charset="0"/>
                <a:cs typeface="Calibri" panose="020F0502020204030204" pitchFamily="34" charset="0"/>
              </a:rPr>
              <a:t> ENSDF 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evaluations</a:t>
            </a:r>
            <a:r>
              <a:rPr lang="en-CA" sz="1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In ENSDF evaluations of alpha decays, alpha-hindrance factors (HF) are deduced as ratios of experimental to theoretical alpha-decay partial half-lives. These factors are often used to relate spin-parities of levels in a daughter nucleus and that of the parent, together with Nilsson orbital assignments for deformed nuclei.</a:t>
            </a:r>
          </a:p>
          <a:p>
            <a:pPr marL="0" indent="0">
              <a:buNone/>
            </a:pP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In ENSDF, since the beginning, spin-independent formalism described in Phys. Rev. </a:t>
            </a:r>
            <a:r>
              <a:rPr lang="en-CA" sz="1800" b="1" dirty="0">
                <a:latin typeface="Calibri" panose="020F0502020204030204" pitchFamily="34" charset="0"/>
                <a:cs typeface="Calibri" panose="020F0502020204030204" pitchFamily="34" charset="0"/>
              </a:rPr>
              <a:t>71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, 865 (1947) by Late Prof. Melvin A. Preston (McMaster U.) has been adopted for calculating theoretical half-lives, for which radius of the daughter nucleus (R=</a:t>
            </a:r>
            <a:r>
              <a:rPr lang="en-CA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CA" sz="1800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CA" sz="1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1/3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) is required</a:t>
            </a:r>
            <a:r>
              <a:rPr lang="en-CA" sz="1800" i="1" dirty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en-CA" sz="1700" i="1" dirty="0">
                <a:latin typeface="Calibri" panose="020F0502020204030204" pitchFamily="34" charset="0"/>
                <a:cs typeface="Calibri" panose="020F0502020204030204" pitchFamily="34" charset="0"/>
              </a:rPr>
              <a:t>[Other formalism used by many researchers is that of Prof. John O. Rasmussen (LBNL, UC-B), described in Phys. Rev. </a:t>
            </a:r>
            <a:r>
              <a:rPr lang="en-CA" sz="1700" b="1" i="1" dirty="0">
                <a:latin typeface="Calibri" panose="020F0502020204030204" pitchFamily="34" charset="0"/>
                <a:cs typeface="Calibri" panose="020F0502020204030204" pitchFamily="34" charset="0"/>
              </a:rPr>
              <a:t>113</a:t>
            </a:r>
            <a:r>
              <a:rPr lang="en-CA" sz="1700" i="1" dirty="0">
                <a:latin typeface="Calibri" panose="020F0502020204030204" pitchFamily="34" charset="0"/>
                <a:cs typeface="Calibri" panose="020F0502020204030204" pitchFamily="34" charset="0"/>
              </a:rPr>
              <a:t>, 1593 (1959), where alpha-decay reduced widths are deduced, with conclusions quite similar to those for hindrance factors].</a:t>
            </a:r>
          </a:p>
          <a:p>
            <a:pPr marL="0" indent="0">
              <a:buNone/>
            </a:pPr>
            <a:r>
              <a:rPr lang="en-CA" sz="1800" b="1" dirty="0">
                <a:latin typeface="Calibri" panose="020F0502020204030204" pitchFamily="34" charset="0"/>
                <a:cs typeface="Calibri" panose="020F0502020204030204" pitchFamily="34" charset="0"/>
              </a:rPr>
              <a:t>Assumption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: alpha-hindrance factors for </a:t>
            </a:r>
            <a:r>
              <a:rPr lang="en-CA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g.s.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en-CA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g.s.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 alpha transitions in even-even nuclei are </a:t>
            </a:r>
            <a:r>
              <a:rPr lang="en-CA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equated to 1.0.  </a:t>
            </a:r>
          </a:p>
          <a:p>
            <a:pPr marL="0" indent="0">
              <a:buNone/>
            </a:pP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Hindrance factors for all the other alpha transitions (any A and Z) are deduced </a:t>
            </a:r>
            <a:r>
              <a:rPr lang="en-CA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relative to 1.0 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for e-e, </a:t>
            </a:r>
            <a:r>
              <a:rPr lang="en-CA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g.s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en-CA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g.s.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800" dirty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First evaluation of </a:t>
            </a:r>
            <a:r>
              <a:rPr lang="en-CA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CA" sz="1800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 parameters for all the known </a:t>
            </a:r>
            <a:r>
              <a:rPr lang="en-CA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g.s.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en-CA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g.s.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 alpha transitions in even-even nuclei published as 1998Ak04 (</a:t>
            </a:r>
            <a:r>
              <a:rPr lang="en-CA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Nucl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. Data Sheets </a:t>
            </a:r>
            <a:r>
              <a:rPr lang="en-CA" sz="1800" b="1" dirty="0">
                <a:latin typeface="Calibri" panose="020F0502020204030204" pitchFamily="34" charset="0"/>
                <a:cs typeface="Calibri" panose="020F0502020204030204" pitchFamily="34" charset="0"/>
              </a:rPr>
              <a:t>84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, 1) by Late Dr. </a:t>
            </a:r>
            <a:r>
              <a:rPr lang="en-CA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Yurdanur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Akovali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 (ORNL).  </a:t>
            </a:r>
            <a:endParaRPr lang="en-CA" sz="1800" dirty="0"/>
          </a:p>
          <a:p>
            <a:pPr marL="0" indent="0">
              <a:buNone/>
            </a:pP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707565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09217-4A9D-46D9-BFC8-1D6CBE55D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150"/>
          </a:xfrm>
        </p:spPr>
        <p:txBody>
          <a:bodyPr>
            <a:normAutofit/>
          </a:bodyPr>
          <a:lstStyle/>
          <a:p>
            <a:r>
              <a:rPr lang="en-CA" sz="2400" u="sng" dirty="0"/>
              <a:t>B-n data: reference standards: Table I in 2020Li32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6748CD7-3523-4271-A443-8868F99BFB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597415"/>
              </p:ext>
            </p:extLst>
          </p:nvPr>
        </p:nvGraphicFramePr>
        <p:xfrm>
          <a:off x="2276475" y="1187450"/>
          <a:ext cx="6410325" cy="5222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986">
                  <a:extLst>
                    <a:ext uri="{9D8B030D-6E8A-4147-A177-3AD203B41FA5}">
                      <a16:colId xmlns:a16="http://schemas.microsoft.com/office/drawing/2014/main" val="387386283"/>
                    </a:ext>
                  </a:extLst>
                </a:gridCol>
                <a:gridCol w="1509714">
                  <a:extLst>
                    <a:ext uri="{9D8B030D-6E8A-4147-A177-3AD203B41FA5}">
                      <a16:colId xmlns:a16="http://schemas.microsoft.com/office/drawing/2014/main" val="3990146953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318302662"/>
                    </a:ext>
                  </a:extLst>
                </a:gridCol>
                <a:gridCol w="2238375">
                  <a:extLst>
                    <a:ext uri="{9D8B030D-6E8A-4147-A177-3AD203B41FA5}">
                      <a16:colId xmlns:a16="http://schemas.microsoft.com/office/drawing/2014/main" val="532040524"/>
                    </a:ext>
                  </a:extLst>
                </a:gridCol>
              </a:tblGrid>
              <a:tr h="373063">
                <a:tc>
                  <a:txBody>
                    <a:bodyPr/>
                    <a:lstStyle/>
                    <a:p>
                      <a:r>
                        <a:rPr lang="en-CA" dirty="0"/>
                        <a:t>Isotope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Half-life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P(1n)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935839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r>
                        <a:rPr lang="en-CA" b="1" baseline="30000" dirty="0"/>
                        <a:t>9</a:t>
                      </a:r>
                      <a:r>
                        <a:rPr lang="en-CA" b="1" dirty="0"/>
                        <a:t>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0.1782(4)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50.5(10)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705453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r>
                        <a:rPr lang="en-CA" b="1" baseline="30000" dirty="0"/>
                        <a:t>16</a:t>
                      </a:r>
                      <a:r>
                        <a:rPr lang="en-CA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0.7546(80)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99.28(12)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398252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r>
                        <a:rPr lang="en-CA" b="1" baseline="30000" dirty="0"/>
                        <a:t>17</a:t>
                      </a:r>
                      <a:r>
                        <a:rPr lang="en-CA" b="1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4.171(4)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95.1(7)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503527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r>
                        <a:rPr lang="en-CA" b="1" baseline="30000" dirty="0"/>
                        <a:t>49</a:t>
                      </a:r>
                      <a:r>
                        <a:rPr lang="en-CA" b="1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1.263(50)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86(9)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Pn</a:t>
                      </a:r>
                      <a:r>
                        <a:rPr lang="en-CA" dirty="0"/>
                        <a:t>: 10.5% uncertainty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607181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r>
                        <a:rPr lang="en-CA" b="1" baseline="30000" dirty="0"/>
                        <a:t>82</a:t>
                      </a:r>
                      <a:r>
                        <a:rPr lang="en-CA" b="1" dirty="0"/>
                        <a:t>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0.601(2)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22.7(20)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Pn</a:t>
                      </a:r>
                      <a:r>
                        <a:rPr lang="en-CA" dirty="0"/>
                        <a:t>: 8.8% uncertainty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970880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r>
                        <a:rPr lang="en-CA" b="1" baseline="30000" dirty="0"/>
                        <a:t>87</a:t>
                      </a:r>
                      <a:r>
                        <a:rPr lang="en-CA" b="1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55.64(15)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2.53(10)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Pn</a:t>
                      </a:r>
                      <a:r>
                        <a:rPr lang="en-CA" dirty="0"/>
                        <a:t>&lt;5%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388943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r>
                        <a:rPr lang="en-CA" b="1" baseline="30000" dirty="0"/>
                        <a:t>88</a:t>
                      </a:r>
                      <a:r>
                        <a:rPr lang="en-CA" b="1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16.29(8)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6.72(27)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011214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r>
                        <a:rPr lang="en-CA" b="1" baseline="30000" dirty="0"/>
                        <a:t>94</a:t>
                      </a:r>
                      <a:r>
                        <a:rPr lang="en-CA" b="1" dirty="0"/>
                        <a:t>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2.704(15)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10.39(22)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613131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r>
                        <a:rPr lang="en-CA" b="1" baseline="30000" dirty="0"/>
                        <a:t>95</a:t>
                      </a:r>
                      <a:r>
                        <a:rPr lang="en-CA" b="1" dirty="0"/>
                        <a:t>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0.378(2)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8.8(4)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97295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r>
                        <a:rPr lang="en-CA" b="1" baseline="30000" dirty="0"/>
                        <a:t>137</a:t>
                      </a:r>
                      <a:r>
                        <a:rPr lang="en-CA" b="1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24.59(10)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7.63(14)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751541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r>
                        <a:rPr lang="en-CA" b="1" baseline="30000" dirty="0"/>
                        <a:t>145</a:t>
                      </a:r>
                      <a:r>
                        <a:rPr lang="en-CA" b="1" dirty="0"/>
                        <a:t>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0.582(6)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13.5(6)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649582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r>
                        <a:rPr lang="en-CA" b="1" baseline="30000" dirty="0"/>
                        <a:t>146</a:t>
                      </a:r>
                      <a:r>
                        <a:rPr lang="en-CA" b="1" dirty="0"/>
                        <a:t>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0.3217(10)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14.3(8)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Pn</a:t>
                      </a:r>
                      <a:r>
                        <a:rPr lang="en-CA" dirty="0"/>
                        <a:t>: 5.6% uncertainty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624166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r>
                        <a:rPr lang="en-CA" b="1" baseline="30000" dirty="0"/>
                        <a:t>147</a:t>
                      </a:r>
                      <a:r>
                        <a:rPr lang="en-CA" b="1" dirty="0"/>
                        <a:t>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0.2295(10)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28.5(20)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Pn</a:t>
                      </a:r>
                      <a:r>
                        <a:rPr lang="en-CA" dirty="0"/>
                        <a:t>: 7% uncertainty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015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016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74ADC-4490-4B4E-9A6D-45A886073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</p:spPr>
        <p:txBody>
          <a:bodyPr>
            <a:normAutofit/>
          </a:bodyPr>
          <a:lstStyle/>
          <a:p>
            <a:r>
              <a:rPr lang="en-CA" sz="2400" u="sng" dirty="0"/>
              <a:t>B-n data: future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C9DB5-DE40-4CFC-B329-FF1936BA4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4900"/>
            <a:ext cx="10515600" cy="50720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1800" dirty="0">
              <a:latin typeface="CMBX12"/>
            </a:endParaRPr>
          </a:p>
          <a:p>
            <a:pPr marL="0" indent="0">
              <a:buNone/>
            </a:pPr>
            <a:r>
              <a:rPr lang="en-CA" sz="1800" dirty="0">
                <a:latin typeface="CMBX12"/>
              </a:rPr>
              <a:t>Future updates of </a:t>
            </a:r>
            <a:r>
              <a:rPr lang="en-CA" sz="1800" dirty="0" err="1">
                <a:latin typeface="CMBX12"/>
              </a:rPr>
              <a:t>Pn</a:t>
            </a:r>
            <a:r>
              <a:rPr lang="en-CA" sz="1800" dirty="0">
                <a:latin typeface="CMBX12"/>
              </a:rPr>
              <a:t> and T</a:t>
            </a:r>
            <a:r>
              <a:rPr lang="en-CA" sz="1800" baseline="-25000" dirty="0">
                <a:latin typeface="CMBX12"/>
              </a:rPr>
              <a:t>1/2</a:t>
            </a:r>
            <a:r>
              <a:rPr lang="en-CA" sz="1800" dirty="0">
                <a:latin typeface="CMBX12"/>
              </a:rPr>
              <a:t> data are needed as new measurements are underway or planned at several RIB facilities such as BRIKEN, TRIUMF, NSCL-MSU, and upcoming FRIB and FAIR facilities. Several measurements made in the last few years are being analyzed.</a:t>
            </a:r>
          </a:p>
          <a:p>
            <a:pPr marL="0" indent="0">
              <a:buNone/>
            </a:pPr>
            <a:r>
              <a:rPr lang="en-CA" sz="1800" b="1" dirty="0">
                <a:latin typeface="CMBX12"/>
              </a:rPr>
              <a:t>Z=2-28 region</a:t>
            </a:r>
            <a:r>
              <a:rPr lang="en-CA" sz="1800" dirty="0">
                <a:latin typeface="CMBX12"/>
              </a:rPr>
              <a:t>: several new papers have appeared since 2015. Data for a few Z chains were updated by me a few months ago, which have been included in the reference database. </a:t>
            </a:r>
          </a:p>
          <a:p>
            <a:pPr marL="0" indent="0">
              <a:buNone/>
            </a:pPr>
            <a:r>
              <a:rPr lang="en-CA" sz="1800" dirty="0">
                <a:latin typeface="CMBX12"/>
              </a:rPr>
              <a:t>Work has started at TRIUMF to update all the Z chains within a year or so from now.</a:t>
            </a:r>
          </a:p>
          <a:p>
            <a:pPr marL="0" indent="0">
              <a:buNone/>
            </a:pPr>
            <a:r>
              <a:rPr lang="en-CA" sz="1800" b="1" dirty="0">
                <a:latin typeface="CMBX12"/>
              </a:rPr>
              <a:t>Z&gt;28 region</a:t>
            </a:r>
            <a:r>
              <a:rPr lang="en-CA" sz="1800" dirty="0">
                <a:latin typeface="CMBX12"/>
              </a:rPr>
              <a:t>: we have covered literature up to August 2020.  Future updates are planned at TRIUMF, perhaps with some participation from my side. </a:t>
            </a:r>
          </a:p>
          <a:p>
            <a:pPr marL="0" indent="0">
              <a:buNone/>
            </a:pPr>
            <a:r>
              <a:rPr lang="en-CA" sz="1800" dirty="0">
                <a:latin typeface="CMBX12"/>
              </a:rPr>
              <a:t>It would be desirable to have the reference database at the IAEA updated on an annual or biennial basis, to keep up with the new publications!</a:t>
            </a:r>
          </a:p>
          <a:p>
            <a:pPr marL="0" indent="0">
              <a:buNone/>
            </a:pPr>
            <a:endParaRPr lang="en-CA" sz="1800" dirty="0">
              <a:latin typeface="CMBX12"/>
            </a:endParaRPr>
          </a:p>
          <a:p>
            <a:pPr marL="0" indent="0">
              <a:buNone/>
            </a:pPr>
            <a:r>
              <a:rPr lang="en-CA" sz="1800" dirty="0">
                <a:latin typeface="CMBX12"/>
              </a:rPr>
              <a:t>                                                </a:t>
            </a:r>
            <a:r>
              <a:rPr lang="en-CA" sz="1800" dirty="0">
                <a:solidFill>
                  <a:srgbClr val="00B050"/>
                </a:solidFill>
                <a:latin typeface="CMBX12"/>
              </a:rPr>
              <a:t>THANK YOU FOR YOUR PATIENCE</a:t>
            </a:r>
          </a:p>
          <a:p>
            <a:pPr marL="0" indent="0">
              <a:buNone/>
            </a:pPr>
            <a:endParaRPr lang="en-CA" sz="1800" dirty="0">
              <a:latin typeface="CMBX12"/>
            </a:endParaRPr>
          </a:p>
          <a:p>
            <a:pPr marL="0" indent="0">
              <a:buNone/>
            </a:pPr>
            <a:endParaRPr lang="en-CA" sz="1800" dirty="0"/>
          </a:p>
          <a:p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864473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4D776-1698-42F3-82BB-96BB2C587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425"/>
          </a:xfrm>
        </p:spPr>
        <p:txBody>
          <a:bodyPr>
            <a:normAutofit/>
          </a:bodyPr>
          <a:lstStyle/>
          <a:p>
            <a:r>
              <a:rPr lang="en-CA" sz="2400" u="sng" dirty="0"/>
              <a:t>Alpha Decay: r</a:t>
            </a:r>
            <a:r>
              <a:rPr lang="en-CA" sz="2400" u="sng" baseline="-25000" dirty="0"/>
              <a:t>0</a:t>
            </a:r>
            <a:r>
              <a:rPr lang="en-CA" sz="2400" u="sng" dirty="0"/>
              <a:t> parameters for e-e nuclei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8F674-9993-45EE-AFF1-DFC0B08BC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1550"/>
            <a:ext cx="10515600" cy="52054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sz="2000" dirty="0"/>
              <a:t>Until now, evaluated r</a:t>
            </a:r>
            <a:r>
              <a:rPr lang="en-CA" sz="2000" baseline="-25000" dirty="0"/>
              <a:t>0</a:t>
            </a:r>
            <a:r>
              <a:rPr lang="en-CA" sz="2000" dirty="0"/>
              <a:t> values in 1998Ak04 have been primarily used for deducing r</a:t>
            </a:r>
            <a:r>
              <a:rPr lang="en-CA" sz="2000" baseline="-25000" dirty="0"/>
              <a:t>0</a:t>
            </a:r>
            <a:r>
              <a:rPr lang="en-CA" sz="2000" dirty="0"/>
              <a:t> parameters for odd-A and odd-odd nuclei by interpolation procedures described by Murray Martin at ORNL (see appendix in 2019 guidelines). Some evaluators have been updating r</a:t>
            </a:r>
            <a:r>
              <a:rPr lang="en-CA" sz="2000" baseline="-25000" dirty="0"/>
              <a:t>0</a:t>
            </a:r>
            <a:r>
              <a:rPr lang="en-CA" sz="2000" dirty="0"/>
              <a:t> values for e-e nuclei, locally in their mass regions. </a:t>
            </a:r>
          </a:p>
          <a:p>
            <a:pPr marL="0" indent="0">
              <a:buNone/>
            </a:pPr>
            <a:r>
              <a:rPr lang="en-CA" sz="2000" dirty="0">
                <a:solidFill>
                  <a:srgbClr val="FF0000"/>
                </a:solidFill>
              </a:rPr>
              <a:t>ALPHAD code</a:t>
            </a:r>
            <a:r>
              <a:rPr lang="en-CA" sz="2000" dirty="0"/>
              <a:t>: to deduce </a:t>
            </a:r>
            <a:r>
              <a:rPr lang="el-GR" sz="2000" dirty="0"/>
              <a:t>α</a:t>
            </a:r>
            <a:r>
              <a:rPr lang="en-CA" sz="2000" dirty="0"/>
              <a:t>-hindrance factors: original code at ORNL, transferred to NNDC in 1987, modifications made by H.V. </a:t>
            </a:r>
            <a:r>
              <a:rPr lang="en-CA" sz="2000" dirty="0" err="1"/>
              <a:t>Michels</a:t>
            </a:r>
            <a:r>
              <a:rPr lang="en-CA" sz="2000" dirty="0"/>
              <a:t>, Y. Sanborn and R.C. Ward. 1993-2006: maintained by Tom Burrows.</a:t>
            </a:r>
          </a:p>
          <a:p>
            <a:pPr marL="0" indent="0">
              <a:buNone/>
            </a:pPr>
            <a:r>
              <a:rPr lang="en-CA" sz="2000" dirty="0"/>
              <a:t>The code requires </a:t>
            </a:r>
            <a:r>
              <a:rPr lang="en-CA" sz="2000" dirty="0">
                <a:solidFill>
                  <a:srgbClr val="00B0F0"/>
                </a:solidFill>
              </a:rPr>
              <a:t>manual input of r</a:t>
            </a:r>
            <a:r>
              <a:rPr lang="en-CA" sz="2000" baseline="-25000" dirty="0">
                <a:solidFill>
                  <a:srgbClr val="00B0F0"/>
                </a:solidFill>
              </a:rPr>
              <a:t>0</a:t>
            </a:r>
            <a:r>
              <a:rPr lang="en-CA" sz="2000" dirty="0">
                <a:solidFill>
                  <a:srgbClr val="00B0F0"/>
                </a:solidFill>
              </a:rPr>
              <a:t> parameter</a:t>
            </a:r>
            <a:r>
              <a:rPr lang="en-CA" sz="2000" dirty="0"/>
              <a:t> for odd-A and odd-odd nuclei. </a:t>
            </a:r>
          </a:p>
          <a:p>
            <a:pPr marL="0" indent="0">
              <a:buNone/>
            </a:pPr>
            <a:r>
              <a:rPr lang="en-CA" sz="2000" dirty="0"/>
              <a:t>----------  </a:t>
            </a:r>
          </a:p>
          <a:p>
            <a:pPr marL="0" indent="0">
              <a:buNone/>
            </a:pPr>
            <a:r>
              <a:rPr lang="en-CA" sz="2000" dirty="0"/>
              <a:t>In 2013, I started update of 1998Ak04, with the help of an undergraduate student.  </a:t>
            </a:r>
          </a:p>
          <a:p>
            <a:pPr marL="0" indent="0">
              <a:buNone/>
            </a:pPr>
            <a:r>
              <a:rPr lang="en-CA" sz="2000" dirty="0">
                <a:solidFill>
                  <a:srgbClr val="FF0000"/>
                </a:solidFill>
              </a:rPr>
              <a:t>Why an update?</a:t>
            </a:r>
          </a:p>
          <a:p>
            <a:pPr marL="0" indent="0">
              <a:buNone/>
            </a:pPr>
            <a:r>
              <a:rPr lang="en-CA" sz="2000" dirty="0"/>
              <a:t>Deduction of r</a:t>
            </a:r>
            <a:r>
              <a:rPr lang="en-CA" sz="2000" baseline="-25000" dirty="0"/>
              <a:t>0</a:t>
            </a:r>
            <a:r>
              <a:rPr lang="en-CA" sz="2000" dirty="0"/>
              <a:t> parameters needs the following experimental spectroscopic information:</a:t>
            </a:r>
          </a:p>
          <a:p>
            <a:pPr marL="0" indent="0">
              <a:buNone/>
            </a:pPr>
            <a:r>
              <a:rPr lang="en-CA" sz="2000" dirty="0"/>
              <a:t>Half-lives, Q(</a:t>
            </a:r>
            <a:r>
              <a:rPr lang="el-GR" sz="2000" dirty="0"/>
              <a:t>α</a:t>
            </a:r>
            <a:r>
              <a:rPr lang="en-CA" sz="2000" dirty="0"/>
              <a:t>) values, alpha branching ratios, and intensities of the alpha branches to the ground states of all the known e-e alpha emitters. 26 or so </a:t>
            </a:r>
            <a:r>
              <a:rPr lang="en-CA" sz="2000" dirty="0">
                <a:solidFill>
                  <a:srgbClr val="FF0000"/>
                </a:solidFill>
              </a:rPr>
              <a:t>new alpha emitters</a:t>
            </a:r>
            <a:r>
              <a:rPr lang="en-CA" sz="2000" dirty="0"/>
              <a:t> discovered since 1998 need adding.</a:t>
            </a:r>
          </a:p>
          <a:p>
            <a:pPr marL="0" indent="0">
              <a:buNone/>
            </a:pPr>
            <a:r>
              <a:rPr lang="en-CA" sz="2000" dirty="0"/>
              <a:t>For much of the above data, new experimental information is available. The Q values update in AME2016 (2017Wa10),  with some newer mass measurements need to be used.  In 1998Ak04, Q values were from 1995AME (1995Au04)</a:t>
            </a:r>
          </a:p>
          <a:p>
            <a:pPr marL="0" indent="0">
              <a:buNone/>
            </a:pPr>
            <a:r>
              <a:rPr lang="en-CA" sz="2000" dirty="0">
                <a:solidFill>
                  <a:srgbClr val="FF0000"/>
                </a:solidFill>
              </a:rPr>
              <a:t>Task:</a:t>
            </a:r>
            <a:r>
              <a:rPr lang="en-CA" sz="2000" dirty="0"/>
              <a:t> to re-evaluate </a:t>
            </a:r>
            <a:r>
              <a:rPr lang="en-CA" sz="2000" dirty="0">
                <a:solidFill>
                  <a:srgbClr val="FF0000"/>
                </a:solidFill>
              </a:rPr>
              <a:t>T</a:t>
            </a:r>
            <a:r>
              <a:rPr lang="en-CA" sz="2000" baseline="-25000" dirty="0">
                <a:solidFill>
                  <a:srgbClr val="FF0000"/>
                </a:solidFill>
              </a:rPr>
              <a:t>1/2</a:t>
            </a:r>
            <a:r>
              <a:rPr lang="en-CA" sz="2000" dirty="0">
                <a:solidFill>
                  <a:srgbClr val="FF0000"/>
                </a:solidFill>
              </a:rPr>
              <a:t>, %α, I(α) to </a:t>
            </a:r>
            <a:r>
              <a:rPr lang="en-CA" sz="2000" dirty="0" err="1">
                <a:solidFill>
                  <a:srgbClr val="FF0000"/>
                </a:solidFill>
              </a:rPr>
              <a:t>g.s.</a:t>
            </a:r>
            <a:r>
              <a:rPr lang="en-CA" sz="2000" dirty="0"/>
              <a:t> data for all the, presently, known </a:t>
            </a:r>
            <a:r>
              <a:rPr lang="en-CA" sz="2000" dirty="0">
                <a:solidFill>
                  <a:srgbClr val="00B0F0"/>
                </a:solidFill>
              </a:rPr>
              <a:t>186 e-e alpha emitters </a:t>
            </a:r>
            <a:r>
              <a:rPr lang="en-CA" sz="2000" dirty="0"/>
              <a:t>from </a:t>
            </a:r>
            <a:r>
              <a:rPr lang="en-CA" sz="2000" baseline="30000" dirty="0"/>
              <a:t>104</a:t>
            </a:r>
            <a:r>
              <a:rPr lang="en-CA" sz="2000" dirty="0"/>
              <a:t>Te (Z=52) to </a:t>
            </a:r>
            <a:r>
              <a:rPr lang="en-CA" sz="2000" baseline="30000" dirty="0"/>
              <a:t>294</a:t>
            </a:r>
            <a:r>
              <a:rPr lang="en-CA" sz="2000" dirty="0"/>
              <a:t>Og (Z=118).  About </a:t>
            </a:r>
            <a:r>
              <a:rPr lang="en-CA" sz="2000" dirty="0">
                <a:solidFill>
                  <a:srgbClr val="0070C0"/>
                </a:solidFill>
              </a:rPr>
              <a:t>170 primary publications </a:t>
            </a:r>
            <a:r>
              <a:rPr lang="en-CA" sz="2000" dirty="0"/>
              <a:t>since the 1998Ak04 evaluation. Run APLHAD for each decay.</a:t>
            </a:r>
          </a:p>
          <a:p>
            <a:pPr marL="0" indent="0">
              <a:buNone/>
            </a:pPr>
            <a:r>
              <a:rPr lang="en-CA" sz="2000" b="1" dirty="0"/>
              <a:t>Note:</a:t>
            </a:r>
            <a:r>
              <a:rPr lang="en-CA" sz="2000" dirty="0"/>
              <a:t> lowest mass (new) </a:t>
            </a:r>
            <a:r>
              <a:rPr lang="en-CA" sz="2000" baseline="30000" dirty="0"/>
              <a:t>104</a:t>
            </a:r>
            <a:r>
              <a:rPr lang="en-CA" sz="2000" dirty="0"/>
              <a:t>Te to </a:t>
            </a:r>
            <a:r>
              <a:rPr lang="en-CA" sz="2000" baseline="30000" dirty="0"/>
              <a:t>100</a:t>
            </a:r>
            <a:r>
              <a:rPr lang="en-CA" sz="2000" dirty="0"/>
              <a:t>Sn </a:t>
            </a:r>
            <a:r>
              <a:rPr lang="el-GR" sz="2000" dirty="0"/>
              <a:t>α</a:t>
            </a:r>
            <a:r>
              <a:rPr lang="en-CA" sz="2000" dirty="0"/>
              <a:t> decay reported by 2018Au04 (PRL </a:t>
            </a:r>
            <a:r>
              <a:rPr lang="en-CA" sz="2000" b="1" dirty="0"/>
              <a:t>121</a:t>
            </a:r>
            <a:r>
              <a:rPr lang="en-CA" sz="2000" dirty="0"/>
              <a:t>, 182501) with T</a:t>
            </a:r>
            <a:r>
              <a:rPr lang="en-CA" sz="2000" baseline="-25000" dirty="0"/>
              <a:t>1/2</a:t>
            </a:r>
            <a:r>
              <a:rPr lang="en-CA" sz="2000" dirty="0"/>
              <a:t>&lt;18 ns is not included due to uncertain half-life, as well as non-confirmation by 2019Xi06 (PRC </a:t>
            </a:r>
            <a:r>
              <a:rPr lang="en-CA" sz="2000" b="1" dirty="0"/>
              <a:t>100</a:t>
            </a:r>
            <a:r>
              <a:rPr lang="en-CA" sz="2000" dirty="0"/>
              <a:t>, 034315), with T</a:t>
            </a:r>
            <a:r>
              <a:rPr lang="en-CA" sz="2000" baseline="-25000" dirty="0"/>
              <a:t>1/2</a:t>
            </a:r>
            <a:r>
              <a:rPr lang="en-CA" sz="2000" dirty="0"/>
              <a:t>&lt;4 ns</a:t>
            </a:r>
          </a:p>
          <a:p>
            <a:pPr marL="0" indent="0">
              <a:buNone/>
            </a:pPr>
            <a:r>
              <a:rPr lang="en-CA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313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1C930-CC67-4A09-B1C4-2D846C1B0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4074"/>
          </a:xfrm>
        </p:spPr>
        <p:txBody>
          <a:bodyPr>
            <a:normAutofit/>
          </a:bodyPr>
          <a:lstStyle/>
          <a:p>
            <a:r>
              <a:rPr lang="en-CA" sz="2400" u="sng" dirty="0"/>
              <a:t>Alpha Decay: r</a:t>
            </a:r>
            <a:r>
              <a:rPr lang="en-CA" sz="2400" u="sng" baseline="-25000" dirty="0"/>
              <a:t>0</a:t>
            </a:r>
            <a:r>
              <a:rPr lang="en-CA" sz="2400" u="sng" dirty="0"/>
              <a:t> parameters and computer codes:</a:t>
            </a:r>
            <a:br>
              <a:rPr lang="en-CA" sz="2400" u="sng" dirty="0"/>
            </a:br>
            <a:r>
              <a:rPr lang="en-CA" sz="1800" dirty="0" err="1">
                <a:solidFill>
                  <a:srgbClr val="0070C0"/>
                </a:solidFill>
              </a:rPr>
              <a:t>Sukhjeet</a:t>
            </a:r>
            <a:r>
              <a:rPr lang="en-CA" sz="1800" dirty="0">
                <a:solidFill>
                  <a:srgbClr val="0070C0"/>
                </a:solidFill>
              </a:rPr>
              <a:t> Singh, Sushil Kumar (Akal Univ., India), Balraj Singh (McMaster Univ.), Ashok K. Jain (IIT, Roorkee, India</a:t>
            </a:r>
            <a:r>
              <a:rPr lang="en-CA" sz="1800" dirty="0"/>
              <a:t>) </a:t>
            </a:r>
            <a:endParaRPr lang="en-CA" sz="24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9B9CF-5F03-463F-8681-7D0C3C44C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2525"/>
            <a:ext cx="10515600" cy="50244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CA" sz="1800" dirty="0"/>
          </a:p>
          <a:p>
            <a:pPr marL="0" indent="0">
              <a:buNone/>
            </a:pPr>
            <a:r>
              <a:rPr lang="en-CA" sz="1800" dirty="0"/>
              <a:t>In 2014, </a:t>
            </a:r>
            <a:r>
              <a:rPr lang="en-CA" sz="1800" dirty="0" err="1"/>
              <a:t>Sukhjeet</a:t>
            </a:r>
            <a:r>
              <a:rPr lang="en-CA" sz="1800" dirty="0"/>
              <a:t> Singh visited McMaster for 5 weeks to work on A=224 evaluation. He showed interest in joining this project with the help of his graduate student (later post-doctoral fellow), Sushil Kumar. Ashok Jain also participated in the interpretation of data from theoretical standpoint.</a:t>
            </a:r>
          </a:p>
          <a:p>
            <a:pPr marL="0" indent="0">
              <a:buNone/>
            </a:pPr>
            <a:r>
              <a:rPr lang="en-CA" sz="1800" dirty="0"/>
              <a:t>In 2015-16, a </a:t>
            </a:r>
            <a:r>
              <a:rPr lang="en-CA" sz="1800" dirty="0" err="1"/>
              <a:t>fortran</a:t>
            </a:r>
            <a:r>
              <a:rPr lang="en-CA" sz="1800" dirty="0"/>
              <a:t> code </a:t>
            </a:r>
            <a:r>
              <a:rPr lang="en-CA" sz="1800" dirty="0" err="1">
                <a:solidFill>
                  <a:srgbClr val="0070C0"/>
                </a:solidFill>
              </a:rPr>
              <a:t>RadD</a:t>
            </a:r>
            <a:r>
              <a:rPr lang="en-CA" sz="1800" dirty="0"/>
              <a:t> was developed by </a:t>
            </a:r>
            <a:r>
              <a:rPr lang="en-CA" sz="1800" dirty="0" err="1"/>
              <a:t>Sukhjeet</a:t>
            </a:r>
            <a:r>
              <a:rPr lang="en-CA" sz="1800" dirty="0"/>
              <a:t> and Sushil that deduced r</a:t>
            </a:r>
            <a:r>
              <a:rPr lang="en-CA" sz="1800" baseline="-25000" dirty="0"/>
              <a:t>0 </a:t>
            </a:r>
            <a:r>
              <a:rPr lang="en-CA" sz="1800" dirty="0"/>
              <a:t>parameters for odd-A and odd-odd nuclei, with the input of data file for even-even r</a:t>
            </a:r>
            <a:r>
              <a:rPr lang="en-CA" sz="1800" baseline="-25000" dirty="0"/>
              <a:t>0 </a:t>
            </a:r>
            <a:r>
              <a:rPr lang="en-CA" sz="1800" dirty="0"/>
              <a:t>values from 1998Ak04.   </a:t>
            </a:r>
          </a:p>
          <a:p>
            <a:pPr marL="0" indent="0">
              <a:buNone/>
            </a:pPr>
            <a:r>
              <a:rPr lang="en-CA" sz="1800" dirty="0">
                <a:solidFill>
                  <a:srgbClr val="FF0000"/>
                </a:solidFill>
              </a:rPr>
              <a:t>2014-2018: </a:t>
            </a:r>
          </a:p>
          <a:p>
            <a:pPr marL="0" indent="0">
              <a:buNone/>
            </a:pPr>
            <a:r>
              <a:rPr lang="en-CA" sz="1800" dirty="0"/>
              <a:t>Evaluation of spectroscopic data for all the </a:t>
            </a:r>
            <a:r>
              <a:rPr lang="en-CA" sz="1800" dirty="0">
                <a:solidFill>
                  <a:srgbClr val="FF0000"/>
                </a:solidFill>
              </a:rPr>
              <a:t>186</a:t>
            </a:r>
            <a:r>
              <a:rPr lang="en-CA" sz="1800" dirty="0"/>
              <a:t> alpha emitters, including some Q values, was carried out.</a:t>
            </a:r>
          </a:p>
          <a:p>
            <a:pPr marL="0" indent="0">
              <a:buNone/>
            </a:pPr>
            <a:r>
              <a:rPr lang="en-CA" sz="1800" dirty="0"/>
              <a:t>Parameters r</a:t>
            </a:r>
            <a:r>
              <a:rPr lang="en-CA" sz="1800" baseline="-25000" dirty="0"/>
              <a:t>0</a:t>
            </a:r>
            <a:r>
              <a:rPr lang="en-CA" sz="1800" dirty="0"/>
              <a:t> deduced using ALPHAD code. New data file for r</a:t>
            </a:r>
            <a:r>
              <a:rPr lang="en-CA" sz="1800" baseline="-25000" dirty="0"/>
              <a:t>0</a:t>
            </a:r>
            <a:r>
              <a:rPr lang="en-CA" sz="1800" dirty="0"/>
              <a:t> parameters created.</a:t>
            </a:r>
          </a:p>
          <a:p>
            <a:pPr marL="0" indent="0">
              <a:buNone/>
            </a:pPr>
            <a:r>
              <a:rPr lang="en-CA" sz="1800" dirty="0"/>
              <a:t>Some (minor) bugs were found in the ALPHAD-v2.0a, 2006 version.</a:t>
            </a:r>
          </a:p>
          <a:p>
            <a:pPr marL="0" indent="0">
              <a:buNone/>
            </a:pPr>
            <a:r>
              <a:rPr lang="en-CA" sz="1800" dirty="0"/>
              <a:t>An enhanced  version of the ALPHAD code prepared as </a:t>
            </a:r>
            <a:r>
              <a:rPr lang="en-CA" sz="1800" dirty="0">
                <a:solidFill>
                  <a:srgbClr val="FF0000"/>
                </a:solidFill>
              </a:rPr>
              <a:t>ALPHAD-</a:t>
            </a:r>
            <a:r>
              <a:rPr lang="en-CA" sz="1800" dirty="0" err="1">
                <a:solidFill>
                  <a:srgbClr val="FF0000"/>
                </a:solidFill>
              </a:rPr>
              <a:t>RadD</a:t>
            </a:r>
            <a:r>
              <a:rPr lang="en-CA" sz="1800" dirty="0">
                <a:solidFill>
                  <a:srgbClr val="FF0000"/>
                </a:solidFill>
              </a:rPr>
              <a:t>,</a:t>
            </a:r>
            <a:r>
              <a:rPr lang="en-CA" sz="1800" dirty="0"/>
              <a:t> to automatically deduce and r</a:t>
            </a:r>
            <a:r>
              <a:rPr lang="en-CA" sz="1800" baseline="-25000" dirty="0"/>
              <a:t>0</a:t>
            </a:r>
            <a:r>
              <a:rPr lang="en-CA" sz="1800" dirty="0"/>
              <a:t> parameter using the input data file for e-e nuclei as part of the code. The code also allows input of user-specified r</a:t>
            </a:r>
            <a:r>
              <a:rPr lang="en-CA" sz="1800" baseline="-25000" dirty="0"/>
              <a:t>0</a:t>
            </a:r>
            <a:r>
              <a:rPr lang="en-CA" sz="1800" dirty="0"/>
              <a:t> parameter. Statement about computed r</a:t>
            </a:r>
            <a:r>
              <a:rPr lang="en-CA" sz="1800" baseline="-25000" dirty="0"/>
              <a:t>0</a:t>
            </a:r>
            <a:r>
              <a:rPr lang="en-CA" sz="1800" dirty="0"/>
              <a:t> added in the output .</a:t>
            </a:r>
            <a:r>
              <a:rPr lang="en-CA" sz="1800" dirty="0" err="1"/>
              <a:t>ensdf</a:t>
            </a:r>
            <a:r>
              <a:rPr lang="en-CA" sz="1800" dirty="0"/>
              <a:t> dataset.</a:t>
            </a:r>
          </a:p>
          <a:p>
            <a:pPr marL="0" indent="0">
              <a:buNone/>
            </a:pPr>
            <a:r>
              <a:rPr lang="en-CA" sz="1800" dirty="0"/>
              <a:t>The 2006 version of ALPHAD code was revised by Tim Johnson and us to resolve minor bugs, with the addition of official element symbols for Z=112-118. </a:t>
            </a:r>
          </a:p>
          <a:p>
            <a:pPr marL="0" indent="0">
              <a:buNone/>
            </a:pPr>
            <a:r>
              <a:rPr lang="en-CA" sz="1800" dirty="0"/>
              <a:t>Paper on r</a:t>
            </a:r>
            <a:r>
              <a:rPr lang="en-CA" sz="1800" baseline="-25000" dirty="0"/>
              <a:t>0</a:t>
            </a:r>
            <a:r>
              <a:rPr lang="en-CA" sz="1800" dirty="0"/>
              <a:t> parameters for publication in </a:t>
            </a:r>
            <a:r>
              <a:rPr lang="en-CA" sz="1800" dirty="0" err="1"/>
              <a:t>Nucl</a:t>
            </a:r>
            <a:r>
              <a:rPr lang="en-CA" sz="1800" dirty="0"/>
              <a:t>. Data Sheets submitted July 2018.   </a:t>
            </a:r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18352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7CDF5-F458-46CB-BDB0-62CC44BAA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375"/>
          </a:xfrm>
        </p:spPr>
        <p:txBody>
          <a:bodyPr>
            <a:normAutofit/>
          </a:bodyPr>
          <a:lstStyle/>
          <a:p>
            <a:r>
              <a:rPr lang="en-CA" sz="2400" u="sng" dirty="0"/>
              <a:t>Alpha Decay: r</a:t>
            </a:r>
            <a:r>
              <a:rPr lang="en-CA" sz="2400" u="sng" baseline="-25000" dirty="0"/>
              <a:t>0</a:t>
            </a:r>
            <a:r>
              <a:rPr lang="en-CA" sz="2400" u="sng" dirty="0"/>
              <a:t> parameter: codes: Final product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3D47A-097D-4FEF-A775-76905ACD5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7726"/>
            <a:ext cx="10668000" cy="53292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1800" dirty="0"/>
          </a:p>
          <a:p>
            <a:pPr marL="0" indent="0">
              <a:buNone/>
            </a:pPr>
            <a:r>
              <a:rPr lang="en-CA" sz="1800" dirty="0"/>
              <a:t>Comprehensive and detailed review by Murray Martin (ORNL) during 2018-2019: two review reports.</a:t>
            </a:r>
          </a:p>
          <a:p>
            <a:pPr marL="0" indent="0">
              <a:buNone/>
            </a:pPr>
            <a:r>
              <a:rPr lang="en-CA" sz="1800" dirty="0"/>
              <a:t>Accepted July 2020, with literature cut-off date of June 2020, still up-to-date as of Nov 2020.</a:t>
            </a:r>
          </a:p>
          <a:p>
            <a:pPr marL="0" indent="0">
              <a:buNone/>
            </a:pPr>
            <a:r>
              <a:rPr lang="en-CA" sz="1800" dirty="0"/>
              <a:t>Published: NDS </a:t>
            </a:r>
            <a:r>
              <a:rPr lang="en-CA" sz="1800" b="1" dirty="0"/>
              <a:t>169</a:t>
            </a:r>
            <a:r>
              <a:rPr lang="en-CA" sz="1800" dirty="0"/>
              <a:t>, 1-35 (August 2020): 2020Si16. The paper has: 1. Table of r</a:t>
            </a:r>
            <a:r>
              <a:rPr lang="en-CA" sz="1800" baseline="-25000" dirty="0"/>
              <a:t>0</a:t>
            </a:r>
            <a:r>
              <a:rPr lang="en-CA" sz="1800" dirty="0"/>
              <a:t> parameters for 186 daughter nuclei, with the assumption of HF=1.0 for </a:t>
            </a:r>
            <a:r>
              <a:rPr lang="en-CA" sz="1800" dirty="0" err="1"/>
              <a:t>g.s.</a:t>
            </a:r>
            <a:r>
              <a:rPr lang="en-CA" sz="1800" dirty="0"/>
              <a:t> to </a:t>
            </a:r>
            <a:r>
              <a:rPr lang="en-CA" sz="1800" dirty="0" err="1"/>
              <a:t>g.s.</a:t>
            </a:r>
            <a:r>
              <a:rPr lang="en-CA" sz="1800" dirty="0"/>
              <a:t> transitions in e-e </a:t>
            </a:r>
            <a:r>
              <a:rPr lang="el-GR" sz="1800" dirty="0"/>
              <a:t>α</a:t>
            </a:r>
            <a:r>
              <a:rPr lang="en-CA" sz="1800" dirty="0"/>
              <a:t> emitters. 2. Table of evaluated data for T</a:t>
            </a:r>
            <a:r>
              <a:rPr lang="en-CA" sz="1800" baseline="-25000" dirty="0"/>
              <a:t>1/2</a:t>
            </a:r>
            <a:r>
              <a:rPr lang="en-CA" sz="1800" dirty="0"/>
              <a:t>, Q(</a:t>
            </a:r>
            <a:r>
              <a:rPr lang="el-GR" sz="1800" dirty="0"/>
              <a:t>α</a:t>
            </a:r>
            <a:r>
              <a:rPr lang="en-CA" sz="1800" dirty="0"/>
              <a:t>), %</a:t>
            </a:r>
            <a:r>
              <a:rPr lang="el-GR" sz="1800" dirty="0"/>
              <a:t>α</a:t>
            </a:r>
            <a:r>
              <a:rPr lang="en-CA" sz="1800" dirty="0"/>
              <a:t>, I(</a:t>
            </a:r>
            <a:r>
              <a:rPr lang="el-GR" sz="1800" dirty="0"/>
              <a:t>α</a:t>
            </a:r>
            <a:r>
              <a:rPr lang="en-CA" sz="1800" dirty="0"/>
              <a:t>) for </a:t>
            </a:r>
            <a:r>
              <a:rPr lang="en-CA" sz="1800" dirty="0" err="1"/>
              <a:t>g.s.</a:t>
            </a:r>
            <a:r>
              <a:rPr lang="en-CA" sz="1800" dirty="0"/>
              <a:t> transition for all the 186 nuclei. 3. Systematics plots for each Z for extrapolation purpose, and possible structure effects. 4. Global systematic plot. </a:t>
            </a:r>
          </a:p>
          <a:p>
            <a:pPr marL="0" indent="0">
              <a:buNone/>
            </a:pPr>
            <a:r>
              <a:rPr lang="en-CA" sz="1800" dirty="0">
                <a:solidFill>
                  <a:srgbClr val="FF0000"/>
                </a:solidFill>
              </a:rPr>
              <a:t>November 2020</a:t>
            </a:r>
            <a:r>
              <a:rPr lang="en-CA" sz="1800" dirty="0"/>
              <a:t>: Updated ALPHAD-</a:t>
            </a:r>
            <a:r>
              <a:rPr lang="en-CA" sz="1800" dirty="0" err="1"/>
              <a:t>RadD</a:t>
            </a:r>
            <a:r>
              <a:rPr lang="en-CA" sz="1800" dirty="0"/>
              <a:t> and </a:t>
            </a:r>
            <a:r>
              <a:rPr lang="en-CA" sz="1800" dirty="0" err="1"/>
              <a:t>RadD</a:t>
            </a:r>
            <a:r>
              <a:rPr lang="en-CA" sz="1800" dirty="0"/>
              <a:t> codes to include the new data file for r</a:t>
            </a:r>
            <a:r>
              <a:rPr lang="en-CA" sz="1800" baseline="-25000" dirty="0"/>
              <a:t>0</a:t>
            </a:r>
            <a:r>
              <a:rPr lang="en-CA" sz="1800" dirty="0"/>
              <a:t> parameters from 2020Si16. Updated ‘readme’ file of the revised ALPHAD-v2.0d code.</a:t>
            </a:r>
          </a:p>
          <a:p>
            <a:pPr marL="0" indent="0">
              <a:buNone/>
            </a:pPr>
            <a:r>
              <a:rPr lang="en-CA" sz="1800" dirty="0"/>
              <a:t>The three codes (ALPHAD-</a:t>
            </a:r>
            <a:r>
              <a:rPr lang="en-CA" sz="1800" dirty="0" err="1"/>
              <a:t>RadD</a:t>
            </a:r>
            <a:r>
              <a:rPr lang="en-CA" sz="1800" dirty="0"/>
              <a:t>, </a:t>
            </a:r>
            <a:r>
              <a:rPr lang="en-CA" sz="1800" dirty="0" err="1"/>
              <a:t>RadD</a:t>
            </a:r>
            <a:r>
              <a:rPr lang="en-CA" sz="1800" dirty="0"/>
              <a:t>, and ALPHAD-v2.0d) sent to Dr. Marco </a:t>
            </a:r>
            <a:r>
              <a:rPr lang="en-CA" sz="1800" dirty="0" err="1"/>
              <a:t>Verpelli</a:t>
            </a:r>
            <a:r>
              <a:rPr lang="en-CA" sz="1800" dirty="0"/>
              <a:t> to make these available on IAEA-NDS webpage, to run on Windows, Linux and Mac platforms. Should be available soon. </a:t>
            </a:r>
          </a:p>
          <a:p>
            <a:pPr marL="0" indent="0">
              <a:buNone/>
            </a:pPr>
            <a:r>
              <a:rPr lang="en-CA" sz="1800" dirty="0">
                <a:solidFill>
                  <a:srgbClr val="FF0000"/>
                </a:solidFill>
              </a:rPr>
              <a:t>Caution: some issues with uncertainties remain with the two codes, as in original ALPHAD:</a:t>
            </a:r>
          </a:p>
          <a:p>
            <a:pPr marL="0" indent="0">
              <a:buNone/>
            </a:pPr>
            <a:r>
              <a:rPr lang="en-CA" sz="1800" dirty="0"/>
              <a:t>1. Asymmetric uncertainties in half-lives: only the first uncertainty is read by the codes. </a:t>
            </a:r>
          </a:p>
          <a:p>
            <a:pPr marL="0" indent="0">
              <a:buNone/>
            </a:pPr>
            <a:r>
              <a:rPr lang="en-CA" sz="1800" dirty="0"/>
              <a:t>2. Large fractional uncertainties (&gt;25% or so) and non-numeric uncertainties in relevant spectroscopic quantities not handled correctly by the </a:t>
            </a:r>
            <a:r>
              <a:rPr lang="en-CA" sz="1800" b="1" dirty="0"/>
              <a:t>codes</a:t>
            </a:r>
            <a:r>
              <a:rPr lang="en-CA" sz="1800" dirty="0"/>
              <a:t>.</a:t>
            </a:r>
          </a:p>
          <a:p>
            <a:pPr marL="0" indent="0">
              <a:buNone/>
            </a:pPr>
            <a:r>
              <a:rPr lang="en-CA" sz="1800" dirty="0">
                <a:solidFill>
                  <a:srgbClr val="0070C0"/>
                </a:solidFill>
              </a:rPr>
              <a:t>Suggest running the code multiple times with appropriate values or limits, and assigning revised </a:t>
            </a:r>
            <a:r>
              <a:rPr lang="en-CA" sz="1800" dirty="0" err="1">
                <a:solidFill>
                  <a:srgbClr val="0070C0"/>
                </a:solidFill>
              </a:rPr>
              <a:t>uncertaities</a:t>
            </a:r>
            <a:r>
              <a:rPr lang="en-CA" sz="1800" dirty="0">
                <a:solidFill>
                  <a:srgbClr val="0070C0"/>
                </a:solidFill>
              </a:rPr>
              <a:t>.</a:t>
            </a:r>
            <a:r>
              <a:rPr lang="en-CA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915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A5088-E297-4075-B3B5-AC798FB78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4049"/>
          </a:xfrm>
        </p:spPr>
        <p:txBody>
          <a:bodyPr>
            <a:normAutofit fontScale="90000"/>
          </a:bodyPr>
          <a:lstStyle/>
          <a:p>
            <a:r>
              <a:rPr lang="en-CA" sz="2400" dirty="0"/>
              <a:t>2. </a:t>
            </a:r>
            <a:r>
              <a:rPr lang="en-CA" sz="2400" u="sng" dirty="0"/>
              <a:t>Beta-delayed neutron decays (known and potential): compilation and evaluation of </a:t>
            </a:r>
            <a:r>
              <a:rPr lang="el-GR" sz="2400" u="sng" dirty="0"/>
              <a:t>β</a:t>
            </a:r>
            <a:r>
              <a:rPr lang="en-CA" sz="2400" u="sng" baseline="30000" dirty="0"/>
              <a:t>-</a:t>
            </a:r>
            <a:r>
              <a:rPr lang="en-CA" sz="2400" u="sng" dirty="0"/>
              <a:t>n emission probabilities and half-lives.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40038-09B3-48A9-9EC5-4F6E30A5E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3950"/>
            <a:ext cx="10515600" cy="50530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1800" dirty="0"/>
              <a:t>May 2011: project suggested by Dr. Iris </a:t>
            </a:r>
            <a:r>
              <a:rPr lang="en-CA" sz="1800" dirty="0" err="1"/>
              <a:t>Dillmann</a:t>
            </a:r>
            <a:r>
              <a:rPr lang="en-CA" sz="1800" dirty="0"/>
              <a:t> and Prof. Christoph </a:t>
            </a:r>
            <a:r>
              <a:rPr lang="en-CA" sz="1800" dirty="0" err="1"/>
              <a:t>Scheidenberger</a:t>
            </a:r>
            <a:r>
              <a:rPr lang="en-CA" sz="1800" dirty="0"/>
              <a:t> (GSI), with a plan that I visit GSI for about six months, to work on this project with a possible grant from the FAIR program.</a:t>
            </a:r>
          </a:p>
          <a:p>
            <a:pPr marL="0" indent="0">
              <a:buNone/>
            </a:pPr>
            <a:r>
              <a:rPr lang="en-CA" sz="1800" dirty="0"/>
              <a:t>With my commitment for ENSDF and other data-related projects at McMaster, I could not visit GSI. </a:t>
            </a:r>
          </a:p>
          <a:p>
            <a:pPr marL="0" indent="0">
              <a:buNone/>
            </a:pPr>
            <a:r>
              <a:rPr lang="en-CA" sz="1800" dirty="0"/>
              <a:t>Instead, I suggested to Dr. Daniel </a:t>
            </a:r>
            <a:r>
              <a:rPr lang="en-CA" sz="1800" dirty="0" err="1"/>
              <a:t>Abriola</a:t>
            </a:r>
            <a:r>
              <a:rPr lang="en-CA" sz="1800" dirty="0"/>
              <a:t> at the IAEA to consider this project as an IAEA-CRP, as the relevant data are of interest in fission studies and nuclear reactor applications.</a:t>
            </a:r>
          </a:p>
          <a:p>
            <a:pPr marL="0" indent="0">
              <a:buNone/>
            </a:pPr>
            <a:r>
              <a:rPr lang="en-CA" sz="1800" dirty="0"/>
              <a:t>Oct 2011: Daniel </a:t>
            </a:r>
            <a:r>
              <a:rPr lang="en-CA" sz="1800" dirty="0" err="1"/>
              <a:t>Abriola</a:t>
            </a:r>
            <a:r>
              <a:rPr lang="en-CA" sz="1800" dirty="0"/>
              <a:t> organized Consultants’ meeting at the IAEA; 8 participants from NNDC-BNL, U. of Valencia, GSI, McMaster, CIEMAT-Madrid, IAEA-NDS: INDC(NDC)-0599 (Dec 2011)</a:t>
            </a:r>
          </a:p>
          <a:p>
            <a:pPr marL="0" indent="0">
              <a:buNone/>
            </a:pPr>
            <a:r>
              <a:rPr lang="en-CA" sz="1800" dirty="0"/>
              <a:t>2012: IAEA-CRP approved for this project for 2103-2017, with the following objectives: </a:t>
            </a:r>
          </a:p>
          <a:p>
            <a:r>
              <a:rPr lang="en-US" sz="1700" dirty="0"/>
              <a:t>Create a </a:t>
            </a:r>
            <a:r>
              <a:rPr lang="en-US" sz="1700" dirty="0">
                <a:solidFill>
                  <a:srgbClr val="FF0000"/>
                </a:solidFill>
              </a:rPr>
              <a:t>reference database </a:t>
            </a:r>
            <a:r>
              <a:rPr lang="en-US" sz="1700" dirty="0"/>
              <a:t>of evaluated data for beta-delayed neutron emission;</a:t>
            </a:r>
          </a:p>
          <a:p>
            <a:r>
              <a:rPr lang="en-US" sz="1700" dirty="0"/>
              <a:t>The database should contain </a:t>
            </a:r>
            <a:r>
              <a:rPr lang="en-US" sz="1700" dirty="0">
                <a:solidFill>
                  <a:srgbClr val="FF0000"/>
                </a:solidFill>
              </a:rPr>
              <a:t>evaluated half-lives, emission probabilities </a:t>
            </a:r>
            <a:r>
              <a:rPr lang="en-US" sz="1700" dirty="0"/>
              <a:t>and</a:t>
            </a:r>
            <a:r>
              <a:rPr lang="en-US" sz="1700" dirty="0">
                <a:solidFill>
                  <a:srgbClr val="FF0000"/>
                </a:solidFill>
              </a:rPr>
              <a:t> neutron spectra</a:t>
            </a:r>
            <a:r>
              <a:rPr lang="en-US" sz="1700" dirty="0"/>
              <a:t> for individual precursors;</a:t>
            </a:r>
          </a:p>
          <a:p>
            <a:r>
              <a:rPr lang="en-US" sz="1700" dirty="0"/>
              <a:t>The evaluation methodology should be described;</a:t>
            </a:r>
          </a:p>
          <a:p>
            <a:r>
              <a:rPr lang="en-US" sz="1700" dirty="0"/>
              <a:t>Aggregate quantities like group values should be derived and stored in the database;</a:t>
            </a:r>
          </a:p>
          <a:p>
            <a:r>
              <a:rPr lang="en-US" sz="1700" dirty="0"/>
              <a:t>The CRP should produce </a:t>
            </a:r>
            <a:r>
              <a:rPr lang="en-US" sz="1700" dirty="0">
                <a:solidFill>
                  <a:srgbClr val="FF0000"/>
                </a:solidFill>
              </a:rPr>
              <a:t>a priority list for evaluations </a:t>
            </a:r>
            <a:r>
              <a:rPr lang="en-US" sz="1700" dirty="0"/>
              <a:t>and</a:t>
            </a:r>
            <a:r>
              <a:rPr lang="en-US" sz="1700" dirty="0">
                <a:solidFill>
                  <a:srgbClr val="FF0000"/>
                </a:solidFill>
              </a:rPr>
              <a:t> new experiments</a:t>
            </a:r>
            <a:r>
              <a:rPr lang="en-US" sz="1700" dirty="0"/>
              <a:t> and well as improvements in the theoretical predictions.</a:t>
            </a:r>
            <a:endParaRPr lang="en-CA" sz="1700" dirty="0"/>
          </a:p>
          <a:p>
            <a:pPr marL="0" indent="0">
              <a:buNone/>
            </a:pPr>
            <a:r>
              <a:rPr lang="en-CA" sz="1600" b="1" dirty="0"/>
              <a:t>Note</a:t>
            </a:r>
            <a:r>
              <a:rPr lang="en-CA" sz="1600" dirty="0"/>
              <a:t>: earlier evaluations: 1. G. </a:t>
            </a:r>
            <a:r>
              <a:rPr lang="en-CA" sz="1600" dirty="0" err="1"/>
              <a:t>Rudstam</a:t>
            </a:r>
            <a:r>
              <a:rPr lang="en-CA" sz="1600" dirty="0"/>
              <a:t>, K. </a:t>
            </a:r>
            <a:r>
              <a:rPr lang="en-CA" sz="1600" dirty="0" err="1"/>
              <a:t>Aleklett</a:t>
            </a:r>
            <a:r>
              <a:rPr lang="en-CA" sz="1600" dirty="0"/>
              <a:t>, L. </a:t>
            </a:r>
            <a:r>
              <a:rPr lang="en-CA" sz="1600" dirty="0" err="1"/>
              <a:t>Sihver</a:t>
            </a:r>
            <a:r>
              <a:rPr lang="en-CA" sz="1600" dirty="0"/>
              <a:t> (ADNDT </a:t>
            </a:r>
            <a:r>
              <a:rPr lang="en-CA" sz="1600" b="1" dirty="0"/>
              <a:t>53</a:t>
            </a:r>
            <a:r>
              <a:rPr lang="en-CA" sz="1600" dirty="0"/>
              <a:t>, 1:</a:t>
            </a:r>
            <a:r>
              <a:rPr lang="en-CA" sz="1600" b="1" dirty="0"/>
              <a:t>1993Ru01</a:t>
            </a:r>
            <a:r>
              <a:rPr lang="en-CA" sz="1600" dirty="0"/>
              <a:t>, from </a:t>
            </a:r>
            <a:r>
              <a:rPr lang="en-CA" sz="1600" dirty="0" err="1"/>
              <a:t>Studsvik</a:t>
            </a:r>
            <a:r>
              <a:rPr lang="en-CA" sz="1600" dirty="0"/>
              <a:t>);  2. B. Pfeiffer, K. Kratz, P. Moller (Prog. </a:t>
            </a:r>
            <a:r>
              <a:rPr lang="en-CA" sz="1600" dirty="0" err="1"/>
              <a:t>Nucl</a:t>
            </a:r>
            <a:r>
              <a:rPr lang="en-CA" sz="1600" dirty="0"/>
              <a:t>. Energy </a:t>
            </a:r>
            <a:r>
              <a:rPr lang="en-CA" sz="1600" b="1" dirty="0"/>
              <a:t>41</a:t>
            </a:r>
            <a:r>
              <a:rPr lang="en-CA" sz="1600" dirty="0"/>
              <a:t>, 39: </a:t>
            </a:r>
            <a:r>
              <a:rPr lang="en-CA" sz="1600" b="1" dirty="0"/>
              <a:t>2002Pf04</a:t>
            </a:r>
            <a:r>
              <a:rPr lang="en-CA" sz="1600" dirty="0"/>
              <a:t>: from Mainz).  Both were for fission produced isotopes: Z=29 (cu) to Z=57 (La); total of about 130 isotopes: </a:t>
            </a:r>
            <a:r>
              <a:rPr lang="en-CA" sz="1600" b="1" dirty="0"/>
              <a:t>only</a:t>
            </a:r>
            <a:r>
              <a:rPr lang="en-CA" sz="1600" dirty="0"/>
              <a:t> </a:t>
            </a:r>
            <a:r>
              <a:rPr lang="en-CA" sz="1600" b="1" dirty="0"/>
              <a:t>31 citations in 1993Ru01</a:t>
            </a:r>
            <a:r>
              <a:rPr lang="en-CA" sz="1600" dirty="0"/>
              <a:t>; no </a:t>
            </a:r>
            <a:r>
              <a:rPr lang="en-CA" sz="1600" b="1" dirty="0"/>
              <a:t>data-related citations in 2002Pf04</a:t>
            </a:r>
            <a:r>
              <a:rPr lang="en-CA" sz="1600" dirty="0"/>
              <a:t>. </a:t>
            </a:r>
            <a:r>
              <a:rPr lang="en-CA" sz="1600" dirty="0">
                <a:solidFill>
                  <a:srgbClr val="0070C0"/>
                </a:solidFill>
              </a:rPr>
              <a:t>Both considered as incomplete, and outdated.  </a:t>
            </a:r>
          </a:p>
        </p:txBody>
      </p:sp>
    </p:spTree>
    <p:extLst>
      <p:ext uri="{BB962C8B-B14F-4D97-AF65-F5344CB8AC3E}">
        <p14:creationId xmlns:p14="http://schemas.microsoft.com/office/powerpoint/2010/main" val="3823783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4FD0C-4BDF-403B-9A4D-1B5469995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3550"/>
          </a:xfrm>
        </p:spPr>
        <p:txBody>
          <a:bodyPr>
            <a:normAutofit/>
          </a:bodyPr>
          <a:lstStyle/>
          <a:p>
            <a:r>
              <a:rPr lang="en-CA" sz="2400" u="sng" dirty="0"/>
              <a:t>Beta-delayed neutron reference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105D3-5BA4-46B7-9346-1C47EF42C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8676"/>
            <a:ext cx="10515600" cy="5348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800" dirty="0"/>
              <a:t>At later meetings of the CRP, scope of tasks was described as:</a:t>
            </a:r>
            <a:endParaRPr lang="en-US" sz="1800" b="0" i="0" u="none" strike="noStrike" baseline="0" dirty="0">
              <a:latin typeface="CMR10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FF0000"/>
                </a:solidFill>
                <a:latin typeface="CMR10"/>
              </a:rPr>
              <a:t>Compilation and evaluation </a:t>
            </a:r>
            <a:r>
              <a:rPr lang="en-US" sz="1800" b="0" i="0" u="none" strike="noStrike" baseline="0" dirty="0">
                <a:latin typeface="CMR10"/>
              </a:rPr>
              <a:t>of experimental available data for half-lives </a:t>
            </a:r>
            <a:r>
              <a:rPr lang="en-CA" sz="1800" b="0" i="0" u="none" strike="noStrike" baseline="0" dirty="0">
                <a:latin typeface="CMR10"/>
              </a:rPr>
              <a:t>(</a:t>
            </a:r>
            <a:r>
              <a:rPr lang="en-CA" sz="1800" b="0" i="0" u="none" strike="noStrike" baseline="0" dirty="0">
                <a:latin typeface="CMMI10"/>
              </a:rPr>
              <a:t>T</a:t>
            </a:r>
            <a:r>
              <a:rPr lang="en-CA" sz="1800" b="0" i="0" u="none" strike="noStrike" baseline="-25000" dirty="0">
                <a:latin typeface="CMR7"/>
              </a:rPr>
              <a:t>1</a:t>
            </a:r>
            <a:r>
              <a:rPr lang="en-CA" sz="1800" baseline="-25000" dirty="0">
                <a:latin typeface="CMMI7"/>
              </a:rPr>
              <a:t>/2</a:t>
            </a:r>
            <a:r>
              <a:rPr lang="en-CA" sz="1800" b="0" i="0" u="none" strike="noStrike" baseline="0" dirty="0">
                <a:latin typeface="CMR10"/>
              </a:rPr>
              <a:t>), </a:t>
            </a:r>
            <a:r>
              <a:rPr lang="el-GR" sz="1800" b="0" i="0" u="none" strike="noStrike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β</a:t>
            </a:r>
            <a:r>
              <a:rPr lang="en-CA" sz="1800" b="0" i="0" u="none" strike="noStrike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- </a:t>
            </a:r>
            <a:r>
              <a:rPr lang="en-CA" sz="1800" b="0" i="0" u="none" strike="noStrike" baseline="0" dirty="0">
                <a:latin typeface="CMR10"/>
              </a:rPr>
              <a:t>delayed neutron emission probabilities </a:t>
            </a:r>
            <a:r>
              <a:rPr lang="en-US" sz="1800" b="0" i="0" u="none" strike="noStrike" baseline="0" dirty="0">
                <a:latin typeface="CMR10"/>
              </a:rPr>
              <a:t>(</a:t>
            </a:r>
            <a:r>
              <a:rPr lang="en-US" sz="1800" b="0" i="0" u="none" strike="noStrike" baseline="0" dirty="0" err="1">
                <a:latin typeface="CMMI10"/>
              </a:rPr>
              <a:t>P</a:t>
            </a:r>
            <a:r>
              <a:rPr lang="en-US" sz="1800" b="0" i="0" u="none" strike="noStrike" baseline="0" dirty="0" err="1">
                <a:latin typeface="CMMI7"/>
              </a:rPr>
              <a:t>n</a:t>
            </a:r>
            <a:r>
              <a:rPr lang="en-US" sz="1800" b="0" i="0" u="none" strike="noStrike" baseline="0" dirty="0">
                <a:latin typeface="CMR10"/>
              </a:rPr>
              <a:t>), and experimental neutron spectra for all identified precursors;</a:t>
            </a:r>
            <a:endParaRPr lang="en-CA" sz="1800" b="0" i="0" u="none" strike="noStrike" baseline="0" dirty="0">
              <a:latin typeface="CMR10"/>
            </a:endParaRPr>
          </a:p>
          <a:p>
            <a:pPr algn="l"/>
            <a:r>
              <a:rPr lang="en-US" sz="1800" b="0" i="0" u="none" strike="noStrike" baseline="0" dirty="0">
                <a:latin typeface="CMR10"/>
              </a:rPr>
              <a:t>Production of a list of </a:t>
            </a:r>
            <a:r>
              <a:rPr lang="en-US" sz="1800" b="0" i="0" u="none" strike="noStrike" baseline="0" dirty="0">
                <a:solidFill>
                  <a:srgbClr val="FF0000"/>
                </a:solidFill>
                <a:latin typeface="CMR10"/>
              </a:rPr>
              <a:t>standard precursors </a:t>
            </a:r>
            <a:r>
              <a:rPr lang="en-US" sz="1800" b="0" i="0" u="none" strike="noStrike" baseline="0" dirty="0">
                <a:latin typeface="CMR10"/>
              </a:rPr>
              <a:t>in different mass regions, for which several reliable independent </a:t>
            </a:r>
            <a:r>
              <a:rPr lang="en-CA" sz="1800" b="0" i="0" u="none" strike="noStrike" baseline="0" dirty="0">
                <a:latin typeface="CMR10"/>
              </a:rPr>
              <a:t>measurements of </a:t>
            </a:r>
            <a:r>
              <a:rPr lang="el-GR" sz="1800" b="0" i="0" u="none" strike="noStrike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β</a:t>
            </a:r>
            <a:r>
              <a:rPr lang="en-CA" sz="1800" b="0" i="0" u="none" strike="noStrike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-</a:t>
            </a:r>
            <a:r>
              <a:rPr lang="en-CA" sz="1800" b="0" i="0" u="none" strike="noStrike" baseline="0" dirty="0">
                <a:latin typeface="CMR10"/>
              </a:rPr>
              <a:t>n-emission probabilities are available;</a:t>
            </a:r>
          </a:p>
          <a:p>
            <a:pPr algn="l"/>
            <a:r>
              <a:rPr lang="en-US" sz="1800" b="0" i="0" u="none" strike="noStrike" baseline="0" dirty="0">
                <a:latin typeface="CMR10"/>
              </a:rPr>
              <a:t>Development of microscopic, semi-microscopic, and </a:t>
            </a:r>
            <a:r>
              <a:rPr lang="en-CA" sz="1800" b="0" i="0" u="none" strike="noStrike" baseline="0" dirty="0">
                <a:latin typeface="CMR10"/>
              </a:rPr>
              <a:t>macro-microscopic models;</a:t>
            </a:r>
          </a:p>
          <a:p>
            <a:pPr algn="l"/>
            <a:r>
              <a:rPr lang="en-US" sz="1800" b="0" i="0" u="none" strike="noStrike" baseline="0" dirty="0">
                <a:latin typeface="CMR10"/>
              </a:rPr>
              <a:t>Compilation of measured total delayed neutron yields (TDN or </a:t>
            </a:r>
            <a:r>
              <a:rPr lang="el-GR" sz="1800" b="0" i="0" u="none" strike="noStrike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ν</a:t>
            </a:r>
            <a:r>
              <a:rPr lang="en-US" sz="1800" b="0" i="0" u="none" strike="noStrike" baseline="-25000" dirty="0">
                <a:latin typeface="CMMI7"/>
              </a:rPr>
              <a:t>d</a:t>
            </a:r>
            <a:r>
              <a:rPr lang="en-US" sz="1800" b="0" i="0" u="none" strike="noStrike" baseline="0" dirty="0">
                <a:latin typeface="CMR10"/>
              </a:rPr>
              <a:t>), time-dependent group parameters (</a:t>
            </a:r>
            <a:r>
              <a:rPr lang="en-US" sz="1800" b="0" i="0" u="none" strike="noStrike" baseline="0" dirty="0">
                <a:latin typeface="CMMI10"/>
              </a:rPr>
              <a:t>a</a:t>
            </a:r>
            <a:r>
              <a:rPr lang="en-US" sz="1800" b="0" i="0" u="none" strike="noStrike" baseline="-25000" dirty="0">
                <a:latin typeface="CMMI7"/>
              </a:rPr>
              <a:t>i </a:t>
            </a:r>
            <a:r>
              <a:rPr lang="en-US" sz="1800" b="0" i="0" u="none" strike="noStrike" baseline="0" dirty="0">
                <a:latin typeface="CMMI10"/>
              </a:rPr>
              <a:t>; </a:t>
            </a:r>
            <a:r>
              <a:rPr lang="en-US" sz="1800" b="0" i="0" u="none" strike="noStrike" baseline="0" dirty="0" err="1">
                <a:latin typeface="CMMI10"/>
              </a:rPr>
              <a:t>T</a:t>
            </a:r>
            <a:r>
              <a:rPr lang="en-US" sz="1800" b="0" i="0" u="none" strike="noStrike" baseline="-25000" dirty="0" err="1">
                <a:latin typeface="CMMI7"/>
              </a:rPr>
              <a:t>i</a:t>
            </a:r>
            <a:r>
              <a:rPr lang="en-US" sz="1800" b="0" i="0" u="none" strike="noStrike" baseline="0" dirty="0">
                <a:latin typeface="CMR10"/>
              </a:rPr>
              <a:t>), and total delayed neutron spectra;</a:t>
            </a:r>
          </a:p>
          <a:p>
            <a:pPr algn="l"/>
            <a:r>
              <a:rPr lang="en-US" sz="1800" b="0" i="0" u="none" strike="noStrike" baseline="0" dirty="0">
                <a:latin typeface="CMR10"/>
              </a:rPr>
              <a:t>Development of the Systematics of group parameters (</a:t>
            </a:r>
            <a:r>
              <a:rPr lang="en-US" sz="1800" b="0" i="0" u="none" strike="noStrike" baseline="0" dirty="0">
                <a:latin typeface="CMMI10"/>
              </a:rPr>
              <a:t>a</a:t>
            </a:r>
            <a:r>
              <a:rPr lang="en-US" sz="1800" b="0" i="0" u="none" strike="noStrike" baseline="-25000" dirty="0">
                <a:latin typeface="CMMI7"/>
              </a:rPr>
              <a:t>i </a:t>
            </a:r>
            <a:r>
              <a:rPr lang="en-US" sz="1800" b="0" i="0" u="none" strike="noStrike" baseline="0" dirty="0">
                <a:latin typeface="CMMI10"/>
              </a:rPr>
              <a:t>; </a:t>
            </a:r>
            <a:r>
              <a:rPr lang="en-US" sz="1800" b="0" i="0" u="none" strike="noStrike" baseline="0" dirty="0" err="1">
                <a:latin typeface="CMMI10"/>
              </a:rPr>
              <a:t>T</a:t>
            </a:r>
            <a:r>
              <a:rPr lang="en-US" sz="1800" b="0" i="0" u="none" strike="noStrike" baseline="-25000" dirty="0" err="1">
                <a:latin typeface="CMMI7"/>
              </a:rPr>
              <a:t>i</a:t>
            </a:r>
            <a:r>
              <a:rPr lang="en-US" sz="1800" b="0" i="0" u="none" strike="noStrike" baseline="0" dirty="0">
                <a:latin typeface="CMR10"/>
              </a:rPr>
              <a:t>) and average half-lives </a:t>
            </a:r>
            <a:r>
              <a:rPr lang="en-US" sz="1800" dirty="0">
                <a:latin typeface="CMSY10"/>
              </a:rPr>
              <a:t>&lt;</a:t>
            </a:r>
            <a:r>
              <a:rPr lang="en-US" sz="1800" b="0" i="0" u="none" strike="noStrike" baseline="0" dirty="0">
                <a:latin typeface="CMMI10"/>
              </a:rPr>
              <a:t>T</a:t>
            </a:r>
            <a:r>
              <a:rPr lang="en-US" sz="1800" dirty="0">
                <a:latin typeface="CMSY10"/>
              </a:rPr>
              <a:t>&gt;</a:t>
            </a:r>
            <a:r>
              <a:rPr lang="en-US" sz="1800" b="0" i="0" u="none" strike="noStrike" baseline="0" dirty="0">
                <a:latin typeface="CMR10"/>
              </a:rPr>
              <a:t>;</a:t>
            </a:r>
          </a:p>
          <a:p>
            <a:pPr algn="l"/>
            <a:r>
              <a:rPr lang="en-US" sz="1800" b="0" i="0" u="none" strike="noStrike" baseline="0" dirty="0">
                <a:latin typeface="CMR10"/>
              </a:rPr>
              <a:t>Recommendation of 6-group and 8-group constants for thermal and fast neutron-induced fission of the </a:t>
            </a:r>
            <a:r>
              <a:rPr lang="en-CA" sz="1800" b="0" i="0" u="none" strike="noStrike" baseline="0" dirty="0">
                <a:latin typeface="CMR10"/>
              </a:rPr>
              <a:t>major actinides</a:t>
            </a:r>
          </a:p>
          <a:p>
            <a:pPr marL="0" indent="0" algn="l">
              <a:buNone/>
            </a:pPr>
            <a:endParaRPr lang="en-CA" sz="1800" dirty="0">
              <a:latin typeface="CMR10"/>
            </a:endParaRPr>
          </a:p>
          <a:p>
            <a:pPr marL="0" indent="0" algn="l">
              <a:buNone/>
            </a:pPr>
            <a:r>
              <a:rPr lang="en-CA" sz="1800" dirty="0">
                <a:latin typeface="CMR10"/>
              </a:rPr>
              <a:t>In this presentation I am focusing on the “</a:t>
            </a:r>
            <a:r>
              <a:rPr lang="en-US" sz="1800" b="0" i="0" u="none" strike="noStrike" baseline="0" dirty="0">
                <a:latin typeface="CMR10"/>
              </a:rPr>
              <a:t>Compilation and evaluation” of experimental available data for half-lives and </a:t>
            </a:r>
            <a:r>
              <a:rPr lang="en-US" sz="1800" b="0" i="0" u="none" strike="noStrike" baseline="0" dirty="0" err="1">
                <a:latin typeface="CMR10"/>
              </a:rPr>
              <a:t>Pn</a:t>
            </a:r>
            <a:r>
              <a:rPr lang="en-US" sz="1800" b="0" i="0" u="none" strike="noStrike" baseline="0" dirty="0">
                <a:latin typeface="CMR10"/>
              </a:rPr>
              <a:t> values,  precursors as </a:t>
            </a:r>
            <a:r>
              <a:rPr lang="en-US" sz="1800" b="0" i="0" u="none" strike="noStrike" baseline="0">
                <a:latin typeface="CMR10"/>
              </a:rPr>
              <a:t>reference standards, </a:t>
            </a:r>
            <a:r>
              <a:rPr lang="en-US" sz="1800" b="0" i="0" u="none" strike="noStrike" baseline="0" dirty="0">
                <a:latin typeface="CMR10"/>
              </a:rPr>
              <a:t>and empirical systematics of </a:t>
            </a:r>
            <a:r>
              <a:rPr lang="en-US" sz="1800" b="0" i="0" u="none" strike="noStrike" baseline="0" dirty="0" err="1">
                <a:latin typeface="CMR10"/>
              </a:rPr>
              <a:t>Pn</a:t>
            </a:r>
            <a:r>
              <a:rPr lang="en-US" sz="1800" dirty="0">
                <a:latin typeface="CMR10"/>
              </a:rPr>
              <a:t>.</a:t>
            </a:r>
            <a:endParaRPr lang="en-CA" sz="1800" dirty="0">
              <a:latin typeface="CMR10"/>
            </a:endParaRPr>
          </a:p>
          <a:p>
            <a:pPr marL="0" indent="0" algn="l">
              <a:buNone/>
            </a:pP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445777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DE299-E708-4F72-AFDA-3A1F99A41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3550"/>
          </a:xfrm>
        </p:spPr>
        <p:txBody>
          <a:bodyPr>
            <a:normAutofit/>
          </a:bodyPr>
          <a:lstStyle/>
          <a:p>
            <a:r>
              <a:rPr lang="en-CA" sz="2400" u="sng" dirty="0"/>
              <a:t>Beta-Delayed neutron emission data: compilation and evaluation: Z=2-28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572E9-B76E-41B5-AA25-841BB5126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8676"/>
            <a:ext cx="10725150" cy="52673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1700" b="1" dirty="0"/>
              <a:t>2012:</a:t>
            </a:r>
            <a:r>
              <a:rPr lang="en-CA" sz="1700" dirty="0"/>
              <a:t> Z=2-28 B-n emitters: compilation and evaluation started at McMaster (M. Birch, B. Singh) with participation from TRIUMF (I. </a:t>
            </a:r>
            <a:r>
              <a:rPr lang="en-CA" sz="1700" dirty="0" err="1"/>
              <a:t>Dillmann</a:t>
            </a:r>
            <a:r>
              <a:rPr lang="en-CA" sz="1700" dirty="0"/>
              <a:t>), NNDC-BNL (E.A. </a:t>
            </a:r>
            <a:r>
              <a:rPr lang="en-CA" sz="1700" dirty="0" err="1"/>
              <a:t>McCutchan</a:t>
            </a:r>
            <a:r>
              <a:rPr lang="en-CA" sz="1700" dirty="0"/>
              <a:t>, A.A. </a:t>
            </a:r>
            <a:r>
              <a:rPr lang="en-CA" sz="1700" dirty="0" err="1"/>
              <a:t>Sonzogni</a:t>
            </a:r>
            <a:r>
              <a:rPr lang="en-CA" sz="1700" dirty="0"/>
              <a:t>, T. Johnson), and CNEA, Argentina (D. </a:t>
            </a:r>
            <a:r>
              <a:rPr lang="en-CA" sz="1700" dirty="0" err="1"/>
              <a:t>Abriola</a:t>
            </a:r>
            <a:r>
              <a:rPr lang="en-CA" sz="1700" dirty="0"/>
              <a:t>). </a:t>
            </a:r>
          </a:p>
          <a:p>
            <a:pPr marL="0" indent="0">
              <a:buNone/>
            </a:pPr>
            <a:r>
              <a:rPr lang="en-CA" sz="1700" dirty="0">
                <a:solidFill>
                  <a:srgbClr val="FF0000"/>
                </a:solidFill>
              </a:rPr>
              <a:t>New empirical systematics</a:t>
            </a:r>
            <a:r>
              <a:rPr lang="en-CA" sz="1700" dirty="0"/>
              <a:t>,</a:t>
            </a:r>
            <a:r>
              <a:rPr lang="en-CA" sz="1700" dirty="0">
                <a:solidFill>
                  <a:srgbClr val="FF0000"/>
                </a:solidFill>
              </a:rPr>
              <a:t> </a:t>
            </a:r>
            <a:r>
              <a:rPr lang="en-CA" sz="1700" dirty="0"/>
              <a:t>based on </a:t>
            </a:r>
            <a:r>
              <a:rPr lang="en-CA" sz="1700" dirty="0">
                <a:solidFill>
                  <a:srgbClr val="00B0F0"/>
                </a:solidFill>
              </a:rPr>
              <a:t>T</a:t>
            </a:r>
            <a:r>
              <a:rPr lang="en-CA" sz="1700" baseline="-25000" dirty="0">
                <a:solidFill>
                  <a:srgbClr val="00B0F0"/>
                </a:solidFill>
              </a:rPr>
              <a:t>1/2</a:t>
            </a:r>
            <a:r>
              <a:rPr lang="en-CA" sz="1700" dirty="0">
                <a:solidFill>
                  <a:srgbClr val="00B0F0"/>
                </a:solidFill>
              </a:rPr>
              <a:t>, %B-n (or </a:t>
            </a:r>
            <a:r>
              <a:rPr lang="en-CA" sz="1700" dirty="0" err="1">
                <a:solidFill>
                  <a:srgbClr val="00B0F0"/>
                </a:solidFill>
              </a:rPr>
              <a:t>Pn</a:t>
            </a:r>
            <a:r>
              <a:rPr lang="en-CA" sz="1700" dirty="0">
                <a:solidFill>
                  <a:srgbClr val="00B0F0"/>
                </a:solidFill>
              </a:rPr>
              <a:t>) and Q(B-n)</a:t>
            </a:r>
            <a:r>
              <a:rPr lang="en-CA" sz="1700" dirty="0"/>
              <a:t>, Z=2-57: E.A. </a:t>
            </a:r>
            <a:r>
              <a:rPr lang="en-CA" sz="1700" dirty="0" err="1"/>
              <a:t>McCutchan</a:t>
            </a:r>
            <a:r>
              <a:rPr lang="en-CA" sz="1700" dirty="0"/>
              <a:t>, A.A. </a:t>
            </a:r>
            <a:r>
              <a:rPr lang="en-CA" sz="1700" dirty="0" err="1"/>
              <a:t>Sonzogni</a:t>
            </a:r>
            <a:r>
              <a:rPr lang="en-CA" sz="1700" dirty="0"/>
              <a:t>, T.D. Johnson, D. </a:t>
            </a:r>
            <a:r>
              <a:rPr lang="en-CA" sz="1700" dirty="0" err="1"/>
              <a:t>Abriola</a:t>
            </a:r>
            <a:r>
              <a:rPr lang="en-CA" sz="1700" dirty="0"/>
              <a:t>, M. Birch, B. Singh: 2012Mc04: PRC 86, 041305(R) (Oct 2012).</a:t>
            </a:r>
            <a:endParaRPr lang="en-CA" sz="17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CA" sz="1700" b="1" dirty="0"/>
              <a:t>May 2012: </a:t>
            </a:r>
            <a:r>
              <a:rPr lang="en-CA" sz="1700" dirty="0"/>
              <a:t>B-n workshop: McMaster U. 13 participants: GSI, IAEA, BNL, ORNL, Valencia, RIKEN, LLNL, Guelph, McMaster.</a:t>
            </a:r>
          </a:p>
          <a:p>
            <a:pPr marL="0" indent="0">
              <a:buNone/>
            </a:pPr>
            <a:r>
              <a:rPr lang="en-CA" sz="1700" b="1" dirty="0"/>
              <a:t>May 2013</a:t>
            </a:r>
            <a:r>
              <a:rPr lang="en-CA" sz="1700" dirty="0"/>
              <a:t>: B-n workshop: ORNL: ~50 participants, mainly from labs in the US. </a:t>
            </a:r>
          </a:p>
          <a:p>
            <a:pPr marL="0" indent="0">
              <a:buNone/>
            </a:pPr>
            <a:r>
              <a:rPr lang="en-CA" sz="1700" b="1" dirty="0"/>
              <a:t>August 2013</a:t>
            </a:r>
            <a:r>
              <a:rPr lang="en-CA" sz="1700" dirty="0"/>
              <a:t>: first RCM of the CRP at the IAEA: 20 participants: 15 labs in 10 countries. INDC(NDS)-0643 (2014). Discussions on microscopic (%B-n, T</a:t>
            </a:r>
            <a:r>
              <a:rPr lang="en-CA" sz="1700" baseline="-25000" dirty="0"/>
              <a:t>1/2</a:t>
            </a:r>
            <a:r>
              <a:rPr lang="en-CA" sz="1700" dirty="0"/>
              <a:t> , Q(B-n)) of individual B-n emitters), macroscopic (group parameters, aggregate delayed neutron yields and delayed neutron spectra for fissile materials), and experimental measurements. </a:t>
            </a:r>
          </a:p>
          <a:p>
            <a:pPr marL="0" indent="0">
              <a:buNone/>
            </a:pPr>
            <a:r>
              <a:rPr lang="en-CA" sz="1700" b="1" dirty="0"/>
              <a:t>July 2014</a:t>
            </a:r>
            <a:r>
              <a:rPr lang="en-CA" sz="1700" dirty="0"/>
              <a:t>: B-n workshop: TRIUMF, following Nuclear Structure-2014 conference. </a:t>
            </a:r>
          </a:p>
          <a:p>
            <a:pPr marL="0" indent="0">
              <a:buNone/>
            </a:pPr>
            <a:r>
              <a:rPr lang="en-CA" sz="1700" b="1" dirty="0"/>
              <a:t>2015</a:t>
            </a:r>
            <a:r>
              <a:rPr lang="en-CA" sz="1700" dirty="0"/>
              <a:t>: </a:t>
            </a:r>
            <a:r>
              <a:rPr lang="en-CA" sz="1700" b="1" dirty="0"/>
              <a:t>Z=2-28 </a:t>
            </a:r>
            <a:r>
              <a:rPr lang="en-CA" sz="1700" dirty="0"/>
              <a:t>work completed and submitted for publication in Feb 2015. Detailed reviews by J.L. </a:t>
            </a:r>
            <a:r>
              <a:rPr lang="en-CA" sz="1700" dirty="0" err="1"/>
              <a:t>Tain</a:t>
            </a:r>
            <a:r>
              <a:rPr lang="en-CA" sz="1700" dirty="0"/>
              <a:t> and A. </a:t>
            </a:r>
            <a:r>
              <a:rPr lang="en-CA" sz="1700" dirty="0" err="1"/>
              <a:t>Algora</a:t>
            </a:r>
            <a:r>
              <a:rPr lang="en-CA" sz="1700" dirty="0"/>
              <a:t> in Valencia, and K. </a:t>
            </a:r>
            <a:r>
              <a:rPr lang="en-CA" sz="1700" dirty="0" err="1"/>
              <a:t>Rykaczewski</a:t>
            </a:r>
            <a:r>
              <a:rPr lang="en-CA" sz="1700" dirty="0"/>
              <a:t> at ORNL.  Published Sept 2015: M. Birch, B. Singh, I. </a:t>
            </a:r>
            <a:r>
              <a:rPr lang="en-CA" sz="1700" dirty="0" err="1"/>
              <a:t>Dillmann</a:t>
            </a:r>
            <a:r>
              <a:rPr lang="en-CA" sz="1700" dirty="0"/>
              <a:t>, D. </a:t>
            </a:r>
            <a:r>
              <a:rPr lang="en-CA" sz="1700" dirty="0" err="1"/>
              <a:t>Abriola</a:t>
            </a:r>
            <a:r>
              <a:rPr lang="en-CA" sz="1700" dirty="0"/>
              <a:t> et al., NDS </a:t>
            </a:r>
            <a:r>
              <a:rPr lang="en-CA" sz="1700" b="1" dirty="0"/>
              <a:t>128</a:t>
            </a:r>
            <a:r>
              <a:rPr lang="en-CA" sz="1700" dirty="0"/>
              <a:t>, 131 (Sept-Oct 2015).  Contains Tables for compiled and evaluated </a:t>
            </a:r>
            <a:r>
              <a:rPr lang="en-CA" sz="1700" dirty="0" err="1"/>
              <a:t>Pn</a:t>
            </a:r>
            <a:r>
              <a:rPr lang="en-CA" sz="1700" dirty="0"/>
              <a:t> and T</a:t>
            </a:r>
            <a:r>
              <a:rPr lang="en-CA" sz="1700" baseline="-25000" dirty="0"/>
              <a:t>1/2</a:t>
            </a:r>
            <a:r>
              <a:rPr lang="en-CA" sz="1700" dirty="0"/>
              <a:t> data for </a:t>
            </a:r>
            <a:r>
              <a:rPr lang="en-CA" sz="1700" b="1" dirty="0">
                <a:solidFill>
                  <a:srgbClr val="FF0000"/>
                </a:solidFill>
              </a:rPr>
              <a:t>219+8 isomers</a:t>
            </a:r>
            <a:r>
              <a:rPr lang="en-CA" sz="1700" dirty="0">
                <a:solidFill>
                  <a:srgbClr val="FF0000"/>
                </a:solidFill>
              </a:rPr>
              <a:t> identified B-n emitters</a:t>
            </a:r>
            <a:r>
              <a:rPr lang="en-CA" sz="1700" dirty="0"/>
              <a:t>, with 180 known T</a:t>
            </a:r>
            <a:r>
              <a:rPr lang="en-CA" sz="1700" baseline="-25000" dirty="0"/>
              <a:t>1/2</a:t>
            </a:r>
            <a:r>
              <a:rPr lang="en-CA" sz="1700" dirty="0"/>
              <a:t> , 112 P(1n), 20 P(2n), 4 P(3n) values and possible 1 P(4n), extracted from </a:t>
            </a:r>
            <a:r>
              <a:rPr lang="en-CA" sz="1700" b="1" dirty="0">
                <a:solidFill>
                  <a:srgbClr val="0070C0"/>
                </a:solidFill>
              </a:rPr>
              <a:t>280</a:t>
            </a:r>
            <a:r>
              <a:rPr lang="en-CA" sz="1700" dirty="0">
                <a:solidFill>
                  <a:srgbClr val="0070C0"/>
                </a:solidFill>
              </a:rPr>
              <a:t> references </a:t>
            </a:r>
            <a:r>
              <a:rPr lang="en-CA" sz="1700" dirty="0"/>
              <a:t>(1948-2015), Q values for B-n, B-2n and B-3n, deduced from evaluated masses in AME2012.  Reference standards established: </a:t>
            </a:r>
            <a:r>
              <a:rPr lang="en-CA" sz="1700" baseline="30000" dirty="0">
                <a:solidFill>
                  <a:srgbClr val="FF0000"/>
                </a:solidFill>
              </a:rPr>
              <a:t>9</a:t>
            </a:r>
            <a:r>
              <a:rPr lang="en-CA" sz="1700" dirty="0">
                <a:solidFill>
                  <a:srgbClr val="FF0000"/>
                </a:solidFill>
              </a:rPr>
              <a:t>Li, </a:t>
            </a:r>
            <a:r>
              <a:rPr lang="en-CA" sz="1700" baseline="30000" dirty="0">
                <a:solidFill>
                  <a:srgbClr val="FF0000"/>
                </a:solidFill>
              </a:rPr>
              <a:t>16</a:t>
            </a:r>
            <a:r>
              <a:rPr lang="en-CA" sz="1700" dirty="0">
                <a:solidFill>
                  <a:srgbClr val="FF0000"/>
                </a:solidFill>
              </a:rPr>
              <a:t>C, </a:t>
            </a:r>
            <a:r>
              <a:rPr lang="en-CA" sz="1700" baseline="30000" dirty="0">
                <a:solidFill>
                  <a:srgbClr val="FF0000"/>
                </a:solidFill>
              </a:rPr>
              <a:t>17</a:t>
            </a:r>
            <a:r>
              <a:rPr lang="en-CA" sz="1700" dirty="0">
                <a:solidFill>
                  <a:srgbClr val="FF0000"/>
                </a:solidFill>
              </a:rPr>
              <a:t>N, </a:t>
            </a:r>
            <a:r>
              <a:rPr lang="en-CA" sz="1700" baseline="30000" dirty="0">
                <a:solidFill>
                  <a:srgbClr val="FF0000"/>
                </a:solidFill>
              </a:rPr>
              <a:t>49</a:t>
            </a:r>
            <a:r>
              <a:rPr lang="en-CA" sz="1700" dirty="0">
                <a:solidFill>
                  <a:srgbClr val="FF0000"/>
                </a:solidFill>
              </a:rPr>
              <a:t>K</a:t>
            </a:r>
            <a:r>
              <a:rPr lang="en-CA" sz="1700" dirty="0"/>
              <a:t>. An unpublished commentary file was made available.  All data entered in the Reference Database at the IAEA-NDS.  This work presented at the </a:t>
            </a:r>
            <a:r>
              <a:rPr lang="en-CA" sz="1700" b="1" dirty="0"/>
              <a:t>second RCM of the CRP in March 2015 </a:t>
            </a:r>
            <a:r>
              <a:rPr lang="en-CA" sz="1700" dirty="0"/>
              <a:t>at the IAEA attended by 20 participants: INDC(NDS)-0683 (2015).  Discussions on microscopic and macroscopic quantities, theoretical calculations of </a:t>
            </a:r>
            <a:r>
              <a:rPr lang="en-CA" sz="1700" dirty="0" err="1"/>
              <a:t>Pn</a:t>
            </a:r>
            <a:r>
              <a:rPr lang="en-CA" sz="1700" dirty="0"/>
              <a:t> and T</a:t>
            </a:r>
            <a:r>
              <a:rPr lang="en-CA" sz="1700" baseline="-25000" dirty="0"/>
              <a:t>1/2</a:t>
            </a:r>
            <a:r>
              <a:rPr lang="en-CA" sz="1700" dirty="0"/>
              <a:t>, and  experimental measurements. </a:t>
            </a:r>
          </a:p>
          <a:p>
            <a:pPr marL="0" indent="0">
              <a:buNone/>
            </a:pPr>
            <a:endParaRPr lang="en-CA" sz="1600" dirty="0"/>
          </a:p>
          <a:p>
            <a:pPr marL="0" indent="0">
              <a:buNone/>
            </a:pPr>
            <a:r>
              <a:rPr lang="en-CA" sz="1600" dirty="0">
                <a:solidFill>
                  <a:srgbClr val="0070C0"/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365285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B5867-735C-4463-B089-85BEB121A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1650"/>
          </a:xfrm>
        </p:spPr>
        <p:txBody>
          <a:bodyPr>
            <a:normAutofit/>
          </a:bodyPr>
          <a:lstStyle/>
          <a:p>
            <a:r>
              <a:rPr lang="en-CA" sz="2400" u="sng" dirty="0"/>
              <a:t>Beta-Delayed neutron emission data: compilation and evaluation: Z=29-57, Z&gt;57</a:t>
            </a:r>
            <a:endParaRPr lang="en-CA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A5CAB-183F-4141-AC58-2E6E1FB4C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6776"/>
            <a:ext cx="10515600" cy="53101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1700" b="1" dirty="0"/>
              <a:t>Z=29-57 (fission-produced nuclei) and Z&gt;57: </a:t>
            </a:r>
            <a:r>
              <a:rPr lang="en-CA" sz="1700" dirty="0"/>
              <a:t>work started in 2015 as a collaborative effort between the following labs, coordinated by B. Singh at McMaster:  compilation, evaluation, systematics.</a:t>
            </a:r>
          </a:p>
          <a:p>
            <a:pPr marL="0" indent="0">
              <a:lnSpc>
                <a:spcPts val="900"/>
              </a:lnSpc>
              <a:buNone/>
            </a:pPr>
            <a:r>
              <a:rPr lang="en-CA" sz="1200" b="1" dirty="0"/>
              <a:t>McMaster U.</a:t>
            </a:r>
            <a:r>
              <a:rPr lang="en-CA" sz="1200" dirty="0"/>
              <a:t>, </a:t>
            </a:r>
            <a:r>
              <a:rPr lang="en-CA" sz="1400" dirty="0"/>
              <a:t>Canada: B. Singh, J. Liang, M. Birch, A.A. Chen.</a:t>
            </a:r>
          </a:p>
          <a:p>
            <a:pPr marL="0" indent="0">
              <a:lnSpc>
                <a:spcPts val="900"/>
              </a:lnSpc>
              <a:buNone/>
            </a:pPr>
            <a:r>
              <a:rPr lang="en-CA" sz="1200" b="1" dirty="0"/>
              <a:t>TRIUMF</a:t>
            </a:r>
            <a:r>
              <a:rPr lang="en-CA" sz="1200" dirty="0"/>
              <a:t>, </a:t>
            </a:r>
            <a:r>
              <a:rPr lang="en-CA" sz="1400" dirty="0"/>
              <a:t>Canada: I. </a:t>
            </a:r>
            <a:r>
              <a:rPr lang="en-CA" sz="1400" dirty="0" err="1"/>
              <a:t>Dillmann</a:t>
            </a:r>
            <a:r>
              <a:rPr lang="en-CA" sz="1200" dirty="0"/>
              <a:t>.</a:t>
            </a:r>
          </a:p>
          <a:p>
            <a:pPr marL="0" indent="0">
              <a:lnSpc>
                <a:spcPts val="900"/>
              </a:lnSpc>
              <a:buNone/>
            </a:pPr>
            <a:r>
              <a:rPr lang="en-CA" sz="1200" b="1" dirty="0"/>
              <a:t>NNDC, BNL</a:t>
            </a:r>
            <a:r>
              <a:rPr lang="en-CA" sz="1200" dirty="0"/>
              <a:t>, </a:t>
            </a:r>
            <a:r>
              <a:rPr lang="en-CA" sz="1400" dirty="0"/>
              <a:t>USA: E.A. </a:t>
            </a:r>
            <a:r>
              <a:rPr lang="en-CA" sz="1400" dirty="0" err="1"/>
              <a:t>McCutchan</a:t>
            </a:r>
            <a:r>
              <a:rPr lang="en-CA" sz="1400" dirty="0"/>
              <a:t>, A.A. </a:t>
            </a:r>
            <a:r>
              <a:rPr lang="en-CA" sz="1400" dirty="0" err="1"/>
              <a:t>Sonzogni</a:t>
            </a:r>
            <a:r>
              <a:rPr lang="en-CA" sz="1400" dirty="0"/>
              <a:t>, T.D. Johnson.</a:t>
            </a:r>
          </a:p>
          <a:p>
            <a:pPr marL="0" indent="0">
              <a:lnSpc>
                <a:spcPts val="900"/>
              </a:lnSpc>
              <a:buNone/>
            </a:pPr>
            <a:r>
              <a:rPr lang="en-CA" sz="1200" b="1" dirty="0"/>
              <a:t>CIAE, Beijing</a:t>
            </a:r>
            <a:r>
              <a:rPr lang="en-CA" sz="1200" dirty="0"/>
              <a:t>, </a:t>
            </a:r>
            <a:r>
              <a:rPr lang="en-CA" sz="1400" dirty="0"/>
              <a:t>China: X. Huang, M. Kang, J. Wang</a:t>
            </a:r>
            <a:r>
              <a:rPr lang="en-CA" sz="1200" dirty="0"/>
              <a:t>.</a:t>
            </a:r>
          </a:p>
          <a:p>
            <a:pPr marL="0" indent="0">
              <a:lnSpc>
                <a:spcPts val="900"/>
              </a:lnSpc>
              <a:buNone/>
            </a:pPr>
            <a:r>
              <a:rPr lang="en-CA" sz="1200" b="1" dirty="0"/>
              <a:t>VECC, Kolkata</a:t>
            </a:r>
            <a:r>
              <a:rPr lang="en-CA" sz="1200" dirty="0"/>
              <a:t>, </a:t>
            </a:r>
            <a:r>
              <a:rPr lang="en-CA" sz="1400" dirty="0"/>
              <a:t>India: G. Mukherjee, K. Banerjee.</a:t>
            </a:r>
          </a:p>
          <a:p>
            <a:pPr marL="0" indent="0">
              <a:lnSpc>
                <a:spcPts val="900"/>
              </a:lnSpc>
              <a:buNone/>
            </a:pPr>
            <a:r>
              <a:rPr lang="en-CA" sz="1200" b="1" dirty="0"/>
              <a:t>CNEA, </a:t>
            </a:r>
            <a:r>
              <a:rPr lang="en-CA" sz="1400" dirty="0"/>
              <a:t>Argentina:</a:t>
            </a:r>
            <a:r>
              <a:rPr lang="en-CA" sz="1200" dirty="0"/>
              <a:t> </a:t>
            </a:r>
            <a:r>
              <a:rPr lang="en-CA" sz="1400" dirty="0"/>
              <a:t>D. </a:t>
            </a:r>
            <a:r>
              <a:rPr lang="en-CA" sz="1400" dirty="0" err="1"/>
              <a:t>Abriola</a:t>
            </a:r>
            <a:r>
              <a:rPr lang="en-CA" sz="1400" dirty="0"/>
              <a:t>.</a:t>
            </a:r>
          </a:p>
          <a:p>
            <a:pPr marL="0" indent="0">
              <a:lnSpc>
                <a:spcPts val="900"/>
              </a:lnSpc>
              <a:buNone/>
            </a:pPr>
            <a:r>
              <a:rPr lang="en-CA" sz="1200" b="1" dirty="0"/>
              <a:t>U. Valencia</a:t>
            </a:r>
            <a:r>
              <a:rPr lang="en-CA" sz="1200" dirty="0"/>
              <a:t>, </a:t>
            </a:r>
            <a:r>
              <a:rPr lang="en-CA" sz="1400" dirty="0"/>
              <a:t>Spain: A. </a:t>
            </a:r>
            <a:r>
              <a:rPr lang="en-CA" sz="1400" dirty="0" err="1"/>
              <a:t>Algora</a:t>
            </a:r>
            <a:r>
              <a:rPr lang="en-CA" sz="1200" dirty="0"/>
              <a:t>.</a:t>
            </a:r>
          </a:p>
          <a:p>
            <a:pPr marL="0" indent="0">
              <a:lnSpc>
                <a:spcPts val="900"/>
              </a:lnSpc>
              <a:buNone/>
            </a:pPr>
            <a:r>
              <a:rPr lang="en-CA" sz="1200" b="1" dirty="0"/>
              <a:t>U. Warsaw</a:t>
            </a:r>
            <a:r>
              <a:rPr lang="en-CA" sz="1200" dirty="0"/>
              <a:t>, </a:t>
            </a:r>
            <a:r>
              <a:rPr lang="en-CA" sz="1400" dirty="0"/>
              <a:t>Poland: K. </a:t>
            </a:r>
            <a:r>
              <a:rPr lang="en-CA" sz="1400" dirty="0" err="1"/>
              <a:t>Miernik</a:t>
            </a:r>
            <a:r>
              <a:rPr lang="en-CA" sz="1400" dirty="0"/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CA" sz="1700" b="1" dirty="0"/>
              <a:t>2015-2020</a:t>
            </a:r>
            <a:r>
              <a:rPr lang="en-CA" sz="1700" dirty="0"/>
              <a:t>: Completed work submitted for publication in NDS in May 2018. Detailed reviews by J.L. </a:t>
            </a:r>
            <a:r>
              <a:rPr lang="en-CA" sz="1700" dirty="0" err="1"/>
              <a:t>Tain</a:t>
            </a:r>
            <a:r>
              <a:rPr lang="en-CA" sz="1700" dirty="0"/>
              <a:t> (Valencia) and P. </a:t>
            </a:r>
            <a:r>
              <a:rPr lang="en-CA" sz="1700" dirty="0" err="1"/>
              <a:t>Dimitriou</a:t>
            </a:r>
            <a:r>
              <a:rPr lang="en-CA" sz="1700" dirty="0"/>
              <a:t> (IAEA-NDS). Review reports received April 2019. Revised and updated version submitted March 2020; accepted June 2020; final update for new papers up to Aug 15, 2020, and some priv. comms. submitted August 2020; published Sept 2020:  J. Liang, B. Singh, E.A. </a:t>
            </a:r>
            <a:r>
              <a:rPr lang="en-CA" sz="1700" dirty="0" err="1"/>
              <a:t>McCutchan</a:t>
            </a:r>
            <a:r>
              <a:rPr lang="en-CA" sz="1700" dirty="0"/>
              <a:t>, I. </a:t>
            </a:r>
            <a:r>
              <a:rPr lang="en-CA" sz="1700" dirty="0" err="1"/>
              <a:t>Dillmann</a:t>
            </a:r>
            <a:r>
              <a:rPr lang="en-CA" sz="1700" dirty="0"/>
              <a:t> et al., NDS </a:t>
            </a:r>
            <a:r>
              <a:rPr lang="en-CA" sz="1700" dirty="0">
                <a:solidFill>
                  <a:srgbClr val="FF0000"/>
                </a:solidFill>
              </a:rPr>
              <a:t>168</a:t>
            </a:r>
            <a:r>
              <a:rPr lang="en-CA" sz="1700" dirty="0"/>
              <a:t>, 1 (Sept-Oct 2020).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CA" sz="1700" dirty="0"/>
              <a:t>This paper has Tables of compiled and evaluated data for </a:t>
            </a:r>
            <a:r>
              <a:rPr lang="en-CA" sz="1700" dirty="0">
                <a:solidFill>
                  <a:srgbClr val="C00000"/>
                </a:solidFill>
              </a:rPr>
              <a:t>318, Z=29-57 </a:t>
            </a:r>
            <a:r>
              <a:rPr lang="en-CA" sz="1700" dirty="0"/>
              <a:t>B-n emitters, including 37 isomers, 273 with known T</a:t>
            </a:r>
            <a:r>
              <a:rPr lang="en-CA" sz="1700" baseline="-25000" dirty="0"/>
              <a:t>1/2</a:t>
            </a:r>
            <a:r>
              <a:rPr lang="en-CA" sz="1700" dirty="0"/>
              <a:t>, 195 P(1n), and 6 P(2n) values; </a:t>
            </a:r>
            <a:r>
              <a:rPr lang="en-CA" sz="1700" dirty="0">
                <a:solidFill>
                  <a:srgbClr val="FF0000"/>
                </a:solidFill>
              </a:rPr>
              <a:t>110, Z&gt;57 B-n emitters</a:t>
            </a:r>
            <a:r>
              <a:rPr lang="en-CA" sz="1700" dirty="0"/>
              <a:t>, 54 with known T</a:t>
            </a:r>
            <a:r>
              <a:rPr lang="en-CA" sz="1700" baseline="-25000" dirty="0"/>
              <a:t>1/2 </a:t>
            </a:r>
            <a:r>
              <a:rPr lang="en-CA" sz="1700" dirty="0"/>
              <a:t>and 9 P(1n) values.  Three empirical (global) systematics for Z=29-57. </a:t>
            </a:r>
            <a:r>
              <a:rPr lang="en-CA" sz="1700" dirty="0" err="1"/>
              <a:t>McCuchan</a:t>
            </a:r>
            <a:r>
              <a:rPr lang="en-CA" sz="1700" dirty="0"/>
              <a:t> et al. systematics (</a:t>
            </a:r>
            <a:r>
              <a:rPr lang="en-CA" sz="1700" dirty="0" err="1"/>
              <a:t>Pn</a:t>
            </a:r>
            <a:r>
              <a:rPr lang="en-CA" sz="1700" dirty="0"/>
              <a:t>/T</a:t>
            </a:r>
            <a:r>
              <a:rPr lang="en-CA" sz="1700" baseline="-25000" dirty="0"/>
              <a:t>1/2</a:t>
            </a:r>
            <a:r>
              <a:rPr lang="en-CA" sz="1700" dirty="0"/>
              <a:t> versus Q(B-n)) plots by Z in Z=29-57 region. Data extracted from </a:t>
            </a:r>
            <a:r>
              <a:rPr lang="en-CA" sz="1700" dirty="0">
                <a:solidFill>
                  <a:srgbClr val="0070C0"/>
                </a:solidFill>
              </a:rPr>
              <a:t>464 references </a:t>
            </a:r>
            <a:r>
              <a:rPr lang="en-CA" sz="1700" dirty="0"/>
              <a:t>(1931-2020).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CA" sz="1700" dirty="0"/>
              <a:t>A previous version of this work was presented at the third and final RCM meeting of the CRP in June 2017: 23 participants: INDC(NDS)-0735 (Nov 2017).</a:t>
            </a:r>
          </a:p>
        </p:txBody>
      </p:sp>
    </p:spTree>
    <p:extLst>
      <p:ext uri="{BB962C8B-B14F-4D97-AF65-F5344CB8AC3E}">
        <p14:creationId xmlns:p14="http://schemas.microsoft.com/office/powerpoint/2010/main" val="512742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EC1A2-9CE7-4119-8665-C9E70A139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4050"/>
          </a:xfrm>
        </p:spPr>
        <p:txBody>
          <a:bodyPr>
            <a:normAutofit/>
          </a:bodyPr>
          <a:lstStyle/>
          <a:p>
            <a:r>
              <a:rPr lang="en-CA" sz="2400" dirty="0"/>
              <a:t>B-n data: Final products.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61CCC-5302-46A0-BAB6-C8849E54F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942976"/>
            <a:ext cx="10753725" cy="52339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CA" sz="1800" dirty="0"/>
          </a:p>
          <a:p>
            <a:pPr marL="0" indent="0">
              <a:buNone/>
            </a:pPr>
            <a:r>
              <a:rPr lang="en-CA" sz="1800" dirty="0"/>
              <a:t>Publications:</a:t>
            </a:r>
          </a:p>
          <a:p>
            <a:pPr marL="342900" indent="-342900">
              <a:lnSpc>
                <a:spcPts val="1400"/>
              </a:lnSpc>
              <a:buAutoNum type="arabicPeriod"/>
            </a:pPr>
            <a:r>
              <a:rPr lang="en-CA" sz="1800" dirty="0"/>
              <a:t>Z=2-28 region: 2015Bi05: NDS </a:t>
            </a:r>
            <a:r>
              <a:rPr lang="en-CA" sz="1800" b="1" dirty="0"/>
              <a:t>128</a:t>
            </a:r>
            <a:r>
              <a:rPr lang="en-CA" sz="1800" dirty="0"/>
              <a:t>, 131-184 (2015)  + unpublished commentary file.</a:t>
            </a:r>
          </a:p>
          <a:p>
            <a:pPr marL="342900" indent="-342900">
              <a:lnSpc>
                <a:spcPts val="1400"/>
              </a:lnSpc>
              <a:buAutoNum type="arabicPeriod"/>
            </a:pPr>
            <a:r>
              <a:rPr lang="en-CA" sz="1800" dirty="0"/>
              <a:t>Z=29-57, Z&gt;57: 2020Li32: NDS </a:t>
            </a:r>
            <a:r>
              <a:rPr lang="en-CA" sz="1800" b="1" dirty="0"/>
              <a:t>168</a:t>
            </a:r>
            <a:r>
              <a:rPr lang="en-CA" sz="1800" dirty="0"/>
              <a:t>,  1-116 (2020) + unpublished commentary file. </a:t>
            </a:r>
          </a:p>
          <a:p>
            <a:pPr marL="342900" indent="-342900">
              <a:lnSpc>
                <a:spcPts val="1800"/>
              </a:lnSpc>
              <a:buAutoNum type="arabicPeriod"/>
            </a:pPr>
            <a:r>
              <a:rPr lang="en-US" sz="1800" b="0" i="0" u="none" strike="noStrike" baseline="0" dirty="0">
                <a:latin typeface="CMBX12"/>
              </a:rPr>
              <a:t>Development of a Reference Database for Beta-Delayed Neutron Emission</a:t>
            </a:r>
            <a:r>
              <a:rPr lang="en-CA" sz="1800" b="0" i="0" u="none" strike="noStrike" baseline="0" dirty="0">
                <a:latin typeface="CMBX12"/>
              </a:rPr>
              <a:t> by P. </a:t>
            </a:r>
            <a:r>
              <a:rPr lang="en-CA" sz="1800" b="0" i="0" u="none" strike="noStrike" baseline="0" dirty="0" err="1">
                <a:latin typeface="CMBX12"/>
              </a:rPr>
              <a:t>Dimitriou</a:t>
            </a:r>
            <a:r>
              <a:rPr lang="en-CA" sz="1800" b="0" i="0" u="none" strike="noStrike" baseline="0" dirty="0">
                <a:latin typeface="CMBX12"/>
              </a:rPr>
              <a:t>, I. </a:t>
            </a:r>
            <a:r>
              <a:rPr lang="en-CA" sz="1800" b="0" i="0" u="none" strike="noStrike" baseline="0" dirty="0" err="1">
                <a:latin typeface="CMBX12"/>
              </a:rPr>
              <a:t>Dillmann</a:t>
            </a:r>
            <a:r>
              <a:rPr lang="en-CA" sz="1800" b="0" i="0" u="none" strike="noStrike" baseline="0" dirty="0">
                <a:latin typeface="CMBX12"/>
              </a:rPr>
              <a:t> et al., submitted for publication to NDS in Feb 2019; review reports received May 2020; post-review version nearly ready to be submitted.</a:t>
            </a:r>
          </a:p>
          <a:p>
            <a:pPr marL="0" indent="0">
              <a:buNone/>
            </a:pPr>
            <a:r>
              <a:rPr lang="en-CA" sz="1800" b="1" dirty="0">
                <a:latin typeface="CMBX12"/>
              </a:rPr>
              <a:t>Reference Database</a:t>
            </a:r>
            <a:r>
              <a:rPr lang="en-CA" sz="1800" dirty="0">
                <a:latin typeface="CMBX12"/>
              </a:rPr>
              <a:t> created at the IAEA-NDS by Dr. Marco </a:t>
            </a:r>
            <a:r>
              <a:rPr lang="en-CA" sz="1800" dirty="0" err="1">
                <a:latin typeface="CMBX12"/>
              </a:rPr>
              <a:t>Verpelli</a:t>
            </a:r>
            <a:r>
              <a:rPr lang="en-CA" sz="1800" dirty="0">
                <a:latin typeface="CMBX12"/>
              </a:rPr>
              <a:t>: contains compiled and evaluated </a:t>
            </a:r>
            <a:r>
              <a:rPr lang="en-CA" sz="1800" dirty="0" err="1">
                <a:latin typeface="CMBX12"/>
              </a:rPr>
              <a:t>Pn</a:t>
            </a:r>
            <a:r>
              <a:rPr lang="en-CA" sz="1800" dirty="0">
                <a:latin typeface="CMBX12"/>
              </a:rPr>
              <a:t> and half-life data as Tables and .excel files, neutron spectra, macroscopic data for neutron yields etc., theoretical calculations of </a:t>
            </a:r>
            <a:r>
              <a:rPr lang="en-CA" sz="1800" dirty="0" err="1">
                <a:latin typeface="CMBX12"/>
              </a:rPr>
              <a:t>Pn</a:t>
            </a:r>
            <a:r>
              <a:rPr lang="en-CA" sz="1800" dirty="0">
                <a:latin typeface="CMBX12"/>
              </a:rPr>
              <a:t> and half-lives (Moller et al. 2003Mo03 and 2019Mo01; and </a:t>
            </a:r>
            <a:r>
              <a:rPr lang="en-CA" sz="1800" dirty="0" err="1">
                <a:latin typeface="CMBX12"/>
              </a:rPr>
              <a:t>Marketin</a:t>
            </a:r>
            <a:r>
              <a:rPr lang="en-CA" sz="1800" dirty="0">
                <a:latin typeface="CMBX12"/>
              </a:rPr>
              <a:t> et al. 2016Ma12), empirical systematics, and more.</a:t>
            </a:r>
          </a:p>
          <a:p>
            <a:pPr marL="0" indent="0">
              <a:buNone/>
            </a:pPr>
            <a:r>
              <a:rPr lang="en-CA" sz="1800" dirty="0">
                <a:latin typeface="CMBX12"/>
              </a:rPr>
              <a:t>Web address: https://www-nds.iaea.org/beta-delayed-neutron/database.html</a:t>
            </a:r>
          </a:p>
          <a:p>
            <a:pPr marL="0" indent="0">
              <a:buNone/>
            </a:pPr>
            <a:r>
              <a:rPr lang="en-CA" sz="1800" b="1" dirty="0">
                <a:latin typeface="CMBX12"/>
              </a:rPr>
              <a:t>Established reference standards, </a:t>
            </a:r>
            <a:r>
              <a:rPr lang="en-CA" sz="1800" dirty="0">
                <a:latin typeface="CMBX12"/>
              </a:rPr>
              <a:t>for detector calibration, etc.</a:t>
            </a:r>
          </a:p>
          <a:p>
            <a:pPr marL="0" indent="0">
              <a:buNone/>
            </a:pPr>
            <a:r>
              <a:rPr lang="en-CA" sz="1800" dirty="0">
                <a:latin typeface="CMBX12"/>
              </a:rPr>
              <a:t>Criteria: </a:t>
            </a:r>
          </a:p>
          <a:p>
            <a:r>
              <a:rPr lang="en-CA" sz="1800" dirty="0">
                <a:latin typeface="CMBX12"/>
              </a:rPr>
              <a:t>Significant P(1n) value (&gt;5% or so); </a:t>
            </a:r>
          </a:p>
          <a:p>
            <a:r>
              <a:rPr lang="en-CA" sz="1800" dirty="0">
                <a:latin typeface="CMBX12"/>
              </a:rPr>
              <a:t>4 or more independent and consistent measurements for </a:t>
            </a:r>
            <a:r>
              <a:rPr lang="en-CA" sz="1800" dirty="0" err="1">
                <a:latin typeface="CMBX12"/>
              </a:rPr>
              <a:t>Pn</a:t>
            </a:r>
            <a:r>
              <a:rPr lang="en-CA" sz="1800" dirty="0">
                <a:latin typeface="CMBX12"/>
              </a:rPr>
              <a:t>, using reliable methods, with &lt; ~5% uncertainty; </a:t>
            </a:r>
          </a:p>
          <a:p>
            <a:r>
              <a:rPr lang="en-CA" sz="1800" dirty="0">
                <a:latin typeface="CMBX12"/>
              </a:rPr>
              <a:t>Convenient isotopic production mechanism; </a:t>
            </a:r>
          </a:p>
          <a:p>
            <a:r>
              <a:rPr lang="en-CA" sz="1800" dirty="0">
                <a:latin typeface="CMBX12"/>
              </a:rPr>
              <a:t>Cover wide mass region.</a:t>
            </a:r>
          </a:p>
          <a:p>
            <a:pPr marL="0" indent="0">
              <a:buNone/>
            </a:pPr>
            <a:endParaRPr lang="en-CA" sz="1800" dirty="0">
              <a:latin typeface="CMBX12"/>
            </a:endParaRPr>
          </a:p>
        </p:txBody>
      </p:sp>
    </p:spTree>
    <p:extLst>
      <p:ext uri="{BB962C8B-B14F-4D97-AF65-F5344CB8AC3E}">
        <p14:creationId xmlns:p14="http://schemas.microsoft.com/office/powerpoint/2010/main" val="1208711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3245</Words>
  <Application>Microsoft Office PowerPoint</Application>
  <PresentationFormat>Widescreen</PresentationFormat>
  <Paragraphs>161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CMBX12</vt:lpstr>
      <vt:lpstr>CMMI10</vt:lpstr>
      <vt:lpstr>CMMI7</vt:lpstr>
      <vt:lpstr>CMR10</vt:lpstr>
      <vt:lpstr>CMR7</vt:lpstr>
      <vt:lpstr>CMSY10</vt:lpstr>
      <vt:lpstr>Office Theme</vt:lpstr>
      <vt:lpstr>1.Alpha Decay: update of r0 parameter for all the even-even alpha emitters, and codes. 2. First comprehensive compilation and evaluation of Beta-delayed neutron emission probabilities, and half-lives, for the entire nuclear chart (Z=2-87).               Balraj Singh, Physics and Astronomy, McMaster Univ. Canada.  US-NDP: online:  Dec 3-4, 2020 </vt:lpstr>
      <vt:lpstr>Alpha Decay: r0 parameters for e-e nuclei</vt:lpstr>
      <vt:lpstr>Alpha Decay: r0 parameters and computer codes: Sukhjeet Singh, Sushil Kumar (Akal Univ., India), Balraj Singh (McMaster Univ.), Ashok K. Jain (IIT, Roorkee, India) </vt:lpstr>
      <vt:lpstr>Alpha Decay: r0 parameter: codes: Final product </vt:lpstr>
      <vt:lpstr>2. Beta-delayed neutron decays (known and potential): compilation and evaluation of β-n emission probabilities and half-lives.   </vt:lpstr>
      <vt:lpstr>Beta-delayed neutron reference database</vt:lpstr>
      <vt:lpstr>Beta-Delayed neutron emission data: compilation and evaluation: Z=2-28</vt:lpstr>
      <vt:lpstr>Beta-Delayed neutron emission data: compilation and evaluation: Z=29-57, Z&gt;57</vt:lpstr>
      <vt:lpstr>B-n data: Final products.</vt:lpstr>
      <vt:lpstr>B-n data: reference standards: Table I in 2020Li32</vt:lpstr>
      <vt:lpstr>B-n data: future updates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1.Alpha Decay: 2020 update of r0 parameter for even-even alpha emitters, and codes. 2. First comprehensive compilation and evaluation of Beta-delayed neutron emitters, together with relevant half-lives.                Balraj Singh, McMaster Univ. Canada.  US-NDP  Dec 3, 2020 </dc:title>
  <dc:creator>balraj singh</dc:creator>
  <cp:lastModifiedBy>balraj singh</cp:lastModifiedBy>
  <cp:revision>99</cp:revision>
  <dcterms:created xsi:type="dcterms:W3CDTF">2020-11-28T06:08:52Z</dcterms:created>
  <dcterms:modified xsi:type="dcterms:W3CDTF">2020-12-01T23:32:28Z</dcterms:modified>
</cp:coreProperties>
</file>