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482" r:id="rId2"/>
    <p:sldId id="488" r:id="rId3"/>
    <p:sldId id="489" r:id="rId4"/>
    <p:sldId id="490" r:id="rId5"/>
    <p:sldId id="496" r:id="rId6"/>
    <p:sldId id="497" r:id="rId7"/>
    <p:sldId id="494" r:id="rId8"/>
    <p:sldId id="495" r:id="rId9"/>
    <p:sldId id="491" r:id="rId10"/>
    <p:sldId id="492" r:id="rId11"/>
    <p:sldId id="498" r:id="rId12"/>
    <p:sldId id="493" r:id="rId13"/>
  </p:sldIdLst>
  <p:sldSz cx="9601200" cy="7315200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1pPr>
    <a:lvl2pPr marL="482600" indent="-254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2pPr>
    <a:lvl3pPr marL="965200" indent="-508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3pPr>
    <a:lvl4pPr marL="1449388" indent="-777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4pPr>
    <a:lvl5pPr marL="1931988" indent="-1031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5pPr>
    <a:lvl6pPr marL="22860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6pPr>
    <a:lvl7pPr marL="27432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7pPr>
    <a:lvl8pPr marL="32004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8pPr>
    <a:lvl9pPr marL="36576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BACC6"/>
    <a:srgbClr val="F15A22"/>
    <a:srgbClr val="0070C0"/>
    <a:srgbClr val="9BBB59"/>
    <a:srgbClr val="E8D9B6"/>
    <a:srgbClr val="00B0F0"/>
    <a:srgbClr val="064308"/>
    <a:srgbClr val="8064A2"/>
    <a:srgbClr val="C0504D"/>
    <a:srgbClr val="53A4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9726" autoAdjust="0"/>
  </p:normalViewPr>
  <p:slideViewPr>
    <p:cSldViewPr>
      <p:cViewPr varScale="1">
        <p:scale>
          <a:sx n="81" d="100"/>
          <a:sy n="81" d="100"/>
        </p:scale>
        <p:origin x="-576" y="-78"/>
      </p:cViewPr>
      <p:guideLst>
        <p:guide orient="horz" pos="10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800"/>
    </p:cViewPr>
  </p:sorterViewPr>
  <p:notesViewPr>
    <p:cSldViewPr>
      <p:cViewPr varScale="1">
        <p:scale>
          <a:sx n="85" d="100"/>
          <a:sy n="85" d="100"/>
        </p:scale>
        <p:origin x="-2454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5A26D-8E71-47FF-910D-66EE1B6A7B49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F9323A-AEA1-4F43-9BDB-B63303954771}">
      <dgm:prSet phldrT="[Text]" custT="1"/>
      <dgm:spPr>
        <a:solidFill>
          <a:srgbClr val="8064A2"/>
        </a:solidFill>
      </dgm:spPr>
      <dgm:t>
        <a:bodyPr/>
        <a:lstStyle/>
        <a:p>
          <a:pPr algn="l"/>
          <a:r>
            <a:rPr lang="en-US" sz="1400" b="0" dirty="0" err="1" smtClean="0">
              <a:latin typeface="Calibri Light" pitchFamily="34" charset="0"/>
            </a:rPr>
            <a:t>KeynumberCheck</a:t>
          </a:r>
          <a:endParaRPr lang="en-US" sz="1400" b="0" dirty="0">
            <a:latin typeface="Calibri Light" pitchFamily="34" charset="0"/>
          </a:endParaRPr>
        </a:p>
      </dgm:t>
    </dgm:pt>
    <dgm:pt modelId="{E948D6B5-AB8A-4356-8FAA-DC79EFDFDE08}">
      <dgm:prSet phldrT="[Text]" custT="1"/>
      <dgm:spPr>
        <a:solidFill>
          <a:srgbClr val="8064A2"/>
        </a:solidFill>
      </dgm:spPr>
      <dgm:t>
        <a:bodyPr/>
        <a:lstStyle/>
        <a:p>
          <a:pPr algn="l"/>
          <a:r>
            <a:rPr lang="en-US" sz="1400" b="0" dirty="0" smtClean="0">
              <a:latin typeface="Calibri Light" pitchFamily="34" charset="0"/>
            </a:rPr>
            <a:t>ConsistencyCheck</a:t>
          </a:r>
          <a:endParaRPr lang="en-US" sz="1400" b="0" dirty="0">
            <a:latin typeface="Calibri Light" pitchFamily="34" charset="0"/>
          </a:endParaRPr>
        </a:p>
      </dgm:t>
    </dgm:pt>
    <dgm:pt modelId="{6B0C72C6-350A-4A3A-902B-68D9928ED7C2}">
      <dgm:prSet phldrT="[Text]" custT="1"/>
      <dgm:spPr>
        <a:solidFill>
          <a:srgbClr val="8064A2"/>
        </a:solidFill>
      </dgm:spPr>
      <dgm:t>
        <a:bodyPr/>
        <a:lstStyle/>
        <a:p>
          <a:pPr algn="ctr"/>
          <a:r>
            <a:rPr lang="en-US" sz="2400" b="1" dirty="0" smtClean="0">
              <a:latin typeface="Calibri" pitchFamily="34" charset="0"/>
            </a:rPr>
            <a:t>Validation</a:t>
          </a:r>
          <a:endParaRPr lang="en-US" sz="2400" b="1" dirty="0">
            <a:latin typeface="Calibri" pitchFamily="34" charset="0"/>
          </a:endParaRPr>
        </a:p>
      </dgm:t>
    </dgm:pt>
    <dgm:pt modelId="{8CF6A88C-3B40-4BAA-982B-A01F7335FF6E}" type="sibTrans" cxnId="{F7BA4981-C14A-49A2-9D6C-EE1ACF221C4A}">
      <dgm:prSet/>
      <dgm:spPr>
        <a:solidFill>
          <a:srgbClr val="8064A2"/>
        </a:solidFill>
      </dgm:spPr>
      <dgm:t>
        <a:bodyPr/>
        <a:lstStyle/>
        <a:p>
          <a:endParaRPr lang="en-US"/>
        </a:p>
      </dgm:t>
    </dgm:pt>
    <dgm:pt modelId="{018E4FE8-6623-45FE-81D5-15A6D65EAB58}" type="parTrans" cxnId="{F7BA4981-C14A-49A2-9D6C-EE1ACF221C4A}">
      <dgm:prSet/>
      <dgm:spPr/>
      <dgm:t>
        <a:bodyPr/>
        <a:lstStyle/>
        <a:p>
          <a:endParaRPr lang="en-US"/>
        </a:p>
      </dgm:t>
    </dgm:pt>
    <dgm:pt modelId="{14E1CC37-0048-42FD-A694-41CFBAFD1D5C}" type="sibTrans" cxnId="{AB4CC59D-B5F4-4929-9827-DA6B6AAC2E3A}">
      <dgm:prSet/>
      <dgm:spPr/>
      <dgm:t>
        <a:bodyPr/>
        <a:lstStyle/>
        <a:p>
          <a:endParaRPr lang="en-US"/>
        </a:p>
      </dgm:t>
    </dgm:pt>
    <dgm:pt modelId="{006E388A-57CF-40F1-939B-C09D2FF5E11D}" type="parTrans" cxnId="{AB4CC59D-B5F4-4929-9827-DA6B6AAC2E3A}">
      <dgm:prSet/>
      <dgm:spPr/>
      <dgm:t>
        <a:bodyPr/>
        <a:lstStyle/>
        <a:p>
          <a:endParaRPr lang="en-US"/>
        </a:p>
      </dgm:t>
    </dgm:pt>
    <dgm:pt modelId="{88B7CFD8-79EC-4913-A127-22104A5F43D7}" type="sibTrans" cxnId="{5D2D8C61-F904-4EE5-A5C4-1F9BFAEB180F}">
      <dgm:prSet/>
      <dgm:spPr/>
      <dgm:t>
        <a:bodyPr/>
        <a:lstStyle/>
        <a:p>
          <a:endParaRPr lang="en-US"/>
        </a:p>
      </dgm:t>
    </dgm:pt>
    <dgm:pt modelId="{C9E60C5A-363C-43D0-8113-BA7579D17D10}" type="parTrans" cxnId="{5D2D8C61-F904-4EE5-A5C4-1F9BFAEB180F}">
      <dgm:prSet/>
      <dgm:spPr/>
      <dgm:t>
        <a:bodyPr/>
        <a:lstStyle/>
        <a:p>
          <a:endParaRPr lang="en-US"/>
        </a:p>
      </dgm:t>
    </dgm:pt>
    <dgm:pt modelId="{C244B4F7-51E4-4B50-8B94-5FC47A04A216}">
      <dgm:prSet phldrT="[Text]" custT="1"/>
      <dgm:spPr>
        <a:solidFill>
          <a:srgbClr val="9BBB59"/>
        </a:solidFill>
      </dgm:spPr>
      <dgm:t>
        <a:bodyPr/>
        <a:lstStyle/>
        <a:p>
          <a:pPr algn="l"/>
          <a:r>
            <a:rPr lang="en-US" sz="1200" dirty="0" smtClean="0">
              <a:latin typeface="Calibri Light" pitchFamily="34" charset="0"/>
            </a:rPr>
            <a:t>GLSC (Gamma to Level Scheme Computation)</a:t>
          </a:r>
          <a:endParaRPr lang="en-US" sz="1200" dirty="0">
            <a:latin typeface="Calibri Light" pitchFamily="34" charset="0"/>
          </a:endParaRPr>
        </a:p>
      </dgm:t>
    </dgm:pt>
    <dgm:pt modelId="{D28F69A7-FD5A-4EAE-ABDA-AB8175773623}">
      <dgm:prSet phldrT="[Text]" custT="1"/>
      <dgm:spPr>
        <a:solidFill>
          <a:srgbClr val="9BBB59"/>
        </a:solidFill>
      </dgm:spPr>
      <dgm:t>
        <a:bodyPr/>
        <a:lstStyle/>
        <a:p>
          <a:pPr algn="l"/>
          <a:r>
            <a:rPr lang="en-US" sz="1200" dirty="0" smtClean="0">
              <a:latin typeface="Calibri Light" pitchFamily="34" charset="0"/>
            </a:rPr>
            <a:t>ConsistencyCheck</a:t>
          </a:r>
          <a:endParaRPr lang="en-US" sz="1200" dirty="0">
            <a:latin typeface="Calibri Light" pitchFamily="34" charset="0"/>
          </a:endParaRPr>
        </a:p>
      </dgm:t>
    </dgm:pt>
    <dgm:pt modelId="{706DCA32-6ABC-4D95-BBBB-46BEE23F7FB5}">
      <dgm:prSet phldrT="[Text]" custT="1"/>
      <dgm:spPr>
        <a:solidFill>
          <a:srgbClr val="9BBB59"/>
        </a:solidFill>
      </dgm:spPr>
      <dgm:t>
        <a:bodyPr/>
        <a:lstStyle/>
        <a:p>
          <a:pPr algn="ctr"/>
          <a:r>
            <a:rPr lang="en-US" sz="2400" b="1" dirty="0" smtClean="0">
              <a:latin typeface="Calibri" pitchFamily="34" charset="0"/>
            </a:rPr>
            <a:t>Evaluation</a:t>
          </a:r>
          <a:endParaRPr lang="en-US" sz="2400" b="1" dirty="0">
            <a:latin typeface="Calibri" pitchFamily="34" charset="0"/>
          </a:endParaRPr>
        </a:p>
      </dgm:t>
    </dgm:pt>
    <dgm:pt modelId="{6445525B-B485-48AE-8638-B668EA6A4FB1}" type="sibTrans" cxnId="{27B403A0-815C-4908-98DC-1EA288A75003}">
      <dgm:prSet/>
      <dgm:spPr>
        <a:solidFill>
          <a:srgbClr val="9BBB59"/>
        </a:solidFill>
      </dgm:spPr>
      <dgm:t>
        <a:bodyPr/>
        <a:lstStyle/>
        <a:p>
          <a:endParaRPr lang="en-US"/>
        </a:p>
      </dgm:t>
    </dgm:pt>
    <dgm:pt modelId="{9D373FC3-2155-499C-944E-06735109E678}" type="parTrans" cxnId="{27B403A0-815C-4908-98DC-1EA288A75003}">
      <dgm:prSet/>
      <dgm:spPr/>
      <dgm:t>
        <a:bodyPr/>
        <a:lstStyle/>
        <a:p>
          <a:endParaRPr lang="en-US"/>
        </a:p>
      </dgm:t>
    </dgm:pt>
    <dgm:pt modelId="{18EA2EB8-84CA-4CDC-A89E-6849CFA0CAEC}" type="sibTrans" cxnId="{334DFD93-4663-4AFE-854F-2244909B335A}">
      <dgm:prSet/>
      <dgm:spPr/>
      <dgm:t>
        <a:bodyPr/>
        <a:lstStyle/>
        <a:p>
          <a:endParaRPr lang="en-US"/>
        </a:p>
      </dgm:t>
    </dgm:pt>
    <dgm:pt modelId="{910B9E43-7AFB-4347-812C-34D82F5651E0}" type="parTrans" cxnId="{334DFD93-4663-4AFE-854F-2244909B335A}">
      <dgm:prSet/>
      <dgm:spPr/>
      <dgm:t>
        <a:bodyPr/>
        <a:lstStyle/>
        <a:p>
          <a:endParaRPr lang="en-US"/>
        </a:p>
      </dgm:t>
    </dgm:pt>
    <dgm:pt modelId="{4FDD24CA-6AA0-425F-A3C1-EC35CA10C8DF}" type="sibTrans" cxnId="{E519145F-16BA-4A09-A7C1-BABAD7CCC489}">
      <dgm:prSet/>
      <dgm:spPr/>
      <dgm:t>
        <a:bodyPr/>
        <a:lstStyle/>
        <a:p>
          <a:endParaRPr lang="en-US"/>
        </a:p>
      </dgm:t>
    </dgm:pt>
    <dgm:pt modelId="{1B73D110-1021-4DA3-9CD6-9CFA82D390CB}" type="parTrans" cxnId="{E519145F-16BA-4A09-A7C1-BABAD7CCC489}">
      <dgm:prSet/>
      <dgm:spPr/>
      <dgm:t>
        <a:bodyPr/>
        <a:lstStyle/>
        <a:p>
          <a:endParaRPr lang="en-US"/>
        </a:p>
      </dgm:t>
    </dgm:pt>
    <dgm:pt modelId="{8E6CF1CB-F079-451E-8F2C-4684C568889D}">
      <dgm:prSet phldrT="[Text]" custT="1"/>
      <dgm:spPr>
        <a:solidFill>
          <a:srgbClr val="C0504D"/>
        </a:solidFill>
      </dgm:spPr>
      <dgm:t>
        <a:bodyPr/>
        <a:lstStyle/>
        <a:p>
          <a:r>
            <a:rPr lang="en-US" sz="900" dirty="0" smtClean="0">
              <a:latin typeface="Calibri Light" pitchFamily="34" charset="0"/>
            </a:rPr>
            <a:t> EXCEL2ENSDF (ENSDF2ENSDF)format conversion</a:t>
          </a:r>
          <a:endParaRPr lang="en-US" sz="900" dirty="0">
            <a:latin typeface="Calibri Light" pitchFamily="34" charset="0"/>
          </a:endParaRPr>
        </a:p>
      </dgm:t>
    </dgm:pt>
    <dgm:pt modelId="{4A9C0406-6FAC-4061-932D-A2B295BE8577}">
      <dgm:prSet phldrT="[Text]" custT="1"/>
      <dgm:spPr>
        <a:solidFill>
          <a:srgbClr val="C0504D"/>
        </a:solidFill>
      </dgm:spPr>
      <dgm:t>
        <a:bodyPr/>
        <a:lstStyle/>
        <a:p>
          <a:r>
            <a:rPr lang="en-US" sz="1200" b="1" dirty="0" smtClean="0">
              <a:latin typeface="Calibri" pitchFamily="34" charset="0"/>
            </a:rPr>
            <a:t>Compilation</a:t>
          </a:r>
          <a:endParaRPr lang="en-US" sz="1200" b="1" dirty="0">
            <a:latin typeface="Calibri" pitchFamily="34" charset="0"/>
          </a:endParaRPr>
        </a:p>
      </dgm:t>
    </dgm:pt>
    <dgm:pt modelId="{8BC87070-DD49-4502-A1D3-8D75E938847E}" type="sibTrans" cxnId="{0261862E-FA6A-4FBC-A04F-54243CFA1A6D}">
      <dgm:prSet/>
      <dgm:spPr>
        <a:solidFill>
          <a:srgbClr val="C0504D"/>
        </a:solidFill>
      </dgm:spPr>
      <dgm:t>
        <a:bodyPr/>
        <a:lstStyle/>
        <a:p>
          <a:endParaRPr lang="en-US"/>
        </a:p>
      </dgm:t>
    </dgm:pt>
    <dgm:pt modelId="{514BA564-42BB-40EC-8040-B06898536D5B}" type="parTrans" cxnId="{0261862E-FA6A-4FBC-A04F-54243CFA1A6D}">
      <dgm:prSet/>
      <dgm:spPr/>
      <dgm:t>
        <a:bodyPr/>
        <a:lstStyle/>
        <a:p>
          <a:endParaRPr lang="en-US"/>
        </a:p>
      </dgm:t>
    </dgm:pt>
    <dgm:pt modelId="{DE2E3BB2-BDAD-4A1A-A003-2BC3722A102D}" type="sibTrans" cxnId="{8078CA5C-5BEB-4E00-BBAD-10B4ECCC28A5}">
      <dgm:prSet/>
      <dgm:spPr/>
      <dgm:t>
        <a:bodyPr/>
        <a:lstStyle/>
        <a:p>
          <a:endParaRPr lang="en-US"/>
        </a:p>
      </dgm:t>
    </dgm:pt>
    <dgm:pt modelId="{C7F1381C-5E14-4DB3-8B57-0E502F948E7A}" type="parTrans" cxnId="{8078CA5C-5BEB-4E00-BBAD-10B4ECCC28A5}">
      <dgm:prSet/>
      <dgm:spPr/>
      <dgm:t>
        <a:bodyPr/>
        <a:lstStyle/>
        <a:p>
          <a:endParaRPr lang="en-US"/>
        </a:p>
      </dgm:t>
    </dgm:pt>
    <dgm:pt modelId="{96DC1DDB-0BAB-4887-9AB8-728ED156EF27}">
      <dgm:prSet phldrT="[Text]" custT="1"/>
      <dgm:spPr>
        <a:solidFill>
          <a:srgbClr val="4BACC6"/>
        </a:solidFill>
      </dgm:spPr>
      <dgm:t>
        <a:bodyPr/>
        <a:lstStyle/>
        <a:p>
          <a:r>
            <a:rPr lang="en-US" sz="1000" b="1" dirty="0" smtClean="0">
              <a:latin typeface="Calibri" pitchFamily="34" charset="0"/>
            </a:rPr>
            <a:t>Dissemination</a:t>
          </a:r>
          <a:endParaRPr lang="en-US" sz="1000" b="1" dirty="0">
            <a:latin typeface="Calibri" pitchFamily="34" charset="0"/>
          </a:endParaRPr>
        </a:p>
      </dgm:t>
    </dgm:pt>
    <dgm:pt modelId="{6C6C3637-4079-4B9B-8895-8E58E29895EC}" type="parTrans" cxnId="{0305E1FF-51D1-4B78-B4CE-FC45E048935B}">
      <dgm:prSet/>
      <dgm:spPr/>
      <dgm:t>
        <a:bodyPr/>
        <a:lstStyle/>
        <a:p>
          <a:endParaRPr lang="en-US"/>
        </a:p>
      </dgm:t>
    </dgm:pt>
    <dgm:pt modelId="{A4D01FC2-D318-4E0E-99AA-C3C9B5B6C6B8}" type="sibTrans" cxnId="{0305E1FF-51D1-4B78-B4CE-FC45E048935B}">
      <dgm:prSet/>
      <dgm:spPr/>
      <dgm:t>
        <a:bodyPr/>
        <a:lstStyle/>
        <a:p>
          <a:endParaRPr lang="en-US"/>
        </a:p>
      </dgm:t>
    </dgm:pt>
    <dgm:pt modelId="{052077BB-E7BA-4F57-B47C-677DC9F0209D}">
      <dgm:prSet phldrT="[Text]" custT="1"/>
      <dgm:spPr>
        <a:solidFill>
          <a:srgbClr val="4BACC6"/>
        </a:solidFill>
      </dgm:spPr>
      <dgm:t>
        <a:bodyPr/>
        <a:lstStyle/>
        <a:p>
          <a:r>
            <a:rPr lang="en-US" sz="1000" dirty="0" smtClean="0">
              <a:latin typeface="Calibri Light" pitchFamily="34" charset="0"/>
            </a:rPr>
            <a:t> Java-NDS</a:t>
          </a:r>
          <a:endParaRPr lang="en-US" sz="1000" dirty="0">
            <a:latin typeface="Calibri Light" pitchFamily="34" charset="0"/>
          </a:endParaRPr>
        </a:p>
      </dgm:t>
    </dgm:pt>
    <dgm:pt modelId="{D866B8BF-1022-4815-A32F-AEBCF81D6C4C}" type="parTrans" cxnId="{C6237D4C-7948-4071-955C-E05F26C536E3}">
      <dgm:prSet/>
      <dgm:spPr/>
      <dgm:t>
        <a:bodyPr/>
        <a:lstStyle/>
        <a:p>
          <a:endParaRPr lang="en-US"/>
        </a:p>
      </dgm:t>
    </dgm:pt>
    <dgm:pt modelId="{A90165C6-D657-4E92-BCEF-629C3869ED25}" type="sibTrans" cxnId="{C6237D4C-7948-4071-955C-E05F26C536E3}">
      <dgm:prSet/>
      <dgm:spPr/>
      <dgm:t>
        <a:bodyPr/>
        <a:lstStyle/>
        <a:p>
          <a:endParaRPr lang="en-US"/>
        </a:p>
      </dgm:t>
    </dgm:pt>
    <dgm:pt modelId="{78EEE46D-348A-4A90-A168-FA54DC48C829}">
      <dgm:prSet phldrT="[Text]" custT="1"/>
      <dgm:spPr>
        <a:solidFill>
          <a:srgbClr val="9BBB59"/>
        </a:solidFill>
      </dgm:spPr>
      <dgm:t>
        <a:bodyPr/>
        <a:lstStyle/>
        <a:p>
          <a:pPr algn="l"/>
          <a:r>
            <a:rPr lang="en-US" sz="1200" dirty="0" smtClean="0">
              <a:latin typeface="Calibri Light" pitchFamily="34" charset="0"/>
            </a:rPr>
            <a:t>Java-RULER</a:t>
          </a:r>
          <a:endParaRPr lang="en-US" sz="1200" dirty="0">
            <a:latin typeface="Calibri Light" pitchFamily="34" charset="0"/>
          </a:endParaRPr>
        </a:p>
      </dgm:t>
    </dgm:pt>
    <dgm:pt modelId="{8677D2C7-5897-41C7-A7B7-CB520330AA19}" type="parTrans" cxnId="{486AD6AF-6F7A-43A7-BE75-72113F98EB3C}">
      <dgm:prSet/>
      <dgm:spPr/>
      <dgm:t>
        <a:bodyPr/>
        <a:lstStyle/>
        <a:p>
          <a:endParaRPr lang="en-US"/>
        </a:p>
      </dgm:t>
    </dgm:pt>
    <dgm:pt modelId="{BCE64199-9800-4A90-8EB7-F0FF09ACD38F}" type="sibTrans" cxnId="{486AD6AF-6F7A-43A7-BE75-72113F98EB3C}">
      <dgm:prSet/>
      <dgm:spPr/>
      <dgm:t>
        <a:bodyPr/>
        <a:lstStyle/>
        <a:p>
          <a:endParaRPr lang="en-US"/>
        </a:p>
      </dgm:t>
    </dgm:pt>
    <dgm:pt modelId="{C3236EFB-0C25-4C94-9B75-CC41D6FCB553}">
      <dgm:prSet phldrT="[Text]" custT="1"/>
      <dgm:spPr>
        <a:solidFill>
          <a:srgbClr val="8064A2"/>
        </a:solidFill>
      </dgm:spPr>
      <dgm:t>
        <a:bodyPr/>
        <a:lstStyle/>
        <a:p>
          <a:pPr algn="l"/>
          <a:r>
            <a:rPr lang="en-US" sz="1400" b="0" dirty="0" smtClean="0">
              <a:latin typeface="Calibri Light" pitchFamily="34" charset="0"/>
            </a:rPr>
            <a:t>FMTCHK (legacy code)</a:t>
          </a:r>
          <a:endParaRPr lang="en-US" sz="1400" b="0" dirty="0">
            <a:latin typeface="Calibri Light" pitchFamily="34" charset="0"/>
          </a:endParaRPr>
        </a:p>
      </dgm:t>
    </dgm:pt>
    <dgm:pt modelId="{7B4AC859-B9C5-4804-AFB1-BFE18887D093}" type="parTrans" cxnId="{3727CFD6-587C-44F7-86E6-3A60856E5470}">
      <dgm:prSet/>
      <dgm:spPr/>
      <dgm:t>
        <a:bodyPr/>
        <a:lstStyle/>
        <a:p>
          <a:endParaRPr lang="en-US"/>
        </a:p>
      </dgm:t>
    </dgm:pt>
    <dgm:pt modelId="{596C7C26-C791-4B1B-8D9F-0E9A561DB9CE}" type="sibTrans" cxnId="{3727CFD6-587C-44F7-86E6-3A60856E5470}">
      <dgm:prSet/>
      <dgm:spPr/>
      <dgm:t>
        <a:bodyPr/>
        <a:lstStyle/>
        <a:p>
          <a:endParaRPr lang="en-US"/>
        </a:p>
      </dgm:t>
    </dgm:pt>
    <dgm:pt modelId="{138D84CD-88EC-445A-9918-BC8123E53D5A}" type="pres">
      <dgm:prSet presAssocID="{B7A5A26D-8E71-47FF-910D-66EE1B6A7B49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F02EDA0-4227-4DD6-85CD-E36C66089963}" type="pres">
      <dgm:prSet presAssocID="{4A9C0406-6FAC-4061-932D-A2B295BE8577}" presName="firstNode" presStyleLbl="node1" presStyleIdx="0" presStyleCnt="4" custScaleX="53388" custScaleY="52042" custLinFactNeighborX="1210" custLinFactNeighborY="-1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B3A94-0C4B-4675-8830-32DA957E8F34}" type="pres">
      <dgm:prSet presAssocID="{8BC87070-DD49-4502-A1D3-8D75E938847E}" presName="sibTrans" presStyleLbl="sibTrans2D1" presStyleIdx="0" presStyleCnt="3" custAng="21562997"/>
      <dgm:spPr/>
      <dgm:t>
        <a:bodyPr/>
        <a:lstStyle/>
        <a:p>
          <a:endParaRPr lang="en-US"/>
        </a:p>
      </dgm:t>
    </dgm:pt>
    <dgm:pt modelId="{BDC5E40C-CD99-45E3-B7F0-0C5794B85F3C}" type="pres">
      <dgm:prSet presAssocID="{706DCA32-6ABC-4D95-BBBB-46BEE23F7FB5}" presName="middleNode" presStyleCnt="0"/>
      <dgm:spPr/>
    </dgm:pt>
    <dgm:pt modelId="{064CE761-3D8F-4674-A462-95B9966F003C}" type="pres">
      <dgm:prSet presAssocID="{706DCA32-6ABC-4D95-BBBB-46BEE23F7FB5}" presName="padding" presStyleLbl="node1" presStyleIdx="0" presStyleCnt="4"/>
      <dgm:spPr/>
    </dgm:pt>
    <dgm:pt modelId="{71FB20C8-753A-4A5F-B55B-CD775110AD31}" type="pres">
      <dgm:prSet presAssocID="{706DCA32-6ABC-4D95-BBBB-46BEE23F7FB5}" presName="shape" presStyleLbl="node1" presStyleIdx="1" presStyleCnt="4" custScaleX="159521" custScaleY="153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1E0D7-2BAB-4103-AC8E-6C6304EF0227}" type="pres">
      <dgm:prSet presAssocID="{6445525B-B485-48AE-8638-B668EA6A4FB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226AADD-0F0F-42A1-B751-D58054034C8A}" type="pres">
      <dgm:prSet presAssocID="{6B0C72C6-350A-4A3A-902B-68D9928ED7C2}" presName="middleNode" presStyleCnt="0"/>
      <dgm:spPr/>
    </dgm:pt>
    <dgm:pt modelId="{F9408351-9A7C-428F-BBCD-ACEF79545797}" type="pres">
      <dgm:prSet presAssocID="{6B0C72C6-350A-4A3A-902B-68D9928ED7C2}" presName="padding" presStyleLbl="node1" presStyleIdx="1" presStyleCnt="4"/>
      <dgm:spPr/>
    </dgm:pt>
    <dgm:pt modelId="{A5ED87A2-6D12-4326-9560-BE71DF5EB7B7}" type="pres">
      <dgm:prSet presAssocID="{6B0C72C6-350A-4A3A-902B-68D9928ED7C2}" presName="shape" presStyleLbl="node1" presStyleIdx="2" presStyleCnt="4" custScaleX="155754" custScaleY="151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E64FF-F02F-43CD-829C-052944B80AA2}" type="pres">
      <dgm:prSet presAssocID="{8CF6A88C-3B40-4BAA-982B-A01F7335FF6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7FA012B-E36C-4340-A8F7-F25CB6BA933F}" type="pres">
      <dgm:prSet presAssocID="{96DC1DDB-0BAB-4887-9AB8-728ED156EF27}" presName="lastNode" presStyleLbl="node1" presStyleIdx="3" presStyleCnt="4" custScaleX="51925" custScaleY="50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4DFD93-4663-4AFE-854F-2244909B335A}" srcId="{706DCA32-6ABC-4D95-BBBB-46BEE23F7FB5}" destId="{C244B4F7-51E4-4B50-8B94-5FC47A04A216}" srcOrd="1" destOrd="0" parTransId="{910B9E43-7AFB-4347-812C-34D82F5651E0}" sibTransId="{18EA2EB8-84CA-4CDC-A89E-6849CFA0CAEC}"/>
    <dgm:cxn modelId="{F7BA4981-C14A-49A2-9D6C-EE1ACF221C4A}" srcId="{B7A5A26D-8E71-47FF-910D-66EE1B6A7B49}" destId="{6B0C72C6-350A-4A3A-902B-68D9928ED7C2}" srcOrd="2" destOrd="0" parTransId="{018E4FE8-6623-45FE-81D5-15A6D65EAB58}" sibTransId="{8CF6A88C-3B40-4BAA-982B-A01F7335FF6E}"/>
    <dgm:cxn modelId="{0DA81B43-EF23-4053-B3DF-F573B84E502A}" type="presOf" srcId="{706DCA32-6ABC-4D95-BBBB-46BEE23F7FB5}" destId="{71FB20C8-753A-4A5F-B55B-CD775110AD31}" srcOrd="0" destOrd="0" presId="urn:microsoft.com/office/officeart/2005/8/layout/bProcess2"/>
    <dgm:cxn modelId="{7E4139B7-585C-4BD7-BDB2-63DCF8F89B52}" type="presOf" srcId="{96DC1DDB-0BAB-4887-9AB8-728ED156EF27}" destId="{C7FA012B-E36C-4340-A8F7-F25CB6BA933F}" srcOrd="0" destOrd="0" presId="urn:microsoft.com/office/officeart/2005/8/layout/bProcess2"/>
    <dgm:cxn modelId="{486AD6AF-6F7A-43A7-BE75-72113F98EB3C}" srcId="{706DCA32-6ABC-4D95-BBBB-46BEE23F7FB5}" destId="{78EEE46D-348A-4A90-A168-FA54DC48C829}" srcOrd="2" destOrd="0" parTransId="{8677D2C7-5897-41C7-A7B7-CB520330AA19}" sibTransId="{BCE64199-9800-4A90-8EB7-F0FF09ACD38F}"/>
    <dgm:cxn modelId="{8078CA5C-5BEB-4E00-BBAD-10B4ECCC28A5}" srcId="{4A9C0406-6FAC-4061-932D-A2B295BE8577}" destId="{8E6CF1CB-F079-451E-8F2C-4684C568889D}" srcOrd="0" destOrd="0" parTransId="{C7F1381C-5E14-4DB3-8B57-0E502F948E7A}" sibTransId="{DE2E3BB2-BDAD-4A1A-A003-2BC3722A102D}"/>
    <dgm:cxn modelId="{0261862E-FA6A-4FBC-A04F-54243CFA1A6D}" srcId="{B7A5A26D-8E71-47FF-910D-66EE1B6A7B49}" destId="{4A9C0406-6FAC-4061-932D-A2B295BE8577}" srcOrd="0" destOrd="0" parTransId="{514BA564-42BB-40EC-8040-B06898536D5B}" sibTransId="{8BC87070-DD49-4502-A1D3-8D75E938847E}"/>
    <dgm:cxn modelId="{3727CFD6-587C-44F7-86E6-3A60856E5470}" srcId="{6B0C72C6-350A-4A3A-902B-68D9928ED7C2}" destId="{C3236EFB-0C25-4C94-9B75-CC41D6FCB553}" srcOrd="2" destOrd="0" parTransId="{7B4AC859-B9C5-4804-AFB1-BFE18887D093}" sibTransId="{596C7C26-C791-4B1B-8D9F-0E9A561DB9CE}"/>
    <dgm:cxn modelId="{2E79763D-D8A3-471E-B5E4-A3C18B1964FD}" type="presOf" srcId="{8E6CF1CB-F079-451E-8F2C-4684C568889D}" destId="{FF02EDA0-4227-4DD6-85CD-E36C66089963}" srcOrd="0" destOrd="1" presId="urn:microsoft.com/office/officeart/2005/8/layout/bProcess2"/>
    <dgm:cxn modelId="{624D03BB-B856-4858-9BE3-2CB3C2B3F159}" type="presOf" srcId="{052077BB-E7BA-4F57-B47C-677DC9F0209D}" destId="{C7FA012B-E36C-4340-A8F7-F25CB6BA933F}" srcOrd="0" destOrd="1" presId="urn:microsoft.com/office/officeart/2005/8/layout/bProcess2"/>
    <dgm:cxn modelId="{534E4524-E76C-4EF7-98A7-7AAB1DA605B6}" type="presOf" srcId="{BDF9323A-AEA1-4F43-9BDB-B63303954771}" destId="{A5ED87A2-6D12-4326-9560-BE71DF5EB7B7}" srcOrd="0" destOrd="2" presId="urn:microsoft.com/office/officeart/2005/8/layout/bProcess2"/>
    <dgm:cxn modelId="{0EDC3043-55E2-4561-AC9D-358456C62848}" type="presOf" srcId="{E948D6B5-AB8A-4356-8FAA-DC79EFDFDE08}" destId="{A5ED87A2-6D12-4326-9560-BE71DF5EB7B7}" srcOrd="0" destOrd="1" presId="urn:microsoft.com/office/officeart/2005/8/layout/bProcess2"/>
    <dgm:cxn modelId="{F86BAE32-3856-4FC4-9763-67461E14B000}" type="presOf" srcId="{6B0C72C6-350A-4A3A-902B-68D9928ED7C2}" destId="{A5ED87A2-6D12-4326-9560-BE71DF5EB7B7}" srcOrd="0" destOrd="0" presId="urn:microsoft.com/office/officeart/2005/8/layout/bProcess2"/>
    <dgm:cxn modelId="{13059633-E9FC-4A9B-8EE4-9809CC8A746C}" type="presOf" srcId="{6445525B-B485-48AE-8638-B668EA6A4FB1}" destId="{7061E0D7-2BAB-4103-AC8E-6C6304EF0227}" srcOrd="0" destOrd="0" presId="urn:microsoft.com/office/officeart/2005/8/layout/bProcess2"/>
    <dgm:cxn modelId="{4FF45520-7251-40BB-948C-76FF19EB87AD}" type="presOf" srcId="{C3236EFB-0C25-4C94-9B75-CC41D6FCB553}" destId="{A5ED87A2-6D12-4326-9560-BE71DF5EB7B7}" srcOrd="0" destOrd="3" presId="urn:microsoft.com/office/officeart/2005/8/layout/bProcess2"/>
    <dgm:cxn modelId="{0305E1FF-51D1-4B78-B4CE-FC45E048935B}" srcId="{B7A5A26D-8E71-47FF-910D-66EE1B6A7B49}" destId="{96DC1DDB-0BAB-4887-9AB8-728ED156EF27}" srcOrd="3" destOrd="0" parTransId="{6C6C3637-4079-4B9B-8895-8E58E29895EC}" sibTransId="{A4D01FC2-D318-4E0E-99AA-C3C9B5B6C6B8}"/>
    <dgm:cxn modelId="{435F1C22-1F7B-4D54-8DBC-2C930D62978D}" type="presOf" srcId="{8CF6A88C-3B40-4BAA-982B-A01F7335FF6E}" destId="{58AE64FF-F02F-43CD-829C-052944B80AA2}" srcOrd="0" destOrd="0" presId="urn:microsoft.com/office/officeart/2005/8/layout/bProcess2"/>
    <dgm:cxn modelId="{E519145F-16BA-4A09-A7C1-BABAD7CCC489}" srcId="{706DCA32-6ABC-4D95-BBBB-46BEE23F7FB5}" destId="{D28F69A7-FD5A-4EAE-ABDA-AB8175773623}" srcOrd="0" destOrd="0" parTransId="{1B73D110-1021-4DA3-9CD6-9CFA82D390CB}" sibTransId="{4FDD24CA-6AA0-425F-A3C1-EC35CA10C8DF}"/>
    <dgm:cxn modelId="{5D2D8C61-F904-4EE5-A5C4-1F9BFAEB180F}" srcId="{6B0C72C6-350A-4A3A-902B-68D9928ED7C2}" destId="{E948D6B5-AB8A-4356-8FAA-DC79EFDFDE08}" srcOrd="0" destOrd="0" parTransId="{C9E60C5A-363C-43D0-8113-BA7579D17D10}" sibTransId="{88B7CFD8-79EC-4913-A127-22104A5F43D7}"/>
    <dgm:cxn modelId="{DF661E12-3E5E-4356-BC9E-4CE42BE52CB4}" type="presOf" srcId="{B7A5A26D-8E71-47FF-910D-66EE1B6A7B49}" destId="{138D84CD-88EC-445A-9918-BC8123E53D5A}" srcOrd="0" destOrd="0" presId="urn:microsoft.com/office/officeart/2005/8/layout/bProcess2"/>
    <dgm:cxn modelId="{E48E9CD6-BDAE-41AF-AF74-39518F9A7BE3}" type="presOf" srcId="{8BC87070-DD49-4502-A1D3-8D75E938847E}" destId="{6B9B3A94-0C4B-4675-8830-32DA957E8F34}" srcOrd="0" destOrd="0" presId="urn:microsoft.com/office/officeart/2005/8/layout/bProcess2"/>
    <dgm:cxn modelId="{BC7F4A12-FBA1-4A01-9F96-A733030264F3}" type="presOf" srcId="{78EEE46D-348A-4A90-A168-FA54DC48C829}" destId="{71FB20C8-753A-4A5F-B55B-CD775110AD31}" srcOrd="0" destOrd="3" presId="urn:microsoft.com/office/officeart/2005/8/layout/bProcess2"/>
    <dgm:cxn modelId="{F2F8A396-CB01-4F76-9E90-3B36EAD1EAC1}" type="presOf" srcId="{4A9C0406-6FAC-4061-932D-A2B295BE8577}" destId="{FF02EDA0-4227-4DD6-85CD-E36C66089963}" srcOrd="0" destOrd="0" presId="urn:microsoft.com/office/officeart/2005/8/layout/bProcess2"/>
    <dgm:cxn modelId="{3146E6A0-079F-4B6E-81B3-442B02B678E0}" type="presOf" srcId="{D28F69A7-FD5A-4EAE-ABDA-AB8175773623}" destId="{71FB20C8-753A-4A5F-B55B-CD775110AD31}" srcOrd="0" destOrd="1" presId="urn:microsoft.com/office/officeart/2005/8/layout/bProcess2"/>
    <dgm:cxn modelId="{27B403A0-815C-4908-98DC-1EA288A75003}" srcId="{B7A5A26D-8E71-47FF-910D-66EE1B6A7B49}" destId="{706DCA32-6ABC-4D95-BBBB-46BEE23F7FB5}" srcOrd="1" destOrd="0" parTransId="{9D373FC3-2155-499C-944E-06735109E678}" sibTransId="{6445525B-B485-48AE-8638-B668EA6A4FB1}"/>
    <dgm:cxn modelId="{327E8AE0-08A7-4589-B6FC-C9DF4B00B3A9}" type="presOf" srcId="{C244B4F7-51E4-4B50-8B94-5FC47A04A216}" destId="{71FB20C8-753A-4A5F-B55B-CD775110AD31}" srcOrd="0" destOrd="2" presId="urn:microsoft.com/office/officeart/2005/8/layout/bProcess2"/>
    <dgm:cxn modelId="{AB4CC59D-B5F4-4929-9827-DA6B6AAC2E3A}" srcId="{6B0C72C6-350A-4A3A-902B-68D9928ED7C2}" destId="{BDF9323A-AEA1-4F43-9BDB-B63303954771}" srcOrd="1" destOrd="0" parTransId="{006E388A-57CF-40F1-939B-C09D2FF5E11D}" sibTransId="{14E1CC37-0048-42FD-A694-41CFBAFD1D5C}"/>
    <dgm:cxn modelId="{C6237D4C-7948-4071-955C-E05F26C536E3}" srcId="{96DC1DDB-0BAB-4887-9AB8-728ED156EF27}" destId="{052077BB-E7BA-4F57-B47C-677DC9F0209D}" srcOrd="0" destOrd="0" parTransId="{D866B8BF-1022-4815-A32F-AEBCF81D6C4C}" sibTransId="{A90165C6-D657-4E92-BCEF-629C3869ED25}"/>
    <dgm:cxn modelId="{AA84A506-581E-4EA6-A6CE-E48FF68BA439}" type="presParOf" srcId="{138D84CD-88EC-445A-9918-BC8123E53D5A}" destId="{FF02EDA0-4227-4DD6-85CD-E36C66089963}" srcOrd="0" destOrd="0" presId="urn:microsoft.com/office/officeart/2005/8/layout/bProcess2"/>
    <dgm:cxn modelId="{8EBDDCBB-2BE1-4685-9410-9A9360FB5857}" type="presParOf" srcId="{138D84CD-88EC-445A-9918-BC8123E53D5A}" destId="{6B9B3A94-0C4B-4675-8830-32DA957E8F34}" srcOrd="1" destOrd="0" presId="urn:microsoft.com/office/officeart/2005/8/layout/bProcess2"/>
    <dgm:cxn modelId="{51879F6B-F9DF-4DCC-820D-E9F6EB99970D}" type="presParOf" srcId="{138D84CD-88EC-445A-9918-BC8123E53D5A}" destId="{BDC5E40C-CD99-45E3-B7F0-0C5794B85F3C}" srcOrd="2" destOrd="0" presId="urn:microsoft.com/office/officeart/2005/8/layout/bProcess2"/>
    <dgm:cxn modelId="{345DC06B-404F-4EDE-880F-9B361DE7ECBD}" type="presParOf" srcId="{BDC5E40C-CD99-45E3-B7F0-0C5794B85F3C}" destId="{064CE761-3D8F-4674-A462-95B9966F003C}" srcOrd="0" destOrd="0" presId="urn:microsoft.com/office/officeart/2005/8/layout/bProcess2"/>
    <dgm:cxn modelId="{BC95A4AA-5774-4BDF-9166-0344AE54725E}" type="presParOf" srcId="{BDC5E40C-CD99-45E3-B7F0-0C5794B85F3C}" destId="{71FB20C8-753A-4A5F-B55B-CD775110AD31}" srcOrd="1" destOrd="0" presId="urn:microsoft.com/office/officeart/2005/8/layout/bProcess2"/>
    <dgm:cxn modelId="{A26E424E-59A1-42F5-B5A7-644B23B43173}" type="presParOf" srcId="{138D84CD-88EC-445A-9918-BC8123E53D5A}" destId="{7061E0D7-2BAB-4103-AC8E-6C6304EF0227}" srcOrd="3" destOrd="0" presId="urn:microsoft.com/office/officeart/2005/8/layout/bProcess2"/>
    <dgm:cxn modelId="{B28B0F21-62B7-44C4-A12F-0419D8B015F1}" type="presParOf" srcId="{138D84CD-88EC-445A-9918-BC8123E53D5A}" destId="{3226AADD-0F0F-42A1-B751-D58054034C8A}" srcOrd="4" destOrd="0" presId="urn:microsoft.com/office/officeart/2005/8/layout/bProcess2"/>
    <dgm:cxn modelId="{5B62032A-5E63-413C-9324-D0EEB152489C}" type="presParOf" srcId="{3226AADD-0F0F-42A1-B751-D58054034C8A}" destId="{F9408351-9A7C-428F-BBCD-ACEF79545797}" srcOrd="0" destOrd="0" presId="urn:microsoft.com/office/officeart/2005/8/layout/bProcess2"/>
    <dgm:cxn modelId="{6357162D-D5A8-4F0B-BA07-5243194362F7}" type="presParOf" srcId="{3226AADD-0F0F-42A1-B751-D58054034C8A}" destId="{A5ED87A2-6D12-4326-9560-BE71DF5EB7B7}" srcOrd="1" destOrd="0" presId="urn:microsoft.com/office/officeart/2005/8/layout/bProcess2"/>
    <dgm:cxn modelId="{FDC01043-4E8D-48BA-B193-34D074AA1F69}" type="presParOf" srcId="{138D84CD-88EC-445A-9918-BC8123E53D5A}" destId="{58AE64FF-F02F-43CD-829C-052944B80AA2}" srcOrd="5" destOrd="0" presId="urn:microsoft.com/office/officeart/2005/8/layout/bProcess2"/>
    <dgm:cxn modelId="{FA87D26A-77DC-4C05-A767-2133E0D38AFF}" type="presParOf" srcId="{138D84CD-88EC-445A-9918-BC8123E53D5A}" destId="{C7FA012B-E36C-4340-A8F7-F25CB6BA933F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FA8E3-4E2B-4B93-AED6-31F96472921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B43BC5-0675-4A5A-87DF-B8E92D52BA27}">
      <dgm:prSet phldrT="[Text]" custT="1"/>
      <dgm:spPr/>
      <dgm:t>
        <a:bodyPr/>
        <a:lstStyle/>
        <a:p>
          <a:r>
            <a:rPr lang="en-US" sz="1200" b="1" u="none" dirty="0" smtClean="0">
              <a:ln/>
            </a:rPr>
            <a:t>Adopted</a:t>
          </a:r>
          <a:r>
            <a:rPr lang="en-US" sz="1200" b="1" u="sng" dirty="0" smtClean="0">
              <a:ln/>
            </a:rPr>
            <a:t> </a:t>
          </a:r>
          <a:r>
            <a:rPr lang="en-US" sz="1200" b="1" dirty="0" smtClean="0">
              <a:ln/>
            </a:rPr>
            <a:t>Levels &amp;Gammas</a:t>
          </a:r>
        </a:p>
      </dgm:t>
    </dgm:pt>
    <dgm:pt modelId="{49D027D7-AA7F-48F0-B05D-6CB278C91019}" type="parTrans" cxnId="{947432C4-7AFC-4C2D-8186-ADE830F7C765}">
      <dgm:prSet/>
      <dgm:spPr/>
      <dgm:t>
        <a:bodyPr/>
        <a:lstStyle/>
        <a:p>
          <a:endParaRPr lang="en-US"/>
        </a:p>
      </dgm:t>
    </dgm:pt>
    <dgm:pt modelId="{FBE53856-CF01-4CF3-A45E-F879C5797388}" type="sibTrans" cxnId="{947432C4-7AFC-4C2D-8186-ADE830F7C765}">
      <dgm:prSet/>
      <dgm:spPr/>
      <dgm:t>
        <a:bodyPr/>
        <a:lstStyle/>
        <a:p>
          <a:endParaRPr lang="en-US"/>
        </a:p>
      </dgm:t>
    </dgm:pt>
    <dgm:pt modelId="{A7D8797E-9F05-465B-82F1-EB1007535900}">
      <dgm:prSet phldrT="[Text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n-US" sz="1200" dirty="0" smtClean="0"/>
            <a:t>Reactions</a:t>
          </a:r>
          <a:endParaRPr lang="en-US" sz="1200" dirty="0"/>
        </a:p>
      </dgm:t>
    </dgm:pt>
    <dgm:pt modelId="{24451C63-0F7D-4F5C-86BE-3CF7AA0259BA}" type="parTrans" cxnId="{73756B41-B127-4663-B786-120ABAD47506}">
      <dgm:prSet/>
      <dgm:spPr/>
      <dgm:t>
        <a:bodyPr/>
        <a:lstStyle/>
        <a:p>
          <a:endParaRPr lang="en-US"/>
        </a:p>
      </dgm:t>
    </dgm:pt>
    <dgm:pt modelId="{7FEFA713-7D60-4035-8DA5-4D22FFD06F50}" type="sibTrans" cxnId="{73756B41-B127-4663-B786-120ABAD47506}">
      <dgm:prSet/>
      <dgm:spPr/>
      <dgm:t>
        <a:bodyPr/>
        <a:lstStyle/>
        <a:p>
          <a:endParaRPr lang="en-US"/>
        </a:p>
      </dgm:t>
    </dgm:pt>
    <dgm:pt modelId="{0FF39E90-CD64-4293-8A4B-2DBC572CE889}">
      <dgm:prSet phldrT="[Text]" custT="1"/>
      <dgm:spPr/>
      <dgm:t>
        <a:bodyPr/>
        <a:lstStyle/>
        <a:p>
          <a:r>
            <a:rPr lang="en-US" sz="1200" dirty="0" smtClean="0"/>
            <a:t>Levels</a:t>
          </a:r>
          <a:endParaRPr lang="en-US" sz="1200" dirty="0"/>
        </a:p>
      </dgm:t>
    </dgm:pt>
    <dgm:pt modelId="{67F3EAD2-B531-4367-9FD1-9F047350F580}" type="parTrans" cxnId="{E2CE65CC-4326-4D8B-9202-5FB28AD0C842}">
      <dgm:prSet/>
      <dgm:spPr/>
      <dgm:t>
        <a:bodyPr/>
        <a:lstStyle/>
        <a:p>
          <a:endParaRPr lang="en-US"/>
        </a:p>
      </dgm:t>
    </dgm:pt>
    <dgm:pt modelId="{0FE7936B-8195-4D80-960A-7173EABC4B2D}" type="sibTrans" cxnId="{E2CE65CC-4326-4D8B-9202-5FB28AD0C842}">
      <dgm:prSet/>
      <dgm:spPr/>
      <dgm:t>
        <a:bodyPr/>
        <a:lstStyle/>
        <a:p>
          <a:endParaRPr lang="en-US"/>
        </a:p>
      </dgm:t>
    </dgm:pt>
    <dgm:pt modelId="{B3F698F3-B7BB-4888-BB76-FE2D3E3338FD}">
      <dgm:prSet phldrT="[Text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n-US" sz="1200" dirty="0" smtClean="0"/>
            <a:t>Decays</a:t>
          </a:r>
          <a:endParaRPr lang="en-US" sz="1200" dirty="0"/>
        </a:p>
      </dgm:t>
    </dgm:pt>
    <dgm:pt modelId="{4E769884-DACA-4B9B-9535-519BB1A8C996}" type="parTrans" cxnId="{814838C5-7D55-434D-8637-F9F4786475FB}">
      <dgm:prSet/>
      <dgm:spPr/>
      <dgm:t>
        <a:bodyPr/>
        <a:lstStyle/>
        <a:p>
          <a:endParaRPr lang="en-US"/>
        </a:p>
      </dgm:t>
    </dgm:pt>
    <dgm:pt modelId="{C833CF8D-E592-48F4-B2F0-94415E7F85DA}" type="sibTrans" cxnId="{814838C5-7D55-434D-8637-F9F4786475FB}">
      <dgm:prSet/>
      <dgm:spPr/>
      <dgm:t>
        <a:bodyPr/>
        <a:lstStyle/>
        <a:p>
          <a:endParaRPr lang="en-US"/>
        </a:p>
      </dgm:t>
    </dgm:pt>
    <dgm:pt modelId="{85FABEA9-4D42-468B-9DDE-A9B08BC7F71D}">
      <dgm:prSet phldrT="[Text]" custT="1"/>
      <dgm:spPr/>
      <dgm:t>
        <a:bodyPr/>
        <a:lstStyle/>
        <a:p>
          <a:r>
            <a:rPr lang="en-US" sz="1200" dirty="0" smtClean="0"/>
            <a:t>Gammas</a:t>
          </a:r>
          <a:endParaRPr lang="en-US" sz="1200" dirty="0"/>
        </a:p>
      </dgm:t>
    </dgm:pt>
    <dgm:pt modelId="{C212AA1C-F868-46FB-BFBB-9763ABB9B42C}" type="parTrans" cxnId="{A128D4F5-87A9-4911-841F-7BCBE2D64D72}">
      <dgm:prSet/>
      <dgm:spPr/>
      <dgm:t>
        <a:bodyPr/>
        <a:lstStyle/>
        <a:p>
          <a:endParaRPr lang="en-US"/>
        </a:p>
      </dgm:t>
    </dgm:pt>
    <dgm:pt modelId="{E276B0BF-173D-4654-B35F-765E57BBA972}" type="sibTrans" cxnId="{A128D4F5-87A9-4911-841F-7BCBE2D64D72}">
      <dgm:prSet/>
      <dgm:spPr/>
      <dgm:t>
        <a:bodyPr/>
        <a:lstStyle/>
        <a:p>
          <a:endParaRPr lang="en-US"/>
        </a:p>
      </dgm:t>
    </dgm:pt>
    <dgm:pt modelId="{02A1859B-D964-4CA4-8214-7277AA3FF268}">
      <dgm:prSet phldrT="[Text]" custT="1"/>
      <dgm:spPr/>
      <dgm:t>
        <a:bodyPr/>
        <a:lstStyle/>
        <a:p>
          <a:r>
            <a:rPr lang="en-US" sz="1200" dirty="0" smtClean="0"/>
            <a:t>Levels</a:t>
          </a:r>
          <a:endParaRPr lang="en-US" sz="1200" dirty="0"/>
        </a:p>
      </dgm:t>
    </dgm:pt>
    <dgm:pt modelId="{429350D6-532F-4A04-B0B7-59A10D6B3260}" type="parTrans" cxnId="{2B27AE16-1013-4D16-98FE-D8251C397FD2}">
      <dgm:prSet/>
      <dgm:spPr/>
      <dgm:t>
        <a:bodyPr/>
        <a:lstStyle/>
        <a:p>
          <a:endParaRPr lang="en-US"/>
        </a:p>
      </dgm:t>
    </dgm:pt>
    <dgm:pt modelId="{990E72FB-DEBB-4F20-8029-1C585DBA0F2A}" type="sibTrans" cxnId="{2B27AE16-1013-4D16-98FE-D8251C397FD2}">
      <dgm:prSet/>
      <dgm:spPr/>
      <dgm:t>
        <a:bodyPr/>
        <a:lstStyle/>
        <a:p>
          <a:endParaRPr lang="en-US"/>
        </a:p>
      </dgm:t>
    </dgm:pt>
    <dgm:pt modelId="{3CE602CC-1D0C-4F30-B7A5-11D7D167DC6B}">
      <dgm:prSet phldrT="[Text]" custT="1"/>
      <dgm:spPr/>
      <dgm:t>
        <a:bodyPr/>
        <a:lstStyle/>
        <a:p>
          <a:r>
            <a:rPr lang="en-US" sz="1200" dirty="0" smtClean="0"/>
            <a:t>Gammas</a:t>
          </a:r>
          <a:endParaRPr lang="en-US" sz="1200" dirty="0"/>
        </a:p>
      </dgm:t>
    </dgm:pt>
    <dgm:pt modelId="{BF12A677-C009-4F4D-870E-CAB2C84D2CC5}" type="parTrans" cxnId="{4A1D0241-6FC1-40BE-A451-E7E5B038AA02}">
      <dgm:prSet/>
      <dgm:spPr/>
      <dgm:t>
        <a:bodyPr/>
        <a:lstStyle/>
        <a:p>
          <a:endParaRPr lang="en-US"/>
        </a:p>
      </dgm:t>
    </dgm:pt>
    <dgm:pt modelId="{443F3CC6-BCF2-409B-9319-FC7FA99735CA}" type="sibTrans" cxnId="{4A1D0241-6FC1-40BE-A451-E7E5B038AA02}">
      <dgm:prSet/>
      <dgm:spPr/>
      <dgm:t>
        <a:bodyPr/>
        <a:lstStyle/>
        <a:p>
          <a:endParaRPr lang="en-US"/>
        </a:p>
      </dgm:t>
    </dgm:pt>
    <dgm:pt modelId="{C0ADCDC6-2D62-4A21-A0AF-16D120F87ED9}">
      <dgm:prSet phldrT="[Text]" custT="1"/>
      <dgm:spPr/>
      <dgm:t>
        <a:bodyPr/>
        <a:lstStyle/>
        <a:p>
          <a:r>
            <a:rPr lang="en-US" sz="1200" dirty="0" smtClean="0"/>
            <a:t>Radiations</a:t>
          </a:r>
          <a:endParaRPr lang="en-US" sz="1200" dirty="0"/>
        </a:p>
      </dgm:t>
    </dgm:pt>
    <dgm:pt modelId="{A4B39F9A-5790-43C8-8690-84D66DAA7D62}" type="parTrans" cxnId="{EA7775FE-970C-4590-89AC-92F45A7DD509}">
      <dgm:prSet/>
      <dgm:spPr/>
      <dgm:t>
        <a:bodyPr/>
        <a:lstStyle/>
        <a:p>
          <a:endParaRPr lang="en-US"/>
        </a:p>
      </dgm:t>
    </dgm:pt>
    <dgm:pt modelId="{81645898-A37D-4408-964F-4E4D07169464}" type="sibTrans" cxnId="{EA7775FE-970C-4590-89AC-92F45A7DD509}">
      <dgm:prSet/>
      <dgm:spPr/>
      <dgm:t>
        <a:bodyPr/>
        <a:lstStyle/>
        <a:p>
          <a:endParaRPr lang="en-US"/>
        </a:p>
      </dgm:t>
    </dgm:pt>
    <dgm:pt modelId="{E387DA5C-F11E-4E48-BCD1-EF42F2938FE8}" type="pres">
      <dgm:prSet presAssocID="{B23FA8E3-4E2B-4B93-AED6-31F9647292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1C9C3-E360-4A6E-A9E5-5B999D1628E1}" type="pres">
      <dgm:prSet presAssocID="{C4B43BC5-0675-4A5A-87DF-B8E92D52BA27}" presName="root1" presStyleCnt="0"/>
      <dgm:spPr/>
    </dgm:pt>
    <dgm:pt modelId="{A219F44A-4497-4D42-BDF1-39096004D0A3}" type="pres">
      <dgm:prSet presAssocID="{C4B43BC5-0675-4A5A-87DF-B8E92D52BA27}" presName="LevelOneTextNode" presStyleLbl="node0" presStyleIdx="0" presStyleCnt="1" custScaleX="41830" custScaleY="44724" custLinFactNeighborX="-255" custLinFactNeighborY="-16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241EB-AC14-4CD4-9814-B8AD75E96152}" type="pres">
      <dgm:prSet presAssocID="{C4B43BC5-0675-4A5A-87DF-B8E92D52BA27}" presName="level2hierChild" presStyleCnt="0"/>
      <dgm:spPr/>
    </dgm:pt>
    <dgm:pt modelId="{BCCCB58A-2E94-4471-A576-EFBACAD4CDA8}" type="pres">
      <dgm:prSet presAssocID="{24451C63-0F7D-4F5C-86BE-3CF7AA0259B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1F47E96-E526-42D5-8228-47F75CFCB7CC}" type="pres">
      <dgm:prSet presAssocID="{24451C63-0F7D-4F5C-86BE-3CF7AA0259B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43F9C3A-30A9-4600-B6D8-3DA74B3D5989}" type="pres">
      <dgm:prSet presAssocID="{A7D8797E-9F05-465B-82F1-EB1007535900}" presName="root2" presStyleCnt="0"/>
      <dgm:spPr/>
    </dgm:pt>
    <dgm:pt modelId="{F3005DC8-CECB-4D1A-91CD-A22E784C0DF2}" type="pres">
      <dgm:prSet presAssocID="{A7D8797E-9F05-465B-82F1-EB1007535900}" presName="LevelTwoTextNode" presStyleLbl="node2" presStyleIdx="0" presStyleCnt="2" custScaleX="48457" custScaleY="27573" custLinFactNeighborX="-2157" custLinFactNeighborY="-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0EE9B-FDAA-4D35-806C-7F0B9746C8E8}" type="pres">
      <dgm:prSet presAssocID="{A7D8797E-9F05-465B-82F1-EB1007535900}" presName="level3hierChild" presStyleCnt="0"/>
      <dgm:spPr/>
    </dgm:pt>
    <dgm:pt modelId="{56D70C09-E7D8-4BC9-BB20-D69629F4CB73}" type="pres">
      <dgm:prSet presAssocID="{67F3EAD2-B531-4367-9FD1-9F047350F580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1FBB42AE-4CFA-475A-9260-F9EFF10CA444}" type="pres">
      <dgm:prSet presAssocID="{67F3EAD2-B531-4367-9FD1-9F047350F580}" presName="connTx" presStyleLbl="parChTrans1D3" presStyleIdx="0" presStyleCnt="5"/>
      <dgm:spPr/>
      <dgm:t>
        <a:bodyPr/>
        <a:lstStyle/>
        <a:p>
          <a:endParaRPr lang="en-US"/>
        </a:p>
      </dgm:t>
    </dgm:pt>
    <dgm:pt modelId="{CE1862C1-0403-454E-9AB8-C0E506E74538}" type="pres">
      <dgm:prSet presAssocID="{0FF39E90-CD64-4293-8A4B-2DBC572CE889}" presName="root2" presStyleCnt="0"/>
      <dgm:spPr/>
    </dgm:pt>
    <dgm:pt modelId="{AB8510B5-5466-4E55-B2F7-573E0D08E287}" type="pres">
      <dgm:prSet presAssocID="{0FF39E90-CD64-4293-8A4B-2DBC572CE889}" presName="LevelTwoTextNode" presStyleLbl="node3" presStyleIdx="0" presStyleCnt="5" custScaleX="31763" custScaleY="17790" custLinFactNeighborX="-912" custLinFactNeighborY="-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D515CC-3612-4F35-B106-7E92B1D974C1}" type="pres">
      <dgm:prSet presAssocID="{0FF39E90-CD64-4293-8A4B-2DBC572CE889}" presName="level3hierChild" presStyleCnt="0"/>
      <dgm:spPr/>
    </dgm:pt>
    <dgm:pt modelId="{4E12CEB9-F835-423B-8E8C-849D722924D1}" type="pres">
      <dgm:prSet presAssocID="{C212AA1C-F868-46FB-BFBB-9763ABB9B42C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04AB01EA-9F51-4689-A367-380CBC4FC71F}" type="pres">
      <dgm:prSet presAssocID="{C212AA1C-F868-46FB-BFBB-9763ABB9B42C}" presName="connTx" presStyleLbl="parChTrans1D3" presStyleIdx="1" presStyleCnt="5"/>
      <dgm:spPr/>
      <dgm:t>
        <a:bodyPr/>
        <a:lstStyle/>
        <a:p>
          <a:endParaRPr lang="en-US"/>
        </a:p>
      </dgm:t>
    </dgm:pt>
    <dgm:pt modelId="{08971B8C-EE60-41DE-B1A8-3D5BE6D910E0}" type="pres">
      <dgm:prSet presAssocID="{85FABEA9-4D42-468B-9DDE-A9B08BC7F71D}" presName="root2" presStyleCnt="0"/>
      <dgm:spPr/>
    </dgm:pt>
    <dgm:pt modelId="{049B8772-A1DA-4DC3-95EC-7AA37BC12901}" type="pres">
      <dgm:prSet presAssocID="{85FABEA9-4D42-468B-9DDE-A9B08BC7F71D}" presName="LevelTwoTextNode" presStyleLbl="node3" presStyleIdx="1" presStyleCnt="5" custScaleX="31763" custScaleY="17790" custLinFactNeighborX="-912" custLinFactNeighborY="-5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5EDF4C-BCD1-4B98-AC1F-DF93BB40866C}" type="pres">
      <dgm:prSet presAssocID="{85FABEA9-4D42-468B-9DDE-A9B08BC7F71D}" presName="level3hierChild" presStyleCnt="0"/>
      <dgm:spPr/>
    </dgm:pt>
    <dgm:pt modelId="{794F1BA5-CBC4-4777-AF61-C77BFEE5489B}" type="pres">
      <dgm:prSet presAssocID="{4E769884-DACA-4B9B-9535-519BB1A8C99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D765AC1-B6A1-4CCE-A0B1-A3E6334B045F}" type="pres">
      <dgm:prSet presAssocID="{4E769884-DACA-4B9B-9535-519BB1A8C99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C603D1D-5493-48CB-9770-A08C43710E17}" type="pres">
      <dgm:prSet presAssocID="{B3F698F3-B7BB-4888-BB76-FE2D3E3338FD}" presName="root2" presStyleCnt="0"/>
      <dgm:spPr/>
    </dgm:pt>
    <dgm:pt modelId="{6D73C621-9876-4B8F-92FB-7F738AF73EC8}" type="pres">
      <dgm:prSet presAssocID="{B3F698F3-B7BB-4888-BB76-FE2D3E3338FD}" presName="LevelTwoTextNode" presStyleLbl="node2" presStyleIdx="1" presStyleCnt="2" custScaleX="49904" custScaleY="27153" custLinFactNeighborX="-3544" custLinFactNeighborY="-26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7A0429-413E-49A1-A172-E94FBC9D8AC4}" type="pres">
      <dgm:prSet presAssocID="{B3F698F3-B7BB-4888-BB76-FE2D3E3338FD}" presName="level3hierChild" presStyleCnt="0"/>
      <dgm:spPr/>
    </dgm:pt>
    <dgm:pt modelId="{A5CBAD0B-91ED-412E-9C76-4B7CDE9C9B59}" type="pres">
      <dgm:prSet presAssocID="{429350D6-532F-4A04-B0B7-59A10D6B3260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69CDD3D9-1039-45DA-BE72-DA95019844D3}" type="pres">
      <dgm:prSet presAssocID="{429350D6-532F-4A04-B0B7-59A10D6B3260}" presName="connTx" presStyleLbl="parChTrans1D3" presStyleIdx="2" presStyleCnt="5"/>
      <dgm:spPr/>
      <dgm:t>
        <a:bodyPr/>
        <a:lstStyle/>
        <a:p>
          <a:endParaRPr lang="en-US"/>
        </a:p>
      </dgm:t>
    </dgm:pt>
    <dgm:pt modelId="{06716B8A-62F8-4EE9-B601-26D516F6BA8C}" type="pres">
      <dgm:prSet presAssocID="{02A1859B-D964-4CA4-8214-7277AA3FF268}" presName="root2" presStyleCnt="0"/>
      <dgm:spPr/>
    </dgm:pt>
    <dgm:pt modelId="{B5872842-B52B-49C5-ADED-2B242AA97441}" type="pres">
      <dgm:prSet presAssocID="{02A1859B-D964-4CA4-8214-7277AA3FF268}" presName="LevelTwoTextNode" presStyleLbl="node3" presStyleIdx="2" presStyleCnt="5" custScaleX="31763" custScaleY="17790" custLinFactNeighborX="-2359" custLinFactNeighborY="-17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ED19E-F0F4-487D-A346-AC20B31EE270}" type="pres">
      <dgm:prSet presAssocID="{02A1859B-D964-4CA4-8214-7277AA3FF268}" presName="level3hierChild" presStyleCnt="0"/>
      <dgm:spPr/>
    </dgm:pt>
    <dgm:pt modelId="{7169BE11-9778-4B66-ADF1-E0A34DD5689D}" type="pres">
      <dgm:prSet presAssocID="{BF12A677-C009-4F4D-870E-CAB2C84D2CC5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61D9B5C8-8194-4C0D-900D-29C1408DF2C1}" type="pres">
      <dgm:prSet presAssocID="{BF12A677-C009-4F4D-870E-CAB2C84D2CC5}" presName="connTx" presStyleLbl="parChTrans1D3" presStyleIdx="3" presStyleCnt="5"/>
      <dgm:spPr/>
      <dgm:t>
        <a:bodyPr/>
        <a:lstStyle/>
        <a:p>
          <a:endParaRPr lang="en-US"/>
        </a:p>
      </dgm:t>
    </dgm:pt>
    <dgm:pt modelId="{5C67BF19-6232-4138-8989-2AEBCF4DBC21}" type="pres">
      <dgm:prSet presAssocID="{3CE602CC-1D0C-4F30-B7A5-11D7D167DC6B}" presName="root2" presStyleCnt="0"/>
      <dgm:spPr/>
    </dgm:pt>
    <dgm:pt modelId="{3A7A3161-4EDA-48C9-BFF1-F8C80348A6E2}" type="pres">
      <dgm:prSet presAssocID="{3CE602CC-1D0C-4F30-B7A5-11D7D167DC6B}" presName="LevelTwoTextNode" presStyleLbl="node3" presStyleIdx="3" presStyleCnt="5" custScaleX="31763" custScaleY="17790" custLinFactNeighborX="-2359" custLinFactNeighborY="-266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9FD743-C2E3-480E-A6CD-BD6A1C0C9E6F}" type="pres">
      <dgm:prSet presAssocID="{3CE602CC-1D0C-4F30-B7A5-11D7D167DC6B}" presName="level3hierChild" presStyleCnt="0"/>
      <dgm:spPr/>
    </dgm:pt>
    <dgm:pt modelId="{BC1AC7C6-FB70-4678-8760-DFA27142D4E9}" type="pres">
      <dgm:prSet presAssocID="{A4B39F9A-5790-43C8-8690-84D66DAA7D62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F88CF01E-42B6-4DB1-A179-B81E0380C71A}" type="pres">
      <dgm:prSet presAssocID="{A4B39F9A-5790-43C8-8690-84D66DAA7D62}" presName="connTx" presStyleLbl="parChTrans1D3" presStyleIdx="4" presStyleCnt="5"/>
      <dgm:spPr/>
      <dgm:t>
        <a:bodyPr/>
        <a:lstStyle/>
        <a:p>
          <a:endParaRPr lang="en-US"/>
        </a:p>
      </dgm:t>
    </dgm:pt>
    <dgm:pt modelId="{CCA364AE-0D19-47DC-99B7-E85F535DCA4B}" type="pres">
      <dgm:prSet presAssocID="{C0ADCDC6-2D62-4A21-A0AF-16D120F87ED9}" presName="root2" presStyleCnt="0"/>
      <dgm:spPr/>
    </dgm:pt>
    <dgm:pt modelId="{83F5DDAD-E668-4728-9B20-983AB7FEFCB9}" type="pres">
      <dgm:prSet presAssocID="{C0ADCDC6-2D62-4A21-A0AF-16D120F87ED9}" presName="LevelTwoTextNode" presStyleLbl="node3" presStyleIdx="4" presStyleCnt="5" custScaleX="31763" custScaleY="17790" custLinFactNeighborX="-2359" custLinFactNeighborY="-37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7223A5-0879-49F0-9FC6-9183DE390E33}" type="pres">
      <dgm:prSet presAssocID="{C0ADCDC6-2D62-4A21-A0AF-16D120F87ED9}" presName="level3hierChild" presStyleCnt="0"/>
      <dgm:spPr/>
    </dgm:pt>
  </dgm:ptLst>
  <dgm:cxnLst>
    <dgm:cxn modelId="{75039E51-ECAC-4063-BC1A-86FE4A503002}" type="presOf" srcId="{C212AA1C-F868-46FB-BFBB-9763ABB9B42C}" destId="{04AB01EA-9F51-4689-A367-380CBC4FC71F}" srcOrd="1" destOrd="0" presId="urn:microsoft.com/office/officeart/2005/8/layout/hierarchy2"/>
    <dgm:cxn modelId="{30D6A94D-A92C-4E4C-AA8D-84CF81630EF6}" type="presOf" srcId="{A4B39F9A-5790-43C8-8690-84D66DAA7D62}" destId="{BC1AC7C6-FB70-4678-8760-DFA27142D4E9}" srcOrd="0" destOrd="0" presId="urn:microsoft.com/office/officeart/2005/8/layout/hierarchy2"/>
    <dgm:cxn modelId="{406A4F4D-8666-433C-BC5F-777C7D41ACF4}" type="presOf" srcId="{4E769884-DACA-4B9B-9535-519BB1A8C996}" destId="{794F1BA5-CBC4-4777-AF61-C77BFEE5489B}" srcOrd="0" destOrd="0" presId="urn:microsoft.com/office/officeart/2005/8/layout/hierarchy2"/>
    <dgm:cxn modelId="{D51D110D-555D-4C97-AAF4-B100D6DF6AB8}" type="presOf" srcId="{B23FA8E3-4E2B-4B93-AED6-31F964729214}" destId="{E387DA5C-F11E-4E48-BCD1-EF42F2938FE8}" srcOrd="0" destOrd="0" presId="urn:microsoft.com/office/officeart/2005/8/layout/hierarchy2"/>
    <dgm:cxn modelId="{814838C5-7D55-434D-8637-F9F4786475FB}" srcId="{C4B43BC5-0675-4A5A-87DF-B8E92D52BA27}" destId="{B3F698F3-B7BB-4888-BB76-FE2D3E3338FD}" srcOrd="1" destOrd="0" parTransId="{4E769884-DACA-4B9B-9535-519BB1A8C996}" sibTransId="{C833CF8D-E592-48F4-B2F0-94415E7F85DA}"/>
    <dgm:cxn modelId="{E2CE65CC-4326-4D8B-9202-5FB28AD0C842}" srcId="{A7D8797E-9F05-465B-82F1-EB1007535900}" destId="{0FF39E90-CD64-4293-8A4B-2DBC572CE889}" srcOrd="0" destOrd="0" parTransId="{67F3EAD2-B531-4367-9FD1-9F047350F580}" sibTransId="{0FE7936B-8195-4D80-960A-7173EABC4B2D}"/>
    <dgm:cxn modelId="{1E05A776-4649-4AC4-92E9-A8E20A6B78E2}" type="presOf" srcId="{429350D6-532F-4A04-B0B7-59A10D6B3260}" destId="{69CDD3D9-1039-45DA-BE72-DA95019844D3}" srcOrd="1" destOrd="0" presId="urn:microsoft.com/office/officeart/2005/8/layout/hierarchy2"/>
    <dgm:cxn modelId="{FBE1FC47-274B-4679-BDC1-0C20A2849443}" type="presOf" srcId="{429350D6-532F-4A04-B0B7-59A10D6B3260}" destId="{A5CBAD0B-91ED-412E-9C76-4B7CDE9C9B59}" srcOrd="0" destOrd="0" presId="urn:microsoft.com/office/officeart/2005/8/layout/hierarchy2"/>
    <dgm:cxn modelId="{FC0015DE-BBCD-45D0-886F-A7EF20BA6F04}" type="presOf" srcId="{24451C63-0F7D-4F5C-86BE-3CF7AA0259BA}" destId="{D1F47E96-E526-42D5-8228-47F75CFCB7CC}" srcOrd="1" destOrd="0" presId="urn:microsoft.com/office/officeart/2005/8/layout/hierarchy2"/>
    <dgm:cxn modelId="{964AEE70-704A-4ACB-82F7-EADDA0F7077D}" type="presOf" srcId="{02A1859B-D964-4CA4-8214-7277AA3FF268}" destId="{B5872842-B52B-49C5-ADED-2B242AA97441}" srcOrd="0" destOrd="0" presId="urn:microsoft.com/office/officeart/2005/8/layout/hierarchy2"/>
    <dgm:cxn modelId="{F14D273D-94FC-47C4-AEDD-FEBE02E56BDE}" type="presOf" srcId="{C4B43BC5-0675-4A5A-87DF-B8E92D52BA27}" destId="{A219F44A-4497-4D42-BDF1-39096004D0A3}" srcOrd="0" destOrd="0" presId="urn:microsoft.com/office/officeart/2005/8/layout/hierarchy2"/>
    <dgm:cxn modelId="{A128D4F5-87A9-4911-841F-7BCBE2D64D72}" srcId="{A7D8797E-9F05-465B-82F1-EB1007535900}" destId="{85FABEA9-4D42-468B-9DDE-A9B08BC7F71D}" srcOrd="1" destOrd="0" parTransId="{C212AA1C-F868-46FB-BFBB-9763ABB9B42C}" sibTransId="{E276B0BF-173D-4654-B35F-765E57BBA972}"/>
    <dgm:cxn modelId="{947432C4-7AFC-4C2D-8186-ADE830F7C765}" srcId="{B23FA8E3-4E2B-4B93-AED6-31F964729214}" destId="{C4B43BC5-0675-4A5A-87DF-B8E92D52BA27}" srcOrd="0" destOrd="0" parTransId="{49D027D7-AA7F-48F0-B05D-6CB278C91019}" sibTransId="{FBE53856-CF01-4CF3-A45E-F879C5797388}"/>
    <dgm:cxn modelId="{74630D71-A770-49A9-BE6B-5FDE380688C8}" type="presOf" srcId="{B3F698F3-B7BB-4888-BB76-FE2D3E3338FD}" destId="{6D73C621-9876-4B8F-92FB-7F738AF73EC8}" srcOrd="0" destOrd="0" presId="urn:microsoft.com/office/officeart/2005/8/layout/hierarchy2"/>
    <dgm:cxn modelId="{F6E4E7CA-7A02-4384-BEEE-A641F9294384}" type="presOf" srcId="{67F3EAD2-B531-4367-9FD1-9F047350F580}" destId="{56D70C09-E7D8-4BC9-BB20-D69629F4CB73}" srcOrd="0" destOrd="0" presId="urn:microsoft.com/office/officeart/2005/8/layout/hierarchy2"/>
    <dgm:cxn modelId="{7E8AB08E-D2AB-4D0E-90A6-FBC457F10AEF}" type="presOf" srcId="{67F3EAD2-B531-4367-9FD1-9F047350F580}" destId="{1FBB42AE-4CFA-475A-9260-F9EFF10CA444}" srcOrd="1" destOrd="0" presId="urn:microsoft.com/office/officeart/2005/8/layout/hierarchy2"/>
    <dgm:cxn modelId="{C5EBA451-743C-4293-8F63-274158B93789}" type="presOf" srcId="{0FF39E90-CD64-4293-8A4B-2DBC572CE889}" destId="{AB8510B5-5466-4E55-B2F7-573E0D08E287}" srcOrd="0" destOrd="0" presId="urn:microsoft.com/office/officeart/2005/8/layout/hierarchy2"/>
    <dgm:cxn modelId="{4708EB03-AEAE-47F6-BDDE-9F3AEE1F5024}" type="presOf" srcId="{C212AA1C-F868-46FB-BFBB-9763ABB9B42C}" destId="{4E12CEB9-F835-423B-8E8C-849D722924D1}" srcOrd="0" destOrd="0" presId="urn:microsoft.com/office/officeart/2005/8/layout/hierarchy2"/>
    <dgm:cxn modelId="{D170E453-8F2F-43C8-A04F-A4554237E2C5}" type="presOf" srcId="{85FABEA9-4D42-468B-9DDE-A9B08BC7F71D}" destId="{049B8772-A1DA-4DC3-95EC-7AA37BC12901}" srcOrd="0" destOrd="0" presId="urn:microsoft.com/office/officeart/2005/8/layout/hierarchy2"/>
    <dgm:cxn modelId="{EA7775FE-970C-4590-89AC-92F45A7DD509}" srcId="{B3F698F3-B7BB-4888-BB76-FE2D3E3338FD}" destId="{C0ADCDC6-2D62-4A21-A0AF-16D120F87ED9}" srcOrd="2" destOrd="0" parTransId="{A4B39F9A-5790-43C8-8690-84D66DAA7D62}" sibTransId="{81645898-A37D-4408-964F-4E4D07169464}"/>
    <dgm:cxn modelId="{4A1D0241-6FC1-40BE-A451-E7E5B038AA02}" srcId="{B3F698F3-B7BB-4888-BB76-FE2D3E3338FD}" destId="{3CE602CC-1D0C-4F30-B7A5-11D7D167DC6B}" srcOrd="1" destOrd="0" parTransId="{BF12A677-C009-4F4D-870E-CAB2C84D2CC5}" sibTransId="{443F3CC6-BCF2-409B-9319-FC7FA99735CA}"/>
    <dgm:cxn modelId="{2B27AE16-1013-4D16-98FE-D8251C397FD2}" srcId="{B3F698F3-B7BB-4888-BB76-FE2D3E3338FD}" destId="{02A1859B-D964-4CA4-8214-7277AA3FF268}" srcOrd="0" destOrd="0" parTransId="{429350D6-532F-4A04-B0B7-59A10D6B3260}" sibTransId="{990E72FB-DEBB-4F20-8029-1C585DBA0F2A}"/>
    <dgm:cxn modelId="{9E62F8B4-6A9A-4EFD-AF39-56C50C858C39}" type="presOf" srcId="{BF12A677-C009-4F4D-870E-CAB2C84D2CC5}" destId="{61D9B5C8-8194-4C0D-900D-29C1408DF2C1}" srcOrd="1" destOrd="0" presId="urn:microsoft.com/office/officeart/2005/8/layout/hierarchy2"/>
    <dgm:cxn modelId="{8C0AFA40-71E4-45F4-B468-8A1AA129C310}" type="presOf" srcId="{3CE602CC-1D0C-4F30-B7A5-11D7D167DC6B}" destId="{3A7A3161-4EDA-48C9-BFF1-F8C80348A6E2}" srcOrd="0" destOrd="0" presId="urn:microsoft.com/office/officeart/2005/8/layout/hierarchy2"/>
    <dgm:cxn modelId="{73756B41-B127-4663-B786-120ABAD47506}" srcId="{C4B43BC5-0675-4A5A-87DF-B8E92D52BA27}" destId="{A7D8797E-9F05-465B-82F1-EB1007535900}" srcOrd="0" destOrd="0" parTransId="{24451C63-0F7D-4F5C-86BE-3CF7AA0259BA}" sibTransId="{7FEFA713-7D60-4035-8DA5-4D22FFD06F50}"/>
    <dgm:cxn modelId="{250CC910-B089-44A4-94D5-3911C759004F}" type="presOf" srcId="{C0ADCDC6-2D62-4A21-A0AF-16D120F87ED9}" destId="{83F5DDAD-E668-4728-9B20-983AB7FEFCB9}" srcOrd="0" destOrd="0" presId="urn:microsoft.com/office/officeart/2005/8/layout/hierarchy2"/>
    <dgm:cxn modelId="{2E1D6E03-EAC6-4B26-9F2C-4EA1AACCE326}" type="presOf" srcId="{24451C63-0F7D-4F5C-86BE-3CF7AA0259BA}" destId="{BCCCB58A-2E94-4471-A576-EFBACAD4CDA8}" srcOrd="0" destOrd="0" presId="urn:microsoft.com/office/officeart/2005/8/layout/hierarchy2"/>
    <dgm:cxn modelId="{37BB0F76-D574-4AAC-90CF-41F5771B92AB}" type="presOf" srcId="{A4B39F9A-5790-43C8-8690-84D66DAA7D62}" destId="{F88CF01E-42B6-4DB1-A179-B81E0380C71A}" srcOrd="1" destOrd="0" presId="urn:microsoft.com/office/officeart/2005/8/layout/hierarchy2"/>
    <dgm:cxn modelId="{4826AC33-0938-4182-BF31-932B4422251C}" type="presOf" srcId="{4E769884-DACA-4B9B-9535-519BB1A8C996}" destId="{6D765AC1-B6A1-4CCE-A0B1-A3E6334B045F}" srcOrd="1" destOrd="0" presId="urn:microsoft.com/office/officeart/2005/8/layout/hierarchy2"/>
    <dgm:cxn modelId="{042F15E2-5E0A-4951-9527-5576774260B4}" type="presOf" srcId="{A7D8797E-9F05-465B-82F1-EB1007535900}" destId="{F3005DC8-CECB-4D1A-91CD-A22E784C0DF2}" srcOrd="0" destOrd="0" presId="urn:microsoft.com/office/officeart/2005/8/layout/hierarchy2"/>
    <dgm:cxn modelId="{C6F21F3C-01C7-4B0C-B33B-855EB34D5343}" type="presOf" srcId="{BF12A677-C009-4F4D-870E-CAB2C84D2CC5}" destId="{7169BE11-9778-4B66-ADF1-E0A34DD5689D}" srcOrd="0" destOrd="0" presId="urn:microsoft.com/office/officeart/2005/8/layout/hierarchy2"/>
    <dgm:cxn modelId="{76A9889C-4A2E-44BD-AF6D-17701B23E763}" type="presParOf" srcId="{E387DA5C-F11E-4E48-BCD1-EF42F2938FE8}" destId="{5AB1C9C3-E360-4A6E-A9E5-5B999D1628E1}" srcOrd="0" destOrd="0" presId="urn:microsoft.com/office/officeart/2005/8/layout/hierarchy2"/>
    <dgm:cxn modelId="{5EDCC6F3-C3F9-4DC5-BB78-D55F1225CD5F}" type="presParOf" srcId="{5AB1C9C3-E360-4A6E-A9E5-5B999D1628E1}" destId="{A219F44A-4497-4D42-BDF1-39096004D0A3}" srcOrd="0" destOrd="0" presId="urn:microsoft.com/office/officeart/2005/8/layout/hierarchy2"/>
    <dgm:cxn modelId="{37E4551B-9301-4757-BDF1-082D83EB9C95}" type="presParOf" srcId="{5AB1C9C3-E360-4A6E-A9E5-5B999D1628E1}" destId="{E9E241EB-AC14-4CD4-9814-B8AD75E96152}" srcOrd="1" destOrd="0" presId="urn:microsoft.com/office/officeart/2005/8/layout/hierarchy2"/>
    <dgm:cxn modelId="{65F6BF3A-83E3-4254-9921-532CC3C88216}" type="presParOf" srcId="{E9E241EB-AC14-4CD4-9814-B8AD75E96152}" destId="{BCCCB58A-2E94-4471-A576-EFBACAD4CDA8}" srcOrd="0" destOrd="0" presId="urn:microsoft.com/office/officeart/2005/8/layout/hierarchy2"/>
    <dgm:cxn modelId="{0086C1D0-F580-44B2-BDD8-2BC72040EFBB}" type="presParOf" srcId="{BCCCB58A-2E94-4471-A576-EFBACAD4CDA8}" destId="{D1F47E96-E526-42D5-8228-47F75CFCB7CC}" srcOrd="0" destOrd="0" presId="urn:microsoft.com/office/officeart/2005/8/layout/hierarchy2"/>
    <dgm:cxn modelId="{08C35F03-36EE-4B80-9475-181566131C9E}" type="presParOf" srcId="{E9E241EB-AC14-4CD4-9814-B8AD75E96152}" destId="{543F9C3A-30A9-4600-B6D8-3DA74B3D5989}" srcOrd="1" destOrd="0" presId="urn:microsoft.com/office/officeart/2005/8/layout/hierarchy2"/>
    <dgm:cxn modelId="{BB286302-AEDA-4741-9329-89E365D756F2}" type="presParOf" srcId="{543F9C3A-30A9-4600-B6D8-3DA74B3D5989}" destId="{F3005DC8-CECB-4D1A-91CD-A22E784C0DF2}" srcOrd="0" destOrd="0" presId="urn:microsoft.com/office/officeart/2005/8/layout/hierarchy2"/>
    <dgm:cxn modelId="{A026A913-2EE5-447F-986C-5C589C9F51F4}" type="presParOf" srcId="{543F9C3A-30A9-4600-B6D8-3DA74B3D5989}" destId="{6C50EE9B-FDAA-4D35-806C-7F0B9746C8E8}" srcOrd="1" destOrd="0" presId="urn:microsoft.com/office/officeart/2005/8/layout/hierarchy2"/>
    <dgm:cxn modelId="{FE42499F-BB82-4C26-A855-20F70ADB9B60}" type="presParOf" srcId="{6C50EE9B-FDAA-4D35-806C-7F0B9746C8E8}" destId="{56D70C09-E7D8-4BC9-BB20-D69629F4CB73}" srcOrd="0" destOrd="0" presId="urn:microsoft.com/office/officeart/2005/8/layout/hierarchy2"/>
    <dgm:cxn modelId="{5F8AD691-3FFA-4314-B3E2-5AA425A76241}" type="presParOf" srcId="{56D70C09-E7D8-4BC9-BB20-D69629F4CB73}" destId="{1FBB42AE-4CFA-475A-9260-F9EFF10CA444}" srcOrd="0" destOrd="0" presId="urn:microsoft.com/office/officeart/2005/8/layout/hierarchy2"/>
    <dgm:cxn modelId="{5ED7A5FF-6303-492C-A60D-8C97E3B3BA87}" type="presParOf" srcId="{6C50EE9B-FDAA-4D35-806C-7F0B9746C8E8}" destId="{CE1862C1-0403-454E-9AB8-C0E506E74538}" srcOrd="1" destOrd="0" presId="urn:microsoft.com/office/officeart/2005/8/layout/hierarchy2"/>
    <dgm:cxn modelId="{2722DE00-8FC9-4177-AF3C-B4BA26297B83}" type="presParOf" srcId="{CE1862C1-0403-454E-9AB8-C0E506E74538}" destId="{AB8510B5-5466-4E55-B2F7-573E0D08E287}" srcOrd="0" destOrd="0" presId="urn:microsoft.com/office/officeart/2005/8/layout/hierarchy2"/>
    <dgm:cxn modelId="{93637340-3FB1-400C-983B-E513BC50331D}" type="presParOf" srcId="{CE1862C1-0403-454E-9AB8-C0E506E74538}" destId="{E4D515CC-3612-4F35-B106-7E92B1D974C1}" srcOrd="1" destOrd="0" presId="urn:microsoft.com/office/officeart/2005/8/layout/hierarchy2"/>
    <dgm:cxn modelId="{303C0291-9A10-4316-BAB8-B1A7DB98BB16}" type="presParOf" srcId="{6C50EE9B-FDAA-4D35-806C-7F0B9746C8E8}" destId="{4E12CEB9-F835-423B-8E8C-849D722924D1}" srcOrd="2" destOrd="0" presId="urn:microsoft.com/office/officeart/2005/8/layout/hierarchy2"/>
    <dgm:cxn modelId="{4DF8D96B-22C0-4FEB-8B00-77965D592239}" type="presParOf" srcId="{4E12CEB9-F835-423B-8E8C-849D722924D1}" destId="{04AB01EA-9F51-4689-A367-380CBC4FC71F}" srcOrd="0" destOrd="0" presId="urn:microsoft.com/office/officeart/2005/8/layout/hierarchy2"/>
    <dgm:cxn modelId="{85106FF5-DE65-4B21-B735-8B7E99148EF6}" type="presParOf" srcId="{6C50EE9B-FDAA-4D35-806C-7F0B9746C8E8}" destId="{08971B8C-EE60-41DE-B1A8-3D5BE6D910E0}" srcOrd="3" destOrd="0" presId="urn:microsoft.com/office/officeart/2005/8/layout/hierarchy2"/>
    <dgm:cxn modelId="{7BCE37D8-1365-4504-B246-751AF665879A}" type="presParOf" srcId="{08971B8C-EE60-41DE-B1A8-3D5BE6D910E0}" destId="{049B8772-A1DA-4DC3-95EC-7AA37BC12901}" srcOrd="0" destOrd="0" presId="urn:microsoft.com/office/officeart/2005/8/layout/hierarchy2"/>
    <dgm:cxn modelId="{39EB069E-EF99-4D1B-BC38-C878D6DD7CA1}" type="presParOf" srcId="{08971B8C-EE60-41DE-B1A8-3D5BE6D910E0}" destId="{ED5EDF4C-BCD1-4B98-AC1F-DF93BB40866C}" srcOrd="1" destOrd="0" presId="urn:microsoft.com/office/officeart/2005/8/layout/hierarchy2"/>
    <dgm:cxn modelId="{C6B888B3-2E04-403B-8BA7-D72E4FDFA944}" type="presParOf" srcId="{E9E241EB-AC14-4CD4-9814-B8AD75E96152}" destId="{794F1BA5-CBC4-4777-AF61-C77BFEE5489B}" srcOrd="2" destOrd="0" presId="urn:microsoft.com/office/officeart/2005/8/layout/hierarchy2"/>
    <dgm:cxn modelId="{46C18B24-156A-4988-A83B-57ABF5C5D40B}" type="presParOf" srcId="{794F1BA5-CBC4-4777-AF61-C77BFEE5489B}" destId="{6D765AC1-B6A1-4CCE-A0B1-A3E6334B045F}" srcOrd="0" destOrd="0" presId="urn:microsoft.com/office/officeart/2005/8/layout/hierarchy2"/>
    <dgm:cxn modelId="{07724DC4-1CAF-45C5-B37A-CA4585D25742}" type="presParOf" srcId="{E9E241EB-AC14-4CD4-9814-B8AD75E96152}" destId="{4C603D1D-5493-48CB-9770-A08C43710E17}" srcOrd="3" destOrd="0" presId="urn:microsoft.com/office/officeart/2005/8/layout/hierarchy2"/>
    <dgm:cxn modelId="{5BE9BAD4-3F15-4B05-A4CC-C579157E8DC3}" type="presParOf" srcId="{4C603D1D-5493-48CB-9770-A08C43710E17}" destId="{6D73C621-9876-4B8F-92FB-7F738AF73EC8}" srcOrd="0" destOrd="0" presId="urn:microsoft.com/office/officeart/2005/8/layout/hierarchy2"/>
    <dgm:cxn modelId="{35EC3671-05A4-4D05-9939-DF626195E231}" type="presParOf" srcId="{4C603D1D-5493-48CB-9770-A08C43710E17}" destId="{0C7A0429-413E-49A1-A172-E94FBC9D8AC4}" srcOrd="1" destOrd="0" presId="urn:microsoft.com/office/officeart/2005/8/layout/hierarchy2"/>
    <dgm:cxn modelId="{7CE74B1A-4B07-4FE8-8157-7BDAF91731B0}" type="presParOf" srcId="{0C7A0429-413E-49A1-A172-E94FBC9D8AC4}" destId="{A5CBAD0B-91ED-412E-9C76-4B7CDE9C9B59}" srcOrd="0" destOrd="0" presId="urn:microsoft.com/office/officeart/2005/8/layout/hierarchy2"/>
    <dgm:cxn modelId="{B2FEE992-4C9C-488D-8781-E7D53458F493}" type="presParOf" srcId="{A5CBAD0B-91ED-412E-9C76-4B7CDE9C9B59}" destId="{69CDD3D9-1039-45DA-BE72-DA95019844D3}" srcOrd="0" destOrd="0" presId="urn:microsoft.com/office/officeart/2005/8/layout/hierarchy2"/>
    <dgm:cxn modelId="{CA463A94-76E9-45D5-A851-1AAB794AC164}" type="presParOf" srcId="{0C7A0429-413E-49A1-A172-E94FBC9D8AC4}" destId="{06716B8A-62F8-4EE9-B601-26D516F6BA8C}" srcOrd="1" destOrd="0" presId="urn:microsoft.com/office/officeart/2005/8/layout/hierarchy2"/>
    <dgm:cxn modelId="{1E262635-4737-49CB-B9B5-AAC8FF3E8326}" type="presParOf" srcId="{06716B8A-62F8-4EE9-B601-26D516F6BA8C}" destId="{B5872842-B52B-49C5-ADED-2B242AA97441}" srcOrd="0" destOrd="0" presId="urn:microsoft.com/office/officeart/2005/8/layout/hierarchy2"/>
    <dgm:cxn modelId="{AAD192C2-82B0-41A2-856D-798A244DB982}" type="presParOf" srcId="{06716B8A-62F8-4EE9-B601-26D516F6BA8C}" destId="{097ED19E-F0F4-487D-A346-AC20B31EE270}" srcOrd="1" destOrd="0" presId="urn:microsoft.com/office/officeart/2005/8/layout/hierarchy2"/>
    <dgm:cxn modelId="{4A25A34B-1B5A-4DF7-B99A-B12D3CBED172}" type="presParOf" srcId="{0C7A0429-413E-49A1-A172-E94FBC9D8AC4}" destId="{7169BE11-9778-4B66-ADF1-E0A34DD5689D}" srcOrd="2" destOrd="0" presId="urn:microsoft.com/office/officeart/2005/8/layout/hierarchy2"/>
    <dgm:cxn modelId="{74364EDA-0CC2-4E33-8A00-97F47F1567C1}" type="presParOf" srcId="{7169BE11-9778-4B66-ADF1-E0A34DD5689D}" destId="{61D9B5C8-8194-4C0D-900D-29C1408DF2C1}" srcOrd="0" destOrd="0" presId="urn:microsoft.com/office/officeart/2005/8/layout/hierarchy2"/>
    <dgm:cxn modelId="{1AA03FE0-8C4E-4B7D-926D-AB07641AA7A1}" type="presParOf" srcId="{0C7A0429-413E-49A1-A172-E94FBC9D8AC4}" destId="{5C67BF19-6232-4138-8989-2AEBCF4DBC21}" srcOrd="3" destOrd="0" presId="urn:microsoft.com/office/officeart/2005/8/layout/hierarchy2"/>
    <dgm:cxn modelId="{4F75B95F-2C08-4AD2-936E-1AFD0CE73783}" type="presParOf" srcId="{5C67BF19-6232-4138-8989-2AEBCF4DBC21}" destId="{3A7A3161-4EDA-48C9-BFF1-F8C80348A6E2}" srcOrd="0" destOrd="0" presId="urn:microsoft.com/office/officeart/2005/8/layout/hierarchy2"/>
    <dgm:cxn modelId="{0524D31A-8D65-4A12-AFC9-F58FA3033065}" type="presParOf" srcId="{5C67BF19-6232-4138-8989-2AEBCF4DBC21}" destId="{AE9FD743-C2E3-480E-A6CD-BD6A1C0C9E6F}" srcOrd="1" destOrd="0" presId="urn:microsoft.com/office/officeart/2005/8/layout/hierarchy2"/>
    <dgm:cxn modelId="{A7D1FFEE-45F2-425C-8F5A-F7E836064774}" type="presParOf" srcId="{0C7A0429-413E-49A1-A172-E94FBC9D8AC4}" destId="{BC1AC7C6-FB70-4678-8760-DFA27142D4E9}" srcOrd="4" destOrd="0" presId="urn:microsoft.com/office/officeart/2005/8/layout/hierarchy2"/>
    <dgm:cxn modelId="{120E78A0-F9E3-4AB5-9E37-975E8FC101A2}" type="presParOf" srcId="{BC1AC7C6-FB70-4678-8760-DFA27142D4E9}" destId="{F88CF01E-42B6-4DB1-A179-B81E0380C71A}" srcOrd="0" destOrd="0" presId="urn:microsoft.com/office/officeart/2005/8/layout/hierarchy2"/>
    <dgm:cxn modelId="{657592C6-1C3D-4D3F-9DD0-4BB6C238E7A3}" type="presParOf" srcId="{0C7A0429-413E-49A1-A172-E94FBC9D8AC4}" destId="{CCA364AE-0D19-47DC-99B7-E85F535DCA4B}" srcOrd="5" destOrd="0" presId="urn:microsoft.com/office/officeart/2005/8/layout/hierarchy2"/>
    <dgm:cxn modelId="{0B86A2F5-BDA9-44A8-9E40-CE1303AB70B2}" type="presParOf" srcId="{CCA364AE-0D19-47DC-99B7-E85F535DCA4B}" destId="{83F5DDAD-E668-4728-9B20-983AB7FEFCB9}" srcOrd="0" destOrd="0" presId="urn:microsoft.com/office/officeart/2005/8/layout/hierarchy2"/>
    <dgm:cxn modelId="{F2192415-5CD9-4991-A0EA-F813943CC747}" type="presParOf" srcId="{CCA364AE-0D19-47DC-99B7-E85F535DCA4B}" destId="{CD7223A5-0879-49F0-9FC6-9183DE390E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81C826-DFEC-471E-BF85-E433DCFABB1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5E5AD4-9D4D-4DCE-874C-AFDB0140573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Adopted dataset</a:t>
          </a:r>
          <a:endParaRPr lang="en-US" dirty="0"/>
        </a:p>
      </dgm:t>
    </dgm:pt>
    <dgm:pt modelId="{ED59E3A9-85D1-4739-88F9-45FA0673B844}" type="parTrans" cxnId="{0D260D12-1098-4111-9CB4-A2A0EB1FD3EF}">
      <dgm:prSet/>
      <dgm:spPr/>
      <dgm:t>
        <a:bodyPr/>
        <a:lstStyle/>
        <a:p>
          <a:endParaRPr lang="en-US"/>
        </a:p>
      </dgm:t>
    </dgm:pt>
    <dgm:pt modelId="{A5B4A34F-E2E4-4EA0-89EC-B0517892DDD4}" type="sibTrans" cxnId="{0D260D12-1098-4111-9CB4-A2A0EB1FD3EF}">
      <dgm:prSet/>
      <dgm:spPr/>
      <dgm:t>
        <a:bodyPr/>
        <a:lstStyle/>
        <a:p>
          <a:endParaRPr lang="en-US"/>
        </a:p>
      </dgm:t>
    </dgm:pt>
    <dgm:pt modelId="{2C06131E-BC55-4215-8269-6CF055E21917}">
      <dgm:prSet phldrT="[Text]"/>
      <dgm:spPr>
        <a:solidFill>
          <a:srgbClr val="215FAC"/>
        </a:solidFill>
      </dgm:spPr>
      <dgm:t>
        <a:bodyPr/>
        <a:lstStyle/>
        <a:p>
          <a:r>
            <a:rPr lang="en-US" dirty="0" smtClean="0"/>
            <a:t>Decay datasets</a:t>
          </a:r>
          <a:endParaRPr lang="en-US" dirty="0"/>
        </a:p>
      </dgm:t>
    </dgm:pt>
    <dgm:pt modelId="{2AFE5C0B-4F7A-4799-AD02-386B1EB2A263}" type="parTrans" cxnId="{9578C377-566C-42C7-AE1C-310C09E0CD91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6939F2CE-97EB-448B-9E5E-5037EF88424C}" type="sibTrans" cxnId="{9578C377-566C-42C7-AE1C-310C09E0CD91}">
      <dgm:prSet/>
      <dgm:spPr/>
      <dgm:t>
        <a:bodyPr/>
        <a:lstStyle/>
        <a:p>
          <a:endParaRPr lang="en-US"/>
        </a:p>
      </dgm:t>
    </dgm:pt>
    <dgm:pt modelId="{E2857F26-3274-4DBB-846B-C97AEDA4833E}">
      <dgm:prSet phldrT="[Text]"/>
      <dgm:spPr>
        <a:solidFill>
          <a:srgbClr val="215FAC"/>
        </a:solidFill>
      </dgm:spPr>
      <dgm:t>
        <a:bodyPr/>
        <a:lstStyle/>
        <a:p>
          <a:r>
            <a:rPr lang="en-US" dirty="0" smtClean="0"/>
            <a:t>Particle transfers</a:t>
          </a:r>
          <a:endParaRPr lang="en-US" dirty="0"/>
        </a:p>
      </dgm:t>
    </dgm:pt>
    <dgm:pt modelId="{6DAEE8BE-322A-4AEF-8829-B66AEF0F9C9E}" type="parTrans" cxnId="{9120C520-2421-4D57-9608-C286B5BF4F81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8495FFF4-3165-4F46-92C6-B7B4C0364ECA}" type="sibTrans" cxnId="{9120C520-2421-4D57-9608-C286B5BF4F81}">
      <dgm:prSet/>
      <dgm:spPr/>
      <dgm:t>
        <a:bodyPr/>
        <a:lstStyle/>
        <a:p>
          <a:endParaRPr lang="en-US"/>
        </a:p>
      </dgm:t>
    </dgm:pt>
    <dgm:pt modelId="{6499CF5A-FD7B-4AF3-8E0F-3BCDD0A08E2E}">
      <dgm:prSet phldrT="[Text]"/>
      <dgm:spPr>
        <a:solidFill>
          <a:srgbClr val="215FAC"/>
        </a:solidFill>
      </dgm:spPr>
      <dgm:t>
        <a:bodyPr/>
        <a:lstStyle/>
        <a:p>
          <a:r>
            <a:rPr lang="en-US" dirty="0" smtClean="0"/>
            <a:t>In-beam </a:t>
          </a:r>
          <a:r>
            <a:rPr lang="el-GR" dirty="0" smtClean="0">
              <a:latin typeface="Times New Roman"/>
              <a:cs typeface="Times New Roman"/>
            </a:rPr>
            <a:t>γ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smtClean="0"/>
            <a:t>spectroscopy</a:t>
          </a:r>
          <a:endParaRPr lang="en-US" dirty="0"/>
        </a:p>
      </dgm:t>
    </dgm:pt>
    <dgm:pt modelId="{81A64DDE-23DC-476A-B7A4-2DEB03EBBE95}" type="parTrans" cxnId="{2E749352-E4DD-4E96-BCB3-98119C3A3D0E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B4F12EE9-B199-40B2-8EC2-B261EFE0C03D}" type="sibTrans" cxnId="{2E749352-E4DD-4E96-BCB3-98119C3A3D0E}">
      <dgm:prSet/>
      <dgm:spPr/>
      <dgm:t>
        <a:bodyPr/>
        <a:lstStyle/>
        <a:p>
          <a:endParaRPr lang="en-US"/>
        </a:p>
      </dgm:t>
    </dgm:pt>
    <dgm:pt modelId="{1841CD8E-6BB3-4429-A442-F9E1213AB1F8}">
      <dgm:prSet phldrT="[Text]"/>
      <dgm:spPr>
        <a:solidFill>
          <a:srgbClr val="215FAC"/>
        </a:solidFill>
      </dgm:spPr>
      <dgm:t>
        <a:bodyPr/>
        <a:lstStyle/>
        <a:p>
          <a:r>
            <a:rPr lang="en-US" dirty="0" smtClean="0"/>
            <a:t>Miscellaneous reactions</a:t>
          </a:r>
          <a:endParaRPr lang="en-US" dirty="0"/>
        </a:p>
      </dgm:t>
    </dgm:pt>
    <dgm:pt modelId="{BDA88A91-9070-4AC5-B870-CA8B979E4BD9}" type="parTrans" cxnId="{847DA505-6115-4A6C-A05F-5B206DCC6F7D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67E840B-277A-4B07-BA3A-F9FEDE7C4BDB}" type="sibTrans" cxnId="{847DA505-6115-4A6C-A05F-5B206DCC6F7D}">
      <dgm:prSet/>
      <dgm:spPr/>
      <dgm:t>
        <a:bodyPr/>
        <a:lstStyle/>
        <a:p>
          <a:endParaRPr lang="en-US"/>
        </a:p>
      </dgm:t>
    </dgm:pt>
    <dgm:pt modelId="{971F6F30-5210-4DFC-9E47-BB29A797269E}" type="pres">
      <dgm:prSet presAssocID="{3981C826-DFEC-471E-BF85-E433DCFABB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73DDDB-236E-42D0-82C0-DCDC61178791}" type="pres">
      <dgm:prSet presAssocID="{DD5E5AD4-9D4D-4DCE-874C-AFDB0140573E}" presName="centerShape" presStyleLbl="node0" presStyleIdx="0" presStyleCnt="1"/>
      <dgm:spPr/>
      <dgm:t>
        <a:bodyPr/>
        <a:lstStyle/>
        <a:p>
          <a:endParaRPr lang="en-US"/>
        </a:p>
      </dgm:t>
    </dgm:pt>
    <dgm:pt modelId="{D7F7A82E-4F6D-41F9-9E9E-945BE913F81F}" type="pres">
      <dgm:prSet presAssocID="{2AFE5C0B-4F7A-4799-AD02-386B1EB2A263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3416D1FE-CE89-4F53-8D30-536866B75419}" type="pres">
      <dgm:prSet presAssocID="{2C06131E-BC55-4215-8269-6CF055E219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A60B5-CCA8-4CE9-81A2-94F8B5B8E722}" type="pres">
      <dgm:prSet presAssocID="{6DAEE8BE-322A-4AEF-8829-B66AEF0F9C9E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23E6CE1-B21F-4C46-8CDB-84C21A75A1AC}" type="pres">
      <dgm:prSet presAssocID="{E2857F26-3274-4DBB-846B-C97AEDA483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DF95E-637F-4550-8552-AAD27ADB84DE}" type="pres">
      <dgm:prSet presAssocID="{81A64DDE-23DC-476A-B7A4-2DEB03EBBE9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89775C6E-5E57-41C2-9FE6-A31392B7E758}" type="pres">
      <dgm:prSet presAssocID="{6499CF5A-FD7B-4AF3-8E0F-3BCDD0A08E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9A42C-DFA5-4D01-A6AD-B7AD9E3D6F0F}" type="pres">
      <dgm:prSet presAssocID="{BDA88A91-9070-4AC5-B870-CA8B979E4BD9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80AD9087-F25B-4AF4-AFE0-AAFA56E3D416}" type="pres">
      <dgm:prSet presAssocID="{1841CD8E-6BB3-4429-A442-F9E1213AB1F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D6DBE6-FD0D-47DC-9C02-7C1D1018E2A6}" type="presOf" srcId="{DD5E5AD4-9D4D-4DCE-874C-AFDB0140573E}" destId="{9473DDDB-236E-42D0-82C0-DCDC61178791}" srcOrd="0" destOrd="0" presId="urn:microsoft.com/office/officeart/2005/8/layout/radial4"/>
    <dgm:cxn modelId="{2DBCB09C-04F7-4F12-9C78-1482EFC9B0C3}" type="presOf" srcId="{6499CF5A-FD7B-4AF3-8E0F-3BCDD0A08E2E}" destId="{89775C6E-5E57-41C2-9FE6-A31392B7E758}" srcOrd="0" destOrd="0" presId="urn:microsoft.com/office/officeart/2005/8/layout/radial4"/>
    <dgm:cxn modelId="{2E749352-E4DD-4E96-BCB3-98119C3A3D0E}" srcId="{DD5E5AD4-9D4D-4DCE-874C-AFDB0140573E}" destId="{6499CF5A-FD7B-4AF3-8E0F-3BCDD0A08E2E}" srcOrd="2" destOrd="0" parTransId="{81A64DDE-23DC-476A-B7A4-2DEB03EBBE95}" sibTransId="{B4F12EE9-B199-40B2-8EC2-B261EFE0C03D}"/>
    <dgm:cxn modelId="{BA7F5952-1529-491F-8A91-74DE33FA10DA}" type="presOf" srcId="{2C06131E-BC55-4215-8269-6CF055E21917}" destId="{3416D1FE-CE89-4F53-8D30-536866B75419}" srcOrd="0" destOrd="0" presId="urn:microsoft.com/office/officeart/2005/8/layout/radial4"/>
    <dgm:cxn modelId="{AFB1A3AA-7A81-4363-9BC4-50BB697E9389}" type="presOf" srcId="{81A64DDE-23DC-476A-B7A4-2DEB03EBBE95}" destId="{DF6DF95E-637F-4550-8552-AAD27ADB84DE}" srcOrd="0" destOrd="0" presId="urn:microsoft.com/office/officeart/2005/8/layout/radial4"/>
    <dgm:cxn modelId="{9578C377-566C-42C7-AE1C-310C09E0CD91}" srcId="{DD5E5AD4-9D4D-4DCE-874C-AFDB0140573E}" destId="{2C06131E-BC55-4215-8269-6CF055E21917}" srcOrd="0" destOrd="0" parTransId="{2AFE5C0B-4F7A-4799-AD02-386B1EB2A263}" sibTransId="{6939F2CE-97EB-448B-9E5E-5037EF88424C}"/>
    <dgm:cxn modelId="{0D260D12-1098-4111-9CB4-A2A0EB1FD3EF}" srcId="{3981C826-DFEC-471E-BF85-E433DCFABB14}" destId="{DD5E5AD4-9D4D-4DCE-874C-AFDB0140573E}" srcOrd="0" destOrd="0" parTransId="{ED59E3A9-85D1-4739-88F9-45FA0673B844}" sibTransId="{A5B4A34F-E2E4-4EA0-89EC-B0517892DDD4}"/>
    <dgm:cxn modelId="{847DA505-6115-4A6C-A05F-5B206DCC6F7D}" srcId="{DD5E5AD4-9D4D-4DCE-874C-AFDB0140573E}" destId="{1841CD8E-6BB3-4429-A442-F9E1213AB1F8}" srcOrd="3" destOrd="0" parTransId="{BDA88A91-9070-4AC5-B870-CA8B979E4BD9}" sibTransId="{D67E840B-277A-4B07-BA3A-F9FEDE7C4BDB}"/>
    <dgm:cxn modelId="{68F653DA-1894-44AB-A388-9F06A61CDB97}" type="presOf" srcId="{2AFE5C0B-4F7A-4799-AD02-386B1EB2A263}" destId="{D7F7A82E-4F6D-41F9-9E9E-945BE913F81F}" srcOrd="0" destOrd="0" presId="urn:microsoft.com/office/officeart/2005/8/layout/radial4"/>
    <dgm:cxn modelId="{A7C8E902-6452-491D-AA0B-8C6B5EF07F07}" type="presOf" srcId="{3981C826-DFEC-471E-BF85-E433DCFABB14}" destId="{971F6F30-5210-4DFC-9E47-BB29A797269E}" srcOrd="0" destOrd="0" presId="urn:microsoft.com/office/officeart/2005/8/layout/radial4"/>
    <dgm:cxn modelId="{9120C520-2421-4D57-9608-C286B5BF4F81}" srcId="{DD5E5AD4-9D4D-4DCE-874C-AFDB0140573E}" destId="{E2857F26-3274-4DBB-846B-C97AEDA4833E}" srcOrd="1" destOrd="0" parTransId="{6DAEE8BE-322A-4AEF-8829-B66AEF0F9C9E}" sibTransId="{8495FFF4-3165-4F46-92C6-B7B4C0364ECA}"/>
    <dgm:cxn modelId="{62BDAFCF-D6C5-49E9-BFD5-738C76A8D7A8}" type="presOf" srcId="{BDA88A91-9070-4AC5-B870-CA8B979E4BD9}" destId="{5FF9A42C-DFA5-4D01-A6AD-B7AD9E3D6F0F}" srcOrd="0" destOrd="0" presId="urn:microsoft.com/office/officeart/2005/8/layout/radial4"/>
    <dgm:cxn modelId="{F54BDDE8-8891-4EC0-B77E-45EA2D58C645}" type="presOf" srcId="{E2857F26-3274-4DBB-846B-C97AEDA4833E}" destId="{123E6CE1-B21F-4C46-8CDB-84C21A75A1AC}" srcOrd="0" destOrd="0" presId="urn:microsoft.com/office/officeart/2005/8/layout/radial4"/>
    <dgm:cxn modelId="{A164A54B-4F2A-46B9-ACD0-9D1B163B5447}" type="presOf" srcId="{6DAEE8BE-322A-4AEF-8829-B66AEF0F9C9E}" destId="{4C6A60B5-CCA8-4CE9-81A2-94F8B5B8E722}" srcOrd="0" destOrd="0" presId="urn:microsoft.com/office/officeart/2005/8/layout/radial4"/>
    <dgm:cxn modelId="{B8B2FD4C-C323-480A-AA21-200748CB2832}" type="presOf" srcId="{1841CD8E-6BB3-4429-A442-F9E1213AB1F8}" destId="{80AD9087-F25B-4AF4-AFE0-AAFA56E3D416}" srcOrd="0" destOrd="0" presId="urn:microsoft.com/office/officeart/2005/8/layout/radial4"/>
    <dgm:cxn modelId="{3C8C56DE-BF9E-416A-9C53-6BAEACDE39E3}" type="presParOf" srcId="{971F6F30-5210-4DFC-9E47-BB29A797269E}" destId="{9473DDDB-236E-42D0-82C0-DCDC61178791}" srcOrd="0" destOrd="0" presId="urn:microsoft.com/office/officeart/2005/8/layout/radial4"/>
    <dgm:cxn modelId="{C5C28A6F-B1EC-4171-BE8B-4486EDD50840}" type="presParOf" srcId="{971F6F30-5210-4DFC-9E47-BB29A797269E}" destId="{D7F7A82E-4F6D-41F9-9E9E-945BE913F81F}" srcOrd="1" destOrd="0" presId="urn:microsoft.com/office/officeart/2005/8/layout/radial4"/>
    <dgm:cxn modelId="{CF9BB1CA-14D3-4E1C-A1D0-6CE20C5BBBAD}" type="presParOf" srcId="{971F6F30-5210-4DFC-9E47-BB29A797269E}" destId="{3416D1FE-CE89-4F53-8D30-536866B75419}" srcOrd="2" destOrd="0" presId="urn:microsoft.com/office/officeart/2005/8/layout/radial4"/>
    <dgm:cxn modelId="{BEA69A6F-4C29-4CEC-995A-89E08E44BF31}" type="presParOf" srcId="{971F6F30-5210-4DFC-9E47-BB29A797269E}" destId="{4C6A60B5-CCA8-4CE9-81A2-94F8B5B8E722}" srcOrd="3" destOrd="0" presId="urn:microsoft.com/office/officeart/2005/8/layout/radial4"/>
    <dgm:cxn modelId="{935C3A19-D1ED-4245-8EEC-2F57DC27965B}" type="presParOf" srcId="{971F6F30-5210-4DFC-9E47-BB29A797269E}" destId="{123E6CE1-B21F-4C46-8CDB-84C21A75A1AC}" srcOrd="4" destOrd="0" presId="urn:microsoft.com/office/officeart/2005/8/layout/radial4"/>
    <dgm:cxn modelId="{988BD376-7A49-465A-B84B-9D2D565974AF}" type="presParOf" srcId="{971F6F30-5210-4DFC-9E47-BB29A797269E}" destId="{DF6DF95E-637F-4550-8552-AAD27ADB84DE}" srcOrd="5" destOrd="0" presId="urn:microsoft.com/office/officeart/2005/8/layout/radial4"/>
    <dgm:cxn modelId="{E777BBA2-02CC-4840-B8FF-C509C610B121}" type="presParOf" srcId="{971F6F30-5210-4DFC-9E47-BB29A797269E}" destId="{89775C6E-5E57-41C2-9FE6-A31392B7E758}" srcOrd="6" destOrd="0" presId="urn:microsoft.com/office/officeart/2005/8/layout/radial4"/>
    <dgm:cxn modelId="{1C7146B3-3679-43D0-8934-C179E2E06C68}" type="presParOf" srcId="{971F6F30-5210-4DFC-9E47-BB29A797269E}" destId="{5FF9A42C-DFA5-4D01-A6AD-B7AD9E3D6F0F}" srcOrd="7" destOrd="0" presId="urn:microsoft.com/office/officeart/2005/8/layout/radial4"/>
    <dgm:cxn modelId="{3C6B6E37-C659-40F7-999F-E023C0500B6E}" type="presParOf" srcId="{971F6F30-5210-4DFC-9E47-BB29A797269E}" destId="{80AD9087-F25B-4AF4-AFE0-AAFA56E3D41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02EDA0-4227-4DD6-85CD-E36C66089963}">
      <dsp:nvSpPr>
        <dsp:cNvPr id="0" name=""/>
        <dsp:cNvSpPr/>
      </dsp:nvSpPr>
      <dsp:spPr>
        <a:xfrm>
          <a:off x="930696" y="0"/>
          <a:ext cx="1183025" cy="1153199"/>
        </a:xfrm>
        <a:prstGeom prst="ellipse">
          <a:avLst/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bri" pitchFamily="34" charset="0"/>
            </a:rPr>
            <a:t>Compilation</a:t>
          </a:r>
          <a:endParaRPr lang="en-US" sz="1200" b="1" kern="1200" dirty="0">
            <a:latin typeface="Calibr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latin typeface="Calibri Light" pitchFamily="34" charset="0"/>
            </a:rPr>
            <a:t> EXCEL2ENSDF (ENSDF2ENSDF)format conversion</a:t>
          </a:r>
          <a:endParaRPr lang="en-US" sz="900" kern="1200" dirty="0">
            <a:latin typeface="Calibri Light" pitchFamily="34" charset="0"/>
          </a:endParaRPr>
        </a:p>
      </dsp:txBody>
      <dsp:txXfrm>
        <a:off x="930696" y="0"/>
        <a:ext cx="1183025" cy="1153199"/>
      </dsp:txXfrm>
    </dsp:sp>
    <dsp:sp modelId="{6B9B3A94-0C4B-4675-8830-32DA957E8F34}">
      <dsp:nvSpPr>
        <dsp:cNvPr id="0" name=""/>
        <dsp:cNvSpPr/>
      </dsp:nvSpPr>
      <dsp:spPr>
        <a:xfrm rot="10800000">
          <a:off x="1123916" y="1347515"/>
          <a:ext cx="775565" cy="411049"/>
        </a:xfrm>
        <a:prstGeom prst="triangle">
          <a:avLst/>
        </a:prstGeom>
        <a:solidFill>
          <a:srgbClr val="C0504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B20C8-753A-4A5F-B55B-CD775110AD31}">
      <dsp:nvSpPr>
        <dsp:cNvPr id="0" name=""/>
        <dsp:cNvSpPr/>
      </dsp:nvSpPr>
      <dsp:spPr>
        <a:xfrm>
          <a:off x="316531" y="1929585"/>
          <a:ext cx="2357730" cy="2275834"/>
        </a:xfrm>
        <a:prstGeom prst="ellipse">
          <a:avLst/>
        </a:prstGeom>
        <a:solidFill>
          <a:srgbClr val="9BBB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</a:rPr>
            <a:t>Evaluation</a:t>
          </a:r>
          <a:endParaRPr lang="en-US" sz="2400" b="1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alibri Light" pitchFamily="34" charset="0"/>
            </a:rPr>
            <a:t>ConsistencyCheck</a:t>
          </a:r>
          <a:endParaRPr lang="en-US" sz="1200" kern="1200" dirty="0">
            <a:latin typeface="Calibri Light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alibri Light" pitchFamily="34" charset="0"/>
            </a:rPr>
            <a:t>GLSC (Gamma to Level Scheme Computation)</a:t>
          </a:r>
          <a:endParaRPr lang="en-US" sz="1200" kern="1200" dirty="0">
            <a:latin typeface="Calibri Light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alibri Light" pitchFamily="34" charset="0"/>
            </a:rPr>
            <a:t>Java-RULER</a:t>
          </a:r>
          <a:endParaRPr lang="en-US" sz="1200" kern="1200" dirty="0">
            <a:latin typeface="Calibri Light" pitchFamily="34" charset="0"/>
          </a:endParaRPr>
        </a:p>
      </dsp:txBody>
      <dsp:txXfrm>
        <a:off x="316531" y="1929585"/>
        <a:ext cx="2357730" cy="2275834"/>
      </dsp:txXfrm>
    </dsp:sp>
    <dsp:sp modelId="{7061E0D7-2BAB-4103-AC8E-6C6304EF0227}">
      <dsp:nvSpPr>
        <dsp:cNvPr id="0" name=""/>
        <dsp:cNvSpPr/>
      </dsp:nvSpPr>
      <dsp:spPr>
        <a:xfrm rot="5416849">
          <a:off x="2852088" y="2870527"/>
          <a:ext cx="775565" cy="411049"/>
        </a:xfrm>
        <a:prstGeom prst="triangle">
          <a:avLst/>
        </a:prstGeom>
        <a:solidFill>
          <a:srgbClr val="9BBB5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D87A2-6D12-4326-9560-BE71DF5EB7B7}">
      <dsp:nvSpPr>
        <dsp:cNvPr id="0" name=""/>
        <dsp:cNvSpPr/>
      </dsp:nvSpPr>
      <dsp:spPr>
        <a:xfrm>
          <a:off x="3782213" y="1963283"/>
          <a:ext cx="2302054" cy="2242136"/>
        </a:xfrm>
        <a:prstGeom prst="ellipse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</a:rPr>
            <a:t>Validation</a:t>
          </a:r>
          <a:endParaRPr lang="en-US" sz="2400" b="1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Calibri Light" pitchFamily="34" charset="0"/>
            </a:rPr>
            <a:t>ConsistencyCheck</a:t>
          </a:r>
          <a:endParaRPr lang="en-US" sz="1400" b="0" kern="1200" dirty="0">
            <a:latin typeface="Calibri Light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err="1" smtClean="0">
              <a:latin typeface="Calibri Light" pitchFamily="34" charset="0"/>
            </a:rPr>
            <a:t>KeynumberCheck</a:t>
          </a:r>
          <a:endParaRPr lang="en-US" sz="1400" b="0" kern="1200" dirty="0">
            <a:latin typeface="Calibri Light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Calibri Light" pitchFamily="34" charset="0"/>
            </a:rPr>
            <a:t>FMTCHK (legacy code)</a:t>
          </a:r>
          <a:endParaRPr lang="en-US" sz="1400" b="0" kern="1200" dirty="0">
            <a:latin typeface="Calibri Light" pitchFamily="34" charset="0"/>
          </a:endParaRPr>
        </a:p>
      </dsp:txBody>
      <dsp:txXfrm>
        <a:off x="3782213" y="1963283"/>
        <a:ext cx="2302054" cy="2242136"/>
      </dsp:txXfrm>
    </dsp:sp>
    <dsp:sp modelId="{58AE64FF-F02F-43CD-829C-052944B80AA2}">
      <dsp:nvSpPr>
        <dsp:cNvPr id="0" name=""/>
        <dsp:cNvSpPr/>
      </dsp:nvSpPr>
      <dsp:spPr>
        <a:xfrm>
          <a:off x="4545458" y="1358342"/>
          <a:ext cx="775565" cy="411049"/>
        </a:xfrm>
        <a:prstGeom prst="triangle">
          <a:avLst/>
        </a:prstGeom>
        <a:solidFill>
          <a:srgbClr val="8064A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A012B-E36C-4340-A8F7-F25CB6BA933F}">
      <dsp:nvSpPr>
        <dsp:cNvPr id="0" name=""/>
        <dsp:cNvSpPr/>
      </dsp:nvSpPr>
      <dsp:spPr>
        <a:xfrm>
          <a:off x="4357937" y="59425"/>
          <a:ext cx="1150607" cy="1128292"/>
        </a:xfrm>
        <a:prstGeom prst="ellipse">
          <a:avLst/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</a:rPr>
            <a:t>Dissemination</a:t>
          </a:r>
          <a:endParaRPr lang="en-US" sz="1000" b="1" kern="1200" dirty="0">
            <a:latin typeface="Calibri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Calibri Light" pitchFamily="34" charset="0"/>
            </a:rPr>
            <a:t> Java-NDS</a:t>
          </a:r>
          <a:endParaRPr lang="en-US" sz="1000" kern="1200" dirty="0">
            <a:latin typeface="Calibri Light" pitchFamily="34" charset="0"/>
          </a:endParaRPr>
        </a:p>
      </dsp:txBody>
      <dsp:txXfrm>
        <a:off x="4357937" y="59425"/>
        <a:ext cx="1150607" cy="11282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9F44A-4497-4D42-BDF1-39096004D0A3}">
      <dsp:nvSpPr>
        <dsp:cNvPr id="0" name=""/>
        <dsp:cNvSpPr/>
      </dsp:nvSpPr>
      <dsp:spPr>
        <a:xfrm>
          <a:off x="422578" y="380998"/>
          <a:ext cx="1154764" cy="6173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none" kern="1200" dirty="0" smtClean="0">
              <a:ln/>
            </a:rPr>
            <a:t>Adopted</a:t>
          </a:r>
          <a:r>
            <a:rPr lang="en-US" sz="1200" b="1" u="sng" kern="1200" dirty="0" smtClean="0">
              <a:ln/>
            </a:rPr>
            <a:t> </a:t>
          </a:r>
          <a:r>
            <a:rPr lang="en-US" sz="1200" b="1" kern="1200" dirty="0" smtClean="0">
              <a:ln/>
            </a:rPr>
            <a:t>Levels &amp;Gammas</a:t>
          </a:r>
        </a:p>
      </dsp:txBody>
      <dsp:txXfrm>
        <a:off x="422578" y="380998"/>
        <a:ext cx="1154764" cy="617328"/>
      </dsp:txXfrm>
    </dsp:sp>
    <dsp:sp modelId="{BCCCB58A-2E94-4471-A576-EFBACAD4CDA8}">
      <dsp:nvSpPr>
        <dsp:cNvPr id="0" name=""/>
        <dsp:cNvSpPr/>
      </dsp:nvSpPr>
      <dsp:spPr>
        <a:xfrm rot="20494235">
          <a:off x="1548914" y="454048"/>
          <a:ext cx="1108593" cy="120761"/>
        </a:xfrm>
        <a:custGeom>
          <a:avLst/>
          <a:gdLst/>
          <a:ahLst/>
          <a:cxnLst/>
          <a:rect l="0" t="0" r="0" b="0"/>
          <a:pathLst>
            <a:path>
              <a:moveTo>
                <a:pt x="0" y="60380"/>
              </a:moveTo>
              <a:lnTo>
                <a:pt x="1108593" y="603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494235">
        <a:off x="2075496" y="486714"/>
        <a:ext cx="55429" cy="55429"/>
      </dsp:txXfrm>
    </dsp:sp>
    <dsp:sp modelId="{F3005DC8-CECB-4D1A-91CD-A22E784C0DF2}">
      <dsp:nvSpPr>
        <dsp:cNvPr id="0" name=""/>
        <dsp:cNvSpPr/>
      </dsp:nvSpPr>
      <dsp:spPr>
        <a:xfrm>
          <a:off x="2629080" y="148899"/>
          <a:ext cx="1337710" cy="380591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Reactions</a:t>
          </a:r>
          <a:endParaRPr lang="en-US" sz="1200" kern="1200" dirty="0"/>
        </a:p>
      </dsp:txBody>
      <dsp:txXfrm>
        <a:off x="2629080" y="148899"/>
        <a:ext cx="1337710" cy="380591"/>
      </dsp:txXfrm>
    </dsp:sp>
    <dsp:sp modelId="{56D70C09-E7D8-4BC9-BB20-D69629F4CB73}">
      <dsp:nvSpPr>
        <dsp:cNvPr id="0" name=""/>
        <dsp:cNvSpPr/>
      </dsp:nvSpPr>
      <dsp:spPr>
        <a:xfrm rot="20954288">
          <a:off x="3956598" y="170606"/>
          <a:ext cx="1158999" cy="120761"/>
        </a:xfrm>
        <a:custGeom>
          <a:avLst/>
          <a:gdLst/>
          <a:ahLst/>
          <a:cxnLst/>
          <a:rect l="0" t="0" r="0" b="0"/>
          <a:pathLst>
            <a:path>
              <a:moveTo>
                <a:pt x="0" y="60380"/>
              </a:moveTo>
              <a:lnTo>
                <a:pt x="1158999" y="603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954288">
        <a:off x="4507123" y="202011"/>
        <a:ext cx="57949" cy="57949"/>
      </dsp:txXfrm>
    </dsp:sp>
    <dsp:sp modelId="{AB8510B5-5466-4E55-B2F7-573E0D08E287}">
      <dsp:nvSpPr>
        <dsp:cNvPr id="0" name=""/>
        <dsp:cNvSpPr/>
      </dsp:nvSpPr>
      <dsp:spPr>
        <a:xfrm>
          <a:off x="5105405" y="0"/>
          <a:ext cx="876853" cy="2455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Levels</a:t>
          </a:r>
          <a:endParaRPr lang="en-US" sz="1200" kern="1200" dirty="0"/>
        </a:p>
      </dsp:txBody>
      <dsp:txXfrm>
        <a:off x="5105405" y="0"/>
        <a:ext cx="876853" cy="245556"/>
      </dsp:txXfrm>
    </dsp:sp>
    <dsp:sp modelId="{4E12CEB9-F835-423B-8E8C-849D722924D1}">
      <dsp:nvSpPr>
        <dsp:cNvPr id="0" name=""/>
        <dsp:cNvSpPr/>
      </dsp:nvSpPr>
      <dsp:spPr>
        <a:xfrm rot="491755">
          <a:off x="3960916" y="360811"/>
          <a:ext cx="1150364" cy="120761"/>
        </a:xfrm>
        <a:custGeom>
          <a:avLst/>
          <a:gdLst/>
          <a:ahLst/>
          <a:cxnLst/>
          <a:rect l="0" t="0" r="0" b="0"/>
          <a:pathLst>
            <a:path>
              <a:moveTo>
                <a:pt x="0" y="60380"/>
              </a:moveTo>
              <a:lnTo>
                <a:pt x="1150364" y="603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91755">
        <a:off x="4507339" y="392433"/>
        <a:ext cx="57518" cy="57518"/>
      </dsp:txXfrm>
    </dsp:sp>
    <dsp:sp modelId="{049B8772-A1DA-4DC3-95EC-7AA37BC12901}">
      <dsp:nvSpPr>
        <dsp:cNvPr id="0" name=""/>
        <dsp:cNvSpPr/>
      </dsp:nvSpPr>
      <dsp:spPr>
        <a:xfrm>
          <a:off x="5105405" y="380411"/>
          <a:ext cx="876853" cy="2455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Gammas</a:t>
          </a:r>
          <a:endParaRPr lang="en-US" sz="1200" kern="1200" dirty="0"/>
        </a:p>
      </dsp:txBody>
      <dsp:txXfrm>
        <a:off x="5105405" y="380411"/>
        <a:ext cx="876853" cy="245556"/>
      </dsp:txXfrm>
    </dsp:sp>
    <dsp:sp modelId="{794F1BA5-CBC4-4777-AF61-C77BFEE5489B}">
      <dsp:nvSpPr>
        <dsp:cNvPr id="0" name=""/>
        <dsp:cNvSpPr/>
      </dsp:nvSpPr>
      <dsp:spPr>
        <a:xfrm rot="1371609">
          <a:off x="1534149" y="842914"/>
          <a:ext cx="1099834" cy="120761"/>
        </a:xfrm>
        <a:custGeom>
          <a:avLst/>
          <a:gdLst/>
          <a:ahLst/>
          <a:cxnLst/>
          <a:rect l="0" t="0" r="0" b="0"/>
          <a:pathLst>
            <a:path>
              <a:moveTo>
                <a:pt x="0" y="60380"/>
              </a:moveTo>
              <a:lnTo>
                <a:pt x="1099834" y="603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71609">
        <a:off x="2056571" y="875799"/>
        <a:ext cx="54991" cy="54991"/>
      </dsp:txXfrm>
    </dsp:sp>
    <dsp:sp modelId="{6D73C621-9876-4B8F-92FB-7F738AF73EC8}">
      <dsp:nvSpPr>
        <dsp:cNvPr id="0" name=""/>
        <dsp:cNvSpPr/>
      </dsp:nvSpPr>
      <dsp:spPr>
        <a:xfrm>
          <a:off x="2590791" y="929531"/>
          <a:ext cx="1377656" cy="37479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Decays</a:t>
          </a:r>
          <a:endParaRPr lang="en-US" sz="1200" kern="1200" dirty="0"/>
        </a:p>
      </dsp:txBody>
      <dsp:txXfrm>
        <a:off x="2590791" y="929531"/>
        <a:ext cx="1377656" cy="374794"/>
      </dsp:txXfrm>
    </dsp:sp>
    <dsp:sp modelId="{A5CBAD0B-91ED-412E-9C76-4B7CDE9C9B59}">
      <dsp:nvSpPr>
        <dsp:cNvPr id="0" name=""/>
        <dsp:cNvSpPr/>
      </dsp:nvSpPr>
      <dsp:spPr>
        <a:xfrm rot="20647379">
          <a:off x="3945900" y="894859"/>
          <a:ext cx="1182052" cy="120761"/>
        </a:xfrm>
        <a:custGeom>
          <a:avLst/>
          <a:gdLst/>
          <a:ahLst/>
          <a:cxnLst/>
          <a:rect l="0" t="0" r="0" b="0"/>
          <a:pathLst>
            <a:path>
              <a:moveTo>
                <a:pt x="0" y="60380"/>
              </a:moveTo>
              <a:lnTo>
                <a:pt x="1182052" y="603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647379">
        <a:off x="4507375" y="925688"/>
        <a:ext cx="59102" cy="59102"/>
      </dsp:txXfrm>
    </dsp:sp>
    <dsp:sp modelId="{B5872842-B52B-49C5-ADED-2B242AA97441}">
      <dsp:nvSpPr>
        <dsp:cNvPr id="0" name=""/>
        <dsp:cNvSpPr/>
      </dsp:nvSpPr>
      <dsp:spPr>
        <a:xfrm>
          <a:off x="5105405" y="670772"/>
          <a:ext cx="876853" cy="2455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Levels</a:t>
          </a:r>
          <a:endParaRPr lang="en-US" sz="1200" kern="1200" dirty="0"/>
        </a:p>
      </dsp:txBody>
      <dsp:txXfrm>
        <a:off x="5105405" y="670772"/>
        <a:ext cx="876853" cy="245556"/>
      </dsp:txXfrm>
    </dsp:sp>
    <dsp:sp modelId="{7169BE11-9778-4B66-ADF1-E0A34DD5689D}">
      <dsp:nvSpPr>
        <dsp:cNvPr id="0" name=""/>
        <dsp:cNvSpPr/>
      </dsp:nvSpPr>
      <dsp:spPr>
        <a:xfrm rot="21589274">
          <a:off x="3968444" y="1054774"/>
          <a:ext cx="1136963" cy="120761"/>
        </a:xfrm>
        <a:custGeom>
          <a:avLst/>
          <a:gdLst/>
          <a:ahLst/>
          <a:cxnLst/>
          <a:rect l="0" t="0" r="0" b="0"/>
          <a:pathLst>
            <a:path>
              <a:moveTo>
                <a:pt x="0" y="60380"/>
              </a:moveTo>
              <a:lnTo>
                <a:pt x="1136963" y="603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589274">
        <a:off x="4508502" y="1086731"/>
        <a:ext cx="56848" cy="56848"/>
      </dsp:txXfrm>
    </dsp:sp>
    <dsp:sp modelId="{3A7A3161-4EDA-48C9-BFF1-F8C80348A6E2}">
      <dsp:nvSpPr>
        <dsp:cNvPr id="0" name=""/>
        <dsp:cNvSpPr/>
      </dsp:nvSpPr>
      <dsp:spPr>
        <a:xfrm>
          <a:off x="5105405" y="990603"/>
          <a:ext cx="876853" cy="2455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Gammas</a:t>
          </a:r>
          <a:endParaRPr lang="en-US" sz="1200" kern="1200" dirty="0"/>
        </a:p>
      </dsp:txBody>
      <dsp:txXfrm>
        <a:off x="5105405" y="990603"/>
        <a:ext cx="876853" cy="245556"/>
      </dsp:txXfrm>
    </dsp:sp>
    <dsp:sp modelId="{BC1AC7C6-FB70-4678-8760-DFA27142D4E9}">
      <dsp:nvSpPr>
        <dsp:cNvPr id="0" name=""/>
        <dsp:cNvSpPr/>
      </dsp:nvSpPr>
      <dsp:spPr>
        <a:xfrm rot="890415">
          <a:off x="3948830" y="1207174"/>
          <a:ext cx="1176191" cy="120761"/>
        </a:xfrm>
        <a:custGeom>
          <a:avLst/>
          <a:gdLst/>
          <a:ahLst/>
          <a:cxnLst/>
          <a:rect l="0" t="0" r="0" b="0"/>
          <a:pathLst>
            <a:path>
              <a:moveTo>
                <a:pt x="0" y="60380"/>
              </a:moveTo>
              <a:lnTo>
                <a:pt x="1176191" y="603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90415">
        <a:off x="4507521" y="1238150"/>
        <a:ext cx="58809" cy="58809"/>
      </dsp:txXfrm>
    </dsp:sp>
    <dsp:sp modelId="{83F5DDAD-E668-4728-9B20-983AB7FEFCB9}">
      <dsp:nvSpPr>
        <dsp:cNvPr id="0" name=""/>
        <dsp:cNvSpPr/>
      </dsp:nvSpPr>
      <dsp:spPr>
        <a:xfrm>
          <a:off x="5105405" y="1295402"/>
          <a:ext cx="876853" cy="2455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Radiations</a:t>
          </a:r>
          <a:endParaRPr lang="en-US" sz="1200" kern="1200" dirty="0"/>
        </a:p>
      </dsp:txBody>
      <dsp:txXfrm>
        <a:off x="5105405" y="1295402"/>
        <a:ext cx="876853" cy="2455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73DDDB-236E-42D0-82C0-DCDC61178791}">
      <dsp:nvSpPr>
        <dsp:cNvPr id="0" name=""/>
        <dsp:cNvSpPr/>
      </dsp:nvSpPr>
      <dsp:spPr>
        <a:xfrm>
          <a:off x="2166752" y="1285446"/>
          <a:ext cx="1229095" cy="1229095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Adopted dataset</a:t>
          </a:r>
          <a:endParaRPr lang="en-US" sz="1700" kern="1200" dirty="0"/>
        </a:p>
      </dsp:txBody>
      <dsp:txXfrm>
        <a:off x="2166752" y="1285446"/>
        <a:ext cx="1229095" cy="1229095"/>
      </dsp:txXfrm>
    </dsp:sp>
    <dsp:sp modelId="{D7F7A82E-4F6D-41F9-9E9E-945BE913F81F}">
      <dsp:nvSpPr>
        <dsp:cNvPr id="0" name=""/>
        <dsp:cNvSpPr/>
      </dsp:nvSpPr>
      <dsp:spPr>
        <a:xfrm rot="11700000">
          <a:off x="1238602" y="1433843"/>
          <a:ext cx="913305" cy="350292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6D1FE-CE89-4F53-8D30-536866B75419}">
      <dsp:nvSpPr>
        <dsp:cNvPr id="0" name=""/>
        <dsp:cNvSpPr/>
      </dsp:nvSpPr>
      <dsp:spPr>
        <a:xfrm>
          <a:off x="670342" y="1023743"/>
          <a:ext cx="1167640" cy="934112"/>
        </a:xfrm>
        <a:prstGeom prst="roundRect">
          <a:avLst>
            <a:gd name="adj" fmla="val 10000"/>
          </a:avLst>
        </a:prstGeom>
        <a:solidFill>
          <a:srgbClr val="215F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Decay datasets</a:t>
          </a:r>
          <a:endParaRPr lang="en-US" sz="1300" kern="1200" dirty="0"/>
        </a:p>
      </dsp:txBody>
      <dsp:txXfrm>
        <a:off x="670342" y="1023743"/>
        <a:ext cx="1167640" cy="934112"/>
      </dsp:txXfrm>
    </dsp:sp>
    <dsp:sp modelId="{4C6A60B5-CCA8-4CE9-81A2-94F8B5B8E722}">
      <dsp:nvSpPr>
        <dsp:cNvPr id="0" name=""/>
        <dsp:cNvSpPr/>
      </dsp:nvSpPr>
      <dsp:spPr>
        <a:xfrm rot="14700000">
          <a:off x="1849473" y="705835"/>
          <a:ext cx="913305" cy="350292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E6CE1-B21F-4C46-8CDB-84C21A75A1AC}">
      <dsp:nvSpPr>
        <dsp:cNvPr id="0" name=""/>
        <dsp:cNvSpPr/>
      </dsp:nvSpPr>
      <dsp:spPr>
        <a:xfrm>
          <a:off x="1529316" y="57"/>
          <a:ext cx="1167640" cy="934112"/>
        </a:xfrm>
        <a:prstGeom prst="roundRect">
          <a:avLst>
            <a:gd name="adj" fmla="val 10000"/>
          </a:avLst>
        </a:prstGeom>
        <a:solidFill>
          <a:srgbClr val="215F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Particle transfers</a:t>
          </a:r>
          <a:endParaRPr lang="en-US" sz="1300" kern="1200" dirty="0"/>
        </a:p>
      </dsp:txBody>
      <dsp:txXfrm>
        <a:off x="1529316" y="57"/>
        <a:ext cx="1167640" cy="934112"/>
      </dsp:txXfrm>
    </dsp:sp>
    <dsp:sp modelId="{DF6DF95E-637F-4550-8552-AAD27ADB84DE}">
      <dsp:nvSpPr>
        <dsp:cNvPr id="0" name=""/>
        <dsp:cNvSpPr/>
      </dsp:nvSpPr>
      <dsp:spPr>
        <a:xfrm rot="17700000">
          <a:off x="2799820" y="705835"/>
          <a:ext cx="913305" cy="350292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75C6E-5E57-41C2-9FE6-A31392B7E758}">
      <dsp:nvSpPr>
        <dsp:cNvPr id="0" name=""/>
        <dsp:cNvSpPr/>
      </dsp:nvSpPr>
      <dsp:spPr>
        <a:xfrm>
          <a:off x="2865642" y="57"/>
          <a:ext cx="1167640" cy="934112"/>
        </a:xfrm>
        <a:prstGeom prst="roundRect">
          <a:avLst>
            <a:gd name="adj" fmla="val 10000"/>
          </a:avLst>
        </a:prstGeom>
        <a:solidFill>
          <a:srgbClr val="215F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In-beam </a:t>
          </a:r>
          <a:r>
            <a:rPr lang="el-GR" sz="1300" kern="1200" dirty="0" smtClean="0">
              <a:latin typeface="Times New Roman"/>
              <a:cs typeface="Times New Roman"/>
            </a:rPr>
            <a:t>γ</a:t>
          </a:r>
          <a:r>
            <a:rPr lang="en-US" sz="1300" kern="1200" dirty="0" smtClean="0">
              <a:latin typeface="Times New Roman"/>
              <a:cs typeface="Times New Roman"/>
            </a:rPr>
            <a:t> </a:t>
          </a:r>
          <a:r>
            <a:rPr lang="en-US" sz="1300" kern="1200" dirty="0" smtClean="0"/>
            <a:t>spectroscopy</a:t>
          </a:r>
          <a:endParaRPr lang="en-US" sz="1300" kern="1200" dirty="0"/>
        </a:p>
      </dsp:txBody>
      <dsp:txXfrm>
        <a:off x="2865642" y="57"/>
        <a:ext cx="1167640" cy="934112"/>
      </dsp:txXfrm>
    </dsp:sp>
    <dsp:sp modelId="{5FF9A42C-DFA5-4D01-A6AD-B7AD9E3D6F0F}">
      <dsp:nvSpPr>
        <dsp:cNvPr id="0" name=""/>
        <dsp:cNvSpPr/>
      </dsp:nvSpPr>
      <dsp:spPr>
        <a:xfrm rot="20700000">
          <a:off x="3410691" y="1433843"/>
          <a:ext cx="913305" cy="350292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D9087-F25B-4AF4-AFE0-AAFA56E3D416}">
      <dsp:nvSpPr>
        <dsp:cNvPr id="0" name=""/>
        <dsp:cNvSpPr/>
      </dsp:nvSpPr>
      <dsp:spPr>
        <a:xfrm>
          <a:off x="3724616" y="1023743"/>
          <a:ext cx="1167640" cy="934112"/>
        </a:xfrm>
        <a:prstGeom prst="roundRect">
          <a:avLst>
            <a:gd name="adj" fmla="val 10000"/>
          </a:avLst>
        </a:prstGeom>
        <a:solidFill>
          <a:srgbClr val="215F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Miscellaneous reactions</a:t>
          </a:r>
          <a:endParaRPr lang="en-US" sz="1300" kern="1200" dirty="0"/>
        </a:p>
      </dsp:txBody>
      <dsp:txXfrm>
        <a:off x="3724616" y="1023743"/>
        <a:ext cx="1167640" cy="934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2719C7E-E30A-42B1-AAC1-6B2FBAE48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450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7113" y="403225"/>
            <a:ext cx="5262562" cy="40084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3143076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 pitchFamily="-111" charset="-128"/>
      </a:defRPr>
    </a:lvl1pPr>
    <a:lvl2pPr marL="482600" indent="-25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2pPr>
    <a:lvl3pPr marL="965200" indent="-50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3pPr>
    <a:lvl4pPr marL="1449388" indent="-777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4pPr>
    <a:lvl5pPr marL="1931988" indent="-1031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xfrm>
            <a:off x="731853" y="4560570"/>
            <a:ext cx="5851496" cy="4320540"/>
          </a:xfrm>
          <a:prstGeom prst="rect">
            <a:avLst/>
          </a:prstGeom>
          <a:noFill/>
        </p:spPr>
        <p:txBody>
          <a:bodyPr lIns="95079" tIns="47540" rIns="95079" bIns="47540"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06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7814"/>
            <a:ext cx="8161020" cy="518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632960"/>
            <a:ext cx="6720840" cy="1300480"/>
          </a:xfrm>
        </p:spPr>
        <p:txBody>
          <a:bodyPr/>
          <a:lstStyle>
            <a:lvl1pPr marL="0" indent="0" algn="ctr">
              <a:buNone/>
              <a:defRPr/>
            </a:lvl1pPr>
            <a:lvl2pPr marL="483263" indent="0" algn="ctr">
              <a:buNone/>
              <a:defRPr/>
            </a:lvl2pPr>
            <a:lvl3pPr marL="966526" indent="0" algn="ctr">
              <a:buNone/>
              <a:defRPr/>
            </a:lvl3pPr>
            <a:lvl4pPr marL="1449788" indent="0" algn="ctr">
              <a:buNone/>
              <a:defRPr/>
            </a:lvl4pPr>
            <a:lvl5pPr marL="1933052" indent="0" algn="ctr">
              <a:buNone/>
              <a:defRPr/>
            </a:lvl5pPr>
            <a:lvl6pPr marL="2416316" indent="0" algn="ctr">
              <a:buNone/>
              <a:defRPr/>
            </a:lvl6pPr>
            <a:lvl7pPr marL="2899579" indent="0" algn="ctr">
              <a:buNone/>
              <a:defRPr/>
            </a:lvl7pPr>
            <a:lvl8pPr marL="3382842" indent="0" algn="ctr">
              <a:buNone/>
              <a:defRPr/>
            </a:lvl8pPr>
            <a:lvl9pPr marL="386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57800" y="6780213"/>
            <a:ext cx="4208463" cy="230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64308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257800" y="7010400"/>
            <a:ext cx="41910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64308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Speaker - Slide </a:t>
            </a:r>
            <a:fld id="{EBE01311-EF90-4B83-B1FF-12E2D8AE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4616" y="0"/>
            <a:ext cx="9451975" cy="70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25" y="1320801"/>
            <a:ext cx="7864475" cy="469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69" tIns="45384" rIns="90769" bIns="45384">
            <a:spAutoFit/>
          </a:bodyPr>
          <a:lstStyle/>
          <a:p>
            <a:pPr defTabSz="479846" eaLnBrk="0" hangingPunct="0">
              <a:lnSpc>
                <a:spcPct val="90000"/>
              </a:lnSpc>
              <a:defRPr/>
            </a:pPr>
            <a:endParaRPr lang="en-US" sz="273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1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3847" indent="0" algn="ctr">
              <a:buNone/>
              <a:defRPr/>
            </a:lvl2pPr>
            <a:lvl3pPr marL="907692" indent="0" algn="ctr">
              <a:buNone/>
              <a:defRPr/>
            </a:lvl3pPr>
            <a:lvl4pPr marL="1361537" indent="0" algn="ctr">
              <a:buNone/>
              <a:defRPr/>
            </a:lvl4pPr>
            <a:lvl5pPr marL="1815385" indent="0" algn="ctr">
              <a:buNone/>
              <a:defRPr/>
            </a:lvl5pPr>
            <a:lvl6pPr marL="2269231" indent="0" algn="ctr">
              <a:buNone/>
              <a:defRPr/>
            </a:lvl6pPr>
            <a:lvl7pPr marL="2723076" indent="0" algn="ctr">
              <a:buNone/>
              <a:defRPr/>
            </a:lvl7pPr>
            <a:lvl8pPr marL="3176922" indent="0" algn="ctr">
              <a:buNone/>
              <a:defRPr/>
            </a:lvl8pPr>
            <a:lvl9pPr marL="36307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010" y="3352804"/>
            <a:ext cx="945118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0020" y="6812959"/>
            <a:ext cx="9921240" cy="366516"/>
          </a:xfrm>
          <a:prstGeom prst="rect">
            <a:avLst/>
          </a:prstGeom>
          <a:noFill/>
        </p:spPr>
        <p:txBody>
          <a:bodyPr wrap="square" lIns="90810" tIns="45405" rIns="90810" bIns="45405" rtlCol="0">
            <a:spAutoFit/>
          </a:bodyPr>
          <a:lstStyle/>
          <a:p>
            <a:pPr algn="ctr"/>
            <a:r>
              <a:rPr lang="en-US" sz="893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93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93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93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161983" y="442921"/>
            <a:ext cx="2880360" cy="2239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882" t="8897" r="10389" b="17117"/>
          <a:stretch/>
        </p:blipFill>
        <p:spPr>
          <a:xfrm>
            <a:off x="3147395" y="1039967"/>
            <a:ext cx="1694798" cy="1936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55" y="1039968"/>
            <a:ext cx="1253308" cy="1626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998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5173"/>
            <a:ext cx="9601200" cy="780028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0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3267" y="1408115"/>
            <a:ext cx="8258175" cy="5130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591" tIns="48296" rIns="96591" bIns="48296">
            <a:spAutoFit/>
          </a:bodyPr>
          <a:lstStyle/>
          <a:p>
            <a:pPr defTabSz="48309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21175" y="3209926"/>
            <a:ext cx="9601200" cy="5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591" tIns="48296" rIns="96591" bIns="48296">
            <a:spAutoFit/>
          </a:bodyPr>
          <a:lstStyle/>
          <a:p>
            <a:pPr defTabSz="48309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" y="1138240"/>
            <a:ext cx="9440468" cy="5362575"/>
          </a:xfrm>
        </p:spPr>
        <p:txBody>
          <a:bodyPr/>
          <a:lstStyle>
            <a:lvl3pPr>
              <a:defRPr sz="19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10" y="304806"/>
            <a:ext cx="9441180" cy="51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347715" y="6780213"/>
            <a:ext cx="4453387" cy="388937"/>
          </a:xfrm>
          <a:prstGeom prst="rect">
            <a:avLst/>
          </a:prstGeom>
        </p:spPr>
        <p:txBody>
          <a:bodyPr lIns="96661" tIns="48331" rIns="96661" bIns="48331"/>
          <a:lstStyle>
            <a:lvl1pPr algn="r" eaLnBrk="0" hangingPunct="0">
              <a:lnSpc>
                <a:spcPct val="90000"/>
              </a:lnSpc>
              <a:defRPr sz="11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Jun Chen, NSCL Research Discussion, September 13, 2018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801100" y="6780213"/>
            <a:ext cx="800100" cy="388937"/>
          </a:xfrm>
          <a:prstGeom prst="rect">
            <a:avLst/>
          </a:prstGeom>
        </p:spPr>
        <p:txBody>
          <a:bodyPr lIns="96661" tIns="48331" rIns="96661" bIns="48331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80963"/>
            <a:ext cx="66484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138238"/>
            <a:ext cx="86391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sldNum="0" hdr="0" ftr="0" dt="0"/>
  <p:txStyles>
    <p:titleStyle>
      <a:lvl1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2pPr>
      <a:lvl3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3pPr>
      <a:lvl4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4pPr>
      <a:lvl5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5pPr>
      <a:lvl6pPr marL="483306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66612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449918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933224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975" indent="-180975" algn="l" defTabSz="854075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100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marL="482600" indent="-180975" algn="l" defTabSz="854075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7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2pPr>
      <a:lvl3pPr marL="784225" indent="-180975" algn="l" defTabSz="854075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7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328738" indent="-241300" algn="l" defTabSz="85407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866900" indent="-158750" algn="l" defTabSz="85407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351083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834390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317696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801002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9240" y="937260"/>
            <a:ext cx="4000500" cy="1831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sp>
        <p:nvSpPr>
          <p:cNvPr id="6" name="Rectangle 5"/>
          <p:cNvSpPr/>
          <p:nvPr/>
        </p:nvSpPr>
        <p:spPr>
          <a:xfrm>
            <a:off x="160020" y="6777990"/>
            <a:ext cx="928116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8"/>
          <a:stretch/>
        </p:blipFill>
        <p:spPr>
          <a:xfrm>
            <a:off x="3657600" y="809244"/>
            <a:ext cx="930096" cy="1248156"/>
          </a:xfrm>
          <a:prstGeom prst="rect">
            <a:avLst/>
          </a:prstGeom>
        </p:spPr>
      </p:pic>
      <p:sp>
        <p:nvSpPr>
          <p:cNvPr id="10" name="Subtitle 6"/>
          <p:cNvSpPr>
            <a:spLocks noGrp="1"/>
          </p:cNvSpPr>
          <p:nvPr>
            <p:ph type="subTitle" idx="1"/>
          </p:nvPr>
        </p:nvSpPr>
        <p:spPr>
          <a:xfrm>
            <a:off x="1600200" y="4271725"/>
            <a:ext cx="6400800" cy="1214675"/>
          </a:xfrm>
        </p:spPr>
        <p:txBody>
          <a:bodyPr/>
          <a:lstStyle/>
          <a:p>
            <a:r>
              <a:rPr lang="en-US" dirty="0" smtClean="0"/>
              <a:t>Jun Chen</a:t>
            </a:r>
          </a:p>
          <a:p>
            <a:r>
              <a:rPr lang="en-US" sz="2000" dirty="0" smtClean="0"/>
              <a:t>2020 USNDP meeting</a:t>
            </a:r>
          </a:p>
          <a:p>
            <a:r>
              <a:rPr lang="en-US" sz="2000" dirty="0" smtClean="0"/>
              <a:t>December 3, 2020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524000" y="2743200"/>
            <a:ext cx="7239000" cy="1426628"/>
          </a:xfrm>
        </p:spPr>
        <p:txBody>
          <a:bodyPr/>
          <a:lstStyle/>
          <a:p>
            <a:r>
              <a:rPr lang="en-US" dirty="0" smtClean="0"/>
              <a:t>For Facilitating ENSDF Evaluation: Code Developments at MSU</a:t>
            </a:r>
          </a:p>
        </p:txBody>
      </p:sp>
      <p:pic>
        <p:nvPicPr>
          <p:cNvPr id="2050" name="Picture 2" descr="NUCLEI2015 | Contac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62000"/>
            <a:ext cx="1064190" cy="12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38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 l="30382" t="86538" r="45313" b="6250"/>
          <a:stretch>
            <a:fillRect/>
          </a:stretch>
        </p:blipFill>
        <p:spPr bwMode="auto">
          <a:xfrm>
            <a:off x="0" y="6553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8374393" y="1081508"/>
            <a:ext cx="1150607" cy="1128292"/>
            <a:chOff x="4357937" y="59425"/>
            <a:chExt cx="1150607" cy="1128292"/>
          </a:xfrm>
        </p:grpSpPr>
        <p:sp>
          <p:nvSpPr>
            <p:cNvPr id="23" name="Oval 22"/>
            <p:cNvSpPr/>
            <p:nvPr/>
          </p:nvSpPr>
          <p:spPr>
            <a:xfrm>
              <a:off x="4357937" y="59425"/>
              <a:ext cx="1150607" cy="1128292"/>
            </a:xfrm>
            <a:prstGeom prst="ellipse">
              <a:avLst/>
            </a:prstGeom>
            <a:solidFill>
              <a:srgbClr val="4BAC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4526440" y="224659"/>
              <a:ext cx="813601" cy="797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atin typeface="Calibri" pitchFamily="34" charset="0"/>
                </a:rPr>
                <a:t>Dissemination</a:t>
              </a:r>
              <a:endParaRPr lang="en-US" sz="1000" b="1" kern="1200" dirty="0">
                <a:latin typeface="Calibri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latin typeface="Calibri Light" pitchFamily="34" charset="0"/>
                </a:rPr>
                <a:t>Java-NDS</a:t>
              </a:r>
              <a:endParaRPr lang="en-US" sz="1000" kern="1200" dirty="0">
                <a:latin typeface="Calibri Light" pitchFamily="34" charset="0"/>
              </a:endParaRP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68796"/>
          </a:xfrm>
        </p:spPr>
        <p:txBody>
          <a:bodyPr/>
          <a:lstStyle/>
          <a:p>
            <a:r>
              <a:rPr lang="en-US" dirty="0" smtClean="0"/>
              <a:t>Code developments for ENSDF: </a:t>
            </a:r>
            <a:r>
              <a:rPr lang="en-US" sz="3200" dirty="0" smtClean="0">
                <a:solidFill>
                  <a:srgbClr val="4BACC6"/>
                </a:solidFill>
              </a:rPr>
              <a:t>Dissemination</a:t>
            </a: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/>
          <a:srcRect l="1565" t="9114" r="15486" b="2344"/>
          <a:stretch>
            <a:fillRect/>
          </a:stretch>
        </p:blipFill>
        <p:spPr bwMode="auto">
          <a:xfrm>
            <a:off x="228600" y="1447800"/>
            <a:ext cx="1354122" cy="173736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ounded Rectangle 4"/>
          <p:cNvSpPr/>
          <p:nvPr/>
        </p:nvSpPr>
        <p:spPr>
          <a:xfrm>
            <a:off x="381000" y="1219200"/>
            <a:ext cx="990600" cy="228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pPr algn="ctr" defTabSz="1268679">
              <a:lnSpc>
                <a:spcPct val="90000"/>
              </a:lnSpc>
              <a:spcAft>
                <a:spcPct val="35000"/>
              </a:spcAft>
            </a:pPr>
            <a:r>
              <a:rPr lang="en-US" sz="1400" dirty="0" smtClean="0">
                <a:solidFill>
                  <a:srgbClr val="0070C0"/>
                </a:solidFill>
                <a:latin typeface="Calibri" pitchFamily="34" charset="0"/>
              </a:rPr>
              <a:t>ENSDF file</a:t>
            </a:r>
            <a:endParaRPr lang="en-US" sz="1400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0" y="4114800"/>
            <a:ext cx="6400800" cy="1828800"/>
            <a:chOff x="2438400" y="4191000"/>
            <a:chExt cx="6400800" cy="1828800"/>
          </a:xfrm>
        </p:grpSpPr>
        <p:sp>
          <p:nvSpPr>
            <p:cNvPr id="40" name="Round Same Side Corner Rectangle 39"/>
            <p:cNvSpPr/>
            <p:nvPr/>
          </p:nvSpPr>
          <p:spPr>
            <a:xfrm>
              <a:off x="2438400" y="4191000"/>
              <a:ext cx="6400800" cy="1828800"/>
            </a:xfrm>
            <a:prstGeom prst="round2SameRect">
              <a:avLst/>
            </a:prstGeom>
            <a:noFill/>
            <a:ln w="38100"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600" y="5349240"/>
              <a:ext cx="1788898" cy="36576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4495800"/>
              <a:ext cx="4213860" cy="640080"/>
            </a:xfrm>
            <a:prstGeom prst="rect">
              <a:avLst/>
            </a:prstGeom>
          </p:spPr>
        </p:pic>
        <p:pic>
          <p:nvPicPr>
            <p:cNvPr id="37" name="Picture 1" descr="nd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19400" y="4343400"/>
              <a:ext cx="1162132" cy="155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oup 42"/>
          <p:cNvGrpSpPr/>
          <p:nvPr/>
        </p:nvGrpSpPr>
        <p:grpSpPr>
          <a:xfrm>
            <a:off x="2819400" y="1295400"/>
            <a:ext cx="5181600" cy="2362200"/>
            <a:chOff x="2362200" y="1295400"/>
            <a:chExt cx="5181600" cy="2362200"/>
          </a:xfrm>
        </p:grpSpPr>
        <p:sp>
          <p:nvSpPr>
            <p:cNvPr id="38" name="Rounded Rectangle 37"/>
            <p:cNvSpPr/>
            <p:nvPr/>
          </p:nvSpPr>
          <p:spPr>
            <a:xfrm>
              <a:off x="2362200" y="1295400"/>
              <a:ext cx="5181600" cy="2362200"/>
            </a:xfrm>
            <a:prstGeom prst="roundRect">
              <a:avLst/>
            </a:prstGeom>
            <a:solidFill>
              <a:srgbClr val="4BACC6"/>
            </a:solidFill>
            <a:ln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0400" y="1524000"/>
              <a:ext cx="1419627" cy="2011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05400" y="1600200"/>
              <a:ext cx="1778177" cy="16459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2" name="Right Arrow 41"/>
          <p:cNvSpPr/>
          <p:nvPr/>
        </p:nvSpPr>
        <p:spPr>
          <a:xfrm>
            <a:off x="1676400" y="1752600"/>
            <a:ext cx="1066800" cy="1371600"/>
          </a:xfrm>
          <a:prstGeom prst="rightArrow">
            <a:avLst/>
          </a:prstGeom>
          <a:noFill/>
          <a:ln w="28575">
            <a:solidFill>
              <a:srgbClr val="4BAC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676400" y="2286000"/>
            <a:ext cx="10668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</a:pPr>
            <a:r>
              <a:rPr lang="en-US" sz="1500" b="1" dirty="0" smtClean="0">
                <a:solidFill>
                  <a:srgbClr val="C00000"/>
                </a:solidFill>
                <a:latin typeface="Calibri Light" pitchFamily="34" charset="0"/>
              </a:rPr>
              <a:t>Java-NDS</a:t>
            </a:r>
            <a:endParaRPr lang="en-US" sz="1500" b="1" dirty="0">
              <a:solidFill>
                <a:srgbClr val="C00000"/>
              </a:solidFill>
              <a:latin typeface="Calibri Light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3773775"/>
            <a:ext cx="1905000" cy="2169825"/>
          </a:xfrm>
          <a:prstGeom prst="rect">
            <a:avLst/>
          </a:prstGeom>
          <a:solidFill>
            <a:srgbClr val="4BACC6"/>
          </a:solidFill>
          <a:ln w="28575">
            <a:solidFill>
              <a:srgbClr val="4BACC6"/>
            </a:solidFill>
          </a:ln>
        </p:spPr>
        <p:txBody>
          <a:bodyPr wrap="square">
            <a:spAutoFit/>
          </a:bodyPr>
          <a:lstStyle/>
          <a:p>
            <a:pPr marL="0" lvl="1" indent="0">
              <a:spcBef>
                <a:spcPts val="600"/>
              </a:spcBef>
            </a:pPr>
            <a:r>
              <a:rPr lang="en-US" sz="18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ＭＳ Ｐゴシック" pitchFamily="-65" charset="-128"/>
              </a:rPr>
              <a:t>Java-NDS </a:t>
            </a:r>
          </a:p>
          <a:p>
            <a:pPr marL="0" lvl="1" indent="0">
              <a:spcBef>
                <a:spcPts val="600"/>
              </a:spcBef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generating publish-ready PDF output for the production of the Nuclear Data Sheet journal and for web-display of ENSDF and XUNDL databases at NNDC retrieval website.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ＭＳ Ｐゴシック" pitchFamily="-65" charset="-12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95600" y="2133600"/>
            <a:ext cx="609600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68679">
              <a:lnSpc>
                <a:spcPct val="90000"/>
              </a:lnSpc>
              <a:spcAft>
                <a:spcPct val="35000"/>
              </a:spcAft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PDF</a:t>
            </a:r>
          </a:p>
          <a:p>
            <a:pPr algn="ctr" defTabSz="1268679">
              <a:lnSpc>
                <a:spcPct val="90000"/>
              </a:lnSpc>
              <a:spcAft>
                <a:spcPct val="35000"/>
              </a:spcAft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output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2020 USNDP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 l="30382" t="86538" r="45313" b="6250"/>
          <a:stretch>
            <a:fillRect/>
          </a:stretch>
        </p:blipFill>
        <p:spPr bwMode="auto">
          <a:xfrm>
            <a:off x="0" y="6553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68796"/>
          </a:xfrm>
        </p:spPr>
        <p:txBody>
          <a:bodyPr/>
          <a:lstStyle/>
          <a:p>
            <a:r>
              <a:rPr lang="en-US" dirty="0" smtClean="0"/>
              <a:t>Code developments for ENSDF: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4BACC6"/>
                </a:solidFill>
              </a:rPr>
              <a:t>Other code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2020 USNDP meeting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305105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>
          <a:xfrm>
            <a:off x="4648200" y="2133600"/>
            <a:ext cx="4114800" cy="3200400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30188">
              <a:buFont typeface="Wingdings" pitchFamily="2" charset="2"/>
              <a:buChar char="q"/>
            </a:pPr>
            <a:r>
              <a:rPr lang="en-US" sz="1800" dirty="0" smtClean="0"/>
              <a:t>  Easy retrieval of AME entries</a:t>
            </a:r>
          </a:p>
          <a:p>
            <a:pPr indent="230188">
              <a:buFont typeface="Wingdings" pitchFamily="2" charset="2"/>
              <a:buChar char="q"/>
            </a:pPr>
            <a:endParaRPr lang="en-US" sz="1800" dirty="0" smtClean="0"/>
          </a:p>
          <a:p>
            <a:pPr indent="230188">
              <a:buFont typeface="Wingdings" pitchFamily="2" charset="2"/>
              <a:buChar char="q"/>
            </a:pPr>
            <a:r>
              <a:rPr lang="en-US" sz="1800" dirty="0" smtClean="0"/>
              <a:t>  Automatically update Q record in an input ENSDF file</a:t>
            </a:r>
          </a:p>
          <a:p>
            <a:pPr indent="230188">
              <a:buFont typeface="Wingdings" pitchFamily="2" charset="2"/>
              <a:buChar char="q"/>
            </a:pPr>
            <a:endParaRPr lang="en-US" sz="1800" dirty="0" smtClean="0"/>
          </a:p>
          <a:p>
            <a:pPr indent="230188">
              <a:buFont typeface="Wingdings" pitchFamily="2" charset="2"/>
              <a:buChar char="q"/>
            </a:pPr>
            <a:r>
              <a:rPr lang="en-US" sz="1800" dirty="0" smtClean="0"/>
              <a:t>  Generate an ENSDF Q-record line and automatically copy it to system clipboard, ready to paste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90800" y="2133600"/>
            <a:ext cx="13716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819400" y="2590800"/>
            <a:ext cx="1066800" cy="457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p</a:t>
            </a:r>
            <a:r>
              <a:rPr lang="en-US" sz="1200" dirty="0" smtClean="0">
                <a:solidFill>
                  <a:srgbClr val="C00000"/>
                </a:solidFill>
              </a:rPr>
              <a:t>opup from right-click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143000" y="5791200"/>
            <a:ext cx="19812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33600"/>
            <a:ext cx="8610600" cy="3886200"/>
          </a:xfrm>
          <a:prstGeom prst="roundRect">
            <a:avLst>
              <a:gd name="adj" fmla="val 8062"/>
            </a:avLst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285750">
              <a:buNone/>
            </a:pPr>
            <a:r>
              <a:rPr lang="en-US" sz="2600" b="1" dirty="0" smtClean="0">
                <a:solidFill>
                  <a:srgbClr val="064308"/>
                </a:solidFill>
                <a:latin typeface="Calibri" pitchFamily="34" charset="0"/>
              </a:rPr>
              <a:t>Codes developed at MSU (&gt;100,000 lines):</a:t>
            </a:r>
          </a:p>
          <a:p>
            <a:pPr marL="396875" lvl="1" indent="285750">
              <a:spcBef>
                <a:spcPts val="600"/>
              </a:spcBef>
              <a:buFontTx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 Light" pitchFamily="34" charset="0"/>
                <a:cs typeface="ＭＳ Ｐゴシック" pitchFamily="-65" charset="-128"/>
              </a:rPr>
              <a:t>Java-NDS</a:t>
            </a:r>
            <a:endParaRPr lang="en-US" sz="24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600"/>
              </a:spcBef>
              <a:buFontTx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 Light" pitchFamily="34" charset="0"/>
                <a:cs typeface="ＭＳ Ｐゴシック" pitchFamily="-65" charset="-128"/>
              </a:rPr>
              <a:t>ConsistencyCheck</a:t>
            </a:r>
            <a:endParaRPr lang="en-US" sz="24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endParaRPr lang="en-US" sz="4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None/>
            </a:pPr>
            <a:endParaRPr lang="en-US" sz="5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endParaRPr lang="en-US" sz="4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r>
              <a:rPr lang="en-US" sz="2400" b="1" i="1" dirty="0" err="1" smtClean="0">
                <a:solidFill>
                  <a:srgbClr val="064308"/>
                </a:solidFill>
                <a:latin typeface="Calibri Light" pitchFamily="34" charset="0"/>
                <a:cs typeface="ＭＳ Ｐゴシック" pitchFamily="-65" charset="-128"/>
              </a:rPr>
              <a:t>KeynumberCheck</a:t>
            </a:r>
            <a:endParaRPr lang="en-US" sz="24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endParaRPr lang="en-US" sz="8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endParaRPr lang="en-US" sz="4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 Light" pitchFamily="34" charset="0"/>
                <a:cs typeface="ＭＳ Ｐゴシック" pitchFamily="-65" charset="-128"/>
              </a:rPr>
              <a:t>Java-RULER</a:t>
            </a:r>
            <a:endParaRPr lang="en-US" sz="24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endParaRPr lang="en-US" sz="8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endParaRPr lang="en-US" sz="6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 Light" pitchFamily="34" charset="0"/>
                <a:cs typeface="ＭＳ Ｐゴシック" pitchFamily="-65" charset="-128"/>
              </a:rPr>
              <a:t>Excel2ENSDF</a:t>
            </a:r>
            <a:endParaRPr lang="en-US" sz="24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endParaRPr lang="en-US" sz="105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 Light" pitchFamily="34" charset="0"/>
                <a:cs typeface="ＭＳ Ｐゴシック" pitchFamily="-65" charset="-128"/>
              </a:rPr>
              <a:t>GLSC</a:t>
            </a:r>
            <a:r>
              <a:rPr lang="en-US" sz="2400" i="1" dirty="0" smtClean="0">
                <a:solidFill>
                  <a:srgbClr val="064308"/>
                </a:solidFill>
                <a:latin typeface="Calibri Light" pitchFamily="34" charset="0"/>
                <a:cs typeface="ＭＳ Ｐゴシック" pitchFamily="-65" charset="-128"/>
              </a:rPr>
              <a:t> (Gamma to Level Scheme Computation)</a:t>
            </a: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endParaRPr lang="en-US" sz="900" dirty="0" smtClean="0">
              <a:solidFill>
                <a:srgbClr val="064308"/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 Light" pitchFamily="34" charset="0"/>
                <a:cs typeface="ＭＳ Ｐゴシック" pitchFamily="-65" charset="-128"/>
              </a:rPr>
              <a:t>AME</a:t>
            </a:r>
            <a:endParaRPr lang="en-US" sz="1600" dirty="0" smtClean="0">
              <a:solidFill>
                <a:srgbClr val="064308"/>
              </a:solidFill>
              <a:latin typeface="Calibri" panose="020F0502020204030204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ct val="50000"/>
              </a:spcBef>
              <a:buFontTx/>
              <a:buChar char="•"/>
            </a:pPr>
            <a:endParaRPr lang="en-US" sz="1600" dirty="0" smtClean="0">
              <a:solidFill>
                <a:srgbClr val="064308"/>
              </a:solidFill>
              <a:latin typeface="Calibri" panose="020F0502020204030204" pitchFamily="34" charset="0"/>
              <a:cs typeface="ＭＳ Ｐゴシック" pitchFamily="-65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481466" cy="510545"/>
          </a:xfrm>
        </p:spPr>
        <p:txBody>
          <a:bodyPr>
            <a:normAutofit fontScale="90000"/>
          </a:bodyPr>
          <a:lstStyle/>
          <a:p>
            <a:pPr algn="l" defTabSz="724959">
              <a:lnSpc>
                <a:spcPct val="90000"/>
              </a:lnSpc>
            </a:pPr>
            <a:r>
              <a:rPr lang="en-CA" sz="3800" dirty="0" smtClean="0"/>
              <a:t>Code</a:t>
            </a:r>
            <a:r>
              <a:rPr lang="en-CA" dirty="0" smtClean="0"/>
              <a:t> developments at MSU</a:t>
            </a:r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1143000"/>
            <a:ext cx="8686800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1400" dirty="0" smtClean="0"/>
              <a:t>Goal: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 Easy </a:t>
            </a:r>
            <a:r>
              <a:rPr lang="en-US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TOOLkit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“E2” (ENSDF Evaluation)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by incorporating all the codes</a:t>
            </a:r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400" dirty="0" smtClean="0"/>
              <a:t>To streamline evaluation process, ensure evaluation quality and improve evaluation efficiency </a:t>
            </a:r>
          </a:p>
          <a:p>
            <a:pPr algn="ctr">
              <a:lnSpc>
                <a:spcPct val="110000"/>
              </a:lnSpc>
            </a:pPr>
            <a:r>
              <a:rPr lang="en-US" sz="1400" dirty="0" smtClean="0"/>
              <a:t>(by up to ~100% case by case)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682240"/>
            <a:ext cx="3028813" cy="219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1200" dirty="0">
                <a:latin typeface="Helvetica" pitchFamily="34" charset="0"/>
                <a:ea typeface="ヒラギノ角ゴ Pro W3"/>
                <a:cs typeface="ヒラギノ角ゴ Pro W3"/>
              </a:rPr>
              <a:t>2020 USNDP meeting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2286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1200" dirty="0" smtClean="0">
                <a:solidFill>
                  <a:srgbClr val="064308"/>
                </a:solidFill>
                <a:cs typeface="ヒラギノ角ゴ Pro W3"/>
              </a:rPr>
              <a:t>Jun Chen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5800" y="6096000"/>
            <a:ext cx="8077200" cy="304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64308"/>
                </a:solidFill>
                <a:latin typeface="Calibri Light" pitchFamily="34" charset="0"/>
              </a:rPr>
              <a:t>Next: </a:t>
            </a:r>
            <a:r>
              <a:rPr lang="en-US" sz="2000" b="1" i="1" dirty="0" err="1" smtClean="0">
                <a:solidFill>
                  <a:srgbClr val="064308"/>
                </a:solidFill>
                <a:latin typeface="Calibri Light" pitchFamily="34" charset="0"/>
              </a:rPr>
              <a:t>FormatCheck</a:t>
            </a:r>
            <a:r>
              <a:rPr lang="en-US" sz="2000" b="1" i="1" dirty="0" smtClean="0">
                <a:solidFill>
                  <a:srgbClr val="064308"/>
                </a:solidFill>
                <a:latin typeface="Calibri Light" pitchFamily="34" charset="0"/>
              </a:rPr>
              <a:t> in Java</a:t>
            </a:r>
            <a:endParaRPr lang="en-US" sz="2000" b="1" i="1" dirty="0">
              <a:solidFill>
                <a:srgbClr val="064308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650"/>
            <a:ext cx="8686800" cy="508350"/>
          </a:xfrm>
        </p:spPr>
        <p:txBody>
          <a:bodyPr/>
          <a:lstStyle/>
          <a:p>
            <a:r>
              <a:rPr lang="en-US" dirty="0" smtClean="0"/>
              <a:t>Code developments for ENSDF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371600" y="1066800"/>
            <a:ext cx="6781800" cy="533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Make computer do the tedious work efficiently </a:t>
            </a:r>
          </a:p>
          <a:p>
            <a:pPr algn="ctr"/>
            <a:r>
              <a:rPr lang="en-US" sz="1400" dirty="0" smtClean="0"/>
              <a:t>Leave evaluators to concentrate on “evaluation”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1371600" y="6096000"/>
            <a:ext cx="7010400" cy="381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Goal: an Easy </a:t>
            </a:r>
            <a:r>
              <a:rPr lang="en-US" sz="1400" dirty="0" err="1" smtClean="0"/>
              <a:t>TOOLkit</a:t>
            </a:r>
            <a:r>
              <a:rPr lang="en-US" sz="1400" dirty="0" smtClean="0"/>
              <a:t> “E2” (ENSDF Evaluation) for streamlining evaluation process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 l="30382" t="86538" r="45313" b="6250"/>
          <a:stretch>
            <a:fillRect/>
          </a:stretch>
        </p:blipFill>
        <p:spPr bwMode="auto">
          <a:xfrm>
            <a:off x="0" y="6553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6"/>
          <p:cNvGrpSpPr/>
          <p:nvPr/>
        </p:nvGrpSpPr>
        <p:grpSpPr>
          <a:xfrm>
            <a:off x="1524000" y="1752600"/>
            <a:ext cx="6400800" cy="4206240"/>
            <a:chOff x="1524000" y="1447800"/>
            <a:chExt cx="6096000" cy="4470400"/>
          </a:xfrm>
        </p:grpSpPr>
        <p:graphicFrame>
          <p:nvGraphicFramePr>
            <p:cNvPr id="13" name="Diagram 12"/>
            <p:cNvGraphicFramePr/>
            <p:nvPr/>
          </p:nvGraphicFramePr>
          <p:xfrm>
            <a:off x="1524000" y="1447800"/>
            <a:ext cx="6096000" cy="447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4" name="Group 2"/>
            <p:cNvGrpSpPr/>
            <p:nvPr/>
          </p:nvGrpSpPr>
          <p:grpSpPr>
            <a:xfrm>
              <a:off x="3733800" y="2895600"/>
              <a:ext cx="1752600" cy="457200"/>
              <a:chOff x="0" y="1190"/>
              <a:chExt cx="2438400" cy="944562"/>
            </a:xfrm>
          </p:grpSpPr>
          <p:sp>
            <p:nvSpPr>
              <p:cNvPr id="15" name="Rounded Rectangle 4"/>
              <p:cNvSpPr/>
              <p:nvPr/>
            </p:nvSpPr>
            <p:spPr>
              <a:xfrm>
                <a:off x="0" y="1190"/>
                <a:ext cx="2438400" cy="944562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46110" y="47300"/>
                <a:ext cx="2346180" cy="8523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algn="ctr" defTabSz="1268679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500" dirty="0" smtClean="0">
                    <a:latin typeface="Calibri" pitchFamily="34" charset="0"/>
                  </a:rPr>
                  <a:t>ENSDF file</a:t>
                </a:r>
                <a:endParaRPr lang="en-US" sz="2500" dirty="0">
                  <a:latin typeface="Calibri" pitchFamily="34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8534400" y="609600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64308"/>
                </a:solidFill>
              </a:rPr>
              <a:t>“E2”=“EZ” for easy</a:t>
            </a:r>
            <a:endParaRPr lang="en-US" sz="1000" dirty="0">
              <a:solidFill>
                <a:srgbClr val="06430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8600" y="2895600"/>
            <a:ext cx="12192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64308"/>
                </a:solidFill>
                <a:latin typeface="+mn-lt"/>
              </a:rPr>
              <a:t>Listed legacy codes will be replaced by new codes under development</a:t>
            </a:r>
          </a:p>
        </p:txBody>
      </p:sp>
      <p:grpSp>
        <p:nvGrpSpPr>
          <p:cNvPr id="22" name="Group 16"/>
          <p:cNvGrpSpPr/>
          <p:nvPr/>
        </p:nvGrpSpPr>
        <p:grpSpPr>
          <a:xfrm>
            <a:off x="381000" y="2590800"/>
            <a:ext cx="838200" cy="1477328"/>
            <a:chOff x="457200" y="3179802"/>
            <a:chExt cx="838200" cy="1477328"/>
          </a:xfrm>
        </p:grpSpPr>
        <p:sp>
          <p:nvSpPr>
            <p:cNvPr id="23" name="TextBox 22"/>
            <p:cNvSpPr txBox="1"/>
            <p:nvPr/>
          </p:nvSpPr>
          <p:spPr>
            <a:xfrm>
              <a:off x="457200" y="3179802"/>
              <a:ext cx="838200" cy="14773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64308"/>
                  </a:solidFill>
                  <a:latin typeface="+mn-lt"/>
                </a:rPr>
                <a:t>New codes developed in Java</a:t>
              </a:r>
            </a:p>
            <a:p>
              <a:pPr algn="ctr"/>
              <a:endParaRPr lang="en-US" sz="1000" dirty="0" smtClean="0">
                <a:solidFill>
                  <a:srgbClr val="064308"/>
                </a:solidFill>
              </a:endParaRPr>
            </a:p>
            <a:p>
              <a:pPr algn="ctr"/>
              <a:endParaRPr lang="en-US" sz="1000" dirty="0" smtClean="0">
                <a:solidFill>
                  <a:srgbClr val="064308"/>
                </a:solidFill>
              </a:endParaRPr>
            </a:p>
            <a:p>
              <a:pPr algn="ctr"/>
              <a:endParaRPr lang="en-US" sz="1000" dirty="0" smtClean="0">
                <a:solidFill>
                  <a:srgbClr val="064308"/>
                </a:solidFill>
              </a:endParaRPr>
            </a:p>
            <a:p>
              <a:pPr algn="ctr"/>
              <a:endParaRPr lang="en-US" sz="1000" dirty="0" smtClean="0">
                <a:solidFill>
                  <a:srgbClr val="064308"/>
                </a:solidFill>
              </a:endParaRPr>
            </a:p>
            <a:p>
              <a:pPr algn="ctr"/>
              <a:endParaRPr lang="en-US" sz="1000" dirty="0" smtClean="0">
                <a:solidFill>
                  <a:srgbClr val="064308"/>
                </a:solidFill>
              </a:endParaRPr>
            </a:p>
            <a:p>
              <a:pPr algn="ctr"/>
              <a:endParaRPr lang="en-US" sz="1000" dirty="0">
                <a:solidFill>
                  <a:srgbClr val="064308"/>
                </a:solidFill>
              </a:endParaRPr>
            </a:p>
          </p:txBody>
        </p:sp>
        <p:pic>
          <p:nvPicPr>
            <p:cNvPr id="24" name="Picture 2" descr="Java (programming language) - Wikipedi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6880" y="3810000"/>
              <a:ext cx="399920" cy="731520"/>
            </a:xfrm>
            <a:prstGeom prst="rect">
              <a:avLst/>
            </a:prstGeom>
            <a:noFill/>
          </p:spPr>
        </p:pic>
      </p:grpSp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2020 USNDP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68796"/>
          </a:xfrm>
        </p:spPr>
        <p:txBody>
          <a:bodyPr/>
          <a:lstStyle/>
          <a:p>
            <a:r>
              <a:rPr lang="en-US" dirty="0" smtClean="0"/>
              <a:t>Code developments for ENSDF: </a:t>
            </a:r>
            <a:r>
              <a:rPr lang="en-US" sz="3200" dirty="0" smtClean="0">
                <a:solidFill>
                  <a:srgbClr val="C0504D"/>
                </a:solidFill>
              </a:rPr>
              <a:t>Compilation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 l="30382" t="86538" r="45313" b="6250"/>
          <a:stretch>
            <a:fillRect/>
          </a:stretch>
        </p:blipFill>
        <p:spPr bwMode="auto">
          <a:xfrm>
            <a:off x="0" y="6553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228600" y="1143000"/>
            <a:ext cx="1183025" cy="1153199"/>
            <a:chOff x="930696" y="0"/>
            <a:chExt cx="1183025" cy="1153199"/>
          </a:xfrm>
        </p:grpSpPr>
        <p:sp>
          <p:nvSpPr>
            <p:cNvPr id="23" name="Oval 22"/>
            <p:cNvSpPr/>
            <p:nvPr/>
          </p:nvSpPr>
          <p:spPr>
            <a:xfrm>
              <a:off x="930696" y="0"/>
              <a:ext cx="1183025" cy="1153199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1103946" y="168882"/>
              <a:ext cx="836525" cy="815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latin typeface="Calibri" pitchFamily="34" charset="0"/>
                </a:rPr>
                <a:t>Compilation</a:t>
              </a:r>
              <a:endParaRPr lang="en-US" sz="1200" b="1" kern="1200" dirty="0">
                <a:latin typeface="Calibri" pitchFamily="34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kern="1200" dirty="0" smtClean="0">
                  <a:latin typeface="Calibri Light" pitchFamily="34" charset="0"/>
                </a:rPr>
                <a:t>EXCEL2ENSDF  (ENSDF2ENSDF)format conversion</a:t>
              </a:r>
              <a:endParaRPr lang="en-US" sz="900" kern="1200" dirty="0">
                <a:latin typeface="Calibri Light" pitchFamily="34" charset="0"/>
              </a:endParaRPr>
            </a:p>
          </p:txBody>
        </p:sp>
      </p:grp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l="1565" t="9114" r="15486" b="2344"/>
          <a:stretch>
            <a:fillRect/>
          </a:stretch>
        </p:blipFill>
        <p:spPr bwMode="auto">
          <a:xfrm>
            <a:off x="6951678" y="2072640"/>
            <a:ext cx="1354122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/>
          <a:srcRect l="1955" t="23219" r="4190" b="7597"/>
          <a:stretch>
            <a:fillRect/>
          </a:stretch>
        </p:blipFill>
        <p:spPr bwMode="auto">
          <a:xfrm>
            <a:off x="1447800" y="2209800"/>
            <a:ext cx="235384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Rounded Rectangle 4"/>
          <p:cNvSpPr/>
          <p:nvPr/>
        </p:nvSpPr>
        <p:spPr>
          <a:xfrm>
            <a:off x="7104078" y="1676400"/>
            <a:ext cx="990600" cy="228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pPr algn="ctr" defTabSz="1268679">
              <a:lnSpc>
                <a:spcPct val="90000"/>
              </a:lnSpc>
              <a:spcAft>
                <a:spcPct val="35000"/>
              </a:spcAft>
            </a:pPr>
            <a:r>
              <a:rPr lang="en-US" sz="1400" dirty="0" smtClean="0">
                <a:solidFill>
                  <a:srgbClr val="0070C0"/>
                </a:solidFill>
                <a:latin typeface="Calibri" pitchFamily="34" charset="0"/>
              </a:rPr>
              <a:t>ENSDF file</a:t>
            </a:r>
            <a:endParaRPr lang="en-US" sz="1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7" name="Rounded Rectangle 4"/>
          <p:cNvSpPr/>
          <p:nvPr/>
        </p:nvSpPr>
        <p:spPr>
          <a:xfrm>
            <a:off x="2133600" y="1828800"/>
            <a:ext cx="990600" cy="228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pPr algn="ctr" defTabSz="1268679">
              <a:lnSpc>
                <a:spcPct val="90000"/>
              </a:lnSpc>
              <a:spcAft>
                <a:spcPct val="35000"/>
              </a:spcAft>
            </a:pPr>
            <a:r>
              <a:rPr lang="en-US" sz="1400" dirty="0" smtClean="0">
                <a:solidFill>
                  <a:srgbClr val="0070C0"/>
                </a:solidFill>
                <a:latin typeface="Calibri" pitchFamily="34" charset="0"/>
              </a:rPr>
              <a:t>Excel file</a:t>
            </a:r>
            <a:endParaRPr lang="en-US" sz="1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48000" y="12192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 Light" pitchFamily="34" charset="0"/>
              </a:rPr>
              <a:t>Excel2ENSDF</a:t>
            </a:r>
            <a:r>
              <a:rPr lang="en-US" sz="2400" dirty="0" smtClean="0">
                <a:latin typeface="Calibri Light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 Light" pitchFamily="34" charset="0"/>
              </a:rPr>
              <a:t>OR </a:t>
            </a:r>
            <a:r>
              <a:rPr lang="en-US" sz="2400" b="1" dirty="0" smtClean="0">
                <a:latin typeface="Calibri Light" pitchFamily="34" charset="0"/>
              </a:rPr>
              <a:t>ENSDF2Excel</a:t>
            </a:r>
            <a:endParaRPr lang="en-US" sz="24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1143000" y="4038600"/>
            <a:ext cx="7467600" cy="685800"/>
          </a:xfrm>
          <a:prstGeom prst="roundRect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bg1"/>
                </a:solidFill>
              </a:rPr>
              <a:t> Easy conversion between Excel format and ENSDF format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bg1"/>
                </a:solidFill>
              </a:rPr>
              <a:t> Convenient and efficient for arithmetic and string operations,  checking, merging, data extracting, etc., on batches of data values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2020 USNDP meeting</a:t>
            </a:r>
          </a:p>
        </p:txBody>
      </p:sp>
      <p:sp>
        <p:nvSpPr>
          <p:cNvPr id="28" name="Left-Right Arrow 27"/>
          <p:cNvSpPr/>
          <p:nvPr/>
        </p:nvSpPr>
        <p:spPr>
          <a:xfrm>
            <a:off x="4191000" y="2590800"/>
            <a:ext cx="2286000" cy="685800"/>
          </a:xfrm>
          <a:prstGeom prst="leftRightArrow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143000" y="4953000"/>
            <a:ext cx="7467600" cy="1524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Example usage:</a:t>
            </a:r>
          </a:p>
          <a:p>
            <a:pPr marL="230188"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bg1"/>
                </a:solidFill>
              </a:rPr>
              <a:t> Converting tabulated E(n)(lab) to E(level) in ENSDF: multiplier and offset=S(n) needed once</a:t>
            </a:r>
          </a:p>
          <a:p>
            <a:pPr marL="230188" indent="111125"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bg1"/>
                </a:solidFill>
              </a:rPr>
              <a:t> Adding new data fields to existing ENSDF: </a:t>
            </a:r>
          </a:p>
          <a:p>
            <a:pPr marL="461963">
              <a:buFont typeface="Wingdings" pitchFamily="2" charset="2"/>
              <a:buChar char="ü"/>
            </a:pPr>
            <a:r>
              <a:rPr lang="en-US" sz="1200" dirty="0" smtClean="0">
                <a:solidFill>
                  <a:schemeClr val="bg1"/>
                </a:solidFill>
              </a:rPr>
              <a:t>  convert ENSDF to Excel</a:t>
            </a:r>
          </a:p>
          <a:p>
            <a:pPr marL="461963" indent="120650">
              <a:buFont typeface="Wingdings" pitchFamily="2" charset="2"/>
              <a:buChar char="ü"/>
            </a:pPr>
            <a:r>
              <a:rPr lang="en-US" sz="1200" dirty="0" smtClean="0">
                <a:solidFill>
                  <a:schemeClr val="bg1"/>
                </a:solidFill>
              </a:rPr>
              <a:t> add new columns for new data fields</a:t>
            </a:r>
          </a:p>
          <a:p>
            <a:pPr marL="461963" indent="120650">
              <a:buFont typeface="Wingdings" pitchFamily="2" charset="2"/>
              <a:buChar char="ü"/>
            </a:pPr>
            <a:r>
              <a:rPr lang="en-US" sz="1200" dirty="0" smtClean="0">
                <a:solidFill>
                  <a:schemeClr val="bg1"/>
                </a:solidFill>
              </a:rPr>
              <a:t> convert Excel back to ENSDF </a:t>
            </a:r>
          </a:p>
          <a:p>
            <a:pPr marL="230188"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bg1"/>
                </a:solidFill>
              </a:rPr>
              <a:t> Extracting gammas by order of E(gamma) to Excel column from Adopted Gammas dataset</a:t>
            </a:r>
          </a:p>
          <a:p>
            <a:pPr>
              <a:buFont typeface="Courier New" pitchFamily="49" charset="0"/>
              <a:buChar char="o"/>
            </a:pP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 l="30382" t="86538" r="45313" b="6250"/>
          <a:stretch>
            <a:fillRect/>
          </a:stretch>
        </p:blipFill>
        <p:spPr bwMode="auto">
          <a:xfrm>
            <a:off x="0" y="6553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52400" y="1066800"/>
            <a:ext cx="1600200" cy="1463040"/>
            <a:chOff x="316531" y="1929585"/>
            <a:chExt cx="2357730" cy="2275834"/>
          </a:xfrm>
        </p:grpSpPr>
        <p:sp>
          <p:nvSpPr>
            <p:cNvPr id="23" name="Oval 22"/>
            <p:cNvSpPr/>
            <p:nvPr/>
          </p:nvSpPr>
          <p:spPr>
            <a:xfrm>
              <a:off x="316531" y="1929585"/>
              <a:ext cx="2357730" cy="2275834"/>
            </a:xfrm>
            <a:prstGeom prst="ellipse">
              <a:avLst/>
            </a:prstGeom>
            <a:solidFill>
              <a:srgbClr val="9BBB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661813" y="2262873"/>
              <a:ext cx="1667166" cy="1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latin typeface="Calibri" pitchFamily="34" charset="0"/>
                </a:rPr>
                <a:t>Evaluation</a:t>
              </a:r>
              <a:endParaRPr lang="en-US" sz="1600" b="1" kern="1200" dirty="0">
                <a:latin typeface="Calibri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latin typeface="Calibri Light" pitchFamily="34" charset="0"/>
                </a:rPr>
                <a:t>ConsistencyCheck</a:t>
              </a:r>
              <a:endParaRPr lang="en-US" sz="1000" kern="1200" dirty="0">
                <a:latin typeface="Calibri Light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latin typeface="Calibri Light" pitchFamily="34" charset="0"/>
                </a:rPr>
                <a:t>Java-RULER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000" b="1" dirty="0" smtClean="0">
                  <a:solidFill>
                    <a:srgbClr val="F15A22"/>
                  </a:solidFill>
                  <a:latin typeface="Calibri Light" pitchFamily="34" charset="0"/>
                </a:rPr>
                <a:t>GLSC (Gamma to Level Scheme Computation)</a:t>
              </a: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68796"/>
          </a:xfrm>
        </p:spPr>
        <p:txBody>
          <a:bodyPr/>
          <a:lstStyle/>
          <a:p>
            <a:r>
              <a:rPr lang="en-US" dirty="0" smtClean="0"/>
              <a:t>Code developments for ENSDF: </a:t>
            </a:r>
            <a:r>
              <a:rPr lang="en-US" sz="3200" dirty="0" smtClean="0">
                <a:solidFill>
                  <a:srgbClr val="9BBB59"/>
                </a:solidFill>
              </a:rPr>
              <a:t>Evaluation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2400" y="2743200"/>
            <a:ext cx="9296400" cy="4053840"/>
          </a:xfrm>
          <a:prstGeom prst="roundRect">
            <a:avLst>
              <a:gd name="adj" fmla="val 6339"/>
            </a:avLst>
          </a:prstGeom>
          <a:solidFill>
            <a:srgbClr val="9BBB59"/>
          </a:solidFill>
        </p:spPr>
        <p:txBody>
          <a:bodyPr wrap="square">
            <a:spAutoFit/>
          </a:bodyPr>
          <a:lstStyle/>
          <a:p>
            <a:pPr marL="0" lvl="1" indent="285750">
              <a:spcBef>
                <a:spcPts val="0"/>
              </a:spcBef>
              <a:buFontTx/>
              <a:buChar char="•"/>
            </a:pPr>
            <a:r>
              <a:rPr lang="en-US" sz="1800" b="1" i="1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 pitchFamily="-65" charset="-128"/>
              </a:rPr>
              <a:t>ConsistencyCheck</a:t>
            </a:r>
            <a:r>
              <a:rPr lang="en-US" sz="1800" b="1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 pitchFamily="-65" charset="-128"/>
              </a:rPr>
              <a:t> </a:t>
            </a:r>
            <a:r>
              <a:rPr lang="en-US" sz="1400" i="1" dirty="0" smtClean="0">
                <a:solidFill>
                  <a:srgbClr val="F15A22"/>
                </a:solidFill>
                <a:latin typeface="Calibri" pitchFamily="34" charset="0"/>
                <a:cs typeface="ＭＳ Ｐゴシック" pitchFamily="-65" charset="-128"/>
              </a:rPr>
              <a:t>(need name change since it is much more than checking consistency)</a:t>
            </a:r>
            <a:r>
              <a:rPr lang="en-US" sz="1800" b="1" i="1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: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</a:rPr>
              <a:t> </a:t>
            </a:r>
          </a:p>
          <a:p>
            <a:pPr marL="285750" lvl="1" indent="2857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Group all information (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data&amp;comments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) of same levels and gammas from multiple datasets into one place in one view</a:t>
            </a:r>
          </a:p>
          <a:p>
            <a:pPr marL="285750" lvl="1" indent="2857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Automatically average EG, RI, T1/2 from input datasets based on grouping</a:t>
            </a:r>
          </a:p>
          <a:p>
            <a:pPr marL="285750" lvl="1" indent="2857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Generate a new Adopted dataset from input datasets based on grouping and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averaging and add Q records based on AME-2016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285750" lvl="1" indent="2857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View grouped levels and gammas in a graphical window for customized averaging</a:t>
            </a:r>
          </a:p>
          <a:p>
            <a:pPr marL="285750" lvl="1" indent="2857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Set up evaluation folders, sort, merge/split datasets, and more.</a:t>
            </a: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endParaRPr lang="en-US" sz="10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None/>
            </a:pPr>
            <a:endParaRPr lang="en-US" sz="20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endParaRPr lang="en-US" sz="10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0" lvl="1" indent="285750">
              <a:spcBef>
                <a:spcPts val="0"/>
              </a:spcBef>
              <a:buFontTx/>
              <a:buChar char="•"/>
            </a:pPr>
            <a:r>
              <a:rPr lang="en-US" sz="1800" b="1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 pitchFamily="-65" charset="-128"/>
              </a:rPr>
              <a:t>Java-RULER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</a:rPr>
              <a:t>: </a:t>
            </a:r>
          </a:p>
          <a:p>
            <a:pPr marL="573088" lvl="1" indent="-287338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calculate and insert gamma transition strengths into an ENSDF dataset</a:t>
            </a:r>
          </a:p>
          <a:p>
            <a:pPr marL="0" lvl="1" indent="285750">
              <a:spcBef>
                <a:spcPts val="0"/>
              </a:spcBef>
              <a:buFontTx/>
              <a:buChar char="•"/>
            </a:pPr>
            <a:r>
              <a:rPr lang="en-US" sz="1800" b="1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 pitchFamily="-65" charset="-128"/>
              </a:rPr>
              <a:t>GLSC (Gamma to Level Scheme Computation)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</a:rPr>
              <a:t>: </a:t>
            </a:r>
            <a:r>
              <a:rPr lang="en-US" sz="1800" b="1" i="1" dirty="0" smtClean="0">
                <a:solidFill>
                  <a:srgbClr val="F15A22"/>
                </a:solidFill>
                <a:latin typeface="Calibri Light" pitchFamily="34" charset="0"/>
              </a:rPr>
              <a:t>NEW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</a:rPr>
              <a:t> </a:t>
            </a:r>
          </a:p>
          <a:p>
            <a:pPr marL="573088" lvl="1" indent="-287338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Compute E(level) from E(gamma) with customized settings, e.g., </a:t>
            </a:r>
          </a:p>
          <a:p>
            <a:pPr marL="912813" lvl="1" indent="-161925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Times New Roman"/>
              </a:rPr>
              <a:t>Setting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Δ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γ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Times New Roman"/>
              </a:rPr>
              <a:t>based on decimal digits in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γ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Times New Roman"/>
              </a:rPr>
              <a:t> or intensity ranges</a:t>
            </a:r>
          </a:p>
          <a:p>
            <a:pPr marL="912813" lvl="1" indent="-161925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Times New Roman"/>
              </a:rPr>
              <a:t>Automatically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Times New Roman"/>
              </a:rPr>
              <a:t>adjusting&amp;optimizing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Times New Roman"/>
              </a:rPr>
              <a:t> </a:t>
            </a: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Δ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γ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Times New Roman"/>
              </a:rPr>
              <a:t>of poor-fit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γ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to reduce </a:t>
            </a: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χ</a:t>
            </a:r>
            <a:r>
              <a:rPr lang="en-US" sz="1600" baseline="300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Times New Roman"/>
              </a:rPr>
              <a:t> </a:t>
            </a:r>
          </a:p>
          <a:p>
            <a:pPr marL="574675" lvl="1" indent="-293688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Compute level feedings from gamma-ray intensities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2020 USNDP meeting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057400" y="1066800"/>
          <a:ext cx="6477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 l="30382" t="86538" r="45313" b="6250"/>
          <a:stretch>
            <a:fillRect/>
          </a:stretch>
        </p:blipFill>
        <p:spPr bwMode="auto">
          <a:xfrm>
            <a:off x="0" y="6553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68796"/>
          </a:xfrm>
        </p:spPr>
        <p:txBody>
          <a:bodyPr/>
          <a:lstStyle/>
          <a:p>
            <a:r>
              <a:rPr lang="en-US" dirty="0" smtClean="0"/>
              <a:t>Code developments for </a:t>
            </a:r>
            <a:r>
              <a:rPr lang="en-US" dirty="0" smtClean="0"/>
              <a:t>ENSDF: </a:t>
            </a:r>
            <a:r>
              <a:rPr lang="en-US" sz="3200" dirty="0" err="1" smtClean="0">
                <a:solidFill>
                  <a:srgbClr val="9BBB59"/>
                </a:solidFill>
              </a:rPr>
              <a:t>ConsistencyCheck</a:t>
            </a:r>
            <a:r>
              <a:rPr lang="en-US" sz="3200" dirty="0" smtClean="0">
                <a:solidFill>
                  <a:srgbClr val="9BBB59"/>
                </a:solidFill>
              </a:rPr>
              <a:t> code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2020 USNDP meeting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64389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5181600" y="1447800"/>
            <a:ext cx="1371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05600" y="1143000"/>
            <a:ext cx="2362200" cy="175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Open a graphical window to view grouped levels and gammas for customized averaging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 l="30382" t="86538" r="45313" b="6250"/>
          <a:stretch>
            <a:fillRect/>
          </a:stretch>
        </p:blipFill>
        <p:spPr bwMode="auto">
          <a:xfrm>
            <a:off x="0" y="6553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686800" cy="968796"/>
          </a:xfrm>
        </p:spPr>
        <p:txBody>
          <a:bodyPr/>
          <a:lstStyle/>
          <a:p>
            <a:r>
              <a:rPr lang="en-US" dirty="0" smtClean="0"/>
              <a:t>Code developments for </a:t>
            </a:r>
            <a:r>
              <a:rPr lang="en-US" dirty="0" smtClean="0"/>
              <a:t>ENSDF: </a:t>
            </a:r>
            <a:r>
              <a:rPr lang="en-US" sz="3200" dirty="0" err="1" smtClean="0">
                <a:solidFill>
                  <a:srgbClr val="9BBB59"/>
                </a:solidFill>
              </a:rPr>
              <a:t>ConsistencyCheck</a:t>
            </a:r>
            <a:r>
              <a:rPr lang="en-US" sz="3200" dirty="0" smtClean="0">
                <a:solidFill>
                  <a:srgbClr val="9BBB59"/>
                </a:solidFill>
              </a:rPr>
              <a:t> code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2020 USNDP meeting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"/>
            <a:ext cx="9611972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1905000" y="0"/>
            <a:ext cx="6553200" cy="457200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View grouped levels and gammas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000" y="3916680"/>
            <a:ext cx="1143000" cy="1295400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Select </a:t>
            </a:r>
            <a:r>
              <a:rPr lang="en-US" sz="2000" dirty="0" smtClean="0">
                <a:solidFill>
                  <a:schemeClr val="tx1"/>
                </a:solidFill>
              </a:rPr>
              <a:t>level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FF0000"/>
                </a:solidFill>
              </a:rPr>
              <a:t>gamma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91600" y="792480"/>
            <a:ext cx="381000" cy="13716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010400" y="2697480"/>
            <a:ext cx="1524000" cy="91440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select source datasets to be included for averaging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458200" y="1783080"/>
            <a:ext cx="457200" cy="914400"/>
          </a:xfrm>
          <a:prstGeom prst="straightConnector1">
            <a:avLst/>
          </a:prstGeom>
          <a:ln>
            <a:solidFill>
              <a:srgbClr val="0070C0">
                <a:alpha val="96863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962400" y="716280"/>
            <a:ext cx="3429000" cy="304800"/>
          </a:xfrm>
          <a:prstGeom prst="roundRect">
            <a:avLst/>
          </a:prstGeom>
          <a:solidFill>
            <a:srgbClr val="0070C0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</a:t>
            </a:r>
            <a:r>
              <a:rPr lang="en-US" sz="1400" dirty="0" smtClean="0"/>
              <a:t>ecord lines from different datasets</a:t>
            </a:r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2057400" y="2164080"/>
            <a:ext cx="2971800" cy="3048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895600" y="2545080"/>
            <a:ext cx="3048000" cy="228600"/>
          </a:xfrm>
          <a:prstGeom prst="roundRect">
            <a:avLst/>
          </a:prstGeom>
          <a:solidFill>
            <a:srgbClr val="0070C0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</a:t>
            </a:r>
            <a:r>
              <a:rPr lang="en-US" sz="1400" dirty="0" smtClean="0"/>
              <a:t>elect what record for averaging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2133600" y="2849880"/>
            <a:ext cx="2971800" cy="19812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181600" y="3611880"/>
            <a:ext cx="990600" cy="53340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</a:t>
            </a:r>
            <a:r>
              <a:rPr lang="en-US" sz="1400" dirty="0" smtClean="0"/>
              <a:t>verage</a:t>
            </a:r>
          </a:p>
          <a:p>
            <a:pPr algn="ctr"/>
            <a:r>
              <a:rPr lang="en-US" sz="1400" dirty="0" smtClean="0"/>
              <a:t>results</a:t>
            </a:r>
            <a:endParaRPr lang="en-US" sz="1400" dirty="0"/>
          </a:p>
        </p:txBody>
      </p:sp>
      <p:sp>
        <p:nvSpPr>
          <p:cNvPr id="29" name="Rounded Rectangle 28"/>
          <p:cNvSpPr/>
          <p:nvPr/>
        </p:nvSpPr>
        <p:spPr>
          <a:xfrm>
            <a:off x="2057400" y="4907280"/>
            <a:ext cx="34290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638800" y="4983480"/>
            <a:ext cx="3352800" cy="60960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</a:t>
            </a:r>
            <a:r>
              <a:rPr lang="en-US" sz="1400" dirty="0" smtClean="0"/>
              <a:t>utomatically-generated averaging comments that can be directly copied to ENSDF file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 l="30382" t="86538" r="45313" b="6250"/>
          <a:stretch>
            <a:fillRect/>
          </a:stretch>
        </p:blipFill>
        <p:spPr bwMode="auto">
          <a:xfrm>
            <a:off x="0" y="6553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887557"/>
          </a:xfrm>
        </p:spPr>
        <p:txBody>
          <a:bodyPr/>
          <a:lstStyle/>
          <a:p>
            <a:r>
              <a:rPr lang="en-US" dirty="0" smtClean="0"/>
              <a:t>Code developments for ENSDF: </a:t>
            </a:r>
            <a:br>
              <a:rPr lang="en-US" dirty="0" smtClean="0"/>
            </a:br>
            <a:r>
              <a:rPr lang="en-US" sz="2800" i="1" dirty="0" smtClean="0">
                <a:solidFill>
                  <a:srgbClr val="92D050"/>
                </a:solidFill>
                <a:latin typeface="Calibri" pitchFamily="34" charset="0"/>
              </a:rPr>
              <a:t>GLSC (Gamma to Level Scheme Computation) code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2020 USNDP meeting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57364"/>
          <a:stretch>
            <a:fillRect/>
          </a:stretch>
        </p:blipFill>
        <p:spPr bwMode="auto">
          <a:xfrm>
            <a:off x="228600" y="1066800"/>
            <a:ext cx="9157906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438400"/>
            <a:ext cx="4600575" cy="38290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304800" y="19812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" y="2590800"/>
            <a:ext cx="57150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95400" y="3124200"/>
            <a:ext cx="7696200" cy="1295400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utomatically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adjust&amp;optimize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uncertainties of poor-fit E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γ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to reduce 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χ</a:t>
            </a:r>
            <a:r>
              <a:rPr lang="en-US" sz="2000" baseline="300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below the given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limit,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instead of tedious, repeated, frustrating, and non-optimal setting and changing of 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Δ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γ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by hand, in case of multiple poor-fit gammas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 l="30382" t="86538" r="45313" b="6250"/>
          <a:stretch>
            <a:fillRect/>
          </a:stretch>
        </p:blipFill>
        <p:spPr bwMode="auto">
          <a:xfrm>
            <a:off x="0" y="6553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887557"/>
          </a:xfrm>
        </p:spPr>
        <p:txBody>
          <a:bodyPr/>
          <a:lstStyle/>
          <a:p>
            <a:r>
              <a:rPr lang="en-US" dirty="0" smtClean="0"/>
              <a:t>Code developments for ENSDF: </a:t>
            </a:r>
            <a:br>
              <a:rPr lang="en-US" dirty="0" smtClean="0"/>
            </a:br>
            <a:r>
              <a:rPr lang="en-US" sz="2800" i="1" dirty="0" smtClean="0">
                <a:solidFill>
                  <a:srgbClr val="92D050"/>
                </a:solidFill>
                <a:latin typeface="Calibri" pitchFamily="34" charset="0"/>
              </a:rPr>
              <a:t>GLSC (Gamma to Level Scheme Computation) code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2020 USNDP meeting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57364"/>
          <a:stretch>
            <a:fillRect/>
          </a:stretch>
        </p:blipFill>
        <p:spPr bwMode="auto">
          <a:xfrm>
            <a:off x="228600" y="1066800"/>
            <a:ext cx="9157906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905000" y="20574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" y="3048000"/>
            <a:ext cx="3200400" cy="990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57600" y="1676400"/>
            <a:ext cx="3429000" cy="1295400"/>
          </a:xfrm>
          <a:prstGeom prst="roundRect">
            <a:avLst/>
          </a:prstGeom>
          <a:solidFill>
            <a:srgbClr val="9BBB5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en-US" sz="2000" dirty="0" smtClean="0"/>
              <a:t>ompute level feedings from gamma intensities like GABS at the same time for decay dataset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000" y="4114800"/>
            <a:ext cx="3124200" cy="914400"/>
          </a:xfrm>
          <a:prstGeom prst="roundRect">
            <a:avLst/>
          </a:prstGeom>
          <a:solidFill>
            <a:srgbClr val="9BBB5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</a:t>
            </a:r>
            <a:r>
              <a:rPr lang="en-US" sz="2000" dirty="0" smtClean="0"/>
              <a:t>et normalization factor for total </a:t>
            </a:r>
            <a:r>
              <a:rPr lang="en-US" sz="2000" dirty="0" err="1" smtClean="0"/>
              <a:t>gamma+ce</a:t>
            </a:r>
            <a:r>
              <a:rPr lang="en-US" sz="2000" dirty="0" smtClean="0"/>
              <a:t> </a:t>
            </a:r>
            <a:r>
              <a:rPr lang="en-US" sz="2000" dirty="0" err="1" smtClean="0"/>
              <a:t>g.s</a:t>
            </a:r>
            <a:r>
              <a:rPr lang="en-US" sz="2000" dirty="0" smtClean="0"/>
              <a:t>. feeding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 l="30382" t="86538" r="45313" b="6250"/>
          <a:stretch>
            <a:fillRect/>
          </a:stretch>
        </p:blipFill>
        <p:spPr bwMode="auto">
          <a:xfrm>
            <a:off x="0" y="6553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7848600" y="4678680"/>
            <a:ext cx="1657480" cy="1645920"/>
            <a:chOff x="3782213" y="1963283"/>
            <a:chExt cx="2302054" cy="2242136"/>
          </a:xfrm>
        </p:grpSpPr>
        <p:sp>
          <p:nvSpPr>
            <p:cNvPr id="29" name="Oval 28"/>
            <p:cNvSpPr/>
            <p:nvPr/>
          </p:nvSpPr>
          <p:spPr>
            <a:xfrm>
              <a:off x="3782213" y="1963283"/>
              <a:ext cx="2302054" cy="2242136"/>
            </a:xfrm>
            <a:prstGeom prst="ellipse">
              <a:avLst/>
            </a:prstGeom>
            <a:solidFill>
              <a:srgbClr val="8064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4119341" y="2291636"/>
              <a:ext cx="1797377" cy="1585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latin typeface="Calibri" pitchFamily="34" charset="0"/>
                </a:rPr>
                <a:t>Validation</a:t>
              </a:r>
              <a:endParaRPr lang="en-US" sz="1800" b="1" kern="1200" dirty="0">
                <a:latin typeface="Calibri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b="0" kern="1200" dirty="0" smtClean="0">
                  <a:latin typeface="Calibri Light" pitchFamily="34" charset="0"/>
                </a:rPr>
                <a:t>ConsistencyCheck</a:t>
              </a:r>
              <a:endParaRPr lang="en-US" sz="1100" b="0" kern="1200" dirty="0">
                <a:latin typeface="Calibri Light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b="0" kern="1200" dirty="0" err="1" smtClean="0">
                  <a:latin typeface="Calibri Light" pitchFamily="34" charset="0"/>
                </a:rPr>
                <a:t>KeynumberCheck</a:t>
              </a:r>
              <a:endParaRPr lang="en-US" sz="1100" b="0" kern="1200" dirty="0">
                <a:latin typeface="Calibri Light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b="0" kern="1200" dirty="0" smtClean="0">
                  <a:latin typeface="Calibri Light" pitchFamily="34" charset="0"/>
                </a:rPr>
                <a:t>FMTCHK (legacy code)</a:t>
              </a:r>
              <a:endParaRPr lang="en-US" sz="1100" b="0" kern="1200" dirty="0">
                <a:latin typeface="Calibri Light" pitchFamily="34" charset="0"/>
              </a:endParaRPr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68796"/>
          </a:xfrm>
          <a:ln>
            <a:noFill/>
          </a:ln>
        </p:spPr>
        <p:txBody>
          <a:bodyPr/>
          <a:lstStyle/>
          <a:p>
            <a:r>
              <a:rPr lang="en-US" dirty="0" smtClean="0"/>
              <a:t>Code developments for ENSDF: </a:t>
            </a:r>
            <a:r>
              <a:rPr lang="en-US" sz="3200" dirty="0" smtClean="0">
                <a:solidFill>
                  <a:srgbClr val="8064A2"/>
                </a:solidFill>
              </a:rPr>
              <a:t>Validation</a:t>
            </a:r>
            <a:endParaRPr lang="en-US" dirty="0">
              <a:solidFill>
                <a:srgbClr val="8064A2"/>
              </a:solidFill>
            </a:endParaRPr>
          </a:p>
        </p:txBody>
      </p:sp>
      <p:graphicFrame>
        <p:nvGraphicFramePr>
          <p:cNvPr id="39" name="Diagram 38"/>
          <p:cNvGraphicFramePr/>
          <p:nvPr/>
        </p:nvGraphicFramePr>
        <p:xfrm>
          <a:off x="152400" y="1371600"/>
          <a:ext cx="5562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Rectangle 39"/>
          <p:cNvSpPr/>
          <p:nvPr/>
        </p:nvSpPr>
        <p:spPr>
          <a:xfrm>
            <a:off x="457200" y="5212080"/>
            <a:ext cx="7010400" cy="1200329"/>
          </a:xfrm>
          <a:prstGeom prst="rect">
            <a:avLst/>
          </a:prstGeom>
          <a:solidFill>
            <a:srgbClr val="8064A2"/>
          </a:solidFill>
        </p:spPr>
        <p:txBody>
          <a:bodyPr wrap="square">
            <a:spAutoFit/>
          </a:bodyPr>
          <a:lstStyle/>
          <a:p>
            <a:pPr marL="0" lvl="1" indent="285750">
              <a:spcBef>
                <a:spcPts val="0"/>
              </a:spcBef>
              <a:buFontTx/>
              <a:buChar char="•"/>
            </a:pPr>
            <a:r>
              <a:rPr lang="en-US" sz="1800" b="1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 pitchFamily="-65" charset="-128"/>
              </a:rPr>
              <a:t>ConsistencyCheck</a:t>
            </a:r>
            <a:r>
              <a:rPr lang="en-US" sz="1800" b="1" i="1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: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check data consistency among all datasets in a mass chain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evaluation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and can find most of common inconsistencies, like JPI, MULT, MR, etc. 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endParaRPr lang="en-US" sz="10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None/>
            </a:pPr>
            <a:endParaRPr lang="en-US" sz="20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396875" lvl="1" indent="285750">
              <a:spcBef>
                <a:spcPts val="0"/>
              </a:spcBef>
              <a:buFontTx/>
              <a:buChar char="•"/>
            </a:pPr>
            <a:endParaRPr lang="en-US" sz="10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ＭＳ Ｐゴシック" pitchFamily="-65" charset="-128"/>
            </a:endParaRPr>
          </a:p>
          <a:p>
            <a:pPr marL="0" lvl="1" indent="285750">
              <a:spcBef>
                <a:spcPts val="0"/>
              </a:spcBef>
              <a:buFontTx/>
              <a:buChar char="•"/>
            </a:pPr>
            <a:r>
              <a:rPr lang="en-US" sz="1800" b="1" i="1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 pitchFamily="-65" charset="-128"/>
              </a:rPr>
              <a:t>KeynumberCheck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</a:rPr>
              <a:t>: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check all NSR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keynumbers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 in datasets for format errors, irrelevant or non-existent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keynumbers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, etc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ＭＳ Ｐゴシック" pitchFamily="-65" charset="-128"/>
              </a:rPr>
              <a:t>.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ＭＳ Ｐゴシック" pitchFamily="-65" charset="-12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791200" y="1371600"/>
            <a:ext cx="3581400" cy="2209800"/>
          </a:xfrm>
          <a:prstGeom prst="roundRect">
            <a:avLst/>
          </a:prstGeom>
          <a:solidFill>
            <a:srgbClr val="F15A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 smtClean="0">
                <a:latin typeface="Calibri Light" pitchFamily="34" charset="0"/>
              </a:rPr>
              <a:t>Inconsistencies in ENSDF evaluation:</a:t>
            </a:r>
          </a:p>
          <a:p>
            <a:pPr lvl="0" defTabSz="6223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alibri Light" pitchFamily="34" charset="0"/>
              </a:rPr>
              <a:t>  Lower the evaluation quality and reliability </a:t>
            </a:r>
          </a:p>
          <a:p>
            <a:pPr lvl="0" defTabSz="6223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alibri Light" pitchFamily="34" charset="0"/>
              </a:rPr>
              <a:t>  Unavoidable due to inconsistent data themselves or from evaluator’s errors</a:t>
            </a:r>
          </a:p>
          <a:p>
            <a:pPr lvl="0" defTabSz="6223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alibri Light" pitchFamily="34" charset="0"/>
              </a:rPr>
              <a:t>  Very time-consuming to catch and easy to miss by evaluator’s eyes </a:t>
            </a:r>
          </a:p>
          <a:p>
            <a:pPr lvl="0" defTabSz="6223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alibri Light" pitchFamily="34" charset="0"/>
              </a:rPr>
              <a:t>  Computation or deduction needed for finding high-level inconsistencies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2020 USNDP meeting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9957" y="4114800"/>
            <a:ext cx="6489043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F15A22"/>
                </a:solidFill>
                <a:latin typeface="Calibri Light" pitchFamily="34" charset="0"/>
                <a:cs typeface="ＭＳ Ｐゴシック" pitchFamily="-65" charset="-128"/>
              </a:rPr>
              <a:t>There is a long list of items to be automatically checked </a:t>
            </a:r>
          </a:p>
          <a:p>
            <a:pPr algn="ctr"/>
            <a:r>
              <a:rPr lang="en-US" sz="1800" dirty="0" smtClean="0">
                <a:solidFill>
                  <a:srgbClr val="F15A22"/>
                </a:solidFill>
                <a:latin typeface="Calibri Light" pitchFamily="34" charset="0"/>
                <a:cs typeface="ＭＳ Ｐゴシック" pitchFamily="-65" charset="-128"/>
              </a:rPr>
              <a:t>and it keeps growing  </a:t>
            </a:r>
          </a:p>
          <a:p>
            <a:pPr algn="ctr"/>
            <a:r>
              <a:rPr lang="en-US" sz="1800" dirty="0" smtClean="0">
                <a:solidFill>
                  <a:srgbClr val="F15A22"/>
                </a:solidFill>
                <a:latin typeface="Calibri Light" pitchFamily="34" charset="0"/>
                <a:cs typeface="ＭＳ Ｐゴシック" pitchFamily="-65" charset="-128"/>
              </a:rPr>
              <a:t>to transform manual checking to auto checking as much as possible</a:t>
            </a:r>
            <a:endParaRPr lang="en-US" sz="1800" dirty="0">
              <a:solidFill>
                <a:srgbClr val="F15A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.potx" id="{E9CBB5BD-46A4-4E36-9011-7FF427D97581}" vid="{1C89C330-5508-4835-AB19-825A3BA729B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23325</TotalTime>
  <Pages>23</Pages>
  <Words>904</Words>
  <Application>Microsoft Office PowerPoint</Application>
  <PresentationFormat>Custom</PresentationFormat>
  <Paragraphs>177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10_CKG FRIB no-line h</vt:lpstr>
      <vt:lpstr>For Facilitating ENSDF Evaluation: Code Developments at MSU</vt:lpstr>
      <vt:lpstr>Code developments for ENSDF</vt:lpstr>
      <vt:lpstr>Code developments for ENSDF: Compilation</vt:lpstr>
      <vt:lpstr>Code developments for ENSDF: Evaluation</vt:lpstr>
      <vt:lpstr>Code developments for ENSDF: ConsistencyCheck code</vt:lpstr>
      <vt:lpstr>Code developments for ENSDF: ConsistencyCheck code</vt:lpstr>
      <vt:lpstr>Code developments for ENSDF:  GLSC (Gamma to Level Scheme Computation) code</vt:lpstr>
      <vt:lpstr>Code developments for ENSDF:  GLSC (Gamma to Level Scheme Computation) code</vt:lpstr>
      <vt:lpstr>Code developments for ENSDF: Validation</vt:lpstr>
      <vt:lpstr>Code developments for ENSDF: Dissemination</vt:lpstr>
      <vt:lpstr>Code developments for ENSDF:  Other code</vt:lpstr>
      <vt:lpstr>Code developments at MSU</vt:lpstr>
    </vt:vector>
  </TitlesOfParts>
  <Company>NSCL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decay spectroscopy studies of novae and x-ray bursts</dc:title>
  <dc:creator>Chen, Jun</dc:creator>
  <cp:lastModifiedBy>Jun</cp:lastModifiedBy>
  <cp:revision>567</cp:revision>
  <cp:lastPrinted>2003-05-09T03:33:16Z</cp:lastPrinted>
  <dcterms:created xsi:type="dcterms:W3CDTF">2017-10-11T15:47:58Z</dcterms:created>
  <dcterms:modified xsi:type="dcterms:W3CDTF">2020-12-03T18:42:54Z</dcterms:modified>
</cp:coreProperties>
</file>