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62" r:id="rId4"/>
    <p:sldId id="263" r:id="rId5"/>
    <p:sldId id="264" r:id="rId6"/>
    <p:sldId id="265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1" autoAdjust="0"/>
    <p:restoredTop sz="94660"/>
  </p:normalViewPr>
  <p:slideViewPr>
    <p:cSldViewPr snapToGrid="0">
      <p:cViewPr>
        <p:scale>
          <a:sx n="100" d="100"/>
          <a:sy n="100" d="100"/>
        </p:scale>
        <p:origin x="-936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_nic\Downloads\ICC_chi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_nic\Downloads\ICC_chi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(a) </a:t>
            </a:r>
            <a:r>
              <a:rPr lang="en-US" dirty="0"/>
              <a:t>With vacancy (FO)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694101342871471E-2"/>
          <c:y val="2.4111827356688927E-2"/>
          <c:w val="0.92488189576643032"/>
          <c:h val="0.9286059300755181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square"/>
            <c:size val="7"/>
          </c:marker>
          <c:dLbls>
            <c:delete val="1"/>
          </c:dLbls>
          <c:errBars>
            <c:errDir val="y"/>
            <c:errBarType val="both"/>
            <c:errValType val="cust"/>
            <c:noEndCap val="0"/>
            <c:plus>
              <c:numRef>
                <c:f>Sheet1!$P$12:$P$21</c:f>
                <c:numCache>
                  <c:formatCode>General</c:formatCode>
                  <c:ptCount val="10"/>
                  <c:pt idx="0">
                    <c:v>3.515625E-2</c:v>
                  </c:pt>
                  <c:pt idx="1">
                    <c:v>1.6300496102055279E-2</c:v>
                  </c:pt>
                  <c:pt idx="2">
                    <c:v>1.2422360248447204E-2</c:v>
                  </c:pt>
                  <c:pt idx="3">
                    <c:v>5.4704595185995622E-3</c:v>
                  </c:pt>
                  <c:pt idx="4">
                    <c:v>1.5422578655151141E-2</c:v>
                  </c:pt>
                  <c:pt idx="5">
                    <c:v>2.1621621621621623E-2</c:v>
                  </c:pt>
                  <c:pt idx="6">
                    <c:v>1.2396694214876033E-2</c:v>
                  </c:pt>
                  <c:pt idx="7">
                    <c:v>5.4644808743169399E-3</c:v>
                  </c:pt>
                  <c:pt idx="8">
                    <c:v>7.7669902912621365E-3</c:v>
                  </c:pt>
                  <c:pt idx="9">
                    <c:v>1.6548463356973995E-2</c:v>
                  </c:pt>
                </c:numCache>
              </c:numRef>
            </c:plus>
            <c:minus>
              <c:numRef>
                <c:f>Sheet1!$P$12:$P$21</c:f>
                <c:numCache>
                  <c:formatCode>General</c:formatCode>
                  <c:ptCount val="10"/>
                  <c:pt idx="0">
                    <c:v>3.515625E-2</c:v>
                  </c:pt>
                  <c:pt idx="1">
                    <c:v>1.6300496102055279E-2</c:v>
                  </c:pt>
                  <c:pt idx="2">
                    <c:v>1.2422360248447204E-2</c:v>
                  </c:pt>
                  <c:pt idx="3">
                    <c:v>5.4704595185995622E-3</c:v>
                  </c:pt>
                  <c:pt idx="4">
                    <c:v>1.5422578655151141E-2</c:v>
                  </c:pt>
                  <c:pt idx="5">
                    <c:v>2.1621621621621623E-2</c:v>
                  </c:pt>
                  <c:pt idx="6">
                    <c:v>1.2396694214876033E-2</c:v>
                  </c:pt>
                  <c:pt idx="7">
                    <c:v>5.4644808743169399E-3</c:v>
                  </c:pt>
                  <c:pt idx="8">
                    <c:v>7.7669902912621365E-3</c:v>
                  </c:pt>
                  <c:pt idx="9">
                    <c:v>1.6548463356973995E-2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0"/>
          </c:errBars>
          <c:xVal>
            <c:strRef>
              <c:f>Sheet1!$B$12:$B$21</c:f>
              <c:strCache>
                <c:ptCount val="10"/>
                <c:pt idx="0">
                  <c:v>93mNb</c:v>
                </c:pt>
                <c:pt idx="1">
                  <c:v>103mRh</c:v>
                </c:pt>
                <c:pt idx="2">
                  <c:v>111mCd</c:v>
                </c:pt>
                <c:pt idx="3">
                  <c:v>134mCs</c:v>
                </c:pt>
                <c:pt idx="4">
                  <c:v>119mSn</c:v>
                </c:pt>
                <c:pt idx="5">
                  <c:v>125mTe</c:v>
                </c:pt>
                <c:pt idx="6">
                  <c:v>127mTe</c:v>
                </c:pt>
                <c:pt idx="7">
                  <c:v>137mBa</c:v>
                </c:pt>
                <c:pt idx="8">
                  <c:v>193mIr</c:v>
                </c:pt>
                <c:pt idx="9">
                  <c:v>197mPt</c:v>
                </c:pt>
              </c:strCache>
            </c:strRef>
          </c:xVal>
          <c:yVal>
            <c:numRef>
              <c:f>Sheet1!$O$12:$O$21</c:f>
              <c:numCache>
                <c:formatCode>0.00%</c:formatCode>
                <c:ptCount val="10"/>
                <c:pt idx="0">
                  <c:v>-1.5005771450557906E-2</c:v>
                </c:pt>
                <c:pt idx="1">
                  <c:v>1.2195121951219429E-2</c:v>
                </c:pt>
                <c:pt idx="2">
                  <c:v>-1.3783597518952457E-3</c:v>
                </c:pt>
                <c:pt idx="3">
                  <c:v>3.6483035388540309E-4</c:v>
                </c:pt>
                <c:pt idx="4">
                  <c:v>1.854140914709518E-3</c:v>
                </c:pt>
                <c:pt idx="5">
                  <c:v>-1.0799136069113858E-3</c:v>
                </c:pt>
                <c:pt idx="6">
                  <c:v>-4.9342105263157432E-3</c:v>
                </c:pt>
                <c:pt idx="7">
                  <c:v>2.186270222998715E-4</c:v>
                </c:pt>
                <c:pt idx="8">
                  <c:v>-2.9041626331074268E-3</c:v>
                </c:pt>
                <c:pt idx="9">
                  <c:v>-1.0757717492983952E-2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79877504"/>
        <c:axId val="179878080"/>
      </c:scatterChart>
      <c:valAx>
        <c:axId val="179877504"/>
        <c:scaling>
          <c:orientation val="minMax"/>
          <c:max val="10.5"/>
          <c:min val="0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79878080"/>
        <c:crosses val="autoZero"/>
        <c:crossBetween val="midCat"/>
        <c:majorUnit val="1"/>
        <c:minorUnit val="1"/>
      </c:valAx>
      <c:valAx>
        <c:axId val="179878080"/>
        <c:scaling>
          <c:orientation val="minMax"/>
          <c:max val="8.0000000000000016E-2"/>
          <c:min val="-8.0000000000000016E-2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500" baseline="0"/>
                </a:pPr>
                <a:r>
                  <a:rPr lang="en-US" sz="1500" baseline="0"/>
                  <a:t>Difference (exp-theory) as %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79877504"/>
        <c:crossesAt val="0.5"/>
        <c:crossBetween val="midCat"/>
        <c:majorUnit val="4.0000000000000008E-2"/>
      </c:valAx>
      <c:spPr>
        <a:ln cmpd="sng"/>
      </c:spPr>
    </c:plotArea>
    <c:plotVisOnly val="1"/>
    <c:dispBlanksAs val="gap"/>
    <c:showDLblsOverMax val="0"/>
  </c:chart>
  <c:spPr>
    <a:ln w="25400" cmpd="sng"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(b) </a:t>
            </a:r>
            <a:r>
              <a:rPr lang="en-US" dirty="0"/>
              <a:t>No vacancy</a:t>
            </a:r>
          </a:p>
        </c:rich>
      </c:tx>
      <c:layout/>
      <c:overlay val="1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(a) No vacancy</c:v>
          </c:tx>
          <c:spPr>
            <a:ln w="28575">
              <a:noFill/>
            </a:ln>
          </c:spPr>
          <c:marker>
            <c:symbol val="diamond"/>
            <c:size val="7"/>
          </c:marker>
          <c:dLbls>
            <c:delete val="1"/>
          </c:dLbls>
          <c:errBars>
            <c:errDir val="y"/>
            <c:errBarType val="both"/>
            <c:errValType val="cust"/>
            <c:noEndCap val="0"/>
            <c:plus>
              <c:numRef>
                <c:f>Sheet1!$N$12:$N$21</c:f>
                <c:numCache>
                  <c:formatCode>General</c:formatCode>
                  <c:ptCount val="10"/>
                  <c:pt idx="0">
                    <c:v>3.515625E-2</c:v>
                  </c:pt>
                  <c:pt idx="1">
                    <c:v>1.6300496102055279E-2</c:v>
                  </c:pt>
                  <c:pt idx="2">
                    <c:v>1.2422360248447204E-2</c:v>
                  </c:pt>
                  <c:pt idx="3">
                    <c:v>5.4704595185995622E-3</c:v>
                  </c:pt>
                  <c:pt idx="4">
                    <c:v>1.5422578655151141E-2</c:v>
                  </c:pt>
                  <c:pt idx="5">
                    <c:v>2.1621621621621623E-2</c:v>
                  </c:pt>
                  <c:pt idx="6">
                    <c:v>1.2396694214876033E-2</c:v>
                  </c:pt>
                  <c:pt idx="7">
                    <c:v>5.4644808743169399E-3</c:v>
                  </c:pt>
                  <c:pt idx="8">
                    <c:v>7.7669902912621365E-3</c:v>
                  </c:pt>
                  <c:pt idx="9">
                    <c:v>1.6548463356973995E-2</c:v>
                  </c:pt>
                </c:numCache>
              </c:numRef>
            </c:plus>
            <c:minus>
              <c:numRef>
                <c:f>Sheet1!$N$12:$N$21</c:f>
                <c:numCache>
                  <c:formatCode>General</c:formatCode>
                  <c:ptCount val="10"/>
                  <c:pt idx="0">
                    <c:v>3.515625E-2</c:v>
                  </c:pt>
                  <c:pt idx="1">
                    <c:v>1.6300496102055279E-2</c:v>
                  </c:pt>
                  <c:pt idx="2">
                    <c:v>1.2422360248447204E-2</c:v>
                  </c:pt>
                  <c:pt idx="3">
                    <c:v>5.4704595185995622E-3</c:v>
                  </c:pt>
                  <c:pt idx="4">
                    <c:v>1.5422578655151141E-2</c:v>
                  </c:pt>
                  <c:pt idx="5">
                    <c:v>2.1621621621621623E-2</c:v>
                  </c:pt>
                  <c:pt idx="6">
                    <c:v>1.2396694214876033E-2</c:v>
                  </c:pt>
                  <c:pt idx="7">
                    <c:v>5.4644808743169399E-3</c:v>
                  </c:pt>
                  <c:pt idx="8">
                    <c:v>7.7669902912621365E-3</c:v>
                  </c:pt>
                  <c:pt idx="9">
                    <c:v>1.6548463356973995E-2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noEndCap val="0"/>
            <c:val val="0"/>
          </c:errBars>
          <c:xVal>
            <c:strRef>
              <c:f>Sheet1!$N$26:$N$35</c:f>
              <c:strCache>
                <c:ptCount val="10"/>
                <c:pt idx="0">
                  <c:v>Nb</c:v>
                </c:pt>
                <c:pt idx="1">
                  <c:v>Rh</c:v>
                </c:pt>
                <c:pt idx="2">
                  <c:v>Cd</c:v>
                </c:pt>
                <c:pt idx="3">
                  <c:v>Cs</c:v>
                </c:pt>
                <c:pt idx="4">
                  <c:v>Sn</c:v>
                </c:pt>
                <c:pt idx="5">
                  <c:v>Te</c:v>
                </c:pt>
                <c:pt idx="6">
                  <c:v>Te</c:v>
                </c:pt>
                <c:pt idx="7">
                  <c:v>Ba</c:v>
                </c:pt>
                <c:pt idx="8">
                  <c:v>Ir</c:v>
                </c:pt>
                <c:pt idx="9">
                  <c:v>Pt</c:v>
                </c:pt>
              </c:strCache>
            </c:strRef>
          </c:xVal>
          <c:yVal>
            <c:numRef>
              <c:f>Sheet1!$M$12:$M$21</c:f>
              <c:numCache>
                <c:formatCode>0.00%</c:formatCode>
                <c:ptCount val="10"/>
                <c:pt idx="0">
                  <c:v>6.8447412353923209E-2</c:v>
                </c:pt>
                <c:pt idx="1">
                  <c:v>7.4638233054074507E-2</c:v>
                </c:pt>
                <c:pt idx="2">
                  <c:v>1.6842105263157908E-2</c:v>
                </c:pt>
                <c:pt idx="3">
                  <c:v>2.4280911468061241E-2</c:v>
                </c:pt>
                <c:pt idx="4">
                  <c:v>4.987046632124352E-2</c:v>
                </c:pt>
                <c:pt idx="5">
                  <c:v>3.0640668523676879E-2</c:v>
                </c:pt>
                <c:pt idx="6">
                  <c:v>3.2863849765258163E-2</c:v>
                </c:pt>
                <c:pt idx="7">
                  <c:v>9.0427878253198212E-3</c:v>
                </c:pt>
                <c:pt idx="8">
                  <c:v>0.11956521739130435</c:v>
                </c:pt>
                <c:pt idx="9">
                  <c:v>9.3056549749464552E-3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i="0" baseline="30000"/>
                      <a:t>93m</a:t>
                    </a:r>
                    <a:r>
                      <a:rPr lang="en-US" sz="2000" b="1" i="0" baseline="0"/>
                      <a:t>Nb</a:t>
                    </a:r>
                    <a:endParaRPr lang="en-US" sz="2000" baseline="0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b="1" i="0" baseline="30000">
                        <a:effectLst/>
                      </a:rPr>
                      <a:t>103m</a:t>
                    </a:r>
                    <a:r>
                      <a:rPr lang="en-US" sz="1800" b="1" i="0" baseline="0">
                        <a:effectLst/>
                      </a:rPr>
                      <a:t>Rh</a:t>
                    </a:r>
                    <a:endParaRPr lang="en-US">
                      <a:effectLst/>
                    </a:endParaRP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 i="0" baseline="30000">
                        <a:effectLst/>
                      </a:rPr>
                      <a:t>111m</a:t>
                    </a:r>
                    <a:r>
                      <a:rPr lang="en-US" sz="1800" b="1" i="0" baseline="0">
                        <a:effectLst/>
                      </a:rPr>
                      <a:t>Cd</a:t>
                    </a:r>
                    <a:endParaRPr lang="en-US">
                      <a:effectLst/>
                    </a:endParaRP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 b="1" i="0" baseline="30000">
                        <a:effectLst/>
                      </a:rPr>
                      <a:t>134m</a:t>
                    </a:r>
                    <a:r>
                      <a:rPr lang="en-US" sz="1800" b="1" i="0" baseline="0">
                        <a:effectLst/>
                      </a:rPr>
                      <a:t>Cs</a:t>
                    </a:r>
                    <a:endParaRPr lang="en-US">
                      <a:effectLst/>
                    </a:endParaRP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800" b="1" i="0" baseline="30000">
                        <a:effectLst/>
                      </a:rPr>
                      <a:t>119m</a:t>
                    </a:r>
                    <a:r>
                      <a:rPr lang="en-US" sz="1800" b="1" i="0" baseline="0">
                        <a:effectLst/>
                      </a:rPr>
                      <a:t>Sn</a:t>
                    </a:r>
                    <a:endParaRPr lang="en-US">
                      <a:effectLst/>
                    </a:endParaRP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800" b="1" i="0" baseline="30000">
                        <a:effectLst/>
                      </a:rPr>
                      <a:t>125m</a:t>
                    </a:r>
                    <a:r>
                      <a:rPr lang="en-US" sz="1800" b="1" i="0" baseline="0">
                        <a:effectLst/>
                      </a:rPr>
                      <a:t>Te</a:t>
                    </a:r>
                    <a:endParaRPr lang="en-US">
                      <a:effectLst/>
                    </a:endParaRP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800" b="1" i="0" baseline="30000">
                        <a:effectLst/>
                      </a:rPr>
                      <a:t>127m</a:t>
                    </a:r>
                    <a:r>
                      <a:rPr lang="en-US" sz="1800" b="1" i="0" baseline="0">
                        <a:effectLst/>
                      </a:rPr>
                      <a:t>Te</a:t>
                    </a:r>
                    <a:endParaRPr lang="en-US">
                      <a:effectLst/>
                    </a:endParaRP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800" b="1" i="0" baseline="30000">
                        <a:effectLst/>
                      </a:rPr>
                      <a:t>137m</a:t>
                    </a:r>
                    <a:r>
                      <a:rPr lang="en-US" sz="1800" b="1" i="0" baseline="0">
                        <a:effectLst/>
                      </a:rPr>
                      <a:t>Ba</a:t>
                    </a:r>
                    <a:endParaRPr lang="en-US">
                      <a:effectLst/>
                    </a:endParaRP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baseline="30000">
                        <a:effectLst/>
                      </a:rPr>
                      <a:t>193m</a:t>
                    </a:r>
                    <a:r>
                      <a:rPr lang="en-US" sz="1800" b="1" i="0" baseline="0">
                        <a:effectLst/>
                      </a:rPr>
                      <a:t>Ir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/>
                  </a:p>
                </c:rich>
              </c:tx>
              <c:spPr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800" b="1" i="0" baseline="30000">
                        <a:effectLst/>
                      </a:rPr>
                      <a:t>197m</a:t>
                    </a:r>
                    <a:r>
                      <a:rPr lang="en-US" sz="1800" b="1" i="0" baseline="0">
                        <a:effectLst/>
                      </a:rPr>
                      <a:t>Pt</a:t>
                    </a:r>
                    <a:endParaRPr lang="en-US">
                      <a:effectLst/>
                    </a:endParaRPr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Sheet1!$B$12:$B$21</c:f>
              <c:strCache>
                <c:ptCount val="10"/>
                <c:pt idx="0">
                  <c:v>93mNb</c:v>
                </c:pt>
                <c:pt idx="1">
                  <c:v>103mRh</c:v>
                </c:pt>
                <c:pt idx="2">
                  <c:v>111mCd</c:v>
                </c:pt>
                <c:pt idx="3">
                  <c:v>134mCs</c:v>
                </c:pt>
                <c:pt idx="4">
                  <c:v>119mSn</c:v>
                </c:pt>
                <c:pt idx="5">
                  <c:v>125mTe</c:v>
                </c:pt>
                <c:pt idx="6">
                  <c:v>127mTe</c:v>
                </c:pt>
                <c:pt idx="7">
                  <c:v>137mBa</c:v>
                </c:pt>
                <c:pt idx="8">
                  <c:v>193mIr</c:v>
                </c:pt>
                <c:pt idx="9">
                  <c:v>197mPt</c:v>
                </c:pt>
              </c:strCache>
            </c:strRef>
          </c:xVal>
          <c:yVal>
            <c:numRef>
              <c:f>Sheet1!$K$12:$K$21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47415616"/>
        <c:axId val="147416192"/>
      </c:scatterChart>
      <c:valAx>
        <c:axId val="147415616"/>
        <c:scaling>
          <c:orientation val="minMax"/>
          <c:max val="10.5"/>
          <c:min val="0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47416192"/>
        <c:crosses val="autoZero"/>
        <c:crossBetween val="midCat"/>
        <c:majorUnit val="1"/>
        <c:minorUnit val="1"/>
      </c:valAx>
      <c:valAx>
        <c:axId val="147416192"/>
        <c:scaling>
          <c:orientation val="minMax"/>
          <c:max val="0.14000000000000001"/>
          <c:min val="-4.0000000000000008E-2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aseline="0"/>
                  <a:t>Difference (exp-theory) as %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47415616"/>
        <c:crossesAt val="0.5"/>
        <c:crossBetween val="midCat"/>
        <c:majorUnit val="4.0000000000000008E-2"/>
      </c:valAx>
      <c:spPr>
        <a:ln cmpd="sng"/>
      </c:spPr>
    </c:plotArea>
    <c:plotVisOnly val="1"/>
    <c:dispBlanksAs val="gap"/>
    <c:showDLblsOverMax val="0"/>
  </c:chart>
  <c:spPr>
    <a:ln w="25400" cmpd="sng"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7BB193-8B65-4971-B378-FDD7141A853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2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66BBC9-F76F-40B9-9AA9-1D37621A1E96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2D58A1-2FF5-41D4-AB24-FD109974D5A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36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E7FAE8-3FC4-4AF8-9911-A0621B1670E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2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86D5EF-A46C-4E75-9EBF-94A72DCE476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82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A9BCD8-B608-4E51-B9E4-32F518BC366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23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30D8DB-4ABC-40C7-9C71-7727DB8C97B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39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96211B-CA68-46F1-B82A-40524196479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5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804B01-17E3-428E-A0F1-35F0D396994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4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3441D8-78A3-471D-9AE8-FC2F99ED8D0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A1C32D-0BEF-477E-B9C3-A94C7553693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6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AF775F6-F38A-4119-BEC6-19CC247A227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27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123825"/>
            <a:ext cx="10972800" cy="1143000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A&amp;M Evaluation </a:t>
            </a:r>
            <a:r>
              <a:rPr lang="en-US" altLang="en-US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Center</a:t>
            </a:r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Strategic Priorities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390651"/>
            <a:ext cx="10972800" cy="5172074"/>
          </a:xfrm>
        </p:spPr>
        <p:txBody>
          <a:bodyPr/>
          <a:lstStyle/>
          <a:p>
            <a:pPr algn="just"/>
            <a:r>
              <a:rPr lang="en-US" sz="2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Continuing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ENSDF Mass Chain Evaluation (1 FTE)</a:t>
            </a:r>
          </a:p>
          <a:p>
            <a:pPr marL="0" indent="0" algn="just">
              <a:buNone/>
            </a:pPr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  <a:r>
              <a:rPr lang="en-US" sz="21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First </a:t>
            </a:r>
            <a:r>
              <a:rPr lang="en-US" sz="2100" b="1" dirty="0">
                <a:solidFill>
                  <a:srgbClr val="002060"/>
                </a:solidFill>
                <a:latin typeface="Arial Black" panose="020B0A04020102020204" pitchFamily="34" charset="0"/>
              </a:rPr>
              <a:t>S</a:t>
            </a:r>
            <a:r>
              <a:rPr lang="en-US" sz="21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trategic </a:t>
            </a:r>
            <a:r>
              <a:rPr lang="en-US" sz="2100" b="1" dirty="0">
                <a:solidFill>
                  <a:srgbClr val="002060"/>
                </a:solidFill>
                <a:latin typeface="Arial Black" panose="020B0A04020102020204" pitchFamily="34" charset="0"/>
              </a:rPr>
              <a:t>P</a:t>
            </a:r>
            <a:r>
              <a:rPr lang="en-US" sz="21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riority according to the Mission Statement. </a:t>
            </a:r>
          </a:p>
          <a:p>
            <a:pPr marL="0" indent="0" algn="just">
              <a:buNone/>
            </a:pPr>
            <a:r>
              <a:rPr lang="en-US" sz="21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	All other priorities will be strictly subordinated to this purpose</a:t>
            </a:r>
          </a:p>
          <a:p>
            <a:pPr algn="just"/>
            <a:r>
              <a:rPr lang="en-US" sz="2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Produce experimental nuclear data to aid data evaluation</a:t>
            </a:r>
            <a:endParaRPr lang="en-US" sz="2100" b="1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1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	Precision Internal Conversion Coefficients Measurements</a:t>
            </a:r>
            <a:r>
              <a:rPr lang="en-US" sz="21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 </a:t>
            </a: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at </a:t>
            </a:r>
            <a:r>
              <a:rPr lang="en-US" sz="21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	Cyclotron </a:t>
            </a: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Institute, Texas A&amp;M University </a:t>
            </a:r>
            <a:r>
              <a:rPr lang="en-US" sz="21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to give USDNP the best 	approach for ENSDF ICC-calculated values (concluding cases 	pending on conditions)</a:t>
            </a:r>
          </a:p>
          <a:p>
            <a:pPr algn="just"/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E</a:t>
            </a:r>
            <a:r>
              <a:rPr lang="en-US" sz="2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xperimental studies of Medical Isotopes </a:t>
            </a:r>
            <a:endParaRPr lang="en-US" sz="21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</a:t>
            </a:r>
            <a:r>
              <a:rPr lang="en-US" sz="21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Invers kinematics methodology</a:t>
            </a:r>
            <a:r>
              <a:rPr lang="en-US" sz="21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, </a:t>
            </a: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Cyclotron Institute, </a:t>
            </a:r>
            <a:r>
              <a:rPr lang="en-US" sz="21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Texas A&amp;M 	University </a:t>
            </a:r>
          </a:p>
          <a:p>
            <a:pPr algn="just"/>
            <a:r>
              <a:rPr lang="en-US" sz="2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Reevaluation of data procedures for basic science and data evaluation</a:t>
            </a:r>
            <a:endParaRPr lang="en-US" sz="21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</a:t>
            </a:r>
            <a:r>
              <a:rPr lang="en-US" sz="21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Level scheme re-concept based on Repeatability</a:t>
            </a:r>
            <a:r>
              <a:rPr lang="en-US" sz="21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, a newly revealed 	experimental data evidence</a:t>
            </a:r>
          </a:p>
        </p:txBody>
      </p:sp>
    </p:spTree>
    <p:extLst>
      <p:ext uri="{BB962C8B-B14F-4D97-AF65-F5344CB8AC3E}">
        <p14:creationId xmlns:p14="http://schemas.microsoft.com/office/powerpoint/2010/main" val="91916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50" y="314325"/>
            <a:ext cx="6576952" cy="2092326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Texas A&amp;M Evaluation Center:</a:t>
            </a:r>
            <a:br>
              <a:rPr lang="en-US" altLang="en-US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Data Evaluation Station at Cyclotron Radioactive Ion Beam Facility </a:t>
            </a:r>
            <a:br>
              <a:rPr lang="en-US" alt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assist experiments and </a:t>
            </a:r>
            <a:br>
              <a:rPr lang="en-US" alt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pre-evaluate data</a:t>
            </a:r>
            <a:endParaRPr lang="en-US" altLang="en-US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2" name="Picture 4" descr="cyclotron-logo-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263" y="68383"/>
            <a:ext cx="1524000" cy="72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03" y="2406651"/>
            <a:ext cx="5713412" cy="437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ICIS2011 sources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921" y="733789"/>
            <a:ext cx="4865688" cy="597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35262" y="2024185"/>
            <a:ext cx="27041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 b="1" i="1" dirty="0">
                <a:solidFill>
                  <a:srgbClr val="00B050"/>
                </a:solidFill>
              </a:rPr>
              <a:t>Focus on the </a:t>
            </a:r>
            <a:r>
              <a:rPr lang="en-US" altLang="en-US" sz="1500" b="1" i="1" dirty="0" smtClean="0">
                <a:solidFill>
                  <a:srgbClr val="00B050"/>
                </a:solidFill>
              </a:rPr>
              <a:t>Light-Ion Guide </a:t>
            </a:r>
            <a:r>
              <a:rPr lang="en-US" altLang="en-US" sz="1500" b="1" i="1" dirty="0">
                <a:solidFill>
                  <a:srgbClr val="00B050"/>
                </a:solidFill>
              </a:rPr>
              <a:t>(LIG</a:t>
            </a:r>
            <a:r>
              <a:rPr lang="en-US" altLang="en-US" sz="1500" b="1" i="1" dirty="0" smtClean="0">
                <a:solidFill>
                  <a:srgbClr val="00B050"/>
                </a:solidFill>
              </a:rPr>
              <a:t>), the Heavy Ion Guide (HIG) </a:t>
            </a:r>
            <a:r>
              <a:rPr lang="en-US" altLang="en-US" sz="1500" b="1" i="1" dirty="0">
                <a:solidFill>
                  <a:srgbClr val="00B050"/>
                </a:solidFill>
              </a:rPr>
              <a:t>and the </a:t>
            </a:r>
            <a:r>
              <a:rPr lang="en-US" altLang="en-US" sz="1500" b="1" i="1" dirty="0" smtClean="0">
                <a:solidFill>
                  <a:srgbClr val="00B050"/>
                </a:solidFill>
              </a:rPr>
              <a:t>Charge-Breeding Electron-Cyclotron-Resonance </a:t>
            </a:r>
            <a:r>
              <a:rPr lang="en-US" altLang="en-US" sz="1500" b="1" i="1" dirty="0">
                <a:solidFill>
                  <a:srgbClr val="00B050"/>
                </a:solidFill>
              </a:rPr>
              <a:t>ion source (CB-ECRIS). </a:t>
            </a:r>
          </a:p>
        </p:txBody>
      </p:sp>
      <p:sp>
        <p:nvSpPr>
          <p:cNvPr id="3" name="Oval 2"/>
          <p:cNvSpPr/>
          <p:nvPr/>
        </p:nvSpPr>
        <p:spPr>
          <a:xfrm>
            <a:off x="2860431" y="2680677"/>
            <a:ext cx="3329354" cy="33137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252308" y="687753"/>
            <a:ext cx="5939692" cy="601003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74031" y="2809015"/>
            <a:ext cx="2016369" cy="2044339"/>
          </a:xfrm>
          <a:prstGeom prst="ellipse">
            <a:avLst/>
          </a:prstGeom>
          <a:noFill/>
          <a:ln>
            <a:solidFill>
              <a:srgbClr val="00B050"/>
            </a:solidFill>
          </a:ln>
          <a:effectLst>
            <a:innerShdw blurRad="114300">
              <a:prstClr val="black">
                <a:alpha val="93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3785" y="3890348"/>
            <a:ext cx="2844800" cy="2866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38272" y="5428813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9476765" y="5227571"/>
            <a:ext cx="1260556" cy="9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592337" y="5428813"/>
            <a:ext cx="9797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 smtClean="0"/>
              <a:t>TAMUTRAP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022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92187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A&amp;M Evaluation </a:t>
            </a:r>
            <a:r>
              <a:rPr lang="en-US" altLang="en-US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Center</a:t>
            </a:r>
            <a:br>
              <a:rPr lang="en-US" altLang="en-US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E</a:t>
            </a:r>
            <a:r>
              <a:rPr lang="en-US" sz="2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xpanded Involvement </a:t>
            </a:r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in </a:t>
            </a:r>
            <a:r>
              <a:rPr lang="en-US" sz="2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Applied Measurements</a:t>
            </a:r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of</a:t>
            </a:r>
            <a:r>
              <a:rPr lang="en-US" altLang="en-US" sz="28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28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US" sz="2800" b="1" dirty="0">
                <a:solidFill>
                  <a:srgbClr val="00B050"/>
                </a:solidFill>
                <a:latin typeface="Arial Black" panose="020B0A04020102020204" pitchFamily="34" charset="0"/>
              </a:rPr>
              <a:t>Precision Internal Conversion Coefficients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9701"/>
            <a:ext cx="10972800" cy="5343524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Theme: Precision </a:t>
            </a:r>
            <a:r>
              <a:rPr lang="en-US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Measurements  for USNDP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Texas A&amp;M Center implied decisively by decade-long program of Internal Conversion Coefficient (ICC) Precision Measurements to guide USNDP for best approach of theoretical ENSDF database ICC values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518270"/>
              </p:ext>
            </p:extLst>
          </p:nvPr>
        </p:nvGraphicFramePr>
        <p:xfrm>
          <a:off x="2095499" y="2782062"/>
          <a:ext cx="8096252" cy="3945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1"/>
                <a:gridCol w="722491"/>
                <a:gridCol w="1445881"/>
                <a:gridCol w="1418086"/>
                <a:gridCol w="1395398"/>
                <a:gridCol w="1022156"/>
                <a:gridCol w="984151"/>
                <a:gridCol w="92166"/>
                <a:gridCol w="787322"/>
              </a:tblGrid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effectLst/>
                        </a:rPr>
                        <a:t>Calculated </a:t>
                      </a:r>
                      <a:r>
                        <a:rPr lang="en-US" sz="1600" b="0" dirty="0" err="1">
                          <a:solidFill>
                            <a:srgbClr val="002060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1600" b="0" baseline="-25000" dirty="0" err="1">
                          <a:solidFill>
                            <a:srgbClr val="002060"/>
                          </a:solidFill>
                          <a:effectLst/>
                        </a:rPr>
                        <a:t>K</a:t>
                      </a:r>
                      <a:r>
                        <a:rPr lang="en-US" sz="1600" b="0" baseline="-250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002060"/>
                          </a:solidFill>
                          <a:effectLst/>
                        </a:rPr>
                        <a:t>values:</a:t>
                      </a:r>
                      <a:endParaRPr lang="en-US" sz="16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Parent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Transition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Measured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No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“Frozen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SCF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State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</a:rPr>
                        <a:t>Multipolarity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Energy (keV)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1600" baseline="-25000" dirty="0" err="1">
                          <a:solidFill>
                            <a:srgbClr val="002060"/>
                          </a:solidFill>
                          <a:effectLst/>
                        </a:rPr>
                        <a:t>K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vacancy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</a:rPr>
                        <a:t>Orbitals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"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1</a:t>
                      </a:r>
                      <a:endParaRPr lang="en-US" sz="8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30000">
                          <a:solidFill>
                            <a:srgbClr val="002060"/>
                          </a:solidFill>
                          <a:effectLst/>
                        </a:rPr>
                        <a:t>93m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Nb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M4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30.760(5)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25600(900)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23960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25990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25440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2</a:t>
                      </a:r>
                      <a:endParaRPr lang="en-US" sz="8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30000">
                          <a:solidFill>
                            <a:srgbClr val="002060"/>
                          </a:solidFill>
                          <a:effectLst/>
                        </a:rPr>
                        <a:t>103m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Rh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E3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39.752(6)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141.1(23)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131.3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139.4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137.2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3</a:t>
                      </a:r>
                      <a:endParaRPr lang="en-US" sz="8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30000">
                          <a:solidFill>
                            <a:srgbClr val="002060"/>
                          </a:solidFill>
                          <a:effectLst/>
                        </a:rPr>
                        <a:t>111m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Cd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E3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150.825(15)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1.449(18)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1.425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1.451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1.446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4</a:t>
                      </a:r>
                      <a:endParaRPr lang="en-US" sz="8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30000">
                          <a:solidFill>
                            <a:srgbClr val="002060"/>
                          </a:solidFill>
                          <a:effectLst/>
                        </a:rPr>
                        <a:t>119m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Sn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M4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65.660(10)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1621(25)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1544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1618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1603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5</a:t>
                      </a:r>
                      <a:endParaRPr lang="en-US" sz="8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30000">
                          <a:solidFill>
                            <a:srgbClr val="002060"/>
                          </a:solidFill>
                          <a:effectLst/>
                        </a:rPr>
                        <a:t>125m</a:t>
                      </a: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Te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M4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109.276(15)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185.0(40)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179.5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185.2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184.2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6</a:t>
                      </a:r>
                      <a:endParaRPr lang="en-US" sz="8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30000" dirty="0">
                          <a:solidFill>
                            <a:srgbClr val="002060"/>
                          </a:solidFill>
                          <a:effectLst/>
                        </a:rPr>
                        <a:t>127m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Te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M4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88.23(7)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484(6)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468.6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486.4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483.1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7</a:t>
                      </a:r>
                      <a:endParaRPr lang="en-US" sz="8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30000" dirty="0">
                          <a:solidFill>
                            <a:srgbClr val="002060"/>
                          </a:solidFill>
                          <a:effectLst/>
                        </a:rPr>
                        <a:t>134m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Cs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E3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127.502(3)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2.742(15)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2.677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2.741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2.73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8</a:t>
                      </a:r>
                      <a:endParaRPr lang="en-US" sz="8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30000" dirty="0">
                          <a:solidFill>
                            <a:srgbClr val="002060"/>
                          </a:solidFill>
                          <a:effectLst/>
                        </a:rPr>
                        <a:t>137m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Ba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M4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661.659(3)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0.0915(5)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0.09068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0.0915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0.091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9</a:t>
                      </a:r>
                      <a:endParaRPr lang="en-US" sz="8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30000" dirty="0">
                          <a:solidFill>
                            <a:srgbClr val="002060"/>
                          </a:solidFill>
                          <a:effectLst/>
                        </a:rPr>
                        <a:t>193m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Ir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M4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80.22(2)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103.0(8)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92.0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103.3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99.7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cs typeface="Times New Roman"/>
                        </a:rPr>
                        <a:t>10</a:t>
                      </a:r>
                      <a:endParaRPr lang="en-US" sz="8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30000" dirty="0">
                          <a:solidFill>
                            <a:srgbClr val="002060"/>
                          </a:solidFill>
                          <a:effectLst/>
                        </a:rPr>
                        <a:t>197m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Pt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M4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346.5(2)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4.23(7)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4.191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4.276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</a:rPr>
                        <a:t>4.265</a:t>
                      </a: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1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solidFill>
                          <a:srgbClr val="00206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  <a:latin typeface="Symbol" panose="05050102010706020507" pitchFamily="18" charset="2"/>
                        </a:rPr>
                        <a:t>c</a:t>
                      </a:r>
                      <a:r>
                        <a:rPr lang="en-US" sz="1600" b="1" baseline="30000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: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252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1.5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effectLst/>
                        </a:rPr>
                        <a:t>21.5</a:t>
                      </a:r>
                      <a:endParaRPr lang="en-US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02" marR="5210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21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19287"/>
              </p:ext>
            </p:extLst>
          </p:nvPr>
        </p:nvGraphicFramePr>
        <p:xfrm>
          <a:off x="866774" y="342901"/>
          <a:ext cx="10001251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53115"/>
              </p:ext>
            </p:extLst>
          </p:nvPr>
        </p:nvGraphicFramePr>
        <p:xfrm>
          <a:off x="866776" y="3333750"/>
          <a:ext cx="10001250" cy="334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153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A&amp;M Evaluation Center</a:t>
            </a:r>
            <a:b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E</a:t>
            </a:r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xpanded Involvement </a:t>
            </a:r>
            <a:r>
              <a:rPr lang="en-US" sz="2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in Applied Measurements for Medical Isotopes Production by Inverse Kinematics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Theme</a:t>
            </a:r>
            <a:r>
              <a:rPr lang="en-US" sz="2000" b="1" i="1" dirty="0">
                <a:solidFill>
                  <a:srgbClr val="002060"/>
                </a:solidFill>
                <a:latin typeface="Arial Black" panose="020B0A04020102020204" pitchFamily="34" charset="0"/>
              </a:rPr>
              <a:t>: </a:t>
            </a:r>
            <a:r>
              <a:rPr lang="en-US" sz="20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Research for Medical Isotopes Production by Inverse Kinematics</a:t>
            </a:r>
          </a:p>
          <a:p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I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nnovative 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method for the production of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important medical 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radioisotopes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based 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on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nuclear reaction in inverse </a:t>
            </a:r>
            <a:r>
              <a:rPr lang="en-US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kinematics, by: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D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irecting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a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heavy ion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beam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of appropriate energy on a light target (e.g., H, d, He)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and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C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ollecting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the isotope of interest on an appropriate catcher after </a:t>
            </a:r>
            <a:r>
              <a:rPr 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the target.</a:t>
            </a:r>
            <a:endParaRPr lang="en-US" sz="2000" b="1" dirty="0" smtClean="0">
              <a:latin typeface="+mj-lt"/>
            </a:endParaRPr>
          </a:p>
          <a:p>
            <a:pPr lvl="1"/>
            <a:endParaRPr lang="en-US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3930689"/>
            <a:ext cx="6067426" cy="248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54386" y="4706804"/>
            <a:ext cx="4507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e.g.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05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09600" y="0"/>
            <a:ext cx="10972800" cy="27463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"/>
            <a:ext cx="10972800" cy="6126164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Case Studies </a:t>
            </a:r>
            <a:r>
              <a:rPr lang="en-US" sz="2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(at this stage beyond the proof-of-principle):</a:t>
            </a:r>
          </a:p>
          <a:p>
            <a:pPr lvl="1"/>
            <a:r>
              <a:rPr lang="en-US" sz="1600" baseline="30000" dirty="0">
                <a:solidFill>
                  <a:srgbClr val="FF0000"/>
                </a:solidFill>
                <a:latin typeface="Arial Black" panose="020B0A04020102020204" pitchFamily="34" charset="0"/>
              </a:rPr>
              <a:t>67</a:t>
            </a:r>
            <a:r>
              <a:rPr lang="en-US" sz="1600" dirty="0">
                <a:solidFill>
                  <a:srgbClr val="FF0000"/>
                </a:solidFill>
                <a:latin typeface="Arial Black" panose="020B0A04020102020204" pitchFamily="34" charset="0"/>
              </a:rPr>
              <a:t>Cu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(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</a:t>
            </a:r>
            <a:r>
              <a:rPr lang="en-US" sz="1600" baseline="-25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1/2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= 62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h) via the reaction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of </a:t>
            </a:r>
            <a:r>
              <a:rPr lang="en-US" sz="1600" baseline="30000" dirty="0">
                <a:solidFill>
                  <a:srgbClr val="0070C0"/>
                </a:solidFill>
                <a:latin typeface="Arial Black" panose="020B0A04020102020204" pitchFamily="34" charset="0"/>
              </a:rPr>
              <a:t>70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Zn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beam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of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15 MeV/nucleon with a cryogenic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hydrogen gas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target</a:t>
            </a:r>
          </a:p>
          <a:p>
            <a:pPr lvl="1"/>
            <a:r>
              <a:rPr lang="en-US" sz="1600" baseline="30000" dirty="0">
                <a:solidFill>
                  <a:srgbClr val="FF0000"/>
                </a:solidFill>
                <a:latin typeface="Arial Black" panose="020B0A04020102020204" pitchFamily="34" charset="0"/>
              </a:rPr>
              <a:t>99</a:t>
            </a:r>
            <a:r>
              <a:rPr lang="en-US" sz="1600" dirty="0">
                <a:solidFill>
                  <a:srgbClr val="FF0000"/>
                </a:solidFill>
                <a:latin typeface="Arial Black" panose="020B0A04020102020204" pitchFamily="34" charset="0"/>
              </a:rPr>
              <a:t>Mo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(T</a:t>
            </a:r>
            <a:r>
              <a:rPr lang="en-US" sz="1600" baseline="-25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1/2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=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66 h)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via the reaction of </a:t>
            </a:r>
            <a:r>
              <a:rPr lang="en-US" sz="1600" baseline="30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100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Mo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of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12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MeV/nucleon with a cryogenic </a:t>
            </a:r>
            <a:r>
              <a:rPr lang="en-US" sz="1600" baseline="30000" dirty="0">
                <a:solidFill>
                  <a:srgbClr val="0070C0"/>
                </a:solidFill>
                <a:latin typeface="Arial Black" panose="020B0A04020102020204" pitchFamily="34" charset="0"/>
              </a:rPr>
              <a:t>4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He cryogenic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gas target</a:t>
            </a:r>
            <a:endParaRPr lang="en-US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S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econdary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neutrons from the primary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reaction were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used to irradiate a secondary target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for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further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radioisotope production (to be further developed) 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At K500 Cyclotron &amp; MARS spectrometer of Texas A&amp;M Cyclotron Institute</a:t>
            </a:r>
          </a:p>
          <a:p>
            <a:pPr lvl="1"/>
            <a:endParaRPr lang="en-US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                                                                </a:t>
            </a:r>
          </a:p>
          <a:p>
            <a:pPr lvl="1"/>
            <a:endParaRPr lang="en-US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endParaRPr lang="en-US" sz="16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endParaRPr lang="en-US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endParaRPr lang="en-US" sz="16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endParaRPr lang="en-US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endParaRPr lang="en-US" sz="16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endParaRPr lang="en-US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Radioactive isotopes identified by </a:t>
            </a:r>
            <a:r>
              <a:rPr lang="en-US" sz="1600" b="1" dirty="0" smtClean="0">
                <a:solidFill>
                  <a:srgbClr val="0070C0"/>
                </a:solidFill>
                <a:latin typeface="Symbol" panose="05050102010706020507" pitchFamily="18" charset="2"/>
              </a:rPr>
              <a:t>g</a:t>
            </a:r>
            <a:r>
              <a:rPr lang="en-US" sz="1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-ray spectroscopy: </a:t>
            </a:r>
          </a:p>
          <a:p>
            <a:pPr lvl="2"/>
            <a:r>
              <a:rPr lang="en-US" sz="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(a) </a:t>
            </a:r>
            <a:r>
              <a:rPr lang="en-US" sz="1200" baseline="30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67</a:t>
            </a:r>
            <a:r>
              <a:rPr lang="en-US" sz="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Cu run</a:t>
            </a:r>
          </a:p>
          <a:p>
            <a:pPr lvl="2"/>
            <a:r>
              <a:rPr lang="en-US" sz="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(b) </a:t>
            </a:r>
            <a:r>
              <a:rPr lang="en-US" sz="1200" baseline="30000" dirty="0">
                <a:solidFill>
                  <a:srgbClr val="0070C0"/>
                </a:solidFill>
                <a:latin typeface="Arial Black" panose="020B0A04020102020204" pitchFamily="34" charset="0"/>
              </a:rPr>
              <a:t>99</a:t>
            </a:r>
            <a:r>
              <a:rPr lang="en-US" sz="1200" dirty="0">
                <a:solidFill>
                  <a:srgbClr val="0070C0"/>
                </a:solidFill>
                <a:latin typeface="Arial Black" panose="020B0A04020102020204" pitchFamily="34" charset="0"/>
              </a:rPr>
              <a:t>Mo </a:t>
            </a:r>
            <a:r>
              <a:rPr lang="en-US" sz="12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run</a:t>
            </a:r>
            <a:endParaRPr lang="en-US" sz="12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1"/>
            <a:endParaRPr lang="en-US" sz="16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2857500"/>
            <a:ext cx="6672262" cy="236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099" y="2857500"/>
            <a:ext cx="4400551" cy="296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24556" y="3259723"/>
            <a:ext cx="9428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(a)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39481" y="3242846"/>
            <a:ext cx="9428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2044181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0"/>
            <a:ext cx="10972800" cy="1057275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Texas A&amp;M Evaluation Center </a:t>
            </a:r>
            <a:r>
              <a:rPr lang="en-US" altLang="en-US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altLang="en-US" sz="2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sz="2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New </a:t>
            </a:r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I</a:t>
            </a:r>
            <a:r>
              <a:rPr lang="en-US" sz="2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nitiatives </a:t>
            </a:r>
            <a:r>
              <a:rPr lang="en-US" sz="2800" dirty="0">
                <a:solidFill>
                  <a:srgbClr val="00B050"/>
                </a:solidFill>
                <a:latin typeface="Arial Black" panose="020B0A04020102020204" pitchFamily="34" charset="0"/>
              </a:rPr>
              <a:t>&amp; </a:t>
            </a:r>
            <a:r>
              <a:rPr lang="en-US" sz="2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Directions</a:t>
            </a:r>
            <a:endParaRPr lang="en-US" sz="2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71550"/>
            <a:ext cx="10972800" cy="588645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100" b="1" i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Theme: Data Evaluation for Basic Physics</a:t>
            </a:r>
          </a:p>
          <a:p>
            <a:pPr algn="just"/>
            <a:r>
              <a:rPr lang="en-US" sz="2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Reevaluation </a:t>
            </a:r>
            <a:r>
              <a:rPr lang="en-US" sz="2100" b="1" dirty="0">
                <a:solidFill>
                  <a:srgbClr val="FF0000"/>
                </a:solidFill>
                <a:latin typeface="Arial Black" panose="020B0A04020102020204" pitchFamily="34" charset="0"/>
              </a:rPr>
              <a:t>of data procedures for basic science and data evaluation</a:t>
            </a:r>
            <a:endParaRPr lang="en-US" sz="21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r>
              <a:rPr lang="en-US" sz="2100" b="1" dirty="0">
                <a:solidFill>
                  <a:srgbClr val="00B050"/>
                </a:solidFill>
                <a:latin typeface="Arial Black" panose="020B0A04020102020204" pitchFamily="34" charset="0"/>
              </a:rPr>
              <a:t>	</a:t>
            </a:r>
            <a:r>
              <a:rPr lang="en-US" sz="2100" b="1" dirty="0">
                <a:solidFill>
                  <a:srgbClr val="002060"/>
                </a:solidFill>
                <a:latin typeface="Arial Black" panose="020B0A04020102020204" pitchFamily="34" charset="0"/>
              </a:rPr>
              <a:t>Level scheme re-concept based on Repeatability</a:t>
            </a:r>
            <a:r>
              <a:rPr lang="en-US" sz="2100" b="1" dirty="0">
                <a:solidFill>
                  <a:srgbClr val="00B0F0"/>
                </a:solidFill>
                <a:latin typeface="Arial Black" panose="020B0A04020102020204" pitchFamily="34" charset="0"/>
              </a:rPr>
              <a:t>, a newly revealed 	experimental </a:t>
            </a:r>
            <a:r>
              <a:rPr lang="en-US" sz="21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evidence</a:t>
            </a:r>
          </a:p>
          <a:p>
            <a:pPr marL="457200" lvl="1" indent="0" algn="just">
              <a:buNone/>
            </a:pPr>
            <a:endParaRPr lang="en-US" sz="21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endParaRPr lang="en-US" sz="2100" b="1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endParaRPr lang="en-US" sz="21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endParaRPr lang="en-US" sz="2100" b="1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endParaRPr lang="en-US" sz="21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endParaRPr lang="en-US" sz="2100" b="1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endParaRPr lang="en-US" sz="21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endParaRPr lang="en-US" sz="21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endParaRPr lang="en-US" sz="2100" b="1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r>
              <a:rPr lang="en-US" sz="21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</a:t>
            </a:r>
          </a:p>
          <a:p>
            <a:pPr marL="457200" lvl="1" indent="0" algn="just"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Regular 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</a:t>
            </a:r>
            <a:r>
              <a:rPr lang="en-US" sz="1600" baseline="-25000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sz="1600" baseline="-25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i-</a:t>
            </a:r>
            <a:r>
              <a:rPr lang="en-US" sz="1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</a:t>
            </a:r>
            <a:r>
              <a:rPr lang="en-US" sz="1600" baseline="-25000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sz="1600" baseline="-25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j</a:t>
            </a:r>
            <a:r>
              <a:rPr lang="en-US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Distributions </a:t>
            </a:r>
            <a:r>
              <a:rPr lang="en-US" sz="1600" i="1" dirty="0" smtClean="0">
                <a:latin typeface="Arial Black" panose="020B0A04020102020204" pitchFamily="34" charset="0"/>
              </a:rPr>
              <a:t>D(</a:t>
            </a:r>
            <a:r>
              <a:rPr lang="en-US" sz="1600" i="1" dirty="0" err="1" smtClean="0">
                <a:latin typeface="Arial Black" panose="020B0A04020102020204" pitchFamily="34" charset="0"/>
              </a:rPr>
              <a:t>dist</a:t>
            </a:r>
            <a:r>
              <a:rPr lang="en-US" sz="1600" i="1" dirty="0" smtClean="0">
                <a:latin typeface="Arial Black" panose="020B0A04020102020204" pitchFamily="34" charset="0"/>
              </a:rPr>
              <a:t>)</a:t>
            </a:r>
            <a:r>
              <a:rPr lang="en-US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                         3D Correlations </a:t>
            </a:r>
          </a:p>
          <a:p>
            <a:pPr marL="457200" lvl="1" indent="0" algn="just">
              <a:buNone/>
            </a:pPr>
            <a:r>
              <a:rPr lang="en-US" sz="16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(</a:t>
            </a:r>
            <a:r>
              <a:rPr lang="en-US" sz="1600" dirty="0">
                <a:solidFill>
                  <a:srgbClr val="FF0000"/>
                </a:solidFill>
                <a:latin typeface="Arial Black" panose="020B0A04020102020204" pitchFamily="34" charset="0"/>
              </a:rPr>
              <a:t>high spin data) </a:t>
            </a:r>
            <a:r>
              <a:rPr lang="en-US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                                     in </a:t>
            </a:r>
            <a:r>
              <a:rPr lang="en-US" sz="1600" dirty="0">
                <a:solidFill>
                  <a:srgbClr val="FF0000"/>
                </a:solidFill>
                <a:latin typeface="Arial Black" panose="020B0A04020102020204" pitchFamily="34" charset="0"/>
              </a:rPr>
              <a:t>the </a:t>
            </a:r>
            <a:r>
              <a:rPr lang="en-US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Level Scheme</a:t>
            </a:r>
            <a:endParaRPr lang="en-US" sz="16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r>
              <a:rPr lang="en-US" sz="21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                                      </a:t>
            </a:r>
            <a:endParaRPr lang="en-US" sz="2100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r>
              <a:rPr lang="en-US" sz="21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                                                                </a:t>
            </a:r>
            <a:endParaRPr lang="en-US" sz="2100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endParaRPr lang="en-US" sz="2100" b="1" dirty="0" smtClean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457200" lvl="1" indent="0" algn="just">
              <a:buNone/>
            </a:pPr>
            <a:endParaRPr lang="en-US" sz="21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7" y="2454480"/>
            <a:ext cx="3795713" cy="391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641" y="2799206"/>
            <a:ext cx="3320376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5686425" y="4171950"/>
            <a:ext cx="14859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00092" y="3798379"/>
            <a:ext cx="2524124" cy="747141"/>
          </a:xfrm>
          <a:prstGeom prst="ellipse">
            <a:avLst/>
          </a:prstGeom>
          <a:noFill/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919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23268</TotalTime>
  <Words>450</Words>
  <Application>Microsoft Office PowerPoint</Application>
  <PresentationFormat>Custom</PresentationFormat>
  <Paragraphs>177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Texas A&amp;M Evaluation Center Strategic Priorities</vt:lpstr>
      <vt:lpstr>Texas A&amp;M Evaluation Center: Data Evaluation Station at Cyclotron Radioactive Ion Beam Facility  to assist experiments and  pre-evaluate data</vt:lpstr>
      <vt:lpstr>Texas A&amp;M Evaluation Center Expanded Involvement in Applied Measurements of Precision Internal Conversion Coefficients </vt:lpstr>
      <vt:lpstr>        </vt:lpstr>
      <vt:lpstr>Texas A&amp;M Evaluation Center Expanded Involvement in Applied Measurements for Medical Isotopes Production by Inverse Kinematics</vt:lpstr>
      <vt:lpstr> </vt:lpstr>
      <vt:lpstr>Texas A&amp;M Evaluation Center  New Initiatives &amp; Directions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Injection of 1+ Ions into an ECRIS via a Sextupole Ion Guide</dc:title>
  <dc:creator>Gabi Tabacaru</dc:creator>
  <cp:lastModifiedBy>ninel nica</cp:lastModifiedBy>
  <cp:revision>74</cp:revision>
  <dcterms:created xsi:type="dcterms:W3CDTF">2020-10-06T19:58:38Z</dcterms:created>
  <dcterms:modified xsi:type="dcterms:W3CDTF">2020-12-03T15:59:54Z</dcterms:modified>
</cp:coreProperties>
</file>