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62" r:id="rId4"/>
    <p:sldId id="263" r:id="rId5"/>
    <p:sldId id="264" r:id="rId6"/>
    <p:sldId id="265" r:id="rId7"/>
    <p:sldId id="261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2253654-981E-427E-A8D1-65CF2765F716}">
          <p14:sldIdLst>
            <p14:sldId id="260"/>
            <p14:sldId id="257"/>
            <p14:sldId id="262"/>
            <p14:sldId id="263"/>
            <p14:sldId id="264"/>
            <p14:sldId id="265"/>
            <p14:sldId id="261"/>
            <p14:sldId id="266"/>
            <p14:sldId id="267"/>
            <p14:sldId id="268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1" autoAdjust="0"/>
    <p:restoredTop sz="94660"/>
  </p:normalViewPr>
  <p:slideViewPr>
    <p:cSldViewPr snapToGrid="0">
      <p:cViewPr>
        <p:scale>
          <a:sx n="100" d="100"/>
          <a:sy n="100" d="100"/>
        </p:scale>
        <p:origin x="-936" y="-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_nic\Downloads\ICC_chi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_nic\Downloads\ICC_chi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_nic\Downloads\ICC_chi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_nic\Downloads\ICC_chi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(a) </a:t>
            </a:r>
            <a:r>
              <a:rPr lang="en-US" dirty="0"/>
              <a:t>With vacancy (FO)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6.694101342871471E-2"/>
          <c:y val="2.4111827356688927E-2"/>
          <c:w val="0.92488189576643032"/>
          <c:h val="0.92860593007551817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square"/>
            <c:size val="7"/>
          </c:marker>
          <c:dLbls>
            <c:delete val="1"/>
          </c:dLbls>
          <c:errBars>
            <c:errDir val="y"/>
            <c:errBarType val="both"/>
            <c:errValType val="cust"/>
            <c:noEndCap val="0"/>
            <c:plus>
              <c:numRef>
                <c:f>Sheet1!$P$12:$P$21</c:f>
                <c:numCache>
                  <c:formatCode>General</c:formatCode>
                  <c:ptCount val="10"/>
                  <c:pt idx="0">
                    <c:v>3.515625E-2</c:v>
                  </c:pt>
                  <c:pt idx="1">
                    <c:v>1.6300496102055279E-2</c:v>
                  </c:pt>
                  <c:pt idx="2">
                    <c:v>1.2422360248447204E-2</c:v>
                  </c:pt>
                  <c:pt idx="3">
                    <c:v>5.4704595185995622E-3</c:v>
                  </c:pt>
                  <c:pt idx="4">
                    <c:v>1.5422578655151141E-2</c:v>
                  </c:pt>
                  <c:pt idx="5">
                    <c:v>2.1621621621621623E-2</c:v>
                  </c:pt>
                  <c:pt idx="6">
                    <c:v>1.2396694214876033E-2</c:v>
                  </c:pt>
                  <c:pt idx="7">
                    <c:v>5.4644808743169399E-3</c:v>
                  </c:pt>
                  <c:pt idx="8">
                    <c:v>7.7669902912621365E-3</c:v>
                  </c:pt>
                  <c:pt idx="9">
                    <c:v>1.6548463356973995E-2</c:v>
                  </c:pt>
                </c:numCache>
              </c:numRef>
            </c:plus>
            <c:minus>
              <c:numRef>
                <c:f>Sheet1!$P$12:$P$21</c:f>
                <c:numCache>
                  <c:formatCode>General</c:formatCode>
                  <c:ptCount val="10"/>
                  <c:pt idx="0">
                    <c:v>3.515625E-2</c:v>
                  </c:pt>
                  <c:pt idx="1">
                    <c:v>1.6300496102055279E-2</c:v>
                  </c:pt>
                  <c:pt idx="2">
                    <c:v>1.2422360248447204E-2</c:v>
                  </c:pt>
                  <c:pt idx="3">
                    <c:v>5.4704595185995622E-3</c:v>
                  </c:pt>
                  <c:pt idx="4">
                    <c:v>1.5422578655151141E-2</c:v>
                  </c:pt>
                  <c:pt idx="5">
                    <c:v>2.1621621621621623E-2</c:v>
                  </c:pt>
                  <c:pt idx="6">
                    <c:v>1.2396694214876033E-2</c:v>
                  </c:pt>
                  <c:pt idx="7">
                    <c:v>5.4644808743169399E-3</c:v>
                  </c:pt>
                  <c:pt idx="8">
                    <c:v>7.7669902912621365E-3</c:v>
                  </c:pt>
                  <c:pt idx="9">
                    <c:v>1.6548463356973995E-2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0"/>
          </c:errBars>
          <c:xVal>
            <c:strRef>
              <c:f>Sheet1!$B$12:$B$21</c:f>
              <c:strCache>
                <c:ptCount val="10"/>
                <c:pt idx="0">
                  <c:v>93mNb</c:v>
                </c:pt>
                <c:pt idx="1">
                  <c:v>103mRh</c:v>
                </c:pt>
                <c:pt idx="2">
                  <c:v>111mCd</c:v>
                </c:pt>
                <c:pt idx="3">
                  <c:v>134mCs</c:v>
                </c:pt>
                <c:pt idx="4">
                  <c:v>119mSn</c:v>
                </c:pt>
                <c:pt idx="5">
                  <c:v>125mTe</c:v>
                </c:pt>
                <c:pt idx="6">
                  <c:v>127mTe</c:v>
                </c:pt>
                <c:pt idx="7">
                  <c:v>137mBa</c:v>
                </c:pt>
                <c:pt idx="8">
                  <c:v>193mIr</c:v>
                </c:pt>
                <c:pt idx="9">
                  <c:v>197mPt</c:v>
                </c:pt>
              </c:strCache>
            </c:strRef>
          </c:xVal>
          <c:yVal>
            <c:numRef>
              <c:f>Sheet1!$O$12:$O$21</c:f>
              <c:numCache>
                <c:formatCode>0.00%</c:formatCode>
                <c:ptCount val="10"/>
                <c:pt idx="0">
                  <c:v>-1.5005771450557906E-2</c:v>
                </c:pt>
                <c:pt idx="1">
                  <c:v>1.2195121951219429E-2</c:v>
                </c:pt>
                <c:pt idx="2">
                  <c:v>-1.3783597518952457E-3</c:v>
                </c:pt>
                <c:pt idx="3">
                  <c:v>3.6483035388540309E-4</c:v>
                </c:pt>
                <c:pt idx="4">
                  <c:v>1.854140914709518E-3</c:v>
                </c:pt>
                <c:pt idx="5">
                  <c:v>-1.0799136069113858E-3</c:v>
                </c:pt>
                <c:pt idx="6">
                  <c:v>-4.9342105263157432E-3</c:v>
                </c:pt>
                <c:pt idx="7">
                  <c:v>2.186270222998715E-4</c:v>
                </c:pt>
                <c:pt idx="8">
                  <c:v>-2.9041626331074268E-3</c:v>
                </c:pt>
                <c:pt idx="9">
                  <c:v>-1.0757717492983952E-2</c:v>
                </c:pt>
              </c:numCache>
            </c:numRef>
          </c:y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79877504"/>
        <c:axId val="179878080"/>
      </c:scatterChart>
      <c:valAx>
        <c:axId val="179877504"/>
        <c:scaling>
          <c:orientation val="minMax"/>
          <c:max val="10.5"/>
          <c:min val="0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179878080"/>
        <c:crosses val="autoZero"/>
        <c:crossBetween val="midCat"/>
        <c:majorUnit val="1"/>
        <c:minorUnit val="1"/>
      </c:valAx>
      <c:valAx>
        <c:axId val="179878080"/>
        <c:scaling>
          <c:orientation val="minMax"/>
          <c:max val="8.0000000000000016E-2"/>
          <c:min val="-8.0000000000000016E-2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500" baseline="0"/>
                </a:pPr>
                <a:r>
                  <a:rPr lang="en-US" sz="1500" baseline="0"/>
                  <a:t>Difference (exp-theory) as %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179877504"/>
        <c:crossesAt val="0.5"/>
        <c:crossBetween val="midCat"/>
        <c:majorUnit val="4.0000000000000008E-2"/>
      </c:valAx>
      <c:spPr>
        <a:ln cmpd="sng"/>
      </c:spPr>
    </c:plotArea>
    <c:plotVisOnly val="1"/>
    <c:dispBlanksAs val="gap"/>
    <c:showDLblsOverMax val="0"/>
  </c:chart>
  <c:spPr>
    <a:ln w="25400" cmpd="sng"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(b) </a:t>
            </a:r>
            <a:r>
              <a:rPr lang="en-US" dirty="0"/>
              <a:t>No vacancy</a:t>
            </a:r>
          </a:p>
        </c:rich>
      </c:tx>
      <c:layout/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(a) No vacancy</c:v>
          </c:tx>
          <c:spPr>
            <a:ln w="28575">
              <a:noFill/>
            </a:ln>
          </c:spPr>
          <c:marker>
            <c:symbol val="diamond"/>
            <c:size val="7"/>
          </c:marker>
          <c:dLbls>
            <c:delete val="1"/>
          </c:dLbls>
          <c:errBars>
            <c:errDir val="y"/>
            <c:errBarType val="both"/>
            <c:errValType val="cust"/>
            <c:noEndCap val="0"/>
            <c:plus>
              <c:numRef>
                <c:f>Sheet1!$N$12:$N$21</c:f>
                <c:numCache>
                  <c:formatCode>General</c:formatCode>
                  <c:ptCount val="10"/>
                  <c:pt idx="0">
                    <c:v>3.515625E-2</c:v>
                  </c:pt>
                  <c:pt idx="1">
                    <c:v>1.6300496102055279E-2</c:v>
                  </c:pt>
                  <c:pt idx="2">
                    <c:v>1.2422360248447204E-2</c:v>
                  </c:pt>
                  <c:pt idx="3">
                    <c:v>5.4704595185995622E-3</c:v>
                  </c:pt>
                  <c:pt idx="4">
                    <c:v>1.5422578655151141E-2</c:v>
                  </c:pt>
                  <c:pt idx="5">
                    <c:v>2.1621621621621623E-2</c:v>
                  </c:pt>
                  <c:pt idx="6">
                    <c:v>1.2396694214876033E-2</c:v>
                  </c:pt>
                  <c:pt idx="7">
                    <c:v>5.4644808743169399E-3</c:v>
                  </c:pt>
                  <c:pt idx="8">
                    <c:v>7.7669902912621365E-3</c:v>
                  </c:pt>
                  <c:pt idx="9">
                    <c:v>1.6548463356973995E-2</c:v>
                  </c:pt>
                </c:numCache>
              </c:numRef>
            </c:plus>
            <c:minus>
              <c:numRef>
                <c:f>Sheet1!$N$12:$N$21</c:f>
                <c:numCache>
                  <c:formatCode>General</c:formatCode>
                  <c:ptCount val="10"/>
                  <c:pt idx="0">
                    <c:v>3.515625E-2</c:v>
                  </c:pt>
                  <c:pt idx="1">
                    <c:v>1.6300496102055279E-2</c:v>
                  </c:pt>
                  <c:pt idx="2">
                    <c:v>1.2422360248447204E-2</c:v>
                  </c:pt>
                  <c:pt idx="3">
                    <c:v>5.4704595185995622E-3</c:v>
                  </c:pt>
                  <c:pt idx="4">
                    <c:v>1.5422578655151141E-2</c:v>
                  </c:pt>
                  <c:pt idx="5">
                    <c:v>2.1621621621621623E-2</c:v>
                  </c:pt>
                  <c:pt idx="6">
                    <c:v>1.2396694214876033E-2</c:v>
                  </c:pt>
                  <c:pt idx="7">
                    <c:v>5.4644808743169399E-3</c:v>
                  </c:pt>
                  <c:pt idx="8">
                    <c:v>7.7669902912621365E-3</c:v>
                  </c:pt>
                  <c:pt idx="9">
                    <c:v>1.6548463356973995E-2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0"/>
          </c:errBars>
          <c:xVal>
            <c:strRef>
              <c:f>Sheet1!$N$26:$N$35</c:f>
              <c:strCache>
                <c:ptCount val="10"/>
                <c:pt idx="0">
                  <c:v>Nb</c:v>
                </c:pt>
                <c:pt idx="1">
                  <c:v>Rh</c:v>
                </c:pt>
                <c:pt idx="2">
                  <c:v>Cd</c:v>
                </c:pt>
                <c:pt idx="3">
                  <c:v>Cs</c:v>
                </c:pt>
                <c:pt idx="4">
                  <c:v>Sn</c:v>
                </c:pt>
                <c:pt idx="5">
                  <c:v>Te</c:v>
                </c:pt>
                <c:pt idx="6">
                  <c:v>Te</c:v>
                </c:pt>
                <c:pt idx="7">
                  <c:v>Ba</c:v>
                </c:pt>
                <c:pt idx="8">
                  <c:v>Ir</c:v>
                </c:pt>
                <c:pt idx="9">
                  <c:v>Pt</c:v>
                </c:pt>
              </c:strCache>
            </c:strRef>
          </c:xVal>
          <c:yVal>
            <c:numRef>
              <c:f>Sheet1!$M$12:$M$21</c:f>
              <c:numCache>
                <c:formatCode>0.00%</c:formatCode>
                <c:ptCount val="10"/>
                <c:pt idx="0">
                  <c:v>6.8447412353923209E-2</c:v>
                </c:pt>
                <c:pt idx="1">
                  <c:v>7.4638233054074507E-2</c:v>
                </c:pt>
                <c:pt idx="2">
                  <c:v>1.6842105263157908E-2</c:v>
                </c:pt>
                <c:pt idx="3">
                  <c:v>2.4280911468061241E-2</c:v>
                </c:pt>
                <c:pt idx="4">
                  <c:v>4.987046632124352E-2</c:v>
                </c:pt>
                <c:pt idx="5">
                  <c:v>3.0640668523676879E-2</c:v>
                </c:pt>
                <c:pt idx="6">
                  <c:v>3.2863849765258163E-2</c:v>
                </c:pt>
                <c:pt idx="7">
                  <c:v>9.0427878253198212E-3</c:v>
                </c:pt>
                <c:pt idx="8">
                  <c:v>0.11956521739130435</c:v>
                </c:pt>
                <c:pt idx="9">
                  <c:v>9.3056549749464552E-3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b="1" i="0" baseline="30000"/>
                      <a:t>93m</a:t>
                    </a:r>
                    <a:r>
                      <a:rPr lang="en-US" sz="2000" b="1" i="0" baseline="0"/>
                      <a:t>Nb</a:t>
                    </a:r>
                    <a:endParaRPr lang="en-US" sz="2000" baseline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b="1" i="0" baseline="30000">
                        <a:effectLst/>
                      </a:rPr>
                      <a:t>103m</a:t>
                    </a:r>
                    <a:r>
                      <a:rPr lang="en-US" sz="1800" b="1" i="0" baseline="0">
                        <a:effectLst/>
                      </a:rPr>
                      <a:t>Rh</a:t>
                    </a:r>
                    <a:endParaRPr lang="en-US">
                      <a:effectLst/>
                    </a:endParaRP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800" b="1" i="0" baseline="30000">
                        <a:effectLst/>
                      </a:rPr>
                      <a:t>111m</a:t>
                    </a:r>
                    <a:r>
                      <a:rPr lang="en-US" sz="1800" b="1" i="0" baseline="0">
                        <a:effectLst/>
                      </a:rPr>
                      <a:t>Cd</a:t>
                    </a:r>
                    <a:endParaRPr lang="en-US">
                      <a:effectLst/>
                    </a:endParaRP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800" b="1" i="0" baseline="30000">
                        <a:effectLst/>
                      </a:rPr>
                      <a:t>134m</a:t>
                    </a:r>
                    <a:r>
                      <a:rPr lang="en-US" sz="1800" b="1" i="0" baseline="0">
                        <a:effectLst/>
                      </a:rPr>
                      <a:t>Cs</a:t>
                    </a:r>
                    <a:endParaRPr lang="en-US">
                      <a:effectLst/>
                    </a:endParaRP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800" b="1" i="0" baseline="30000">
                        <a:effectLst/>
                      </a:rPr>
                      <a:t>119m</a:t>
                    </a:r>
                    <a:r>
                      <a:rPr lang="en-US" sz="1800" b="1" i="0" baseline="0">
                        <a:effectLst/>
                      </a:rPr>
                      <a:t>Sn</a:t>
                    </a:r>
                    <a:endParaRPr lang="en-US">
                      <a:effectLst/>
                    </a:endParaRP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800" b="1" i="0" baseline="30000">
                        <a:effectLst/>
                      </a:rPr>
                      <a:t>125m</a:t>
                    </a:r>
                    <a:r>
                      <a:rPr lang="en-US" sz="1800" b="1" i="0" baseline="0">
                        <a:effectLst/>
                      </a:rPr>
                      <a:t>Te</a:t>
                    </a:r>
                    <a:endParaRPr lang="en-US">
                      <a:effectLst/>
                    </a:endParaRP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800" b="1" i="0" baseline="30000">
                        <a:effectLst/>
                      </a:rPr>
                      <a:t>127m</a:t>
                    </a:r>
                    <a:r>
                      <a:rPr lang="en-US" sz="1800" b="1" i="0" baseline="0">
                        <a:effectLst/>
                      </a:rPr>
                      <a:t>Te</a:t>
                    </a:r>
                    <a:endParaRPr lang="en-US">
                      <a:effectLst/>
                    </a:endParaRP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800" b="1" i="0" baseline="30000">
                        <a:effectLst/>
                      </a:rPr>
                      <a:t>137m</a:t>
                    </a:r>
                    <a:r>
                      <a:rPr lang="en-US" sz="1800" b="1" i="0" baseline="0">
                        <a:effectLst/>
                      </a:rPr>
                      <a:t>Ba</a:t>
                    </a:r>
                    <a:endParaRPr lang="en-US">
                      <a:effectLst/>
                    </a:endParaRP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 i="0" baseline="30000">
                        <a:effectLst/>
                      </a:rPr>
                      <a:t>193m</a:t>
                    </a:r>
                    <a:r>
                      <a:rPr lang="en-US" sz="1800" b="1" i="0" baseline="0">
                        <a:effectLst/>
                      </a:rPr>
                      <a:t>Ir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/>
                  </a:p>
                </c:rich>
              </c:tx>
              <c:spPr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1800" b="1" i="0" baseline="30000">
                        <a:effectLst/>
                      </a:rPr>
                      <a:t>197m</a:t>
                    </a:r>
                    <a:r>
                      <a:rPr lang="en-US" sz="1800" b="1" i="0" baseline="0">
                        <a:effectLst/>
                      </a:rPr>
                      <a:t>Pt</a:t>
                    </a:r>
                    <a:endParaRPr lang="en-US">
                      <a:effectLst/>
                    </a:endParaRP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i="0" baseline="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strRef>
              <c:f>Sheet1!$B$12:$B$21</c:f>
              <c:strCache>
                <c:ptCount val="10"/>
                <c:pt idx="0">
                  <c:v>93mNb</c:v>
                </c:pt>
                <c:pt idx="1">
                  <c:v>103mRh</c:v>
                </c:pt>
                <c:pt idx="2">
                  <c:v>111mCd</c:v>
                </c:pt>
                <c:pt idx="3">
                  <c:v>134mCs</c:v>
                </c:pt>
                <c:pt idx="4">
                  <c:v>119mSn</c:v>
                </c:pt>
                <c:pt idx="5">
                  <c:v>125mTe</c:v>
                </c:pt>
                <c:pt idx="6">
                  <c:v>127mTe</c:v>
                </c:pt>
                <c:pt idx="7">
                  <c:v>137mBa</c:v>
                </c:pt>
                <c:pt idx="8">
                  <c:v>193mIr</c:v>
                </c:pt>
                <c:pt idx="9">
                  <c:v>197mPt</c:v>
                </c:pt>
              </c:strCache>
            </c:strRef>
          </c:xVal>
          <c:yVal>
            <c:numRef>
              <c:f>Sheet1!$K$12:$K$21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y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47415616"/>
        <c:axId val="147416192"/>
      </c:scatterChart>
      <c:valAx>
        <c:axId val="147415616"/>
        <c:scaling>
          <c:orientation val="minMax"/>
          <c:max val="10.5"/>
          <c:min val="0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147416192"/>
        <c:crosses val="autoZero"/>
        <c:crossBetween val="midCat"/>
        <c:majorUnit val="1"/>
        <c:minorUnit val="1"/>
      </c:valAx>
      <c:valAx>
        <c:axId val="147416192"/>
        <c:scaling>
          <c:orientation val="minMax"/>
          <c:max val="0.14000000000000001"/>
          <c:min val="-4.0000000000000008E-2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baseline="0"/>
                  <a:t>Difference (exp-theory) as %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147415616"/>
        <c:crossesAt val="0.5"/>
        <c:crossBetween val="midCat"/>
        <c:majorUnit val="4.0000000000000008E-2"/>
      </c:valAx>
      <c:spPr>
        <a:ln cmpd="sng"/>
      </c:spPr>
    </c:plotArea>
    <c:plotVisOnly val="1"/>
    <c:dispBlanksAs val="gap"/>
    <c:showDLblsOverMax val="0"/>
  </c:chart>
  <c:spPr>
    <a:ln w="25400" cmpd="sng"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(a) </a:t>
            </a:r>
            <a:r>
              <a:rPr lang="en-US" dirty="0"/>
              <a:t>With vacancy (FO)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6.694101342871471E-2"/>
          <c:y val="2.4111827356688927E-2"/>
          <c:w val="0.92488189576643032"/>
          <c:h val="0.92860593007551817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square"/>
            <c:size val="7"/>
          </c:marker>
          <c:dLbls>
            <c:delete val="1"/>
          </c:dLbls>
          <c:errBars>
            <c:errDir val="y"/>
            <c:errBarType val="both"/>
            <c:errValType val="cust"/>
            <c:noEndCap val="0"/>
            <c:plus>
              <c:numRef>
                <c:f>Sheet1!$P$12:$P$21</c:f>
                <c:numCache>
                  <c:formatCode>General</c:formatCode>
                  <c:ptCount val="10"/>
                  <c:pt idx="0">
                    <c:v>3.515625E-2</c:v>
                  </c:pt>
                  <c:pt idx="1">
                    <c:v>1.6300496102055279E-2</c:v>
                  </c:pt>
                  <c:pt idx="2">
                    <c:v>1.2422360248447204E-2</c:v>
                  </c:pt>
                  <c:pt idx="3">
                    <c:v>5.4704595185995622E-3</c:v>
                  </c:pt>
                  <c:pt idx="4">
                    <c:v>1.5422578655151141E-2</c:v>
                  </c:pt>
                  <c:pt idx="5">
                    <c:v>2.1621621621621623E-2</c:v>
                  </c:pt>
                  <c:pt idx="6">
                    <c:v>1.2396694214876033E-2</c:v>
                  </c:pt>
                  <c:pt idx="7">
                    <c:v>5.4644808743169399E-3</c:v>
                  </c:pt>
                  <c:pt idx="8">
                    <c:v>7.7669902912621365E-3</c:v>
                  </c:pt>
                  <c:pt idx="9">
                    <c:v>1.6548463356973995E-2</c:v>
                  </c:pt>
                </c:numCache>
              </c:numRef>
            </c:plus>
            <c:minus>
              <c:numRef>
                <c:f>Sheet1!$P$12:$P$21</c:f>
                <c:numCache>
                  <c:formatCode>General</c:formatCode>
                  <c:ptCount val="10"/>
                  <c:pt idx="0">
                    <c:v>3.515625E-2</c:v>
                  </c:pt>
                  <c:pt idx="1">
                    <c:v>1.6300496102055279E-2</c:v>
                  </c:pt>
                  <c:pt idx="2">
                    <c:v>1.2422360248447204E-2</c:v>
                  </c:pt>
                  <c:pt idx="3">
                    <c:v>5.4704595185995622E-3</c:v>
                  </c:pt>
                  <c:pt idx="4">
                    <c:v>1.5422578655151141E-2</c:v>
                  </c:pt>
                  <c:pt idx="5">
                    <c:v>2.1621621621621623E-2</c:v>
                  </c:pt>
                  <c:pt idx="6">
                    <c:v>1.2396694214876033E-2</c:v>
                  </c:pt>
                  <c:pt idx="7">
                    <c:v>5.4644808743169399E-3</c:v>
                  </c:pt>
                  <c:pt idx="8">
                    <c:v>7.7669902912621365E-3</c:v>
                  </c:pt>
                  <c:pt idx="9">
                    <c:v>1.6548463356973995E-2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0"/>
          </c:errBars>
          <c:xVal>
            <c:strRef>
              <c:f>Sheet1!$B$12:$B$21</c:f>
              <c:strCache>
                <c:ptCount val="10"/>
                <c:pt idx="0">
                  <c:v>93mNb</c:v>
                </c:pt>
                <c:pt idx="1">
                  <c:v>103mRh</c:v>
                </c:pt>
                <c:pt idx="2">
                  <c:v>111mCd</c:v>
                </c:pt>
                <c:pt idx="3">
                  <c:v>134mCs</c:v>
                </c:pt>
                <c:pt idx="4">
                  <c:v>119mSn</c:v>
                </c:pt>
                <c:pt idx="5">
                  <c:v>125mTe</c:v>
                </c:pt>
                <c:pt idx="6">
                  <c:v>127mTe</c:v>
                </c:pt>
                <c:pt idx="7">
                  <c:v>137mBa</c:v>
                </c:pt>
                <c:pt idx="8">
                  <c:v>193mIr</c:v>
                </c:pt>
                <c:pt idx="9">
                  <c:v>197mPt</c:v>
                </c:pt>
              </c:strCache>
            </c:strRef>
          </c:xVal>
          <c:yVal>
            <c:numRef>
              <c:f>Sheet1!$O$12:$O$21</c:f>
              <c:numCache>
                <c:formatCode>0.00%</c:formatCode>
                <c:ptCount val="10"/>
                <c:pt idx="0">
                  <c:v>-1.5005771450557906E-2</c:v>
                </c:pt>
                <c:pt idx="1">
                  <c:v>1.2195121951219429E-2</c:v>
                </c:pt>
                <c:pt idx="2">
                  <c:v>-1.3783597518952457E-3</c:v>
                </c:pt>
                <c:pt idx="3">
                  <c:v>3.6483035388540309E-4</c:v>
                </c:pt>
                <c:pt idx="4">
                  <c:v>1.854140914709518E-3</c:v>
                </c:pt>
                <c:pt idx="5">
                  <c:v>-1.0799136069113858E-3</c:v>
                </c:pt>
                <c:pt idx="6">
                  <c:v>-4.9342105263157432E-3</c:v>
                </c:pt>
                <c:pt idx="7">
                  <c:v>2.186270222998715E-4</c:v>
                </c:pt>
                <c:pt idx="8">
                  <c:v>-2.9041626331074268E-3</c:v>
                </c:pt>
                <c:pt idx="9">
                  <c:v>-1.0757717492983952E-2</c:v>
                </c:pt>
              </c:numCache>
            </c:numRef>
          </c:y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86800320"/>
        <c:axId val="203930368"/>
      </c:scatterChart>
      <c:valAx>
        <c:axId val="186800320"/>
        <c:scaling>
          <c:orientation val="minMax"/>
          <c:max val="10.5"/>
          <c:min val="0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203930368"/>
        <c:crosses val="autoZero"/>
        <c:crossBetween val="midCat"/>
        <c:majorUnit val="1"/>
        <c:minorUnit val="1"/>
      </c:valAx>
      <c:valAx>
        <c:axId val="203930368"/>
        <c:scaling>
          <c:orientation val="minMax"/>
          <c:max val="8.0000000000000016E-2"/>
          <c:min val="-8.0000000000000016E-2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500" baseline="0"/>
                </a:pPr>
                <a:r>
                  <a:rPr lang="en-US" sz="1500" baseline="0"/>
                  <a:t>Difference (exp-theory) as %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186800320"/>
        <c:crossesAt val="0.5"/>
        <c:crossBetween val="midCat"/>
        <c:majorUnit val="4.0000000000000008E-2"/>
      </c:valAx>
      <c:spPr>
        <a:ln cmpd="sng"/>
      </c:spPr>
    </c:plotArea>
    <c:plotVisOnly val="1"/>
    <c:dispBlanksAs val="gap"/>
    <c:showDLblsOverMax val="0"/>
  </c:chart>
  <c:spPr>
    <a:ln w="25400" cmpd="sng"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(b) </a:t>
            </a:r>
            <a:r>
              <a:rPr lang="en-US" dirty="0"/>
              <a:t>No vacancy</a:t>
            </a:r>
          </a:p>
        </c:rich>
      </c:tx>
      <c:layout/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(a) No vacancy</c:v>
          </c:tx>
          <c:spPr>
            <a:ln w="28575">
              <a:noFill/>
            </a:ln>
          </c:spPr>
          <c:marker>
            <c:symbol val="diamond"/>
            <c:size val="7"/>
          </c:marker>
          <c:dLbls>
            <c:delete val="1"/>
          </c:dLbls>
          <c:errBars>
            <c:errDir val="y"/>
            <c:errBarType val="both"/>
            <c:errValType val="cust"/>
            <c:noEndCap val="0"/>
            <c:plus>
              <c:numRef>
                <c:f>Sheet1!$N$12:$N$21</c:f>
                <c:numCache>
                  <c:formatCode>General</c:formatCode>
                  <c:ptCount val="10"/>
                  <c:pt idx="0">
                    <c:v>3.515625E-2</c:v>
                  </c:pt>
                  <c:pt idx="1">
                    <c:v>1.6300496102055279E-2</c:v>
                  </c:pt>
                  <c:pt idx="2">
                    <c:v>1.2422360248447204E-2</c:v>
                  </c:pt>
                  <c:pt idx="3">
                    <c:v>5.4704595185995622E-3</c:v>
                  </c:pt>
                  <c:pt idx="4">
                    <c:v>1.5422578655151141E-2</c:v>
                  </c:pt>
                  <c:pt idx="5">
                    <c:v>2.1621621621621623E-2</c:v>
                  </c:pt>
                  <c:pt idx="6">
                    <c:v>1.2396694214876033E-2</c:v>
                  </c:pt>
                  <c:pt idx="7">
                    <c:v>5.4644808743169399E-3</c:v>
                  </c:pt>
                  <c:pt idx="8">
                    <c:v>7.7669902912621365E-3</c:v>
                  </c:pt>
                  <c:pt idx="9">
                    <c:v>1.6548463356973995E-2</c:v>
                  </c:pt>
                </c:numCache>
              </c:numRef>
            </c:plus>
            <c:minus>
              <c:numRef>
                <c:f>Sheet1!$N$12:$N$21</c:f>
                <c:numCache>
                  <c:formatCode>General</c:formatCode>
                  <c:ptCount val="10"/>
                  <c:pt idx="0">
                    <c:v>3.515625E-2</c:v>
                  </c:pt>
                  <c:pt idx="1">
                    <c:v>1.6300496102055279E-2</c:v>
                  </c:pt>
                  <c:pt idx="2">
                    <c:v>1.2422360248447204E-2</c:v>
                  </c:pt>
                  <c:pt idx="3">
                    <c:v>5.4704595185995622E-3</c:v>
                  </c:pt>
                  <c:pt idx="4">
                    <c:v>1.5422578655151141E-2</c:v>
                  </c:pt>
                  <c:pt idx="5">
                    <c:v>2.1621621621621623E-2</c:v>
                  </c:pt>
                  <c:pt idx="6">
                    <c:v>1.2396694214876033E-2</c:v>
                  </c:pt>
                  <c:pt idx="7">
                    <c:v>5.4644808743169399E-3</c:v>
                  </c:pt>
                  <c:pt idx="8">
                    <c:v>7.7669902912621365E-3</c:v>
                  </c:pt>
                  <c:pt idx="9">
                    <c:v>1.6548463356973995E-2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0"/>
          </c:errBars>
          <c:xVal>
            <c:strRef>
              <c:f>Sheet1!$N$26:$N$35</c:f>
              <c:strCache>
                <c:ptCount val="10"/>
                <c:pt idx="0">
                  <c:v>Nb</c:v>
                </c:pt>
                <c:pt idx="1">
                  <c:v>Rh</c:v>
                </c:pt>
                <c:pt idx="2">
                  <c:v>Cd</c:v>
                </c:pt>
                <c:pt idx="3">
                  <c:v>Cs</c:v>
                </c:pt>
                <c:pt idx="4">
                  <c:v>Sn</c:v>
                </c:pt>
                <c:pt idx="5">
                  <c:v>Te</c:v>
                </c:pt>
                <c:pt idx="6">
                  <c:v>Te</c:v>
                </c:pt>
                <c:pt idx="7">
                  <c:v>Ba</c:v>
                </c:pt>
                <c:pt idx="8">
                  <c:v>Ir</c:v>
                </c:pt>
                <c:pt idx="9">
                  <c:v>Pt</c:v>
                </c:pt>
              </c:strCache>
            </c:strRef>
          </c:xVal>
          <c:yVal>
            <c:numRef>
              <c:f>Sheet1!$M$12:$M$21</c:f>
              <c:numCache>
                <c:formatCode>0.00%</c:formatCode>
                <c:ptCount val="10"/>
                <c:pt idx="0">
                  <c:v>6.8447412353923209E-2</c:v>
                </c:pt>
                <c:pt idx="1">
                  <c:v>7.4638233054074507E-2</c:v>
                </c:pt>
                <c:pt idx="2">
                  <c:v>1.6842105263157908E-2</c:v>
                </c:pt>
                <c:pt idx="3">
                  <c:v>2.4280911468061241E-2</c:v>
                </c:pt>
                <c:pt idx="4">
                  <c:v>4.987046632124352E-2</c:v>
                </c:pt>
                <c:pt idx="5">
                  <c:v>3.0640668523676879E-2</c:v>
                </c:pt>
                <c:pt idx="6">
                  <c:v>3.2863849765258163E-2</c:v>
                </c:pt>
                <c:pt idx="7">
                  <c:v>9.0427878253198212E-3</c:v>
                </c:pt>
                <c:pt idx="8">
                  <c:v>0.11956521739130435</c:v>
                </c:pt>
                <c:pt idx="9">
                  <c:v>9.3056549749464552E-3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b="1" i="0" baseline="30000"/>
                      <a:t>93m</a:t>
                    </a:r>
                    <a:r>
                      <a:rPr lang="en-US" sz="2000" b="1" i="0" baseline="0"/>
                      <a:t>Nb</a:t>
                    </a:r>
                    <a:endParaRPr lang="en-US" sz="2000" baseline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b="1" i="0" baseline="30000">
                        <a:effectLst/>
                      </a:rPr>
                      <a:t>103m</a:t>
                    </a:r>
                    <a:r>
                      <a:rPr lang="en-US" sz="1800" b="1" i="0" baseline="0">
                        <a:effectLst/>
                      </a:rPr>
                      <a:t>Rh</a:t>
                    </a:r>
                    <a:endParaRPr lang="en-US">
                      <a:effectLst/>
                    </a:endParaRP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800" b="1" i="0" baseline="30000">
                        <a:effectLst/>
                      </a:rPr>
                      <a:t>111m</a:t>
                    </a:r>
                    <a:r>
                      <a:rPr lang="en-US" sz="1800" b="1" i="0" baseline="0">
                        <a:effectLst/>
                      </a:rPr>
                      <a:t>Cd</a:t>
                    </a:r>
                    <a:endParaRPr lang="en-US">
                      <a:effectLst/>
                    </a:endParaRP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800" b="1" i="0" baseline="30000">
                        <a:effectLst/>
                      </a:rPr>
                      <a:t>134m</a:t>
                    </a:r>
                    <a:r>
                      <a:rPr lang="en-US" sz="1800" b="1" i="0" baseline="0">
                        <a:effectLst/>
                      </a:rPr>
                      <a:t>Cs</a:t>
                    </a:r>
                    <a:endParaRPr lang="en-US">
                      <a:effectLst/>
                    </a:endParaRP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800" b="1" i="0" baseline="30000">
                        <a:effectLst/>
                      </a:rPr>
                      <a:t>119m</a:t>
                    </a:r>
                    <a:r>
                      <a:rPr lang="en-US" sz="1800" b="1" i="0" baseline="0">
                        <a:effectLst/>
                      </a:rPr>
                      <a:t>Sn</a:t>
                    </a:r>
                    <a:endParaRPr lang="en-US">
                      <a:effectLst/>
                    </a:endParaRP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800" b="1" i="0" baseline="30000">
                        <a:effectLst/>
                      </a:rPr>
                      <a:t>125m</a:t>
                    </a:r>
                    <a:r>
                      <a:rPr lang="en-US" sz="1800" b="1" i="0" baseline="0">
                        <a:effectLst/>
                      </a:rPr>
                      <a:t>Te</a:t>
                    </a:r>
                    <a:endParaRPr lang="en-US">
                      <a:effectLst/>
                    </a:endParaRP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800" b="1" i="0" baseline="30000">
                        <a:effectLst/>
                      </a:rPr>
                      <a:t>127m</a:t>
                    </a:r>
                    <a:r>
                      <a:rPr lang="en-US" sz="1800" b="1" i="0" baseline="0">
                        <a:effectLst/>
                      </a:rPr>
                      <a:t>Te</a:t>
                    </a:r>
                    <a:endParaRPr lang="en-US">
                      <a:effectLst/>
                    </a:endParaRP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800" b="1" i="0" baseline="30000">
                        <a:effectLst/>
                      </a:rPr>
                      <a:t>137m</a:t>
                    </a:r>
                    <a:r>
                      <a:rPr lang="en-US" sz="1800" b="1" i="0" baseline="0">
                        <a:effectLst/>
                      </a:rPr>
                      <a:t>Ba</a:t>
                    </a:r>
                    <a:endParaRPr lang="en-US">
                      <a:effectLst/>
                    </a:endParaRP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 i="0" baseline="30000">
                        <a:effectLst/>
                      </a:rPr>
                      <a:t>193m</a:t>
                    </a:r>
                    <a:r>
                      <a:rPr lang="en-US" sz="1800" b="1" i="0" baseline="0">
                        <a:effectLst/>
                      </a:rPr>
                      <a:t>Ir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/>
                  </a:p>
                </c:rich>
              </c:tx>
              <c:spPr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1800" b="1" i="0" baseline="30000">
                        <a:effectLst/>
                      </a:rPr>
                      <a:t>197m</a:t>
                    </a:r>
                    <a:r>
                      <a:rPr lang="en-US" sz="1800" b="1" i="0" baseline="0">
                        <a:effectLst/>
                      </a:rPr>
                      <a:t>Pt</a:t>
                    </a:r>
                    <a:endParaRPr lang="en-US">
                      <a:effectLst/>
                    </a:endParaRP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i="0" baseline="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strRef>
              <c:f>Sheet1!$B$12:$B$21</c:f>
              <c:strCache>
                <c:ptCount val="10"/>
                <c:pt idx="0">
                  <c:v>93mNb</c:v>
                </c:pt>
                <c:pt idx="1">
                  <c:v>103mRh</c:v>
                </c:pt>
                <c:pt idx="2">
                  <c:v>111mCd</c:v>
                </c:pt>
                <c:pt idx="3">
                  <c:v>134mCs</c:v>
                </c:pt>
                <c:pt idx="4">
                  <c:v>119mSn</c:v>
                </c:pt>
                <c:pt idx="5">
                  <c:v>125mTe</c:v>
                </c:pt>
                <c:pt idx="6">
                  <c:v>127mTe</c:v>
                </c:pt>
                <c:pt idx="7">
                  <c:v>137mBa</c:v>
                </c:pt>
                <c:pt idx="8">
                  <c:v>193mIr</c:v>
                </c:pt>
                <c:pt idx="9">
                  <c:v>197mPt</c:v>
                </c:pt>
              </c:strCache>
            </c:strRef>
          </c:xVal>
          <c:yVal>
            <c:numRef>
              <c:f>Sheet1!$K$12:$K$21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y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328636032"/>
        <c:axId val="340059264"/>
      </c:scatterChart>
      <c:valAx>
        <c:axId val="328636032"/>
        <c:scaling>
          <c:orientation val="minMax"/>
          <c:max val="10.5"/>
          <c:min val="0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340059264"/>
        <c:crosses val="autoZero"/>
        <c:crossBetween val="midCat"/>
        <c:majorUnit val="1"/>
        <c:minorUnit val="1"/>
      </c:valAx>
      <c:valAx>
        <c:axId val="340059264"/>
        <c:scaling>
          <c:orientation val="minMax"/>
          <c:max val="0.14000000000000001"/>
          <c:min val="-4.0000000000000008E-2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baseline="0"/>
                  <a:t>Difference (exp-theory) as %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328636032"/>
        <c:crossesAt val="0.5"/>
        <c:crossBetween val="midCat"/>
        <c:majorUnit val="4.0000000000000008E-2"/>
      </c:valAx>
      <c:spPr>
        <a:ln cmpd="sng"/>
      </c:spPr>
    </c:plotArea>
    <c:plotVisOnly val="1"/>
    <c:dispBlanksAs val="gap"/>
    <c:showDLblsOverMax val="0"/>
  </c:chart>
  <c:spPr>
    <a:ln w="25400" cmpd="sng"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7BB193-8B65-4971-B378-FDD7141A853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23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66BBC9-F76F-40B9-9AA9-1D37621A1E9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9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2D58A1-2FF5-41D4-AB24-FD109974D5A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6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E7FAE8-3FC4-4AF8-9911-A0621B1670E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02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86D5EF-A46C-4E75-9EBF-94A72DCE476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828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A9BCD8-B608-4E51-B9E4-32F518BC366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23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30D8DB-4ABC-40C7-9C71-7727DB8C97B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39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96211B-CA68-46F1-B82A-40524196479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459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804B01-17E3-428E-A0F1-35F0D396994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47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3441D8-78A3-471D-9AE8-FC2F99ED8D0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6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A1C32D-0BEF-477E-B9C3-A94C7553693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764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F775F6-F38A-4119-BEC6-19CC247A227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7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123825"/>
            <a:ext cx="10972800" cy="1143000"/>
          </a:xfrm>
        </p:spPr>
        <p:txBody>
          <a:bodyPr/>
          <a:lstStyle/>
          <a:p>
            <a:r>
              <a:rPr lang="en-US" altLang="en-US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Texas A&amp;M Evaluation </a:t>
            </a:r>
            <a:r>
              <a:rPr lang="en-US" altLang="en-US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Center</a:t>
            </a:r>
            <a:r>
              <a:rPr lang="en-US" altLang="en-US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en-US" altLang="en-US" sz="2800" b="1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en-US" altLang="en-US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Strategic Priorities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390651"/>
            <a:ext cx="10972800" cy="5172074"/>
          </a:xfrm>
        </p:spPr>
        <p:txBody>
          <a:bodyPr/>
          <a:lstStyle/>
          <a:p>
            <a:pPr algn="just"/>
            <a:r>
              <a:rPr lang="en-US" sz="21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Continuing</a:t>
            </a:r>
            <a:r>
              <a:rPr lang="en-US" sz="2100" b="1" dirty="0" smtClean="0">
                <a:solidFill>
                  <a:srgbClr val="FF0000"/>
                </a:solidFill>
              </a:rPr>
              <a:t> </a:t>
            </a:r>
            <a:r>
              <a:rPr lang="en-US" sz="21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ENSDF Mass Chain Evaluation (1 FTE)</a:t>
            </a:r>
          </a:p>
          <a:p>
            <a:pPr marL="0" indent="0" algn="just">
              <a:buNone/>
            </a:pPr>
            <a:r>
              <a:rPr lang="en-US" sz="2100" b="1" dirty="0">
                <a:solidFill>
                  <a:srgbClr val="FF0000"/>
                </a:solidFill>
                <a:latin typeface="Arial Black" panose="020B0A04020102020204" pitchFamily="34" charset="0"/>
              </a:rPr>
              <a:t>	</a:t>
            </a:r>
            <a:r>
              <a:rPr lang="en-US" sz="21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First </a:t>
            </a:r>
            <a:r>
              <a:rPr lang="en-US" sz="2100" b="1" dirty="0">
                <a:solidFill>
                  <a:srgbClr val="002060"/>
                </a:solidFill>
                <a:latin typeface="Arial Black" panose="020B0A04020102020204" pitchFamily="34" charset="0"/>
              </a:rPr>
              <a:t>S</a:t>
            </a:r>
            <a:r>
              <a:rPr lang="en-US" sz="21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trategic </a:t>
            </a:r>
            <a:r>
              <a:rPr lang="en-US" sz="2100" b="1" dirty="0">
                <a:solidFill>
                  <a:srgbClr val="002060"/>
                </a:solidFill>
                <a:latin typeface="Arial Black" panose="020B0A04020102020204" pitchFamily="34" charset="0"/>
              </a:rPr>
              <a:t>P</a:t>
            </a:r>
            <a:r>
              <a:rPr lang="en-US" sz="21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riority according to the Mission Statement. </a:t>
            </a:r>
          </a:p>
          <a:p>
            <a:pPr marL="0" indent="0" algn="just">
              <a:buNone/>
            </a:pPr>
            <a:r>
              <a:rPr lang="en-US" sz="21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	All other priorities will be strictly subordinated to this purpose</a:t>
            </a:r>
          </a:p>
          <a:p>
            <a:pPr algn="just"/>
            <a:r>
              <a:rPr lang="en-US" sz="21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Produce experimental nuclear data to aid data evaluation</a:t>
            </a:r>
            <a:endParaRPr lang="en-US" sz="2100" b="1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21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	Precision Internal Conversion Coefficients Measurements</a:t>
            </a:r>
            <a:r>
              <a:rPr lang="en-US" sz="21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r>
              <a:rPr lang="en-US" sz="2100" b="1" dirty="0">
                <a:solidFill>
                  <a:srgbClr val="00B0F0"/>
                </a:solidFill>
                <a:latin typeface="Arial Black" panose="020B0A04020102020204" pitchFamily="34" charset="0"/>
              </a:rPr>
              <a:t>at </a:t>
            </a:r>
            <a:r>
              <a:rPr lang="en-US" sz="21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	Cyclotron </a:t>
            </a:r>
            <a:r>
              <a:rPr lang="en-US" sz="2100" b="1" dirty="0">
                <a:solidFill>
                  <a:srgbClr val="00B0F0"/>
                </a:solidFill>
                <a:latin typeface="Arial Black" panose="020B0A04020102020204" pitchFamily="34" charset="0"/>
              </a:rPr>
              <a:t>Institute, Texas A&amp;M University </a:t>
            </a:r>
            <a:r>
              <a:rPr lang="en-US" sz="21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to give USDNP the best 	approach for ENSDF ICC-calculated values (concluding cases 	pending on conditions)</a:t>
            </a:r>
          </a:p>
          <a:p>
            <a:pPr algn="just"/>
            <a:r>
              <a:rPr lang="en-US" sz="2100" b="1" dirty="0">
                <a:solidFill>
                  <a:srgbClr val="FF0000"/>
                </a:solidFill>
                <a:latin typeface="Arial Black" panose="020B0A04020102020204" pitchFamily="34" charset="0"/>
              </a:rPr>
              <a:t>E</a:t>
            </a:r>
            <a:r>
              <a:rPr lang="en-US" sz="21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xperimental studies of Medical Isotopes </a:t>
            </a:r>
            <a:endParaRPr lang="en-US" sz="21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2100" b="1" dirty="0">
                <a:solidFill>
                  <a:srgbClr val="00B050"/>
                </a:solidFill>
                <a:latin typeface="Arial Black" panose="020B0A04020102020204" pitchFamily="34" charset="0"/>
              </a:rPr>
              <a:t>	</a:t>
            </a:r>
            <a:r>
              <a:rPr lang="en-US" sz="21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Invers kinematics methodology</a:t>
            </a:r>
            <a:r>
              <a:rPr lang="en-US" sz="21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, </a:t>
            </a:r>
            <a:r>
              <a:rPr lang="en-US" sz="2100" b="1" dirty="0">
                <a:solidFill>
                  <a:srgbClr val="00B0F0"/>
                </a:solidFill>
                <a:latin typeface="Arial Black" panose="020B0A04020102020204" pitchFamily="34" charset="0"/>
              </a:rPr>
              <a:t>Cyclotron Institute, </a:t>
            </a:r>
            <a:r>
              <a:rPr lang="en-US" sz="21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Texas A&amp;M 	University </a:t>
            </a:r>
          </a:p>
          <a:p>
            <a:pPr algn="just"/>
            <a:r>
              <a:rPr lang="en-US" sz="21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Reevaluation of data procedures for basic science and data evaluation</a:t>
            </a:r>
            <a:endParaRPr lang="en-US" sz="21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457200" lvl="1" indent="0" algn="just">
              <a:buNone/>
            </a:pPr>
            <a:r>
              <a:rPr lang="en-US" sz="2100" b="1" dirty="0">
                <a:solidFill>
                  <a:srgbClr val="00B050"/>
                </a:solidFill>
                <a:latin typeface="Arial Black" panose="020B0A04020102020204" pitchFamily="34" charset="0"/>
              </a:rPr>
              <a:t>	</a:t>
            </a:r>
            <a:r>
              <a:rPr lang="en-US" sz="21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Level scheme re-concept based on Repeatability</a:t>
            </a:r>
            <a:r>
              <a:rPr lang="en-US" sz="21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, a newly revealed 	experimental data evidence</a:t>
            </a:r>
          </a:p>
        </p:txBody>
      </p:sp>
    </p:spTree>
    <p:extLst>
      <p:ext uri="{BB962C8B-B14F-4D97-AF65-F5344CB8AC3E}">
        <p14:creationId xmlns:p14="http://schemas.microsoft.com/office/powerpoint/2010/main" val="919160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16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Texas A&amp;M Evaluation Center</a:t>
            </a:r>
            <a:br>
              <a:rPr lang="en-US" altLang="en-US" sz="16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en-US" sz="16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Precision Internal Conversion Coefficients </a:t>
            </a:r>
            <a:br>
              <a:rPr lang="en-US" sz="16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en-US" sz="16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Measurements Follow-up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176000" cy="4525963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Covered the interval 93&lt;A&lt;197 of nuclear chart and concluded that the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“frozen orbitals” hole calculations </a:t>
            </a:r>
            <a:r>
              <a:rPr lang="en-US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are best describing the results.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However the calculation methodology is an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approximate description of reality</a:t>
            </a:r>
            <a:r>
              <a:rPr lang="en-US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with no obvious reason, other than the empirical evidence, that it is universally valid.</a:t>
            </a:r>
          </a:p>
          <a:p>
            <a:r>
              <a:rPr lang="en-US" sz="16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Game changer: </a:t>
            </a:r>
            <a:r>
              <a:rPr lang="en-US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the last studied case, </a:t>
            </a:r>
            <a:r>
              <a:rPr lang="en-US" sz="1600" baseline="30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93m</a:t>
            </a:r>
            <a:r>
              <a:rPr lang="en-US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Nb, was done with a Si(Li) detector that was painstakingly efficiency calibrated and it is now fit to explore for ICC measurements in the underrepresented region A&lt;100.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There are but two measurements close to A~200 limit and one can use the </a:t>
            </a:r>
            <a:r>
              <a:rPr lang="en-US" sz="1600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HPGe</a:t>
            </a:r>
            <a:r>
              <a:rPr lang="en-US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detector for more measurements in this region (and higher)</a:t>
            </a:r>
          </a:p>
          <a:p>
            <a:pPr marL="0" indent="0">
              <a:buNone/>
            </a:pPr>
            <a:r>
              <a:rPr lang="en-US" sz="16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	- Conclusion: it is still possible to improve the ICC test by 	extending the A range</a:t>
            </a:r>
          </a:p>
          <a:p>
            <a:pPr marL="0" indent="0">
              <a:buNone/>
            </a:pPr>
            <a:r>
              <a:rPr lang="en-US" sz="1600" i="1" dirty="0">
                <a:solidFill>
                  <a:srgbClr val="C00000"/>
                </a:solidFill>
                <a:latin typeface="Arial Black" panose="020B0A04020102020204" pitchFamily="34" charset="0"/>
              </a:rPr>
              <a:t>	</a:t>
            </a:r>
            <a:r>
              <a:rPr lang="en-US" sz="1600" i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- Possible candidates: </a:t>
            </a:r>
            <a:r>
              <a:rPr lang="en-US" sz="1600" i="1" baseline="30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58m</a:t>
            </a:r>
            <a:r>
              <a:rPr lang="en-US" sz="1600" i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Co, </a:t>
            </a:r>
            <a:r>
              <a:rPr lang="en-US" sz="1600" i="1" baseline="30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198m</a:t>
            </a:r>
            <a:r>
              <a:rPr lang="en-US" sz="1600" i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Au</a:t>
            </a:r>
          </a:p>
          <a:p>
            <a:endParaRPr lang="en-US" sz="16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14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"/>
            <a:ext cx="10972800" cy="639763"/>
          </a:xfrm>
        </p:spPr>
        <p:txBody>
          <a:bodyPr/>
          <a:lstStyle/>
          <a:p>
            <a:r>
              <a:rPr lang="en-US" altLang="ro-RO" sz="3200" b="1" i="1" baseline="-250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en-US" altLang="ro-RO" sz="3200" b="1" i="1" baseline="300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58m</a:t>
            </a:r>
            <a:r>
              <a:rPr lang="en-US" altLang="ro-RO" sz="3200" b="1" i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endParaRPr lang="en-US" altLang="en-US" sz="3200" b="1" i="1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10972800" cy="5867400"/>
          </a:xfrm>
        </p:spPr>
        <p:txBody>
          <a:bodyPr/>
          <a:lstStyle/>
          <a:p>
            <a:pPr marL="381000" indent="-381000">
              <a:lnSpc>
                <a:spcPct val="80000"/>
              </a:lnSpc>
              <a:buFontTx/>
              <a:buNone/>
            </a:pPr>
            <a:r>
              <a:rPr lang="ro-RO" altLang="ro-RO" sz="1800" b="1" i="1" baseline="-25000" dirty="0">
                <a:solidFill>
                  <a:srgbClr val="CC0000"/>
                </a:solidFill>
                <a:latin typeface="Times New Roman" pitchFamily="18" charset="0"/>
              </a:rPr>
              <a:t>2</a:t>
            </a:r>
            <a:r>
              <a:rPr lang="en-US" altLang="ro-RO" sz="1800" b="1" i="1" baseline="-25000" dirty="0">
                <a:solidFill>
                  <a:srgbClr val="CC0000"/>
                </a:solidFill>
                <a:latin typeface="Times New Roman" pitchFamily="18" charset="0"/>
              </a:rPr>
              <a:t>7</a:t>
            </a:r>
            <a:r>
              <a:rPr lang="en-US" altLang="ro-RO" sz="1800" b="1" i="1" baseline="30000" dirty="0">
                <a:solidFill>
                  <a:srgbClr val="CC0000"/>
                </a:solidFill>
                <a:latin typeface="Times New Roman" pitchFamily="18" charset="0"/>
              </a:rPr>
              <a:t>58m</a:t>
            </a:r>
            <a:r>
              <a:rPr lang="ro-RO" altLang="ro-RO" sz="1800" b="1" i="1" dirty="0">
                <a:solidFill>
                  <a:srgbClr val="CC0000"/>
                </a:solidFill>
                <a:latin typeface="Times New Roman" pitchFamily="18" charset="0"/>
              </a:rPr>
              <a:t>C</a:t>
            </a:r>
            <a:r>
              <a:rPr lang="en-US" altLang="ro-RO" sz="1800" b="1" i="1" dirty="0">
                <a:solidFill>
                  <a:srgbClr val="CC0000"/>
                </a:solidFill>
                <a:latin typeface="Times New Roman" pitchFamily="18" charset="0"/>
              </a:rPr>
              <a:t>o, </a:t>
            </a:r>
            <a:r>
              <a:rPr lang="el-GR" altLang="ro-RO" sz="18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ro-RO" sz="1800" b="1" i="1" baseline="-25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ro-RO" sz="18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=4.</a:t>
            </a:r>
            <a:r>
              <a:rPr lang="ro-RO" altLang="ro-RO" sz="18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altLang="ro-RO" sz="18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%, </a:t>
            </a:r>
            <a:r>
              <a:rPr lang="el-GR" altLang="ro-RO" sz="1600" b="1" i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ro-RO" sz="1600" b="1" i="1" baseline="-250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ro-RO" sz="1600" b="1" i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ro-RO" sz="1600" b="1" i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exp</a:t>
            </a:r>
            <a:r>
              <a:rPr lang="en-US" altLang="ro-RO" sz="1600" b="1" i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)=1860(</a:t>
            </a:r>
            <a:r>
              <a:rPr lang="ro-RO" altLang="ro-RO" sz="1600" b="1" i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o-RO" sz="1600" b="1" i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00) (ENSDF)</a:t>
            </a:r>
            <a:r>
              <a:rPr lang="en-US" altLang="ro-RO" sz="1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o-RO" sz="1600" b="1" i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altLang="ro-RO" sz="1600" b="1" i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unc</a:t>
            </a:r>
            <a:r>
              <a:rPr lang="en-US" altLang="ro-RO" sz="1600" b="1" i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o-RO" altLang="ro-RO" sz="1600" b="1" i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ro-RO" sz="1600" b="1" i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.4%</a:t>
            </a:r>
            <a:r>
              <a:rPr lang="en-US" altLang="ro-RO" sz="16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16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; 2030(90) (2002RA45) 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altLang="ro-RO" sz="2000" b="1" dirty="0">
                <a:solidFill>
                  <a:schemeClr val="hlink"/>
                </a:solidFill>
                <a:latin typeface="Times New Roman" pitchFamily="18" charset="0"/>
              </a:rPr>
              <a:t>          </a:t>
            </a:r>
            <a:r>
              <a:rPr lang="ro-RO" altLang="ro-RO" sz="1600" b="1" dirty="0">
                <a:solidFill>
                  <a:schemeClr val="hlink"/>
                </a:solidFill>
                <a:latin typeface="Times New Roman" pitchFamily="18" charset="0"/>
              </a:rPr>
              <a:t>2</a:t>
            </a:r>
            <a:r>
              <a:rPr lang="en-US" altLang="ro-RO" sz="1600" b="1" dirty="0">
                <a:solidFill>
                  <a:schemeClr val="hlink"/>
                </a:solidFill>
                <a:latin typeface="Times New Roman" pitchFamily="18" charset="0"/>
              </a:rPr>
              <a:t>4.9-keV </a:t>
            </a:r>
            <a:r>
              <a:rPr lang="ro-RO" altLang="ro-RO" sz="1600" b="1" dirty="0" smtClean="0">
                <a:solidFill>
                  <a:schemeClr val="hlink"/>
                </a:solidFill>
                <a:latin typeface="Times New Roman" pitchFamily="18" charset="0"/>
              </a:rPr>
              <a:t>M</a:t>
            </a:r>
            <a:r>
              <a:rPr lang="en-US" altLang="ro-RO" sz="1600" b="1" dirty="0" smtClean="0">
                <a:solidFill>
                  <a:schemeClr val="hlink"/>
                </a:solidFill>
                <a:latin typeface="Times New Roman" pitchFamily="18" charset="0"/>
              </a:rPr>
              <a:t>4, </a:t>
            </a:r>
            <a:r>
              <a:rPr lang="en-US" altLang="ro-RO" sz="1600" b="1" dirty="0">
                <a:solidFill>
                  <a:schemeClr val="hlink"/>
                </a:solidFill>
                <a:latin typeface="Times New Roman" pitchFamily="18" charset="0"/>
              </a:rPr>
              <a:t>single IT </a:t>
            </a:r>
            <a:r>
              <a:rPr lang="el-GR" altLang="ro-RO" sz="16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ro-RO" sz="1600" b="1" dirty="0">
                <a:solidFill>
                  <a:schemeClr val="hlink"/>
                </a:solidFill>
                <a:latin typeface="Times New Roman" pitchFamily="18" charset="0"/>
              </a:rPr>
              <a:t> , </a:t>
            </a:r>
            <a:r>
              <a:rPr lang="en-US" altLang="ro-RO" sz="16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ro-RO" sz="1600" b="1" baseline="-250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US" altLang="ro-RO" sz="16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=9.1 </a:t>
            </a:r>
            <a:r>
              <a:rPr lang="ro-RO" altLang="ro-RO" sz="16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ro-RO" sz="16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,              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altLang="ro-RO" sz="1600" b="1" i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l-GR" altLang="ro-RO" sz="1600" b="1" i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ro-RO" sz="1600" b="1" i="1" baseline="-250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ro-RO" sz="1600" b="1" i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(FO)=1840, </a:t>
            </a:r>
            <a:r>
              <a:rPr lang="el-GR" altLang="ro-RO" sz="1600" b="1" i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ro-RO" sz="1600" b="1" i="1" baseline="-250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ro-RO" sz="1600" b="1" i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(NH)=1754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altLang="ro-RO" sz="16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16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ro-RO" sz="1600" b="1" baseline="30000" dirty="0">
                <a:solidFill>
                  <a:srgbClr val="CC6600"/>
                </a:solidFill>
                <a:latin typeface="Times New Roman" pitchFamily="18" charset="0"/>
              </a:rPr>
              <a:t>58</a:t>
            </a:r>
            <a:r>
              <a:rPr lang="en-US" altLang="ro-RO" sz="1600" b="1" dirty="0">
                <a:solidFill>
                  <a:srgbClr val="CC6600"/>
                </a:solidFill>
                <a:latin typeface="Times New Roman" pitchFamily="18" charset="0"/>
              </a:rPr>
              <a:t>Co </a:t>
            </a:r>
            <a:r>
              <a:rPr lang="en-US" altLang="ro-RO" sz="1600" b="1" dirty="0" err="1">
                <a:solidFill>
                  <a:srgbClr val="CC6600"/>
                </a:solidFill>
                <a:latin typeface="Times New Roman" pitchFamily="18" charset="0"/>
              </a:rPr>
              <a:t>g.s</a:t>
            </a:r>
            <a:r>
              <a:rPr lang="en-US" altLang="ro-RO" sz="1600" b="1" dirty="0">
                <a:solidFill>
                  <a:srgbClr val="CC6600"/>
                </a:solidFill>
                <a:latin typeface="Times New Roman" pitchFamily="18" charset="0"/>
              </a:rPr>
              <a:t>. </a:t>
            </a:r>
            <a:r>
              <a:rPr lang="el-GR" altLang="ro-RO" sz="16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altLang="ro-RO" sz="16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, T</a:t>
            </a:r>
            <a:r>
              <a:rPr lang="en-US" altLang="ro-RO" sz="1600" b="1" baseline="-25000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US" altLang="ro-RO" sz="16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=70.9 d, (</a:t>
            </a:r>
            <a:r>
              <a:rPr lang="el-GR" altLang="ro-RO" sz="16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ro-RO" sz="16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altLang="ro-RO" sz="1600" b="1" dirty="0" err="1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ro-RO" sz="1600" b="1" baseline="-25000" dirty="0" err="1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Kx</a:t>
            </a:r>
            <a:r>
              <a:rPr lang="en-US" altLang="ro-RO" sz="16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)(</a:t>
            </a:r>
            <a:r>
              <a:rPr lang="en-US" altLang="ro-RO" sz="1600" b="1" dirty="0" err="1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g.s</a:t>
            </a:r>
            <a:r>
              <a:rPr lang="en-US" altLang="ro-RO" sz="16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./</a:t>
            </a:r>
            <a:r>
              <a:rPr lang="en-US" altLang="ro-RO" sz="1600" b="1" dirty="0" err="1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m.s.</a:t>
            </a:r>
            <a:r>
              <a:rPr lang="en-US" altLang="ro-RO" sz="16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)= 0.51(3)% 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o-RO" altLang="ro-RO" sz="18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ro-RO" sz="1800" b="1" i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ONLY </a:t>
            </a:r>
            <a:r>
              <a:rPr lang="en-US" altLang="ro-RO" sz="1800" b="1" i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Si(Li) </a:t>
            </a:r>
            <a:r>
              <a:rPr lang="en-US" altLang="ro-RO" sz="1800" b="1" i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detector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en-US" altLang="ro-RO" sz="500" b="1" i="1" u="sng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altLang="ro-RO" sz="14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ENSDF list of reactions: 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altLang="ro-RO" sz="14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a) There are many reactions used for </a:t>
            </a:r>
            <a:r>
              <a:rPr lang="en-US" altLang="ro-RO" sz="1400" b="1" i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prompt</a:t>
            </a:r>
            <a:r>
              <a:rPr lang="en-US" altLang="ro-RO" sz="14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studies: 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altLang="ro-RO" sz="14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l-GR" altLang="ro-RO" sz="14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ro-RO" sz="14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measured: (</a:t>
            </a:r>
            <a:r>
              <a:rPr lang="el-GR" altLang="ro-RO" sz="14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ro-RO" sz="14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,n</a:t>
            </a:r>
            <a:r>
              <a:rPr lang="el-GR" altLang="ro-RO" sz="14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ro-RO" sz="14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), (p,</a:t>
            </a:r>
            <a:r>
              <a:rPr lang="el-GR" altLang="ro-RO" sz="14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ro-RO" sz="14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), (</a:t>
            </a:r>
            <a:r>
              <a:rPr lang="en-US" altLang="ro-RO" sz="1400" b="1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p,n</a:t>
            </a:r>
            <a:r>
              <a:rPr lang="el-GR" altLang="ro-RO" sz="14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ro-RO" sz="14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), (n,2n</a:t>
            </a:r>
            <a:r>
              <a:rPr lang="el-GR" altLang="ro-RO" sz="14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ro-RO" sz="14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), (</a:t>
            </a:r>
            <a:r>
              <a:rPr lang="en-US" altLang="ro-RO" sz="1400" b="1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d,n</a:t>
            </a:r>
            <a:r>
              <a:rPr lang="el-GR" altLang="ro-RO" sz="14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ro-RO" sz="14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altLang="ro-RO" sz="14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Only particles:      (</a:t>
            </a:r>
            <a:r>
              <a:rPr lang="en-US" altLang="ro-RO" sz="1400" b="1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p,n</a:t>
            </a:r>
            <a:r>
              <a:rPr lang="en-US" altLang="ro-RO" sz="14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), (</a:t>
            </a:r>
            <a:r>
              <a:rPr lang="en-US" altLang="ro-RO" sz="1400" b="1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p,d</a:t>
            </a:r>
            <a:r>
              <a:rPr lang="en-US" altLang="ro-RO" sz="14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), (</a:t>
            </a:r>
            <a:r>
              <a:rPr lang="en-US" altLang="ro-RO" sz="1400" b="1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d,t</a:t>
            </a:r>
            <a:r>
              <a:rPr lang="en-US" altLang="ro-RO" sz="14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), (</a:t>
            </a:r>
            <a:r>
              <a:rPr lang="en-US" altLang="ro-RO" sz="1400" b="1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d,n</a:t>
            </a:r>
            <a:r>
              <a:rPr lang="en-US" altLang="ro-RO" sz="14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), (d,</a:t>
            </a:r>
            <a:r>
              <a:rPr lang="el-GR" altLang="ro-RO" sz="14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ro-RO" sz="14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), (</a:t>
            </a:r>
            <a:r>
              <a:rPr lang="en-US" altLang="ro-RO" sz="1400" b="1" baseline="30000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o-RO" sz="14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He,d), (</a:t>
            </a:r>
            <a:r>
              <a:rPr lang="el-GR" altLang="ro-RO" sz="14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ro-RO" sz="14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,d)</a:t>
            </a:r>
            <a:endParaRPr lang="el-GR" altLang="ro-RO" sz="1400" b="1" dirty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altLang="ro-RO" sz="14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that generally did not observed the 24.9</a:t>
            </a:r>
            <a:r>
              <a:rPr lang="el-GR" altLang="ro-RO" sz="14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ro-RO" sz="14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, nor give relevant cross sections. 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en-US" altLang="ro-RO" sz="1400" b="1" dirty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altLang="ro-RO" sz="14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ro-RO" sz="14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Most promising  </a:t>
            </a:r>
            <a:r>
              <a:rPr lang="en-US" altLang="ro-RO" sz="1400" b="1" baseline="30000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58</a:t>
            </a:r>
            <a:r>
              <a:rPr lang="en-US" altLang="ro-RO" sz="14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Co IT decay dataset were considered: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altLang="ro-RO" sz="1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altLang="ro-RO" sz="1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1400" b="1" u="sng" baseline="30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58</a:t>
            </a:r>
            <a:r>
              <a:rPr lang="en-US" altLang="ro-RO" sz="1400" b="1" u="sng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Ni(</a:t>
            </a:r>
            <a:r>
              <a:rPr lang="en-US" altLang="ro-RO" sz="1400" b="1" u="sng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n,p</a:t>
            </a:r>
            <a:r>
              <a:rPr lang="en-US" altLang="ro-RO" sz="1400" b="1" u="sng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ro-RO" sz="1400" b="1" u="sng" baseline="30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58</a:t>
            </a:r>
            <a:r>
              <a:rPr lang="en-US" altLang="ro-RO" sz="1400" b="1" u="sng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altLang="ro-RO" sz="1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in n flux </a:t>
            </a:r>
            <a:r>
              <a:rPr lang="el-GR" altLang="ro-RO" sz="1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ro-RO" sz="1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=10</a:t>
            </a:r>
            <a:r>
              <a:rPr lang="en-US" altLang="ro-RO" sz="1400" b="1" baseline="300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altLang="ro-RO" sz="1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n/cm</a:t>
            </a:r>
            <a:r>
              <a:rPr lang="en-US" altLang="ro-RO" sz="1400" b="1" baseline="300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o-RO" sz="1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 (1971Pl02)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altLang="ro-RO" sz="1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- “spectroscopically pure” </a:t>
            </a:r>
            <a:r>
              <a:rPr lang="en-US" altLang="ro-RO" sz="1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NiO</a:t>
            </a:r>
            <a:r>
              <a:rPr lang="en-US" altLang="ro-RO" sz="1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activated for 24 h;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altLang="ro-RO" sz="1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ro-RO" sz="1400" b="1" baseline="300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58m</a:t>
            </a:r>
            <a:r>
              <a:rPr lang="en-US" altLang="ro-RO" sz="1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Co was separated from </a:t>
            </a:r>
            <a:r>
              <a:rPr lang="en-US" altLang="ro-RO" sz="1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NiO</a:t>
            </a:r>
            <a:r>
              <a:rPr lang="en-US" altLang="ro-RO" sz="1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with anion-resin (Dowex-2, X-10, 200-400 mesh);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altLang="ro-RO" sz="1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- Ni was washed out with 7N </a:t>
            </a:r>
            <a:r>
              <a:rPr lang="en-US" altLang="ro-RO" sz="1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altLang="ro-RO" sz="1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solution =&gt; separation factor ~10</a:t>
            </a:r>
            <a:r>
              <a:rPr lang="en-US" altLang="ro-RO" sz="1400" b="1" baseline="300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l-GR" altLang="ro-RO" sz="1400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altLang="ro-RO" sz="1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- The elude was dried and dissolved in </a:t>
            </a:r>
            <a:r>
              <a:rPr lang="en-US" altLang="ro-RO" sz="1400" b="1" i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aqua </a:t>
            </a:r>
            <a:r>
              <a:rPr lang="en-US" altLang="ro-RO" sz="1400" b="1" i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destillata</a:t>
            </a:r>
            <a:r>
              <a:rPr lang="en-US" altLang="ro-RO" sz="1400" b="1" i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1400" i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1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from which it was electroplated on </a:t>
            </a:r>
            <a:r>
              <a:rPr lang="en-US" altLang="ro-RO" sz="14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Pt foil</a:t>
            </a:r>
            <a:endParaRPr lang="en-US" altLang="ro-RO" sz="1400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altLang="ro-RO" sz="1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- 99.9% enriched (from 68%) </a:t>
            </a:r>
            <a:r>
              <a:rPr lang="en-US" altLang="ro-RO" sz="1400" b="1" baseline="300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58</a:t>
            </a:r>
            <a:r>
              <a:rPr lang="en-US" altLang="ro-RO" sz="1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Ni (metal, oxide) is available from </a:t>
            </a:r>
            <a:r>
              <a:rPr lang="en-US" altLang="ro-RO" sz="1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Isoflex</a:t>
            </a:r>
            <a:r>
              <a:rPr lang="en-US" altLang="ro-RO" sz="1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, Trace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en-US" altLang="ro-RO" sz="300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altLang="ro-RO" sz="1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ro-RO" sz="14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Texas A&amp;M Nuclear Science Center reactor </a:t>
            </a:r>
            <a:r>
              <a:rPr lang="en-US" altLang="ro-RO" sz="14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activation estimation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altLang="ro-RO" sz="1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- NSC fast neutron: </a:t>
            </a:r>
            <a:r>
              <a:rPr lang="el-GR" altLang="ro-RO" sz="1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ro-RO" sz="1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(integrated) ~ 5.1x10</a:t>
            </a:r>
            <a:r>
              <a:rPr lang="en-US" altLang="ro-RO" sz="1400" b="1" baseline="30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ro-RO" sz="1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n/cm</a:t>
            </a:r>
            <a:r>
              <a:rPr lang="en-US" altLang="ro-RO" sz="1400" b="1" baseline="30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o-RO" sz="1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  </a:t>
            </a:r>
            <a:r>
              <a:rPr lang="en-US" altLang="ro-RO" sz="14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(…)</a:t>
            </a:r>
            <a:endParaRPr lang="en-US" altLang="ro-RO" sz="1400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altLang="ro-RO" sz="1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- EXFOR V0002009: </a:t>
            </a:r>
            <a:r>
              <a:rPr lang="el-GR" altLang="ro-RO" sz="1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ro-RO" sz="1400" b="1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aver</a:t>
            </a:r>
            <a:r>
              <a:rPr lang="en-US" altLang="ro-RO" sz="1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ro-RO" sz="1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n,p,E</a:t>
            </a:r>
            <a:r>
              <a:rPr lang="en-US" altLang="ro-RO" sz="1400" b="1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ro-RO" sz="1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)=1.1-14 MeV=478 </a:t>
            </a:r>
            <a:r>
              <a:rPr lang="en-US" altLang="ro-RO" sz="1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mb</a:t>
            </a:r>
            <a:r>
              <a:rPr lang="en-US" altLang="ro-RO" sz="1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1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(should be divided in between </a:t>
            </a:r>
            <a:r>
              <a:rPr lang="en-US" altLang="ro-RO" sz="1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m.s.</a:t>
            </a:r>
            <a:r>
              <a:rPr lang="en-US" altLang="ro-RO" sz="1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ro-RO" sz="1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g.s</a:t>
            </a:r>
            <a:r>
              <a:rPr lang="en-US" altLang="ro-RO" sz="1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…)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altLang="ro-RO" sz="16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ro-RO" sz="1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 mg</a:t>
            </a:r>
            <a:r>
              <a:rPr lang="en-US" altLang="ro-RO" sz="16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altLang="ro-RO" sz="1600" b="1" baseline="300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58</a:t>
            </a:r>
            <a:r>
              <a:rPr lang="en-US" altLang="ro-RO" sz="16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Ni activated for </a:t>
            </a:r>
            <a:r>
              <a:rPr lang="en-US" altLang="ro-RO" sz="1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 h</a:t>
            </a:r>
            <a:r>
              <a:rPr lang="en-US" altLang="ro-RO" sz="16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give about </a:t>
            </a:r>
            <a:r>
              <a:rPr lang="en-US" altLang="ro-RO" sz="1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l-GR" altLang="ro-RO" sz="1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ro-RO" sz="1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Ci </a:t>
            </a:r>
            <a:r>
              <a:rPr lang="en-US" altLang="ro-RO" sz="16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ro-RO" sz="1600" b="1" baseline="300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58</a:t>
            </a:r>
            <a:r>
              <a:rPr lang="en-US" altLang="ro-RO" sz="16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endParaRPr lang="el-GR" altLang="ro-RO" sz="1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1000" indent="-38100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ro-RO" sz="16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en-US" altLang="ro-RO" sz="300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en-US" altLang="en-US" sz="2000" b="1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01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"/>
            <a:ext cx="10972800" cy="639763"/>
          </a:xfrm>
        </p:spPr>
        <p:txBody>
          <a:bodyPr/>
          <a:lstStyle/>
          <a:p>
            <a:r>
              <a:rPr lang="en-US" altLang="ro-RO" sz="3200" b="1" i="1" baseline="-25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79</a:t>
            </a:r>
            <a:r>
              <a:rPr lang="en-US" altLang="ro-RO" sz="3200" b="1" i="1" baseline="30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198m</a:t>
            </a:r>
            <a:r>
              <a:rPr lang="en-US" altLang="ro-RO" sz="32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endParaRPr lang="en-US" altLang="en-US" sz="3200" b="1" i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11277600" cy="5867400"/>
          </a:xfrm>
        </p:spPr>
        <p:txBody>
          <a:bodyPr/>
          <a:lstStyle/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altLang="ro-RO" sz="1800" b="1" i="1" baseline="-25000" dirty="0" smtClean="0">
                <a:solidFill>
                  <a:srgbClr val="CC0000"/>
                </a:solidFill>
                <a:latin typeface="Times New Roman" pitchFamily="18" charset="0"/>
              </a:rPr>
              <a:t>79</a:t>
            </a:r>
            <a:r>
              <a:rPr lang="en-US" altLang="ro-RO" sz="1800" b="1" i="1" baseline="30000" dirty="0" smtClean="0">
                <a:solidFill>
                  <a:srgbClr val="CC0000"/>
                </a:solidFill>
                <a:latin typeface="Times New Roman" pitchFamily="18" charset="0"/>
              </a:rPr>
              <a:t>198m</a:t>
            </a:r>
            <a:r>
              <a:rPr lang="en-US" altLang="ro-RO" sz="1800" b="1" i="1" dirty="0" smtClean="0">
                <a:solidFill>
                  <a:srgbClr val="CC0000"/>
                </a:solidFill>
                <a:latin typeface="Times New Roman" pitchFamily="18" charset="0"/>
              </a:rPr>
              <a:t>Au, </a:t>
            </a:r>
            <a:r>
              <a:rPr lang="el-GR" altLang="ro-RO" sz="18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ro-RO" sz="1800" b="1" i="1" baseline="-25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ro-RO" sz="18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=5.0%, </a:t>
            </a:r>
            <a:r>
              <a:rPr lang="el-GR" altLang="ro-RO" sz="1600" b="1" i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ro-RO" sz="1600" b="1" i="1" baseline="-250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ro-RO" sz="1600" b="1" i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ro-RO" sz="1600" b="1" i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exp</a:t>
            </a:r>
            <a:r>
              <a:rPr lang="en-US" altLang="ro-RO" sz="1600" b="1" i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)= </a:t>
            </a:r>
            <a:r>
              <a:rPr lang="en-US" altLang="ro-RO" sz="16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o-RO" sz="1600" b="1" i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altLang="ro-RO" sz="1600" b="1" i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unc</a:t>
            </a:r>
            <a:r>
              <a:rPr lang="en-US" altLang="ro-RO" sz="1600" b="1" i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ro-RO" sz="16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altLang="ro-RO" sz="16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115.2 </a:t>
            </a:r>
            <a:r>
              <a:rPr lang="en-US" altLang="ro-RO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-</a:t>
            </a:r>
            <a:r>
              <a:rPr lang="en-US" altLang="ro-RO" sz="1600" b="1" dirty="0" err="1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keV</a:t>
            </a:r>
            <a:r>
              <a:rPr lang="en-US" altLang="ro-RO" sz="1600" b="1" dirty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o-RO" altLang="ro-RO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M</a:t>
            </a:r>
            <a:r>
              <a:rPr lang="en-US" altLang="ro-RO" sz="1600" b="1" dirty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4</a:t>
            </a:r>
            <a:r>
              <a:rPr lang="en-US" altLang="ro-RO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, multiple IT </a:t>
            </a:r>
            <a:r>
              <a:rPr lang="el-GR" altLang="ro-RO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ro-RO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ro-RO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ro-RO" sz="1600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US" altLang="ro-RO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=2.3 d,              </a:t>
            </a:r>
            <a:endParaRPr lang="en-US" altLang="ro-RO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altLang="ro-RO" sz="1600" b="1" i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l-GR" altLang="ro-RO" sz="1600" b="1" i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ro-RO" sz="1600" b="1" i="1" baseline="-250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ro-RO" sz="1600" b="1" i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(FO</a:t>
            </a:r>
            <a:r>
              <a:rPr lang="en-US" altLang="ro-RO" sz="1600" b="1" i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)=185, </a:t>
            </a:r>
            <a:r>
              <a:rPr lang="el-GR" altLang="ro-RO" sz="1600" b="1" i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ro-RO" sz="1600" b="1" i="1" baseline="-250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ro-RO" sz="1600" b="1" i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(NH)=</a:t>
            </a:r>
            <a:r>
              <a:rPr lang="en-US" altLang="ro-RO" sz="1600" b="1" i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176</a:t>
            </a:r>
            <a:endParaRPr lang="en-US" altLang="ro-RO" sz="1600" b="1" i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altLang="ro-RO" sz="16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16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ro-RO" sz="1600" b="1" i="1" baseline="-25000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ro-RO" sz="1600" b="1" i="1" baseline="30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198m</a:t>
            </a:r>
            <a:r>
              <a:rPr lang="en-US" altLang="ro-RO" sz="1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Au</a:t>
            </a:r>
            <a:r>
              <a:rPr lang="en-US" altLang="ro-RO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IT vs. </a:t>
            </a:r>
            <a:r>
              <a:rPr lang="en-US" altLang="ro-RO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g.s</a:t>
            </a:r>
            <a:r>
              <a:rPr lang="en-US" altLang="ro-RO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. </a:t>
            </a:r>
            <a:endParaRPr lang="en-US" altLang="ro-RO" sz="16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altLang="ro-RO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811.715   </a:t>
            </a:r>
            <a:r>
              <a:rPr lang="en-US" altLang="ro-RO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 (12-)  	 2.272 d 16   	 </a:t>
            </a:r>
            <a:r>
              <a:rPr lang="en-US" altLang="ro-RO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altLang="ro-RO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0.0   </a:t>
            </a:r>
            <a:r>
              <a:rPr lang="en-US" altLang="ro-RO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altLang="ro-RO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   2-  </a:t>
            </a:r>
            <a:r>
              <a:rPr lang="en-US" altLang="ro-RO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 2.6941 d 2   	 ß-: 100 %</a:t>
            </a:r>
            <a:endParaRPr lang="en-US" altLang="ro-RO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o-RO" altLang="ro-RO" sz="18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ro-RO" sz="1800" b="1" i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ONLY </a:t>
            </a:r>
            <a:r>
              <a:rPr lang="en-US" altLang="ro-RO" sz="1800" b="1" i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HPGe</a:t>
            </a:r>
            <a:r>
              <a:rPr lang="en-US" altLang="ro-RO" sz="1800" b="1" i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1800" b="1" i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detector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en-US" altLang="ro-RO" sz="500" b="1" i="1" u="sng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altLang="ro-RO" sz="14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ENSDF list of </a:t>
            </a:r>
            <a:r>
              <a:rPr lang="en-US" altLang="ro-RO" sz="14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reactions to populate the IT state: 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en-US" altLang="ro-RO" sz="800" b="1" dirty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sz="1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Hg(d,</a:t>
            </a:r>
            <a:r>
              <a:rPr lang="el-GR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α) (1972</a:t>
            </a: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Cu06</a:t>
            </a:r>
            <a:r>
              <a:rPr lang="en-US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14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</a:t>
            </a:r>
            <a:r>
              <a:rPr lang="en-US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Au(</a:t>
            </a:r>
            <a:r>
              <a:rPr lang="en-US" sz="1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d,p</a:t>
            </a: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(1968Bo30,1973Pa08</a:t>
            </a:r>
            <a:r>
              <a:rPr lang="en-US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14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</a:t>
            </a:r>
            <a:r>
              <a:rPr lang="en-US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Hg(</a:t>
            </a:r>
            <a:r>
              <a:rPr lang="en-US" sz="1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n,p</a:t>
            </a:r>
            <a:r>
              <a:rPr lang="en-US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(1973Pa08</a:t>
            </a:r>
            <a:r>
              <a:rPr lang="en-US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en-US" sz="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sz="14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</a:t>
            </a:r>
            <a:r>
              <a:rPr lang="en-US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Pt(</a:t>
            </a:r>
            <a:r>
              <a:rPr lang="el-GR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α,</a:t>
            </a:r>
            <a:r>
              <a:rPr lang="en-US" sz="1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</a:t>
            </a: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)(1975Ma30),</a:t>
            </a:r>
            <a:r>
              <a:rPr lang="en-US" sz="1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</a:t>
            </a: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Pt(d,2n) (1975Ma30), </a:t>
            </a:r>
            <a:endParaRPr lang="en-US" sz="1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en-US" sz="14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sz="1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Au(n,</a:t>
            </a:r>
            <a:r>
              <a:rPr lang="el-GR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γ) (1990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Pi08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en-US" altLang="ro-RO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en-US" altLang="ro-RO" sz="300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en-US" altLang="en-US" sz="2000" b="1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419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1450" y="314325"/>
            <a:ext cx="6576952" cy="2092326"/>
          </a:xfrm>
        </p:spPr>
        <p:txBody>
          <a:bodyPr/>
          <a:lstStyle/>
          <a:p>
            <a:r>
              <a:rPr lang="en-US" altLang="en-US" sz="2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Texas A&amp;M Evaluation Center:</a:t>
            </a:r>
            <a:br>
              <a:rPr lang="en-US" altLang="en-US" sz="2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en-US" altLang="en-US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Data Evaluation Station at Cyclotron Radioactive Ion Beam Facility </a:t>
            </a:r>
            <a:br>
              <a:rPr lang="en-US" altLang="en-US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altLang="en-US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to assist experiments and </a:t>
            </a:r>
            <a:br>
              <a:rPr lang="en-US" altLang="en-US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altLang="en-US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pre-evaluate data</a:t>
            </a:r>
            <a:endParaRPr lang="en-US" altLang="en-US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2" name="Picture 4" descr="cyclotron-logo-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263" y="68383"/>
            <a:ext cx="1524000" cy="72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03" y="2406651"/>
            <a:ext cx="5713412" cy="437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ICIS2011 sources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921" y="733789"/>
            <a:ext cx="4865688" cy="597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35262" y="2024185"/>
            <a:ext cx="27041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i="1" dirty="0">
                <a:solidFill>
                  <a:srgbClr val="00B050"/>
                </a:solidFill>
              </a:rPr>
              <a:t>Focus on the </a:t>
            </a:r>
            <a:r>
              <a:rPr lang="en-US" altLang="en-US" sz="1500" b="1" i="1" dirty="0" smtClean="0">
                <a:solidFill>
                  <a:srgbClr val="00B050"/>
                </a:solidFill>
              </a:rPr>
              <a:t>Light-Ion Guide </a:t>
            </a:r>
            <a:r>
              <a:rPr lang="en-US" altLang="en-US" sz="1500" b="1" i="1" dirty="0">
                <a:solidFill>
                  <a:srgbClr val="00B050"/>
                </a:solidFill>
              </a:rPr>
              <a:t>(LIG</a:t>
            </a:r>
            <a:r>
              <a:rPr lang="en-US" altLang="en-US" sz="1500" b="1" i="1" dirty="0" smtClean="0">
                <a:solidFill>
                  <a:srgbClr val="00B050"/>
                </a:solidFill>
              </a:rPr>
              <a:t>), the Heavy Ion Guide (HIG) </a:t>
            </a:r>
            <a:r>
              <a:rPr lang="en-US" altLang="en-US" sz="1500" b="1" i="1" dirty="0">
                <a:solidFill>
                  <a:srgbClr val="00B050"/>
                </a:solidFill>
              </a:rPr>
              <a:t>and the </a:t>
            </a:r>
            <a:r>
              <a:rPr lang="en-US" altLang="en-US" sz="1500" b="1" i="1" dirty="0" smtClean="0">
                <a:solidFill>
                  <a:srgbClr val="00B050"/>
                </a:solidFill>
              </a:rPr>
              <a:t>Charge-Breeding Electron-Cyclotron-Resonance </a:t>
            </a:r>
            <a:r>
              <a:rPr lang="en-US" altLang="en-US" sz="1500" b="1" i="1" dirty="0">
                <a:solidFill>
                  <a:srgbClr val="00B050"/>
                </a:solidFill>
              </a:rPr>
              <a:t>ion source (CB-ECRIS). </a:t>
            </a:r>
          </a:p>
        </p:txBody>
      </p:sp>
      <p:sp>
        <p:nvSpPr>
          <p:cNvPr id="3" name="Oval 2"/>
          <p:cNvSpPr/>
          <p:nvPr/>
        </p:nvSpPr>
        <p:spPr>
          <a:xfrm>
            <a:off x="2860431" y="2680677"/>
            <a:ext cx="3329354" cy="33137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252308" y="687753"/>
            <a:ext cx="5939692" cy="60100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074031" y="2809015"/>
            <a:ext cx="2016369" cy="2044339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>
            <a:innerShdw blurRad="114300">
              <a:prstClr val="black">
                <a:alpha val="9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3785" y="3890348"/>
            <a:ext cx="2844800" cy="2866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38272" y="5428813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9476765" y="5227571"/>
            <a:ext cx="1260556" cy="9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0592337" y="5428813"/>
            <a:ext cx="9797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/>
              <a:t>TAMUTRAP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0221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92187"/>
          </a:xfrm>
        </p:spPr>
        <p:txBody>
          <a:bodyPr/>
          <a:lstStyle/>
          <a:p>
            <a:r>
              <a:rPr lang="en-US" altLang="en-US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Texas A&amp;M Evaluation </a:t>
            </a:r>
            <a:r>
              <a:rPr lang="en-US" altLang="en-US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Center</a:t>
            </a:r>
            <a:br>
              <a:rPr lang="en-US" altLang="en-US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en-US" altLang="en-US" sz="2800" dirty="0">
                <a:solidFill>
                  <a:srgbClr val="00B050"/>
                </a:solidFill>
                <a:latin typeface="Arial Black" panose="020B0A04020102020204" pitchFamily="34" charset="0"/>
              </a:rPr>
              <a:t>E</a:t>
            </a:r>
            <a:r>
              <a:rPr lang="en-US" sz="28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xpanded Involvement </a:t>
            </a:r>
            <a:r>
              <a:rPr lang="en-US" sz="2800" dirty="0">
                <a:solidFill>
                  <a:srgbClr val="00B050"/>
                </a:solidFill>
                <a:latin typeface="Arial Black" panose="020B0A04020102020204" pitchFamily="34" charset="0"/>
              </a:rPr>
              <a:t>in </a:t>
            </a:r>
            <a:r>
              <a:rPr lang="en-US" sz="28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Applied Measurements</a:t>
            </a:r>
            <a:r>
              <a:rPr lang="en-US" sz="2800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of</a:t>
            </a:r>
            <a:r>
              <a:rPr lang="en-US" altLang="en-US" sz="28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/>
            </a:r>
            <a:br>
              <a:rPr lang="en-US" altLang="en-US" sz="28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en-US" sz="2800" b="1" dirty="0">
                <a:solidFill>
                  <a:srgbClr val="00B050"/>
                </a:solidFill>
                <a:latin typeface="Arial Black" panose="020B0A04020102020204" pitchFamily="34" charset="0"/>
              </a:rPr>
              <a:t>Precision Internal Conversion Coefficients 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09701"/>
            <a:ext cx="10972800" cy="5343524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Theme: Precision </a:t>
            </a:r>
            <a:r>
              <a:rPr lang="en-US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20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Measurements  for USNDP 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Texas A&amp;M Center implied decisively by decade-long program of Internal Conversion Coefficient (ICC) Precision Measurements to guide USNDP for best approach of theoretical ENSDF database ICC values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518270"/>
              </p:ext>
            </p:extLst>
          </p:nvPr>
        </p:nvGraphicFramePr>
        <p:xfrm>
          <a:off x="2095499" y="2782062"/>
          <a:ext cx="8096252" cy="39454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601"/>
                <a:gridCol w="722491"/>
                <a:gridCol w="1445881"/>
                <a:gridCol w="1418086"/>
                <a:gridCol w="1395398"/>
                <a:gridCol w="1022156"/>
                <a:gridCol w="984151"/>
                <a:gridCol w="92166"/>
                <a:gridCol w="787322"/>
              </a:tblGrid>
              <a:tr h="281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</a:rPr>
                        <a:t>Calculated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en-US" sz="1600" b="0" baseline="-25000" dirty="0" err="1">
                          <a:solidFill>
                            <a:srgbClr val="002060"/>
                          </a:solidFill>
                          <a:effectLst/>
                        </a:rPr>
                        <a:t>K</a:t>
                      </a:r>
                      <a:r>
                        <a:rPr lang="en-US" sz="1600" b="0" baseline="-250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</a:rPr>
                        <a:t>values: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1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Parent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Transition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Measured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No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</a:rPr>
                        <a:t>“Frozen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SCF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42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State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</a:rPr>
                        <a:t>Multipolarity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Energy (keV)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en-US" sz="1600" baseline="-25000" dirty="0" err="1">
                          <a:solidFill>
                            <a:srgbClr val="002060"/>
                          </a:solidFill>
                          <a:effectLst/>
                        </a:rPr>
                        <a:t>K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vacancy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</a:rPr>
                        <a:t>Orbitals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"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</a:tr>
              <a:tr h="281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8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cs typeface="Times New Roman"/>
                        </a:rPr>
                        <a:t>1</a:t>
                      </a:r>
                      <a:endParaRPr lang="en-US" sz="800" dirty="0">
                        <a:solidFill>
                          <a:srgbClr val="00206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solidFill>
                            <a:srgbClr val="002060"/>
                          </a:solidFill>
                          <a:effectLst/>
                        </a:rPr>
                        <a:t>93m</a:t>
                      </a: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Nb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M4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30.760(5)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25600(900)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23960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25990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25440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1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8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cs typeface="Times New Roman"/>
                        </a:rPr>
                        <a:t>2</a:t>
                      </a:r>
                      <a:endParaRPr lang="en-US" sz="800" dirty="0">
                        <a:solidFill>
                          <a:srgbClr val="00206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solidFill>
                            <a:srgbClr val="002060"/>
                          </a:solidFill>
                          <a:effectLst/>
                        </a:rPr>
                        <a:t>103m</a:t>
                      </a: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Rh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E3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39.752(6)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141.1(23)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131.3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139.4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137.2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1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8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cs typeface="Times New Roman"/>
                        </a:rPr>
                        <a:t>3</a:t>
                      </a:r>
                      <a:endParaRPr lang="en-US" sz="800" dirty="0">
                        <a:solidFill>
                          <a:srgbClr val="00206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solidFill>
                            <a:srgbClr val="002060"/>
                          </a:solidFill>
                          <a:effectLst/>
                        </a:rPr>
                        <a:t>111m</a:t>
                      </a: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Cd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E3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150.825(15)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1.449(18)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1.425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1.451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1.446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1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8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cs typeface="Times New Roman"/>
                        </a:rPr>
                        <a:t>4</a:t>
                      </a:r>
                      <a:endParaRPr lang="en-US" sz="800" dirty="0">
                        <a:solidFill>
                          <a:srgbClr val="00206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solidFill>
                            <a:srgbClr val="002060"/>
                          </a:solidFill>
                          <a:effectLst/>
                        </a:rPr>
                        <a:t>119m</a:t>
                      </a: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Sn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M4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65.660(10)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1621(25)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1544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1618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1603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1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8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cs typeface="Times New Roman"/>
                        </a:rPr>
                        <a:t>5</a:t>
                      </a:r>
                      <a:endParaRPr lang="en-US" sz="800" dirty="0">
                        <a:solidFill>
                          <a:srgbClr val="00206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solidFill>
                            <a:srgbClr val="002060"/>
                          </a:solidFill>
                          <a:effectLst/>
                        </a:rPr>
                        <a:t>125m</a:t>
                      </a: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Te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M4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109.276(15)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185.0(40)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179.5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185.2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184.2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1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8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cs typeface="Times New Roman"/>
                        </a:rPr>
                        <a:t>6</a:t>
                      </a:r>
                      <a:endParaRPr lang="en-US" sz="800" dirty="0">
                        <a:solidFill>
                          <a:srgbClr val="00206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solidFill>
                            <a:srgbClr val="002060"/>
                          </a:solidFill>
                          <a:effectLst/>
                        </a:rPr>
                        <a:t>127m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Te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M4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88.23(7)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484(6)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468.6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486.4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483.1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1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8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cs typeface="Times New Roman"/>
                        </a:rPr>
                        <a:t>7</a:t>
                      </a:r>
                      <a:endParaRPr lang="en-US" sz="800" dirty="0">
                        <a:solidFill>
                          <a:srgbClr val="00206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solidFill>
                            <a:srgbClr val="002060"/>
                          </a:solidFill>
                          <a:effectLst/>
                        </a:rPr>
                        <a:t>134m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Cs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E3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127.502(3)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2.742(15)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2.677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2.741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2.73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1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8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cs typeface="Times New Roman"/>
                        </a:rPr>
                        <a:t>8</a:t>
                      </a:r>
                      <a:endParaRPr lang="en-US" sz="800" dirty="0">
                        <a:solidFill>
                          <a:srgbClr val="00206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solidFill>
                            <a:srgbClr val="002060"/>
                          </a:solidFill>
                          <a:effectLst/>
                        </a:rPr>
                        <a:t>137m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Ba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M4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661.659(3)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0.0915(5)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0.09068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0.0915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0.091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1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8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cs typeface="Times New Roman"/>
                        </a:rPr>
                        <a:t>9</a:t>
                      </a:r>
                      <a:endParaRPr lang="en-US" sz="800" dirty="0">
                        <a:solidFill>
                          <a:srgbClr val="00206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solidFill>
                            <a:srgbClr val="002060"/>
                          </a:solidFill>
                          <a:effectLst/>
                        </a:rPr>
                        <a:t>193m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Ir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M4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80.22(2)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103.0(8)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92.0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103.3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99.7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1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8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cs typeface="Times New Roman"/>
                        </a:rPr>
                        <a:t>10</a:t>
                      </a:r>
                      <a:endParaRPr lang="en-US" sz="800" dirty="0">
                        <a:solidFill>
                          <a:srgbClr val="00206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solidFill>
                            <a:srgbClr val="002060"/>
                          </a:solidFill>
                          <a:effectLst/>
                        </a:rPr>
                        <a:t>197m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Pt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M4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346.5(2)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4.23(7)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4.191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4.276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4.265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1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Symbol" panose="05050102010706020507" pitchFamily="18" charset="2"/>
                        </a:rPr>
                        <a:t>c</a:t>
                      </a:r>
                      <a:r>
                        <a:rPr lang="en-US" sz="1600" b="1" baseline="300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</a:rPr>
                        <a:t>: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</a:rPr>
                        <a:t>252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</a:rPr>
                        <a:t>1.5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</a:rPr>
                        <a:t>21.5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2" marR="5210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216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19287"/>
              </p:ext>
            </p:extLst>
          </p:nvPr>
        </p:nvGraphicFramePr>
        <p:xfrm>
          <a:off x="866774" y="342901"/>
          <a:ext cx="10001251" cy="293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853115"/>
              </p:ext>
            </p:extLst>
          </p:nvPr>
        </p:nvGraphicFramePr>
        <p:xfrm>
          <a:off x="866776" y="3333750"/>
          <a:ext cx="10001250" cy="334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1532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Texas A&amp;M Evaluation Center</a:t>
            </a:r>
            <a:br>
              <a:rPr lang="en-US" altLang="en-US" sz="2800" b="1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en-US" altLang="en-US" sz="2800" dirty="0">
                <a:solidFill>
                  <a:srgbClr val="00B050"/>
                </a:solidFill>
                <a:latin typeface="Arial Black" panose="020B0A04020102020204" pitchFamily="34" charset="0"/>
              </a:rPr>
              <a:t>E</a:t>
            </a:r>
            <a:r>
              <a:rPr lang="en-US" sz="2800" dirty="0">
                <a:solidFill>
                  <a:srgbClr val="00B050"/>
                </a:solidFill>
                <a:latin typeface="Arial Black" panose="020B0A04020102020204" pitchFamily="34" charset="0"/>
              </a:rPr>
              <a:t>xpanded Involvement </a:t>
            </a:r>
            <a:r>
              <a:rPr lang="en-US" sz="28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in Applied Measurements for Medical Isotopes Production by Inverse Kinematics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Theme</a:t>
            </a:r>
            <a:r>
              <a:rPr lang="en-US" sz="2000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: </a:t>
            </a:r>
            <a:r>
              <a:rPr lang="en-US" sz="20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Research for Medical Isotopes Production by Inverse Kinematics</a:t>
            </a:r>
          </a:p>
          <a:p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I</a:t>
            </a:r>
            <a:r>
              <a:rPr lang="en-US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nnovative 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method for the production of </a:t>
            </a:r>
            <a:r>
              <a:rPr lang="en-US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important medical 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radioisotopes </a:t>
            </a:r>
            <a:r>
              <a:rPr lang="en-US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based 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on </a:t>
            </a:r>
            <a:r>
              <a:rPr lang="en-US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nuclear reaction in inverse </a:t>
            </a:r>
            <a:r>
              <a:rPr lang="en-US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kinematics, by: 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  <a:latin typeface="Arial Black" panose="020B0A04020102020204" pitchFamily="34" charset="0"/>
              </a:rPr>
              <a:t>D</a:t>
            </a:r>
            <a:r>
              <a:rPr lang="en-US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irecting </a:t>
            </a:r>
            <a:r>
              <a:rPr lang="en-US" sz="2000" dirty="0">
                <a:solidFill>
                  <a:srgbClr val="0070C0"/>
                </a:solidFill>
                <a:latin typeface="Arial Black" panose="020B0A04020102020204" pitchFamily="34" charset="0"/>
              </a:rPr>
              <a:t>a </a:t>
            </a:r>
            <a:r>
              <a:rPr lang="en-US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heavy ion</a:t>
            </a:r>
            <a:r>
              <a:rPr lang="en-US" sz="2000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beam </a:t>
            </a:r>
            <a:r>
              <a:rPr lang="en-US" sz="2000" dirty="0">
                <a:solidFill>
                  <a:srgbClr val="0070C0"/>
                </a:solidFill>
                <a:latin typeface="Arial Black" panose="020B0A04020102020204" pitchFamily="34" charset="0"/>
              </a:rPr>
              <a:t>of appropriate energy on a light target (e.g., H, d, He) </a:t>
            </a:r>
            <a:r>
              <a:rPr lang="en-US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and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  <a:latin typeface="Arial Black" panose="020B0A04020102020204" pitchFamily="34" charset="0"/>
              </a:rPr>
              <a:t>C</a:t>
            </a:r>
            <a:r>
              <a:rPr lang="en-US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ollecting </a:t>
            </a:r>
            <a:r>
              <a:rPr lang="en-US" sz="2000" dirty="0">
                <a:solidFill>
                  <a:srgbClr val="0070C0"/>
                </a:solidFill>
                <a:latin typeface="Arial Black" panose="020B0A04020102020204" pitchFamily="34" charset="0"/>
              </a:rPr>
              <a:t>the isotope of interest on an appropriate catcher after </a:t>
            </a:r>
            <a:r>
              <a:rPr lang="en-US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the target.</a:t>
            </a:r>
            <a:endParaRPr lang="en-US" sz="2000" b="1" dirty="0" smtClean="0">
              <a:latin typeface="+mj-lt"/>
            </a:endParaRPr>
          </a:p>
          <a:p>
            <a:pPr lvl="1"/>
            <a:endParaRPr lang="en-US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3930689"/>
            <a:ext cx="6067426" cy="248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54386" y="4706804"/>
            <a:ext cx="4507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e.g.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0053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09600" y="0"/>
            <a:ext cx="10972800" cy="274638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"/>
            <a:ext cx="10972800" cy="6126164"/>
          </a:xfrm>
        </p:spPr>
        <p:txBody>
          <a:bodyPr/>
          <a:lstStyle/>
          <a:p>
            <a:pPr marL="457200" lvl="1" indent="0">
              <a:buNone/>
            </a:pPr>
            <a:endParaRPr lang="en-US" sz="20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Case Studies </a:t>
            </a:r>
            <a:r>
              <a:rPr lang="en-US" sz="2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(at this stage beyond the proof-of-principle):</a:t>
            </a:r>
          </a:p>
          <a:p>
            <a:pPr lvl="1"/>
            <a:r>
              <a:rPr lang="en-US" sz="1600" baseline="30000" dirty="0">
                <a:solidFill>
                  <a:srgbClr val="FF0000"/>
                </a:solidFill>
                <a:latin typeface="Arial Black" panose="020B0A04020102020204" pitchFamily="34" charset="0"/>
              </a:rPr>
              <a:t>67</a:t>
            </a:r>
            <a:r>
              <a:rPr lang="en-US" sz="1600" dirty="0">
                <a:solidFill>
                  <a:srgbClr val="FF0000"/>
                </a:solidFill>
                <a:latin typeface="Arial Black" panose="020B0A04020102020204" pitchFamily="34" charset="0"/>
              </a:rPr>
              <a:t>Cu </a:t>
            </a:r>
            <a:r>
              <a:rPr lang="en-US" sz="1600" dirty="0">
                <a:solidFill>
                  <a:srgbClr val="0070C0"/>
                </a:solidFill>
                <a:latin typeface="Arial Black" panose="020B0A04020102020204" pitchFamily="34" charset="0"/>
              </a:rPr>
              <a:t>(</a:t>
            </a:r>
            <a:r>
              <a:rPr lang="en-US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T</a:t>
            </a:r>
            <a:r>
              <a:rPr lang="en-US" sz="1600" baseline="-25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1/2 </a:t>
            </a:r>
            <a:r>
              <a:rPr lang="en-US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= 62 </a:t>
            </a:r>
            <a:r>
              <a:rPr lang="en-US" sz="1600" dirty="0">
                <a:solidFill>
                  <a:srgbClr val="0070C0"/>
                </a:solidFill>
                <a:latin typeface="Arial Black" panose="020B0A04020102020204" pitchFamily="34" charset="0"/>
              </a:rPr>
              <a:t>h) via the reaction </a:t>
            </a:r>
            <a:r>
              <a:rPr lang="en-US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of </a:t>
            </a:r>
            <a:r>
              <a:rPr lang="en-US" sz="1600" baseline="30000" dirty="0">
                <a:solidFill>
                  <a:srgbClr val="0070C0"/>
                </a:solidFill>
                <a:latin typeface="Arial Black" panose="020B0A04020102020204" pitchFamily="34" charset="0"/>
              </a:rPr>
              <a:t>70</a:t>
            </a:r>
            <a:r>
              <a:rPr lang="en-US" sz="1600" dirty="0">
                <a:solidFill>
                  <a:srgbClr val="0070C0"/>
                </a:solidFill>
                <a:latin typeface="Arial Black" panose="020B0A04020102020204" pitchFamily="34" charset="0"/>
              </a:rPr>
              <a:t>Zn </a:t>
            </a:r>
            <a:r>
              <a:rPr lang="en-US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beam </a:t>
            </a:r>
            <a:r>
              <a:rPr lang="en-US" sz="1600" dirty="0">
                <a:solidFill>
                  <a:srgbClr val="0070C0"/>
                </a:solidFill>
                <a:latin typeface="Arial Black" panose="020B0A04020102020204" pitchFamily="34" charset="0"/>
              </a:rPr>
              <a:t>of </a:t>
            </a:r>
            <a:r>
              <a:rPr lang="en-US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15 MeV/nucleon with a cryogenic </a:t>
            </a:r>
            <a:r>
              <a:rPr lang="en-US" sz="1600" dirty="0">
                <a:solidFill>
                  <a:srgbClr val="0070C0"/>
                </a:solidFill>
                <a:latin typeface="Arial Black" panose="020B0A04020102020204" pitchFamily="34" charset="0"/>
              </a:rPr>
              <a:t>hydrogen gas </a:t>
            </a:r>
            <a:r>
              <a:rPr lang="en-US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target</a:t>
            </a:r>
          </a:p>
          <a:p>
            <a:pPr lvl="1"/>
            <a:r>
              <a:rPr lang="en-US" sz="1600" baseline="30000" dirty="0">
                <a:solidFill>
                  <a:srgbClr val="FF0000"/>
                </a:solidFill>
                <a:latin typeface="Arial Black" panose="020B0A04020102020204" pitchFamily="34" charset="0"/>
              </a:rPr>
              <a:t>99</a:t>
            </a:r>
            <a:r>
              <a:rPr lang="en-US" sz="1600" dirty="0">
                <a:solidFill>
                  <a:srgbClr val="FF0000"/>
                </a:solidFill>
                <a:latin typeface="Arial Black" panose="020B0A04020102020204" pitchFamily="34" charset="0"/>
              </a:rPr>
              <a:t>Mo</a:t>
            </a:r>
            <a:r>
              <a:rPr lang="en-US" sz="1600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(T</a:t>
            </a:r>
            <a:r>
              <a:rPr lang="en-US" sz="1600" baseline="-25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1/2</a:t>
            </a:r>
            <a:r>
              <a:rPr lang="en-US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Arial Black" panose="020B0A04020102020204" pitchFamily="34" charset="0"/>
              </a:rPr>
              <a:t>= </a:t>
            </a:r>
            <a:r>
              <a:rPr lang="en-US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66 h) </a:t>
            </a:r>
            <a:r>
              <a:rPr lang="en-US" sz="1600" dirty="0">
                <a:solidFill>
                  <a:srgbClr val="0070C0"/>
                </a:solidFill>
                <a:latin typeface="Arial Black" panose="020B0A04020102020204" pitchFamily="34" charset="0"/>
              </a:rPr>
              <a:t>via the reaction of </a:t>
            </a:r>
            <a:r>
              <a:rPr lang="en-US" sz="1600" baseline="30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100</a:t>
            </a:r>
            <a:r>
              <a:rPr lang="en-US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Mo </a:t>
            </a:r>
            <a:r>
              <a:rPr lang="en-US" sz="1600" dirty="0">
                <a:solidFill>
                  <a:srgbClr val="0070C0"/>
                </a:solidFill>
                <a:latin typeface="Arial Black" panose="020B0A04020102020204" pitchFamily="34" charset="0"/>
              </a:rPr>
              <a:t>of </a:t>
            </a:r>
            <a:r>
              <a:rPr lang="en-US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12 </a:t>
            </a:r>
            <a:r>
              <a:rPr lang="en-US" sz="1600" dirty="0">
                <a:solidFill>
                  <a:srgbClr val="0070C0"/>
                </a:solidFill>
                <a:latin typeface="Arial Black" panose="020B0A04020102020204" pitchFamily="34" charset="0"/>
              </a:rPr>
              <a:t>MeV/nucleon with a cryogenic </a:t>
            </a:r>
            <a:r>
              <a:rPr lang="en-US" sz="1600" baseline="30000" dirty="0">
                <a:solidFill>
                  <a:srgbClr val="0070C0"/>
                </a:solidFill>
                <a:latin typeface="Arial Black" panose="020B0A04020102020204" pitchFamily="34" charset="0"/>
              </a:rPr>
              <a:t>4</a:t>
            </a:r>
            <a:r>
              <a:rPr lang="en-US" sz="1600" dirty="0">
                <a:solidFill>
                  <a:srgbClr val="0070C0"/>
                </a:solidFill>
                <a:latin typeface="Arial Black" panose="020B0A04020102020204" pitchFamily="34" charset="0"/>
              </a:rPr>
              <a:t>He cryogenic </a:t>
            </a:r>
            <a:r>
              <a:rPr lang="en-US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gas target</a:t>
            </a:r>
            <a:endParaRPr lang="en-US" sz="16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lvl="1"/>
            <a:r>
              <a:rPr lang="en-US" sz="1600" dirty="0">
                <a:solidFill>
                  <a:srgbClr val="0070C0"/>
                </a:solidFill>
                <a:latin typeface="Arial Black" panose="020B0A04020102020204" pitchFamily="34" charset="0"/>
              </a:rPr>
              <a:t>S</a:t>
            </a:r>
            <a:r>
              <a:rPr lang="en-US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econdary </a:t>
            </a:r>
            <a:r>
              <a:rPr lang="en-US" sz="1600" dirty="0">
                <a:solidFill>
                  <a:srgbClr val="0070C0"/>
                </a:solidFill>
                <a:latin typeface="Arial Black" panose="020B0A04020102020204" pitchFamily="34" charset="0"/>
              </a:rPr>
              <a:t>neutrons from the primary </a:t>
            </a:r>
            <a:r>
              <a:rPr lang="en-US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reaction were </a:t>
            </a:r>
            <a:r>
              <a:rPr lang="en-US" sz="1600" dirty="0">
                <a:solidFill>
                  <a:srgbClr val="0070C0"/>
                </a:solidFill>
                <a:latin typeface="Arial Black" panose="020B0A04020102020204" pitchFamily="34" charset="0"/>
              </a:rPr>
              <a:t>used to irradiate a secondary target </a:t>
            </a:r>
            <a:r>
              <a:rPr lang="en-US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for </a:t>
            </a:r>
            <a:r>
              <a:rPr lang="en-US" sz="1600" dirty="0">
                <a:solidFill>
                  <a:srgbClr val="0070C0"/>
                </a:solidFill>
                <a:latin typeface="Arial Black" panose="020B0A04020102020204" pitchFamily="34" charset="0"/>
              </a:rPr>
              <a:t>further </a:t>
            </a:r>
            <a:r>
              <a:rPr lang="en-US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radioisotope production (to be further developed) </a:t>
            </a:r>
          </a:p>
          <a:p>
            <a:pPr lvl="1"/>
            <a:r>
              <a:rPr lang="en-US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At K500 Cyclotron &amp; MARS spectrometer of Texas A&amp;M Cyclotron Institute</a:t>
            </a:r>
          </a:p>
          <a:p>
            <a:pPr lvl="1"/>
            <a:endParaRPr lang="en-US" sz="16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lvl="1"/>
            <a:r>
              <a:rPr lang="en-US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                                                               </a:t>
            </a:r>
          </a:p>
          <a:p>
            <a:pPr lvl="1"/>
            <a:endParaRPr lang="en-US" sz="16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lvl="1"/>
            <a:endParaRPr lang="en-US" sz="1600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lvl="1"/>
            <a:endParaRPr lang="en-US" sz="16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lvl="1"/>
            <a:endParaRPr lang="en-US" sz="1600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lvl="1"/>
            <a:endParaRPr lang="en-US" sz="16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lvl="1"/>
            <a:endParaRPr lang="en-US" sz="1600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lvl="1"/>
            <a:endParaRPr lang="en-US" sz="16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lvl="1"/>
            <a:r>
              <a:rPr lang="en-US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Radioactive isotopes identified by </a:t>
            </a:r>
            <a:r>
              <a:rPr lang="en-US" sz="1600" b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g</a:t>
            </a:r>
            <a:r>
              <a:rPr lang="en-US" sz="16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-ray spectroscopy: </a:t>
            </a:r>
          </a:p>
          <a:p>
            <a:pPr lvl="2"/>
            <a:r>
              <a:rPr lang="en-US" sz="1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(a) </a:t>
            </a:r>
            <a:r>
              <a:rPr lang="en-US" sz="1200" baseline="30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67</a:t>
            </a:r>
            <a:r>
              <a:rPr lang="en-US" sz="1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Cu run</a:t>
            </a:r>
          </a:p>
          <a:p>
            <a:pPr lvl="2"/>
            <a:r>
              <a:rPr lang="en-US" sz="1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(b) </a:t>
            </a:r>
            <a:r>
              <a:rPr lang="en-US" sz="1200" baseline="30000" dirty="0">
                <a:solidFill>
                  <a:srgbClr val="0070C0"/>
                </a:solidFill>
                <a:latin typeface="Arial Black" panose="020B0A04020102020204" pitchFamily="34" charset="0"/>
              </a:rPr>
              <a:t>99</a:t>
            </a:r>
            <a:r>
              <a:rPr lang="en-US" sz="1200" dirty="0">
                <a:solidFill>
                  <a:srgbClr val="0070C0"/>
                </a:solidFill>
                <a:latin typeface="Arial Black" panose="020B0A04020102020204" pitchFamily="34" charset="0"/>
              </a:rPr>
              <a:t>Mo </a:t>
            </a:r>
            <a:r>
              <a:rPr lang="en-US" sz="1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run</a:t>
            </a:r>
            <a:endParaRPr lang="en-US" sz="12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lvl="1"/>
            <a:endParaRPr lang="en-US" sz="16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2857500"/>
            <a:ext cx="6672262" cy="236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099" y="2857500"/>
            <a:ext cx="4400551" cy="296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24556" y="3259723"/>
            <a:ext cx="9428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600" dirty="0">
                <a:solidFill>
                  <a:srgbClr val="0070C0"/>
                </a:solidFill>
                <a:latin typeface="Arial Black" panose="020B0A04020102020204" pitchFamily="34" charset="0"/>
              </a:rPr>
              <a:t>(a)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39481" y="3242846"/>
            <a:ext cx="9428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600" dirty="0">
                <a:solidFill>
                  <a:srgbClr val="0070C0"/>
                </a:solidFill>
                <a:latin typeface="Arial Black" panose="020B0A04020102020204" pitchFamily="34" charset="0"/>
              </a:rPr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2044181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0"/>
            <a:ext cx="10972800" cy="1057275"/>
          </a:xfrm>
        </p:spPr>
        <p:txBody>
          <a:bodyPr/>
          <a:lstStyle/>
          <a:p>
            <a:r>
              <a:rPr lang="en-US" altLang="en-US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Texas A&amp;M Evaluation Center </a:t>
            </a:r>
            <a:r>
              <a:rPr lang="en-US" altLang="en-US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en-US" altLang="en-US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en-US" sz="28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New </a:t>
            </a:r>
            <a:r>
              <a:rPr lang="en-US" sz="2800" dirty="0">
                <a:solidFill>
                  <a:srgbClr val="00B050"/>
                </a:solidFill>
                <a:latin typeface="Arial Black" panose="020B0A04020102020204" pitchFamily="34" charset="0"/>
              </a:rPr>
              <a:t>I</a:t>
            </a:r>
            <a:r>
              <a:rPr lang="en-US" sz="28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nitiatives </a:t>
            </a:r>
            <a:r>
              <a:rPr lang="en-US" sz="2800" dirty="0">
                <a:solidFill>
                  <a:srgbClr val="00B050"/>
                </a:solidFill>
                <a:latin typeface="Arial Black" panose="020B0A04020102020204" pitchFamily="34" charset="0"/>
              </a:rPr>
              <a:t>&amp; </a:t>
            </a:r>
            <a:r>
              <a:rPr lang="en-US" sz="28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Directions</a:t>
            </a:r>
            <a:endParaRPr lang="en-US" sz="28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71550"/>
            <a:ext cx="10972800" cy="588645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1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Theme: Data Evaluation for Basic Physics</a:t>
            </a:r>
          </a:p>
          <a:p>
            <a:pPr algn="just"/>
            <a:r>
              <a:rPr lang="en-US" sz="21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Reevaluation </a:t>
            </a:r>
            <a:r>
              <a:rPr lang="en-US" sz="2100" b="1" dirty="0">
                <a:solidFill>
                  <a:srgbClr val="FF0000"/>
                </a:solidFill>
                <a:latin typeface="Arial Black" panose="020B0A04020102020204" pitchFamily="34" charset="0"/>
              </a:rPr>
              <a:t>of data procedures for basic science and data evaluation</a:t>
            </a:r>
            <a:endParaRPr lang="en-US" sz="21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457200" lvl="1" indent="0" algn="just">
              <a:buNone/>
            </a:pPr>
            <a:r>
              <a:rPr lang="en-US" sz="2100" b="1" dirty="0">
                <a:solidFill>
                  <a:srgbClr val="00B050"/>
                </a:solidFill>
                <a:latin typeface="Arial Black" panose="020B0A04020102020204" pitchFamily="34" charset="0"/>
              </a:rPr>
              <a:t>	</a:t>
            </a:r>
            <a:r>
              <a:rPr lang="en-US" sz="2100" b="1" dirty="0">
                <a:solidFill>
                  <a:srgbClr val="002060"/>
                </a:solidFill>
                <a:latin typeface="Arial Black" panose="020B0A04020102020204" pitchFamily="34" charset="0"/>
              </a:rPr>
              <a:t>Level scheme re-concept based on Repeatability</a:t>
            </a:r>
            <a:r>
              <a:rPr lang="en-US" sz="2100" b="1" dirty="0">
                <a:solidFill>
                  <a:srgbClr val="00B0F0"/>
                </a:solidFill>
                <a:latin typeface="Arial Black" panose="020B0A04020102020204" pitchFamily="34" charset="0"/>
              </a:rPr>
              <a:t>, a newly revealed 	experimental </a:t>
            </a:r>
            <a:r>
              <a:rPr lang="en-US" sz="21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evidence</a:t>
            </a:r>
          </a:p>
          <a:p>
            <a:pPr marL="457200" lvl="1" indent="0" algn="just">
              <a:buNone/>
            </a:pPr>
            <a:endParaRPr lang="en-US" sz="21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marL="457200" lvl="1" indent="0" algn="just">
              <a:buNone/>
            </a:pPr>
            <a:endParaRPr lang="en-US" sz="2100" b="1" dirty="0" smtClean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marL="457200" lvl="1" indent="0" algn="just">
              <a:buNone/>
            </a:pPr>
            <a:endParaRPr lang="en-US" sz="21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marL="457200" lvl="1" indent="0" algn="just">
              <a:buNone/>
            </a:pPr>
            <a:endParaRPr lang="en-US" sz="2100" b="1" dirty="0" smtClean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marL="457200" lvl="1" indent="0" algn="just">
              <a:buNone/>
            </a:pPr>
            <a:endParaRPr lang="en-US" sz="21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marL="457200" lvl="1" indent="0" algn="just">
              <a:buNone/>
            </a:pPr>
            <a:endParaRPr lang="en-US" sz="2100" b="1" dirty="0" smtClean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marL="457200" lvl="1" indent="0" algn="just">
              <a:buNone/>
            </a:pPr>
            <a:endParaRPr lang="en-US" sz="21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marL="457200" lvl="1" indent="0" algn="just">
              <a:buNone/>
            </a:pPr>
            <a:endParaRPr lang="en-US" sz="21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marL="457200" lvl="1" indent="0" algn="just">
              <a:buNone/>
            </a:pPr>
            <a:endParaRPr lang="en-US" sz="2100" b="1" dirty="0" smtClean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marL="457200" lvl="1" indent="0" algn="just">
              <a:buNone/>
            </a:pPr>
            <a:r>
              <a:rPr lang="en-US" sz="21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</a:t>
            </a:r>
          </a:p>
          <a:p>
            <a:pPr marL="457200" lvl="1" indent="0" algn="just">
              <a:buNone/>
            </a:pPr>
            <a:r>
              <a:rPr lang="en-US" sz="1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Regular </a:t>
            </a:r>
            <a:r>
              <a:rPr lang="en-US" sz="16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E</a:t>
            </a:r>
            <a:r>
              <a:rPr lang="en-US" sz="1600" baseline="-250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sz="1600" baseline="-25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i-</a:t>
            </a:r>
            <a:r>
              <a:rPr lang="en-US" sz="16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E</a:t>
            </a:r>
            <a:r>
              <a:rPr lang="en-US" sz="1600" baseline="-250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sz="1600" baseline="-25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j</a:t>
            </a:r>
            <a:r>
              <a:rPr lang="en-US" sz="1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Distributions </a:t>
            </a:r>
            <a:r>
              <a:rPr lang="en-US" sz="1600" i="1" dirty="0" smtClean="0">
                <a:latin typeface="Arial Black" panose="020B0A04020102020204" pitchFamily="34" charset="0"/>
              </a:rPr>
              <a:t>D(</a:t>
            </a:r>
            <a:r>
              <a:rPr lang="en-US" sz="1600" i="1" dirty="0" err="1" smtClean="0">
                <a:latin typeface="Arial Black" panose="020B0A04020102020204" pitchFamily="34" charset="0"/>
              </a:rPr>
              <a:t>dist</a:t>
            </a:r>
            <a:r>
              <a:rPr lang="en-US" sz="1600" i="1" dirty="0" smtClean="0">
                <a:latin typeface="Arial Black" panose="020B0A04020102020204" pitchFamily="34" charset="0"/>
              </a:rPr>
              <a:t>)</a:t>
            </a:r>
            <a:r>
              <a:rPr lang="en-US" sz="1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                                       3D Correlations </a:t>
            </a:r>
          </a:p>
          <a:p>
            <a:pPr marL="457200" lvl="1" indent="0" algn="just">
              <a:buNone/>
            </a:pPr>
            <a:r>
              <a:rPr lang="en-US" sz="16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        (</a:t>
            </a:r>
            <a:r>
              <a:rPr lang="en-US" sz="1600" dirty="0">
                <a:solidFill>
                  <a:srgbClr val="FF0000"/>
                </a:solidFill>
                <a:latin typeface="Arial Black" panose="020B0A04020102020204" pitchFamily="34" charset="0"/>
              </a:rPr>
              <a:t>high spin data) </a:t>
            </a:r>
            <a:r>
              <a:rPr lang="en-US" sz="1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                                                   in </a:t>
            </a:r>
            <a:r>
              <a:rPr lang="en-US" sz="1600" dirty="0">
                <a:solidFill>
                  <a:srgbClr val="FF0000"/>
                </a:solidFill>
                <a:latin typeface="Arial Black" panose="020B0A04020102020204" pitchFamily="34" charset="0"/>
              </a:rPr>
              <a:t>the </a:t>
            </a:r>
            <a:r>
              <a:rPr lang="en-US" sz="1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Level Scheme</a:t>
            </a:r>
            <a:endParaRPr lang="en-US" sz="16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457200" lvl="1" indent="0" algn="just">
              <a:buNone/>
            </a:pPr>
            <a:r>
              <a:rPr lang="en-US" sz="21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                                     </a:t>
            </a:r>
            <a:endParaRPr lang="en-US" sz="2100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marL="457200" lvl="1" indent="0" algn="just">
              <a:buNone/>
            </a:pPr>
            <a:r>
              <a:rPr lang="en-US" sz="21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                                                               </a:t>
            </a:r>
            <a:endParaRPr lang="en-US" sz="2100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marL="457200" lvl="1" indent="0" algn="just">
              <a:buNone/>
            </a:pPr>
            <a:endParaRPr lang="en-US" sz="2100" b="1" dirty="0" smtClean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marL="457200" lvl="1" indent="0" algn="just">
              <a:buNone/>
            </a:pPr>
            <a:endParaRPr lang="en-US" sz="21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7" y="2454480"/>
            <a:ext cx="3795713" cy="391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641" y="2799206"/>
            <a:ext cx="3320376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5686425" y="4171950"/>
            <a:ext cx="14859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100092" y="3798379"/>
            <a:ext cx="2524124" cy="747141"/>
          </a:xfrm>
          <a:prstGeom prst="ellipse">
            <a:avLst/>
          </a:prstGeom>
          <a:noFill/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91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73161"/>
          </a:xfrm>
        </p:spPr>
        <p:txBody>
          <a:bodyPr>
            <a:normAutofit fontScale="90000"/>
          </a:bodyPr>
          <a:lstStyle/>
          <a:p>
            <a:r>
              <a:rPr lang="en-US" altLang="en-US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Texas A&amp;M Evaluation </a:t>
            </a:r>
            <a:r>
              <a:rPr lang="en-US" altLang="en-US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Center</a:t>
            </a:r>
            <a:br>
              <a:rPr lang="en-US" altLang="en-US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en-US" sz="28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Precision </a:t>
            </a:r>
            <a:r>
              <a:rPr lang="en-US" sz="2800" b="1" dirty="0">
                <a:solidFill>
                  <a:srgbClr val="00B050"/>
                </a:solidFill>
                <a:latin typeface="Arial Black" panose="020B0A04020102020204" pitchFamily="34" charset="0"/>
              </a:rPr>
              <a:t>Internal Conversion Coefficients </a:t>
            </a:r>
            <a:r>
              <a:rPr lang="en-US" sz="28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/>
            </a:r>
            <a:br>
              <a:rPr lang="en-US" sz="28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en-US" sz="28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Measurements Follow-up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09701"/>
            <a:ext cx="10972800" cy="5343524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Theme: Precision </a:t>
            </a:r>
            <a:r>
              <a:rPr lang="en-US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20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Measurements  for USNDP 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Texas A&amp;M Center implied decisively by decade-long program of Internal Conversion Coefficient (ICC) Precision Measurements to guide USNDP for best approach of theoretical ENSDF database ICC values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58442"/>
              </p:ext>
            </p:extLst>
          </p:nvPr>
        </p:nvGraphicFramePr>
        <p:xfrm>
          <a:off x="812800" y="3069567"/>
          <a:ext cx="10566400" cy="3925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348"/>
                <a:gridCol w="942921"/>
                <a:gridCol w="1887016"/>
                <a:gridCol w="1850740"/>
                <a:gridCol w="1821131"/>
                <a:gridCol w="1334013"/>
                <a:gridCol w="1284412"/>
                <a:gridCol w="120287"/>
                <a:gridCol w="1027532"/>
              </a:tblGrid>
              <a:tr h="268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</a:rPr>
                        <a:t>Calculated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en-US" sz="1600" b="0" baseline="-25000" dirty="0" err="1">
                          <a:solidFill>
                            <a:srgbClr val="002060"/>
                          </a:solidFill>
                          <a:effectLst/>
                        </a:rPr>
                        <a:t>K</a:t>
                      </a:r>
                      <a:r>
                        <a:rPr lang="en-US" sz="1600" b="0" baseline="-250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</a:rPr>
                        <a:t>values: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8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Parent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Transition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Measured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No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</a:rPr>
                        <a:t>“Frozen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SCF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2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State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</a:rPr>
                        <a:t>Multipolarity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Energy (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</a:rPr>
                        <a:t>keV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en-US" sz="1600" baseline="-25000" dirty="0" err="1">
                          <a:solidFill>
                            <a:srgbClr val="002060"/>
                          </a:solidFill>
                          <a:effectLst/>
                        </a:rPr>
                        <a:t>K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vacancy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</a:rPr>
                        <a:t>Orbitals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"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</a:tr>
              <a:tr h="252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8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cs typeface="Times New Roman"/>
                        </a:rPr>
                        <a:t>1</a:t>
                      </a:r>
                      <a:endParaRPr lang="en-US" sz="800" dirty="0">
                        <a:solidFill>
                          <a:srgbClr val="00206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solidFill>
                            <a:srgbClr val="00B0F0"/>
                          </a:solidFill>
                          <a:effectLst/>
                        </a:rPr>
                        <a:t>93m</a:t>
                      </a:r>
                      <a:r>
                        <a:rPr lang="en-US" sz="1600" dirty="0">
                          <a:solidFill>
                            <a:srgbClr val="00B0F0"/>
                          </a:solidFill>
                          <a:effectLst/>
                        </a:rPr>
                        <a:t>Nb</a:t>
                      </a:r>
                      <a:endParaRPr lang="en-US" sz="1600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F0"/>
                          </a:solidFill>
                          <a:effectLst/>
                        </a:rPr>
                        <a:t>M4</a:t>
                      </a:r>
                      <a:endParaRPr lang="en-US" sz="1600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F0"/>
                          </a:solidFill>
                          <a:effectLst/>
                        </a:rPr>
                        <a:t>30.760(5)</a:t>
                      </a:r>
                      <a:endParaRPr lang="en-US" sz="1600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F0"/>
                          </a:solidFill>
                          <a:effectLst/>
                        </a:rPr>
                        <a:t>25600(900)</a:t>
                      </a:r>
                      <a:endParaRPr lang="en-US" sz="1600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F0"/>
                          </a:solidFill>
                          <a:effectLst/>
                        </a:rPr>
                        <a:t>23960</a:t>
                      </a:r>
                      <a:endParaRPr lang="en-US" sz="1600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F0"/>
                          </a:solidFill>
                          <a:effectLst/>
                        </a:rPr>
                        <a:t>25990</a:t>
                      </a:r>
                      <a:endParaRPr lang="en-US" sz="1600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F0"/>
                          </a:solidFill>
                          <a:effectLst/>
                        </a:rPr>
                        <a:t>25440</a:t>
                      </a:r>
                      <a:endParaRPr lang="en-US" sz="1600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2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8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cs typeface="Times New Roman"/>
                        </a:rPr>
                        <a:t>2</a:t>
                      </a:r>
                      <a:endParaRPr lang="en-US" sz="800" dirty="0">
                        <a:solidFill>
                          <a:srgbClr val="00206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solidFill>
                            <a:srgbClr val="7030A0"/>
                          </a:solidFill>
                          <a:effectLst/>
                        </a:rPr>
                        <a:t>103m</a:t>
                      </a: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</a:rPr>
                        <a:t>Rh</a:t>
                      </a:r>
                      <a:endParaRPr lang="en-US" sz="16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</a:rPr>
                        <a:t>E3</a:t>
                      </a:r>
                      <a:endParaRPr lang="en-US" sz="16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</a:rPr>
                        <a:t>39.752(6)</a:t>
                      </a:r>
                      <a:endParaRPr lang="en-US" sz="16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7030A0"/>
                          </a:solidFill>
                          <a:effectLst/>
                        </a:rPr>
                        <a:t>141.1(23)</a:t>
                      </a:r>
                      <a:endParaRPr lang="en-US" sz="160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7030A0"/>
                          </a:solidFill>
                          <a:effectLst/>
                        </a:rPr>
                        <a:t>131.3</a:t>
                      </a:r>
                      <a:endParaRPr lang="en-US" sz="160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7030A0"/>
                          </a:solidFill>
                          <a:effectLst/>
                        </a:rPr>
                        <a:t>139.4</a:t>
                      </a:r>
                      <a:endParaRPr lang="en-US" sz="160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</a:rPr>
                        <a:t>137.2</a:t>
                      </a:r>
                      <a:endParaRPr lang="en-US" sz="16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2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8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cs typeface="Times New Roman"/>
                        </a:rPr>
                        <a:t>3</a:t>
                      </a:r>
                      <a:endParaRPr lang="en-US" sz="800" dirty="0">
                        <a:solidFill>
                          <a:srgbClr val="00206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solidFill>
                            <a:srgbClr val="7030A0"/>
                          </a:solidFill>
                          <a:effectLst/>
                        </a:rPr>
                        <a:t>111m</a:t>
                      </a: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</a:rPr>
                        <a:t>Cd</a:t>
                      </a:r>
                      <a:endParaRPr lang="en-US" sz="16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</a:rPr>
                        <a:t>E3</a:t>
                      </a:r>
                      <a:endParaRPr lang="en-US" sz="16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</a:rPr>
                        <a:t>150.825(15)</a:t>
                      </a:r>
                      <a:endParaRPr lang="en-US" sz="16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7030A0"/>
                          </a:solidFill>
                          <a:effectLst/>
                        </a:rPr>
                        <a:t>1.449(18)</a:t>
                      </a:r>
                      <a:endParaRPr lang="en-US" sz="160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7030A0"/>
                          </a:solidFill>
                          <a:effectLst/>
                        </a:rPr>
                        <a:t>1.425</a:t>
                      </a:r>
                      <a:endParaRPr lang="en-US" sz="160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7030A0"/>
                          </a:solidFill>
                          <a:effectLst/>
                        </a:rPr>
                        <a:t>1.451</a:t>
                      </a:r>
                      <a:endParaRPr lang="en-US" sz="160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7030A0"/>
                          </a:solidFill>
                          <a:effectLst/>
                        </a:rPr>
                        <a:t>1.446</a:t>
                      </a:r>
                      <a:endParaRPr lang="en-US" sz="160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2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8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cs typeface="Times New Roman"/>
                        </a:rPr>
                        <a:t>4</a:t>
                      </a:r>
                      <a:endParaRPr lang="en-US" sz="800" dirty="0">
                        <a:solidFill>
                          <a:srgbClr val="00206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solidFill>
                            <a:srgbClr val="7030A0"/>
                          </a:solidFill>
                          <a:effectLst/>
                        </a:rPr>
                        <a:t>119m</a:t>
                      </a:r>
                      <a:r>
                        <a:rPr lang="en-US" sz="1600">
                          <a:solidFill>
                            <a:srgbClr val="7030A0"/>
                          </a:solidFill>
                          <a:effectLst/>
                        </a:rPr>
                        <a:t>Sn</a:t>
                      </a:r>
                      <a:endParaRPr lang="en-US" sz="160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</a:rPr>
                        <a:t>M4</a:t>
                      </a:r>
                      <a:endParaRPr lang="en-US" sz="16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</a:rPr>
                        <a:t>65.660(10)</a:t>
                      </a:r>
                      <a:endParaRPr lang="en-US" sz="16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</a:rPr>
                        <a:t>1621(25)</a:t>
                      </a:r>
                      <a:endParaRPr lang="en-US" sz="16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</a:rPr>
                        <a:t>1544</a:t>
                      </a:r>
                      <a:endParaRPr lang="en-US" sz="16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7030A0"/>
                          </a:solidFill>
                          <a:effectLst/>
                        </a:rPr>
                        <a:t>1618</a:t>
                      </a:r>
                      <a:endParaRPr lang="en-US" sz="160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7030A0"/>
                          </a:solidFill>
                          <a:effectLst/>
                        </a:rPr>
                        <a:t>1603</a:t>
                      </a:r>
                      <a:endParaRPr lang="en-US" sz="160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2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8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cs typeface="Times New Roman"/>
                        </a:rPr>
                        <a:t>5</a:t>
                      </a:r>
                      <a:endParaRPr lang="en-US" sz="800" dirty="0">
                        <a:solidFill>
                          <a:srgbClr val="00206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solidFill>
                            <a:srgbClr val="7030A0"/>
                          </a:solidFill>
                          <a:effectLst/>
                        </a:rPr>
                        <a:t>125m</a:t>
                      </a:r>
                      <a:r>
                        <a:rPr lang="en-US" sz="1600">
                          <a:solidFill>
                            <a:srgbClr val="7030A0"/>
                          </a:solidFill>
                          <a:effectLst/>
                        </a:rPr>
                        <a:t>Te</a:t>
                      </a:r>
                      <a:endParaRPr lang="en-US" sz="160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7030A0"/>
                          </a:solidFill>
                          <a:effectLst/>
                        </a:rPr>
                        <a:t>M4</a:t>
                      </a:r>
                      <a:endParaRPr lang="en-US" sz="160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</a:rPr>
                        <a:t>109.276(15)</a:t>
                      </a:r>
                      <a:endParaRPr lang="en-US" sz="16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</a:rPr>
                        <a:t>185.0(40)</a:t>
                      </a:r>
                      <a:endParaRPr lang="en-US" sz="16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</a:rPr>
                        <a:t>179.5</a:t>
                      </a:r>
                      <a:endParaRPr lang="en-US" sz="16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</a:rPr>
                        <a:t>185.2</a:t>
                      </a:r>
                      <a:endParaRPr lang="en-US" sz="16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7030A0"/>
                          </a:solidFill>
                          <a:effectLst/>
                        </a:rPr>
                        <a:t>184.2</a:t>
                      </a:r>
                      <a:endParaRPr lang="en-US" sz="160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2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8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cs typeface="Times New Roman"/>
                        </a:rPr>
                        <a:t>6</a:t>
                      </a:r>
                      <a:endParaRPr lang="en-US" sz="800" dirty="0">
                        <a:solidFill>
                          <a:srgbClr val="00206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solidFill>
                            <a:srgbClr val="7030A0"/>
                          </a:solidFill>
                          <a:effectLst/>
                        </a:rPr>
                        <a:t>127m</a:t>
                      </a: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</a:rPr>
                        <a:t>Te</a:t>
                      </a:r>
                      <a:endParaRPr lang="en-US" sz="16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7030A0"/>
                          </a:solidFill>
                          <a:effectLst/>
                        </a:rPr>
                        <a:t>M4</a:t>
                      </a:r>
                      <a:endParaRPr lang="en-US" sz="160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</a:rPr>
                        <a:t>88.23(7)</a:t>
                      </a:r>
                      <a:endParaRPr lang="en-US" sz="16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</a:rPr>
                        <a:t>484(6)</a:t>
                      </a:r>
                      <a:endParaRPr lang="en-US" sz="16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7030A0"/>
                          </a:solidFill>
                          <a:effectLst/>
                        </a:rPr>
                        <a:t>468.6</a:t>
                      </a:r>
                      <a:endParaRPr lang="en-US" sz="160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</a:rPr>
                        <a:t>486.4</a:t>
                      </a:r>
                      <a:endParaRPr lang="en-US" sz="16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7030A0"/>
                          </a:solidFill>
                          <a:effectLst/>
                        </a:rPr>
                        <a:t>483.1</a:t>
                      </a:r>
                      <a:endParaRPr lang="en-US" sz="160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2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8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cs typeface="Times New Roman"/>
                        </a:rPr>
                        <a:t>7</a:t>
                      </a:r>
                      <a:endParaRPr lang="en-US" sz="800" dirty="0">
                        <a:solidFill>
                          <a:srgbClr val="00206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solidFill>
                            <a:srgbClr val="7030A0"/>
                          </a:solidFill>
                          <a:effectLst/>
                        </a:rPr>
                        <a:t>134m</a:t>
                      </a: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</a:rPr>
                        <a:t>Cs</a:t>
                      </a:r>
                      <a:endParaRPr lang="en-US" sz="16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</a:rPr>
                        <a:t>E3</a:t>
                      </a:r>
                      <a:endParaRPr lang="en-US" sz="16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</a:rPr>
                        <a:t>127.502(3)</a:t>
                      </a:r>
                      <a:endParaRPr lang="en-US" sz="16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</a:rPr>
                        <a:t>2.742(15)</a:t>
                      </a:r>
                      <a:endParaRPr lang="en-US" sz="16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</a:rPr>
                        <a:t>2.677</a:t>
                      </a:r>
                      <a:endParaRPr lang="en-US" sz="16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</a:rPr>
                        <a:t>2.741</a:t>
                      </a:r>
                      <a:endParaRPr lang="en-US" sz="16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</a:rPr>
                        <a:t>2.73</a:t>
                      </a:r>
                      <a:endParaRPr lang="en-US" sz="16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2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8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cs typeface="Times New Roman"/>
                        </a:rPr>
                        <a:t>8</a:t>
                      </a:r>
                      <a:endParaRPr lang="en-US" sz="800" dirty="0">
                        <a:solidFill>
                          <a:srgbClr val="00206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solidFill>
                            <a:srgbClr val="7030A0"/>
                          </a:solidFill>
                          <a:effectLst/>
                        </a:rPr>
                        <a:t>137m</a:t>
                      </a: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</a:rPr>
                        <a:t>Ba</a:t>
                      </a:r>
                      <a:endParaRPr lang="en-US" sz="16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7030A0"/>
                          </a:solidFill>
                          <a:effectLst/>
                        </a:rPr>
                        <a:t>M4</a:t>
                      </a:r>
                      <a:endParaRPr lang="en-US" sz="160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7030A0"/>
                          </a:solidFill>
                          <a:effectLst/>
                        </a:rPr>
                        <a:t>661.659(3)</a:t>
                      </a:r>
                      <a:endParaRPr lang="en-US" sz="160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</a:rPr>
                        <a:t>0.0915(5)</a:t>
                      </a:r>
                      <a:endParaRPr lang="en-US" sz="16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</a:rPr>
                        <a:t>0.09068</a:t>
                      </a:r>
                      <a:endParaRPr lang="en-US" sz="16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</a:rPr>
                        <a:t>0.0915</a:t>
                      </a:r>
                      <a:endParaRPr lang="en-US" sz="16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</a:rPr>
                        <a:t>0.091</a:t>
                      </a:r>
                      <a:endParaRPr lang="en-US" sz="16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2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8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cs typeface="Times New Roman"/>
                        </a:rPr>
                        <a:t>9</a:t>
                      </a:r>
                      <a:endParaRPr lang="en-US" sz="800" dirty="0">
                        <a:solidFill>
                          <a:srgbClr val="00206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solidFill>
                            <a:srgbClr val="7030A0"/>
                          </a:solidFill>
                          <a:effectLst/>
                        </a:rPr>
                        <a:t>193m</a:t>
                      </a: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</a:rPr>
                        <a:t>Ir</a:t>
                      </a:r>
                      <a:endParaRPr lang="en-US" sz="16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7030A0"/>
                          </a:solidFill>
                          <a:effectLst/>
                        </a:rPr>
                        <a:t>M4</a:t>
                      </a:r>
                      <a:endParaRPr lang="en-US" sz="160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7030A0"/>
                          </a:solidFill>
                          <a:effectLst/>
                        </a:rPr>
                        <a:t>80.22(2)</a:t>
                      </a:r>
                      <a:endParaRPr lang="en-US" sz="160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</a:rPr>
                        <a:t>103.0(8)</a:t>
                      </a:r>
                      <a:endParaRPr lang="en-US" sz="16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7030A0"/>
                          </a:solidFill>
                          <a:effectLst/>
                        </a:rPr>
                        <a:t>92.0</a:t>
                      </a:r>
                      <a:endParaRPr lang="en-US" sz="160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</a:rPr>
                        <a:t>103.3</a:t>
                      </a:r>
                      <a:endParaRPr lang="en-US" sz="16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</a:rPr>
                        <a:t>99.7</a:t>
                      </a:r>
                      <a:endParaRPr lang="en-US" sz="16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2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8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cs typeface="Times New Roman"/>
                        </a:rPr>
                        <a:t>10</a:t>
                      </a:r>
                      <a:endParaRPr lang="en-US" sz="800" dirty="0">
                        <a:solidFill>
                          <a:srgbClr val="00206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solidFill>
                            <a:srgbClr val="7030A0"/>
                          </a:solidFill>
                          <a:effectLst/>
                        </a:rPr>
                        <a:t>197m</a:t>
                      </a: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</a:rPr>
                        <a:t>Pt</a:t>
                      </a:r>
                      <a:endParaRPr lang="en-US" sz="16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7030A0"/>
                          </a:solidFill>
                          <a:effectLst/>
                        </a:rPr>
                        <a:t>M4</a:t>
                      </a:r>
                      <a:endParaRPr lang="en-US" sz="160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7030A0"/>
                          </a:solidFill>
                          <a:effectLst/>
                        </a:rPr>
                        <a:t>346.5(2)</a:t>
                      </a:r>
                      <a:endParaRPr lang="en-US" sz="160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7030A0"/>
                          </a:solidFill>
                          <a:effectLst/>
                        </a:rPr>
                        <a:t>4.23(7)</a:t>
                      </a:r>
                      <a:endParaRPr lang="en-US" sz="160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</a:rPr>
                        <a:t>4.191</a:t>
                      </a:r>
                      <a:endParaRPr lang="en-US" sz="16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</a:rPr>
                        <a:t>4.276</a:t>
                      </a:r>
                      <a:endParaRPr lang="en-US" sz="16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</a:rPr>
                        <a:t>4.265</a:t>
                      </a:r>
                      <a:endParaRPr lang="en-US" sz="16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8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Symbol" panose="05050102010706020507" pitchFamily="18" charset="2"/>
                        </a:rPr>
                        <a:t>c</a:t>
                      </a:r>
                      <a:r>
                        <a:rPr lang="en-US" sz="1600" b="1" baseline="300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</a:rPr>
                        <a:t>: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</a:rPr>
                        <a:t>252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</a:rPr>
                        <a:t>1.5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</a:rPr>
                        <a:t>21.5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604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8449060"/>
              </p:ext>
            </p:extLst>
          </p:nvPr>
        </p:nvGraphicFramePr>
        <p:xfrm>
          <a:off x="866775" y="342901"/>
          <a:ext cx="10001251" cy="293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3041782"/>
              </p:ext>
            </p:extLst>
          </p:nvPr>
        </p:nvGraphicFramePr>
        <p:xfrm>
          <a:off x="866776" y="3333752"/>
          <a:ext cx="10001251" cy="334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967737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24616</TotalTime>
  <Words>838</Words>
  <Application>Microsoft Office PowerPoint</Application>
  <PresentationFormat>Custom</PresentationFormat>
  <Paragraphs>345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Texas A&amp;M Evaluation Center Strategic Priorities</vt:lpstr>
      <vt:lpstr>Texas A&amp;M Evaluation Center: Data Evaluation Station at Cyclotron Radioactive Ion Beam Facility  to assist experiments and  pre-evaluate data</vt:lpstr>
      <vt:lpstr>Texas A&amp;M Evaluation Center Expanded Involvement in Applied Measurements of Precision Internal Conversion Coefficients </vt:lpstr>
      <vt:lpstr>        </vt:lpstr>
      <vt:lpstr>Texas A&amp;M Evaluation Center Expanded Involvement in Applied Measurements for Medical Isotopes Production by Inverse Kinematics</vt:lpstr>
      <vt:lpstr> </vt:lpstr>
      <vt:lpstr>Texas A&amp;M Evaluation Center  New Initiatives &amp; Directions</vt:lpstr>
      <vt:lpstr>Texas A&amp;M Evaluation Center Precision Internal Conversion Coefficients  Measurements Follow-up</vt:lpstr>
      <vt:lpstr>        </vt:lpstr>
      <vt:lpstr>Texas A&amp;M Evaluation Center Precision Internal Conversion Coefficients  Measurements Follow-up</vt:lpstr>
      <vt:lpstr>2758mCo</vt:lpstr>
      <vt:lpstr>79198mAu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 Injection of 1+ Ions into an ECRIS via a Sextupole Ion Guide</dc:title>
  <dc:creator>Gabi Tabacaru</dc:creator>
  <cp:lastModifiedBy>ninel nica</cp:lastModifiedBy>
  <cp:revision>76</cp:revision>
  <dcterms:created xsi:type="dcterms:W3CDTF">2020-10-06T19:58:38Z</dcterms:created>
  <dcterms:modified xsi:type="dcterms:W3CDTF">2020-12-04T14:27:32Z</dcterms:modified>
</cp:coreProperties>
</file>