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9" r:id="rId5"/>
    <p:sldId id="288" r:id="rId6"/>
    <p:sldId id="285" r:id="rId7"/>
    <p:sldId id="275" r:id="rId8"/>
    <p:sldId id="274" r:id="rId9"/>
    <p:sldId id="281" r:id="rId10"/>
    <p:sldId id="282" r:id="rId11"/>
    <p:sldId id="286" r:id="rId12"/>
    <p:sldId id="283" r:id="rId13"/>
    <p:sldId id="284" r:id="rId14"/>
    <p:sldId id="278" r:id="rId15"/>
    <p:sldId id="280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241"/>
    <a:srgbClr val="A31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16" autoAdjust="0"/>
    <p:restoredTop sz="94660"/>
  </p:normalViewPr>
  <p:slideViewPr>
    <p:cSldViewPr>
      <p:cViewPr>
        <p:scale>
          <a:sx n="125" d="100"/>
          <a:sy n="125" d="100"/>
        </p:scale>
        <p:origin x="-175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1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2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1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8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6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7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5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4E9C-7BCC-4935-A49C-94D7947F8ED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65AE-CBA4-4AC2-9CA0-550A4566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3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dc.bnl.gov/nsr/fastsrch_act2.jsp?aname=D.Abriola" TargetMode="External"/><Relationship Id="rId2" Type="http://schemas.openxmlformats.org/officeDocument/2006/relationships/hyperlink" Target="http://www.nndc.bnl.gov/nsr/fastsrch_act2.jsp?aname=N.N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ndc.bnl.gov/nsr/fastsrch_act2.jsp?aname=B.Singh" TargetMode="External"/><Relationship Id="rId5" Type="http://schemas.openxmlformats.org/officeDocument/2006/relationships/hyperlink" Target="http://www.nndc.bnl.gov/nsr/fastsrch_act2.jsp?aname=J.Chen" TargetMode="External"/><Relationship Id="rId4" Type="http://schemas.openxmlformats.org/officeDocument/2006/relationships/hyperlink" Target="http://www.nndc.bnl.gov/nsr/fastsrch_act2.jsp?aname=J.Camero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ndc.bnl.gov/nsr/fastsrch_act2.jsp?aname=N.Ni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ndc.bnl.gov/nsr/fastsrch_act2.jsp?aname=N.Ni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Autofit/>
          </a:bodyPr>
          <a:lstStyle/>
          <a:p>
            <a:r>
              <a:rPr lang="en-US" altLang="ro-RO" sz="4000" b="1" dirty="0" smtClean="0">
                <a:solidFill>
                  <a:srgbClr val="CC0000"/>
                </a:solidFill>
                <a:latin typeface="Times New Roman" pitchFamily="18" charset="0"/>
              </a:rPr>
              <a:t/>
            </a:r>
            <a:br>
              <a:rPr lang="en-US" altLang="ro-RO" sz="4000" b="1" dirty="0" smtClean="0">
                <a:solidFill>
                  <a:srgbClr val="CC0000"/>
                </a:solidFill>
                <a:latin typeface="Times New Roman" pitchFamily="18" charset="0"/>
              </a:rPr>
            </a:br>
            <a:r>
              <a:rPr lang="en-US" altLang="ro-RO" sz="4000" b="1" i="1" dirty="0" smtClean="0">
                <a:solidFill>
                  <a:srgbClr val="C00000"/>
                </a:solidFill>
                <a:latin typeface="Times New Roman" pitchFamily="18" charset="0"/>
              </a:rPr>
              <a:t>Texas A&amp;M University</a:t>
            </a:r>
            <a:br>
              <a:rPr lang="en-US" altLang="ro-RO" sz="4000" b="1" i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altLang="ro-RO" sz="4000" b="1" i="1" dirty="0" smtClean="0">
                <a:solidFill>
                  <a:srgbClr val="C00000"/>
                </a:solidFill>
                <a:latin typeface="Times New Roman" pitchFamily="18" charset="0"/>
              </a:rPr>
              <a:t>US Nuclear Data Program</a:t>
            </a:r>
            <a:r>
              <a:rPr lang="en-US" altLang="ro-RO" sz="3200" b="1" i="1" dirty="0" smtClean="0">
                <a:solidFill>
                  <a:srgbClr val="CC0000"/>
                </a:solidFill>
                <a:latin typeface="Times New Roman" pitchFamily="18" charset="0"/>
              </a:rPr>
              <a:t/>
            </a:r>
            <a:br>
              <a:rPr lang="en-US" altLang="ro-RO" sz="3200" b="1" i="1" dirty="0" smtClean="0">
                <a:solidFill>
                  <a:srgbClr val="CC0000"/>
                </a:solidFill>
                <a:latin typeface="Times New Roman" pitchFamily="18" charset="0"/>
              </a:rPr>
            </a:br>
            <a:endParaRPr lang="en-US" altLang="ro-RO" sz="2400" b="1" i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10600" cy="3962400"/>
          </a:xfrm>
        </p:spPr>
        <p:txBody>
          <a:bodyPr>
            <a:normAutofit/>
          </a:bodyPr>
          <a:lstStyle/>
          <a:p>
            <a:endParaRPr lang="en-US" sz="4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TAMU NSDD CENTER</a:t>
            </a:r>
          </a:p>
          <a:p>
            <a:r>
              <a:rPr lang="en-US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 2020</a:t>
            </a:r>
          </a:p>
          <a:p>
            <a:endParaRPr lang="en-US" sz="2400" dirty="0" smtClean="0"/>
          </a:p>
          <a:p>
            <a:r>
              <a:rPr lang="en-US" b="1" i="1" dirty="0" smtClean="0">
                <a:solidFill>
                  <a:srgbClr val="3E8241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N. Nica</a:t>
            </a:r>
          </a:p>
          <a:p>
            <a:r>
              <a:rPr lang="en-US" b="1" i="1" dirty="0" smtClean="0">
                <a:solidFill>
                  <a:srgbClr val="3E8241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J.C. Hardy</a:t>
            </a:r>
          </a:p>
        </p:txBody>
      </p:sp>
    </p:spTree>
    <p:extLst>
      <p:ext uri="{BB962C8B-B14F-4D97-AF65-F5344CB8AC3E}">
        <p14:creationId xmlns:p14="http://schemas.microsoft.com/office/powerpoint/2010/main" val="341541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Institute,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FY2019</a:t>
            </a:r>
            <a:b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evaluations: Statistics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57200"/>
              </p:ext>
            </p:extLst>
          </p:nvPr>
        </p:nvGraphicFramePr>
        <p:xfrm>
          <a:off x="609600" y="1295400"/>
          <a:ext cx="8000999" cy="553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301"/>
                <a:gridCol w="899301"/>
                <a:gridCol w="899301"/>
                <a:gridCol w="899301"/>
                <a:gridCol w="1001284"/>
                <a:gridCol w="890030"/>
                <a:gridCol w="806590"/>
                <a:gridCol w="806590"/>
                <a:gridCol w="899301"/>
              </a:tblGrid>
              <a:tr h="9172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rgbClr val="FFFF00"/>
                          </a:solidFill>
                          <a:effectLst/>
                        </a:rPr>
                        <a:t>A=160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solidFill>
                            <a:srgbClr val="FFFF00"/>
                          </a:solidFill>
                          <a:effectLst/>
                        </a:rPr>
                        <a:t>Evaluation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rgbClr val="FFFF00"/>
                          </a:solidFill>
                          <a:effectLst/>
                        </a:rPr>
                        <a:t>A=147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solidFill>
                            <a:srgbClr val="FFFF00"/>
                          </a:solidFill>
                          <a:effectLst/>
                        </a:rPr>
                        <a:t>Evaluation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FFFF00"/>
                          </a:solidFill>
                          <a:effectLst/>
                        </a:rPr>
                        <a:t>(-BS)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rgbClr val="FFFF00"/>
                          </a:solidFill>
                          <a:effectLst/>
                        </a:rPr>
                        <a:t>A=141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solidFill>
                            <a:srgbClr val="FFFF00"/>
                          </a:solidFill>
                          <a:effectLst/>
                        </a:rPr>
                        <a:t>Evaluation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en-US" sz="19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ro-RO" sz="19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=153</a:t>
                      </a:r>
                      <a:endParaRPr lang="en-US" sz="9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Evaluation</a:t>
                      </a:r>
                      <a:endParaRPr lang="en-US" sz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Before</a:t>
                      </a:r>
                      <a:r>
                        <a:rPr lang="en-US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review</a:t>
                      </a:r>
                      <a:endParaRPr lang="en-US" sz="9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A=153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After review</a:t>
                      </a: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 smtClean="0">
                          <a:solidFill>
                            <a:schemeClr val="bg1"/>
                          </a:solidFill>
                          <a:effectLst/>
                        </a:rPr>
                        <a:t>A=1</a:t>
                      </a:r>
                      <a:r>
                        <a:rPr lang="en-US" sz="1900" dirty="0" smtClean="0">
                          <a:solidFill>
                            <a:schemeClr val="bg1"/>
                          </a:solidFill>
                          <a:effectLst/>
                        </a:rPr>
                        <a:t>62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effectLst/>
                        </a:rPr>
                        <a:t>Evaluation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(before </a:t>
                      </a:r>
                      <a:r>
                        <a:rPr lang="en-US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eval</a:t>
                      </a: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(BNL)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 smtClean="0">
                          <a:solidFill>
                            <a:schemeClr val="bg1"/>
                          </a:solidFill>
                          <a:effectLst/>
                        </a:rPr>
                        <a:t>A=14</a:t>
                      </a:r>
                      <a:r>
                        <a:rPr lang="en-US" sz="1900" dirty="0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effectLst/>
                        </a:rPr>
                        <a:t>Evaluation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(before </a:t>
                      </a:r>
                      <a:r>
                        <a:rPr lang="en-US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eval</a:t>
                      </a: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900" dirty="0" smtClean="0">
                          <a:solidFill>
                            <a:srgbClr val="FFC000"/>
                          </a:solidFill>
                          <a:effectLst/>
                        </a:rPr>
                        <a:t>A=</a:t>
                      </a:r>
                      <a:r>
                        <a:rPr lang="en-US" sz="1900" dirty="0" smtClean="0">
                          <a:solidFill>
                            <a:srgbClr val="FFC000"/>
                          </a:solidFill>
                          <a:effectLst/>
                        </a:rPr>
                        <a:t>212</a:t>
                      </a:r>
                      <a:endParaRPr lang="en-US" sz="9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Review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Number of Adopted Levels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1216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1318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1069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1459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1532</a:t>
                      </a: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(+5.0%)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1068 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1219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344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Number of Adopted Gammas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2391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2168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1886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2507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2983</a:t>
                      </a: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(+19.0%)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</a:t>
                      </a:r>
                      <a:r>
                        <a:rPr lang="en-US" sz="1400" dirty="0" smtClean="0">
                          <a:effectLst/>
                        </a:rPr>
                        <a:t>675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1937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464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Number of nuclides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16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1</a:t>
                      </a:r>
                      <a:r>
                        <a:rPr lang="en-US" sz="1400" dirty="0" smtClean="0">
                          <a:effectLst/>
                        </a:rPr>
                        <a:t>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16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Number of datasets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78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81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9</a:t>
                      </a:r>
                      <a:r>
                        <a:rPr lang="en-US" sz="1400" dirty="0" smtClean="0">
                          <a:effectLst/>
                        </a:rPr>
                        <a:t>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94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9</a:t>
                      </a:r>
                      <a:r>
                        <a:rPr lang="en-US" sz="1400" dirty="0" smtClean="0">
                          <a:effectLst/>
                        </a:rPr>
                        <a:t>5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77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92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721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Number of lines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21212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20510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17434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23808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2</a:t>
                      </a:r>
                      <a:r>
                        <a:rPr lang="en-US" sz="1400" dirty="0" smtClean="0">
                          <a:effectLst/>
                        </a:rPr>
                        <a:t>6629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(+11.8%)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18023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17932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6864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6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chains: Review, Updates &amp; Editorial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494310"/>
              </p:ext>
            </p:extLst>
          </p:nvPr>
        </p:nvGraphicFramePr>
        <p:xfrm>
          <a:off x="533400" y="2057400"/>
          <a:ext cx="8229600" cy="112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204046"/>
                <a:gridCol w="1910754"/>
                <a:gridCol w="2057400"/>
              </a:tblGrid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ens</a:t>
                      </a:r>
                      <a:r>
                        <a:rPr lang="en-US" sz="1600" dirty="0">
                          <a:effectLst/>
                        </a:rPr>
                        <a:t> database file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 of Publications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Increment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CUT Date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A153_old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460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31-Dec-2005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A153_new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485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</a:t>
                      </a:r>
                      <a:r>
                        <a:rPr lang="en-US" sz="1600" dirty="0" smtClean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1-Mar-2017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A153_upd.arv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490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+5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16-Aug-2020, </a:t>
                      </a:r>
                      <a:r>
                        <a:rPr lang="en-US" sz="1600" b="1" i="1" dirty="0" smtClean="0">
                          <a:solidFill>
                            <a:srgbClr val="C00000"/>
                          </a:solidFill>
                          <a:effectLst/>
                        </a:rPr>
                        <a:t>+2y10m</a:t>
                      </a:r>
                      <a:endParaRPr lang="en-US" sz="1100" b="1" i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3400" y="1567934"/>
            <a:ext cx="8686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 Chain </a:t>
            </a:r>
            <a:r>
              <a:rPr lang="en-US" altLang="en-US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A153: </a:t>
            </a:r>
            <a:r>
              <a:rPr lang="en-US" altLang="en-US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FY2018</a:t>
            </a:r>
            <a:endParaRPr lang="en-US" altLang="en-US" sz="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586081"/>
              </p:ext>
            </p:extLst>
          </p:nvPr>
        </p:nvGraphicFramePr>
        <p:xfrm>
          <a:off x="533400" y="4191000"/>
          <a:ext cx="8229600" cy="112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204046"/>
                <a:gridCol w="1910754"/>
                <a:gridCol w="2057400"/>
              </a:tblGrid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ens</a:t>
                      </a:r>
                      <a:r>
                        <a:rPr lang="en-US" sz="1600" dirty="0">
                          <a:effectLst/>
                        </a:rPr>
                        <a:t> database file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 of Publications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Increment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CUT Date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A155_old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339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1-Jan-2004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A155_new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+29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26-Jan-2016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  <a:tr h="2744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A155_upd.arv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+23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21-Oct-2019, </a:t>
                      </a:r>
                      <a:r>
                        <a:rPr lang="en-US" sz="1600" b="1" i="1" dirty="0" smtClean="0">
                          <a:solidFill>
                            <a:srgbClr val="C00000"/>
                          </a:solidFill>
                          <a:effectLst/>
                        </a:rPr>
                        <a:t>+3y9m</a:t>
                      </a:r>
                      <a:endParaRPr lang="en-US" sz="1100" b="1" i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09" marR="67109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3733800"/>
            <a:ext cx="2753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 Chain A155: </a:t>
            </a:r>
            <a:r>
              <a:rPr lang="en-US" altLang="en-US" b="1" i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FY2016</a:t>
            </a:r>
            <a:endParaRPr lang="en-US" altLang="en-US" sz="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0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Institute,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FY2020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Publications USNDP </a:t>
            </a:r>
            <a:r>
              <a:rPr lang="en-US" sz="1200" b="1" dirty="0" smtClean="0">
                <a:solidFill>
                  <a:schemeClr val="accent4">
                    <a:lumMod val="75000"/>
                  </a:schemeClr>
                </a:solidFill>
              </a:rPr>
              <a:t>2020 N. Nica 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TAMU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4">
                    <a:lumMod val="75000"/>
                  </a:schemeClr>
                </a:solidFill>
              </a:rPr>
              <a:t>2020NIZZ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   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Nucl.Data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 Sheets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Dec (2020) </a:t>
            </a:r>
            <a:endParaRPr lang="en-US" sz="1200" i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N.Nica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	Nuclear Data Sheets for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A=153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2020HO10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   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Phys.Rev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. C 102, 014310 (2020)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V.Horvat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E.E.Tereshatov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J.C.Hardy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N.Nica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C.M.Folden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V.E.Iacob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M.B.Trzhaskovskaya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	K-shell 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internal conversion coefficient for M4 decay of the 30.8 </a:t>
            </a:r>
            <a:r>
              <a:rPr lang="en-US" sz="1200" i="1" dirty="0" err="1">
                <a:solidFill>
                  <a:schemeClr val="accent4">
                    <a:lumMod val="75000"/>
                  </a:schemeClr>
                </a:solidFill>
              </a:rPr>
              <a:t>keV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 isomer in </a:t>
            </a:r>
            <a:r>
              <a:rPr lang="en-US" sz="1200" i="1" baseline="30000" dirty="0">
                <a:solidFill>
                  <a:schemeClr val="accent4">
                    <a:lumMod val="75000"/>
                  </a:schemeClr>
                </a:solidFill>
              </a:rPr>
              <a:t>93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Nb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</a:t>
            </a: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2020IA01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   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Phys.Rev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. C 101, 015504 (2020)</a:t>
            </a:r>
          </a:p>
          <a:p>
            <a:pPr marL="0" indent="0">
              <a:buNone/>
            </a:pP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V.E.Iacob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J.C.Hardy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H.I.Park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M.Bencomo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L.Chen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V.Horvat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N.Nica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B.T.Roeder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A.Saastamoinen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New 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precise half-life measurement for the </a:t>
            </a:r>
            <a:r>
              <a:rPr lang="en-US" sz="1200" i="1" dirty="0" err="1">
                <a:solidFill>
                  <a:schemeClr val="accent4">
                    <a:lumMod val="75000"/>
                  </a:schemeClr>
                </a:solidFill>
              </a:rPr>
              <a:t>superallowed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sz="1200" i="1" dirty="0">
                <a:solidFill>
                  <a:schemeClr val="accent4">
                    <a:lumMod val="75000"/>
                  </a:schemeClr>
                </a:solidFill>
              </a:rPr>
              <a:t>β</a:t>
            </a:r>
            <a:r>
              <a:rPr lang="el-GR" sz="1200" i="1" baseline="30000" dirty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el-GR" sz="1200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emitter </a:t>
            </a:r>
            <a:r>
              <a:rPr lang="en-US" sz="1200" i="1" baseline="30000" dirty="0">
                <a:solidFill>
                  <a:schemeClr val="accent4">
                    <a:lumMod val="75000"/>
                  </a:schemeClr>
                </a:solidFill>
              </a:rPr>
              <a:t>34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Ar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</a:t>
            </a: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2020IA02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   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Phys.Rev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. C 101, 045501 (2020)</a:t>
            </a:r>
          </a:p>
          <a:p>
            <a:pPr marL="0" indent="0">
              <a:buNone/>
            </a:pP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V.E.Iacob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J.C.Hardy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H.I.Park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M.Bencomo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L.Chen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V.Horvat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N.Nica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B.T.Roeder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A.Saastamoinen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I.S.Towner</a:t>
            </a:r>
            <a:endParaRPr lang="en-US" sz="1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Precise </a:t>
            </a:r>
            <a:r>
              <a:rPr lang="el-GR" sz="1200" i="1" dirty="0">
                <a:solidFill>
                  <a:schemeClr val="accent4">
                    <a:lumMod val="75000"/>
                  </a:schemeClr>
                </a:solidFill>
              </a:rPr>
              <a:t>β 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branching-ratio measurement for the 0</a:t>
            </a:r>
            <a:r>
              <a:rPr lang="en-US" sz="1200" i="1" baseline="30000" dirty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 → 0</a:t>
            </a:r>
            <a:r>
              <a:rPr lang="en-US" sz="1200" i="1" baseline="30000" dirty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200" i="1" dirty="0" err="1">
                <a:solidFill>
                  <a:schemeClr val="accent4">
                    <a:lumMod val="75000"/>
                  </a:schemeClr>
                </a:solidFill>
              </a:rPr>
              <a:t>superallowed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 decay of </a:t>
            </a:r>
            <a:r>
              <a:rPr lang="en-US" sz="1200" i="1" baseline="30000" dirty="0" smtClean="0">
                <a:solidFill>
                  <a:schemeClr val="accent4">
                    <a:lumMod val="75000"/>
                  </a:schemeClr>
                </a:solidFill>
              </a:rPr>
              <a:t>34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Ar</a:t>
            </a:r>
          </a:p>
          <a:p>
            <a:pPr marL="0" indent="0">
              <a:buNone/>
            </a:pPr>
            <a:endParaRPr lang="en-US" sz="1200" i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2020DIZW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    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Proc.Intern.Conf.Nuclear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 Data for Science and Technology (ND2019), Beijing, China, May 19-24, 2019,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Z.Ge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et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	al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. Eds., p.15004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2020);EPJ Web of Conf.Vol.239 (2020)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P.Dimitriou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S.Basunia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L.Bernstein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J.Chen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Z.Elekes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X.Huang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A.Hurst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H.Iimura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A.K.Jain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J.Kelley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T.Kibedi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F.Kondev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S.Lalkovski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E.McCutchan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I.Mitropolsky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G.Mukherjee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A.Negret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C.Nesaraja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N.Nica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S.Pascu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A.Rodionov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B.Singh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S.Singh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M.Smith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A.Sonzogni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</a:rPr>
              <a:t>J.Timar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J.Tuli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M.Verpelli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D.Yang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V.Zerkin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</a:rPr>
              <a:t>	International </a:t>
            </a:r>
            <a:r>
              <a:rPr lang="en-US" sz="1200" i="1" dirty="0">
                <a:solidFill>
                  <a:schemeClr val="accent4">
                    <a:lumMod val="75000"/>
                  </a:schemeClr>
                </a:solidFill>
              </a:rPr>
              <a:t>network of nuclear structure and decay data evaluators</a:t>
            </a:r>
            <a:endParaRPr lang="en-US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Institute,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FY2020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3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</a:rPr>
              <a:t>Conferences USNDP 2020 N. Nica TAMU</a:t>
            </a:r>
          </a:p>
          <a:p>
            <a:pPr marL="0" indent="0">
              <a:buNone/>
            </a:pPr>
            <a:endParaRPr lang="en-US" sz="1600" dirty="0">
              <a:solidFill>
                <a:schemeClr val="accent4">
                  <a:lumMod val="75000"/>
                </a:schemeClr>
              </a:solidFill>
            </a:endParaRPr>
          </a:p>
          <a:p>
            <a:pPr lvl="0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United States Nuclear Data Program Annual Meeting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	“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Precise α</a:t>
            </a:r>
            <a:r>
              <a:rPr lang="en-US" sz="1600" baseline="-25000" dirty="0">
                <a:solidFill>
                  <a:schemeClr val="accent4">
                    <a:lumMod val="75000"/>
                  </a:schemeClr>
                </a:solidFill>
              </a:rPr>
              <a:t>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and α</a:t>
            </a:r>
            <a:r>
              <a:rPr lang="en-US" sz="1600" baseline="-250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Internal Conversion Coefficients Measurements of 30.77(6)-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keV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M4 Transition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	in </a:t>
            </a:r>
            <a:r>
              <a:rPr lang="en-US" sz="1600" baseline="30000" dirty="0">
                <a:solidFill>
                  <a:schemeClr val="accent4">
                    <a:lumMod val="75000"/>
                  </a:schemeClr>
                </a:solidFill>
              </a:rPr>
              <a:t>93m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Nb: Last Test of Internal Conversion Theory”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	Brookhaven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National Laboratory, New York, Nov 7 – 8, 2019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 </a:t>
            </a:r>
          </a:p>
          <a:p>
            <a:pPr lvl="0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United States Nuclear Data Program Annual Meeting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	“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Texas A&amp;M University US Nuclear Data Program NSDD Center Report FY2019”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	Brookhaven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National Laboratory, New York, Nov 7 – 8, 2019</a:t>
            </a:r>
          </a:p>
          <a:p>
            <a:pPr marL="0" indent="0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3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3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300" i="1" dirty="0" smtClean="0">
                <a:solidFill>
                  <a:srgbClr val="0070C0"/>
                </a:solidFill>
              </a:rPr>
              <a:t>	</a:t>
            </a:r>
            <a:r>
              <a:rPr lang="en-US" sz="1300" dirty="0">
                <a:solidFill>
                  <a:srgbClr val="0070C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984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A&amp;M - Cyclotron Institute 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 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A-chain evaluation FTE: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A=162 full </a:t>
            </a: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</a:t>
            </a:r>
          </a:p>
          <a:p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Xundl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big A-chains in the publication pipe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A=160 with evaluator</a:t>
            </a:r>
          </a:p>
          <a:p>
            <a:pPr lvl="1"/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A=147 with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evaluator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A=141 with </a:t>
            </a:r>
            <a:r>
              <a:rPr lang="en-US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reviwer</a:t>
            </a:r>
            <a:endParaRPr lang="en-US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A-Chain Evaluation </a:t>
            </a:r>
            <a:r>
              <a:rPr lang="en-US" b="1" i="1" dirty="0" smtClean="0">
                <a:solidFill>
                  <a:srgbClr val="C00000"/>
                </a:solidFill>
              </a:rPr>
              <a:t>Responsibility</a:t>
            </a:r>
            <a:br>
              <a:rPr lang="en-US" b="1" i="1" dirty="0" smtClean="0">
                <a:solidFill>
                  <a:srgbClr val="C00000"/>
                </a:solidFill>
              </a:rPr>
            </a:br>
            <a:r>
              <a:rPr lang="en-US" b="1" i="1" dirty="0" smtClean="0">
                <a:solidFill>
                  <a:srgbClr val="C00000"/>
                </a:solidFill>
                <a:latin typeface="+mn-lt"/>
              </a:rPr>
              <a:t>@</a:t>
            </a:r>
            <a:r>
              <a:rPr lang="en-US" b="1" i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Texas A&amp;M University</a:t>
            </a:r>
            <a:endParaRPr lang="en-US" i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Responsibility: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141, 147, 148, 153,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157, 158,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endParaRPr lang="en-US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 (Aug 2020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 (Oct-2019)</a:t>
            </a: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(Nov 2018)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 (Feb 2017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 (Dec 2015)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 (Nov-2018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with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evaluator)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 (Aug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– with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evaluator) 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 (Sept 2020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with reviewer)</a:t>
            </a:r>
            <a:endParaRPr lang="en-US" sz="24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FY2021: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 (Mar 2007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 progress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FY2022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 (May 2008)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148 (Oct 2013)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OBS.: 162 and 154 are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TAMU RESPONSABILITY</a:t>
            </a:r>
            <a:endParaRPr lang="en-US" sz="24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9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ro-RO" sz="3600" b="1" i="1" dirty="0" smtClean="0">
                <a:solidFill>
                  <a:srgbClr val="CC0000"/>
                </a:solidFill>
                <a:latin typeface="Times New Roman" pitchFamily="18" charset="0"/>
              </a:rPr>
              <a:t>Texas </a:t>
            </a:r>
            <a:r>
              <a:rPr lang="en-US" altLang="ro-RO" sz="3600" b="1" i="1" dirty="0">
                <a:solidFill>
                  <a:srgbClr val="CC0000"/>
                </a:solidFill>
                <a:latin typeface="Times New Roman" pitchFamily="18" charset="0"/>
              </a:rPr>
              <a:t>A&amp;M Nuclear Data Program </a:t>
            </a:r>
            <a:br>
              <a:rPr lang="en-US" altLang="ro-RO" sz="3600" b="1" i="1" dirty="0">
                <a:solidFill>
                  <a:srgbClr val="CC0000"/>
                </a:solidFill>
                <a:latin typeface="Times New Roman" pitchFamily="18" charset="0"/>
              </a:rPr>
            </a:br>
            <a:r>
              <a:rPr lang="en-US" altLang="ro-RO" sz="3600" b="1" i="1" dirty="0">
                <a:solidFill>
                  <a:srgbClr val="CC0000"/>
                </a:solidFill>
                <a:latin typeface="Times New Roman" pitchFamily="18" charset="0"/>
              </a:rPr>
              <a:t>under DOE </a:t>
            </a:r>
            <a:r>
              <a:rPr lang="en-US" altLang="ro-RO" sz="3600" b="1" i="1" dirty="0" smtClean="0">
                <a:solidFill>
                  <a:srgbClr val="CC0000"/>
                </a:solidFill>
                <a:latin typeface="Times New Roman" pitchFamily="18" charset="0"/>
              </a:rPr>
              <a:t>Grant and NSDD Data Center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Promoting Scientific Research Programs related to data evaluation:</a:t>
            </a:r>
          </a:p>
          <a:p>
            <a:pPr lvl="1">
              <a:buFont typeface="Aparajita" panose="020B0604020202020204" pitchFamily="34" charset="0"/>
              <a:buChar char="−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Possible Follow-up of ICC Measurements</a:t>
            </a:r>
          </a:p>
          <a:p>
            <a:pPr lvl="1">
              <a:buFont typeface="Aparajita" panose="020B0604020202020204" pitchFamily="34" charset="0"/>
              <a:buChar char="−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Medial Isotopes Production Tests</a:t>
            </a:r>
          </a:p>
          <a:p>
            <a:pPr lvl="1">
              <a:buFont typeface="Aparajita" panose="020B0604020202020204" pitchFamily="34" charset="0"/>
              <a:buChar char="−"/>
            </a:pP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Promoting original research ideas from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reevaluating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existing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!</a:t>
            </a:r>
            <a:endParaRPr lang="en-US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Nuclear Structure and Decay Data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Scope: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accomplish mass-chain nuclear structure data evaluation at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University - Cyclotron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regular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and foresee future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 gaps in data through targeted experiments</a:t>
            </a:r>
            <a:endParaRPr lang="en-US" sz="20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2005-2017: under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with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BNL/NNDC</a:t>
            </a:r>
          </a:p>
          <a:p>
            <a:pPr lvl="1" algn="just">
              <a:buFontTx/>
              <a:buChar char="-"/>
            </a:pPr>
            <a:r>
              <a:rPr lang="en-US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67% FTE Mass Chain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</a:p>
          <a:p>
            <a:pPr lvl="1" algn="just">
              <a:buFontTx/>
              <a:buChar char="-"/>
            </a:pP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Nica (PI, evaluator), J.C. Hardy (scientific adviser)</a:t>
            </a:r>
          </a:p>
          <a:p>
            <a:pPr algn="just"/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2018-2020: NSDD Data Center</a:t>
            </a:r>
          </a:p>
          <a:p>
            <a:pPr lvl="1" algn="just">
              <a:buFontTx/>
              <a:buChar char="-"/>
            </a:pP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67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FTE Mass Chain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</a:p>
          <a:p>
            <a:pPr lvl="1" algn="just">
              <a:buFontTx/>
              <a:buChar char="-"/>
            </a:pP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FY19-20: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FTE Mass Chain Evaluation</a:t>
            </a:r>
          </a:p>
          <a:p>
            <a:pPr lvl="1" algn="just">
              <a:buFontTx/>
              <a:buChar char="-"/>
            </a:pP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Nica (PI, evaluator), J.C. Hardy (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retiree, scientific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adviser)</a:t>
            </a:r>
          </a:p>
        </p:txBody>
      </p:sp>
    </p:spTree>
    <p:extLst>
      <p:ext uri="{BB962C8B-B14F-4D97-AF65-F5344CB8AC3E}">
        <p14:creationId xmlns:p14="http://schemas.microsoft.com/office/powerpoint/2010/main" val="32009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- Cyclotron Institute </a:t>
            </a:r>
            <a:b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</a:t>
            </a:r>
            <a:endParaRPr lang="en-US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Direct Contribution </a:t>
            </a:r>
            <a:r>
              <a:rPr lang="en-US" sz="2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USNDP/NSDD: </a:t>
            </a:r>
            <a:r>
              <a:rPr lang="en-US" sz="2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Nuclear 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Evaluation </a:t>
            </a:r>
            <a:endParaRPr lang="en-US" sz="2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publications</a:t>
            </a:r>
            <a:endParaRPr lang="en-US" sz="24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sz="2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to </a:t>
            </a:r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USNDP/NSDD: </a:t>
            </a:r>
            <a:r>
              <a:rPr lang="en-US" sz="2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 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ICC </a:t>
            </a:r>
            <a:r>
              <a:rPr lang="en-US" sz="2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</a:t>
            </a:r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en-US" sz="24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BrIcc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adopted the “Frozen Orbitals” calculations </a:t>
            </a:r>
            <a:endParaRPr lang="en-US" sz="2400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134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Ir,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sz="2400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major publications</a:t>
            </a:r>
          </a:p>
          <a:p>
            <a:pPr algn="just"/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</a:t>
            </a:r>
            <a:r>
              <a:rPr lang="en-US" sz="2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A&amp;M Contribution </a:t>
            </a:r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Precision Nuclear Data Production: </a:t>
            </a:r>
            <a:r>
              <a:rPr lang="en-US" sz="2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 </a:t>
            </a:r>
            <a:r>
              <a:rPr lang="el-GR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(Standard Model, CKM matrix)</a:t>
            </a:r>
          </a:p>
          <a:p>
            <a:pPr lvl="1" algn="just"/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i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Branching Ratios, Efficiency calibration</a:t>
            </a:r>
          </a:p>
          <a:p>
            <a:pPr lvl="1" algn="just"/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2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publications</a:t>
            </a:r>
            <a:endParaRPr lang="en-US" sz="2000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Medical Radioisotopes</a:t>
            </a:r>
          </a:p>
          <a:p>
            <a:pPr lvl="1" algn="just"/>
            <a:r>
              <a:rPr lang="en-US" sz="26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Cu,</a:t>
            </a:r>
            <a:r>
              <a:rPr lang="en-US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</a:p>
          <a:p>
            <a:pPr lvl="1" algn="just"/>
            <a:r>
              <a:rPr lang="en-US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major publication</a:t>
            </a:r>
            <a:endParaRPr lang="en-US" sz="20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41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Evaluation: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 nuclei,  20 A-chains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610600" cy="6324600"/>
          </a:xfrm>
        </p:spPr>
        <p:txBody>
          <a:bodyPr>
            <a:normAutofit fontScale="25000" lnSpcReduction="2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1. 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106, 813 (2005)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8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Bk,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Cf,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Fm,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Md,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No,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252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Lr</a:t>
            </a:r>
          </a:p>
          <a:p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108, 1287 (2007)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16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3. 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3"/>
              </a:rPr>
              <a:t>D.Abriola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et al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.,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84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110, 2815 (2009)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nucleus: 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84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4.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110, 749 (2009)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16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 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Tm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5.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111, 525 (2010)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14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 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Kr,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Rb,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Zr,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Mo,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Tc,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Ru,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Rh,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Ag,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97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Cd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6.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4"/>
              </a:rPr>
              <a:t>J.Cameron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5"/>
              </a:rPr>
              <a:t>J.Chen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113, 365 (2012)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10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Mg,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Al,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Cl,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K,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Ca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7.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4"/>
              </a:rPr>
              <a:t>J.Cameron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113, 1 (2012)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10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Mg,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Al,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Cl,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K,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Ca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8.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113, 1563 (2012)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11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Mg,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Al,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Cl,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K,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34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Ca 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9.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6"/>
              </a:rPr>
              <a:t>B.Singh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113, 1115 (2012)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12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Zn,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As,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Kr,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Rb,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77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10.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117, 1 (2014)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16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148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Tm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11.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122, 1 (2014)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16 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12.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132, 1 (2016)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15 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Hf,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W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13.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141, 1 (2017)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15 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Hf,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158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W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14.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– 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Sheets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154,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 (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2018)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17 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15.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A =155,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</a:rPr>
              <a:t>155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,  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 Sheets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160, 1 (2019)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	16 nuclei: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Pr,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Hf,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 155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Ta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16.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A =160,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</a:rPr>
              <a:t>160,  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</a:rPr>
              <a:t>Sheets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–  </a:t>
            </a:r>
            <a:r>
              <a:rPr lang="en-US" sz="3600" b="1" i="1" dirty="0" smtClean="0">
                <a:solidFill>
                  <a:srgbClr val="0070C0"/>
                </a:solidFill>
              </a:rPr>
              <a:t>in review (with evaluator)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17 nuclei: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Hf,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W,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Re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A =153,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</a:rPr>
              <a:t>153,  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 Sheets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–  </a:t>
            </a:r>
            <a:r>
              <a:rPr lang="en-US" sz="3600" b="1" i="1" dirty="0">
                <a:solidFill>
                  <a:srgbClr val="0070C0"/>
                </a:solidFill>
              </a:rPr>
              <a:t>in </a:t>
            </a:r>
            <a:r>
              <a:rPr lang="en-US" sz="3600" b="1" i="1" dirty="0" smtClean="0">
                <a:solidFill>
                  <a:srgbClr val="0070C0"/>
                </a:solidFill>
              </a:rPr>
              <a:t>print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Sheets, Dec (2020)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16 nuclei: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Pr, 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Nd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3600" b="1" baseline="30000" dirty="0" smtClean="0">
                <a:solidFill>
                  <a:schemeClr val="accent5">
                    <a:lumMod val="75000"/>
                  </a:schemeClr>
                </a:solidFill>
              </a:rPr>
              <a:t>153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Hf</a:t>
            </a:r>
          </a:p>
          <a:p>
            <a:pPr marL="0" indent="0">
              <a:buNone/>
            </a:pPr>
            <a:endParaRPr lang="en-US" sz="1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18.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rgbClr val="0070C0"/>
                </a:solidFill>
              </a:rPr>
              <a:t>submitted to NNDC (FY19)</a:t>
            </a:r>
            <a:endParaRPr lang="en-US" sz="36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	16 nuclei: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 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, (</a:t>
            </a:r>
            <a:r>
              <a:rPr lang="en-US" sz="3600" b="1" i="1" baseline="30000" dirty="0" smtClean="0">
                <a:solidFill>
                  <a:srgbClr val="0070C0"/>
                </a:solidFill>
              </a:rPr>
              <a:t>147</a:t>
            </a:r>
            <a:r>
              <a:rPr lang="en-US" sz="3600" b="1" i="1" dirty="0" smtClean="0">
                <a:solidFill>
                  <a:srgbClr val="0070C0"/>
                </a:solidFill>
              </a:rPr>
              <a:t>Pm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Balraj</a:t>
            </a:r>
            <a:r>
              <a:rPr lang="en-US" sz="3600" b="1" i="1" dirty="0" smtClean="0">
                <a:solidFill>
                  <a:srgbClr val="0070C0"/>
                </a:solidFill>
              </a:rPr>
              <a:t> Singh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),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Tm</a:t>
            </a:r>
          </a:p>
          <a:p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19.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en-US" sz="3600" b="1" i="1" dirty="0">
                <a:solidFill>
                  <a:srgbClr val="0070C0"/>
                </a:solidFill>
              </a:rPr>
              <a:t>submitted to NNDC (</a:t>
            </a:r>
            <a:r>
              <a:rPr lang="en-US" sz="3600" b="1" i="1" dirty="0" smtClean="0">
                <a:solidFill>
                  <a:srgbClr val="0070C0"/>
                </a:solidFill>
              </a:rPr>
              <a:t>FY20)</a:t>
            </a:r>
            <a:endParaRPr lang="en-US" sz="3600" b="1" i="1" dirty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17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nuclei: :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I,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36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Ho</a:t>
            </a:r>
          </a:p>
          <a:p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8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Chain Evaluation: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 nuclei,  20 A-chains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610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16.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A =160, </a:t>
            </a:r>
            <a:r>
              <a:rPr lang="en-US" sz="9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900" b="1" i="1" dirty="0" smtClean="0">
                <a:solidFill>
                  <a:schemeClr val="accent5">
                    <a:lumMod val="75000"/>
                  </a:schemeClr>
                </a:solidFill>
              </a:rPr>
              <a:t>160,  </a:t>
            </a:r>
            <a:r>
              <a:rPr lang="en-US" sz="900" b="1" i="1" dirty="0" err="1">
                <a:solidFill>
                  <a:schemeClr val="accent5">
                    <a:lumMod val="75000"/>
                  </a:schemeClr>
                </a:solidFill>
              </a:rPr>
              <a:t>Nucl.Data</a:t>
            </a:r>
            <a:r>
              <a:rPr lang="en-US" sz="9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0" b="1" i="1" dirty="0" smtClean="0">
                <a:solidFill>
                  <a:schemeClr val="accent5">
                    <a:lumMod val="75000"/>
                  </a:schemeClr>
                </a:solidFill>
              </a:rPr>
              <a:t>Sheets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–  </a:t>
            </a:r>
            <a:r>
              <a:rPr lang="en-US" sz="900" b="1" i="1" dirty="0" smtClean="0">
                <a:solidFill>
                  <a:srgbClr val="0070C0"/>
                </a:solidFill>
              </a:rPr>
              <a:t>in review (with evaluator)</a:t>
            </a:r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	17 nuclei: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Hf,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Ta,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W,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Re</a:t>
            </a:r>
          </a:p>
          <a:p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18.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900" b="1" i="1" dirty="0" smtClean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0" b="1" i="1" dirty="0">
                <a:solidFill>
                  <a:srgbClr val="0070C0"/>
                </a:solidFill>
              </a:rPr>
              <a:t>in review (with </a:t>
            </a:r>
            <a:r>
              <a:rPr lang="en-US" sz="900" b="1" i="1" dirty="0" smtClean="0">
                <a:solidFill>
                  <a:srgbClr val="0070C0"/>
                </a:solidFill>
              </a:rPr>
              <a:t>evaluator)</a:t>
            </a:r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	16 nuclei: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 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Nd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, (</a:t>
            </a:r>
            <a:r>
              <a:rPr lang="en-US" sz="900" b="1" i="1" baseline="30000" dirty="0" smtClean="0">
                <a:solidFill>
                  <a:srgbClr val="0070C0"/>
                </a:solidFill>
              </a:rPr>
              <a:t>147</a:t>
            </a:r>
            <a:r>
              <a:rPr lang="en-US" sz="900" b="1" i="1" dirty="0" smtClean="0">
                <a:solidFill>
                  <a:srgbClr val="0070C0"/>
                </a:solidFill>
              </a:rPr>
              <a:t>Pm </a:t>
            </a:r>
            <a:r>
              <a:rPr lang="en-US" sz="900" b="1" i="1" dirty="0" err="1" smtClean="0">
                <a:solidFill>
                  <a:srgbClr val="0070C0"/>
                </a:solidFill>
              </a:rPr>
              <a:t>Balraj</a:t>
            </a:r>
            <a:r>
              <a:rPr lang="en-US" sz="900" b="1" i="1" dirty="0" smtClean="0">
                <a:solidFill>
                  <a:srgbClr val="0070C0"/>
                </a:solidFill>
              </a:rPr>
              <a:t> Singh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),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Tm</a:t>
            </a:r>
          </a:p>
          <a:p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19.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en-US" sz="900" b="1" i="1" dirty="0">
                <a:solidFill>
                  <a:srgbClr val="0070C0"/>
                </a:solidFill>
              </a:rPr>
              <a:t>submitted to NNDC (</a:t>
            </a:r>
            <a:r>
              <a:rPr lang="en-US" sz="900" b="1" i="1" dirty="0" smtClean="0">
                <a:solidFill>
                  <a:srgbClr val="0070C0"/>
                </a:solidFill>
              </a:rPr>
              <a:t>FY20)</a:t>
            </a:r>
            <a:endParaRPr lang="en-US" sz="900" b="1" i="1" dirty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17 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Sb,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Te,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I,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sz="900" b="1" baseline="30000" dirty="0">
                <a:solidFill>
                  <a:schemeClr val="accent5">
                    <a:lumMod val="75000"/>
                  </a:schemeClr>
                </a:solidFill>
              </a:rPr>
              <a:t>141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Ho</a:t>
            </a:r>
          </a:p>
          <a:p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20. </a:t>
            </a:r>
            <a:r>
              <a:rPr lang="en-US" sz="900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i="1" dirty="0">
                <a:solidFill>
                  <a:schemeClr val="accent5">
                    <a:lumMod val="75000"/>
                  </a:schemeClr>
                </a:solidFill>
              </a:rPr>
              <a:t>Nuclear Data Sheets for A = </a:t>
            </a:r>
            <a:r>
              <a:rPr lang="en-US" sz="900" b="1" i="1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en-US" sz="900" b="1" i="1" dirty="0" smtClean="0">
                <a:solidFill>
                  <a:srgbClr val="0070C0"/>
                </a:solidFill>
              </a:rPr>
              <a:t>in progress (FY21)</a:t>
            </a:r>
            <a:endParaRPr lang="en-US" sz="900" b="1" i="1" dirty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17 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nuclei: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Nd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Pm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Sm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Eu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Gd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Tb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Dy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Ho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Er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Yb,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Hf,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Ta,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>
                <a:solidFill>
                  <a:schemeClr val="accent5">
                    <a:lumMod val="75000"/>
                  </a:schemeClr>
                </a:solidFill>
              </a:rPr>
              <a:t>W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Re, </a:t>
            </a:r>
            <a:r>
              <a:rPr lang="en-US" sz="900" b="1" baseline="30000" dirty="0" smtClean="0">
                <a:solidFill>
                  <a:schemeClr val="accent5">
                    <a:lumMod val="75000"/>
                  </a:schemeClr>
                </a:solidFill>
              </a:rPr>
              <a:t>162</a:t>
            </a:r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Os, </a:t>
            </a:r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914400" lvl="2" indent="0">
              <a:buNone/>
            </a:pPr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1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956737"/>
              </p:ext>
            </p:extLst>
          </p:nvPr>
        </p:nvGraphicFramePr>
        <p:xfrm>
          <a:off x="762000" y="533400"/>
          <a:ext cx="7407275" cy="549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CorelDRAW" r:id="rId3" imgW="9879840" imgH="7320960" progId="CorelDraw.Graphic.16">
                  <p:embed/>
                </p:oleObj>
              </mc:Choice>
              <mc:Fallback>
                <p:oleObj name="CorelDRAW" r:id="rId3" imgW="9879840" imgH="73209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533400"/>
                        <a:ext cx="7407275" cy="549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762000" y="1295400"/>
            <a:ext cx="4191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62000" y="2286000"/>
            <a:ext cx="20955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1316474"/>
            <a:ext cx="434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 nuclei,  20 A-chains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92000" y="2057400"/>
            <a:ext cx="3398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publications</a:t>
            </a:r>
            <a:endParaRPr lang="en-US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A&amp;M - Cyclotron Institute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029200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ICC Precision Measurements</a:t>
            </a:r>
            <a:r>
              <a:rPr lang="en-US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600" b="1" i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</a:t>
            </a:r>
            <a:r>
              <a:rPr lang="en-US" sz="2400" b="1" i="1" baseline="30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93m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 ICC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(PRC)</a:t>
            </a:r>
            <a:endParaRPr lang="en-US" sz="2400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ICC measurement in the series of 10 </a:t>
            </a:r>
          </a:p>
          <a:p>
            <a:pPr marL="457200" lvl="1" indent="0">
              <a:buNone/>
            </a:pP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ICC measurements </a:t>
            </a:r>
            <a:endParaRPr lang="en-US" sz="3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Hole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 calculations adopted by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USNDP, NSDD, DDEP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A&amp;M - Cyclotron Institute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5181600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l-GR" sz="24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24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4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Precision Measurements</a:t>
            </a:r>
          </a:p>
          <a:p>
            <a:pPr marL="400050" lvl="2" indent="0">
              <a:buNone/>
            </a:pP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precise half-life measurement for the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superallowed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b="1" i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emitter </a:t>
            </a:r>
            <a:r>
              <a:rPr lang="en-US" b="1" i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Ar, 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in</a:t>
            </a:r>
          </a:p>
          <a:p>
            <a:pPr marL="400050" lvl="2" indent="0">
              <a:buNone/>
            </a:pP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Phys.Rev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 101, 015504 (2020</a:t>
            </a: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00050" lvl="2" indent="0">
              <a:buNone/>
            </a:pP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Precise 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 branching-ratio measurement for the </a:t>
            </a:r>
            <a:endParaRPr lang="en-US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2" indent="0"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i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→ 0</a:t>
            </a:r>
            <a:r>
              <a:rPr lang="en-US" b="1" i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superallowed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decay of </a:t>
            </a:r>
            <a:r>
              <a:rPr lang="en-US" b="1" i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Ar, 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in</a:t>
            </a:r>
          </a:p>
          <a:p>
            <a:pPr marL="400050" lvl="2" indent="0">
              <a:buNone/>
            </a:pP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Phys.Rev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101, 045501 (2020)</a:t>
            </a:r>
          </a:p>
          <a:p>
            <a:pPr marL="400050" lvl="2" indent="0">
              <a:buNone/>
            </a:pPr>
            <a:endParaRPr lang="en-US" sz="2400" b="1" i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4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Isotopes</a:t>
            </a:r>
          </a:p>
          <a:p>
            <a:pPr lvl="2">
              <a:buFontTx/>
              <a:buChar char="-"/>
            </a:pP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K500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Cyclotron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MARS 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in</a:t>
            </a:r>
          </a:p>
          <a:p>
            <a:pPr marL="914400" lvl="2" indent="0">
              <a:buNone/>
            </a:pP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Appl.Radiat.Isot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149, 89 (2019)</a:t>
            </a:r>
            <a:endParaRPr lang="en-US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Char char="-"/>
            </a:pP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K500 Cyclotron - MARS : </a:t>
            </a:r>
            <a:r>
              <a:rPr lang="en-US" b="1" i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 test run </a:t>
            </a:r>
            <a:r>
              <a:rPr lang="en-US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in progress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9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 </a:t>
            </a:r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A&amp;M - Cyclotron 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Institute, FY2020: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638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1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15</a:t>
            </a:r>
            <a:r>
              <a:rPr lang="en-US" b="1" dirty="0">
                <a:solidFill>
                  <a:srgbClr val="00B050"/>
                </a:solidFill>
              </a:rPr>
              <a:t>.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i="1" dirty="0">
                <a:solidFill>
                  <a:srgbClr val="00B050"/>
                </a:solidFill>
              </a:rPr>
              <a:t>Nuclear Data Sheets for </a:t>
            </a:r>
            <a:r>
              <a:rPr lang="en-US" b="1" i="1" dirty="0" smtClean="0">
                <a:solidFill>
                  <a:srgbClr val="00B050"/>
                </a:solidFill>
              </a:rPr>
              <a:t>A </a:t>
            </a:r>
            <a:r>
              <a:rPr lang="en-US" b="1" i="1" dirty="0">
                <a:solidFill>
                  <a:srgbClr val="00B050"/>
                </a:solidFill>
              </a:rPr>
              <a:t>=</a:t>
            </a:r>
            <a:r>
              <a:rPr lang="en-US" b="1" i="1" dirty="0" smtClean="0">
                <a:solidFill>
                  <a:srgbClr val="00B050"/>
                </a:solidFill>
              </a:rPr>
              <a:t>153, </a:t>
            </a:r>
            <a:r>
              <a:rPr lang="en-US" b="1" dirty="0" err="1" smtClean="0">
                <a:solidFill>
                  <a:srgbClr val="00B050"/>
                </a:solidFill>
              </a:rPr>
              <a:t>Nucl.Data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Sheets </a:t>
            </a:r>
            <a:r>
              <a:rPr lang="en-US" b="1" dirty="0" smtClean="0">
                <a:solidFill>
                  <a:srgbClr val="00B050"/>
                </a:solidFill>
              </a:rPr>
              <a:t>(2020) (Dec)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FY2018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	17 nuclei: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Ba,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La,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Ce,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Pr, 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Nd,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Pm,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Sm,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Eu,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Gd,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Tb,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Dy, 		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Ho,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Er,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Tm,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Yb,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Lu, </a:t>
            </a:r>
            <a:r>
              <a:rPr lang="en-US" b="1" baseline="30000" dirty="0" smtClean="0">
                <a:solidFill>
                  <a:srgbClr val="00B050"/>
                </a:solidFill>
              </a:rPr>
              <a:t>153</a:t>
            </a:r>
            <a:r>
              <a:rPr lang="en-US" b="1" dirty="0" smtClean="0">
                <a:solidFill>
                  <a:srgbClr val="00B050"/>
                </a:solidFill>
              </a:rPr>
              <a:t>Hf</a:t>
            </a:r>
          </a:p>
          <a:p>
            <a:pPr marL="0" indent="0">
              <a:buNone/>
            </a:pPr>
            <a:endParaRPr lang="en-US" sz="11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19.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dirty="0">
                <a:solidFill>
                  <a:srgbClr val="00B050"/>
                </a:solidFill>
              </a:rPr>
              <a:t>A = </a:t>
            </a:r>
            <a:r>
              <a:rPr lang="en-US" b="1" dirty="0" smtClean="0">
                <a:solidFill>
                  <a:srgbClr val="00B050"/>
                </a:solidFill>
              </a:rPr>
              <a:t>141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–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Submitted </a:t>
            </a:r>
            <a:r>
              <a:rPr lang="en-US" b="1" i="1" dirty="0" smtClean="0">
                <a:solidFill>
                  <a:srgbClr val="C00000"/>
                </a:solidFill>
              </a:rPr>
              <a:t>FY2020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rgbClr val="00B050"/>
                </a:solidFill>
              </a:rPr>
              <a:t>17 </a:t>
            </a:r>
            <a:r>
              <a:rPr lang="en-US" b="1" dirty="0">
                <a:solidFill>
                  <a:srgbClr val="00B050"/>
                </a:solidFill>
              </a:rPr>
              <a:t>nuclei: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Sb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Te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I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Xe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Cs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Ba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La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Ce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Nd</a:t>
            </a:r>
            <a:r>
              <a:rPr lang="en-US" b="1" dirty="0">
                <a:solidFill>
                  <a:srgbClr val="00B050"/>
                </a:solidFill>
              </a:rPr>
              <a:t>,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Pm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dirty="0" smtClean="0">
                <a:solidFill>
                  <a:srgbClr val="00B050"/>
                </a:solidFill>
              </a:rPr>
              <a:t>			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Sm</a:t>
            </a:r>
            <a:r>
              <a:rPr lang="en-US" b="1" dirty="0">
                <a:solidFill>
                  <a:srgbClr val="00B050"/>
                </a:solidFill>
              </a:rPr>
              <a:t>,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Eu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Gd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Tb</a:t>
            </a:r>
            <a:r>
              <a:rPr lang="en-US" b="1" dirty="0">
                <a:solidFill>
                  <a:srgbClr val="00B050"/>
                </a:solidFill>
              </a:rPr>
              <a:t>,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Dy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baseline="30000" dirty="0" smtClean="0">
                <a:solidFill>
                  <a:srgbClr val="00B050"/>
                </a:solidFill>
              </a:rPr>
              <a:t>141</a:t>
            </a:r>
            <a:r>
              <a:rPr lang="en-US" b="1" dirty="0" smtClean="0">
                <a:solidFill>
                  <a:srgbClr val="00B050"/>
                </a:solidFill>
              </a:rPr>
              <a:t>Ho </a:t>
            </a:r>
            <a:endParaRPr lang="en-US" sz="15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1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Review: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A = </a:t>
            </a:r>
            <a:r>
              <a:rPr lang="en-US" b="1" dirty="0" smtClean="0">
                <a:solidFill>
                  <a:srgbClr val="00B050"/>
                </a:solidFill>
              </a:rPr>
              <a:t>212, Review of full mass chain evaluation 	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B050"/>
                </a:solidFill>
              </a:rPr>
              <a:t>	</a:t>
            </a:r>
            <a:r>
              <a:rPr lang="en-US" sz="3200" b="1" dirty="0" smtClean="0">
                <a:solidFill>
                  <a:srgbClr val="00B050"/>
                </a:solidFill>
              </a:rPr>
              <a:t>12 </a:t>
            </a:r>
            <a:r>
              <a:rPr lang="en-US" sz="3200" b="1" dirty="0">
                <a:solidFill>
                  <a:srgbClr val="00B050"/>
                </a:solidFill>
              </a:rPr>
              <a:t>nuclei: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sz="3200" b="1" dirty="0" smtClean="0">
                <a:solidFill>
                  <a:srgbClr val="00B050"/>
                </a:solidFill>
              </a:rPr>
              <a:t>Hg,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Tl,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Pb,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Bi,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Po,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At,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Rn,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Fr,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Ra,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Ac, 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Th, 			</a:t>
            </a:r>
            <a:r>
              <a:rPr lang="en-US" b="1" baseline="30000" dirty="0" smtClean="0">
                <a:solidFill>
                  <a:srgbClr val="00B050"/>
                </a:solidFill>
              </a:rPr>
              <a:t>212</a:t>
            </a:r>
            <a:r>
              <a:rPr lang="en-US" b="1" dirty="0" smtClean="0">
                <a:solidFill>
                  <a:srgbClr val="00B050"/>
                </a:solidFill>
              </a:rPr>
              <a:t>Pa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5100" dirty="0" smtClean="0"/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16.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A =160 –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With evaluator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b="1" i="1" dirty="0">
                <a:solidFill>
                  <a:srgbClr val="C00000"/>
                </a:solidFill>
              </a:rPr>
              <a:t>FY2017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	17 nuclei: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Nd,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Pm,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Eu,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Dy,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Tm,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Yb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Lu, 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Hf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Ta,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W, 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160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</a:t>
            </a:r>
            <a:endParaRPr lang="en-US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5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18.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hlinkClick r:id="rId2"/>
              </a:rPr>
              <a:t>N.Nica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A = 147 </a:t>
            </a:r>
            <a:r>
              <a:rPr lang="en-US" b="1" dirty="0">
                <a:solidFill>
                  <a:srgbClr val="00B050"/>
                </a:solidFill>
              </a:rPr>
              <a:t>– 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With evaluator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b="1" i="1" dirty="0">
                <a:solidFill>
                  <a:srgbClr val="C00000"/>
                </a:solidFill>
              </a:rPr>
              <a:t>FY2019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	16 nuclei: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Xe,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Cs,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Ba,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La,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Ce,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Pr,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Nd, (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Pm-NO),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Sm,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			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Eu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Gd,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Tb, 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Dy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Ho,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Er, </a:t>
            </a:r>
            <a:r>
              <a:rPr lang="en-US" b="1" baseline="30000" dirty="0">
                <a:solidFill>
                  <a:schemeClr val="accent5">
                    <a:lumMod val="75000"/>
                  </a:schemeClr>
                </a:solidFill>
              </a:rPr>
              <a:t>147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4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80426</TotalTime>
  <Words>490</Words>
  <Application>Microsoft Office PowerPoint</Application>
  <PresentationFormat>On-screen Show (4:3)</PresentationFormat>
  <Paragraphs>397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CorelDRAW</vt:lpstr>
      <vt:lpstr> Texas A&amp;M University US Nuclear Data Program </vt:lpstr>
      <vt:lpstr>  Evaluation of Nuclear Structure and Decay Data  OVERVIEW </vt:lpstr>
      <vt:lpstr>Texas A&amp;M - Cyclotron Institute  Contributions</vt:lpstr>
      <vt:lpstr>Mass Chain Evaluation: 280 nuclei,  20 A-chains</vt:lpstr>
      <vt:lpstr>Mass Chain Evaluation: 280 nuclei,  20 A-chains</vt:lpstr>
      <vt:lpstr>PowerPoint Presentation</vt:lpstr>
      <vt:lpstr> Texas A&amp;M - Cyclotron Institute  </vt:lpstr>
      <vt:lpstr> Texas A&amp;M - Cyclotron Institute  </vt:lpstr>
      <vt:lpstr> Texas A&amp;M - Cyclotron Institute, FY2020: </vt:lpstr>
      <vt:lpstr>Texas A&amp;M - Cyclotron Institute, FY2019 Mass chain evaluations: Statistics</vt:lpstr>
      <vt:lpstr>Mass chains: Review, Updates &amp; Editorial</vt:lpstr>
      <vt:lpstr>Texas A&amp;M - Cyclotron Institute, FY2020 Publications</vt:lpstr>
      <vt:lpstr>Texas A&amp;M - Cyclotron Institute, FY2020 Conferences</vt:lpstr>
      <vt:lpstr> Texas A&amp;M - Cyclotron Institute  FY 2021 </vt:lpstr>
      <vt:lpstr>A-Chain Evaluation Responsibility @Texas A&amp;M University</vt:lpstr>
      <vt:lpstr>Texas A&amp;M Nuclear Data Program  under DOE Grant and NSDD Data Center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Nica</dc:creator>
  <cp:lastModifiedBy>ninel nica</cp:lastModifiedBy>
  <cp:revision>312</cp:revision>
  <dcterms:created xsi:type="dcterms:W3CDTF">2016-10-14T17:48:17Z</dcterms:created>
  <dcterms:modified xsi:type="dcterms:W3CDTF">2020-12-04T14:30:45Z</dcterms:modified>
</cp:coreProperties>
</file>