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9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7" r:id="rId6"/>
    <p:sldId id="313" r:id="rId7"/>
    <p:sldId id="312" r:id="rId8"/>
    <p:sldId id="310" r:id="rId9"/>
    <p:sldId id="311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E7D3D-0CCF-4738-9D42-93DFB1CBB0EB}" v="1" dt="2020-11-24T20:08:44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3" autoAdjust="0"/>
    <p:restoredTop sz="86377" autoAdjust="0"/>
  </p:normalViewPr>
  <p:slideViewPr>
    <p:cSldViewPr snapToGrid="0" snapToObjects="1">
      <p:cViewPr varScale="1">
        <p:scale>
          <a:sx n="84" d="100"/>
          <a:sy n="84" d="100"/>
        </p:scale>
        <p:origin x="861" y="2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3132" y="53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rkle, Michael L. (Contractor)" userId="3dae49e1-b4e6-406a-b28d-6ac35920f077" providerId="ADAL" clId="{354E7D3D-0CCF-4738-9D42-93DFB1CBB0EB}"/>
    <pc:docChg chg="modSld">
      <pc:chgData name="Zerkle, Michael L. (Contractor)" userId="3dae49e1-b4e6-406a-b28d-6ac35920f077" providerId="ADAL" clId="{354E7D3D-0CCF-4738-9D42-93DFB1CBB0EB}" dt="2020-11-29T17:19:55.361" v="19" actId="20577"/>
      <pc:docMkLst>
        <pc:docMk/>
      </pc:docMkLst>
      <pc:sldChg chg="modSp mod">
        <pc:chgData name="Zerkle, Michael L. (Contractor)" userId="3dae49e1-b4e6-406a-b28d-6ac35920f077" providerId="ADAL" clId="{354E7D3D-0CCF-4738-9D42-93DFB1CBB0EB}" dt="2020-11-24T20:20:30.796" v="9" actId="20577"/>
        <pc:sldMkLst>
          <pc:docMk/>
          <pc:sldMk cId="0" sldId="256"/>
        </pc:sldMkLst>
        <pc:spChg chg="mod">
          <ac:chgData name="Zerkle, Michael L. (Contractor)" userId="3dae49e1-b4e6-406a-b28d-6ac35920f077" providerId="ADAL" clId="{354E7D3D-0CCF-4738-9D42-93DFB1CBB0EB}" dt="2020-11-24T20:20:30.796" v="9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 mod modNotesTx">
        <pc:chgData name="Zerkle, Michael L. (Contractor)" userId="3dae49e1-b4e6-406a-b28d-6ac35920f077" providerId="ADAL" clId="{354E7D3D-0CCF-4738-9D42-93DFB1CBB0EB}" dt="2020-11-29T17:19:55.361" v="19" actId="20577"/>
        <pc:sldMkLst>
          <pc:docMk/>
          <pc:sldMk cId="2413251144" sldId="277"/>
        </pc:sldMkLst>
        <pc:spChg chg="mod">
          <ac:chgData name="Zerkle, Michael L. (Contractor)" userId="3dae49e1-b4e6-406a-b28d-6ac35920f077" providerId="ADAL" clId="{354E7D3D-0CCF-4738-9D42-93DFB1CBB0EB}" dt="2020-11-29T17:19:55.361" v="19" actId="20577"/>
          <ac:spMkLst>
            <pc:docMk/>
            <pc:sldMk cId="2413251144" sldId="277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40559" y="9119173"/>
            <a:ext cx="872987" cy="480388"/>
          </a:xfrm>
          <a:prstGeom prst="rect">
            <a:avLst/>
          </a:prstGeom>
        </p:spPr>
        <p:txBody>
          <a:bodyPr vert="horz" lIns="94823" tIns="47411" rIns="94823" bIns="47411" rtlCol="0" anchor="b"/>
          <a:lstStyle>
            <a:lvl1pPr algn="r">
              <a:defRPr sz="1200"/>
            </a:lvl1pPr>
          </a:lstStyle>
          <a:p>
            <a:fld id="{8A38E589-E830-6D4A-933C-2A254D4640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Header Placeholder 1"/>
          <p:cNvSpPr txBox="1">
            <a:spLocks/>
          </p:cNvSpPr>
          <p:nvPr/>
        </p:nvSpPr>
        <p:spPr>
          <a:xfrm>
            <a:off x="3" y="0"/>
            <a:ext cx="7315199" cy="480388"/>
          </a:xfrm>
          <a:prstGeom prst="rect">
            <a:avLst/>
          </a:prstGeom>
        </p:spPr>
        <p:txBody>
          <a:bodyPr vert="horz" lIns="94823" tIns="47411" rIns="94823" bIns="47411" rtlCol="0"/>
          <a:lstStyle>
            <a:lvl1pPr algn="ctr">
              <a:defRPr sz="1400" b="1"/>
            </a:lvl1pPr>
          </a:lstStyle>
          <a:p>
            <a:pPr defTabSz="948228">
              <a:defRPr/>
            </a:pPr>
            <a:endParaRPr lang="en-US" dirty="0"/>
          </a:p>
        </p:txBody>
      </p:sp>
      <p:sp>
        <p:nvSpPr>
          <p:cNvPr id="7" name="Header Placeholder 1"/>
          <p:cNvSpPr txBox="1">
            <a:spLocks/>
          </p:cNvSpPr>
          <p:nvPr/>
        </p:nvSpPr>
        <p:spPr>
          <a:xfrm>
            <a:off x="2" y="9119173"/>
            <a:ext cx="7313543" cy="480388"/>
          </a:xfrm>
          <a:prstGeom prst="rect">
            <a:avLst/>
          </a:prstGeom>
        </p:spPr>
        <p:txBody>
          <a:bodyPr vert="horz" lIns="94823" tIns="47411" rIns="94823" bIns="47411" rtlCol="0"/>
          <a:lstStyle>
            <a:lvl1pPr algn="ctr">
              <a:defRPr sz="1400" b="1"/>
            </a:lvl1pPr>
          </a:lstStyle>
          <a:p>
            <a:pPr defTabSz="948228">
              <a:defRPr/>
            </a:pPr>
            <a:endParaRPr lang="en-US" dirty="0"/>
          </a:p>
        </p:txBody>
      </p:sp>
      <p:pic>
        <p:nvPicPr>
          <p:cNvPr id="8" name="Picture 7" descr="NNL_Core_2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762" y="158266"/>
            <a:ext cx="1377567" cy="6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52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7315200" cy="480388"/>
          </a:xfrm>
          <a:prstGeom prst="rect">
            <a:avLst/>
          </a:prstGeom>
        </p:spPr>
        <p:txBody>
          <a:bodyPr vert="horz" lIns="94823" tIns="47411" rIns="94823" bIns="47411" rtlCol="0"/>
          <a:lstStyle>
            <a:lvl1pPr algn="ctr">
              <a:defRPr sz="1500" b="1"/>
            </a:lvl1pPr>
          </a:lstStyle>
          <a:p>
            <a:r>
              <a:rPr lang="en-US"/>
              <a:t>CLASSIFICATION MARKING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3" tIns="47411" rIns="94823" bIns="474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4" y="4561228"/>
            <a:ext cx="5850835" cy="4320213"/>
          </a:xfrm>
          <a:prstGeom prst="rect">
            <a:avLst/>
          </a:prstGeom>
        </p:spPr>
        <p:txBody>
          <a:bodyPr vert="horz" lIns="94823" tIns="47411" rIns="94823" bIns="474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82534" y="9119173"/>
            <a:ext cx="931010" cy="480388"/>
          </a:xfrm>
          <a:prstGeom prst="rect">
            <a:avLst/>
          </a:prstGeom>
        </p:spPr>
        <p:txBody>
          <a:bodyPr vert="horz" lIns="94823" tIns="47411" rIns="94823" bIns="47411" rtlCol="0" anchor="b"/>
          <a:lstStyle>
            <a:lvl1pPr algn="r">
              <a:defRPr sz="1200"/>
            </a:lvl1pPr>
          </a:lstStyle>
          <a:p>
            <a:fld id="{E246A71E-A300-0C4C-9825-5DEB8E5666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eader Placeholder 1"/>
          <p:cNvSpPr txBox="1">
            <a:spLocks/>
          </p:cNvSpPr>
          <p:nvPr/>
        </p:nvSpPr>
        <p:spPr>
          <a:xfrm>
            <a:off x="1" y="9120812"/>
            <a:ext cx="7315200" cy="480388"/>
          </a:xfrm>
          <a:prstGeom prst="rect">
            <a:avLst/>
          </a:prstGeom>
        </p:spPr>
        <p:txBody>
          <a:bodyPr vert="horz" lIns="94823" tIns="47411" rIns="94823" bIns="47411" rtlCol="0"/>
          <a:lstStyle>
            <a:lvl1pPr algn="ctr">
              <a:defRPr sz="1400" b="1"/>
            </a:lvl1pPr>
          </a:lstStyle>
          <a:p>
            <a:pPr marL="0" marR="0" lvl="0" indent="0" algn="ctr" defTabSz="948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1438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5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65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6A71E-A300-0C4C-9825-5DEB8E5666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0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6161" y="1888940"/>
            <a:ext cx="9966123" cy="1072374"/>
          </a:xfrm>
        </p:spPr>
        <p:txBody>
          <a:bodyPr anchor="b"/>
          <a:lstStyle>
            <a:lvl1pPr>
              <a:defRPr sz="3600" baseline="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edit: AVOID ALL CAPS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3941" y="3052085"/>
            <a:ext cx="9630561" cy="511897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263938" y="6195101"/>
            <a:ext cx="9630561" cy="5118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/>
              <a:t>The Naval Nuclear Laboratory is operated for the U.S. Department of Energy by Fluor Marine Propulsion,</a:t>
            </a:r>
            <a:r>
              <a:rPr lang="en-US" sz="800" baseline="0" dirty="0"/>
              <a:t> LLC</a:t>
            </a:r>
            <a:r>
              <a:rPr lang="en-US" sz="800" dirty="0"/>
              <a:t>,</a:t>
            </a:r>
          </a:p>
          <a:p>
            <a:pPr algn="ctr"/>
            <a:r>
              <a:rPr lang="en-US" sz="800" dirty="0"/>
              <a:t>a wholly owned subsidiary of Fluor Corporation.</a:t>
            </a:r>
          </a:p>
          <a:p>
            <a:pPr algn="ctr"/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90" y="5334250"/>
            <a:ext cx="2081081" cy="7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5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462" y="84934"/>
            <a:ext cx="10080340" cy="7254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462" y="939337"/>
            <a:ext cx="10080340" cy="525173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077869" y="6623438"/>
            <a:ext cx="1108364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1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7461" y="1387056"/>
            <a:ext cx="4861579" cy="483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9422" y="1387057"/>
            <a:ext cx="4788381" cy="48375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77869" y="6623438"/>
            <a:ext cx="1108364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462" y="1384705"/>
            <a:ext cx="4790781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462" y="2024468"/>
            <a:ext cx="4790781" cy="4141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1699" y="1384705"/>
            <a:ext cx="476610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1699" y="2024469"/>
            <a:ext cx="4766103" cy="41414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77869" y="6623438"/>
            <a:ext cx="1108364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6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077869" y="6623438"/>
            <a:ext cx="1108364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7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96161" y="551482"/>
            <a:ext cx="9981708" cy="5614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077869" y="6623438"/>
            <a:ext cx="1108364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4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8533" y="528507"/>
            <a:ext cx="9959336" cy="5620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077869" y="6623438"/>
            <a:ext cx="1108364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7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077869" y="6623438"/>
            <a:ext cx="1108364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2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2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NL_PPT_master_bottom_0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00000">
            <a:off x="8993329" y="3653783"/>
            <a:ext cx="5352175" cy="1063227"/>
          </a:xfrm>
          <a:prstGeom prst="rect">
            <a:avLst/>
          </a:prstGeom>
        </p:spPr>
      </p:pic>
      <p:pic>
        <p:nvPicPr>
          <p:cNvPr id="8" name="Picture 7" descr="NNL_PPT_master_bottom_0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-2150240" y="2143055"/>
            <a:ext cx="5352175" cy="10632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7462" y="331789"/>
            <a:ext cx="10080340" cy="725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462" y="1372682"/>
            <a:ext cx="10080340" cy="5028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077869" y="6623438"/>
            <a:ext cx="1108364" cy="234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6E2E29-96FC-EF40-8EEC-20DB88BC4D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2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6" r:id="rId6"/>
    <p:sldLayoutId id="2147483977" r:id="rId7"/>
    <p:sldLayoutId id="2147483975" r:id="rId8"/>
    <p:sldLayoutId id="2147483978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 cap="none" spc="-100" baseline="0">
          <a:ln>
            <a:noFill/>
          </a:ln>
          <a:solidFill>
            <a:schemeClr val="tx2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>
                <a:latin typeface="Arial"/>
                <a:cs typeface="Arial"/>
              </a:rPr>
              <a:t>Mixed Elastic Scattering Format Proposal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3941" y="3171354"/>
            <a:ext cx="9630561" cy="511897"/>
          </a:xfrm>
        </p:spPr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M. L. Zerkle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46400" y="4104642"/>
            <a:ext cx="616204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dirty="0"/>
              <a:t>CSEWG – Formats &amp; Processing Committee</a:t>
            </a:r>
          </a:p>
          <a:p>
            <a:pPr algn="ctr"/>
            <a:r>
              <a:rPr lang="en-US" dirty="0"/>
              <a:t>November 30, 2020</a:t>
            </a:r>
            <a:endParaRPr lang="en-US" dirty="0"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131" y="1387056"/>
            <a:ext cx="4861579" cy="483757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Selected nuclides exhibit both coherent and incoherent elastic scattering effects in the thermal energy range</a:t>
            </a:r>
          </a:p>
          <a:p>
            <a:r>
              <a:rPr lang="en-US" dirty="0">
                <a:latin typeface="Arial"/>
                <a:cs typeface="Arial"/>
              </a:rPr>
              <a:t>More rigorous thermal elastic scattering treatment needed to support advanced moderator development</a:t>
            </a:r>
          </a:p>
          <a:p>
            <a:pPr lvl="1"/>
            <a:r>
              <a:rPr lang="en-US" dirty="0">
                <a:latin typeface="Arial"/>
                <a:cs typeface="Arial"/>
              </a:rPr>
              <a:t>Without treatment Bragg peaks either neglected (incoherent approximation) or to deep (coherent approximation)</a:t>
            </a:r>
          </a:p>
          <a:p>
            <a:r>
              <a:rPr lang="en-US" sz="2800" dirty="0">
                <a:latin typeface="Arial"/>
                <a:cs typeface="Arial"/>
              </a:rPr>
              <a:t>Mixed Elastic Scattering format is a simple extension to ENDF-6 format</a:t>
            </a:r>
          </a:p>
          <a:p>
            <a:pPr lvl="1"/>
            <a:r>
              <a:rPr lang="en-US" dirty="0">
                <a:latin typeface="Arial"/>
                <a:cs typeface="Arial"/>
              </a:rPr>
              <a:t>Provides support for new capability in GNDS</a:t>
            </a:r>
          </a:p>
          <a:p>
            <a:r>
              <a:rPr lang="en-US" sz="2800" dirty="0">
                <a:latin typeface="Arial"/>
                <a:cs typeface="Arial"/>
              </a:rPr>
              <a:t>No impact</a:t>
            </a:r>
            <a:r>
              <a:rPr lang="en-US" dirty="0">
                <a:latin typeface="Arial"/>
                <a:cs typeface="Arial"/>
              </a:rPr>
              <a:t> on existing TSL evaluations</a:t>
            </a:r>
          </a:p>
          <a:p>
            <a:r>
              <a:rPr lang="en-US" sz="2800" dirty="0">
                <a:latin typeface="Arial"/>
                <a:cs typeface="Arial"/>
              </a:rPr>
              <a:t>Implementation</a:t>
            </a:r>
          </a:p>
          <a:p>
            <a:pPr lvl="1"/>
            <a:r>
              <a:rPr lang="en-US" baseline="30000" dirty="0">
                <a:latin typeface="Arial"/>
                <a:cs typeface="Arial"/>
              </a:rPr>
              <a:t>7</a:t>
            </a:r>
            <a:r>
              <a:rPr lang="en-US" dirty="0">
                <a:latin typeface="Arial"/>
                <a:cs typeface="Arial"/>
              </a:rPr>
              <a:t>LiD and </a:t>
            </a:r>
            <a:r>
              <a:rPr lang="en-US" baseline="30000" dirty="0">
                <a:latin typeface="Arial"/>
                <a:cs typeface="Arial"/>
              </a:rPr>
              <a:t>7</a:t>
            </a:r>
            <a:r>
              <a:rPr lang="en-US" dirty="0">
                <a:latin typeface="Arial"/>
                <a:cs typeface="Arial"/>
              </a:rPr>
              <a:t>LiH TSL evaluations</a:t>
            </a:r>
          </a:p>
          <a:p>
            <a:pPr lvl="1"/>
            <a:r>
              <a:rPr lang="en-US" dirty="0">
                <a:latin typeface="Arial"/>
                <a:cs typeface="Arial"/>
              </a:rPr>
              <a:t>FLASSH TSL evaluation code (to be released)</a:t>
            </a:r>
          </a:p>
          <a:p>
            <a:pPr lvl="1"/>
            <a:r>
              <a:rPr lang="en-US" dirty="0">
                <a:latin typeface="Arial"/>
                <a:cs typeface="Arial"/>
              </a:rPr>
              <a:t>NDEX nuclear data processing code</a:t>
            </a:r>
          </a:p>
          <a:p>
            <a:pPr lvl="1"/>
            <a:r>
              <a:rPr lang="en-US" dirty="0">
                <a:latin typeface="Arial"/>
                <a:cs typeface="Arial"/>
              </a:rPr>
              <a:t>MC21 neutron transport code</a:t>
            </a:r>
          </a:p>
          <a:p>
            <a:endParaRPr lang="en-US" sz="2800" dirty="0">
              <a:latin typeface="Arial"/>
              <a:cs typeface="Arial"/>
            </a:endParaRPr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F80CD9B2-B44C-4C83-83D0-5F9FD55649A5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393149385"/>
                  </p:ext>
                </p:extLst>
              </p:nvPr>
            </p:nvGraphicFramePr>
            <p:xfrm>
              <a:off x="6311462" y="1773843"/>
              <a:ext cx="4766407" cy="406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5482">
                      <a:extLst>
                        <a:ext uri="{9D8B030D-6E8A-4147-A177-3AD203B41FA5}">
                          <a16:colId xmlns:a16="http://schemas.microsoft.com/office/drawing/2014/main" val="1942882206"/>
                        </a:ext>
                      </a:extLst>
                    </a:gridCol>
                    <a:gridCol w="1196975">
                      <a:extLst>
                        <a:ext uri="{9D8B030D-6E8A-4147-A177-3AD203B41FA5}">
                          <a16:colId xmlns:a16="http://schemas.microsoft.com/office/drawing/2014/main" val="1138145074"/>
                        </a:ext>
                      </a:extLst>
                    </a:gridCol>
                    <a:gridCol w="1196975">
                      <a:extLst>
                        <a:ext uri="{9D8B030D-6E8A-4147-A177-3AD203B41FA5}">
                          <a16:colId xmlns:a16="http://schemas.microsoft.com/office/drawing/2014/main" val="170116774"/>
                        </a:ext>
                      </a:extLst>
                    </a:gridCol>
                    <a:gridCol w="1196975">
                      <a:extLst>
                        <a:ext uri="{9D8B030D-6E8A-4147-A177-3AD203B41FA5}">
                          <a16:colId xmlns:a16="http://schemas.microsoft.com/office/drawing/2014/main" val="2746158491"/>
                        </a:ext>
                      </a:extLst>
                    </a:gridCol>
                  </a:tblGrid>
                  <a:tr h="1854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Nuclide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756854"/>
                      </a:ext>
                    </a:extLst>
                  </a:tr>
                  <a:tr h="1854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30000" dirty="0" err="1"/>
                            <a:t>nat</a:t>
                          </a:r>
                          <a:r>
                            <a:rPr lang="en-US" dirty="0" err="1"/>
                            <a:t>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1.7568(10)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80.26(6)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82.02(6)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8036996"/>
                      </a:ext>
                    </a:extLst>
                  </a:tr>
                  <a:tr h="1854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30000" dirty="0"/>
                            <a:t>1</a:t>
                          </a:r>
                          <a:r>
                            <a:rPr lang="en-US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1.7583(10)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80.27(6)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82.03(6)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43726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30000" dirty="0"/>
                            <a:t>2</a:t>
                          </a:r>
                          <a:r>
                            <a:rPr lang="en-US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5.592(7)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2.05(3)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7.64(3)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66516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30000" dirty="0" err="1"/>
                            <a:t>nat</a:t>
                          </a:r>
                          <a:r>
                            <a:rPr lang="en-US" dirty="0" err="1"/>
                            <a:t>Li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0.454(10)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0.92(3)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1.37(3)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1942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30000" dirty="0"/>
                            <a:t>6</a:t>
                          </a:r>
                          <a:r>
                            <a:rPr lang="en-US" dirty="0"/>
                            <a:t>Li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0.51(5)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0.46(5)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0.97(7)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77333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30000" dirty="0"/>
                            <a:t>7</a:t>
                          </a:r>
                          <a:r>
                            <a:rPr lang="en-US" dirty="0"/>
                            <a:t>Li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0.619(11)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0.78(3)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1.40(3)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6454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30000" dirty="0" err="1"/>
                            <a:t>nat</a:t>
                          </a:r>
                          <a:r>
                            <a:rPr lang="en-US" dirty="0" err="1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0.354(5)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1.70(12)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5.24(11)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7886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30000" dirty="0"/>
                            <a:t>10</a:t>
                          </a:r>
                          <a:r>
                            <a:rPr lang="en-US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0.144(8)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3.0(4)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3.1(4)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4953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30000" dirty="0"/>
                            <a:t>11</a:t>
                          </a:r>
                          <a:r>
                            <a:rPr lang="en-US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5.56(7)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0.21(7)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5.77(10)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4677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30000" dirty="0"/>
                            <a:t>23</a:t>
                          </a:r>
                          <a:r>
                            <a:rPr lang="en-US" dirty="0"/>
                            <a:t>Na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1.66(2)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1.62(3)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3.28(4)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1244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F80CD9B2-B44C-4C83-83D0-5F9FD55649A5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393149385"/>
                  </p:ext>
                </p:extLst>
              </p:nvPr>
            </p:nvGraphicFramePr>
            <p:xfrm>
              <a:off x="6311462" y="1773843"/>
              <a:ext cx="4766407" cy="4064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5482">
                      <a:extLst>
                        <a:ext uri="{9D8B030D-6E8A-4147-A177-3AD203B41FA5}">
                          <a16:colId xmlns:a16="http://schemas.microsoft.com/office/drawing/2014/main" val="1942882206"/>
                        </a:ext>
                      </a:extLst>
                    </a:gridCol>
                    <a:gridCol w="1196975">
                      <a:extLst>
                        <a:ext uri="{9D8B030D-6E8A-4147-A177-3AD203B41FA5}">
                          <a16:colId xmlns:a16="http://schemas.microsoft.com/office/drawing/2014/main" val="1138145074"/>
                        </a:ext>
                      </a:extLst>
                    </a:gridCol>
                    <a:gridCol w="1196975">
                      <a:extLst>
                        <a:ext uri="{9D8B030D-6E8A-4147-A177-3AD203B41FA5}">
                          <a16:colId xmlns:a16="http://schemas.microsoft.com/office/drawing/2014/main" val="170116774"/>
                        </a:ext>
                      </a:extLst>
                    </a:gridCol>
                    <a:gridCol w="1196975">
                      <a:extLst>
                        <a:ext uri="{9D8B030D-6E8A-4147-A177-3AD203B41FA5}">
                          <a16:colId xmlns:a16="http://schemas.microsoft.com/office/drawing/2014/main" val="274615849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Nuclide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8477" t="-8333" r="-201523" b="-103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99490" t="-8333" r="-102551" b="-103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7970" t="-8333" r="-2030" b="-103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75685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30000" dirty="0" err="1"/>
                            <a:t>nat</a:t>
                          </a:r>
                          <a:r>
                            <a:rPr lang="en-US" dirty="0" err="1"/>
                            <a:t>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1.7568(10)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80.26(6)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82.02(6)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803699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30000" dirty="0"/>
                            <a:t>1</a:t>
                          </a:r>
                          <a:r>
                            <a:rPr lang="en-US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1.7583(10)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80.27(6)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82.03(6)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43726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30000" dirty="0"/>
                            <a:t>2</a:t>
                          </a:r>
                          <a:r>
                            <a:rPr lang="en-US" dirty="0"/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5.592(7)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2.05(3)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7.64(3)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66516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30000" dirty="0" err="1"/>
                            <a:t>nat</a:t>
                          </a:r>
                          <a:r>
                            <a:rPr lang="en-US" dirty="0" err="1"/>
                            <a:t>Li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0.454(10)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0.92(3)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1.37(3)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1942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30000" dirty="0"/>
                            <a:t>6</a:t>
                          </a:r>
                          <a:r>
                            <a:rPr lang="en-US" dirty="0"/>
                            <a:t>Li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0.51(5)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0.46(5)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0.97(7)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77333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30000" dirty="0"/>
                            <a:t>7</a:t>
                          </a:r>
                          <a:r>
                            <a:rPr lang="en-US" dirty="0"/>
                            <a:t>Li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0.619(11)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0.78(3)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1.40(3)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64541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30000" dirty="0" err="1"/>
                            <a:t>nat</a:t>
                          </a:r>
                          <a:r>
                            <a:rPr lang="en-US" dirty="0" err="1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0.354(5)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1.70(12)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5.24(11)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7886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30000" dirty="0"/>
                            <a:t>10</a:t>
                          </a:r>
                          <a:r>
                            <a:rPr lang="en-US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0.144(8)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3.0(4)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3.1(4)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4953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30000" dirty="0"/>
                            <a:t>11</a:t>
                          </a:r>
                          <a:r>
                            <a:rPr lang="en-US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5.56(7)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0.21(7)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5.77(10)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4677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30000" dirty="0"/>
                            <a:t>23</a:t>
                          </a:r>
                          <a:r>
                            <a:rPr lang="en-US" dirty="0"/>
                            <a:t>Na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1.66(2)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1.62(3)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3.28(4)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71244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8285F2-A6E0-4548-B855-7C698CA8F953}"/>
              </a:ext>
            </a:extLst>
          </p:cNvPr>
          <p:cNvSpPr txBox="1"/>
          <p:nvPr/>
        </p:nvSpPr>
        <p:spPr>
          <a:xfrm>
            <a:off x="5919040" y="1324303"/>
            <a:ext cx="5655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Bound Scattering Cross Sections for Selected Nuclides (b) </a:t>
            </a:r>
          </a:p>
        </p:txBody>
      </p:sp>
    </p:spTree>
    <p:extLst>
      <p:ext uri="{BB962C8B-B14F-4D97-AF65-F5344CB8AC3E}">
        <p14:creationId xmlns:p14="http://schemas.microsoft.com/office/powerpoint/2010/main" val="241325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FE3725-4264-4995-A1E7-8843314D1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D(</a:t>
            </a:r>
            <a:r>
              <a:rPr lang="en-US" baseline="30000" dirty="0"/>
              <a:t>7</a:t>
            </a:r>
            <a:r>
              <a:rPr lang="en-US" dirty="0"/>
              <a:t>LiD) Mixed Elastic Scattering TSL Evaluation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4EEB1-E40C-4929-ABBC-C7D571ED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0AF0B2-C319-4079-B716-8A2759449A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57275" y="2039865"/>
            <a:ext cx="4862513" cy="3532332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9B1CA0B-8862-4A7E-BDCF-9CFE7CEFC4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50000" y="2069409"/>
            <a:ext cx="4787900" cy="34732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803943-BD30-489D-8C59-016592F203F0}"/>
              </a:ext>
            </a:extLst>
          </p:cNvPr>
          <p:cNvSpPr txBox="1"/>
          <p:nvPr/>
        </p:nvSpPr>
        <p:spPr>
          <a:xfrm>
            <a:off x="1193430" y="5683025"/>
            <a:ext cx="4944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/>
              <a:t>7</a:t>
            </a:r>
            <a:r>
              <a:rPr lang="en-US" b="1" dirty="0"/>
              <a:t>LiD coherent and D incoherent elastic scattering </a:t>
            </a:r>
            <a:br>
              <a:rPr lang="en-US" b="1" dirty="0"/>
            </a:br>
            <a:r>
              <a:rPr lang="en-US" b="1" dirty="0"/>
              <a:t>cross sections approximately the same magnitude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BDFF06-A1E7-401A-AE0A-F60333D7AFC8}"/>
              </a:ext>
            </a:extLst>
          </p:cNvPr>
          <p:cNvSpPr txBox="1"/>
          <p:nvPr/>
        </p:nvSpPr>
        <p:spPr>
          <a:xfrm>
            <a:off x="6350000" y="5602945"/>
            <a:ext cx="478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Both coherent and incoherent elastic scattering effects captured in NDEX total elastic scattering cross sections</a:t>
            </a:r>
          </a:p>
        </p:txBody>
      </p:sp>
    </p:spTree>
    <p:extLst>
      <p:ext uri="{BB962C8B-B14F-4D97-AF65-F5344CB8AC3E}">
        <p14:creationId xmlns:p14="http://schemas.microsoft.com/office/powerpoint/2010/main" val="325973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FE3725-4264-4995-A1E7-8843314D1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7</a:t>
            </a:r>
            <a:r>
              <a:rPr lang="en-US" dirty="0"/>
              <a:t>Li(</a:t>
            </a:r>
            <a:r>
              <a:rPr lang="en-US" baseline="30000" dirty="0"/>
              <a:t>7</a:t>
            </a:r>
            <a:r>
              <a:rPr lang="en-US" dirty="0"/>
              <a:t>LiD) Mixed Elastic Scattering TSL Evaluation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4EEB1-E40C-4929-ABBC-C7D571ED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F9520189-C032-4B82-B5B3-A496488A62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57275" y="2039865"/>
            <a:ext cx="4862513" cy="353233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EE01E4B-C505-4185-9CB5-964F8CCEE29E}"/>
              </a:ext>
            </a:extLst>
          </p:cNvPr>
          <p:cNvSpPr txBox="1"/>
          <p:nvPr/>
        </p:nvSpPr>
        <p:spPr>
          <a:xfrm>
            <a:off x="1057274" y="5746228"/>
            <a:ext cx="486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/>
              <a:t>7</a:t>
            </a:r>
            <a:r>
              <a:rPr lang="en-US" b="1" dirty="0"/>
              <a:t>LiD coherent elastic scattering component larger than </a:t>
            </a:r>
            <a:r>
              <a:rPr lang="en-US" b="1" baseline="30000" dirty="0"/>
              <a:t>7</a:t>
            </a:r>
            <a:r>
              <a:rPr lang="en-US" b="1" dirty="0"/>
              <a:t>Li incoherent elastic scattering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74A7D8-EAF9-4B06-8D96-5CE54C2E2553}"/>
              </a:ext>
            </a:extLst>
          </p:cNvPr>
          <p:cNvSpPr txBox="1"/>
          <p:nvPr/>
        </p:nvSpPr>
        <p:spPr>
          <a:xfrm>
            <a:off x="6350000" y="5746228"/>
            <a:ext cx="478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/>
              <a:t>7</a:t>
            </a:r>
            <a:r>
              <a:rPr lang="en-US" b="1" dirty="0"/>
              <a:t>LiD Bragg scattering more prominent in </a:t>
            </a:r>
            <a:r>
              <a:rPr lang="en-US" b="1" baseline="30000" dirty="0"/>
              <a:t>7</a:t>
            </a:r>
            <a:r>
              <a:rPr lang="en-US" b="1" dirty="0"/>
              <a:t>Li(</a:t>
            </a:r>
            <a:r>
              <a:rPr lang="en-US" b="1" baseline="30000" dirty="0"/>
              <a:t>7</a:t>
            </a:r>
            <a:r>
              <a:rPr lang="en-US" b="1" dirty="0"/>
              <a:t>LiD) total scattering cross sections from NDEX</a:t>
            </a:r>
          </a:p>
        </p:txBody>
      </p:sp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D249C986-4CC5-4580-9ED3-6ED44691A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50000" y="2068189"/>
            <a:ext cx="4787900" cy="347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3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510D04D-35E4-4D40-ADE8-3AB8B801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ENDF-6 Format Proposal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2016B83-1641-4D49-9657-43419A52EA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7275" y="1699275"/>
            <a:ext cx="4862513" cy="4213512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E64D59A-DC51-4030-B395-445FC1168C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59863" y="1747179"/>
            <a:ext cx="4787900" cy="465735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47038-A3FD-4D4B-BC3D-0343334F3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3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989D-4097-4647-A3A6-CABAB36F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D(7LiD) Mixed Elastic Scattering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90C06-CA3D-4DB3-9491-C5A1B317F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462" y="1074295"/>
            <a:ext cx="7007246" cy="511677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1.150000+2 1.996800+0          3          0          0          0  15 7  2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2.936000+2 0.000000+0          5          0          1       3374  15 7  2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3374          1                                              15 7  2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1.235573-3 2.67690-34 2.471146-3 5.24780-34 3.706719-3 3.757353-3  15 7  2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4.942291-3 1.386287-2 6.177864-3 1.386287-2 7.413437-3 1.386287-2  15 7  2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9.884583-3 2.595574-2 1.112016-2 2.595574-2 1.235573-2 2.595574-2  15 7  2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1.359130-2 2.992438-2 1.482687-2 3.549502-2 1.606245-2 3.549502-2  15 7  2</a:t>
            </a:r>
          </a:p>
          <a:p>
            <a:pPr marL="114300" indent="0">
              <a:buNone/>
            </a:pPr>
            <a:r>
              <a:rPr lang="en-US" sz="1100" dirty="0">
                <a:latin typeface="+mn-lt"/>
                <a:cs typeface="Courier New" panose="02070309020205020404" pitchFamily="49" charset="0"/>
              </a:rPr>
              <a:t>   ⁞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4.399400-2 4.399400-2 4.399400-2 4.399400-2 4.399400-2 4.399400-2  15 7  2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4.399400-2 4.399400-2                                              15 7  2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2.054202+0 0.000000+0          0          0          1          6  15 7  2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6          2                                              15 7  2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2.936000+2 8.937898+0 4.000000+2 1.047985+1 5.000000+2 1.213545+1  15 7  2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6.000000+2 1.390890+1 7.000000+2 1.575652+1 8.000000+2 1.765328+1  15 7  2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0.000000+0 0.000000+0          0          0          0          0  15 7  0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1.150000+2 1.996800+0          0          1          0          0  15 7  4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0.000000+0 0.000000+0          0          0          6          0  15 7  4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3.395004+0 1.976285+2 1.996800+0 5.000000+0 0.000000+0 1.000000+0  15 7  4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0.000000+0 0.000000+0          0          0          1        300  15 7  4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300          4                                              15 7  4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2.936000+2 0.000000+0          5          0          1        200  15 7  4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200          4                                              15 7  4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2.059042-2 4.931327-4 2.163677-2 5.181545-4 2.273629-2 5.444438-4  15 7  4</a:t>
            </a:r>
          </a:p>
          <a:p>
            <a:pPr marL="11430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2.389168-2 5.720646-4 2.510579-2 6.010840-4 2.638160-2 6.315727-4  15 7  4</a:t>
            </a:r>
          </a:p>
          <a:p>
            <a:pPr marL="114300" indent="0">
              <a:buNone/>
            </a:pPr>
            <a:r>
              <a:rPr lang="en-US" sz="1100" dirty="0">
                <a:latin typeface="+mn-lt"/>
                <a:cs typeface="Courier New" panose="02070309020205020404" pitchFamily="49" charset="0"/>
              </a:rPr>
              <a:t>   ⁞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58B5B-A733-4232-A87A-CD6AD7ADBD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6E2E29-96FC-EF40-8EEC-20DB88BC4DF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324BF-F48E-49DA-83DF-4EA8C71942E0}"/>
              </a:ext>
            </a:extLst>
          </p:cNvPr>
          <p:cNvSpPr/>
          <p:nvPr/>
        </p:nvSpPr>
        <p:spPr>
          <a:xfrm>
            <a:off x="3227882" y="1024328"/>
            <a:ext cx="919397" cy="259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47347-E73C-4897-B555-62AC50498B7D}"/>
              </a:ext>
            </a:extLst>
          </p:cNvPr>
          <p:cNvSpPr txBox="1"/>
          <p:nvPr/>
        </p:nvSpPr>
        <p:spPr>
          <a:xfrm>
            <a:off x="2238531" y="704963"/>
            <a:ext cx="87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LTHR=3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AE5FEB-44A8-4EDC-AC1F-D7E911510484}"/>
              </a:ext>
            </a:extLst>
          </p:cNvPr>
          <p:cNvCxnSpPr>
            <a:stCxn id="7" idx="3"/>
            <a:endCxn id="6" idx="0"/>
          </p:cNvCxnSpPr>
          <p:nvPr/>
        </p:nvCxnSpPr>
        <p:spPr>
          <a:xfrm>
            <a:off x="3118003" y="889629"/>
            <a:ext cx="569578" cy="134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355C429-729A-43BD-8E71-660BC14A89F2}"/>
              </a:ext>
            </a:extLst>
          </p:cNvPr>
          <p:cNvSpPr/>
          <p:nvPr/>
        </p:nvSpPr>
        <p:spPr>
          <a:xfrm>
            <a:off x="7779896" y="1284157"/>
            <a:ext cx="64956" cy="176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533B95-0D7B-44B2-8386-8E1EEE619FF9}"/>
              </a:ext>
            </a:extLst>
          </p:cNvPr>
          <p:cNvSpPr/>
          <p:nvPr/>
        </p:nvSpPr>
        <p:spPr>
          <a:xfrm>
            <a:off x="7779896" y="3146686"/>
            <a:ext cx="64956" cy="7567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0CD431-6B48-4336-BC2E-3B719901F4CE}"/>
              </a:ext>
            </a:extLst>
          </p:cNvPr>
          <p:cNvSpPr txBox="1"/>
          <p:nvPr/>
        </p:nvSpPr>
        <p:spPr>
          <a:xfrm>
            <a:off x="8254584" y="1833797"/>
            <a:ext cx="172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Coherent Elastic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01871-7535-4CB7-BCCC-D23DCEDB59C9}"/>
              </a:ext>
            </a:extLst>
          </p:cNvPr>
          <p:cNvSpPr/>
          <p:nvPr/>
        </p:nvSpPr>
        <p:spPr>
          <a:xfrm>
            <a:off x="7779894" y="4167266"/>
            <a:ext cx="64957" cy="20238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5D2ACA-968B-437B-8080-16198C84D017}"/>
              </a:ext>
            </a:extLst>
          </p:cNvPr>
          <p:cNvSpPr txBox="1"/>
          <p:nvPr/>
        </p:nvSpPr>
        <p:spPr>
          <a:xfrm>
            <a:off x="8254584" y="3313663"/>
            <a:ext cx="1878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Incoherent Elastic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9923FD-7F65-47BA-AF42-08F63DE6F344}"/>
              </a:ext>
            </a:extLst>
          </p:cNvPr>
          <p:cNvSpPr txBox="1"/>
          <p:nvPr/>
        </p:nvSpPr>
        <p:spPr>
          <a:xfrm>
            <a:off x="8254584" y="4811979"/>
            <a:ext cx="97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Inelastic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A4DD03-2002-4636-8D5D-B8BEA212120E}"/>
              </a:ext>
            </a:extLst>
          </p:cNvPr>
          <p:cNvSpPr/>
          <p:nvPr/>
        </p:nvSpPr>
        <p:spPr>
          <a:xfrm>
            <a:off x="1279161" y="3092970"/>
            <a:ext cx="959370" cy="2206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49BF81-0AFA-434E-8490-83C06C4E5492}"/>
              </a:ext>
            </a:extLst>
          </p:cNvPr>
          <p:cNvSpPr txBox="1"/>
          <p:nvPr/>
        </p:nvSpPr>
        <p:spPr>
          <a:xfrm>
            <a:off x="8524407" y="2444455"/>
            <a:ext cx="250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Bound incoherent scattering cross section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B6B7C8-7A60-4D40-8F61-78ECCF0210EE}"/>
              </a:ext>
            </a:extLst>
          </p:cNvPr>
          <p:cNvCxnSpPr/>
          <p:nvPr/>
        </p:nvCxnSpPr>
        <p:spPr>
          <a:xfrm flipV="1">
            <a:off x="2238531" y="2693233"/>
            <a:ext cx="6195935" cy="39973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715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NLTheme1">
  <a:themeElements>
    <a:clrScheme name="Naval Nuclear Laboratory Custom">
      <a:dk1>
        <a:srgbClr val="32396F"/>
      </a:dk1>
      <a:lt1>
        <a:srgbClr val="FFFFFF"/>
      </a:lt1>
      <a:dk2>
        <a:srgbClr val="40AE49"/>
      </a:dk2>
      <a:lt2>
        <a:srgbClr val="FFFFFF"/>
      </a:lt2>
      <a:accent1>
        <a:srgbClr val="32396F"/>
      </a:accent1>
      <a:accent2>
        <a:srgbClr val="849EAA"/>
      </a:accent2>
      <a:accent3>
        <a:srgbClr val="40AE49"/>
      </a:accent3>
      <a:accent4>
        <a:srgbClr val="75D078"/>
      </a:accent4>
      <a:accent5>
        <a:srgbClr val="B1A089"/>
      </a:accent5>
      <a:accent6>
        <a:srgbClr val="D0C5B8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LTheme1" id="{D629ABA3-9026-4472-B617-E3B406EDA272}" vid="{8C679CC6-9017-4624-B583-B15F4BB57E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Naval Nuclear Laboratory Custom">
      <a:dk1>
        <a:srgbClr val="32396F"/>
      </a:dk1>
      <a:lt1>
        <a:srgbClr val="FFFFFF"/>
      </a:lt1>
      <a:dk2>
        <a:srgbClr val="40AE49"/>
      </a:dk2>
      <a:lt2>
        <a:srgbClr val="FFFFFF"/>
      </a:lt2>
      <a:accent1>
        <a:srgbClr val="32396F"/>
      </a:accent1>
      <a:accent2>
        <a:srgbClr val="849EAA"/>
      </a:accent2>
      <a:accent3>
        <a:srgbClr val="40AE49"/>
      </a:accent3>
      <a:accent4>
        <a:srgbClr val="75D078"/>
      </a:accent4>
      <a:accent5>
        <a:srgbClr val="B1A089"/>
      </a:accent5>
      <a:accent6>
        <a:srgbClr val="D0C5B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A4B97B5D70064C829382BACDE0F498" ma:contentTypeVersion="11" ma:contentTypeDescription="Create a new document." ma:contentTypeScope="" ma:versionID="5e01d7de19694c91811094388f2cfe53">
  <xsd:schema xmlns:xsd="http://www.w3.org/2001/XMLSchema" xmlns:xs="http://www.w3.org/2001/XMLSchema" xmlns:p="http://schemas.microsoft.com/office/2006/metadata/properties" xmlns:ns3="fa976ae9-3bba-4021-810c-f457d1babf54" xmlns:ns4="e4c3143c-034d-46b5-bf6a-2ba79f29ae42" targetNamespace="http://schemas.microsoft.com/office/2006/metadata/properties" ma:root="true" ma:fieldsID="3c70a73f95b0d06c3cc8d456a59bfeb9" ns3:_="" ns4:_="">
    <xsd:import namespace="fa976ae9-3bba-4021-810c-f457d1babf54"/>
    <xsd:import namespace="e4c3143c-034d-46b5-bf6a-2ba79f29ae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76ae9-3bba-4021-810c-f457d1babf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3143c-034d-46b5-bf6a-2ba79f29ae4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621822-C99C-406F-AA51-51A13A17CCE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95C542E-C7ED-4165-BBCF-A4E9928A55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CA1C82-35CE-46C6-9DC5-B54CE6D3FB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976ae9-3bba-4021-810c-f457d1babf54"/>
    <ds:schemaRef ds:uri="e4c3143c-034d-46b5-bf6a-2ba79f29ae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NNLTheme1</Template>
  <TotalTime>13056</TotalTime>
  <Words>518</Words>
  <Application>Microsoft Office PowerPoint</Application>
  <PresentationFormat>Widescreen</PresentationFormat>
  <Paragraphs>109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Courier New</vt:lpstr>
      <vt:lpstr>NNLTheme1</vt:lpstr>
      <vt:lpstr>Mixed Elastic Scattering Format Proposal</vt:lpstr>
      <vt:lpstr>Motivation</vt:lpstr>
      <vt:lpstr>D(7LiD) Mixed Elastic Scattering TSL Evaluation</vt:lpstr>
      <vt:lpstr>7Li(7LiD) Mixed Elastic Scattering TSL Evaluation</vt:lpstr>
      <vt:lpstr>ENDF-6 Format Proposal</vt:lpstr>
      <vt:lpstr>D(7LiD) Mixed Elastic Scattering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</dc:creator>
  <cp:lastModifiedBy>Zerkle, Michael L. (Contractor)</cp:lastModifiedBy>
  <cp:revision>1842</cp:revision>
  <cp:lastPrinted>2020-04-23T01:57:53Z</cp:lastPrinted>
  <dcterms:created xsi:type="dcterms:W3CDTF">2015-05-17T13:17:01Z</dcterms:created>
  <dcterms:modified xsi:type="dcterms:W3CDTF">2020-11-29T17:20:04Z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0x010100EEA4B97B5D70064C829382BACDE0F498</vt:lpwstr>
  </property>
</Properties>
</file>