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62" r:id="rId3"/>
    <p:sldId id="263" r:id="rId4"/>
    <p:sldId id="258" r:id="rId5"/>
    <p:sldId id="257" r:id="rId6"/>
    <p:sldId id="264" r:id="rId7"/>
    <p:sldId id="274" r:id="rId8"/>
    <p:sldId id="275" r:id="rId9"/>
    <p:sldId id="265" r:id="rId10"/>
    <p:sldId id="270" r:id="rId11"/>
    <p:sldId id="271" r:id="rId12"/>
    <p:sldId id="266" r:id="rId13"/>
    <p:sldId id="272" r:id="rId14"/>
    <p:sldId id="273" r:id="rId15"/>
    <p:sldId id="267" r:id="rId16"/>
    <p:sldId id="278" r:id="rId17"/>
    <p:sldId id="279" r:id="rId18"/>
    <p:sldId id="268" r:id="rId19"/>
    <p:sldId id="280" r:id="rId20"/>
    <p:sldId id="281" r:id="rId21"/>
    <p:sldId id="269" r:id="rId22"/>
    <p:sldId id="276" r:id="rId23"/>
    <p:sldId id="27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q4El+JpFn6SD3Jqq2NdoigQfh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76554A-02ED-4660-B069-AFDC5DE62D5A}">
  <a:tblStyle styleId="{3276554A-02ED-4660-B069-AFDC5DE62D5A}"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7A37BF4-2F3F-4F8F-924D-38DE84971625}"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1"/>
    <p:restoredTop sz="97059"/>
  </p:normalViewPr>
  <p:slideViewPr>
    <p:cSldViewPr snapToGrid="0" snapToObjects="1">
      <p:cViewPr varScale="1">
        <p:scale>
          <a:sx n="122" d="100"/>
          <a:sy n="122" d="100"/>
        </p:scale>
        <p:origin x="5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6e47a2139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96e47a2139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3" name="Google Shape;93;g96e47a2139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10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894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49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d3523f7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d3523f7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28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25078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NL 1">
    <p:spTree>
      <p:nvGrpSpPr>
        <p:cNvPr id="1" name=""/>
        <p:cNvGrpSpPr/>
        <p:nvPr/>
      </p:nvGrpSpPr>
      <p:grpSpPr>
        <a:xfrm>
          <a:off x="0" y="0"/>
          <a:ext cx="0" cy="0"/>
          <a:chOff x="0" y="0"/>
          <a:chExt cx="0" cy="0"/>
        </a:xfrm>
      </p:grpSpPr>
      <p:sp>
        <p:nvSpPr>
          <p:cNvPr id="7" name="Rectangle 6"/>
          <p:cNvSpPr/>
          <p:nvPr/>
        </p:nvSpPr>
        <p:spPr>
          <a:xfrm>
            <a:off x="0" y="985093"/>
            <a:ext cx="12192000" cy="55077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 name="Title 1"/>
          <p:cNvSpPr>
            <a:spLocks noGrp="1"/>
          </p:cNvSpPr>
          <p:nvPr>
            <p:ph type="title" hasCustomPrompt="1"/>
          </p:nvPr>
        </p:nvSpPr>
        <p:spPr>
          <a:xfrm>
            <a:off x="609600" y="3"/>
            <a:ext cx="10972800" cy="985093"/>
          </a:xfrm>
          <a:prstGeom prst="rect">
            <a:avLst/>
          </a:prstGeom>
        </p:spPr>
        <p:txBody>
          <a:bodyPr anchor="ctr"/>
          <a:lstStyle/>
          <a:p>
            <a:r>
              <a:rPr lang="en-US" dirty="0"/>
              <a:t>Click to edit title</a:t>
            </a:r>
          </a:p>
        </p:txBody>
      </p:sp>
      <p:sp>
        <p:nvSpPr>
          <p:cNvPr id="9" name="Date Placeholder 8"/>
          <p:cNvSpPr>
            <a:spLocks noGrp="1"/>
          </p:cNvSpPr>
          <p:nvPr>
            <p:ph type="dt" sz="half" idx="10"/>
          </p:nvPr>
        </p:nvSpPr>
        <p:spPr/>
        <p:txBody>
          <a:bodyPr/>
          <a:lstStyle/>
          <a:p>
            <a:fld id="{3BB050BD-D5D4-004B-87E1-382D8D28594F}" type="datetime1">
              <a:rPr lang="en-US" smtClean="0"/>
              <a:t>12/2/20</a:t>
            </a:fld>
            <a:r>
              <a:rPr lang="en-US"/>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r>
              <a:rPr lang="en-US"/>
              <a:t>Los Alamos National Laboratory</a:t>
            </a:r>
            <a:endParaRPr lang="en-US" dirty="0"/>
          </a:p>
        </p:txBody>
      </p:sp>
      <p:sp>
        <p:nvSpPr>
          <p:cNvPr id="8" name="Content Placeholder 2"/>
          <p:cNvSpPr>
            <a:spLocks noGrp="1"/>
          </p:cNvSpPr>
          <p:nvPr>
            <p:ph idx="1" hasCustomPrompt="1"/>
          </p:nvPr>
        </p:nvSpPr>
        <p:spPr>
          <a:xfrm>
            <a:off x="609600" y="1131636"/>
            <a:ext cx="10972800" cy="5194128"/>
          </a:xfrm>
          <a:prstGeom prst="rect">
            <a:avLst/>
          </a:prstGeom>
        </p:spPr>
        <p:txBody>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241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mailto:sobesv@utk.edu" TargetMode="External"/><Relationship Id="rId5" Type="http://schemas.openxmlformats.org/officeDocument/2006/relationships/hyperlink" Target="mailto:kolos1@llnl.gov" TargetMode="External"/><Relationship Id="rId4" Type="http://schemas.openxmlformats.org/officeDocument/2006/relationships/hyperlink" Target="mailto:marchand4@llnl.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559684"/>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WANDA 2021</a:t>
            </a:r>
            <a:endParaRPr dirty="0"/>
          </a:p>
        </p:txBody>
      </p:sp>
      <p:sp>
        <p:nvSpPr>
          <p:cNvPr id="89" name="Google Shape;89;p1"/>
          <p:cNvSpPr txBox="1">
            <a:spLocks noGrp="1"/>
          </p:cNvSpPr>
          <p:nvPr>
            <p:ph type="subTitle" idx="1"/>
          </p:nvPr>
        </p:nvSpPr>
        <p:spPr>
          <a:xfrm>
            <a:off x="1524000" y="4039359"/>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i="1" dirty="0"/>
              <a:t>Connecting the humans behind the nuclear data</a:t>
            </a:r>
            <a:endParaRPr dirty="0"/>
          </a:p>
        </p:txBody>
      </p:sp>
      <p:pic>
        <p:nvPicPr>
          <p:cNvPr id="5" name="Picture 4" descr="A large body of water with a city in the background&#10;&#10;Description automatically generated">
            <a:extLst>
              <a:ext uri="{FF2B5EF4-FFF2-40B4-BE49-F238E27FC236}">
                <a16:creationId xmlns:a16="http://schemas.microsoft.com/office/drawing/2014/main" id="{7C255D17-7ADE-7441-866A-C47B471B65BE}"/>
              </a:ext>
            </a:extLst>
          </p:cNvPr>
          <p:cNvPicPr>
            <a:picLocks noChangeAspect="1"/>
          </p:cNvPicPr>
          <p:nvPr/>
        </p:nvPicPr>
        <p:blipFill>
          <a:blip r:embed="rId3"/>
          <a:stretch>
            <a:fillRect/>
          </a:stretch>
        </p:blipFill>
        <p:spPr>
          <a:xfrm>
            <a:off x="-1" y="0"/>
            <a:ext cx="12192000" cy="21822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30CFCE-CA78-EF4D-B89E-16A8FBBC90D3}"/>
              </a:ext>
            </a:extLst>
          </p:cNvPr>
          <p:cNvSpPr>
            <a:spLocks noGrp="1"/>
          </p:cNvSpPr>
          <p:nvPr>
            <p:ph type="title"/>
          </p:nvPr>
        </p:nvSpPr>
        <p:spPr/>
        <p:txBody>
          <a:bodyPr>
            <a:normAutofit/>
          </a:bodyPr>
          <a:lstStyle/>
          <a:p>
            <a:r>
              <a:rPr lang="en-US" sz="3200" b="1" dirty="0"/>
              <a:t>Expanded Benchmarks and Validation for Nuclear Data</a:t>
            </a:r>
          </a:p>
        </p:txBody>
      </p:sp>
      <p:sp>
        <p:nvSpPr>
          <p:cNvPr id="5" name="Content Placeholder 4">
            <a:extLst>
              <a:ext uri="{FF2B5EF4-FFF2-40B4-BE49-F238E27FC236}">
                <a16:creationId xmlns:a16="http://schemas.microsoft.com/office/drawing/2014/main" id="{1797FF8F-8F0D-AA46-AFBB-3E9B3BAB9993}"/>
              </a:ext>
            </a:extLst>
          </p:cNvPr>
          <p:cNvSpPr>
            <a:spLocks noGrp="1"/>
          </p:cNvSpPr>
          <p:nvPr>
            <p:ph idx="1"/>
          </p:nvPr>
        </p:nvSpPr>
        <p:spPr>
          <a:xfrm>
            <a:off x="838200" y="1530062"/>
            <a:ext cx="10515600" cy="4351338"/>
          </a:xfrm>
        </p:spPr>
        <p:txBody>
          <a:bodyPr>
            <a:normAutofit fontScale="85000" lnSpcReduction="20000"/>
          </a:bodyPr>
          <a:lstStyle/>
          <a:p>
            <a:pPr marL="0" indent="0">
              <a:buNone/>
            </a:pPr>
            <a:r>
              <a:rPr lang="en-US" b="1" dirty="0"/>
              <a:t>Overview</a:t>
            </a:r>
          </a:p>
          <a:p>
            <a:r>
              <a:rPr lang="en-US" dirty="0"/>
              <a:t>Many programs would benefit from the development of well-characterized and documented benchmarks</a:t>
            </a:r>
          </a:p>
          <a:p>
            <a:r>
              <a:rPr lang="en-US" dirty="0"/>
              <a:t>A broader suite of benchmarks (beyond critical benchmarks) are needed </a:t>
            </a:r>
          </a:p>
          <a:p>
            <a:pPr lvl="1"/>
            <a:r>
              <a:rPr lang="en-US" dirty="0"/>
              <a:t>More complete validation of nuclear data and physics important for other applications</a:t>
            </a:r>
          </a:p>
          <a:p>
            <a:pPr lvl="1"/>
            <a:r>
              <a:rPr lang="en-US" dirty="0"/>
              <a:t>Leverage the framework used by the criticality safety and reactor physics communities </a:t>
            </a:r>
          </a:p>
          <a:p>
            <a:pPr marL="0" indent="0">
              <a:buNone/>
            </a:pPr>
            <a:r>
              <a:rPr lang="en-US" b="1" dirty="0"/>
              <a:t>This session will</a:t>
            </a:r>
          </a:p>
          <a:p>
            <a:r>
              <a:rPr lang="en-US" dirty="0"/>
              <a:t>Explore new and historical experiments that could be turned into benchmarks</a:t>
            </a:r>
          </a:p>
          <a:p>
            <a:r>
              <a:rPr lang="en-US" dirty="0"/>
              <a:t>Focus on application areas and what data is used, how they currently validate, and integral needs</a:t>
            </a:r>
          </a:p>
          <a:p>
            <a:r>
              <a:rPr lang="en-US" dirty="0"/>
              <a:t>Investigate simulation capabilities and needs to model measurement responses and sensitivities for these experiments</a:t>
            </a:r>
          </a:p>
          <a:p>
            <a:endParaRPr lang="en-US" dirty="0"/>
          </a:p>
        </p:txBody>
      </p:sp>
    </p:spTree>
    <p:extLst>
      <p:ext uri="{BB962C8B-B14F-4D97-AF65-F5344CB8AC3E}">
        <p14:creationId xmlns:p14="http://schemas.microsoft.com/office/powerpoint/2010/main" val="144344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3384C-DFD7-FC49-B91C-C80F212A9B24}"/>
              </a:ext>
            </a:extLst>
          </p:cNvPr>
          <p:cNvSpPr>
            <a:spLocks noGrp="1"/>
          </p:cNvSpPr>
          <p:nvPr>
            <p:ph type="title"/>
          </p:nvPr>
        </p:nvSpPr>
        <p:spPr/>
        <p:txBody>
          <a:bodyPr>
            <a:normAutofit/>
          </a:bodyPr>
          <a:lstStyle/>
          <a:p>
            <a:r>
              <a:rPr lang="en-US" sz="3600" b="1" dirty="0"/>
              <a:t>Expanded Benchmarks and Validation for Nuclear Data </a:t>
            </a:r>
            <a:r>
              <a:rPr lang="en-US" sz="2800" b="1" dirty="0"/>
              <a:t>Preliminary Topics and Speaker List</a:t>
            </a:r>
            <a:endParaRPr lang="en-US" sz="2800" dirty="0"/>
          </a:p>
        </p:txBody>
      </p:sp>
      <p:sp>
        <p:nvSpPr>
          <p:cNvPr id="3" name="Content Placeholder 2">
            <a:extLst>
              <a:ext uri="{FF2B5EF4-FFF2-40B4-BE49-F238E27FC236}">
                <a16:creationId xmlns:a16="http://schemas.microsoft.com/office/drawing/2014/main" id="{9024D512-D5DB-D14B-BFAD-6C2D5B623499}"/>
              </a:ext>
            </a:extLst>
          </p:cNvPr>
          <p:cNvSpPr>
            <a:spLocks noGrp="1"/>
          </p:cNvSpPr>
          <p:nvPr>
            <p:ph idx="1"/>
          </p:nvPr>
        </p:nvSpPr>
        <p:spPr>
          <a:xfrm>
            <a:off x="838199" y="1825625"/>
            <a:ext cx="11038491" cy="4351338"/>
          </a:xfrm>
        </p:spPr>
        <p:txBody>
          <a:bodyPr>
            <a:normAutofit fontScale="85000" lnSpcReduction="20000"/>
          </a:bodyPr>
          <a:lstStyle/>
          <a:p>
            <a:r>
              <a:rPr lang="en-US" b="1" dirty="0"/>
              <a:t>Overview of Benchmarks and their Uses for Nuclear Data</a:t>
            </a:r>
          </a:p>
          <a:p>
            <a:pPr lvl="1"/>
            <a:r>
              <a:rPr lang="en-US" dirty="0"/>
              <a:t>Jesson Hutchinson (LANL), Catherine Percher (LLNL), Michael Zerkle (NNL)</a:t>
            </a:r>
          </a:p>
          <a:p>
            <a:r>
              <a:rPr lang="en-US" b="1" dirty="0"/>
              <a:t>Past, Present, and Future Benchmark Efforts for Nuclear Data Validation</a:t>
            </a:r>
          </a:p>
          <a:p>
            <a:pPr lvl="1"/>
            <a:r>
              <a:rPr lang="en-US" dirty="0"/>
              <a:t>Skip Kahler (LANL retired), Ian Hill (OECD/NEA)</a:t>
            </a:r>
          </a:p>
          <a:p>
            <a:r>
              <a:rPr lang="en-US" b="1" dirty="0"/>
              <a:t>Experimental Measurements that Could Become Benchmarks</a:t>
            </a:r>
          </a:p>
          <a:p>
            <a:pPr lvl="1"/>
            <a:r>
              <a:rPr lang="en-US" dirty="0"/>
              <a:t>Sara </a:t>
            </a:r>
            <a:r>
              <a:rPr lang="en-US" dirty="0" err="1"/>
              <a:t>Pozzi</a:t>
            </a:r>
            <a:r>
              <a:rPr lang="en-US" dirty="0"/>
              <a:t> (UM), Jesse Holmes (NNL), </a:t>
            </a:r>
            <a:r>
              <a:rPr lang="en-US" dirty="0" err="1"/>
              <a:t>Yaron</a:t>
            </a:r>
            <a:r>
              <a:rPr lang="en-US" dirty="0"/>
              <a:t> </a:t>
            </a:r>
            <a:r>
              <a:rPr lang="en-US" dirty="0" err="1"/>
              <a:t>Danon</a:t>
            </a:r>
            <a:r>
              <a:rPr lang="en-US" dirty="0"/>
              <a:t> (RPI)</a:t>
            </a:r>
          </a:p>
          <a:p>
            <a:r>
              <a:rPr lang="en-US" b="1" dirty="0"/>
              <a:t>The Nuclear Criticality Safety Validation Model</a:t>
            </a:r>
          </a:p>
          <a:p>
            <a:pPr lvl="1"/>
            <a:r>
              <a:rPr lang="en-US" dirty="0"/>
              <a:t>Jerry McKamy (DOE NCSP, retired)</a:t>
            </a:r>
          </a:p>
          <a:p>
            <a:r>
              <a:rPr lang="en-US" b="1" dirty="0"/>
              <a:t>Application Areas- Nuclear Data, Validation Methods, and Integral Needs</a:t>
            </a:r>
          </a:p>
          <a:p>
            <a:pPr lvl="1"/>
            <a:r>
              <a:rPr lang="en-US" dirty="0"/>
              <a:t>John Mattingly (NCSU), Thomas Miller (ORNL), Brad Reardon (X-Energy), David Matters (NA-22)</a:t>
            </a:r>
          </a:p>
          <a:p>
            <a:r>
              <a:rPr lang="en-US" b="1" dirty="0"/>
              <a:t>Data Evaluation and Sensitivity and Uncertainty Methods Development</a:t>
            </a:r>
          </a:p>
          <a:p>
            <a:pPr lvl="1"/>
            <a:r>
              <a:rPr lang="en-US" dirty="0"/>
              <a:t>Denise Neudecker (LANL), Michael Rising (LANL)</a:t>
            </a:r>
          </a:p>
        </p:txBody>
      </p:sp>
    </p:spTree>
    <p:extLst>
      <p:ext uri="{BB962C8B-B14F-4D97-AF65-F5344CB8AC3E}">
        <p14:creationId xmlns:p14="http://schemas.microsoft.com/office/powerpoint/2010/main" val="107121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3917-97D0-A34E-9BA1-FF08176F319F}"/>
              </a:ext>
            </a:extLst>
          </p:cNvPr>
          <p:cNvSpPr>
            <a:spLocks noGrp="1"/>
          </p:cNvSpPr>
          <p:nvPr>
            <p:ph type="title"/>
          </p:nvPr>
        </p:nvSpPr>
        <p:spPr>
          <a:xfrm>
            <a:off x="838200" y="2879725"/>
            <a:ext cx="10515600" cy="1325563"/>
          </a:xfrm>
        </p:spPr>
        <p:txBody>
          <a:bodyPr>
            <a:normAutofit fontScale="90000"/>
          </a:bodyPr>
          <a:lstStyle/>
          <a:p>
            <a:pPr lvl="0">
              <a:spcBef>
                <a:spcPts val="1000"/>
              </a:spcBef>
              <a:buClr>
                <a:srgbClr val="000000"/>
              </a:buClr>
              <a:buSzTx/>
              <a:defRPr/>
            </a:pPr>
            <a:r>
              <a:rPr lang="en-US" b="1" dirty="0"/>
              <a:t>Vision for HPC for Nuclear Data </a:t>
            </a:r>
            <a:br>
              <a:rPr lang="en-US" dirty="0"/>
            </a:br>
            <a:r>
              <a:rPr lang="en-US" sz="3600" i="1" dirty="0"/>
              <a:t>Chairs: </a:t>
            </a:r>
            <a:r>
              <a:rPr lang="en-US" sz="3600" i="1" dirty="0" err="1"/>
              <a:t>Schunck</a:t>
            </a:r>
            <a:r>
              <a:rPr lang="en-US" sz="3600" i="1" dirty="0"/>
              <a:t> (LLNL), </a:t>
            </a:r>
            <a:r>
              <a:rPr lang="en-US" sz="3600" i="1" dirty="0" err="1"/>
              <a:t>Mumpower</a:t>
            </a:r>
            <a:r>
              <a:rPr lang="en-US" sz="3600" i="1" dirty="0"/>
              <a:t> (LANL), Smith (ORNL), Goldblum (LBNL), Brown (BNL), </a:t>
            </a:r>
            <a:r>
              <a:rPr lang="en-US" sz="3600" i="1" dirty="0" err="1"/>
              <a:t>Loer</a:t>
            </a:r>
            <a:r>
              <a:rPr lang="en-US" sz="3600" i="1" dirty="0"/>
              <a:t> (PNNL)</a:t>
            </a:r>
            <a:endParaRPr lang="en-US" sz="3600" b="1" i="1" dirty="0"/>
          </a:p>
        </p:txBody>
      </p:sp>
    </p:spTree>
    <p:extLst>
      <p:ext uri="{BB962C8B-B14F-4D97-AF65-F5344CB8AC3E}">
        <p14:creationId xmlns:p14="http://schemas.microsoft.com/office/powerpoint/2010/main" val="20413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85367"/>
            <a:ext cx="11360800" cy="763600"/>
          </a:xfrm>
          <a:prstGeom prst="rect">
            <a:avLst/>
          </a:prstGeom>
        </p:spPr>
        <p:txBody>
          <a:bodyPr spcFirstLastPara="1" wrap="square" lIns="121900" tIns="121900" rIns="121900" bIns="121900" anchor="t" anchorCtr="0">
            <a:noAutofit/>
          </a:bodyPr>
          <a:lstStyle/>
          <a:p>
            <a:pPr marR="507987">
              <a:lnSpc>
                <a:spcPct val="100000"/>
              </a:lnSpc>
              <a:buSzPts val="1100"/>
            </a:pPr>
            <a:r>
              <a:rPr lang="en" b="1"/>
              <a:t>Advanced Computing for Nuclear Data</a:t>
            </a:r>
            <a:endParaRPr b="1"/>
          </a:p>
          <a:p>
            <a:pPr marR="507987">
              <a:lnSpc>
                <a:spcPct val="100000"/>
              </a:lnSpc>
              <a:buSzPts val="1100"/>
            </a:pPr>
            <a:r>
              <a:rPr lang="en" sz="2133" b="1"/>
              <a:t>D. Brown (BNL), B. Goldblum (LBNL), B. Loer (PNNL), M. Mumpower (LANL), N. Schunck (LLNL), M. Smith (ORNL)   </a:t>
            </a:r>
            <a:endParaRPr sz="2133"/>
          </a:p>
        </p:txBody>
      </p:sp>
      <p:sp>
        <p:nvSpPr>
          <p:cNvPr id="55" name="Google Shape;55;p13"/>
          <p:cNvSpPr txBox="1">
            <a:spLocks noGrp="1"/>
          </p:cNvSpPr>
          <p:nvPr>
            <p:ph type="body" idx="1"/>
          </p:nvPr>
        </p:nvSpPr>
        <p:spPr>
          <a:xfrm>
            <a:off x="415600" y="1638233"/>
            <a:ext cx="11360800" cy="5113600"/>
          </a:xfrm>
          <a:prstGeom prst="rect">
            <a:avLst/>
          </a:prstGeom>
        </p:spPr>
        <p:txBody>
          <a:bodyPr spcFirstLastPara="1" wrap="square" lIns="121900" tIns="121900" rIns="121900" bIns="121900" anchor="t" anchorCtr="0">
            <a:noAutofit/>
          </a:bodyPr>
          <a:lstStyle/>
          <a:p>
            <a:pPr marL="0" marR="507987" indent="0" algn="just">
              <a:buSzPts val="1100"/>
              <a:buNone/>
            </a:pPr>
            <a:r>
              <a:rPr lang="en" sz="2133"/>
              <a:t>Computing plays a critical role throughout the applied nuclear data field, ranging from running high-fidelity physics models that form the backbone of data evaluations and experiment interpretation, to propagating uncertainties through a complex chain of heterogeneous codes, to processing large training datasets through supervised machine learning algorithms. Resources for these activities include hardware from clusters to supercomputers, scalable algorithms, and extensive effort in coding, applied mathematics, and domain-specific applications. Speakers in this session will cover recent computing developments and highlight the challenges of adapting complex, legacy, or mission-critical codes to the latest (and next) generation of rapidly evolving architectures. Our session will also feature machine learning opportunities for emulating computationally-expensive physics models, validating them, and quantifying uncertainties. Finally, we will describe developments needed now to realize the potential of quantum computing for this field to go far beyond the bounds of classical computing.</a:t>
            </a:r>
            <a:endParaRPr sz="2133"/>
          </a:p>
        </p:txBody>
      </p:sp>
    </p:spTree>
    <p:extLst>
      <p:ext uri="{BB962C8B-B14F-4D97-AF65-F5344CB8AC3E}">
        <p14:creationId xmlns:p14="http://schemas.microsoft.com/office/powerpoint/2010/main" val="73817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923600" y="1316167"/>
            <a:ext cx="10245600" cy="5236800"/>
          </a:xfrm>
          <a:prstGeom prst="rect">
            <a:avLst/>
          </a:prstGeom>
        </p:spPr>
        <p:txBody>
          <a:bodyPr spcFirstLastPara="1" wrap="square" lIns="121900" tIns="121900" rIns="121900" bIns="121900" anchor="t" anchorCtr="0">
            <a:noAutofit/>
          </a:bodyPr>
          <a:lstStyle/>
          <a:p>
            <a:pPr marL="0" indent="0">
              <a:lnSpc>
                <a:spcPct val="100000"/>
              </a:lnSpc>
              <a:buNone/>
            </a:pPr>
            <a:r>
              <a:rPr lang="en" sz="2133" b="1">
                <a:solidFill>
                  <a:srgbClr val="000000"/>
                </a:solidFill>
              </a:rPr>
              <a:t>Overview: State of the Field and Future Prospects</a:t>
            </a:r>
            <a:endParaRPr sz="2133" b="1">
              <a:solidFill>
                <a:srgbClr val="000000"/>
              </a:solidFill>
            </a:endParaRPr>
          </a:p>
          <a:p>
            <a:pPr marL="0" indent="0">
              <a:lnSpc>
                <a:spcPct val="100000"/>
              </a:lnSpc>
              <a:buNone/>
            </a:pPr>
            <a:endParaRPr sz="2133">
              <a:solidFill>
                <a:srgbClr val="000000"/>
              </a:solidFill>
            </a:endParaRPr>
          </a:p>
          <a:p>
            <a:pPr marL="0" indent="0">
              <a:lnSpc>
                <a:spcPct val="100000"/>
              </a:lnSpc>
              <a:buNone/>
            </a:pPr>
            <a:r>
              <a:rPr lang="en" sz="2133" b="1">
                <a:solidFill>
                  <a:srgbClr val="000000"/>
                </a:solidFill>
              </a:rPr>
              <a:t>High-Fidelity Simulations with HPC</a:t>
            </a:r>
            <a:endParaRPr sz="2133" b="1">
              <a:solidFill>
                <a:srgbClr val="000000"/>
              </a:solidFill>
            </a:endParaRPr>
          </a:p>
          <a:p>
            <a:pPr indent="-440256">
              <a:buClr>
                <a:srgbClr val="000000"/>
              </a:buClr>
              <a:buSzPts val="1600"/>
            </a:pPr>
            <a:r>
              <a:rPr lang="en" sz="2133">
                <a:solidFill>
                  <a:srgbClr val="000000"/>
                </a:solidFill>
              </a:rPr>
              <a:t>Kostas Kravvaris, LLNL</a:t>
            </a:r>
            <a:endParaRPr sz="2133">
              <a:solidFill>
                <a:srgbClr val="000000"/>
              </a:solidFill>
            </a:endParaRPr>
          </a:p>
          <a:p>
            <a:pPr indent="-440256">
              <a:buClr>
                <a:srgbClr val="000000"/>
              </a:buClr>
              <a:buSzPts val="1600"/>
            </a:pPr>
            <a:r>
              <a:rPr lang="en" sz="2133">
                <a:solidFill>
                  <a:srgbClr val="000000"/>
                </a:solidFill>
              </a:rPr>
              <a:t>Ionel Stetcu, LANL</a:t>
            </a:r>
            <a:endParaRPr sz="2133">
              <a:solidFill>
                <a:srgbClr val="000000"/>
              </a:solidFill>
            </a:endParaRPr>
          </a:p>
          <a:p>
            <a:pPr indent="-440256">
              <a:buClr>
                <a:srgbClr val="000000"/>
              </a:buClr>
              <a:buSzPts val="1600"/>
            </a:pPr>
            <a:r>
              <a:rPr lang="en" sz="2133">
                <a:solidFill>
                  <a:srgbClr val="000000"/>
                </a:solidFill>
              </a:rPr>
              <a:t>Trevor Sprouse, LANL</a:t>
            </a:r>
            <a:endParaRPr sz="2133">
              <a:solidFill>
                <a:srgbClr val="000000"/>
              </a:solidFill>
            </a:endParaRPr>
          </a:p>
          <a:p>
            <a:pPr marL="0" indent="0">
              <a:buNone/>
            </a:pPr>
            <a:endParaRPr sz="2133">
              <a:solidFill>
                <a:srgbClr val="000000"/>
              </a:solidFill>
            </a:endParaRPr>
          </a:p>
          <a:p>
            <a:pPr marL="0" indent="0">
              <a:buNone/>
            </a:pPr>
            <a:r>
              <a:rPr lang="en" sz="2133" b="1">
                <a:solidFill>
                  <a:srgbClr val="000000"/>
                </a:solidFill>
              </a:rPr>
              <a:t>AI/ML Enabling Capabilities </a:t>
            </a:r>
            <a:endParaRPr sz="2133" b="1">
              <a:solidFill>
                <a:srgbClr val="000000"/>
              </a:solidFill>
            </a:endParaRPr>
          </a:p>
          <a:p>
            <a:pPr indent="-440256">
              <a:buClr>
                <a:srgbClr val="000000"/>
              </a:buClr>
              <a:buSzPts val="1600"/>
            </a:pPr>
            <a:r>
              <a:rPr lang="en" sz="2133">
                <a:solidFill>
                  <a:srgbClr val="000000"/>
                </a:solidFill>
              </a:rPr>
              <a:t>Mateusz Ploskon, LBNL</a:t>
            </a:r>
            <a:endParaRPr sz="2133">
              <a:solidFill>
                <a:srgbClr val="000000"/>
              </a:solidFill>
            </a:endParaRPr>
          </a:p>
          <a:p>
            <a:pPr indent="-440256">
              <a:buClr>
                <a:srgbClr val="000000"/>
              </a:buClr>
              <a:buSzPts val="1600"/>
            </a:pPr>
            <a:r>
              <a:rPr lang="en" sz="2133">
                <a:solidFill>
                  <a:srgbClr val="000000"/>
                </a:solidFill>
              </a:rPr>
              <a:t>Walid Younes, LLNL (retired)</a:t>
            </a:r>
            <a:endParaRPr sz="2133">
              <a:solidFill>
                <a:srgbClr val="FF0000"/>
              </a:solidFill>
            </a:endParaRPr>
          </a:p>
          <a:p>
            <a:pPr indent="-440256">
              <a:buClr>
                <a:srgbClr val="000000"/>
              </a:buClr>
              <a:buSzPts val="1600"/>
            </a:pPr>
            <a:r>
              <a:rPr lang="en" sz="2133">
                <a:solidFill>
                  <a:srgbClr val="000000"/>
                </a:solidFill>
              </a:rPr>
              <a:t>Christian Brazell, TAMU </a:t>
            </a:r>
            <a:endParaRPr sz="2133">
              <a:solidFill>
                <a:srgbClr val="000000"/>
              </a:solidFill>
            </a:endParaRPr>
          </a:p>
          <a:p>
            <a:pPr marL="0" indent="0">
              <a:buNone/>
            </a:pPr>
            <a:endParaRPr sz="2133">
              <a:solidFill>
                <a:srgbClr val="000000"/>
              </a:solidFill>
            </a:endParaRPr>
          </a:p>
          <a:p>
            <a:pPr marL="0" indent="0">
              <a:buNone/>
            </a:pPr>
            <a:r>
              <a:rPr lang="en" sz="2133" b="1">
                <a:solidFill>
                  <a:srgbClr val="000000"/>
                </a:solidFill>
              </a:rPr>
              <a:t>Quantum Information Science</a:t>
            </a:r>
            <a:endParaRPr sz="2133" b="1">
              <a:solidFill>
                <a:srgbClr val="000000"/>
              </a:solidFill>
            </a:endParaRPr>
          </a:p>
          <a:p>
            <a:pPr indent="-440256">
              <a:buClr>
                <a:srgbClr val="000000"/>
              </a:buClr>
              <a:buSzPts val="1600"/>
            </a:pPr>
            <a:r>
              <a:rPr lang="en" sz="2133">
                <a:solidFill>
                  <a:srgbClr val="000000"/>
                </a:solidFill>
              </a:rPr>
              <a:t>Kyle Wendt, LLNL</a:t>
            </a:r>
            <a:endParaRPr sz="2133">
              <a:solidFill>
                <a:srgbClr val="000000"/>
              </a:solidFill>
            </a:endParaRPr>
          </a:p>
        </p:txBody>
      </p:sp>
      <p:sp>
        <p:nvSpPr>
          <p:cNvPr id="61" name="Google Shape;61;p14"/>
          <p:cNvSpPr txBox="1">
            <a:spLocks noGrp="1"/>
          </p:cNvSpPr>
          <p:nvPr>
            <p:ph type="title"/>
          </p:nvPr>
        </p:nvSpPr>
        <p:spPr>
          <a:xfrm>
            <a:off x="415600" y="85367"/>
            <a:ext cx="11360800" cy="763600"/>
          </a:xfrm>
          <a:prstGeom prst="rect">
            <a:avLst/>
          </a:prstGeom>
        </p:spPr>
        <p:txBody>
          <a:bodyPr spcFirstLastPara="1" wrap="square" lIns="121900" tIns="121900" rIns="121900" bIns="121900" anchor="t" anchorCtr="0">
            <a:noAutofit/>
          </a:bodyPr>
          <a:lstStyle/>
          <a:p>
            <a:pPr marR="507987">
              <a:lnSpc>
                <a:spcPct val="100000"/>
              </a:lnSpc>
              <a:buSzPts val="1100"/>
            </a:pPr>
            <a:r>
              <a:rPr lang="en" b="1"/>
              <a:t>Advanced Computing for Nuclear Data</a:t>
            </a:r>
            <a:endParaRPr b="1"/>
          </a:p>
          <a:p>
            <a:pPr marR="507987">
              <a:lnSpc>
                <a:spcPct val="100000"/>
              </a:lnSpc>
              <a:buSzPts val="1100"/>
            </a:pPr>
            <a:r>
              <a:rPr lang="en" sz="2133" b="1" u="sng"/>
              <a:t>Preliminary Agenda</a:t>
            </a:r>
            <a:r>
              <a:rPr lang="en" sz="2133" b="1"/>
              <a:t> (Additional Speakers Pending)</a:t>
            </a:r>
            <a:endParaRPr sz="2133"/>
          </a:p>
        </p:txBody>
      </p:sp>
    </p:spTree>
    <p:extLst>
      <p:ext uri="{BB962C8B-B14F-4D97-AF65-F5344CB8AC3E}">
        <p14:creationId xmlns:p14="http://schemas.microsoft.com/office/powerpoint/2010/main" val="3869982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3917-97D0-A34E-9BA1-FF08176F319F}"/>
              </a:ext>
            </a:extLst>
          </p:cNvPr>
          <p:cNvSpPr>
            <a:spLocks noGrp="1"/>
          </p:cNvSpPr>
          <p:nvPr>
            <p:ph type="title"/>
          </p:nvPr>
        </p:nvSpPr>
        <p:spPr>
          <a:xfrm>
            <a:off x="758687" y="2766218"/>
            <a:ext cx="10515600" cy="1325563"/>
          </a:xfrm>
        </p:spPr>
        <p:txBody>
          <a:bodyPr>
            <a:normAutofit fontScale="90000"/>
          </a:bodyPr>
          <a:lstStyle/>
          <a:p>
            <a:pPr lvl="0">
              <a:spcBef>
                <a:spcPts val="1000"/>
              </a:spcBef>
              <a:buClr>
                <a:srgbClr val="000000"/>
              </a:buClr>
              <a:buSzTx/>
              <a:defRPr/>
            </a:pPr>
            <a:r>
              <a:rPr lang="en-US" b="1" dirty="0"/>
              <a:t>Intro to Nuclear Data for Space Application</a:t>
            </a:r>
            <a:br>
              <a:rPr lang="en-US" dirty="0"/>
            </a:br>
            <a:r>
              <a:rPr lang="en-US" sz="3600" i="1" dirty="0"/>
              <a:t>Chairs: Heilbronn (UTK), </a:t>
            </a:r>
            <a:r>
              <a:rPr lang="en-US" sz="3600" i="1" dirty="0" err="1"/>
              <a:t>Burkey</a:t>
            </a:r>
            <a:r>
              <a:rPr lang="en-US" sz="3600" i="1" dirty="0"/>
              <a:t> (LLNL), Peplowski (JHUAPL)</a:t>
            </a:r>
            <a:endParaRPr lang="en-US" sz="3600" b="1" i="1" dirty="0"/>
          </a:p>
        </p:txBody>
      </p:sp>
    </p:spTree>
    <p:extLst>
      <p:ext uri="{BB962C8B-B14F-4D97-AF65-F5344CB8AC3E}">
        <p14:creationId xmlns:p14="http://schemas.microsoft.com/office/powerpoint/2010/main" val="403716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95EDA9-CCC3-8A4F-B497-716E050A391A}"/>
              </a:ext>
            </a:extLst>
          </p:cNvPr>
          <p:cNvSpPr/>
          <p:nvPr/>
        </p:nvSpPr>
        <p:spPr>
          <a:xfrm>
            <a:off x="112643" y="1228397"/>
            <a:ext cx="11966713" cy="5078313"/>
          </a:xfrm>
          <a:prstGeom prst="rect">
            <a:avLst/>
          </a:prstGeom>
        </p:spPr>
        <p:txBody>
          <a:bodyPr wrap="square">
            <a:spAutoFit/>
          </a:bodyPr>
          <a:lstStyle/>
          <a:p>
            <a:r>
              <a:rPr lang="en-US" sz="2400" b="1" dirty="0">
                <a:latin typeface="Calibri" panose="020F0502020204030204" pitchFamily="34" charset="0"/>
                <a:cs typeface="Calibri" panose="020F0502020204030204" pitchFamily="34" charset="0"/>
              </a:rPr>
              <a:t>Intro to Nuclear Data for Space Application</a:t>
            </a:r>
          </a:p>
          <a:p>
            <a:r>
              <a:rPr lang="en-US" sz="2400" b="1" dirty="0">
                <a:latin typeface="Calibri" panose="020F0502020204030204" pitchFamily="34" charset="0"/>
                <a:cs typeface="Calibri" panose="020F0502020204030204" pitchFamily="34" charset="0"/>
              </a:rPr>
              <a:t>• Friday, January 29th 12:00/15:00 – 15:00/18:00 PST/EST</a:t>
            </a:r>
          </a:p>
          <a:p>
            <a:r>
              <a:rPr lang="en-US" sz="2400" b="1" dirty="0">
                <a:latin typeface="Calibri" panose="020F0502020204030204" pitchFamily="34" charset="0"/>
                <a:cs typeface="Calibri" panose="020F0502020204030204" pitchFamily="34" charset="0"/>
              </a:rPr>
              <a:t>• Co-chairs: Lawrence Heilbronn (UTK), Patrick Peplowski (JHUAPL), Mary </a:t>
            </a:r>
            <a:r>
              <a:rPr lang="en-US" sz="2400" b="1" dirty="0" err="1">
                <a:latin typeface="Calibri" panose="020F0502020204030204" pitchFamily="34" charset="0"/>
                <a:cs typeface="Calibri" panose="020F0502020204030204" pitchFamily="34" charset="0"/>
              </a:rPr>
              <a:t>Burkey</a:t>
            </a:r>
            <a:r>
              <a:rPr lang="en-US" sz="2400" b="1" dirty="0">
                <a:latin typeface="Calibri" panose="020F0502020204030204" pitchFamily="34" charset="0"/>
                <a:cs typeface="Calibri" panose="020F0502020204030204" pitchFamily="34" charset="0"/>
              </a:rPr>
              <a:t> (LLNL)</a:t>
            </a:r>
          </a:p>
          <a:p>
            <a:r>
              <a:rPr lang="en-US" sz="1800" dirty="0">
                <a:latin typeface="Calibri" panose="020F0502020204030204" pitchFamily="34" charset="0"/>
                <a:cs typeface="Calibri" panose="020F0502020204030204" pitchFamily="34" charset="0"/>
              </a:rPr>
              <a:t>• Summary:</a:t>
            </a:r>
          </a:p>
          <a:p>
            <a:r>
              <a:rPr lang="en-US" sz="1800" dirty="0">
                <a:latin typeface="Calibri" panose="020F0502020204030204" pitchFamily="34" charset="0"/>
                <a:cs typeface="Calibri" panose="020F0502020204030204" pitchFamily="34" charset="0"/>
              </a:rPr>
              <a:t>The space radiation environment is a complex mix of photons, electrons, protons, and heavy ions with energies ranging from several eV to several </a:t>
            </a:r>
            <a:r>
              <a:rPr lang="en-US" sz="1800" dirty="0" err="1">
                <a:latin typeface="Calibri" panose="020F0502020204030204" pitchFamily="34" charset="0"/>
                <a:cs typeface="Calibri" panose="020F0502020204030204" pitchFamily="34" charset="0"/>
              </a:rPr>
              <a:t>TeV</a:t>
            </a:r>
            <a:r>
              <a:rPr lang="en-US" sz="1800" dirty="0">
                <a:latin typeface="Calibri" panose="020F0502020204030204" pitchFamily="34" charset="0"/>
                <a:cs typeface="Calibri" panose="020F0502020204030204" pitchFamily="34" charset="0"/>
              </a:rPr>
              <a:t> per nucleon. Characterization of the primary environment’s interactions is important in a number of areas critical for research and exploration in space due to the secondary radiation field they create. For example, creating effective shielding for crew and electronics requires fundamental cross section data on high-energy heavy-ion interactions that produce a complex secondary radiation field. Similarly, the secondary neutrons and gamma rays that are produced in the surfaces of planets, moons, and asteroids also enable the use of nuclear spectroscopy to characterize the chemical composition of these surfaces. Converting measurements to elemental information requires knowledge of relevant neutron inelastic and capture cross sections and gamma-decay intensities. As space agencies around the world prepare for human exploration beyond low-Earth orbit, there is renewed interest in fission power systems and radioisotope systems. These systems introduce an additional source of radiation that can impact instrument response and crew health. Nuclear data relevant to the performance of man-made radiation environments and their interaction with surrounding materials is necessary to understand their impacts.</a:t>
            </a:r>
          </a:p>
          <a:p>
            <a:r>
              <a:rPr lang="en-US" sz="1800" dirty="0">
                <a:latin typeface="Calibri" panose="020F0502020204030204" pitchFamily="34" charset="0"/>
                <a:cs typeface="Calibri" panose="020F0502020204030204" pitchFamily="34" charset="0"/>
              </a:rPr>
              <a:t>• Extra topics: planetary defense and nuclear detonation detection via satellites</a:t>
            </a:r>
            <a:endParaRPr lang="en-US" sz="18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80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E7E43D-10FC-4745-BCBC-CF0F3179B39F}"/>
              </a:ext>
            </a:extLst>
          </p:cNvPr>
          <p:cNvPicPr>
            <a:picLocks noChangeAspect="1"/>
          </p:cNvPicPr>
          <p:nvPr/>
        </p:nvPicPr>
        <p:blipFill>
          <a:blip r:embed="rId2"/>
          <a:stretch>
            <a:fillRect/>
          </a:stretch>
        </p:blipFill>
        <p:spPr>
          <a:xfrm>
            <a:off x="0" y="254552"/>
            <a:ext cx="12163682" cy="6146248"/>
          </a:xfrm>
          <a:prstGeom prst="rect">
            <a:avLst/>
          </a:prstGeom>
        </p:spPr>
      </p:pic>
    </p:spTree>
    <p:extLst>
      <p:ext uri="{BB962C8B-B14F-4D97-AF65-F5344CB8AC3E}">
        <p14:creationId xmlns:p14="http://schemas.microsoft.com/office/powerpoint/2010/main" val="1821337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3917-97D0-A34E-9BA1-FF08176F319F}"/>
              </a:ext>
            </a:extLst>
          </p:cNvPr>
          <p:cNvSpPr>
            <a:spLocks noGrp="1"/>
          </p:cNvSpPr>
          <p:nvPr>
            <p:ph type="title"/>
          </p:nvPr>
        </p:nvSpPr>
        <p:spPr>
          <a:xfrm>
            <a:off x="838200" y="3038751"/>
            <a:ext cx="10515600" cy="1325563"/>
          </a:xfrm>
        </p:spPr>
        <p:txBody>
          <a:bodyPr>
            <a:noAutofit/>
          </a:bodyPr>
          <a:lstStyle/>
          <a:p>
            <a:pPr lvl="0">
              <a:spcBef>
                <a:spcPts val="1000"/>
              </a:spcBef>
            </a:pPr>
            <a:r>
              <a:rPr lang="en-US" sz="3200" b="1" dirty="0"/>
              <a:t>Nuclear data for advanced reactors and security applications</a:t>
            </a:r>
            <a:br>
              <a:rPr lang="en-US" sz="3200" dirty="0"/>
            </a:br>
            <a:r>
              <a:rPr lang="en-US" sz="2400" i="1" dirty="0"/>
              <a:t>Chairs: </a:t>
            </a:r>
            <a:r>
              <a:rPr lang="en-US" sz="2400" i="1" dirty="0" err="1"/>
              <a:t>Wieselquist</a:t>
            </a:r>
            <a:r>
              <a:rPr lang="en-US" sz="2400" i="1" dirty="0"/>
              <a:t> (ORNL), </a:t>
            </a:r>
            <a:r>
              <a:rPr lang="en-US" sz="2400" i="1" dirty="0" err="1"/>
              <a:t>Elsawi</a:t>
            </a:r>
            <a:r>
              <a:rPr lang="en-US" sz="2400" i="1" dirty="0"/>
              <a:t> (PNNL), Thompson (LANL)</a:t>
            </a:r>
            <a:endParaRPr lang="en-US" sz="2400" b="1" i="1" dirty="0"/>
          </a:p>
        </p:txBody>
      </p:sp>
    </p:spTree>
    <p:extLst>
      <p:ext uri="{BB962C8B-B14F-4D97-AF65-F5344CB8AC3E}">
        <p14:creationId xmlns:p14="http://schemas.microsoft.com/office/powerpoint/2010/main" val="344426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Nuclear Data for Advanced Reactors and Security Applications</a:t>
            </a:r>
          </a:p>
        </p:txBody>
      </p:sp>
      <p:sp>
        <p:nvSpPr>
          <p:cNvPr id="5" name="Content Placeholder 4"/>
          <p:cNvSpPr>
            <a:spLocks noGrp="1"/>
          </p:cNvSpPr>
          <p:nvPr>
            <p:ph idx="1"/>
          </p:nvPr>
        </p:nvSpPr>
        <p:spPr/>
        <p:txBody>
          <a:bodyPr>
            <a:normAutofit fontScale="92500"/>
          </a:bodyPr>
          <a:lstStyle/>
          <a:p>
            <a:r>
              <a:rPr lang="en-US" dirty="0"/>
              <a:t>Session Chairs:</a:t>
            </a:r>
          </a:p>
          <a:p>
            <a:pPr lvl="1"/>
            <a:r>
              <a:rPr lang="en-US" dirty="0"/>
              <a:t>William Wieselquist (ORNL), Mohamed </a:t>
            </a:r>
            <a:r>
              <a:rPr lang="en-US" dirty="0" err="1"/>
              <a:t>Elsawi</a:t>
            </a:r>
            <a:r>
              <a:rPr lang="en-US" dirty="0"/>
              <a:t> (PNNL), Nicholas Thompson (LANL)</a:t>
            </a:r>
          </a:p>
          <a:p>
            <a:r>
              <a:rPr lang="en-US" dirty="0"/>
              <a:t>Nuclear data impacts design, efficiency and operations of advanced reactors and security applications. With new advanced reactors and micro-reactors being designed using different fuels, coolants, and moderators than the current fleet, there is a potential need for improved nuclear data, including new differential and integral measurements, as well as new evaluations. Security applications are even more diverse, covering a large range of detectors, systems, and interactions. However, there is also a large overlap between the nuclear data needs of the two areas, especially given the DoD’s interest in </a:t>
            </a:r>
            <a:r>
              <a:rPr lang="en-US" dirty="0" err="1"/>
              <a:t>microreactors</a:t>
            </a:r>
            <a:r>
              <a:rPr lang="en-US" dirty="0"/>
              <a:t>. This session will explore the nuclear data needs of advanced reactors and security applications, with the goal to highlight where refined nuclear data can increase safety, reliability, and economic viability.</a:t>
            </a:r>
          </a:p>
          <a:p>
            <a:endParaRPr lang="en-US" dirty="0"/>
          </a:p>
        </p:txBody>
      </p:sp>
    </p:spTree>
    <p:extLst>
      <p:ext uri="{BB962C8B-B14F-4D97-AF65-F5344CB8AC3E}">
        <p14:creationId xmlns:p14="http://schemas.microsoft.com/office/powerpoint/2010/main" val="264516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7EFB-5394-5948-877E-8A6E5765B3D3}"/>
              </a:ext>
            </a:extLst>
          </p:cNvPr>
          <p:cNvSpPr>
            <a:spLocks noGrp="1"/>
          </p:cNvSpPr>
          <p:nvPr>
            <p:ph type="title"/>
          </p:nvPr>
        </p:nvSpPr>
        <p:spPr/>
        <p:txBody>
          <a:bodyPr/>
          <a:lstStyle/>
          <a:p>
            <a:pPr algn="ctr"/>
            <a:r>
              <a:rPr lang="en-US" dirty="0"/>
              <a:t>WANDA team</a:t>
            </a:r>
          </a:p>
        </p:txBody>
      </p:sp>
      <p:pic>
        <p:nvPicPr>
          <p:cNvPr id="5" name="Picture 4">
            <a:extLst>
              <a:ext uri="{FF2B5EF4-FFF2-40B4-BE49-F238E27FC236}">
                <a16:creationId xmlns:a16="http://schemas.microsoft.com/office/drawing/2014/main" id="{1E5F6F05-14F2-6B40-9A02-56870A03E03A}"/>
              </a:ext>
            </a:extLst>
          </p:cNvPr>
          <p:cNvPicPr>
            <a:picLocks noChangeAspect="1"/>
          </p:cNvPicPr>
          <p:nvPr/>
        </p:nvPicPr>
        <p:blipFill>
          <a:blip r:embed="rId2"/>
          <a:stretch>
            <a:fillRect/>
          </a:stretch>
        </p:blipFill>
        <p:spPr>
          <a:xfrm>
            <a:off x="838200" y="1690688"/>
            <a:ext cx="1436798" cy="2011680"/>
          </a:xfrm>
          <a:prstGeom prst="rect">
            <a:avLst/>
          </a:prstGeom>
        </p:spPr>
      </p:pic>
      <p:pic>
        <p:nvPicPr>
          <p:cNvPr id="9" name="Picture 8">
            <a:extLst>
              <a:ext uri="{FF2B5EF4-FFF2-40B4-BE49-F238E27FC236}">
                <a16:creationId xmlns:a16="http://schemas.microsoft.com/office/drawing/2014/main" id="{BCB4B319-EEA2-1142-9312-D18322B0998D}"/>
              </a:ext>
            </a:extLst>
          </p:cNvPr>
          <p:cNvPicPr>
            <a:picLocks noChangeAspect="1"/>
          </p:cNvPicPr>
          <p:nvPr/>
        </p:nvPicPr>
        <p:blipFill>
          <a:blip r:embed="rId3"/>
          <a:stretch>
            <a:fillRect/>
          </a:stretch>
        </p:blipFill>
        <p:spPr>
          <a:xfrm>
            <a:off x="6096000" y="1690687"/>
            <a:ext cx="1817134" cy="2011680"/>
          </a:xfrm>
          <a:prstGeom prst="rect">
            <a:avLst/>
          </a:prstGeom>
        </p:spPr>
      </p:pic>
      <p:sp>
        <p:nvSpPr>
          <p:cNvPr id="10" name="Rectangle 9">
            <a:extLst>
              <a:ext uri="{FF2B5EF4-FFF2-40B4-BE49-F238E27FC236}">
                <a16:creationId xmlns:a16="http://schemas.microsoft.com/office/drawing/2014/main" id="{C67DC36F-01BE-3F47-81E9-4F4A63290EEF}"/>
              </a:ext>
            </a:extLst>
          </p:cNvPr>
          <p:cNvSpPr/>
          <p:nvPr/>
        </p:nvSpPr>
        <p:spPr>
          <a:xfrm>
            <a:off x="4855454" y="4636829"/>
            <a:ext cx="3657600" cy="1077218"/>
          </a:xfrm>
          <a:prstGeom prst="rect">
            <a:avLst/>
          </a:prstGeom>
        </p:spPr>
        <p:txBody>
          <a:bodyPr wrap="square" anchor="ctr">
            <a:spAutoFit/>
          </a:bodyPr>
          <a:lstStyle/>
          <a:p>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Julie Marchand </a:t>
            </a:r>
            <a:b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NPRD Program Administrator </a:t>
            </a:r>
          </a:p>
          <a:p>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Lawrence Livermore National Laboratory</a:t>
            </a:r>
            <a:b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br>
            <a:r>
              <a:rPr lang="en-US" sz="1600" u="sng" dirty="0">
                <a:solidFill>
                  <a:srgbClr val="041532"/>
                </a:solidFill>
                <a:latin typeface="Calibri" panose="020F0502020204030204" pitchFamily="34" charset="0"/>
                <a:ea typeface="Calibri" panose="020F0502020204030204" pitchFamily="34" charset="0"/>
                <a:cs typeface="Calibri" panose="020F0502020204030204" pitchFamily="34" charset="0"/>
                <a:hlinkClick r:id="rId4"/>
              </a:rPr>
              <a:t>marchand4@llnl.gov</a:t>
            </a:r>
            <a:endParaRPr lang="en-US" sz="1600" u="sng" dirty="0">
              <a:solidFill>
                <a:srgbClr val="041532"/>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F3DF5B7-D408-E94B-B6F4-CA822DFAFADE}"/>
              </a:ext>
            </a:extLst>
          </p:cNvPr>
          <p:cNvSpPr/>
          <p:nvPr/>
        </p:nvSpPr>
        <p:spPr>
          <a:xfrm>
            <a:off x="7913134" y="2034807"/>
            <a:ext cx="3821002" cy="1323439"/>
          </a:xfrm>
          <a:prstGeom prst="rect">
            <a:avLst/>
          </a:prstGeom>
        </p:spPr>
        <p:txBody>
          <a:bodyPr wrap="square" anchor="ctr">
            <a:spAutoFit/>
          </a:bodyPr>
          <a:lstStyle/>
          <a:p>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Karolina (Kay) </a:t>
            </a:r>
            <a:r>
              <a:rPr lang="en-US" sz="1600" dirty="0" err="1">
                <a:solidFill>
                  <a:srgbClr val="041532"/>
                </a:solidFill>
                <a:latin typeface="Calibri" panose="020F0502020204030204" pitchFamily="34" charset="0"/>
                <a:ea typeface="Calibri" panose="020F0502020204030204" pitchFamily="34" charset="0"/>
                <a:cs typeface="Calibri" panose="020F0502020204030204" pitchFamily="34" charset="0"/>
              </a:rPr>
              <a:t>Kolos</a:t>
            </a:r>
            <a:endPar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Staff Scientist </a:t>
            </a:r>
          </a:p>
          <a:p>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NPP Group/NACS Division</a:t>
            </a:r>
          </a:p>
          <a:p>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Lawrence Livermore National Laboratory</a:t>
            </a:r>
            <a:b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hlinkClick r:id="rId5"/>
              </a:rPr>
              <a:t>kolos1@llnl.gov</a:t>
            </a:r>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5E5653F-1073-F641-B6A4-3413C03F94BE}"/>
              </a:ext>
            </a:extLst>
          </p:cNvPr>
          <p:cNvSpPr/>
          <p:nvPr/>
        </p:nvSpPr>
        <p:spPr>
          <a:xfrm>
            <a:off x="2274998" y="2034807"/>
            <a:ext cx="3821002" cy="1323439"/>
          </a:xfrm>
          <a:prstGeom prst="rect">
            <a:avLst/>
          </a:prstGeom>
        </p:spPr>
        <p:txBody>
          <a:bodyPr wrap="square" anchor="ctr">
            <a:spAutoFit/>
          </a:bodyPr>
          <a:lstStyle/>
          <a:p>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Vladimir </a:t>
            </a:r>
            <a:r>
              <a:rPr lang="en-US" sz="1600" dirty="0" err="1">
                <a:solidFill>
                  <a:srgbClr val="041532"/>
                </a:solidFill>
                <a:latin typeface="Calibri" panose="020F0502020204030204" pitchFamily="34" charset="0"/>
                <a:ea typeface="Calibri" panose="020F0502020204030204" pitchFamily="34" charset="0"/>
                <a:cs typeface="Calibri" panose="020F0502020204030204" pitchFamily="34" charset="0"/>
              </a:rPr>
              <a:t>Sobes</a:t>
            </a:r>
            <a:b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Assistant Professor </a:t>
            </a:r>
          </a:p>
          <a:p>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Department of Nuclear Engineering</a:t>
            </a:r>
          </a:p>
          <a:p>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University of Tennessee, Knoxville</a:t>
            </a:r>
            <a:b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hlinkClick r:id="rId6"/>
              </a:rPr>
              <a:t>sobesv@utk.edu</a:t>
            </a:r>
            <a:r>
              <a:rPr lang="en-US" sz="1600" dirty="0">
                <a:solidFill>
                  <a:srgbClr val="041532"/>
                </a:solidFill>
                <a:latin typeface="Calibri" panose="020F0502020204030204" pitchFamily="34" charset="0"/>
                <a:ea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D20DE5E-C9DC-624E-89CC-249701AEF8F0}"/>
              </a:ext>
            </a:extLst>
          </p:cNvPr>
          <p:cNvPicPr>
            <a:picLocks noChangeAspect="1"/>
          </p:cNvPicPr>
          <p:nvPr/>
        </p:nvPicPr>
        <p:blipFill>
          <a:blip r:embed="rId7"/>
          <a:stretch>
            <a:fillRect/>
          </a:stretch>
        </p:blipFill>
        <p:spPr>
          <a:xfrm>
            <a:off x="3515544" y="4169598"/>
            <a:ext cx="1339910" cy="2011680"/>
          </a:xfrm>
          <a:prstGeom prst="rect">
            <a:avLst/>
          </a:prstGeom>
        </p:spPr>
      </p:pic>
    </p:spTree>
    <p:extLst>
      <p:ext uri="{BB962C8B-B14F-4D97-AF65-F5344CB8AC3E}">
        <p14:creationId xmlns:p14="http://schemas.microsoft.com/office/powerpoint/2010/main" val="1429804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Nuclear Data for Advanced Reactors and Security Applications</a:t>
            </a:r>
          </a:p>
        </p:txBody>
      </p:sp>
      <p:sp>
        <p:nvSpPr>
          <p:cNvPr id="5" name="Content Placeholder 4"/>
          <p:cNvSpPr>
            <a:spLocks noGrp="1"/>
          </p:cNvSpPr>
          <p:nvPr>
            <p:ph idx="1"/>
          </p:nvPr>
        </p:nvSpPr>
        <p:spPr/>
        <p:txBody>
          <a:bodyPr/>
          <a:lstStyle/>
          <a:p>
            <a:r>
              <a:rPr lang="en-US" dirty="0"/>
              <a:t>Current plan for the session</a:t>
            </a:r>
          </a:p>
          <a:p>
            <a:pPr lvl="1"/>
            <a:r>
              <a:rPr lang="en-US" dirty="0"/>
              <a:t>Two sub-sessions, one on Advanced Reactors (50 minutes), one on Security Applications (50 minutes) followed by combined discussion of needs for both topics (rest of the time)</a:t>
            </a:r>
          </a:p>
          <a:p>
            <a:r>
              <a:rPr lang="en-US" dirty="0"/>
              <a:t>Advanced Reactors</a:t>
            </a:r>
          </a:p>
          <a:p>
            <a:pPr lvl="1"/>
            <a:r>
              <a:rPr lang="en-US" dirty="0"/>
              <a:t>Speakers from DOE-NE, NRC, ORNL, Argonne and private companies</a:t>
            </a:r>
          </a:p>
          <a:p>
            <a:r>
              <a:rPr lang="en-US" dirty="0"/>
              <a:t>Security Applications</a:t>
            </a:r>
          </a:p>
          <a:p>
            <a:pPr lvl="1"/>
            <a:r>
              <a:rPr lang="en-US" dirty="0"/>
              <a:t>Speakers from LANL, other labs, defense agencies</a:t>
            </a:r>
          </a:p>
          <a:p>
            <a:r>
              <a:rPr lang="en-US" dirty="0"/>
              <a:t>If you have particular speakers in mind, please reach out to us!</a:t>
            </a:r>
          </a:p>
          <a:p>
            <a:pPr marL="455612" lvl="2" indent="0">
              <a:buNone/>
            </a:pPr>
            <a:endParaRPr lang="en-US" dirty="0"/>
          </a:p>
          <a:p>
            <a:pPr lvl="1"/>
            <a:endParaRPr lang="en-US" dirty="0"/>
          </a:p>
        </p:txBody>
      </p:sp>
    </p:spTree>
    <p:extLst>
      <p:ext uri="{BB962C8B-B14F-4D97-AF65-F5344CB8AC3E}">
        <p14:creationId xmlns:p14="http://schemas.microsoft.com/office/powerpoint/2010/main" val="786997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3917-97D0-A34E-9BA1-FF08176F319F}"/>
              </a:ext>
            </a:extLst>
          </p:cNvPr>
          <p:cNvSpPr>
            <a:spLocks noGrp="1"/>
          </p:cNvSpPr>
          <p:nvPr>
            <p:ph type="title"/>
          </p:nvPr>
        </p:nvSpPr>
        <p:spPr>
          <a:xfrm>
            <a:off x="838200" y="3336925"/>
            <a:ext cx="10515600" cy="1325563"/>
          </a:xfrm>
        </p:spPr>
        <p:txBody>
          <a:bodyPr>
            <a:noAutofit/>
          </a:bodyPr>
          <a:lstStyle/>
          <a:p>
            <a:r>
              <a:rPr lang="en-US" sz="3200" b="1" dirty="0"/>
              <a:t>The Human Pipeline for Nuclear Data</a:t>
            </a:r>
            <a:br>
              <a:rPr lang="en-US" sz="3200" b="1" dirty="0"/>
            </a:br>
            <a:r>
              <a:rPr lang="en-US" sz="2400" i="1" dirty="0"/>
              <a:t>Chairs: Bernstein (UCB/LBNL), </a:t>
            </a:r>
            <a:r>
              <a:rPr lang="en-US" sz="2400" i="1" dirty="0" err="1"/>
              <a:t>Danon</a:t>
            </a:r>
            <a:r>
              <a:rPr lang="en-US" sz="2400" i="1" dirty="0"/>
              <a:t> (RPI), </a:t>
            </a:r>
            <a:r>
              <a:rPr lang="en-US" sz="2400" i="1" dirty="0" err="1"/>
              <a:t>McCutchan</a:t>
            </a:r>
            <a:r>
              <a:rPr lang="en-US" sz="2400" i="1" dirty="0"/>
              <a:t> (BNL), Ressler (LLNL)</a:t>
            </a:r>
            <a:br>
              <a:rPr lang="en-US" sz="3200" i="1" dirty="0"/>
            </a:br>
            <a:br>
              <a:rPr lang="en-US" sz="3200" b="1" i="1" dirty="0"/>
            </a:br>
            <a:endParaRPr lang="en-US" sz="3200" dirty="0"/>
          </a:p>
        </p:txBody>
      </p:sp>
    </p:spTree>
    <p:extLst>
      <p:ext uri="{BB962C8B-B14F-4D97-AF65-F5344CB8AC3E}">
        <p14:creationId xmlns:p14="http://schemas.microsoft.com/office/powerpoint/2010/main" val="2505527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17A6B3-18CF-4441-85D8-2C06E93D7741}"/>
              </a:ext>
            </a:extLst>
          </p:cNvPr>
          <p:cNvSpPr>
            <a:spLocks noGrp="1"/>
          </p:cNvSpPr>
          <p:nvPr>
            <p:ph type="title"/>
          </p:nvPr>
        </p:nvSpPr>
        <p:spPr>
          <a:xfrm>
            <a:off x="1" y="4861"/>
            <a:ext cx="12191999" cy="1142683"/>
          </a:xfrm>
          <a:solidFill>
            <a:schemeClr val="bg1">
              <a:lumMod val="85000"/>
            </a:schemeClr>
          </a:solidFill>
          <a:ln>
            <a:solidFill>
              <a:schemeClr val="tx1"/>
            </a:solidFill>
          </a:ln>
        </p:spPr>
        <p:txBody>
          <a:bodyPr>
            <a:normAutofit/>
          </a:bodyPr>
          <a:lstStyle/>
          <a:p>
            <a:pPr algn="ctr"/>
            <a:r>
              <a:rPr lang="en-US" sz="4000" b="1" dirty="0"/>
              <a:t>The Human Pipeline for Nuclear Data</a:t>
            </a:r>
          </a:p>
        </p:txBody>
      </p:sp>
      <p:pic>
        <p:nvPicPr>
          <p:cNvPr id="6" name="Graphic 5" descr="Head with gears">
            <a:extLst>
              <a:ext uri="{FF2B5EF4-FFF2-40B4-BE49-F238E27FC236}">
                <a16:creationId xmlns:a16="http://schemas.microsoft.com/office/drawing/2014/main" id="{DE970CBC-9E83-4D27-92D1-B73B8A9BC6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6951" y="4280836"/>
            <a:ext cx="914400" cy="914400"/>
          </a:xfrm>
          <a:prstGeom prst="rect">
            <a:avLst/>
          </a:prstGeom>
        </p:spPr>
      </p:pic>
      <p:pic>
        <p:nvPicPr>
          <p:cNvPr id="7" name="Graphic 6" descr="Customer review">
            <a:extLst>
              <a:ext uri="{FF2B5EF4-FFF2-40B4-BE49-F238E27FC236}">
                <a16:creationId xmlns:a16="http://schemas.microsoft.com/office/drawing/2014/main" id="{6317AEF0-EDAB-4E56-B7DD-5E9A0C1D4A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3218" y="5409493"/>
            <a:ext cx="914400" cy="914400"/>
          </a:xfrm>
          <a:prstGeom prst="rect">
            <a:avLst/>
          </a:prstGeom>
        </p:spPr>
      </p:pic>
      <p:sp>
        <p:nvSpPr>
          <p:cNvPr id="8" name="Oval 7">
            <a:extLst>
              <a:ext uri="{FF2B5EF4-FFF2-40B4-BE49-F238E27FC236}">
                <a16:creationId xmlns:a16="http://schemas.microsoft.com/office/drawing/2014/main" id="{9D4311A1-EC91-4264-9524-A53DFC17152D}"/>
              </a:ext>
            </a:extLst>
          </p:cNvPr>
          <p:cNvSpPr/>
          <p:nvPr/>
        </p:nvSpPr>
        <p:spPr>
          <a:xfrm>
            <a:off x="170179" y="2443474"/>
            <a:ext cx="1280160" cy="1280160"/>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Business Growth">
            <a:extLst>
              <a:ext uri="{FF2B5EF4-FFF2-40B4-BE49-F238E27FC236}">
                <a16:creationId xmlns:a16="http://schemas.microsoft.com/office/drawing/2014/main" id="{1A1F4D3E-5641-44D3-814D-9ECBEBB7E9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1195" y="2612286"/>
            <a:ext cx="914400" cy="914400"/>
          </a:xfrm>
          <a:prstGeom prst="rect">
            <a:avLst/>
          </a:prstGeom>
        </p:spPr>
      </p:pic>
      <p:sp>
        <p:nvSpPr>
          <p:cNvPr id="10" name="Oval 9">
            <a:extLst>
              <a:ext uri="{FF2B5EF4-FFF2-40B4-BE49-F238E27FC236}">
                <a16:creationId xmlns:a16="http://schemas.microsoft.com/office/drawing/2014/main" id="{148248AB-C490-419B-8BF3-0BA5FE648A52}"/>
              </a:ext>
            </a:extLst>
          </p:cNvPr>
          <p:cNvSpPr/>
          <p:nvPr/>
        </p:nvSpPr>
        <p:spPr>
          <a:xfrm>
            <a:off x="1770003" y="4097956"/>
            <a:ext cx="1280160" cy="128016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7513959-CD18-406B-9F3C-096750FFC430}"/>
              </a:ext>
            </a:extLst>
          </p:cNvPr>
          <p:cNvSpPr/>
          <p:nvPr/>
        </p:nvSpPr>
        <p:spPr>
          <a:xfrm>
            <a:off x="268653" y="5226613"/>
            <a:ext cx="1280160" cy="128016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63EF341-505D-45E5-8802-8CA1F6EBBEF3}"/>
              </a:ext>
            </a:extLst>
          </p:cNvPr>
          <p:cNvSpPr txBox="1"/>
          <p:nvPr/>
        </p:nvSpPr>
        <p:spPr>
          <a:xfrm>
            <a:off x="3164422" y="4086054"/>
            <a:ext cx="8416471" cy="1323439"/>
          </a:xfrm>
          <a:prstGeom prst="rect">
            <a:avLst/>
          </a:prstGeom>
          <a:noFill/>
        </p:spPr>
        <p:txBody>
          <a:bodyPr wrap="none" rtlCol="0">
            <a:spAutoFit/>
          </a:bodyPr>
          <a:lstStyle/>
          <a:p>
            <a:r>
              <a:rPr lang="en-US" sz="2000" b="1" u="sng" dirty="0"/>
              <a:t>Pipeline: Human intervention vs. automation</a:t>
            </a:r>
          </a:p>
          <a:p>
            <a:pPr marL="285750" indent="-285750">
              <a:buFont typeface="Arial" panose="020B0604020202020204" pitchFamily="34" charset="0"/>
              <a:buChar char="•"/>
            </a:pPr>
            <a:r>
              <a:rPr lang="en-US" sz="2000" dirty="0"/>
              <a:t>What parts of the pipeline need human oversight or active engagement?</a:t>
            </a:r>
          </a:p>
          <a:p>
            <a:pPr marL="285750" indent="-285750">
              <a:buFont typeface="Arial" panose="020B0604020202020204" pitchFamily="34" charset="0"/>
              <a:buChar char="•"/>
            </a:pPr>
            <a:r>
              <a:rPr lang="en-US" sz="2000" dirty="0"/>
              <a:t>What activities could be automated?  What advancements are needed?</a:t>
            </a:r>
          </a:p>
          <a:p>
            <a:pPr marL="285750" indent="-285750">
              <a:buFont typeface="Arial" panose="020B0604020202020204" pitchFamily="34" charset="0"/>
              <a:buChar char="•"/>
            </a:pPr>
            <a:r>
              <a:rPr lang="en-US" sz="2000" dirty="0"/>
              <a:t>Where is mentorship needed: How do we ensure the human roles get filled?</a:t>
            </a:r>
          </a:p>
        </p:txBody>
      </p:sp>
      <p:sp>
        <p:nvSpPr>
          <p:cNvPr id="14" name="TextBox 13">
            <a:extLst>
              <a:ext uri="{FF2B5EF4-FFF2-40B4-BE49-F238E27FC236}">
                <a16:creationId xmlns:a16="http://schemas.microsoft.com/office/drawing/2014/main" id="{888B59A3-AEAE-460A-92B3-25C0566C5CF2}"/>
              </a:ext>
            </a:extLst>
          </p:cNvPr>
          <p:cNvSpPr txBox="1"/>
          <p:nvPr/>
        </p:nvSpPr>
        <p:spPr>
          <a:xfrm>
            <a:off x="268653" y="1420078"/>
            <a:ext cx="11722461" cy="705367"/>
          </a:xfrm>
          <a:prstGeom prst="rect">
            <a:avLst/>
          </a:prstGeom>
          <a:noFill/>
        </p:spPr>
        <p:txBody>
          <a:bodyPr wrap="square" rtlCol="0">
            <a:spAutoFit/>
          </a:bodyPr>
          <a:lstStyle/>
          <a:p>
            <a:pPr algn="ctr"/>
            <a:r>
              <a:rPr lang="en-US" sz="2000" b="1" dirty="0"/>
              <a:t>In this session, we will be discussing human participation in the nuclear data pipeline – what roles exist today, where we will have needs tomorrow, and how to prepare the next generation to meet these needs</a:t>
            </a:r>
          </a:p>
        </p:txBody>
      </p:sp>
      <p:sp>
        <p:nvSpPr>
          <p:cNvPr id="16" name="TextBox 15">
            <a:extLst>
              <a:ext uri="{FF2B5EF4-FFF2-40B4-BE49-F238E27FC236}">
                <a16:creationId xmlns:a16="http://schemas.microsoft.com/office/drawing/2014/main" id="{5B2429AE-BD41-434C-87C3-4ACA5B26AE20}"/>
              </a:ext>
            </a:extLst>
          </p:cNvPr>
          <p:cNvSpPr txBox="1"/>
          <p:nvPr/>
        </p:nvSpPr>
        <p:spPr>
          <a:xfrm>
            <a:off x="1661355" y="2421834"/>
            <a:ext cx="10136096" cy="1323439"/>
          </a:xfrm>
          <a:prstGeom prst="rect">
            <a:avLst/>
          </a:prstGeom>
          <a:noFill/>
        </p:spPr>
        <p:txBody>
          <a:bodyPr wrap="square" rtlCol="0">
            <a:spAutoFit/>
          </a:bodyPr>
          <a:lstStyle/>
          <a:p>
            <a:r>
              <a:rPr lang="en-US" sz="2000" b="1" u="sng" dirty="0"/>
              <a:t>Education: Understanding the Human Role in Nuclear Data</a:t>
            </a:r>
          </a:p>
          <a:p>
            <a:pPr marL="285750" indent="-285750">
              <a:buFont typeface="Arial" panose="020B0604020202020204" pitchFamily="34" charset="0"/>
              <a:buChar char="•"/>
            </a:pPr>
            <a:r>
              <a:rPr lang="en-US" sz="2000" dirty="0"/>
              <a:t>How do we ensure the next generation of nuclear scientists understands their contributions to the  pipeline? What educational opportunities do we have today and what do we need?</a:t>
            </a:r>
          </a:p>
          <a:p>
            <a:pPr marL="285750" indent="-285750">
              <a:buFont typeface="Arial" panose="020B0604020202020204" pitchFamily="34" charset="0"/>
              <a:buChar char="•"/>
            </a:pPr>
            <a:r>
              <a:rPr lang="en-US" sz="2000" dirty="0"/>
              <a:t>How can we build stronger data producer and user collaborations?</a:t>
            </a:r>
          </a:p>
        </p:txBody>
      </p:sp>
      <p:sp>
        <p:nvSpPr>
          <p:cNvPr id="17" name="TextBox 16">
            <a:extLst>
              <a:ext uri="{FF2B5EF4-FFF2-40B4-BE49-F238E27FC236}">
                <a16:creationId xmlns:a16="http://schemas.microsoft.com/office/drawing/2014/main" id="{09613172-28B5-4728-B790-0278271EC047}"/>
              </a:ext>
            </a:extLst>
          </p:cNvPr>
          <p:cNvSpPr txBox="1"/>
          <p:nvPr/>
        </p:nvSpPr>
        <p:spPr>
          <a:xfrm>
            <a:off x="1661355" y="5705882"/>
            <a:ext cx="10595853" cy="400110"/>
          </a:xfrm>
          <a:prstGeom prst="rect">
            <a:avLst/>
          </a:prstGeom>
          <a:noFill/>
        </p:spPr>
        <p:txBody>
          <a:bodyPr wrap="square" rtlCol="0">
            <a:spAutoFit/>
          </a:bodyPr>
          <a:lstStyle/>
          <a:p>
            <a:r>
              <a:rPr lang="en-US" sz="2000" dirty="0"/>
              <a:t>We encourage an active discussion at WANDA and beyond, with contributors from all backgrounds!</a:t>
            </a:r>
          </a:p>
        </p:txBody>
      </p:sp>
    </p:spTree>
    <p:extLst>
      <p:ext uri="{BB962C8B-B14F-4D97-AF65-F5344CB8AC3E}">
        <p14:creationId xmlns:p14="http://schemas.microsoft.com/office/powerpoint/2010/main" val="2477723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17A6B3-18CF-4441-85D8-2C06E93D7741}"/>
              </a:ext>
            </a:extLst>
          </p:cNvPr>
          <p:cNvSpPr>
            <a:spLocks noGrp="1"/>
          </p:cNvSpPr>
          <p:nvPr>
            <p:ph type="title"/>
          </p:nvPr>
        </p:nvSpPr>
        <p:spPr>
          <a:xfrm>
            <a:off x="1" y="4861"/>
            <a:ext cx="12191999" cy="1142683"/>
          </a:xfrm>
          <a:solidFill>
            <a:schemeClr val="bg1">
              <a:lumMod val="85000"/>
            </a:schemeClr>
          </a:solidFill>
          <a:ln>
            <a:solidFill>
              <a:schemeClr val="tx1"/>
            </a:solidFill>
          </a:ln>
        </p:spPr>
        <p:txBody>
          <a:bodyPr>
            <a:normAutofit/>
          </a:bodyPr>
          <a:lstStyle/>
          <a:p>
            <a:pPr algn="ctr"/>
            <a:r>
              <a:rPr lang="en-US" sz="4000" b="1" dirty="0"/>
              <a:t>The Human Pipeline for Nuclear Data: Draft Agenda</a:t>
            </a:r>
          </a:p>
        </p:txBody>
      </p:sp>
      <p:grpSp>
        <p:nvGrpSpPr>
          <p:cNvPr id="9" name="Group 8">
            <a:extLst>
              <a:ext uri="{FF2B5EF4-FFF2-40B4-BE49-F238E27FC236}">
                <a16:creationId xmlns:a16="http://schemas.microsoft.com/office/drawing/2014/main" id="{2B1439E3-D213-4FCF-B46A-20FA279AA491}"/>
              </a:ext>
            </a:extLst>
          </p:cNvPr>
          <p:cNvGrpSpPr/>
          <p:nvPr/>
        </p:nvGrpSpPr>
        <p:grpSpPr>
          <a:xfrm>
            <a:off x="10449989" y="2557364"/>
            <a:ext cx="1280160" cy="1280160"/>
            <a:chOff x="170179" y="2443474"/>
            <a:chExt cx="1280160" cy="1280160"/>
          </a:xfrm>
        </p:grpSpPr>
        <p:sp>
          <p:nvSpPr>
            <p:cNvPr id="8" name="Oval 7">
              <a:extLst>
                <a:ext uri="{FF2B5EF4-FFF2-40B4-BE49-F238E27FC236}">
                  <a16:creationId xmlns:a16="http://schemas.microsoft.com/office/drawing/2014/main" id="{9D4311A1-EC91-4264-9524-A53DFC17152D}"/>
                </a:ext>
              </a:extLst>
            </p:cNvPr>
            <p:cNvSpPr/>
            <p:nvPr/>
          </p:nvSpPr>
          <p:spPr>
            <a:xfrm>
              <a:off x="170179" y="2443474"/>
              <a:ext cx="1280160" cy="1280160"/>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Business Growth">
              <a:extLst>
                <a:ext uri="{FF2B5EF4-FFF2-40B4-BE49-F238E27FC236}">
                  <a16:creationId xmlns:a16="http://schemas.microsoft.com/office/drawing/2014/main" id="{1A1F4D3E-5641-44D3-814D-9ECBEBB7E9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195" y="2612286"/>
              <a:ext cx="914400" cy="914400"/>
            </a:xfrm>
            <a:prstGeom prst="rect">
              <a:avLst/>
            </a:prstGeom>
          </p:spPr>
        </p:pic>
      </p:grpSp>
      <p:grpSp>
        <p:nvGrpSpPr>
          <p:cNvPr id="3" name="Group 2">
            <a:extLst>
              <a:ext uri="{FF2B5EF4-FFF2-40B4-BE49-F238E27FC236}">
                <a16:creationId xmlns:a16="http://schemas.microsoft.com/office/drawing/2014/main" id="{FF3C27D4-3811-4FD2-A768-50294724EA90}"/>
              </a:ext>
            </a:extLst>
          </p:cNvPr>
          <p:cNvGrpSpPr/>
          <p:nvPr/>
        </p:nvGrpSpPr>
        <p:grpSpPr>
          <a:xfrm>
            <a:off x="10449989" y="4585232"/>
            <a:ext cx="1280160" cy="1280160"/>
            <a:chOff x="2366347" y="4097956"/>
            <a:chExt cx="1280160" cy="1280160"/>
          </a:xfrm>
        </p:grpSpPr>
        <p:pic>
          <p:nvPicPr>
            <p:cNvPr id="6" name="Graphic 5" descr="Head with gears">
              <a:extLst>
                <a:ext uri="{FF2B5EF4-FFF2-40B4-BE49-F238E27FC236}">
                  <a16:creationId xmlns:a16="http://schemas.microsoft.com/office/drawing/2014/main" id="{DE970CBC-9E83-4D27-92D1-B73B8A9BC6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63295" y="4280836"/>
              <a:ext cx="914400" cy="914400"/>
            </a:xfrm>
            <a:prstGeom prst="rect">
              <a:avLst/>
            </a:prstGeom>
          </p:spPr>
        </p:pic>
        <p:sp>
          <p:nvSpPr>
            <p:cNvPr id="10" name="Oval 9">
              <a:extLst>
                <a:ext uri="{FF2B5EF4-FFF2-40B4-BE49-F238E27FC236}">
                  <a16:creationId xmlns:a16="http://schemas.microsoft.com/office/drawing/2014/main" id="{148248AB-C490-419B-8BF3-0BA5FE648A52}"/>
                </a:ext>
              </a:extLst>
            </p:cNvPr>
            <p:cNvSpPr/>
            <p:nvPr/>
          </p:nvSpPr>
          <p:spPr>
            <a:xfrm>
              <a:off x="2366347" y="4097956"/>
              <a:ext cx="1280160" cy="128016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C26ABCC-F804-404A-BD1A-7CAABE8A6513}"/>
              </a:ext>
            </a:extLst>
          </p:cNvPr>
          <p:cNvGrpSpPr/>
          <p:nvPr/>
        </p:nvGrpSpPr>
        <p:grpSpPr>
          <a:xfrm>
            <a:off x="268653" y="5226613"/>
            <a:ext cx="1280160" cy="1280160"/>
            <a:chOff x="268653" y="5226613"/>
            <a:chExt cx="1280160" cy="1280160"/>
          </a:xfrm>
        </p:grpSpPr>
        <p:pic>
          <p:nvPicPr>
            <p:cNvPr id="7" name="Graphic 6" descr="Customer review">
              <a:extLst>
                <a:ext uri="{FF2B5EF4-FFF2-40B4-BE49-F238E27FC236}">
                  <a16:creationId xmlns:a16="http://schemas.microsoft.com/office/drawing/2014/main" id="{6317AEF0-EDAB-4E56-B7DD-5E9A0C1D4A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218" y="5409493"/>
              <a:ext cx="914400" cy="914400"/>
            </a:xfrm>
            <a:prstGeom prst="rect">
              <a:avLst/>
            </a:prstGeom>
          </p:spPr>
        </p:pic>
        <p:sp>
          <p:nvSpPr>
            <p:cNvPr id="11" name="Oval 10">
              <a:extLst>
                <a:ext uri="{FF2B5EF4-FFF2-40B4-BE49-F238E27FC236}">
                  <a16:creationId xmlns:a16="http://schemas.microsoft.com/office/drawing/2014/main" id="{C7513959-CD18-406B-9F3C-096750FFC430}"/>
                </a:ext>
              </a:extLst>
            </p:cNvPr>
            <p:cNvSpPr/>
            <p:nvPr/>
          </p:nvSpPr>
          <p:spPr>
            <a:xfrm>
              <a:off x="268653" y="5226613"/>
              <a:ext cx="1280160" cy="128016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a:extLst>
              <a:ext uri="{FF2B5EF4-FFF2-40B4-BE49-F238E27FC236}">
                <a16:creationId xmlns:a16="http://schemas.microsoft.com/office/drawing/2014/main" id="{F873E3AB-3B38-4523-BEFD-2A14E1967F61}"/>
              </a:ext>
            </a:extLst>
          </p:cNvPr>
          <p:cNvGraphicFramePr>
            <a:graphicFrameLocks noGrp="1"/>
          </p:cNvGraphicFramePr>
          <p:nvPr/>
        </p:nvGraphicFramePr>
        <p:xfrm>
          <a:off x="1642384" y="1731162"/>
          <a:ext cx="9034338" cy="4480560"/>
        </p:xfrm>
        <a:graphic>
          <a:graphicData uri="http://schemas.openxmlformats.org/drawingml/2006/table">
            <a:tbl>
              <a:tblPr>
                <a:tableStyleId>{5C22544A-7EE6-4342-B048-85BDC9FD1C3A}</a:tableStyleId>
              </a:tblPr>
              <a:tblGrid>
                <a:gridCol w="1564394">
                  <a:extLst>
                    <a:ext uri="{9D8B030D-6E8A-4147-A177-3AD203B41FA5}">
                      <a16:colId xmlns:a16="http://schemas.microsoft.com/office/drawing/2014/main" val="3801591925"/>
                    </a:ext>
                  </a:extLst>
                </a:gridCol>
                <a:gridCol w="1772530">
                  <a:extLst>
                    <a:ext uri="{9D8B030D-6E8A-4147-A177-3AD203B41FA5}">
                      <a16:colId xmlns:a16="http://schemas.microsoft.com/office/drawing/2014/main" val="177685308"/>
                    </a:ext>
                  </a:extLst>
                </a:gridCol>
                <a:gridCol w="5697414">
                  <a:extLst>
                    <a:ext uri="{9D8B030D-6E8A-4147-A177-3AD203B41FA5}">
                      <a16:colId xmlns:a16="http://schemas.microsoft.com/office/drawing/2014/main" val="1691355465"/>
                    </a:ext>
                  </a:extLst>
                </a:gridCol>
              </a:tblGrid>
              <a:tr h="320040">
                <a:tc>
                  <a:txBody>
                    <a:bodyPr/>
                    <a:lstStyle/>
                    <a:p>
                      <a:pPr algn="l" fontAlgn="b"/>
                      <a:r>
                        <a:rPr lang="en-US" sz="1600" b="1" u="none" strike="noStrike" dirty="0">
                          <a:effectLst/>
                          <a:latin typeface="+mn-lt"/>
                        </a:rPr>
                        <a:t>PST/EST - start</a:t>
                      </a:r>
                      <a:endParaRPr lang="en-US" sz="1600" b="1" i="0" u="none" strike="noStrike" dirty="0">
                        <a:solidFill>
                          <a:srgbClr val="000000"/>
                        </a:solidFill>
                        <a:effectLst/>
                        <a:latin typeface="+mn-lt"/>
                      </a:endParaRPr>
                    </a:p>
                  </a:txBody>
                  <a:tcPr marL="4873" marR="4873" marT="487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600" b="1" i="0" u="none" strike="noStrike" dirty="0">
                          <a:solidFill>
                            <a:srgbClr val="000000"/>
                          </a:solidFill>
                          <a:effectLst/>
                          <a:latin typeface="+mn-lt"/>
                        </a:rPr>
                        <a:t>Duration (min)</a:t>
                      </a:r>
                    </a:p>
                  </a:txBody>
                  <a:tcPr marL="4873" marR="4873" marT="487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600" b="1" i="0" u="none" strike="noStrike" dirty="0">
                          <a:solidFill>
                            <a:srgbClr val="000000"/>
                          </a:solidFill>
                          <a:effectLst/>
                          <a:latin typeface="+mn-lt"/>
                        </a:rPr>
                        <a:t>Proposed Speaker</a:t>
                      </a:r>
                    </a:p>
                  </a:txBody>
                  <a:tcPr marL="4873" marR="4873" marT="487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28224016"/>
                  </a:ext>
                </a:extLst>
              </a:tr>
              <a:tr h="320040">
                <a:tc>
                  <a:txBody>
                    <a:bodyPr/>
                    <a:lstStyle/>
                    <a:p>
                      <a:pPr algn="r" fontAlgn="b"/>
                      <a:r>
                        <a:rPr lang="en-US" sz="1600" u="none" strike="noStrike" dirty="0">
                          <a:effectLst/>
                          <a:latin typeface="+mn-lt"/>
                        </a:rPr>
                        <a:t>8:00/11:00</a:t>
                      </a:r>
                      <a:endParaRPr lang="en-US" sz="1600" b="0" i="0" u="none" strike="noStrike" dirty="0">
                        <a:solidFill>
                          <a:srgbClr val="000000"/>
                        </a:solidFill>
                        <a:effectLst/>
                        <a:latin typeface="+mn-lt"/>
                      </a:endParaRPr>
                    </a:p>
                  </a:txBody>
                  <a:tcPr marL="4873" marR="4873" marT="487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en-US" sz="1600" b="0" i="0" u="none" strike="noStrike" dirty="0">
                          <a:solidFill>
                            <a:srgbClr val="000000"/>
                          </a:solidFill>
                          <a:effectLst/>
                          <a:latin typeface="+mn-lt"/>
                        </a:rPr>
                        <a:t>5</a:t>
                      </a:r>
                    </a:p>
                  </a:txBody>
                  <a:tcPr marL="4873" marR="4873" marT="4873" marB="0" anchor="ctr">
                    <a:lnT w="12700" cap="flat" cmpd="sng" algn="ctr">
                      <a:solidFill>
                        <a:schemeClr val="tx1"/>
                      </a:solidFill>
                      <a:prstDash val="solid"/>
                      <a:round/>
                      <a:headEnd type="none" w="med" len="med"/>
                      <a:tailEnd type="none" w="med" len="med"/>
                    </a:lnT>
                    <a:noFill/>
                  </a:tcPr>
                </a:tc>
                <a:tc>
                  <a:txBody>
                    <a:bodyPr/>
                    <a:lstStyle/>
                    <a:p>
                      <a:pPr algn="l" fontAlgn="b"/>
                      <a:r>
                        <a:rPr lang="en-US" sz="1600" u="none" strike="noStrike" dirty="0">
                          <a:effectLst/>
                          <a:latin typeface="+mn-lt"/>
                        </a:rPr>
                        <a:t>Welcome and overview</a:t>
                      </a:r>
                      <a:endParaRPr lang="en-US" sz="1600" b="0" i="0" u="none" strike="noStrike" dirty="0">
                        <a:solidFill>
                          <a:srgbClr val="000000"/>
                        </a:solidFill>
                        <a:effectLst/>
                        <a:latin typeface="+mn-lt"/>
                      </a:endParaRPr>
                    </a:p>
                  </a:txBody>
                  <a:tcPr marL="4873" marR="4873" marT="487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66061383"/>
                  </a:ext>
                </a:extLst>
              </a:tr>
              <a:tr h="320040">
                <a:tc>
                  <a:txBody>
                    <a:bodyPr/>
                    <a:lstStyle/>
                    <a:p>
                      <a:pPr algn="r" fontAlgn="b"/>
                      <a:r>
                        <a:rPr lang="en-US" sz="1600" u="none" strike="noStrike" dirty="0">
                          <a:solidFill>
                            <a:schemeClr val="accent1">
                              <a:lumMod val="75000"/>
                            </a:schemeClr>
                          </a:solidFill>
                          <a:effectLst/>
                          <a:latin typeface="+mn-lt"/>
                        </a:rPr>
                        <a:t>8:05/11:10</a:t>
                      </a:r>
                      <a:endParaRPr lang="en-US" sz="1600" b="0" i="0" u="none" strike="noStrike" dirty="0">
                        <a:solidFill>
                          <a:schemeClr val="accent1">
                            <a:lumMod val="75000"/>
                          </a:schemeClr>
                        </a:solidFill>
                        <a:effectLst/>
                        <a:latin typeface="+mn-lt"/>
                      </a:endParaRPr>
                    </a:p>
                  </a:txBody>
                  <a:tcPr marL="4873" marR="4873" marT="4873"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accent1">
                              <a:lumMod val="75000"/>
                            </a:schemeClr>
                          </a:solidFill>
                          <a:effectLst/>
                          <a:latin typeface="+mn-lt"/>
                        </a:rPr>
                        <a:t>18</a:t>
                      </a:r>
                    </a:p>
                  </a:txBody>
                  <a:tcPr marL="4873" marR="4873" marT="4873" marB="0" anchor="ctr">
                    <a:noFill/>
                  </a:tcPr>
                </a:tc>
                <a:tc>
                  <a:txBody>
                    <a:bodyPr/>
                    <a:lstStyle/>
                    <a:p>
                      <a:pPr algn="l" fontAlgn="b"/>
                      <a:r>
                        <a:rPr lang="en-US" sz="1600" u="none" strike="noStrike" dirty="0">
                          <a:solidFill>
                            <a:schemeClr val="accent1">
                              <a:lumMod val="75000"/>
                            </a:schemeClr>
                          </a:solidFill>
                          <a:effectLst/>
                          <a:latin typeface="+mn-lt"/>
                        </a:rPr>
                        <a:t>Artemis </a:t>
                      </a:r>
                      <a:r>
                        <a:rPr lang="en-US" sz="1600" u="none" strike="noStrike" dirty="0" err="1">
                          <a:solidFill>
                            <a:schemeClr val="accent1">
                              <a:lumMod val="75000"/>
                            </a:schemeClr>
                          </a:solidFill>
                          <a:effectLst/>
                          <a:latin typeface="+mn-lt"/>
                        </a:rPr>
                        <a:t>Spyrou</a:t>
                      </a:r>
                      <a:r>
                        <a:rPr lang="en-US" sz="1600" u="none" strike="noStrike" dirty="0">
                          <a:solidFill>
                            <a:schemeClr val="accent1">
                              <a:lumMod val="75000"/>
                            </a:schemeClr>
                          </a:solidFill>
                          <a:effectLst/>
                          <a:latin typeface="+mn-lt"/>
                        </a:rPr>
                        <a:t>, Michigan State University</a:t>
                      </a:r>
                      <a:endParaRPr lang="en-US" sz="1600" b="0" i="0" u="none" strike="noStrike" dirty="0">
                        <a:solidFill>
                          <a:schemeClr val="accent1">
                            <a:lumMod val="75000"/>
                          </a:schemeClr>
                        </a:solidFill>
                        <a:effectLst/>
                        <a:latin typeface="+mn-lt"/>
                      </a:endParaRPr>
                    </a:p>
                  </a:txBody>
                  <a:tcPr marL="4873" marR="4873" marT="487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62734845"/>
                  </a:ext>
                </a:extLst>
              </a:tr>
              <a:tr h="320040">
                <a:tc>
                  <a:txBody>
                    <a:bodyPr/>
                    <a:lstStyle/>
                    <a:p>
                      <a:pPr algn="r" fontAlgn="b"/>
                      <a:endParaRPr lang="en-US" sz="1600" b="0" i="0" u="none" strike="noStrike" dirty="0">
                        <a:solidFill>
                          <a:schemeClr val="accent1">
                            <a:lumMod val="75000"/>
                          </a:schemeClr>
                        </a:solidFill>
                        <a:effectLst/>
                        <a:latin typeface="+mn-lt"/>
                      </a:endParaRPr>
                    </a:p>
                  </a:txBody>
                  <a:tcPr marL="4873" marR="4873" marT="4873"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accent1">
                              <a:lumMod val="75000"/>
                            </a:schemeClr>
                          </a:solidFill>
                          <a:effectLst/>
                          <a:latin typeface="+mn-lt"/>
                        </a:rPr>
                        <a:t>18</a:t>
                      </a:r>
                    </a:p>
                  </a:txBody>
                  <a:tcPr marL="4873" marR="4873" marT="4873" marB="0" anchor="ctr">
                    <a:noFill/>
                  </a:tcPr>
                </a:tc>
                <a:tc>
                  <a:txBody>
                    <a:bodyPr/>
                    <a:lstStyle/>
                    <a:p>
                      <a:pPr algn="l" fontAlgn="b"/>
                      <a:r>
                        <a:rPr lang="en-US" sz="1600" u="none" strike="noStrike" dirty="0">
                          <a:solidFill>
                            <a:schemeClr val="accent1">
                              <a:lumMod val="75000"/>
                            </a:schemeClr>
                          </a:solidFill>
                          <a:effectLst/>
                          <a:latin typeface="+mn-lt"/>
                        </a:rPr>
                        <a:t>Jasmine </a:t>
                      </a:r>
                      <a:r>
                        <a:rPr lang="en-US" sz="1600" u="none" strike="noStrike" dirty="0" err="1">
                          <a:solidFill>
                            <a:schemeClr val="accent1">
                              <a:lumMod val="75000"/>
                            </a:schemeClr>
                          </a:solidFill>
                          <a:effectLst/>
                          <a:latin typeface="+mn-lt"/>
                        </a:rPr>
                        <a:t>Vujic</a:t>
                      </a:r>
                      <a:r>
                        <a:rPr lang="en-US" sz="1600" u="none" strike="noStrike" dirty="0">
                          <a:solidFill>
                            <a:schemeClr val="accent1">
                              <a:lumMod val="75000"/>
                            </a:schemeClr>
                          </a:solidFill>
                          <a:effectLst/>
                          <a:latin typeface="+mn-lt"/>
                        </a:rPr>
                        <a:t>, University of California, Berkeley</a:t>
                      </a:r>
                      <a:endParaRPr lang="en-US" sz="1600" b="0" i="0" u="none" strike="noStrike" dirty="0">
                        <a:solidFill>
                          <a:schemeClr val="accent1">
                            <a:lumMod val="75000"/>
                          </a:schemeClr>
                        </a:solidFill>
                        <a:effectLst/>
                        <a:latin typeface="+mn-lt"/>
                      </a:endParaRPr>
                    </a:p>
                  </a:txBody>
                  <a:tcPr marL="4873" marR="4873" marT="487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77872222"/>
                  </a:ext>
                </a:extLst>
              </a:tr>
              <a:tr h="320040">
                <a:tc>
                  <a:txBody>
                    <a:bodyPr/>
                    <a:lstStyle/>
                    <a:p>
                      <a:pPr algn="r" fontAlgn="b"/>
                      <a:endParaRPr lang="en-US" sz="1600" b="0" i="0" u="none" strike="noStrike" dirty="0">
                        <a:solidFill>
                          <a:schemeClr val="accent1">
                            <a:lumMod val="75000"/>
                          </a:schemeClr>
                        </a:solidFill>
                        <a:effectLst/>
                        <a:latin typeface="+mn-lt"/>
                      </a:endParaRPr>
                    </a:p>
                  </a:txBody>
                  <a:tcPr marL="4873" marR="4873" marT="4873"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accent1">
                              <a:lumMod val="75000"/>
                            </a:schemeClr>
                          </a:solidFill>
                          <a:effectLst/>
                          <a:latin typeface="+mn-lt"/>
                        </a:rPr>
                        <a:t>18</a:t>
                      </a:r>
                    </a:p>
                  </a:txBody>
                  <a:tcPr marL="4873" marR="4873" marT="4873" marB="0" anchor="ctr">
                    <a:noFill/>
                  </a:tcPr>
                </a:tc>
                <a:tc>
                  <a:txBody>
                    <a:bodyPr/>
                    <a:lstStyle/>
                    <a:p>
                      <a:pPr algn="l" fontAlgn="b"/>
                      <a:r>
                        <a:rPr lang="en-US" sz="1600" u="none" strike="noStrike" dirty="0">
                          <a:solidFill>
                            <a:schemeClr val="accent1">
                              <a:lumMod val="75000"/>
                            </a:schemeClr>
                          </a:solidFill>
                          <a:effectLst/>
                          <a:latin typeface="+mn-lt"/>
                        </a:rPr>
                        <a:t>Warren Rogers, Wesleyan University</a:t>
                      </a:r>
                      <a:endParaRPr lang="en-US" sz="1600" b="0" i="0" u="none" strike="noStrike" dirty="0">
                        <a:solidFill>
                          <a:schemeClr val="accent1">
                            <a:lumMod val="75000"/>
                          </a:schemeClr>
                        </a:solidFill>
                        <a:effectLst/>
                        <a:latin typeface="+mn-lt"/>
                      </a:endParaRPr>
                    </a:p>
                  </a:txBody>
                  <a:tcPr marL="4873" marR="4873" marT="487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24894591"/>
                  </a:ext>
                </a:extLst>
              </a:tr>
              <a:tr h="320040">
                <a:tc>
                  <a:txBody>
                    <a:bodyPr/>
                    <a:lstStyle/>
                    <a:p>
                      <a:pPr algn="r" fontAlgn="b"/>
                      <a:endParaRPr lang="en-US" sz="1600" b="0" i="0" u="none" strike="noStrike" dirty="0">
                        <a:solidFill>
                          <a:schemeClr val="accent1">
                            <a:lumMod val="75000"/>
                          </a:schemeClr>
                        </a:solidFill>
                        <a:effectLst/>
                        <a:latin typeface="+mn-lt"/>
                      </a:endParaRPr>
                    </a:p>
                  </a:txBody>
                  <a:tcPr marL="4873" marR="4873" marT="4873"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accent1">
                              <a:lumMod val="75000"/>
                            </a:schemeClr>
                          </a:solidFill>
                          <a:effectLst/>
                          <a:latin typeface="+mn-lt"/>
                        </a:rPr>
                        <a:t>18</a:t>
                      </a:r>
                    </a:p>
                  </a:txBody>
                  <a:tcPr marL="4873" marR="4873" marT="4873" marB="0" anchor="ctr">
                    <a:noFill/>
                  </a:tcPr>
                </a:tc>
                <a:tc>
                  <a:txBody>
                    <a:bodyPr/>
                    <a:lstStyle/>
                    <a:p>
                      <a:pPr algn="l" fontAlgn="b"/>
                      <a:r>
                        <a:rPr lang="en-US" sz="1600" u="none" strike="noStrike" dirty="0">
                          <a:solidFill>
                            <a:schemeClr val="accent1">
                              <a:lumMod val="75000"/>
                            </a:schemeClr>
                          </a:solidFill>
                          <a:effectLst/>
                          <a:latin typeface="+mn-lt"/>
                        </a:rPr>
                        <a:t>Perry Chodash, LLNL + </a:t>
                      </a:r>
                      <a:endParaRPr lang="en-US" sz="1600" b="0" i="0" u="none" strike="noStrike" dirty="0">
                        <a:solidFill>
                          <a:schemeClr val="accent1">
                            <a:lumMod val="75000"/>
                          </a:schemeClr>
                        </a:solidFill>
                        <a:effectLst/>
                        <a:latin typeface="+mn-lt"/>
                      </a:endParaRPr>
                    </a:p>
                  </a:txBody>
                  <a:tcPr marL="4873" marR="4873" marT="487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01501371"/>
                  </a:ext>
                </a:extLst>
              </a:tr>
              <a:tr h="320040">
                <a:tc>
                  <a:txBody>
                    <a:bodyPr/>
                    <a:lstStyle/>
                    <a:p>
                      <a:pPr algn="r" fontAlgn="b"/>
                      <a:endParaRPr lang="en-US" sz="1600" b="0" i="0" u="none" strike="noStrike" dirty="0">
                        <a:solidFill>
                          <a:schemeClr val="accent1">
                            <a:lumMod val="75000"/>
                          </a:schemeClr>
                        </a:solidFill>
                        <a:effectLst/>
                        <a:latin typeface="+mn-lt"/>
                      </a:endParaRPr>
                    </a:p>
                  </a:txBody>
                  <a:tcPr marL="4873" marR="4873" marT="4873"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accent1">
                              <a:lumMod val="75000"/>
                            </a:schemeClr>
                          </a:solidFill>
                          <a:effectLst/>
                          <a:latin typeface="+mn-lt"/>
                        </a:rPr>
                        <a:t>18</a:t>
                      </a:r>
                    </a:p>
                  </a:txBody>
                  <a:tcPr marL="4873" marR="4873" marT="4873" marB="0" anchor="ctr">
                    <a:noFill/>
                  </a:tcPr>
                </a:tc>
                <a:tc>
                  <a:txBody>
                    <a:bodyPr/>
                    <a:lstStyle/>
                    <a:p>
                      <a:pPr algn="l" fontAlgn="b"/>
                      <a:r>
                        <a:rPr lang="en-US" sz="1600" b="0" i="0" u="none" strike="noStrike" dirty="0">
                          <a:solidFill>
                            <a:schemeClr val="accent1">
                              <a:lumMod val="75000"/>
                            </a:schemeClr>
                          </a:solidFill>
                          <a:effectLst/>
                          <a:latin typeface="+mn-lt"/>
                        </a:rPr>
                        <a:t>Sherry </a:t>
                      </a:r>
                      <a:r>
                        <a:rPr lang="en-US" sz="1600" b="0" i="0" u="none" strike="noStrike" dirty="0" err="1">
                          <a:solidFill>
                            <a:schemeClr val="accent1">
                              <a:lumMod val="75000"/>
                            </a:schemeClr>
                          </a:solidFill>
                          <a:effectLst/>
                          <a:latin typeface="+mn-lt"/>
                        </a:rPr>
                        <a:t>Yennello</a:t>
                      </a:r>
                      <a:r>
                        <a:rPr lang="en-US" sz="1600" b="0" i="0" u="none" strike="noStrike" dirty="0">
                          <a:solidFill>
                            <a:schemeClr val="accent1">
                              <a:lumMod val="75000"/>
                            </a:schemeClr>
                          </a:solidFill>
                          <a:effectLst/>
                          <a:latin typeface="+mn-lt"/>
                        </a:rPr>
                        <a:t>, Texas A&amp;M</a:t>
                      </a:r>
                    </a:p>
                  </a:txBody>
                  <a:tcPr marL="4873" marR="4873" marT="487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50905246"/>
                  </a:ext>
                </a:extLst>
              </a:tr>
              <a:tr h="320040">
                <a:tc>
                  <a:txBody>
                    <a:bodyPr/>
                    <a:lstStyle/>
                    <a:p>
                      <a:pPr algn="r" fontAlgn="b"/>
                      <a:r>
                        <a:rPr lang="en-US" sz="1600" b="0" i="0" u="none" strike="noStrike" dirty="0">
                          <a:solidFill>
                            <a:schemeClr val="accent6">
                              <a:lumMod val="75000"/>
                            </a:schemeClr>
                          </a:solidFill>
                          <a:effectLst/>
                          <a:latin typeface="+mn-lt"/>
                        </a:rPr>
                        <a:t>9:35/12:35</a:t>
                      </a:r>
                    </a:p>
                  </a:txBody>
                  <a:tcPr marL="4873" marR="4873" marT="4873"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accent6">
                              <a:lumMod val="75000"/>
                            </a:schemeClr>
                          </a:solidFill>
                          <a:effectLst/>
                          <a:latin typeface="+mn-lt"/>
                        </a:rPr>
                        <a:t>10</a:t>
                      </a:r>
                    </a:p>
                  </a:txBody>
                  <a:tcPr marL="4873" marR="4873" marT="4873" marB="0" anchor="ctr">
                    <a:noFill/>
                  </a:tcPr>
                </a:tc>
                <a:tc>
                  <a:txBody>
                    <a:bodyPr/>
                    <a:lstStyle/>
                    <a:p>
                      <a:pPr algn="l" fontAlgn="b"/>
                      <a:r>
                        <a:rPr lang="en-US" sz="1600" b="0" i="0" u="none" strike="noStrike" dirty="0">
                          <a:solidFill>
                            <a:schemeClr val="accent6">
                              <a:lumMod val="75000"/>
                            </a:schemeClr>
                          </a:solidFill>
                          <a:effectLst/>
                          <a:latin typeface="+mn-lt"/>
                        </a:rPr>
                        <a:t>Education discussion</a:t>
                      </a:r>
                    </a:p>
                  </a:txBody>
                  <a:tcPr marL="4873" marR="4873" marT="487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58594348"/>
                  </a:ext>
                </a:extLst>
              </a:tr>
              <a:tr h="320040">
                <a:tc>
                  <a:txBody>
                    <a:bodyPr/>
                    <a:lstStyle/>
                    <a:p>
                      <a:pPr algn="r" fontAlgn="b"/>
                      <a:r>
                        <a:rPr lang="en-US" sz="1600" u="none" strike="noStrike" dirty="0">
                          <a:effectLst/>
                          <a:latin typeface="+mn-lt"/>
                        </a:rPr>
                        <a:t>9:45/12:45</a:t>
                      </a:r>
                      <a:endParaRPr lang="en-US" sz="1600" b="0" i="0" u="none" strike="noStrike" dirty="0">
                        <a:solidFill>
                          <a:srgbClr val="000000"/>
                        </a:solidFill>
                        <a:effectLst/>
                        <a:latin typeface="+mn-lt"/>
                      </a:endParaRPr>
                    </a:p>
                  </a:txBody>
                  <a:tcPr marL="4873" marR="4873" marT="4873"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u="none" strike="noStrike" dirty="0">
                          <a:effectLst/>
                          <a:latin typeface="+mn-lt"/>
                        </a:rPr>
                        <a:t>15</a:t>
                      </a:r>
                      <a:endParaRPr lang="en-US" sz="1600" b="0" i="0" u="none" strike="noStrike" dirty="0">
                        <a:solidFill>
                          <a:srgbClr val="000000"/>
                        </a:solidFill>
                        <a:effectLst/>
                        <a:latin typeface="+mn-lt"/>
                      </a:endParaRPr>
                    </a:p>
                  </a:txBody>
                  <a:tcPr marL="4873" marR="4873" marT="4873" marB="0" anchor="ctr">
                    <a:noFill/>
                  </a:tcPr>
                </a:tc>
                <a:tc>
                  <a:txBody>
                    <a:bodyPr/>
                    <a:lstStyle/>
                    <a:p>
                      <a:pPr algn="l" fontAlgn="b"/>
                      <a:r>
                        <a:rPr lang="en-US" sz="1600" u="none" strike="noStrike" dirty="0">
                          <a:effectLst/>
                          <a:latin typeface="+mn-lt"/>
                        </a:rPr>
                        <a:t>BREAK</a:t>
                      </a:r>
                      <a:endParaRPr lang="en-US" sz="1600" b="0" i="0" u="none" strike="noStrike" dirty="0">
                        <a:solidFill>
                          <a:srgbClr val="000000"/>
                        </a:solidFill>
                        <a:effectLst/>
                        <a:latin typeface="+mn-lt"/>
                      </a:endParaRPr>
                    </a:p>
                  </a:txBody>
                  <a:tcPr marL="4873" marR="4873" marT="487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65413098"/>
                  </a:ext>
                </a:extLst>
              </a:tr>
              <a:tr h="320040">
                <a:tc>
                  <a:txBody>
                    <a:bodyPr/>
                    <a:lstStyle/>
                    <a:p>
                      <a:pPr algn="r" fontAlgn="b"/>
                      <a:r>
                        <a:rPr lang="en-US" sz="1600" b="0" i="0" u="none" strike="noStrike" dirty="0">
                          <a:solidFill>
                            <a:srgbClr val="C00000"/>
                          </a:solidFill>
                          <a:effectLst/>
                          <a:latin typeface="+mn-lt"/>
                        </a:rPr>
                        <a:t>10:00/13:00</a:t>
                      </a:r>
                    </a:p>
                  </a:txBody>
                  <a:tcPr marL="4873" marR="4873" marT="4873"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rgbClr val="C00000"/>
                          </a:solidFill>
                          <a:effectLst/>
                          <a:latin typeface="+mn-lt"/>
                        </a:rPr>
                        <a:t>18</a:t>
                      </a:r>
                    </a:p>
                  </a:txBody>
                  <a:tcPr marL="4873" marR="4873" marT="4873" marB="0" anchor="ctr">
                    <a:noFill/>
                  </a:tcPr>
                </a:tc>
                <a:tc>
                  <a:txBody>
                    <a:bodyPr/>
                    <a:lstStyle/>
                    <a:p>
                      <a:pPr algn="l" fontAlgn="b"/>
                      <a:r>
                        <a:rPr lang="en-US" sz="1600" u="none" strike="noStrike" dirty="0">
                          <a:solidFill>
                            <a:srgbClr val="C00000"/>
                          </a:solidFill>
                          <a:effectLst/>
                          <a:latin typeface="+mn-lt"/>
                        </a:rPr>
                        <a:t>Dave Brown, BNL/NNDC</a:t>
                      </a:r>
                      <a:endParaRPr lang="en-US" sz="1600" b="0" i="0" u="none" strike="noStrike" dirty="0">
                        <a:solidFill>
                          <a:srgbClr val="C00000"/>
                        </a:solidFill>
                        <a:effectLst/>
                        <a:latin typeface="+mn-lt"/>
                      </a:endParaRPr>
                    </a:p>
                  </a:txBody>
                  <a:tcPr marL="4873" marR="4873" marT="487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76896908"/>
                  </a:ext>
                </a:extLst>
              </a:tr>
              <a:tr h="320040">
                <a:tc>
                  <a:txBody>
                    <a:bodyPr/>
                    <a:lstStyle/>
                    <a:p>
                      <a:pPr algn="r" fontAlgn="b"/>
                      <a:endParaRPr lang="en-US" sz="1600" b="0" i="0" u="none" strike="noStrike" dirty="0">
                        <a:solidFill>
                          <a:srgbClr val="C00000"/>
                        </a:solidFill>
                        <a:effectLst/>
                        <a:latin typeface="+mn-lt"/>
                      </a:endParaRPr>
                    </a:p>
                  </a:txBody>
                  <a:tcPr marL="4873" marR="4873" marT="4873"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rgbClr val="C00000"/>
                          </a:solidFill>
                          <a:effectLst/>
                          <a:latin typeface="+mn-lt"/>
                        </a:rPr>
                        <a:t>18</a:t>
                      </a:r>
                    </a:p>
                  </a:txBody>
                  <a:tcPr marL="4873" marR="4873" marT="4873" marB="0" anchor="ctr">
                    <a:noFill/>
                  </a:tcPr>
                </a:tc>
                <a:tc>
                  <a:txBody>
                    <a:bodyPr/>
                    <a:lstStyle/>
                    <a:p>
                      <a:pPr algn="l" fontAlgn="b"/>
                      <a:r>
                        <a:rPr lang="en-US" sz="1600" u="none" strike="noStrike" dirty="0">
                          <a:solidFill>
                            <a:srgbClr val="C00000"/>
                          </a:solidFill>
                          <a:effectLst/>
                          <a:latin typeface="+mn-lt"/>
                        </a:rPr>
                        <a:t>Denise </a:t>
                      </a:r>
                      <a:r>
                        <a:rPr lang="en-US" sz="1600" u="none" strike="noStrike" dirty="0" err="1">
                          <a:solidFill>
                            <a:srgbClr val="C00000"/>
                          </a:solidFill>
                          <a:effectLst/>
                          <a:latin typeface="+mn-lt"/>
                        </a:rPr>
                        <a:t>Neudecker</a:t>
                      </a:r>
                      <a:r>
                        <a:rPr lang="en-US" sz="1600" u="none" strike="noStrike" dirty="0">
                          <a:solidFill>
                            <a:srgbClr val="C00000"/>
                          </a:solidFill>
                          <a:effectLst/>
                          <a:latin typeface="+mn-lt"/>
                        </a:rPr>
                        <a:t>, LANL</a:t>
                      </a:r>
                      <a:endParaRPr lang="en-US" sz="1600" b="0" i="0" u="none" strike="noStrike" dirty="0">
                        <a:solidFill>
                          <a:srgbClr val="C00000"/>
                        </a:solidFill>
                        <a:effectLst/>
                        <a:latin typeface="+mn-lt"/>
                      </a:endParaRPr>
                    </a:p>
                  </a:txBody>
                  <a:tcPr marL="4873" marR="4873" marT="487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36943599"/>
                  </a:ext>
                </a:extLst>
              </a:tr>
              <a:tr h="320040">
                <a:tc>
                  <a:txBody>
                    <a:bodyPr/>
                    <a:lstStyle/>
                    <a:p>
                      <a:pPr algn="r" fontAlgn="b"/>
                      <a:endParaRPr lang="en-US" sz="1600" b="0" i="0" u="none" strike="noStrike" dirty="0">
                        <a:solidFill>
                          <a:srgbClr val="C00000"/>
                        </a:solidFill>
                        <a:effectLst/>
                        <a:latin typeface="+mn-lt"/>
                      </a:endParaRPr>
                    </a:p>
                  </a:txBody>
                  <a:tcPr marL="4873" marR="4873" marT="4873"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rgbClr val="C00000"/>
                          </a:solidFill>
                          <a:effectLst/>
                          <a:latin typeface="+mn-lt"/>
                        </a:rPr>
                        <a:t>18</a:t>
                      </a:r>
                    </a:p>
                  </a:txBody>
                  <a:tcPr marL="4873" marR="4873" marT="4873" marB="0" anchor="ctr">
                    <a:noFill/>
                  </a:tcPr>
                </a:tc>
                <a:tc>
                  <a:txBody>
                    <a:bodyPr/>
                    <a:lstStyle/>
                    <a:p>
                      <a:pPr algn="l" fontAlgn="b"/>
                      <a:r>
                        <a:rPr lang="en-US" sz="1600" u="none" strike="noStrike" dirty="0">
                          <a:solidFill>
                            <a:srgbClr val="C00000"/>
                          </a:solidFill>
                          <a:effectLst/>
                          <a:latin typeface="+mn-lt"/>
                        </a:rPr>
                        <a:t>Ayman </a:t>
                      </a:r>
                      <a:r>
                        <a:rPr lang="en-US" sz="1600" u="none" strike="noStrike" dirty="0" err="1">
                          <a:solidFill>
                            <a:srgbClr val="C00000"/>
                          </a:solidFill>
                          <a:effectLst/>
                          <a:latin typeface="+mn-lt"/>
                        </a:rPr>
                        <a:t>Hawari</a:t>
                      </a:r>
                      <a:r>
                        <a:rPr lang="en-US" sz="1600" u="none" strike="noStrike" dirty="0">
                          <a:solidFill>
                            <a:srgbClr val="C00000"/>
                          </a:solidFill>
                          <a:effectLst/>
                          <a:latin typeface="+mn-lt"/>
                        </a:rPr>
                        <a:t>, North Carolina State University</a:t>
                      </a:r>
                      <a:endParaRPr lang="en-US" sz="1600" b="0" i="0" u="none" strike="noStrike" dirty="0">
                        <a:solidFill>
                          <a:srgbClr val="C00000"/>
                        </a:solidFill>
                        <a:effectLst/>
                        <a:latin typeface="+mn-lt"/>
                      </a:endParaRPr>
                    </a:p>
                  </a:txBody>
                  <a:tcPr marL="4873" marR="4873" marT="487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97669211"/>
                  </a:ext>
                </a:extLst>
              </a:tr>
              <a:tr h="320040">
                <a:tc>
                  <a:txBody>
                    <a:bodyPr/>
                    <a:lstStyle/>
                    <a:p>
                      <a:pPr algn="r" fontAlgn="b"/>
                      <a:r>
                        <a:rPr lang="en-US" sz="1600" b="0" i="0" u="none" strike="noStrike" dirty="0">
                          <a:solidFill>
                            <a:schemeClr val="accent6">
                              <a:lumMod val="75000"/>
                            </a:schemeClr>
                          </a:solidFill>
                          <a:effectLst/>
                          <a:latin typeface="+mn-lt"/>
                        </a:rPr>
                        <a:t>10:54/13:54</a:t>
                      </a:r>
                    </a:p>
                  </a:txBody>
                  <a:tcPr marL="4873" marR="4873" marT="4873"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accent6">
                              <a:lumMod val="75000"/>
                            </a:schemeClr>
                          </a:solidFill>
                          <a:effectLst/>
                          <a:latin typeface="+mn-lt"/>
                        </a:rPr>
                        <a:t>10</a:t>
                      </a:r>
                    </a:p>
                  </a:txBody>
                  <a:tcPr marL="4873" marR="4873" marT="4873" marB="0" anchor="ctr">
                    <a:noFill/>
                  </a:tcPr>
                </a:tc>
                <a:tc>
                  <a:txBody>
                    <a:bodyPr/>
                    <a:lstStyle/>
                    <a:p>
                      <a:pPr algn="l" fontAlgn="b"/>
                      <a:r>
                        <a:rPr lang="en-US" sz="1600" b="0" i="0" u="none" strike="noStrike" dirty="0">
                          <a:solidFill>
                            <a:schemeClr val="accent6">
                              <a:lumMod val="75000"/>
                            </a:schemeClr>
                          </a:solidFill>
                          <a:effectLst/>
                          <a:latin typeface="+mn-lt"/>
                        </a:rPr>
                        <a:t>Automation discussion</a:t>
                      </a:r>
                    </a:p>
                  </a:txBody>
                  <a:tcPr marL="4873" marR="4873" marT="487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47710600"/>
                  </a:ext>
                </a:extLst>
              </a:tr>
              <a:tr h="320040">
                <a:tc>
                  <a:txBody>
                    <a:bodyPr/>
                    <a:lstStyle/>
                    <a:p>
                      <a:pPr algn="r" fontAlgn="b"/>
                      <a:r>
                        <a:rPr lang="en-US" sz="1600" b="0" i="0" u="none" strike="noStrike" dirty="0">
                          <a:solidFill>
                            <a:schemeClr val="accent6">
                              <a:lumMod val="75000"/>
                            </a:schemeClr>
                          </a:solidFill>
                          <a:effectLst/>
                          <a:latin typeface="+mn-lt"/>
                        </a:rPr>
                        <a:t>11:04/14:04</a:t>
                      </a:r>
                    </a:p>
                  </a:txBody>
                  <a:tcPr marL="4873" marR="4873" marT="487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solidFill>
                            <a:schemeClr val="accent6">
                              <a:lumMod val="75000"/>
                            </a:schemeClr>
                          </a:solidFill>
                          <a:effectLst/>
                          <a:latin typeface="+mn-lt"/>
                        </a:rPr>
                        <a:t>11</a:t>
                      </a:r>
                      <a:endParaRPr lang="en-US" sz="1600" b="0" i="0" u="none" strike="noStrike" dirty="0">
                        <a:solidFill>
                          <a:schemeClr val="accent6">
                            <a:lumMod val="75000"/>
                          </a:schemeClr>
                        </a:solidFill>
                        <a:effectLst/>
                        <a:latin typeface="+mn-lt"/>
                      </a:endParaRPr>
                    </a:p>
                  </a:txBody>
                  <a:tcPr marL="4873" marR="4873" marT="4873" marB="0" anchor="ctr">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solidFill>
                            <a:schemeClr val="accent6">
                              <a:lumMod val="75000"/>
                            </a:schemeClr>
                          </a:solidFill>
                          <a:effectLst/>
                          <a:latin typeface="+mn-lt"/>
                        </a:rPr>
                        <a:t>Final discussion and wrap-Up</a:t>
                      </a:r>
                      <a:endParaRPr lang="en-US" sz="1600" b="0" i="0" u="none" strike="noStrike" dirty="0">
                        <a:solidFill>
                          <a:schemeClr val="accent6">
                            <a:lumMod val="75000"/>
                          </a:schemeClr>
                        </a:solidFill>
                        <a:effectLst/>
                        <a:latin typeface="+mn-lt"/>
                      </a:endParaRPr>
                    </a:p>
                  </a:txBody>
                  <a:tcPr marL="4873" marR="4873" marT="487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5643291"/>
                  </a:ext>
                </a:extLst>
              </a:tr>
            </a:tbl>
          </a:graphicData>
        </a:graphic>
      </p:graphicFrame>
      <p:sp>
        <p:nvSpPr>
          <p:cNvPr id="15" name="TextBox 14">
            <a:extLst>
              <a:ext uri="{FF2B5EF4-FFF2-40B4-BE49-F238E27FC236}">
                <a16:creationId xmlns:a16="http://schemas.microsoft.com/office/drawing/2014/main" id="{364A548D-FCDC-43DB-9765-4B9F9D489A32}"/>
              </a:ext>
            </a:extLst>
          </p:cNvPr>
          <p:cNvSpPr txBox="1"/>
          <p:nvPr/>
        </p:nvSpPr>
        <p:spPr>
          <a:xfrm>
            <a:off x="112541" y="1295328"/>
            <a:ext cx="9598782" cy="400110"/>
          </a:xfrm>
          <a:prstGeom prst="rect">
            <a:avLst/>
          </a:prstGeom>
          <a:noFill/>
        </p:spPr>
        <p:txBody>
          <a:bodyPr wrap="none" rtlCol="0">
            <a:spAutoFit/>
          </a:bodyPr>
          <a:lstStyle/>
          <a:p>
            <a:r>
              <a:rPr lang="en-US" sz="2000" dirty="0"/>
              <a:t>We are proposing a series of 15-minute presentations followed by 3 minutes of discussion:</a:t>
            </a:r>
          </a:p>
        </p:txBody>
      </p:sp>
      <p:sp>
        <p:nvSpPr>
          <p:cNvPr id="13" name="TextBox 12">
            <a:extLst>
              <a:ext uri="{FF2B5EF4-FFF2-40B4-BE49-F238E27FC236}">
                <a16:creationId xmlns:a16="http://schemas.microsoft.com/office/drawing/2014/main" id="{2992CAD9-583C-4A8F-8556-2AB80619E73A}"/>
              </a:ext>
            </a:extLst>
          </p:cNvPr>
          <p:cNvSpPr txBox="1"/>
          <p:nvPr/>
        </p:nvSpPr>
        <p:spPr>
          <a:xfrm>
            <a:off x="192453" y="3197444"/>
            <a:ext cx="2528897" cy="369332"/>
          </a:xfrm>
          <a:prstGeom prst="rect">
            <a:avLst/>
          </a:prstGeom>
          <a:solidFill>
            <a:schemeClr val="bg1"/>
          </a:solidFill>
        </p:spPr>
        <p:txBody>
          <a:bodyPr wrap="none" rtlCol="0">
            <a:spAutoFit/>
          </a:bodyPr>
          <a:lstStyle/>
          <a:p>
            <a:r>
              <a:rPr lang="en-US" i="1" dirty="0"/>
              <a:t>Speaker order is notional</a:t>
            </a:r>
          </a:p>
        </p:txBody>
      </p:sp>
    </p:spTree>
    <p:extLst>
      <p:ext uri="{BB962C8B-B14F-4D97-AF65-F5344CB8AC3E}">
        <p14:creationId xmlns:p14="http://schemas.microsoft.com/office/powerpoint/2010/main" val="10739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5B4696B6-FE09-5546-83ED-C64A165DC664}"/>
              </a:ext>
            </a:extLst>
          </p:cNvPr>
          <p:cNvGrpSpPr/>
          <p:nvPr/>
        </p:nvGrpSpPr>
        <p:grpSpPr>
          <a:xfrm rot="18687025">
            <a:off x="3217001" y="938312"/>
            <a:ext cx="5208607" cy="4062713"/>
            <a:chOff x="4132162" y="868102"/>
            <a:chExt cx="5208607" cy="4062713"/>
          </a:xfrm>
        </p:grpSpPr>
        <p:sp>
          <p:nvSpPr>
            <p:cNvPr id="33" name="Block Arc 32">
              <a:extLst>
                <a:ext uri="{FF2B5EF4-FFF2-40B4-BE49-F238E27FC236}">
                  <a16:creationId xmlns:a16="http://schemas.microsoft.com/office/drawing/2014/main" id="{2820D4CF-DC16-D247-9084-A98CC104CD92}"/>
                </a:ext>
              </a:extLst>
            </p:cNvPr>
            <p:cNvSpPr/>
            <p:nvPr/>
          </p:nvSpPr>
          <p:spPr>
            <a:xfrm>
              <a:off x="4132162" y="868102"/>
              <a:ext cx="4768770" cy="4062713"/>
            </a:xfrm>
            <a:prstGeom prst="blockArc">
              <a:avLst>
                <a:gd name="adj1" fmla="val 17818931"/>
                <a:gd name="adj2" fmla="val 231841"/>
                <a:gd name="adj3" fmla="val 20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Down Arrow 33">
              <a:extLst>
                <a:ext uri="{FF2B5EF4-FFF2-40B4-BE49-F238E27FC236}">
                  <a16:creationId xmlns:a16="http://schemas.microsoft.com/office/drawing/2014/main" id="{3FA7D431-3E81-374D-BB75-762976F43D8B}"/>
                </a:ext>
              </a:extLst>
            </p:cNvPr>
            <p:cNvSpPr/>
            <p:nvPr/>
          </p:nvSpPr>
          <p:spPr>
            <a:xfrm>
              <a:off x="7627716" y="2754773"/>
              <a:ext cx="1713053" cy="51851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C6E5186-D390-1544-8837-6DD097352CF9}"/>
              </a:ext>
            </a:extLst>
          </p:cNvPr>
          <p:cNvSpPr txBox="1"/>
          <p:nvPr/>
        </p:nvSpPr>
        <p:spPr>
          <a:xfrm>
            <a:off x="5416702" y="1193256"/>
            <a:ext cx="1617751"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Experiment</a:t>
            </a:r>
          </a:p>
        </p:txBody>
      </p:sp>
      <p:grpSp>
        <p:nvGrpSpPr>
          <p:cNvPr id="36" name="Group 35">
            <a:extLst>
              <a:ext uri="{FF2B5EF4-FFF2-40B4-BE49-F238E27FC236}">
                <a16:creationId xmlns:a16="http://schemas.microsoft.com/office/drawing/2014/main" id="{D812C15D-3611-1F40-AD60-00A2B46E63EE}"/>
              </a:ext>
            </a:extLst>
          </p:cNvPr>
          <p:cNvGrpSpPr/>
          <p:nvPr/>
        </p:nvGrpSpPr>
        <p:grpSpPr>
          <a:xfrm rot="1628493">
            <a:off x="3692571" y="1143551"/>
            <a:ext cx="5192085" cy="4062713"/>
            <a:chOff x="4132162" y="868102"/>
            <a:chExt cx="5192085" cy="4062713"/>
          </a:xfrm>
        </p:grpSpPr>
        <p:sp>
          <p:nvSpPr>
            <p:cNvPr id="37" name="Block Arc 36">
              <a:extLst>
                <a:ext uri="{FF2B5EF4-FFF2-40B4-BE49-F238E27FC236}">
                  <a16:creationId xmlns:a16="http://schemas.microsoft.com/office/drawing/2014/main" id="{FC9B599D-4817-2F40-82DE-27E50BEF7F78}"/>
                </a:ext>
              </a:extLst>
            </p:cNvPr>
            <p:cNvSpPr/>
            <p:nvPr/>
          </p:nvSpPr>
          <p:spPr>
            <a:xfrm>
              <a:off x="4132162" y="868102"/>
              <a:ext cx="4768770" cy="4062713"/>
            </a:xfrm>
            <a:prstGeom prst="blockArc">
              <a:avLst>
                <a:gd name="adj1" fmla="val 17818931"/>
                <a:gd name="adj2" fmla="val 231841"/>
                <a:gd name="adj3" fmla="val 20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Down Arrow 37">
              <a:extLst>
                <a:ext uri="{FF2B5EF4-FFF2-40B4-BE49-F238E27FC236}">
                  <a16:creationId xmlns:a16="http://schemas.microsoft.com/office/drawing/2014/main" id="{E1291767-F27C-F340-988D-E04C4847EFC1}"/>
                </a:ext>
              </a:extLst>
            </p:cNvPr>
            <p:cNvSpPr/>
            <p:nvPr/>
          </p:nvSpPr>
          <p:spPr>
            <a:xfrm>
              <a:off x="7611194" y="2706134"/>
              <a:ext cx="1713053" cy="51851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52244549-EA38-CB43-8D80-93475372859F}"/>
              </a:ext>
            </a:extLst>
          </p:cNvPr>
          <p:cNvSpPr txBox="1"/>
          <p:nvPr/>
        </p:nvSpPr>
        <p:spPr>
          <a:xfrm rot="4440362">
            <a:off x="7069915" y="2677205"/>
            <a:ext cx="1720343" cy="830997"/>
          </a:xfrm>
          <a:prstGeom prst="rect">
            <a:avLst/>
          </a:prstGeom>
          <a:noFill/>
        </p:spPr>
        <p:txBody>
          <a:bodyPr wrap="non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Compilation</a:t>
            </a:r>
          </a:p>
          <a:p>
            <a:pPr algn="ctr"/>
            <a:r>
              <a:rPr lang="en-US" sz="2400" dirty="0">
                <a:solidFill>
                  <a:schemeClr val="bg1"/>
                </a:solidFill>
                <a:latin typeface="Times New Roman" panose="02020603050405020304" pitchFamily="18" charset="0"/>
                <a:cs typeface="Times New Roman" panose="02020603050405020304" pitchFamily="18" charset="0"/>
              </a:rPr>
              <a:t>Evaluation</a:t>
            </a:r>
          </a:p>
        </p:txBody>
      </p:sp>
      <p:grpSp>
        <p:nvGrpSpPr>
          <p:cNvPr id="40" name="Group 39">
            <a:extLst>
              <a:ext uri="{FF2B5EF4-FFF2-40B4-BE49-F238E27FC236}">
                <a16:creationId xmlns:a16="http://schemas.microsoft.com/office/drawing/2014/main" id="{A3B615A0-069A-1E4C-8133-0CB6C339EE40}"/>
              </a:ext>
            </a:extLst>
          </p:cNvPr>
          <p:cNvGrpSpPr/>
          <p:nvPr/>
        </p:nvGrpSpPr>
        <p:grpSpPr>
          <a:xfrm rot="6026096">
            <a:off x="3732331" y="1624213"/>
            <a:ext cx="5208607" cy="4062713"/>
            <a:chOff x="4132162" y="868102"/>
            <a:chExt cx="5208607" cy="4062713"/>
          </a:xfrm>
        </p:grpSpPr>
        <p:sp>
          <p:nvSpPr>
            <p:cNvPr id="41" name="Block Arc 40">
              <a:extLst>
                <a:ext uri="{FF2B5EF4-FFF2-40B4-BE49-F238E27FC236}">
                  <a16:creationId xmlns:a16="http://schemas.microsoft.com/office/drawing/2014/main" id="{D896FDC3-6768-EC45-B37F-0B4DB7251165}"/>
                </a:ext>
              </a:extLst>
            </p:cNvPr>
            <p:cNvSpPr/>
            <p:nvPr/>
          </p:nvSpPr>
          <p:spPr>
            <a:xfrm>
              <a:off x="4132162" y="868102"/>
              <a:ext cx="4768770" cy="4062713"/>
            </a:xfrm>
            <a:prstGeom prst="blockArc">
              <a:avLst>
                <a:gd name="adj1" fmla="val 17818931"/>
                <a:gd name="adj2" fmla="val 231841"/>
                <a:gd name="adj3" fmla="val 20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Down Arrow 41">
              <a:extLst>
                <a:ext uri="{FF2B5EF4-FFF2-40B4-BE49-F238E27FC236}">
                  <a16:creationId xmlns:a16="http://schemas.microsoft.com/office/drawing/2014/main" id="{556E3663-7022-B441-8AB5-98FCCAC014D5}"/>
                </a:ext>
              </a:extLst>
            </p:cNvPr>
            <p:cNvSpPr/>
            <p:nvPr/>
          </p:nvSpPr>
          <p:spPr>
            <a:xfrm>
              <a:off x="7627716" y="2754773"/>
              <a:ext cx="1713053" cy="51851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D02F911B-6FA9-F04B-AC47-0DBD890F0CDA}"/>
              </a:ext>
            </a:extLst>
          </p:cNvPr>
          <p:cNvSpPr txBox="1"/>
          <p:nvPr/>
        </p:nvSpPr>
        <p:spPr>
          <a:xfrm rot="19834666">
            <a:off x="6177610" y="4920626"/>
            <a:ext cx="1447384"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Validation</a:t>
            </a:r>
          </a:p>
        </p:txBody>
      </p:sp>
      <p:grpSp>
        <p:nvGrpSpPr>
          <p:cNvPr id="44" name="Group 43">
            <a:extLst>
              <a:ext uri="{FF2B5EF4-FFF2-40B4-BE49-F238E27FC236}">
                <a16:creationId xmlns:a16="http://schemas.microsoft.com/office/drawing/2014/main" id="{8C3DB7FC-7E33-3940-ACC9-5074A2AC19E9}"/>
              </a:ext>
            </a:extLst>
          </p:cNvPr>
          <p:cNvGrpSpPr/>
          <p:nvPr/>
        </p:nvGrpSpPr>
        <p:grpSpPr>
          <a:xfrm rot="10159566">
            <a:off x="3182624" y="1733075"/>
            <a:ext cx="5208607" cy="4062713"/>
            <a:chOff x="4132162" y="868102"/>
            <a:chExt cx="5208607" cy="4062713"/>
          </a:xfrm>
        </p:grpSpPr>
        <p:sp>
          <p:nvSpPr>
            <p:cNvPr id="45" name="Block Arc 44">
              <a:extLst>
                <a:ext uri="{FF2B5EF4-FFF2-40B4-BE49-F238E27FC236}">
                  <a16:creationId xmlns:a16="http://schemas.microsoft.com/office/drawing/2014/main" id="{012CECD9-DE75-7149-A037-8C951B8C4AAE}"/>
                </a:ext>
              </a:extLst>
            </p:cNvPr>
            <p:cNvSpPr/>
            <p:nvPr/>
          </p:nvSpPr>
          <p:spPr>
            <a:xfrm>
              <a:off x="4132162" y="868102"/>
              <a:ext cx="4768770" cy="4062713"/>
            </a:xfrm>
            <a:prstGeom prst="blockArc">
              <a:avLst>
                <a:gd name="adj1" fmla="val 17818931"/>
                <a:gd name="adj2" fmla="val 231841"/>
                <a:gd name="adj3" fmla="val 20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Down Arrow 45">
              <a:extLst>
                <a:ext uri="{FF2B5EF4-FFF2-40B4-BE49-F238E27FC236}">
                  <a16:creationId xmlns:a16="http://schemas.microsoft.com/office/drawing/2014/main" id="{18A62245-F44F-634D-927D-7570C915EC45}"/>
                </a:ext>
              </a:extLst>
            </p:cNvPr>
            <p:cNvSpPr/>
            <p:nvPr/>
          </p:nvSpPr>
          <p:spPr>
            <a:xfrm>
              <a:off x="7627716" y="2754773"/>
              <a:ext cx="1713053" cy="51851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83E65CD2-49D2-1442-8A99-47AD23452252}"/>
              </a:ext>
            </a:extLst>
          </p:cNvPr>
          <p:cNvSpPr txBox="1"/>
          <p:nvPr/>
        </p:nvSpPr>
        <p:spPr>
          <a:xfrm rot="2627577">
            <a:off x="3978291" y="4596067"/>
            <a:ext cx="1518364"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Processing</a:t>
            </a:r>
          </a:p>
        </p:txBody>
      </p:sp>
      <p:grpSp>
        <p:nvGrpSpPr>
          <p:cNvPr id="48" name="Group 47">
            <a:extLst>
              <a:ext uri="{FF2B5EF4-FFF2-40B4-BE49-F238E27FC236}">
                <a16:creationId xmlns:a16="http://schemas.microsoft.com/office/drawing/2014/main" id="{BAC0BF8E-10AA-C44C-94CE-DEB3B004DCD1}"/>
              </a:ext>
            </a:extLst>
          </p:cNvPr>
          <p:cNvGrpSpPr/>
          <p:nvPr/>
        </p:nvGrpSpPr>
        <p:grpSpPr>
          <a:xfrm rot="14040987">
            <a:off x="3002749" y="1164302"/>
            <a:ext cx="5192085" cy="4062713"/>
            <a:chOff x="4132162" y="868102"/>
            <a:chExt cx="5192085" cy="4062713"/>
          </a:xfrm>
        </p:grpSpPr>
        <p:sp>
          <p:nvSpPr>
            <p:cNvPr id="49" name="Block Arc 48">
              <a:extLst>
                <a:ext uri="{FF2B5EF4-FFF2-40B4-BE49-F238E27FC236}">
                  <a16:creationId xmlns:a16="http://schemas.microsoft.com/office/drawing/2014/main" id="{C4D3C77A-02FD-044A-B836-6303E6009532}"/>
                </a:ext>
              </a:extLst>
            </p:cNvPr>
            <p:cNvSpPr/>
            <p:nvPr/>
          </p:nvSpPr>
          <p:spPr>
            <a:xfrm>
              <a:off x="4132162" y="868102"/>
              <a:ext cx="4768770" cy="4062713"/>
            </a:xfrm>
            <a:prstGeom prst="blockArc">
              <a:avLst>
                <a:gd name="adj1" fmla="val 17818931"/>
                <a:gd name="adj2" fmla="val 231841"/>
                <a:gd name="adj3" fmla="val 20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Down Arrow 49">
              <a:extLst>
                <a:ext uri="{FF2B5EF4-FFF2-40B4-BE49-F238E27FC236}">
                  <a16:creationId xmlns:a16="http://schemas.microsoft.com/office/drawing/2014/main" id="{916E0B72-FF5B-A843-8B2E-4B76D6F04CFE}"/>
                </a:ext>
              </a:extLst>
            </p:cNvPr>
            <p:cNvSpPr/>
            <p:nvPr/>
          </p:nvSpPr>
          <p:spPr>
            <a:xfrm>
              <a:off x="7611194" y="2706134"/>
              <a:ext cx="1713053" cy="51851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AD71041B-04EF-344A-A905-4E50FDAE09CB}"/>
              </a:ext>
            </a:extLst>
          </p:cNvPr>
          <p:cNvSpPr txBox="1"/>
          <p:nvPr/>
        </p:nvSpPr>
        <p:spPr>
          <a:xfrm rot="17115010">
            <a:off x="3281973" y="2359191"/>
            <a:ext cx="1635384"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Application</a:t>
            </a:r>
          </a:p>
        </p:txBody>
      </p:sp>
      <p:sp>
        <p:nvSpPr>
          <p:cNvPr id="92" name="Dodecagon 91">
            <a:extLst>
              <a:ext uri="{FF2B5EF4-FFF2-40B4-BE49-F238E27FC236}">
                <a16:creationId xmlns:a16="http://schemas.microsoft.com/office/drawing/2014/main" id="{69317869-224E-4540-9079-EE6315FE7BA3}"/>
              </a:ext>
            </a:extLst>
          </p:cNvPr>
          <p:cNvSpPr/>
          <p:nvPr/>
        </p:nvSpPr>
        <p:spPr>
          <a:xfrm>
            <a:off x="5090352" y="2443141"/>
            <a:ext cx="1786592" cy="1556329"/>
          </a:xfrm>
          <a:prstGeom prst="dodec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Nuclear Data</a:t>
            </a:r>
          </a:p>
        </p:txBody>
      </p:sp>
      <p:sp>
        <p:nvSpPr>
          <p:cNvPr id="93" name="Rectangle 92">
            <a:extLst>
              <a:ext uri="{FF2B5EF4-FFF2-40B4-BE49-F238E27FC236}">
                <a16:creationId xmlns:a16="http://schemas.microsoft.com/office/drawing/2014/main" id="{BA7BB942-112A-CA42-BDA8-D5CF26493F3F}"/>
              </a:ext>
            </a:extLst>
          </p:cNvPr>
          <p:cNvSpPr/>
          <p:nvPr/>
        </p:nvSpPr>
        <p:spPr>
          <a:xfrm>
            <a:off x="393924" y="418644"/>
            <a:ext cx="3087705" cy="707886"/>
          </a:xfrm>
          <a:prstGeom prst="rect">
            <a:avLst/>
          </a:prstGeom>
        </p:spPr>
        <p:txBody>
          <a:bodyPr wrap="none">
            <a:spAutoFit/>
          </a:bodyPr>
          <a:lstStyle/>
          <a:p>
            <a:r>
              <a:rPr lang="en-US" sz="4000" b="1" dirty="0">
                <a:latin typeface="Calibri" panose="020F0502020204030204" pitchFamily="34" charset="0"/>
                <a:cs typeface="Calibri" panose="020F0502020204030204" pitchFamily="34" charset="0"/>
              </a:rPr>
              <a:t>WANDA 2021</a:t>
            </a:r>
          </a:p>
        </p:txBody>
      </p:sp>
    </p:spTree>
    <p:extLst>
      <p:ext uri="{BB962C8B-B14F-4D97-AF65-F5344CB8AC3E}">
        <p14:creationId xmlns:p14="http://schemas.microsoft.com/office/powerpoint/2010/main" val="92288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Logistic considerations</a:t>
            </a:r>
            <a:endParaRPr dirty="0"/>
          </a:p>
        </p:txBody>
      </p:sp>
      <p:sp>
        <p:nvSpPr>
          <p:cNvPr id="104" name="Google Shape;10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342900">
              <a:tabLst>
                <a:tab pos="3311525" algn="l"/>
              </a:tabLst>
            </a:pPr>
            <a:r>
              <a:rPr lang="en-US" sz="2000" b="1" dirty="0"/>
              <a:t>January 25 – February 3, 2021</a:t>
            </a:r>
          </a:p>
          <a:p>
            <a:pPr marL="800100" lvl="1">
              <a:tabLst>
                <a:tab pos="3311525" algn="l"/>
              </a:tabLst>
            </a:pPr>
            <a:r>
              <a:rPr lang="en-US" sz="2000" dirty="0"/>
              <a:t>Monday – Wednesday – Friday, Monday – Wednesday</a:t>
            </a:r>
          </a:p>
          <a:p>
            <a:pPr marL="800100" lvl="1">
              <a:lnSpc>
                <a:spcPct val="100000"/>
              </a:lnSpc>
              <a:spcBef>
                <a:spcPts val="0"/>
              </a:spcBef>
              <a:buClr>
                <a:srgbClr val="000000"/>
              </a:buClr>
              <a:tabLst>
                <a:tab pos="3311525" algn="l"/>
              </a:tabLst>
            </a:pPr>
            <a:r>
              <a:rPr lang="en-US" sz="2000" dirty="0"/>
              <a:t>(1-2)x(15-30) minute breaks for side meetings TBD by sessions chairs</a:t>
            </a:r>
          </a:p>
          <a:p>
            <a:pPr marL="457200" lvl="1" indent="0">
              <a:lnSpc>
                <a:spcPct val="100000"/>
              </a:lnSpc>
              <a:spcBef>
                <a:spcPts val="0"/>
              </a:spcBef>
              <a:buClr>
                <a:srgbClr val="000000"/>
              </a:buClr>
              <a:buNone/>
              <a:tabLst>
                <a:tab pos="3311525" algn="l"/>
              </a:tabLst>
            </a:pPr>
            <a:endParaRPr lang="en-US" sz="2000" dirty="0"/>
          </a:p>
          <a:p>
            <a:pPr marL="342900">
              <a:lnSpc>
                <a:spcPct val="100000"/>
              </a:lnSpc>
              <a:spcBef>
                <a:spcPts val="0"/>
              </a:spcBef>
              <a:buClr>
                <a:srgbClr val="000000"/>
              </a:buClr>
              <a:tabLst>
                <a:tab pos="3311525" algn="l"/>
              </a:tabLst>
            </a:pPr>
            <a:r>
              <a:rPr lang="en-US" sz="2000" dirty="0"/>
              <a:t>Online platform </a:t>
            </a:r>
            <a:r>
              <a:rPr lang="en-US" sz="2000" dirty="0" err="1"/>
              <a:t>Webex</a:t>
            </a:r>
            <a:endParaRPr lang="en-US" sz="2000" dirty="0"/>
          </a:p>
          <a:p>
            <a:pPr marL="800100" lvl="1">
              <a:lnSpc>
                <a:spcPct val="100000"/>
              </a:lnSpc>
              <a:spcBef>
                <a:spcPts val="0"/>
              </a:spcBef>
              <a:buClr>
                <a:srgbClr val="000000"/>
              </a:buClr>
              <a:tabLst>
                <a:tab pos="3311525" algn="l"/>
              </a:tabLst>
            </a:pPr>
            <a:r>
              <a:rPr lang="en-US" sz="2000" dirty="0"/>
              <a:t>Presentation slides will be posted online: require presentation to be unclassified, unlimited distribution.</a:t>
            </a:r>
          </a:p>
          <a:p>
            <a:pPr marL="800100" lvl="1">
              <a:lnSpc>
                <a:spcPct val="100000"/>
              </a:lnSpc>
              <a:spcBef>
                <a:spcPts val="0"/>
              </a:spcBef>
              <a:buClr>
                <a:srgbClr val="000000"/>
              </a:buClr>
              <a:tabLst>
                <a:tab pos="3311525" algn="l"/>
              </a:tabLst>
            </a:pPr>
            <a:r>
              <a:rPr lang="en-US" sz="2000" dirty="0"/>
              <a:t>Participant video recording will be turned off</a:t>
            </a:r>
          </a:p>
          <a:p>
            <a:pPr marL="800100" lvl="1">
              <a:lnSpc>
                <a:spcPct val="100000"/>
              </a:lnSpc>
              <a:spcBef>
                <a:spcPts val="0"/>
              </a:spcBef>
              <a:buClr>
                <a:srgbClr val="000000"/>
              </a:buClr>
              <a:tabLst>
                <a:tab pos="3311525" algn="l"/>
              </a:tabLst>
            </a:pPr>
            <a:r>
              <a:rPr lang="en-US" sz="2000" dirty="0"/>
              <a:t>Program Managers can host breakout rooms for discussions after the sessions</a:t>
            </a:r>
          </a:p>
          <a:p>
            <a:pPr marL="457200" lvl="1" indent="0">
              <a:lnSpc>
                <a:spcPct val="100000"/>
              </a:lnSpc>
              <a:spcBef>
                <a:spcPts val="0"/>
              </a:spcBef>
              <a:buClr>
                <a:srgbClr val="000000"/>
              </a:buClr>
              <a:buNone/>
              <a:tabLst>
                <a:tab pos="3311525" algn="l"/>
              </a:tabLst>
            </a:pPr>
            <a:endParaRPr lang="en-US" sz="2000" dirty="0"/>
          </a:p>
          <a:p>
            <a:pPr marL="342900">
              <a:lnSpc>
                <a:spcPct val="100000"/>
              </a:lnSpc>
              <a:spcBef>
                <a:spcPts val="0"/>
              </a:spcBef>
              <a:buClr>
                <a:srgbClr val="000000"/>
              </a:buClr>
              <a:tabLst>
                <a:tab pos="3311525" algn="l"/>
              </a:tabLst>
            </a:pPr>
            <a:r>
              <a:rPr lang="en-US" sz="2000" dirty="0"/>
              <a:t>Proposal to publish session summaries in a peer-reviewed journal article</a:t>
            </a:r>
          </a:p>
          <a:p>
            <a:pPr marL="800100" lvl="1">
              <a:lnSpc>
                <a:spcPct val="100000"/>
              </a:lnSpc>
              <a:spcBef>
                <a:spcPts val="0"/>
              </a:spcBef>
              <a:buClr>
                <a:srgbClr val="000000"/>
              </a:buClr>
              <a:tabLst>
                <a:tab pos="3311525" algn="l"/>
              </a:tabLst>
            </a:pPr>
            <a:r>
              <a:rPr lang="en-US" sz="2000" dirty="0"/>
              <a:t>Editor R. Vogt (LLNL), other volunteers?</a:t>
            </a:r>
          </a:p>
          <a:p>
            <a:pPr marL="800100" lvl="1">
              <a:lnSpc>
                <a:spcPct val="100000"/>
              </a:lnSpc>
              <a:spcBef>
                <a:spcPts val="0"/>
              </a:spcBef>
              <a:buClr>
                <a:srgbClr val="000000"/>
              </a:buClr>
              <a:tabLst>
                <a:tab pos="3311525" algn="l"/>
              </a:tabLst>
            </a:pPr>
            <a:r>
              <a:rPr lang="en-US" sz="2000" dirty="0"/>
              <a:t>From PRR editors: </a:t>
            </a:r>
            <a:r>
              <a:rPr lang="en-US" sz="2000" i="1" dirty="0"/>
              <a:t>We anticipate that articles will consist of a review section to set the stage followed by a summary of current activities in the field, with the main part of the manuscript elaborating on the open question and suggesting routes to tackle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aphicFrame>
        <p:nvGraphicFramePr>
          <p:cNvPr id="95" name="Google Shape;95;g96e47a2139_0_83"/>
          <p:cNvGraphicFramePr/>
          <p:nvPr>
            <p:extLst>
              <p:ext uri="{D42A27DB-BD31-4B8C-83A1-F6EECF244321}">
                <p14:modId xmlns:p14="http://schemas.microsoft.com/office/powerpoint/2010/main" val="157188708"/>
              </p:ext>
            </p:extLst>
          </p:nvPr>
        </p:nvGraphicFramePr>
        <p:xfrm>
          <a:off x="0" y="167580"/>
          <a:ext cx="12191999" cy="6522840"/>
        </p:xfrm>
        <a:graphic>
          <a:graphicData uri="http://schemas.openxmlformats.org/drawingml/2006/table">
            <a:tbl>
              <a:tblPr firstRow="1" bandRow="1">
                <a:tableStyleId>{3276554A-02ED-4660-B069-AFDC5DE62D5A}</a:tableStyleId>
              </a:tblPr>
              <a:tblGrid>
                <a:gridCol w="1208690">
                  <a:extLst>
                    <a:ext uri="{9D8B030D-6E8A-4147-A177-3AD203B41FA5}">
                      <a16:colId xmlns:a16="http://schemas.microsoft.com/office/drawing/2014/main" val="20000"/>
                    </a:ext>
                  </a:extLst>
                </a:gridCol>
                <a:gridCol w="956441">
                  <a:extLst>
                    <a:ext uri="{9D8B030D-6E8A-4147-A177-3AD203B41FA5}">
                      <a16:colId xmlns:a16="http://schemas.microsoft.com/office/drawing/2014/main" val="2689886218"/>
                    </a:ext>
                  </a:extLst>
                </a:gridCol>
                <a:gridCol w="1040524">
                  <a:extLst>
                    <a:ext uri="{9D8B030D-6E8A-4147-A177-3AD203B41FA5}">
                      <a16:colId xmlns:a16="http://schemas.microsoft.com/office/drawing/2014/main" val="2786052490"/>
                    </a:ext>
                  </a:extLst>
                </a:gridCol>
                <a:gridCol w="8986344">
                  <a:extLst>
                    <a:ext uri="{9D8B030D-6E8A-4147-A177-3AD203B41FA5}">
                      <a16:colId xmlns:a16="http://schemas.microsoft.com/office/drawing/2014/main" val="20001"/>
                    </a:ext>
                  </a:extLst>
                </a:gridCol>
              </a:tblGrid>
              <a:tr h="326103">
                <a:tc gridSpan="4">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2000" b="1" dirty="0"/>
                        <a:t>WANDA 2021</a:t>
                      </a:r>
                    </a:p>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i="1" dirty="0"/>
                        <a:t>Connecting the humans behind the nuclear data</a:t>
                      </a:r>
                      <a:endParaRPr lang="en-US" sz="1600" dirty="0"/>
                    </a:p>
                  </a:txBody>
                  <a:tcPr marL="91450" marR="91450" marT="45725" marB="45725" anchor="ctr"/>
                </a:tc>
                <a:tc hMerge="1">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endParaRPr lang="en-US" sz="1600" b="1" u="none" strike="noStrike" cap="none" dirty="0"/>
                    </a:p>
                  </a:txBody>
                  <a:tcPr marL="91450" marR="91450" marT="45725" marB="45725" anchor="ctr"/>
                </a:tc>
                <a:tc hMerge="1">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endParaRPr lang="en-US" sz="1600" b="1" u="none" strike="noStrike" cap="none" dirty="0"/>
                    </a:p>
                  </a:txBody>
                  <a:tcPr marL="91450" marR="91450" marT="45725" marB="45725" anchor="ctr"/>
                </a:tc>
                <a:tc hMerge="1">
                  <a:txBody>
                    <a:bodyPr/>
                    <a:lstStyle/>
                    <a:p>
                      <a:pPr marL="0" marR="0" lvl="0" indent="0" algn="l" rtl="0">
                        <a:lnSpc>
                          <a:spcPct val="100000"/>
                        </a:lnSpc>
                        <a:spcBef>
                          <a:spcPts val="0"/>
                        </a:spcBef>
                        <a:spcAft>
                          <a:spcPts val="0"/>
                        </a:spcAft>
                        <a:buClr>
                          <a:schemeClr val="dk1"/>
                        </a:buClr>
                        <a:buSzPts val="1800"/>
                        <a:buFont typeface="Calibri"/>
                        <a:buNone/>
                      </a:pPr>
                      <a:endParaRPr sz="1600" b="1" u="none" strike="noStrike" cap="none" dirty="0"/>
                    </a:p>
                  </a:txBody>
                  <a:tcPr marL="91450" marR="91450" marT="45725" marB="45725" anchor="ctr"/>
                </a:tc>
                <a:extLst>
                  <a:ext uri="{0D108BD9-81ED-4DB2-BD59-A6C34878D82A}">
                    <a16:rowId xmlns:a16="http://schemas.microsoft.com/office/drawing/2014/main" val="3261865111"/>
                  </a:ext>
                </a:extLst>
              </a:tr>
              <a:tr h="326103">
                <a:tc>
                  <a:txBody>
                    <a:bodyPr/>
                    <a:lstStyle/>
                    <a:p>
                      <a:pPr marL="0" marR="0" lvl="0" indent="0" algn="ctr" rtl="0">
                        <a:lnSpc>
                          <a:spcPct val="100000"/>
                        </a:lnSpc>
                        <a:spcBef>
                          <a:spcPts val="0"/>
                        </a:spcBef>
                        <a:spcAft>
                          <a:spcPts val="0"/>
                        </a:spcAft>
                        <a:buClr>
                          <a:schemeClr val="dk1"/>
                        </a:buClr>
                        <a:buSzPts val="1800"/>
                        <a:buFont typeface="Calibri"/>
                        <a:buNone/>
                      </a:pPr>
                      <a:r>
                        <a:rPr lang="en-US" sz="1600" b="1" u="none" strike="noStrike" cap="none" dirty="0"/>
                        <a:t>Day</a:t>
                      </a:r>
                      <a:endParaRPr sz="1600" b="1"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1" u="none" strike="noStrike" cap="none" dirty="0"/>
                        <a:t>Time EST</a:t>
                      </a: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1" u="none" strike="noStrike" cap="none" dirty="0"/>
                        <a:t>Time PDT</a:t>
                      </a: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Calibri"/>
                        <a:buNone/>
                      </a:pPr>
                      <a:r>
                        <a:rPr lang="en-US" sz="1600" b="1" u="none" strike="noStrike" cap="none" dirty="0"/>
                        <a:t>Session</a:t>
                      </a:r>
                      <a:endParaRPr sz="1600" b="1" u="none" strike="noStrike" cap="none" dirty="0"/>
                    </a:p>
                  </a:txBody>
                  <a:tcPr marL="91450" marR="91450" marT="45725" marB="45725" anchor="ctr"/>
                </a:tc>
                <a:extLst>
                  <a:ext uri="{0D108BD9-81ED-4DB2-BD59-A6C34878D82A}">
                    <a16:rowId xmlns:a16="http://schemas.microsoft.com/office/drawing/2014/main" val="1373634151"/>
                  </a:ext>
                </a:extLst>
              </a:tr>
              <a:tr h="515830">
                <a:tc rowSpan="2">
                  <a:txBody>
                    <a:bodyPr/>
                    <a:lstStyle/>
                    <a:p>
                      <a:pPr marL="0" marR="0" lvl="0" indent="0" algn="ctr" rtl="0">
                        <a:lnSpc>
                          <a:spcPct val="100000"/>
                        </a:lnSpc>
                        <a:spcBef>
                          <a:spcPts val="0"/>
                        </a:spcBef>
                        <a:spcAft>
                          <a:spcPts val="0"/>
                        </a:spcAft>
                        <a:buClr>
                          <a:schemeClr val="dk1"/>
                        </a:buClr>
                        <a:buSzPts val="1800"/>
                        <a:buFont typeface="Calibri"/>
                        <a:buNone/>
                      </a:pPr>
                      <a:r>
                        <a:rPr lang="en-US" sz="1600" u="none" strike="noStrike" cap="none" dirty="0"/>
                        <a:t>Monday</a:t>
                      </a:r>
                    </a:p>
                    <a:p>
                      <a:pPr marL="0" marR="0" lvl="0" indent="0" algn="ctr" rtl="0">
                        <a:lnSpc>
                          <a:spcPct val="100000"/>
                        </a:lnSpc>
                        <a:spcBef>
                          <a:spcPts val="0"/>
                        </a:spcBef>
                        <a:spcAft>
                          <a:spcPts val="0"/>
                        </a:spcAft>
                        <a:buClr>
                          <a:schemeClr val="dk1"/>
                        </a:buClr>
                        <a:buSzPts val="1800"/>
                        <a:buFont typeface="Calibri"/>
                        <a:buNone/>
                      </a:pPr>
                      <a:r>
                        <a:rPr lang="en-US" sz="1600" u="none" strike="noStrike" cap="none" dirty="0"/>
                        <a:t>January 25</a:t>
                      </a:r>
                      <a:endParaRPr sz="1600" u="none" strike="noStrike" cap="none" dirty="0"/>
                    </a:p>
                  </a:txBody>
                  <a:tcPr marL="91450" marR="91450" marT="45725" marB="45725" anchor="ct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11:00 am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2:15 pm </a:t>
                      </a:r>
                    </a:p>
                  </a:txBody>
                  <a:tcPr marL="91450" marR="91450" marT="45725" marB="45725" anchor="ct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8:00 am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11:15 am</a:t>
                      </a: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Calibri"/>
                        <a:buNone/>
                      </a:pPr>
                      <a:r>
                        <a:rPr lang="en-US" sz="1600" u="none" strike="noStrike" cap="none" dirty="0"/>
                        <a:t>Opening Plenary</a:t>
                      </a:r>
                      <a:endParaRPr sz="1600" b="1" u="none" strike="noStrike" cap="none" dirty="0"/>
                    </a:p>
                  </a:txBody>
                  <a:tcPr marL="91450" marR="91450" marT="45725" marB="45725" anchor="ctr"/>
                </a:tc>
                <a:extLst>
                  <a:ext uri="{0D108BD9-81ED-4DB2-BD59-A6C34878D82A}">
                    <a16:rowId xmlns:a16="http://schemas.microsoft.com/office/drawing/2014/main" val="10000"/>
                  </a:ext>
                </a:extLst>
              </a:tr>
              <a:tr h="563262">
                <a:tc vMerge="1">
                  <a:txBody>
                    <a:bodyPr/>
                    <a:lstStyle/>
                    <a:p>
                      <a:pPr marL="0" marR="0" lvl="0" indent="0" algn="ctr" rtl="0">
                        <a:lnSpc>
                          <a:spcPct val="100000"/>
                        </a:lnSpc>
                        <a:spcBef>
                          <a:spcPts val="0"/>
                        </a:spcBef>
                        <a:spcAft>
                          <a:spcPts val="0"/>
                        </a:spcAft>
                        <a:buClr>
                          <a:schemeClr val="dk1"/>
                        </a:buClr>
                        <a:buSzPts val="1800"/>
                        <a:buFont typeface="Calibri"/>
                        <a:buNone/>
                      </a:pPr>
                      <a:endParaRPr sz="16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2:45 pm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6:00 pm</a:t>
                      </a:r>
                      <a:endParaRPr lang="en-US" sz="1600" b="0"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11:45 am </a:t>
                      </a:r>
                    </a:p>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3:00 pm</a:t>
                      </a:r>
                      <a:endParaRPr lang="en-US" sz="1600" b="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Calibri"/>
                        <a:buNone/>
                      </a:pPr>
                      <a:r>
                        <a:rPr lang="en-US" sz="1600" u="none" strike="noStrike" cap="none" dirty="0"/>
                        <a:t>Nuclear Data 101 Lecture</a:t>
                      </a:r>
                      <a:br>
                        <a:rPr lang="en-US" sz="1600" u="none" strike="noStrike" cap="none" dirty="0"/>
                      </a:br>
                      <a:r>
                        <a:rPr lang="en-US" sz="1600" u="none" strike="noStrike" cap="none" dirty="0"/>
                        <a:t>WANDA 2020 Session Reports?</a:t>
                      </a:r>
                      <a:endParaRPr sz="1600" b="1" u="none" strike="noStrike" cap="none" dirty="0"/>
                    </a:p>
                  </a:txBody>
                  <a:tcPr marL="91450" marR="91450" marT="45725" marB="45725" anchor="ctr"/>
                </a:tc>
                <a:extLst>
                  <a:ext uri="{0D108BD9-81ED-4DB2-BD59-A6C34878D82A}">
                    <a16:rowId xmlns:a16="http://schemas.microsoft.com/office/drawing/2014/main" val="3506318364"/>
                  </a:ext>
                </a:extLst>
              </a:tr>
              <a:tr h="515830">
                <a:tc rowSpan="2">
                  <a:txBody>
                    <a:bodyPr/>
                    <a:lstStyle/>
                    <a:p>
                      <a:pPr marL="0" marR="0" lvl="0" indent="0" algn="ctr" rtl="0">
                        <a:lnSpc>
                          <a:spcPct val="100000"/>
                        </a:lnSpc>
                        <a:spcBef>
                          <a:spcPts val="0"/>
                        </a:spcBef>
                        <a:spcAft>
                          <a:spcPts val="0"/>
                        </a:spcAft>
                        <a:buClr>
                          <a:schemeClr val="dk1"/>
                        </a:buClr>
                        <a:buSzPts val="1800"/>
                        <a:buFont typeface="Calibri"/>
                        <a:buNone/>
                      </a:pPr>
                      <a:r>
                        <a:rPr lang="en-US" sz="1600" u="none" strike="noStrike" cap="none" dirty="0"/>
                        <a:t>Wednesday</a:t>
                      </a:r>
                    </a:p>
                    <a:p>
                      <a:pPr marL="0" marR="0" lvl="0" indent="0" algn="ctr" rtl="0">
                        <a:lnSpc>
                          <a:spcPct val="100000"/>
                        </a:lnSpc>
                        <a:spcBef>
                          <a:spcPts val="0"/>
                        </a:spcBef>
                        <a:spcAft>
                          <a:spcPts val="0"/>
                        </a:spcAft>
                        <a:buClr>
                          <a:schemeClr val="dk1"/>
                        </a:buClr>
                        <a:buSzPts val="1800"/>
                        <a:buFont typeface="Calibri"/>
                        <a:buNone/>
                      </a:pPr>
                      <a:r>
                        <a:rPr lang="en-US" sz="1600" u="none" strike="noStrike" cap="none" dirty="0"/>
                        <a:t>January 27</a:t>
                      </a:r>
                      <a:endParaRPr sz="1600" dirty="0"/>
                    </a:p>
                  </a:txBody>
                  <a:tcPr marL="91450" marR="91450" marT="45725" marB="45725" anchor="ct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11:00 am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2:15 pm</a:t>
                      </a:r>
                    </a:p>
                  </a:txBody>
                  <a:tcPr marL="91450" marR="91450" marT="45725" marB="45725" anchor="ct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8:00 am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11:15 am</a:t>
                      </a:r>
                    </a:p>
                  </a:txBody>
                  <a:tcPr marL="91450" marR="91450" marT="45725" marB="45725" anchor="ctr"/>
                </a:tc>
                <a:tc>
                  <a:txBody>
                    <a:bodyPr/>
                    <a:lstStyle/>
                    <a:p>
                      <a:pPr marL="0" lvl="0" indent="0" algn="l" rtl="0">
                        <a:lnSpc>
                          <a:spcPct val="90000"/>
                        </a:lnSpc>
                        <a:spcBef>
                          <a:spcPts val="0"/>
                        </a:spcBef>
                        <a:spcAft>
                          <a:spcPts val="0"/>
                        </a:spcAft>
                        <a:buNone/>
                      </a:pPr>
                      <a:r>
                        <a:rPr lang="en-US" sz="1600" b="1" dirty="0"/>
                        <a:t>Predictive codes for isotope production</a:t>
                      </a:r>
                      <a:br>
                        <a:rPr lang="en-US" sz="1600" dirty="0"/>
                      </a:br>
                      <a:r>
                        <a:rPr lang="en-US" sz="1600" i="1" dirty="0"/>
                        <a:t>Chairs: O’Brien (LANL), Voyles (LBNL), </a:t>
                      </a:r>
                      <a:r>
                        <a:rPr lang="en-US" sz="1600" i="1" dirty="0" err="1"/>
                        <a:t>Hogle</a:t>
                      </a:r>
                      <a:r>
                        <a:rPr lang="en-US" sz="1600" i="1" dirty="0"/>
                        <a:t> (ORNL)</a:t>
                      </a:r>
                      <a:endParaRPr sz="1600" b="1" i="1" dirty="0"/>
                    </a:p>
                  </a:txBody>
                  <a:tcPr marL="91450" marR="91450" marT="45725" marB="45725" anchor="ctr"/>
                </a:tc>
                <a:extLst>
                  <a:ext uri="{0D108BD9-81ED-4DB2-BD59-A6C34878D82A}">
                    <a16:rowId xmlns:a16="http://schemas.microsoft.com/office/drawing/2014/main" val="10001"/>
                  </a:ext>
                </a:extLst>
              </a:tr>
              <a:tr h="563262">
                <a:tc vMerge="1">
                  <a:txBody>
                    <a:bodyPr/>
                    <a:lstStyle/>
                    <a:p>
                      <a:pPr marL="0" marR="0" lvl="0" indent="0" algn="ctr" rtl="0">
                        <a:lnSpc>
                          <a:spcPct val="100000"/>
                        </a:lnSpc>
                        <a:spcBef>
                          <a:spcPts val="0"/>
                        </a:spcBef>
                        <a:spcAft>
                          <a:spcPts val="0"/>
                        </a:spcAft>
                        <a:buNone/>
                      </a:pPr>
                      <a:endParaRPr sz="1600" dirty="0"/>
                    </a:p>
                  </a:txBody>
                  <a:tcPr marL="91450" marR="91450" marT="45725" marB="45725"/>
                </a:tc>
                <a:tc>
                  <a:txBody>
                    <a:bodyPr/>
                    <a:lstStyle/>
                    <a:p>
                      <a:pPr marL="0" marR="0" lvl="0" indent="0" algn="ctr" defTabSz="914400" rtl="0" eaLnBrk="1" fontAlgn="auto" latinLnBrk="0" hangingPunct="1">
                        <a:lnSpc>
                          <a:spcPct val="90000"/>
                        </a:lnSpc>
                        <a:spcBef>
                          <a:spcPts val="100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2:45 pm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6:00 pm</a:t>
                      </a:r>
                      <a:endParaRPr lang="en-US" sz="1600" b="0"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11:45 am </a:t>
                      </a:r>
                    </a:p>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3:00 pm</a:t>
                      </a:r>
                      <a:endParaRPr lang="en-US" sz="1600" b="0" dirty="0"/>
                    </a:p>
                  </a:txBody>
                  <a:tcPr marL="91450" marR="91450" marT="45725" marB="45725" anchor="ctr"/>
                </a:tc>
                <a:tc>
                  <a:txBody>
                    <a:bodyPr/>
                    <a:lstStyle/>
                    <a:p>
                      <a:pPr marL="0" lvl="0" indent="0" algn="l" rtl="0">
                        <a:lnSpc>
                          <a:spcPct val="90000"/>
                        </a:lnSpc>
                        <a:spcBef>
                          <a:spcPts val="1000"/>
                        </a:spcBef>
                        <a:spcAft>
                          <a:spcPts val="0"/>
                        </a:spcAft>
                        <a:buNone/>
                      </a:pPr>
                      <a:r>
                        <a:rPr lang="en-US" sz="1600" b="1" dirty="0"/>
                        <a:t>Expanded Benchmarks &amp; Validation for Nuclear Data</a:t>
                      </a:r>
                      <a:br>
                        <a:rPr lang="en-US" sz="1600" b="1" dirty="0"/>
                      </a:br>
                      <a:r>
                        <a:rPr lang="en-US" sz="1600" i="1" u="none" dirty="0"/>
                        <a:t>Chairs: Hutchinson (LANL), </a:t>
                      </a:r>
                      <a:r>
                        <a:rPr lang="en-US" sz="1600" i="1" u="none" dirty="0" err="1"/>
                        <a:t>Percher</a:t>
                      </a:r>
                      <a:r>
                        <a:rPr lang="en-US" sz="1600" i="1" u="none" dirty="0"/>
                        <a:t> (LLNL), </a:t>
                      </a:r>
                      <a:r>
                        <a:rPr lang="en-US" sz="1600" i="1" u="none" dirty="0" err="1"/>
                        <a:t>Zerkle</a:t>
                      </a:r>
                      <a:r>
                        <a:rPr lang="en-US" sz="1600" i="1" u="none" dirty="0"/>
                        <a:t> (NNL)</a:t>
                      </a:r>
                      <a:endParaRPr sz="1600" i="1" u="none" dirty="0"/>
                    </a:p>
                  </a:txBody>
                  <a:tcPr marL="91450" marR="91450" marT="45725" marB="45725" anchor="ctr"/>
                </a:tc>
                <a:extLst>
                  <a:ext uri="{0D108BD9-81ED-4DB2-BD59-A6C34878D82A}">
                    <a16:rowId xmlns:a16="http://schemas.microsoft.com/office/drawing/2014/main" val="10002"/>
                  </a:ext>
                </a:extLst>
              </a:tr>
              <a:tr h="515830">
                <a:tc rowSpan="2">
                  <a:txBody>
                    <a:bodyPr/>
                    <a:lstStyle/>
                    <a:p>
                      <a:pPr marL="0" marR="0" lvl="0" indent="0" algn="ctr" rtl="0">
                        <a:lnSpc>
                          <a:spcPct val="100000"/>
                        </a:lnSpc>
                        <a:spcBef>
                          <a:spcPts val="0"/>
                        </a:spcBef>
                        <a:spcAft>
                          <a:spcPts val="0"/>
                        </a:spcAft>
                        <a:buClr>
                          <a:schemeClr val="dk1"/>
                        </a:buClr>
                        <a:buSzPts val="1800"/>
                        <a:buFont typeface="Calibri"/>
                        <a:buNone/>
                      </a:pPr>
                      <a:r>
                        <a:rPr lang="en-US" sz="1600" u="none" strike="noStrike" cap="none" dirty="0"/>
                        <a:t>Friday</a:t>
                      </a:r>
                    </a:p>
                    <a:p>
                      <a:pPr marL="0" marR="0" lvl="0" indent="0" algn="ctr" rtl="0">
                        <a:lnSpc>
                          <a:spcPct val="100000"/>
                        </a:lnSpc>
                        <a:spcBef>
                          <a:spcPts val="0"/>
                        </a:spcBef>
                        <a:spcAft>
                          <a:spcPts val="0"/>
                        </a:spcAft>
                        <a:buClr>
                          <a:schemeClr val="dk1"/>
                        </a:buClr>
                        <a:buSzPts val="1800"/>
                        <a:buFont typeface="Calibri"/>
                        <a:buNone/>
                      </a:pPr>
                      <a:r>
                        <a:rPr lang="en-US" sz="1600" u="none" strike="noStrike" cap="none" dirty="0"/>
                        <a:t>January 29</a:t>
                      </a:r>
                      <a:endParaRPr sz="1600" u="none" strike="noStrike" cap="none" dirty="0"/>
                    </a:p>
                  </a:txBody>
                  <a:tcPr marL="91450" marR="91450" marT="45725" marB="45725" anchor="ctr"/>
                </a:tc>
                <a:tc>
                  <a:txBody>
                    <a:bodyPr/>
                    <a:lstStyle/>
                    <a:p>
                      <a:pPr marL="0" marR="0" lvl="0" indent="0" algn="ctr" defTabSz="914400" rtl="0" eaLnBrk="1" fontAlgn="auto" latinLnBrk="0" hangingPunct="1">
                        <a:lnSpc>
                          <a:spcPct val="90000"/>
                        </a:lnSpc>
                        <a:spcBef>
                          <a:spcPts val="100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11:00 am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2:15 pm</a:t>
                      </a:r>
                    </a:p>
                  </a:txBody>
                  <a:tcPr marL="91450" marR="91450" marT="45725" marB="45725" anchor="ctr"/>
                </a:tc>
                <a:tc>
                  <a:txBody>
                    <a:bodyPr/>
                    <a:lstStyle/>
                    <a:p>
                      <a:pPr marL="0" marR="0" lvl="0" indent="0" algn="ctr" defTabSz="914400" rtl="0" eaLnBrk="1" fontAlgn="auto" latinLnBrk="0" hangingPunct="1">
                        <a:lnSpc>
                          <a:spcPct val="90000"/>
                        </a:lnSpc>
                        <a:spcBef>
                          <a:spcPts val="100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8:00 am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11:15 am</a:t>
                      </a:r>
                    </a:p>
                  </a:txBody>
                  <a:tcPr marL="91450" marR="91450" marT="45725" marB="45725" anchor="ctr"/>
                </a:tc>
                <a:tc>
                  <a:txBody>
                    <a:bodyPr/>
                    <a:lstStyle/>
                    <a:p>
                      <a:pPr marL="0" marR="0" lvl="0" indent="0" algn="l" defTabSz="914400" rtl="0" eaLnBrk="1" fontAlgn="auto" latinLnBrk="0" hangingPunct="1">
                        <a:lnSpc>
                          <a:spcPct val="90000"/>
                        </a:lnSpc>
                        <a:spcBef>
                          <a:spcPts val="1000"/>
                        </a:spcBef>
                        <a:spcAft>
                          <a:spcPts val="0"/>
                        </a:spcAft>
                        <a:buClr>
                          <a:srgbClr val="000000"/>
                        </a:buClr>
                        <a:buSzTx/>
                        <a:buFont typeface="Arial"/>
                        <a:buNone/>
                        <a:tabLst/>
                        <a:defRPr/>
                      </a:pPr>
                      <a:r>
                        <a:rPr lang="en-US" sz="1600" b="1" dirty="0"/>
                        <a:t>Vision for HPC for Nuclear Data </a:t>
                      </a:r>
                      <a:br>
                        <a:rPr lang="en-US" sz="1600" dirty="0"/>
                      </a:br>
                      <a:r>
                        <a:rPr lang="en-US" sz="1600" i="1" dirty="0"/>
                        <a:t>Chairs: </a:t>
                      </a:r>
                      <a:r>
                        <a:rPr lang="en-US" sz="1600" i="1" dirty="0" err="1"/>
                        <a:t>Schunck</a:t>
                      </a:r>
                      <a:r>
                        <a:rPr lang="en-US" sz="1600" i="1" dirty="0"/>
                        <a:t> (LLNL), </a:t>
                      </a:r>
                      <a:r>
                        <a:rPr lang="en-US" sz="1600" i="1" dirty="0" err="1"/>
                        <a:t>Mumpower</a:t>
                      </a:r>
                      <a:r>
                        <a:rPr lang="en-US" sz="1600" i="1" dirty="0"/>
                        <a:t> (LANL), Smith (ORNL), Goldblum (LBNL), Brown (BNL), </a:t>
                      </a:r>
                      <a:r>
                        <a:rPr lang="en-US" sz="1600" i="1" dirty="0" err="1"/>
                        <a:t>Loer</a:t>
                      </a:r>
                      <a:r>
                        <a:rPr lang="en-US" sz="1600" i="1" dirty="0"/>
                        <a:t> (PNNL)</a:t>
                      </a:r>
                      <a:endParaRPr lang="en-US" sz="1600" b="1" i="1" dirty="0"/>
                    </a:p>
                  </a:txBody>
                  <a:tcPr marL="91450" marR="91450" marT="45725" marB="45725" anchor="ctr"/>
                </a:tc>
                <a:extLst>
                  <a:ext uri="{0D108BD9-81ED-4DB2-BD59-A6C34878D82A}">
                    <a16:rowId xmlns:a16="http://schemas.microsoft.com/office/drawing/2014/main" val="10003"/>
                  </a:ext>
                </a:extLst>
              </a:tr>
              <a:tr h="563262">
                <a:tc vMerge="1">
                  <a:txBody>
                    <a:bodyPr/>
                    <a:lstStyle/>
                    <a:p>
                      <a:pPr marL="0" marR="0" lvl="0" indent="0" algn="ctr" rtl="0">
                        <a:lnSpc>
                          <a:spcPct val="100000"/>
                        </a:lnSpc>
                        <a:spcBef>
                          <a:spcPts val="0"/>
                        </a:spcBef>
                        <a:spcAft>
                          <a:spcPts val="0"/>
                        </a:spcAft>
                        <a:buNone/>
                      </a:pPr>
                      <a:endParaRPr sz="1600" b="0" i="0" u="none" strike="noStrike" cap="none" dirty="0"/>
                    </a:p>
                  </a:txBody>
                  <a:tcPr marL="91450" marR="91450" marT="45725" marB="45725"/>
                </a:tc>
                <a:tc>
                  <a:txBody>
                    <a:bodyPr/>
                    <a:lstStyle/>
                    <a:p>
                      <a:pPr marL="0" marR="0" lvl="0" indent="0" algn="ctr" defTabSz="914400" rtl="0" eaLnBrk="1" fontAlgn="auto" latinLnBrk="0" hangingPunct="1">
                        <a:lnSpc>
                          <a:spcPct val="90000"/>
                        </a:lnSpc>
                        <a:spcBef>
                          <a:spcPts val="100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2:45 pm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6:00 pm</a:t>
                      </a:r>
                      <a:endParaRPr lang="en-US" sz="1600" b="0"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11:45 am </a:t>
                      </a:r>
                    </a:p>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3:00 pm</a:t>
                      </a:r>
                      <a:endParaRPr lang="en-US" sz="1600" b="0" dirty="0"/>
                    </a:p>
                  </a:txBody>
                  <a:tcPr marL="91450" marR="91450" marT="45725" marB="45725" anchor="ctr"/>
                </a:tc>
                <a:tc>
                  <a:txBody>
                    <a:bodyPr/>
                    <a:lstStyle/>
                    <a:p>
                      <a:pPr marL="0" marR="0" lvl="0" indent="0" algn="l" defTabSz="914400" rtl="0" eaLnBrk="1" fontAlgn="auto" latinLnBrk="0" hangingPunct="1">
                        <a:lnSpc>
                          <a:spcPct val="90000"/>
                        </a:lnSpc>
                        <a:spcBef>
                          <a:spcPts val="1000"/>
                        </a:spcBef>
                        <a:spcAft>
                          <a:spcPts val="0"/>
                        </a:spcAft>
                        <a:buClr>
                          <a:srgbClr val="000000"/>
                        </a:buClr>
                        <a:buSzTx/>
                        <a:buFont typeface="Arial"/>
                        <a:buNone/>
                        <a:tabLst/>
                        <a:defRPr/>
                      </a:pPr>
                      <a:r>
                        <a:rPr lang="en-US" sz="1600" b="1" dirty="0"/>
                        <a:t>Intro to Nuclear Data for Space Application</a:t>
                      </a:r>
                      <a:br>
                        <a:rPr lang="en-US" sz="1600" dirty="0"/>
                      </a:br>
                      <a:r>
                        <a:rPr lang="en-US" sz="1600" i="1" dirty="0"/>
                        <a:t>Chairs: Heilbronn (UTK), </a:t>
                      </a:r>
                      <a:r>
                        <a:rPr lang="en-US" sz="1600" i="1" dirty="0" err="1"/>
                        <a:t>Burkey</a:t>
                      </a:r>
                      <a:r>
                        <a:rPr lang="en-US" sz="1600" i="1" dirty="0"/>
                        <a:t> (LLNL), Peplowski (JHUAPL)</a:t>
                      </a:r>
                      <a:endParaRPr lang="en-US" sz="1600" b="1" i="1" dirty="0"/>
                    </a:p>
                  </a:txBody>
                  <a:tcPr marL="91450" marR="91450" marT="45725" marB="45725" anchor="ctr"/>
                </a:tc>
                <a:extLst>
                  <a:ext uri="{0D108BD9-81ED-4DB2-BD59-A6C34878D82A}">
                    <a16:rowId xmlns:a16="http://schemas.microsoft.com/office/drawing/2014/main" val="10004"/>
                  </a:ext>
                </a:extLst>
              </a:tr>
              <a:tr h="515830">
                <a:tc rowSpan="2">
                  <a:txBody>
                    <a:bodyPr/>
                    <a:lstStyle/>
                    <a:p>
                      <a:pPr marL="0" marR="0" lvl="0" indent="0" algn="ctr" rtl="0">
                        <a:lnSpc>
                          <a:spcPct val="100000"/>
                        </a:lnSpc>
                        <a:spcBef>
                          <a:spcPts val="0"/>
                        </a:spcBef>
                        <a:spcAft>
                          <a:spcPts val="0"/>
                        </a:spcAft>
                        <a:buClr>
                          <a:schemeClr val="dk1"/>
                        </a:buClr>
                        <a:buSzPts val="1800"/>
                        <a:buFont typeface="Calibri"/>
                        <a:buNone/>
                      </a:pPr>
                      <a:r>
                        <a:rPr lang="en-US" sz="1600" u="none" strike="noStrike" cap="none" dirty="0"/>
                        <a:t>Monday</a:t>
                      </a:r>
                    </a:p>
                    <a:p>
                      <a:pPr marL="0" marR="0" lvl="0" indent="0" algn="ctr" rtl="0">
                        <a:lnSpc>
                          <a:spcPct val="100000"/>
                        </a:lnSpc>
                        <a:spcBef>
                          <a:spcPts val="0"/>
                        </a:spcBef>
                        <a:spcAft>
                          <a:spcPts val="0"/>
                        </a:spcAft>
                        <a:buClr>
                          <a:schemeClr val="dk1"/>
                        </a:buClr>
                        <a:buSzPts val="1800"/>
                        <a:buFont typeface="Calibri"/>
                        <a:buNone/>
                      </a:pPr>
                      <a:r>
                        <a:rPr lang="en-US" sz="1600" u="none" strike="noStrike" cap="none" dirty="0"/>
                        <a:t>February 1</a:t>
                      </a:r>
                      <a:endParaRPr sz="1600" u="none" strike="noStrike" cap="none" dirty="0"/>
                    </a:p>
                  </a:txBody>
                  <a:tcPr marL="91450" marR="91450" marT="45725" marB="45725" anchor="ctr"/>
                </a:tc>
                <a:tc>
                  <a:txBody>
                    <a:bodyPr/>
                    <a:lstStyle/>
                    <a:p>
                      <a:pPr marL="0" marR="0" lvl="0" indent="0" algn="ctr" defTabSz="914400" rtl="0" eaLnBrk="1" fontAlgn="auto" latinLnBrk="0" hangingPunct="1">
                        <a:lnSpc>
                          <a:spcPct val="90000"/>
                        </a:lnSpc>
                        <a:spcBef>
                          <a:spcPts val="100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11:00 am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2:15 pm</a:t>
                      </a:r>
                    </a:p>
                  </a:txBody>
                  <a:tcPr marL="91450" marR="91450" marT="45725" marB="45725" anchor="ctr"/>
                </a:tc>
                <a:tc>
                  <a:txBody>
                    <a:bodyPr/>
                    <a:lstStyle/>
                    <a:p>
                      <a:pPr marL="0" marR="0" lvl="0" indent="0" algn="ctr" defTabSz="914400" rtl="0" eaLnBrk="1" fontAlgn="auto" latinLnBrk="0" hangingPunct="1">
                        <a:lnSpc>
                          <a:spcPct val="90000"/>
                        </a:lnSpc>
                        <a:spcBef>
                          <a:spcPts val="100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8:00 am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11:15 am</a:t>
                      </a:r>
                    </a:p>
                  </a:txBody>
                  <a:tcPr marL="91450" marR="91450" marT="45725" marB="45725" anchor="ctr"/>
                </a:tc>
                <a:tc>
                  <a:txBody>
                    <a:bodyPr/>
                    <a:lstStyle/>
                    <a:p>
                      <a:pPr marL="0" lvl="0" indent="0" algn="l" rtl="0">
                        <a:lnSpc>
                          <a:spcPct val="90000"/>
                        </a:lnSpc>
                        <a:spcBef>
                          <a:spcPts val="1000"/>
                        </a:spcBef>
                        <a:spcAft>
                          <a:spcPts val="0"/>
                        </a:spcAft>
                        <a:buNone/>
                      </a:pPr>
                      <a:r>
                        <a:rPr lang="en-US" sz="1600" b="1" dirty="0"/>
                        <a:t>Nuclear data for advanced reactors and security applications</a:t>
                      </a:r>
                      <a:br>
                        <a:rPr lang="en-US" sz="1600" dirty="0"/>
                      </a:br>
                      <a:r>
                        <a:rPr lang="en-US" sz="1600" i="1" dirty="0"/>
                        <a:t>Chairs: </a:t>
                      </a:r>
                      <a:r>
                        <a:rPr lang="en-US" sz="1600" i="1" dirty="0" err="1"/>
                        <a:t>Wieselquist</a:t>
                      </a:r>
                      <a:r>
                        <a:rPr lang="en-US" sz="1600" i="1" dirty="0"/>
                        <a:t> (ORNL), </a:t>
                      </a:r>
                      <a:r>
                        <a:rPr lang="en-US" sz="1600" i="1" dirty="0" err="1"/>
                        <a:t>Elsawi</a:t>
                      </a:r>
                      <a:r>
                        <a:rPr lang="en-US" sz="1600" i="1" dirty="0"/>
                        <a:t> (PNNL), Thompson (LANL)</a:t>
                      </a:r>
                      <a:endParaRPr sz="1600" b="1" i="1" dirty="0"/>
                    </a:p>
                  </a:txBody>
                  <a:tcPr marL="91450" marR="91450" marT="45725" marB="45725" anchor="ctr"/>
                </a:tc>
                <a:extLst>
                  <a:ext uri="{0D108BD9-81ED-4DB2-BD59-A6C34878D82A}">
                    <a16:rowId xmlns:a16="http://schemas.microsoft.com/office/drawing/2014/main" val="10005"/>
                  </a:ext>
                </a:extLst>
              </a:tr>
              <a:tr h="563262">
                <a:tc vMerge="1">
                  <a:txBody>
                    <a:bodyPr/>
                    <a:lstStyle/>
                    <a:p>
                      <a:pPr marL="0" marR="0" lvl="0" indent="0" algn="ctr" rtl="0">
                        <a:lnSpc>
                          <a:spcPct val="100000"/>
                        </a:lnSpc>
                        <a:spcBef>
                          <a:spcPts val="0"/>
                        </a:spcBef>
                        <a:spcAft>
                          <a:spcPts val="0"/>
                        </a:spcAft>
                        <a:buNone/>
                      </a:pPr>
                      <a:endParaRPr sz="1600" dirty="0"/>
                    </a:p>
                  </a:txBody>
                  <a:tcPr marL="91450" marR="91450" marT="45725" marB="45725"/>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2:45 pm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6:00 pm</a:t>
                      </a:r>
                      <a:endParaRPr lang="en-US" sz="1600" b="0"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11:45 am </a:t>
                      </a:r>
                    </a:p>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3:00 pm</a:t>
                      </a:r>
                      <a:endParaRPr lang="en-US" sz="1600" b="0" dirty="0"/>
                    </a:p>
                  </a:txBody>
                  <a:tcPr marL="91450" marR="91450" marT="45725" marB="45725" anchor="ctr"/>
                </a:tc>
                <a:tc>
                  <a:txBody>
                    <a:bodyPr/>
                    <a:lstStyle/>
                    <a:p>
                      <a:pPr marL="0" lvl="0" indent="0" algn="l" rtl="0">
                        <a:lnSpc>
                          <a:spcPct val="90000"/>
                        </a:lnSpc>
                        <a:spcBef>
                          <a:spcPts val="1000"/>
                        </a:spcBef>
                        <a:spcAft>
                          <a:spcPts val="0"/>
                        </a:spcAft>
                        <a:buNone/>
                      </a:pPr>
                      <a:r>
                        <a:rPr lang="en-US" sz="1600" b="1" dirty="0"/>
                        <a:t>The Human Pipeline for Nuclear Data</a:t>
                      </a:r>
                      <a:br>
                        <a:rPr lang="en-US" sz="1600" b="1" dirty="0"/>
                      </a:br>
                      <a:r>
                        <a:rPr lang="en-US" sz="1600" i="1" dirty="0"/>
                        <a:t>Chairs: Bernstein (UCB/LBNL), </a:t>
                      </a:r>
                      <a:r>
                        <a:rPr lang="en-US" sz="1600" i="1" dirty="0" err="1"/>
                        <a:t>Danon</a:t>
                      </a:r>
                      <a:r>
                        <a:rPr lang="en-US" sz="1600" i="1" dirty="0"/>
                        <a:t> (RPI), </a:t>
                      </a:r>
                      <a:r>
                        <a:rPr lang="en-US" sz="1600" i="1" dirty="0" err="1"/>
                        <a:t>McCutchan</a:t>
                      </a:r>
                      <a:r>
                        <a:rPr lang="en-US" sz="1600" i="1" dirty="0"/>
                        <a:t> (BNL), Ressler (LLNL)</a:t>
                      </a:r>
                      <a:endParaRPr sz="1600" i="1" dirty="0"/>
                    </a:p>
                  </a:txBody>
                  <a:tcPr marL="91450" marR="91450" marT="45725" marB="45725" anchor="ctr"/>
                </a:tc>
                <a:extLst>
                  <a:ext uri="{0D108BD9-81ED-4DB2-BD59-A6C34878D82A}">
                    <a16:rowId xmlns:a16="http://schemas.microsoft.com/office/drawing/2014/main" val="10006"/>
                  </a:ext>
                </a:extLst>
              </a:tr>
              <a:tr h="515830">
                <a:tc rowSpan="2">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t>Wednesday</a:t>
                      </a:r>
                    </a:p>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t>February 3</a:t>
                      </a:r>
                      <a:endParaRPr sz="1600" u="none" strike="noStrike" cap="none" dirty="0"/>
                    </a:p>
                  </a:txBody>
                  <a:tcPr marL="91450" marR="91450" marT="45725" marB="45725" anchor="ctr"/>
                </a:tc>
                <a:tc>
                  <a:txBody>
                    <a:bodyPr/>
                    <a:lstStyle/>
                    <a:p>
                      <a:pPr marL="0" marR="0" lvl="0" indent="0" algn="ctr" defTabSz="914400" rtl="0" eaLnBrk="1" fontAlgn="auto" latinLnBrk="0" hangingPunct="1">
                        <a:lnSpc>
                          <a:spcPct val="90000"/>
                        </a:lnSpc>
                        <a:spcBef>
                          <a:spcPts val="100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11:00 am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2:15 pm</a:t>
                      </a:r>
                    </a:p>
                  </a:txBody>
                  <a:tcPr marL="91450" marR="91450" marT="45725" marB="45725" anchor="ctr"/>
                </a:tc>
                <a:tc>
                  <a:txBody>
                    <a:bodyPr/>
                    <a:lstStyle/>
                    <a:p>
                      <a:pPr marL="0" marR="0" lvl="0" indent="0" algn="ctr" defTabSz="914400" rtl="0" eaLnBrk="1" fontAlgn="auto" latinLnBrk="0" hangingPunct="1">
                        <a:lnSpc>
                          <a:spcPct val="90000"/>
                        </a:lnSpc>
                        <a:spcBef>
                          <a:spcPts val="1000"/>
                        </a:spcBef>
                        <a:spcAft>
                          <a:spcPts val="0"/>
                        </a:spcAft>
                        <a:buClr>
                          <a:srgbClr val="000000"/>
                        </a:buClr>
                        <a:buSzTx/>
                        <a:buFont typeface="Arial"/>
                        <a:buNone/>
                        <a:tabLst/>
                        <a:defRPr/>
                      </a:pPr>
                      <a:r>
                        <a:rPr lang="en-US" sz="1600" b="0" u="none" strike="noStrike" cap="none" dirty="0">
                          <a:solidFill>
                            <a:schemeClr val="dk1"/>
                          </a:solidFill>
                          <a:latin typeface="Calibri"/>
                          <a:ea typeface="Calibri"/>
                          <a:cs typeface="Calibri"/>
                          <a:sym typeface="Calibri"/>
                        </a:rPr>
                        <a:t>8:00 am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11:15 am</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t>Funded Project Reports</a:t>
                      </a:r>
                      <a:endParaRPr sz="1600" b="1" u="none" strike="noStrike" cap="none" dirty="0"/>
                    </a:p>
                  </a:txBody>
                  <a:tcPr marL="91450" marR="91450" marT="45725" marB="45725" anchor="ctr"/>
                </a:tc>
                <a:extLst>
                  <a:ext uri="{0D108BD9-81ED-4DB2-BD59-A6C34878D82A}">
                    <a16:rowId xmlns:a16="http://schemas.microsoft.com/office/drawing/2014/main" val="10007"/>
                  </a:ext>
                </a:extLst>
              </a:tr>
              <a:tr h="563262">
                <a:tc vMerge="1">
                  <a:txBody>
                    <a:bodyPr/>
                    <a:lstStyle/>
                    <a:p>
                      <a:pPr marL="0" marR="0" lvl="0" indent="0" algn="ctr" rtl="0">
                        <a:lnSpc>
                          <a:spcPct val="100000"/>
                        </a:lnSpc>
                        <a:spcBef>
                          <a:spcPts val="0"/>
                        </a:spcBef>
                        <a:spcAft>
                          <a:spcPts val="0"/>
                        </a:spcAft>
                        <a:buClr>
                          <a:srgbClr val="000000"/>
                        </a:buClr>
                        <a:buSzPts val="1800"/>
                        <a:buFont typeface="Arial"/>
                        <a:buNone/>
                      </a:pPr>
                      <a:endParaRPr sz="16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2:45 pm</a:t>
                      </a:r>
                      <a:br>
                        <a:rPr lang="en-US" sz="1600" b="0" u="none" strike="noStrike" cap="none" dirty="0">
                          <a:solidFill>
                            <a:schemeClr val="dk1"/>
                          </a:solidFill>
                          <a:latin typeface="Calibri"/>
                          <a:ea typeface="Calibri"/>
                          <a:cs typeface="Calibri"/>
                          <a:sym typeface="Calibri"/>
                        </a:rPr>
                      </a:br>
                      <a:r>
                        <a:rPr lang="en-US" sz="1600" b="0" u="none" strike="noStrike" cap="none" dirty="0">
                          <a:solidFill>
                            <a:schemeClr val="dk1"/>
                          </a:solidFill>
                          <a:latin typeface="Calibri"/>
                          <a:ea typeface="Calibri"/>
                          <a:cs typeface="Calibri"/>
                          <a:sym typeface="Calibri"/>
                        </a:rPr>
                        <a:t>6:00 pm</a:t>
                      </a:r>
                      <a:endParaRPr lang="en-US" sz="1600" b="0"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11:45 am </a:t>
                      </a:r>
                    </a:p>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0" u="none" strike="noStrike" cap="none" dirty="0">
                          <a:solidFill>
                            <a:schemeClr val="dk1"/>
                          </a:solidFill>
                          <a:latin typeface="Calibri"/>
                          <a:ea typeface="Calibri"/>
                          <a:cs typeface="Calibri"/>
                          <a:sym typeface="Calibri"/>
                        </a:rPr>
                        <a:t>3:00 pm</a:t>
                      </a:r>
                      <a:endParaRPr lang="en-US" sz="1600" b="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t>WANDA 2021 Session Reports</a:t>
                      </a:r>
                      <a:endParaRPr sz="1600" b="1" u="none" strike="noStrike" cap="none" dirty="0"/>
                    </a:p>
                  </a:txBody>
                  <a:tcPr marL="91450" marR="91450" marT="45725" marB="45725" anchor="ctr"/>
                </a:tc>
                <a:extLst>
                  <a:ext uri="{0D108BD9-81ED-4DB2-BD59-A6C34878D82A}">
                    <a16:rowId xmlns:a16="http://schemas.microsoft.com/office/drawing/2014/main" val="36859808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3917-97D0-A34E-9BA1-FF08176F319F}"/>
              </a:ext>
            </a:extLst>
          </p:cNvPr>
          <p:cNvSpPr>
            <a:spLocks noGrp="1"/>
          </p:cNvSpPr>
          <p:nvPr>
            <p:ph type="title"/>
          </p:nvPr>
        </p:nvSpPr>
        <p:spPr>
          <a:xfrm>
            <a:off x="917713" y="2766218"/>
            <a:ext cx="10515600" cy="1325563"/>
          </a:xfrm>
        </p:spPr>
        <p:txBody>
          <a:bodyPr>
            <a:normAutofit fontScale="90000"/>
          </a:bodyPr>
          <a:lstStyle/>
          <a:p>
            <a:r>
              <a:rPr lang="en-US" b="1" dirty="0"/>
              <a:t>Predictive codes for isotope production</a:t>
            </a:r>
            <a:br>
              <a:rPr lang="en-US" dirty="0"/>
            </a:br>
            <a:r>
              <a:rPr lang="en-US" sz="3600" i="1" dirty="0"/>
              <a:t>Chairs: O’Brien (LANL), Voyles (LBNL), </a:t>
            </a:r>
            <a:r>
              <a:rPr lang="en-US" sz="3600" i="1" dirty="0" err="1"/>
              <a:t>Hogle</a:t>
            </a:r>
            <a:r>
              <a:rPr lang="en-US" sz="3600" i="1" dirty="0"/>
              <a:t> (ORNL)</a:t>
            </a:r>
            <a:br>
              <a:rPr lang="en-US" b="1" i="1" dirty="0"/>
            </a:br>
            <a:endParaRPr lang="en-US" dirty="0"/>
          </a:p>
        </p:txBody>
      </p:sp>
    </p:spTree>
    <p:extLst>
      <p:ext uri="{BB962C8B-B14F-4D97-AF65-F5344CB8AC3E}">
        <p14:creationId xmlns:p14="http://schemas.microsoft.com/office/powerpoint/2010/main" val="215875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38200" y="365125"/>
            <a:ext cx="10515600" cy="119638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200" b="1" i="1" dirty="0"/>
              <a:t>WANDA Session:  Predictive Codes for Isotope Production</a:t>
            </a:r>
            <a:endParaRPr sz="3600" dirty="0"/>
          </a:p>
        </p:txBody>
      </p:sp>
      <p:sp>
        <p:nvSpPr>
          <p:cNvPr id="85" name="Google Shape;85;p13"/>
          <p:cNvSpPr txBox="1">
            <a:spLocks noGrp="1"/>
          </p:cNvSpPr>
          <p:nvPr>
            <p:ph type="body" idx="1"/>
          </p:nvPr>
        </p:nvSpPr>
        <p:spPr>
          <a:xfrm>
            <a:off x="365760" y="1561514"/>
            <a:ext cx="11479237" cy="4994031"/>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775"/>
              <a:buChar char="•"/>
            </a:pPr>
            <a:r>
              <a:rPr lang="en-US" sz="2775" b="1" i="1" dirty="0"/>
              <a:t>Chairs:  </a:t>
            </a:r>
            <a:r>
              <a:rPr lang="en-US" sz="2775" i="1" dirty="0"/>
              <a:t>Susan </a:t>
            </a:r>
            <a:r>
              <a:rPr lang="en-US" sz="2775" i="1" dirty="0" err="1"/>
              <a:t>Hogle</a:t>
            </a:r>
            <a:r>
              <a:rPr lang="en-US" sz="2775" i="1" dirty="0"/>
              <a:t> (ORNL), </a:t>
            </a:r>
            <a:r>
              <a:rPr lang="en-US" sz="2775" b="0" i="1" dirty="0"/>
              <a:t>Ellen O'Brien (LANL), Andrew Voyles (LBNL)</a:t>
            </a:r>
            <a:endParaRPr sz="2775" b="0" i="1" dirty="0"/>
          </a:p>
          <a:p>
            <a:pPr marL="0" lvl="0" indent="0" algn="l" rtl="0">
              <a:lnSpc>
                <a:spcPct val="70000"/>
              </a:lnSpc>
              <a:spcBef>
                <a:spcPts val="1000"/>
              </a:spcBef>
              <a:spcAft>
                <a:spcPts val="0"/>
              </a:spcAft>
              <a:buClr>
                <a:schemeClr val="dk1"/>
              </a:buClr>
              <a:buSzPts val="2775"/>
              <a:buNone/>
            </a:pPr>
            <a:r>
              <a:rPr lang="en-US" sz="2775" i="1" dirty="0"/>
              <a:t>                 </a:t>
            </a:r>
            <a:r>
              <a:rPr lang="en-US" sz="2775" b="0" i="1" dirty="0"/>
              <a:t>[</a:t>
            </a:r>
            <a:r>
              <a:rPr lang="en-US" sz="2775" i="1" dirty="0"/>
              <a:t>Advisor: </a:t>
            </a:r>
            <a:r>
              <a:rPr lang="en-US" sz="2775" b="0" i="1" dirty="0"/>
              <a:t>Etienne</a:t>
            </a:r>
            <a:r>
              <a:rPr lang="en-US" sz="2775" i="1" dirty="0"/>
              <a:t> </a:t>
            </a:r>
            <a:r>
              <a:rPr lang="en-US" sz="2775" b="0" i="1" dirty="0"/>
              <a:t>Vermeulen (LANL)]</a:t>
            </a:r>
            <a:endParaRPr dirty="0"/>
          </a:p>
          <a:p>
            <a:pPr marL="228600" lvl="0" indent="-228600" algn="l" rtl="0">
              <a:lnSpc>
                <a:spcPct val="70000"/>
              </a:lnSpc>
              <a:spcBef>
                <a:spcPts val="1000"/>
              </a:spcBef>
              <a:spcAft>
                <a:spcPts val="0"/>
              </a:spcAft>
              <a:buClr>
                <a:schemeClr val="dk1"/>
              </a:buClr>
              <a:buSzPts val="2775"/>
              <a:buChar char="•"/>
            </a:pPr>
            <a:r>
              <a:rPr lang="en-US" sz="2775" b="1" i="1" dirty="0"/>
              <a:t>Session Highlights</a:t>
            </a:r>
            <a:endParaRPr dirty="0"/>
          </a:p>
          <a:p>
            <a:pPr marL="685800" lvl="1" indent="-228600" algn="l" rtl="0">
              <a:lnSpc>
                <a:spcPct val="70000"/>
              </a:lnSpc>
              <a:spcBef>
                <a:spcPts val="1200"/>
              </a:spcBef>
              <a:spcAft>
                <a:spcPts val="0"/>
              </a:spcAft>
              <a:buClr>
                <a:schemeClr val="dk1"/>
              </a:buClr>
              <a:buSzPts val="2405"/>
              <a:buChar char="•"/>
            </a:pPr>
            <a:r>
              <a:rPr lang="en-US" sz="2405" b="0" dirty="0"/>
              <a:t>Predictive codes for estimating isotope yields rely on data which may be limited, poor, or entirely non-existent. </a:t>
            </a:r>
            <a:endParaRPr dirty="0"/>
          </a:p>
          <a:p>
            <a:pPr marL="685800" lvl="1" indent="-228600" algn="l" rtl="0">
              <a:lnSpc>
                <a:spcPct val="70000"/>
              </a:lnSpc>
              <a:spcBef>
                <a:spcPts val="1200"/>
              </a:spcBef>
              <a:spcAft>
                <a:spcPts val="0"/>
              </a:spcAft>
              <a:buClr>
                <a:schemeClr val="dk1"/>
              </a:buClr>
              <a:buSzPts val="2405"/>
              <a:buChar char="•"/>
            </a:pPr>
            <a:r>
              <a:rPr lang="en-US" sz="2405" dirty="0"/>
              <a:t>Accurate modeling </a:t>
            </a:r>
            <a:r>
              <a:rPr lang="en-US" sz="2405" b="0" dirty="0"/>
              <a:t>of even moderately high-energy reactions is </a:t>
            </a:r>
            <a:r>
              <a:rPr lang="en-US" sz="2405" dirty="0"/>
              <a:t>difficult</a:t>
            </a:r>
            <a:r>
              <a:rPr lang="en-US" sz="2405" b="0" dirty="0"/>
              <a:t>.</a:t>
            </a:r>
            <a:endParaRPr dirty="0"/>
          </a:p>
          <a:p>
            <a:pPr marL="685800" lvl="1" indent="-228600" algn="l" rtl="0">
              <a:lnSpc>
                <a:spcPct val="70000"/>
              </a:lnSpc>
              <a:spcBef>
                <a:spcPts val="1200"/>
              </a:spcBef>
              <a:spcAft>
                <a:spcPts val="0"/>
              </a:spcAft>
              <a:buClr>
                <a:schemeClr val="dk1"/>
              </a:buClr>
              <a:buSzPts val="2405"/>
              <a:buChar char="•"/>
            </a:pPr>
            <a:r>
              <a:rPr lang="en-US" sz="2405" b="0" dirty="0"/>
              <a:t>The</a:t>
            </a:r>
            <a:r>
              <a:rPr lang="en-US" sz="2405" dirty="0"/>
              <a:t> lack </a:t>
            </a:r>
            <a:r>
              <a:rPr lang="en-US" sz="2405" b="0" dirty="0"/>
              <a:t>of an acceptable </a:t>
            </a:r>
            <a:r>
              <a:rPr lang="en-US" sz="2405" dirty="0"/>
              <a:t>predictive capability </a:t>
            </a:r>
            <a:r>
              <a:rPr lang="en-US" sz="2405" b="0" dirty="0"/>
              <a:t>in </a:t>
            </a:r>
            <a:r>
              <a:rPr lang="en-US" sz="2405" dirty="0"/>
              <a:t>modern reaction codes</a:t>
            </a:r>
            <a:r>
              <a:rPr lang="en-US" sz="2405" b="0" dirty="0"/>
              <a:t> presents a cross-cutting need for the nuclear data community. </a:t>
            </a:r>
            <a:endParaRPr dirty="0"/>
          </a:p>
          <a:p>
            <a:pPr marL="1143000" lvl="2" indent="-228600" algn="l" rtl="0">
              <a:lnSpc>
                <a:spcPct val="70000"/>
              </a:lnSpc>
              <a:spcBef>
                <a:spcPts val="1200"/>
              </a:spcBef>
              <a:spcAft>
                <a:spcPts val="0"/>
              </a:spcAft>
              <a:buClr>
                <a:schemeClr val="dk1"/>
              </a:buClr>
              <a:buSzPts val="2035"/>
              <a:buChar char="•"/>
            </a:pPr>
            <a:r>
              <a:rPr lang="en-US" sz="2035" dirty="0"/>
              <a:t>Impact to users, data evaluation pipeline, and application spaces (isotope production, neutronics, shielding, and detection).</a:t>
            </a:r>
            <a:endParaRPr dirty="0"/>
          </a:p>
          <a:p>
            <a:pPr marL="685800" lvl="1" indent="-228600" algn="l" rtl="0">
              <a:lnSpc>
                <a:spcPct val="70000"/>
              </a:lnSpc>
              <a:spcBef>
                <a:spcPts val="1200"/>
              </a:spcBef>
              <a:spcAft>
                <a:spcPts val="0"/>
              </a:spcAft>
              <a:buClr>
                <a:schemeClr val="dk1"/>
              </a:buClr>
              <a:buSzPts val="2405"/>
              <a:buChar char="•"/>
            </a:pPr>
            <a:r>
              <a:rPr lang="en-US" sz="2405" b="0" dirty="0"/>
              <a:t>Emphasis will be on the </a:t>
            </a:r>
            <a:r>
              <a:rPr lang="en-US" sz="2405" dirty="0"/>
              <a:t>current state </a:t>
            </a:r>
            <a:r>
              <a:rPr lang="en-US" sz="2405" b="0" dirty="0"/>
              <a:t>of predictive codes</a:t>
            </a:r>
            <a:r>
              <a:rPr lang="en-US" sz="2405" dirty="0"/>
              <a:t>, planned improvements</a:t>
            </a:r>
            <a:r>
              <a:rPr lang="en-US" sz="2405" b="0" dirty="0"/>
              <a:t>, and </a:t>
            </a:r>
            <a:r>
              <a:rPr lang="en-US" sz="2405" dirty="0"/>
              <a:t>data/observables</a:t>
            </a:r>
            <a:r>
              <a:rPr lang="en-US" sz="2405" b="0" dirty="0"/>
              <a:t> needed by code developers.  </a:t>
            </a:r>
            <a:endParaRPr sz="3607" b="0" dirty="0"/>
          </a:p>
          <a:p>
            <a:pPr marL="685800" lvl="1" indent="-228600" algn="l" rtl="0">
              <a:lnSpc>
                <a:spcPct val="70000"/>
              </a:lnSpc>
              <a:spcBef>
                <a:spcPts val="1200"/>
              </a:spcBef>
              <a:spcAft>
                <a:spcPts val="0"/>
              </a:spcAft>
              <a:buClr>
                <a:srgbClr val="FF0000"/>
              </a:buClr>
              <a:buSzPts val="2405"/>
              <a:buChar char="•"/>
            </a:pPr>
            <a:r>
              <a:rPr lang="en-US" sz="2405" b="1" dirty="0">
                <a:solidFill>
                  <a:srgbClr val="FF0000"/>
                </a:solidFill>
              </a:rPr>
              <a:t>Session Goal:  Identify a path forward to improve the predictive capabilities of these codes. </a:t>
            </a:r>
            <a:endParaRPr dirty="0"/>
          </a:p>
        </p:txBody>
      </p:sp>
    </p:spTree>
    <p:extLst>
      <p:ext uri="{BB962C8B-B14F-4D97-AF65-F5344CB8AC3E}">
        <p14:creationId xmlns:p14="http://schemas.microsoft.com/office/powerpoint/2010/main" val="239689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2948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Calibri"/>
              <a:buNone/>
            </a:pPr>
            <a:r>
              <a:rPr lang="en-US" sz="3240" b="1" i="1"/>
              <a:t>Tentative Schedule</a:t>
            </a:r>
            <a:br>
              <a:rPr lang="en-US" sz="3240" i="1"/>
            </a:br>
            <a:r>
              <a:rPr lang="en-US" sz="1800" b="1"/>
              <a:t>Wednesday, January 27</a:t>
            </a:r>
            <a:r>
              <a:rPr lang="en-US" sz="1800" b="1" baseline="30000"/>
              <a:t>th</a:t>
            </a:r>
            <a:r>
              <a:rPr lang="en-US" sz="1800" b="1"/>
              <a:t> 0800 – 1115 (PST)/ 0900 – 1215 (MST)/1100 – 1415 (EST)</a:t>
            </a:r>
            <a:br>
              <a:rPr lang="en-US" sz="3959"/>
            </a:br>
            <a:endParaRPr sz="3959" i="1"/>
          </a:p>
        </p:txBody>
      </p:sp>
      <p:graphicFrame>
        <p:nvGraphicFramePr>
          <p:cNvPr id="91" name="Google Shape;91;p14"/>
          <p:cNvGraphicFramePr/>
          <p:nvPr/>
        </p:nvGraphicFramePr>
        <p:xfrm>
          <a:off x="464234" y="1150156"/>
          <a:ext cx="11507375" cy="5254852"/>
        </p:xfrm>
        <a:graphic>
          <a:graphicData uri="http://schemas.openxmlformats.org/drawingml/2006/table">
            <a:tbl>
              <a:tblPr>
                <a:noFill/>
              </a:tblPr>
              <a:tblGrid>
                <a:gridCol w="1507000">
                  <a:extLst>
                    <a:ext uri="{9D8B030D-6E8A-4147-A177-3AD203B41FA5}">
                      <a16:colId xmlns:a16="http://schemas.microsoft.com/office/drawing/2014/main" val="20000"/>
                    </a:ext>
                  </a:extLst>
                </a:gridCol>
                <a:gridCol w="1397050">
                  <a:extLst>
                    <a:ext uri="{9D8B030D-6E8A-4147-A177-3AD203B41FA5}">
                      <a16:colId xmlns:a16="http://schemas.microsoft.com/office/drawing/2014/main" val="20001"/>
                    </a:ext>
                  </a:extLst>
                </a:gridCol>
                <a:gridCol w="1290450">
                  <a:extLst>
                    <a:ext uri="{9D8B030D-6E8A-4147-A177-3AD203B41FA5}">
                      <a16:colId xmlns:a16="http://schemas.microsoft.com/office/drawing/2014/main" val="20002"/>
                    </a:ext>
                  </a:extLst>
                </a:gridCol>
                <a:gridCol w="7312875">
                  <a:extLst>
                    <a:ext uri="{9D8B030D-6E8A-4147-A177-3AD203B41FA5}">
                      <a16:colId xmlns:a16="http://schemas.microsoft.com/office/drawing/2014/main" val="20003"/>
                    </a:ext>
                  </a:extLst>
                </a:gridCol>
              </a:tblGrid>
              <a:tr h="304625">
                <a:tc>
                  <a:txBody>
                    <a:bodyPr/>
                    <a:lstStyle/>
                    <a:p>
                      <a:pPr marL="0" marR="0" lvl="0" indent="0" algn="ctr" rtl="0">
                        <a:lnSpc>
                          <a:spcPct val="107000"/>
                        </a:lnSpc>
                        <a:spcBef>
                          <a:spcPts val="0"/>
                        </a:spcBef>
                        <a:spcAft>
                          <a:spcPts val="0"/>
                        </a:spcAft>
                        <a:buNone/>
                      </a:pPr>
                      <a:r>
                        <a:rPr lang="en-US" sz="1900" b="1" u="none" strike="noStrike" cap="none"/>
                        <a:t>Start Time (PST)</a:t>
                      </a:r>
                      <a:endParaRPr sz="1700" b="1" u="none" strike="noStrike" cap="none">
                        <a:latin typeface="Calibri"/>
                        <a:ea typeface="Calibri"/>
                        <a:cs typeface="Calibri"/>
                        <a:sym typeface="Calibri"/>
                      </a:endParaRPr>
                    </a:p>
                  </a:txBody>
                  <a:tcPr marL="45700" marR="45700" marT="0" marB="0" anchor="ct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900" b="1" u="none" strike="noStrike" cap="none"/>
                        <a:t>End Time (PST)</a:t>
                      </a:r>
                      <a:endParaRPr sz="1700" b="1" u="none" strike="noStrike" cap="none">
                        <a:latin typeface="Calibri"/>
                        <a:ea typeface="Calibri"/>
                        <a:cs typeface="Calibri"/>
                        <a:sym typeface="Calibri"/>
                      </a:endParaRPr>
                    </a:p>
                  </a:txBody>
                  <a:tcPr marL="45700" marR="45700" marT="0" marB="0" anchor="ct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900" b="1" u="none" strike="noStrike" cap="none"/>
                        <a:t>Duration</a:t>
                      </a:r>
                      <a:endParaRPr sz="1700" b="1" u="none" strike="noStrike" cap="none">
                        <a:latin typeface="Calibri"/>
                        <a:ea typeface="Calibri"/>
                        <a:cs typeface="Calibri"/>
                        <a:sym typeface="Calibri"/>
                      </a:endParaRPr>
                    </a:p>
                  </a:txBody>
                  <a:tcPr marL="45700" marR="45700" marT="0" marB="0" anchor="ctr">
                    <a:lnR w="9525" cap="flat" cmpd="sng">
                      <a:solidFill>
                        <a:srgbClr val="000000">
                          <a:alpha val="0"/>
                        </a:srgbClr>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900" b="1" i="1" u="none" strike="noStrike" cap="none"/>
                        <a:t>Description</a:t>
                      </a:r>
                      <a:endParaRPr sz="1700" b="1"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04625">
                <a:tc>
                  <a:txBody>
                    <a:bodyPr/>
                    <a:lstStyle/>
                    <a:p>
                      <a:pPr marL="0" marR="0" lvl="0" indent="0" algn="ctr" rtl="0">
                        <a:lnSpc>
                          <a:spcPct val="107000"/>
                        </a:lnSpc>
                        <a:spcBef>
                          <a:spcPts val="0"/>
                        </a:spcBef>
                        <a:spcAft>
                          <a:spcPts val="0"/>
                        </a:spcAft>
                        <a:buNone/>
                      </a:pPr>
                      <a:r>
                        <a:rPr lang="en-US" sz="1900" u="none" strike="noStrike" cap="none"/>
                        <a:t>0800</a:t>
                      </a:r>
                      <a:endParaRPr sz="1700" u="none" strike="noStrike" cap="none">
                        <a:latin typeface="Calibri"/>
                        <a:ea typeface="Calibri"/>
                        <a:cs typeface="Calibri"/>
                        <a:sym typeface="Calibri"/>
                      </a:endParaRPr>
                    </a:p>
                  </a:txBody>
                  <a:tcPr marL="45700" marR="45700" marT="0" marB="0" anchor="ctr">
                    <a:lnT w="38100" cap="flat" cmpd="sng">
                      <a:solidFill>
                        <a:schemeClr val="dk1"/>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en-US" sz="1900" u="none" strike="noStrike" cap="none"/>
                        <a:t>0805</a:t>
                      </a:r>
                      <a:endParaRPr sz="1700" u="none" strike="noStrike" cap="none">
                        <a:latin typeface="Calibri"/>
                        <a:ea typeface="Calibri"/>
                        <a:cs typeface="Calibri"/>
                        <a:sym typeface="Calibri"/>
                      </a:endParaRPr>
                    </a:p>
                  </a:txBody>
                  <a:tcPr marL="45700" marR="45700" marT="0" marB="0" anchor="ctr">
                    <a:lnT w="38100" cap="flat" cmpd="sng">
                      <a:solidFill>
                        <a:schemeClr val="dk1"/>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en-US" sz="1900" b="1" u="none" strike="noStrike" cap="none"/>
                        <a:t>5</a:t>
                      </a:r>
                      <a:endParaRPr sz="1700" b="1" u="none" strike="noStrike" cap="none">
                        <a:latin typeface="Calibri"/>
                        <a:ea typeface="Calibri"/>
                        <a:cs typeface="Calibri"/>
                        <a:sym typeface="Calibri"/>
                      </a:endParaRPr>
                    </a:p>
                  </a:txBody>
                  <a:tcPr marL="45700" marR="45700" marT="0" marB="0" anchor="ctr">
                    <a:lnR w="9525" cap="flat" cmpd="sng">
                      <a:solidFill>
                        <a:srgbClr val="000000">
                          <a:alpha val="0"/>
                        </a:srgbClr>
                      </a:solidFill>
                      <a:prstDash val="solid"/>
                      <a:round/>
                      <a:headEnd type="none" w="sm" len="sm"/>
                      <a:tailEnd type="none" w="sm" len="sm"/>
                    </a:lnR>
                    <a:lnT w="38100" cap="flat" cmpd="sng">
                      <a:solidFill>
                        <a:schemeClr val="dk1"/>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en-US" sz="1900" i="1" u="none" strike="noStrike" cap="none"/>
                        <a:t>Introduction</a:t>
                      </a:r>
                      <a:endParaRPr sz="1700"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lnT w="381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304625">
                <a:tc>
                  <a:txBody>
                    <a:bodyPr/>
                    <a:lstStyle/>
                    <a:p>
                      <a:pPr marL="0" marR="0" lvl="0" indent="0" algn="ctr" rtl="0">
                        <a:lnSpc>
                          <a:spcPct val="107000"/>
                        </a:lnSpc>
                        <a:spcBef>
                          <a:spcPts val="0"/>
                        </a:spcBef>
                        <a:spcAft>
                          <a:spcPts val="0"/>
                        </a:spcAft>
                        <a:buNone/>
                      </a:pPr>
                      <a:r>
                        <a:rPr lang="en-US" sz="1900" u="none" strike="noStrike" cap="none"/>
                        <a:t>0805</a:t>
                      </a:r>
                      <a:endParaRPr sz="1700" u="none" strike="noStrike" cap="none">
                        <a:latin typeface="Calibri"/>
                        <a:ea typeface="Calibri"/>
                        <a:cs typeface="Calibri"/>
                        <a:sym typeface="Calibri"/>
                      </a:endParaRPr>
                    </a:p>
                  </a:txBody>
                  <a:tcPr marL="45700" marR="45700" marT="0" marB="0" anchor="ctr"/>
                </a:tc>
                <a:tc>
                  <a:txBody>
                    <a:bodyPr/>
                    <a:lstStyle/>
                    <a:p>
                      <a:pPr marL="0" marR="0" lvl="0" indent="0" algn="ctr" rtl="0">
                        <a:lnSpc>
                          <a:spcPct val="107000"/>
                        </a:lnSpc>
                        <a:spcBef>
                          <a:spcPts val="0"/>
                        </a:spcBef>
                        <a:spcAft>
                          <a:spcPts val="0"/>
                        </a:spcAft>
                        <a:buNone/>
                      </a:pPr>
                      <a:r>
                        <a:rPr lang="en-US" sz="1900" u="none" strike="noStrike" cap="none"/>
                        <a:t>0820</a:t>
                      </a:r>
                      <a:endParaRPr sz="1700" u="none" strike="noStrike" cap="none">
                        <a:latin typeface="Calibri"/>
                        <a:ea typeface="Calibri"/>
                        <a:cs typeface="Calibri"/>
                        <a:sym typeface="Calibri"/>
                      </a:endParaRPr>
                    </a:p>
                  </a:txBody>
                  <a:tcPr marL="45700" marR="45700" marT="0" marB="0" anchor="ctr"/>
                </a:tc>
                <a:tc>
                  <a:txBody>
                    <a:bodyPr/>
                    <a:lstStyle/>
                    <a:p>
                      <a:pPr marL="0" marR="0" lvl="0" indent="0" algn="ctr" rtl="0">
                        <a:lnSpc>
                          <a:spcPct val="107000"/>
                        </a:lnSpc>
                        <a:spcBef>
                          <a:spcPts val="0"/>
                        </a:spcBef>
                        <a:spcAft>
                          <a:spcPts val="0"/>
                        </a:spcAft>
                        <a:buNone/>
                      </a:pPr>
                      <a:r>
                        <a:rPr lang="en-US" sz="1900" b="1" u="none" strike="noStrike" cap="none"/>
                        <a:t>10 + 5</a:t>
                      </a:r>
                      <a:endParaRPr sz="1700" b="1" u="none" strike="noStrike" cap="none">
                        <a:latin typeface="Calibri"/>
                        <a:ea typeface="Calibri"/>
                        <a:cs typeface="Calibri"/>
                        <a:sym typeface="Calibri"/>
                      </a:endParaRPr>
                    </a:p>
                  </a:txBody>
                  <a:tcPr marL="45700" marR="45700" marT="0" marB="0" anchor="ctr">
                    <a:lnR w="9525" cap="flat" cmpd="sng">
                      <a:solidFill>
                        <a:srgbClr val="000000">
                          <a:alpha val="0"/>
                        </a:srgbClr>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900" b="1" i="1"/>
                        <a:t>Ethan Balkin</a:t>
                      </a:r>
                      <a:r>
                        <a:rPr lang="en-US" sz="1900" i="1"/>
                        <a:t>, DOE Isotope Production R&amp;D Program Manager</a:t>
                      </a:r>
                      <a:endParaRPr sz="1700"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91200">
                <a:tc>
                  <a:txBody>
                    <a:bodyPr/>
                    <a:lstStyle/>
                    <a:p>
                      <a:pPr marL="0" marR="0" lvl="0" indent="0" algn="ctr" rtl="0">
                        <a:lnSpc>
                          <a:spcPct val="107000"/>
                        </a:lnSpc>
                        <a:spcBef>
                          <a:spcPts val="0"/>
                        </a:spcBef>
                        <a:spcAft>
                          <a:spcPts val="0"/>
                        </a:spcAft>
                        <a:buNone/>
                      </a:pPr>
                      <a:r>
                        <a:rPr lang="en-US" sz="1900" u="none" strike="noStrike" cap="none"/>
                        <a:t>0820</a:t>
                      </a:r>
                      <a:endParaRPr sz="1700" u="none" strike="noStrike" cap="none">
                        <a:latin typeface="Calibri"/>
                        <a:ea typeface="Calibri"/>
                        <a:cs typeface="Calibri"/>
                        <a:sym typeface="Calibri"/>
                      </a:endParaRPr>
                    </a:p>
                  </a:txBody>
                  <a:tcPr marL="45700" marR="45700" marT="0" marB="0" anchor="ctr"/>
                </a:tc>
                <a:tc>
                  <a:txBody>
                    <a:bodyPr/>
                    <a:lstStyle/>
                    <a:p>
                      <a:pPr marL="0" marR="0" lvl="0" indent="0" algn="ctr" rtl="0">
                        <a:lnSpc>
                          <a:spcPct val="107000"/>
                        </a:lnSpc>
                        <a:spcBef>
                          <a:spcPts val="0"/>
                        </a:spcBef>
                        <a:spcAft>
                          <a:spcPts val="0"/>
                        </a:spcAft>
                        <a:buNone/>
                      </a:pPr>
                      <a:r>
                        <a:rPr lang="en-US" sz="1900" u="none" strike="noStrike" cap="none"/>
                        <a:t>08</a:t>
                      </a:r>
                      <a:r>
                        <a:rPr lang="en-US" sz="1900"/>
                        <a:t>35</a:t>
                      </a:r>
                      <a:endParaRPr sz="1700" u="none" strike="noStrike" cap="none">
                        <a:latin typeface="Calibri"/>
                        <a:ea typeface="Calibri"/>
                        <a:cs typeface="Calibri"/>
                        <a:sym typeface="Calibri"/>
                      </a:endParaRPr>
                    </a:p>
                  </a:txBody>
                  <a:tcPr marL="45700" marR="45700" marT="0" marB="0" anchor="ctr">
                    <a:lnR w="12700" cap="flat" cmpd="sng">
                      <a:solidFill>
                        <a:schemeClr val="lt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900" b="1" u="none" strike="noStrike" cap="none"/>
                        <a:t>10 + 5</a:t>
                      </a:r>
                      <a:endParaRPr sz="1700" b="1" u="none" strike="noStrike" cap="none">
                        <a:latin typeface="Calibri"/>
                        <a:ea typeface="Calibri"/>
                        <a:cs typeface="Calibri"/>
                        <a:sym typeface="Calibri"/>
                      </a:endParaRPr>
                    </a:p>
                  </a:txBody>
                  <a:tcPr marL="45700" marR="45700" marT="0" marB="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900" i="1" u="none" strike="noStrike" cap="none"/>
                        <a:t>TALYS – </a:t>
                      </a:r>
                      <a:r>
                        <a:rPr lang="en-US" sz="1900" b="1" i="1" u="none" strike="noStrike" cap="none"/>
                        <a:t>Arjan Koning</a:t>
                      </a:r>
                      <a:r>
                        <a:rPr lang="en-US" sz="1900" i="1" u="none" strike="noStrike" cap="none"/>
                        <a:t> </a:t>
                      </a:r>
                      <a:r>
                        <a:rPr lang="en-US" sz="1900" i="1"/>
                        <a:t>– The Predictive Power of TALYS</a:t>
                      </a:r>
                      <a:endParaRPr sz="1700" i="1" u="none" strike="noStrike" cap="none"/>
                    </a:p>
                  </a:txBody>
                  <a:tcPr marL="45700" marR="45700" marT="0" marB="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04625">
                <a:tc>
                  <a:txBody>
                    <a:bodyPr/>
                    <a:lstStyle/>
                    <a:p>
                      <a:pPr marL="0" marR="0" lvl="0" indent="0" algn="ctr" rtl="0">
                        <a:lnSpc>
                          <a:spcPct val="107000"/>
                        </a:lnSpc>
                        <a:spcBef>
                          <a:spcPts val="0"/>
                        </a:spcBef>
                        <a:spcAft>
                          <a:spcPts val="0"/>
                        </a:spcAft>
                        <a:buNone/>
                      </a:pPr>
                      <a:r>
                        <a:rPr lang="en-US" sz="1900" u="none" strike="noStrike" cap="none"/>
                        <a:t>08</a:t>
                      </a:r>
                      <a:r>
                        <a:rPr lang="en-US" sz="1900"/>
                        <a:t>35</a:t>
                      </a:r>
                      <a:endParaRPr sz="1700" u="none" strike="noStrike" cap="none">
                        <a:latin typeface="Calibri"/>
                        <a:ea typeface="Calibri"/>
                        <a:cs typeface="Calibri"/>
                        <a:sym typeface="Calibri"/>
                      </a:endParaRPr>
                    </a:p>
                  </a:txBody>
                  <a:tcPr marL="45700" marR="45700" marT="0" marB="0" anchor="ctr"/>
                </a:tc>
                <a:tc>
                  <a:txBody>
                    <a:bodyPr/>
                    <a:lstStyle/>
                    <a:p>
                      <a:pPr marL="0" marR="0" lvl="0" indent="0" algn="ctr" rtl="0">
                        <a:lnSpc>
                          <a:spcPct val="107000"/>
                        </a:lnSpc>
                        <a:spcBef>
                          <a:spcPts val="0"/>
                        </a:spcBef>
                        <a:spcAft>
                          <a:spcPts val="0"/>
                        </a:spcAft>
                        <a:buNone/>
                      </a:pPr>
                      <a:r>
                        <a:rPr lang="en-US" sz="1900" u="none" strike="noStrike" cap="none"/>
                        <a:t>08</a:t>
                      </a:r>
                      <a:r>
                        <a:rPr lang="en-US" sz="1900"/>
                        <a:t>4</a:t>
                      </a:r>
                      <a:r>
                        <a:rPr lang="en-US" sz="1900" u="none" strike="noStrike" cap="none"/>
                        <a:t>5</a:t>
                      </a:r>
                      <a:endParaRPr sz="1700" u="none" strike="noStrike" cap="none">
                        <a:latin typeface="Calibri"/>
                        <a:ea typeface="Calibri"/>
                        <a:cs typeface="Calibri"/>
                        <a:sym typeface="Calibri"/>
                      </a:endParaRPr>
                    </a:p>
                  </a:txBody>
                  <a:tcPr marL="45700" marR="45700" marT="0" marB="0" anchor="ctr">
                    <a:lnR w="12700" cap="flat" cmpd="sng">
                      <a:solidFill>
                        <a:schemeClr val="lt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900" b="1"/>
                        <a:t>5</a:t>
                      </a:r>
                      <a:r>
                        <a:rPr lang="en-US" sz="1900" b="1" u="none" strike="noStrike" cap="none"/>
                        <a:t> + 5</a:t>
                      </a:r>
                      <a:endParaRPr sz="1700" b="1" u="none" strike="noStrike" cap="none">
                        <a:latin typeface="Calibri"/>
                        <a:ea typeface="Calibri"/>
                        <a:cs typeface="Calibri"/>
                        <a:sym typeface="Calibri"/>
                      </a:endParaRPr>
                    </a:p>
                  </a:txBody>
                  <a:tcPr marL="45700" marR="45700" marT="0" marB="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900" i="1" u="none" strike="noStrike" cap="none"/>
                        <a:t>EMPIRE </a:t>
                      </a:r>
                      <a:r>
                        <a:rPr lang="en-US" sz="1900" i="1"/>
                        <a:t>– </a:t>
                      </a:r>
                      <a:r>
                        <a:rPr lang="en-US" sz="1900" b="1" i="1"/>
                        <a:t>Dave Brown</a:t>
                      </a:r>
                      <a:endParaRPr sz="1700"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04625">
                <a:tc>
                  <a:txBody>
                    <a:bodyPr/>
                    <a:lstStyle/>
                    <a:p>
                      <a:pPr marL="0" marR="0" lvl="0" indent="0" algn="ctr" rtl="0">
                        <a:lnSpc>
                          <a:spcPct val="107000"/>
                        </a:lnSpc>
                        <a:spcBef>
                          <a:spcPts val="0"/>
                        </a:spcBef>
                        <a:spcAft>
                          <a:spcPts val="0"/>
                        </a:spcAft>
                        <a:buNone/>
                      </a:pPr>
                      <a:r>
                        <a:rPr lang="en-US" sz="1900" u="none" strike="noStrike" cap="none"/>
                        <a:t>08</a:t>
                      </a:r>
                      <a:r>
                        <a:rPr lang="en-US" sz="1900"/>
                        <a:t>4</a:t>
                      </a:r>
                      <a:r>
                        <a:rPr lang="en-US" sz="1900" u="none" strike="noStrike" cap="none"/>
                        <a:t>5</a:t>
                      </a:r>
                      <a:endParaRPr sz="1700" u="none" strike="noStrike" cap="none">
                        <a:latin typeface="Calibri"/>
                        <a:ea typeface="Calibri"/>
                        <a:cs typeface="Calibri"/>
                        <a:sym typeface="Calibri"/>
                      </a:endParaRPr>
                    </a:p>
                  </a:txBody>
                  <a:tcPr marL="45700" marR="45700" marT="0" marB="0" anchor="ctr"/>
                </a:tc>
                <a:tc>
                  <a:txBody>
                    <a:bodyPr/>
                    <a:lstStyle/>
                    <a:p>
                      <a:pPr marL="0" marR="0" lvl="0" indent="0" algn="ctr" rtl="0">
                        <a:lnSpc>
                          <a:spcPct val="107000"/>
                        </a:lnSpc>
                        <a:spcBef>
                          <a:spcPts val="0"/>
                        </a:spcBef>
                        <a:spcAft>
                          <a:spcPts val="0"/>
                        </a:spcAft>
                        <a:buNone/>
                      </a:pPr>
                      <a:r>
                        <a:rPr lang="en-US" sz="1900" u="none" strike="noStrike" cap="none"/>
                        <a:t>0</a:t>
                      </a:r>
                      <a:r>
                        <a:rPr lang="en-US" sz="1900"/>
                        <a:t>855</a:t>
                      </a:r>
                      <a:endParaRPr sz="1700" u="none" strike="noStrike" cap="none">
                        <a:latin typeface="Calibri"/>
                        <a:ea typeface="Calibri"/>
                        <a:cs typeface="Calibri"/>
                        <a:sym typeface="Calibri"/>
                      </a:endParaRPr>
                    </a:p>
                  </a:txBody>
                  <a:tcPr marL="45700" marR="45700" marT="0" marB="0" anchor="ctr">
                    <a:lnR w="12700" cap="flat" cmpd="sng">
                      <a:solidFill>
                        <a:schemeClr val="lt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900" b="1"/>
                        <a:t>5</a:t>
                      </a:r>
                      <a:r>
                        <a:rPr lang="en-US" sz="1900" b="1" u="none" strike="noStrike" cap="none"/>
                        <a:t> + 5</a:t>
                      </a:r>
                      <a:endParaRPr sz="1700" b="1" u="none" strike="noStrike" cap="none">
                        <a:latin typeface="Calibri"/>
                        <a:ea typeface="Calibri"/>
                        <a:cs typeface="Calibri"/>
                        <a:sym typeface="Calibri"/>
                      </a:endParaRPr>
                    </a:p>
                  </a:txBody>
                  <a:tcPr marL="45700" marR="45700" marT="0" marB="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900" i="1" u="none" strike="noStrike" cap="none"/>
                        <a:t>ALICE </a:t>
                      </a:r>
                      <a:r>
                        <a:rPr lang="en-US" sz="1900" i="1"/>
                        <a:t>– </a:t>
                      </a:r>
                      <a:r>
                        <a:rPr lang="en-US" sz="1900" b="1" i="1"/>
                        <a:t>Marshall Blann</a:t>
                      </a:r>
                      <a:r>
                        <a:rPr lang="en-US" sz="1900" i="1"/>
                        <a:t> – Physics Improvements for ALICE21</a:t>
                      </a:r>
                      <a:endParaRPr sz="1700"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04625">
                <a:tc>
                  <a:txBody>
                    <a:bodyPr/>
                    <a:lstStyle/>
                    <a:p>
                      <a:pPr marL="0" marR="0" lvl="0" indent="0" algn="ctr" rtl="0">
                        <a:lnSpc>
                          <a:spcPct val="107000"/>
                        </a:lnSpc>
                        <a:spcBef>
                          <a:spcPts val="0"/>
                        </a:spcBef>
                        <a:spcAft>
                          <a:spcPts val="0"/>
                        </a:spcAft>
                        <a:buNone/>
                      </a:pPr>
                      <a:r>
                        <a:rPr lang="en-US" sz="1900"/>
                        <a:t>855</a:t>
                      </a:r>
                      <a:endParaRPr sz="1900" u="none" strike="noStrike" cap="none"/>
                    </a:p>
                  </a:txBody>
                  <a:tcPr marL="45700" marR="45700" marT="0" marB="0" anchor="ctr"/>
                </a:tc>
                <a:tc>
                  <a:txBody>
                    <a:bodyPr/>
                    <a:lstStyle/>
                    <a:p>
                      <a:pPr marL="0" marR="0" lvl="0" indent="0" algn="ctr" rtl="0">
                        <a:lnSpc>
                          <a:spcPct val="107000"/>
                        </a:lnSpc>
                        <a:spcBef>
                          <a:spcPts val="0"/>
                        </a:spcBef>
                        <a:spcAft>
                          <a:spcPts val="0"/>
                        </a:spcAft>
                        <a:buNone/>
                      </a:pPr>
                      <a:r>
                        <a:rPr lang="en-US" sz="1900"/>
                        <a:t>905</a:t>
                      </a:r>
                      <a:endParaRPr sz="1900" u="none" strike="noStrike" cap="none"/>
                    </a:p>
                  </a:txBody>
                  <a:tcPr marL="45700" marR="45700" marT="0" marB="0" anchor="ctr"/>
                </a:tc>
                <a:tc>
                  <a:txBody>
                    <a:bodyPr/>
                    <a:lstStyle/>
                    <a:p>
                      <a:pPr marL="0" marR="0" lvl="0" indent="0" algn="ctr" rtl="0">
                        <a:lnSpc>
                          <a:spcPct val="107000"/>
                        </a:lnSpc>
                        <a:spcBef>
                          <a:spcPts val="0"/>
                        </a:spcBef>
                        <a:spcAft>
                          <a:spcPts val="0"/>
                        </a:spcAft>
                        <a:buNone/>
                      </a:pPr>
                      <a:r>
                        <a:rPr lang="en-US" sz="1900" b="1"/>
                        <a:t>5+5</a:t>
                      </a:r>
                      <a:endParaRPr sz="1900" b="1" u="none" strike="noStrike" cap="none"/>
                    </a:p>
                  </a:txBody>
                  <a:tcPr marL="45700" marR="45700" marT="0" marB="0" anchor="ctr">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900" i="1"/>
                        <a:t>CoH</a:t>
                      </a:r>
                      <a:endParaRPr sz="1900" i="1" u="none" strike="noStrike" cap="none"/>
                    </a:p>
                  </a:txBody>
                  <a:tcPr marL="45700" marR="45700" marT="0" marB="0" anchor="ctr">
                    <a:lnL w="9525" cap="flat" cmpd="sng">
                      <a:solidFill>
                        <a:srgbClr val="000000">
                          <a:alpha val="0"/>
                        </a:srgbClr>
                      </a:solidFill>
                      <a:prstDash val="solid"/>
                      <a:round/>
                      <a:headEnd type="none" w="sm" len="sm"/>
                      <a:tailEnd type="none" w="sm" len="sm"/>
                    </a:lnL>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04625">
                <a:tc>
                  <a:txBody>
                    <a:bodyPr/>
                    <a:lstStyle/>
                    <a:p>
                      <a:pPr marL="0" marR="0" lvl="0" indent="0" algn="ctr" rtl="0">
                        <a:lnSpc>
                          <a:spcPct val="107000"/>
                        </a:lnSpc>
                        <a:spcBef>
                          <a:spcPts val="0"/>
                        </a:spcBef>
                        <a:spcAft>
                          <a:spcPts val="0"/>
                        </a:spcAft>
                        <a:buNone/>
                      </a:pPr>
                      <a:r>
                        <a:rPr lang="en-US" sz="1900" u="none" strike="noStrike" cap="none"/>
                        <a:t>0905</a:t>
                      </a:r>
                      <a:endParaRPr sz="1700" u="none" strike="noStrike" cap="none">
                        <a:latin typeface="Calibri"/>
                        <a:ea typeface="Calibri"/>
                        <a:cs typeface="Calibri"/>
                        <a:sym typeface="Calibri"/>
                      </a:endParaRPr>
                    </a:p>
                  </a:txBody>
                  <a:tcPr marL="45700" marR="45700" marT="0" marB="0" anchor="ctr"/>
                </a:tc>
                <a:tc>
                  <a:txBody>
                    <a:bodyPr/>
                    <a:lstStyle/>
                    <a:p>
                      <a:pPr marL="0" marR="0" lvl="0" indent="0" algn="ctr" rtl="0">
                        <a:lnSpc>
                          <a:spcPct val="107000"/>
                        </a:lnSpc>
                        <a:spcBef>
                          <a:spcPts val="0"/>
                        </a:spcBef>
                        <a:spcAft>
                          <a:spcPts val="0"/>
                        </a:spcAft>
                        <a:buNone/>
                      </a:pPr>
                      <a:r>
                        <a:rPr lang="en-US" sz="1900" u="none" strike="noStrike" cap="none"/>
                        <a:t>0925</a:t>
                      </a:r>
                      <a:endParaRPr sz="1700" u="none" strike="noStrike" cap="none">
                        <a:latin typeface="Calibri"/>
                        <a:ea typeface="Calibri"/>
                        <a:cs typeface="Calibri"/>
                        <a:sym typeface="Calibri"/>
                      </a:endParaRPr>
                    </a:p>
                  </a:txBody>
                  <a:tcPr marL="45700" marR="45700" marT="0" marB="0" anchor="ctr"/>
                </a:tc>
                <a:tc>
                  <a:txBody>
                    <a:bodyPr/>
                    <a:lstStyle/>
                    <a:p>
                      <a:pPr marL="0" marR="0" lvl="0" indent="0" algn="ctr" rtl="0">
                        <a:lnSpc>
                          <a:spcPct val="107000"/>
                        </a:lnSpc>
                        <a:spcBef>
                          <a:spcPts val="0"/>
                        </a:spcBef>
                        <a:spcAft>
                          <a:spcPts val="0"/>
                        </a:spcAft>
                        <a:buNone/>
                      </a:pPr>
                      <a:r>
                        <a:rPr lang="en-US" sz="1900" b="1" u="none" strike="noStrike" cap="none"/>
                        <a:t>20</a:t>
                      </a:r>
                      <a:endParaRPr sz="1700" b="1" u="none" strike="noStrike" cap="none">
                        <a:latin typeface="Calibri"/>
                        <a:ea typeface="Calibri"/>
                        <a:cs typeface="Calibri"/>
                        <a:sym typeface="Calibri"/>
                      </a:endParaRPr>
                    </a:p>
                  </a:txBody>
                  <a:tcPr marL="45700" marR="45700" marT="0" marB="0" anchor="ctr">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en-US" sz="1900" i="1" u="none" strike="noStrike" cap="none"/>
                        <a:t>Discussion</a:t>
                      </a:r>
                      <a:endParaRPr sz="1700"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lnT w="12700" cap="flat" cmpd="sng">
                      <a:solidFill>
                        <a:schemeClr val="lt1"/>
                      </a:solidFill>
                      <a:prstDash val="solid"/>
                      <a:round/>
                      <a:headEnd type="none" w="sm" len="sm"/>
                      <a:tailEnd type="none" w="sm" len="sm"/>
                    </a:lnT>
                  </a:tcPr>
                </a:tc>
                <a:extLst>
                  <a:ext uri="{0D108BD9-81ED-4DB2-BD59-A6C34878D82A}">
                    <a16:rowId xmlns:a16="http://schemas.microsoft.com/office/drawing/2014/main" val="10007"/>
                  </a:ext>
                </a:extLst>
              </a:tr>
              <a:tr h="304625">
                <a:tc>
                  <a:txBody>
                    <a:bodyPr/>
                    <a:lstStyle/>
                    <a:p>
                      <a:pPr marL="0" marR="0" lvl="0" indent="0" algn="ctr" rtl="0">
                        <a:lnSpc>
                          <a:spcPct val="107000"/>
                        </a:lnSpc>
                        <a:spcBef>
                          <a:spcPts val="0"/>
                        </a:spcBef>
                        <a:spcAft>
                          <a:spcPts val="0"/>
                        </a:spcAft>
                        <a:buNone/>
                      </a:pPr>
                      <a:r>
                        <a:rPr lang="en-US" sz="1900" u="none" strike="noStrike" cap="none"/>
                        <a:t>0925</a:t>
                      </a:r>
                      <a:endParaRPr sz="1700" u="none" strike="noStrike" cap="none">
                        <a:latin typeface="Calibri"/>
                        <a:ea typeface="Calibri"/>
                        <a:cs typeface="Calibri"/>
                        <a:sym typeface="Calibri"/>
                      </a:endParaRPr>
                    </a:p>
                  </a:txBody>
                  <a:tcPr marL="45700" marR="45700" marT="0" marB="0" anchor="ctr"/>
                </a:tc>
                <a:tc>
                  <a:txBody>
                    <a:bodyPr/>
                    <a:lstStyle/>
                    <a:p>
                      <a:pPr marL="0" marR="0" lvl="0" indent="0" algn="ctr" rtl="0">
                        <a:lnSpc>
                          <a:spcPct val="107000"/>
                        </a:lnSpc>
                        <a:spcBef>
                          <a:spcPts val="0"/>
                        </a:spcBef>
                        <a:spcAft>
                          <a:spcPts val="0"/>
                        </a:spcAft>
                        <a:buNone/>
                      </a:pPr>
                      <a:r>
                        <a:rPr lang="en-US" sz="1900" u="none" strike="noStrike" cap="none"/>
                        <a:t>0940</a:t>
                      </a:r>
                      <a:endParaRPr sz="1700" u="none" strike="noStrike" cap="none">
                        <a:latin typeface="Calibri"/>
                        <a:ea typeface="Calibri"/>
                        <a:cs typeface="Calibri"/>
                        <a:sym typeface="Calibri"/>
                      </a:endParaRPr>
                    </a:p>
                  </a:txBody>
                  <a:tcPr marL="45700" marR="45700" marT="0" marB="0" anchor="ctr"/>
                </a:tc>
                <a:tc>
                  <a:txBody>
                    <a:bodyPr/>
                    <a:lstStyle/>
                    <a:p>
                      <a:pPr marL="0" marR="0" lvl="0" indent="0" algn="ctr" rtl="0">
                        <a:lnSpc>
                          <a:spcPct val="107000"/>
                        </a:lnSpc>
                        <a:spcBef>
                          <a:spcPts val="0"/>
                        </a:spcBef>
                        <a:spcAft>
                          <a:spcPts val="0"/>
                        </a:spcAft>
                        <a:buNone/>
                      </a:pPr>
                      <a:r>
                        <a:rPr lang="en-US" sz="1900" b="1" u="none" strike="noStrike" cap="none"/>
                        <a:t>15</a:t>
                      </a:r>
                      <a:endParaRPr sz="1700" b="1" u="none" strike="noStrike" cap="none">
                        <a:latin typeface="Calibri"/>
                        <a:ea typeface="Calibri"/>
                        <a:cs typeface="Calibri"/>
                        <a:sym typeface="Calibri"/>
                      </a:endParaRPr>
                    </a:p>
                  </a:txBody>
                  <a:tcPr marL="45700" marR="45700" marT="0" marB="0" anchor="ctr">
                    <a:lnR w="9525" cap="flat" cmpd="sng">
                      <a:solidFill>
                        <a:srgbClr val="000000">
                          <a:alpha val="0"/>
                        </a:srgbClr>
                      </a:solidFill>
                      <a:prstDash val="solid"/>
                      <a:round/>
                      <a:headEnd type="none" w="sm" len="sm"/>
                      <a:tailEnd type="none" w="sm" len="sm"/>
                    </a:lnR>
                  </a:tcPr>
                </a:tc>
                <a:tc>
                  <a:txBody>
                    <a:bodyPr/>
                    <a:lstStyle/>
                    <a:p>
                      <a:pPr marL="0" marR="0" lvl="0" indent="0" algn="l" rtl="0">
                        <a:lnSpc>
                          <a:spcPct val="107000"/>
                        </a:lnSpc>
                        <a:spcBef>
                          <a:spcPts val="0"/>
                        </a:spcBef>
                        <a:spcAft>
                          <a:spcPts val="0"/>
                        </a:spcAft>
                        <a:buNone/>
                      </a:pPr>
                      <a:r>
                        <a:rPr lang="en-US" sz="1900" i="1" u="none" strike="noStrike" cap="none"/>
                        <a:t>Bio Break</a:t>
                      </a:r>
                      <a:endParaRPr sz="1700"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tcPr>
                </a:tc>
                <a:extLst>
                  <a:ext uri="{0D108BD9-81ED-4DB2-BD59-A6C34878D82A}">
                    <a16:rowId xmlns:a16="http://schemas.microsoft.com/office/drawing/2014/main" val="10008"/>
                  </a:ext>
                </a:extLst>
              </a:tr>
              <a:tr h="304625">
                <a:tc>
                  <a:txBody>
                    <a:bodyPr/>
                    <a:lstStyle/>
                    <a:p>
                      <a:pPr marL="0" marR="0" lvl="0" indent="0" algn="ctr" rtl="0">
                        <a:lnSpc>
                          <a:spcPct val="107000"/>
                        </a:lnSpc>
                        <a:spcBef>
                          <a:spcPts val="0"/>
                        </a:spcBef>
                        <a:spcAft>
                          <a:spcPts val="0"/>
                        </a:spcAft>
                        <a:buNone/>
                      </a:pPr>
                      <a:r>
                        <a:rPr lang="en-US" sz="1900"/>
                        <a:t>0940</a:t>
                      </a:r>
                      <a:endParaRPr sz="1700" u="none" strike="noStrike" cap="none">
                        <a:latin typeface="Calibri"/>
                        <a:ea typeface="Calibri"/>
                        <a:cs typeface="Calibri"/>
                        <a:sym typeface="Calibri"/>
                      </a:endParaRPr>
                    </a:p>
                  </a:txBody>
                  <a:tcPr marL="45700" marR="45700" marT="0" marB="0" anchor="ctr"/>
                </a:tc>
                <a:tc>
                  <a:txBody>
                    <a:bodyPr/>
                    <a:lstStyle/>
                    <a:p>
                      <a:pPr marL="0" marR="0" lvl="0" indent="0" algn="ctr" rtl="0">
                        <a:lnSpc>
                          <a:spcPct val="107000"/>
                        </a:lnSpc>
                        <a:spcBef>
                          <a:spcPts val="0"/>
                        </a:spcBef>
                        <a:spcAft>
                          <a:spcPts val="0"/>
                        </a:spcAft>
                        <a:buNone/>
                      </a:pPr>
                      <a:r>
                        <a:rPr lang="en-US" sz="1900"/>
                        <a:t>0955</a:t>
                      </a:r>
                      <a:endParaRPr sz="1700" u="none" strike="noStrike" cap="none">
                        <a:latin typeface="Calibri"/>
                        <a:ea typeface="Calibri"/>
                        <a:cs typeface="Calibri"/>
                        <a:sym typeface="Calibri"/>
                      </a:endParaRPr>
                    </a:p>
                  </a:txBody>
                  <a:tcPr marL="45700" marR="45700" marT="0" marB="0" anchor="ctr"/>
                </a:tc>
                <a:tc>
                  <a:txBody>
                    <a:bodyPr/>
                    <a:lstStyle/>
                    <a:p>
                      <a:pPr marL="0" marR="0" lvl="0" indent="0" algn="ctr" rtl="0">
                        <a:lnSpc>
                          <a:spcPct val="107000"/>
                        </a:lnSpc>
                        <a:spcBef>
                          <a:spcPts val="0"/>
                        </a:spcBef>
                        <a:spcAft>
                          <a:spcPts val="0"/>
                        </a:spcAft>
                        <a:buNone/>
                      </a:pPr>
                      <a:r>
                        <a:rPr lang="en-US" sz="1900" b="1" u="none" strike="noStrike" cap="none"/>
                        <a:t>10 + 5</a:t>
                      </a:r>
                      <a:endParaRPr sz="1700" b="1" u="none" strike="noStrike" cap="none">
                        <a:latin typeface="Calibri"/>
                        <a:ea typeface="Calibri"/>
                        <a:cs typeface="Calibri"/>
                        <a:sym typeface="Calibri"/>
                      </a:endParaRPr>
                    </a:p>
                  </a:txBody>
                  <a:tcPr marL="45700" marR="45700" marT="0" marB="0" anchor="ctr">
                    <a:lnR w="9525" cap="flat" cmpd="sng">
                      <a:solidFill>
                        <a:srgbClr val="000000">
                          <a:alpha val="0"/>
                        </a:srgbClr>
                      </a:solidFill>
                      <a:prstDash val="solid"/>
                      <a:round/>
                      <a:headEnd type="none" w="sm" len="sm"/>
                      <a:tailEnd type="none" w="sm" len="sm"/>
                    </a:lnR>
                  </a:tcPr>
                </a:tc>
                <a:tc>
                  <a:txBody>
                    <a:bodyPr/>
                    <a:lstStyle/>
                    <a:p>
                      <a:pPr marL="0" marR="0" lvl="0" indent="0" algn="l" rtl="0">
                        <a:lnSpc>
                          <a:spcPct val="107000"/>
                        </a:lnSpc>
                        <a:spcBef>
                          <a:spcPts val="0"/>
                        </a:spcBef>
                        <a:spcAft>
                          <a:spcPts val="0"/>
                        </a:spcAft>
                        <a:buNone/>
                      </a:pPr>
                      <a:r>
                        <a:rPr lang="en-US" sz="1900" i="1" u="none" strike="noStrike" cap="none"/>
                        <a:t>FLUKA </a:t>
                      </a:r>
                      <a:r>
                        <a:rPr lang="en-US" sz="1900" i="1"/>
                        <a:t>– </a:t>
                      </a:r>
                      <a:r>
                        <a:rPr lang="en-US" sz="1900" b="1" i="1"/>
                        <a:t>Alfredo Ferrari / Alberto Fasso</a:t>
                      </a:r>
                      <a:endParaRPr sz="1700"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tcPr>
                </a:tc>
                <a:extLst>
                  <a:ext uri="{0D108BD9-81ED-4DB2-BD59-A6C34878D82A}">
                    <a16:rowId xmlns:a16="http://schemas.microsoft.com/office/drawing/2014/main" val="10009"/>
                  </a:ext>
                </a:extLst>
              </a:tr>
              <a:tr h="304625">
                <a:tc>
                  <a:txBody>
                    <a:bodyPr/>
                    <a:lstStyle/>
                    <a:p>
                      <a:pPr marL="0" marR="0" lvl="0" indent="0" algn="ctr" rtl="0">
                        <a:lnSpc>
                          <a:spcPct val="107000"/>
                        </a:lnSpc>
                        <a:spcBef>
                          <a:spcPts val="0"/>
                        </a:spcBef>
                        <a:spcAft>
                          <a:spcPts val="0"/>
                        </a:spcAft>
                        <a:buNone/>
                      </a:pPr>
                      <a:r>
                        <a:rPr lang="en-US" sz="1900"/>
                        <a:t>0955</a:t>
                      </a:r>
                      <a:endParaRPr sz="1900" u="none" strike="noStrike" cap="none"/>
                    </a:p>
                  </a:txBody>
                  <a:tcPr marL="45700" marR="45700" marT="0" marB="0" anchor="ctr"/>
                </a:tc>
                <a:tc>
                  <a:txBody>
                    <a:bodyPr/>
                    <a:lstStyle/>
                    <a:p>
                      <a:pPr marL="0" marR="0" lvl="0" indent="0" algn="ctr" rtl="0">
                        <a:lnSpc>
                          <a:spcPct val="107000"/>
                        </a:lnSpc>
                        <a:spcBef>
                          <a:spcPts val="0"/>
                        </a:spcBef>
                        <a:spcAft>
                          <a:spcPts val="0"/>
                        </a:spcAft>
                        <a:buNone/>
                      </a:pPr>
                      <a:r>
                        <a:rPr lang="en-US" sz="1900"/>
                        <a:t>1015</a:t>
                      </a:r>
                      <a:endParaRPr sz="1900" u="none" strike="noStrike" cap="none"/>
                    </a:p>
                  </a:txBody>
                  <a:tcPr marL="45700" marR="45700" marT="0" marB="0" anchor="ctr">
                    <a:lnR w="12700" cap="flat" cmpd="sng">
                      <a:solidFill>
                        <a:schemeClr val="lt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900" b="1" u="none" strike="noStrike" cap="none"/>
                        <a:t>15 + 5</a:t>
                      </a:r>
                      <a:endParaRPr sz="1700" b="1" u="none" strike="noStrike" cap="none">
                        <a:latin typeface="Calibri"/>
                        <a:ea typeface="Calibri"/>
                        <a:cs typeface="Calibri"/>
                        <a:sym typeface="Calibri"/>
                      </a:endParaRPr>
                    </a:p>
                  </a:txBody>
                  <a:tcPr marL="45700" marR="45700" marT="0" marB="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900" i="1" u="none" strike="noStrike" cap="none"/>
                        <a:t>MCNP</a:t>
                      </a:r>
                      <a:r>
                        <a:rPr lang="en-US" sz="1900" i="1"/>
                        <a:t> - </a:t>
                      </a:r>
                      <a:r>
                        <a:rPr lang="en-US" sz="1900" b="1" i="1"/>
                        <a:t>Michael Rising</a:t>
                      </a:r>
                      <a:r>
                        <a:rPr lang="en-US" sz="1900" i="1"/>
                        <a:t> - </a:t>
                      </a:r>
                      <a:r>
                        <a:rPr lang="en-US" sz="1900" i="1" u="none" strike="noStrike" cap="none"/>
                        <a:t>charged particle, photonucl</a:t>
                      </a:r>
                      <a:r>
                        <a:rPr lang="en-US" sz="1900" i="1"/>
                        <a:t>ear,</a:t>
                      </a:r>
                      <a:r>
                        <a:rPr lang="en-US" sz="1900" i="1" u="none" strike="noStrike" cap="none"/>
                        <a:t> and neutron transport</a:t>
                      </a:r>
                      <a:endParaRPr sz="1700"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0"/>
                  </a:ext>
                </a:extLst>
              </a:tr>
              <a:tr h="304625">
                <a:tc>
                  <a:txBody>
                    <a:bodyPr/>
                    <a:lstStyle/>
                    <a:p>
                      <a:pPr marL="0" marR="0" lvl="0" indent="0" algn="ctr" rtl="0">
                        <a:lnSpc>
                          <a:spcPct val="107000"/>
                        </a:lnSpc>
                        <a:spcBef>
                          <a:spcPts val="0"/>
                        </a:spcBef>
                        <a:spcAft>
                          <a:spcPts val="0"/>
                        </a:spcAft>
                        <a:buNone/>
                      </a:pPr>
                      <a:r>
                        <a:rPr lang="en-US" sz="1900"/>
                        <a:t>1015</a:t>
                      </a:r>
                      <a:endParaRPr sz="1900" u="none" strike="noStrike" cap="none"/>
                    </a:p>
                  </a:txBody>
                  <a:tcPr marL="45700" marR="45700" marT="0" marB="0" anchor="ctr"/>
                </a:tc>
                <a:tc>
                  <a:txBody>
                    <a:bodyPr/>
                    <a:lstStyle/>
                    <a:p>
                      <a:pPr marL="0" marR="0" lvl="0" indent="0" algn="ctr" rtl="0">
                        <a:lnSpc>
                          <a:spcPct val="107000"/>
                        </a:lnSpc>
                        <a:spcBef>
                          <a:spcPts val="0"/>
                        </a:spcBef>
                        <a:spcAft>
                          <a:spcPts val="0"/>
                        </a:spcAft>
                        <a:buNone/>
                      </a:pPr>
                      <a:r>
                        <a:rPr lang="en-US" sz="1900"/>
                        <a:t>1030</a:t>
                      </a:r>
                      <a:endParaRPr sz="1900" u="none" strike="noStrike" cap="none"/>
                    </a:p>
                  </a:txBody>
                  <a:tcPr marL="45700" marR="45700" marT="0" marB="0" anchor="ctr">
                    <a:lnR w="12700" cap="flat" cmpd="sng">
                      <a:solidFill>
                        <a:schemeClr val="lt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900" b="1" u="none" strike="noStrike" cap="none"/>
                        <a:t>10 + 5 </a:t>
                      </a:r>
                      <a:endParaRPr sz="1700" b="1" u="none" strike="noStrike" cap="none">
                        <a:latin typeface="Calibri"/>
                        <a:ea typeface="Calibri"/>
                        <a:cs typeface="Calibri"/>
                        <a:sym typeface="Calibri"/>
                      </a:endParaRPr>
                    </a:p>
                  </a:txBody>
                  <a:tcPr marL="45700" marR="45700" marT="0" marB="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900" i="1" u="none" strike="noStrike" cap="none"/>
                        <a:t>SCALE - How AMPX processes ENDF data</a:t>
                      </a:r>
                      <a:endParaRPr sz="1700"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1"/>
                  </a:ext>
                </a:extLst>
              </a:tr>
              <a:tr h="304625">
                <a:tc>
                  <a:txBody>
                    <a:bodyPr/>
                    <a:lstStyle/>
                    <a:p>
                      <a:pPr marL="0" marR="0" lvl="0" indent="0" algn="ctr" rtl="0">
                        <a:lnSpc>
                          <a:spcPct val="107000"/>
                        </a:lnSpc>
                        <a:spcBef>
                          <a:spcPts val="0"/>
                        </a:spcBef>
                        <a:spcAft>
                          <a:spcPts val="0"/>
                        </a:spcAft>
                        <a:buNone/>
                      </a:pPr>
                      <a:r>
                        <a:rPr lang="en-US" sz="1900"/>
                        <a:t>1030</a:t>
                      </a:r>
                      <a:endParaRPr sz="1900" u="none" strike="noStrike" cap="none"/>
                    </a:p>
                  </a:txBody>
                  <a:tcPr marL="45700" marR="45700" marT="0" marB="0" anchor="ctr"/>
                </a:tc>
                <a:tc>
                  <a:txBody>
                    <a:bodyPr/>
                    <a:lstStyle/>
                    <a:p>
                      <a:pPr marL="0" marR="0" lvl="0" indent="0" algn="ctr" rtl="0">
                        <a:lnSpc>
                          <a:spcPct val="107000"/>
                        </a:lnSpc>
                        <a:spcBef>
                          <a:spcPts val="0"/>
                        </a:spcBef>
                        <a:spcAft>
                          <a:spcPts val="0"/>
                        </a:spcAft>
                        <a:buNone/>
                      </a:pPr>
                      <a:r>
                        <a:rPr lang="en-US" sz="1900"/>
                        <a:t>1040</a:t>
                      </a:r>
                      <a:endParaRPr sz="1900" u="none" strike="noStrike" cap="none"/>
                    </a:p>
                  </a:txBody>
                  <a:tcPr marL="45700" marR="45700" marT="0" marB="0" anchor="ctr">
                    <a:lnR w="12700" cap="flat" cmpd="sng">
                      <a:solidFill>
                        <a:schemeClr val="lt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900" b="1" u="none" strike="noStrike" cap="none"/>
                        <a:t>5 + 5</a:t>
                      </a:r>
                      <a:endParaRPr sz="1700" b="1" u="none" strike="noStrike" cap="none">
                        <a:latin typeface="Calibri"/>
                        <a:ea typeface="Calibri"/>
                        <a:cs typeface="Calibri"/>
                        <a:sym typeface="Calibri"/>
                      </a:endParaRPr>
                    </a:p>
                  </a:txBody>
                  <a:tcPr marL="45700" marR="45700" marT="0" marB="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900" i="1" u="none" strike="noStrike" cap="none"/>
                        <a:t>SCALE/MCNP Coupling for depletion</a:t>
                      </a:r>
                      <a:endParaRPr sz="1700"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2"/>
                  </a:ext>
                </a:extLst>
              </a:tr>
              <a:tr h="304625">
                <a:tc>
                  <a:txBody>
                    <a:bodyPr/>
                    <a:lstStyle/>
                    <a:p>
                      <a:pPr marL="0" marR="0" lvl="0" indent="0" algn="ctr" rtl="0">
                        <a:lnSpc>
                          <a:spcPct val="107000"/>
                        </a:lnSpc>
                        <a:spcBef>
                          <a:spcPts val="0"/>
                        </a:spcBef>
                        <a:spcAft>
                          <a:spcPts val="0"/>
                        </a:spcAft>
                        <a:buNone/>
                      </a:pPr>
                      <a:r>
                        <a:rPr lang="en-US" sz="1900"/>
                        <a:t>1040</a:t>
                      </a:r>
                      <a:endParaRPr sz="1900" u="none" strike="noStrike" cap="none"/>
                    </a:p>
                  </a:txBody>
                  <a:tcPr marL="45700" marR="45700" marT="0" marB="0" anchor="ctr"/>
                </a:tc>
                <a:tc>
                  <a:txBody>
                    <a:bodyPr/>
                    <a:lstStyle/>
                    <a:p>
                      <a:pPr marL="0" marR="0" lvl="0" indent="0" algn="ctr" rtl="0">
                        <a:lnSpc>
                          <a:spcPct val="107000"/>
                        </a:lnSpc>
                        <a:spcBef>
                          <a:spcPts val="0"/>
                        </a:spcBef>
                        <a:spcAft>
                          <a:spcPts val="0"/>
                        </a:spcAft>
                        <a:buNone/>
                      </a:pPr>
                      <a:r>
                        <a:rPr lang="en-US" sz="1900"/>
                        <a:t>1055</a:t>
                      </a:r>
                      <a:endParaRPr sz="1900" u="none" strike="noStrike" cap="none"/>
                    </a:p>
                  </a:txBody>
                  <a:tcPr marL="45700" marR="45700" marT="0" marB="0" anchor="ctr">
                    <a:lnR w="12700" cap="flat" cmpd="sng">
                      <a:solidFill>
                        <a:schemeClr val="lt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900" b="1" u="none" strike="noStrike" cap="none"/>
                        <a:t>10 + 5</a:t>
                      </a:r>
                      <a:endParaRPr sz="1700" b="1" u="none" strike="noStrike" cap="none">
                        <a:latin typeface="Calibri"/>
                        <a:ea typeface="Calibri"/>
                        <a:cs typeface="Calibri"/>
                        <a:sym typeface="Calibri"/>
                      </a:endParaRPr>
                    </a:p>
                  </a:txBody>
                  <a:tcPr marL="45700" marR="45700" marT="0" marB="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900" i="1" u="none" strike="noStrike" cap="none"/>
                        <a:t>LISE++ - </a:t>
                      </a:r>
                      <a:r>
                        <a:rPr lang="en-US" sz="1900" b="1" i="1" u="none" strike="noStrike" cap="none"/>
                        <a:t>Oleg Tarasanov</a:t>
                      </a:r>
                      <a:endParaRPr sz="1700" b="1"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3"/>
                  </a:ext>
                </a:extLst>
              </a:tr>
              <a:tr h="304625">
                <a:tc>
                  <a:txBody>
                    <a:bodyPr/>
                    <a:lstStyle/>
                    <a:p>
                      <a:pPr marL="0" marR="0" lvl="0" indent="0" algn="ctr" rtl="0">
                        <a:lnSpc>
                          <a:spcPct val="107000"/>
                        </a:lnSpc>
                        <a:spcBef>
                          <a:spcPts val="0"/>
                        </a:spcBef>
                        <a:spcAft>
                          <a:spcPts val="0"/>
                        </a:spcAft>
                        <a:buNone/>
                      </a:pPr>
                      <a:r>
                        <a:rPr lang="en-US" sz="1900" u="none" strike="noStrike" cap="none"/>
                        <a:t>1055</a:t>
                      </a:r>
                      <a:endParaRPr sz="1700" u="none" strike="noStrike" cap="none">
                        <a:latin typeface="Calibri"/>
                        <a:ea typeface="Calibri"/>
                        <a:cs typeface="Calibri"/>
                        <a:sym typeface="Calibri"/>
                      </a:endParaRPr>
                    </a:p>
                  </a:txBody>
                  <a:tcPr marL="45700" marR="45700" marT="0" marB="0" anchor="ctr">
                    <a:lnB w="381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900" u="none" strike="noStrike" cap="none"/>
                        <a:t>1115</a:t>
                      </a:r>
                      <a:endParaRPr sz="1700" u="none" strike="noStrike" cap="none">
                        <a:latin typeface="Calibri"/>
                        <a:ea typeface="Calibri"/>
                        <a:cs typeface="Calibri"/>
                        <a:sym typeface="Calibri"/>
                      </a:endParaRPr>
                    </a:p>
                  </a:txBody>
                  <a:tcPr marL="45700" marR="45700" marT="0" marB="0" anchor="ctr">
                    <a:lnB w="381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900" b="1" u="none" strike="noStrike" cap="none"/>
                        <a:t>20</a:t>
                      </a:r>
                      <a:endParaRPr sz="1700" b="1" u="none" strike="noStrike" cap="none">
                        <a:latin typeface="Calibri"/>
                        <a:ea typeface="Calibri"/>
                        <a:cs typeface="Calibri"/>
                        <a:sym typeface="Calibri"/>
                      </a:endParaRPr>
                    </a:p>
                  </a:txBody>
                  <a:tcPr marL="45700" marR="45700" marT="0" marB="0" anchor="ctr">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900" i="1" u="none" strike="noStrike" cap="none"/>
                        <a:t>Discussion</a:t>
                      </a:r>
                      <a:endParaRPr sz="1700" i="1" u="none" strike="noStrike" cap="none">
                        <a:latin typeface="Calibri"/>
                        <a:ea typeface="Calibri"/>
                        <a:cs typeface="Calibri"/>
                        <a:sym typeface="Calibri"/>
                      </a:endParaRPr>
                    </a:p>
                  </a:txBody>
                  <a:tcPr marL="45700" marR="45700" marT="0" marB="0" anchor="ctr">
                    <a:lnL w="9525" cap="flat" cmpd="sng">
                      <a:solidFill>
                        <a:srgbClr val="000000">
                          <a:alpha val="0"/>
                        </a:srgbClr>
                      </a:solidFill>
                      <a:prstDash val="solid"/>
                      <a:round/>
                      <a:headEnd type="none" w="sm" len="sm"/>
                      <a:tailEnd type="none" w="sm" len="sm"/>
                    </a:lnL>
                    <a:lnT w="12700" cap="flat" cmpd="sng">
                      <a:solidFill>
                        <a:schemeClr val="lt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39266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3917-97D0-A34E-9BA1-FF08176F319F}"/>
              </a:ext>
            </a:extLst>
          </p:cNvPr>
          <p:cNvSpPr>
            <a:spLocks noGrp="1"/>
          </p:cNvSpPr>
          <p:nvPr>
            <p:ph type="title"/>
          </p:nvPr>
        </p:nvSpPr>
        <p:spPr>
          <a:xfrm>
            <a:off x="838200" y="2671002"/>
            <a:ext cx="10515600" cy="1325563"/>
          </a:xfrm>
        </p:spPr>
        <p:txBody>
          <a:bodyPr>
            <a:noAutofit/>
          </a:bodyPr>
          <a:lstStyle/>
          <a:p>
            <a:pPr lvl="0">
              <a:spcBef>
                <a:spcPts val="1000"/>
              </a:spcBef>
            </a:pPr>
            <a:r>
              <a:rPr lang="en-US" sz="3600" b="1" dirty="0"/>
              <a:t>Expanded Benchmarks &amp; Validation for Nuclear Data</a:t>
            </a:r>
            <a:br>
              <a:rPr lang="en-US" sz="3600" b="1" dirty="0"/>
            </a:br>
            <a:r>
              <a:rPr lang="en-US" sz="2800" i="1" dirty="0"/>
              <a:t>Chairs: Hutchinson (LANL), </a:t>
            </a:r>
            <a:r>
              <a:rPr lang="en-US" sz="2800" i="1" dirty="0" err="1"/>
              <a:t>Percher</a:t>
            </a:r>
            <a:r>
              <a:rPr lang="en-US" sz="2800" i="1" dirty="0"/>
              <a:t> (LLNL), </a:t>
            </a:r>
            <a:r>
              <a:rPr lang="en-US" sz="2800" i="1" dirty="0" err="1"/>
              <a:t>Zerkle</a:t>
            </a:r>
            <a:r>
              <a:rPr lang="en-US" sz="2800" i="1" dirty="0"/>
              <a:t> (NNL)</a:t>
            </a:r>
          </a:p>
        </p:txBody>
      </p:sp>
    </p:spTree>
    <p:extLst>
      <p:ext uri="{BB962C8B-B14F-4D97-AF65-F5344CB8AC3E}">
        <p14:creationId xmlns:p14="http://schemas.microsoft.com/office/powerpoint/2010/main" val="306525298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2282</Words>
  <Application>Microsoft Macintosh PowerPoint</Application>
  <PresentationFormat>Widescreen</PresentationFormat>
  <Paragraphs>271</Paragraphs>
  <Slides>23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WANDA 2021</vt:lpstr>
      <vt:lpstr>WANDA team</vt:lpstr>
      <vt:lpstr>PowerPoint Presentation</vt:lpstr>
      <vt:lpstr>Logistic considerations</vt:lpstr>
      <vt:lpstr>PowerPoint Presentation</vt:lpstr>
      <vt:lpstr>Predictive codes for isotope production Chairs: O’Brien (LANL), Voyles (LBNL), Hogle (ORNL) </vt:lpstr>
      <vt:lpstr>WANDA Session:  Predictive Codes for Isotope Production</vt:lpstr>
      <vt:lpstr>Tentative Schedule Wednesday, January 27th 0800 – 1115 (PST)/ 0900 – 1215 (MST)/1100 – 1415 (EST) </vt:lpstr>
      <vt:lpstr>Expanded Benchmarks &amp; Validation for Nuclear Data Chairs: Hutchinson (LANL), Percher (LLNL), Zerkle (NNL)</vt:lpstr>
      <vt:lpstr>Expanded Benchmarks and Validation for Nuclear Data</vt:lpstr>
      <vt:lpstr>Expanded Benchmarks and Validation for Nuclear Data Preliminary Topics and Speaker List</vt:lpstr>
      <vt:lpstr>Vision for HPC for Nuclear Data  Chairs: Schunck (LLNL), Mumpower (LANL), Smith (ORNL), Goldblum (LBNL), Brown (BNL), Loer (PNNL)</vt:lpstr>
      <vt:lpstr>Advanced Computing for Nuclear Data D. Brown (BNL), B. Goldblum (LBNL), B. Loer (PNNL), M. Mumpower (LANL), N. Schunck (LLNL), M. Smith (ORNL)   </vt:lpstr>
      <vt:lpstr>Advanced Computing for Nuclear Data Preliminary Agenda (Additional Speakers Pending)</vt:lpstr>
      <vt:lpstr>Intro to Nuclear Data for Space Application Chairs: Heilbronn (UTK), Burkey (LLNL), Peplowski (JHUAPL)</vt:lpstr>
      <vt:lpstr>PowerPoint Presentation</vt:lpstr>
      <vt:lpstr>PowerPoint Presentation</vt:lpstr>
      <vt:lpstr>Nuclear data for advanced reactors and security applications Chairs: Wieselquist (ORNL), Elsawi (PNNL), Thompson (LANL)</vt:lpstr>
      <vt:lpstr>Nuclear Data for Advanced Reactors and Security Applications</vt:lpstr>
      <vt:lpstr>Nuclear Data for Advanced Reactors and Security Applications</vt:lpstr>
      <vt:lpstr>The Human Pipeline for Nuclear Data Chairs: Bernstein (UCB/LBNL), Danon (RPI), McCutchan (BNL), Ressler (LLNL)  </vt:lpstr>
      <vt:lpstr>The Human Pipeline for Nuclear Data</vt:lpstr>
      <vt:lpstr>The Human Pipeline for Nuclear Data: Draft 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WANDA21</dc:title>
  <dc:creator>Romano, Catherine E.</dc:creator>
  <cp:lastModifiedBy>Sobes, Vladimir</cp:lastModifiedBy>
  <cp:revision>55</cp:revision>
  <dcterms:created xsi:type="dcterms:W3CDTF">2019-10-25T21:23:39Z</dcterms:created>
  <dcterms:modified xsi:type="dcterms:W3CDTF">2020-12-02T18:35:10Z</dcterms:modified>
</cp:coreProperties>
</file>