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21"/>
  </p:notesMasterIdLst>
  <p:handoutMasterIdLst>
    <p:handoutMasterId r:id="rId22"/>
  </p:handoutMasterIdLst>
  <p:sldIdLst>
    <p:sldId id="493" r:id="rId2"/>
    <p:sldId id="577" r:id="rId3"/>
    <p:sldId id="579" r:id="rId4"/>
    <p:sldId id="594" r:id="rId5"/>
    <p:sldId id="595" r:id="rId6"/>
    <p:sldId id="580" r:id="rId7"/>
    <p:sldId id="581" r:id="rId8"/>
    <p:sldId id="582" r:id="rId9"/>
    <p:sldId id="585" r:id="rId10"/>
    <p:sldId id="583" r:id="rId11"/>
    <p:sldId id="593" r:id="rId12"/>
    <p:sldId id="586" r:id="rId13"/>
    <p:sldId id="587" r:id="rId14"/>
    <p:sldId id="591" r:id="rId15"/>
    <p:sldId id="589" r:id="rId16"/>
    <p:sldId id="540" r:id="rId17"/>
    <p:sldId id="588" r:id="rId18"/>
    <p:sldId id="592" r:id="rId19"/>
    <p:sldId id="560" r:id="rId2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p15:clr>
            <a:srgbClr val="A4A3A4"/>
          </p15:clr>
        </p15:guide>
        <p15:guide id="2" orient="horz" pos="4002">
          <p15:clr>
            <a:srgbClr val="A4A3A4"/>
          </p15:clr>
        </p15:guide>
        <p15:guide id="3"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F4F97"/>
    <a:srgbClr val="F6CE86"/>
    <a:srgbClr val="AEF8E5"/>
    <a:srgbClr val="0A8464"/>
    <a:srgbClr val="0DB78A"/>
    <a:srgbClr val="D68F10"/>
    <a:srgbClr val="F1B13D"/>
    <a:srgbClr val="10D6A2"/>
    <a:srgbClr val="2DEFBC"/>
    <a:srgbClr val="11D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7" autoAdjust="0"/>
    <p:restoredTop sz="95265" autoAdjust="0"/>
  </p:normalViewPr>
  <p:slideViewPr>
    <p:cSldViewPr snapToGrid="0">
      <p:cViewPr>
        <p:scale>
          <a:sx n="133" d="100"/>
          <a:sy n="133" d="100"/>
        </p:scale>
        <p:origin x="368" y="-528"/>
      </p:cViewPr>
      <p:guideLst>
        <p:guide orient="horz" pos="905"/>
        <p:guide orient="horz" pos="400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12/2/20</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12/2/20</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3</a:t>
            </a:fld>
            <a:endParaRPr lang="en-US" dirty="0"/>
          </a:p>
        </p:txBody>
      </p:sp>
    </p:spTree>
    <p:extLst>
      <p:ext uri="{BB962C8B-B14F-4D97-AF65-F5344CB8AC3E}">
        <p14:creationId xmlns:p14="http://schemas.microsoft.com/office/powerpoint/2010/main" val="97974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6</a:t>
            </a:fld>
            <a:endParaRPr lang="en-US" dirty="0"/>
          </a:p>
        </p:txBody>
      </p:sp>
    </p:spTree>
    <p:extLst>
      <p:ext uri="{BB962C8B-B14F-4D97-AF65-F5344CB8AC3E}">
        <p14:creationId xmlns:p14="http://schemas.microsoft.com/office/powerpoint/2010/main" val="83094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18</a:t>
            </a:fld>
            <a:endParaRPr lang="en-US" dirty="0"/>
          </a:p>
        </p:txBody>
      </p:sp>
    </p:spTree>
    <p:extLst>
      <p:ext uri="{BB962C8B-B14F-4D97-AF65-F5344CB8AC3E}">
        <p14:creationId xmlns:p14="http://schemas.microsoft.com/office/powerpoint/2010/main" val="53269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9" name="Rectangle 18"/>
          <p:cNvSpPr/>
          <p:nvPr userDrawn="1"/>
        </p:nvSpPr>
        <p:spPr>
          <a:xfrm>
            <a:off x="-378" y="6316956"/>
            <a:ext cx="9144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3574553"/>
            <a:ext cx="9143245" cy="2742973"/>
          </a:xfrm>
          <a:prstGeom prst="rect">
            <a:avLst/>
          </a:prstGeom>
        </p:spPr>
      </p:pic>
      <p:sp>
        <p:nvSpPr>
          <p:cNvPr id="10" name="Title 9"/>
          <p:cNvSpPr>
            <a:spLocks noGrp="1"/>
          </p:cNvSpPr>
          <p:nvPr>
            <p:ph type="title" hasCustomPrompt="1"/>
          </p:nvPr>
        </p:nvSpPr>
        <p:spPr>
          <a:xfrm>
            <a:off x="457200" y="565126"/>
            <a:ext cx="82296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457201" y="2024863"/>
            <a:ext cx="5629274"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hasCustomPrompt="1"/>
          </p:nvPr>
        </p:nvSpPr>
        <p:spPr>
          <a:xfrm>
            <a:off x="4572001" y="3096715"/>
            <a:ext cx="4572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
        <p:nvSpPr>
          <p:cNvPr id="14" name="TextBox 13"/>
          <p:cNvSpPr txBox="1"/>
          <p:nvPr userDrawn="1"/>
        </p:nvSpPr>
        <p:spPr>
          <a:xfrm>
            <a:off x="68385" y="6416000"/>
            <a:ext cx="4503614"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LLNL-PRES-817232</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a:stretch>
            <a:fillRect/>
          </a:stretch>
        </p:blipFill>
        <p:spPr>
          <a:xfrm>
            <a:off x="6957061" y="6446832"/>
            <a:ext cx="1865206" cy="314676"/>
          </a:xfrm>
          <a:prstGeom prst="rect">
            <a:avLst/>
          </a:prstGeom>
        </p:spPr>
      </p:pic>
      <p:sp>
        <p:nvSpPr>
          <p:cNvPr id="20" name="Rectangle 19"/>
          <p:cNvSpPr/>
          <p:nvPr userDrawn="1"/>
        </p:nvSpPr>
        <p:spPr>
          <a:xfrm>
            <a:off x="0" y="0"/>
            <a:ext cx="9144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498" cy="60776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2"/>
          <p:cNvSpPr>
            <a:spLocks noGrp="1"/>
          </p:cNvSpPr>
          <p:nvPr>
            <p:ph type="sldNum" sz="quarter" idx="4"/>
          </p:nvPr>
        </p:nvSpPr>
        <p:spPr>
          <a:xfrm>
            <a:off x="8686800" y="6705600"/>
            <a:ext cx="457200" cy="152400"/>
          </a:xfrm>
          <a:prstGeom prst="rect">
            <a:avLst/>
          </a:prstGeom>
        </p:spPr>
        <p:txBody>
          <a:bodyPr vert="horz" lIns="91440" tIns="45720" rIns="91440" bIns="45720" rtlCol="0" anchor="ctr"/>
          <a:lstStyle>
            <a:lvl1pPr algn="r">
              <a:defRPr sz="800">
                <a:solidFill>
                  <a:schemeClr val="tx1"/>
                </a:solidFill>
                <a:latin typeface="Arial" pitchFamily="34" charset="0"/>
                <a:cs typeface="Arial" pitchFamily="34" charset="0"/>
              </a:defRPr>
            </a:lvl1pPr>
          </a:lstStyle>
          <a:p>
            <a:fld id="{675658CD-8464-4987-906E-006271C3A4BE}" type="slidenum">
              <a:rPr lang="en-US" smtClean="0"/>
              <a:pPr/>
              <a:t>‹#›</a:t>
            </a:fld>
            <a:endParaRPr lang="en-US" dirty="0"/>
          </a:p>
        </p:txBody>
      </p:sp>
    </p:spTree>
    <p:extLst>
      <p:ext uri="{BB962C8B-B14F-4D97-AF65-F5344CB8AC3E}">
        <p14:creationId xmlns:p14="http://schemas.microsoft.com/office/powerpoint/2010/main" val="679069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457200" y="219507"/>
            <a:ext cx="82296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726214"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4718649"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dirty="0"/>
              <a:t>Drag picture to placeholder or click icon to add</a:t>
            </a:r>
          </a:p>
        </p:txBody>
      </p:sp>
      <p:sp>
        <p:nvSpPr>
          <p:cNvPr id="6" name="Title 5"/>
          <p:cNvSpPr>
            <a:spLocks noGrp="1"/>
          </p:cNvSpPr>
          <p:nvPr>
            <p:ph type="title"/>
          </p:nvPr>
        </p:nvSpPr>
        <p:spPr>
          <a:xfrm>
            <a:off x="0" y="0"/>
            <a:ext cx="9143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dirty="0"/>
              <a:t>Drag picture to placeholder or click icon to add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9144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dirty="0">
              <a:latin typeface="Arial"/>
            </a:endParaRPr>
          </a:p>
        </p:txBody>
      </p:sp>
      <p:sp>
        <p:nvSpPr>
          <p:cNvPr id="2" name="Title Placeholder 1"/>
          <p:cNvSpPr>
            <a:spLocks noGrp="1"/>
          </p:cNvSpPr>
          <p:nvPr>
            <p:ph type="title"/>
          </p:nvPr>
        </p:nvSpPr>
        <p:spPr>
          <a:xfrm>
            <a:off x="457200" y="220136"/>
            <a:ext cx="82296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
        <p:nvSpPr>
          <p:cNvPr id="3" name="Text Placeholder 2"/>
          <p:cNvSpPr>
            <a:spLocks noGrp="1"/>
          </p:cNvSpPr>
          <p:nvPr>
            <p:ph type="body" idx="1"/>
          </p:nvPr>
        </p:nvSpPr>
        <p:spPr>
          <a:xfrm>
            <a:off x="457200" y="1441524"/>
            <a:ext cx="8229600" cy="4906889"/>
          </a:xfrm>
          <a:prstGeom prst="rect">
            <a:avLst/>
          </a:prstGeom>
        </p:spPr>
        <p:txBody>
          <a:bodyPr vert="horz" lIns="0" tIns="0" rIns="0" bIns="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Arial"/>
            </a:endParaRPr>
          </a:p>
        </p:txBody>
      </p:sp>
      <p:sp>
        <p:nvSpPr>
          <p:cNvPr id="14" name="TextBox 13"/>
          <p:cNvSpPr txBox="1"/>
          <p:nvPr/>
        </p:nvSpPr>
        <p:spPr>
          <a:xfrm>
            <a:off x="484953" y="6705040"/>
            <a:ext cx="873871" cy="92333"/>
          </a:xfrm>
          <a:prstGeom prst="rect">
            <a:avLst/>
          </a:prstGeom>
          <a:noFill/>
        </p:spPr>
        <p:txBody>
          <a:bodyPr wrap="square" lIns="0" tIns="0" rIns="0" bIns="0" rtlCol="0" anchor="b" anchorCtr="0">
            <a:spAutoFit/>
          </a:bodyPr>
          <a:lstStyle/>
          <a:p>
            <a:pPr algn="l"/>
            <a:r>
              <a:rPr lang="en-US" sz="600" dirty="0">
                <a:latin typeface="Arial"/>
                <a:cs typeface="Arial"/>
              </a:rPr>
              <a:t>LLNL-PRES-817232</a:t>
            </a:r>
          </a:p>
        </p:txBody>
      </p:sp>
      <p:sp>
        <p:nvSpPr>
          <p:cNvPr id="19" name="Slide Number Placeholder 7"/>
          <p:cNvSpPr txBox="1">
            <a:spLocks/>
          </p:cNvSpPr>
          <p:nvPr/>
        </p:nvSpPr>
        <p:spPr>
          <a:xfrm>
            <a:off x="8826123" y="6403252"/>
            <a:ext cx="317877"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cxnSp>
        <p:nvCxnSpPr>
          <p:cNvPr id="5" name="Straight Connector 4"/>
          <p:cNvCxnSpPr/>
          <p:nvPr/>
        </p:nvCxnSpPr>
        <p:spPr>
          <a:xfrm>
            <a:off x="-6059" y="1267155"/>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NNSA_trans.png"/>
          <p:cNvPicPr>
            <a:picLocks noChangeAspect="1"/>
          </p:cNvPicPr>
          <p:nvPr/>
        </p:nvPicPr>
        <p:blipFill>
          <a:blip r:embed="rId13">
            <a:alphaModFix/>
            <a:extLst>
              <a:ext uri="{BEBA8EAE-BF5A-486C-A8C5-ECC9F3942E4B}">
                <a14:imgProps xmlns:a14="http://schemas.microsoft.com/office/drawing/2010/main">
                  <a14:imgLayer r:embed="rId14">
                    <a14:imgEffect>
                      <a14:saturation sat="87000"/>
                    </a14:imgEffect>
                  </a14:imgLayer>
                </a14:imgProps>
              </a:ext>
              <a:ext uri="{28A0092B-C50C-407E-A947-70E740481C1C}">
                <a14:useLocalDpi xmlns:a14="http://schemas.microsoft.com/office/drawing/2010/main" val="0"/>
              </a:ext>
            </a:extLst>
          </a:blip>
          <a:stretch>
            <a:fillRect/>
          </a:stretch>
        </p:blipFill>
        <p:spPr>
          <a:xfrm>
            <a:off x="7905268" y="6449398"/>
            <a:ext cx="1012806" cy="390396"/>
          </a:xfrm>
          <a:prstGeom prst="rect">
            <a:avLst/>
          </a:prstGeom>
        </p:spPr>
      </p:pic>
      <p:pic>
        <p:nvPicPr>
          <p:cNvPr id="17" name="Picture 16" descr="lab_icon_text_no_background_rgb.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6476789"/>
            <a:ext cx="2731791" cy="278643"/>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 id="2147483724" r:id="rId11"/>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94421"/>
            <a:ext cx="8229600" cy="1447576"/>
          </a:xfrm>
        </p:spPr>
        <p:txBody>
          <a:bodyPr/>
          <a:lstStyle/>
          <a:p>
            <a:r>
              <a:rPr lang="en-US" sz="3200" dirty="0">
                <a:latin typeface="Calibri" panose="020F0502020204030204" pitchFamily="34" charset="0"/>
                <a:cs typeface="Calibri" panose="020F0502020204030204" pitchFamily="34" charset="0"/>
              </a:rPr>
              <a:t>LLNL Report</a:t>
            </a:r>
          </a:p>
        </p:txBody>
      </p:sp>
      <p:sp>
        <p:nvSpPr>
          <p:cNvPr id="5" name="Text Placeholder 4"/>
          <p:cNvSpPr>
            <a:spLocks noGrp="1"/>
          </p:cNvSpPr>
          <p:nvPr>
            <p:ph type="body" sz="quarter" idx="14"/>
          </p:nvPr>
        </p:nvSpPr>
        <p:spPr>
          <a:xfrm>
            <a:off x="6960973" y="2177802"/>
            <a:ext cx="2033231" cy="2151921"/>
          </a:xfrm>
        </p:spPr>
        <p:txBody>
          <a:bodyPr/>
          <a:lstStyle/>
          <a:p>
            <a:pPr lvl="0" algn="l"/>
            <a:r>
              <a:rPr lang="en-US" dirty="0"/>
              <a:t>Bret Beck</a:t>
            </a:r>
          </a:p>
          <a:p>
            <a:pPr lvl="0" algn="l"/>
            <a:r>
              <a:rPr lang="en-US" dirty="0"/>
              <a:t>Dave Heinrichs</a:t>
            </a:r>
          </a:p>
          <a:p>
            <a:pPr lvl="0" algn="l"/>
            <a:r>
              <a:rPr lang="en-US" dirty="0"/>
              <a:t>Soon Kim</a:t>
            </a:r>
          </a:p>
          <a:p>
            <a:pPr lvl="0" algn="l"/>
            <a:r>
              <a:rPr lang="en-US" dirty="0"/>
              <a:t>Ed Lent</a:t>
            </a:r>
          </a:p>
          <a:p>
            <a:pPr lvl="0" algn="l"/>
            <a:r>
              <a:rPr lang="en-US" dirty="0"/>
              <a:t>Caleb Mattoon</a:t>
            </a:r>
          </a:p>
          <a:p>
            <a:pPr lvl="0" algn="l"/>
            <a:r>
              <a:rPr lang="en-US" dirty="0"/>
              <a:t>Catherine Percher</a:t>
            </a:r>
          </a:p>
          <a:p>
            <a:pPr lvl="0" algn="l"/>
            <a:r>
              <a:rPr lang="en-US" dirty="0"/>
              <a:t>Lucas Snyder</a:t>
            </a:r>
          </a:p>
          <a:p>
            <a:pPr lvl="0" algn="l"/>
            <a:r>
              <a:rPr lang="en-US" dirty="0"/>
              <a:t>Ching-Yen Wu</a:t>
            </a:r>
          </a:p>
          <a:p>
            <a:pPr lvl="0" algn="l"/>
            <a:r>
              <a:rPr lang="en-US" dirty="0"/>
              <a:t>Alan Yamanaka</a:t>
            </a:r>
          </a:p>
        </p:txBody>
      </p:sp>
      <p:sp>
        <p:nvSpPr>
          <p:cNvPr id="6" name="Rectangle 307"/>
          <p:cNvSpPr>
            <a:spLocks noChangeArrowheads="1"/>
          </p:cNvSpPr>
          <p:nvPr/>
        </p:nvSpPr>
        <p:spPr bwMode="auto">
          <a:xfrm>
            <a:off x="242278" y="1440720"/>
            <a:ext cx="7844818" cy="762000"/>
          </a:xfrm>
          <a:prstGeom prst="rect">
            <a:avLst/>
          </a:prstGeom>
          <a:noFill/>
          <a:ln w="9525">
            <a:noFill/>
            <a:miter lim="800000"/>
            <a:headEnd/>
            <a:tailEnd/>
          </a:ln>
          <a:effectLst/>
        </p:spPr>
        <p:txBody>
          <a:bodyPr lIns="228600" tIns="0" rIns="228600" bIns="0" anchor="ctr"/>
          <a:lstStyle/>
          <a:p>
            <a:pPr defTabSz="1463675">
              <a:lnSpc>
                <a:spcPct val="90000"/>
              </a:lnSpc>
            </a:pPr>
            <a:r>
              <a:rPr lang="en-US" sz="1600" dirty="0">
                <a:solidFill>
                  <a:srgbClr val="000000"/>
                </a:solidFill>
                <a:latin typeface="Calibri"/>
                <a:cs typeface="Calibri"/>
              </a:rPr>
              <a:t>Presented (on-line) to the Nuclear Data Advisory Group on December 3,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dirty="0"/>
              <a:t>Silene CAAS Benchmark Results</a:t>
            </a:r>
            <a:endParaRPr lang="en-US" sz="2400" b="0" dirty="0"/>
          </a:p>
        </p:txBody>
      </p:sp>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8" name="Picture 7">
            <a:extLst>
              <a:ext uri="{FF2B5EF4-FFF2-40B4-BE49-F238E27FC236}">
                <a16:creationId xmlns:a16="http://schemas.microsoft.com/office/drawing/2014/main" id="{38D55FBD-930D-DA42-B658-9804817F930C}"/>
              </a:ext>
            </a:extLst>
          </p:cNvPr>
          <p:cNvPicPr>
            <a:picLocks noChangeAspect="1"/>
          </p:cNvPicPr>
          <p:nvPr/>
        </p:nvPicPr>
        <p:blipFill>
          <a:blip r:embed="rId2"/>
          <a:stretch>
            <a:fillRect/>
          </a:stretch>
        </p:blipFill>
        <p:spPr>
          <a:xfrm>
            <a:off x="320633" y="1322073"/>
            <a:ext cx="8679605" cy="4959774"/>
          </a:xfrm>
          <a:prstGeom prst="rect">
            <a:avLst/>
          </a:prstGeom>
        </p:spPr>
      </p:pic>
    </p:spTree>
    <p:extLst>
      <p:ext uri="{BB962C8B-B14F-4D97-AF65-F5344CB8AC3E}">
        <p14:creationId xmlns:p14="http://schemas.microsoft.com/office/powerpoint/2010/main" val="901083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dirty="0"/>
              <a:t>LLNL Pulsed Spheres – CH</a:t>
            </a:r>
            <a:r>
              <a:rPr lang="en-US" baseline="-25000" dirty="0"/>
              <a:t>2</a:t>
            </a:r>
            <a:endParaRPr lang="en-US" sz="2400" b="0" baseline="-25000" dirty="0"/>
          </a:p>
        </p:txBody>
      </p:sp>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a:extLst>
              <a:ext uri="{FF2B5EF4-FFF2-40B4-BE49-F238E27FC236}">
                <a16:creationId xmlns:a16="http://schemas.microsoft.com/office/drawing/2014/main" id="{DEC416DC-552F-8E4D-AFF5-230505B6DA74}"/>
              </a:ext>
            </a:extLst>
          </p:cNvPr>
          <p:cNvPicPr>
            <a:picLocks noChangeAspect="1"/>
          </p:cNvPicPr>
          <p:nvPr/>
        </p:nvPicPr>
        <p:blipFill>
          <a:blip r:embed="rId2"/>
          <a:stretch>
            <a:fillRect/>
          </a:stretch>
        </p:blipFill>
        <p:spPr>
          <a:xfrm>
            <a:off x="892028" y="1377869"/>
            <a:ext cx="7661024" cy="4962702"/>
          </a:xfrm>
          <a:prstGeom prst="rect">
            <a:avLst/>
          </a:prstGeom>
        </p:spPr>
      </p:pic>
      <p:pic>
        <p:nvPicPr>
          <p:cNvPr id="8" name="Picture 7">
            <a:extLst>
              <a:ext uri="{FF2B5EF4-FFF2-40B4-BE49-F238E27FC236}">
                <a16:creationId xmlns:a16="http://schemas.microsoft.com/office/drawing/2014/main" id="{42F7C791-0818-7246-91FE-6AD57A3D8A17}"/>
              </a:ext>
            </a:extLst>
          </p:cNvPr>
          <p:cNvPicPr>
            <a:picLocks noChangeAspect="1"/>
          </p:cNvPicPr>
          <p:nvPr/>
        </p:nvPicPr>
        <p:blipFill>
          <a:blip r:embed="rId3"/>
          <a:stretch>
            <a:fillRect/>
          </a:stretch>
        </p:blipFill>
        <p:spPr>
          <a:xfrm>
            <a:off x="5126463" y="1721284"/>
            <a:ext cx="894990" cy="736853"/>
          </a:xfrm>
          <a:prstGeom prst="rect">
            <a:avLst/>
          </a:prstGeom>
        </p:spPr>
      </p:pic>
      <p:pic>
        <p:nvPicPr>
          <p:cNvPr id="11" name="Picture 10">
            <a:extLst>
              <a:ext uri="{FF2B5EF4-FFF2-40B4-BE49-F238E27FC236}">
                <a16:creationId xmlns:a16="http://schemas.microsoft.com/office/drawing/2014/main" id="{C8A7F437-0C9C-E74D-9DD9-4ADD81F1E96B}"/>
              </a:ext>
            </a:extLst>
          </p:cNvPr>
          <p:cNvPicPr>
            <a:picLocks noChangeAspect="1"/>
          </p:cNvPicPr>
          <p:nvPr/>
        </p:nvPicPr>
        <p:blipFill>
          <a:blip r:embed="rId4"/>
          <a:stretch>
            <a:fillRect/>
          </a:stretch>
        </p:blipFill>
        <p:spPr>
          <a:xfrm>
            <a:off x="6609439" y="1721284"/>
            <a:ext cx="1469848" cy="722095"/>
          </a:xfrm>
          <a:prstGeom prst="rect">
            <a:avLst/>
          </a:prstGeom>
        </p:spPr>
      </p:pic>
      <p:sp>
        <p:nvSpPr>
          <p:cNvPr id="16" name="TextBox 15">
            <a:extLst>
              <a:ext uri="{FF2B5EF4-FFF2-40B4-BE49-F238E27FC236}">
                <a16:creationId xmlns:a16="http://schemas.microsoft.com/office/drawing/2014/main" id="{E329F160-0EB8-FE42-84D8-E1668283601B}"/>
              </a:ext>
            </a:extLst>
          </p:cNvPr>
          <p:cNvSpPr txBox="1"/>
          <p:nvPr/>
        </p:nvSpPr>
        <p:spPr>
          <a:xfrm>
            <a:off x="5058291" y="2478386"/>
            <a:ext cx="3494761" cy="646331"/>
          </a:xfrm>
          <a:prstGeom prst="rect">
            <a:avLst/>
          </a:prstGeom>
          <a:noFill/>
        </p:spPr>
        <p:txBody>
          <a:bodyPr wrap="square" rtlCol="0">
            <a:spAutoFit/>
          </a:bodyPr>
          <a:lstStyle/>
          <a:p>
            <a:r>
              <a:rPr lang="en-US" dirty="0"/>
              <a:t>Simplified             Detailed</a:t>
            </a:r>
          </a:p>
          <a:p>
            <a:r>
              <a:rPr lang="en-US" dirty="0"/>
              <a:t>   Model                  Model</a:t>
            </a:r>
          </a:p>
        </p:txBody>
      </p:sp>
    </p:spTree>
    <p:extLst>
      <p:ext uri="{BB962C8B-B14F-4D97-AF65-F5344CB8AC3E}">
        <p14:creationId xmlns:p14="http://schemas.microsoft.com/office/powerpoint/2010/main" val="2538995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dirty="0"/>
              <a:t>NCSP Benchmark Intercomparison Study</a:t>
            </a:r>
            <a:endParaRPr lang="en-US" sz="2400" b="0" dirty="0"/>
          </a:p>
        </p:txBody>
      </p:sp>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 name="TextBox 1">
            <a:extLst>
              <a:ext uri="{FF2B5EF4-FFF2-40B4-BE49-F238E27FC236}">
                <a16:creationId xmlns:a16="http://schemas.microsoft.com/office/drawing/2014/main" id="{193A79CD-8305-CD49-9799-23A5617241F5}"/>
              </a:ext>
            </a:extLst>
          </p:cNvPr>
          <p:cNvSpPr txBox="1"/>
          <p:nvPr/>
        </p:nvSpPr>
        <p:spPr>
          <a:xfrm>
            <a:off x="502355" y="1603022"/>
            <a:ext cx="8006645" cy="3693319"/>
          </a:xfrm>
          <a:prstGeom prst="rect">
            <a:avLst/>
          </a:prstGeom>
          <a:noFill/>
        </p:spPr>
        <p:txBody>
          <a:bodyPr wrap="square" rtlCol="0">
            <a:spAutoFit/>
          </a:bodyPr>
          <a:lstStyle/>
          <a:p>
            <a:r>
              <a:rPr lang="en-US" dirty="0"/>
              <a:t>As part of this project, LLNL is increasing our suite of criticality benchmarks to increase the overlap with MORET (IRSN), VALID (ORNL) and WHISPER (LANL) results.  To date, 3,045 high-precision COG results are available for the following ICSBEP benchmarks using ENDF/B-VII.1, ENDF/B-VIII.0 and JEFF-3.3 libraries:</a:t>
            </a:r>
          </a:p>
          <a:p>
            <a:endParaRPr lang="en-US" dirty="0"/>
          </a:p>
          <a:p>
            <a:endParaRPr lang="en-US" dirty="0"/>
          </a:p>
          <a:p>
            <a:endParaRPr lang="en-US" dirty="0"/>
          </a:p>
          <a:p>
            <a:endParaRPr lang="en-US" dirty="0"/>
          </a:p>
          <a:p>
            <a:endParaRPr lang="en-US" dirty="0"/>
          </a:p>
          <a:p>
            <a:endParaRPr lang="en-US" dirty="0"/>
          </a:p>
          <a:p>
            <a:r>
              <a:rPr lang="en-US" dirty="0"/>
              <a:t>These benchmarks have been provided to the LLNL ARDRA and MERCURY groups to assist in expanding their benchmark suites.</a:t>
            </a:r>
          </a:p>
        </p:txBody>
      </p:sp>
      <p:pic>
        <p:nvPicPr>
          <p:cNvPr id="4" name="Picture 3">
            <a:extLst>
              <a:ext uri="{FF2B5EF4-FFF2-40B4-BE49-F238E27FC236}">
                <a16:creationId xmlns:a16="http://schemas.microsoft.com/office/drawing/2014/main" id="{56B677A3-23BA-7F4A-A463-1CC671A34D42}"/>
              </a:ext>
            </a:extLst>
          </p:cNvPr>
          <p:cNvPicPr>
            <a:picLocks noChangeAspect="1"/>
          </p:cNvPicPr>
          <p:nvPr/>
        </p:nvPicPr>
        <p:blipFill>
          <a:blip r:embed="rId2"/>
          <a:stretch>
            <a:fillRect/>
          </a:stretch>
        </p:blipFill>
        <p:spPr>
          <a:xfrm>
            <a:off x="804012" y="3323745"/>
            <a:ext cx="7071879" cy="859893"/>
          </a:xfrm>
          <a:prstGeom prst="rect">
            <a:avLst/>
          </a:prstGeom>
        </p:spPr>
      </p:pic>
    </p:spTree>
    <p:extLst>
      <p:ext uri="{BB962C8B-B14F-4D97-AF65-F5344CB8AC3E}">
        <p14:creationId xmlns:p14="http://schemas.microsoft.com/office/powerpoint/2010/main" val="1251766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dirty="0"/>
              <a:t>Example:  LLNL COG and MCNP Results for U-233</a:t>
            </a:r>
            <a:endParaRPr lang="en-US" sz="2400" b="0" dirty="0"/>
          </a:p>
        </p:txBody>
      </p:sp>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 name="Picture 4">
            <a:extLst>
              <a:ext uri="{FF2B5EF4-FFF2-40B4-BE49-F238E27FC236}">
                <a16:creationId xmlns:a16="http://schemas.microsoft.com/office/drawing/2014/main" id="{CEAB131D-CFB7-CA49-999D-73703D9E5A38}"/>
              </a:ext>
            </a:extLst>
          </p:cNvPr>
          <p:cNvPicPr>
            <a:picLocks noChangeAspect="1"/>
          </p:cNvPicPr>
          <p:nvPr/>
        </p:nvPicPr>
        <p:blipFill>
          <a:blip r:embed="rId2"/>
          <a:stretch>
            <a:fillRect/>
          </a:stretch>
        </p:blipFill>
        <p:spPr>
          <a:xfrm>
            <a:off x="76200" y="2123939"/>
            <a:ext cx="8991600" cy="1992935"/>
          </a:xfrm>
          <a:prstGeom prst="rect">
            <a:avLst/>
          </a:prstGeom>
        </p:spPr>
      </p:pic>
      <p:pic>
        <p:nvPicPr>
          <p:cNvPr id="6" name="Picture 5">
            <a:extLst>
              <a:ext uri="{FF2B5EF4-FFF2-40B4-BE49-F238E27FC236}">
                <a16:creationId xmlns:a16="http://schemas.microsoft.com/office/drawing/2014/main" id="{6DDFFCD8-410E-F443-8775-1CC6BB2EA671}"/>
              </a:ext>
            </a:extLst>
          </p:cNvPr>
          <p:cNvPicPr>
            <a:picLocks noChangeAspect="1"/>
          </p:cNvPicPr>
          <p:nvPr/>
        </p:nvPicPr>
        <p:blipFill>
          <a:blip r:embed="rId3"/>
          <a:stretch>
            <a:fillRect/>
          </a:stretch>
        </p:blipFill>
        <p:spPr>
          <a:xfrm>
            <a:off x="109988" y="4222664"/>
            <a:ext cx="9034011" cy="1992935"/>
          </a:xfrm>
          <a:prstGeom prst="rect">
            <a:avLst/>
          </a:prstGeom>
        </p:spPr>
      </p:pic>
      <p:pic>
        <p:nvPicPr>
          <p:cNvPr id="7" name="Picture 6">
            <a:extLst>
              <a:ext uri="{FF2B5EF4-FFF2-40B4-BE49-F238E27FC236}">
                <a16:creationId xmlns:a16="http://schemas.microsoft.com/office/drawing/2014/main" id="{CF53E2D3-32CA-674F-93EE-4BC7DF75E50E}"/>
              </a:ext>
            </a:extLst>
          </p:cNvPr>
          <p:cNvPicPr>
            <a:picLocks noChangeAspect="1"/>
          </p:cNvPicPr>
          <p:nvPr/>
        </p:nvPicPr>
        <p:blipFill>
          <a:blip r:embed="rId4"/>
          <a:stretch>
            <a:fillRect/>
          </a:stretch>
        </p:blipFill>
        <p:spPr>
          <a:xfrm>
            <a:off x="2252093" y="1421816"/>
            <a:ext cx="4749800" cy="596900"/>
          </a:xfrm>
          <a:prstGeom prst="rect">
            <a:avLst/>
          </a:prstGeom>
        </p:spPr>
      </p:pic>
    </p:spTree>
    <p:extLst>
      <p:ext uri="{BB962C8B-B14F-4D97-AF65-F5344CB8AC3E}">
        <p14:creationId xmlns:p14="http://schemas.microsoft.com/office/powerpoint/2010/main" val="1672675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2F05-4EA2-BE4D-B9DA-3591F8692444}"/>
              </a:ext>
            </a:extLst>
          </p:cNvPr>
          <p:cNvSpPr>
            <a:spLocks noGrp="1"/>
          </p:cNvSpPr>
          <p:nvPr>
            <p:ph type="title"/>
          </p:nvPr>
        </p:nvSpPr>
        <p:spPr/>
        <p:txBody>
          <a:bodyPr/>
          <a:lstStyle/>
          <a:p>
            <a:r>
              <a:rPr lang="en-US" dirty="0"/>
              <a:t>PMM-002 Results- TEX Pu Baselines</a:t>
            </a:r>
          </a:p>
        </p:txBody>
      </p:sp>
      <p:pic>
        <p:nvPicPr>
          <p:cNvPr id="4" name="Picture 3">
            <a:extLst>
              <a:ext uri="{FF2B5EF4-FFF2-40B4-BE49-F238E27FC236}">
                <a16:creationId xmlns:a16="http://schemas.microsoft.com/office/drawing/2014/main" id="{09596EE1-F5CD-824E-9C59-DD5829FCD676}"/>
              </a:ext>
            </a:extLst>
          </p:cNvPr>
          <p:cNvPicPr>
            <a:picLocks noChangeAspect="1"/>
          </p:cNvPicPr>
          <p:nvPr/>
        </p:nvPicPr>
        <p:blipFill rotWithShape="1">
          <a:blip r:embed="rId2"/>
          <a:srcRect t="4027"/>
          <a:stretch/>
        </p:blipFill>
        <p:spPr>
          <a:xfrm>
            <a:off x="839449" y="1326631"/>
            <a:ext cx="7571224" cy="5020870"/>
          </a:xfrm>
          <a:prstGeom prst="rect">
            <a:avLst/>
          </a:prstGeom>
        </p:spPr>
      </p:pic>
    </p:spTree>
    <p:extLst>
      <p:ext uri="{BB962C8B-B14F-4D97-AF65-F5344CB8AC3E}">
        <p14:creationId xmlns:p14="http://schemas.microsoft.com/office/powerpoint/2010/main" val="894235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2F05-4EA2-BE4D-B9DA-3591F8692444}"/>
              </a:ext>
            </a:extLst>
          </p:cNvPr>
          <p:cNvSpPr>
            <a:spLocks noGrp="1"/>
          </p:cNvSpPr>
          <p:nvPr>
            <p:ph type="title"/>
          </p:nvPr>
        </p:nvSpPr>
        <p:spPr/>
        <p:txBody>
          <a:bodyPr/>
          <a:lstStyle/>
          <a:p>
            <a:r>
              <a:rPr lang="en-US" dirty="0"/>
              <a:t>PMM-002 Results and Additional Work</a:t>
            </a:r>
          </a:p>
        </p:txBody>
      </p:sp>
      <p:pic>
        <p:nvPicPr>
          <p:cNvPr id="4" name="Picture 3">
            <a:extLst>
              <a:ext uri="{FF2B5EF4-FFF2-40B4-BE49-F238E27FC236}">
                <a16:creationId xmlns:a16="http://schemas.microsoft.com/office/drawing/2014/main" id="{09596EE1-F5CD-824E-9C59-DD5829FCD676}"/>
              </a:ext>
            </a:extLst>
          </p:cNvPr>
          <p:cNvPicPr>
            <a:picLocks noChangeAspect="1"/>
          </p:cNvPicPr>
          <p:nvPr/>
        </p:nvPicPr>
        <p:blipFill rotWithShape="1">
          <a:blip r:embed="rId2"/>
          <a:srcRect t="4027"/>
          <a:stretch/>
        </p:blipFill>
        <p:spPr>
          <a:xfrm>
            <a:off x="839449" y="1326631"/>
            <a:ext cx="7571224" cy="5020870"/>
          </a:xfrm>
          <a:prstGeom prst="rect">
            <a:avLst/>
          </a:prstGeom>
        </p:spPr>
      </p:pic>
      <p:sp>
        <p:nvSpPr>
          <p:cNvPr id="6" name="Rectangle 5">
            <a:extLst>
              <a:ext uri="{FF2B5EF4-FFF2-40B4-BE49-F238E27FC236}">
                <a16:creationId xmlns:a16="http://schemas.microsoft.com/office/drawing/2014/main" id="{16E64BA2-F504-B346-A4A0-E4757A99FF7A}"/>
              </a:ext>
            </a:extLst>
          </p:cNvPr>
          <p:cNvSpPr/>
          <p:nvPr/>
        </p:nvSpPr>
        <p:spPr bwMode="auto">
          <a:xfrm>
            <a:off x="1671145" y="2270234"/>
            <a:ext cx="557048" cy="3174125"/>
          </a:xfrm>
          <a:prstGeom prst="rect">
            <a:avLst/>
          </a:prstGeom>
          <a:solidFill>
            <a:schemeClr val="accent1">
              <a:alpha val="17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 name="TextBox 6">
            <a:extLst>
              <a:ext uri="{FF2B5EF4-FFF2-40B4-BE49-F238E27FC236}">
                <a16:creationId xmlns:a16="http://schemas.microsoft.com/office/drawing/2014/main" id="{EAE328A3-61CD-D644-8BBE-2851E6ABC76A}"/>
              </a:ext>
            </a:extLst>
          </p:cNvPr>
          <p:cNvSpPr txBox="1"/>
          <p:nvPr/>
        </p:nvSpPr>
        <p:spPr>
          <a:xfrm>
            <a:off x="1324304" y="1439917"/>
            <a:ext cx="1334814" cy="830997"/>
          </a:xfrm>
          <a:prstGeom prst="rect">
            <a:avLst/>
          </a:prstGeom>
          <a:noFill/>
        </p:spPr>
        <p:txBody>
          <a:bodyPr wrap="square" rtlCol="0">
            <a:spAutoFit/>
          </a:bodyPr>
          <a:lstStyle/>
          <a:p>
            <a:pPr algn="ctr"/>
            <a:r>
              <a:rPr lang="en-US" sz="1600" dirty="0"/>
              <a:t>TEX-TSL</a:t>
            </a:r>
          </a:p>
          <a:p>
            <a:pPr algn="ctr"/>
            <a:r>
              <a:rPr lang="en-US" sz="1600" dirty="0"/>
              <a:t>FY21 Experiments</a:t>
            </a:r>
          </a:p>
        </p:txBody>
      </p:sp>
      <p:sp>
        <p:nvSpPr>
          <p:cNvPr id="8" name="Rectangle 7">
            <a:extLst>
              <a:ext uri="{FF2B5EF4-FFF2-40B4-BE49-F238E27FC236}">
                <a16:creationId xmlns:a16="http://schemas.microsoft.com/office/drawing/2014/main" id="{A85D9B16-5E6B-9047-9E05-B3016E2B0F35}"/>
              </a:ext>
            </a:extLst>
          </p:cNvPr>
          <p:cNvSpPr/>
          <p:nvPr/>
        </p:nvSpPr>
        <p:spPr bwMode="auto">
          <a:xfrm>
            <a:off x="3289738" y="2296511"/>
            <a:ext cx="2984938" cy="2695904"/>
          </a:xfrm>
          <a:prstGeom prst="rect">
            <a:avLst/>
          </a:prstGeom>
          <a:solidFill>
            <a:schemeClr val="accent1">
              <a:alpha val="17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 name="TextBox 9">
            <a:extLst>
              <a:ext uri="{FF2B5EF4-FFF2-40B4-BE49-F238E27FC236}">
                <a16:creationId xmlns:a16="http://schemas.microsoft.com/office/drawing/2014/main" id="{5D14456A-04F4-6D41-A663-8CD63610D372}"/>
              </a:ext>
            </a:extLst>
          </p:cNvPr>
          <p:cNvSpPr txBox="1"/>
          <p:nvPr/>
        </p:nvSpPr>
        <p:spPr>
          <a:xfrm>
            <a:off x="3347544" y="1445173"/>
            <a:ext cx="2853559" cy="584775"/>
          </a:xfrm>
          <a:prstGeom prst="rect">
            <a:avLst/>
          </a:prstGeom>
          <a:noFill/>
        </p:spPr>
        <p:txBody>
          <a:bodyPr wrap="square" rtlCol="0">
            <a:spAutoFit/>
          </a:bodyPr>
          <a:lstStyle/>
          <a:p>
            <a:pPr algn="ctr"/>
            <a:r>
              <a:rPr lang="en-US" sz="1600" dirty="0"/>
              <a:t>Additional TEX Baselines</a:t>
            </a:r>
          </a:p>
          <a:p>
            <a:pPr algn="ctr"/>
            <a:r>
              <a:rPr lang="en-US" sz="1600" dirty="0"/>
              <a:t>NCSP Proposal</a:t>
            </a:r>
          </a:p>
        </p:txBody>
      </p:sp>
    </p:spTree>
    <p:extLst>
      <p:ext uri="{BB962C8B-B14F-4D97-AF65-F5344CB8AC3E}">
        <p14:creationId xmlns:p14="http://schemas.microsoft.com/office/powerpoint/2010/main" val="89012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E5F43-8678-A140-8CD2-D02B4CB09299}"/>
              </a:ext>
            </a:extLst>
          </p:cNvPr>
          <p:cNvSpPr>
            <a:spLocks noGrp="1"/>
          </p:cNvSpPr>
          <p:nvPr>
            <p:ph type="title"/>
          </p:nvPr>
        </p:nvSpPr>
        <p:spPr/>
        <p:txBody>
          <a:bodyPr/>
          <a:lstStyle/>
          <a:p>
            <a:r>
              <a:rPr lang="en-US" dirty="0"/>
              <a:t>Planned Work for TEX</a:t>
            </a:r>
          </a:p>
        </p:txBody>
      </p:sp>
      <p:sp>
        <p:nvSpPr>
          <p:cNvPr id="4" name="Slide Number Placeholder 3">
            <a:extLst>
              <a:ext uri="{FF2B5EF4-FFF2-40B4-BE49-F238E27FC236}">
                <a16:creationId xmlns:a16="http://schemas.microsoft.com/office/drawing/2014/main" id="{B8B694C7-80F9-C240-9D0A-30066742EF4F}"/>
              </a:ext>
            </a:extLst>
          </p:cNvPr>
          <p:cNvSpPr>
            <a:spLocks noGrp="1"/>
          </p:cNvSpPr>
          <p:nvPr>
            <p:ph type="sldNum" sz="quarter" idx="4"/>
          </p:nvPr>
        </p:nvSpPr>
        <p:spPr/>
        <p:txBody>
          <a:bodyPr/>
          <a:lstStyle/>
          <a:p>
            <a:fld id="{675658CD-8464-4987-906E-006271C3A4BE}" type="slidenum">
              <a:rPr lang="en-US" smtClean="0"/>
              <a:pPr/>
              <a:t>16</a:t>
            </a:fld>
            <a:endParaRPr lang="en-US" dirty="0"/>
          </a:p>
        </p:txBody>
      </p:sp>
      <p:sp>
        <p:nvSpPr>
          <p:cNvPr id="5" name="Content Placeholder 4">
            <a:extLst>
              <a:ext uri="{FF2B5EF4-FFF2-40B4-BE49-F238E27FC236}">
                <a16:creationId xmlns:a16="http://schemas.microsoft.com/office/drawing/2014/main" id="{96DA3484-0667-2444-82AF-F77796DA52F6}"/>
              </a:ext>
            </a:extLst>
          </p:cNvPr>
          <p:cNvSpPr>
            <a:spLocks noGrp="1"/>
          </p:cNvSpPr>
          <p:nvPr>
            <p:ph idx="1"/>
          </p:nvPr>
        </p:nvSpPr>
        <p:spPr>
          <a:xfrm>
            <a:off x="449705" y="1344088"/>
            <a:ext cx="8229600" cy="4906889"/>
          </a:xfrm>
        </p:spPr>
        <p:txBody>
          <a:bodyPr>
            <a:noAutofit/>
          </a:bodyPr>
          <a:lstStyle/>
          <a:p>
            <a:pPr marL="0" indent="0">
              <a:spcBef>
                <a:spcPts val="0"/>
              </a:spcBef>
              <a:buNone/>
            </a:pPr>
            <a:r>
              <a:rPr lang="en-US" sz="2000" dirty="0"/>
              <a:t>TEX-Pu</a:t>
            </a:r>
          </a:p>
          <a:p>
            <a:pPr>
              <a:spcBef>
                <a:spcPts val="0"/>
              </a:spcBef>
            </a:pPr>
            <a:r>
              <a:rPr lang="en-US" sz="2000" dirty="0"/>
              <a:t>Five variations on the baseline configurations, including tantalum diluent, will be published as PU-MET-MIXED-003 in 2021</a:t>
            </a:r>
          </a:p>
          <a:p>
            <a:pPr>
              <a:spcBef>
                <a:spcPts val="0"/>
              </a:spcBef>
            </a:pPr>
            <a:r>
              <a:rPr lang="en-US" sz="2000" dirty="0"/>
              <a:t>Experiments with thicker polyethylene and Lucite moderators to provide more testing for NCSU TSLs planned for execution in 2021</a:t>
            </a:r>
          </a:p>
          <a:p>
            <a:pPr>
              <a:spcBef>
                <a:spcPts val="0"/>
              </a:spcBef>
            </a:pPr>
            <a:r>
              <a:rPr lang="en-US" sz="2000" dirty="0"/>
              <a:t>Additional variants under design to investigate </a:t>
            </a:r>
            <a:r>
              <a:rPr lang="en-US" sz="2000" baseline="30000" dirty="0"/>
              <a:t>240</a:t>
            </a:r>
            <a:r>
              <a:rPr lang="en-US" sz="2000" dirty="0"/>
              <a:t>Pu and address Hanford/SRS tank farm validation needs</a:t>
            </a:r>
          </a:p>
          <a:p>
            <a:pPr marL="0" indent="0">
              <a:spcBef>
                <a:spcPts val="0"/>
              </a:spcBef>
              <a:buNone/>
            </a:pPr>
            <a:r>
              <a:rPr lang="en-US" sz="2000" dirty="0"/>
              <a:t>TEX-HEU</a:t>
            </a:r>
          </a:p>
          <a:p>
            <a:pPr>
              <a:spcBef>
                <a:spcPts val="0"/>
              </a:spcBef>
            </a:pPr>
            <a:r>
              <a:rPr lang="en-US" sz="2000" dirty="0"/>
              <a:t>Baseline experiments with HEU Jemima plates and poly executed in 2020 and will be benchmarked in 2021, for publication in 2022</a:t>
            </a:r>
          </a:p>
          <a:p>
            <a:pPr>
              <a:spcBef>
                <a:spcPts val="0"/>
              </a:spcBef>
            </a:pPr>
            <a:r>
              <a:rPr lang="en-US" sz="2000" dirty="0"/>
              <a:t>Low Temperature experiments at -40C (-40F) with HEU final design underway, address transportation and unheated facility validation needs with the UK’s NNL</a:t>
            </a:r>
          </a:p>
          <a:p>
            <a:pPr>
              <a:spcBef>
                <a:spcPts val="0"/>
              </a:spcBef>
            </a:pPr>
            <a:r>
              <a:rPr lang="en-US" sz="2000" baseline="30000" dirty="0"/>
              <a:t>6</a:t>
            </a:r>
            <a:r>
              <a:rPr lang="en-US" sz="2000" dirty="0"/>
              <a:t>Li and chlorine diluted experiment design underway, address validation need from Y-12 (electrorefining) and LANL (solutions) and provide a test for ORNL </a:t>
            </a:r>
            <a:r>
              <a:rPr lang="en-US" sz="2000" baseline="30000" dirty="0"/>
              <a:t>35</a:t>
            </a:r>
            <a:r>
              <a:rPr lang="en-US" sz="2000" dirty="0"/>
              <a:t>Cl evaluation</a:t>
            </a:r>
          </a:p>
          <a:p>
            <a:pPr>
              <a:spcBef>
                <a:spcPts val="0"/>
              </a:spcBef>
            </a:pPr>
            <a:endParaRPr lang="en-US" sz="2000" dirty="0"/>
          </a:p>
        </p:txBody>
      </p:sp>
    </p:spTree>
    <p:extLst>
      <p:ext uri="{BB962C8B-B14F-4D97-AF65-F5344CB8AC3E}">
        <p14:creationId xmlns:p14="http://schemas.microsoft.com/office/powerpoint/2010/main" val="3027304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dirty="0"/>
              <a:t>PDV – Second try is a winner !!  </a:t>
            </a:r>
            <a:endParaRPr lang="en-US" sz="2400" b="0" dirty="0"/>
          </a:p>
        </p:txBody>
      </p:sp>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3" name="Picture 2">
            <a:extLst>
              <a:ext uri="{FF2B5EF4-FFF2-40B4-BE49-F238E27FC236}">
                <a16:creationId xmlns:a16="http://schemas.microsoft.com/office/drawing/2014/main" id="{02FCA8C0-C103-B747-A28F-9133104140CB}"/>
              </a:ext>
            </a:extLst>
          </p:cNvPr>
          <p:cNvPicPr>
            <a:picLocks noChangeAspect="1"/>
          </p:cNvPicPr>
          <p:nvPr/>
        </p:nvPicPr>
        <p:blipFill>
          <a:blip r:embed="rId2"/>
          <a:stretch>
            <a:fillRect/>
          </a:stretch>
        </p:blipFill>
        <p:spPr>
          <a:xfrm>
            <a:off x="800584" y="1352331"/>
            <a:ext cx="6463816" cy="4832569"/>
          </a:xfrm>
          <a:prstGeom prst="rect">
            <a:avLst/>
          </a:prstGeom>
        </p:spPr>
      </p:pic>
      <p:sp>
        <p:nvSpPr>
          <p:cNvPr id="16" name="TextBox 15">
            <a:extLst>
              <a:ext uri="{FF2B5EF4-FFF2-40B4-BE49-F238E27FC236}">
                <a16:creationId xmlns:a16="http://schemas.microsoft.com/office/drawing/2014/main" id="{7A307950-C06E-9A40-A094-1E90E3435E84}"/>
              </a:ext>
            </a:extLst>
          </p:cNvPr>
          <p:cNvSpPr txBox="1"/>
          <p:nvPr/>
        </p:nvSpPr>
        <p:spPr>
          <a:xfrm>
            <a:off x="5832638" y="2034232"/>
            <a:ext cx="3155244" cy="369332"/>
          </a:xfrm>
          <a:prstGeom prst="rect">
            <a:avLst/>
          </a:prstGeom>
          <a:noFill/>
        </p:spPr>
        <p:txBody>
          <a:bodyPr wrap="square" rtlCol="0">
            <a:spAutoFit/>
          </a:bodyPr>
          <a:lstStyle/>
          <a:p>
            <a:r>
              <a:rPr lang="en-US" b="1" dirty="0">
                <a:solidFill>
                  <a:srgbClr val="0070C0"/>
                </a:solidFill>
              </a:rPr>
              <a:t>Godiva-IV Surface Velocity</a:t>
            </a:r>
          </a:p>
        </p:txBody>
      </p:sp>
    </p:spTree>
    <p:extLst>
      <p:ext uri="{BB962C8B-B14F-4D97-AF65-F5344CB8AC3E}">
        <p14:creationId xmlns:p14="http://schemas.microsoft.com/office/powerpoint/2010/main" val="1371391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dirty="0"/>
              <a:t>ND2022 International Nuclear Data Conference: July 24 – 29, 2022 in Sacramento, CA</a:t>
            </a:r>
            <a:endParaRPr lang="en-US" sz="2400" b="0" dirty="0"/>
          </a:p>
        </p:txBody>
      </p:sp>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3" name="Picture 2">
            <a:extLst>
              <a:ext uri="{FF2B5EF4-FFF2-40B4-BE49-F238E27FC236}">
                <a16:creationId xmlns:a16="http://schemas.microsoft.com/office/drawing/2014/main" id="{8B6DA3DF-EC66-7343-A83A-30BA56C2D05A}"/>
              </a:ext>
            </a:extLst>
          </p:cNvPr>
          <p:cNvPicPr>
            <a:picLocks noChangeAspect="1"/>
          </p:cNvPicPr>
          <p:nvPr/>
        </p:nvPicPr>
        <p:blipFill>
          <a:blip r:embed="rId3"/>
          <a:stretch>
            <a:fillRect/>
          </a:stretch>
        </p:blipFill>
        <p:spPr>
          <a:xfrm>
            <a:off x="152400" y="1438518"/>
            <a:ext cx="8558117" cy="2396273"/>
          </a:xfrm>
          <a:prstGeom prst="rect">
            <a:avLst/>
          </a:prstGeom>
          <a:ln w="19050">
            <a:solidFill>
              <a:schemeClr val="tx1"/>
            </a:solidFill>
          </a:ln>
        </p:spPr>
      </p:pic>
      <p:sp>
        <p:nvSpPr>
          <p:cNvPr id="4" name="Content Placeholder 3">
            <a:extLst>
              <a:ext uri="{FF2B5EF4-FFF2-40B4-BE49-F238E27FC236}">
                <a16:creationId xmlns:a16="http://schemas.microsoft.com/office/drawing/2014/main" id="{D0551618-4B9B-E344-9C06-09778705FB6D}"/>
              </a:ext>
            </a:extLst>
          </p:cNvPr>
          <p:cNvSpPr>
            <a:spLocks noGrp="1"/>
          </p:cNvSpPr>
          <p:nvPr>
            <p:ph idx="1"/>
          </p:nvPr>
        </p:nvSpPr>
        <p:spPr>
          <a:xfrm>
            <a:off x="152400" y="4087091"/>
            <a:ext cx="8835482" cy="2186705"/>
          </a:xfrm>
        </p:spPr>
        <p:txBody>
          <a:bodyPr>
            <a:normAutofit lnSpcReduction="10000"/>
          </a:bodyPr>
          <a:lstStyle/>
          <a:p>
            <a:r>
              <a:rPr lang="en-US" dirty="0"/>
              <a:t>Held at the (renovated) SAFE Credit Union Convention Center</a:t>
            </a:r>
          </a:p>
          <a:p>
            <a:pPr marL="342900" lvl="1" indent="0">
              <a:buNone/>
            </a:pPr>
            <a:r>
              <a:rPr lang="en-US" dirty="0"/>
              <a:t>– Near state capitol &amp; downtown Sacramento</a:t>
            </a:r>
          </a:p>
          <a:p>
            <a:r>
              <a:rPr lang="en-US" dirty="0"/>
              <a:t>15 min. from Sacramento airport – 2 hours from OAK / SF / Tahoe</a:t>
            </a:r>
            <a:endParaRPr lang="en-US" sz="2000" dirty="0"/>
          </a:p>
          <a:p>
            <a:r>
              <a:rPr lang="en-US" dirty="0"/>
              <a:t>Room blocks reserved at Sheraton, Residence Inn &amp; Best Western hotels</a:t>
            </a:r>
          </a:p>
        </p:txBody>
      </p:sp>
      <p:pic>
        <p:nvPicPr>
          <p:cNvPr id="1026" name="Picture 2" descr="aerial rendering of the SAFE Credit Union Convention Center in Sacramento">
            <a:extLst>
              <a:ext uri="{FF2B5EF4-FFF2-40B4-BE49-F238E27FC236}">
                <a16:creationId xmlns:a16="http://schemas.microsoft.com/office/drawing/2014/main" id="{120E922E-E463-2246-B612-4DCE1701E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6521" y="1566063"/>
            <a:ext cx="3636236" cy="24440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130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34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dirty="0"/>
              <a:t>Outline</a:t>
            </a:r>
            <a:endParaRPr lang="en-US" sz="2400" b="0" dirty="0"/>
          </a:p>
        </p:txBody>
      </p:sp>
      <p:sp>
        <p:nvSpPr>
          <p:cNvPr id="6" name="Rectangle 5">
            <a:extLst>
              <a:ext uri="{FF2B5EF4-FFF2-40B4-BE49-F238E27FC236}">
                <a16:creationId xmlns:a16="http://schemas.microsoft.com/office/drawing/2014/main" id="{7EA53444-4EF8-CC48-88CA-D4136102F18C}"/>
              </a:ext>
            </a:extLst>
          </p:cNvPr>
          <p:cNvSpPr/>
          <p:nvPr/>
        </p:nvSpPr>
        <p:spPr>
          <a:xfrm>
            <a:off x="457199" y="1563153"/>
            <a:ext cx="8267701" cy="3787062"/>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latin typeface="Calibri" panose="020F0502020204030204" pitchFamily="34" charset="0"/>
                <a:cs typeface="Times New Roman" panose="02020603050405020304" pitchFamily="18" charset="0"/>
              </a:rPr>
              <a:t>TPC</a:t>
            </a:r>
          </a:p>
          <a:p>
            <a:pPr marL="285750" indent="-285750">
              <a:lnSpc>
                <a:spcPct val="150000"/>
              </a:lnSpc>
              <a:buFont typeface="Arial" panose="020B0604020202020204" pitchFamily="34" charset="0"/>
              <a:buChar char="•"/>
            </a:pPr>
            <a:r>
              <a:rPr lang="en-US" dirty="0">
                <a:latin typeface="Calibri" panose="020F0502020204030204" pitchFamily="34" charset="0"/>
                <a:cs typeface="Times New Roman" panose="02020603050405020304" pitchFamily="18" charset="0"/>
              </a:rPr>
              <a:t>PPAC</a:t>
            </a:r>
          </a:p>
          <a:p>
            <a:pPr marL="285750" indent="-285750">
              <a:lnSpc>
                <a:spcPct val="150000"/>
              </a:lnSpc>
              <a:buFont typeface="Arial" panose="020B0604020202020204" pitchFamily="34" charset="0"/>
              <a:buChar char="•"/>
            </a:pPr>
            <a:r>
              <a:rPr lang="en-US" dirty="0">
                <a:latin typeface="Calibri" panose="020F0502020204030204" pitchFamily="34" charset="0"/>
                <a:cs typeface="Times New Roman" panose="02020603050405020304" pitchFamily="18" charset="0"/>
              </a:rPr>
              <a:t>TSL issues</a:t>
            </a:r>
          </a:p>
          <a:p>
            <a:pPr marL="285750" indent="-285750">
              <a:lnSpc>
                <a:spcPct val="150000"/>
              </a:lnSpc>
              <a:buFont typeface="Arial" panose="020B0604020202020204" pitchFamily="34" charset="0"/>
              <a:buChar char="•"/>
            </a:pPr>
            <a:r>
              <a:rPr lang="en-US" dirty="0">
                <a:latin typeface="Calibri" panose="020F0502020204030204" pitchFamily="34" charset="0"/>
                <a:cs typeface="Times New Roman" panose="02020603050405020304" pitchFamily="18" charset="0"/>
              </a:rPr>
              <a:t>Photon production from thermal neutron radiative capture in Cadmium</a:t>
            </a:r>
          </a:p>
          <a:p>
            <a:pPr marL="285750" indent="-285750">
              <a:lnSpc>
                <a:spcPct val="150000"/>
              </a:lnSpc>
              <a:buFont typeface="Arial" panose="020B0604020202020204" pitchFamily="34" charset="0"/>
              <a:buChar char="•"/>
            </a:pPr>
            <a:r>
              <a:rPr lang="en-US" dirty="0">
                <a:latin typeface="Calibri" panose="020F0502020204030204" pitchFamily="34" charset="0"/>
                <a:cs typeface="Times New Roman" panose="02020603050405020304" pitchFamily="18" charset="0"/>
              </a:rPr>
              <a:t>LLNL Pulsed Spheres</a:t>
            </a:r>
          </a:p>
          <a:p>
            <a:pPr marL="285750" indent="-285750">
              <a:lnSpc>
                <a:spcPct val="150000"/>
              </a:lnSpc>
              <a:buFont typeface="Arial" panose="020B0604020202020204" pitchFamily="34" charset="0"/>
              <a:buChar char="•"/>
            </a:pPr>
            <a:r>
              <a:rPr lang="en-US" dirty="0">
                <a:latin typeface="Calibri" panose="020F0502020204030204" pitchFamily="34" charset="0"/>
                <a:cs typeface="Times New Roman" panose="02020603050405020304" pitchFamily="18" charset="0"/>
              </a:rPr>
              <a:t>NCSP AM Benchmark Intercomparison</a:t>
            </a:r>
          </a:p>
          <a:p>
            <a:pPr marL="285750" indent="-285750">
              <a:lnSpc>
                <a:spcPct val="150000"/>
              </a:lnSpc>
              <a:buFont typeface="Arial" panose="020B0604020202020204" pitchFamily="34" charset="0"/>
              <a:buChar char="•"/>
            </a:pPr>
            <a:r>
              <a:rPr lang="en-US" dirty="0">
                <a:latin typeface="Calibri" panose="020F0502020204030204" pitchFamily="34" charset="0"/>
                <a:cs typeface="Times New Roman" panose="02020603050405020304" pitchFamily="18" charset="0"/>
              </a:rPr>
              <a:t>TEX Update</a:t>
            </a:r>
          </a:p>
          <a:p>
            <a:pPr marL="285750" indent="-285750">
              <a:lnSpc>
                <a:spcPct val="150000"/>
              </a:lnSpc>
              <a:buFont typeface="Arial" panose="020B0604020202020204" pitchFamily="34" charset="0"/>
              <a:buChar char="•"/>
            </a:pPr>
            <a:r>
              <a:rPr lang="en-US" dirty="0">
                <a:latin typeface="Calibri" panose="020F0502020204030204" pitchFamily="34" charset="0"/>
                <a:cs typeface="Times New Roman" panose="02020603050405020304" pitchFamily="18" charset="0"/>
              </a:rPr>
              <a:t>PDV</a:t>
            </a:r>
          </a:p>
          <a:p>
            <a:pPr marL="285750" indent="-285750">
              <a:lnSpc>
                <a:spcPct val="150000"/>
              </a:lnSpc>
              <a:buFont typeface="Arial" panose="020B0604020202020204" pitchFamily="34" charset="0"/>
              <a:buChar char="•"/>
            </a:pPr>
            <a:r>
              <a:rPr lang="en-US" dirty="0">
                <a:latin typeface="Calibri" panose="020F0502020204030204" pitchFamily="34" charset="0"/>
                <a:cs typeface="Times New Roman" panose="02020603050405020304" pitchFamily="18" charset="0"/>
              </a:rPr>
              <a:t>ND2022</a:t>
            </a:r>
            <a:endParaRPr lang="en-US" dirty="0"/>
          </a:p>
        </p:txBody>
      </p:sp>
    </p:spTree>
    <p:extLst>
      <p:ext uri="{BB962C8B-B14F-4D97-AF65-F5344CB8AC3E}">
        <p14:creationId xmlns:p14="http://schemas.microsoft.com/office/powerpoint/2010/main" val="1766984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dirty="0"/>
              <a:t>New fission TPC </a:t>
            </a:r>
            <a:r>
              <a:rPr lang="en-US" baseline="30000" dirty="0"/>
              <a:t>239</a:t>
            </a:r>
            <a:r>
              <a:rPr lang="en-US" dirty="0"/>
              <a:t>Pu(n,f)/</a:t>
            </a:r>
            <a:r>
              <a:rPr lang="en-US" baseline="30000" dirty="0"/>
              <a:t>235</a:t>
            </a:r>
            <a:r>
              <a:rPr lang="en-US" dirty="0"/>
              <a:t>U(n,f) data</a:t>
            </a:r>
            <a:endParaRPr lang="en-US" sz="2400" b="0" dirty="0"/>
          </a:p>
        </p:txBody>
      </p:sp>
      <p:pic>
        <p:nvPicPr>
          <p:cNvPr id="3" name="Picture 2">
            <a:extLst>
              <a:ext uri="{FF2B5EF4-FFF2-40B4-BE49-F238E27FC236}">
                <a16:creationId xmlns:a16="http://schemas.microsoft.com/office/drawing/2014/main" id="{C8CB814B-D83B-EE4F-92F4-66D34C4F5625}"/>
              </a:ext>
            </a:extLst>
          </p:cNvPr>
          <p:cNvPicPr>
            <a:picLocks noChangeAspect="1"/>
          </p:cNvPicPr>
          <p:nvPr/>
        </p:nvPicPr>
        <p:blipFill>
          <a:blip r:embed="rId3"/>
          <a:stretch>
            <a:fillRect/>
          </a:stretch>
        </p:blipFill>
        <p:spPr>
          <a:xfrm>
            <a:off x="13011" y="1721912"/>
            <a:ext cx="4665152" cy="3595163"/>
          </a:xfrm>
          <a:prstGeom prst="rect">
            <a:avLst/>
          </a:prstGeom>
        </p:spPr>
      </p:pic>
      <p:pic>
        <p:nvPicPr>
          <p:cNvPr id="4" name="Picture 3">
            <a:extLst>
              <a:ext uri="{FF2B5EF4-FFF2-40B4-BE49-F238E27FC236}">
                <a16:creationId xmlns:a16="http://schemas.microsoft.com/office/drawing/2014/main" id="{B030E9CD-27A5-EF49-870B-C2BE763DA09E}"/>
              </a:ext>
            </a:extLst>
          </p:cNvPr>
          <p:cNvPicPr>
            <a:picLocks noChangeAspect="1"/>
          </p:cNvPicPr>
          <p:nvPr/>
        </p:nvPicPr>
        <p:blipFill>
          <a:blip r:embed="rId4"/>
          <a:stretch>
            <a:fillRect/>
          </a:stretch>
        </p:blipFill>
        <p:spPr>
          <a:xfrm>
            <a:off x="4502846" y="1674412"/>
            <a:ext cx="4633278" cy="3595162"/>
          </a:xfrm>
          <a:prstGeom prst="rect">
            <a:avLst/>
          </a:prstGeom>
        </p:spPr>
      </p:pic>
      <p:sp>
        <p:nvSpPr>
          <p:cNvPr id="5" name="Rectangle 4">
            <a:extLst>
              <a:ext uri="{FF2B5EF4-FFF2-40B4-BE49-F238E27FC236}">
                <a16:creationId xmlns:a16="http://schemas.microsoft.com/office/drawing/2014/main" id="{9882B471-DF6C-024F-8AD9-151A194FB192}"/>
              </a:ext>
            </a:extLst>
          </p:cNvPr>
          <p:cNvSpPr/>
          <p:nvPr/>
        </p:nvSpPr>
        <p:spPr>
          <a:xfrm>
            <a:off x="0" y="5725347"/>
            <a:ext cx="9144000" cy="369332"/>
          </a:xfrm>
          <a:prstGeom prst="rect">
            <a:avLst/>
          </a:prstGeom>
          <a:solidFill>
            <a:srgbClr val="0070C0"/>
          </a:solidFill>
        </p:spPr>
        <p:txBody>
          <a:bodyPr wrap="square">
            <a:spAutoFit/>
          </a:bodyPr>
          <a:lstStyle/>
          <a:p>
            <a:pPr algn="ctr"/>
            <a:r>
              <a:rPr lang="en-US" dirty="0">
                <a:solidFill>
                  <a:srgbClr val="FFFF00"/>
                </a:solidFill>
                <a:latin typeface="Calibri" panose="020F0502020204030204" pitchFamily="34" charset="0"/>
                <a:cs typeface="Times New Roman" panose="02020603050405020304" pitchFamily="18" charset="0"/>
              </a:rPr>
              <a:t>Shape looks good !!  An additional absolute normalization measurement planned for 2021.</a:t>
            </a:r>
            <a:endParaRPr lang="en-US" dirty="0">
              <a:solidFill>
                <a:srgbClr val="FFFF00"/>
              </a:solidFill>
            </a:endParaRPr>
          </a:p>
        </p:txBody>
      </p:sp>
    </p:spTree>
    <p:extLst>
      <p:ext uri="{BB962C8B-B14F-4D97-AF65-F5344CB8AC3E}">
        <p14:creationId xmlns:p14="http://schemas.microsoft.com/office/powerpoint/2010/main" val="1965604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baseline="30000" dirty="0"/>
              <a:t>240</a:t>
            </a:r>
            <a:r>
              <a:rPr lang="en-US" dirty="0"/>
              <a:t>Pu Fission Parallel Plate Avalanche Counter</a:t>
            </a:r>
            <a:endParaRPr lang="en-US" sz="2400" b="0" dirty="0"/>
          </a:p>
        </p:txBody>
      </p:sp>
      <p:pic>
        <p:nvPicPr>
          <p:cNvPr id="1030" name="Picture 3" descr="A picture containing indoor, table, sitting, small&#10;&#10;Description automatically generated">
            <a:extLst>
              <a:ext uri="{FF2B5EF4-FFF2-40B4-BE49-F238E27FC236}">
                <a16:creationId xmlns:a16="http://schemas.microsoft.com/office/drawing/2014/main" id="{DBFFEB03-37D9-4040-B8BD-FE321C6B4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301" y="2908300"/>
            <a:ext cx="2730500" cy="2044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
            <a:extLst>
              <a:ext uri="{FF2B5EF4-FFF2-40B4-BE49-F238E27FC236}">
                <a16:creationId xmlns:a16="http://schemas.microsoft.com/office/drawing/2014/main" id="{8206AD1A-9ACC-E242-BED7-89675D45B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491138">
            <a:off x="1370327" y="2726463"/>
            <a:ext cx="2019300" cy="2298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
            <a:extLst>
              <a:ext uri="{FF2B5EF4-FFF2-40B4-BE49-F238E27FC236}">
                <a16:creationId xmlns:a16="http://schemas.microsoft.com/office/drawing/2014/main" id="{CC53E1B8-3A75-6242-83DD-70979DAD96AE}"/>
              </a:ext>
            </a:extLst>
          </p:cNvPr>
          <p:cNvSpPr txBox="1">
            <a:spLocks noChangeArrowheads="1"/>
          </p:cNvSpPr>
          <p:nvPr/>
        </p:nvSpPr>
        <p:spPr bwMode="auto">
          <a:xfrm>
            <a:off x="800154" y="5115229"/>
            <a:ext cx="3067050" cy="711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Fig. 1 </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exploded view of the electroplating cell.  The target frame can be seen in green with a seal O-ring shown in red.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2">
            <a:extLst>
              <a:ext uri="{FF2B5EF4-FFF2-40B4-BE49-F238E27FC236}">
                <a16:creationId xmlns:a16="http://schemas.microsoft.com/office/drawing/2014/main" id="{821EF34D-166D-9F41-80D1-65D527039B72}"/>
              </a:ext>
            </a:extLst>
          </p:cNvPr>
          <p:cNvSpPr txBox="1">
            <a:spLocks noChangeArrowheads="1"/>
          </p:cNvSpPr>
          <p:nvPr/>
        </p:nvSpPr>
        <p:spPr bwMode="auto">
          <a:xfrm>
            <a:off x="4846380" y="5112193"/>
            <a:ext cx="3805079" cy="118065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Fig. 2 </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a:t>
            </a: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PPAC</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fission chamber on the bench for a vacuum test. Isobutane connection to the chamber is through the Poly-Flow tubing attached to the top. PPAC signals are transmitted through the 12 electric vacuum feedthroughs shown in the front cover (right side of the picture).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29162E28-2CE3-3E4A-8A98-4C50C5D63D46}"/>
              </a:ext>
            </a:extLst>
          </p:cNvPr>
          <p:cNvSpPr>
            <a:spLocks noChangeArrowheads="1"/>
          </p:cNvSpPr>
          <p:nvPr/>
        </p:nvSpPr>
        <p:spPr bwMode="auto">
          <a:xfrm>
            <a:off x="270164" y="1411724"/>
            <a:ext cx="84334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Current status</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800" b="0" i="0" u="none" strike="noStrike" cap="none" normalizeH="0" baseline="0" dirty="0">
              <a:ln>
                <a:noFill/>
              </a:ln>
              <a:solidFill>
                <a:schemeClr val="tx1"/>
              </a:solidFill>
              <a:effectLst/>
            </a:endParaRPr>
          </a:p>
          <a:p>
            <a:pPr marL="117475" marR="0" lvl="0" indent="-117475" algn="l" defTabSz="914400" rtl="0" eaLnBrk="0" fontAlgn="base" latinLnBrk="0" hangingPunct="0">
              <a:lnSpc>
                <a:spcPct val="100000"/>
              </a:lnSpc>
              <a:spcBef>
                <a:spcPct val="0"/>
              </a:spcBef>
              <a:spcAft>
                <a:spcPct val="0"/>
              </a:spcAft>
              <a:buClrTx/>
              <a:buSzTx/>
              <a:buFontTx/>
              <a:buChar char="•"/>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Roger Henderson has demonstrated successfully that the fragile Al foil can stand multiple cycles of attach and detach from the electroplating cell without damaging the foil integrity. This cell is shown in Fig. 1</a:t>
            </a: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We </a:t>
            </a:r>
            <a:r>
              <a:rPr lang="en-US" altLang="en-US" sz="1200" dirty="0">
                <a:latin typeface="Calibri" panose="020F0502020204030204" pitchFamily="34" charset="0"/>
                <a:ea typeface="Calibri" panose="020F0502020204030204" pitchFamily="34" charset="0"/>
                <a:cs typeface="Times New Roman" panose="02020603050405020304" pitchFamily="18" charset="0"/>
              </a:rPr>
              <a:t>expect</a:t>
            </a: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to begin the electroplating of </a:t>
            </a:r>
            <a:r>
              <a:rPr kumimoji="0" lang="en-US" altLang="en-US" sz="1200" b="0" i="0" u="none" strike="noStrike" cap="none" normalizeH="0" baseline="30000" dirty="0">
                <a:ln>
                  <a:noFill/>
                </a:ln>
                <a:effectLst/>
                <a:latin typeface="Calibri" panose="020F0502020204030204" pitchFamily="34" charset="0"/>
                <a:ea typeface="Calibri" panose="020F0502020204030204" pitchFamily="34" charset="0"/>
                <a:cs typeface="Times New Roman" panose="02020603050405020304" pitchFamily="18" charset="0"/>
              </a:rPr>
              <a:t>240</a:t>
            </a: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Pu on the thin aluminum foil of 2.5 </a:t>
            </a: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m in </a:t>
            </a:r>
            <a:r>
              <a:rPr lang="en-US" altLang="en-US" sz="1200" dirty="0">
                <a:latin typeface="Calibri" panose="020F0502020204030204" pitchFamily="34" charset="0"/>
                <a:ea typeface="Calibri" panose="020F0502020204030204" pitchFamily="34" charset="0"/>
                <a:cs typeface="Times New Roman" panose="02020603050405020304" pitchFamily="18" charset="0"/>
              </a:rPr>
              <a:t>Jan/Feb 2021 and be completed by June 2021.</a:t>
            </a:r>
            <a:endParaRPr kumimoji="0" lang="en-US" altLang="en-US" sz="800" b="0" i="0" u="none" strike="noStrike" cap="none" normalizeH="0" baseline="0" dirty="0">
              <a:ln>
                <a:noFill/>
              </a:ln>
              <a:effectLst/>
              <a:sym typeface="Symbol" pitchFamily="2" charset="2"/>
            </a:endParaRPr>
          </a:p>
          <a:p>
            <a:pPr marL="117475" marR="0" lvl="0" indent="-117475" algn="l" defTabSz="914400" rtl="0" eaLnBrk="0" fontAlgn="base" latinLnBrk="0" hangingPunct="0">
              <a:lnSpc>
                <a:spcPct val="100000"/>
              </a:lnSpc>
              <a:spcBef>
                <a:spcPct val="0"/>
              </a:spcBef>
              <a:spcAft>
                <a:spcPct val="0"/>
              </a:spcAft>
              <a:buClrTx/>
              <a:buSzTx/>
              <a:buFontTx/>
              <a:buChar char="•"/>
            </a:pPr>
            <a:r>
              <a:rPr lang="en-US" altLang="en-US" sz="1200" dirty="0">
                <a:latin typeface="Calibri" panose="020F0502020204030204" pitchFamily="34" charset="0"/>
                <a:ea typeface="Calibri" panose="020F0502020204030204" pitchFamily="34" charset="0"/>
                <a:cs typeface="Times New Roman" panose="02020603050405020304" pitchFamily="18" charset="0"/>
                <a:sym typeface="Symbol" pitchFamily="2" charset="2"/>
              </a:rPr>
              <a:t>All</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 procured parts, including the chamber, target frames, thin metal foils, and cables, have arrived. Mounting the metal foils to the target frames has been completed and they are now ready for electroplating. Cable creation is in progress. </a:t>
            </a: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The PPAC fission </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chamber has been successfully tested for vacuum integrity, shown in Fig. 2.</a:t>
            </a:r>
            <a:endParaRPr kumimoji="0" lang="en-US" altLang="en-US" sz="800" b="0" i="0" u="none" strike="noStrike" cap="none" normalizeH="0" baseline="0" dirty="0">
              <a:ln>
                <a:noFill/>
              </a:ln>
              <a:solidFill>
                <a:schemeClr val="tx1"/>
              </a:solidFill>
              <a:effectLst/>
              <a:sym typeface="Symbol"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endParaRPr>
          </a:p>
        </p:txBody>
      </p:sp>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2709168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baseline="30000" dirty="0"/>
              <a:t>240</a:t>
            </a:r>
            <a:r>
              <a:rPr lang="en-US" dirty="0"/>
              <a:t>Pu Fission Parallel Plate Avalanche Counter</a:t>
            </a:r>
            <a:endParaRPr lang="en-US" sz="2400" b="0" dirty="0"/>
          </a:p>
        </p:txBody>
      </p:sp>
      <p:sp>
        <p:nvSpPr>
          <p:cNvPr id="6" name="Text Box 1">
            <a:extLst>
              <a:ext uri="{FF2B5EF4-FFF2-40B4-BE49-F238E27FC236}">
                <a16:creationId xmlns:a16="http://schemas.microsoft.com/office/drawing/2014/main" id="{CC53E1B8-3A75-6242-83DD-70979DAD96AE}"/>
              </a:ext>
            </a:extLst>
          </p:cNvPr>
          <p:cNvSpPr txBox="1">
            <a:spLocks noChangeArrowheads="1"/>
          </p:cNvSpPr>
          <p:nvPr/>
        </p:nvSpPr>
        <p:spPr bwMode="auto">
          <a:xfrm>
            <a:off x="4459112" y="3243162"/>
            <a:ext cx="3903010" cy="711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Fig. 3 </a:t>
            </a:r>
            <a:r>
              <a:rPr lang="en-US" altLang="en-US" sz="1200" dirty="0">
                <a:latin typeface="Calibri" panose="020F0502020204030204" pitchFamily="34" charset="0"/>
                <a:ea typeface="Calibri" panose="020F0502020204030204" pitchFamily="34" charset="0"/>
                <a:cs typeface="Times New Roman" panose="02020603050405020304" pitchFamily="18" charset="0"/>
              </a:rPr>
              <a:t> Photo showing the wiring inside the PPAC chamber (fabricated by Sean McLaughlin).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6" name="Picture 15">
            <a:extLst>
              <a:ext uri="{FF2B5EF4-FFF2-40B4-BE49-F238E27FC236}">
                <a16:creationId xmlns:a16="http://schemas.microsoft.com/office/drawing/2014/main" id="{B5476E30-F0CA-1046-9F5E-004F7B261F36}"/>
              </a:ext>
            </a:extLst>
          </p:cNvPr>
          <p:cNvPicPr>
            <a:picLocks noChangeAspect="1"/>
          </p:cNvPicPr>
          <p:nvPr/>
        </p:nvPicPr>
        <p:blipFill>
          <a:blip r:embed="rId2"/>
          <a:stretch>
            <a:fillRect/>
          </a:stretch>
        </p:blipFill>
        <p:spPr>
          <a:xfrm rot="5400000">
            <a:off x="-258141" y="1966060"/>
            <a:ext cx="4961347" cy="3721010"/>
          </a:xfrm>
          <a:prstGeom prst="rect">
            <a:avLst/>
          </a:prstGeom>
        </p:spPr>
      </p:pic>
    </p:spTree>
    <p:extLst>
      <p:ext uri="{BB962C8B-B14F-4D97-AF65-F5344CB8AC3E}">
        <p14:creationId xmlns:p14="http://schemas.microsoft.com/office/powerpoint/2010/main" val="2156079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dirty="0"/>
              <a:t>Processing Thermal Neutron Scattering Laws</a:t>
            </a:r>
            <a:endParaRPr lang="en-US" sz="2400" b="0" dirty="0"/>
          </a:p>
        </p:txBody>
      </p:sp>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3" name="Picture 2">
            <a:extLst>
              <a:ext uri="{FF2B5EF4-FFF2-40B4-BE49-F238E27FC236}">
                <a16:creationId xmlns:a16="http://schemas.microsoft.com/office/drawing/2014/main" id="{CEA7C6DA-8992-9C42-9324-BA13999DD936}"/>
              </a:ext>
            </a:extLst>
          </p:cNvPr>
          <p:cNvPicPr>
            <a:picLocks noChangeAspect="1"/>
          </p:cNvPicPr>
          <p:nvPr/>
        </p:nvPicPr>
        <p:blipFill>
          <a:blip r:embed="rId3"/>
          <a:stretch>
            <a:fillRect/>
          </a:stretch>
        </p:blipFill>
        <p:spPr>
          <a:xfrm>
            <a:off x="1187450" y="1485901"/>
            <a:ext cx="6769099" cy="3981823"/>
          </a:xfrm>
          <a:prstGeom prst="rect">
            <a:avLst/>
          </a:prstGeom>
        </p:spPr>
      </p:pic>
      <p:sp>
        <p:nvSpPr>
          <p:cNvPr id="4" name="Rectangle 3">
            <a:extLst>
              <a:ext uri="{FF2B5EF4-FFF2-40B4-BE49-F238E27FC236}">
                <a16:creationId xmlns:a16="http://schemas.microsoft.com/office/drawing/2014/main" id="{EEAC4BFC-E6FD-7A47-B412-B8CAC62D0989}"/>
              </a:ext>
            </a:extLst>
          </p:cNvPr>
          <p:cNvSpPr/>
          <p:nvPr/>
        </p:nvSpPr>
        <p:spPr>
          <a:xfrm>
            <a:off x="0" y="5725347"/>
            <a:ext cx="9144000" cy="369332"/>
          </a:xfrm>
          <a:prstGeom prst="rect">
            <a:avLst/>
          </a:prstGeom>
          <a:solidFill>
            <a:srgbClr val="0070C0"/>
          </a:solidFill>
        </p:spPr>
        <p:txBody>
          <a:bodyPr wrap="square">
            <a:spAutoFit/>
          </a:bodyPr>
          <a:lstStyle/>
          <a:p>
            <a:pPr algn="ctr"/>
            <a:r>
              <a:rPr lang="en-US" dirty="0">
                <a:solidFill>
                  <a:srgbClr val="FFFF00"/>
                </a:solidFill>
                <a:latin typeface="Calibri" panose="020F0502020204030204" pitchFamily="34" charset="0"/>
                <a:cs typeface="Times New Roman" panose="02020603050405020304" pitchFamily="18" charset="0"/>
              </a:rPr>
              <a:t>Discrepancies due to different interpolation and extrapolation assumptions in processing codes</a:t>
            </a:r>
            <a:endParaRPr lang="en-US" dirty="0">
              <a:solidFill>
                <a:srgbClr val="FFFF00"/>
              </a:solidFill>
            </a:endParaRPr>
          </a:p>
        </p:txBody>
      </p:sp>
    </p:spTree>
    <p:extLst>
      <p:ext uri="{BB962C8B-B14F-4D97-AF65-F5344CB8AC3E}">
        <p14:creationId xmlns:p14="http://schemas.microsoft.com/office/powerpoint/2010/main" val="2259414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baseline="30000" dirty="0"/>
              <a:t>113</a:t>
            </a:r>
            <a:r>
              <a:rPr lang="en-US" dirty="0"/>
              <a:t>Cd(n,g) Major Lines</a:t>
            </a:r>
            <a:endParaRPr lang="en-US" sz="2400" b="0" dirty="0"/>
          </a:p>
        </p:txBody>
      </p:sp>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3" name="Picture 2" descr="Table&#10;&#10;Description automatically generated">
            <a:extLst>
              <a:ext uri="{FF2B5EF4-FFF2-40B4-BE49-F238E27FC236}">
                <a16:creationId xmlns:a16="http://schemas.microsoft.com/office/drawing/2014/main" id="{AAE3D12D-555A-8640-89DD-F6D1A68813A3}"/>
              </a:ext>
            </a:extLst>
          </p:cNvPr>
          <p:cNvPicPr>
            <a:picLocks noChangeAspect="1"/>
          </p:cNvPicPr>
          <p:nvPr/>
        </p:nvPicPr>
        <p:blipFill>
          <a:blip r:embed="rId2"/>
          <a:stretch>
            <a:fillRect/>
          </a:stretch>
        </p:blipFill>
        <p:spPr>
          <a:xfrm>
            <a:off x="564292" y="1436330"/>
            <a:ext cx="8064843" cy="3974484"/>
          </a:xfrm>
          <a:prstGeom prst="rect">
            <a:avLst/>
          </a:prstGeom>
        </p:spPr>
      </p:pic>
      <p:sp>
        <p:nvSpPr>
          <p:cNvPr id="4" name="Oval 3">
            <a:extLst>
              <a:ext uri="{FF2B5EF4-FFF2-40B4-BE49-F238E27FC236}">
                <a16:creationId xmlns:a16="http://schemas.microsoft.com/office/drawing/2014/main" id="{144D6504-6815-3041-A16E-AA60492562B7}"/>
              </a:ext>
            </a:extLst>
          </p:cNvPr>
          <p:cNvSpPr/>
          <p:nvPr/>
        </p:nvSpPr>
        <p:spPr bwMode="auto">
          <a:xfrm>
            <a:off x="2977979" y="1954428"/>
            <a:ext cx="1099751" cy="308919"/>
          </a:xfrm>
          <a:prstGeom prst="ellipse">
            <a:avLst/>
          </a:prstGeom>
          <a:noFill/>
          <a:ln w="19050">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ln>
                <a:solidFill>
                  <a:srgbClr val="FF0000"/>
                </a:solidFill>
              </a:ln>
              <a:solidFill>
                <a:srgbClr val="000000"/>
              </a:solidFill>
            </a:endParaRPr>
          </a:p>
        </p:txBody>
      </p:sp>
      <p:sp>
        <p:nvSpPr>
          <p:cNvPr id="11" name="Rectangle 10">
            <a:extLst>
              <a:ext uri="{FF2B5EF4-FFF2-40B4-BE49-F238E27FC236}">
                <a16:creationId xmlns:a16="http://schemas.microsoft.com/office/drawing/2014/main" id="{08EBA9F4-391B-7F47-927C-BC9F575882A6}"/>
              </a:ext>
            </a:extLst>
          </p:cNvPr>
          <p:cNvSpPr/>
          <p:nvPr/>
        </p:nvSpPr>
        <p:spPr>
          <a:xfrm>
            <a:off x="0" y="5725347"/>
            <a:ext cx="9144000" cy="369332"/>
          </a:xfrm>
          <a:prstGeom prst="rect">
            <a:avLst/>
          </a:prstGeom>
          <a:solidFill>
            <a:srgbClr val="0070C0"/>
          </a:solidFill>
        </p:spPr>
        <p:txBody>
          <a:bodyPr wrap="square">
            <a:spAutoFit/>
          </a:bodyPr>
          <a:lstStyle/>
          <a:p>
            <a:pPr algn="ctr"/>
            <a:r>
              <a:rPr lang="en-US" dirty="0">
                <a:solidFill>
                  <a:srgbClr val="FFFF00"/>
                </a:solidFill>
                <a:latin typeface="Calibri" panose="020F0502020204030204" pitchFamily="34" charset="0"/>
                <a:cs typeface="Times New Roman" panose="02020603050405020304" pitchFamily="18" charset="0"/>
              </a:rPr>
              <a:t>EGAF normalization error</a:t>
            </a:r>
            <a:endParaRPr lang="en-US" dirty="0">
              <a:solidFill>
                <a:srgbClr val="FFFF00"/>
              </a:solidFill>
            </a:endParaRPr>
          </a:p>
        </p:txBody>
      </p:sp>
    </p:spTree>
    <p:extLst>
      <p:ext uri="{BB962C8B-B14F-4D97-AF65-F5344CB8AC3E}">
        <p14:creationId xmlns:p14="http://schemas.microsoft.com/office/powerpoint/2010/main" val="1891383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baseline="30000" dirty="0"/>
              <a:t>113</a:t>
            </a:r>
            <a:r>
              <a:rPr lang="en-US" dirty="0"/>
              <a:t>Cd(n,g) Spectrum</a:t>
            </a:r>
            <a:endParaRPr lang="en-US" sz="2400" b="0" dirty="0"/>
          </a:p>
        </p:txBody>
      </p:sp>
      <p:pic>
        <p:nvPicPr>
          <p:cNvPr id="2" name="Picture 1">
            <a:extLst>
              <a:ext uri="{FF2B5EF4-FFF2-40B4-BE49-F238E27FC236}">
                <a16:creationId xmlns:a16="http://schemas.microsoft.com/office/drawing/2014/main" id="{F7891A86-0482-4149-A868-4C665DBC63DC}"/>
              </a:ext>
            </a:extLst>
          </p:cNvPr>
          <p:cNvPicPr>
            <a:picLocks noChangeAspect="1"/>
          </p:cNvPicPr>
          <p:nvPr/>
        </p:nvPicPr>
        <p:blipFill>
          <a:blip r:embed="rId2"/>
          <a:stretch>
            <a:fillRect/>
          </a:stretch>
        </p:blipFill>
        <p:spPr>
          <a:xfrm>
            <a:off x="593124" y="1294795"/>
            <a:ext cx="7846541" cy="4474981"/>
          </a:xfrm>
          <a:prstGeom prst="rect">
            <a:avLst/>
          </a:prstGeom>
        </p:spPr>
      </p:pic>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 name="Picture 4">
            <a:extLst>
              <a:ext uri="{FF2B5EF4-FFF2-40B4-BE49-F238E27FC236}">
                <a16:creationId xmlns:a16="http://schemas.microsoft.com/office/drawing/2014/main" id="{FA8AD8C1-6509-EB49-AAA8-5E9A90ED3A70}"/>
              </a:ext>
            </a:extLst>
          </p:cNvPr>
          <p:cNvPicPr>
            <a:picLocks noChangeAspect="1"/>
          </p:cNvPicPr>
          <p:nvPr/>
        </p:nvPicPr>
        <p:blipFill>
          <a:blip r:embed="rId3"/>
          <a:stretch>
            <a:fillRect/>
          </a:stretch>
        </p:blipFill>
        <p:spPr>
          <a:xfrm>
            <a:off x="5137361" y="129915"/>
            <a:ext cx="2877711" cy="1098363"/>
          </a:xfrm>
          <a:prstGeom prst="rect">
            <a:avLst/>
          </a:prstGeom>
        </p:spPr>
      </p:pic>
      <p:sp>
        <p:nvSpPr>
          <p:cNvPr id="6" name="Rectangle 5">
            <a:extLst>
              <a:ext uri="{FF2B5EF4-FFF2-40B4-BE49-F238E27FC236}">
                <a16:creationId xmlns:a16="http://schemas.microsoft.com/office/drawing/2014/main" id="{C11E163E-9DD4-5C40-B37B-6F8C0923055C}"/>
              </a:ext>
            </a:extLst>
          </p:cNvPr>
          <p:cNvSpPr/>
          <p:nvPr/>
        </p:nvSpPr>
        <p:spPr>
          <a:xfrm>
            <a:off x="0" y="5879014"/>
            <a:ext cx="9144000" cy="369332"/>
          </a:xfrm>
          <a:prstGeom prst="rect">
            <a:avLst/>
          </a:prstGeom>
          <a:solidFill>
            <a:srgbClr val="0070C0"/>
          </a:solidFill>
        </p:spPr>
        <p:txBody>
          <a:bodyPr wrap="square">
            <a:spAutoFit/>
          </a:bodyPr>
          <a:lstStyle/>
          <a:p>
            <a:pPr algn="ctr"/>
            <a:r>
              <a:rPr lang="en-US" dirty="0">
                <a:solidFill>
                  <a:srgbClr val="FFFF00"/>
                </a:solidFill>
                <a:latin typeface="Calibri" panose="020F0502020204030204" pitchFamily="34" charset="0"/>
                <a:ea typeface="Calibri" panose="020F0502020204030204" pitchFamily="34" charset="0"/>
                <a:cs typeface="Calibri" panose="020F0502020204030204" pitchFamily="34" charset="0"/>
              </a:rPr>
              <a:t>Belgya data normalized to </a:t>
            </a:r>
            <a:r>
              <a:rPr lang="en-US" baseline="30000" dirty="0">
                <a:solidFill>
                  <a:srgbClr val="FFFF00"/>
                </a:solidFill>
                <a:latin typeface="Calibri" panose="020F0502020204030204" pitchFamily="34" charset="0"/>
                <a:ea typeface="Calibri" panose="020F0502020204030204" pitchFamily="34" charset="0"/>
                <a:cs typeface="Calibri" panose="020F0502020204030204" pitchFamily="34" charset="0"/>
              </a:rPr>
              <a:t>113</a:t>
            </a:r>
            <a:r>
              <a:rPr lang="en-US" dirty="0">
                <a:solidFill>
                  <a:srgbClr val="FFFF00"/>
                </a:solidFill>
                <a:latin typeface="Calibri" panose="020F0502020204030204" pitchFamily="34" charset="0"/>
                <a:ea typeface="Calibri" panose="020F0502020204030204" pitchFamily="34" charset="0"/>
                <a:cs typeface="Calibri" panose="020F0502020204030204" pitchFamily="34" charset="0"/>
              </a:rPr>
              <a:t>Cd thermal (n,g) cross section of 19959.758 barns in ENDF/B-VIII.0.</a:t>
            </a:r>
            <a:r>
              <a:rPr lang="en-US" dirty="0">
                <a:solidFill>
                  <a:srgbClr val="FFFF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9153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8D0C6EDF-E2D4-CC41-AAE4-FF819DD58CC7}"/>
              </a:ext>
            </a:extLst>
          </p:cNvPr>
          <p:cNvSpPr txBox="1">
            <a:spLocks/>
          </p:cNvSpPr>
          <p:nvPr/>
        </p:nvSpPr>
        <p:spPr>
          <a:xfrm>
            <a:off x="457199" y="219507"/>
            <a:ext cx="8530683" cy="1008771"/>
          </a:xfrm>
          <a:prstGeom prst="rect">
            <a:avLst/>
          </a:prstGeom>
        </p:spPr>
        <p:txBody>
          <a:bodyPr anchor="ct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dirty="0"/>
              <a:t>Silene CAAS Benchmark</a:t>
            </a:r>
            <a:endParaRPr lang="en-US" sz="2400" b="0" dirty="0"/>
          </a:p>
        </p:txBody>
      </p:sp>
      <p:sp>
        <p:nvSpPr>
          <p:cNvPr id="12" name="Rectangle 8">
            <a:extLst>
              <a:ext uri="{FF2B5EF4-FFF2-40B4-BE49-F238E27FC236}">
                <a16:creationId xmlns:a16="http://schemas.microsoft.com/office/drawing/2014/main" id="{2C04730B-9C52-5844-AC64-5BC00B9CEE3D}"/>
              </a:ext>
            </a:extLst>
          </p:cNvPr>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98D06F38-110C-724B-8B3E-6B990227234F}"/>
              </a:ext>
            </a:extLst>
          </p:cNvPr>
          <p:cNvSpPr>
            <a:spLocks noChangeArrowheads="1"/>
          </p:cNvSpPr>
          <p:nvPr/>
        </p:nvSpPr>
        <p:spPr bwMode="auto">
          <a:xfrm>
            <a:off x="152400"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400253FE-D7F2-2F41-81A2-2CE899EC79EF}"/>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13">
            <a:extLst>
              <a:ext uri="{FF2B5EF4-FFF2-40B4-BE49-F238E27FC236}">
                <a16:creationId xmlns:a16="http://schemas.microsoft.com/office/drawing/2014/main" id="{52F7537F-445B-C949-81AC-4A651124694B}"/>
              </a:ext>
            </a:extLst>
          </p:cNvPr>
          <p:cNvSpPr>
            <a:spLocks noChangeArrowheads="1"/>
          </p:cNvSpPr>
          <p:nvPr/>
        </p:nvSpPr>
        <p:spPr bwMode="auto">
          <a:xfrm>
            <a:off x="152400" y="495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 name="Picture 1">
            <a:extLst>
              <a:ext uri="{FF2B5EF4-FFF2-40B4-BE49-F238E27FC236}">
                <a16:creationId xmlns:a16="http://schemas.microsoft.com/office/drawing/2014/main" id="{7FB5C102-6DDC-0646-9299-77EC498800F3}"/>
              </a:ext>
            </a:extLst>
          </p:cNvPr>
          <p:cNvPicPr>
            <a:picLocks noChangeAspect="1"/>
          </p:cNvPicPr>
          <p:nvPr/>
        </p:nvPicPr>
        <p:blipFill>
          <a:blip r:embed="rId2"/>
          <a:stretch>
            <a:fillRect/>
          </a:stretch>
        </p:blipFill>
        <p:spPr>
          <a:xfrm>
            <a:off x="1458098" y="1377051"/>
            <a:ext cx="6244446" cy="4255474"/>
          </a:xfrm>
          <a:prstGeom prst="rect">
            <a:avLst/>
          </a:prstGeom>
        </p:spPr>
      </p:pic>
      <p:sp>
        <p:nvSpPr>
          <p:cNvPr id="3" name="TextBox 2">
            <a:extLst>
              <a:ext uri="{FF2B5EF4-FFF2-40B4-BE49-F238E27FC236}">
                <a16:creationId xmlns:a16="http://schemas.microsoft.com/office/drawing/2014/main" id="{765CEC3D-AD54-2F41-AEDA-5BC85F7E0344}"/>
              </a:ext>
            </a:extLst>
          </p:cNvPr>
          <p:cNvSpPr txBox="1"/>
          <p:nvPr/>
        </p:nvSpPr>
        <p:spPr>
          <a:xfrm>
            <a:off x="5643117" y="3272036"/>
            <a:ext cx="926756" cy="238527"/>
          </a:xfrm>
          <a:prstGeom prst="rect">
            <a:avLst/>
          </a:prstGeom>
          <a:noFill/>
        </p:spPr>
        <p:txBody>
          <a:bodyPr wrap="square" rtlCol="0">
            <a:spAutoFit/>
          </a:bodyPr>
          <a:lstStyle/>
          <a:p>
            <a:r>
              <a:rPr lang="en-US" sz="950" dirty="0">
                <a:solidFill>
                  <a:schemeClr val="tx1">
                    <a:lumMod val="75000"/>
                    <a:lumOff val="25000"/>
                  </a:schemeClr>
                </a:solidFill>
              </a:rPr>
              <a:t>Cd lined</a:t>
            </a:r>
          </a:p>
        </p:txBody>
      </p:sp>
      <p:sp>
        <p:nvSpPr>
          <p:cNvPr id="11" name="Rectangle 10">
            <a:extLst>
              <a:ext uri="{FF2B5EF4-FFF2-40B4-BE49-F238E27FC236}">
                <a16:creationId xmlns:a16="http://schemas.microsoft.com/office/drawing/2014/main" id="{64E42DF8-E024-2E4A-B96F-D575F487B488}"/>
              </a:ext>
            </a:extLst>
          </p:cNvPr>
          <p:cNvSpPr/>
          <p:nvPr/>
        </p:nvSpPr>
        <p:spPr>
          <a:xfrm>
            <a:off x="0" y="5879014"/>
            <a:ext cx="9144000" cy="369332"/>
          </a:xfrm>
          <a:prstGeom prst="rect">
            <a:avLst/>
          </a:prstGeom>
          <a:solidFill>
            <a:srgbClr val="0070C0"/>
          </a:solidFill>
        </p:spPr>
        <p:txBody>
          <a:bodyPr wrap="square">
            <a:spAutoFit/>
          </a:bodyPr>
          <a:lstStyle/>
          <a:p>
            <a:pPr algn="ctr"/>
            <a:r>
              <a:rPr lang="en-US" dirty="0">
                <a:solidFill>
                  <a:srgbClr val="FFFF00"/>
                </a:solidFill>
                <a:latin typeface="Calibri" panose="020F0502020204030204" pitchFamily="34" charset="0"/>
                <a:cs typeface="Calibri" panose="020F0502020204030204" pitchFamily="34" charset="0"/>
              </a:rPr>
              <a:t>ALARM-TRAN-CH2-SHIELD-002</a:t>
            </a:r>
          </a:p>
        </p:txBody>
      </p:sp>
    </p:spTree>
    <p:extLst>
      <p:ext uri="{BB962C8B-B14F-4D97-AF65-F5344CB8AC3E}">
        <p14:creationId xmlns:p14="http://schemas.microsoft.com/office/powerpoint/2010/main" val="28343040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EINRICHS_ICNC2015_ISS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HEINRICHS_ICNC2015_ISSA.potx</Template>
  <TotalTime>1574</TotalTime>
  <Words>735</Words>
  <Application>Microsoft Macintosh PowerPoint</Application>
  <PresentationFormat>On-screen Show (4:3)</PresentationFormat>
  <Paragraphs>81</Paragraphs>
  <Slides>19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Lucida Grande</vt:lpstr>
      <vt:lpstr>Wingdings</vt:lpstr>
      <vt:lpstr>Wingdings 2</vt:lpstr>
      <vt:lpstr>HEINRICHS_ICNC2015_ISSA</vt:lpstr>
      <vt:lpstr>LLNL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PMM-002 Results- TEX Pu Baselines</vt:lpstr>
      <vt:lpstr>PMM-002 Results and Additional Work</vt:lpstr>
      <vt:lpstr>Planned Work for TEX</vt:lpstr>
      <vt:lpstr>PowerPoint Presentation</vt:lpstr>
      <vt:lpstr>PowerPoint Presentation</vt:lpstr>
      <vt:lpstr>PowerPoint Presentation</vt:lpstr>
    </vt:vector>
  </TitlesOfParts>
  <Company>LLNL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Hadley, Kirk Hadley</dc:creator>
  <cp:lastModifiedBy>Heinrichs, David P.</cp:lastModifiedBy>
  <cp:revision>164</cp:revision>
  <cp:lastPrinted>2015-09-05T01:18:58Z</cp:lastPrinted>
  <dcterms:created xsi:type="dcterms:W3CDTF">2015-07-06T19:43:41Z</dcterms:created>
  <dcterms:modified xsi:type="dcterms:W3CDTF">2020-12-02T21:43:10Z</dcterms:modified>
</cp:coreProperties>
</file>