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1432" r:id="rId3"/>
    <p:sldId id="275" r:id="rId4"/>
    <p:sldId id="1429" r:id="rId5"/>
    <p:sldId id="304" r:id="rId6"/>
    <p:sldId id="1430" r:id="rId7"/>
    <p:sldId id="305" r:id="rId8"/>
    <p:sldId id="287" r:id="rId9"/>
    <p:sldId id="288" r:id="rId10"/>
    <p:sldId id="436" r:id="rId11"/>
    <p:sldId id="432" r:id="rId12"/>
    <p:sldId id="1431" r:id="rId13"/>
    <p:sldId id="1424" r:id="rId14"/>
    <p:sldId id="286" r:id="rId15"/>
    <p:sldId id="1433" r:id="rId16"/>
    <p:sldId id="1434" r:id="rId17"/>
    <p:sldId id="1435" r:id="rId18"/>
    <p:sldId id="1427" r:id="rId19"/>
    <p:sldId id="1437" r:id="rId20"/>
    <p:sldId id="1436" r:id="rId21"/>
    <p:sldId id="282" r:id="rId22"/>
    <p:sldId id="283" r:id="rId23"/>
    <p:sldId id="1442" r:id="rId24"/>
    <p:sldId id="1425" r:id="rId25"/>
    <p:sldId id="1438" r:id="rId26"/>
    <p:sldId id="1439" r:id="rId27"/>
    <p:sldId id="1440" r:id="rId28"/>
    <p:sldId id="298" r:id="rId29"/>
    <p:sldId id="258" r:id="rId30"/>
    <p:sldId id="259" r:id="rId31"/>
    <p:sldId id="279" r:id="rId32"/>
    <p:sldId id="257" r:id="rId33"/>
    <p:sldId id="1441" r:id="rId34"/>
    <p:sldId id="1428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inkenbu" initials="p" lastIdx="1" clrIdx="0">
    <p:extLst>
      <p:ext uri="{19B8F6BF-5375-455C-9EA6-DF929625EA0E}">
        <p15:presenceInfo xmlns:p15="http://schemas.microsoft.com/office/powerpoint/2012/main" userId="pinkenbu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66" autoAdjust="0"/>
    <p:restoredTop sz="94660"/>
  </p:normalViewPr>
  <p:slideViewPr>
    <p:cSldViewPr snapToGrid="0">
      <p:cViewPr varScale="1">
        <p:scale>
          <a:sx n="69" d="100"/>
          <a:sy n="69" d="100"/>
        </p:scale>
        <p:origin x="36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D1A23F-B2B6-417A-8115-4782D9AEC9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3B86EE8-19C6-46C9-819C-8CAE02B322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C6B0C6-7B9B-47EC-A2C4-0F02ECEEAB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CCD-77AD-44C8-A05F-BFE783E0BF8A}" type="datetimeFigureOut">
              <a:rPr lang="en-US" smtClean="0"/>
              <a:t>1/8/2020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9FE48E-3CEF-4001-A449-C202A34D3C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360093-1DA2-4073-BBB3-47C256843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6954F-1269-4679-8FF1-6CB9FBC57C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218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072CDD-8E2E-47F9-ADC3-E6163B0EBE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3909819-0908-49D3-9145-64377854D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47E75F-FACC-4B01-BCF2-796FC7D263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CCD-77AD-44C8-A05F-BFE783E0BF8A}" type="datetimeFigureOut">
              <a:rPr lang="en-US" smtClean="0"/>
              <a:t>1/8/2020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929BEF-FAC6-466E-9486-BA6020CEF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629791-5685-4462-8108-9311D12811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6954F-1269-4679-8FF1-6CB9FBC57C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2195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8867441-6D16-44B9-8C0C-CB1236A344B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D512895-4D13-4714-8097-97213BB35F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514BC1-0160-4D31-A110-620A710034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CCD-77AD-44C8-A05F-BFE783E0BF8A}" type="datetimeFigureOut">
              <a:rPr lang="en-US" smtClean="0"/>
              <a:t>1/8/2020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2C4BDE-7DCE-4CD9-8C50-C6A7A05485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7FFCD2-05F4-4AEC-B661-EFCD69951E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6954F-1269-4679-8FF1-6CB9FBC57C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2283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A5E3D2-CC28-46A3-9F68-48682566F9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E03ECE-2747-483C-9096-21AC85C2D5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882D34-B06F-40AD-BB82-1FBAA6F30F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CCD-77AD-44C8-A05F-BFE783E0BF8A}" type="datetimeFigureOut">
              <a:rPr lang="en-US" smtClean="0"/>
              <a:t>1/8/2020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C153DC-E1DB-4742-B61A-78A18E6210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99FBF8-2A31-4D7B-AB72-FE4358E8BE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6954F-1269-4679-8FF1-6CB9FBC57C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9741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1E6BA2-62BB-4D55-8F0D-56204C6E2A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6877A6-AAD3-459F-994F-BBB9AEACB2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359BDF-8DBB-48D6-9881-95B10C648D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CCD-77AD-44C8-A05F-BFE783E0BF8A}" type="datetimeFigureOut">
              <a:rPr lang="en-US" smtClean="0"/>
              <a:t>1/8/2020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15C7A4-C63F-4BBB-9F4F-3B08762E85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6FAA05-248B-40F9-B1F5-0EB29F616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6954F-1269-4679-8FF1-6CB9FBC57C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273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3496F0-EB11-4114-8B62-73BFF5F4C9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4DC63E-7E3A-4A3D-A7AD-C094D486C8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642A07-8AF9-4B1A-958D-64FBF3C89A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AB8960-1DFE-4540-BDAF-48214E1C2A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CCD-77AD-44C8-A05F-BFE783E0BF8A}" type="datetimeFigureOut">
              <a:rPr lang="en-US" smtClean="0"/>
              <a:t>1/8/2020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2BE8F0-DABA-4B77-8B24-EF1138E392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0114FF-A805-45D7-885C-AA2CD2779D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6954F-1269-4679-8FF1-6CB9FBC57C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3656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F09A12-0DCC-440E-81D7-A4B2679445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5BA053-07E6-4E03-AF7F-CB98C6812E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DBB1BB-95B0-4215-B6CA-541D491FCB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4F57B4D-A438-42AF-B8A2-0704D4DE4C1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3FF936B-8D1C-4682-9F18-97B195734B7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187806A-DFE5-4A97-8788-2E3FCFCAE2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CCD-77AD-44C8-A05F-BFE783E0BF8A}" type="datetimeFigureOut">
              <a:rPr lang="en-US" smtClean="0"/>
              <a:t>1/8/2020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7DD810D-B915-4F50-BA64-F24312B5D8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CD93649-97FE-4AA6-AA1F-0373CD9DAC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6954F-1269-4679-8FF1-6CB9FBC57C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511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443F64-502C-403B-9A90-BC83F6EB8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F8AA325-D523-4D32-B83E-69C363DE4C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CCD-77AD-44C8-A05F-BFE783E0BF8A}" type="datetimeFigureOut">
              <a:rPr lang="en-US" smtClean="0"/>
              <a:t>1/8/2020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3A20CDA-8720-43A3-A773-08CF32822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00BA00-6EEA-430D-A232-210A18DA9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6954F-1269-4679-8FF1-6CB9FBC57C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061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DF4A6FF-B228-4B16-9FA2-1D10348D3E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CCD-77AD-44C8-A05F-BFE783E0BF8A}" type="datetimeFigureOut">
              <a:rPr lang="en-US" smtClean="0"/>
              <a:t>1/8/2020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9D75FF5-CBEB-4B06-8080-524EA194C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DFDFBB-7D93-4CCA-B224-2E48276C3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6954F-1269-4679-8FF1-6CB9FBC57C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4234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454324-8648-4F2B-BF7C-7997735781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D4FF1D-240A-4C18-8F1A-01ED79E1A2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F7FC6F-BE17-4D39-82E4-2352232EEF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B61BCD-A37E-423F-AFA2-DC071EA0A4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CCD-77AD-44C8-A05F-BFE783E0BF8A}" type="datetimeFigureOut">
              <a:rPr lang="en-US" smtClean="0"/>
              <a:t>1/8/2020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660372-A8FF-47EE-9801-A1EB610220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801CCE-E368-44FF-8BC7-ADDFD8554A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6954F-1269-4679-8FF1-6CB9FBC57C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5542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4D7013-BC56-48A7-881A-AD5006DABF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E91B320-EF44-4ED1-BBB9-6F9A05BDABC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35DBB8-1D12-4AD2-91C3-CBDE9D5EA1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D10DE8-9D0A-40B9-9BAB-FB4CAD3E73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CCD-77AD-44C8-A05F-BFE783E0BF8A}" type="datetimeFigureOut">
              <a:rPr lang="en-US" smtClean="0"/>
              <a:t>1/8/2020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328545-9E84-4F92-BCBE-1C292F92E3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DC81E1-18B2-4B08-95EA-C0D09E4C3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6954F-1269-4679-8FF1-6CB9FBC57C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665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910FF0B-6E32-4058-8C69-9AABA134D2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A6D056-AF2A-4421-BA9A-37FB086DA5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71442E-3FC4-4BAE-BA2E-BA979AFC36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366CCD-77AD-44C8-A05F-BFE783E0BF8A}" type="datetimeFigureOut">
              <a:rPr lang="en-US" smtClean="0"/>
              <a:t>1/8/2020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4610C8-6ECC-4675-9BD8-C874F28C97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463C93-09E2-4EB5-BBA8-0DEB7EAABF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46954F-1269-4679-8FF1-6CB9FBC57C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668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image" Target="../media/image10.jpg"/><Relationship Id="rId7" Type="http://schemas.openxmlformats.org/officeDocument/2006/relationships/image" Target="../media/image14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jpg"/><Relationship Id="rId9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sPHENIX-Collaboration/Singularity" TargetMode="External"/><Relationship Id="rId2" Type="http://schemas.openxmlformats.org/officeDocument/2006/relationships/hyperlink" Target="https://wiki.bnl.gov/sPHENIX/index.php/SPHENIX_software_day-1_checklist" TargetMode="Externa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iki.bnl.gov/sPHENIX/index.php/Codingconventions" TargetMode="External"/><Relationship Id="rId2" Type="http://schemas.openxmlformats.org/officeDocument/2006/relationships/hyperlink" Target="https://wiki.bnl.gov/sPHENIX/index.php/Codingconventions#Style_reformatting_tools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iki.bnl.gov/sPHENIX/images/f/f0/Coding_standards.pdf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sPHENIX-Collaboration/coresoftware/tree/master/offline/framework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wiki.bnl.gov/sPHENIX/index.php/Condor" TargetMode="Externa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wiki.bnl.gov/sPHENIX/index.php/Tools" TargetMode="External"/><Relationship Id="rId2" Type="http://schemas.openxmlformats.org/officeDocument/2006/relationships/hyperlink" Target="https://lists.bnl.gov/mailman/listinfo/sphenix-software-l" TargetMode="Externa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chat.sdcc.bnl.gov/sphenix/channels/sphenix-software" TargetMode="Externa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sPHENIX-Collaboration/tutorials" TargetMode="Externa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159678-94A4-4209-81E2-ED60539452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/>
          <a:lstStyle/>
          <a:p>
            <a:r>
              <a:rPr lang="en-US" dirty="0" err="1"/>
              <a:t>sPHENIX</a:t>
            </a:r>
            <a:r>
              <a:rPr lang="en-US" dirty="0"/>
              <a:t> software introduction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DFE0BF3-6F94-4069-ADA5-19A954B681AE}"/>
              </a:ext>
            </a:extLst>
          </p:cNvPr>
          <p:cNvSpPr txBox="1"/>
          <p:nvPr/>
        </p:nvSpPr>
        <p:spPr>
          <a:xfrm>
            <a:off x="2641600" y="3843867"/>
            <a:ext cx="7464095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Fun4All + Simulations – the Framework</a:t>
            </a:r>
          </a:p>
          <a:p>
            <a:r>
              <a:rPr lang="en-US" sz="2800" dirty="0"/>
              <a:t>The Node Tree – our global data objects</a:t>
            </a:r>
          </a:p>
          <a:p>
            <a:r>
              <a:rPr lang="en-US" sz="2800" dirty="0"/>
              <a:t>Analysis Modules – Base Class, Data Object access</a:t>
            </a:r>
          </a:p>
          <a:p>
            <a:r>
              <a:rPr lang="en-US" sz="2800" dirty="0"/>
              <a:t>Building the show – auto tools</a:t>
            </a:r>
          </a:p>
          <a:p>
            <a:r>
              <a:rPr lang="en-US" sz="2800" dirty="0"/>
              <a:t>Running the show – Condor</a:t>
            </a:r>
          </a:p>
          <a:p>
            <a:r>
              <a:rPr lang="en-US" sz="2800" dirty="0"/>
              <a:t>Resources – </a:t>
            </a:r>
            <a:r>
              <a:rPr lang="en-US" sz="2800" dirty="0" err="1"/>
              <a:t>cpu+disk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649835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616453-9DD2-425C-973D-16C638E2B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8605"/>
            <a:ext cx="10515600" cy="1325563"/>
          </a:xfrm>
        </p:spPr>
        <p:txBody>
          <a:bodyPr/>
          <a:lstStyle/>
          <a:p>
            <a:r>
              <a:rPr lang="en-US" dirty="0"/>
              <a:t>Currently implemented event generators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25B2649-9CE6-4151-8E13-9EE1D9421950}"/>
              </a:ext>
            </a:extLst>
          </p:cNvPr>
          <p:cNvGrpSpPr/>
          <p:nvPr/>
        </p:nvGrpSpPr>
        <p:grpSpPr>
          <a:xfrm>
            <a:off x="543359" y="1632344"/>
            <a:ext cx="2969983" cy="1825885"/>
            <a:chOff x="5340897" y="775075"/>
            <a:chExt cx="2969983" cy="1825885"/>
          </a:xfrm>
        </p:grpSpPr>
        <p:sp>
          <p:nvSpPr>
            <p:cNvPr id="4" name="Rounded Rectangle 28">
              <a:extLst>
                <a:ext uri="{FF2B5EF4-FFF2-40B4-BE49-F238E27FC236}">
                  <a16:creationId xmlns:a16="http://schemas.microsoft.com/office/drawing/2014/main" id="{C01409AA-C84E-4A87-8BC8-902FA90A8D11}"/>
                </a:ext>
              </a:extLst>
            </p:cNvPr>
            <p:cNvSpPr/>
            <p:nvPr/>
          </p:nvSpPr>
          <p:spPr bwMode="auto">
            <a:xfrm>
              <a:off x="5340897" y="775075"/>
              <a:ext cx="2969983" cy="1825885"/>
            </a:xfrm>
            <a:prstGeom prst="roundRect">
              <a:avLst/>
            </a:prstGeom>
            <a:solidFill>
              <a:srgbClr val="A4D3EE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>
              <a:defPPr>
                <a:defRPr lang="en-GB"/>
              </a:defPPr>
              <a:lvl1pPr algn="l" defTabSz="385100" rtl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-96" charset="0"/>
                <a:defRPr kern="1200">
                  <a:solidFill>
                    <a:schemeClr val="tx1"/>
                  </a:solidFill>
                  <a:latin typeface="Arial" pitchFamily="-96" charset="0"/>
                  <a:ea typeface="+mn-ea"/>
                  <a:cs typeface="+mn-cs"/>
                </a:defRPr>
              </a:lvl1pPr>
              <a:lvl2pPr marL="625787" indent="-240687" algn="l" defTabSz="385100" rtl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-96" charset="0"/>
                <a:defRPr kern="1200">
                  <a:solidFill>
                    <a:schemeClr val="tx1"/>
                  </a:solidFill>
                  <a:latin typeface="Arial" pitchFamily="-96" charset="0"/>
                  <a:ea typeface="+mn-ea"/>
                  <a:cs typeface="+mn-cs"/>
                </a:defRPr>
              </a:lvl2pPr>
              <a:lvl3pPr marL="962749" indent="-192550" algn="l" defTabSz="385100" rtl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-96" charset="0"/>
                <a:defRPr kern="1200">
                  <a:solidFill>
                    <a:schemeClr val="tx1"/>
                  </a:solidFill>
                  <a:latin typeface="Arial" pitchFamily="-96" charset="0"/>
                  <a:ea typeface="+mn-ea"/>
                  <a:cs typeface="+mn-cs"/>
                </a:defRPr>
              </a:lvl3pPr>
              <a:lvl4pPr marL="1347848" indent="-192550" algn="l" defTabSz="385100" rtl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-96" charset="0"/>
                <a:defRPr kern="1200">
                  <a:solidFill>
                    <a:schemeClr val="tx1"/>
                  </a:solidFill>
                  <a:latin typeface="Arial" pitchFamily="-96" charset="0"/>
                  <a:ea typeface="+mn-ea"/>
                  <a:cs typeface="+mn-cs"/>
                </a:defRPr>
              </a:lvl4pPr>
              <a:lvl5pPr marL="1732948" indent="-192550" algn="l" defTabSz="385100" rtl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-96" charset="0"/>
                <a:defRPr kern="1200">
                  <a:solidFill>
                    <a:schemeClr val="tx1"/>
                  </a:solidFill>
                  <a:latin typeface="Arial" pitchFamily="-96" charset="0"/>
                  <a:ea typeface="+mn-ea"/>
                  <a:cs typeface="+mn-cs"/>
                </a:defRPr>
              </a:lvl5pPr>
              <a:lvl6pPr marL="1925498" algn="l" defTabSz="385100" rtl="0" eaLnBrk="1" latinLnBrk="0" hangingPunct="1">
                <a:defRPr kern="1200">
                  <a:solidFill>
                    <a:schemeClr val="tx1"/>
                  </a:solidFill>
                  <a:latin typeface="Arial" pitchFamily="-96" charset="0"/>
                  <a:ea typeface="+mn-ea"/>
                  <a:cs typeface="+mn-cs"/>
                </a:defRPr>
              </a:lvl6pPr>
              <a:lvl7pPr marL="2310597" algn="l" defTabSz="385100" rtl="0" eaLnBrk="1" latinLnBrk="0" hangingPunct="1">
                <a:defRPr kern="1200">
                  <a:solidFill>
                    <a:schemeClr val="tx1"/>
                  </a:solidFill>
                  <a:latin typeface="Arial" pitchFamily="-96" charset="0"/>
                  <a:ea typeface="+mn-ea"/>
                  <a:cs typeface="+mn-cs"/>
                </a:defRPr>
              </a:lvl7pPr>
              <a:lvl8pPr marL="2695697" algn="l" defTabSz="385100" rtl="0" eaLnBrk="1" latinLnBrk="0" hangingPunct="1">
                <a:defRPr kern="1200">
                  <a:solidFill>
                    <a:schemeClr val="tx1"/>
                  </a:solidFill>
                  <a:latin typeface="Arial" pitchFamily="-96" charset="0"/>
                  <a:ea typeface="+mn-ea"/>
                  <a:cs typeface="+mn-cs"/>
                </a:defRPr>
              </a:lvl8pPr>
              <a:lvl9pPr marL="3080796" algn="l" defTabSz="385100" rtl="0" eaLnBrk="1" latinLnBrk="0" hangingPunct="1">
                <a:defRPr kern="1200">
                  <a:solidFill>
                    <a:schemeClr val="tx1"/>
                  </a:solidFill>
                  <a:latin typeface="Arial" pitchFamily="-96" charset="0"/>
                  <a:ea typeface="+mn-ea"/>
                  <a:cs typeface="+mn-cs"/>
                </a:defRPr>
              </a:lvl9pPr>
            </a:lstStyle>
            <a:p>
              <a:pPr marL="0" marR="0" indent="0" algn="ctr" defTabSz="457200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-83" charset="0"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effectLst/>
                <a:latin typeface="Arial" pitchFamily="-83" charset="0"/>
              </a:endParaRPr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14E6DA55-09A2-4C48-8B6D-CF0F7A26496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496337" y="903617"/>
              <a:ext cx="2680022" cy="1579436"/>
              <a:chOff x="124" y="61"/>
              <a:chExt cx="2401" cy="1415"/>
            </a:xfrm>
          </p:grpSpPr>
          <p:sp>
            <p:nvSpPr>
              <p:cNvPr id="6" name="AutoShape 11">
                <a:extLst>
                  <a:ext uri="{FF2B5EF4-FFF2-40B4-BE49-F238E27FC236}">
                    <a16:creationId xmlns:a16="http://schemas.microsoft.com/office/drawing/2014/main" id="{ECEEC3AB-F563-476A-98FE-F159B7670B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4" y="806"/>
                <a:ext cx="1150" cy="309"/>
              </a:xfrm>
              <a:prstGeom prst="roundRect">
                <a:avLst>
                  <a:gd name="adj" fmla="val 25000"/>
                </a:avLst>
              </a:prstGeom>
              <a:solidFill>
                <a:srgbClr val="FF8000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 anchor="ctr">
                <a:prstTxWarp prst="textNoShape">
                  <a:avLst/>
                </a:prstTxWarp>
              </a:bodyPr>
              <a:lstStyle>
                <a:defPPr>
                  <a:defRPr lang="en-GB"/>
                </a:defPPr>
                <a:lvl1pPr algn="l" defTabSz="3851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-96" charset="0"/>
                  <a:defRPr kern="1200">
                    <a:solidFill>
                      <a:schemeClr val="tx1"/>
                    </a:solidFill>
                    <a:latin typeface="Arial" pitchFamily="-96" charset="0"/>
                    <a:ea typeface="+mn-ea"/>
                    <a:cs typeface="+mn-cs"/>
                  </a:defRPr>
                </a:lvl1pPr>
                <a:lvl2pPr marL="625787" indent="-240687" algn="l" defTabSz="3851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-96" charset="0"/>
                  <a:defRPr kern="1200">
                    <a:solidFill>
                      <a:schemeClr val="tx1"/>
                    </a:solidFill>
                    <a:latin typeface="Arial" pitchFamily="-96" charset="0"/>
                    <a:ea typeface="+mn-ea"/>
                    <a:cs typeface="+mn-cs"/>
                  </a:defRPr>
                </a:lvl2pPr>
                <a:lvl3pPr marL="962749" indent="-192550" algn="l" defTabSz="3851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-96" charset="0"/>
                  <a:defRPr kern="1200">
                    <a:solidFill>
                      <a:schemeClr val="tx1"/>
                    </a:solidFill>
                    <a:latin typeface="Arial" pitchFamily="-96" charset="0"/>
                    <a:ea typeface="+mn-ea"/>
                    <a:cs typeface="+mn-cs"/>
                  </a:defRPr>
                </a:lvl3pPr>
                <a:lvl4pPr marL="1347848" indent="-192550" algn="l" defTabSz="3851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-96" charset="0"/>
                  <a:defRPr kern="1200">
                    <a:solidFill>
                      <a:schemeClr val="tx1"/>
                    </a:solidFill>
                    <a:latin typeface="Arial" pitchFamily="-96" charset="0"/>
                    <a:ea typeface="+mn-ea"/>
                    <a:cs typeface="+mn-cs"/>
                  </a:defRPr>
                </a:lvl4pPr>
                <a:lvl5pPr marL="1732948" indent="-192550" algn="l" defTabSz="3851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-96" charset="0"/>
                  <a:defRPr kern="1200">
                    <a:solidFill>
                      <a:schemeClr val="tx1"/>
                    </a:solidFill>
                    <a:latin typeface="Arial" pitchFamily="-96" charset="0"/>
                    <a:ea typeface="+mn-ea"/>
                    <a:cs typeface="+mn-cs"/>
                  </a:defRPr>
                </a:lvl5pPr>
                <a:lvl6pPr marL="1925498" algn="l" defTabSz="385100" rtl="0" eaLnBrk="1" latinLnBrk="0" hangingPunct="1">
                  <a:defRPr kern="1200">
                    <a:solidFill>
                      <a:schemeClr val="tx1"/>
                    </a:solidFill>
                    <a:latin typeface="Arial" pitchFamily="-96" charset="0"/>
                    <a:ea typeface="+mn-ea"/>
                    <a:cs typeface="+mn-cs"/>
                  </a:defRPr>
                </a:lvl6pPr>
                <a:lvl7pPr marL="2310597" algn="l" defTabSz="385100" rtl="0" eaLnBrk="1" latinLnBrk="0" hangingPunct="1">
                  <a:defRPr kern="1200">
                    <a:solidFill>
                      <a:schemeClr val="tx1"/>
                    </a:solidFill>
                    <a:latin typeface="Arial" pitchFamily="-96" charset="0"/>
                    <a:ea typeface="+mn-ea"/>
                    <a:cs typeface="+mn-cs"/>
                  </a:defRPr>
                </a:lvl7pPr>
                <a:lvl8pPr marL="2695697" algn="l" defTabSz="385100" rtl="0" eaLnBrk="1" latinLnBrk="0" hangingPunct="1">
                  <a:defRPr kern="1200">
                    <a:solidFill>
                      <a:schemeClr val="tx1"/>
                    </a:solidFill>
                    <a:latin typeface="Arial" pitchFamily="-96" charset="0"/>
                    <a:ea typeface="+mn-ea"/>
                    <a:cs typeface="+mn-cs"/>
                  </a:defRPr>
                </a:lvl8pPr>
                <a:lvl9pPr marL="3080796" algn="l" defTabSz="385100" rtl="0" eaLnBrk="1" latinLnBrk="0" hangingPunct="1">
                  <a:defRPr kern="1200">
                    <a:solidFill>
                      <a:schemeClr val="tx1"/>
                    </a:solidFill>
                    <a:latin typeface="Arial" pitchFamily="-96" charset="0"/>
                    <a:ea typeface="+mn-ea"/>
                    <a:cs typeface="+mn-cs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dirty="0" err="1">
                    <a:solidFill>
                      <a:srgbClr val="FFFFFF"/>
                    </a:solidFill>
                    <a:latin typeface="Gill Sans" pitchFamily="-65" charset="0"/>
                    <a:ea typeface="Gill Sans" pitchFamily="-65" charset="0"/>
                    <a:cs typeface="Gill Sans" pitchFamily="-65" charset="0"/>
                    <a:sym typeface="Gill Sans" pitchFamily="-65" charset="0"/>
                  </a:rPr>
                  <a:t>Djangoh</a:t>
                </a:r>
                <a:endParaRPr lang="en-US" sz="2000" dirty="0">
                  <a:solidFill>
                    <a:srgbClr val="FFFFFF"/>
                  </a:solidFill>
                  <a:latin typeface="Gill Sans" pitchFamily="-65" charset="0"/>
                  <a:ea typeface="Gill Sans" pitchFamily="-65" charset="0"/>
                  <a:cs typeface="Gill Sans" pitchFamily="-65" charset="0"/>
                  <a:sym typeface="Gill Sans" pitchFamily="-65" charset="0"/>
                </a:endParaRPr>
              </a:p>
            </p:txBody>
          </p:sp>
          <p:sp>
            <p:nvSpPr>
              <p:cNvPr id="7" name="AutoShape 12">
                <a:extLst>
                  <a:ext uri="{FF2B5EF4-FFF2-40B4-BE49-F238E27FC236}">
                    <a16:creationId xmlns:a16="http://schemas.microsoft.com/office/drawing/2014/main" id="{D7F4EF48-E7A6-4C88-B36D-1ADA9ABF39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" y="434"/>
                <a:ext cx="1150" cy="309"/>
              </a:xfrm>
              <a:prstGeom prst="roundRect">
                <a:avLst>
                  <a:gd name="adj" fmla="val 25000"/>
                </a:avLst>
              </a:prstGeom>
              <a:solidFill>
                <a:srgbClr val="00FF00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 anchor="ctr">
                <a:prstTxWarp prst="textNoShape">
                  <a:avLst/>
                </a:prstTxWarp>
              </a:bodyPr>
              <a:lstStyle>
                <a:defPPr>
                  <a:defRPr lang="en-GB"/>
                </a:defPPr>
                <a:lvl1pPr algn="l" defTabSz="3851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-96" charset="0"/>
                  <a:defRPr kern="1200">
                    <a:solidFill>
                      <a:schemeClr val="tx1"/>
                    </a:solidFill>
                    <a:latin typeface="Arial" pitchFamily="-96" charset="0"/>
                    <a:ea typeface="+mn-ea"/>
                    <a:cs typeface="+mn-cs"/>
                  </a:defRPr>
                </a:lvl1pPr>
                <a:lvl2pPr marL="625787" indent="-240687" algn="l" defTabSz="3851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-96" charset="0"/>
                  <a:defRPr kern="1200">
                    <a:solidFill>
                      <a:schemeClr val="tx1"/>
                    </a:solidFill>
                    <a:latin typeface="Arial" pitchFamily="-96" charset="0"/>
                    <a:ea typeface="+mn-ea"/>
                    <a:cs typeface="+mn-cs"/>
                  </a:defRPr>
                </a:lvl2pPr>
                <a:lvl3pPr marL="962749" indent="-192550" algn="l" defTabSz="3851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-96" charset="0"/>
                  <a:defRPr kern="1200">
                    <a:solidFill>
                      <a:schemeClr val="tx1"/>
                    </a:solidFill>
                    <a:latin typeface="Arial" pitchFamily="-96" charset="0"/>
                    <a:ea typeface="+mn-ea"/>
                    <a:cs typeface="+mn-cs"/>
                  </a:defRPr>
                </a:lvl3pPr>
                <a:lvl4pPr marL="1347848" indent="-192550" algn="l" defTabSz="3851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-96" charset="0"/>
                  <a:defRPr kern="1200">
                    <a:solidFill>
                      <a:schemeClr val="tx1"/>
                    </a:solidFill>
                    <a:latin typeface="Arial" pitchFamily="-96" charset="0"/>
                    <a:ea typeface="+mn-ea"/>
                    <a:cs typeface="+mn-cs"/>
                  </a:defRPr>
                </a:lvl4pPr>
                <a:lvl5pPr marL="1732948" indent="-192550" algn="l" defTabSz="3851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-96" charset="0"/>
                  <a:defRPr kern="1200">
                    <a:solidFill>
                      <a:schemeClr val="tx1"/>
                    </a:solidFill>
                    <a:latin typeface="Arial" pitchFamily="-96" charset="0"/>
                    <a:ea typeface="+mn-ea"/>
                    <a:cs typeface="+mn-cs"/>
                  </a:defRPr>
                </a:lvl5pPr>
                <a:lvl6pPr marL="1925498" algn="l" defTabSz="385100" rtl="0" eaLnBrk="1" latinLnBrk="0" hangingPunct="1">
                  <a:defRPr kern="1200">
                    <a:solidFill>
                      <a:schemeClr val="tx1"/>
                    </a:solidFill>
                    <a:latin typeface="Arial" pitchFamily="-96" charset="0"/>
                    <a:ea typeface="+mn-ea"/>
                    <a:cs typeface="+mn-cs"/>
                  </a:defRPr>
                </a:lvl6pPr>
                <a:lvl7pPr marL="2310597" algn="l" defTabSz="385100" rtl="0" eaLnBrk="1" latinLnBrk="0" hangingPunct="1">
                  <a:defRPr kern="1200">
                    <a:solidFill>
                      <a:schemeClr val="tx1"/>
                    </a:solidFill>
                    <a:latin typeface="Arial" pitchFamily="-96" charset="0"/>
                    <a:ea typeface="+mn-ea"/>
                    <a:cs typeface="+mn-cs"/>
                  </a:defRPr>
                </a:lvl7pPr>
                <a:lvl8pPr marL="2695697" algn="l" defTabSz="385100" rtl="0" eaLnBrk="1" latinLnBrk="0" hangingPunct="1">
                  <a:defRPr kern="1200">
                    <a:solidFill>
                      <a:schemeClr val="tx1"/>
                    </a:solidFill>
                    <a:latin typeface="Arial" pitchFamily="-96" charset="0"/>
                    <a:ea typeface="+mn-ea"/>
                    <a:cs typeface="+mn-cs"/>
                  </a:defRPr>
                </a:lvl8pPr>
                <a:lvl9pPr marL="3080796" algn="l" defTabSz="385100" rtl="0" eaLnBrk="1" latinLnBrk="0" hangingPunct="1">
                  <a:defRPr kern="1200">
                    <a:solidFill>
                      <a:schemeClr val="tx1"/>
                    </a:solidFill>
                    <a:latin typeface="Arial" pitchFamily="-96" charset="0"/>
                    <a:ea typeface="+mn-ea"/>
                    <a:cs typeface="+mn-cs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dirty="0">
                    <a:solidFill>
                      <a:srgbClr val="000000"/>
                    </a:solidFill>
                    <a:latin typeface="Gill Sans" pitchFamily="-65" charset="0"/>
                    <a:ea typeface="Gill Sans" pitchFamily="-65" charset="0"/>
                    <a:cs typeface="Gill Sans" pitchFamily="-65" charset="0"/>
                    <a:sym typeface="Gill Sans" pitchFamily="-65" charset="0"/>
                  </a:rPr>
                  <a:t>PEPSI</a:t>
                </a:r>
              </a:p>
            </p:txBody>
          </p:sp>
          <p:sp>
            <p:nvSpPr>
              <p:cNvPr id="8" name="AutoShape 13">
                <a:extLst>
                  <a:ext uri="{FF2B5EF4-FFF2-40B4-BE49-F238E27FC236}">
                    <a16:creationId xmlns:a16="http://schemas.microsoft.com/office/drawing/2014/main" id="{DB67494C-3B34-48CD-AE7E-EFCD98ADE4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4" y="1165"/>
                <a:ext cx="1150" cy="309"/>
              </a:xfrm>
              <a:prstGeom prst="roundRect">
                <a:avLst>
                  <a:gd name="adj" fmla="val 25000"/>
                </a:avLst>
              </a:prstGeom>
              <a:solidFill>
                <a:srgbClr val="0000FF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 anchor="ctr">
                <a:prstTxWarp prst="textNoShape">
                  <a:avLst/>
                </a:prstTxWarp>
              </a:bodyPr>
              <a:lstStyle>
                <a:defPPr>
                  <a:defRPr lang="en-GB"/>
                </a:defPPr>
                <a:lvl1pPr algn="l" defTabSz="3851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-96" charset="0"/>
                  <a:defRPr kern="1200">
                    <a:solidFill>
                      <a:schemeClr val="tx1"/>
                    </a:solidFill>
                    <a:latin typeface="Arial" pitchFamily="-96" charset="0"/>
                    <a:ea typeface="+mn-ea"/>
                    <a:cs typeface="+mn-cs"/>
                  </a:defRPr>
                </a:lvl1pPr>
                <a:lvl2pPr marL="625787" indent="-240687" algn="l" defTabSz="3851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-96" charset="0"/>
                  <a:defRPr kern="1200">
                    <a:solidFill>
                      <a:schemeClr val="tx1"/>
                    </a:solidFill>
                    <a:latin typeface="Arial" pitchFamily="-96" charset="0"/>
                    <a:ea typeface="+mn-ea"/>
                    <a:cs typeface="+mn-cs"/>
                  </a:defRPr>
                </a:lvl2pPr>
                <a:lvl3pPr marL="962749" indent="-192550" algn="l" defTabSz="3851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-96" charset="0"/>
                  <a:defRPr kern="1200">
                    <a:solidFill>
                      <a:schemeClr val="tx1"/>
                    </a:solidFill>
                    <a:latin typeface="Arial" pitchFamily="-96" charset="0"/>
                    <a:ea typeface="+mn-ea"/>
                    <a:cs typeface="+mn-cs"/>
                  </a:defRPr>
                </a:lvl3pPr>
                <a:lvl4pPr marL="1347848" indent="-192550" algn="l" defTabSz="3851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-96" charset="0"/>
                  <a:defRPr kern="1200">
                    <a:solidFill>
                      <a:schemeClr val="tx1"/>
                    </a:solidFill>
                    <a:latin typeface="Arial" pitchFamily="-96" charset="0"/>
                    <a:ea typeface="+mn-ea"/>
                    <a:cs typeface="+mn-cs"/>
                  </a:defRPr>
                </a:lvl4pPr>
                <a:lvl5pPr marL="1732948" indent="-192550" algn="l" defTabSz="3851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-96" charset="0"/>
                  <a:defRPr kern="1200">
                    <a:solidFill>
                      <a:schemeClr val="tx1"/>
                    </a:solidFill>
                    <a:latin typeface="Arial" pitchFamily="-96" charset="0"/>
                    <a:ea typeface="+mn-ea"/>
                    <a:cs typeface="+mn-cs"/>
                  </a:defRPr>
                </a:lvl5pPr>
                <a:lvl6pPr marL="1925498" algn="l" defTabSz="385100" rtl="0" eaLnBrk="1" latinLnBrk="0" hangingPunct="1">
                  <a:defRPr kern="1200">
                    <a:solidFill>
                      <a:schemeClr val="tx1"/>
                    </a:solidFill>
                    <a:latin typeface="Arial" pitchFamily="-96" charset="0"/>
                    <a:ea typeface="+mn-ea"/>
                    <a:cs typeface="+mn-cs"/>
                  </a:defRPr>
                </a:lvl6pPr>
                <a:lvl7pPr marL="2310597" algn="l" defTabSz="385100" rtl="0" eaLnBrk="1" latinLnBrk="0" hangingPunct="1">
                  <a:defRPr kern="1200">
                    <a:solidFill>
                      <a:schemeClr val="tx1"/>
                    </a:solidFill>
                    <a:latin typeface="Arial" pitchFamily="-96" charset="0"/>
                    <a:ea typeface="+mn-ea"/>
                    <a:cs typeface="+mn-cs"/>
                  </a:defRPr>
                </a:lvl7pPr>
                <a:lvl8pPr marL="2695697" algn="l" defTabSz="385100" rtl="0" eaLnBrk="1" latinLnBrk="0" hangingPunct="1">
                  <a:defRPr kern="1200">
                    <a:solidFill>
                      <a:schemeClr val="tx1"/>
                    </a:solidFill>
                    <a:latin typeface="Arial" pitchFamily="-96" charset="0"/>
                    <a:ea typeface="+mn-ea"/>
                    <a:cs typeface="+mn-cs"/>
                  </a:defRPr>
                </a:lvl8pPr>
                <a:lvl9pPr marL="3080796" algn="l" defTabSz="385100" rtl="0" eaLnBrk="1" latinLnBrk="0" hangingPunct="1">
                  <a:defRPr kern="1200">
                    <a:solidFill>
                      <a:schemeClr val="tx1"/>
                    </a:solidFill>
                    <a:latin typeface="Arial" pitchFamily="-96" charset="0"/>
                    <a:ea typeface="+mn-ea"/>
                    <a:cs typeface="+mn-cs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dirty="0" err="1">
                    <a:solidFill>
                      <a:srgbClr val="FFFFFF"/>
                    </a:solidFill>
                    <a:latin typeface="Gill Sans" pitchFamily="-65" charset="0"/>
                    <a:ea typeface="Gill Sans" pitchFamily="-65" charset="0"/>
                    <a:cs typeface="Gill Sans" pitchFamily="-65" charset="0"/>
                    <a:sym typeface="Gill Sans" pitchFamily="-65" charset="0"/>
                  </a:rPr>
                  <a:t>Rapgap</a:t>
                </a:r>
                <a:endParaRPr lang="en-US" sz="2000" dirty="0">
                  <a:solidFill>
                    <a:srgbClr val="FFFFFF"/>
                  </a:solidFill>
                  <a:latin typeface="Gill Sans" pitchFamily="-65" charset="0"/>
                  <a:ea typeface="Gill Sans" pitchFamily="-65" charset="0"/>
                  <a:cs typeface="Gill Sans" pitchFamily="-65" charset="0"/>
                  <a:sym typeface="Gill Sans" pitchFamily="-65" charset="0"/>
                </a:endParaRPr>
              </a:p>
            </p:txBody>
          </p:sp>
          <p:sp>
            <p:nvSpPr>
              <p:cNvPr id="9" name="AutoShape 14">
                <a:extLst>
                  <a:ext uri="{FF2B5EF4-FFF2-40B4-BE49-F238E27FC236}">
                    <a16:creationId xmlns:a16="http://schemas.microsoft.com/office/drawing/2014/main" id="{8CEFBDBF-5BE2-4F83-B717-5D14749282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4" y="61"/>
                <a:ext cx="1150" cy="309"/>
              </a:xfrm>
              <a:prstGeom prst="roundRect">
                <a:avLst>
                  <a:gd name="adj" fmla="val 25000"/>
                </a:avLst>
              </a:prstGeom>
              <a:solidFill>
                <a:srgbClr val="FF0000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 anchor="ctr">
                <a:prstTxWarp prst="textNoShape">
                  <a:avLst/>
                </a:prstTxWarp>
              </a:bodyPr>
              <a:lstStyle>
                <a:defPPr>
                  <a:defRPr lang="en-GB"/>
                </a:defPPr>
                <a:lvl1pPr algn="l" defTabSz="3851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-96" charset="0"/>
                  <a:defRPr kern="1200">
                    <a:solidFill>
                      <a:schemeClr val="tx1"/>
                    </a:solidFill>
                    <a:latin typeface="Arial" pitchFamily="-96" charset="0"/>
                    <a:ea typeface="+mn-ea"/>
                    <a:cs typeface="+mn-cs"/>
                  </a:defRPr>
                </a:lvl1pPr>
                <a:lvl2pPr marL="625787" indent="-240687" algn="l" defTabSz="3851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-96" charset="0"/>
                  <a:defRPr kern="1200">
                    <a:solidFill>
                      <a:schemeClr val="tx1"/>
                    </a:solidFill>
                    <a:latin typeface="Arial" pitchFamily="-96" charset="0"/>
                    <a:ea typeface="+mn-ea"/>
                    <a:cs typeface="+mn-cs"/>
                  </a:defRPr>
                </a:lvl2pPr>
                <a:lvl3pPr marL="962749" indent="-192550" algn="l" defTabSz="3851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-96" charset="0"/>
                  <a:defRPr kern="1200">
                    <a:solidFill>
                      <a:schemeClr val="tx1"/>
                    </a:solidFill>
                    <a:latin typeface="Arial" pitchFamily="-96" charset="0"/>
                    <a:ea typeface="+mn-ea"/>
                    <a:cs typeface="+mn-cs"/>
                  </a:defRPr>
                </a:lvl3pPr>
                <a:lvl4pPr marL="1347848" indent="-192550" algn="l" defTabSz="3851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-96" charset="0"/>
                  <a:defRPr kern="1200">
                    <a:solidFill>
                      <a:schemeClr val="tx1"/>
                    </a:solidFill>
                    <a:latin typeface="Arial" pitchFamily="-96" charset="0"/>
                    <a:ea typeface="+mn-ea"/>
                    <a:cs typeface="+mn-cs"/>
                  </a:defRPr>
                </a:lvl4pPr>
                <a:lvl5pPr marL="1732948" indent="-192550" algn="l" defTabSz="3851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-96" charset="0"/>
                  <a:defRPr kern="1200">
                    <a:solidFill>
                      <a:schemeClr val="tx1"/>
                    </a:solidFill>
                    <a:latin typeface="Arial" pitchFamily="-96" charset="0"/>
                    <a:ea typeface="+mn-ea"/>
                    <a:cs typeface="+mn-cs"/>
                  </a:defRPr>
                </a:lvl5pPr>
                <a:lvl6pPr marL="1925498" algn="l" defTabSz="385100" rtl="0" eaLnBrk="1" latinLnBrk="0" hangingPunct="1">
                  <a:defRPr kern="1200">
                    <a:solidFill>
                      <a:schemeClr val="tx1"/>
                    </a:solidFill>
                    <a:latin typeface="Arial" pitchFamily="-96" charset="0"/>
                    <a:ea typeface="+mn-ea"/>
                    <a:cs typeface="+mn-cs"/>
                  </a:defRPr>
                </a:lvl6pPr>
                <a:lvl7pPr marL="2310597" algn="l" defTabSz="385100" rtl="0" eaLnBrk="1" latinLnBrk="0" hangingPunct="1">
                  <a:defRPr kern="1200">
                    <a:solidFill>
                      <a:schemeClr val="tx1"/>
                    </a:solidFill>
                    <a:latin typeface="Arial" pitchFamily="-96" charset="0"/>
                    <a:ea typeface="+mn-ea"/>
                    <a:cs typeface="+mn-cs"/>
                  </a:defRPr>
                </a:lvl7pPr>
                <a:lvl8pPr marL="2695697" algn="l" defTabSz="385100" rtl="0" eaLnBrk="1" latinLnBrk="0" hangingPunct="1">
                  <a:defRPr kern="1200">
                    <a:solidFill>
                      <a:schemeClr val="tx1"/>
                    </a:solidFill>
                    <a:latin typeface="Arial" pitchFamily="-96" charset="0"/>
                    <a:ea typeface="+mn-ea"/>
                    <a:cs typeface="+mn-cs"/>
                  </a:defRPr>
                </a:lvl8pPr>
                <a:lvl9pPr marL="3080796" algn="l" defTabSz="385100" rtl="0" eaLnBrk="1" latinLnBrk="0" hangingPunct="1">
                  <a:defRPr kern="1200">
                    <a:solidFill>
                      <a:schemeClr val="tx1"/>
                    </a:solidFill>
                    <a:latin typeface="Arial" pitchFamily="-96" charset="0"/>
                    <a:ea typeface="+mn-ea"/>
                    <a:cs typeface="+mn-cs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dirty="0">
                    <a:solidFill>
                      <a:srgbClr val="FFFFFF"/>
                    </a:solidFill>
                    <a:latin typeface="Gill Sans" pitchFamily="-65" charset="0"/>
                    <a:ea typeface="Gill Sans" pitchFamily="-65" charset="0"/>
                    <a:cs typeface="Gill Sans" pitchFamily="-65" charset="0"/>
                    <a:sym typeface="Gill Sans" pitchFamily="-65" charset="0"/>
                  </a:rPr>
                  <a:t>PYTHIA</a:t>
                </a:r>
              </a:p>
            </p:txBody>
          </p:sp>
          <p:sp>
            <p:nvSpPr>
              <p:cNvPr id="10" name="AutoShape 15">
                <a:extLst>
                  <a:ext uri="{FF2B5EF4-FFF2-40B4-BE49-F238E27FC236}">
                    <a16:creationId xmlns:a16="http://schemas.microsoft.com/office/drawing/2014/main" id="{977EDDA5-4DF1-4AD4-900E-199A5D7A16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5" y="808"/>
                <a:ext cx="1150" cy="309"/>
              </a:xfrm>
              <a:prstGeom prst="roundRect">
                <a:avLst>
                  <a:gd name="adj" fmla="val 25000"/>
                </a:avLst>
              </a:prstGeom>
              <a:solidFill>
                <a:schemeClr val="accent1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 anchor="ctr">
                <a:prstTxWarp prst="textNoShape">
                  <a:avLst/>
                </a:prstTxWarp>
              </a:bodyPr>
              <a:lstStyle>
                <a:defPPr>
                  <a:defRPr lang="en-GB"/>
                </a:defPPr>
                <a:lvl1pPr algn="l" defTabSz="3851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-96" charset="0"/>
                  <a:defRPr kern="1200">
                    <a:solidFill>
                      <a:schemeClr val="tx1"/>
                    </a:solidFill>
                    <a:latin typeface="Arial" pitchFamily="-96" charset="0"/>
                    <a:ea typeface="+mn-ea"/>
                    <a:cs typeface="+mn-cs"/>
                  </a:defRPr>
                </a:lvl1pPr>
                <a:lvl2pPr marL="625787" indent="-240687" algn="l" defTabSz="3851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-96" charset="0"/>
                  <a:defRPr kern="1200">
                    <a:solidFill>
                      <a:schemeClr val="tx1"/>
                    </a:solidFill>
                    <a:latin typeface="Arial" pitchFamily="-96" charset="0"/>
                    <a:ea typeface="+mn-ea"/>
                    <a:cs typeface="+mn-cs"/>
                  </a:defRPr>
                </a:lvl2pPr>
                <a:lvl3pPr marL="962749" indent="-192550" algn="l" defTabSz="3851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-96" charset="0"/>
                  <a:defRPr kern="1200">
                    <a:solidFill>
                      <a:schemeClr val="tx1"/>
                    </a:solidFill>
                    <a:latin typeface="Arial" pitchFamily="-96" charset="0"/>
                    <a:ea typeface="+mn-ea"/>
                    <a:cs typeface="+mn-cs"/>
                  </a:defRPr>
                </a:lvl3pPr>
                <a:lvl4pPr marL="1347848" indent="-192550" algn="l" defTabSz="3851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-96" charset="0"/>
                  <a:defRPr kern="1200">
                    <a:solidFill>
                      <a:schemeClr val="tx1"/>
                    </a:solidFill>
                    <a:latin typeface="Arial" pitchFamily="-96" charset="0"/>
                    <a:ea typeface="+mn-ea"/>
                    <a:cs typeface="+mn-cs"/>
                  </a:defRPr>
                </a:lvl4pPr>
                <a:lvl5pPr marL="1732948" indent="-192550" algn="l" defTabSz="3851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-96" charset="0"/>
                  <a:defRPr kern="1200">
                    <a:solidFill>
                      <a:schemeClr val="tx1"/>
                    </a:solidFill>
                    <a:latin typeface="Arial" pitchFamily="-96" charset="0"/>
                    <a:ea typeface="+mn-ea"/>
                    <a:cs typeface="+mn-cs"/>
                  </a:defRPr>
                </a:lvl5pPr>
                <a:lvl6pPr marL="1925498" algn="l" defTabSz="385100" rtl="0" eaLnBrk="1" latinLnBrk="0" hangingPunct="1">
                  <a:defRPr kern="1200">
                    <a:solidFill>
                      <a:schemeClr val="tx1"/>
                    </a:solidFill>
                    <a:latin typeface="Arial" pitchFamily="-96" charset="0"/>
                    <a:ea typeface="+mn-ea"/>
                    <a:cs typeface="+mn-cs"/>
                  </a:defRPr>
                </a:lvl6pPr>
                <a:lvl7pPr marL="2310597" algn="l" defTabSz="385100" rtl="0" eaLnBrk="1" latinLnBrk="0" hangingPunct="1">
                  <a:defRPr kern="1200">
                    <a:solidFill>
                      <a:schemeClr val="tx1"/>
                    </a:solidFill>
                    <a:latin typeface="Arial" pitchFamily="-96" charset="0"/>
                    <a:ea typeface="+mn-ea"/>
                    <a:cs typeface="+mn-cs"/>
                  </a:defRPr>
                </a:lvl7pPr>
                <a:lvl8pPr marL="2695697" algn="l" defTabSz="385100" rtl="0" eaLnBrk="1" latinLnBrk="0" hangingPunct="1">
                  <a:defRPr kern="1200">
                    <a:solidFill>
                      <a:schemeClr val="tx1"/>
                    </a:solidFill>
                    <a:latin typeface="Arial" pitchFamily="-96" charset="0"/>
                    <a:ea typeface="+mn-ea"/>
                    <a:cs typeface="+mn-cs"/>
                  </a:defRPr>
                </a:lvl8pPr>
                <a:lvl9pPr marL="3080796" algn="l" defTabSz="385100" rtl="0" eaLnBrk="1" latinLnBrk="0" hangingPunct="1">
                  <a:defRPr kern="1200">
                    <a:solidFill>
                      <a:schemeClr val="tx1"/>
                    </a:solidFill>
                    <a:latin typeface="Arial" pitchFamily="-96" charset="0"/>
                    <a:ea typeface="+mn-ea"/>
                    <a:cs typeface="+mn-cs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dirty="0" err="1">
                    <a:solidFill>
                      <a:srgbClr val="FFFFFF"/>
                    </a:solidFill>
                    <a:latin typeface="Gill Sans" pitchFamily="-65" charset="0"/>
                    <a:ea typeface="Gill Sans" pitchFamily="-65" charset="0"/>
                    <a:cs typeface="Gill Sans" pitchFamily="-65" charset="0"/>
                    <a:sym typeface="Gill Sans" pitchFamily="-65" charset="0"/>
                  </a:rPr>
                  <a:t>Milou</a:t>
                </a:r>
                <a:endParaRPr lang="en-US" sz="2000" dirty="0">
                  <a:solidFill>
                    <a:srgbClr val="FFFFFF"/>
                  </a:solidFill>
                  <a:latin typeface="Gill Sans" pitchFamily="-65" charset="0"/>
                  <a:ea typeface="Gill Sans" pitchFamily="-65" charset="0"/>
                  <a:cs typeface="Gill Sans" pitchFamily="-65" charset="0"/>
                  <a:sym typeface="Gill Sans" pitchFamily="-65" charset="0"/>
                </a:endParaRPr>
              </a:p>
            </p:txBody>
          </p:sp>
          <p:sp>
            <p:nvSpPr>
              <p:cNvPr id="11" name="AutoShape 16">
                <a:extLst>
                  <a:ext uri="{FF2B5EF4-FFF2-40B4-BE49-F238E27FC236}">
                    <a16:creationId xmlns:a16="http://schemas.microsoft.com/office/drawing/2014/main" id="{34DB1EE6-0988-4A48-8478-FA4D9E109D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5" y="1167"/>
                <a:ext cx="1150" cy="309"/>
              </a:xfrm>
              <a:prstGeom prst="roundRect">
                <a:avLst>
                  <a:gd name="adj" fmla="val 25000"/>
                </a:avLst>
              </a:prstGeom>
              <a:solidFill>
                <a:srgbClr val="800080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 anchor="ctr">
                <a:prstTxWarp prst="textNoShape">
                  <a:avLst/>
                </a:prstTxWarp>
              </a:bodyPr>
              <a:lstStyle>
                <a:defPPr>
                  <a:defRPr lang="en-GB"/>
                </a:defPPr>
                <a:lvl1pPr algn="l" defTabSz="3851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-96" charset="0"/>
                  <a:defRPr kern="1200">
                    <a:solidFill>
                      <a:schemeClr val="tx1"/>
                    </a:solidFill>
                    <a:latin typeface="Arial" pitchFamily="-96" charset="0"/>
                    <a:ea typeface="+mn-ea"/>
                    <a:cs typeface="+mn-cs"/>
                  </a:defRPr>
                </a:lvl1pPr>
                <a:lvl2pPr marL="625787" indent="-240687" algn="l" defTabSz="3851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-96" charset="0"/>
                  <a:defRPr kern="1200">
                    <a:solidFill>
                      <a:schemeClr val="tx1"/>
                    </a:solidFill>
                    <a:latin typeface="Arial" pitchFamily="-96" charset="0"/>
                    <a:ea typeface="+mn-ea"/>
                    <a:cs typeface="+mn-cs"/>
                  </a:defRPr>
                </a:lvl2pPr>
                <a:lvl3pPr marL="962749" indent="-192550" algn="l" defTabSz="3851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-96" charset="0"/>
                  <a:defRPr kern="1200">
                    <a:solidFill>
                      <a:schemeClr val="tx1"/>
                    </a:solidFill>
                    <a:latin typeface="Arial" pitchFamily="-96" charset="0"/>
                    <a:ea typeface="+mn-ea"/>
                    <a:cs typeface="+mn-cs"/>
                  </a:defRPr>
                </a:lvl3pPr>
                <a:lvl4pPr marL="1347848" indent="-192550" algn="l" defTabSz="3851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-96" charset="0"/>
                  <a:defRPr kern="1200">
                    <a:solidFill>
                      <a:schemeClr val="tx1"/>
                    </a:solidFill>
                    <a:latin typeface="Arial" pitchFamily="-96" charset="0"/>
                    <a:ea typeface="+mn-ea"/>
                    <a:cs typeface="+mn-cs"/>
                  </a:defRPr>
                </a:lvl4pPr>
                <a:lvl5pPr marL="1732948" indent="-192550" algn="l" defTabSz="3851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-96" charset="0"/>
                  <a:defRPr kern="1200">
                    <a:solidFill>
                      <a:schemeClr val="tx1"/>
                    </a:solidFill>
                    <a:latin typeface="Arial" pitchFamily="-96" charset="0"/>
                    <a:ea typeface="+mn-ea"/>
                    <a:cs typeface="+mn-cs"/>
                  </a:defRPr>
                </a:lvl5pPr>
                <a:lvl6pPr marL="1925498" algn="l" defTabSz="385100" rtl="0" eaLnBrk="1" latinLnBrk="0" hangingPunct="1">
                  <a:defRPr kern="1200">
                    <a:solidFill>
                      <a:schemeClr val="tx1"/>
                    </a:solidFill>
                    <a:latin typeface="Arial" pitchFamily="-96" charset="0"/>
                    <a:ea typeface="+mn-ea"/>
                    <a:cs typeface="+mn-cs"/>
                  </a:defRPr>
                </a:lvl6pPr>
                <a:lvl7pPr marL="2310597" algn="l" defTabSz="385100" rtl="0" eaLnBrk="1" latinLnBrk="0" hangingPunct="1">
                  <a:defRPr kern="1200">
                    <a:solidFill>
                      <a:schemeClr val="tx1"/>
                    </a:solidFill>
                    <a:latin typeface="Arial" pitchFamily="-96" charset="0"/>
                    <a:ea typeface="+mn-ea"/>
                    <a:cs typeface="+mn-cs"/>
                  </a:defRPr>
                </a:lvl7pPr>
                <a:lvl8pPr marL="2695697" algn="l" defTabSz="385100" rtl="0" eaLnBrk="1" latinLnBrk="0" hangingPunct="1">
                  <a:defRPr kern="1200">
                    <a:solidFill>
                      <a:schemeClr val="tx1"/>
                    </a:solidFill>
                    <a:latin typeface="Arial" pitchFamily="-96" charset="0"/>
                    <a:ea typeface="+mn-ea"/>
                    <a:cs typeface="+mn-cs"/>
                  </a:defRPr>
                </a:lvl8pPr>
                <a:lvl9pPr marL="3080796" algn="l" defTabSz="385100" rtl="0" eaLnBrk="1" latinLnBrk="0" hangingPunct="1">
                  <a:defRPr kern="1200">
                    <a:solidFill>
                      <a:schemeClr val="tx1"/>
                    </a:solidFill>
                    <a:latin typeface="Arial" pitchFamily="-96" charset="0"/>
                    <a:ea typeface="+mn-ea"/>
                    <a:cs typeface="+mn-cs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dirty="0">
                    <a:solidFill>
                      <a:srgbClr val="FFFFFF"/>
                    </a:solidFill>
                    <a:latin typeface="Gill Sans" pitchFamily="-65" charset="0"/>
                    <a:ea typeface="Gill Sans" pitchFamily="-65" charset="0"/>
                    <a:cs typeface="Gill Sans" pitchFamily="-65" charset="0"/>
                    <a:sym typeface="Gill Sans" pitchFamily="-65" charset="0"/>
                  </a:rPr>
                  <a:t>LEPTO</a:t>
                </a:r>
              </a:p>
            </p:txBody>
          </p:sp>
          <p:sp>
            <p:nvSpPr>
              <p:cNvPr id="12" name="AutoShape 17">
                <a:extLst>
                  <a:ext uri="{FF2B5EF4-FFF2-40B4-BE49-F238E27FC236}">
                    <a16:creationId xmlns:a16="http://schemas.microsoft.com/office/drawing/2014/main" id="{0D3BF0CF-C8F6-47F2-9D0E-B2E0A9701C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5" y="62"/>
                <a:ext cx="1150" cy="309"/>
              </a:xfrm>
              <a:prstGeom prst="roundRect">
                <a:avLst>
                  <a:gd name="adj" fmla="val 25000"/>
                </a:avLst>
              </a:prstGeom>
              <a:solidFill>
                <a:srgbClr val="FFFF00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 anchor="ctr">
                <a:prstTxWarp prst="textNoShape">
                  <a:avLst/>
                </a:prstTxWarp>
              </a:bodyPr>
              <a:lstStyle>
                <a:defPPr>
                  <a:defRPr lang="en-GB"/>
                </a:defPPr>
                <a:lvl1pPr algn="l" defTabSz="3851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-96" charset="0"/>
                  <a:defRPr kern="1200">
                    <a:solidFill>
                      <a:schemeClr val="tx1"/>
                    </a:solidFill>
                    <a:latin typeface="Arial" pitchFamily="-96" charset="0"/>
                    <a:ea typeface="+mn-ea"/>
                    <a:cs typeface="+mn-cs"/>
                  </a:defRPr>
                </a:lvl1pPr>
                <a:lvl2pPr marL="625787" indent="-240687" algn="l" defTabSz="3851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-96" charset="0"/>
                  <a:defRPr kern="1200">
                    <a:solidFill>
                      <a:schemeClr val="tx1"/>
                    </a:solidFill>
                    <a:latin typeface="Arial" pitchFamily="-96" charset="0"/>
                    <a:ea typeface="+mn-ea"/>
                    <a:cs typeface="+mn-cs"/>
                  </a:defRPr>
                </a:lvl2pPr>
                <a:lvl3pPr marL="962749" indent="-192550" algn="l" defTabSz="3851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-96" charset="0"/>
                  <a:defRPr kern="1200">
                    <a:solidFill>
                      <a:schemeClr val="tx1"/>
                    </a:solidFill>
                    <a:latin typeface="Arial" pitchFamily="-96" charset="0"/>
                    <a:ea typeface="+mn-ea"/>
                    <a:cs typeface="+mn-cs"/>
                  </a:defRPr>
                </a:lvl3pPr>
                <a:lvl4pPr marL="1347848" indent="-192550" algn="l" defTabSz="3851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-96" charset="0"/>
                  <a:defRPr kern="1200">
                    <a:solidFill>
                      <a:schemeClr val="tx1"/>
                    </a:solidFill>
                    <a:latin typeface="Arial" pitchFamily="-96" charset="0"/>
                    <a:ea typeface="+mn-ea"/>
                    <a:cs typeface="+mn-cs"/>
                  </a:defRPr>
                </a:lvl4pPr>
                <a:lvl5pPr marL="1732948" indent="-192550" algn="l" defTabSz="3851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-96" charset="0"/>
                  <a:defRPr kern="1200">
                    <a:solidFill>
                      <a:schemeClr val="tx1"/>
                    </a:solidFill>
                    <a:latin typeface="Arial" pitchFamily="-96" charset="0"/>
                    <a:ea typeface="+mn-ea"/>
                    <a:cs typeface="+mn-cs"/>
                  </a:defRPr>
                </a:lvl5pPr>
                <a:lvl6pPr marL="1925498" algn="l" defTabSz="385100" rtl="0" eaLnBrk="1" latinLnBrk="0" hangingPunct="1">
                  <a:defRPr kern="1200">
                    <a:solidFill>
                      <a:schemeClr val="tx1"/>
                    </a:solidFill>
                    <a:latin typeface="Arial" pitchFamily="-96" charset="0"/>
                    <a:ea typeface="+mn-ea"/>
                    <a:cs typeface="+mn-cs"/>
                  </a:defRPr>
                </a:lvl6pPr>
                <a:lvl7pPr marL="2310597" algn="l" defTabSz="385100" rtl="0" eaLnBrk="1" latinLnBrk="0" hangingPunct="1">
                  <a:defRPr kern="1200">
                    <a:solidFill>
                      <a:schemeClr val="tx1"/>
                    </a:solidFill>
                    <a:latin typeface="Arial" pitchFamily="-96" charset="0"/>
                    <a:ea typeface="+mn-ea"/>
                    <a:cs typeface="+mn-cs"/>
                  </a:defRPr>
                </a:lvl7pPr>
                <a:lvl8pPr marL="2695697" algn="l" defTabSz="385100" rtl="0" eaLnBrk="1" latinLnBrk="0" hangingPunct="1">
                  <a:defRPr kern="1200">
                    <a:solidFill>
                      <a:schemeClr val="tx1"/>
                    </a:solidFill>
                    <a:latin typeface="Arial" pitchFamily="-96" charset="0"/>
                    <a:ea typeface="+mn-ea"/>
                    <a:cs typeface="+mn-cs"/>
                  </a:defRPr>
                </a:lvl8pPr>
                <a:lvl9pPr marL="3080796" algn="l" defTabSz="385100" rtl="0" eaLnBrk="1" latinLnBrk="0" hangingPunct="1">
                  <a:defRPr kern="1200">
                    <a:solidFill>
                      <a:schemeClr val="tx1"/>
                    </a:solidFill>
                    <a:latin typeface="Arial" pitchFamily="-96" charset="0"/>
                    <a:ea typeface="+mn-ea"/>
                    <a:cs typeface="+mn-cs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dirty="0" err="1">
                    <a:solidFill>
                      <a:srgbClr val="000000"/>
                    </a:solidFill>
                    <a:latin typeface="Gill Sans" pitchFamily="-65" charset="0"/>
                    <a:ea typeface="Gill Sans" pitchFamily="-65" charset="0"/>
                    <a:cs typeface="Gill Sans" pitchFamily="-65" charset="0"/>
                    <a:sym typeface="Gill Sans" pitchFamily="-65" charset="0"/>
                  </a:rPr>
                  <a:t>DPMJet</a:t>
                </a:r>
                <a:endParaRPr lang="en-US" sz="2000" dirty="0">
                  <a:solidFill>
                    <a:srgbClr val="000000"/>
                  </a:solidFill>
                  <a:latin typeface="Gill Sans" pitchFamily="-65" charset="0"/>
                  <a:ea typeface="Gill Sans" pitchFamily="-65" charset="0"/>
                  <a:cs typeface="Gill Sans" pitchFamily="-65" charset="0"/>
                  <a:sym typeface="Gill Sans" pitchFamily="-65" charset="0"/>
                </a:endParaRPr>
              </a:p>
            </p:txBody>
          </p:sp>
          <p:sp>
            <p:nvSpPr>
              <p:cNvPr id="13" name="AutoShape 18">
                <a:extLst>
                  <a:ext uri="{FF2B5EF4-FFF2-40B4-BE49-F238E27FC236}">
                    <a16:creationId xmlns:a16="http://schemas.microsoft.com/office/drawing/2014/main" id="{BB330A7F-8679-4F9C-861C-7DA69C5FE7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5" y="434"/>
                <a:ext cx="1150" cy="309"/>
              </a:xfrm>
              <a:prstGeom prst="roundRect">
                <a:avLst>
                  <a:gd name="adj" fmla="val 25000"/>
                </a:avLst>
              </a:prstGeom>
              <a:solidFill>
                <a:srgbClr val="CC66FF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 anchor="ctr">
                <a:prstTxWarp prst="textNoShape">
                  <a:avLst/>
                </a:prstTxWarp>
              </a:bodyPr>
              <a:lstStyle>
                <a:defPPr>
                  <a:defRPr lang="en-GB"/>
                </a:defPPr>
                <a:lvl1pPr algn="l" defTabSz="3851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-96" charset="0"/>
                  <a:defRPr kern="1200">
                    <a:solidFill>
                      <a:schemeClr val="tx1"/>
                    </a:solidFill>
                    <a:latin typeface="Arial" pitchFamily="-96" charset="0"/>
                    <a:ea typeface="+mn-ea"/>
                    <a:cs typeface="+mn-cs"/>
                  </a:defRPr>
                </a:lvl1pPr>
                <a:lvl2pPr marL="625787" indent="-240687" algn="l" defTabSz="3851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-96" charset="0"/>
                  <a:defRPr kern="1200">
                    <a:solidFill>
                      <a:schemeClr val="tx1"/>
                    </a:solidFill>
                    <a:latin typeface="Arial" pitchFamily="-96" charset="0"/>
                    <a:ea typeface="+mn-ea"/>
                    <a:cs typeface="+mn-cs"/>
                  </a:defRPr>
                </a:lvl2pPr>
                <a:lvl3pPr marL="962749" indent="-192550" algn="l" defTabSz="3851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-96" charset="0"/>
                  <a:defRPr kern="1200">
                    <a:solidFill>
                      <a:schemeClr val="tx1"/>
                    </a:solidFill>
                    <a:latin typeface="Arial" pitchFamily="-96" charset="0"/>
                    <a:ea typeface="+mn-ea"/>
                    <a:cs typeface="+mn-cs"/>
                  </a:defRPr>
                </a:lvl3pPr>
                <a:lvl4pPr marL="1347848" indent="-192550" algn="l" defTabSz="3851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-96" charset="0"/>
                  <a:defRPr kern="1200">
                    <a:solidFill>
                      <a:schemeClr val="tx1"/>
                    </a:solidFill>
                    <a:latin typeface="Arial" pitchFamily="-96" charset="0"/>
                    <a:ea typeface="+mn-ea"/>
                    <a:cs typeface="+mn-cs"/>
                  </a:defRPr>
                </a:lvl4pPr>
                <a:lvl5pPr marL="1732948" indent="-192550" algn="l" defTabSz="3851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-96" charset="0"/>
                  <a:defRPr kern="1200">
                    <a:solidFill>
                      <a:schemeClr val="tx1"/>
                    </a:solidFill>
                    <a:latin typeface="Arial" pitchFamily="-96" charset="0"/>
                    <a:ea typeface="+mn-ea"/>
                    <a:cs typeface="+mn-cs"/>
                  </a:defRPr>
                </a:lvl5pPr>
                <a:lvl6pPr marL="1925498" algn="l" defTabSz="385100" rtl="0" eaLnBrk="1" latinLnBrk="0" hangingPunct="1">
                  <a:defRPr kern="1200">
                    <a:solidFill>
                      <a:schemeClr val="tx1"/>
                    </a:solidFill>
                    <a:latin typeface="Arial" pitchFamily="-96" charset="0"/>
                    <a:ea typeface="+mn-ea"/>
                    <a:cs typeface="+mn-cs"/>
                  </a:defRPr>
                </a:lvl6pPr>
                <a:lvl7pPr marL="2310597" algn="l" defTabSz="385100" rtl="0" eaLnBrk="1" latinLnBrk="0" hangingPunct="1">
                  <a:defRPr kern="1200">
                    <a:solidFill>
                      <a:schemeClr val="tx1"/>
                    </a:solidFill>
                    <a:latin typeface="Arial" pitchFamily="-96" charset="0"/>
                    <a:ea typeface="+mn-ea"/>
                    <a:cs typeface="+mn-cs"/>
                  </a:defRPr>
                </a:lvl7pPr>
                <a:lvl8pPr marL="2695697" algn="l" defTabSz="385100" rtl="0" eaLnBrk="1" latinLnBrk="0" hangingPunct="1">
                  <a:defRPr kern="1200">
                    <a:solidFill>
                      <a:schemeClr val="tx1"/>
                    </a:solidFill>
                    <a:latin typeface="Arial" pitchFamily="-96" charset="0"/>
                    <a:ea typeface="+mn-ea"/>
                    <a:cs typeface="+mn-cs"/>
                  </a:defRPr>
                </a:lvl8pPr>
                <a:lvl9pPr marL="3080796" algn="l" defTabSz="385100" rtl="0" eaLnBrk="1" latinLnBrk="0" hangingPunct="1">
                  <a:defRPr kern="1200">
                    <a:solidFill>
                      <a:schemeClr val="tx1"/>
                    </a:solidFill>
                    <a:latin typeface="Arial" pitchFamily="-96" charset="0"/>
                    <a:ea typeface="+mn-ea"/>
                    <a:cs typeface="+mn-cs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dirty="0" err="1">
                    <a:solidFill>
                      <a:srgbClr val="FFFFFF"/>
                    </a:solidFill>
                    <a:latin typeface="Gill Sans" pitchFamily="-65" charset="0"/>
                    <a:ea typeface="Gill Sans" pitchFamily="-65" charset="0"/>
                    <a:cs typeface="Gill Sans" pitchFamily="-65" charset="0"/>
                    <a:sym typeface="Gill Sans" pitchFamily="-65" charset="0"/>
                  </a:rPr>
                  <a:t>gmc_trans</a:t>
                </a:r>
                <a:endParaRPr lang="en-US" sz="2000" dirty="0">
                  <a:solidFill>
                    <a:srgbClr val="FFFFFF"/>
                  </a:solidFill>
                  <a:latin typeface="Gill Sans" pitchFamily="-65" charset="0"/>
                  <a:ea typeface="Gill Sans" pitchFamily="-65" charset="0"/>
                  <a:cs typeface="Gill Sans" pitchFamily="-65" charset="0"/>
                  <a:sym typeface="Gill Sans" pitchFamily="-65" charset="0"/>
                </a:endParaRPr>
              </a:p>
            </p:txBody>
          </p:sp>
        </p:grp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D40AA5D5-B030-4C5F-9A60-10C7769A7CDB}"/>
              </a:ext>
            </a:extLst>
          </p:cNvPr>
          <p:cNvSpPr txBox="1"/>
          <p:nvPr/>
        </p:nvSpPr>
        <p:spPr>
          <a:xfrm>
            <a:off x="116810" y="1087235"/>
            <a:ext cx="46167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Via </a:t>
            </a:r>
            <a:r>
              <a:rPr lang="en-US" sz="2400" dirty="0" err="1"/>
              <a:t>Eic</a:t>
            </a:r>
            <a:r>
              <a:rPr lang="en-US" sz="2400" dirty="0"/>
              <a:t>-Smear interface (e-p/e-A)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D1302BCE-1EB7-4111-AEA0-09735E430C59}"/>
              </a:ext>
            </a:extLst>
          </p:cNvPr>
          <p:cNvGrpSpPr/>
          <p:nvPr/>
        </p:nvGrpSpPr>
        <p:grpSpPr>
          <a:xfrm>
            <a:off x="8263635" y="1215713"/>
            <a:ext cx="3048060" cy="2754638"/>
            <a:chOff x="8046929" y="1351867"/>
            <a:chExt cx="3048060" cy="2754638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1208007F-2CC7-4362-9FF6-7015D0C5DAF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2533" t="7582" r="8210" b="12418"/>
            <a:stretch/>
          </p:blipFill>
          <p:spPr>
            <a:xfrm>
              <a:off x="8046929" y="1351867"/>
              <a:ext cx="3048060" cy="2379253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60FC3C0-0773-445A-84DD-FF2F0B72F4D1}"/>
                </a:ext>
              </a:extLst>
            </p:cNvPr>
            <p:cNvSpPr txBox="1"/>
            <p:nvPr/>
          </p:nvSpPr>
          <p:spPr>
            <a:xfrm>
              <a:off x="8122486" y="3737173"/>
              <a:ext cx="28969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Sarte</a:t>
              </a:r>
              <a:r>
                <a:rPr lang="en-US" dirty="0"/>
                <a:t> as seen by EIC detector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32D9BAF0-9637-4013-BA59-CCF8509E1BE8}"/>
              </a:ext>
            </a:extLst>
          </p:cNvPr>
          <p:cNvGrpSpPr/>
          <p:nvPr/>
        </p:nvGrpSpPr>
        <p:grpSpPr>
          <a:xfrm>
            <a:off x="7968533" y="4096315"/>
            <a:ext cx="4223467" cy="2168988"/>
            <a:chOff x="7968533" y="4096315"/>
            <a:chExt cx="4223467" cy="2168988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51935901-4E21-4D2A-B9C7-43B809CEB50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968533" y="4096315"/>
              <a:ext cx="2405902" cy="2168988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74C81DC-E6AD-47D5-9297-68A6BEEED025}"/>
                </a:ext>
              </a:extLst>
            </p:cNvPr>
            <p:cNvSpPr txBox="1"/>
            <p:nvPr/>
          </p:nvSpPr>
          <p:spPr>
            <a:xfrm>
              <a:off x="10374435" y="4580645"/>
              <a:ext cx="181756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Pythia8 in a 6 layer silicon detector mockup and 2T field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19785B7-37F5-48BE-AE88-459837E26A04}"/>
              </a:ext>
            </a:extLst>
          </p:cNvPr>
          <p:cNvGrpSpPr/>
          <p:nvPr/>
        </p:nvGrpSpPr>
        <p:grpSpPr>
          <a:xfrm>
            <a:off x="5198533" y="1371300"/>
            <a:ext cx="2671191" cy="2845100"/>
            <a:chOff x="5348382" y="1371300"/>
            <a:chExt cx="2521342" cy="2701243"/>
          </a:xfrm>
        </p:grpSpPr>
        <p:pic>
          <p:nvPicPr>
            <p:cNvPr id="20" name="Picture 19" descr="C:\Users\root\Documents\cipanp2012\decadal\sPHENIX_Hijing-8-10fm.png">
              <a:extLst>
                <a:ext uri="{FF2B5EF4-FFF2-40B4-BE49-F238E27FC236}">
                  <a16:creationId xmlns:a16="http://schemas.microsoft.com/office/drawing/2014/main" id="{0F8FA394-543A-4ED1-83AF-6375C01CED3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94560" y="1371300"/>
              <a:ext cx="2028986" cy="20289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D5ED6428-D977-42CC-A64A-020026921855}"/>
                </a:ext>
              </a:extLst>
            </p:cNvPr>
            <p:cNvSpPr txBox="1"/>
            <p:nvPr/>
          </p:nvSpPr>
          <p:spPr>
            <a:xfrm>
              <a:off x="5348382" y="3426212"/>
              <a:ext cx="252134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Very peripheral heavy ion collision from </a:t>
              </a:r>
              <a:r>
                <a:rPr lang="en-US" dirty="0" err="1"/>
                <a:t>hijing</a:t>
              </a:r>
              <a:endParaRPr lang="en-US" dirty="0"/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1430E42E-8EA3-4912-8789-95C17EF572ED}"/>
              </a:ext>
            </a:extLst>
          </p:cNvPr>
          <p:cNvSpPr txBox="1"/>
          <p:nvPr/>
        </p:nvSpPr>
        <p:spPr>
          <a:xfrm>
            <a:off x="893631" y="6320611"/>
            <a:ext cx="10404738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Full Truth information preserved: anything can be traced back to the input particle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749FA68-0048-4189-958B-F961B6B0D585}"/>
              </a:ext>
            </a:extLst>
          </p:cNvPr>
          <p:cNvSpPr txBox="1"/>
          <p:nvPr/>
        </p:nvSpPr>
        <p:spPr>
          <a:xfrm>
            <a:off x="116810" y="3627585"/>
            <a:ext cx="3717364" cy="276998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Via Fun4All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err="1"/>
              <a:t>Hijing</a:t>
            </a:r>
            <a:endParaRPr lang="en-US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Pythia6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Pythia8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Sartre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err="1"/>
              <a:t>Jetscape</a:t>
            </a:r>
            <a:r>
              <a:rPr lang="en-US" dirty="0"/>
              <a:t> (needs work)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Generic </a:t>
            </a:r>
            <a:r>
              <a:rPr lang="en-US" dirty="0" err="1"/>
              <a:t>HepMC</a:t>
            </a:r>
            <a:r>
              <a:rPr lang="en-US" dirty="0"/>
              <a:t> 2/OSCAR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Single Particle Generators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Embedding in existing events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88663297-4890-4BEA-8D09-A14FA55BEB9C}"/>
              </a:ext>
            </a:extLst>
          </p:cNvPr>
          <p:cNvGrpSpPr/>
          <p:nvPr/>
        </p:nvGrpSpPr>
        <p:grpSpPr>
          <a:xfrm>
            <a:off x="4159820" y="4225795"/>
            <a:ext cx="3630468" cy="1733631"/>
            <a:chOff x="4159820" y="4127319"/>
            <a:chExt cx="3630468" cy="1733631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4E23FF55-BA3A-462A-9F58-9C06D6FAABD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159820" y="4127319"/>
              <a:ext cx="1875354" cy="1733631"/>
            </a:xfrm>
            <a:prstGeom prst="rect">
              <a:avLst/>
            </a:prstGeom>
          </p:spPr>
        </p:pic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0AAD5DED-DAA8-4034-B1CE-4E1C09592504}"/>
                </a:ext>
              </a:extLst>
            </p:cNvPr>
            <p:cNvSpPr txBox="1"/>
            <p:nvPr/>
          </p:nvSpPr>
          <p:spPr>
            <a:xfrm>
              <a:off x="6156828" y="4532469"/>
              <a:ext cx="1633460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10 GeV Au on</a:t>
              </a:r>
            </a:p>
            <a:p>
              <a:r>
                <a:rPr lang="en-US" dirty="0"/>
                <a:t>water phantom</a:t>
              </a:r>
            </a:p>
            <a:p>
              <a:r>
                <a:rPr lang="en-US" dirty="0"/>
                <a:t>(NSRL)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841358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9FC1EEF6-AA58-49D0-88FA-7092625093F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27044" y="0"/>
            <a:ext cx="10137913" cy="773528"/>
          </a:xfrm>
        </p:spPr>
        <p:txBody>
          <a:bodyPr>
            <a:normAutofit fontScale="90000"/>
          </a:bodyPr>
          <a:lstStyle/>
          <a:p>
            <a:r>
              <a:rPr lang="en-US" altLang="en-US" dirty="0">
                <a:latin typeface="+mn-lt"/>
              </a:rPr>
              <a:t>Combining data reconstruction and simulations</a:t>
            </a:r>
            <a:endParaRPr lang="en-US" altLang="en-US" cap="none" dirty="0">
              <a:latin typeface="+mn-lt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C150C8B-831C-4968-B384-B05CEA8F525F}"/>
              </a:ext>
            </a:extLst>
          </p:cNvPr>
          <p:cNvGrpSpPr/>
          <p:nvPr/>
        </p:nvGrpSpPr>
        <p:grpSpPr>
          <a:xfrm>
            <a:off x="513505" y="4138975"/>
            <a:ext cx="3596600" cy="2445269"/>
            <a:chOff x="513505" y="4138975"/>
            <a:chExt cx="3596600" cy="2445269"/>
          </a:xfrm>
        </p:grpSpPr>
        <p:pic>
          <p:nvPicPr>
            <p:cNvPr id="10252" name="Picture 12">
              <a:extLst>
                <a:ext uri="{FF2B5EF4-FFF2-40B4-BE49-F238E27FC236}">
                  <a16:creationId xmlns:a16="http://schemas.microsoft.com/office/drawing/2014/main" id="{4FCCD56F-A63A-4502-91EC-84920DE0E8E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3505" y="4138975"/>
              <a:ext cx="3596600" cy="21746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262" name="Text Box 22">
              <a:extLst>
                <a:ext uri="{FF2B5EF4-FFF2-40B4-BE49-F238E27FC236}">
                  <a16:creationId xmlns:a16="http://schemas.microsoft.com/office/drawing/2014/main" id="{0099EDE4-8070-41AD-99F6-C6A5C5BB632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36249" y="6279444"/>
              <a:ext cx="2551113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400" dirty="0"/>
                <a:t>Hadronic Calorimeter Test Beam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A20CC51-847A-4324-9CAB-B4CEAFEFFCF9}"/>
              </a:ext>
            </a:extLst>
          </p:cNvPr>
          <p:cNvGrpSpPr/>
          <p:nvPr/>
        </p:nvGrpSpPr>
        <p:grpSpPr>
          <a:xfrm>
            <a:off x="4062346" y="4022856"/>
            <a:ext cx="4064581" cy="2595821"/>
            <a:chOff x="4169920" y="4022856"/>
            <a:chExt cx="4064581" cy="2595821"/>
          </a:xfrm>
        </p:grpSpPr>
        <p:pic>
          <p:nvPicPr>
            <p:cNvPr id="10247" name="Picture 7">
              <a:extLst>
                <a:ext uri="{FF2B5EF4-FFF2-40B4-BE49-F238E27FC236}">
                  <a16:creationId xmlns:a16="http://schemas.microsoft.com/office/drawing/2014/main" id="{6F960093-20CC-4576-AB73-0CA378B494C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69920" y="4022856"/>
              <a:ext cx="4064581" cy="24487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265" name="Text Box 25">
              <a:extLst>
                <a:ext uri="{FF2B5EF4-FFF2-40B4-BE49-F238E27FC236}">
                  <a16:creationId xmlns:a16="http://schemas.microsoft.com/office/drawing/2014/main" id="{65F870B3-1C6B-4064-8453-5ACE357A082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87835" y="6310702"/>
              <a:ext cx="1428750" cy="3079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400" dirty="0" err="1"/>
                <a:t>EmCal</a:t>
              </a:r>
              <a:r>
                <a:rPr lang="en-US" altLang="en-US" sz="1400" dirty="0"/>
                <a:t> Test Beam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8D8C890E-F7B3-4F8D-8806-77AFDB4F396D}"/>
              </a:ext>
            </a:extLst>
          </p:cNvPr>
          <p:cNvSpPr txBox="1"/>
          <p:nvPr/>
        </p:nvSpPr>
        <p:spPr>
          <a:xfrm>
            <a:off x="8126927" y="4626154"/>
            <a:ext cx="3853133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b="1" dirty="0"/>
              <a:t>Simulation chain and reconstruction has been verified with real data.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CB0444F-79B9-4572-B81A-967E654202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440" y="773528"/>
            <a:ext cx="5847093" cy="321384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96B0C3C-B66C-4C8D-87B5-BB7170273D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09644" y="784706"/>
            <a:ext cx="6088504" cy="3213847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49872CE-F250-4B66-BDDB-8C5B7EDD409A}"/>
              </a:ext>
            </a:extLst>
          </p:cNvPr>
          <p:cNvCxnSpPr/>
          <p:nvPr/>
        </p:nvCxnSpPr>
        <p:spPr>
          <a:xfrm>
            <a:off x="5448873" y="2380451"/>
            <a:ext cx="1111319" cy="0"/>
          </a:xfrm>
          <a:prstGeom prst="straightConnector1">
            <a:avLst/>
          </a:prstGeom>
          <a:ln w="1270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39271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0423EDA8-59A1-DB43-A8E6-FF634482E221}"/>
              </a:ext>
            </a:extLst>
          </p:cNvPr>
          <p:cNvGrpSpPr/>
          <p:nvPr/>
        </p:nvGrpSpPr>
        <p:grpSpPr>
          <a:xfrm>
            <a:off x="2506197" y="1401038"/>
            <a:ext cx="3008026" cy="2256020"/>
            <a:chOff x="847777" y="680803"/>
            <a:chExt cx="3569324" cy="2676993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67749D81-CAD2-5849-B4D3-FCBA7ECD2DD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47777" y="680803"/>
              <a:ext cx="3569324" cy="2676993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DEF281B-9F06-154A-AC49-009A7F94230B}"/>
                </a:ext>
              </a:extLst>
            </p:cNvPr>
            <p:cNvSpPr txBox="1"/>
            <p:nvPr/>
          </p:nvSpPr>
          <p:spPr>
            <a:xfrm>
              <a:off x="951965" y="2638269"/>
              <a:ext cx="2214453" cy="4017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err="1">
                  <a:solidFill>
                    <a:srgbClr val="FFFF00"/>
                  </a:solidFill>
                </a:rPr>
                <a:t>Minidrift</a:t>
              </a:r>
              <a:r>
                <a:rPr lang="en-US" sz="1600" dirty="0">
                  <a:solidFill>
                    <a:srgbClr val="FFFF00"/>
                  </a:solidFill>
                </a:rPr>
                <a:t> TPC (2013)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1BDFDDCD-D90E-9F4B-A566-F5AE30BDCFA5}"/>
              </a:ext>
            </a:extLst>
          </p:cNvPr>
          <p:cNvGrpSpPr/>
          <p:nvPr/>
        </p:nvGrpSpPr>
        <p:grpSpPr>
          <a:xfrm>
            <a:off x="1898992" y="4072912"/>
            <a:ext cx="3041713" cy="2281285"/>
            <a:chOff x="566295" y="3553918"/>
            <a:chExt cx="3609297" cy="2706973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34C6CEFA-8F17-1C44-B1AE-E7CD4F886AF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6295" y="3553918"/>
              <a:ext cx="3609297" cy="2706973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72757C9-784F-F047-9B7A-173DF11A8EAC}"/>
                </a:ext>
              </a:extLst>
            </p:cNvPr>
            <p:cNvSpPr txBox="1"/>
            <p:nvPr/>
          </p:nvSpPr>
          <p:spPr>
            <a:xfrm>
              <a:off x="1021087" y="3735048"/>
              <a:ext cx="2291740" cy="6938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FFFF00"/>
                  </a:solidFill>
                </a:rPr>
                <a:t>Dual-sided PWO readout (2017)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2C68F6E-7F4F-5E4C-984A-36A4C57A65BF}"/>
              </a:ext>
            </a:extLst>
          </p:cNvPr>
          <p:cNvGrpSpPr/>
          <p:nvPr/>
        </p:nvGrpSpPr>
        <p:grpSpPr>
          <a:xfrm>
            <a:off x="5422765" y="4244344"/>
            <a:ext cx="2699224" cy="2024418"/>
            <a:chOff x="8569376" y="1151744"/>
            <a:chExt cx="3202899" cy="2402174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124D2DE3-868A-7E4D-AD8B-D3BFA6FDD7C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569376" y="1151744"/>
              <a:ext cx="3202899" cy="2402174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0AA1F9D-A8A9-A24F-A57B-9E8E8D8268AE}"/>
                </a:ext>
              </a:extLst>
            </p:cNvPr>
            <p:cNvSpPr txBox="1"/>
            <p:nvPr/>
          </p:nvSpPr>
          <p:spPr>
            <a:xfrm>
              <a:off x="8649298" y="2268937"/>
              <a:ext cx="2462337" cy="4017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FFFF00"/>
                  </a:solidFill>
                </a:rPr>
                <a:t>PWO prototype (2018)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683D8DC-0F69-1942-AC1E-201280DA8C40}"/>
              </a:ext>
            </a:extLst>
          </p:cNvPr>
          <p:cNvGrpSpPr/>
          <p:nvPr/>
        </p:nvGrpSpPr>
        <p:grpSpPr>
          <a:xfrm>
            <a:off x="5637212" y="1233509"/>
            <a:ext cx="2982096" cy="2849676"/>
            <a:chOff x="4856813" y="233703"/>
            <a:chExt cx="3538556" cy="3381426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9ED1D37C-FC02-554D-9A7D-44CFDD00F2B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856813" y="233703"/>
              <a:ext cx="3538556" cy="3381426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81ADD92-F438-484E-8700-9BA276783036}"/>
                </a:ext>
              </a:extLst>
            </p:cNvPr>
            <p:cNvSpPr txBox="1"/>
            <p:nvPr/>
          </p:nvSpPr>
          <p:spPr>
            <a:xfrm>
              <a:off x="5471993" y="2807943"/>
              <a:ext cx="2810578" cy="401728"/>
            </a:xfrm>
            <a:prstGeom prst="rect">
              <a:avLst/>
            </a:prstGeom>
            <a:solidFill>
              <a:srgbClr val="D9D9D9">
                <a:alpha val="74118"/>
              </a:srgbClr>
            </a:solidFill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</a:rPr>
                <a:t>FLYSUB consortium (2014)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C88B48FE-4287-4041-9763-8BA0E499E2BC}"/>
              </a:ext>
            </a:extLst>
          </p:cNvPr>
          <p:cNvGrpSpPr/>
          <p:nvPr/>
        </p:nvGrpSpPr>
        <p:grpSpPr>
          <a:xfrm>
            <a:off x="8294291" y="4179845"/>
            <a:ext cx="3784247" cy="2128639"/>
            <a:chOff x="4748550" y="3735048"/>
            <a:chExt cx="4490388" cy="2525843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677C3D3B-BA2D-EC4E-8E95-75D2C205F1C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748550" y="3735048"/>
              <a:ext cx="4490388" cy="2525843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8A8F9CF-BA0E-5F40-AC59-437692751DC0}"/>
                </a:ext>
              </a:extLst>
            </p:cNvPr>
            <p:cNvSpPr txBox="1"/>
            <p:nvPr/>
          </p:nvSpPr>
          <p:spPr>
            <a:xfrm>
              <a:off x="6626091" y="5670318"/>
              <a:ext cx="2291740" cy="4017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FFFF00"/>
                  </a:solidFill>
                </a:rPr>
                <a:t>MPGD-LDRD (2019)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AB29BC72-0757-5748-A16B-403C13AD6243}"/>
              </a:ext>
            </a:extLst>
          </p:cNvPr>
          <p:cNvGrpSpPr/>
          <p:nvPr/>
        </p:nvGrpSpPr>
        <p:grpSpPr>
          <a:xfrm>
            <a:off x="8789308" y="1451458"/>
            <a:ext cx="3259841" cy="2411592"/>
            <a:chOff x="9791233" y="4407108"/>
            <a:chExt cx="3072264" cy="2272827"/>
          </a:xfrm>
        </p:grpSpPr>
        <p:pic>
          <p:nvPicPr>
            <p:cNvPr id="23" name="Picture 22" descr="pic700.jpg">
              <a:extLst>
                <a:ext uri="{FF2B5EF4-FFF2-40B4-BE49-F238E27FC236}">
                  <a16:creationId xmlns:a16="http://schemas.microsoft.com/office/drawing/2014/main" id="{926C03E4-E1D7-3844-8962-12C0F3776FD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91233" y="4407108"/>
              <a:ext cx="2890338" cy="2167754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CA141784-7DBB-694E-84AF-283F9FAEE2B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b="50762"/>
            <a:stretch/>
          </p:blipFill>
          <p:spPr>
            <a:xfrm>
              <a:off x="10872549" y="5944711"/>
              <a:ext cx="1990948" cy="735224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5257F438-4520-5042-92D4-DFE63D679EEE}"/>
                </a:ext>
              </a:extLst>
            </p:cNvPr>
            <p:cNvSpPr txBox="1"/>
            <p:nvPr/>
          </p:nvSpPr>
          <p:spPr>
            <a:xfrm>
              <a:off x="10285725" y="4639885"/>
              <a:ext cx="2431523" cy="4017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err="1">
                  <a:solidFill>
                    <a:srgbClr val="FFFF00"/>
                  </a:solidFill>
                </a:rPr>
                <a:t>ZigZag</a:t>
              </a:r>
              <a:r>
                <a:rPr lang="en-US" sz="1600" dirty="0">
                  <a:solidFill>
                    <a:srgbClr val="FFFF00"/>
                  </a:solidFill>
                </a:rPr>
                <a:t> Readout (2016)</a:t>
              </a: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94D1B037-EB8F-2F49-A628-443E567028A0}"/>
              </a:ext>
            </a:extLst>
          </p:cNvPr>
          <p:cNvSpPr txBox="1"/>
          <p:nvPr/>
        </p:nvSpPr>
        <p:spPr>
          <a:xfrm>
            <a:off x="3996900" y="187622"/>
            <a:ext cx="6415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Many more test beam campaigns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AA70C233-4AE6-4541-B2AC-0601AA9D00A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6470" y="4004865"/>
            <a:ext cx="1570764" cy="17326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45325BE7-B5D2-9B4B-883C-5BD1365AC81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9346" y="2672383"/>
            <a:ext cx="1570764" cy="1247091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4EBE9548-4F05-6049-B588-30B4E8458EE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44456" y="1127613"/>
            <a:ext cx="2189550" cy="1542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6211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E29E6B-E6D4-41D9-A879-A779F3A653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9313" y="285159"/>
            <a:ext cx="8648983" cy="1325563"/>
          </a:xfrm>
        </p:spPr>
        <p:txBody>
          <a:bodyPr/>
          <a:lstStyle/>
          <a:p>
            <a:pPr algn="ctr"/>
            <a:r>
              <a:rPr lang="en-US" dirty="0"/>
              <a:t>Access to Data Objects, understanding our Node Tree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1A83C5A-D745-4F89-8807-855E6382B9F3}"/>
              </a:ext>
            </a:extLst>
          </p:cNvPr>
          <p:cNvSpPr txBox="1"/>
          <p:nvPr/>
        </p:nvSpPr>
        <p:spPr>
          <a:xfrm>
            <a:off x="5815378" y="1964328"/>
            <a:ext cx="561244" cy="3693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TOP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C73E90E-6267-4AB8-B679-40BF090F7089}"/>
              </a:ext>
            </a:extLst>
          </p:cNvPr>
          <p:cNvSpPr txBox="1"/>
          <p:nvPr/>
        </p:nvSpPr>
        <p:spPr>
          <a:xfrm>
            <a:off x="311316" y="2791967"/>
            <a:ext cx="606256" cy="3693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RUN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89F2FC5-2359-40E6-8FD7-C32D44A84CDB}"/>
              </a:ext>
            </a:extLst>
          </p:cNvPr>
          <p:cNvSpPr txBox="1"/>
          <p:nvPr/>
        </p:nvSpPr>
        <p:spPr>
          <a:xfrm>
            <a:off x="4398283" y="2791967"/>
            <a:ext cx="543739" cy="3693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DST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A30A7A1-4954-4A62-9909-31BAA4117369}"/>
              </a:ext>
            </a:extLst>
          </p:cNvPr>
          <p:cNvSpPr txBox="1"/>
          <p:nvPr/>
        </p:nvSpPr>
        <p:spPr>
          <a:xfrm>
            <a:off x="8123060" y="2791967"/>
            <a:ext cx="544380" cy="3693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PAR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7F201E3-1F3D-40F5-90CB-97C8E701B3FC}"/>
              </a:ext>
            </a:extLst>
          </p:cNvPr>
          <p:cNvSpPr txBox="1"/>
          <p:nvPr/>
        </p:nvSpPr>
        <p:spPr>
          <a:xfrm>
            <a:off x="10849605" y="2791967"/>
            <a:ext cx="676788" cy="369332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PRDF</a:t>
            </a: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F8544646-9F1B-4CED-A941-A3B1A65B0457}"/>
              </a:ext>
            </a:extLst>
          </p:cNvPr>
          <p:cNvGrpSpPr/>
          <p:nvPr/>
        </p:nvGrpSpPr>
        <p:grpSpPr>
          <a:xfrm>
            <a:off x="605085" y="3161299"/>
            <a:ext cx="3396754" cy="3501437"/>
            <a:chOff x="605085" y="3161299"/>
            <a:chExt cx="3396754" cy="3501437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BEDF6044-0D99-4F2D-AA10-676BBADDA792}"/>
                </a:ext>
              </a:extLst>
            </p:cNvPr>
            <p:cNvCxnSpPr>
              <a:stCxn id="4" idx="2"/>
            </p:cNvCxnSpPr>
            <p:nvPr/>
          </p:nvCxnSpPr>
          <p:spPr>
            <a:xfrm>
              <a:off x="614444" y="3161299"/>
              <a:ext cx="0" cy="3501437"/>
            </a:xfrm>
            <a:prstGeom prst="line">
              <a:avLst/>
            </a:prstGeom>
            <a:ln w="31750">
              <a:tailEnd type="triangle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C34D1E3A-3228-4483-9DE7-F13E266C4E96}"/>
                </a:ext>
              </a:extLst>
            </p:cNvPr>
            <p:cNvGrpSpPr/>
            <p:nvPr/>
          </p:nvGrpSpPr>
          <p:grpSpPr>
            <a:xfrm>
              <a:off x="614444" y="3429000"/>
              <a:ext cx="1700776" cy="369332"/>
              <a:chOff x="614444" y="3429000"/>
              <a:chExt cx="1700776" cy="369332"/>
            </a:xfrm>
          </p:grpSpPr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57C17E9-8AC8-4FEF-B0DF-5BA7C80BF1AC}"/>
                  </a:ext>
                </a:extLst>
              </p:cNvPr>
              <p:cNvSpPr txBox="1"/>
              <p:nvPr/>
            </p:nvSpPr>
            <p:spPr>
              <a:xfrm>
                <a:off x="766847" y="3429000"/>
                <a:ext cx="1548373" cy="369332"/>
              </a:xfrm>
              <a:prstGeom prst="rect">
                <a:avLst/>
              </a:prstGeom>
              <a:noFill/>
              <a:ln w="38100">
                <a:solidFill>
                  <a:srgbClr val="00B050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FIELD_CONFIG</a:t>
                </a:r>
              </a:p>
            </p:txBody>
          </p: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A5184C68-B2D7-4F3A-98E2-250723B07DA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14444" y="3613666"/>
                <a:ext cx="152403" cy="0"/>
              </a:xfrm>
              <a:prstGeom prst="line">
                <a:avLst/>
              </a:prstGeom>
              <a:ln w="317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DEC9B075-4789-4060-98C9-58CD668DE735}"/>
                </a:ext>
              </a:extLst>
            </p:cNvPr>
            <p:cNvGrpSpPr/>
            <p:nvPr/>
          </p:nvGrpSpPr>
          <p:grpSpPr>
            <a:xfrm>
              <a:off x="605085" y="3950912"/>
              <a:ext cx="3396754" cy="865664"/>
              <a:chOff x="605085" y="3950912"/>
              <a:chExt cx="3396754" cy="865664"/>
            </a:xfrm>
          </p:grpSpPr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B5C9537-4592-4FA8-A87C-D3877FEF7943}"/>
                  </a:ext>
                </a:extLst>
              </p:cNvPr>
              <p:cNvSpPr txBox="1"/>
              <p:nvPr/>
            </p:nvSpPr>
            <p:spPr>
              <a:xfrm>
                <a:off x="766847" y="4199078"/>
                <a:ext cx="591829" cy="369332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PIPE</a:t>
                </a:r>
              </a:p>
            </p:txBody>
          </p:sp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B34669CE-C2C6-4E4A-A016-BE57CE7E82BD}"/>
                  </a:ext>
                </a:extLst>
              </p:cNvPr>
              <p:cNvGrpSpPr/>
              <p:nvPr/>
            </p:nvGrpSpPr>
            <p:grpSpPr>
              <a:xfrm>
                <a:off x="1772639" y="3950912"/>
                <a:ext cx="2229200" cy="865664"/>
                <a:chOff x="2331435" y="3950912"/>
                <a:chExt cx="2229200" cy="865664"/>
              </a:xfrm>
            </p:grpSpPr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C9B4A0F2-0952-4C93-91D0-DA8DE370F9EA}"/>
                    </a:ext>
                  </a:extLst>
                </p:cNvPr>
                <p:cNvSpPr txBox="1"/>
                <p:nvPr/>
              </p:nvSpPr>
              <p:spPr>
                <a:xfrm>
                  <a:off x="2331435" y="3950912"/>
                  <a:ext cx="2066848" cy="369332"/>
                </a:xfrm>
                <a:prstGeom prst="rect">
                  <a:avLst/>
                </a:prstGeom>
                <a:noFill/>
                <a:ln w="38100">
                  <a:solidFill>
                    <a:srgbClr val="00B050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G4GEOPARAM_PIPE</a:t>
                  </a:r>
                </a:p>
              </p:txBody>
            </p:sp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C0DDDB11-2068-4646-B213-12AE92FB4C1B}"/>
                    </a:ext>
                  </a:extLst>
                </p:cNvPr>
                <p:cNvSpPr txBox="1"/>
                <p:nvPr/>
              </p:nvSpPr>
              <p:spPr>
                <a:xfrm>
                  <a:off x="2331435" y="4447244"/>
                  <a:ext cx="2229200" cy="369332"/>
                </a:xfrm>
                <a:prstGeom prst="rect">
                  <a:avLst/>
                </a:prstGeom>
                <a:noFill/>
                <a:ln w="38100">
                  <a:solidFill>
                    <a:srgbClr val="00B050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CYLINDERGEOM_PIPE</a:t>
                  </a:r>
                </a:p>
              </p:txBody>
            </p:sp>
          </p:grp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E177F4AE-6679-47D7-B9B7-B1EF2697A63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05085" y="4383744"/>
                <a:ext cx="152403" cy="0"/>
              </a:xfrm>
              <a:prstGeom prst="line">
                <a:avLst/>
              </a:prstGeom>
              <a:ln w="317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7CB886FA-DC5F-400B-ADD2-15D2A5648FAC}"/>
                  </a:ext>
                </a:extLst>
              </p:cNvPr>
              <p:cNvCxnSpPr>
                <a:cxnSpLocks/>
                <a:stCxn id="11" idx="1"/>
              </p:cNvCxnSpPr>
              <p:nvPr/>
            </p:nvCxnSpPr>
            <p:spPr>
              <a:xfrm flipH="1">
                <a:off x="1360163" y="4135578"/>
                <a:ext cx="412476" cy="248166"/>
              </a:xfrm>
              <a:prstGeom prst="line">
                <a:avLst/>
              </a:prstGeom>
              <a:ln w="317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C32C9453-28DB-4A0B-B6A2-67D1290147C9}"/>
                  </a:ext>
                </a:extLst>
              </p:cNvPr>
              <p:cNvCxnSpPr>
                <a:cxnSpLocks/>
                <a:stCxn id="13" idx="1"/>
                <a:endCxn id="10" idx="3"/>
              </p:cNvCxnSpPr>
              <p:nvPr/>
            </p:nvCxnSpPr>
            <p:spPr>
              <a:xfrm flipH="1" flipV="1">
                <a:off x="1358676" y="4383744"/>
                <a:ext cx="413963" cy="248166"/>
              </a:xfrm>
              <a:prstGeom prst="line">
                <a:avLst/>
              </a:prstGeom>
              <a:ln w="317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1225696E-1A44-4A47-93AF-8D0172E96308}"/>
                </a:ext>
              </a:extLst>
            </p:cNvPr>
            <p:cNvGrpSpPr/>
            <p:nvPr/>
          </p:nvGrpSpPr>
          <p:grpSpPr>
            <a:xfrm>
              <a:off x="605085" y="5803758"/>
              <a:ext cx="3286019" cy="858978"/>
              <a:chOff x="605085" y="5803758"/>
              <a:chExt cx="3286019" cy="858978"/>
            </a:xfrm>
          </p:grpSpPr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08916616-C87F-4249-A7E8-6BD517E98A6B}"/>
                  </a:ext>
                </a:extLst>
              </p:cNvPr>
              <p:cNvGrpSpPr/>
              <p:nvPr/>
            </p:nvGrpSpPr>
            <p:grpSpPr>
              <a:xfrm>
                <a:off x="766847" y="5803758"/>
                <a:ext cx="3124257" cy="858978"/>
                <a:chOff x="1325643" y="5803758"/>
                <a:chExt cx="3124257" cy="858978"/>
              </a:xfrm>
            </p:grpSpPr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B7C36541-3590-4947-B7E1-CC24756DE870}"/>
                    </a:ext>
                  </a:extLst>
                </p:cNvPr>
                <p:cNvSpPr txBox="1"/>
                <p:nvPr/>
              </p:nvSpPr>
              <p:spPr>
                <a:xfrm>
                  <a:off x="1325643" y="6048581"/>
                  <a:ext cx="619016" cy="369332"/>
                </a:xfrm>
                <a:prstGeom prst="rect">
                  <a:avLst/>
                </a:prstGeom>
                <a:noFill/>
                <a:ln w="38100">
                  <a:solidFill>
                    <a:srgbClr val="FF0000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INTT</a:t>
                  </a:r>
                </a:p>
              </p:txBody>
            </p:sp>
            <p:grpSp>
              <p:nvGrpSpPr>
                <p:cNvPr id="21" name="Group 20">
                  <a:extLst>
                    <a:ext uri="{FF2B5EF4-FFF2-40B4-BE49-F238E27FC236}">
                      <a16:creationId xmlns:a16="http://schemas.microsoft.com/office/drawing/2014/main" id="{188FA44C-902E-4A9E-B0FC-27549F4B7ADA}"/>
                    </a:ext>
                  </a:extLst>
                </p:cNvPr>
                <p:cNvGrpSpPr/>
                <p:nvPr/>
              </p:nvGrpSpPr>
              <p:grpSpPr>
                <a:xfrm>
                  <a:off x="2331435" y="5803758"/>
                  <a:ext cx="2118465" cy="858978"/>
                  <a:chOff x="2331435" y="5803758"/>
                  <a:chExt cx="2118465" cy="858978"/>
                </a:xfrm>
              </p:grpSpPr>
              <p:sp>
                <p:nvSpPr>
                  <p:cNvPr id="18" name="TextBox 17">
                    <a:extLst>
                      <a:ext uri="{FF2B5EF4-FFF2-40B4-BE49-F238E27FC236}">
                        <a16:creationId xmlns:a16="http://schemas.microsoft.com/office/drawing/2014/main" id="{8D020F9B-9440-40B3-BDED-6A2EDA3A645E}"/>
                      </a:ext>
                    </a:extLst>
                  </p:cNvPr>
                  <p:cNvSpPr txBox="1"/>
                  <p:nvPr/>
                </p:nvSpPr>
                <p:spPr>
                  <a:xfrm>
                    <a:off x="2331435" y="5803758"/>
                    <a:ext cx="2094035" cy="369332"/>
                  </a:xfrm>
                  <a:prstGeom prst="rect">
                    <a:avLst/>
                  </a:prstGeom>
                  <a:noFill/>
                  <a:ln w="38100">
                    <a:solidFill>
                      <a:srgbClr val="00B050"/>
                    </a:solidFill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G4GEOPARAM_INTT</a:t>
                    </a:r>
                  </a:p>
                </p:txBody>
              </p:sp>
              <p:sp>
                <p:nvSpPr>
                  <p:cNvPr id="19" name="TextBox 18">
                    <a:extLst>
                      <a:ext uri="{FF2B5EF4-FFF2-40B4-BE49-F238E27FC236}">
                        <a16:creationId xmlns:a16="http://schemas.microsoft.com/office/drawing/2014/main" id="{D751C7EF-265C-4D2B-80EC-F6F435D3AD45}"/>
                      </a:ext>
                    </a:extLst>
                  </p:cNvPr>
                  <p:cNvSpPr txBox="1"/>
                  <p:nvPr/>
                </p:nvSpPr>
                <p:spPr>
                  <a:xfrm>
                    <a:off x="2331435" y="6293404"/>
                    <a:ext cx="2118465" cy="369332"/>
                  </a:xfrm>
                  <a:prstGeom prst="rect">
                    <a:avLst/>
                  </a:prstGeom>
                  <a:noFill/>
                  <a:ln w="38100">
                    <a:solidFill>
                      <a:srgbClr val="00B050"/>
                    </a:solidFill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G4CELLPARAM_INTT</a:t>
                    </a:r>
                  </a:p>
                </p:txBody>
              </p:sp>
            </p:grpSp>
          </p:grp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EED92CBF-8F3A-4201-B990-D14B5E57B8F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05085" y="6232176"/>
                <a:ext cx="152403" cy="0"/>
              </a:xfrm>
              <a:prstGeom prst="line">
                <a:avLst/>
              </a:prstGeom>
              <a:ln w="317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5463F47E-8CD2-4E05-8F7C-6B72CCF8E24C}"/>
                  </a:ext>
                </a:extLst>
              </p:cNvPr>
              <p:cNvCxnSpPr>
                <a:cxnSpLocks/>
                <a:stCxn id="18" idx="1"/>
                <a:endCxn id="17" idx="3"/>
              </p:cNvCxnSpPr>
              <p:nvPr/>
            </p:nvCxnSpPr>
            <p:spPr>
              <a:xfrm flipH="1">
                <a:off x="1385863" y="5988424"/>
                <a:ext cx="386776" cy="244823"/>
              </a:xfrm>
              <a:prstGeom prst="line">
                <a:avLst/>
              </a:prstGeom>
              <a:ln w="317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38803230-B359-4F1F-A049-5B8E21ADF382}"/>
                  </a:ext>
                </a:extLst>
              </p:cNvPr>
              <p:cNvCxnSpPr>
                <a:cxnSpLocks/>
                <a:stCxn id="19" idx="1"/>
                <a:endCxn id="17" idx="3"/>
              </p:cNvCxnSpPr>
              <p:nvPr/>
            </p:nvCxnSpPr>
            <p:spPr>
              <a:xfrm flipH="1" flipV="1">
                <a:off x="1385863" y="6233247"/>
                <a:ext cx="386776" cy="244823"/>
              </a:xfrm>
              <a:prstGeom prst="line">
                <a:avLst/>
              </a:prstGeom>
              <a:ln w="317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5F65C2D7-3484-4F71-98F5-CFB69777FF35}"/>
                </a:ext>
              </a:extLst>
            </p:cNvPr>
            <p:cNvGrpSpPr/>
            <p:nvPr/>
          </p:nvGrpSpPr>
          <p:grpSpPr>
            <a:xfrm>
              <a:off x="615582" y="5167312"/>
              <a:ext cx="3377793" cy="369332"/>
              <a:chOff x="615582" y="5167312"/>
              <a:chExt cx="3377793" cy="369332"/>
            </a:xfrm>
          </p:grpSpPr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id="{C0562E53-2F9A-4C49-8AA4-7918AF72C0DC}"/>
                  </a:ext>
                </a:extLst>
              </p:cNvPr>
              <p:cNvGrpSpPr/>
              <p:nvPr/>
            </p:nvGrpSpPr>
            <p:grpSpPr>
              <a:xfrm>
                <a:off x="766847" y="5167312"/>
                <a:ext cx="3226528" cy="369332"/>
                <a:chOff x="1325643" y="5167312"/>
                <a:chExt cx="3226528" cy="369332"/>
              </a:xfrm>
            </p:grpSpPr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09C33385-6FB8-4866-9E3D-6C038B59F527}"/>
                    </a:ext>
                  </a:extLst>
                </p:cNvPr>
                <p:cNvSpPr txBox="1"/>
                <p:nvPr/>
              </p:nvSpPr>
              <p:spPr>
                <a:xfrm>
                  <a:off x="1325643" y="5167312"/>
                  <a:ext cx="745717" cy="369332"/>
                </a:xfrm>
                <a:prstGeom prst="rect">
                  <a:avLst/>
                </a:prstGeom>
                <a:noFill/>
                <a:ln w="38100">
                  <a:solidFill>
                    <a:srgbClr val="FF0000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MVTX</a:t>
                  </a:r>
                </a:p>
              </p:txBody>
            </p:sp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B47A3089-C4C1-40E7-A012-00FBFFBD34C4}"/>
                    </a:ext>
                  </a:extLst>
                </p:cNvPr>
                <p:cNvSpPr txBox="1"/>
                <p:nvPr/>
              </p:nvSpPr>
              <p:spPr>
                <a:xfrm>
                  <a:off x="2331435" y="5167312"/>
                  <a:ext cx="2220736" cy="369332"/>
                </a:xfrm>
                <a:prstGeom prst="rect">
                  <a:avLst/>
                </a:prstGeom>
                <a:noFill/>
                <a:ln w="38100">
                  <a:solidFill>
                    <a:srgbClr val="00B050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/>
                    <a:t>G4GEOPARAM_MVTX</a:t>
                  </a:r>
                  <a:endParaRPr lang="en-US" dirty="0"/>
                </a:p>
              </p:txBody>
            </p:sp>
          </p:grp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B675F5BC-D11A-4F84-A3ED-97ABCF2FBC5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15582" y="5362290"/>
                <a:ext cx="152403" cy="0"/>
              </a:xfrm>
              <a:prstGeom prst="line">
                <a:avLst/>
              </a:prstGeom>
              <a:ln w="317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934C1E91-18F9-4824-AC2C-FA0B9A305A63}"/>
                  </a:ext>
                </a:extLst>
              </p:cNvPr>
              <p:cNvCxnSpPr>
                <a:cxnSpLocks/>
                <a:stCxn id="16" idx="1"/>
                <a:endCxn id="14" idx="3"/>
              </p:cNvCxnSpPr>
              <p:nvPr/>
            </p:nvCxnSpPr>
            <p:spPr>
              <a:xfrm flipH="1">
                <a:off x="1512564" y="5351978"/>
                <a:ext cx="260075" cy="0"/>
              </a:xfrm>
              <a:prstGeom prst="line">
                <a:avLst/>
              </a:prstGeom>
              <a:ln w="317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852DDA54-734E-4F46-B1DC-CE27A13569C4}"/>
              </a:ext>
            </a:extLst>
          </p:cNvPr>
          <p:cNvCxnSpPr/>
          <p:nvPr/>
        </p:nvCxnSpPr>
        <p:spPr>
          <a:xfrm>
            <a:off x="4687604" y="3161299"/>
            <a:ext cx="0" cy="3501437"/>
          </a:xfrm>
          <a:prstGeom prst="line">
            <a:avLst/>
          </a:prstGeom>
          <a:ln w="31750"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57" name="Group 56">
            <a:extLst>
              <a:ext uri="{FF2B5EF4-FFF2-40B4-BE49-F238E27FC236}">
                <a16:creationId xmlns:a16="http://schemas.microsoft.com/office/drawing/2014/main" id="{D0B52C9C-34B2-4306-BD6A-E8032AAED070}"/>
              </a:ext>
            </a:extLst>
          </p:cNvPr>
          <p:cNvGrpSpPr/>
          <p:nvPr/>
        </p:nvGrpSpPr>
        <p:grpSpPr>
          <a:xfrm>
            <a:off x="4687604" y="3429000"/>
            <a:ext cx="1686797" cy="369332"/>
            <a:chOff x="614444" y="3429000"/>
            <a:chExt cx="1686797" cy="369332"/>
          </a:xfrm>
        </p:grpSpPr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F78F9A9C-4923-489D-871D-4E5FDA284E2D}"/>
                </a:ext>
              </a:extLst>
            </p:cNvPr>
            <p:cNvSpPr txBox="1"/>
            <p:nvPr/>
          </p:nvSpPr>
          <p:spPr>
            <a:xfrm>
              <a:off x="766847" y="3429000"/>
              <a:ext cx="1534394" cy="369332"/>
            </a:xfrm>
            <a:prstGeom prst="rect">
              <a:avLst/>
            </a:prstGeom>
            <a:noFill/>
            <a:ln w="38100">
              <a:solidFill>
                <a:srgbClr val="00B0F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PHG4INEVENT</a:t>
              </a:r>
            </a:p>
          </p:txBody>
        </p: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FA16EC86-F49A-4E3F-BFB3-C7FCACD9273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14444" y="3613666"/>
              <a:ext cx="152403" cy="0"/>
            </a:xfrm>
            <a:prstGeom prst="line">
              <a:avLst/>
            </a:prstGeom>
            <a:ln w="31750">
              <a:solidFill>
                <a:srgbClr val="00B0F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E444C0DD-2F82-4A88-B393-B7743189C06D}"/>
              </a:ext>
            </a:extLst>
          </p:cNvPr>
          <p:cNvGrpSpPr/>
          <p:nvPr/>
        </p:nvGrpSpPr>
        <p:grpSpPr>
          <a:xfrm>
            <a:off x="4678245" y="5803758"/>
            <a:ext cx="3517877" cy="858978"/>
            <a:chOff x="605085" y="5803758"/>
            <a:chExt cx="3517877" cy="858978"/>
          </a:xfrm>
        </p:grpSpPr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8FA57FAD-07AF-40F7-924D-5C1F79BCEE4D}"/>
                </a:ext>
              </a:extLst>
            </p:cNvPr>
            <p:cNvGrpSpPr/>
            <p:nvPr/>
          </p:nvGrpSpPr>
          <p:grpSpPr>
            <a:xfrm>
              <a:off x="766847" y="5803758"/>
              <a:ext cx="3356115" cy="858978"/>
              <a:chOff x="1325643" y="5803758"/>
              <a:chExt cx="3356115" cy="858978"/>
            </a:xfrm>
          </p:grpSpPr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4F89D0D1-88BE-4BE3-8B94-88C160935C19}"/>
                  </a:ext>
                </a:extLst>
              </p:cNvPr>
              <p:cNvSpPr txBox="1"/>
              <p:nvPr/>
            </p:nvSpPr>
            <p:spPr>
              <a:xfrm>
                <a:off x="1325643" y="6048581"/>
                <a:ext cx="538930" cy="369332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TPC</a:t>
                </a:r>
              </a:p>
            </p:txBody>
          </p:sp>
          <p:grpSp>
            <p:nvGrpSpPr>
              <p:cNvPr id="71" name="Group 70">
                <a:extLst>
                  <a:ext uri="{FF2B5EF4-FFF2-40B4-BE49-F238E27FC236}">
                    <a16:creationId xmlns:a16="http://schemas.microsoft.com/office/drawing/2014/main" id="{864AF2CA-E5F1-4D83-BAA5-3C9E7973E024}"/>
                  </a:ext>
                </a:extLst>
              </p:cNvPr>
              <p:cNvGrpSpPr/>
              <p:nvPr/>
            </p:nvGrpSpPr>
            <p:grpSpPr>
              <a:xfrm>
                <a:off x="2331435" y="5803758"/>
                <a:ext cx="2350323" cy="858978"/>
                <a:chOff x="2331435" y="5803758"/>
                <a:chExt cx="2350323" cy="858978"/>
              </a:xfrm>
            </p:grpSpPr>
            <p:sp>
              <p:nvSpPr>
                <p:cNvPr id="72" name="TextBox 71">
                  <a:extLst>
                    <a:ext uri="{FF2B5EF4-FFF2-40B4-BE49-F238E27FC236}">
                      <a16:creationId xmlns:a16="http://schemas.microsoft.com/office/drawing/2014/main" id="{84A439A7-5F62-4F7F-BA41-94FC74EAE99C}"/>
                    </a:ext>
                  </a:extLst>
                </p:cNvPr>
                <p:cNvSpPr txBox="1"/>
                <p:nvPr/>
              </p:nvSpPr>
              <p:spPr>
                <a:xfrm>
                  <a:off x="2331435" y="5803758"/>
                  <a:ext cx="2350323" cy="369332"/>
                </a:xfrm>
                <a:prstGeom prst="rect">
                  <a:avLst/>
                </a:prstGeom>
                <a:noFill/>
                <a:ln w="38100">
                  <a:solidFill>
                    <a:srgbClr val="00B050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G4HIT_ABSORBER_TPC</a:t>
                  </a:r>
                </a:p>
              </p:txBody>
            </p:sp>
            <p:sp>
              <p:nvSpPr>
                <p:cNvPr id="73" name="TextBox 72">
                  <a:extLst>
                    <a:ext uri="{FF2B5EF4-FFF2-40B4-BE49-F238E27FC236}">
                      <a16:creationId xmlns:a16="http://schemas.microsoft.com/office/drawing/2014/main" id="{54D9BE93-0312-400B-BA89-815622CAF318}"/>
                    </a:ext>
                  </a:extLst>
                </p:cNvPr>
                <p:cNvSpPr txBox="1"/>
                <p:nvPr/>
              </p:nvSpPr>
              <p:spPr>
                <a:xfrm>
                  <a:off x="2331435" y="6293404"/>
                  <a:ext cx="1231427" cy="369332"/>
                </a:xfrm>
                <a:prstGeom prst="rect">
                  <a:avLst/>
                </a:prstGeom>
                <a:noFill/>
                <a:ln w="38100">
                  <a:solidFill>
                    <a:srgbClr val="00B050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G4HIT_TPC</a:t>
                  </a:r>
                </a:p>
              </p:txBody>
            </p:sp>
          </p:grpSp>
        </p:grp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5F3A3AAD-89BD-45F1-BF2A-C96D768C935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05085" y="6232176"/>
              <a:ext cx="152403" cy="0"/>
            </a:xfrm>
            <a:prstGeom prst="line">
              <a:avLst/>
            </a:prstGeom>
            <a:ln w="317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99C0F1A7-B860-44DF-8D17-66E3CBC996E3}"/>
                </a:ext>
              </a:extLst>
            </p:cNvPr>
            <p:cNvCxnSpPr>
              <a:cxnSpLocks/>
              <a:stCxn id="72" idx="1"/>
              <a:endCxn id="70" idx="3"/>
            </p:cNvCxnSpPr>
            <p:nvPr/>
          </p:nvCxnSpPr>
          <p:spPr>
            <a:xfrm flipH="1">
              <a:off x="1305777" y="5988424"/>
              <a:ext cx="466862" cy="244823"/>
            </a:xfrm>
            <a:prstGeom prst="line">
              <a:avLst/>
            </a:prstGeom>
            <a:ln w="317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FC7225A7-07FF-4AC5-9D38-FA9449A4A027}"/>
                </a:ext>
              </a:extLst>
            </p:cNvPr>
            <p:cNvCxnSpPr>
              <a:cxnSpLocks/>
              <a:stCxn id="73" idx="1"/>
              <a:endCxn id="70" idx="3"/>
            </p:cNvCxnSpPr>
            <p:nvPr/>
          </p:nvCxnSpPr>
          <p:spPr>
            <a:xfrm flipH="1" flipV="1">
              <a:off x="1305777" y="6233247"/>
              <a:ext cx="466862" cy="244823"/>
            </a:xfrm>
            <a:prstGeom prst="line">
              <a:avLst/>
            </a:prstGeom>
            <a:ln w="317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B07D4998-967B-43DF-B161-9F8B95A3028A}"/>
              </a:ext>
            </a:extLst>
          </p:cNvPr>
          <p:cNvGrpSpPr/>
          <p:nvPr/>
        </p:nvGrpSpPr>
        <p:grpSpPr>
          <a:xfrm>
            <a:off x="4688742" y="5167312"/>
            <a:ext cx="2595271" cy="369332"/>
            <a:chOff x="615582" y="5167312"/>
            <a:chExt cx="2595271" cy="369332"/>
          </a:xfrm>
        </p:grpSpPr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907E094F-9AB2-4E8C-B350-7299A1F1FE60}"/>
                </a:ext>
              </a:extLst>
            </p:cNvPr>
            <p:cNvGrpSpPr/>
            <p:nvPr/>
          </p:nvGrpSpPr>
          <p:grpSpPr>
            <a:xfrm>
              <a:off x="766847" y="5167312"/>
              <a:ext cx="2444006" cy="369332"/>
              <a:chOff x="1325643" y="5167312"/>
              <a:chExt cx="2444006" cy="369332"/>
            </a:xfrm>
          </p:grpSpPr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FDF5C30C-70BA-41EE-938D-D88C3C34A3F0}"/>
                  </a:ext>
                </a:extLst>
              </p:cNvPr>
              <p:cNvSpPr txBox="1"/>
              <p:nvPr/>
            </p:nvSpPr>
            <p:spPr>
              <a:xfrm>
                <a:off x="1325643" y="5167312"/>
                <a:ext cx="745717" cy="369332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MVTX</a:t>
                </a:r>
              </a:p>
            </p:txBody>
          </p:sp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48217913-C5BE-4269-A980-D13056539F41}"/>
                  </a:ext>
                </a:extLst>
              </p:cNvPr>
              <p:cNvSpPr txBox="1"/>
              <p:nvPr/>
            </p:nvSpPr>
            <p:spPr>
              <a:xfrm>
                <a:off x="2331435" y="5167312"/>
                <a:ext cx="1438214" cy="369332"/>
              </a:xfrm>
              <a:prstGeom prst="rect">
                <a:avLst/>
              </a:prstGeom>
              <a:noFill/>
              <a:ln w="38100">
                <a:solidFill>
                  <a:srgbClr val="00B050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G4HIT_MVTX</a:t>
                </a:r>
              </a:p>
            </p:txBody>
          </p:sp>
        </p:grp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F7959046-9541-4A3C-8F2F-FB454FF3210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15582" y="5362290"/>
              <a:ext cx="152403" cy="0"/>
            </a:xfrm>
            <a:prstGeom prst="line">
              <a:avLst/>
            </a:prstGeom>
            <a:ln w="317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ED908B04-087B-4199-8E53-91B19FE56C63}"/>
                </a:ext>
              </a:extLst>
            </p:cNvPr>
            <p:cNvCxnSpPr>
              <a:cxnSpLocks/>
              <a:stCxn id="65" idx="1"/>
              <a:endCxn id="64" idx="3"/>
            </p:cNvCxnSpPr>
            <p:nvPr/>
          </p:nvCxnSpPr>
          <p:spPr>
            <a:xfrm flipH="1">
              <a:off x="1512564" y="5351978"/>
              <a:ext cx="260075" cy="0"/>
            </a:xfrm>
            <a:prstGeom prst="line">
              <a:avLst/>
            </a:prstGeom>
            <a:ln w="317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47423E53-5F36-4587-85C4-76C288956670}"/>
              </a:ext>
            </a:extLst>
          </p:cNvPr>
          <p:cNvGrpSpPr/>
          <p:nvPr/>
        </p:nvGrpSpPr>
        <p:grpSpPr>
          <a:xfrm>
            <a:off x="4670152" y="4285887"/>
            <a:ext cx="2441383" cy="369332"/>
            <a:chOff x="615582" y="5167312"/>
            <a:chExt cx="2441383" cy="369332"/>
          </a:xfrm>
        </p:grpSpPr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id="{1742FCCC-3DD2-4A40-9E9D-72586944FF64}"/>
                </a:ext>
              </a:extLst>
            </p:cNvPr>
            <p:cNvGrpSpPr/>
            <p:nvPr/>
          </p:nvGrpSpPr>
          <p:grpSpPr>
            <a:xfrm>
              <a:off x="766847" y="5167312"/>
              <a:ext cx="2290118" cy="369332"/>
              <a:chOff x="1325643" y="5167312"/>
              <a:chExt cx="2290118" cy="369332"/>
            </a:xfrm>
          </p:grpSpPr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ABA1B0E5-1A96-4959-B8E0-9C993BD031C6}"/>
                  </a:ext>
                </a:extLst>
              </p:cNvPr>
              <p:cNvSpPr txBox="1"/>
              <p:nvPr/>
            </p:nvSpPr>
            <p:spPr>
              <a:xfrm>
                <a:off x="1325643" y="5167312"/>
                <a:ext cx="591829" cy="369332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PIPE</a:t>
                </a:r>
              </a:p>
            </p:txBody>
          </p:sp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58020388-9E45-420A-B217-8B3B5E575D0F}"/>
                  </a:ext>
                </a:extLst>
              </p:cNvPr>
              <p:cNvSpPr txBox="1"/>
              <p:nvPr/>
            </p:nvSpPr>
            <p:spPr>
              <a:xfrm>
                <a:off x="2331435" y="5167312"/>
                <a:ext cx="1284326" cy="369332"/>
              </a:xfrm>
              <a:prstGeom prst="rect">
                <a:avLst/>
              </a:prstGeom>
              <a:noFill/>
              <a:ln w="38100">
                <a:solidFill>
                  <a:srgbClr val="00B050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G4HIT_PIPE</a:t>
                </a:r>
              </a:p>
            </p:txBody>
          </p:sp>
        </p:grp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68FA6829-EC43-4BF5-AB31-67332027A6E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15582" y="5362290"/>
              <a:ext cx="152403" cy="0"/>
            </a:xfrm>
            <a:prstGeom prst="line">
              <a:avLst/>
            </a:prstGeom>
            <a:ln w="317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88C78004-BD1E-4A46-9C96-A71A4E717480}"/>
                </a:ext>
              </a:extLst>
            </p:cNvPr>
            <p:cNvCxnSpPr>
              <a:cxnSpLocks/>
              <a:stCxn id="88" idx="1"/>
              <a:endCxn id="87" idx="3"/>
            </p:cNvCxnSpPr>
            <p:nvPr/>
          </p:nvCxnSpPr>
          <p:spPr>
            <a:xfrm flipH="1">
              <a:off x="1358676" y="5351978"/>
              <a:ext cx="413963" cy="0"/>
            </a:xfrm>
            <a:prstGeom prst="line">
              <a:avLst/>
            </a:prstGeom>
            <a:ln w="317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E7C784DB-7390-44FE-B4E4-49C8F3653226}"/>
              </a:ext>
            </a:extLst>
          </p:cNvPr>
          <p:cNvCxnSpPr/>
          <p:nvPr/>
        </p:nvCxnSpPr>
        <p:spPr>
          <a:xfrm>
            <a:off x="8388198" y="3161299"/>
            <a:ext cx="0" cy="3501437"/>
          </a:xfrm>
          <a:prstGeom prst="line">
            <a:avLst/>
          </a:prstGeom>
          <a:ln w="31750"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90" name="Group 89">
            <a:extLst>
              <a:ext uri="{FF2B5EF4-FFF2-40B4-BE49-F238E27FC236}">
                <a16:creationId xmlns:a16="http://schemas.microsoft.com/office/drawing/2014/main" id="{0CFA3AB6-2997-40AA-BD7E-9C8AB13BA8D0}"/>
              </a:ext>
            </a:extLst>
          </p:cNvPr>
          <p:cNvGrpSpPr/>
          <p:nvPr/>
        </p:nvGrpSpPr>
        <p:grpSpPr>
          <a:xfrm>
            <a:off x="8388198" y="3429000"/>
            <a:ext cx="1417493" cy="369332"/>
            <a:chOff x="614444" y="3429000"/>
            <a:chExt cx="1417493" cy="369332"/>
          </a:xfrm>
        </p:grpSpPr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DFAA79E7-30DB-487C-B63D-FC3669C3B4DF}"/>
                </a:ext>
              </a:extLst>
            </p:cNvPr>
            <p:cNvSpPr txBox="1"/>
            <p:nvPr/>
          </p:nvSpPr>
          <p:spPr>
            <a:xfrm>
              <a:off x="766847" y="3429000"/>
              <a:ext cx="1265090" cy="369332"/>
            </a:xfrm>
            <a:prstGeom prst="rect">
              <a:avLst/>
            </a:prstGeom>
            <a:noFill/>
            <a:ln w="38100">
              <a:solidFill>
                <a:srgbClr val="00B0F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FIELD_MAP</a:t>
              </a:r>
            </a:p>
          </p:txBody>
        </p: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E64055FC-4A9D-4D52-A8F4-6EE5CAA4171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14444" y="3613666"/>
              <a:ext cx="152403" cy="0"/>
            </a:xfrm>
            <a:prstGeom prst="line">
              <a:avLst/>
            </a:prstGeom>
            <a:ln w="31750">
              <a:solidFill>
                <a:srgbClr val="00B0F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98" name="TextBox 97">
            <a:extLst>
              <a:ext uri="{FF2B5EF4-FFF2-40B4-BE49-F238E27FC236}">
                <a16:creationId xmlns:a16="http://schemas.microsoft.com/office/drawing/2014/main" id="{04DB1DA8-E1F7-4542-BF03-95AAADA99488}"/>
              </a:ext>
            </a:extLst>
          </p:cNvPr>
          <p:cNvSpPr txBox="1"/>
          <p:nvPr/>
        </p:nvSpPr>
        <p:spPr>
          <a:xfrm>
            <a:off x="8540601" y="5802793"/>
            <a:ext cx="619016" cy="3693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INTT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3E5AACEF-5CFF-4659-A293-05E79423867F}"/>
              </a:ext>
            </a:extLst>
          </p:cNvPr>
          <p:cNvSpPr txBox="1"/>
          <p:nvPr/>
        </p:nvSpPr>
        <p:spPr>
          <a:xfrm>
            <a:off x="9487183" y="5328217"/>
            <a:ext cx="1404102" cy="369332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G4GEO_INTT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F1E1C876-1582-43D7-A246-B4E51126360C}"/>
              </a:ext>
            </a:extLst>
          </p:cNvPr>
          <p:cNvSpPr txBox="1"/>
          <p:nvPr/>
        </p:nvSpPr>
        <p:spPr>
          <a:xfrm>
            <a:off x="9487183" y="5801206"/>
            <a:ext cx="2256387" cy="369332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CYLINDERGEOM_INTT</a:t>
            </a:r>
          </a:p>
        </p:txBody>
      </p: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F0113243-E342-4609-B3C5-76EA79E7010C}"/>
              </a:ext>
            </a:extLst>
          </p:cNvPr>
          <p:cNvCxnSpPr>
            <a:cxnSpLocks/>
          </p:cNvCxnSpPr>
          <p:nvPr/>
        </p:nvCxnSpPr>
        <p:spPr>
          <a:xfrm flipH="1">
            <a:off x="8378839" y="5986388"/>
            <a:ext cx="152403" cy="0"/>
          </a:xfrm>
          <a:prstGeom prst="line">
            <a:avLst/>
          </a:prstGeom>
          <a:ln w="317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1E3795B6-8B95-4F49-9D22-35913306ABAB}"/>
              </a:ext>
            </a:extLst>
          </p:cNvPr>
          <p:cNvCxnSpPr>
            <a:cxnSpLocks/>
            <a:stCxn id="100" idx="1"/>
            <a:endCxn id="98" idx="3"/>
          </p:cNvCxnSpPr>
          <p:nvPr/>
        </p:nvCxnSpPr>
        <p:spPr>
          <a:xfrm flipH="1">
            <a:off x="9159617" y="5512883"/>
            <a:ext cx="327566" cy="474576"/>
          </a:xfrm>
          <a:prstGeom prst="line">
            <a:avLst/>
          </a:prstGeom>
          <a:ln w="317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CE9B9122-131D-4D23-83A3-F56E3FAE71AE}"/>
              </a:ext>
            </a:extLst>
          </p:cNvPr>
          <p:cNvCxnSpPr>
            <a:cxnSpLocks/>
            <a:stCxn id="101" idx="1"/>
            <a:endCxn id="98" idx="3"/>
          </p:cNvCxnSpPr>
          <p:nvPr/>
        </p:nvCxnSpPr>
        <p:spPr>
          <a:xfrm flipH="1">
            <a:off x="9159617" y="5985872"/>
            <a:ext cx="327566" cy="1587"/>
          </a:xfrm>
          <a:prstGeom prst="line">
            <a:avLst/>
          </a:prstGeom>
          <a:ln w="317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6" name="TextBox 105">
            <a:extLst>
              <a:ext uri="{FF2B5EF4-FFF2-40B4-BE49-F238E27FC236}">
                <a16:creationId xmlns:a16="http://schemas.microsoft.com/office/drawing/2014/main" id="{521E19AA-189F-4FA1-AD8D-CCAB2D726461}"/>
              </a:ext>
            </a:extLst>
          </p:cNvPr>
          <p:cNvSpPr txBox="1"/>
          <p:nvPr/>
        </p:nvSpPr>
        <p:spPr>
          <a:xfrm>
            <a:off x="8540601" y="4702364"/>
            <a:ext cx="745717" cy="3693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MVTX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E90C9E9F-833E-4879-BCD9-0AF2459641AB}"/>
              </a:ext>
            </a:extLst>
          </p:cNvPr>
          <p:cNvSpPr txBox="1"/>
          <p:nvPr/>
        </p:nvSpPr>
        <p:spPr>
          <a:xfrm>
            <a:off x="9487183" y="4702364"/>
            <a:ext cx="1530804" cy="369332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G4GEO_MVTX</a:t>
            </a:r>
          </a:p>
        </p:txBody>
      </p: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77A31B83-0381-4CC9-BDA2-8BC489BE831C}"/>
              </a:ext>
            </a:extLst>
          </p:cNvPr>
          <p:cNvCxnSpPr>
            <a:cxnSpLocks/>
          </p:cNvCxnSpPr>
          <p:nvPr/>
        </p:nvCxnSpPr>
        <p:spPr>
          <a:xfrm flipH="1">
            <a:off x="8389336" y="4897342"/>
            <a:ext cx="152403" cy="0"/>
          </a:xfrm>
          <a:prstGeom prst="line">
            <a:avLst/>
          </a:prstGeom>
          <a:ln w="317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3AA4EE96-1844-4133-9A31-E8EDACAF7EA0}"/>
              </a:ext>
            </a:extLst>
          </p:cNvPr>
          <p:cNvCxnSpPr>
            <a:cxnSpLocks/>
            <a:stCxn id="107" idx="1"/>
            <a:endCxn id="106" idx="3"/>
          </p:cNvCxnSpPr>
          <p:nvPr/>
        </p:nvCxnSpPr>
        <p:spPr>
          <a:xfrm flipH="1">
            <a:off x="9286318" y="4887030"/>
            <a:ext cx="200865" cy="0"/>
          </a:xfrm>
          <a:prstGeom prst="line">
            <a:avLst/>
          </a:prstGeom>
          <a:ln w="317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2" name="TextBox 111">
            <a:extLst>
              <a:ext uri="{FF2B5EF4-FFF2-40B4-BE49-F238E27FC236}">
                <a16:creationId xmlns:a16="http://schemas.microsoft.com/office/drawing/2014/main" id="{F105D262-548B-45B8-9E98-4C2671C2D17C}"/>
              </a:ext>
            </a:extLst>
          </p:cNvPr>
          <p:cNvSpPr txBox="1"/>
          <p:nvPr/>
        </p:nvSpPr>
        <p:spPr>
          <a:xfrm>
            <a:off x="8522011" y="4037915"/>
            <a:ext cx="591829" cy="3693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PIPE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7F0225C7-AEE3-4622-9A97-0536AC8DDC25}"/>
              </a:ext>
            </a:extLst>
          </p:cNvPr>
          <p:cNvSpPr txBox="1"/>
          <p:nvPr/>
        </p:nvSpPr>
        <p:spPr>
          <a:xfrm>
            <a:off x="9487183" y="4037915"/>
            <a:ext cx="1376915" cy="369332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G4GEO_PIPE</a:t>
            </a:r>
          </a:p>
        </p:txBody>
      </p: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id="{A374A8BE-2639-450D-82A0-F0E16FA79109}"/>
              </a:ext>
            </a:extLst>
          </p:cNvPr>
          <p:cNvCxnSpPr>
            <a:cxnSpLocks/>
          </p:cNvCxnSpPr>
          <p:nvPr/>
        </p:nvCxnSpPr>
        <p:spPr>
          <a:xfrm flipH="1">
            <a:off x="8370746" y="4232893"/>
            <a:ext cx="152403" cy="0"/>
          </a:xfrm>
          <a:prstGeom prst="line">
            <a:avLst/>
          </a:prstGeom>
          <a:ln w="317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FC2FB7E5-3023-4B64-A9C9-BA756E260940}"/>
              </a:ext>
            </a:extLst>
          </p:cNvPr>
          <p:cNvCxnSpPr>
            <a:cxnSpLocks/>
            <a:stCxn id="113" idx="1"/>
            <a:endCxn id="112" idx="3"/>
          </p:cNvCxnSpPr>
          <p:nvPr/>
        </p:nvCxnSpPr>
        <p:spPr>
          <a:xfrm flipH="1">
            <a:off x="9113840" y="4222581"/>
            <a:ext cx="373343" cy="0"/>
          </a:xfrm>
          <a:prstGeom prst="line">
            <a:avLst/>
          </a:prstGeom>
          <a:ln w="317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4" name="TextBox 113">
            <a:extLst>
              <a:ext uri="{FF2B5EF4-FFF2-40B4-BE49-F238E27FC236}">
                <a16:creationId xmlns:a16="http://schemas.microsoft.com/office/drawing/2014/main" id="{D6466B42-1820-4D3D-B788-2AE2C1C9291C}"/>
              </a:ext>
            </a:extLst>
          </p:cNvPr>
          <p:cNvSpPr txBox="1"/>
          <p:nvPr/>
        </p:nvSpPr>
        <p:spPr>
          <a:xfrm>
            <a:off x="9487183" y="6274196"/>
            <a:ext cx="1829988" cy="369332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G4CELLGEO_INTT</a:t>
            </a:r>
          </a:p>
        </p:txBody>
      </p: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0DFFF910-11F9-42C5-AE65-D82F5A6E7E28}"/>
              </a:ext>
            </a:extLst>
          </p:cNvPr>
          <p:cNvCxnSpPr>
            <a:cxnSpLocks/>
            <a:stCxn id="114" idx="1"/>
            <a:endCxn id="98" idx="3"/>
          </p:cNvCxnSpPr>
          <p:nvPr/>
        </p:nvCxnSpPr>
        <p:spPr>
          <a:xfrm flipH="1" flipV="1">
            <a:off x="9159617" y="5987459"/>
            <a:ext cx="327566" cy="471403"/>
          </a:xfrm>
          <a:prstGeom prst="line">
            <a:avLst/>
          </a:prstGeom>
          <a:ln w="317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1" name="Straight Connector 120">
            <a:extLst>
              <a:ext uri="{FF2B5EF4-FFF2-40B4-BE49-F238E27FC236}">
                <a16:creationId xmlns:a16="http://schemas.microsoft.com/office/drawing/2014/main" id="{BE36E26C-0399-48C4-8F3D-E5CB7FF97F1E}"/>
              </a:ext>
            </a:extLst>
          </p:cNvPr>
          <p:cNvCxnSpPr>
            <a:cxnSpLocks/>
            <a:stCxn id="3" idx="2"/>
            <a:endCxn id="6" idx="1"/>
          </p:cNvCxnSpPr>
          <p:nvPr/>
        </p:nvCxnSpPr>
        <p:spPr>
          <a:xfrm>
            <a:off x="6096000" y="2333660"/>
            <a:ext cx="2027060" cy="642973"/>
          </a:xfrm>
          <a:prstGeom prst="line">
            <a:avLst/>
          </a:prstGeom>
          <a:ln w="38100">
            <a:tailEnd type="none"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4" name="Straight Connector 123">
            <a:extLst>
              <a:ext uri="{FF2B5EF4-FFF2-40B4-BE49-F238E27FC236}">
                <a16:creationId xmlns:a16="http://schemas.microsoft.com/office/drawing/2014/main" id="{D689A9F1-1A6D-40CB-9FDC-AADA6BC007CA}"/>
              </a:ext>
            </a:extLst>
          </p:cNvPr>
          <p:cNvCxnSpPr>
            <a:cxnSpLocks/>
            <a:stCxn id="3" idx="2"/>
            <a:endCxn id="5" idx="3"/>
          </p:cNvCxnSpPr>
          <p:nvPr/>
        </p:nvCxnSpPr>
        <p:spPr>
          <a:xfrm flipH="1">
            <a:off x="4942022" y="2333660"/>
            <a:ext cx="1153978" cy="642973"/>
          </a:xfrm>
          <a:prstGeom prst="line">
            <a:avLst/>
          </a:prstGeom>
          <a:ln w="38100">
            <a:tailEnd type="none"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8" name="Straight Connector 127">
            <a:extLst>
              <a:ext uri="{FF2B5EF4-FFF2-40B4-BE49-F238E27FC236}">
                <a16:creationId xmlns:a16="http://schemas.microsoft.com/office/drawing/2014/main" id="{D6C13444-9587-4293-8C53-89E3068B32BF}"/>
              </a:ext>
            </a:extLst>
          </p:cNvPr>
          <p:cNvCxnSpPr>
            <a:cxnSpLocks/>
            <a:endCxn id="4" idx="3"/>
          </p:cNvCxnSpPr>
          <p:nvPr/>
        </p:nvCxnSpPr>
        <p:spPr>
          <a:xfrm flipH="1">
            <a:off x="917572" y="2333660"/>
            <a:ext cx="5178428" cy="642973"/>
          </a:xfrm>
          <a:prstGeom prst="line">
            <a:avLst/>
          </a:prstGeom>
          <a:ln w="38100">
            <a:tailEnd type="none"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0" name="Straight Connector 129">
            <a:extLst>
              <a:ext uri="{FF2B5EF4-FFF2-40B4-BE49-F238E27FC236}">
                <a16:creationId xmlns:a16="http://schemas.microsoft.com/office/drawing/2014/main" id="{F594BF3F-58B8-4524-B654-9142F78207C5}"/>
              </a:ext>
            </a:extLst>
          </p:cNvPr>
          <p:cNvCxnSpPr>
            <a:cxnSpLocks/>
            <a:endCxn id="7" idx="1"/>
          </p:cNvCxnSpPr>
          <p:nvPr/>
        </p:nvCxnSpPr>
        <p:spPr>
          <a:xfrm>
            <a:off x="6096000" y="2333660"/>
            <a:ext cx="4753605" cy="642973"/>
          </a:xfrm>
          <a:prstGeom prst="line">
            <a:avLst/>
          </a:prstGeom>
          <a:ln w="38100">
            <a:tailEnd type="none"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5" name="TextBox 134">
            <a:extLst>
              <a:ext uri="{FF2B5EF4-FFF2-40B4-BE49-F238E27FC236}">
                <a16:creationId xmlns:a16="http://schemas.microsoft.com/office/drawing/2014/main" id="{0E78372C-7349-49F2-BBFB-6967DB96E08B}"/>
              </a:ext>
            </a:extLst>
          </p:cNvPr>
          <p:cNvSpPr txBox="1"/>
          <p:nvPr/>
        </p:nvSpPr>
        <p:spPr>
          <a:xfrm>
            <a:off x="10051022" y="1269584"/>
            <a:ext cx="1391599" cy="369332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/>
              <a:t>PHDataNode</a:t>
            </a:r>
            <a:endParaRPr lang="en-US" dirty="0"/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8FD072EC-B0BC-4041-B23F-DCA1B36B3CD9}"/>
              </a:ext>
            </a:extLst>
          </p:cNvPr>
          <p:cNvSpPr txBox="1"/>
          <p:nvPr/>
        </p:nvSpPr>
        <p:spPr>
          <a:xfrm>
            <a:off x="10051022" y="646610"/>
            <a:ext cx="1961499" cy="3693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/>
              <a:t>PHCompositeNode</a:t>
            </a:r>
            <a:endParaRPr lang="en-US" dirty="0"/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713C1CE8-6A0F-4BA8-AAA3-D4FC00D4C3EA}"/>
              </a:ext>
            </a:extLst>
          </p:cNvPr>
          <p:cNvSpPr txBox="1"/>
          <p:nvPr/>
        </p:nvSpPr>
        <p:spPr>
          <a:xfrm>
            <a:off x="10051022" y="1890793"/>
            <a:ext cx="1619202" cy="371097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/>
              <a:t>PHIODataNode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76982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2473E582-2041-4014-8BC2-33DC7C7069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9800" y="0"/>
            <a:ext cx="7772400" cy="1143000"/>
          </a:xfrm>
        </p:spPr>
        <p:txBody>
          <a:bodyPr/>
          <a:lstStyle/>
          <a:p>
            <a:r>
              <a:rPr lang="en-US" altLang="en-US" dirty="0"/>
              <a:t>The Node Tree</a:t>
            </a: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15E4A973-0BB6-4FD2-BDED-76E3F0D1B9E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41867" y="1007534"/>
            <a:ext cx="7772400" cy="411480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altLang="en-US" sz="1800" dirty="0"/>
              <a:t>The Node Tree is at the center of the </a:t>
            </a:r>
            <a:r>
              <a:rPr lang="en-US" altLang="en-US" sz="1800" dirty="0" err="1"/>
              <a:t>sPhenix</a:t>
            </a:r>
            <a:r>
              <a:rPr lang="en-US" altLang="en-US" sz="1800" dirty="0"/>
              <a:t> software universe (but it’s more or less invisible to you). It’s the way we organize our data and make them accessible to modules</a:t>
            </a:r>
          </a:p>
          <a:p>
            <a:pPr>
              <a:lnSpc>
                <a:spcPct val="90000"/>
              </a:lnSpc>
            </a:pPr>
            <a:r>
              <a:rPr lang="en-US" altLang="en-US" sz="1800" b="1" dirty="0">
                <a:solidFill>
                  <a:srgbClr val="FF0000"/>
                </a:solidFill>
              </a:rPr>
              <a:t>It is NOT a Root </a:t>
            </a:r>
            <a:r>
              <a:rPr lang="en-US" altLang="en-US" sz="1800" b="1" dirty="0" err="1">
                <a:solidFill>
                  <a:srgbClr val="FF0000"/>
                </a:solidFill>
              </a:rPr>
              <a:t>TTree</a:t>
            </a:r>
            <a:endParaRPr lang="en-US" altLang="en-US" sz="1800" b="1" dirty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</a:pPr>
            <a:r>
              <a:rPr lang="en-US" altLang="en-US" sz="1800" dirty="0"/>
              <a:t>We have 3 different Types of Nodes:</a:t>
            </a:r>
          </a:p>
          <a:p>
            <a:pPr lvl="1">
              <a:lnSpc>
                <a:spcPct val="90000"/>
              </a:lnSpc>
            </a:pPr>
            <a:r>
              <a:rPr lang="en-US" altLang="en-US" sz="1800" dirty="0" err="1"/>
              <a:t>PHCompositeNode</a:t>
            </a:r>
            <a:r>
              <a:rPr lang="en-US" altLang="en-US" sz="1800" dirty="0"/>
              <a:t>: contains other Nodes</a:t>
            </a:r>
          </a:p>
          <a:p>
            <a:pPr lvl="1">
              <a:lnSpc>
                <a:spcPct val="90000"/>
              </a:lnSpc>
            </a:pPr>
            <a:r>
              <a:rPr lang="en-US" altLang="en-US" sz="1800" dirty="0" err="1"/>
              <a:t>PHDataNode</a:t>
            </a:r>
            <a:r>
              <a:rPr lang="en-US" altLang="en-US" sz="1800" dirty="0"/>
              <a:t>: contains any object</a:t>
            </a:r>
          </a:p>
          <a:p>
            <a:pPr lvl="1">
              <a:lnSpc>
                <a:spcPct val="90000"/>
              </a:lnSpc>
            </a:pPr>
            <a:r>
              <a:rPr lang="en-US" altLang="en-US" sz="1800" dirty="0" err="1"/>
              <a:t>PHIODataNode</a:t>
            </a:r>
            <a:r>
              <a:rPr lang="en-US" altLang="en-US" sz="1800" dirty="0"/>
              <a:t>: contains objects which can be written out to DST</a:t>
            </a:r>
          </a:p>
          <a:p>
            <a:pPr>
              <a:lnSpc>
                <a:spcPct val="90000"/>
              </a:lnSpc>
            </a:pPr>
            <a:r>
              <a:rPr lang="en-US" altLang="en-US" sz="1800" dirty="0" err="1"/>
              <a:t>PHCompositeNodes</a:t>
            </a:r>
            <a:r>
              <a:rPr lang="en-US" altLang="en-US" sz="1800" dirty="0"/>
              <a:t> and </a:t>
            </a:r>
            <a:r>
              <a:rPr lang="en-US" altLang="en-US" sz="1800" dirty="0" err="1"/>
              <a:t>PHIODataNodes</a:t>
            </a:r>
            <a:r>
              <a:rPr lang="en-US" altLang="en-US" sz="1800" dirty="0"/>
              <a:t> can be saved to a DST and read back</a:t>
            </a:r>
          </a:p>
          <a:p>
            <a:pPr>
              <a:lnSpc>
                <a:spcPct val="90000"/>
              </a:lnSpc>
            </a:pPr>
            <a:r>
              <a:rPr lang="en-US" altLang="en-US" sz="1800" dirty="0"/>
              <a:t>This DST contains root </a:t>
            </a:r>
            <a:r>
              <a:rPr lang="en-US" altLang="en-US" sz="1800" dirty="0" err="1"/>
              <a:t>TTrees</a:t>
            </a:r>
            <a:r>
              <a:rPr lang="en-US" altLang="en-US" sz="1800" dirty="0"/>
              <a:t>, the node structure is saved in the branch names. Due to Roots limitations not all objects can become </a:t>
            </a:r>
            <a:r>
              <a:rPr lang="en-US" altLang="en-US" sz="1800" dirty="0" err="1"/>
              <a:t>PHIODataNodes</a:t>
            </a:r>
            <a:r>
              <a:rPr lang="en-US" altLang="en-US" sz="1800" dirty="0"/>
              <a:t> (e.g. anything containing BOOST). This needs to be revisited with Root 6.</a:t>
            </a:r>
          </a:p>
          <a:p>
            <a:pPr>
              <a:lnSpc>
                <a:spcPct val="90000"/>
              </a:lnSpc>
            </a:pPr>
            <a:r>
              <a:rPr lang="en-US" altLang="en-US" sz="1800" dirty="0"/>
              <a:t>We currently save 2 root trees in each output file, one which contains the </a:t>
            </a:r>
            <a:r>
              <a:rPr lang="en-US" altLang="en-US" sz="1800" dirty="0" err="1"/>
              <a:t>eventwise</a:t>
            </a:r>
            <a:r>
              <a:rPr lang="en-US" altLang="en-US" sz="1800" dirty="0"/>
              <a:t> information, one which contains the </a:t>
            </a:r>
            <a:r>
              <a:rPr lang="en-US" altLang="en-US" sz="1800" dirty="0" err="1"/>
              <a:t>runwise</a:t>
            </a:r>
            <a:r>
              <a:rPr lang="en-US" altLang="en-US" sz="1800" dirty="0"/>
              <a:t> information</a:t>
            </a:r>
          </a:p>
          <a:p>
            <a:pPr>
              <a:lnSpc>
                <a:spcPct val="90000"/>
              </a:lnSpc>
            </a:pPr>
            <a:r>
              <a:rPr lang="en-US" altLang="en-US" sz="1800" dirty="0"/>
              <a:t>Input Managers put objects as </a:t>
            </a:r>
            <a:r>
              <a:rPr lang="en-US" altLang="en-US" sz="1800" dirty="0" err="1"/>
              <a:t>PHIODataNodes</a:t>
            </a:r>
            <a:r>
              <a:rPr lang="en-US" altLang="en-US" sz="1800" dirty="0"/>
              <a:t> on the node tree, output managers save selected </a:t>
            </a:r>
            <a:r>
              <a:rPr lang="en-US" altLang="en-US" sz="1800" dirty="0" err="1"/>
              <a:t>PHIODataNodes</a:t>
            </a:r>
            <a:r>
              <a:rPr lang="en-US" altLang="en-US" sz="1800" dirty="0"/>
              <a:t> to a file.</a:t>
            </a:r>
          </a:p>
          <a:p>
            <a:pPr>
              <a:lnSpc>
                <a:spcPct val="90000"/>
              </a:lnSpc>
            </a:pPr>
            <a:r>
              <a:rPr lang="en-US" altLang="en-US" sz="1800" dirty="0"/>
              <a:t>Fun4All can manage multiple independent node trees</a:t>
            </a:r>
          </a:p>
        </p:txBody>
      </p:sp>
    </p:spTree>
    <p:extLst>
      <p:ext uri="{BB962C8B-B14F-4D97-AF65-F5344CB8AC3E}">
        <p14:creationId xmlns:p14="http://schemas.microsoft.com/office/powerpoint/2010/main" val="13717715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6C411241-76C6-4410-8311-6D2F228435D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9800" y="-161925"/>
            <a:ext cx="7772400" cy="1143000"/>
          </a:xfrm>
        </p:spPr>
        <p:txBody>
          <a:bodyPr/>
          <a:lstStyle/>
          <a:p>
            <a:r>
              <a:rPr lang="en-US" altLang="en-US"/>
              <a:t>Phool Node Tree for sPHENIX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1F9F190-2478-41B8-A343-7A584DB3C102}"/>
              </a:ext>
            </a:extLst>
          </p:cNvPr>
          <p:cNvGrpSpPr/>
          <p:nvPr/>
        </p:nvGrpSpPr>
        <p:grpSpPr>
          <a:xfrm>
            <a:off x="1688983" y="1384813"/>
            <a:ext cx="4965881" cy="5632311"/>
            <a:chOff x="1688983" y="1601789"/>
            <a:chExt cx="4965881" cy="5632311"/>
          </a:xfrm>
        </p:grpSpPr>
        <p:sp>
          <p:nvSpPr>
            <p:cNvPr id="33795" name="Text Box 3">
              <a:extLst>
                <a:ext uri="{FF2B5EF4-FFF2-40B4-BE49-F238E27FC236}">
                  <a16:creationId xmlns:a16="http://schemas.microsoft.com/office/drawing/2014/main" id="{A150A767-B4F6-4747-8E88-93FEF761D29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76413" y="1601789"/>
              <a:ext cx="4878451" cy="56323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600" dirty="0"/>
                <a:t>Node Tree under </a:t>
              </a:r>
              <a:r>
                <a:rPr lang="en-US" altLang="en-US" sz="1600" dirty="0" err="1"/>
                <a:t>TopNode</a:t>
              </a:r>
              <a:r>
                <a:rPr lang="en-US" altLang="en-US" sz="1600" dirty="0"/>
                <a:t> TOP</a:t>
              </a:r>
            </a:p>
            <a:p>
              <a:r>
                <a:rPr lang="en-US" altLang="en-US" sz="1600" dirty="0"/>
                <a:t>TOP (</a:t>
              </a:r>
              <a:r>
                <a:rPr lang="en-US" altLang="en-US" sz="1600" dirty="0" err="1"/>
                <a:t>PHCompositeNode</a:t>
              </a:r>
              <a:r>
                <a:rPr lang="en-US" altLang="en-US" sz="1600" dirty="0"/>
                <a:t>)/</a:t>
              </a:r>
            </a:p>
            <a:p>
              <a:r>
                <a:rPr lang="en-US" altLang="en-US" sz="1600" dirty="0"/>
                <a:t>   DST (</a:t>
              </a:r>
              <a:r>
                <a:rPr lang="en-US" altLang="en-US" sz="1600" dirty="0" err="1"/>
                <a:t>PHCompositeNode</a:t>
              </a:r>
              <a:r>
                <a:rPr lang="en-US" altLang="en-US" sz="1600" dirty="0"/>
                <a:t>)/</a:t>
              </a:r>
            </a:p>
            <a:p>
              <a:r>
                <a:rPr lang="en-US" altLang="en-US" sz="1600" dirty="0"/>
                <a:t>      PHG4INEVENT (</a:t>
              </a:r>
              <a:r>
                <a:rPr lang="en-US" altLang="en-US" sz="1600" dirty="0" err="1"/>
                <a:t>PHDataNode</a:t>
              </a:r>
              <a:r>
                <a:rPr lang="en-US" altLang="en-US" sz="1600" dirty="0"/>
                <a:t>)</a:t>
              </a:r>
            </a:p>
            <a:p>
              <a:r>
                <a:rPr lang="en-US" altLang="en-US" sz="1600" dirty="0"/>
                <a:t>      PIPE (</a:t>
              </a:r>
              <a:r>
                <a:rPr lang="en-US" altLang="en-US" sz="1600" dirty="0" err="1"/>
                <a:t>PHCompositeNode</a:t>
              </a:r>
              <a:r>
                <a:rPr lang="en-US" altLang="en-US" sz="1600" dirty="0"/>
                <a:t>)/</a:t>
              </a:r>
            </a:p>
            <a:p>
              <a:r>
                <a:rPr lang="en-US" altLang="en-US" sz="1600" dirty="0"/>
                <a:t>         G4HIT_PIPE (IO,PHG4HitContainer)</a:t>
              </a:r>
            </a:p>
            <a:p>
              <a:r>
                <a:rPr lang="en-US" altLang="en-US" sz="1600" dirty="0"/>
                <a:t>      MVTX (</a:t>
              </a:r>
              <a:r>
                <a:rPr lang="en-US" altLang="en-US" sz="1600" dirty="0" err="1"/>
                <a:t>PHCompositeNode</a:t>
              </a:r>
              <a:r>
                <a:rPr lang="en-US" altLang="en-US" sz="1600" dirty="0"/>
                <a:t>)/</a:t>
              </a:r>
            </a:p>
            <a:p>
              <a:r>
                <a:rPr lang="en-US" altLang="en-US" sz="1600" dirty="0"/>
                <a:t>         G4HIT_MVTX (IO,PHG4HitContainer)</a:t>
              </a:r>
            </a:p>
            <a:p>
              <a:r>
                <a:rPr lang="en-US" altLang="en-US" sz="1600" dirty="0"/>
                <a:t>      INTT (</a:t>
              </a:r>
              <a:r>
                <a:rPr lang="en-US" altLang="en-US" sz="1600" dirty="0" err="1"/>
                <a:t>PHCompositeNode</a:t>
              </a:r>
              <a:r>
                <a:rPr lang="en-US" altLang="en-US" sz="1600" dirty="0"/>
                <a:t>)/</a:t>
              </a:r>
            </a:p>
            <a:p>
              <a:r>
                <a:rPr lang="en-US" altLang="en-US" sz="1600" dirty="0"/>
                <a:t>         G4HIT_INTT (IO,PHG4HitContainer)</a:t>
              </a:r>
            </a:p>
            <a:p>
              <a:r>
                <a:rPr lang="en-US" altLang="en-US" sz="1600" dirty="0"/>
                <a:t>      TPC (</a:t>
              </a:r>
              <a:r>
                <a:rPr lang="en-US" altLang="en-US" sz="1600" dirty="0" err="1"/>
                <a:t>PHCompositeNode</a:t>
              </a:r>
              <a:r>
                <a:rPr lang="en-US" altLang="en-US" sz="1600" dirty="0"/>
                <a:t>)/</a:t>
              </a:r>
            </a:p>
            <a:p>
              <a:r>
                <a:rPr lang="en-US" altLang="en-US" sz="1600" dirty="0"/>
                <a:t>         G4HIT_ABSORBER_TPC (IO,PHG4HitContainer)</a:t>
              </a:r>
            </a:p>
            <a:p>
              <a:r>
                <a:rPr lang="en-US" altLang="en-US" sz="1600" dirty="0"/>
                <a:t>         G4HIT_TPC (IO,PHG4HitContainer)</a:t>
              </a:r>
            </a:p>
            <a:p>
              <a:r>
                <a:rPr lang="en-US" altLang="en-US" sz="1600" dirty="0"/>
                <a:t>      CEMC_ELECTRONICS (</a:t>
              </a:r>
              <a:r>
                <a:rPr lang="en-US" altLang="en-US" sz="1600" dirty="0" err="1"/>
                <a:t>PHCompositeNode</a:t>
              </a:r>
              <a:r>
                <a:rPr lang="en-US" altLang="en-US" sz="1600" dirty="0"/>
                <a:t>)/</a:t>
              </a:r>
            </a:p>
            <a:p>
              <a:r>
                <a:rPr lang="en-US" altLang="en-US" sz="1600" dirty="0"/>
                <a:t>         G4HIT_CEMC_ELECTRONICS (IO,PHG4HitContainer)</a:t>
              </a:r>
            </a:p>
            <a:p>
              <a:r>
                <a:rPr lang="en-US" altLang="en-US" sz="1600" dirty="0"/>
                <a:t>      CEMC_SPT (</a:t>
              </a:r>
              <a:r>
                <a:rPr lang="en-US" altLang="en-US" sz="1600" dirty="0" err="1"/>
                <a:t>PHCompositeNode</a:t>
              </a:r>
              <a:r>
                <a:rPr lang="en-US" altLang="en-US" sz="1600" dirty="0"/>
                <a:t>)/</a:t>
              </a:r>
            </a:p>
            <a:p>
              <a:r>
                <a:rPr lang="en-US" altLang="en-US" sz="1600" dirty="0"/>
                <a:t>         G4HIT_CEMC_SPT (IO,PHG4HitContainer)</a:t>
              </a:r>
            </a:p>
            <a:p>
              <a:r>
                <a:rPr lang="en-US" altLang="en-US" sz="1600" dirty="0"/>
                <a:t>      G4HIT_CEMC (IO,PHG4HitContainer)</a:t>
              </a:r>
            </a:p>
            <a:p>
              <a:r>
                <a:rPr lang="en-US" altLang="en-US" sz="1600" dirty="0"/>
                <a:t>      G4HIT_ABSORBER_CEMC (IO,PHG4HitContainer)</a:t>
              </a:r>
            </a:p>
            <a:p>
              <a:r>
                <a:rPr lang="en-US" altLang="en-US" sz="1600" dirty="0"/>
                <a:t>      HCALIN (</a:t>
              </a:r>
              <a:r>
                <a:rPr lang="en-US" altLang="en-US" sz="1600" dirty="0" err="1"/>
                <a:t>PHCompositeNode</a:t>
              </a:r>
              <a:r>
                <a:rPr lang="en-US" altLang="en-US" sz="1600" dirty="0"/>
                <a:t>)/</a:t>
              </a:r>
            </a:p>
            <a:p>
              <a:r>
                <a:rPr lang="en-US" altLang="en-US" sz="1600" dirty="0"/>
                <a:t>         G4HIT_ABSORBER_HCALIN (IO,PHG4HitContainer)</a:t>
              </a:r>
            </a:p>
            <a:p>
              <a:r>
                <a:rPr lang="en-US" altLang="en-US" sz="1600" dirty="0"/>
                <a:t>       </a:t>
              </a:r>
              <a:r>
                <a:rPr lang="en-US" altLang="en-US" sz="2400" dirty="0"/>
                <a:t>…</a:t>
              </a:r>
            </a:p>
          </p:txBody>
        </p:sp>
        <p:sp>
          <p:nvSpPr>
            <p:cNvPr id="33796" name="Oval 4">
              <a:extLst>
                <a:ext uri="{FF2B5EF4-FFF2-40B4-BE49-F238E27FC236}">
                  <a16:creationId xmlns:a16="http://schemas.microsoft.com/office/drawing/2014/main" id="{490D08BA-E8A2-4498-9CB4-42AB3E15DD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8983" y="1829044"/>
              <a:ext cx="2566987" cy="381000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3798" name="Text Box 6">
            <a:extLst>
              <a:ext uri="{FF2B5EF4-FFF2-40B4-BE49-F238E27FC236}">
                <a16:creationId xmlns:a16="http://schemas.microsoft.com/office/drawing/2014/main" id="{74512C7D-FBE7-4C0F-9812-EA90E6297A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07175" y="2202323"/>
            <a:ext cx="3266407" cy="1200329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TOP: Top of Default Node Tree</a:t>
            </a:r>
          </a:p>
          <a:p>
            <a:r>
              <a:rPr lang="en-US" altLang="en-US"/>
              <a:t>Creation and populating of other</a:t>
            </a:r>
          </a:p>
          <a:p>
            <a:r>
              <a:rPr lang="en-US" altLang="en-US"/>
              <a:t>node trees is possible (used for</a:t>
            </a:r>
          </a:p>
          <a:p>
            <a:r>
              <a:rPr lang="en-US" altLang="en-US"/>
              <a:t>embedding)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F4844A9-8F39-438D-8147-605E2D634563}"/>
              </a:ext>
            </a:extLst>
          </p:cNvPr>
          <p:cNvSpPr txBox="1"/>
          <p:nvPr/>
        </p:nvSpPr>
        <p:spPr>
          <a:xfrm>
            <a:off x="7334148" y="5103674"/>
            <a:ext cx="4857852" cy="175432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You will see this printout of the node tree whenever the processing starts</a:t>
            </a:r>
          </a:p>
          <a:p>
            <a:endParaRPr lang="en-US" dirty="0"/>
          </a:p>
          <a:p>
            <a:r>
              <a:rPr lang="en-US" altLang="en-US" dirty="0"/>
              <a:t>Print it from the command line with</a:t>
            </a:r>
          </a:p>
          <a:p>
            <a:r>
              <a:rPr lang="en-US" altLang="en-US" dirty="0"/>
              <a:t>Fun4AllServer *se = Fun4AllServer::instance();</a:t>
            </a:r>
          </a:p>
          <a:p>
            <a:r>
              <a:rPr lang="en-US" altLang="en-US" dirty="0"/>
              <a:t>se-&gt;Print("NODETREE");</a:t>
            </a:r>
          </a:p>
        </p:txBody>
      </p:sp>
    </p:spTree>
    <p:extLst>
      <p:ext uri="{BB962C8B-B14F-4D97-AF65-F5344CB8AC3E}">
        <p14:creationId xmlns:p14="http://schemas.microsoft.com/office/powerpoint/2010/main" val="6292236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6CB88831-B80E-4466-A44B-8081F2F5B7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9800" y="-161925"/>
            <a:ext cx="7772400" cy="1143000"/>
          </a:xfrm>
        </p:spPr>
        <p:txBody>
          <a:bodyPr/>
          <a:lstStyle/>
          <a:p>
            <a:r>
              <a:rPr lang="en-US" altLang="en-US"/>
              <a:t>Phool Node Tree for sPHENIX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E4F518D-4F7D-453A-AF3E-F72E9CDDD2AE}"/>
              </a:ext>
            </a:extLst>
          </p:cNvPr>
          <p:cNvGrpSpPr/>
          <p:nvPr/>
        </p:nvGrpSpPr>
        <p:grpSpPr>
          <a:xfrm>
            <a:off x="1704975" y="1322824"/>
            <a:ext cx="5376160" cy="5632311"/>
            <a:chOff x="1704975" y="1601789"/>
            <a:chExt cx="5376160" cy="5632311"/>
          </a:xfrm>
        </p:grpSpPr>
        <p:sp>
          <p:nvSpPr>
            <p:cNvPr id="34819" name="Text Box 3">
              <a:extLst>
                <a:ext uri="{FF2B5EF4-FFF2-40B4-BE49-F238E27FC236}">
                  <a16:creationId xmlns:a16="http://schemas.microsoft.com/office/drawing/2014/main" id="{5093E578-1AE3-4BDD-AC25-3E518B3C151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76413" y="1601789"/>
              <a:ext cx="5304722" cy="56323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600" dirty="0"/>
                <a:t>Node Tree under </a:t>
              </a:r>
              <a:r>
                <a:rPr lang="en-US" altLang="en-US" sz="1600" dirty="0" err="1"/>
                <a:t>TopNode</a:t>
              </a:r>
              <a:r>
                <a:rPr lang="en-US" altLang="en-US" sz="1600" dirty="0"/>
                <a:t> TOP</a:t>
              </a:r>
            </a:p>
            <a:p>
              <a:r>
                <a:rPr lang="en-US" altLang="en-US" sz="1600" dirty="0"/>
                <a:t>TOP (</a:t>
              </a:r>
              <a:r>
                <a:rPr lang="en-US" altLang="en-US" sz="1600" dirty="0" err="1"/>
                <a:t>PHCompositeNode</a:t>
              </a:r>
              <a:r>
                <a:rPr lang="en-US" altLang="en-US" sz="1600" dirty="0"/>
                <a:t>)/</a:t>
              </a:r>
            </a:p>
            <a:p>
              <a:r>
                <a:rPr lang="en-US" altLang="en-US" sz="1600" dirty="0"/>
                <a:t>   DST (</a:t>
              </a:r>
              <a:r>
                <a:rPr lang="en-US" altLang="en-US" sz="1600" dirty="0" err="1"/>
                <a:t>PHCompositeNode</a:t>
              </a:r>
              <a:r>
                <a:rPr lang="en-US" altLang="en-US" sz="1600" dirty="0"/>
                <a:t>)/</a:t>
              </a:r>
            </a:p>
            <a:p>
              <a:r>
                <a:rPr lang="en-US" altLang="en-US" sz="1600" dirty="0"/>
                <a:t>      PHG4INEVENT (</a:t>
              </a:r>
              <a:r>
                <a:rPr lang="en-US" altLang="en-US" sz="1600" dirty="0" err="1"/>
                <a:t>PHDataNode</a:t>
              </a:r>
              <a:r>
                <a:rPr lang="en-US" altLang="en-US" sz="1600" dirty="0"/>
                <a:t>)</a:t>
              </a:r>
            </a:p>
            <a:p>
              <a:r>
                <a:rPr lang="en-US" altLang="en-US" sz="1600" dirty="0"/>
                <a:t>      PIPE (</a:t>
              </a:r>
              <a:r>
                <a:rPr lang="en-US" altLang="en-US" sz="1600" dirty="0" err="1"/>
                <a:t>PHCompositeNode</a:t>
              </a:r>
              <a:r>
                <a:rPr lang="en-US" altLang="en-US" sz="1600" dirty="0"/>
                <a:t>)/</a:t>
              </a:r>
            </a:p>
            <a:p>
              <a:r>
                <a:rPr lang="en-US" altLang="en-US" sz="1600" dirty="0"/>
                <a:t>         G4HIT_PIPE (IO,PHG4HitContainer)</a:t>
              </a:r>
            </a:p>
            <a:p>
              <a:r>
                <a:rPr lang="en-US" altLang="en-US" sz="1600" dirty="0"/>
                <a:t>      MVTX (</a:t>
              </a:r>
              <a:r>
                <a:rPr lang="en-US" altLang="en-US" sz="1600" dirty="0" err="1"/>
                <a:t>PHCompositeNode</a:t>
              </a:r>
              <a:r>
                <a:rPr lang="en-US" altLang="en-US" sz="1600" dirty="0"/>
                <a:t>)/</a:t>
              </a:r>
            </a:p>
            <a:p>
              <a:r>
                <a:rPr lang="en-US" altLang="en-US" sz="1600" dirty="0"/>
                <a:t>         G4HIT_MVTX (IO,PHG4HitContainer)</a:t>
              </a:r>
            </a:p>
            <a:p>
              <a:r>
                <a:rPr lang="en-US" altLang="en-US" sz="1600" dirty="0"/>
                <a:t>      INTT (</a:t>
              </a:r>
              <a:r>
                <a:rPr lang="en-US" altLang="en-US" sz="1600" dirty="0" err="1"/>
                <a:t>PHCompositeNode</a:t>
              </a:r>
              <a:r>
                <a:rPr lang="en-US" altLang="en-US" sz="1600" dirty="0"/>
                <a:t>)/</a:t>
              </a:r>
            </a:p>
            <a:p>
              <a:r>
                <a:rPr lang="en-US" altLang="en-US" sz="1600" dirty="0"/>
                <a:t>         G4HIT_INTT (IO,PHG4HitContainer)</a:t>
              </a:r>
            </a:p>
            <a:p>
              <a:r>
                <a:rPr lang="en-US" altLang="en-US" sz="1600" dirty="0"/>
                <a:t>      TPC (</a:t>
              </a:r>
              <a:r>
                <a:rPr lang="en-US" altLang="en-US" sz="1600" dirty="0" err="1"/>
                <a:t>PHCompositeNode</a:t>
              </a:r>
              <a:r>
                <a:rPr lang="en-US" altLang="en-US" sz="1600" dirty="0"/>
                <a:t>)/</a:t>
              </a:r>
            </a:p>
            <a:p>
              <a:r>
                <a:rPr lang="en-US" altLang="en-US" sz="1600" dirty="0"/>
                <a:t>         G4HIT_ABSORBER_TPC (IO,PHG4HitContainer)</a:t>
              </a:r>
            </a:p>
            <a:p>
              <a:r>
                <a:rPr lang="en-US" altLang="en-US" sz="1600" dirty="0"/>
                <a:t>RUN (</a:t>
              </a:r>
              <a:r>
                <a:rPr lang="en-US" altLang="en-US" sz="1600" dirty="0" err="1"/>
                <a:t>PHCompositeNode</a:t>
              </a:r>
              <a:r>
                <a:rPr lang="en-US" altLang="en-US" sz="1600" dirty="0"/>
                <a:t>)/</a:t>
              </a:r>
            </a:p>
            <a:p>
              <a:r>
                <a:rPr lang="en-US" altLang="en-US" sz="1600" dirty="0"/>
                <a:t>      FIELD_CONFIG (IO,PHFieldConfigv1)</a:t>
              </a:r>
            </a:p>
            <a:p>
              <a:r>
                <a:rPr lang="en-US" altLang="en-US" sz="1600" dirty="0"/>
                <a:t>      PIPE (</a:t>
              </a:r>
              <a:r>
                <a:rPr lang="en-US" altLang="en-US" sz="1600" dirty="0" err="1"/>
                <a:t>PHCompositeNode</a:t>
              </a:r>
              <a:r>
                <a:rPr lang="en-US" altLang="en-US" sz="1600" dirty="0"/>
                <a:t>)/</a:t>
              </a:r>
            </a:p>
            <a:p>
              <a:r>
                <a:rPr lang="en-US" altLang="en-US" sz="1600" dirty="0"/>
                <a:t>         G4GEOPARAM_PIPE (</a:t>
              </a:r>
              <a:r>
                <a:rPr lang="en-US" altLang="en-US" sz="1600" dirty="0" err="1"/>
                <a:t>IO,PdbParameterMapContainer</a:t>
              </a:r>
              <a:r>
                <a:rPr lang="en-US" altLang="en-US" sz="1600" dirty="0"/>
                <a:t>)</a:t>
              </a:r>
            </a:p>
            <a:p>
              <a:r>
                <a:rPr lang="en-US" altLang="en-US" sz="1600" dirty="0"/>
                <a:t>         CYLINDERGEOM_PIPE (IO,PHG4CylinderGeomContainer)</a:t>
              </a:r>
            </a:p>
            <a:p>
              <a:r>
                <a:rPr lang="en-US" altLang="en-US" sz="1600" dirty="0"/>
                <a:t>      MVTX (</a:t>
              </a:r>
              <a:r>
                <a:rPr lang="en-US" altLang="en-US" sz="1600" dirty="0" err="1"/>
                <a:t>PHCompositeNode</a:t>
              </a:r>
              <a:r>
                <a:rPr lang="en-US" altLang="en-US" sz="1600" dirty="0"/>
                <a:t>)/</a:t>
              </a:r>
            </a:p>
            <a:p>
              <a:r>
                <a:rPr lang="en-US" altLang="en-US" sz="1600" dirty="0"/>
                <a:t>         G4GEOPARAM_MVTX (</a:t>
              </a:r>
              <a:r>
                <a:rPr lang="en-US" altLang="en-US" sz="1600" dirty="0" err="1"/>
                <a:t>IO,PdbParameterMapContainer</a:t>
              </a:r>
              <a:r>
                <a:rPr lang="en-US" altLang="en-US" sz="1600" dirty="0"/>
                <a:t>)</a:t>
              </a:r>
            </a:p>
            <a:p>
              <a:r>
                <a:rPr lang="en-US" altLang="en-US" sz="1600" dirty="0"/>
                <a:t>      INTT (</a:t>
              </a:r>
              <a:r>
                <a:rPr lang="en-US" altLang="en-US" sz="1600" dirty="0" err="1"/>
                <a:t>PHCompositeNode</a:t>
              </a:r>
              <a:r>
                <a:rPr lang="en-US" altLang="en-US" sz="1600" dirty="0"/>
                <a:t>)/</a:t>
              </a:r>
            </a:p>
            <a:p>
              <a:r>
                <a:rPr lang="en-US" altLang="en-US" sz="1600" dirty="0"/>
                <a:t>         G4GEOPARAM_INTT (</a:t>
              </a:r>
              <a:r>
                <a:rPr lang="en-US" altLang="en-US" sz="1600" dirty="0" err="1"/>
                <a:t>IO,PdbParameterMapContainer</a:t>
              </a:r>
              <a:r>
                <a:rPr lang="en-US" altLang="en-US" sz="1600" dirty="0"/>
                <a:t>)</a:t>
              </a:r>
            </a:p>
            <a:p>
              <a:r>
                <a:rPr lang="en-US" altLang="en-US" sz="2400" dirty="0"/>
                <a:t>…</a:t>
              </a:r>
            </a:p>
          </p:txBody>
        </p:sp>
        <p:sp>
          <p:nvSpPr>
            <p:cNvPr id="34820" name="Oval 4">
              <a:extLst>
                <a:ext uri="{FF2B5EF4-FFF2-40B4-BE49-F238E27FC236}">
                  <a16:creationId xmlns:a16="http://schemas.microsoft.com/office/drawing/2014/main" id="{DA419CEF-0739-4049-8846-A96E5B9D2C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6414" y="2062163"/>
              <a:ext cx="2566987" cy="381000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22" name="Oval 6">
              <a:extLst>
                <a:ext uri="{FF2B5EF4-FFF2-40B4-BE49-F238E27FC236}">
                  <a16:creationId xmlns:a16="http://schemas.microsoft.com/office/drawing/2014/main" id="{1BA14B5B-33C0-47D4-AE87-EA97EE9928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4975" y="4504115"/>
              <a:ext cx="2566988" cy="381000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4823" name="Text Box 7">
            <a:extLst>
              <a:ext uri="{FF2B5EF4-FFF2-40B4-BE49-F238E27FC236}">
                <a16:creationId xmlns:a16="http://schemas.microsoft.com/office/drawing/2014/main" id="{5D54C92D-2225-4378-8834-B7418132C9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5142" y="1446808"/>
            <a:ext cx="3874009" cy="3046988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/>
              <a:t>DST and RUN Node: default for I/O </a:t>
            </a:r>
          </a:p>
          <a:p>
            <a:pPr lvl="1">
              <a:buFontTx/>
              <a:buChar char="•"/>
            </a:pPr>
            <a:r>
              <a:rPr lang="en-US" altLang="en-US" sz="1600"/>
              <a:t>DST – eventwise</a:t>
            </a:r>
          </a:p>
          <a:p>
            <a:pPr lvl="1">
              <a:buFontTx/>
              <a:buChar char="•"/>
            </a:pPr>
            <a:r>
              <a:rPr lang="en-US" altLang="en-US" sz="1600"/>
              <a:t>RUN - runwise </a:t>
            </a:r>
          </a:p>
          <a:p>
            <a:r>
              <a:rPr lang="en-US" altLang="en-US" sz="1600"/>
              <a:t>Objects under the DST node are reset after</a:t>
            </a:r>
          </a:p>
          <a:p>
            <a:r>
              <a:rPr lang="en-US" altLang="en-US" sz="1600"/>
              <a:t>every event to prevent event mixing. You</a:t>
            </a:r>
          </a:p>
          <a:p>
            <a:r>
              <a:rPr lang="en-US" altLang="en-US" sz="1600"/>
              <a:t>can select the objects to be saved in the</a:t>
            </a:r>
          </a:p>
          <a:p>
            <a:r>
              <a:rPr lang="en-US" altLang="en-US" sz="1600"/>
              <a:t>output file. Subnodes like SVTX are saved</a:t>
            </a:r>
          </a:p>
          <a:p>
            <a:r>
              <a:rPr lang="en-US" altLang="en-US" sz="1600"/>
              <a:t>and restored as well. DST/RUN nodes can</a:t>
            </a:r>
          </a:p>
          <a:p>
            <a:r>
              <a:rPr lang="en-US" altLang="en-US" sz="1600"/>
              <a:t>be restored from file under other TopNodes </a:t>
            </a:r>
          </a:p>
          <a:p>
            <a:r>
              <a:rPr lang="en-US" altLang="en-US" sz="1600"/>
              <a:t>ROOT restrictions apply:</a:t>
            </a:r>
          </a:p>
          <a:p>
            <a:r>
              <a:rPr lang="en-US" altLang="en-US" sz="1600"/>
              <a:t>Objects cannot be added while running to</a:t>
            </a:r>
          </a:p>
          <a:p>
            <a:r>
              <a:rPr lang="en-US" altLang="en-US" sz="1600"/>
              <a:t>avoid event mixing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5B4259C-2A2C-48AD-8255-86F2FD75DA85}"/>
              </a:ext>
            </a:extLst>
          </p:cNvPr>
          <p:cNvSpPr txBox="1"/>
          <p:nvPr/>
        </p:nvSpPr>
        <p:spPr>
          <a:xfrm>
            <a:off x="7334148" y="5103674"/>
            <a:ext cx="4857852" cy="175432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You will see this printout of the node tree whenever the processing starts</a:t>
            </a:r>
          </a:p>
          <a:p>
            <a:endParaRPr lang="en-US" dirty="0"/>
          </a:p>
          <a:p>
            <a:r>
              <a:rPr lang="en-US" altLang="en-US" dirty="0"/>
              <a:t>Print it from the command line with</a:t>
            </a:r>
          </a:p>
          <a:p>
            <a:r>
              <a:rPr lang="en-US" altLang="en-US" dirty="0"/>
              <a:t>Fun4AllServer *se = Fun4AllServer::instance();</a:t>
            </a:r>
          </a:p>
          <a:p>
            <a:r>
              <a:rPr lang="en-US" altLang="en-US" dirty="0"/>
              <a:t>se-&gt;Print("NODETREE");</a:t>
            </a:r>
          </a:p>
        </p:txBody>
      </p:sp>
    </p:spTree>
    <p:extLst>
      <p:ext uri="{BB962C8B-B14F-4D97-AF65-F5344CB8AC3E}">
        <p14:creationId xmlns:p14="http://schemas.microsoft.com/office/powerpoint/2010/main" val="7409918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E609913D-5688-4C96-B1EC-F3EC7386CB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9800" y="-161925"/>
            <a:ext cx="7772400" cy="1143000"/>
          </a:xfrm>
        </p:spPr>
        <p:txBody>
          <a:bodyPr/>
          <a:lstStyle/>
          <a:p>
            <a:r>
              <a:rPr lang="en-US" altLang="en-US"/>
              <a:t>Phool Node Tree for sPHENIX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78F72FD-9974-4115-90F2-B7D7063779E5}"/>
              </a:ext>
            </a:extLst>
          </p:cNvPr>
          <p:cNvGrpSpPr/>
          <p:nvPr/>
        </p:nvGrpSpPr>
        <p:grpSpPr>
          <a:xfrm>
            <a:off x="1670040" y="1189038"/>
            <a:ext cx="5390809" cy="5632311"/>
            <a:chOff x="1670040" y="1189038"/>
            <a:chExt cx="5390809" cy="5632311"/>
          </a:xfrm>
        </p:grpSpPr>
        <p:sp>
          <p:nvSpPr>
            <p:cNvPr id="35843" name="Text Box 3">
              <a:extLst>
                <a:ext uri="{FF2B5EF4-FFF2-40B4-BE49-F238E27FC236}">
                  <a16:creationId xmlns:a16="http://schemas.microsoft.com/office/drawing/2014/main" id="{CE496241-5F0A-4F54-90B0-5D17DC4421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56127" y="1189038"/>
              <a:ext cx="5304722" cy="56323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600" dirty="0"/>
                <a:t>Node Tree under </a:t>
              </a:r>
              <a:r>
                <a:rPr lang="en-US" altLang="en-US" sz="1600" dirty="0" err="1"/>
                <a:t>TopNode</a:t>
              </a:r>
              <a:r>
                <a:rPr lang="en-US" altLang="en-US" sz="1600" dirty="0"/>
                <a:t> TOP</a:t>
              </a:r>
            </a:p>
            <a:p>
              <a:r>
                <a:rPr lang="en-US" altLang="en-US" sz="1600" dirty="0"/>
                <a:t>TOP (</a:t>
              </a:r>
              <a:r>
                <a:rPr lang="en-US" altLang="en-US" sz="1600" dirty="0" err="1"/>
                <a:t>PHCompositeNode</a:t>
              </a:r>
              <a:r>
                <a:rPr lang="en-US" altLang="en-US" sz="1600" dirty="0"/>
                <a:t>)/</a:t>
              </a:r>
            </a:p>
            <a:p>
              <a:r>
                <a:rPr lang="en-US" altLang="en-US" sz="1600" dirty="0"/>
                <a:t>   DST (</a:t>
              </a:r>
              <a:r>
                <a:rPr lang="en-US" altLang="en-US" sz="1600" dirty="0" err="1"/>
                <a:t>PHCompositeNode</a:t>
              </a:r>
              <a:r>
                <a:rPr lang="en-US" altLang="en-US" sz="1600" dirty="0"/>
                <a:t>)/</a:t>
              </a:r>
            </a:p>
            <a:p>
              <a:r>
                <a:rPr lang="en-US" altLang="en-US" sz="1600" dirty="0"/>
                <a:t>      PHG4INEVENT (</a:t>
              </a:r>
              <a:r>
                <a:rPr lang="en-US" altLang="en-US" sz="1600" dirty="0" err="1"/>
                <a:t>PHDataNode</a:t>
              </a:r>
              <a:r>
                <a:rPr lang="en-US" altLang="en-US" sz="1600" dirty="0"/>
                <a:t>)</a:t>
              </a:r>
            </a:p>
            <a:p>
              <a:r>
                <a:rPr lang="en-US" altLang="en-US" sz="1600" dirty="0"/>
                <a:t>      PIPE (</a:t>
              </a:r>
              <a:r>
                <a:rPr lang="en-US" altLang="en-US" sz="1600" dirty="0" err="1"/>
                <a:t>PHCompositeNode</a:t>
              </a:r>
              <a:r>
                <a:rPr lang="en-US" altLang="en-US" sz="1600" dirty="0"/>
                <a:t>)/</a:t>
              </a:r>
            </a:p>
            <a:p>
              <a:r>
                <a:rPr lang="en-US" altLang="en-US" sz="1600" dirty="0"/>
                <a:t>         G4HIT_PIPE (IO,PHG4HitContainer)</a:t>
              </a:r>
            </a:p>
            <a:p>
              <a:r>
                <a:rPr lang="en-US" altLang="en-US" sz="1600" dirty="0"/>
                <a:t>      MVTX (</a:t>
              </a:r>
              <a:r>
                <a:rPr lang="en-US" altLang="en-US" sz="1600" dirty="0" err="1"/>
                <a:t>PHCompositeNode</a:t>
              </a:r>
              <a:r>
                <a:rPr lang="en-US" altLang="en-US" sz="1600" dirty="0"/>
                <a:t>)/</a:t>
              </a:r>
            </a:p>
            <a:p>
              <a:r>
                <a:rPr lang="en-US" altLang="en-US" sz="1600" dirty="0"/>
                <a:t>         G4HIT_MVTX (IO,PHG4HitContainer)</a:t>
              </a:r>
            </a:p>
            <a:p>
              <a:r>
                <a:rPr lang="en-US" altLang="en-US" sz="1600" dirty="0"/>
                <a:t>RUN (</a:t>
              </a:r>
              <a:r>
                <a:rPr lang="en-US" altLang="en-US" sz="1600" dirty="0" err="1"/>
                <a:t>PHCompositeNode</a:t>
              </a:r>
              <a:r>
                <a:rPr lang="en-US" altLang="en-US" sz="1600" dirty="0"/>
                <a:t>)/</a:t>
              </a:r>
            </a:p>
            <a:p>
              <a:r>
                <a:rPr lang="en-US" altLang="en-US" sz="1600" dirty="0"/>
                <a:t>      FIELD_CONFIG (IO,PHFieldConfigv1)</a:t>
              </a:r>
            </a:p>
            <a:p>
              <a:r>
                <a:rPr lang="en-US" altLang="en-US" sz="1600" dirty="0"/>
                <a:t>      PIPE (</a:t>
              </a:r>
              <a:r>
                <a:rPr lang="en-US" altLang="en-US" sz="1600" dirty="0" err="1"/>
                <a:t>PHCompositeNode</a:t>
              </a:r>
              <a:r>
                <a:rPr lang="en-US" altLang="en-US" sz="1600" dirty="0"/>
                <a:t>)/</a:t>
              </a:r>
            </a:p>
            <a:p>
              <a:r>
                <a:rPr lang="en-US" altLang="en-US" sz="1600" dirty="0"/>
                <a:t>         G4GEOPARAM_PIPE (</a:t>
              </a:r>
              <a:r>
                <a:rPr lang="en-US" altLang="en-US" sz="1600" dirty="0" err="1"/>
                <a:t>IO,PdbParameterMapContainer</a:t>
              </a:r>
              <a:r>
                <a:rPr lang="en-US" altLang="en-US" sz="1600" dirty="0"/>
                <a:t>)</a:t>
              </a:r>
            </a:p>
            <a:p>
              <a:r>
                <a:rPr lang="en-US" altLang="en-US" sz="1600" dirty="0"/>
                <a:t>         CYLINDERGEOM_PIPE (IO,PHG4CylinderGeomContainer)</a:t>
              </a:r>
            </a:p>
            <a:p>
              <a:r>
                <a:rPr lang="en-US" altLang="en-US" sz="1600" dirty="0"/>
                <a:t>      MVTX (</a:t>
              </a:r>
              <a:r>
                <a:rPr lang="en-US" altLang="en-US" sz="1600" dirty="0" err="1"/>
                <a:t>PHCompositeNode</a:t>
              </a:r>
              <a:r>
                <a:rPr lang="en-US" altLang="en-US" sz="1600" dirty="0"/>
                <a:t>)/</a:t>
              </a:r>
            </a:p>
            <a:p>
              <a:r>
                <a:rPr lang="en-US" altLang="en-US" sz="1600" dirty="0"/>
                <a:t>         G4GEOPARAM_MVTX (</a:t>
              </a:r>
              <a:r>
                <a:rPr lang="en-US" altLang="en-US" sz="1600" dirty="0" err="1"/>
                <a:t>IO,PdbParameterMapContainer</a:t>
              </a:r>
              <a:r>
                <a:rPr lang="en-US" altLang="en-US" sz="1600" dirty="0"/>
                <a:t>)</a:t>
              </a:r>
            </a:p>
            <a:p>
              <a:r>
                <a:rPr lang="en-US" altLang="en-US" sz="1600" dirty="0"/>
                <a:t>      INTT (</a:t>
              </a:r>
              <a:r>
                <a:rPr lang="en-US" altLang="en-US" sz="1600" dirty="0" err="1"/>
                <a:t>PHCompositeNode</a:t>
              </a:r>
              <a:r>
                <a:rPr lang="en-US" altLang="en-US" sz="1600" dirty="0"/>
                <a:t>)/</a:t>
              </a:r>
            </a:p>
            <a:p>
              <a:r>
                <a:rPr lang="en-US" altLang="en-US" sz="1600" dirty="0"/>
                <a:t>         G4GEOPARAM_INTT (</a:t>
              </a:r>
              <a:r>
                <a:rPr lang="en-US" altLang="en-US" sz="1600" dirty="0" err="1"/>
                <a:t>IO,PdbParameterMapContainer</a:t>
              </a:r>
              <a:r>
                <a:rPr lang="en-US" altLang="en-US" sz="1600" dirty="0"/>
                <a:t>)</a:t>
              </a:r>
            </a:p>
            <a:p>
              <a:r>
                <a:rPr lang="en-US" altLang="en-US" sz="1600" dirty="0"/>
                <a:t>PAR (</a:t>
              </a:r>
              <a:r>
                <a:rPr lang="en-US" altLang="en-US" sz="1600" dirty="0" err="1"/>
                <a:t>PHCompositeNode</a:t>
              </a:r>
              <a:r>
                <a:rPr lang="en-US" altLang="en-US" sz="1600" dirty="0"/>
                <a:t>)/</a:t>
              </a:r>
            </a:p>
            <a:p>
              <a:r>
                <a:rPr lang="en-US" altLang="en-US" sz="1600" dirty="0"/>
                <a:t>      FIELD_MAP (</a:t>
              </a:r>
              <a:r>
                <a:rPr lang="en-US" altLang="en-US" sz="1600" dirty="0" err="1"/>
                <a:t>PHDataNode</a:t>
              </a:r>
              <a:r>
                <a:rPr lang="en-US" altLang="en-US" sz="1600" dirty="0"/>
                <a:t>)</a:t>
              </a:r>
            </a:p>
            <a:p>
              <a:r>
                <a:rPr lang="en-US" altLang="en-US" sz="1600" dirty="0"/>
                <a:t>      PIPE (</a:t>
              </a:r>
              <a:r>
                <a:rPr lang="en-US" altLang="en-US" sz="1600" dirty="0" err="1"/>
                <a:t>PHCompositeNode</a:t>
              </a:r>
              <a:r>
                <a:rPr lang="en-US" altLang="en-US" sz="1600" dirty="0"/>
                <a:t>)/</a:t>
              </a:r>
            </a:p>
            <a:p>
              <a:r>
                <a:rPr lang="en-US" altLang="en-US" sz="1600" dirty="0"/>
                <a:t>         G4GEO_PIPE (</a:t>
              </a:r>
              <a:r>
                <a:rPr lang="en-US" altLang="en-US" sz="1600" dirty="0" err="1"/>
                <a:t>PHDataNode</a:t>
              </a:r>
              <a:r>
                <a:rPr lang="en-US" altLang="en-US" sz="1600" dirty="0"/>
                <a:t>)</a:t>
              </a:r>
            </a:p>
            <a:p>
              <a:r>
                <a:rPr lang="en-US" altLang="en-US" sz="2400" dirty="0"/>
                <a:t>…</a:t>
              </a:r>
            </a:p>
          </p:txBody>
        </p:sp>
        <p:sp>
          <p:nvSpPr>
            <p:cNvPr id="35844" name="Oval 4">
              <a:extLst>
                <a:ext uri="{FF2B5EF4-FFF2-40B4-BE49-F238E27FC236}">
                  <a16:creationId xmlns:a16="http://schemas.microsoft.com/office/drawing/2014/main" id="{EFC34B8D-0744-4330-A07C-978636C78B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70040" y="5334456"/>
              <a:ext cx="2566987" cy="381000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5846" name="Text Box 6">
            <a:extLst>
              <a:ext uri="{FF2B5EF4-FFF2-40B4-BE49-F238E27FC236}">
                <a16:creationId xmlns:a16="http://schemas.microsoft.com/office/drawing/2014/main" id="{44D8388C-89F1-4F14-8A8A-DCE9518C3A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6936" y="2165211"/>
            <a:ext cx="4660250" cy="1754326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/>
              <a:t>Users can add their own </a:t>
            </a:r>
            <a:r>
              <a:rPr lang="en-US" altLang="en-US" dirty="0" err="1"/>
              <a:t>PHCompositeNodes</a:t>
            </a:r>
            <a:endParaRPr lang="en-US" altLang="en-US" dirty="0"/>
          </a:p>
          <a:p>
            <a:r>
              <a:rPr lang="en-US" altLang="en-US" dirty="0"/>
              <a:t>Under the TOP Node. But then resetting the </a:t>
            </a:r>
          </a:p>
          <a:p>
            <a:r>
              <a:rPr lang="en-US" altLang="en-US" dirty="0"/>
              <a:t>objects is their responsibility.</a:t>
            </a:r>
          </a:p>
          <a:p>
            <a:endParaRPr lang="en-US" altLang="en-US" dirty="0"/>
          </a:p>
          <a:p>
            <a:r>
              <a:rPr lang="en-US" altLang="en-US" dirty="0"/>
              <a:t>The PAR node hold more complicated geometry</a:t>
            </a:r>
          </a:p>
          <a:p>
            <a:r>
              <a:rPr lang="en-US" altLang="en-US" dirty="0"/>
              <a:t>Objects which we do not want to save on DST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702FCFD-3115-46BC-B79F-2F601D746FC5}"/>
              </a:ext>
            </a:extLst>
          </p:cNvPr>
          <p:cNvSpPr txBox="1"/>
          <p:nvPr/>
        </p:nvSpPr>
        <p:spPr>
          <a:xfrm>
            <a:off x="7334148" y="5103674"/>
            <a:ext cx="4857852" cy="175432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You will see this printout of the node tree whenever the processing starts</a:t>
            </a:r>
          </a:p>
          <a:p>
            <a:endParaRPr lang="en-US" dirty="0"/>
          </a:p>
          <a:p>
            <a:r>
              <a:rPr lang="en-US" altLang="en-US" dirty="0"/>
              <a:t>Print it from the command line with</a:t>
            </a:r>
          </a:p>
          <a:p>
            <a:r>
              <a:rPr lang="en-US" altLang="en-US" dirty="0"/>
              <a:t>Fun4AllServer *se = Fun4AllServer::instance();</a:t>
            </a:r>
          </a:p>
          <a:p>
            <a:r>
              <a:rPr lang="en-US" altLang="en-US" dirty="0"/>
              <a:t>se-&gt;Print("NODETREE");</a:t>
            </a:r>
          </a:p>
        </p:txBody>
      </p:sp>
    </p:spTree>
    <p:extLst>
      <p:ext uri="{BB962C8B-B14F-4D97-AF65-F5344CB8AC3E}">
        <p14:creationId xmlns:p14="http://schemas.microsoft.com/office/powerpoint/2010/main" val="23376962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8430DA55-3A58-4195-A038-EBE183F2888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9800" y="-161925"/>
            <a:ext cx="7772400" cy="1143000"/>
          </a:xfrm>
        </p:spPr>
        <p:txBody>
          <a:bodyPr/>
          <a:lstStyle/>
          <a:p>
            <a:r>
              <a:rPr lang="en-US" altLang="en-US"/>
              <a:t>Phool Node Tree for sPHENIX</a:t>
            </a:r>
          </a:p>
        </p:txBody>
      </p:sp>
      <p:sp>
        <p:nvSpPr>
          <p:cNvPr id="36867" name="Text Box 3">
            <a:extLst>
              <a:ext uri="{FF2B5EF4-FFF2-40B4-BE49-F238E27FC236}">
                <a16:creationId xmlns:a16="http://schemas.microsoft.com/office/drawing/2014/main" id="{04D4E078-2F33-41E3-884C-89B9DCCAF1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6413" y="1601789"/>
            <a:ext cx="5075300" cy="5262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/>
              <a:t>Node Tree under TopNode TOP</a:t>
            </a:r>
          </a:p>
          <a:p>
            <a:r>
              <a:rPr lang="en-US" altLang="en-US" sz="1600"/>
              <a:t>TOP (PHCompositeNode)/</a:t>
            </a:r>
          </a:p>
          <a:p>
            <a:r>
              <a:rPr lang="en-US" altLang="en-US" sz="1600"/>
              <a:t>   DST (PHCompositeNode)/</a:t>
            </a:r>
          </a:p>
          <a:p>
            <a:r>
              <a:rPr lang="en-US" altLang="en-US" sz="1600"/>
              <a:t>      G4HIT_HCALIN (PHIODataNode)</a:t>
            </a:r>
          </a:p>
          <a:p>
            <a:r>
              <a:rPr lang="en-US" altLang="en-US" sz="1600"/>
              <a:t>      G4HIT_ABSORBER_HCALIN (PHIODataNode)</a:t>
            </a:r>
          </a:p>
          <a:p>
            <a:r>
              <a:rPr lang="en-US" altLang="en-US" sz="1600"/>
              <a:t>      G4HIT_HCALOUT (PHIODataNode)</a:t>
            </a:r>
          </a:p>
          <a:p>
            <a:r>
              <a:rPr lang="en-US" altLang="en-US" sz="1600"/>
              <a:t>      G4HIT_ABSORBER_HCALOUT (PHIODataNode)</a:t>
            </a:r>
          </a:p>
          <a:p>
            <a:r>
              <a:rPr lang="en-US" altLang="en-US" sz="1600"/>
              <a:t>      SVTX (PHCompositeNode)/</a:t>
            </a:r>
          </a:p>
          <a:p>
            <a:r>
              <a:rPr lang="en-US" altLang="en-US" sz="1600"/>
              <a:t>         SvtxHitMap (PHIODataNode)</a:t>
            </a:r>
          </a:p>
          <a:p>
            <a:r>
              <a:rPr lang="en-US" altLang="en-US" sz="1600"/>
              <a:t>         SvtxClusterMap (PHIODataNode)</a:t>
            </a:r>
          </a:p>
          <a:p>
            <a:r>
              <a:rPr lang="en-US" altLang="en-US" sz="1600"/>
              <a:t>      SVTX_EVAL (PHCompositeNode)/</a:t>
            </a:r>
          </a:p>
          <a:p>
            <a:r>
              <a:rPr lang="en-US" altLang="en-US" sz="1600"/>
              <a:t>         SvtxClusterMap_G4HIT_SVTX_Links (PHIODataNode)</a:t>
            </a:r>
          </a:p>
          <a:p>
            <a:r>
              <a:rPr lang="en-US" altLang="en-US" sz="1600"/>
              <a:t>RUN (PHCompositeNode)/</a:t>
            </a:r>
          </a:p>
          <a:p>
            <a:r>
              <a:rPr lang="en-US" altLang="en-US" sz="1600"/>
              <a:t>      CYLINDERGEOM_SVTX (PHIODataNode)</a:t>
            </a:r>
          </a:p>
          <a:p>
            <a:r>
              <a:rPr lang="en-US" altLang="en-US" sz="1600"/>
              <a:t>      CYLINDERGEOM_SVTXSUPPORT (PHIODataNode)</a:t>
            </a:r>
          </a:p>
          <a:p>
            <a:r>
              <a:rPr lang="en-US" altLang="en-US" sz="1600"/>
              <a:t>      CYLINDERGEOM_EMCELECTRONICS_0 (PHIODataNode)</a:t>
            </a:r>
          </a:p>
          <a:p>
            <a:r>
              <a:rPr lang="en-US" altLang="en-US" sz="1600"/>
              <a:t>      CYLINDERGEOM_HCALIN_SPT (PHIODataNode)</a:t>
            </a:r>
          </a:p>
          <a:p>
            <a:r>
              <a:rPr lang="en-US" altLang="en-US" sz="1600"/>
              <a:t>PAR (PHCompositeNode)/</a:t>
            </a:r>
          </a:p>
          <a:p>
            <a:r>
              <a:rPr lang="en-US" altLang="en-US" sz="1600"/>
              <a:t>      SVTX (PHCompositeNode)/</a:t>
            </a:r>
          </a:p>
          <a:p>
            <a:r>
              <a:rPr lang="en-US" altLang="en-US" sz="1600"/>
              <a:t>         SvtxBeamSpot (PHIODataNode)</a:t>
            </a:r>
          </a:p>
          <a:p>
            <a:endParaRPr lang="en-US" altLang="en-US" sz="1600"/>
          </a:p>
        </p:txBody>
      </p:sp>
      <p:sp>
        <p:nvSpPr>
          <p:cNvPr id="36869" name="Text Box 5">
            <a:extLst>
              <a:ext uri="{FF2B5EF4-FFF2-40B4-BE49-F238E27FC236}">
                <a16:creationId xmlns:a16="http://schemas.microsoft.com/office/drawing/2014/main" id="{FCD2616A-D57B-46CD-B44C-1EA9F40000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07176" y="776288"/>
            <a:ext cx="4117975" cy="8255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/>
              <a:t>Print it from the cmd line with</a:t>
            </a:r>
          </a:p>
          <a:p>
            <a:r>
              <a:rPr lang="en-US" altLang="en-US" sz="1600"/>
              <a:t>Fun4AllServer *se = Fun4AllServer::instance();</a:t>
            </a:r>
          </a:p>
          <a:p>
            <a:r>
              <a:rPr lang="en-US" altLang="en-US" sz="1600"/>
              <a:t>se-&gt;Print("NODETREE");</a:t>
            </a:r>
          </a:p>
        </p:txBody>
      </p:sp>
      <p:sp>
        <p:nvSpPr>
          <p:cNvPr id="36870" name="Text Box 6">
            <a:extLst>
              <a:ext uri="{FF2B5EF4-FFF2-40B4-BE49-F238E27FC236}">
                <a16:creationId xmlns:a16="http://schemas.microsoft.com/office/drawing/2014/main" id="{9D3FC80A-62D8-46A5-9CAD-BC08E854F8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5038" y="2452688"/>
            <a:ext cx="3374770" cy="1754326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Caveat: You loose ownership once</a:t>
            </a:r>
          </a:p>
          <a:p>
            <a:r>
              <a:rPr lang="en-US" altLang="en-US"/>
              <a:t>an object is put on the node tree.</a:t>
            </a:r>
          </a:p>
          <a:p>
            <a:r>
              <a:rPr lang="en-US" altLang="en-US"/>
              <a:t>Fun4All deletes the node tree </a:t>
            </a:r>
          </a:p>
          <a:p>
            <a:r>
              <a:rPr lang="en-US" altLang="en-US"/>
              <a:t>when cleaning up. Deleting nodes</a:t>
            </a:r>
          </a:p>
          <a:p>
            <a:r>
              <a:rPr lang="en-US" altLang="en-US"/>
              <a:t>is not supported (yet – but ROOT</a:t>
            </a:r>
          </a:p>
          <a:p>
            <a:r>
              <a:rPr lang="en-US" altLang="en-US"/>
              <a:t>prevents this for the DST node)</a:t>
            </a:r>
          </a:p>
        </p:txBody>
      </p:sp>
    </p:spTree>
    <p:extLst>
      <p:ext uri="{BB962C8B-B14F-4D97-AF65-F5344CB8AC3E}">
        <p14:creationId xmlns:p14="http://schemas.microsoft.com/office/powerpoint/2010/main" val="28254384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8430DA55-3A58-4195-A038-EBE183F2888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9800" y="-161925"/>
            <a:ext cx="7772400" cy="1143000"/>
          </a:xfrm>
        </p:spPr>
        <p:txBody>
          <a:bodyPr/>
          <a:lstStyle/>
          <a:p>
            <a:r>
              <a:rPr lang="en-US" altLang="en-US"/>
              <a:t>Phool Node Tree for sPHENIX</a:t>
            </a:r>
          </a:p>
        </p:txBody>
      </p:sp>
      <p:sp>
        <p:nvSpPr>
          <p:cNvPr id="36867" name="Text Box 3">
            <a:extLst>
              <a:ext uri="{FF2B5EF4-FFF2-40B4-BE49-F238E27FC236}">
                <a16:creationId xmlns:a16="http://schemas.microsoft.com/office/drawing/2014/main" id="{04D4E078-2F33-41E3-884C-89B9DCCAF1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7925" y="1002036"/>
            <a:ext cx="4780861" cy="5632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 dirty="0"/>
              <a:t>Node Tree under </a:t>
            </a:r>
            <a:r>
              <a:rPr lang="en-US" altLang="en-US" sz="1600" dirty="0" err="1"/>
              <a:t>TopNode</a:t>
            </a:r>
            <a:r>
              <a:rPr lang="en-US" altLang="en-US" sz="1600" dirty="0"/>
              <a:t> TOP</a:t>
            </a:r>
          </a:p>
          <a:p>
            <a:r>
              <a:rPr lang="en-US" altLang="en-US" sz="1600" dirty="0"/>
              <a:t>TOP (</a:t>
            </a:r>
            <a:r>
              <a:rPr lang="en-US" altLang="en-US" sz="1600" dirty="0" err="1"/>
              <a:t>PHCompositeNode</a:t>
            </a:r>
            <a:r>
              <a:rPr lang="en-US" altLang="en-US" sz="1600" dirty="0"/>
              <a:t>)/</a:t>
            </a:r>
          </a:p>
          <a:p>
            <a:r>
              <a:rPr lang="en-US" altLang="en-US" sz="1600" dirty="0"/>
              <a:t>   DST (</a:t>
            </a:r>
            <a:r>
              <a:rPr lang="en-US" altLang="en-US" sz="1600" dirty="0" err="1"/>
              <a:t>PHCompositeNode</a:t>
            </a:r>
            <a:r>
              <a:rPr lang="en-US" altLang="en-US" sz="1600" dirty="0"/>
              <a:t>)/</a:t>
            </a:r>
          </a:p>
          <a:p>
            <a:r>
              <a:rPr lang="en-US" altLang="en-US" sz="1600" dirty="0"/>
              <a:t>      PHG4INEVENT (</a:t>
            </a:r>
            <a:r>
              <a:rPr lang="en-US" altLang="en-US" sz="1600" dirty="0" err="1"/>
              <a:t>PHDataNode</a:t>
            </a:r>
            <a:r>
              <a:rPr lang="en-US" altLang="en-US" sz="1600" dirty="0"/>
              <a:t>)</a:t>
            </a:r>
          </a:p>
          <a:p>
            <a:r>
              <a:rPr lang="en-US" altLang="en-US" sz="1600" dirty="0"/>
              <a:t>      PIPE (</a:t>
            </a:r>
            <a:r>
              <a:rPr lang="en-US" altLang="en-US" sz="1600" dirty="0" err="1"/>
              <a:t>PHCompositeNode</a:t>
            </a:r>
            <a:r>
              <a:rPr lang="en-US" altLang="en-US" sz="1600" dirty="0"/>
              <a:t>)/</a:t>
            </a:r>
          </a:p>
          <a:p>
            <a:r>
              <a:rPr lang="en-US" altLang="en-US" sz="1600" dirty="0"/>
              <a:t>         G4HIT_PIPE (IO,PHG4HitContainer)</a:t>
            </a:r>
          </a:p>
          <a:p>
            <a:r>
              <a:rPr lang="en-US" altLang="en-US" sz="1600" dirty="0"/>
              <a:t>      HCALIN (</a:t>
            </a:r>
            <a:r>
              <a:rPr lang="en-US" altLang="en-US" sz="1600" dirty="0" err="1"/>
              <a:t>PHCompositeNode</a:t>
            </a:r>
            <a:r>
              <a:rPr lang="en-US" altLang="en-US" sz="1600" dirty="0"/>
              <a:t>)/</a:t>
            </a:r>
          </a:p>
          <a:p>
            <a:r>
              <a:rPr lang="en-US" altLang="en-US" sz="1600" dirty="0"/>
              <a:t>         G4HIT_ABSORBER_HCALIN (IO,PHG4HitContainer)</a:t>
            </a:r>
          </a:p>
          <a:p>
            <a:r>
              <a:rPr lang="en-US" altLang="en-US" sz="1600" dirty="0"/>
              <a:t>         G4HIT_HCALIN (IO,PHG4HitContainer)</a:t>
            </a:r>
          </a:p>
          <a:p>
            <a:r>
              <a:rPr lang="en-US" altLang="en-US" sz="1600" dirty="0"/>
              <a:t>         G4CELL_HCALIN (IO,PHG4CellContainer)</a:t>
            </a:r>
          </a:p>
          <a:p>
            <a:r>
              <a:rPr lang="en-US" altLang="en-US" sz="1600" dirty="0"/>
              <a:t>         TOWER_SIM_HCALIN (</a:t>
            </a:r>
            <a:r>
              <a:rPr lang="en-US" altLang="en-US" sz="1600" dirty="0" err="1"/>
              <a:t>IO,RawTowerContainer</a:t>
            </a:r>
            <a:r>
              <a:rPr lang="en-US" altLang="en-US" sz="1600" dirty="0"/>
              <a:t>)</a:t>
            </a:r>
          </a:p>
          <a:p>
            <a:r>
              <a:rPr lang="en-US" altLang="en-US" sz="1600" dirty="0"/>
              <a:t>         TOWER_RAW_HCALIN (</a:t>
            </a:r>
            <a:r>
              <a:rPr lang="en-US" altLang="en-US" sz="1600" dirty="0" err="1"/>
              <a:t>IO,RawTowerContainer</a:t>
            </a:r>
            <a:r>
              <a:rPr lang="en-US" altLang="en-US" sz="1600" dirty="0"/>
              <a:t>)</a:t>
            </a:r>
          </a:p>
          <a:p>
            <a:r>
              <a:rPr lang="en-US" altLang="en-US" sz="1600" dirty="0"/>
              <a:t>         TOWER_CALIB_HCALIN (</a:t>
            </a:r>
            <a:r>
              <a:rPr lang="en-US" altLang="en-US" sz="1600" dirty="0" err="1"/>
              <a:t>IO,RawTowerContainer</a:t>
            </a:r>
            <a:r>
              <a:rPr lang="en-US" altLang="en-US" sz="1600" dirty="0"/>
              <a:t>)</a:t>
            </a:r>
          </a:p>
          <a:p>
            <a:r>
              <a:rPr lang="en-US" altLang="en-US" sz="1600" dirty="0"/>
              <a:t>         CLUSTER_HCALIN (</a:t>
            </a:r>
            <a:r>
              <a:rPr lang="en-US" altLang="en-US" sz="1600" dirty="0" err="1"/>
              <a:t>IO,RawClusterContainer</a:t>
            </a:r>
            <a:r>
              <a:rPr lang="en-US" altLang="en-US" sz="1600" dirty="0"/>
              <a:t>)</a:t>
            </a:r>
          </a:p>
          <a:p>
            <a:r>
              <a:rPr lang="en-US" altLang="en-US" sz="1600" dirty="0"/>
              <a:t>      BBC (</a:t>
            </a:r>
            <a:r>
              <a:rPr lang="en-US" altLang="en-US" sz="1600" dirty="0" err="1"/>
              <a:t>PHCompositeNode</a:t>
            </a:r>
            <a:r>
              <a:rPr lang="en-US" altLang="en-US" sz="1600" dirty="0"/>
              <a:t>)/</a:t>
            </a:r>
          </a:p>
          <a:p>
            <a:r>
              <a:rPr lang="en-US" altLang="en-US" sz="1600" dirty="0"/>
              <a:t>         </a:t>
            </a:r>
            <a:r>
              <a:rPr lang="en-US" altLang="en-US" sz="1600" dirty="0" err="1"/>
              <a:t>BbcVertexMap</a:t>
            </a:r>
            <a:r>
              <a:rPr lang="en-US" altLang="en-US" sz="1600" dirty="0"/>
              <a:t> (IO,BbcVertexMapv1)</a:t>
            </a:r>
          </a:p>
          <a:p>
            <a:r>
              <a:rPr lang="en-US" altLang="en-US" sz="1600" dirty="0"/>
              <a:t>      TRKR (</a:t>
            </a:r>
            <a:r>
              <a:rPr lang="en-US" altLang="en-US" sz="1600" dirty="0" err="1"/>
              <a:t>PHCompositeNode</a:t>
            </a:r>
            <a:r>
              <a:rPr lang="en-US" altLang="en-US" sz="1600" dirty="0"/>
              <a:t>)/</a:t>
            </a:r>
          </a:p>
          <a:p>
            <a:r>
              <a:rPr lang="en-US" altLang="en-US" sz="1600" dirty="0"/>
              <a:t>         TRKR_HITSET (</a:t>
            </a:r>
            <a:r>
              <a:rPr lang="en-US" altLang="en-US" sz="1600" dirty="0" err="1"/>
              <a:t>IO,TrkrHitSetContainer</a:t>
            </a:r>
            <a:r>
              <a:rPr lang="en-US" altLang="en-US" sz="1600" dirty="0"/>
              <a:t>)</a:t>
            </a:r>
          </a:p>
          <a:p>
            <a:r>
              <a:rPr lang="en-US" altLang="en-US" sz="1600" dirty="0"/>
              <a:t>         TRKR_HITTRUTHASSOC (</a:t>
            </a:r>
            <a:r>
              <a:rPr lang="en-US" altLang="en-US" sz="1600" dirty="0" err="1"/>
              <a:t>IO,TrkrHitTruthAssoc</a:t>
            </a:r>
            <a:r>
              <a:rPr lang="en-US" altLang="en-US" sz="1600" dirty="0"/>
              <a:t>)</a:t>
            </a:r>
          </a:p>
          <a:p>
            <a:r>
              <a:rPr lang="en-US" altLang="en-US" sz="1600" dirty="0"/>
              <a:t>         TRKR_CLUSTER (</a:t>
            </a:r>
            <a:r>
              <a:rPr lang="en-US" altLang="en-US" sz="1600" dirty="0" err="1"/>
              <a:t>IO,TrkrClusterContainer</a:t>
            </a:r>
            <a:r>
              <a:rPr lang="en-US" altLang="en-US" sz="1600" dirty="0"/>
              <a:t>)</a:t>
            </a:r>
          </a:p>
          <a:p>
            <a:r>
              <a:rPr lang="en-US" altLang="en-US" sz="1600" dirty="0"/>
              <a:t>         TRKR_CLUSTERHITASSOC (</a:t>
            </a:r>
            <a:r>
              <a:rPr lang="en-US" altLang="en-US" sz="1600" dirty="0" err="1"/>
              <a:t>IO,TrkrClusterHitAssoc</a:t>
            </a:r>
            <a:r>
              <a:rPr lang="en-US" altLang="en-US" sz="1600" dirty="0"/>
              <a:t>)</a:t>
            </a:r>
          </a:p>
          <a:p>
            <a:r>
              <a:rPr lang="en-US" altLang="en-US" sz="2400" dirty="0"/>
              <a:t>…</a:t>
            </a:r>
          </a:p>
        </p:txBody>
      </p:sp>
      <p:sp>
        <p:nvSpPr>
          <p:cNvPr id="36870" name="Text Box 6">
            <a:extLst>
              <a:ext uri="{FF2B5EF4-FFF2-40B4-BE49-F238E27FC236}">
                <a16:creationId xmlns:a16="http://schemas.microsoft.com/office/drawing/2014/main" id="{9D3FC80A-62D8-46A5-9CAD-BC08E854F8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8351" y="1197325"/>
            <a:ext cx="4253087" cy="369332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/>
              <a:t>Type of Node is given (IO is </a:t>
            </a:r>
            <a:r>
              <a:rPr lang="en-US" altLang="en-US" dirty="0" err="1"/>
              <a:t>PHIODataNode</a:t>
            </a:r>
            <a:r>
              <a:rPr lang="en-US" altLang="en-US" dirty="0"/>
              <a:t>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EC792AC-89D4-45A4-871D-A260EBD3F98E}"/>
              </a:ext>
            </a:extLst>
          </p:cNvPr>
          <p:cNvSpPr txBox="1"/>
          <p:nvPr/>
        </p:nvSpPr>
        <p:spPr>
          <a:xfrm>
            <a:off x="7334148" y="5103674"/>
            <a:ext cx="4857852" cy="175432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You will see this printout of the node tree whenever the processing starts</a:t>
            </a:r>
          </a:p>
          <a:p>
            <a:endParaRPr lang="en-US" dirty="0"/>
          </a:p>
          <a:p>
            <a:r>
              <a:rPr lang="en-US" altLang="en-US" dirty="0"/>
              <a:t>Print it from the command line with</a:t>
            </a:r>
          </a:p>
          <a:p>
            <a:r>
              <a:rPr lang="en-US" altLang="en-US" dirty="0"/>
              <a:t>Fun4AllServer *se = Fun4AllServer::instance();</a:t>
            </a:r>
          </a:p>
          <a:p>
            <a:r>
              <a:rPr lang="en-US" altLang="en-US" dirty="0"/>
              <a:t>se-&gt;Print("NODETREE");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6058FC08-A401-4C93-A4E3-3BFC5AAF5F44}"/>
              </a:ext>
            </a:extLst>
          </p:cNvPr>
          <p:cNvSpPr/>
          <p:nvPr/>
        </p:nvSpPr>
        <p:spPr>
          <a:xfrm>
            <a:off x="2634713" y="2510725"/>
            <a:ext cx="1890793" cy="309966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BE2944C-7A2F-4E4C-95F3-16D10D96A467}"/>
              </a:ext>
            </a:extLst>
          </p:cNvPr>
          <p:cNvSpPr/>
          <p:nvPr/>
        </p:nvSpPr>
        <p:spPr>
          <a:xfrm>
            <a:off x="3177153" y="1748725"/>
            <a:ext cx="1348354" cy="309966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1AC1A03-C80D-4E76-A44A-4E8139597D29}"/>
              </a:ext>
            </a:extLst>
          </p:cNvPr>
          <p:cNvSpPr/>
          <p:nvPr/>
        </p:nvSpPr>
        <p:spPr>
          <a:xfrm>
            <a:off x="3409627" y="2993755"/>
            <a:ext cx="402956" cy="309966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Box 6">
            <a:extLst>
              <a:ext uri="{FF2B5EF4-FFF2-40B4-BE49-F238E27FC236}">
                <a16:creationId xmlns:a16="http://schemas.microsoft.com/office/drawing/2014/main" id="{CEABD0F0-9236-4568-8FF5-6F67028E51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35113" y="1950170"/>
            <a:ext cx="3221080" cy="923330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dirty="0"/>
              <a:t>Class of Data IO Object is given</a:t>
            </a:r>
          </a:p>
          <a:p>
            <a:r>
              <a:rPr lang="en-US" altLang="en-US" dirty="0"/>
              <a:t>(you will need to know this when accessing the data)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7B8BAB97-557F-422D-BCC7-FF13D1023C8A}"/>
              </a:ext>
            </a:extLst>
          </p:cNvPr>
          <p:cNvSpPr/>
          <p:nvPr/>
        </p:nvSpPr>
        <p:spPr>
          <a:xfrm>
            <a:off x="4680488" y="2725119"/>
            <a:ext cx="1586720" cy="309966"/>
          </a:xfrm>
          <a:prstGeom prst="ellipse">
            <a:avLst/>
          </a:prstGeom>
          <a:noFill/>
          <a:ln w="254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6D5E2AA-5F35-4C1F-AE9B-B111B1B85C20}"/>
              </a:ext>
            </a:extLst>
          </p:cNvPr>
          <p:cNvSpPr/>
          <p:nvPr/>
        </p:nvSpPr>
        <p:spPr>
          <a:xfrm>
            <a:off x="4123488" y="3482141"/>
            <a:ext cx="1972511" cy="309966"/>
          </a:xfrm>
          <a:prstGeom prst="ellipse">
            <a:avLst/>
          </a:prstGeom>
          <a:noFill/>
          <a:ln w="254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A23DB64E-290E-470F-9FE2-C1C6997F486F}"/>
              </a:ext>
            </a:extLst>
          </p:cNvPr>
          <p:cNvSpPr/>
          <p:nvPr/>
        </p:nvSpPr>
        <p:spPr>
          <a:xfrm>
            <a:off x="3580109" y="4674129"/>
            <a:ext cx="1673816" cy="309966"/>
          </a:xfrm>
          <a:prstGeom prst="ellipse">
            <a:avLst/>
          </a:prstGeom>
          <a:noFill/>
          <a:ln w="254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F3488148-B57A-4468-A99C-FCF026A7753B}"/>
              </a:ext>
            </a:extLst>
          </p:cNvPr>
          <p:cNvSpPr/>
          <p:nvPr/>
        </p:nvSpPr>
        <p:spPr>
          <a:xfrm>
            <a:off x="3445533" y="5169062"/>
            <a:ext cx="1972510" cy="309966"/>
          </a:xfrm>
          <a:prstGeom prst="ellipse">
            <a:avLst/>
          </a:prstGeom>
          <a:noFill/>
          <a:ln w="254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EFF2E036-761D-4EEF-82B2-B6470DD6D783}"/>
              </a:ext>
            </a:extLst>
          </p:cNvPr>
          <p:cNvSpPr/>
          <p:nvPr/>
        </p:nvSpPr>
        <p:spPr>
          <a:xfrm>
            <a:off x="3667205" y="5661043"/>
            <a:ext cx="1972510" cy="317715"/>
          </a:xfrm>
          <a:prstGeom prst="ellipse">
            <a:avLst/>
          </a:prstGeom>
          <a:noFill/>
          <a:ln w="254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3475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5C4BBD-3813-4713-A7DA-9B50C0B37E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assumed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50C273E-059B-4DCE-A6BB-8CA48B5AAC8F}"/>
              </a:ext>
            </a:extLst>
          </p:cNvPr>
          <p:cNvSpPr txBox="1"/>
          <p:nvPr/>
        </p:nvSpPr>
        <p:spPr>
          <a:xfrm>
            <a:off x="727992" y="2218267"/>
            <a:ext cx="10784747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Basic C++ knowledge (aka what is a base class and virtual methods)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Basic familiarity with root (what is a root macro, drawing histograms from </a:t>
            </a:r>
            <a:r>
              <a:rPr lang="en-US" sz="2400" dirty="0" err="1"/>
              <a:t>ntuples</a:t>
            </a:r>
            <a:r>
              <a:rPr lang="en-US" sz="2400" dirty="0"/>
              <a:t>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Currently ROOT5 and ROOT6 are supported with ROOT5 being phased out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That you have looked at </a:t>
            </a:r>
          </a:p>
          <a:p>
            <a:pPr lvl="1"/>
            <a:r>
              <a:rPr lang="en-US" sz="2400" dirty="0">
                <a:hlinkClick r:id="rId2"/>
              </a:rPr>
              <a:t>https://wiki.bnl.gov/sPHENIX/index.php/SPHENIX_software_day-1_checklist</a:t>
            </a: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Can run our software, either via </a:t>
            </a:r>
            <a:r>
              <a:rPr lang="en-US" sz="2400" dirty="0" err="1"/>
              <a:t>rcf</a:t>
            </a:r>
            <a:r>
              <a:rPr lang="en-US" sz="2400" dirty="0"/>
              <a:t> account or </a:t>
            </a:r>
          </a:p>
          <a:p>
            <a:pPr lvl="1"/>
            <a:r>
              <a:rPr lang="en-US" sz="2400" dirty="0">
                <a:hlinkClick r:id="rId3"/>
              </a:rPr>
              <a:t>https://github.com/sPHENIX-Collaboration/Singularity</a:t>
            </a:r>
            <a:endParaRPr lang="en-US" sz="2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185170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8430DA55-3A58-4195-A038-EBE183F2888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9800" y="-161925"/>
            <a:ext cx="7772400" cy="1143000"/>
          </a:xfrm>
        </p:spPr>
        <p:txBody>
          <a:bodyPr/>
          <a:lstStyle/>
          <a:p>
            <a:r>
              <a:rPr lang="en-US" altLang="en-US"/>
              <a:t>Phool Node Tree for sPHENIX</a:t>
            </a:r>
          </a:p>
        </p:txBody>
      </p:sp>
      <p:sp>
        <p:nvSpPr>
          <p:cNvPr id="36867" name="Text Box 3">
            <a:extLst>
              <a:ext uri="{FF2B5EF4-FFF2-40B4-BE49-F238E27FC236}">
                <a16:creationId xmlns:a16="http://schemas.microsoft.com/office/drawing/2014/main" id="{04D4E078-2F33-41E3-884C-89B9DCCAF1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5416" y="1136840"/>
            <a:ext cx="4878451" cy="5878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 dirty="0"/>
              <a:t>Node Tree under </a:t>
            </a:r>
            <a:r>
              <a:rPr lang="en-US" altLang="en-US" sz="1600" dirty="0" err="1"/>
              <a:t>TopNode</a:t>
            </a:r>
            <a:r>
              <a:rPr lang="en-US" altLang="en-US" sz="1600" dirty="0"/>
              <a:t> TOP</a:t>
            </a:r>
          </a:p>
          <a:p>
            <a:r>
              <a:rPr lang="en-US" altLang="en-US" sz="1600" dirty="0"/>
              <a:t>TOP (</a:t>
            </a:r>
            <a:r>
              <a:rPr lang="en-US" altLang="en-US" sz="1600" dirty="0" err="1"/>
              <a:t>PHCompositeNode</a:t>
            </a:r>
            <a:r>
              <a:rPr lang="en-US" altLang="en-US" sz="1600" dirty="0"/>
              <a:t>)/</a:t>
            </a:r>
          </a:p>
          <a:p>
            <a:r>
              <a:rPr lang="en-US" altLang="en-US" sz="1600" dirty="0"/>
              <a:t>   DST (</a:t>
            </a:r>
            <a:r>
              <a:rPr lang="en-US" altLang="en-US" sz="1600" dirty="0" err="1"/>
              <a:t>PHCompositeNode</a:t>
            </a:r>
            <a:r>
              <a:rPr lang="en-US" altLang="en-US" sz="1600" dirty="0"/>
              <a:t>)/</a:t>
            </a:r>
          </a:p>
          <a:p>
            <a:r>
              <a:rPr lang="en-US" altLang="en-US" sz="1600" dirty="0"/>
              <a:t>      PHG4INEVENT (</a:t>
            </a:r>
            <a:r>
              <a:rPr lang="en-US" altLang="en-US" sz="1600" dirty="0" err="1"/>
              <a:t>PHDataNode</a:t>
            </a:r>
            <a:r>
              <a:rPr lang="en-US" altLang="en-US" sz="1600" dirty="0"/>
              <a:t>)</a:t>
            </a:r>
          </a:p>
          <a:p>
            <a:r>
              <a:rPr lang="en-US" altLang="en-US" sz="1600" dirty="0"/>
              <a:t>      PIPE (</a:t>
            </a:r>
            <a:r>
              <a:rPr lang="en-US" altLang="en-US" sz="1600" dirty="0" err="1"/>
              <a:t>PHCompositeNode</a:t>
            </a:r>
            <a:r>
              <a:rPr lang="en-US" altLang="en-US" sz="1600" dirty="0"/>
              <a:t>)/</a:t>
            </a:r>
          </a:p>
          <a:p>
            <a:r>
              <a:rPr lang="en-US" altLang="en-US" sz="1600" dirty="0"/>
              <a:t>         G4HIT_PIPE (IO,PHG4HitContainer)</a:t>
            </a:r>
          </a:p>
          <a:p>
            <a:r>
              <a:rPr lang="en-US" altLang="en-US" sz="1600" dirty="0"/>
              <a:t>      MVTX (</a:t>
            </a:r>
            <a:r>
              <a:rPr lang="en-US" altLang="en-US" sz="1600" dirty="0" err="1"/>
              <a:t>PHCompositeNode</a:t>
            </a:r>
            <a:r>
              <a:rPr lang="en-US" altLang="en-US" sz="1600" dirty="0"/>
              <a:t>)/</a:t>
            </a:r>
          </a:p>
          <a:p>
            <a:r>
              <a:rPr lang="en-US" altLang="en-US" sz="1600" dirty="0"/>
              <a:t>         G4HIT_MVTX (IO,PHG4HitContainer)</a:t>
            </a:r>
          </a:p>
          <a:p>
            <a:r>
              <a:rPr lang="en-US" altLang="en-US" sz="1600" dirty="0"/>
              <a:t>      INTT (</a:t>
            </a:r>
            <a:r>
              <a:rPr lang="en-US" altLang="en-US" sz="1600" dirty="0" err="1"/>
              <a:t>PHCompositeNode</a:t>
            </a:r>
            <a:r>
              <a:rPr lang="en-US" altLang="en-US" sz="1600" dirty="0"/>
              <a:t>)/</a:t>
            </a:r>
          </a:p>
          <a:p>
            <a:r>
              <a:rPr lang="en-US" altLang="en-US" sz="1600" dirty="0"/>
              <a:t>         G4HIT_INTT (IO,PHG4HitContainer)</a:t>
            </a:r>
          </a:p>
          <a:p>
            <a:r>
              <a:rPr lang="en-US" altLang="en-US" sz="1600" dirty="0"/>
              <a:t>      TPC (</a:t>
            </a:r>
            <a:r>
              <a:rPr lang="en-US" altLang="en-US" sz="1600" dirty="0" err="1"/>
              <a:t>PHCompositeNode</a:t>
            </a:r>
            <a:r>
              <a:rPr lang="en-US" altLang="en-US" sz="1600" dirty="0"/>
              <a:t>)/</a:t>
            </a:r>
          </a:p>
          <a:p>
            <a:r>
              <a:rPr lang="en-US" altLang="en-US" sz="1600" dirty="0"/>
              <a:t>         G4HIT_ABSORBER_TPC (IO,PHG4HitContainer)</a:t>
            </a:r>
          </a:p>
          <a:p>
            <a:r>
              <a:rPr lang="en-US" altLang="en-US" sz="1600" dirty="0"/>
              <a:t>         G4HIT_TPC (IO,PHG4HitContainer)</a:t>
            </a:r>
          </a:p>
          <a:p>
            <a:r>
              <a:rPr lang="en-US" altLang="en-US" sz="1600" dirty="0"/>
              <a:t>      CEMC_ELECTRONICS (</a:t>
            </a:r>
            <a:r>
              <a:rPr lang="en-US" altLang="en-US" sz="1600" dirty="0" err="1"/>
              <a:t>PHCompositeNode</a:t>
            </a:r>
            <a:r>
              <a:rPr lang="en-US" altLang="en-US" sz="1600" dirty="0"/>
              <a:t>)/</a:t>
            </a:r>
          </a:p>
          <a:p>
            <a:r>
              <a:rPr lang="en-US" altLang="en-US" sz="1600" dirty="0"/>
              <a:t>         G4HIT_CEMC_ELECTRONICS (IO,PHG4HitContainer)</a:t>
            </a:r>
          </a:p>
          <a:p>
            <a:r>
              <a:rPr lang="en-US" altLang="en-US" sz="1600" dirty="0"/>
              <a:t>      CEMC_SPT (</a:t>
            </a:r>
            <a:r>
              <a:rPr lang="en-US" altLang="en-US" sz="1600" dirty="0" err="1"/>
              <a:t>PHCompositeNode</a:t>
            </a:r>
            <a:r>
              <a:rPr lang="en-US" altLang="en-US" sz="1600" dirty="0"/>
              <a:t>)/</a:t>
            </a:r>
          </a:p>
          <a:p>
            <a:r>
              <a:rPr lang="en-US" altLang="en-US" sz="1600" dirty="0"/>
              <a:t>         G4HIT_CEMC_SPT (IO,PHG4HitContainer)</a:t>
            </a:r>
          </a:p>
          <a:p>
            <a:r>
              <a:rPr lang="en-US" altLang="en-US" sz="1600" dirty="0"/>
              <a:t>      G4HIT_CEMC (IO,PHG4HitContainer)</a:t>
            </a:r>
          </a:p>
          <a:p>
            <a:r>
              <a:rPr lang="en-US" altLang="en-US" sz="1600" dirty="0"/>
              <a:t>      G4HIT_ABSORBER_CEMC (IO,PHG4HitContainer)</a:t>
            </a:r>
          </a:p>
          <a:p>
            <a:r>
              <a:rPr lang="en-US" altLang="en-US" sz="1600" dirty="0"/>
              <a:t>      HCALIN (</a:t>
            </a:r>
            <a:r>
              <a:rPr lang="en-US" altLang="en-US" sz="1600" dirty="0" err="1"/>
              <a:t>PHCompositeNode</a:t>
            </a:r>
            <a:r>
              <a:rPr lang="en-US" altLang="en-US" sz="1600" dirty="0"/>
              <a:t>)/</a:t>
            </a:r>
          </a:p>
          <a:p>
            <a:r>
              <a:rPr lang="en-US" altLang="en-US" sz="1600" dirty="0"/>
              <a:t>         G4HIT_ABSORBER_HCALIN (IO,PHG4HitContainer)</a:t>
            </a:r>
          </a:p>
          <a:p>
            <a:r>
              <a:rPr lang="en-US" altLang="en-US" sz="1600" dirty="0"/>
              <a:t>         G4HIT_HCALIN (IO,PHG4HitContainer)</a:t>
            </a:r>
          </a:p>
          <a:p>
            <a:r>
              <a:rPr lang="en-US" altLang="en-US" sz="2400" dirty="0"/>
              <a:t>…</a:t>
            </a:r>
          </a:p>
        </p:txBody>
      </p:sp>
      <p:sp>
        <p:nvSpPr>
          <p:cNvPr id="36870" name="Text Box 6">
            <a:extLst>
              <a:ext uri="{FF2B5EF4-FFF2-40B4-BE49-F238E27FC236}">
                <a16:creationId xmlns:a16="http://schemas.microsoft.com/office/drawing/2014/main" id="{9D3FC80A-62D8-46A5-9CAD-BC08E854F8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5657" y="2540001"/>
            <a:ext cx="3841012" cy="1754326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dirty="0"/>
              <a:t>Caveat: You loose ownership once an object is put on the node tree. Fun4All deletes the node tree when cleaning up. Deleting nodes is not supported (if you give me a good reason I’ll work on that)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A0EFFAB-2C4F-4AD5-88A4-C6645781E462}"/>
              </a:ext>
            </a:extLst>
          </p:cNvPr>
          <p:cNvSpPr txBox="1"/>
          <p:nvPr/>
        </p:nvSpPr>
        <p:spPr>
          <a:xfrm>
            <a:off x="7334148" y="5103674"/>
            <a:ext cx="4857852" cy="175432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You will see this printout of the node tree whenever the processing starts</a:t>
            </a:r>
          </a:p>
          <a:p>
            <a:endParaRPr lang="en-US" dirty="0"/>
          </a:p>
          <a:p>
            <a:r>
              <a:rPr lang="en-US" altLang="en-US" dirty="0"/>
              <a:t>Print it from the command line with</a:t>
            </a:r>
          </a:p>
          <a:p>
            <a:r>
              <a:rPr lang="en-US" altLang="en-US" dirty="0"/>
              <a:t>Fun4AllServer *se = Fun4AllServer::instance();</a:t>
            </a:r>
          </a:p>
          <a:p>
            <a:r>
              <a:rPr lang="en-US" altLang="en-US" dirty="0"/>
              <a:t>se-&gt;Print("NODETREE");</a:t>
            </a:r>
          </a:p>
        </p:txBody>
      </p:sp>
    </p:spTree>
    <p:extLst>
      <p:ext uri="{BB962C8B-B14F-4D97-AF65-F5344CB8AC3E}">
        <p14:creationId xmlns:p14="http://schemas.microsoft.com/office/powerpoint/2010/main" val="3741182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7391FA67-AE38-4B6F-B233-E236A0DC7AD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9800" y="0"/>
            <a:ext cx="7772400" cy="1143000"/>
          </a:xfrm>
        </p:spPr>
        <p:txBody>
          <a:bodyPr/>
          <a:lstStyle/>
          <a:p>
            <a:r>
              <a:rPr lang="en-US" altLang="en-US"/>
              <a:t>Your Analysis Module</a:t>
            </a:r>
          </a:p>
        </p:txBody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E093DED7-3913-4090-9DF2-7EEBEE77D19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09800" y="2538413"/>
            <a:ext cx="7772400" cy="36576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altLang="en-US" sz="2000" dirty="0"/>
              <a:t>Init(</a:t>
            </a:r>
            <a:r>
              <a:rPr lang="en-US" altLang="en-US" sz="2000" dirty="0" err="1">
                <a:latin typeface="Arial Unicode MS"/>
              </a:rPr>
              <a:t>PHCompositeNode</a:t>
            </a:r>
            <a:r>
              <a:rPr lang="en-US" altLang="en-US" sz="2000" dirty="0">
                <a:latin typeface="Arial Unicode MS"/>
              </a:rPr>
              <a:t> *</a:t>
            </a:r>
            <a:r>
              <a:rPr lang="en-US" altLang="en-US" sz="2000" dirty="0" err="1">
                <a:latin typeface="Arial Unicode MS"/>
              </a:rPr>
              <a:t>topNode</a:t>
            </a:r>
            <a:r>
              <a:rPr lang="en-US" altLang="en-US" sz="2000" dirty="0"/>
              <a:t>): called once when you register the module with the Fun4AllServer</a:t>
            </a:r>
          </a:p>
          <a:p>
            <a:pPr>
              <a:lnSpc>
                <a:spcPct val="90000"/>
              </a:lnSpc>
            </a:pPr>
            <a:r>
              <a:rPr lang="en-US" altLang="en-US" sz="2000" dirty="0" err="1"/>
              <a:t>InitRun</a:t>
            </a:r>
            <a:r>
              <a:rPr lang="en-US" altLang="en-US" sz="2000" dirty="0"/>
              <a:t>(</a:t>
            </a:r>
            <a:r>
              <a:rPr lang="en-US" altLang="en-US" sz="2000" dirty="0" err="1">
                <a:latin typeface="Arial Unicode MS"/>
              </a:rPr>
              <a:t>PHCompositeNode</a:t>
            </a:r>
            <a:r>
              <a:rPr lang="en-US" altLang="en-US" sz="2000" dirty="0">
                <a:latin typeface="Arial Unicode MS"/>
              </a:rPr>
              <a:t> *</a:t>
            </a:r>
            <a:r>
              <a:rPr lang="en-US" altLang="en-US" sz="2000" dirty="0" err="1">
                <a:latin typeface="Arial Unicode MS"/>
              </a:rPr>
              <a:t>topNode</a:t>
            </a:r>
            <a:r>
              <a:rPr lang="en-US" altLang="en-US" sz="2000" dirty="0"/>
              <a:t>): called whenever data from a new run is encountered</a:t>
            </a:r>
          </a:p>
          <a:p>
            <a:pPr>
              <a:lnSpc>
                <a:spcPct val="90000"/>
              </a:lnSpc>
            </a:pPr>
            <a:r>
              <a:rPr lang="en-US" altLang="en-US" sz="2000" dirty="0" err="1"/>
              <a:t>Process_event</a:t>
            </a:r>
            <a:r>
              <a:rPr lang="en-US" altLang="en-US" sz="2000" dirty="0"/>
              <a:t> (</a:t>
            </a:r>
            <a:r>
              <a:rPr lang="en-US" altLang="en-US" sz="2000" dirty="0" err="1">
                <a:latin typeface="Arial Unicode MS"/>
              </a:rPr>
              <a:t>PHCompositeNode</a:t>
            </a:r>
            <a:r>
              <a:rPr lang="en-US" altLang="en-US" sz="2000" dirty="0">
                <a:latin typeface="Arial Unicode MS"/>
              </a:rPr>
              <a:t> *</a:t>
            </a:r>
            <a:r>
              <a:rPr lang="en-US" altLang="en-US" sz="2000" dirty="0" err="1">
                <a:latin typeface="Arial Unicode MS"/>
              </a:rPr>
              <a:t>topNode</a:t>
            </a:r>
            <a:r>
              <a:rPr lang="en-US" altLang="en-US" sz="2000" dirty="0"/>
              <a:t>): called for every event</a:t>
            </a:r>
          </a:p>
          <a:p>
            <a:pPr>
              <a:lnSpc>
                <a:spcPct val="90000"/>
              </a:lnSpc>
            </a:pPr>
            <a:r>
              <a:rPr lang="en-US" altLang="en-US" sz="2000" dirty="0" err="1"/>
              <a:t>ResetEvent</a:t>
            </a:r>
            <a:r>
              <a:rPr lang="en-US" altLang="en-US" sz="2000" dirty="0"/>
              <a:t>(</a:t>
            </a:r>
            <a:r>
              <a:rPr lang="en-US" altLang="en-US" sz="2000" dirty="0" err="1">
                <a:latin typeface="Arial Unicode MS"/>
              </a:rPr>
              <a:t>PHCompositeNode</a:t>
            </a:r>
            <a:r>
              <a:rPr lang="en-US" altLang="en-US" sz="2000" dirty="0">
                <a:latin typeface="Arial Unicode MS"/>
              </a:rPr>
              <a:t> *</a:t>
            </a:r>
            <a:r>
              <a:rPr lang="en-US" altLang="en-US" sz="2000" dirty="0" err="1">
                <a:latin typeface="Arial Unicode MS"/>
              </a:rPr>
              <a:t>topNode</a:t>
            </a:r>
            <a:r>
              <a:rPr lang="en-US" altLang="en-US" sz="2000" dirty="0"/>
              <a:t>): called after each event is processed so you can clean up leftovers of this event in your code</a:t>
            </a:r>
          </a:p>
          <a:p>
            <a:pPr>
              <a:lnSpc>
                <a:spcPct val="90000"/>
              </a:lnSpc>
            </a:pPr>
            <a:r>
              <a:rPr lang="en-US" altLang="en-US" sz="2000" dirty="0" err="1"/>
              <a:t>EndRun</a:t>
            </a:r>
            <a:r>
              <a:rPr lang="en-US" altLang="en-US" sz="2000" dirty="0"/>
              <a:t>(const int </a:t>
            </a:r>
            <a:r>
              <a:rPr lang="en-US" altLang="en-US" sz="2000" dirty="0" err="1"/>
              <a:t>runnumber</a:t>
            </a:r>
            <a:r>
              <a:rPr lang="en-US" altLang="en-US" sz="2000" dirty="0"/>
              <a:t>): called before the </a:t>
            </a:r>
            <a:r>
              <a:rPr lang="en-US" altLang="en-US" sz="2000" dirty="0" err="1"/>
              <a:t>InitRun</a:t>
            </a:r>
            <a:r>
              <a:rPr lang="en-US" altLang="en-US" sz="2000" dirty="0"/>
              <a:t> is called (caveat the Node tree already contains the data from the first event of the new run)</a:t>
            </a:r>
          </a:p>
          <a:p>
            <a:pPr>
              <a:lnSpc>
                <a:spcPct val="90000"/>
              </a:lnSpc>
            </a:pPr>
            <a:r>
              <a:rPr lang="en-US" altLang="en-US" sz="2000" dirty="0"/>
              <a:t>End(</a:t>
            </a:r>
            <a:r>
              <a:rPr lang="en-US" altLang="en-US" sz="2000" dirty="0" err="1">
                <a:latin typeface="Arial Unicode MS"/>
              </a:rPr>
              <a:t>PHCompositeNode</a:t>
            </a:r>
            <a:r>
              <a:rPr lang="en-US" altLang="en-US" sz="2000" dirty="0">
                <a:latin typeface="Arial Unicode MS"/>
              </a:rPr>
              <a:t> *</a:t>
            </a:r>
            <a:r>
              <a:rPr lang="en-US" altLang="en-US" sz="2000" dirty="0" err="1">
                <a:latin typeface="Arial Unicode MS"/>
              </a:rPr>
              <a:t>topNode</a:t>
            </a:r>
            <a:r>
              <a:rPr lang="en-US" altLang="en-US" sz="2000" dirty="0"/>
              <a:t>): Last call before we quit</a:t>
            </a:r>
          </a:p>
        </p:txBody>
      </p:sp>
      <p:sp>
        <p:nvSpPr>
          <p:cNvPr id="39940" name="Text Box 4">
            <a:extLst>
              <a:ext uri="{FF2B5EF4-FFF2-40B4-BE49-F238E27FC236}">
                <a16:creationId xmlns:a16="http://schemas.microsoft.com/office/drawing/2014/main" id="{784AA8A5-BC47-4E14-AD10-F42C3206B9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21173" y="1143001"/>
            <a:ext cx="7275068" cy="1323439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2000"/>
              <a:t>You need to inherit from the SubsysReco Baseclass </a:t>
            </a:r>
          </a:p>
          <a:p>
            <a:pPr algn="ctr"/>
            <a:r>
              <a:rPr lang="en-US" altLang="en-US" sz="2000"/>
              <a:t>(offline/framework/fun4all/SubsysReco.h) which gives the methods </a:t>
            </a:r>
          </a:p>
          <a:p>
            <a:pPr algn="ctr"/>
            <a:r>
              <a:rPr lang="en-US" altLang="en-US" sz="2000"/>
              <a:t>which are called by Fun4All. If you don’t implement all of them it’s </a:t>
            </a:r>
          </a:p>
          <a:p>
            <a:pPr algn="ctr"/>
            <a:r>
              <a:rPr lang="en-US" altLang="en-US" sz="2000"/>
              <a:t>perfectly fine (the beauty of base classes)</a:t>
            </a:r>
          </a:p>
        </p:txBody>
      </p:sp>
      <p:sp>
        <p:nvSpPr>
          <p:cNvPr id="39942" name="Text Box 6">
            <a:extLst>
              <a:ext uri="{FF2B5EF4-FFF2-40B4-BE49-F238E27FC236}">
                <a16:creationId xmlns:a16="http://schemas.microsoft.com/office/drawing/2014/main" id="{C75FD372-8CB2-4705-99D3-DECF14BA3B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91915" y="6034088"/>
            <a:ext cx="7608173" cy="707886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2000"/>
              <a:t>If you create another node tree you can tell Fun4All to call your module</a:t>
            </a:r>
          </a:p>
          <a:p>
            <a:pPr algn="ctr"/>
            <a:r>
              <a:rPr lang="en-US" altLang="en-US" sz="2000"/>
              <a:t>with the respective topNode when you register your modue</a:t>
            </a:r>
          </a:p>
        </p:txBody>
      </p:sp>
    </p:spTree>
    <p:extLst>
      <p:ext uri="{BB962C8B-B14F-4D97-AF65-F5344CB8AC3E}">
        <p14:creationId xmlns:p14="http://schemas.microsoft.com/office/powerpoint/2010/main" val="34644403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9242B606-FAE0-4155-A04F-5A050FC4D7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9800" y="1524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altLang="en-US" sz="4000"/>
              <a:t>Okay, How do I navigate the Node Tree which is in every argument????</a:t>
            </a:r>
          </a:p>
        </p:txBody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61439508-3FA3-434D-BDF0-B629AB4604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0700" y="3352801"/>
            <a:ext cx="8610600" cy="2536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1600">
                <a:latin typeface="Arial Unicode MS"/>
              </a:rPr>
              <a:t>#include &lt;g4hit/</a:t>
            </a:r>
            <a:r>
              <a:rPr lang="en-US" altLang="en-US" sz="1600">
                <a:solidFill>
                  <a:srgbClr val="FF0000"/>
                </a:solidFill>
                <a:latin typeface="Arial Unicode MS"/>
              </a:rPr>
              <a:t>PHG4HitContainer.h</a:t>
            </a:r>
            <a:r>
              <a:rPr lang="en-US" altLang="en-US" sz="1600">
                <a:latin typeface="Arial Unicode MS"/>
              </a:rPr>
              <a:t>&gt;</a:t>
            </a:r>
          </a:p>
          <a:p>
            <a:r>
              <a:rPr lang="en-US" altLang="en-US" sz="1600">
                <a:latin typeface="Arial Unicode MS"/>
              </a:rPr>
              <a:t>#include &lt;fun4all/getClass.h&gt;</a:t>
            </a:r>
          </a:p>
          <a:p>
            <a:endParaRPr lang="en-US" altLang="en-US" sz="1600">
              <a:latin typeface="Arial Unicode MS"/>
            </a:endParaRPr>
          </a:p>
          <a:p>
            <a:r>
              <a:rPr lang="en-US" altLang="en-US" sz="1600">
                <a:latin typeface="Arial Unicode MS"/>
              </a:rPr>
              <a:t>Myanalysis::process_event(PHCompositeNode *topNode)</a:t>
            </a:r>
          </a:p>
          <a:p>
            <a:r>
              <a:rPr lang="en-US" altLang="en-US" sz="1600">
                <a:latin typeface="Arial Unicode MS"/>
              </a:rPr>
              <a:t>{</a:t>
            </a:r>
          </a:p>
          <a:p>
            <a:r>
              <a:rPr lang="en-US" altLang="en-US" sz="1600">
                <a:latin typeface="Arial Unicode MS"/>
              </a:rPr>
              <a:t>   PHG4HitContainer *g4hits = findNode::getClass&lt;</a:t>
            </a:r>
            <a:r>
              <a:rPr lang="en-US" altLang="en-US" sz="1600">
                <a:solidFill>
                  <a:srgbClr val="FF0000"/>
                </a:solidFill>
                <a:latin typeface="Arial Unicode MS"/>
              </a:rPr>
              <a:t>PHG4HitContainer</a:t>
            </a:r>
            <a:r>
              <a:rPr lang="en-US" altLang="en-US" sz="1600">
                <a:latin typeface="Arial Unicode MS"/>
              </a:rPr>
              <a:t>&gt;(topNode,”</a:t>
            </a:r>
            <a:r>
              <a:rPr lang="en-US" altLang="en-US" sz="1600">
                <a:solidFill>
                  <a:srgbClr val="00FF00"/>
                </a:solidFill>
              </a:rPr>
              <a:t>G4HIT_HCALIN</a:t>
            </a:r>
            <a:r>
              <a:rPr lang="en-US" altLang="en-US" sz="1600"/>
              <a:t>”</a:t>
            </a:r>
            <a:r>
              <a:rPr lang="en-US" altLang="en-US" sz="1600">
                <a:latin typeface="Arial Unicode MS"/>
              </a:rPr>
              <a:t>);</a:t>
            </a:r>
          </a:p>
          <a:p>
            <a:r>
              <a:rPr lang="en-US" altLang="en-US" sz="1600"/>
              <a:t> if (g4hits)</a:t>
            </a:r>
          </a:p>
          <a:p>
            <a:r>
              <a:rPr lang="en-US" altLang="en-US" sz="1600"/>
              <a:t>    …</a:t>
            </a:r>
          </a:p>
          <a:p>
            <a:r>
              <a:rPr lang="en-US" altLang="en-US" sz="1600"/>
              <a:t>}</a:t>
            </a:r>
          </a:p>
        </p:txBody>
      </p:sp>
      <p:sp>
        <p:nvSpPr>
          <p:cNvPr id="40969" name="Text Box 9">
            <a:extLst>
              <a:ext uri="{FF2B5EF4-FFF2-40B4-BE49-F238E27FC236}">
                <a16:creationId xmlns:a16="http://schemas.microsoft.com/office/drawing/2014/main" id="{0C08E82F-53EE-44B3-9514-445301FB21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1671639"/>
            <a:ext cx="5963620" cy="1200329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You need to know the name of the node and the class of the</a:t>
            </a:r>
          </a:p>
          <a:p>
            <a:r>
              <a:rPr lang="en-US" altLang="en-US"/>
              <a:t>object you want (e.g. some </a:t>
            </a:r>
            <a:r>
              <a:rPr lang="en-US" altLang="en-US">
                <a:solidFill>
                  <a:srgbClr val="FF0000"/>
                </a:solidFill>
              </a:rPr>
              <a:t>PHG4HitContainer </a:t>
            </a:r>
            <a:r>
              <a:rPr lang="en-US" altLang="en-US"/>
              <a:t>version in the </a:t>
            </a:r>
          </a:p>
          <a:p>
            <a:r>
              <a:rPr lang="en-US" altLang="en-US"/>
              <a:t>node called </a:t>
            </a:r>
            <a:r>
              <a:rPr lang="en-US" altLang="en-US">
                <a:solidFill>
                  <a:srgbClr val="00FF00"/>
                </a:solidFill>
              </a:rPr>
              <a:t>G4HIT_HCALIN</a:t>
            </a:r>
            <a:r>
              <a:rPr lang="en-US" altLang="en-US"/>
              <a:t> (that’s where the Fun4All printout</a:t>
            </a:r>
          </a:p>
          <a:p>
            <a:r>
              <a:rPr lang="en-US" altLang="en-US"/>
              <a:t>of the Node Tree comes in handy)</a:t>
            </a:r>
          </a:p>
        </p:txBody>
      </p:sp>
      <p:sp>
        <p:nvSpPr>
          <p:cNvPr id="40973" name="Text Box 13">
            <a:extLst>
              <a:ext uri="{FF2B5EF4-FFF2-40B4-BE49-F238E27FC236}">
                <a16:creationId xmlns:a16="http://schemas.microsoft.com/office/drawing/2014/main" id="{DC0F59C3-589E-4EA8-90D3-9EA0C3A38C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42329" y="3228976"/>
            <a:ext cx="3073342" cy="646331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 err="1"/>
              <a:t>topNode</a:t>
            </a:r>
            <a:r>
              <a:rPr lang="en-US" altLang="en-US" dirty="0"/>
              <a:t> of the node tree your</a:t>
            </a:r>
          </a:p>
          <a:p>
            <a:r>
              <a:rPr lang="en-US" altLang="en-US" dirty="0"/>
              <a:t>module is registered with</a:t>
            </a:r>
          </a:p>
        </p:txBody>
      </p:sp>
      <p:sp>
        <p:nvSpPr>
          <p:cNvPr id="40974" name="Text Box 14">
            <a:extLst>
              <a:ext uri="{FF2B5EF4-FFF2-40B4-BE49-F238E27FC236}">
                <a16:creationId xmlns:a16="http://schemas.microsoft.com/office/drawing/2014/main" id="{96EC92C6-7F14-41B9-A316-833BB228C4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3000" y="6013451"/>
            <a:ext cx="7366000" cy="70167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/>
              <a:t>Caveat: getClass will return the first node of a given name, if you have</a:t>
            </a:r>
          </a:p>
          <a:p>
            <a:r>
              <a:rPr lang="en-US" altLang="en-US" sz="2000"/>
              <a:t>have multiple identically named nodes you need to search differently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FFCFD74C-8208-43D5-8386-C3118863B8C1}"/>
              </a:ext>
            </a:extLst>
          </p:cNvPr>
          <p:cNvSpPr/>
          <p:nvPr/>
        </p:nvSpPr>
        <p:spPr>
          <a:xfrm>
            <a:off x="6096000" y="4069080"/>
            <a:ext cx="1173480" cy="35052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4999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F0AB40EE-44AD-4266-A77B-1ACDF2B0382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Coding Conventions:</a:t>
            </a:r>
            <a:br>
              <a:rPr lang="en-US" altLang="en-US" dirty="0"/>
            </a:br>
            <a:r>
              <a:rPr lang="en-US" altLang="en-US" dirty="0"/>
              <a:t>What is the problem we try to solve?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747FC72F-5891-4C1C-A4A7-F34E1B52368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2141537"/>
            <a:ext cx="10515600" cy="4351338"/>
          </a:xfrm>
        </p:spPr>
        <p:txBody>
          <a:bodyPr>
            <a:normAutofit/>
          </a:bodyPr>
          <a:lstStyle/>
          <a:p>
            <a:r>
              <a:rPr lang="en-US" altLang="en-US" dirty="0"/>
              <a:t>The Simple one: Readability, our code will stay around for a long time, other people will have to work with your code and maintain it. Uniform look and feel helps tremendously</a:t>
            </a:r>
          </a:p>
          <a:p>
            <a:pPr marL="0" indent="0">
              <a:buNone/>
            </a:pPr>
            <a:r>
              <a:rPr lang="en-US" altLang="en-US" dirty="0">
                <a:sym typeface="Wingdings" panose="05000000000000000000" pitchFamily="2" charset="2"/>
              </a:rPr>
              <a:t></a:t>
            </a:r>
            <a:r>
              <a:rPr lang="en-US" altLang="en-US" dirty="0"/>
              <a:t> </a:t>
            </a:r>
            <a:r>
              <a:rPr lang="en-US" altLang="en-US" sz="2200" dirty="0">
                <a:hlinkClick r:id="rId2"/>
              </a:rPr>
              <a:t>https://wiki.bnl.gov/sPHENIX/index.php/Codingconventions#Style_reformatting_tools</a:t>
            </a:r>
            <a:endParaRPr lang="en-US" altLang="en-US" sz="2200" dirty="0"/>
          </a:p>
          <a:p>
            <a:r>
              <a:rPr lang="en-US" altLang="en-US" dirty="0"/>
              <a:t>The difficult one: What do we allow to use (exceptions, </a:t>
            </a:r>
            <a:r>
              <a:rPr lang="en-US" altLang="en-US" dirty="0" err="1"/>
              <a:t>gotos</a:t>
            </a:r>
            <a:r>
              <a:rPr lang="en-US" altLang="en-US" dirty="0"/>
              <a:t>, ROOT,3</a:t>
            </a:r>
            <a:r>
              <a:rPr lang="en-US" altLang="en-US" baseline="30000" dirty="0"/>
              <a:t>rd</a:t>
            </a:r>
            <a:r>
              <a:rPr lang="en-US" altLang="en-US" dirty="0"/>
              <a:t> party,…)</a:t>
            </a:r>
          </a:p>
          <a:p>
            <a:pPr lvl="1"/>
            <a:r>
              <a:rPr lang="en-US" altLang="en-US" sz="2200" dirty="0">
                <a:hlinkClick r:id="rId3"/>
              </a:rPr>
              <a:t>https://wiki.bnl.gov/sPHENIX/index.php/Codingconventions</a:t>
            </a:r>
            <a:endParaRPr lang="en-US" altLang="en-US" sz="2200" dirty="0"/>
          </a:p>
          <a:p>
            <a:pPr lvl="1"/>
            <a:r>
              <a:rPr lang="en-US" altLang="en-US" sz="2200" dirty="0"/>
              <a:t>Long writeup: </a:t>
            </a:r>
            <a:r>
              <a:rPr lang="en-US" altLang="en-US" sz="2200" dirty="0">
                <a:hlinkClick r:id="rId4"/>
              </a:rPr>
              <a:t>https://wiki.bnl.gov/sPHENIX/images/f/f0/Coding_standards.pdf</a:t>
            </a:r>
            <a:endParaRPr lang="en-US" altLang="en-US" sz="2200" dirty="0"/>
          </a:p>
          <a:p>
            <a:r>
              <a:rPr lang="en-US" altLang="en-US" dirty="0"/>
              <a:t>In Reality: Most code is cut and pasted, we try to keep our examples and tutorials up to date and keep cleaning our software</a:t>
            </a:r>
          </a:p>
          <a:p>
            <a:pPr marL="0" indent="0">
              <a:buNone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011310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C20313-56FE-4F9C-98A5-169732C1B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5877"/>
            <a:ext cx="10515600" cy="1325563"/>
          </a:xfrm>
        </p:spPr>
        <p:txBody>
          <a:bodyPr/>
          <a:lstStyle/>
          <a:p>
            <a:r>
              <a:rPr lang="en-US" dirty="0"/>
              <a:t>How to build a package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FA91D8F-0D23-4BD2-BFD7-7214B4CB8800}"/>
              </a:ext>
            </a:extLst>
          </p:cNvPr>
          <p:cNvSpPr txBox="1"/>
          <p:nvPr/>
        </p:nvSpPr>
        <p:spPr>
          <a:xfrm>
            <a:off x="1062644" y="1311017"/>
            <a:ext cx="1045401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We use </a:t>
            </a:r>
            <a:r>
              <a:rPr lang="en-US" sz="2800" dirty="0" err="1"/>
              <a:t>autoconf</a:t>
            </a:r>
            <a:r>
              <a:rPr lang="en-US" sz="2800" dirty="0"/>
              <a:t>/</a:t>
            </a:r>
            <a:r>
              <a:rPr lang="en-US" sz="2800" dirty="0" err="1"/>
              <a:t>automake</a:t>
            </a:r>
            <a:r>
              <a:rPr lang="en-US" sz="2800" dirty="0"/>
              <a:t> (configure) to build our code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/>
              <a:t>This does put some files into your source area, be careful what you commit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Each package (directory) is build by itself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/>
              <a:t>You only have to build the package you are working 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2DCCE96-100C-4D31-8015-8B318DEC6914}"/>
              </a:ext>
            </a:extLst>
          </p:cNvPr>
          <p:cNvSpPr txBox="1"/>
          <p:nvPr/>
        </p:nvSpPr>
        <p:spPr>
          <a:xfrm>
            <a:off x="1849867" y="3434743"/>
            <a:ext cx="76270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Keep your source, build and install areas separately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86030D6-60CA-47C8-BC58-0770F5A73D9D}"/>
              </a:ext>
            </a:extLst>
          </p:cNvPr>
          <p:cNvSpPr txBox="1"/>
          <p:nvPr/>
        </p:nvSpPr>
        <p:spPr>
          <a:xfrm>
            <a:off x="519544" y="4365776"/>
            <a:ext cx="2088649" cy="369332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Source1 in &lt;srcdir1&gt;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DC7182-2C29-4E17-B3BF-C568D4CEDEBB}"/>
              </a:ext>
            </a:extLst>
          </p:cNvPr>
          <p:cNvSpPr txBox="1"/>
          <p:nvPr/>
        </p:nvSpPr>
        <p:spPr>
          <a:xfrm>
            <a:off x="519544" y="5773238"/>
            <a:ext cx="2088649" cy="369332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Source2 in &lt;srcdir2&gt;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23EEDF9-2661-4FD1-9FC5-0DF3CE864BB4}"/>
              </a:ext>
            </a:extLst>
          </p:cNvPr>
          <p:cNvSpPr txBox="1"/>
          <p:nvPr/>
        </p:nvSpPr>
        <p:spPr>
          <a:xfrm>
            <a:off x="3207328" y="4365776"/>
            <a:ext cx="4498604" cy="92333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build1 in &lt;builddir1&gt;:</a:t>
            </a:r>
          </a:p>
          <a:p>
            <a:pPr lvl="1"/>
            <a:r>
              <a:rPr lang="en-US" dirty="0"/>
              <a:t>&lt;srcdir1&gt;/autogen.sh –prefix=&lt;</a:t>
            </a:r>
            <a:r>
              <a:rPr lang="en-US" dirty="0" err="1"/>
              <a:t>installdir</a:t>
            </a:r>
            <a:r>
              <a:rPr lang="en-US" dirty="0"/>
              <a:t>&gt;</a:t>
            </a:r>
          </a:p>
          <a:p>
            <a:pPr lvl="1"/>
            <a:r>
              <a:rPr lang="en-US" dirty="0"/>
              <a:t>make install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7876FB6-623B-442A-8967-67D03316398D}"/>
              </a:ext>
            </a:extLst>
          </p:cNvPr>
          <p:cNvSpPr txBox="1"/>
          <p:nvPr/>
        </p:nvSpPr>
        <p:spPr>
          <a:xfrm>
            <a:off x="3207328" y="5689252"/>
            <a:ext cx="4498604" cy="92333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build2 in &lt;builddir2&gt;:</a:t>
            </a:r>
          </a:p>
          <a:p>
            <a:pPr lvl="1"/>
            <a:r>
              <a:rPr lang="en-US" dirty="0"/>
              <a:t>&lt;srcdir2&gt;/autogen.sh –prefix=&lt;</a:t>
            </a:r>
            <a:r>
              <a:rPr lang="en-US" dirty="0" err="1"/>
              <a:t>installdir</a:t>
            </a:r>
            <a:r>
              <a:rPr lang="en-US" dirty="0"/>
              <a:t>&gt;</a:t>
            </a:r>
          </a:p>
          <a:p>
            <a:pPr lvl="1"/>
            <a:r>
              <a:rPr lang="en-US" dirty="0"/>
              <a:t>make install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608223A8-9755-4B89-9A02-CB798B19E334}"/>
              </a:ext>
            </a:extLst>
          </p:cNvPr>
          <p:cNvCxnSpPr>
            <a:cxnSpLocks/>
          </p:cNvCxnSpPr>
          <p:nvPr/>
        </p:nvCxnSpPr>
        <p:spPr>
          <a:xfrm>
            <a:off x="2608193" y="4550442"/>
            <a:ext cx="599135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5ACA783-25EE-488A-9C41-FACE9C858CBA}"/>
              </a:ext>
            </a:extLst>
          </p:cNvPr>
          <p:cNvCxnSpPr>
            <a:cxnSpLocks/>
          </p:cNvCxnSpPr>
          <p:nvPr/>
        </p:nvCxnSpPr>
        <p:spPr>
          <a:xfrm>
            <a:off x="2614910" y="5925460"/>
            <a:ext cx="599135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52A58CF3-2C94-4368-8474-2197E9C9B43A}"/>
              </a:ext>
            </a:extLst>
          </p:cNvPr>
          <p:cNvCxnSpPr>
            <a:cxnSpLocks/>
            <a:stCxn id="7" idx="3"/>
            <a:endCxn id="14" idx="1"/>
          </p:cNvCxnSpPr>
          <p:nvPr/>
        </p:nvCxnSpPr>
        <p:spPr>
          <a:xfrm>
            <a:off x="7705932" y="4827441"/>
            <a:ext cx="1270043" cy="661738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38FB0122-D44A-4BBB-9781-3477542965C5}"/>
              </a:ext>
            </a:extLst>
          </p:cNvPr>
          <p:cNvSpPr txBox="1"/>
          <p:nvPr/>
        </p:nvSpPr>
        <p:spPr>
          <a:xfrm>
            <a:off x="8975975" y="5304513"/>
            <a:ext cx="2964914" cy="369332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One install area in &lt;</a:t>
            </a:r>
            <a:r>
              <a:rPr lang="en-US" dirty="0" err="1"/>
              <a:t>installdir</a:t>
            </a:r>
            <a:r>
              <a:rPr lang="en-US" dirty="0"/>
              <a:t>&gt;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84CC64C9-FFDA-4FB9-998F-E5A97F537256}"/>
              </a:ext>
            </a:extLst>
          </p:cNvPr>
          <p:cNvCxnSpPr>
            <a:cxnSpLocks/>
            <a:stCxn id="8" idx="3"/>
            <a:endCxn id="14" idx="1"/>
          </p:cNvCxnSpPr>
          <p:nvPr/>
        </p:nvCxnSpPr>
        <p:spPr>
          <a:xfrm flipV="1">
            <a:off x="7705932" y="5489179"/>
            <a:ext cx="1270043" cy="661738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>
            <a:extLst>
              <a:ext uri="{FF2B5EF4-FFF2-40B4-BE49-F238E27FC236}">
                <a16:creationId xmlns:a16="http://schemas.microsoft.com/office/drawing/2014/main" id="{B02C4AE1-5F1C-45E9-8415-B8F7640CD59C}"/>
              </a:ext>
            </a:extLst>
          </p:cNvPr>
          <p:cNvSpPr/>
          <p:nvPr/>
        </p:nvSpPr>
        <p:spPr>
          <a:xfrm>
            <a:off x="3645233" y="5967026"/>
            <a:ext cx="2188028" cy="36104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C5E7755-C618-412A-BBE6-308FAAD33178}"/>
              </a:ext>
            </a:extLst>
          </p:cNvPr>
          <p:cNvSpPr txBox="1"/>
          <p:nvPr/>
        </p:nvSpPr>
        <p:spPr>
          <a:xfrm>
            <a:off x="8800125" y="6004900"/>
            <a:ext cx="3316614" cy="64633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Use the full path so the debugger</a:t>
            </a:r>
          </a:p>
          <a:p>
            <a:r>
              <a:rPr lang="en-US" dirty="0"/>
              <a:t>can find the source file</a:t>
            </a:r>
          </a:p>
        </p:txBody>
      </p:sp>
    </p:spTree>
    <p:extLst>
      <p:ext uri="{BB962C8B-B14F-4D97-AF65-F5344CB8AC3E}">
        <p14:creationId xmlns:p14="http://schemas.microsoft.com/office/powerpoint/2010/main" val="19860558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C20313-56FE-4F9C-98A5-169732C1B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5877"/>
            <a:ext cx="10515600" cy="1325563"/>
          </a:xfrm>
        </p:spPr>
        <p:txBody>
          <a:bodyPr/>
          <a:lstStyle/>
          <a:p>
            <a:r>
              <a:rPr lang="en-US" dirty="0"/>
              <a:t>How to use your a compiled package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FA91D8F-0D23-4BD2-BFD7-7214B4CB8800}"/>
              </a:ext>
            </a:extLst>
          </p:cNvPr>
          <p:cNvSpPr txBox="1"/>
          <p:nvPr/>
        </p:nvSpPr>
        <p:spPr>
          <a:xfrm>
            <a:off x="1062644" y="1311017"/>
            <a:ext cx="1073883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The default setup from the </a:t>
            </a:r>
            <a:r>
              <a:rPr lang="en-US" sz="2800" dirty="0" err="1"/>
              <a:t>sphenix</a:t>
            </a:r>
            <a:r>
              <a:rPr lang="en-US" sz="2800" dirty="0"/>
              <a:t> setup scripts does not add your installation area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ROOT6 is peculiar with finding includes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So we have a script for that:</a:t>
            </a:r>
          </a:p>
          <a:p>
            <a:pPr lvl="1"/>
            <a:r>
              <a:rPr lang="en-US" sz="2400" i="1" dirty="0"/>
              <a:t>source /opt/</a:t>
            </a:r>
            <a:r>
              <a:rPr lang="en-US" sz="2400" i="1" dirty="0" err="1"/>
              <a:t>sphenix</a:t>
            </a:r>
            <a:r>
              <a:rPr lang="en-US" sz="2400" i="1" dirty="0"/>
              <a:t>/core/bin/</a:t>
            </a:r>
            <a:r>
              <a:rPr lang="en-US" sz="2400" i="1" dirty="0" err="1"/>
              <a:t>setup_local.csh</a:t>
            </a:r>
            <a:r>
              <a:rPr lang="en-US" sz="2400" i="1" dirty="0"/>
              <a:t> (or </a:t>
            </a:r>
            <a:r>
              <a:rPr lang="en-US" sz="2400" i="1" dirty="0" err="1"/>
              <a:t>sh</a:t>
            </a:r>
            <a:r>
              <a:rPr lang="en-US" sz="2400" i="1" dirty="0"/>
              <a:t>) &lt;</a:t>
            </a:r>
            <a:r>
              <a:rPr lang="en-US" sz="2400" i="1" dirty="0" err="1"/>
              <a:t>installdir</a:t>
            </a:r>
            <a:r>
              <a:rPr lang="en-US" sz="2400" i="1" dirty="0"/>
              <a:t>&gt;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86030D6-60CA-47C8-BC58-0770F5A73D9D}"/>
              </a:ext>
            </a:extLst>
          </p:cNvPr>
          <p:cNvSpPr txBox="1"/>
          <p:nvPr/>
        </p:nvSpPr>
        <p:spPr>
          <a:xfrm>
            <a:off x="519544" y="4365776"/>
            <a:ext cx="2088649" cy="369332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Source1 in &lt;srcdir1&gt;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DC7182-2C29-4E17-B3BF-C568D4CEDEBB}"/>
              </a:ext>
            </a:extLst>
          </p:cNvPr>
          <p:cNvSpPr txBox="1"/>
          <p:nvPr/>
        </p:nvSpPr>
        <p:spPr>
          <a:xfrm>
            <a:off x="519544" y="5773238"/>
            <a:ext cx="2088649" cy="369332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Source2 in &lt;srcdir2&gt;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23EEDF9-2661-4FD1-9FC5-0DF3CE864BB4}"/>
              </a:ext>
            </a:extLst>
          </p:cNvPr>
          <p:cNvSpPr txBox="1"/>
          <p:nvPr/>
        </p:nvSpPr>
        <p:spPr>
          <a:xfrm>
            <a:off x="3207328" y="4365776"/>
            <a:ext cx="4498604" cy="92333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build1 in &lt;builddir1&gt;:</a:t>
            </a:r>
          </a:p>
          <a:p>
            <a:pPr lvl="1"/>
            <a:r>
              <a:rPr lang="en-US" dirty="0"/>
              <a:t>&lt;srcdir1&gt;/autogen.sh –prefix=&lt;</a:t>
            </a:r>
            <a:r>
              <a:rPr lang="en-US" dirty="0" err="1"/>
              <a:t>installdir</a:t>
            </a:r>
            <a:r>
              <a:rPr lang="en-US" dirty="0"/>
              <a:t>&gt;</a:t>
            </a:r>
          </a:p>
          <a:p>
            <a:pPr lvl="1"/>
            <a:r>
              <a:rPr lang="en-US" dirty="0"/>
              <a:t>make install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7876FB6-623B-442A-8967-67D03316398D}"/>
              </a:ext>
            </a:extLst>
          </p:cNvPr>
          <p:cNvSpPr txBox="1"/>
          <p:nvPr/>
        </p:nvSpPr>
        <p:spPr>
          <a:xfrm>
            <a:off x="3207328" y="5689252"/>
            <a:ext cx="4498604" cy="92333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build2 in &lt;builddir2&gt;:</a:t>
            </a:r>
          </a:p>
          <a:p>
            <a:pPr lvl="1"/>
            <a:r>
              <a:rPr lang="en-US" dirty="0"/>
              <a:t>&lt;srcdir2&gt;/autogen.sh –prefix=&lt;</a:t>
            </a:r>
            <a:r>
              <a:rPr lang="en-US" dirty="0" err="1"/>
              <a:t>installdir</a:t>
            </a:r>
            <a:r>
              <a:rPr lang="en-US" dirty="0"/>
              <a:t>&gt;</a:t>
            </a:r>
          </a:p>
          <a:p>
            <a:pPr lvl="1"/>
            <a:r>
              <a:rPr lang="en-US" dirty="0"/>
              <a:t>make install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608223A8-9755-4B89-9A02-CB798B19E334}"/>
              </a:ext>
            </a:extLst>
          </p:cNvPr>
          <p:cNvCxnSpPr>
            <a:cxnSpLocks/>
          </p:cNvCxnSpPr>
          <p:nvPr/>
        </p:nvCxnSpPr>
        <p:spPr>
          <a:xfrm>
            <a:off x="2608193" y="4550442"/>
            <a:ext cx="599135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5ACA783-25EE-488A-9C41-FACE9C858CBA}"/>
              </a:ext>
            </a:extLst>
          </p:cNvPr>
          <p:cNvCxnSpPr>
            <a:cxnSpLocks/>
          </p:cNvCxnSpPr>
          <p:nvPr/>
        </p:nvCxnSpPr>
        <p:spPr>
          <a:xfrm>
            <a:off x="2614910" y="5925460"/>
            <a:ext cx="599135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52A58CF3-2C94-4368-8474-2197E9C9B43A}"/>
              </a:ext>
            </a:extLst>
          </p:cNvPr>
          <p:cNvCxnSpPr>
            <a:cxnSpLocks/>
            <a:stCxn id="7" idx="3"/>
            <a:endCxn id="14" idx="1"/>
          </p:cNvCxnSpPr>
          <p:nvPr/>
        </p:nvCxnSpPr>
        <p:spPr>
          <a:xfrm>
            <a:off x="7705932" y="4827441"/>
            <a:ext cx="1270043" cy="661738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38FB0122-D44A-4BBB-9781-3477542965C5}"/>
              </a:ext>
            </a:extLst>
          </p:cNvPr>
          <p:cNvSpPr txBox="1"/>
          <p:nvPr/>
        </p:nvSpPr>
        <p:spPr>
          <a:xfrm>
            <a:off x="8975975" y="5304513"/>
            <a:ext cx="2964914" cy="369332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One install area in &lt;</a:t>
            </a:r>
            <a:r>
              <a:rPr lang="en-US" dirty="0" err="1"/>
              <a:t>installdir</a:t>
            </a:r>
            <a:r>
              <a:rPr lang="en-US" dirty="0"/>
              <a:t>&gt;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84CC64C9-FFDA-4FB9-998F-E5A97F537256}"/>
              </a:ext>
            </a:extLst>
          </p:cNvPr>
          <p:cNvCxnSpPr>
            <a:cxnSpLocks/>
            <a:stCxn id="8" idx="3"/>
            <a:endCxn id="14" idx="1"/>
          </p:cNvCxnSpPr>
          <p:nvPr/>
        </p:nvCxnSpPr>
        <p:spPr>
          <a:xfrm flipV="1">
            <a:off x="7705932" y="5489179"/>
            <a:ext cx="1270043" cy="661738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>
            <a:extLst>
              <a:ext uri="{FF2B5EF4-FFF2-40B4-BE49-F238E27FC236}">
                <a16:creationId xmlns:a16="http://schemas.microsoft.com/office/drawing/2014/main" id="{B02C4AE1-5F1C-45E9-8415-B8F7640CD59C}"/>
              </a:ext>
            </a:extLst>
          </p:cNvPr>
          <p:cNvSpPr/>
          <p:nvPr/>
        </p:nvSpPr>
        <p:spPr>
          <a:xfrm>
            <a:off x="3645233" y="5967026"/>
            <a:ext cx="2188028" cy="36104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C5E7755-C618-412A-BBE6-308FAAD33178}"/>
              </a:ext>
            </a:extLst>
          </p:cNvPr>
          <p:cNvSpPr txBox="1"/>
          <p:nvPr/>
        </p:nvSpPr>
        <p:spPr>
          <a:xfrm>
            <a:off x="8800125" y="6004900"/>
            <a:ext cx="3316614" cy="64633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Use the full path so the debugger</a:t>
            </a:r>
          </a:p>
          <a:p>
            <a:r>
              <a:rPr lang="en-US" dirty="0"/>
              <a:t>c</a:t>
            </a:r>
            <a:r>
              <a:rPr lang="en-US"/>
              <a:t>an </a:t>
            </a:r>
            <a:r>
              <a:rPr lang="en-US" dirty="0"/>
              <a:t>find the source file</a:t>
            </a:r>
          </a:p>
        </p:txBody>
      </p:sp>
    </p:spTree>
    <p:extLst>
      <p:ext uri="{BB962C8B-B14F-4D97-AF65-F5344CB8AC3E}">
        <p14:creationId xmlns:p14="http://schemas.microsoft.com/office/powerpoint/2010/main" val="40640932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2A173A-C1D3-40EC-AFCC-44A442451B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Different setups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1055694-3B88-4CBC-BA18-C65BB8D07A80}"/>
              </a:ext>
            </a:extLst>
          </p:cNvPr>
          <p:cNvSpPr txBox="1"/>
          <p:nvPr/>
        </p:nvSpPr>
        <p:spPr>
          <a:xfrm>
            <a:off x="796551" y="1039520"/>
            <a:ext cx="10557249" cy="40318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We have many different builds of our software for different uses: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new </a:t>
            </a:r>
            <a:r>
              <a:rPr lang="en-US" sz="2400" dirty="0">
                <a:sym typeface="Wingdings" panose="05000000000000000000" pitchFamily="2" charset="2"/>
              </a:rPr>
              <a:t> default: daily build of our current software (the latest and greatest)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ym typeface="Wingdings" panose="05000000000000000000" pitchFamily="2" charset="2"/>
              </a:rPr>
              <a:t>play  test we are running (new G4 or root version or whatever we are testing)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err="1">
                <a:sym typeface="Wingdings" panose="05000000000000000000" pitchFamily="2" charset="2"/>
              </a:rPr>
              <a:t>ana</a:t>
            </a:r>
            <a:r>
              <a:rPr lang="en-US" sz="2400" dirty="0">
                <a:sym typeface="Wingdings" panose="05000000000000000000" pitchFamily="2" charset="2"/>
              </a:rPr>
              <a:t>  weekly archival build (recommended for stable environment)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err="1">
                <a:sym typeface="Wingdings" panose="05000000000000000000" pitchFamily="2" charset="2"/>
              </a:rPr>
              <a:t>new+insure</a:t>
            </a:r>
            <a:r>
              <a:rPr lang="en-US" sz="2400" dirty="0">
                <a:sym typeface="Wingdings" panose="05000000000000000000" pitchFamily="2" charset="2"/>
              </a:rPr>
              <a:t>  build using insure compiler (runtime code checker)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ym typeface="Wingdings" panose="05000000000000000000" pitchFamily="2" charset="2"/>
              </a:rPr>
              <a:t>clang  new build using clang instead of </a:t>
            </a:r>
            <a:r>
              <a:rPr lang="en-US" sz="2400" dirty="0" err="1">
                <a:sym typeface="Wingdings" panose="05000000000000000000" pitchFamily="2" charset="2"/>
              </a:rPr>
              <a:t>gcc</a:t>
            </a:r>
            <a:endParaRPr lang="en-US" sz="2400" dirty="0">
              <a:sym typeface="Wingdings" panose="05000000000000000000" pitchFamily="2" charset="2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ym typeface="Wingdings" panose="05000000000000000000" pitchFamily="2" charset="2"/>
              </a:rPr>
              <a:t>root5  new build against root5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ym typeface="Wingdings" panose="05000000000000000000" pitchFamily="2" charset="2"/>
              </a:rPr>
              <a:t>debug  new build without optimizer</a:t>
            </a:r>
          </a:p>
          <a:p>
            <a:r>
              <a:rPr lang="en-US" sz="2400" dirty="0">
                <a:sym typeface="Wingdings" panose="05000000000000000000" pitchFamily="2" charset="2"/>
              </a:rPr>
              <a:t>Switch between versions using the </a:t>
            </a:r>
            <a:r>
              <a:rPr lang="en-US" sz="2400" dirty="0" err="1">
                <a:sym typeface="Wingdings" panose="05000000000000000000" pitchFamily="2" charset="2"/>
              </a:rPr>
              <a:t>sphenix</a:t>
            </a:r>
            <a:r>
              <a:rPr lang="en-US" sz="2400" dirty="0">
                <a:sym typeface="Wingdings" panose="05000000000000000000" pitchFamily="2" charset="2"/>
              </a:rPr>
              <a:t> setup script:</a:t>
            </a:r>
          </a:p>
          <a:p>
            <a:pPr lvl="1"/>
            <a:r>
              <a:rPr lang="en-US" sz="2000" i="1" dirty="0">
                <a:sym typeface="Wingdings" panose="05000000000000000000" pitchFamily="2" charset="2"/>
              </a:rPr>
              <a:t>source /opt/</a:t>
            </a:r>
            <a:r>
              <a:rPr lang="en-US" sz="2000" i="1" dirty="0" err="1">
                <a:sym typeface="Wingdings" panose="05000000000000000000" pitchFamily="2" charset="2"/>
              </a:rPr>
              <a:t>sphenix</a:t>
            </a:r>
            <a:r>
              <a:rPr lang="en-US" sz="2000" i="1" dirty="0">
                <a:sym typeface="Wingdings" panose="05000000000000000000" pitchFamily="2" charset="2"/>
              </a:rPr>
              <a:t>/core/bin/</a:t>
            </a:r>
            <a:r>
              <a:rPr lang="en-US" sz="2000" i="1" dirty="0" err="1">
                <a:sym typeface="Wingdings" panose="05000000000000000000" pitchFamily="2" charset="2"/>
              </a:rPr>
              <a:t>sphenix_setup.csh</a:t>
            </a:r>
            <a:r>
              <a:rPr lang="en-US" sz="2000" i="1" dirty="0">
                <a:sym typeface="Wingdings" panose="05000000000000000000" pitchFamily="2" charset="2"/>
              </a:rPr>
              <a:t> (or </a:t>
            </a:r>
            <a:r>
              <a:rPr lang="en-US" sz="2000" i="1" dirty="0" err="1">
                <a:sym typeface="Wingdings" panose="05000000000000000000" pitchFamily="2" charset="2"/>
              </a:rPr>
              <a:t>sh</a:t>
            </a:r>
            <a:r>
              <a:rPr lang="en-US" sz="2000" i="1" dirty="0">
                <a:sym typeface="Wingdings" panose="05000000000000000000" pitchFamily="2" charset="2"/>
              </a:rPr>
              <a:t>) –n &lt;build type&gt;</a:t>
            </a:r>
          </a:p>
          <a:p>
            <a:pPr lvl="1"/>
            <a:r>
              <a:rPr lang="en-US" sz="2000" i="1" dirty="0">
                <a:sym typeface="Wingdings" panose="05000000000000000000" pitchFamily="2" charset="2"/>
              </a:rPr>
              <a:t>&lt;build type&gt;.n gets specific version (e.g. ana.115 sets up to use archival build 115)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22E3D61-2FD5-4CFF-8A4D-3ED17D5F3854}"/>
              </a:ext>
            </a:extLst>
          </p:cNvPr>
          <p:cNvSpPr txBox="1"/>
          <p:nvPr/>
        </p:nvSpPr>
        <p:spPr>
          <a:xfrm>
            <a:off x="471056" y="5196088"/>
            <a:ext cx="10924394" cy="156966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All builds except </a:t>
            </a:r>
            <a:r>
              <a:rPr lang="en-US" sz="2400" dirty="0" err="1"/>
              <a:t>ana</a:t>
            </a:r>
            <a:r>
              <a:rPr lang="en-US" sz="2400" dirty="0"/>
              <a:t> have version numbers (1-4) and roll over after 4 days, you have to rebuild your private packages every 4 days to avoid inconsistencies between your build and the installed software. Use a fixed </a:t>
            </a:r>
            <a:r>
              <a:rPr lang="en-US" sz="2400" dirty="0" err="1"/>
              <a:t>ana</a:t>
            </a:r>
            <a:r>
              <a:rPr lang="en-US" sz="2400" dirty="0"/>
              <a:t> build for longer term projects (but update from time to time to a newer </a:t>
            </a:r>
            <a:r>
              <a:rPr lang="en-US" sz="2400" dirty="0" err="1"/>
              <a:t>ana</a:t>
            </a:r>
            <a:r>
              <a:rPr lang="en-US" sz="2400" dirty="0"/>
              <a:t> build)</a:t>
            </a:r>
          </a:p>
        </p:txBody>
      </p:sp>
    </p:spTree>
    <p:extLst>
      <p:ext uri="{BB962C8B-B14F-4D97-AF65-F5344CB8AC3E}">
        <p14:creationId xmlns:p14="http://schemas.microsoft.com/office/powerpoint/2010/main" val="42586452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2A173A-C1D3-40EC-AFCC-44A442451B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Different setups for </a:t>
            </a:r>
            <a:r>
              <a:rPr lang="en-US" dirty="0" err="1"/>
              <a:t>gcc</a:t>
            </a:r>
            <a:r>
              <a:rPr lang="en-US" dirty="0"/>
              <a:t> 8.3 and the OSG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1055694-3B88-4CBC-BA18-C65BB8D07A80}"/>
              </a:ext>
            </a:extLst>
          </p:cNvPr>
          <p:cNvSpPr txBox="1"/>
          <p:nvPr/>
        </p:nvSpPr>
        <p:spPr>
          <a:xfrm>
            <a:off x="90054" y="1325563"/>
            <a:ext cx="12011892" cy="50629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dirty="0"/>
              <a:t>ACTS needs a newer compiler version than SL7 provides, we have a parallel universe using </a:t>
            </a:r>
            <a:r>
              <a:rPr lang="en-US" sz="2300" dirty="0" err="1"/>
              <a:t>gcc</a:t>
            </a:r>
            <a:r>
              <a:rPr lang="en-US" sz="2300" dirty="0"/>
              <a:t> 8.3.1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300" dirty="0"/>
              <a:t>new </a:t>
            </a:r>
            <a:r>
              <a:rPr lang="en-US" sz="2300" dirty="0">
                <a:sym typeface="Wingdings" panose="05000000000000000000" pitchFamily="2" charset="2"/>
              </a:rPr>
              <a:t> default: daily build of our current software (the latest and greatest)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300" dirty="0">
                <a:sym typeface="Wingdings" panose="05000000000000000000" pitchFamily="2" charset="2"/>
              </a:rPr>
              <a:t>play  test we are running (new G4 or root version or whatever we are testing)</a:t>
            </a:r>
          </a:p>
          <a:p>
            <a:r>
              <a:rPr lang="en-US" sz="2300" dirty="0">
                <a:sym typeface="Wingdings" panose="05000000000000000000" pitchFamily="2" charset="2"/>
              </a:rPr>
              <a:t>Switch between versions using the </a:t>
            </a:r>
            <a:r>
              <a:rPr lang="en-US" sz="2300" dirty="0" err="1">
                <a:sym typeface="Wingdings" panose="05000000000000000000" pitchFamily="2" charset="2"/>
              </a:rPr>
              <a:t>sphenix</a:t>
            </a:r>
            <a:r>
              <a:rPr lang="en-US" sz="2300" dirty="0">
                <a:sym typeface="Wingdings" panose="05000000000000000000" pitchFamily="2" charset="2"/>
              </a:rPr>
              <a:t> setup script needs the full path:</a:t>
            </a:r>
          </a:p>
          <a:p>
            <a:pPr lvl="1"/>
            <a:r>
              <a:rPr lang="en-US" sz="2000" i="1" dirty="0">
                <a:sym typeface="Wingdings" panose="05000000000000000000" pitchFamily="2" charset="2"/>
              </a:rPr>
              <a:t>source /</a:t>
            </a:r>
            <a:r>
              <a:rPr lang="en-US" sz="2000" i="1" dirty="0" err="1">
                <a:sym typeface="Wingdings" panose="05000000000000000000" pitchFamily="2" charset="2"/>
              </a:rPr>
              <a:t>cvmfs</a:t>
            </a:r>
            <a:r>
              <a:rPr lang="en-US" sz="2000" i="1" dirty="0">
                <a:sym typeface="Wingdings" panose="05000000000000000000" pitchFamily="2" charset="2"/>
              </a:rPr>
              <a:t>/sphenix.sdcc.bnl.gov/gcc-8.3/opt/</a:t>
            </a:r>
            <a:r>
              <a:rPr lang="en-US" sz="2000" i="1" dirty="0" err="1">
                <a:sym typeface="Wingdings" panose="05000000000000000000" pitchFamily="2" charset="2"/>
              </a:rPr>
              <a:t>sphenix</a:t>
            </a:r>
            <a:r>
              <a:rPr lang="en-US" sz="2000" i="1" dirty="0">
                <a:sym typeface="Wingdings" panose="05000000000000000000" pitchFamily="2" charset="2"/>
              </a:rPr>
              <a:t>/core/bin/</a:t>
            </a:r>
            <a:r>
              <a:rPr lang="en-US" sz="2000" i="1" dirty="0" err="1">
                <a:sym typeface="Wingdings" panose="05000000000000000000" pitchFamily="2" charset="2"/>
              </a:rPr>
              <a:t>sphenix_setup.csh</a:t>
            </a:r>
            <a:r>
              <a:rPr lang="en-US" sz="2000" i="1" dirty="0">
                <a:sym typeface="Wingdings" panose="05000000000000000000" pitchFamily="2" charset="2"/>
              </a:rPr>
              <a:t> (or </a:t>
            </a:r>
            <a:r>
              <a:rPr lang="en-US" sz="2000" i="1" dirty="0" err="1">
                <a:sym typeface="Wingdings" panose="05000000000000000000" pitchFamily="2" charset="2"/>
              </a:rPr>
              <a:t>sh</a:t>
            </a:r>
            <a:r>
              <a:rPr lang="en-US" sz="2000" i="1" dirty="0">
                <a:sym typeface="Wingdings" panose="05000000000000000000" pitchFamily="2" charset="2"/>
              </a:rPr>
              <a:t>) –n &lt;build type&gt;</a:t>
            </a:r>
          </a:p>
          <a:p>
            <a:pPr lvl="1"/>
            <a:r>
              <a:rPr lang="en-US" sz="2000" i="1" dirty="0">
                <a:sym typeface="Wingdings" panose="05000000000000000000" pitchFamily="2" charset="2"/>
              </a:rPr>
              <a:t>&lt;build type&gt;.n gets specific version (e.g. ana.115 sets up to use archival build 115)</a:t>
            </a:r>
          </a:p>
          <a:p>
            <a:pPr lvl="1"/>
            <a:endParaRPr lang="en-US" sz="2000" i="1" dirty="0">
              <a:sym typeface="Wingdings" panose="05000000000000000000" pitchFamily="2" charset="2"/>
            </a:endParaRPr>
          </a:p>
          <a:p>
            <a:r>
              <a:rPr lang="en-US" sz="2300" dirty="0">
                <a:sym typeface="Wingdings" panose="05000000000000000000" pitchFamily="2" charset="2"/>
              </a:rPr>
              <a:t>Running outside of RACF, you need either the keys for /cvmfs/sphenix.sdcc.bnl.gov or use /cvmfs/sphenix.opensciencegrid.org which is a publicly available mirror of the </a:t>
            </a:r>
            <a:r>
              <a:rPr lang="en-US" sz="2300" dirty="0" err="1">
                <a:sym typeface="Wingdings" panose="05000000000000000000" pitchFamily="2" charset="2"/>
              </a:rPr>
              <a:t>sdcc</a:t>
            </a:r>
            <a:r>
              <a:rPr lang="en-US" sz="2300" dirty="0">
                <a:sym typeface="Wingdings" panose="05000000000000000000" pitchFamily="2" charset="2"/>
              </a:rPr>
              <a:t> volume. Use for SL7 build:</a:t>
            </a:r>
          </a:p>
          <a:p>
            <a:pPr lvl="1"/>
            <a:r>
              <a:rPr lang="en-US" i="1" dirty="0">
                <a:sym typeface="Wingdings" panose="05000000000000000000" pitchFamily="2" charset="2"/>
              </a:rPr>
              <a:t>source /</a:t>
            </a:r>
            <a:r>
              <a:rPr lang="en-US" i="1" dirty="0" err="1">
                <a:sym typeface="Wingdings" panose="05000000000000000000" pitchFamily="2" charset="2"/>
              </a:rPr>
              <a:t>cvmfs</a:t>
            </a:r>
            <a:r>
              <a:rPr lang="en-US" i="1" dirty="0">
                <a:sym typeface="Wingdings" panose="05000000000000000000" pitchFamily="2" charset="2"/>
              </a:rPr>
              <a:t>/sphenix.opensciencegrid.org/x8664_sl7/opt/</a:t>
            </a:r>
            <a:r>
              <a:rPr lang="en-US" i="1" dirty="0" err="1">
                <a:sym typeface="Wingdings" panose="05000000000000000000" pitchFamily="2" charset="2"/>
              </a:rPr>
              <a:t>sphenix</a:t>
            </a:r>
            <a:r>
              <a:rPr lang="en-US" i="1" dirty="0">
                <a:sym typeface="Wingdings" panose="05000000000000000000" pitchFamily="2" charset="2"/>
              </a:rPr>
              <a:t>/core/bin/</a:t>
            </a:r>
            <a:r>
              <a:rPr lang="en-US" i="1" dirty="0" err="1">
                <a:sym typeface="Wingdings" panose="05000000000000000000" pitchFamily="2" charset="2"/>
              </a:rPr>
              <a:t>sphenix_setup.csh</a:t>
            </a:r>
            <a:r>
              <a:rPr lang="en-US" i="1" dirty="0">
                <a:sym typeface="Wingdings" panose="05000000000000000000" pitchFamily="2" charset="2"/>
              </a:rPr>
              <a:t> (or </a:t>
            </a:r>
            <a:r>
              <a:rPr lang="en-US" i="1" dirty="0" err="1">
                <a:sym typeface="Wingdings" panose="05000000000000000000" pitchFamily="2" charset="2"/>
              </a:rPr>
              <a:t>sh</a:t>
            </a:r>
            <a:r>
              <a:rPr lang="en-US" i="1" dirty="0">
                <a:sym typeface="Wingdings" panose="05000000000000000000" pitchFamily="2" charset="2"/>
              </a:rPr>
              <a:t>) –n &lt;build type&gt;</a:t>
            </a:r>
          </a:p>
          <a:p>
            <a:r>
              <a:rPr lang="en-US" sz="2300" dirty="0">
                <a:sym typeface="Wingdings" panose="05000000000000000000" pitchFamily="2" charset="2"/>
              </a:rPr>
              <a:t>For </a:t>
            </a:r>
            <a:r>
              <a:rPr lang="en-US" sz="2300" dirty="0" err="1">
                <a:sym typeface="Wingdings" panose="05000000000000000000" pitchFamily="2" charset="2"/>
              </a:rPr>
              <a:t>gcc</a:t>
            </a:r>
            <a:r>
              <a:rPr lang="en-US" sz="2300" dirty="0">
                <a:sym typeface="Wingdings" panose="05000000000000000000" pitchFamily="2" charset="2"/>
              </a:rPr>
              <a:t> 8.3.1:</a:t>
            </a:r>
          </a:p>
          <a:p>
            <a:pPr lvl="1"/>
            <a:r>
              <a:rPr lang="en-US" i="1" dirty="0">
                <a:sym typeface="Wingdings" panose="05000000000000000000" pitchFamily="2" charset="2"/>
              </a:rPr>
              <a:t>source /</a:t>
            </a:r>
            <a:r>
              <a:rPr lang="en-US" i="1" dirty="0" err="1">
                <a:sym typeface="Wingdings" panose="05000000000000000000" pitchFamily="2" charset="2"/>
              </a:rPr>
              <a:t>cvmfs</a:t>
            </a:r>
            <a:r>
              <a:rPr lang="en-US" i="1" dirty="0">
                <a:sym typeface="Wingdings" panose="05000000000000000000" pitchFamily="2" charset="2"/>
              </a:rPr>
              <a:t>/</a:t>
            </a:r>
            <a:r>
              <a:rPr lang="en-US" i="1" dirty="0" err="1">
                <a:sym typeface="Wingdings" panose="05000000000000000000" pitchFamily="2" charset="2"/>
              </a:rPr>
              <a:t>sphenix</a:t>
            </a:r>
            <a:r>
              <a:rPr lang="en-US" i="1" dirty="0">
                <a:sym typeface="Wingdings" panose="05000000000000000000" pitchFamily="2" charset="2"/>
              </a:rPr>
              <a:t>. opensciencegrid.org/gcc-8.3/opt/</a:t>
            </a:r>
            <a:r>
              <a:rPr lang="en-US" i="1" dirty="0" err="1">
                <a:sym typeface="Wingdings" panose="05000000000000000000" pitchFamily="2" charset="2"/>
              </a:rPr>
              <a:t>sphenix</a:t>
            </a:r>
            <a:r>
              <a:rPr lang="en-US" i="1" dirty="0">
                <a:sym typeface="Wingdings" panose="05000000000000000000" pitchFamily="2" charset="2"/>
              </a:rPr>
              <a:t>/core/bin/</a:t>
            </a:r>
            <a:r>
              <a:rPr lang="en-US" i="1" dirty="0" err="1">
                <a:sym typeface="Wingdings" panose="05000000000000000000" pitchFamily="2" charset="2"/>
              </a:rPr>
              <a:t>sphenix_setup.csh</a:t>
            </a:r>
            <a:r>
              <a:rPr lang="en-US" i="1" dirty="0">
                <a:sym typeface="Wingdings" panose="05000000000000000000" pitchFamily="2" charset="2"/>
              </a:rPr>
              <a:t> (or </a:t>
            </a:r>
            <a:r>
              <a:rPr lang="en-US" i="1" dirty="0" err="1">
                <a:sym typeface="Wingdings" panose="05000000000000000000" pitchFamily="2" charset="2"/>
              </a:rPr>
              <a:t>sh</a:t>
            </a:r>
            <a:r>
              <a:rPr lang="en-US" i="1" dirty="0">
                <a:sym typeface="Wingdings" panose="05000000000000000000" pitchFamily="2" charset="2"/>
              </a:rPr>
              <a:t>) –n &lt;build type&gt;</a:t>
            </a:r>
          </a:p>
          <a:p>
            <a:pPr lvl="1"/>
            <a:endParaRPr lang="en-US" sz="2000" i="1" dirty="0">
              <a:sym typeface="Wingdings" panose="05000000000000000000" pitchFamily="2" charset="2"/>
            </a:endParaRPr>
          </a:p>
          <a:p>
            <a:endParaRPr lang="en-US" sz="2300" dirty="0">
              <a:sym typeface="Wingdings" panose="05000000000000000000" pitchFamily="2" charset="2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449D53-C48E-4FBB-9773-1B29D43BA2E2}"/>
              </a:ext>
            </a:extLst>
          </p:cNvPr>
          <p:cNvSpPr txBox="1"/>
          <p:nvPr/>
        </p:nvSpPr>
        <p:spPr>
          <a:xfrm>
            <a:off x="1059044" y="6203821"/>
            <a:ext cx="100739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highlight>
                  <a:srgbClr val="FFFF00"/>
                </a:highlight>
              </a:rPr>
              <a:t>OSG: </a:t>
            </a:r>
            <a:r>
              <a:rPr lang="en-US" sz="2000" dirty="0">
                <a:solidFill>
                  <a:srgbClr val="FF0000"/>
                </a:solidFill>
                <a:highlight>
                  <a:srgbClr val="FFFF00"/>
                </a:highlight>
              </a:rPr>
              <a:t>O</a:t>
            </a:r>
            <a:r>
              <a:rPr lang="en-US" sz="2000" dirty="0">
                <a:highlight>
                  <a:srgbClr val="FFFF00"/>
                </a:highlight>
              </a:rPr>
              <a:t>pen </a:t>
            </a:r>
            <a:r>
              <a:rPr lang="en-US" sz="2000" dirty="0">
                <a:solidFill>
                  <a:srgbClr val="FF0000"/>
                </a:solidFill>
                <a:highlight>
                  <a:srgbClr val="FFFF00"/>
                </a:highlight>
              </a:rPr>
              <a:t>S</a:t>
            </a:r>
            <a:r>
              <a:rPr lang="en-US" sz="2000" dirty="0">
                <a:highlight>
                  <a:srgbClr val="FFFF00"/>
                </a:highlight>
              </a:rPr>
              <a:t>cience </a:t>
            </a:r>
            <a:r>
              <a:rPr lang="en-US" sz="2000" dirty="0">
                <a:solidFill>
                  <a:srgbClr val="FF0000"/>
                </a:solidFill>
                <a:highlight>
                  <a:srgbClr val="FFFF00"/>
                </a:highlight>
              </a:rPr>
              <a:t>G</a:t>
            </a:r>
            <a:r>
              <a:rPr lang="en-US" sz="2000" dirty="0">
                <a:highlight>
                  <a:srgbClr val="FFFF00"/>
                </a:highlight>
              </a:rPr>
              <a:t>rid – free computing using spare cycles at participating computing centers</a:t>
            </a:r>
          </a:p>
        </p:txBody>
      </p:sp>
    </p:spTree>
    <p:extLst>
      <p:ext uri="{BB962C8B-B14F-4D97-AF65-F5344CB8AC3E}">
        <p14:creationId xmlns:p14="http://schemas.microsoft.com/office/powerpoint/2010/main" val="205962850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283171-425B-4714-8849-3D0F6936E1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Resources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64BA4EF-05F6-4706-AB78-4D724B4240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8031" y="1825625"/>
            <a:ext cx="5995938" cy="4351338"/>
          </a:xfrm>
        </p:spPr>
      </p:pic>
    </p:spTree>
    <p:extLst>
      <p:ext uri="{BB962C8B-B14F-4D97-AF65-F5344CB8AC3E}">
        <p14:creationId xmlns:p14="http://schemas.microsoft.com/office/powerpoint/2010/main" val="416503320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ACB0CF63-6443-4EB8-BD59-B6A8FEAF7FA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9800" y="0"/>
            <a:ext cx="7772400" cy="1143000"/>
          </a:xfrm>
        </p:spPr>
        <p:txBody>
          <a:bodyPr/>
          <a:lstStyle/>
          <a:p>
            <a:r>
              <a:rPr lang="en-US" altLang="en-US"/>
              <a:t>Accounts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64D8F182-B8CF-4654-B233-F6553C9880A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364672" y="1143000"/>
            <a:ext cx="7772400" cy="4114800"/>
          </a:xfrm>
        </p:spPr>
        <p:txBody>
          <a:bodyPr>
            <a:normAutofit fontScale="92500" lnSpcReduction="10000"/>
          </a:bodyPr>
          <a:lstStyle/>
          <a:p>
            <a:r>
              <a:rPr lang="en-US" altLang="en-US" dirty="0"/>
              <a:t>Native </a:t>
            </a:r>
            <a:r>
              <a:rPr lang="en-US" altLang="en-US" dirty="0" err="1"/>
              <a:t>sPHENIX</a:t>
            </a:r>
            <a:r>
              <a:rPr lang="en-US" altLang="en-US" dirty="0"/>
              <a:t> account</a:t>
            </a:r>
          </a:p>
          <a:p>
            <a:pPr lvl="1"/>
            <a:r>
              <a:rPr lang="en-US" altLang="en-US" dirty="0"/>
              <a:t>Shell is bash</a:t>
            </a:r>
          </a:p>
          <a:p>
            <a:pPr lvl="1"/>
            <a:r>
              <a:rPr lang="en-US" altLang="en-US" dirty="0"/>
              <a:t>Under /</a:t>
            </a:r>
            <a:r>
              <a:rPr lang="en-US" altLang="en-US" dirty="0" err="1"/>
              <a:t>sphenix</a:t>
            </a:r>
            <a:r>
              <a:rPr lang="en-US" altLang="en-US" dirty="0"/>
              <a:t>/u</a:t>
            </a:r>
          </a:p>
          <a:p>
            <a:pPr lvl="1"/>
            <a:r>
              <a:rPr lang="en-US" altLang="en-US" dirty="0"/>
              <a:t>3GB quota on home disk</a:t>
            </a:r>
          </a:p>
          <a:p>
            <a:pPr lvl="1"/>
            <a:r>
              <a:rPr lang="en-US" altLang="en-US" dirty="0"/>
              <a:t>Write permission to /</a:t>
            </a:r>
            <a:r>
              <a:rPr lang="en-US" altLang="en-US" dirty="0" err="1"/>
              <a:t>sphenix</a:t>
            </a:r>
            <a:r>
              <a:rPr lang="en-US" altLang="en-US" dirty="0"/>
              <a:t>/user</a:t>
            </a:r>
          </a:p>
          <a:p>
            <a:pPr lvl="1"/>
            <a:r>
              <a:rPr lang="en-US" altLang="en-US" dirty="0"/>
              <a:t>Condor priority treated like PHENIX</a:t>
            </a:r>
          </a:p>
          <a:p>
            <a:pPr lvl="1"/>
            <a:r>
              <a:rPr lang="en-US" altLang="en-US" dirty="0"/>
              <a:t>Interactive machines rcas2061-rcas2075</a:t>
            </a:r>
          </a:p>
          <a:p>
            <a:r>
              <a:rPr lang="en-US" altLang="en-US" dirty="0"/>
              <a:t>Any </a:t>
            </a:r>
            <a:r>
              <a:rPr lang="en-US" altLang="en-US" dirty="0" err="1"/>
              <a:t>rcf</a:t>
            </a:r>
            <a:r>
              <a:rPr lang="en-US" altLang="en-US" dirty="0"/>
              <a:t> account can be used after sourcing the </a:t>
            </a:r>
            <a:r>
              <a:rPr lang="en-US" altLang="en-US" dirty="0" err="1"/>
              <a:t>sphenix</a:t>
            </a:r>
            <a:r>
              <a:rPr lang="en-US" altLang="en-US" dirty="0"/>
              <a:t> setup script</a:t>
            </a:r>
          </a:p>
          <a:p>
            <a:pPr lvl="1"/>
            <a:r>
              <a:rPr lang="en-US" altLang="en-US" dirty="0"/>
              <a:t>Cannot test non PHENIX accounts (STAR,…), let me know problems</a:t>
            </a:r>
          </a:p>
          <a:p>
            <a:pPr lvl="1"/>
            <a:r>
              <a:rPr lang="en-US" altLang="en-US" dirty="0"/>
              <a:t>Probably you should consider getting an </a:t>
            </a:r>
            <a:r>
              <a:rPr lang="en-US" altLang="en-US" dirty="0" err="1"/>
              <a:t>sphenix</a:t>
            </a:r>
            <a:r>
              <a:rPr lang="en-US" altLang="en-US" dirty="0"/>
              <a:t> account</a:t>
            </a:r>
          </a:p>
        </p:txBody>
      </p:sp>
    </p:spTree>
    <p:extLst>
      <p:ext uri="{BB962C8B-B14F-4D97-AF65-F5344CB8AC3E}">
        <p14:creationId xmlns:p14="http://schemas.microsoft.com/office/powerpoint/2010/main" val="21046262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912921BB-CAD7-4981-BD9F-74793DAF5C0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9800" y="38100"/>
            <a:ext cx="7772400" cy="1143000"/>
          </a:xfrm>
        </p:spPr>
        <p:txBody>
          <a:bodyPr/>
          <a:lstStyle/>
          <a:p>
            <a:r>
              <a:rPr lang="en-US" altLang="en-US" dirty="0"/>
              <a:t>Brief History of Fun4All</a:t>
            </a:r>
          </a:p>
        </p:txBody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649CD34F-9D91-4273-9353-71C0E78BCFC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67833" y="1181100"/>
            <a:ext cx="10456334" cy="4373033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90000"/>
              </a:lnSpc>
            </a:pPr>
            <a:r>
              <a:rPr lang="en-US" altLang="en-US" sz="2900" dirty="0"/>
              <a:t>Development started in 2002, in use by PHENIX from 2003 on (reconstruction and analysis of Run3 data)</a:t>
            </a:r>
          </a:p>
          <a:p>
            <a:pPr>
              <a:lnSpc>
                <a:spcPct val="90000"/>
              </a:lnSpc>
            </a:pPr>
            <a:r>
              <a:rPr lang="en-US" altLang="en-US" sz="2900" dirty="0"/>
              <a:t>Underlying data structure – the </a:t>
            </a:r>
            <a:r>
              <a:rPr lang="en-US" altLang="en-US" sz="2900" dirty="0" err="1"/>
              <a:t>phool</a:t>
            </a:r>
            <a:r>
              <a:rPr lang="en-US" altLang="en-US" sz="2900" dirty="0"/>
              <a:t> node tree – was part of day1 of PHENIX software (</a:t>
            </a:r>
            <a:r>
              <a:rPr lang="en-US" altLang="en-US" sz="2900" dirty="0">
                <a:solidFill>
                  <a:srgbClr val="FF0000"/>
                </a:solidFill>
              </a:rPr>
              <a:t>P</a:t>
            </a:r>
            <a:r>
              <a:rPr lang="en-US" altLang="en-US" sz="2900" dirty="0"/>
              <a:t>HENIX </a:t>
            </a:r>
            <a:r>
              <a:rPr lang="en-US" altLang="en-US" sz="2900" dirty="0">
                <a:solidFill>
                  <a:srgbClr val="FF0000"/>
                </a:solidFill>
              </a:rPr>
              <a:t>O</a:t>
            </a:r>
            <a:r>
              <a:rPr lang="en-US" altLang="en-US" sz="2900" dirty="0"/>
              <a:t>bject </a:t>
            </a:r>
            <a:r>
              <a:rPr lang="en-US" altLang="en-US" sz="2900" dirty="0">
                <a:solidFill>
                  <a:srgbClr val="FF0000"/>
                </a:solidFill>
              </a:rPr>
              <a:t>O</a:t>
            </a:r>
            <a:r>
              <a:rPr lang="en-US" altLang="en-US" sz="2900" dirty="0"/>
              <a:t>riented </a:t>
            </a:r>
            <a:r>
              <a:rPr lang="en-US" altLang="en-US" sz="2900" dirty="0">
                <a:solidFill>
                  <a:srgbClr val="FF0000"/>
                </a:solidFill>
              </a:rPr>
              <a:t>L</a:t>
            </a:r>
            <a:r>
              <a:rPr lang="en-US" altLang="en-US" sz="2900" dirty="0"/>
              <a:t>anguage) </a:t>
            </a:r>
          </a:p>
          <a:p>
            <a:pPr>
              <a:lnSpc>
                <a:spcPct val="90000"/>
              </a:lnSpc>
            </a:pPr>
            <a:r>
              <a:rPr lang="en-US" altLang="en-US" sz="2900" dirty="0"/>
              <a:t>Needed to get many subsystems who developed their code independently and without coordination under one umbrella</a:t>
            </a:r>
          </a:p>
          <a:p>
            <a:pPr>
              <a:lnSpc>
                <a:spcPct val="90000"/>
              </a:lnSpc>
            </a:pPr>
            <a:r>
              <a:rPr lang="en-US" altLang="en-US" sz="2900" dirty="0"/>
              <a:t>Development driven by reconstruction and analysis needs – not by “beauty” or some abstract design considerations (or “rules”)</a:t>
            </a:r>
          </a:p>
          <a:p>
            <a:pPr>
              <a:lnSpc>
                <a:spcPct val="90000"/>
              </a:lnSpc>
            </a:pPr>
            <a:r>
              <a:rPr lang="en-US" altLang="en-US" sz="2900" dirty="0"/>
              <a:t>Modularity is key – components can be added/modified/removed without having to modify bits and pieces all over the place</a:t>
            </a:r>
          </a:p>
          <a:p>
            <a:pPr>
              <a:lnSpc>
                <a:spcPct val="90000"/>
              </a:lnSpc>
            </a:pPr>
            <a:r>
              <a:rPr lang="en-US" altLang="en-US" sz="2900" dirty="0"/>
              <a:t>Plenty of functionality added over the years, some of them waiting to be rediscovered</a:t>
            </a:r>
          </a:p>
          <a:p>
            <a:pPr>
              <a:lnSpc>
                <a:spcPct val="90000"/>
              </a:lnSpc>
            </a:pPr>
            <a:r>
              <a:rPr lang="en-US" altLang="en-US" sz="2900" dirty="0"/>
              <a:t>2011 Adding Geant4 as subsystem</a:t>
            </a:r>
          </a:p>
          <a:p>
            <a:pPr>
              <a:lnSpc>
                <a:spcPct val="90000"/>
              </a:lnSpc>
            </a:pPr>
            <a:r>
              <a:rPr lang="en-US" altLang="en-US" sz="2900" dirty="0"/>
              <a:t>Split from PHENIX in 2015, lots of cleanup and modernization</a:t>
            </a:r>
          </a:p>
          <a:p>
            <a:pPr>
              <a:lnSpc>
                <a:spcPct val="90000"/>
              </a:lnSpc>
            </a:pPr>
            <a:endParaRPr lang="en-US" altLang="en-US" dirty="0"/>
          </a:p>
          <a:p>
            <a:pPr>
              <a:lnSpc>
                <a:spcPct val="90000"/>
              </a:lnSpc>
            </a:pPr>
            <a:endParaRPr lang="en-US" alt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903D127-95C1-4CAC-A608-958BE62D0DAE}"/>
              </a:ext>
            </a:extLst>
          </p:cNvPr>
          <p:cNvSpPr txBox="1"/>
          <p:nvPr/>
        </p:nvSpPr>
        <p:spPr>
          <a:xfrm>
            <a:off x="1836565" y="5626100"/>
            <a:ext cx="85188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Code in</a:t>
            </a:r>
          </a:p>
          <a:p>
            <a:r>
              <a:rPr lang="en-US" dirty="0">
                <a:hlinkClick r:id="rId2"/>
              </a:rPr>
              <a:t>https://github.com/sPHENIX-Collaboration/coresoftware/tree/master/offline/framework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005509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14E9D86B-718A-4328-9F63-349A7151B5B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0"/>
            <a:ext cx="4114800" cy="1143000"/>
          </a:xfrm>
        </p:spPr>
        <p:txBody>
          <a:bodyPr/>
          <a:lstStyle/>
          <a:p>
            <a:r>
              <a:rPr lang="en-US" altLang="en-US"/>
              <a:t>Disk space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AEA349D7-7005-45B1-8CB0-8B30A36568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0" y="1066800"/>
            <a:ext cx="5181600" cy="4114800"/>
          </a:xfrm>
        </p:spPr>
        <p:txBody>
          <a:bodyPr>
            <a:normAutofit fontScale="92500" lnSpcReduction="10000"/>
          </a:bodyPr>
          <a:lstStyle/>
          <a:p>
            <a:r>
              <a:rPr lang="en-US" altLang="en-US" dirty="0"/>
              <a:t>For your use:</a:t>
            </a:r>
          </a:p>
          <a:p>
            <a:pPr lvl="1"/>
            <a:r>
              <a:rPr lang="en-US" altLang="en-US" dirty="0" err="1"/>
              <a:t>sPHENIX</a:t>
            </a:r>
            <a:r>
              <a:rPr lang="en-US" altLang="en-US" dirty="0"/>
              <a:t> home </a:t>
            </a:r>
            <a:r>
              <a:rPr lang="en-US" altLang="en-US" dirty="0" err="1"/>
              <a:t>dir</a:t>
            </a:r>
            <a:r>
              <a:rPr lang="en-US" altLang="en-US" dirty="0"/>
              <a:t> 3GB quota</a:t>
            </a:r>
          </a:p>
          <a:p>
            <a:pPr lvl="1"/>
            <a:r>
              <a:rPr lang="en-US" altLang="en-US" dirty="0"/>
              <a:t>/</a:t>
            </a:r>
            <a:r>
              <a:rPr lang="en-US" altLang="en-US" dirty="0" err="1"/>
              <a:t>sphenix</a:t>
            </a:r>
            <a:r>
              <a:rPr lang="en-US" altLang="en-US" dirty="0"/>
              <a:t>/users 5TB quota</a:t>
            </a:r>
          </a:p>
          <a:p>
            <a:r>
              <a:rPr lang="en-US" altLang="en-US" dirty="0"/>
              <a:t>Common simulations:</a:t>
            </a:r>
          </a:p>
          <a:p>
            <a:pPr lvl="1"/>
            <a:r>
              <a:rPr lang="en-US" altLang="en-US" dirty="0"/>
              <a:t>/</a:t>
            </a:r>
            <a:r>
              <a:rPr lang="en-US" altLang="en-US" dirty="0" err="1"/>
              <a:t>sphenix</a:t>
            </a:r>
            <a:r>
              <a:rPr lang="en-US" altLang="en-US" dirty="0"/>
              <a:t>/sim/sim01: 200TB</a:t>
            </a:r>
          </a:p>
          <a:p>
            <a:pPr lvl="1"/>
            <a:r>
              <a:rPr lang="en-US" altLang="en-US" dirty="0"/>
              <a:t>/</a:t>
            </a:r>
            <a:r>
              <a:rPr lang="en-US" altLang="en-US" dirty="0" err="1"/>
              <a:t>sphenix</a:t>
            </a:r>
            <a:r>
              <a:rPr lang="en-US" altLang="en-US" dirty="0"/>
              <a:t>/sim/sim02: 20TB</a:t>
            </a:r>
          </a:p>
          <a:p>
            <a:r>
              <a:rPr lang="en-US" altLang="en-US" dirty="0"/>
              <a:t>Data (</a:t>
            </a:r>
            <a:r>
              <a:rPr lang="en-US" altLang="en-US" dirty="0" err="1"/>
              <a:t>testbeam</a:t>
            </a:r>
            <a:r>
              <a:rPr lang="en-US" altLang="en-US" dirty="0"/>
              <a:t>)</a:t>
            </a:r>
          </a:p>
          <a:p>
            <a:pPr lvl="1"/>
            <a:r>
              <a:rPr lang="en-US" altLang="en-US" dirty="0"/>
              <a:t>/</a:t>
            </a:r>
            <a:r>
              <a:rPr lang="en-US" altLang="en-US" dirty="0" err="1"/>
              <a:t>sphenix</a:t>
            </a:r>
            <a:r>
              <a:rPr lang="en-US" altLang="en-US" dirty="0"/>
              <a:t>/data/data01: 10TB</a:t>
            </a:r>
          </a:p>
          <a:p>
            <a:pPr lvl="1"/>
            <a:r>
              <a:rPr lang="en-US" altLang="en-US" dirty="0"/>
              <a:t>/</a:t>
            </a:r>
            <a:r>
              <a:rPr lang="en-US" altLang="en-US" dirty="0" err="1"/>
              <a:t>sphenix</a:t>
            </a:r>
            <a:r>
              <a:rPr lang="en-US" altLang="en-US" dirty="0"/>
              <a:t>/data/data02: 250TB</a:t>
            </a:r>
          </a:p>
          <a:p>
            <a:r>
              <a:rPr lang="en-US" altLang="en-US" dirty="0"/>
              <a:t>For next weeks </a:t>
            </a:r>
            <a:r>
              <a:rPr lang="en-US" altLang="en-US" dirty="0" err="1"/>
              <a:t>workfest</a:t>
            </a:r>
            <a:endParaRPr lang="en-US" altLang="en-US" dirty="0"/>
          </a:p>
          <a:p>
            <a:pPr lvl="1"/>
            <a:r>
              <a:rPr lang="en-US" altLang="en-US" dirty="0"/>
              <a:t>/</a:t>
            </a:r>
            <a:r>
              <a:rPr lang="en-US" altLang="en-US" dirty="0" err="1"/>
              <a:t>sphenix</a:t>
            </a:r>
            <a:r>
              <a:rPr lang="en-US" altLang="en-US" dirty="0"/>
              <a:t>/data/data03: 100TB</a:t>
            </a:r>
          </a:p>
        </p:txBody>
      </p:sp>
      <p:pic>
        <p:nvPicPr>
          <p:cNvPr id="5125" name="Picture 5" descr="http://www.silverhairs.co.uk/backup.jpg">
            <a:extLst>
              <a:ext uri="{FF2B5EF4-FFF2-40B4-BE49-F238E27FC236}">
                <a16:creationId xmlns:a16="http://schemas.microsoft.com/office/drawing/2014/main" id="{3E5F9326-FAA5-45E0-A0C2-0A59C7FDCB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3000" y="0"/>
            <a:ext cx="3175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7" name="Text Box 7">
            <a:extLst>
              <a:ext uri="{FF2B5EF4-FFF2-40B4-BE49-F238E27FC236}">
                <a16:creationId xmlns:a16="http://schemas.microsoft.com/office/drawing/2014/main" id="{3C0386E3-29FD-434D-9F1C-3CD9304661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1" y="5867401"/>
            <a:ext cx="6792885" cy="646331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/>
              <a:t>It’s a bit of a mess, the plan is to keep /</a:t>
            </a:r>
            <a:r>
              <a:rPr lang="en-US" altLang="en-US" dirty="0" err="1"/>
              <a:t>sphenix</a:t>
            </a:r>
            <a:r>
              <a:rPr lang="en-US" altLang="en-US" dirty="0"/>
              <a:t>/users for users and put</a:t>
            </a:r>
          </a:p>
          <a:p>
            <a:r>
              <a:rPr lang="en-US" altLang="en-US" dirty="0"/>
              <a:t>Sim and data disks under </a:t>
            </a:r>
            <a:r>
              <a:rPr lang="en-US" altLang="en-US" dirty="0" err="1"/>
              <a:t>sphnxpro</a:t>
            </a:r>
            <a:r>
              <a:rPr lang="en-US" altLang="en-US" dirty="0"/>
              <a:t> account (move user files off those)</a:t>
            </a:r>
          </a:p>
        </p:txBody>
      </p:sp>
      <p:sp>
        <p:nvSpPr>
          <p:cNvPr id="5128" name="Text Box 8">
            <a:extLst>
              <a:ext uri="{FF2B5EF4-FFF2-40B4-BE49-F238E27FC236}">
                <a16:creationId xmlns:a16="http://schemas.microsoft.com/office/drawing/2014/main" id="{7C5DF846-4ACC-4B1E-A382-F886A6763D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93000" y="4139506"/>
            <a:ext cx="3408218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b="1" dirty="0">
                <a:solidFill>
                  <a:srgbClr val="FF0000"/>
                </a:solidFill>
              </a:rPr>
              <a:t>Except home </a:t>
            </a:r>
            <a:r>
              <a:rPr lang="en-US" altLang="en-US" b="1" dirty="0" err="1">
                <a:solidFill>
                  <a:srgbClr val="FF0000"/>
                </a:solidFill>
              </a:rPr>
              <a:t>dir</a:t>
            </a:r>
            <a:r>
              <a:rPr lang="en-US" altLang="en-US" b="1" dirty="0">
                <a:solidFill>
                  <a:srgbClr val="FF0000"/>
                </a:solidFill>
              </a:rPr>
              <a:t>, nothing is backed up, so don’t ask. Home </a:t>
            </a:r>
            <a:r>
              <a:rPr lang="en-US" altLang="en-US" b="1" dirty="0" err="1">
                <a:solidFill>
                  <a:srgbClr val="FF0000"/>
                </a:solidFill>
              </a:rPr>
              <a:t>dir</a:t>
            </a:r>
            <a:r>
              <a:rPr lang="en-US" altLang="en-US" b="1" dirty="0">
                <a:solidFill>
                  <a:srgbClr val="FF0000"/>
                </a:solidFill>
              </a:rPr>
              <a:t> backup goes back for a week</a:t>
            </a:r>
          </a:p>
        </p:txBody>
      </p:sp>
    </p:spTree>
    <p:extLst>
      <p:ext uri="{BB962C8B-B14F-4D97-AF65-F5344CB8AC3E}">
        <p14:creationId xmlns:p14="http://schemas.microsoft.com/office/powerpoint/2010/main" val="251844539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6223B2C6-8515-4AC1-AB1C-6DD44A0CEC2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75854" y="6528"/>
            <a:ext cx="10363200" cy="1143000"/>
          </a:xfrm>
        </p:spPr>
        <p:txBody>
          <a:bodyPr>
            <a:normAutofit/>
          </a:bodyPr>
          <a:lstStyle/>
          <a:p>
            <a:r>
              <a:rPr lang="en-US" altLang="en-US" dirty="0"/>
              <a:t>Check your own </a:t>
            </a:r>
            <a:r>
              <a:rPr lang="en-US" altLang="en-US" dirty="0" err="1"/>
              <a:t>gpfs</a:t>
            </a:r>
            <a:r>
              <a:rPr lang="en-US" altLang="en-US" dirty="0"/>
              <a:t> usage on /</a:t>
            </a:r>
            <a:r>
              <a:rPr lang="en-US" altLang="en-US" dirty="0" err="1"/>
              <a:t>sphenix</a:t>
            </a:r>
            <a:r>
              <a:rPr lang="en-US" altLang="en-US" dirty="0"/>
              <a:t>/user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3D15F2F-A5B5-4D93-A4D3-3094BABC9717}"/>
              </a:ext>
            </a:extLst>
          </p:cNvPr>
          <p:cNvSpPr txBox="1"/>
          <p:nvPr/>
        </p:nvSpPr>
        <p:spPr>
          <a:xfrm>
            <a:off x="1871606" y="6086901"/>
            <a:ext cx="85654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 lot faster than sending me a mail asking if your quota is exceeded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291F398-2BB4-4653-B57B-6779EAA7CB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0394" y="6047230"/>
            <a:ext cx="541006" cy="54100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9B334A5-4DFA-428F-85CB-1FB544359A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925" y="1778577"/>
            <a:ext cx="11868150" cy="40767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2E7DFFD-238F-4C2A-B260-4326198C42E8}"/>
              </a:ext>
            </a:extLst>
          </p:cNvPr>
          <p:cNvSpPr txBox="1"/>
          <p:nvPr/>
        </p:nvSpPr>
        <p:spPr>
          <a:xfrm>
            <a:off x="886690" y="1011820"/>
            <a:ext cx="5693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https://network.racf.bnl.gov/Facility/GCE/GPFS/index.html</a:t>
            </a:r>
          </a:p>
        </p:txBody>
      </p:sp>
    </p:spTree>
    <p:extLst>
      <p:ext uri="{BB962C8B-B14F-4D97-AF65-F5344CB8AC3E}">
        <p14:creationId xmlns:p14="http://schemas.microsoft.com/office/powerpoint/2010/main" val="270187975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4DD05179-780A-45AA-B8AE-700B003A7C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0" y="195263"/>
            <a:ext cx="2895600" cy="1143000"/>
          </a:xfrm>
        </p:spPr>
        <p:txBody>
          <a:bodyPr/>
          <a:lstStyle/>
          <a:p>
            <a:r>
              <a:rPr lang="en-US" altLang="en-US" dirty="0"/>
              <a:t>Condor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779E81FC-EC7A-4281-8B3D-CD017A56157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2817670"/>
            <a:ext cx="12192000" cy="38862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en-US" dirty="0" err="1"/>
              <a:t>racf</a:t>
            </a:r>
            <a:r>
              <a:rPr lang="en-US" altLang="en-US" dirty="0"/>
              <a:t> has 30000 condor slots in a shared pool (mainly PHENIX, ATLAS, STAR nodes)</a:t>
            </a:r>
          </a:p>
          <a:p>
            <a:pPr lvl="1"/>
            <a:r>
              <a:rPr lang="en-US" altLang="en-US" dirty="0"/>
              <a:t>3 </a:t>
            </a:r>
            <a:r>
              <a:rPr lang="en-US" altLang="en-US" dirty="0" err="1"/>
              <a:t>cpu</a:t>
            </a:r>
            <a:r>
              <a:rPr lang="en-US" altLang="en-US" dirty="0"/>
              <a:t> day limit</a:t>
            </a:r>
          </a:p>
          <a:p>
            <a:pPr lvl="1"/>
            <a:r>
              <a:rPr lang="en-US" altLang="en-US" dirty="0"/>
              <a:t>1.8GB default memory limit</a:t>
            </a:r>
          </a:p>
          <a:p>
            <a:pPr>
              <a:lnSpc>
                <a:spcPct val="90000"/>
              </a:lnSpc>
            </a:pPr>
            <a:r>
              <a:rPr lang="en-US" altLang="en-US" dirty="0" err="1"/>
              <a:t>sPHENIX</a:t>
            </a:r>
            <a:r>
              <a:rPr lang="en-US" altLang="en-US" dirty="0"/>
              <a:t> lumped together with PHENIX “owns” 18327 of those</a:t>
            </a:r>
          </a:p>
          <a:p>
            <a:pPr lvl="1"/>
            <a:r>
              <a:rPr lang="en-US" altLang="en-US" dirty="0"/>
              <a:t>we have priority for this number of slots</a:t>
            </a:r>
          </a:p>
          <a:p>
            <a:pPr lvl="1"/>
            <a:r>
              <a:rPr lang="en-US" altLang="en-US" dirty="0"/>
              <a:t>If other nodes are idling we can use those additional slots</a:t>
            </a:r>
          </a:p>
          <a:p>
            <a:r>
              <a:rPr lang="en-US" altLang="en-US" dirty="0" err="1"/>
              <a:t>sPHENIX</a:t>
            </a:r>
            <a:r>
              <a:rPr lang="en-US" altLang="en-US" dirty="0"/>
              <a:t> simulation jobs need around 4GB</a:t>
            </a:r>
          </a:p>
          <a:p>
            <a:pPr lvl="1"/>
            <a:r>
              <a:rPr lang="en-US" altLang="en-US" dirty="0"/>
              <a:t>Add </a:t>
            </a:r>
            <a:r>
              <a:rPr lang="en-US" altLang="en-US" i="1" dirty="0" err="1">
                <a:solidFill>
                  <a:srgbClr val="FF0000"/>
                </a:solidFill>
              </a:rPr>
              <a:t>request_memory</a:t>
            </a:r>
            <a:r>
              <a:rPr lang="en-US" altLang="en-US" i="1" dirty="0">
                <a:solidFill>
                  <a:srgbClr val="FF0000"/>
                </a:solidFill>
              </a:rPr>
              <a:t> = 4GB </a:t>
            </a:r>
            <a:r>
              <a:rPr lang="en-US" altLang="en-US" dirty="0"/>
              <a:t>to the condor job file</a:t>
            </a:r>
          </a:p>
          <a:p>
            <a:pPr marL="0" indent="0">
              <a:lnSpc>
                <a:spcPct val="90000"/>
              </a:lnSpc>
              <a:buNone/>
            </a:pPr>
            <a:endParaRPr lang="en-US" altLang="en-US" dirty="0"/>
          </a:p>
          <a:p>
            <a:pPr>
              <a:lnSpc>
                <a:spcPct val="90000"/>
              </a:lnSpc>
              <a:buFontTx/>
              <a:buNone/>
            </a:pPr>
            <a:endParaRPr lang="en-US" altLang="en-US" dirty="0"/>
          </a:p>
        </p:txBody>
      </p:sp>
      <p:pic>
        <p:nvPicPr>
          <p:cNvPr id="3079" name="Picture 7" descr="https://www.irishtimes.com/polopoly_fs/1.2783046.1473283638!/image/image.jpg_gen/derivatives/box_620_330/image.jpg">
            <a:extLst>
              <a:ext uri="{FF2B5EF4-FFF2-40B4-BE49-F238E27FC236}">
                <a16:creationId xmlns:a16="http://schemas.microsoft.com/office/drawing/2014/main" id="{21638629-E508-406B-94A5-581E0424B5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"/>
            <a:ext cx="5029200" cy="267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F5DC153-B944-426B-900B-90D4D475D9D5}"/>
              </a:ext>
            </a:extLst>
          </p:cNvPr>
          <p:cNvSpPr txBox="1"/>
          <p:nvPr/>
        </p:nvSpPr>
        <p:spPr>
          <a:xfrm>
            <a:off x="498763" y="1708634"/>
            <a:ext cx="47082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More details in our wiki:</a:t>
            </a:r>
          </a:p>
          <a:p>
            <a:r>
              <a:rPr lang="en-US" dirty="0">
                <a:hlinkClick r:id="rId3"/>
              </a:rPr>
              <a:t>https://wiki.bnl.gov/sPHENIX/index.php/Condor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760514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08FC9F-FFF3-4089-9FCA-41D6EF7BE9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HELP!!!!!!!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59A9248-D229-4B99-A1ED-2A99FA11CAA9}"/>
              </a:ext>
            </a:extLst>
          </p:cNvPr>
          <p:cNvSpPr txBox="1"/>
          <p:nvPr/>
        </p:nvSpPr>
        <p:spPr>
          <a:xfrm>
            <a:off x="672595" y="1804988"/>
            <a:ext cx="10846811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Subscribe to the software list:</a:t>
            </a:r>
          </a:p>
          <a:p>
            <a:pPr lvl="1"/>
            <a:r>
              <a:rPr lang="en-US" i="1" dirty="0">
                <a:hlinkClick r:id="rId2"/>
              </a:rPr>
              <a:t>https://lists.bnl.gov/mailman/listinfo/sphenix-software-l</a:t>
            </a:r>
            <a:endParaRPr lang="en-US" i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Debugging tools</a:t>
            </a:r>
          </a:p>
          <a:p>
            <a:pPr lvl="1"/>
            <a:r>
              <a:rPr lang="en-US" i="1" dirty="0">
                <a:hlinkClick r:id="rId3"/>
              </a:rPr>
              <a:t>https://wiki.bnl.gov/sPHENIX/index.php/Tools</a:t>
            </a: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/>
              <a:t>Mattermost</a:t>
            </a:r>
            <a:r>
              <a:rPr lang="en-US" sz="2000" dirty="0"/>
              <a:t> chat (BNL hosted open source slack). Still in the process of setting it up, it is a private channel and you need an invite from us to join. No BNL account needed:</a:t>
            </a:r>
          </a:p>
          <a:p>
            <a:pPr lvl="1"/>
            <a:r>
              <a:rPr lang="en-US" sz="2000" i="1" dirty="0">
                <a:hlinkClick r:id="rId4"/>
              </a:rPr>
              <a:t>https://chat.sdcc.bnl.gov/sphenix/channels/sphenix-software</a:t>
            </a:r>
            <a:endParaRPr lang="en-US" sz="2000" i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Last</a:t>
            </a:r>
            <a:r>
              <a:rPr lang="en-US" sz="2000" i="1" dirty="0"/>
              <a:t> resort:</a:t>
            </a:r>
          </a:p>
          <a:p>
            <a:pPr lvl="1"/>
            <a:r>
              <a:rPr lang="en-US" sz="2000" dirty="0"/>
              <a:t>Send mail to </a:t>
            </a:r>
            <a:r>
              <a:rPr lang="en-US" sz="2000" dirty="0" err="1"/>
              <a:t>Jin</a:t>
            </a:r>
            <a:r>
              <a:rPr lang="en-US" sz="2000" dirty="0"/>
              <a:t> Huang or Chris </a:t>
            </a:r>
            <a:r>
              <a:rPr lang="en-US" sz="2000" dirty="0" err="1"/>
              <a:t>Pinkenburg</a:t>
            </a:r>
            <a:r>
              <a:rPr lang="en-US" sz="2000" dirty="0"/>
              <a:t> (both works best)</a:t>
            </a:r>
          </a:p>
        </p:txBody>
      </p:sp>
    </p:spTree>
    <p:extLst>
      <p:ext uri="{BB962C8B-B14F-4D97-AF65-F5344CB8AC3E}">
        <p14:creationId xmlns:p14="http://schemas.microsoft.com/office/powerpoint/2010/main" val="352075036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>
            <a:extLst>
              <a:ext uri="{FF2B5EF4-FFF2-40B4-BE49-F238E27FC236}">
                <a16:creationId xmlns:a16="http://schemas.microsoft.com/office/drawing/2014/main" id="{ACEA58B3-A5A6-470F-9A24-4C3363FF2BD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9800" y="38100"/>
            <a:ext cx="7772400" cy="1143000"/>
          </a:xfrm>
        </p:spPr>
        <p:txBody>
          <a:bodyPr/>
          <a:lstStyle/>
          <a:p>
            <a:r>
              <a:rPr lang="en-US" altLang="en-US"/>
              <a:t>What’s next?</a:t>
            </a:r>
          </a:p>
        </p:txBody>
      </p:sp>
      <p:sp>
        <p:nvSpPr>
          <p:cNvPr id="48131" name="Rectangle 3">
            <a:extLst>
              <a:ext uri="{FF2B5EF4-FFF2-40B4-BE49-F238E27FC236}">
                <a16:creationId xmlns:a16="http://schemas.microsoft.com/office/drawing/2014/main" id="{D531C4CE-05E8-4108-B8A6-4807ED47A93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3182" y="1371600"/>
            <a:ext cx="11845636" cy="4114800"/>
          </a:xfrm>
        </p:spPr>
        <p:txBody>
          <a:bodyPr/>
          <a:lstStyle/>
          <a:p>
            <a:r>
              <a:rPr lang="en-US" altLang="en-US" dirty="0"/>
              <a:t>It’s only 3 years before data taking is scheduled to start</a:t>
            </a:r>
          </a:p>
          <a:p>
            <a:pPr marL="457200" lvl="1" indent="0">
              <a:buNone/>
            </a:pPr>
            <a:r>
              <a:rPr lang="en-US" altLang="en-US" dirty="0">
                <a:sym typeface="Wingdings" panose="05000000000000000000" pitchFamily="2" charset="2"/>
              </a:rPr>
              <a:t> Now is a good time to get involved, you can shape things and will have a large impact</a:t>
            </a:r>
            <a:endParaRPr lang="en-US" altLang="en-US" dirty="0"/>
          </a:p>
          <a:p>
            <a:r>
              <a:rPr lang="en-US" altLang="en-US" dirty="0"/>
              <a:t>Our software is a work in progress – it will continue to evolve for use by </a:t>
            </a:r>
            <a:r>
              <a:rPr lang="en-US" altLang="en-US" dirty="0" err="1"/>
              <a:t>sPHENIX</a:t>
            </a:r>
            <a:endParaRPr lang="en-US" altLang="en-US" dirty="0"/>
          </a:p>
          <a:p>
            <a:pPr lvl="1">
              <a:buFont typeface="Wingdings" panose="05000000000000000000" pitchFamily="2" charset="2"/>
              <a:buChar char="à"/>
            </a:pPr>
            <a:r>
              <a:rPr lang="en-US" altLang="en-US" dirty="0">
                <a:sym typeface="Wingdings" panose="05000000000000000000" pitchFamily="2" charset="2"/>
              </a:rPr>
              <a:t>New ideas are very welcome, contributions even more so</a:t>
            </a:r>
          </a:p>
          <a:p>
            <a:r>
              <a:rPr lang="en-US" altLang="en-US" dirty="0"/>
              <a:t>But </a:t>
            </a:r>
            <a:r>
              <a:rPr lang="en-US" altLang="en-US" b="1" dirty="0">
                <a:solidFill>
                  <a:srgbClr val="FF0000"/>
                </a:solidFill>
              </a:rPr>
              <a:t>keep it simple </a:t>
            </a:r>
            <a:r>
              <a:rPr lang="en-US" altLang="en-US" dirty="0"/>
              <a:t>– our software is a tool – not a monument</a:t>
            </a:r>
          </a:p>
        </p:txBody>
      </p:sp>
    </p:spTree>
    <p:extLst>
      <p:ext uri="{BB962C8B-B14F-4D97-AF65-F5344CB8AC3E}">
        <p14:creationId xmlns:p14="http://schemas.microsoft.com/office/powerpoint/2010/main" val="9391259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912921BB-CAD7-4981-BD9F-74793DAF5C0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9800" y="38100"/>
            <a:ext cx="7772400" cy="1143000"/>
          </a:xfrm>
        </p:spPr>
        <p:txBody>
          <a:bodyPr/>
          <a:lstStyle/>
          <a:p>
            <a:r>
              <a:rPr lang="en-US" altLang="en-US" dirty="0"/>
              <a:t>What does it do for us</a:t>
            </a:r>
          </a:p>
        </p:txBody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649CD34F-9D91-4273-9353-71C0E78BCFC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00766" y="1181100"/>
            <a:ext cx="8390467" cy="41148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altLang="en-US" dirty="0"/>
              <a:t>Read input files (many different types)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Write output files (different types, automatic saving of selected data objects)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Somewhat manages the Node Tree - our storage for data objects (more later)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Call the analysis/reconstruction modules in the order in which they were registered (correct ordering is responsibility of the user)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Make snapshots at any state of the reconstruction/analysis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Access to calibrations</a:t>
            </a:r>
          </a:p>
          <a:p>
            <a:pPr>
              <a:lnSpc>
                <a:spcPct val="90000"/>
              </a:lnSpc>
            </a:pPr>
            <a:endParaRPr lang="en-US" altLang="en-US" dirty="0"/>
          </a:p>
          <a:p>
            <a:pPr>
              <a:lnSpc>
                <a:spcPct val="90000"/>
              </a:lnSpc>
            </a:pPr>
            <a:endParaRPr lang="en-US" altLang="en-US" dirty="0"/>
          </a:p>
        </p:txBody>
      </p:sp>
      <p:sp>
        <p:nvSpPr>
          <p:cNvPr id="5" name="Text Box 5">
            <a:extLst>
              <a:ext uri="{FF2B5EF4-FFF2-40B4-BE49-F238E27FC236}">
                <a16:creationId xmlns:a16="http://schemas.microsoft.com/office/drawing/2014/main" id="{CCEE2BEE-111C-4249-9F7E-E94517265D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3984" y="5456766"/>
            <a:ext cx="9344033" cy="954107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2800" dirty="0"/>
              <a:t>Fun4All has been our workhorse for 16 years, running raw data</a:t>
            </a:r>
          </a:p>
          <a:p>
            <a:pPr algn="ctr"/>
            <a:r>
              <a:rPr lang="en-US" altLang="en-US" sz="2800" dirty="0"/>
              <a:t>reconstruction, analysis, simulations and embedding</a:t>
            </a:r>
          </a:p>
        </p:txBody>
      </p:sp>
    </p:spTree>
    <p:extLst>
      <p:ext uri="{BB962C8B-B14F-4D97-AF65-F5344CB8AC3E}">
        <p14:creationId xmlns:p14="http://schemas.microsoft.com/office/powerpoint/2010/main" val="23613505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3EFA09F9-C44E-4BB1-B2F9-E9891DCA99D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66900" y="38100"/>
            <a:ext cx="8458200" cy="495300"/>
          </a:xfrm>
        </p:spPr>
        <p:txBody>
          <a:bodyPr>
            <a:normAutofit fontScale="90000"/>
          </a:bodyPr>
          <a:lstStyle/>
          <a:p>
            <a:r>
              <a:rPr lang="en-US" altLang="en-US" dirty="0"/>
              <a:t>Structure of our framework Fun4All</a:t>
            </a:r>
          </a:p>
        </p:txBody>
      </p:sp>
      <p:sp>
        <p:nvSpPr>
          <p:cNvPr id="11267" name="Text Box 3">
            <a:extLst>
              <a:ext uri="{FF2B5EF4-FFF2-40B4-BE49-F238E27FC236}">
                <a16:creationId xmlns:a16="http://schemas.microsoft.com/office/drawing/2014/main" id="{080E1A04-28CE-4435-B929-812B9570A7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5643" y="6400800"/>
            <a:ext cx="10100714" cy="46166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That’s all there is to it, no backdoor communications – steered by ROOT macros</a:t>
            </a:r>
          </a:p>
        </p:txBody>
      </p:sp>
      <p:sp>
        <p:nvSpPr>
          <p:cNvPr id="11268" name="Line 4">
            <a:extLst>
              <a:ext uri="{FF2B5EF4-FFF2-40B4-BE49-F238E27FC236}">
                <a16:creationId xmlns:a16="http://schemas.microsoft.com/office/drawing/2014/main" id="{F32B4F20-8E5D-4FB1-8F83-E35F59F7D57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257925" y="2209800"/>
            <a:ext cx="1600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69" name="Text Box 5">
            <a:extLst>
              <a:ext uri="{FF2B5EF4-FFF2-40B4-BE49-F238E27FC236}">
                <a16:creationId xmlns:a16="http://schemas.microsoft.com/office/drawing/2014/main" id="{8718333A-39B7-40AC-BF46-48179EB905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89876" y="1954213"/>
            <a:ext cx="2308225" cy="457200"/>
          </a:xfrm>
          <a:prstGeom prst="rect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Output Managers</a:t>
            </a:r>
          </a:p>
        </p:txBody>
      </p:sp>
      <p:sp>
        <p:nvSpPr>
          <p:cNvPr id="11270" name="Text Box 6">
            <a:extLst>
              <a:ext uri="{FF2B5EF4-FFF2-40B4-BE49-F238E27FC236}">
                <a16:creationId xmlns:a16="http://schemas.microsoft.com/office/drawing/2014/main" id="{7007A671-5AF8-4450-8CF2-1CC7E2485B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5289" y="1960563"/>
            <a:ext cx="2105025" cy="457200"/>
          </a:xfrm>
          <a:prstGeom prst="rect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Input Managers</a:t>
            </a:r>
          </a:p>
        </p:txBody>
      </p:sp>
      <p:sp>
        <p:nvSpPr>
          <p:cNvPr id="11271" name="Text Box 7">
            <a:extLst>
              <a:ext uri="{FF2B5EF4-FFF2-40B4-BE49-F238E27FC236}">
                <a16:creationId xmlns:a16="http://schemas.microsoft.com/office/drawing/2014/main" id="{960C60CC-2E9B-41BC-9DB5-18DAF6FEAF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06901" y="1960563"/>
            <a:ext cx="1800225" cy="457200"/>
          </a:xfrm>
          <a:prstGeom prst="rect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Node Tree(s)</a:t>
            </a:r>
          </a:p>
        </p:txBody>
      </p:sp>
      <p:sp>
        <p:nvSpPr>
          <p:cNvPr id="11272" name="Text Box 8">
            <a:extLst>
              <a:ext uri="{FF2B5EF4-FFF2-40B4-BE49-F238E27FC236}">
                <a16:creationId xmlns:a16="http://schemas.microsoft.com/office/drawing/2014/main" id="{9A44AEF7-1A2B-4D24-8739-C573D40F8C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96191" y="3332163"/>
            <a:ext cx="4362092" cy="461665"/>
          </a:xfrm>
          <a:prstGeom prst="rect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Analysis/Reconstruction Modules</a:t>
            </a:r>
          </a:p>
        </p:txBody>
      </p:sp>
      <p:sp>
        <p:nvSpPr>
          <p:cNvPr id="11273" name="Line 9">
            <a:extLst>
              <a:ext uri="{FF2B5EF4-FFF2-40B4-BE49-F238E27FC236}">
                <a16:creationId xmlns:a16="http://schemas.microsoft.com/office/drawing/2014/main" id="{B48086EB-B09D-4804-89FF-2DACAB39A16A}"/>
              </a:ext>
            </a:extLst>
          </p:cNvPr>
          <p:cNvSpPr>
            <a:spLocks noChangeShapeType="1"/>
          </p:cNvSpPr>
          <p:nvPr/>
        </p:nvSpPr>
        <p:spPr bwMode="auto">
          <a:xfrm>
            <a:off x="5105400" y="2438401"/>
            <a:ext cx="0" cy="8794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74" name="Line 10">
            <a:extLst>
              <a:ext uri="{FF2B5EF4-FFF2-40B4-BE49-F238E27FC236}">
                <a16:creationId xmlns:a16="http://schemas.microsoft.com/office/drawing/2014/main" id="{F3D304B0-0C6A-4F71-B757-BDEAE27CB1AF}"/>
              </a:ext>
            </a:extLst>
          </p:cNvPr>
          <p:cNvSpPr>
            <a:spLocks noChangeShapeType="1"/>
          </p:cNvSpPr>
          <p:nvPr/>
        </p:nvSpPr>
        <p:spPr bwMode="auto">
          <a:xfrm>
            <a:off x="5334000" y="2514600"/>
            <a:ext cx="0" cy="76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275" name="Group 11">
            <a:extLst>
              <a:ext uri="{FF2B5EF4-FFF2-40B4-BE49-F238E27FC236}">
                <a16:creationId xmlns:a16="http://schemas.microsoft.com/office/drawing/2014/main" id="{AAB5BABC-2A0E-42E9-A616-F7E199664660}"/>
              </a:ext>
            </a:extLst>
          </p:cNvPr>
          <p:cNvGrpSpPr>
            <a:grpSpLocks/>
          </p:cNvGrpSpPr>
          <p:nvPr/>
        </p:nvGrpSpPr>
        <p:grpSpPr bwMode="auto">
          <a:xfrm>
            <a:off x="8223250" y="2541590"/>
            <a:ext cx="2436813" cy="1719263"/>
            <a:chOff x="4009" y="1614"/>
            <a:chExt cx="1535" cy="1083"/>
          </a:xfrm>
        </p:grpSpPr>
        <p:sp>
          <p:nvSpPr>
            <p:cNvPr id="11276" name="Text Box 12">
              <a:extLst>
                <a:ext uri="{FF2B5EF4-FFF2-40B4-BE49-F238E27FC236}">
                  <a16:creationId xmlns:a16="http://schemas.microsoft.com/office/drawing/2014/main" id="{8FD5DFD1-283D-4B8F-94E0-2A283E93C7A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37" y="1614"/>
              <a:ext cx="479" cy="288"/>
            </a:xfrm>
            <a:prstGeom prst="rect">
              <a:avLst/>
            </a:prstGeom>
            <a:solidFill>
              <a:srgbClr val="99CC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4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DST</a:t>
              </a:r>
            </a:p>
          </p:txBody>
        </p:sp>
        <p:sp>
          <p:nvSpPr>
            <p:cNvPr id="11277" name="Text Box 13">
              <a:extLst>
                <a:ext uri="{FF2B5EF4-FFF2-40B4-BE49-F238E27FC236}">
                  <a16:creationId xmlns:a16="http://schemas.microsoft.com/office/drawing/2014/main" id="{060797CA-7908-48AE-B1A4-D9785DA68CF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09" y="1993"/>
              <a:ext cx="1535" cy="288"/>
            </a:xfrm>
            <a:prstGeom prst="rect">
              <a:avLst/>
            </a:prstGeom>
            <a:solidFill>
              <a:srgbClr val="99CC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4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Raw Data (PRDF)</a:t>
              </a:r>
            </a:p>
          </p:txBody>
        </p:sp>
        <p:sp>
          <p:nvSpPr>
            <p:cNvPr id="11278" name="Text Box 14">
              <a:extLst>
                <a:ext uri="{FF2B5EF4-FFF2-40B4-BE49-F238E27FC236}">
                  <a16:creationId xmlns:a16="http://schemas.microsoft.com/office/drawing/2014/main" id="{09DAA470-5BE8-405F-9A35-49A259536EE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59" y="2406"/>
              <a:ext cx="741" cy="291"/>
            </a:xfrm>
            <a:prstGeom prst="rect">
              <a:avLst/>
            </a:prstGeom>
            <a:solidFill>
              <a:srgbClr val="99CC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4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HepMC</a:t>
              </a:r>
              <a:endPara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1279" name="Line 15">
            <a:extLst>
              <a:ext uri="{FF2B5EF4-FFF2-40B4-BE49-F238E27FC236}">
                <a16:creationId xmlns:a16="http://schemas.microsoft.com/office/drawing/2014/main" id="{D1930990-4F48-4811-98C4-B4EA7C1D1B2C}"/>
              </a:ext>
            </a:extLst>
          </p:cNvPr>
          <p:cNvSpPr>
            <a:spLocks noChangeShapeType="1"/>
          </p:cNvSpPr>
          <p:nvPr/>
        </p:nvSpPr>
        <p:spPr bwMode="auto">
          <a:xfrm>
            <a:off x="7062788" y="3783014"/>
            <a:ext cx="0" cy="9493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280" name="Group 16">
            <a:extLst>
              <a:ext uri="{FF2B5EF4-FFF2-40B4-BE49-F238E27FC236}">
                <a16:creationId xmlns:a16="http://schemas.microsoft.com/office/drawing/2014/main" id="{349A4435-CEA5-41E3-86FA-F795FAD06DAD}"/>
              </a:ext>
            </a:extLst>
          </p:cNvPr>
          <p:cNvGrpSpPr>
            <a:grpSpLocks/>
          </p:cNvGrpSpPr>
          <p:nvPr/>
        </p:nvGrpSpPr>
        <p:grpSpPr bwMode="auto">
          <a:xfrm>
            <a:off x="5899150" y="4732338"/>
            <a:ext cx="4478338" cy="1143000"/>
            <a:chOff x="2833" y="2928"/>
            <a:chExt cx="2821" cy="720"/>
          </a:xfrm>
        </p:grpSpPr>
        <p:sp>
          <p:nvSpPr>
            <p:cNvPr id="11281" name="Text Box 17">
              <a:extLst>
                <a:ext uri="{FF2B5EF4-FFF2-40B4-BE49-F238E27FC236}">
                  <a16:creationId xmlns:a16="http://schemas.microsoft.com/office/drawing/2014/main" id="{E79C36B3-AECA-4597-9006-5D8396F2A5A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33" y="2928"/>
              <a:ext cx="1656" cy="288"/>
            </a:xfrm>
            <a:prstGeom prst="rect">
              <a:avLst/>
            </a:prstGeom>
            <a:solidFill>
              <a:srgbClr val="FFCC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4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Histogram Manager</a:t>
              </a:r>
            </a:p>
          </p:txBody>
        </p:sp>
        <p:sp>
          <p:nvSpPr>
            <p:cNvPr id="11282" name="Text Box 18">
              <a:extLst>
                <a:ext uri="{FF2B5EF4-FFF2-40B4-BE49-F238E27FC236}">
                  <a16:creationId xmlns:a16="http://schemas.microsoft.com/office/drawing/2014/main" id="{B2D27E88-70CF-4D56-8675-7B6A1099D5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19" y="3360"/>
              <a:ext cx="835" cy="288"/>
            </a:xfrm>
            <a:prstGeom prst="rect">
              <a:avLst/>
            </a:prstGeom>
            <a:solidFill>
              <a:srgbClr val="99CC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4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Root File</a:t>
              </a:r>
            </a:p>
          </p:txBody>
        </p:sp>
        <p:sp>
          <p:nvSpPr>
            <p:cNvPr id="11283" name="Line 19">
              <a:extLst>
                <a:ext uri="{FF2B5EF4-FFF2-40B4-BE49-F238E27FC236}">
                  <a16:creationId xmlns:a16="http://schemas.microsoft.com/office/drawing/2014/main" id="{2FDB427D-3523-4D55-B259-04385274714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12" y="3216"/>
              <a:ext cx="288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1285" name="Line 21">
            <a:extLst>
              <a:ext uri="{FF2B5EF4-FFF2-40B4-BE49-F238E27FC236}">
                <a16:creationId xmlns:a16="http://schemas.microsoft.com/office/drawing/2014/main" id="{5A01F529-3BBD-4898-B2D9-8E0304D83B9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135563" y="3824288"/>
            <a:ext cx="0" cy="914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84" name="Text Box 20">
            <a:extLst>
              <a:ext uri="{FF2B5EF4-FFF2-40B4-BE49-F238E27FC236}">
                <a16:creationId xmlns:a16="http://schemas.microsoft.com/office/drawing/2014/main" id="{54ECFCB7-BDBB-4CF5-9D66-C843B91BF0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1439" y="4767263"/>
            <a:ext cx="1671637" cy="457200"/>
          </a:xfrm>
          <a:prstGeom prst="rect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Calibrations</a:t>
            </a:r>
          </a:p>
        </p:txBody>
      </p:sp>
      <p:sp>
        <p:nvSpPr>
          <p:cNvPr id="11287" name="Text Box 23">
            <a:extLst>
              <a:ext uri="{FF2B5EF4-FFF2-40B4-BE49-F238E27FC236}">
                <a16:creationId xmlns:a16="http://schemas.microsoft.com/office/drawing/2014/main" id="{2DC8FC55-438D-44E5-9BA1-147CCAF850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5088" y="5829428"/>
            <a:ext cx="1785937" cy="457200"/>
          </a:xfrm>
          <a:prstGeom prst="rect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PostGres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DB</a:t>
            </a:r>
          </a:p>
        </p:txBody>
      </p:sp>
      <p:grpSp>
        <p:nvGrpSpPr>
          <p:cNvPr id="11312" name="Group 48">
            <a:extLst>
              <a:ext uri="{FF2B5EF4-FFF2-40B4-BE49-F238E27FC236}">
                <a16:creationId xmlns:a16="http://schemas.microsoft.com/office/drawing/2014/main" id="{4BD56B82-176F-416F-A1C8-72C42B810E1E}"/>
              </a:ext>
            </a:extLst>
          </p:cNvPr>
          <p:cNvGrpSpPr>
            <a:grpSpLocks/>
          </p:cNvGrpSpPr>
          <p:nvPr/>
        </p:nvGrpSpPr>
        <p:grpSpPr bwMode="auto">
          <a:xfrm>
            <a:off x="5135563" y="5241862"/>
            <a:ext cx="282575" cy="539750"/>
            <a:chOff x="1566" y="3269"/>
            <a:chExt cx="178" cy="340"/>
          </a:xfrm>
        </p:grpSpPr>
        <p:sp>
          <p:nvSpPr>
            <p:cNvPr id="11291" name="Line 27">
              <a:extLst>
                <a:ext uri="{FF2B5EF4-FFF2-40B4-BE49-F238E27FC236}">
                  <a16:creationId xmlns:a16="http://schemas.microsoft.com/office/drawing/2014/main" id="{4CC8B7C3-667B-4C50-80A7-D5FEBEAD344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44" y="3269"/>
              <a:ext cx="0" cy="3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292" name="Line 28">
              <a:extLst>
                <a:ext uri="{FF2B5EF4-FFF2-40B4-BE49-F238E27FC236}">
                  <a16:creationId xmlns:a16="http://schemas.microsoft.com/office/drawing/2014/main" id="{CD9ABA1C-258F-42D6-879F-4E9F75BCB77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566" y="3277"/>
              <a:ext cx="0" cy="3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1293" name="Text Box 29">
            <a:extLst>
              <a:ext uri="{FF2B5EF4-FFF2-40B4-BE49-F238E27FC236}">
                <a16:creationId xmlns:a16="http://schemas.microsoft.com/office/drawing/2014/main" id="{BD8BC22C-B2FE-40BA-B5CB-4CB22D1030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920751"/>
            <a:ext cx="6096000" cy="519113"/>
          </a:xfrm>
          <a:prstGeom prst="rect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Fun4AllServer</a:t>
            </a:r>
          </a:p>
        </p:txBody>
      </p:sp>
      <p:sp>
        <p:nvSpPr>
          <p:cNvPr id="11294" name="Line 30">
            <a:extLst>
              <a:ext uri="{FF2B5EF4-FFF2-40B4-BE49-F238E27FC236}">
                <a16:creationId xmlns:a16="http://schemas.microsoft.com/office/drawing/2014/main" id="{0CBA4523-5455-47F6-B484-9FDB047F8CD2}"/>
              </a:ext>
            </a:extLst>
          </p:cNvPr>
          <p:cNvSpPr>
            <a:spLocks noChangeShapeType="1"/>
          </p:cNvSpPr>
          <p:nvPr/>
        </p:nvSpPr>
        <p:spPr bwMode="auto">
          <a:xfrm>
            <a:off x="3781425" y="2209800"/>
            <a:ext cx="609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95" name="Line 31">
            <a:extLst>
              <a:ext uri="{FF2B5EF4-FFF2-40B4-BE49-F238E27FC236}">
                <a16:creationId xmlns:a16="http://schemas.microsoft.com/office/drawing/2014/main" id="{5381E73D-1378-4CCD-B491-C7D6A3C7B8B1}"/>
              </a:ext>
            </a:extLst>
          </p:cNvPr>
          <p:cNvSpPr>
            <a:spLocks noChangeShapeType="1"/>
          </p:cNvSpPr>
          <p:nvPr/>
        </p:nvSpPr>
        <p:spPr bwMode="auto">
          <a:xfrm>
            <a:off x="6627813" y="1530350"/>
            <a:ext cx="0" cy="1676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96" name="Line 32">
            <a:extLst>
              <a:ext uri="{FF2B5EF4-FFF2-40B4-BE49-F238E27FC236}">
                <a16:creationId xmlns:a16="http://schemas.microsoft.com/office/drawing/2014/main" id="{5492DD5D-AD0E-42AF-A837-7258993F6358}"/>
              </a:ext>
            </a:extLst>
          </p:cNvPr>
          <p:cNvSpPr>
            <a:spLocks noChangeShapeType="1"/>
          </p:cNvSpPr>
          <p:nvPr/>
        </p:nvSpPr>
        <p:spPr bwMode="auto">
          <a:xfrm>
            <a:off x="6932613" y="1530350"/>
            <a:ext cx="0" cy="1676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97" name="Line 33">
            <a:extLst>
              <a:ext uri="{FF2B5EF4-FFF2-40B4-BE49-F238E27FC236}">
                <a16:creationId xmlns:a16="http://schemas.microsoft.com/office/drawing/2014/main" id="{823E46F6-ABAE-45D5-90E1-2DB119E44516}"/>
              </a:ext>
            </a:extLst>
          </p:cNvPr>
          <p:cNvSpPr>
            <a:spLocks noChangeShapeType="1"/>
          </p:cNvSpPr>
          <p:nvPr/>
        </p:nvSpPr>
        <p:spPr bwMode="auto">
          <a:xfrm>
            <a:off x="3352800" y="1447800"/>
            <a:ext cx="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98" name="Line 34">
            <a:extLst>
              <a:ext uri="{FF2B5EF4-FFF2-40B4-BE49-F238E27FC236}">
                <a16:creationId xmlns:a16="http://schemas.microsoft.com/office/drawing/2014/main" id="{411E4489-CF86-4FB9-9A8C-BC9D85830F96}"/>
              </a:ext>
            </a:extLst>
          </p:cNvPr>
          <p:cNvSpPr>
            <a:spLocks noChangeShapeType="1"/>
          </p:cNvSpPr>
          <p:nvPr/>
        </p:nvSpPr>
        <p:spPr bwMode="auto">
          <a:xfrm>
            <a:off x="3581400" y="1447800"/>
            <a:ext cx="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99" name="Line 35">
            <a:extLst>
              <a:ext uri="{FF2B5EF4-FFF2-40B4-BE49-F238E27FC236}">
                <a16:creationId xmlns:a16="http://schemas.microsoft.com/office/drawing/2014/main" id="{29839BA2-9947-4242-BAA2-BDBF7D612E3C}"/>
              </a:ext>
            </a:extLst>
          </p:cNvPr>
          <p:cNvSpPr>
            <a:spLocks noChangeShapeType="1"/>
          </p:cNvSpPr>
          <p:nvPr/>
        </p:nvSpPr>
        <p:spPr bwMode="auto">
          <a:xfrm>
            <a:off x="8382000" y="1447800"/>
            <a:ext cx="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300" name="Line 36">
            <a:extLst>
              <a:ext uri="{FF2B5EF4-FFF2-40B4-BE49-F238E27FC236}">
                <a16:creationId xmlns:a16="http://schemas.microsoft.com/office/drawing/2014/main" id="{F6712A8F-C8B3-4859-A485-1872657BC10E}"/>
              </a:ext>
            </a:extLst>
          </p:cNvPr>
          <p:cNvSpPr>
            <a:spLocks noChangeShapeType="1"/>
          </p:cNvSpPr>
          <p:nvPr/>
        </p:nvSpPr>
        <p:spPr bwMode="auto">
          <a:xfrm>
            <a:off x="8610600" y="1447800"/>
            <a:ext cx="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301" name="Text Box 37">
            <a:extLst>
              <a:ext uri="{FF2B5EF4-FFF2-40B4-BE49-F238E27FC236}">
                <a16:creationId xmlns:a16="http://schemas.microsoft.com/office/drawing/2014/main" id="{E69BC32D-876D-443B-A021-3E8C3BA1B8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1" y="952500"/>
            <a:ext cx="709613" cy="457200"/>
          </a:xfrm>
          <a:prstGeom prst="rect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</a:t>
            </a:r>
          </a:p>
        </p:txBody>
      </p:sp>
      <p:sp>
        <p:nvSpPr>
          <p:cNvPr id="11302" name="Line 38">
            <a:extLst>
              <a:ext uri="{FF2B5EF4-FFF2-40B4-BE49-F238E27FC236}">
                <a16:creationId xmlns:a16="http://schemas.microsoft.com/office/drawing/2014/main" id="{0C6D9A53-0009-420F-9693-C7E703FF3D43}"/>
              </a:ext>
            </a:extLst>
          </p:cNvPr>
          <p:cNvSpPr>
            <a:spLocks noChangeShapeType="1"/>
          </p:cNvSpPr>
          <p:nvPr/>
        </p:nvSpPr>
        <p:spPr bwMode="auto">
          <a:xfrm>
            <a:off x="2555875" y="1195388"/>
            <a:ext cx="457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303" name="Line 39">
            <a:extLst>
              <a:ext uri="{FF2B5EF4-FFF2-40B4-BE49-F238E27FC236}">
                <a16:creationId xmlns:a16="http://schemas.microsoft.com/office/drawing/2014/main" id="{E909C2D6-8B97-421E-AF7C-7BCA54BA345D}"/>
              </a:ext>
            </a:extLst>
          </p:cNvPr>
          <p:cNvSpPr>
            <a:spLocks noChangeShapeType="1"/>
          </p:cNvSpPr>
          <p:nvPr/>
        </p:nvSpPr>
        <p:spPr bwMode="auto">
          <a:xfrm>
            <a:off x="5105400" y="1447800"/>
            <a:ext cx="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304" name="Line 40">
            <a:extLst>
              <a:ext uri="{FF2B5EF4-FFF2-40B4-BE49-F238E27FC236}">
                <a16:creationId xmlns:a16="http://schemas.microsoft.com/office/drawing/2014/main" id="{63C1AD5A-B60E-44C9-9677-62387D75B189}"/>
              </a:ext>
            </a:extLst>
          </p:cNvPr>
          <p:cNvSpPr>
            <a:spLocks noChangeShapeType="1"/>
          </p:cNvSpPr>
          <p:nvPr/>
        </p:nvSpPr>
        <p:spPr bwMode="auto">
          <a:xfrm>
            <a:off x="5334000" y="1447800"/>
            <a:ext cx="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305" name="Group 41">
            <a:extLst>
              <a:ext uri="{FF2B5EF4-FFF2-40B4-BE49-F238E27FC236}">
                <a16:creationId xmlns:a16="http://schemas.microsoft.com/office/drawing/2014/main" id="{4FDCEAE4-7A22-4B05-969B-C34337F06B9E}"/>
              </a:ext>
            </a:extLst>
          </p:cNvPr>
          <p:cNvGrpSpPr>
            <a:grpSpLocks/>
          </p:cNvGrpSpPr>
          <p:nvPr/>
        </p:nvGrpSpPr>
        <p:grpSpPr bwMode="auto">
          <a:xfrm>
            <a:off x="735544" y="2587626"/>
            <a:ext cx="2436813" cy="2822575"/>
            <a:chOff x="90" y="1630"/>
            <a:chExt cx="1535" cy="1778"/>
          </a:xfrm>
        </p:grpSpPr>
        <p:sp>
          <p:nvSpPr>
            <p:cNvPr id="11306" name="Text Box 42">
              <a:extLst>
                <a:ext uri="{FF2B5EF4-FFF2-40B4-BE49-F238E27FC236}">
                  <a16:creationId xmlns:a16="http://schemas.microsoft.com/office/drawing/2014/main" id="{5C932340-CD78-43D7-85FF-B143AAF1D3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8" y="1630"/>
              <a:ext cx="479" cy="288"/>
            </a:xfrm>
            <a:prstGeom prst="rect">
              <a:avLst/>
            </a:prstGeom>
            <a:solidFill>
              <a:srgbClr val="99CC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4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DST</a:t>
              </a:r>
            </a:p>
          </p:txBody>
        </p:sp>
        <p:sp>
          <p:nvSpPr>
            <p:cNvPr id="11307" name="Text Box 43">
              <a:extLst>
                <a:ext uri="{FF2B5EF4-FFF2-40B4-BE49-F238E27FC236}">
                  <a16:creationId xmlns:a16="http://schemas.microsoft.com/office/drawing/2014/main" id="{D255E15F-D86B-4708-AF62-585E51C94D9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0" y="2002"/>
              <a:ext cx="1535" cy="288"/>
            </a:xfrm>
            <a:prstGeom prst="rect">
              <a:avLst/>
            </a:prstGeom>
            <a:solidFill>
              <a:srgbClr val="99CC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4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Raw Data (PRDF)</a:t>
              </a:r>
            </a:p>
          </p:txBody>
        </p:sp>
        <p:sp>
          <p:nvSpPr>
            <p:cNvPr id="11308" name="Text Box 44">
              <a:extLst>
                <a:ext uri="{FF2B5EF4-FFF2-40B4-BE49-F238E27FC236}">
                  <a16:creationId xmlns:a16="http://schemas.microsoft.com/office/drawing/2014/main" id="{CBD63C40-11CB-469D-93FC-17585D763D2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0" y="2375"/>
              <a:ext cx="1236" cy="288"/>
            </a:xfrm>
            <a:prstGeom prst="rect">
              <a:avLst/>
            </a:prstGeom>
            <a:solidFill>
              <a:srgbClr val="99CC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4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HepMC/Oscar</a:t>
              </a:r>
            </a:p>
          </p:txBody>
        </p:sp>
        <p:sp>
          <p:nvSpPr>
            <p:cNvPr id="11309" name="Text Box 45">
              <a:extLst>
                <a:ext uri="{FF2B5EF4-FFF2-40B4-BE49-F238E27FC236}">
                  <a16:creationId xmlns:a16="http://schemas.microsoft.com/office/drawing/2014/main" id="{D3E027DD-DDCA-4E58-8A60-EC08B281EAD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4" y="3120"/>
              <a:ext cx="627" cy="288"/>
            </a:xfrm>
            <a:prstGeom prst="rect">
              <a:avLst/>
            </a:prstGeom>
            <a:solidFill>
              <a:srgbClr val="99CC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4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Empty</a:t>
              </a:r>
            </a:p>
          </p:txBody>
        </p:sp>
        <p:sp>
          <p:nvSpPr>
            <p:cNvPr id="11310" name="Text Box 46">
              <a:extLst>
                <a:ext uri="{FF2B5EF4-FFF2-40B4-BE49-F238E27FC236}">
                  <a16:creationId xmlns:a16="http://schemas.microsoft.com/office/drawing/2014/main" id="{2B27D499-48FB-499E-B5C0-B73559620DC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1" y="2747"/>
              <a:ext cx="939" cy="291"/>
            </a:xfrm>
            <a:prstGeom prst="rect">
              <a:avLst/>
            </a:prstGeom>
            <a:solidFill>
              <a:srgbClr val="99CC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4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EIC smear</a:t>
              </a:r>
            </a:p>
          </p:txBody>
        </p:sp>
      </p:grpSp>
      <p:sp>
        <p:nvSpPr>
          <p:cNvPr id="45" name="Text Box 23">
            <a:extLst>
              <a:ext uri="{FF2B5EF4-FFF2-40B4-BE49-F238E27FC236}">
                <a16:creationId xmlns:a16="http://schemas.microsoft.com/office/drawing/2014/main" id="{8FA902DD-3F20-4FA0-9812-4A5A82DB56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60500" y="5837365"/>
            <a:ext cx="662361" cy="461665"/>
          </a:xfrm>
          <a:prstGeom prst="rect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File</a:t>
            </a:r>
          </a:p>
        </p:txBody>
      </p:sp>
      <p:grpSp>
        <p:nvGrpSpPr>
          <p:cNvPr id="46" name="Group 48">
            <a:extLst>
              <a:ext uri="{FF2B5EF4-FFF2-40B4-BE49-F238E27FC236}">
                <a16:creationId xmlns:a16="http://schemas.microsoft.com/office/drawing/2014/main" id="{21DAC46A-A976-4746-9BCD-C31C3109CB0F}"/>
              </a:ext>
            </a:extLst>
          </p:cNvPr>
          <p:cNvGrpSpPr>
            <a:grpSpLocks/>
          </p:cNvGrpSpPr>
          <p:nvPr/>
        </p:nvGrpSpPr>
        <p:grpSpPr bwMode="auto">
          <a:xfrm>
            <a:off x="4065333" y="5212461"/>
            <a:ext cx="282575" cy="539750"/>
            <a:chOff x="1566" y="3269"/>
            <a:chExt cx="178" cy="340"/>
          </a:xfrm>
        </p:grpSpPr>
        <p:sp>
          <p:nvSpPr>
            <p:cNvPr id="47" name="Line 27">
              <a:extLst>
                <a:ext uri="{FF2B5EF4-FFF2-40B4-BE49-F238E27FC236}">
                  <a16:creationId xmlns:a16="http://schemas.microsoft.com/office/drawing/2014/main" id="{5DB6AF94-B6BE-4A63-9675-0BD18D3DF0E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44" y="3269"/>
              <a:ext cx="0" cy="3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8" name="Line 28">
              <a:extLst>
                <a:ext uri="{FF2B5EF4-FFF2-40B4-BE49-F238E27FC236}">
                  <a16:creationId xmlns:a16="http://schemas.microsoft.com/office/drawing/2014/main" id="{BA05FD21-62B4-409E-844C-40C896E8512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566" y="3277"/>
              <a:ext cx="0" cy="3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661689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C36566-51CF-4D70-8370-FCB5ED392D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Simulations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B98F711-64B5-40C8-99CA-50545389BCF3}"/>
              </a:ext>
            </a:extLst>
          </p:cNvPr>
          <p:cNvSpPr txBox="1"/>
          <p:nvPr/>
        </p:nvSpPr>
        <p:spPr>
          <a:xfrm>
            <a:off x="1388533" y="1690688"/>
            <a:ext cx="10122964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GEANT4 based (no GEANT3, no virtual Monte Carlo)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Fully integrated into our analysis chain as Reconstruction Module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Modular design – all detectors are self contained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Configured on the macro level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Generic detectors (boxes, cylinders, cones) exist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err="1"/>
              <a:t>sPHENIX</a:t>
            </a:r>
            <a:r>
              <a:rPr lang="en-US" sz="2800" dirty="0"/>
              <a:t> subdetectors fully implemented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8 years of development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BD60C14-AE07-44F9-A3C8-0D53656D7D21}"/>
              </a:ext>
            </a:extLst>
          </p:cNvPr>
          <p:cNvSpPr txBox="1"/>
          <p:nvPr/>
        </p:nvSpPr>
        <p:spPr>
          <a:xfrm>
            <a:off x="1591733" y="5130800"/>
            <a:ext cx="665990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Tutorials:</a:t>
            </a:r>
          </a:p>
          <a:p>
            <a:r>
              <a:rPr lang="en-US" sz="2400" dirty="0">
                <a:hlinkClick r:id="rId2"/>
              </a:rPr>
              <a:t>https://github.com/sPHENIX-Collaboration/tutorials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112878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DB0499BB-4D46-49F6-867A-8F498419AFA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9800" y="-190500"/>
            <a:ext cx="7772400" cy="1143000"/>
          </a:xfrm>
        </p:spPr>
        <p:txBody>
          <a:bodyPr>
            <a:normAutofit/>
          </a:bodyPr>
          <a:lstStyle/>
          <a:p>
            <a:r>
              <a:rPr lang="en-US" altLang="en-US" cap="none" dirty="0">
                <a:latin typeface="Calibri" panose="020F0502020204030204" pitchFamily="34" charset="0"/>
                <a:cs typeface="Calibri" panose="020F0502020204030204" pitchFamily="34" charset="0"/>
              </a:rPr>
              <a:t>G4 program flow within Fun4All</a:t>
            </a:r>
          </a:p>
        </p:txBody>
      </p:sp>
      <p:sp>
        <p:nvSpPr>
          <p:cNvPr id="18435" name="Text Box 3">
            <a:extLst>
              <a:ext uri="{FF2B5EF4-FFF2-40B4-BE49-F238E27FC236}">
                <a16:creationId xmlns:a16="http://schemas.microsoft.com/office/drawing/2014/main" id="{27E141EB-7C54-4749-AF40-EF9DB480E6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760413"/>
            <a:ext cx="15430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Fun4AllServer</a:t>
            </a:r>
          </a:p>
        </p:txBody>
      </p:sp>
      <p:sp>
        <p:nvSpPr>
          <p:cNvPr id="18436" name="Text Box 4">
            <a:extLst>
              <a:ext uri="{FF2B5EF4-FFF2-40B4-BE49-F238E27FC236}">
                <a16:creationId xmlns:a16="http://schemas.microsoft.com/office/drawing/2014/main" id="{6817D573-508A-40CF-AED9-ACEB5C91C4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2057400"/>
            <a:ext cx="11645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PHG4Reco</a:t>
            </a:r>
          </a:p>
        </p:txBody>
      </p:sp>
      <p:sp>
        <p:nvSpPr>
          <p:cNvPr id="18437" name="Text Box 5">
            <a:extLst>
              <a:ext uri="{FF2B5EF4-FFF2-40B4-BE49-F238E27FC236}">
                <a16:creationId xmlns:a16="http://schemas.microsoft.com/office/drawing/2014/main" id="{9244D4E5-D8CC-413E-ACF8-41229AC72B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1211" y="2209800"/>
            <a:ext cx="461665" cy="46482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/>
          <a:p>
            <a:pPr algn="ctr"/>
            <a:r>
              <a:rPr lang="en-US" altLang="en-US" dirty="0"/>
              <a:t>Node tree</a:t>
            </a:r>
          </a:p>
        </p:txBody>
      </p:sp>
      <p:grpSp>
        <p:nvGrpSpPr>
          <p:cNvPr id="18438" name="Group 6">
            <a:extLst>
              <a:ext uri="{FF2B5EF4-FFF2-40B4-BE49-F238E27FC236}">
                <a16:creationId xmlns:a16="http://schemas.microsoft.com/office/drawing/2014/main" id="{D28D2735-288B-4190-B95C-F48497C20B5B}"/>
              </a:ext>
            </a:extLst>
          </p:cNvPr>
          <p:cNvGrpSpPr>
            <a:grpSpLocks/>
          </p:cNvGrpSpPr>
          <p:nvPr/>
        </p:nvGrpSpPr>
        <p:grpSpPr bwMode="auto">
          <a:xfrm>
            <a:off x="3962400" y="2819401"/>
            <a:ext cx="5486400" cy="823913"/>
            <a:chOff x="1536" y="1776"/>
            <a:chExt cx="3456" cy="519"/>
          </a:xfrm>
        </p:grpSpPr>
        <p:sp>
          <p:nvSpPr>
            <p:cNvPr id="18439" name="Text Box 7">
              <a:extLst>
                <a:ext uri="{FF2B5EF4-FFF2-40B4-BE49-F238E27FC236}">
                  <a16:creationId xmlns:a16="http://schemas.microsoft.com/office/drawing/2014/main" id="{CE17BC4A-04C4-420A-9DCC-47B38137947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36" y="1776"/>
              <a:ext cx="1301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/>
                <a:t>Interface Detector 1</a:t>
              </a:r>
            </a:p>
          </p:txBody>
        </p:sp>
        <p:grpSp>
          <p:nvGrpSpPr>
            <p:cNvPr id="18440" name="Group 8">
              <a:extLst>
                <a:ext uri="{FF2B5EF4-FFF2-40B4-BE49-F238E27FC236}">
                  <a16:creationId xmlns:a16="http://schemas.microsoft.com/office/drawing/2014/main" id="{799E264B-83A3-491D-827D-EE62201EB50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08" y="1776"/>
              <a:ext cx="1984" cy="519"/>
              <a:chOff x="3008" y="1776"/>
              <a:chExt cx="1984" cy="519"/>
            </a:xfrm>
          </p:grpSpPr>
          <p:sp>
            <p:nvSpPr>
              <p:cNvPr id="18441" name="Text Box 9">
                <a:extLst>
                  <a:ext uri="{FF2B5EF4-FFF2-40B4-BE49-F238E27FC236}">
                    <a16:creationId xmlns:a16="http://schemas.microsoft.com/office/drawing/2014/main" id="{15B8CA91-B376-4C0E-A4E7-0F16E522145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08" y="1776"/>
                <a:ext cx="1581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/>
                  <a:t>Construct() </a:t>
                </a:r>
                <a:r>
                  <a:rPr lang="en-US" altLang="en-US">
                    <a:sym typeface="Wingdings" panose="05000000000000000000" pitchFamily="2" charset="2"/>
                  </a:rPr>
                  <a:t> Geometry</a:t>
                </a:r>
                <a:endParaRPr lang="en-US" altLang="en-US"/>
              </a:p>
            </p:txBody>
          </p:sp>
          <p:sp>
            <p:nvSpPr>
              <p:cNvPr id="18442" name="Text Box 10">
                <a:extLst>
                  <a:ext uri="{FF2B5EF4-FFF2-40B4-BE49-F238E27FC236}">
                    <a16:creationId xmlns:a16="http://schemas.microsoft.com/office/drawing/2014/main" id="{C2211347-9E98-4C43-BD5F-A2C0684BD32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08" y="2064"/>
                <a:ext cx="1984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/>
                  <a:t>Stepping Action (Hit extraction)</a:t>
                </a:r>
              </a:p>
            </p:txBody>
          </p:sp>
        </p:grpSp>
        <p:sp>
          <p:nvSpPr>
            <p:cNvPr id="18443" name="Line 11">
              <a:extLst>
                <a:ext uri="{FF2B5EF4-FFF2-40B4-BE49-F238E27FC236}">
                  <a16:creationId xmlns:a16="http://schemas.microsoft.com/office/drawing/2014/main" id="{506C2040-D5F7-46AF-8EE7-BA6E969B659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84" y="1872"/>
              <a:ext cx="192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44" name="Line 12">
              <a:extLst>
                <a:ext uri="{FF2B5EF4-FFF2-40B4-BE49-F238E27FC236}">
                  <a16:creationId xmlns:a16="http://schemas.microsoft.com/office/drawing/2014/main" id="{780F6E97-5FBB-47B5-82DB-DF3905571D2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84" y="1920"/>
              <a:ext cx="192" cy="24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8445" name="Text Box 13">
            <a:extLst>
              <a:ext uri="{FF2B5EF4-FFF2-40B4-BE49-F238E27FC236}">
                <a16:creationId xmlns:a16="http://schemas.microsoft.com/office/drawing/2014/main" id="{03F55945-8D68-4080-AAD5-A232EC12B0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3886200"/>
            <a:ext cx="20659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/>
              <a:t>Interface Detector 2</a:t>
            </a:r>
          </a:p>
        </p:txBody>
      </p:sp>
      <p:grpSp>
        <p:nvGrpSpPr>
          <p:cNvPr id="18446" name="Group 14">
            <a:extLst>
              <a:ext uri="{FF2B5EF4-FFF2-40B4-BE49-F238E27FC236}">
                <a16:creationId xmlns:a16="http://schemas.microsoft.com/office/drawing/2014/main" id="{F49A1CC9-DDCD-4635-B8C9-DDEB8BB47DD6}"/>
              </a:ext>
            </a:extLst>
          </p:cNvPr>
          <p:cNvGrpSpPr>
            <a:grpSpLocks/>
          </p:cNvGrpSpPr>
          <p:nvPr/>
        </p:nvGrpSpPr>
        <p:grpSpPr bwMode="auto">
          <a:xfrm>
            <a:off x="6299200" y="3886201"/>
            <a:ext cx="3149600" cy="823913"/>
            <a:chOff x="3008" y="1776"/>
            <a:chExt cx="1984" cy="519"/>
          </a:xfrm>
        </p:grpSpPr>
        <p:sp>
          <p:nvSpPr>
            <p:cNvPr id="18447" name="Text Box 15">
              <a:extLst>
                <a:ext uri="{FF2B5EF4-FFF2-40B4-BE49-F238E27FC236}">
                  <a16:creationId xmlns:a16="http://schemas.microsoft.com/office/drawing/2014/main" id="{68244218-2C32-46FD-807F-96CB745F607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08" y="1776"/>
              <a:ext cx="1581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/>
                <a:t>Construct() </a:t>
              </a:r>
              <a:r>
                <a:rPr lang="en-US" altLang="en-US">
                  <a:sym typeface="Wingdings" panose="05000000000000000000" pitchFamily="2" charset="2"/>
                </a:rPr>
                <a:t> Geometry</a:t>
              </a:r>
              <a:endParaRPr lang="en-US" altLang="en-US"/>
            </a:p>
          </p:txBody>
        </p:sp>
        <p:sp>
          <p:nvSpPr>
            <p:cNvPr id="18448" name="Text Box 16">
              <a:extLst>
                <a:ext uri="{FF2B5EF4-FFF2-40B4-BE49-F238E27FC236}">
                  <a16:creationId xmlns:a16="http://schemas.microsoft.com/office/drawing/2014/main" id="{A0D3C6A0-A63B-4F98-8F81-535DEE7EBFD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08" y="2064"/>
              <a:ext cx="198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/>
                <a:t>Stepping Action (Hit extraction)</a:t>
              </a:r>
            </a:p>
          </p:txBody>
        </p:sp>
      </p:grpSp>
      <p:sp>
        <p:nvSpPr>
          <p:cNvPr id="18449" name="Line 17">
            <a:extLst>
              <a:ext uri="{FF2B5EF4-FFF2-40B4-BE49-F238E27FC236}">
                <a16:creationId xmlns:a16="http://schemas.microsoft.com/office/drawing/2014/main" id="{0AE7D494-E37C-4B52-AAEF-6C675E1B9FCF}"/>
              </a:ext>
            </a:extLst>
          </p:cNvPr>
          <p:cNvSpPr>
            <a:spLocks noChangeShapeType="1"/>
          </p:cNvSpPr>
          <p:nvPr/>
        </p:nvSpPr>
        <p:spPr bwMode="auto">
          <a:xfrm>
            <a:off x="5943600" y="4062413"/>
            <a:ext cx="3048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50" name="Line 18">
            <a:extLst>
              <a:ext uri="{FF2B5EF4-FFF2-40B4-BE49-F238E27FC236}">
                <a16:creationId xmlns:a16="http://schemas.microsoft.com/office/drawing/2014/main" id="{67751CE4-37B1-4D4E-9B8A-B4432D9DFE17}"/>
              </a:ext>
            </a:extLst>
          </p:cNvPr>
          <p:cNvSpPr>
            <a:spLocks noChangeShapeType="1"/>
          </p:cNvSpPr>
          <p:nvPr/>
        </p:nvSpPr>
        <p:spPr bwMode="auto">
          <a:xfrm>
            <a:off x="5943600" y="4114800"/>
            <a:ext cx="304800" cy="3810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51" name="Line 19">
            <a:extLst>
              <a:ext uri="{FF2B5EF4-FFF2-40B4-BE49-F238E27FC236}">
                <a16:creationId xmlns:a16="http://schemas.microsoft.com/office/drawing/2014/main" id="{2A44D3C8-BD39-4DCA-935F-9F71EFC35F69}"/>
              </a:ext>
            </a:extLst>
          </p:cNvPr>
          <p:cNvSpPr>
            <a:spLocks noChangeShapeType="1"/>
          </p:cNvSpPr>
          <p:nvPr/>
        </p:nvSpPr>
        <p:spPr bwMode="auto">
          <a:xfrm>
            <a:off x="4191000" y="2362200"/>
            <a:ext cx="0" cy="533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52" name="Line 20">
            <a:extLst>
              <a:ext uri="{FF2B5EF4-FFF2-40B4-BE49-F238E27FC236}">
                <a16:creationId xmlns:a16="http://schemas.microsoft.com/office/drawing/2014/main" id="{5361B42E-F28F-4267-8DA8-2FBA39BC24E3}"/>
              </a:ext>
            </a:extLst>
          </p:cNvPr>
          <p:cNvSpPr>
            <a:spLocks noChangeShapeType="1"/>
          </p:cNvSpPr>
          <p:nvPr/>
        </p:nvSpPr>
        <p:spPr bwMode="auto">
          <a:xfrm>
            <a:off x="4191000" y="3200400"/>
            <a:ext cx="0" cy="685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53" name="Line 21">
            <a:extLst>
              <a:ext uri="{FF2B5EF4-FFF2-40B4-BE49-F238E27FC236}">
                <a16:creationId xmlns:a16="http://schemas.microsoft.com/office/drawing/2014/main" id="{8340BD04-06FA-4B75-866A-60A66D5FFD70}"/>
              </a:ext>
            </a:extLst>
          </p:cNvPr>
          <p:cNvSpPr>
            <a:spLocks noChangeShapeType="1"/>
          </p:cNvSpPr>
          <p:nvPr/>
        </p:nvSpPr>
        <p:spPr bwMode="auto">
          <a:xfrm>
            <a:off x="3352800" y="1752600"/>
            <a:ext cx="0" cy="304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54" name="Text Box 22">
            <a:extLst>
              <a:ext uri="{FF2B5EF4-FFF2-40B4-BE49-F238E27FC236}">
                <a16:creationId xmlns:a16="http://schemas.microsoft.com/office/drawing/2014/main" id="{CED78545-FEA8-4606-9D94-4BA5E47590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17411" y="990600"/>
            <a:ext cx="461665" cy="42672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/>
          <a:p>
            <a:pPr algn="ctr"/>
            <a:r>
              <a:rPr lang="en-US" altLang="en-US" dirty="0"/>
              <a:t>Geant4</a:t>
            </a:r>
          </a:p>
        </p:txBody>
      </p:sp>
      <p:sp>
        <p:nvSpPr>
          <p:cNvPr id="18455" name="Line 23">
            <a:extLst>
              <a:ext uri="{FF2B5EF4-FFF2-40B4-BE49-F238E27FC236}">
                <a16:creationId xmlns:a16="http://schemas.microsoft.com/office/drawing/2014/main" id="{3238ED7B-5E4B-46BB-82CC-0F99DFD87ED6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0" y="2286000"/>
            <a:ext cx="47244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56" name="Line 24">
            <a:extLst>
              <a:ext uri="{FF2B5EF4-FFF2-40B4-BE49-F238E27FC236}">
                <a16:creationId xmlns:a16="http://schemas.microsoft.com/office/drawing/2014/main" id="{AFF7170C-37F9-4F73-82EF-B83BBFF818E5}"/>
              </a:ext>
            </a:extLst>
          </p:cNvPr>
          <p:cNvSpPr>
            <a:spLocks noChangeShapeType="1"/>
          </p:cNvSpPr>
          <p:nvPr/>
        </p:nvSpPr>
        <p:spPr bwMode="auto">
          <a:xfrm>
            <a:off x="8839200" y="3048000"/>
            <a:ext cx="6096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57" name="Line 25">
            <a:extLst>
              <a:ext uri="{FF2B5EF4-FFF2-40B4-BE49-F238E27FC236}">
                <a16:creationId xmlns:a16="http://schemas.microsoft.com/office/drawing/2014/main" id="{E56B5BC9-42C3-4A3B-9354-F0C25DCF3B1D}"/>
              </a:ext>
            </a:extLst>
          </p:cNvPr>
          <p:cNvSpPr>
            <a:spLocks noChangeShapeType="1"/>
          </p:cNvSpPr>
          <p:nvPr/>
        </p:nvSpPr>
        <p:spPr bwMode="auto">
          <a:xfrm>
            <a:off x="8915400" y="4114800"/>
            <a:ext cx="6096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58" name="Line 26">
            <a:extLst>
              <a:ext uri="{FF2B5EF4-FFF2-40B4-BE49-F238E27FC236}">
                <a16:creationId xmlns:a16="http://schemas.microsoft.com/office/drawing/2014/main" id="{C354A997-47BC-470B-92AD-4F4307C56F62}"/>
              </a:ext>
            </a:extLst>
          </p:cNvPr>
          <p:cNvSpPr>
            <a:spLocks noChangeShapeType="1"/>
          </p:cNvSpPr>
          <p:nvPr/>
        </p:nvSpPr>
        <p:spPr bwMode="auto">
          <a:xfrm>
            <a:off x="2362200" y="1219200"/>
            <a:ext cx="0" cy="9144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59" name="Line 27">
            <a:extLst>
              <a:ext uri="{FF2B5EF4-FFF2-40B4-BE49-F238E27FC236}">
                <a16:creationId xmlns:a16="http://schemas.microsoft.com/office/drawing/2014/main" id="{ACD6DD33-1596-4814-8D7D-A756ACFB9D3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372600" y="3505200"/>
            <a:ext cx="381000" cy="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60" name="Line 28">
            <a:extLst>
              <a:ext uri="{FF2B5EF4-FFF2-40B4-BE49-F238E27FC236}">
                <a16:creationId xmlns:a16="http://schemas.microsoft.com/office/drawing/2014/main" id="{5C1CBFCF-6D1D-465D-BAE2-4E15768F0A8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372600" y="4495800"/>
            <a:ext cx="381000" cy="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61" name="Line 29">
            <a:extLst>
              <a:ext uri="{FF2B5EF4-FFF2-40B4-BE49-F238E27FC236}">
                <a16:creationId xmlns:a16="http://schemas.microsoft.com/office/drawing/2014/main" id="{67EA3A17-DC85-4381-83BB-5A35922F4EC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819400" y="3505200"/>
            <a:ext cx="3505200" cy="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62" name="Line 30">
            <a:extLst>
              <a:ext uri="{FF2B5EF4-FFF2-40B4-BE49-F238E27FC236}">
                <a16:creationId xmlns:a16="http://schemas.microsoft.com/office/drawing/2014/main" id="{4D6EFA3A-6750-4CD9-AE32-4DBFDCDE85E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819400" y="4572000"/>
            <a:ext cx="3505200" cy="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63" name="Text Box 31">
            <a:extLst>
              <a:ext uri="{FF2B5EF4-FFF2-40B4-BE49-F238E27FC236}">
                <a16:creationId xmlns:a16="http://schemas.microsoft.com/office/drawing/2014/main" id="{70AFD012-04AD-4850-96AC-204D0E0A69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24213" y="4906963"/>
            <a:ext cx="1263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Digitisation</a:t>
            </a:r>
          </a:p>
        </p:txBody>
      </p:sp>
      <p:sp>
        <p:nvSpPr>
          <p:cNvPr id="18464" name="Line 32">
            <a:extLst>
              <a:ext uri="{FF2B5EF4-FFF2-40B4-BE49-F238E27FC236}">
                <a16:creationId xmlns:a16="http://schemas.microsoft.com/office/drawing/2014/main" id="{3D19F2FC-E515-478C-ABC1-460A71540CE6}"/>
              </a:ext>
            </a:extLst>
          </p:cNvPr>
          <p:cNvSpPr>
            <a:spLocks noChangeShapeType="1"/>
          </p:cNvSpPr>
          <p:nvPr/>
        </p:nvSpPr>
        <p:spPr bwMode="auto">
          <a:xfrm>
            <a:off x="3352800" y="2514600"/>
            <a:ext cx="0" cy="2362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65" name="Text Box 33">
            <a:extLst>
              <a:ext uri="{FF2B5EF4-FFF2-40B4-BE49-F238E27FC236}">
                <a16:creationId xmlns:a16="http://schemas.microsoft.com/office/drawing/2014/main" id="{EADE1DCC-6C50-4243-B8D1-3D3D4BD8FB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6438" y="5638801"/>
            <a:ext cx="20193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Tracking,Clustering</a:t>
            </a:r>
          </a:p>
        </p:txBody>
      </p:sp>
      <p:sp>
        <p:nvSpPr>
          <p:cNvPr id="18466" name="Text Box 34">
            <a:extLst>
              <a:ext uri="{FF2B5EF4-FFF2-40B4-BE49-F238E27FC236}">
                <a16:creationId xmlns:a16="http://schemas.microsoft.com/office/drawing/2014/main" id="{9FEFF65E-4F40-4455-B5AB-B7F079B004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00658" y="5193575"/>
            <a:ext cx="1117678" cy="432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 dirty="0" err="1"/>
              <a:t>RCdaq</a:t>
            </a:r>
            <a:endParaRPr lang="en-US" altLang="en-US" sz="2800" dirty="0"/>
          </a:p>
        </p:txBody>
      </p:sp>
      <p:sp>
        <p:nvSpPr>
          <p:cNvPr id="18467" name="Line 35">
            <a:extLst>
              <a:ext uri="{FF2B5EF4-FFF2-40B4-BE49-F238E27FC236}">
                <a16:creationId xmlns:a16="http://schemas.microsoft.com/office/drawing/2014/main" id="{390C0175-A4D8-42AD-BA5C-4CCD857E653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819400" y="5463569"/>
            <a:ext cx="3124200" cy="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8468" name="Group 36">
            <a:extLst>
              <a:ext uri="{FF2B5EF4-FFF2-40B4-BE49-F238E27FC236}">
                <a16:creationId xmlns:a16="http://schemas.microsoft.com/office/drawing/2014/main" id="{0B2464B0-CEFB-4A94-8EFB-A4BC1DCB4F3F}"/>
              </a:ext>
            </a:extLst>
          </p:cNvPr>
          <p:cNvGrpSpPr>
            <a:grpSpLocks/>
          </p:cNvGrpSpPr>
          <p:nvPr/>
        </p:nvGrpSpPr>
        <p:grpSpPr bwMode="auto">
          <a:xfrm>
            <a:off x="2814638" y="5046663"/>
            <a:ext cx="461962" cy="152400"/>
            <a:chOff x="813" y="3179"/>
            <a:chExt cx="291" cy="96"/>
          </a:xfrm>
        </p:grpSpPr>
        <p:sp>
          <p:nvSpPr>
            <p:cNvPr id="18469" name="Line 37">
              <a:extLst>
                <a:ext uri="{FF2B5EF4-FFF2-40B4-BE49-F238E27FC236}">
                  <a16:creationId xmlns:a16="http://schemas.microsoft.com/office/drawing/2014/main" id="{4A708EAB-8EBF-48C4-A480-D5E87DA9019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16" y="3179"/>
              <a:ext cx="288" cy="0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70" name="Line 38">
              <a:extLst>
                <a:ext uri="{FF2B5EF4-FFF2-40B4-BE49-F238E27FC236}">
                  <a16:creationId xmlns:a16="http://schemas.microsoft.com/office/drawing/2014/main" id="{4F510F44-0A34-4FCF-ADCB-CBA94DF8B11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13" y="3275"/>
              <a:ext cx="288" cy="0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8471" name="Group 39">
            <a:extLst>
              <a:ext uri="{FF2B5EF4-FFF2-40B4-BE49-F238E27FC236}">
                <a16:creationId xmlns:a16="http://schemas.microsoft.com/office/drawing/2014/main" id="{66D6DBB2-2EED-4E9E-A1F5-62E6BF0D620B}"/>
              </a:ext>
            </a:extLst>
          </p:cNvPr>
          <p:cNvGrpSpPr>
            <a:grpSpLocks/>
          </p:cNvGrpSpPr>
          <p:nvPr/>
        </p:nvGrpSpPr>
        <p:grpSpPr bwMode="auto">
          <a:xfrm>
            <a:off x="2819401" y="5715000"/>
            <a:ext cx="461963" cy="152400"/>
            <a:chOff x="813" y="3179"/>
            <a:chExt cx="291" cy="96"/>
          </a:xfrm>
        </p:grpSpPr>
        <p:sp>
          <p:nvSpPr>
            <p:cNvPr id="18472" name="Line 40">
              <a:extLst>
                <a:ext uri="{FF2B5EF4-FFF2-40B4-BE49-F238E27FC236}">
                  <a16:creationId xmlns:a16="http://schemas.microsoft.com/office/drawing/2014/main" id="{A045A25D-AFAC-4D92-A443-6F8E5C60A85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16" y="3179"/>
              <a:ext cx="288" cy="0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73" name="Line 41">
              <a:extLst>
                <a:ext uri="{FF2B5EF4-FFF2-40B4-BE49-F238E27FC236}">
                  <a16:creationId xmlns:a16="http://schemas.microsoft.com/office/drawing/2014/main" id="{3750DA43-53F1-4D1D-AE6E-DCD0C5EE30C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13" y="3275"/>
              <a:ext cx="288" cy="0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8474" name="Line 42">
            <a:extLst>
              <a:ext uri="{FF2B5EF4-FFF2-40B4-BE49-F238E27FC236}">
                <a16:creationId xmlns:a16="http://schemas.microsoft.com/office/drawing/2014/main" id="{ABCB4CF7-AC10-4AD0-86C0-690CE41167CA}"/>
              </a:ext>
            </a:extLst>
          </p:cNvPr>
          <p:cNvSpPr>
            <a:spLocks noChangeShapeType="1"/>
          </p:cNvSpPr>
          <p:nvPr/>
        </p:nvSpPr>
        <p:spPr bwMode="auto">
          <a:xfrm>
            <a:off x="3359150" y="5316538"/>
            <a:ext cx="0" cy="381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75" name="Text Box 43">
            <a:extLst>
              <a:ext uri="{FF2B5EF4-FFF2-40B4-BE49-F238E27FC236}">
                <a16:creationId xmlns:a16="http://schemas.microsoft.com/office/drawing/2014/main" id="{2D6501D2-DE0D-49AD-96E9-3825153472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60725" y="6134101"/>
            <a:ext cx="3270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Jet Finding, Upsilons, Photons,…</a:t>
            </a:r>
          </a:p>
        </p:txBody>
      </p:sp>
      <p:grpSp>
        <p:nvGrpSpPr>
          <p:cNvPr id="18476" name="Group 44">
            <a:extLst>
              <a:ext uri="{FF2B5EF4-FFF2-40B4-BE49-F238E27FC236}">
                <a16:creationId xmlns:a16="http://schemas.microsoft.com/office/drawing/2014/main" id="{30D1F356-93D8-4145-A735-FE8BB13A8783}"/>
              </a:ext>
            </a:extLst>
          </p:cNvPr>
          <p:cNvGrpSpPr>
            <a:grpSpLocks/>
          </p:cNvGrpSpPr>
          <p:nvPr/>
        </p:nvGrpSpPr>
        <p:grpSpPr bwMode="auto">
          <a:xfrm>
            <a:off x="2784476" y="6242050"/>
            <a:ext cx="461963" cy="152400"/>
            <a:chOff x="813" y="3179"/>
            <a:chExt cx="291" cy="96"/>
          </a:xfrm>
        </p:grpSpPr>
        <p:sp>
          <p:nvSpPr>
            <p:cNvPr id="18477" name="Line 45">
              <a:extLst>
                <a:ext uri="{FF2B5EF4-FFF2-40B4-BE49-F238E27FC236}">
                  <a16:creationId xmlns:a16="http://schemas.microsoft.com/office/drawing/2014/main" id="{673D3496-CC2D-44B9-B1B7-239FFE07BD1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16" y="3179"/>
              <a:ext cx="288" cy="0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78" name="Line 46">
              <a:extLst>
                <a:ext uri="{FF2B5EF4-FFF2-40B4-BE49-F238E27FC236}">
                  <a16:creationId xmlns:a16="http://schemas.microsoft.com/office/drawing/2014/main" id="{682BCBD1-FAC7-407D-B35F-435939D6F4E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13" y="3275"/>
              <a:ext cx="288" cy="0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8479" name="Line 47">
            <a:extLst>
              <a:ext uri="{FF2B5EF4-FFF2-40B4-BE49-F238E27FC236}">
                <a16:creationId xmlns:a16="http://schemas.microsoft.com/office/drawing/2014/main" id="{5DF1D96D-047C-445F-B919-6D00B50C6BE8}"/>
              </a:ext>
            </a:extLst>
          </p:cNvPr>
          <p:cNvSpPr>
            <a:spLocks noChangeShapeType="1"/>
          </p:cNvSpPr>
          <p:nvPr/>
        </p:nvSpPr>
        <p:spPr bwMode="auto">
          <a:xfrm>
            <a:off x="3405188" y="5943600"/>
            <a:ext cx="0" cy="304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80" name="Line 48">
            <a:extLst>
              <a:ext uri="{FF2B5EF4-FFF2-40B4-BE49-F238E27FC236}">
                <a16:creationId xmlns:a16="http://schemas.microsoft.com/office/drawing/2014/main" id="{1875C168-5820-40EA-89B1-038FA492EB65}"/>
              </a:ext>
            </a:extLst>
          </p:cNvPr>
          <p:cNvSpPr>
            <a:spLocks noChangeShapeType="1"/>
          </p:cNvSpPr>
          <p:nvPr/>
        </p:nvSpPr>
        <p:spPr bwMode="auto">
          <a:xfrm>
            <a:off x="8223250" y="6019800"/>
            <a:ext cx="9906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81" name="Text Box 49">
            <a:extLst>
              <a:ext uri="{FF2B5EF4-FFF2-40B4-BE49-F238E27FC236}">
                <a16:creationId xmlns:a16="http://schemas.microsoft.com/office/drawing/2014/main" id="{65A0EA6F-1F69-4F5A-9FFC-C9FB766566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20200" y="5837238"/>
            <a:ext cx="603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calls</a:t>
            </a:r>
          </a:p>
        </p:txBody>
      </p:sp>
      <p:sp>
        <p:nvSpPr>
          <p:cNvPr id="18482" name="Line 50">
            <a:extLst>
              <a:ext uri="{FF2B5EF4-FFF2-40B4-BE49-F238E27FC236}">
                <a16:creationId xmlns:a16="http://schemas.microsoft.com/office/drawing/2014/main" id="{AB166D21-B659-46EA-AB61-D270808487D7}"/>
              </a:ext>
            </a:extLst>
          </p:cNvPr>
          <p:cNvSpPr>
            <a:spLocks noChangeShapeType="1"/>
          </p:cNvSpPr>
          <p:nvPr/>
        </p:nvSpPr>
        <p:spPr bwMode="auto">
          <a:xfrm>
            <a:off x="8202613" y="6430963"/>
            <a:ext cx="990600" cy="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83" name="Text Box 51">
            <a:extLst>
              <a:ext uri="{FF2B5EF4-FFF2-40B4-BE49-F238E27FC236}">
                <a16:creationId xmlns:a16="http://schemas.microsoft.com/office/drawing/2014/main" id="{3FC1C4DC-BEEC-4B8B-BE69-3796E66E6A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20200" y="6248400"/>
            <a:ext cx="100784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dataflow</a:t>
            </a:r>
          </a:p>
        </p:txBody>
      </p:sp>
      <p:sp>
        <p:nvSpPr>
          <p:cNvPr id="18484" name="Line 52">
            <a:extLst>
              <a:ext uri="{FF2B5EF4-FFF2-40B4-BE49-F238E27FC236}">
                <a16:creationId xmlns:a16="http://schemas.microsoft.com/office/drawing/2014/main" id="{D7C53959-5FB1-4908-9551-1221627BB516}"/>
              </a:ext>
            </a:extLst>
          </p:cNvPr>
          <p:cNvSpPr>
            <a:spLocks noChangeShapeType="1"/>
          </p:cNvSpPr>
          <p:nvPr/>
        </p:nvSpPr>
        <p:spPr bwMode="auto">
          <a:xfrm>
            <a:off x="8240714" y="5668963"/>
            <a:ext cx="981075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85" name="Text Box 53">
            <a:extLst>
              <a:ext uri="{FF2B5EF4-FFF2-40B4-BE49-F238E27FC236}">
                <a16:creationId xmlns:a16="http://schemas.microsoft.com/office/drawing/2014/main" id="{C9E15E4B-8E83-463E-B963-169ACE7AFC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20201" y="5486400"/>
            <a:ext cx="72526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Setup</a:t>
            </a:r>
          </a:p>
        </p:txBody>
      </p:sp>
      <p:sp>
        <p:nvSpPr>
          <p:cNvPr id="18486" name="Text Box 54">
            <a:extLst>
              <a:ext uri="{FF2B5EF4-FFF2-40B4-BE49-F238E27FC236}">
                <a16:creationId xmlns:a16="http://schemas.microsoft.com/office/drawing/2014/main" id="{C57AAA47-6826-48D1-A984-F99CC2CCAB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1" y="1382713"/>
            <a:ext cx="494244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Event generator (input file, single particle, pythia8)</a:t>
            </a:r>
          </a:p>
        </p:txBody>
      </p:sp>
      <p:sp>
        <p:nvSpPr>
          <p:cNvPr id="18487" name="Line 55">
            <a:extLst>
              <a:ext uri="{FF2B5EF4-FFF2-40B4-BE49-F238E27FC236}">
                <a16:creationId xmlns:a16="http://schemas.microsoft.com/office/drawing/2014/main" id="{36016DF6-B9AC-44B9-80A8-4B0128F88513}"/>
              </a:ext>
            </a:extLst>
          </p:cNvPr>
          <p:cNvSpPr>
            <a:spLocks noChangeShapeType="1"/>
          </p:cNvSpPr>
          <p:nvPr/>
        </p:nvSpPr>
        <p:spPr bwMode="auto">
          <a:xfrm>
            <a:off x="3352800" y="1143000"/>
            <a:ext cx="0" cy="304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88" name="Line 56">
            <a:extLst>
              <a:ext uri="{FF2B5EF4-FFF2-40B4-BE49-F238E27FC236}">
                <a16:creationId xmlns:a16="http://schemas.microsoft.com/office/drawing/2014/main" id="{C579C745-1197-4E92-A6F3-DF8A5AF9CD4C}"/>
              </a:ext>
            </a:extLst>
          </p:cNvPr>
          <p:cNvSpPr>
            <a:spLocks noChangeShapeType="1"/>
          </p:cNvSpPr>
          <p:nvPr/>
        </p:nvSpPr>
        <p:spPr bwMode="auto">
          <a:xfrm>
            <a:off x="8153400" y="1600200"/>
            <a:ext cx="1371600" cy="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89" name="Line 57">
            <a:extLst>
              <a:ext uri="{FF2B5EF4-FFF2-40B4-BE49-F238E27FC236}">
                <a16:creationId xmlns:a16="http://schemas.microsoft.com/office/drawing/2014/main" id="{D723C6FF-9E0A-4347-81F5-9C6B9965ACF1}"/>
              </a:ext>
            </a:extLst>
          </p:cNvPr>
          <p:cNvSpPr>
            <a:spLocks noChangeShapeType="1"/>
          </p:cNvSpPr>
          <p:nvPr/>
        </p:nvSpPr>
        <p:spPr bwMode="auto">
          <a:xfrm>
            <a:off x="2762250" y="6656388"/>
            <a:ext cx="990600" cy="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90" name="Text Box 58">
            <a:extLst>
              <a:ext uri="{FF2B5EF4-FFF2-40B4-BE49-F238E27FC236}">
                <a16:creationId xmlns:a16="http://schemas.microsoft.com/office/drawing/2014/main" id="{E4AF3E89-680D-4A6E-B213-731A1CEE20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0950" y="6473826"/>
            <a:ext cx="1320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Output Files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62DF7533-2A0E-45A2-B4D5-9C54C74B8124}"/>
              </a:ext>
            </a:extLst>
          </p:cNvPr>
          <p:cNvSpPr/>
          <p:nvPr/>
        </p:nvSpPr>
        <p:spPr>
          <a:xfrm>
            <a:off x="3962400" y="2710894"/>
            <a:ext cx="5707360" cy="1000683"/>
          </a:xfrm>
          <a:prstGeom prst="roundRect">
            <a:avLst/>
          </a:prstGeom>
          <a:noFill/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Text Box 34">
            <a:extLst>
              <a:ext uri="{FF2B5EF4-FFF2-40B4-BE49-F238E27FC236}">
                <a16:creationId xmlns:a16="http://schemas.microsoft.com/office/drawing/2014/main" id="{6ED14F84-2AEA-4DE9-9710-8D68D254FE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72073" y="1965137"/>
            <a:ext cx="440082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/>
              <a:t>Initializes Geant4 before detectors are added</a:t>
            </a:r>
          </a:p>
        </p:txBody>
      </p:sp>
      <p:sp>
        <p:nvSpPr>
          <p:cNvPr id="62" name="Text Box 34">
            <a:extLst>
              <a:ext uri="{FF2B5EF4-FFF2-40B4-BE49-F238E27FC236}">
                <a16:creationId xmlns:a16="http://schemas.microsoft.com/office/drawing/2014/main" id="{0063536E-23D6-4A03-8B7C-CA03F1D1F6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573" y="5102266"/>
            <a:ext cx="107260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/>
              <a:t>Raw Data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3EC75F8-3F69-4947-A2A5-106C0C13EB35}"/>
              </a:ext>
            </a:extLst>
          </p:cNvPr>
          <p:cNvGrpSpPr/>
          <p:nvPr/>
        </p:nvGrpSpPr>
        <p:grpSpPr>
          <a:xfrm>
            <a:off x="10507029" y="443427"/>
            <a:ext cx="1591415" cy="2471437"/>
            <a:chOff x="10507029" y="443427"/>
            <a:chExt cx="1591415" cy="2471437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188FC9DA-F3E0-4A54-901B-DC83A7687AC6}"/>
                </a:ext>
              </a:extLst>
            </p:cNvPr>
            <p:cNvSpPr txBox="1"/>
            <p:nvPr/>
          </p:nvSpPr>
          <p:spPr>
            <a:xfrm>
              <a:off x="10515600" y="606540"/>
              <a:ext cx="1582844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Modular: Each detector is its own entity providing the flexibility needed for complex setups</a:t>
              </a:r>
            </a:p>
          </p:txBody>
        </p:sp>
        <p:sp>
          <p:nvSpPr>
            <p:cNvPr id="63" name="Rectangle: Rounded Corners 62">
              <a:extLst>
                <a:ext uri="{FF2B5EF4-FFF2-40B4-BE49-F238E27FC236}">
                  <a16:creationId xmlns:a16="http://schemas.microsoft.com/office/drawing/2014/main" id="{4B27459B-786D-4E28-8B64-C9F4F06656C5}"/>
                </a:ext>
              </a:extLst>
            </p:cNvPr>
            <p:cNvSpPr/>
            <p:nvPr/>
          </p:nvSpPr>
          <p:spPr>
            <a:xfrm>
              <a:off x="10507029" y="443427"/>
              <a:ext cx="1526248" cy="2452173"/>
            </a:xfrm>
            <a:prstGeom prst="roundRect">
              <a:avLst/>
            </a:prstGeom>
            <a:noFill/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25ED101F-9E52-4049-B9D1-36EBBD80CB36}"/>
              </a:ext>
            </a:extLst>
          </p:cNvPr>
          <p:cNvSpPr txBox="1"/>
          <p:nvPr/>
        </p:nvSpPr>
        <p:spPr>
          <a:xfrm>
            <a:off x="10414279" y="3505200"/>
            <a:ext cx="189698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Generic detectors like boxes, cylinders, cones exist and can be configured on a macro level </a:t>
            </a:r>
          </a:p>
          <a:p>
            <a:endParaRPr lang="en-US" dirty="0"/>
          </a:p>
          <a:p>
            <a:r>
              <a:rPr lang="en-US" dirty="0"/>
              <a:t>No volume hierarchy, all detectors are put into world volume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34A3B4F-71B0-49F4-8FFD-70206C9D826A}"/>
              </a:ext>
            </a:extLst>
          </p:cNvPr>
          <p:cNvSpPr txBox="1"/>
          <p:nvPr/>
        </p:nvSpPr>
        <p:spPr>
          <a:xfrm>
            <a:off x="56272" y="2124791"/>
            <a:ext cx="191728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processing is done by chaining up modules. At every step the state of the Node Tree can be saved and the analysis can pick up where it left</a:t>
            </a:r>
          </a:p>
        </p:txBody>
      </p:sp>
      <p:sp>
        <p:nvSpPr>
          <p:cNvPr id="12" name="Arrow: Down 11">
            <a:extLst>
              <a:ext uri="{FF2B5EF4-FFF2-40B4-BE49-F238E27FC236}">
                <a16:creationId xmlns:a16="http://schemas.microsoft.com/office/drawing/2014/main" id="{66A2AE35-E269-458C-AD09-4D31D9150BEA}"/>
              </a:ext>
            </a:extLst>
          </p:cNvPr>
          <p:cNvSpPr/>
          <p:nvPr/>
        </p:nvSpPr>
        <p:spPr>
          <a:xfrm>
            <a:off x="1744397" y="5486400"/>
            <a:ext cx="484632" cy="111799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0A36904-E5CA-4FB5-A6E8-EAD052AD014F}"/>
              </a:ext>
            </a:extLst>
          </p:cNvPr>
          <p:cNvSpPr txBox="1"/>
          <p:nvPr/>
        </p:nvSpPr>
        <p:spPr>
          <a:xfrm>
            <a:off x="15261" y="5543849"/>
            <a:ext cx="17521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Common </a:t>
            </a:r>
            <a:r>
              <a:rPr lang="en-US" dirty="0" err="1"/>
              <a:t>reco</a:t>
            </a:r>
            <a:r>
              <a:rPr lang="en-US" dirty="0"/>
              <a:t> for raw and simulated data</a:t>
            </a:r>
          </a:p>
        </p:txBody>
      </p:sp>
    </p:spTree>
    <p:extLst>
      <p:ext uri="{BB962C8B-B14F-4D97-AF65-F5344CB8AC3E}">
        <p14:creationId xmlns:p14="http://schemas.microsoft.com/office/powerpoint/2010/main" val="27033497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0D87E764-A644-46A7-AB11-64811E64397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9800" y="0"/>
            <a:ext cx="7772400" cy="1143000"/>
          </a:xfrm>
        </p:spPr>
        <p:txBody>
          <a:bodyPr/>
          <a:lstStyle/>
          <a:p>
            <a:r>
              <a:rPr lang="en-US" altLang="en-US"/>
              <a:t>GEANT steps</a:t>
            </a:r>
          </a:p>
        </p:txBody>
      </p:sp>
      <p:sp>
        <p:nvSpPr>
          <p:cNvPr id="35843" name="Text Box 3">
            <a:extLst>
              <a:ext uri="{FF2B5EF4-FFF2-40B4-BE49-F238E27FC236}">
                <a16:creationId xmlns:a16="http://schemas.microsoft.com/office/drawing/2014/main" id="{4627298B-89BF-4E49-B459-DE1A3B9938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3926" y="1346200"/>
            <a:ext cx="8243475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dirty="0"/>
              <a:t>GEANT propagates particles one step at a time. The step size is</a:t>
            </a:r>
          </a:p>
          <a:p>
            <a:r>
              <a:rPr lang="en-US" altLang="en-US" sz="2400" dirty="0"/>
              <a:t>determined by the physics processes associated with the current</a:t>
            </a:r>
          </a:p>
          <a:p>
            <a:r>
              <a:rPr lang="en-US" altLang="en-US" sz="2400" dirty="0"/>
              <a:t>particle or when a boundary between volumes is crossed</a:t>
            </a:r>
          </a:p>
        </p:txBody>
      </p:sp>
      <p:grpSp>
        <p:nvGrpSpPr>
          <p:cNvPr id="35844" name="Group 4">
            <a:extLst>
              <a:ext uri="{FF2B5EF4-FFF2-40B4-BE49-F238E27FC236}">
                <a16:creationId xmlns:a16="http://schemas.microsoft.com/office/drawing/2014/main" id="{1FC7E0B6-E30E-4715-8A1E-B815F0406F32}"/>
              </a:ext>
            </a:extLst>
          </p:cNvPr>
          <p:cNvGrpSpPr>
            <a:grpSpLocks/>
          </p:cNvGrpSpPr>
          <p:nvPr/>
        </p:nvGrpSpPr>
        <p:grpSpPr bwMode="auto">
          <a:xfrm>
            <a:off x="2390775" y="3186113"/>
            <a:ext cx="7010400" cy="1981200"/>
            <a:chOff x="546" y="2448"/>
            <a:chExt cx="4416" cy="1248"/>
          </a:xfrm>
        </p:grpSpPr>
        <p:sp>
          <p:nvSpPr>
            <p:cNvPr id="35845" name="Rectangle 5">
              <a:extLst>
                <a:ext uri="{FF2B5EF4-FFF2-40B4-BE49-F238E27FC236}">
                  <a16:creationId xmlns:a16="http://schemas.microsoft.com/office/drawing/2014/main" id="{5C07F8F8-503F-4BCC-96AF-1CE2D86F28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44" y="2448"/>
              <a:ext cx="2784" cy="124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5846" name="Group 6">
              <a:extLst>
                <a:ext uri="{FF2B5EF4-FFF2-40B4-BE49-F238E27FC236}">
                  <a16:creationId xmlns:a16="http://schemas.microsoft.com/office/drawing/2014/main" id="{836FAC2A-54C4-4A4C-9ECC-11456A89EE8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46" y="2832"/>
              <a:ext cx="4416" cy="50"/>
              <a:chOff x="546" y="3244"/>
              <a:chExt cx="4416" cy="50"/>
            </a:xfrm>
          </p:grpSpPr>
          <p:sp>
            <p:nvSpPr>
              <p:cNvPr id="35847" name="Line 7">
                <a:extLst>
                  <a:ext uri="{FF2B5EF4-FFF2-40B4-BE49-F238E27FC236}">
                    <a16:creationId xmlns:a16="http://schemas.microsoft.com/office/drawing/2014/main" id="{6B912F25-2389-4975-A1D9-E831AF970AC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46" y="3270"/>
                <a:ext cx="441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848" name="Oval 8">
                <a:extLst>
                  <a:ext uri="{FF2B5EF4-FFF2-40B4-BE49-F238E27FC236}">
                    <a16:creationId xmlns:a16="http://schemas.microsoft.com/office/drawing/2014/main" id="{7A90AC8E-9AD8-4189-A464-7753786CA8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6" y="3246"/>
                <a:ext cx="48" cy="48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49" name="Oval 9">
                <a:extLst>
                  <a:ext uri="{FF2B5EF4-FFF2-40B4-BE49-F238E27FC236}">
                    <a16:creationId xmlns:a16="http://schemas.microsoft.com/office/drawing/2014/main" id="{B4DDA60E-1190-4101-B675-B1A0C32703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26" y="3246"/>
                <a:ext cx="48" cy="48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50" name="Oval 10">
                <a:extLst>
                  <a:ext uri="{FF2B5EF4-FFF2-40B4-BE49-F238E27FC236}">
                    <a16:creationId xmlns:a16="http://schemas.microsoft.com/office/drawing/2014/main" id="{FCCA0ADD-3A0D-46AC-AEA6-41AD1C6D77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14" y="3245"/>
                <a:ext cx="48" cy="48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51" name="Oval 11">
                <a:extLst>
                  <a:ext uri="{FF2B5EF4-FFF2-40B4-BE49-F238E27FC236}">
                    <a16:creationId xmlns:a16="http://schemas.microsoft.com/office/drawing/2014/main" id="{F728E084-7820-42D0-A3E1-1C9050ED90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8" y="3244"/>
                <a:ext cx="48" cy="48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52" name="Oval 12">
                <a:extLst>
                  <a:ext uri="{FF2B5EF4-FFF2-40B4-BE49-F238E27FC236}">
                    <a16:creationId xmlns:a16="http://schemas.microsoft.com/office/drawing/2014/main" id="{512FF7B9-28BE-436B-AA95-310AEF64A3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62" y="3245"/>
                <a:ext cx="48" cy="48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53" name="Oval 13">
                <a:extLst>
                  <a:ext uri="{FF2B5EF4-FFF2-40B4-BE49-F238E27FC236}">
                    <a16:creationId xmlns:a16="http://schemas.microsoft.com/office/drawing/2014/main" id="{DD3B3DF4-B809-4E23-91E4-2B2904E37A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86" y="3245"/>
                <a:ext cx="48" cy="48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54" name="Oval 14">
                <a:extLst>
                  <a:ext uri="{FF2B5EF4-FFF2-40B4-BE49-F238E27FC236}">
                    <a16:creationId xmlns:a16="http://schemas.microsoft.com/office/drawing/2014/main" id="{7A6E499F-AACA-47DB-8645-26BFB2A553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10" y="3245"/>
                <a:ext cx="48" cy="48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55" name="Oval 15">
                <a:extLst>
                  <a:ext uri="{FF2B5EF4-FFF2-40B4-BE49-F238E27FC236}">
                    <a16:creationId xmlns:a16="http://schemas.microsoft.com/office/drawing/2014/main" id="{8DF44933-AD82-4FAB-960F-48856E70A4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34" y="3244"/>
                <a:ext cx="48" cy="48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56" name="Oval 16">
                <a:extLst>
                  <a:ext uri="{FF2B5EF4-FFF2-40B4-BE49-F238E27FC236}">
                    <a16:creationId xmlns:a16="http://schemas.microsoft.com/office/drawing/2014/main" id="{66F395C7-6C42-457F-9D04-2F996ABB6A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58" y="3245"/>
                <a:ext cx="48" cy="48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57" name="Oval 17">
                <a:extLst>
                  <a:ext uri="{FF2B5EF4-FFF2-40B4-BE49-F238E27FC236}">
                    <a16:creationId xmlns:a16="http://schemas.microsoft.com/office/drawing/2014/main" id="{DCEB81C8-C5E3-4EE9-BA0E-D4DA5D37690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82" y="3245"/>
                <a:ext cx="48" cy="48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58" name="Oval 18">
                <a:extLst>
                  <a:ext uri="{FF2B5EF4-FFF2-40B4-BE49-F238E27FC236}">
                    <a16:creationId xmlns:a16="http://schemas.microsoft.com/office/drawing/2014/main" id="{5874B7A3-2DF5-4D9A-9914-4F4F8176FC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06" y="3245"/>
                <a:ext cx="48" cy="48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59" name="Oval 19">
                <a:extLst>
                  <a:ext uri="{FF2B5EF4-FFF2-40B4-BE49-F238E27FC236}">
                    <a16:creationId xmlns:a16="http://schemas.microsoft.com/office/drawing/2014/main" id="{388967A5-7E4D-476F-9B50-E457E43EAB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30" y="3245"/>
                <a:ext cx="48" cy="48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60" name="Oval 20">
                <a:extLst>
                  <a:ext uri="{FF2B5EF4-FFF2-40B4-BE49-F238E27FC236}">
                    <a16:creationId xmlns:a16="http://schemas.microsoft.com/office/drawing/2014/main" id="{51D95604-F4EE-453D-B501-88AB2AD805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54" y="3245"/>
                <a:ext cx="48" cy="48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61" name="Oval 21">
                <a:extLst>
                  <a:ext uri="{FF2B5EF4-FFF2-40B4-BE49-F238E27FC236}">
                    <a16:creationId xmlns:a16="http://schemas.microsoft.com/office/drawing/2014/main" id="{56EB8B44-4E9C-4D25-B77F-EB5A8E8EFD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78" y="3245"/>
                <a:ext cx="48" cy="48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62" name="Oval 22">
                <a:extLst>
                  <a:ext uri="{FF2B5EF4-FFF2-40B4-BE49-F238E27FC236}">
                    <a16:creationId xmlns:a16="http://schemas.microsoft.com/office/drawing/2014/main" id="{11192721-4E62-41F2-B6F7-717A6BA9AB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02" y="3245"/>
                <a:ext cx="48" cy="48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63" name="Oval 23">
                <a:extLst>
                  <a:ext uri="{FF2B5EF4-FFF2-40B4-BE49-F238E27FC236}">
                    <a16:creationId xmlns:a16="http://schemas.microsoft.com/office/drawing/2014/main" id="{32C818DE-AA16-4BE8-BEF3-4B71083338B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28" y="3246"/>
                <a:ext cx="48" cy="48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64" name="Oval 24">
                <a:extLst>
                  <a:ext uri="{FF2B5EF4-FFF2-40B4-BE49-F238E27FC236}">
                    <a16:creationId xmlns:a16="http://schemas.microsoft.com/office/drawing/2014/main" id="{83CE59A2-A510-40FA-9858-EAC16978F3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30" y="3246"/>
                <a:ext cx="48" cy="48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35865" name="Text Box 25">
            <a:extLst>
              <a:ext uri="{FF2B5EF4-FFF2-40B4-BE49-F238E27FC236}">
                <a16:creationId xmlns:a16="http://schemas.microsoft.com/office/drawing/2014/main" id="{697836B1-A9BF-45BF-A82E-CF36765D17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0364" y="5524500"/>
            <a:ext cx="8391273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2400" dirty="0"/>
              <a:t>After each step the user stepping method is called with a pointer</a:t>
            </a:r>
          </a:p>
          <a:p>
            <a:pPr algn="ctr"/>
            <a:r>
              <a:rPr lang="en-US" altLang="en-US" sz="2400" dirty="0"/>
              <a:t> to the current volume which has access to the full information</a:t>
            </a:r>
          </a:p>
          <a:p>
            <a:pPr algn="ctr"/>
            <a:r>
              <a:rPr lang="en-US" altLang="en-US" sz="2400" dirty="0"/>
              <a:t>(energy loss, particle momentum at beginning and end of step, …)</a:t>
            </a:r>
          </a:p>
        </p:txBody>
      </p:sp>
    </p:spTree>
    <p:extLst>
      <p:ext uri="{BB962C8B-B14F-4D97-AF65-F5344CB8AC3E}">
        <p14:creationId xmlns:p14="http://schemas.microsoft.com/office/powerpoint/2010/main" val="8364195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FD0DE7B7-46C3-451B-87EC-5BD581D2D73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5667" y="0"/>
            <a:ext cx="11260667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en-US" dirty="0"/>
              <a:t>Our G4Hits (you’ll hear us talking about them a lot)</a:t>
            </a:r>
          </a:p>
        </p:txBody>
      </p:sp>
      <p:sp>
        <p:nvSpPr>
          <p:cNvPr id="36867" name="Text Box 3">
            <a:extLst>
              <a:ext uri="{FF2B5EF4-FFF2-40B4-BE49-F238E27FC236}">
                <a16:creationId xmlns:a16="http://schemas.microsoft.com/office/drawing/2014/main" id="{CFAF6E73-487C-4C7E-A9ED-5996BAC716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8548" y="990600"/>
            <a:ext cx="9100278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2400" dirty="0"/>
              <a:t>In our stepping method we add the energy loss in each volume and</a:t>
            </a:r>
          </a:p>
          <a:p>
            <a:pPr algn="ctr"/>
            <a:r>
              <a:rPr lang="en-US" altLang="en-US" sz="2400" dirty="0"/>
              <a:t>store the entry and exit coordinates and time (and subdetector specific info like ionization energy, light output,…)</a:t>
            </a:r>
          </a:p>
        </p:txBody>
      </p:sp>
      <p:sp>
        <p:nvSpPr>
          <p:cNvPr id="36868" name="Text Box 4">
            <a:extLst>
              <a:ext uri="{FF2B5EF4-FFF2-40B4-BE49-F238E27FC236}">
                <a16:creationId xmlns:a16="http://schemas.microsoft.com/office/drawing/2014/main" id="{B2D1BA43-CDCE-4AC2-B2B2-FD087B110F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3175" y="5187683"/>
            <a:ext cx="964565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sz="2400" dirty="0"/>
              <a:t>We also keep the ancestry for G4Hits so any hit can be traced back to a primary particle. To reduce size we do not store particles which do not leave G4Hits and are not in the ancestry of a particle  which created a G4Hit</a:t>
            </a:r>
          </a:p>
        </p:txBody>
      </p:sp>
      <p:grpSp>
        <p:nvGrpSpPr>
          <p:cNvPr id="36869" name="Group 5">
            <a:extLst>
              <a:ext uri="{FF2B5EF4-FFF2-40B4-BE49-F238E27FC236}">
                <a16:creationId xmlns:a16="http://schemas.microsoft.com/office/drawing/2014/main" id="{6402A84B-BAAE-49F9-94F1-31FEA5322669}"/>
              </a:ext>
            </a:extLst>
          </p:cNvPr>
          <p:cNvGrpSpPr>
            <a:grpSpLocks/>
          </p:cNvGrpSpPr>
          <p:nvPr/>
        </p:nvGrpSpPr>
        <p:grpSpPr bwMode="auto">
          <a:xfrm>
            <a:off x="2378075" y="2590800"/>
            <a:ext cx="7023100" cy="1981200"/>
            <a:chOff x="538" y="2007"/>
            <a:chExt cx="4424" cy="1248"/>
          </a:xfrm>
        </p:grpSpPr>
        <p:sp>
          <p:nvSpPr>
            <p:cNvPr id="36870" name="Rectangle 6">
              <a:extLst>
                <a:ext uri="{FF2B5EF4-FFF2-40B4-BE49-F238E27FC236}">
                  <a16:creationId xmlns:a16="http://schemas.microsoft.com/office/drawing/2014/main" id="{5BA32FE5-0E5D-44A4-B925-38E0A28B8B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44" y="2007"/>
              <a:ext cx="2784" cy="124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6871" name="Group 7">
              <a:extLst>
                <a:ext uri="{FF2B5EF4-FFF2-40B4-BE49-F238E27FC236}">
                  <a16:creationId xmlns:a16="http://schemas.microsoft.com/office/drawing/2014/main" id="{AB9CDD2B-E685-4682-9740-1512A6187C2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46" y="2391"/>
              <a:ext cx="4416" cy="50"/>
              <a:chOff x="546" y="3244"/>
              <a:chExt cx="4416" cy="50"/>
            </a:xfrm>
          </p:grpSpPr>
          <p:sp>
            <p:nvSpPr>
              <p:cNvPr id="36872" name="Line 8">
                <a:extLst>
                  <a:ext uri="{FF2B5EF4-FFF2-40B4-BE49-F238E27FC236}">
                    <a16:creationId xmlns:a16="http://schemas.microsoft.com/office/drawing/2014/main" id="{6D01E576-9FFA-43A0-94F0-EBFFD28B2CE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46" y="3270"/>
                <a:ext cx="441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873" name="Oval 9">
                <a:extLst>
                  <a:ext uri="{FF2B5EF4-FFF2-40B4-BE49-F238E27FC236}">
                    <a16:creationId xmlns:a16="http://schemas.microsoft.com/office/drawing/2014/main" id="{E9BAFB7A-EC7B-4019-92D1-343E172DBA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6" y="3246"/>
                <a:ext cx="48" cy="48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874" name="Oval 10">
                <a:extLst>
                  <a:ext uri="{FF2B5EF4-FFF2-40B4-BE49-F238E27FC236}">
                    <a16:creationId xmlns:a16="http://schemas.microsoft.com/office/drawing/2014/main" id="{75903E98-BC25-4433-948C-433D5AD4F8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26" y="3246"/>
                <a:ext cx="48" cy="48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875" name="Oval 11">
                <a:extLst>
                  <a:ext uri="{FF2B5EF4-FFF2-40B4-BE49-F238E27FC236}">
                    <a16:creationId xmlns:a16="http://schemas.microsoft.com/office/drawing/2014/main" id="{2D46FD66-3AC8-49D8-8362-957FE8E042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14" y="3245"/>
                <a:ext cx="48" cy="48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876" name="Oval 12">
                <a:extLst>
                  <a:ext uri="{FF2B5EF4-FFF2-40B4-BE49-F238E27FC236}">
                    <a16:creationId xmlns:a16="http://schemas.microsoft.com/office/drawing/2014/main" id="{535BDAA5-9D95-4341-ADAC-8947C1639D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8" y="3244"/>
                <a:ext cx="48" cy="48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877" name="Oval 13">
                <a:extLst>
                  <a:ext uri="{FF2B5EF4-FFF2-40B4-BE49-F238E27FC236}">
                    <a16:creationId xmlns:a16="http://schemas.microsoft.com/office/drawing/2014/main" id="{81180B5A-52E0-4E5D-8375-5D8E8282BA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62" y="3245"/>
                <a:ext cx="48" cy="48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878" name="Oval 14">
                <a:extLst>
                  <a:ext uri="{FF2B5EF4-FFF2-40B4-BE49-F238E27FC236}">
                    <a16:creationId xmlns:a16="http://schemas.microsoft.com/office/drawing/2014/main" id="{0FDF48B1-D664-4E69-A3FD-21F3867D69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86" y="3245"/>
                <a:ext cx="48" cy="48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879" name="Oval 15">
                <a:extLst>
                  <a:ext uri="{FF2B5EF4-FFF2-40B4-BE49-F238E27FC236}">
                    <a16:creationId xmlns:a16="http://schemas.microsoft.com/office/drawing/2014/main" id="{883F8BF8-FA05-4E9E-986D-8DA5A99989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10" y="3245"/>
                <a:ext cx="48" cy="48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880" name="Oval 16">
                <a:extLst>
                  <a:ext uri="{FF2B5EF4-FFF2-40B4-BE49-F238E27FC236}">
                    <a16:creationId xmlns:a16="http://schemas.microsoft.com/office/drawing/2014/main" id="{606EE8B2-AE07-4DDE-B770-05D86CBD17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34" y="3244"/>
                <a:ext cx="48" cy="48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881" name="Oval 17">
                <a:extLst>
                  <a:ext uri="{FF2B5EF4-FFF2-40B4-BE49-F238E27FC236}">
                    <a16:creationId xmlns:a16="http://schemas.microsoft.com/office/drawing/2014/main" id="{AE0AF5E4-1FFD-4F60-8124-8FA89DE449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58" y="3245"/>
                <a:ext cx="48" cy="48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882" name="Oval 18">
                <a:extLst>
                  <a:ext uri="{FF2B5EF4-FFF2-40B4-BE49-F238E27FC236}">
                    <a16:creationId xmlns:a16="http://schemas.microsoft.com/office/drawing/2014/main" id="{AD0EAD54-E161-4795-874F-8E07C455D4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82" y="3245"/>
                <a:ext cx="48" cy="48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883" name="Oval 19">
                <a:extLst>
                  <a:ext uri="{FF2B5EF4-FFF2-40B4-BE49-F238E27FC236}">
                    <a16:creationId xmlns:a16="http://schemas.microsoft.com/office/drawing/2014/main" id="{00ED4A0E-A71C-4063-832F-71A3B38EDC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06" y="3245"/>
                <a:ext cx="48" cy="48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884" name="Oval 20">
                <a:extLst>
                  <a:ext uri="{FF2B5EF4-FFF2-40B4-BE49-F238E27FC236}">
                    <a16:creationId xmlns:a16="http://schemas.microsoft.com/office/drawing/2014/main" id="{BA1EF50C-5D69-48DF-A5F2-39C22E4208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30" y="3245"/>
                <a:ext cx="48" cy="48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885" name="Oval 21">
                <a:extLst>
                  <a:ext uri="{FF2B5EF4-FFF2-40B4-BE49-F238E27FC236}">
                    <a16:creationId xmlns:a16="http://schemas.microsoft.com/office/drawing/2014/main" id="{5F4A1E81-D89A-4B5A-A0E2-14E8982530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54" y="3245"/>
                <a:ext cx="48" cy="48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886" name="Oval 22">
                <a:extLst>
                  <a:ext uri="{FF2B5EF4-FFF2-40B4-BE49-F238E27FC236}">
                    <a16:creationId xmlns:a16="http://schemas.microsoft.com/office/drawing/2014/main" id="{024597AC-7649-4A92-9398-CF1CFEA9A9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78" y="3245"/>
                <a:ext cx="48" cy="48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887" name="Oval 23">
                <a:extLst>
                  <a:ext uri="{FF2B5EF4-FFF2-40B4-BE49-F238E27FC236}">
                    <a16:creationId xmlns:a16="http://schemas.microsoft.com/office/drawing/2014/main" id="{5DCAB0B5-3BBC-47E5-9288-49E88043DD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02" y="3245"/>
                <a:ext cx="48" cy="48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888" name="Oval 24">
                <a:extLst>
                  <a:ext uri="{FF2B5EF4-FFF2-40B4-BE49-F238E27FC236}">
                    <a16:creationId xmlns:a16="http://schemas.microsoft.com/office/drawing/2014/main" id="{B55DA321-DB71-4742-B8B1-54EFDF743C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28" y="3246"/>
                <a:ext cx="48" cy="48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889" name="Oval 25">
                <a:extLst>
                  <a:ext uri="{FF2B5EF4-FFF2-40B4-BE49-F238E27FC236}">
                    <a16:creationId xmlns:a16="http://schemas.microsoft.com/office/drawing/2014/main" id="{A7DF46F8-6645-4E52-8775-72EA85EBA9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30" y="3246"/>
                <a:ext cx="48" cy="48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6890" name="Group 26">
              <a:extLst>
                <a:ext uri="{FF2B5EF4-FFF2-40B4-BE49-F238E27FC236}">
                  <a16:creationId xmlns:a16="http://schemas.microsoft.com/office/drawing/2014/main" id="{7500435A-BBAB-4BE0-B9BF-72BDBFEF605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38" y="2732"/>
              <a:ext cx="4416" cy="233"/>
              <a:chOff x="538" y="2732"/>
              <a:chExt cx="4416" cy="233"/>
            </a:xfrm>
          </p:grpSpPr>
          <p:grpSp>
            <p:nvGrpSpPr>
              <p:cNvPr id="36891" name="Group 27">
                <a:extLst>
                  <a:ext uri="{FF2B5EF4-FFF2-40B4-BE49-F238E27FC236}">
                    <a16:creationId xmlns:a16="http://schemas.microsoft.com/office/drawing/2014/main" id="{8C81C825-271D-4D59-8191-1DE3597B5F8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38" y="2826"/>
                <a:ext cx="4416" cy="58"/>
                <a:chOff x="576" y="2133"/>
                <a:chExt cx="4416" cy="58"/>
              </a:xfrm>
            </p:grpSpPr>
            <p:sp>
              <p:nvSpPr>
                <p:cNvPr id="36892" name="Line 28">
                  <a:extLst>
                    <a:ext uri="{FF2B5EF4-FFF2-40B4-BE49-F238E27FC236}">
                      <a16:creationId xmlns:a16="http://schemas.microsoft.com/office/drawing/2014/main" id="{4735ADDC-1DCA-4902-9FDF-9CC6C444153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76" y="2162"/>
                  <a:ext cx="441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med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893" name="Oval 29">
                  <a:extLst>
                    <a:ext uri="{FF2B5EF4-FFF2-40B4-BE49-F238E27FC236}">
                      <a16:creationId xmlns:a16="http://schemas.microsoft.com/office/drawing/2014/main" id="{D107FF8B-5F7D-4549-80BE-59A83522BC35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1344" y="2133"/>
                  <a:ext cx="58" cy="58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6894" name="Oval 30">
                  <a:extLst>
                    <a:ext uri="{FF2B5EF4-FFF2-40B4-BE49-F238E27FC236}">
                      <a16:creationId xmlns:a16="http://schemas.microsoft.com/office/drawing/2014/main" id="{97DC2E51-8624-443F-81C3-05A0EDE7789C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128" y="2133"/>
                  <a:ext cx="58" cy="58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36895" name="Text Box 31">
                <a:extLst>
                  <a:ext uri="{FF2B5EF4-FFF2-40B4-BE49-F238E27FC236}">
                    <a16:creationId xmlns:a16="http://schemas.microsoft.com/office/drawing/2014/main" id="{25544B5F-E7EA-4182-A262-0568979004B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51" y="2732"/>
                <a:ext cx="455" cy="233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dirty="0"/>
                  <a:t>G4Hit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372028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11149</TotalTime>
  <Words>4317</Words>
  <Application>Microsoft Office PowerPoint</Application>
  <PresentationFormat>Widescreen</PresentationFormat>
  <Paragraphs>540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2" baseType="lpstr">
      <vt:lpstr>Arial</vt:lpstr>
      <vt:lpstr>Arial Unicode MS</vt:lpstr>
      <vt:lpstr>Calibri</vt:lpstr>
      <vt:lpstr>Calibri Light</vt:lpstr>
      <vt:lpstr>Gill Sans</vt:lpstr>
      <vt:lpstr>Times New Roman</vt:lpstr>
      <vt:lpstr>Wingdings</vt:lpstr>
      <vt:lpstr>Office Theme</vt:lpstr>
      <vt:lpstr>sPHENIX software introduction</vt:lpstr>
      <vt:lpstr>What is assumed</vt:lpstr>
      <vt:lpstr>Brief History of Fun4All</vt:lpstr>
      <vt:lpstr>What does it do for us</vt:lpstr>
      <vt:lpstr>Structure of our framework Fun4All</vt:lpstr>
      <vt:lpstr>Simulations</vt:lpstr>
      <vt:lpstr>G4 program flow within Fun4All</vt:lpstr>
      <vt:lpstr>GEANT steps</vt:lpstr>
      <vt:lpstr>Our G4Hits (you’ll hear us talking about them a lot)</vt:lpstr>
      <vt:lpstr>Currently implemented event generators</vt:lpstr>
      <vt:lpstr>Combining data reconstruction and simulations</vt:lpstr>
      <vt:lpstr>PowerPoint Presentation</vt:lpstr>
      <vt:lpstr>Access to Data Objects, understanding our Node Tree</vt:lpstr>
      <vt:lpstr>The Node Tree</vt:lpstr>
      <vt:lpstr>Phool Node Tree for sPHENIX</vt:lpstr>
      <vt:lpstr>Phool Node Tree for sPHENIX</vt:lpstr>
      <vt:lpstr>Phool Node Tree for sPHENIX</vt:lpstr>
      <vt:lpstr>Phool Node Tree for sPHENIX</vt:lpstr>
      <vt:lpstr>Phool Node Tree for sPHENIX</vt:lpstr>
      <vt:lpstr>Phool Node Tree for sPHENIX</vt:lpstr>
      <vt:lpstr>Your Analysis Module</vt:lpstr>
      <vt:lpstr>Okay, How do I navigate the Node Tree which is in every argument????</vt:lpstr>
      <vt:lpstr>Coding Conventions: What is the problem we try to solve?</vt:lpstr>
      <vt:lpstr>How to build a package</vt:lpstr>
      <vt:lpstr>How to use your a compiled package</vt:lpstr>
      <vt:lpstr>Different setups</vt:lpstr>
      <vt:lpstr>Different setups for gcc 8.3 and the OSG</vt:lpstr>
      <vt:lpstr>Resources</vt:lpstr>
      <vt:lpstr>Accounts</vt:lpstr>
      <vt:lpstr>Disk space</vt:lpstr>
      <vt:lpstr>Check your own gpfs usage on /sphenix/user</vt:lpstr>
      <vt:lpstr>Condor</vt:lpstr>
      <vt:lpstr>HELP!!!!!!!</vt:lpstr>
      <vt:lpstr>What’s next?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sPHENIX for Beginners</dc:title>
  <dc:creator>pinkenbu</dc:creator>
  <cp:lastModifiedBy>pinkenbu</cp:lastModifiedBy>
  <cp:revision>73</cp:revision>
  <dcterms:created xsi:type="dcterms:W3CDTF">2019-12-25T21:57:19Z</dcterms:created>
  <dcterms:modified xsi:type="dcterms:W3CDTF">2020-01-08T20:12:11Z</dcterms:modified>
</cp:coreProperties>
</file>