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9" r:id="rId2"/>
    <p:sldMasterId id="2147483714" r:id="rId3"/>
    <p:sldMasterId id="2147483729" r:id="rId4"/>
    <p:sldMasterId id="2147483735" r:id="rId5"/>
  </p:sldMasterIdLst>
  <p:notesMasterIdLst>
    <p:notesMasterId r:id="rId46"/>
  </p:notesMasterIdLst>
  <p:handoutMasterIdLst>
    <p:handoutMasterId r:id="rId47"/>
  </p:handoutMasterIdLst>
  <p:sldIdLst>
    <p:sldId id="760" r:id="rId6"/>
    <p:sldId id="880" r:id="rId7"/>
    <p:sldId id="853" r:id="rId8"/>
    <p:sldId id="849" r:id="rId9"/>
    <p:sldId id="909" r:id="rId10"/>
    <p:sldId id="852" r:id="rId11"/>
    <p:sldId id="848" r:id="rId12"/>
    <p:sldId id="896" r:id="rId13"/>
    <p:sldId id="876" r:id="rId14"/>
    <p:sldId id="926" r:id="rId15"/>
    <p:sldId id="925" r:id="rId16"/>
    <p:sldId id="893" r:id="rId17"/>
    <p:sldId id="943" r:id="rId18"/>
    <p:sldId id="942" r:id="rId19"/>
    <p:sldId id="929" r:id="rId20"/>
    <p:sldId id="911" r:id="rId21"/>
    <p:sldId id="930" r:id="rId22"/>
    <p:sldId id="924" r:id="rId23"/>
    <p:sldId id="912" r:id="rId24"/>
    <p:sldId id="935" r:id="rId25"/>
    <p:sldId id="936" r:id="rId26"/>
    <p:sldId id="920" r:id="rId27"/>
    <p:sldId id="914" r:id="rId28"/>
    <p:sldId id="915" r:id="rId29"/>
    <p:sldId id="917" r:id="rId30"/>
    <p:sldId id="923" r:id="rId31"/>
    <p:sldId id="931" r:id="rId32"/>
    <p:sldId id="932" r:id="rId33"/>
    <p:sldId id="939" r:id="rId34"/>
    <p:sldId id="938" r:id="rId35"/>
    <p:sldId id="940" r:id="rId36"/>
    <p:sldId id="934" r:id="rId37"/>
    <p:sldId id="933" r:id="rId38"/>
    <p:sldId id="944" r:id="rId39"/>
    <p:sldId id="945" r:id="rId40"/>
    <p:sldId id="937" r:id="rId41"/>
    <p:sldId id="927" r:id="rId42"/>
    <p:sldId id="921" r:id="rId43"/>
    <p:sldId id="922" r:id="rId44"/>
    <p:sldId id="928" r:id="rId45"/>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40"/>
    <a:srgbClr val="150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7" autoAdjust="0"/>
    <p:restoredTop sz="88406" autoAdjust="0"/>
  </p:normalViewPr>
  <p:slideViewPr>
    <p:cSldViewPr snapToGrid="0">
      <p:cViewPr>
        <p:scale>
          <a:sx n="80" d="100"/>
          <a:sy n="80" d="100"/>
        </p:scale>
        <p:origin x="-1686"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875" cy="494029"/>
          </a:xfrm>
          <a:prstGeom prst="rect">
            <a:avLst/>
          </a:prstGeom>
        </p:spPr>
        <p:txBody>
          <a:bodyPr vert="horz" lIns="91128" tIns="45564" rIns="91128" bIns="45564" rtlCol="0"/>
          <a:lstStyle>
            <a:lvl1pPr algn="l">
              <a:defRPr sz="1200"/>
            </a:lvl1pPr>
          </a:lstStyle>
          <a:p>
            <a:endParaRPr lang="en-GB"/>
          </a:p>
        </p:txBody>
      </p:sp>
      <p:sp>
        <p:nvSpPr>
          <p:cNvPr id="3" name="Date Placeholder 2"/>
          <p:cNvSpPr>
            <a:spLocks noGrp="1"/>
          </p:cNvSpPr>
          <p:nvPr>
            <p:ph type="dt" sz="quarter" idx="1"/>
          </p:nvPr>
        </p:nvSpPr>
        <p:spPr>
          <a:xfrm>
            <a:off x="3850184" y="0"/>
            <a:ext cx="2945875" cy="494029"/>
          </a:xfrm>
          <a:prstGeom prst="rect">
            <a:avLst/>
          </a:prstGeom>
        </p:spPr>
        <p:txBody>
          <a:bodyPr vert="horz" lIns="91128" tIns="45564" rIns="91128" bIns="45564" rtlCol="0"/>
          <a:lstStyle>
            <a:lvl1pPr algn="r">
              <a:defRPr sz="1200"/>
            </a:lvl1pPr>
          </a:lstStyle>
          <a:p>
            <a:fld id="{ABD7A937-0FFB-40A8-81AC-98A095088685}" type="datetimeFigureOut">
              <a:rPr lang="en-GB" smtClean="0"/>
              <a:pPr/>
              <a:t>06/05/2014</a:t>
            </a:fld>
            <a:endParaRPr lang="en-GB"/>
          </a:p>
        </p:txBody>
      </p:sp>
      <p:sp>
        <p:nvSpPr>
          <p:cNvPr id="4" name="Footer Placeholder 3"/>
          <p:cNvSpPr>
            <a:spLocks noGrp="1"/>
          </p:cNvSpPr>
          <p:nvPr>
            <p:ph type="ftr" sz="quarter" idx="2"/>
          </p:nvPr>
        </p:nvSpPr>
        <p:spPr>
          <a:xfrm>
            <a:off x="1" y="9377058"/>
            <a:ext cx="2945875" cy="494028"/>
          </a:xfrm>
          <a:prstGeom prst="rect">
            <a:avLst/>
          </a:prstGeom>
        </p:spPr>
        <p:txBody>
          <a:bodyPr vert="horz" lIns="91128" tIns="45564" rIns="91128" bIns="45564" rtlCol="0" anchor="b"/>
          <a:lstStyle>
            <a:lvl1pPr algn="l">
              <a:defRPr sz="1200"/>
            </a:lvl1pPr>
          </a:lstStyle>
          <a:p>
            <a:endParaRPr lang="en-GB"/>
          </a:p>
        </p:txBody>
      </p:sp>
      <p:sp>
        <p:nvSpPr>
          <p:cNvPr id="5" name="Slide Number Placeholder 4"/>
          <p:cNvSpPr>
            <a:spLocks noGrp="1"/>
          </p:cNvSpPr>
          <p:nvPr>
            <p:ph type="sldNum" sz="quarter" idx="3"/>
          </p:nvPr>
        </p:nvSpPr>
        <p:spPr>
          <a:xfrm>
            <a:off x="3850184" y="9377058"/>
            <a:ext cx="2945875" cy="494028"/>
          </a:xfrm>
          <a:prstGeom prst="rect">
            <a:avLst/>
          </a:prstGeom>
        </p:spPr>
        <p:txBody>
          <a:bodyPr vert="horz" lIns="91128" tIns="45564" rIns="91128" bIns="45564" rtlCol="0" anchor="b"/>
          <a:lstStyle>
            <a:lvl1pPr algn="r">
              <a:defRPr sz="1200"/>
            </a:lvl1pPr>
          </a:lstStyle>
          <a:p>
            <a:fld id="{28B988D6-82BD-47D0-88DD-91F43837B51C}" type="slidenum">
              <a:rPr lang="en-GB" smtClean="0"/>
              <a:pPr/>
              <a:t>‹#›</a:t>
            </a:fld>
            <a:endParaRPr lang="en-GB"/>
          </a:p>
        </p:txBody>
      </p:sp>
    </p:spTree>
    <p:extLst>
      <p:ext uri="{BB962C8B-B14F-4D97-AF65-F5344CB8AC3E}">
        <p14:creationId xmlns:p14="http://schemas.microsoft.com/office/powerpoint/2010/main" val="1001951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3633"/>
          </a:xfrm>
          <a:prstGeom prst="rect">
            <a:avLst/>
          </a:prstGeom>
        </p:spPr>
        <p:txBody>
          <a:bodyPr vert="horz" lIns="91128" tIns="45564" rIns="91128" bIns="45564" rtlCol="0"/>
          <a:lstStyle>
            <a:lvl1pPr algn="l">
              <a:defRPr sz="1200"/>
            </a:lvl1pPr>
          </a:lstStyle>
          <a:p>
            <a:endParaRPr lang="it-IT"/>
          </a:p>
        </p:txBody>
      </p:sp>
      <p:sp>
        <p:nvSpPr>
          <p:cNvPr id="3" name="Date Placeholder 2"/>
          <p:cNvSpPr>
            <a:spLocks noGrp="1"/>
          </p:cNvSpPr>
          <p:nvPr>
            <p:ph type="dt" idx="1"/>
          </p:nvPr>
        </p:nvSpPr>
        <p:spPr>
          <a:xfrm>
            <a:off x="3850443" y="0"/>
            <a:ext cx="2945659" cy="493633"/>
          </a:xfrm>
          <a:prstGeom prst="rect">
            <a:avLst/>
          </a:prstGeom>
        </p:spPr>
        <p:txBody>
          <a:bodyPr vert="horz" lIns="91128" tIns="45564" rIns="91128" bIns="45564" rtlCol="0"/>
          <a:lstStyle>
            <a:lvl1pPr algn="r">
              <a:defRPr sz="1200"/>
            </a:lvl1pPr>
          </a:lstStyle>
          <a:p>
            <a:fld id="{828B0502-117B-4022-AB14-7F082157D180}" type="datetimeFigureOut">
              <a:rPr lang="en-US" smtClean="0"/>
              <a:pPr/>
              <a:t>5/6/2014</a:t>
            </a:fld>
            <a:endParaRPr lang="it-IT"/>
          </a:p>
        </p:txBody>
      </p:sp>
      <p:sp>
        <p:nvSpPr>
          <p:cNvPr id="4" name="Slide Image Placeholder 3"/>
          <p:cNvSpPr>
            <a:spLocks noGrp="1" noRot="1" noChangeAspect="1"/>
          </p:cNvSpPr>
          <p:nvPr>
            <p:ph type="sldImg" idx="2"/>
          </p:nvPr>
        </p:nvSpPr>
        <p:spPr>
          <a:xfrm>
            <a:off x="930275" y="741363"/>
            <a:ext cx="4937125" cy="3702050"/>
          </a:xfrm>
          <a:prstGeom prst="rect">
            <a:avLst/>
          </a:prstGeom>
          <a:noFill/>
          <a:ln w="12700">
            <a:solidFill>
              <a:prstClr val="black"/>
            </a:solidFill>
          </a:ln>
        </p:spPr>
        <p:txBody>
          <a:bodyPr vert="horz" lIns="91128" tIns="45564" rIns="91128" bIns="45564" rtlCol="0" anchor="ctr"/>
          <a:lstStyle/>
          <a:p>
            <a:endParaRPr lang="it-IT"/>
          </a:p>
        </p:txBody>
      </p:sp>
      <p:sp>
        <p:nvSpPr>
          <p:cNvPr id="5" name="Notes Placeholder 4"/>
          <p:cNvSpPr>
            <a:spLocks noGrp="1"/>
          </p:cNvSpPr>
          <p:nvPr>
            <p:ph type="body" sz="quarter" idx="3"/>
          </p:nvPr>
        </p:nvSpPr>
        <p:spPr>
          <a:xfrm>
            <a:off x="679768" y="4689516"/>
            <a:ext cx="5438140" cy="4442698"/>
          </a:xfrm>
          <a:prstGeom prst="rect">
            <a:avLst/>
          </a:prstGeom>
        </p:spPr>
        <p:txBody>
          <a:bodyPr vert="horz" lIns="91128" tIns="45564" rIns="91128" bIns="4556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1" y="9377317"/>
            <a:ext cx="2945659" cy="493633"/>
          </a:xfrm>
          <a:prstGeom prst="rect">
            <a:avLst/>
          </a:prstGeom>
        </p:spPr>
        <p:txBody>
          <a:bodyPr vert="horz" lIns="91128" tIns="45564" rIns="91128" bIns="45564" rtlCol="0" anchor="b"/>
          <a:lstStyle>
            <a:lvl1pPr algn="l">
              <a:defRPr sz="1200"/>
            </a:lvl1pPr>
          </a:lstStyle>
          <a:p>
            <a:endParaRPr lang="it-IT"/>
          </a:p>
        </p:txBody>
      </p:sp>
      <p:sp>
        <p:nvSpPr>
          <p:cNvPr id="7" name="Slide Number Placeholder 6"/>
          <p:cNvSpPr>
            <a:spLocks noGrp="1"/>
          </p:cNvSpPr>
          <p:nvPr>
            <p:ph type="sldNum" sz="quarter" idx="5"/>
          </p:nvPr>
        </p:nvSpPr>
        <p:spPr>
          <a:xfrm>
            <a:off x="3850443" y="9377317"/>
            <a:ext cx="2945659" cy="493633"/>
          </a:xfrm>
          <a:prstGeom prst="rect">
            <a:avLst/>
          </a:prstGeom>
        </p:spPr>
        <p:txBody>
          <a:bodyPr vert="horz" lIns="91128" tIns="45564" rIns="91128" bIns="45564" rtlCol="0" anchor="b"/>
          <a:lstStyle>
            <a:lvl1pPr algn="r">
              <a:defRPr sz="1200"/>
            </a:lvl1pPr>
          </a:lstStyle>
          <a:p>
            <a:fld id="{815942D4-0676-4064-9798-E247B5FDFAA1}" type="slidenum">
              <a:rPr lang="it-IT" smtClean="0"/>
              <a:pPr/>
              <a:t>‹#›</a:t>
            </a:fld>
            <a:endParaRPr lang="it-IT"/>
          </a:p>
        </p:txBody>
      </p:sp>
    </p:spTree>
    <p:extLst>
      <p:ext uri="{BB962C8B-B14F-4D97-AF65-F5344CB8AC3E}">
        <p14:creationId xmlns:p14="http://schemas.microsoft.com/office/powerpoint/2010/main" val="3705132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11</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12</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13</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14</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15</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16</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17</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18</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19</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solidFill>
                  <a:prstClr val="black"/>
                </a:solidFill>
              </a:rPr>
              <a:pPr/>
              <a:t>20</a:t>
            </a:fld>
            <a:endParaRPr lang="en-GB">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30275" y="741363"/>
            <a:ext cx="4937125"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174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035" indent="-282321" eaLnBrk="0" hangingPunct="0">
              <a:defRPr>
                <a:solidFill>
                  <a:schemeClr val="tx1"/>
                </a:solidFill>
                <a:latin typeface="Arial" charset="0"/>
              </a:defRPr>
            </a:lvl2pPr>
            <a:lvl3pPr marL="1129284" indent="-225857" eaLnBrk="0" hangingPunct="0">
              <a:defRPr>
                <a:solidFill>
                  <a:schemeClr val="tx1"/>
                </a:solidFill>
                <a:latin typeface="Arial" charset="0"/>
              </a:defRPr>
            </a:lvl3pPr>
            <a:lvl4pPr marL="1580998" indent="-225857" eaLnBrk="0" hangingPunct="0">
              <a:defRPr>
                <a:solidFill>
                  <a:schemeClr val="tx1"/>
                </a:solidFill>
                <a:latin typeface="Arial" charset="0"/>
              </a:defRPr>
            </a:lvl4pPr>
            <a:lvl5pPr marL="2032711" indent="-225857" eaLnBrk="0" hangingPunct="0">
              <a:defRPr>
                <a:solidFill>
                  <a:schemeClr val="tx1"/>
                </a:solidFill>
                <a:latin typeface="Arial" charset="0"/>
              </a:defRPr>
            </a:lvl5pPr>
            <a:lvl6pPr marL="2484425" indent="-225857" eaLnBrk="0" fontAlgn="base" hangingPunct="0">
              <a:spcBef>
                <a:spcPct val="0"/>
              </a:spcBef>
              <a:spcAft>
                <a:spcPct val="0"/>
              </a:spcAft>
              <a:defRPr>
                <a:solidFill>
                  <a:schemeClr val="tx1"/>
                </a:solidFill>
                <a:latin typeface="Arial" charset="0"/>
              </a:defRPr>
            </a:lvl6pPr>
            <a:lvl7pPr marL="2936138" indent="-225857" eaLnBrk="0" fontAlgn="base" hangingPunct="0">
              <a:spcBef>
                <a:spcPct val="0"/>
              </a:spcBef>
              <a:spcAft>
                <a:spcPct val="0"/>
              </a:spcAft>
              <a:defRPr>
                <a:solidFill>
                  <a:schemeClr val="tx1"/>
                </a:solidFill>
                <a:latin typeface="Arial" charset="0"/>
              </a:defRPr>
            </a:lvl7pPr>
            <a:lvl8pPr marL="3387852" indent="-225857" eaLnBrk="0" fontAlgn="base" hangingPunct="0">
              <a:spcBef>
                <a:spcPct val="0"/>
              </a:spcBef>
              <a:spcAft>
                <a:spcPct val="0"/>
              </a:spcAft>
              <a:defRPr>
                <a:solidFill>
                  <a:schemeClr val="tx1"/>
                </a:solidFill>
                <a:latin typeface="Arial" charset="0"/>
              </a:defRPr>
            </a:lvl8pPr>
            <a:lvl9pPr marL="3839566" indent="-225857" eaLnBrk="0" fontAlgn="base" hangingPunct="0">
              <a:spcBef>
                <a:spcPct val="0"/>
              </a:spcBef>
              <a:spcAft>
                <a:spcPct val="0"/>
              </a:spcAft>
              <a:defRPr>
                <a:solidFill>
                  <a:schemeClr val="tx1"/>
                </a:solidFill>
                <a:latin typeface="Arial" charset="0"/>
              </a:defRPr>
            </a:lvl9pPr>
          </a:lstStyle>
          <a:p>
            <a:pPr eaLnBrk="1" hangingPunct="1">
              <a:defRPr/>
            </a:pPr>
            <a:fld id="{6CF87D00-3BF3-497A-8A0F-E689D4DAE031}" type="slidenum">
              <a:rPr lang="en-GB" smtClean="0">
                <a:solidFill>
                  <a:prstClr val="black"/>
                </a:solidFill>
              </a:rPr>
              <a:pPr eaLnBrk="1" hangingPunct="1">
                <a:defRPr/>
              </a:pPr>
              <a:t>21</a:t>
            </a:fld>
            <a:endParaRPr lang="en-GB" smtClean="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22</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23</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24</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25</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26</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27</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28</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29</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30</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4</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31</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32</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33</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xfrm>
            <a:off x="930275" y="739775"/>
            <a:ext cx="4937125" cy="3703638"/>
          </a:xfrm>
          <a:noFill/>
          <a:ln>
            <a:solidFill>
              <a:srgbClr val="000000"/>
            </a:solidFill>
            <a:miter lim="800000"/>
            <a:headEnd/>
            <a:tailEnd/>
          </a:ln>
        </p:spPr>
      </p:sp>
      <p:sp>
        <p:nvSpPr>
          <p:cNvPr id="11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dirty="0" smtClean="0"/>
          </a:p>
        </p:txBody>
      </p:sp>
      <p:sp>
        <p:nvSpPr>
          <p:cNvPr id="4" name="Slide Number Placeholder 3"/>
          <p:cNvSpPr>
            <a:spLocks noGrp="1"/>
          </p:cNvSpPr>
          <p:nvPr>
            <p:ph type="sldNum" sz="quarter" idx="5"/>
          </p:nvPr>
        </p:nvSpPr>
        <p:spPr/>
        <p:txBody>
          <a:bodyPr/>
          <a:lstStyle/>
          <a:p>
            <a:pPr>
              <a:defRPr/>
            </a:pPr>
            <a:fld id="{B246D209-EE5F-42D2-A69D-069CF2857F7A}" type="slidenum">
              <a:rPr lang="en-US" smtClean="0">
                <a:solidFill>
                  <a:prstClr val="black"/>
                </a:solidFill>
              </a:rPr>
              <a:pPr>
                <a:defRPr/>
              </a:pPr>
              <a:t>34</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xfrm>
            <a:off x="930275" y="739775"/>
            <a:ext cx="4937125" cy="3703638"/>
          </a:xfrm>
          <a:noFill/>
          <a:ln>
            <a:solidFill>
              <a:srgbClr val="000000"/>
            </a:solidFill>
            <a:miter lim="800000"/>
            <a:headEnd/>
            <a:tailEnd/>
          </a:ln>
        </p:spPr>
      </p:sp>
      <p:sp>
        <p:nvSpPr>
          <p:cNvPr id="11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dirty="0" smtClean="0"/>
          </a:p>
        </p:txBody>
      </p:sp>
      <p:sp>
        <p:nvSpPr>
          <p:cNvPr id="4" name="Slide Number Placeholder 3"/>
          <p:cNvSpPr>
            <a:spLocks noGrp="1"/>
          </p:cNvSpPr>
          <p:nvPr>
            <p:ph type="sldNum" sz="quarter" idx="5"/>
          </p:nvPr>
        </p:nvSpPr>
        <p:spPr/>
        <p:txBody>
          <a:bodyPr/>
          <a:lstStyle/>
          <a:p>
            <a:pPr>
              <a:defRPr/>
            </a:pPr>
            <a:fld id="{B246D209-EE5F-42D2-A69D-069CF2857F7A}" type="slidenum">
              <a:rPr lang="en-US" smtClean="0">
                <a:solidFill>
                  <a:prstClr val="black"/>
                </a:solidFill>
              </a:rPr>
              <a:pPr>
                <a:defRPr/>
              </a:pPr>
              <a:t>35</a:t>
            </a:fld>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solidFill>
                  <a:prstClr val="black"/>
                </a:solidFill>
              </a:rPr>
              <a:pPr/>
              <a:t>36</a:t>
            </a:fld>
            <a:endParaRPr lang="en-GB">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37</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38</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39</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40</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8</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9</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10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1314" y="1861235"/>
            <a:ext cx="4149834" cy="1998745"/>
          </a:xfrm>
          <a:prstGeom prst="rect">
            <a:avLst/>
          </a:prstGeom>
        </p:spPr>
      </p:pic>
      <p:sp>
        <p:nvSpPr>
          <p:cNvPr id="2" name="Title 1"/>
          <p:cNvSpPr>
            <a:spLocks noGrp="1"/>
          </p:cNvSpPr>
          <p:nvPr>
            <p:ph type="ctrTitle"/>
          </p:nvPr>
        </p:nvSpPr>
        <p:spPr>
          <a:xfrm>
            <a:off x="4708312" y="1608073"/>
            <a:ext cx="3978489" cy="2506731"/>
          </a:xfrm>
        </p:spPr>
        <p:txBody>
          <a:bodyPr/>
          <a:lstStyle>
            <a:lvl1pPr algn="l">
              <a:lnSpc>
                <a:spcPct val="100000"/>
              </a:lnSpc>
              <a:defRPr b="1" i="0">
                <a:solidFill>
                  <a:srgbClr val="005872"/>
                </a:solidFill>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114800"/>
            <a:ext cx="8229600" cy="1828800"/>
          </a:xfrm>
        </p:spPr>
        <p:txBody>
          <a:bodyPr lIns="0" rIns="0">
            <a:normAutofit/>
          </a:bodyPr>
          <a:lstStyle>
            <a:lvl1pPr marL="0" indent="0" algn="ctr">
              <a:lnSpc>
                <a:spcPct val="100000"/>
              </a:lnSpc>
              <a:spcBef>
                <a:spcPts val="0"/>
              </a:spcBef>
              <a:buNone/>
              <a:defRPr sz="2500" b="1">
                <a:solidFill>
                  <a:schemeClr val="bg1">
                    <a:lumMod val="50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7" name="Straight Connector 6"/>
          <p:cNvCxnSpPr/>
          <p:nvPr userDrawn="1"/>
        </p:nvCxnSpPr>
        <p:spPr>
          <a:xfrm>
            <a:off x="4561279" y="1967229"/>
            <a:ext cx="0" cy="1786759"/>
          </a:xfrm>
          <a:prstGeom prst="line">
            <a:avLst/>
          </a:prstGeom>
          <a:ln>
            <a:solidFill>
              <a:srgbClr val="5BC1E6"/>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692447" y="6117177"/>
            <a:ext cx="7683622" cy="461665"/>
          </a:xfrm>
          <a:prstGeom prst="rect">
            <a:avLst/>
          </a:prstGeom>
          <a:noFill/>
        </p:spPr>
        <p:txBody>
          <a:bodyPr wrap="square" rtlCol="0">
            <a:spAutoFit/>
          </a:bodyPr>
          <a:lstStyle/>
          <a:p>
            <a:pPr algn="ctr"/>
            <a:r>
              <a:rPr lang="en-US" sz="1200" dirty="0" smtClean="0">
                <a:solidFill>
                  <a:schemeClr val="accent5">
                    <a:lumMod val="75000"/>
                  </a:schemeClr>
                </a:solidFill>
              </a:rPr>
              <a:t>The </a:t>
            </a:r>
            <a:r>
              <a:rPr lang="en-US" sz="1200" dirty="0" err="1" smtClean="0">
                <a:solidFill>
                  <a:schemeClr val="accent5">
                    <a:lumMod val="75000"/>
                  </a:schemeClr>
                </a:solidFill>
              </a:rPr>
              <a:t>HiLumi</a:t>
            </a:r>
            <a:r>
              <a:rPr lang="en-US" sz="1200" dirty="0" smtClean="0">
                <a:solidFill>
                  <a:schemeClr val="accent5">
                    <a:lumMod val="75000"/>
                  </a:schemeClr>
                </a:solidFill>
              </a:rPr>
              <a:t> LHC Design Study is included in the High Luminosity LHC project and is partly funded by the European Commission within the Framework </a:t>
            </a:r>
            <a:r>
              <a:rPr lang="en-US" sz="1200" dirty="0" err="1" smtClean="0">
                <a:solidFill>
                  <a:schemeClr val="accent5">
                    <a:lumMod val="75000"/>
                  </a:schemeClr>
                </a:solidFill>
              </a:rPr>
              <a:t>Programme</a:t>
            </a:r>
            <a:r>
              <a:rPr lang="en-US" sz="1200" dirty="0" smtClean="0">
                <a:solidFill>
                  <a:schemeClr val="accent5">
                    <a:lumMod val="75000"/>
                  </a:schemeClr>
                </a:solidFill>
              </a:rPr>
              <a:t> 7 Capacities Specific </a:t>
            </a:r>
            <a:r>
              <a:rPr lang="en-US" sz="1200" dirty="0" err="1" smtClean="0">
                <a:solidFill>
                  <a:schemeClr val="accent5">
                    <a:lumMod val="75000"/>
                  </a:schemeClr>
                </a:solidFill>
              </a:rPr>
              <a:t>Programme</a:t>
            </a:r>
            <a:r>
              <a:rPr lang="en-US" sz="1200" dirty="0" smtClean="0">
                <a:solidFill>
                  <a:schemeClr val="accent5">
                    <a:lumMod val="75000"/>
                  </a:schemeClr>
                </a:solidFill>
              </a:rPr>
              <a:t>, Grant Agreement 284404. </a:t>
            </a:r>
            <a:endParaRPr lang="en-GB" sz="1200" dirty="0">
              <a:solidFill>
                <a:schemeClr val="accent5">
                  <a:lumMod val="75000"/>
                </a:schemeClr>
              </a:solidFill>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86432" y="6147097"/>
            <a:ext cx="493025" cy="401816"/>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460292" y="6207144"/>
            <a:ext cx="417381" cy="281731"/>
          </a:xfrm>
          <a:prstGeom prst="rect">
            <a:avLst/>
          </a:prstGeom>
        </p:spPr>
      </p:pic>
    </p:spTree>
    <p:extLst>
      <p:ext uri="{BB962C8B-B14F-4D97-AF65-F5344CB8AC3E}">
        <p14:creationId xmlns:p14="http://schemas.microsoft.com/office/powerpoint/2010/main" val="3071693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OC, 5/May/2014</a:t>
            </a:r>
            <a:endParaRPr lang="it-IT">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HiLumi-LHC/LARP Crab Cavity System External Review</a:t>
            </a:r>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r>
              <a:rPr lang="en-US" smtClean="0">
                <a:solidFill>
                  <a:prstClr val="black">
                    <a:tint val="75000"/>
                  </a:prstClr>
                </a:solidFill>
              </a:rPr>
              <a:t>OC, 5/May/2014</a:t>
            </a:r>
            <a:endParaRPr lang="it-IT">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HiLumi-LHC/LARP Crab Cavity System External Review</a:t>
            </a:r>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r>
              <a:rPr lang="en-US" smtClean="0">
                <a:solidFill>
                  <a:prstClr val="black">
                    <a:tint val="75000"/>
                  </a:prstClr>
                </a:solidFill>
              </a:rPr>
              <a:t>OC, 5/May/2014</a:t>
            </a:r>
            <a:endParaRPr lang="it-IT">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HiLumi-LHC/LARP Crab Cavity System External Review</a:t>
            </a:r>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1314" y="1861235"/>
            <a:ext cx="4149834" cy="1998745"/>
          </a:xfrm>
          <a:prstGeom prst="rect">
            <a:avLst/>
          </a:prstGeom>
        </p:spPr>
      </p:pic>
      <p:sp>
        <p:nvSpPr>
          <p:cNvPr id="2" name="Title 1"/>
          <p:cNvSpPr>
            <a:spLocks noGrp="1"/>
          </p:cNvSpPr>
          <p:nvPr>
            <p:ph type="ctrTitle"/>
          </p:nvPr>
        </p:nvSpPr>
        <p:spPr>
          <a:xfrm>
            <a:off x="4708312" y="1608073"/>
            <a:ext cx="3978489" cy="2506731"/>
          </a:xfrm>
        </p:spPr>
        <p:txBody>
          <a:bodyPr/>
          <a:lstStyle>
            <a:lvl1pPr algn="l">
              <a:lnSpc>
                <a:spcPct val="100000"/>
              </a:lnSpc>
              <a:defRPr b="1" i="0">
                <a:solidFill>
                  <a:srgbClr val="005872"/>
                </a:solidFill>
                <a:effectLst>
                  <a:outerShdw blurRad="63500" dist="31750" dir="2700000" algn="tl" rotWithShape="0">
                    <a:srgbClr val="9CB0D5">
                      <a:alpha val="50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114800"/>
            <a:ext cx="8229600" cy="1828800"/>
          </a:xfrm>
        </p:spPr>
        <p:txBody>
          <a:bodyPr lIns="0" rIns="0">
            <a:normAutofit/>
          </a:bodyPr>
          <a:lstStyle>
            <a:lvl1pPr marL="0" indent="0" algn="ctr">
              <a:lnSpc>
                <a:spcPct val="100000"/>
              </a:lnSpc>
              <a:spcBef>
                <a:spcPts val="0"/>
              </a:spcBef>
              <a:buNone/>
              <a:defRPr sz="2500" b="1">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7" name="Straight Connector 6"/>
          <p:cNvCxnSpPr/>
          <p:nvPr userDrawn="1"/>
        </p:nvCxnSpPr>
        <p:spPr>
          <a:xfrm>
            <a:off x="4561279" y="1967229"/>
            <a:ext cx="0" cy="1786759"/>
          </a:xfrm>
          <a:prstGeom prst="line">
            <a:avLst/>
          </a:prstGeom>
          <a:ln>
            <a:solidFill>
              <a:srgbClr val="5BC1E6"/>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692447" y="6117177"/>
            <a:ext cx="7683622" cy="461665"/>
          </a:xfrm>
          <a:prstGeom prst="rect">
            <a:avLst/>
          </a:prstGeom>
          <a:noFill/>
        </p:spPr>
        <p:txBody>
          <a:bodyPr wrap="square" rtlCol="0">
            <a:spAutoFit/>
          </a:bodyPr>
          <a:lstStyle/>
          <a:p>
            <a:pPr algn="ctr" defTabSz="457200"/>
            <a:r>
              <a:rPr lang="en-US" sz="1200" dirty="0" smtClean="0">
                <a:solidFill>
                  <a:srgbClr val="4BACC6">
                    <a:lumMod val="75000"/>
                  </a:srgbClr>
                </a:solidFill>
              </a:rPr>
              <a:t>The </a:t>
            </a:r>
            <a:r>
              <a:rPr lang="en-US" sz="1200" dirty="0" err="1" smtClean="0">
                <a:solidFill>
                  <a:srgbClr val="4BACC6">
                    <a:lumMod val="75000"/>
                  </a:srgbClr>
                </a:solidFill>
              </a:rPr>
              <a:t>HiLumi</a:t>
            </a:r>
            <a:r>
              <a:rPr lang="en-US" sz="1200" dirty="0" smtClean="0">
                <a:solidFill>
                  <a:srgbClr val="4BACC6">
                    <a:lumMod val="75000"/>
                  </a:srgbClr>
                </a:solidFill>
              </a:rPr>
              <a:t> LHC Design Study (a sub-system of HL-LHC) is co-funded by the European Commission within the Framework </a:t>
            </a:r>
            <a:r>
              <a:rPr lang="en-US" sz="1200" dirty="0" err="1" smtClean="0">
                <a:solidFill>
                  <a:srgbClr val="4BACC6">
                    <a:lumMod val="75000"/>
                  </a:srgbClr>
                </a:solidFill>
              </a:rPr>
              <a:t>Programme</a:t>
            </a:r>
            <a:r>
              <a:rPr lang="en-US" sz="1200" dirty="0" smtClean="0">
                <a:solidFill>
                  <a:srgbClr val="4BACC6">
                    <a:lumMod val="75000"/>
                  </a:srgbClr>
                </a:solidFill>
              </a:rPr>
              <a:t> 7 Capacities Specific </a:t>
            </a:r>
            <a:r>
              <a:rPr lang="en-US" sz="1200" dirty="0" err="1" smtClean="0">
                <a:solidFill>
                  <a:srgbClr val="4BACC6">
                    <a:lumMod val="75000"/>
                  </a:srgbClr>
                </a:solidFill>
              </a:rPr>
              <a:t>Programme</a:t>
            </a:r>
            <a:r>
              <a:rPr lang="en-US" sz="1200" dirty="0" smtClean="0">
                <a:solidFill>
                  <a:srgbClr val="4BACC6">
                    <a:lumMod val="75000"/>
                  </a:srgbClr>
                </a:solidFill>
              </a:rPr>
              <a:t>, Grant Agreement 284404. </a:t>
            </a:r>
            <a:endParaRPr lang="en-GB" sz="1200" dirty="0">
              <a:solidFill>
                <a:srgbClr val="4BACC6">
                  <a:lumMod val="75000"/>
                </a:srgbClr>
              </a:solidFill>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86432" y="6147097"/>
            <a:ext cx="493025" cy="401816"/>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460292" y="6207144"/>
            <a:ext cx="417381" cy="281731"/>
          </a:xfrm>
          <a:prstGeom prst="rect">
            <a:avLst/>
          </a:prstGeom>
        </p:spPr>
      </p:pic>
    </p:spTree>
    <p:extLst>
      <p:ext uri="{BB962C8B-B14F-4D97-AF65-F5344CB8AC3E}">
        <p14:creationId xmlns:p14="http://schemas.microsoft.com/office/powerpoint/2010/main" val="2275820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prstClr val="white">
                  <a:lumMod val="75000"/>
                </a:prstClr>
              </a:solidFill>
            </a:endParaRPr>
          </a:p>
        </p:txBody>
      </p:sp>
      <p:sp>
        <p:nvSpPr>
          <p:cNvPr id="5" name="Footer Placeholder 4"/>
          <p:cNvSpPr>
            <a:spLocks noGrp="1"/>
          </p:cNvSpPr>
          <p:nvPr>
            <p:ph type="ftr" sz="quarter" idx="11"/>
          </p:nvPr>
        </p:nvSpPr>
        <p:spPr>
          <a:xfrm>
            <a:off x="818867" y="6537960"/>
            <a:ext cx="7867934" cy="320040"/>
          </a:xfrm>
        </p:spPr>
        <p:txBody>
          <a:bodyPr/>
          <a:lstStyle>
            <a:lvl1pPr algn="ctr">
              <a:defRPr>
                <a:solidFill>
                  <a:srgbClr val="C00000"/>
                </a:solidFill>
              </a:defRPr>
            </a:lvl1pPr>
          </a:lstStyle>
          <a:p>
            <a:r>
              <a:rPr lang="en-GB" smtClean="0"/>
              <a:t>Shrikant Pattalwar   CC Design Review  BNL  5-6 May 2014</a:t>
            </a:r>
            <a:endParaRPr lang="en-US"/>
          </a:p>
        </p:txBody>
      </p:sp>
      <p:sp>
        <p:nvSpPr>
          <p:cNvPr id="6" name="Slide Number Placeholder 5"/>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0539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solidFill>
                <a:prstClr val="white">
                  <a:lumMod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Shrikant Pattalwar   CC Design Review  BNL  5-6 May 2014</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457200" y="1189037"/>
            <a:ext cx="8229600" cy="5349240"/>
          </a:xfrm>
        </p:spPr>
        <p:txBody>
          <a:bodyPr anchor="ctr" anchorCtr="1">
            <a:noAutofit/>
          </a:bodyPr>
          <a:lstStyle>
            <a:lvl1pPr marL="0" indent="0">
              <a:buFontTx/>
              <a:buNone/>
              <a:defRPr sz="4000" baseline="0">
                <a:solidFill>
                  <a:srgbClr val="005872"/>
                </a:solidFill>
                <a:effectLst>
                  <a:outerShdw blurRad="63500" dist="63500" dir="2700000" algn="tl" rotWithShape="0">
                    <a:srgbClr val="9CB0D5">
                      <a:alpha val="50000"/>
                    </a:srgbClr>
                  </a:outerShdw>
                </a:effectLst>
              </a:defRPr>
            </a:lvl1pPr>
          </a:lstStyle>
          <a:p>
            <a:pPr lvl="0"/>
            <a:r>
              <a:rPr lang="en-US" smtClean="0"/>
              <a:t>Click to edit Master text styles</a:t>
            </a:r>
          </a:p>
        </p:txBody>
      </p:sp>
    </p:spTree>
    <p:extLst>
      <p:ext uri="{BB962C8B-B14F-4D97-AF65-F5344CB8AC3E}">
        <p14:creationId xmlns:p14="http://schemas.microsoft.com/office/powerpoint/2010/main" val="1998987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Shrikant Pattalwar   CC Design Review  BNL  5-6 May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42976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Shrikant Pattalwar   CC Design Review  BNL  5-6 May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910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solidFill>
                <a:prstClr val="white">
                  <a:lumMod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Shrikant Pattalwar   CC Design Review  BNL  5-6 May 2014</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7" name="Content Placeholder 6"/>
          <p:cNvSpPr>
            <a:spLocks noGrp="1"/>
          </p:cNvSpPr>
          <p:nvPr>
            <p:ph sz="quarter" idx="13"/>
          </p:nvPr>
        </p:nvSpPr>
        <p:spPr>
          <a:xfrm>
            <a:off x="457200" y="274642"/>
            <a:ext cx="8229600" cy="6263639"/>
          </a:xfrm>
        </p:spPr>
        <p:txBody>
          <a:bodyPr anchor="ctr" anchorCtr="1">
            <a:noAutofit/>
          </a:bodyPr>
          <a:lstStyle>
            <a:lvl1pPr marL="0" indent="0">
              <a:buFontTx/>
              <a:buNone/>
              <a:defRPr sz="4000" baseline="0">
                <a:solidFill>
                  <a:srgbClr val="005872"/>
                </a:solidFill>
                <a:effectLst>
                  <a:outerShdw blurRad="63500" dist="63500" dir="2700000" algn="tl" rotWithShape="0">
                    <a:srgbClr val="9CB0D5">
                      <a:alpha val="50000"/>
                    </a:srgbClr>
                  </a:outerShdw>
                </a:effectLst>
              </a:defRPr>
            </a:lvl1pPr>
          </a:lstStyle>
          <a:p>
            <a:pPr lvl="0"/>
            <a:r>
              <a:rPr lang="en-US" smtClean="0"/>
              <a:t>Click to edit Master text styles</a:t>
            </a:r>
          </a:p>
        </p:txBody>
      </p:sp>
    </p:spTree>
    <p:extLst>
      <p:ext uri="{BB962C8B-B14F-4D97-AF65-F5344CB8AC3E}">
        <p14:creationId xmlns:p14="http://schemas.microsoft.com/office/powerpoint/2010/main" val="4124321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lumMod val="75000"/>
                </a:prstClr>
              </a:solidFill>
            </a:endParaRPr>
          </a:p>
        </p:txBody>
      </p:sp>
      <p:sp>
        <p:nvSpPr>
          <p:cNvPr id="3" name="Footer Placeholder 2"/>
          <p:cNvSpPr>
            <a:spLocks noGrp="1"/>
          </p:cNvSpPr>
          <p:nvPr>
            <p:ph type="ftr" sz="quarter" idx="11"/>
          </p:nvPr>
        </p:nvSpPr>
        <p:spPr>
          <a:xfrm>
            <a:off x="1729818" y="6537960"/>
            <a:ext cx="6094429" cy="320040"/>
          </a:xfrm>
        </p:spPr>
        <p:txBody>
          <a:bodyPr/>
          <a:lstStyle>
            <a:lvl1pPr algn="ctr">
              <a:defRPr sz="1000">
                <a:solidFill>
                  <a:schemeClr val="tx2"/>
                </a:solidFill>
              </a:defRPr>
            </a:lvl1pPr>
          </a:lstStyle>
          <a:p>
            <a:r>
              <a:rPr lang="en-GB" smtClean="0">
                <a:solidFill>
                  <a:srgbClr val="1F497D"/>
                </a:solidFill>
              </a:rPr>
              <a:t>Shrikant Pattalwar   CC Design Review  BNL  5-6 May 2014</a:t>
            </a:r>
            <a:endParaRPr lang="en-US" dirty="0">
              <a:solidFill>
                <a:srgbClr val="1F497D"/>
              </a:solidFill>
            </a:endParaRPr>
          </a:p>
        </p:txBody>
      </p:sp>
      <p:sp>
        <p:nvSpPr>
          <p:cNvPr id="4" name="Slide Number Placeholder 3"/>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89769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r>
              <a:rPr lang="en-US" smtClean="0">
                <a:solidFill>
                  <a:prstClr val="black">
                    <a:tint val="75000"/>
                  </a:prstClr>
                </a:solidFill>
              </a:rPr>
              <a:t>OC, 5/May/2014</a:t>
            </a:r>
            <a:endParaRPr lang="it-IT"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HiLumi-LHC/LARP Crab Cavity System External Review</a:t>
            </a:r>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4149834" cy="199874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53" y="-1"/>
            <a:ext cx="9157855" cy="6977413"/>
          </a:xfrm>
          <a:prstGeom prst="rect">
            <a:avLst/>
          </a:prstGeom>
        </p:spPr>
      </p:pic>
    </p:spTree>
    <p:extLst>
      <p:ext uri="{BB962C8B-B14F-4D97-AF65-F5344CB8AC3E}">
        <p14:creationId xmlns:p14="http://schemas.microsoft.com/office/powerpoint/2010/main" val="3722277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50825" y="6453188"/>
            <a:ext cx="2133600" cy="241300"/>
          </a:xfrm>
          <a:prstGeom prst="rect">
            <a:avLst/>
          </a:prstGeom>
        </p:spPr>
        <p:txBody>
          <a:bodyPr/>
          <a:lstStyle>
            <a:lvl1pPr>
              <a:defRPr/>
            </a:lvl1pPr>
          </a:lstStyle>
          <a:p>
            <a:pPr defTabSz="914400" eaLnBrk="0" fontAlgn="base" hangingPunct="0">
              <a:spcBef>
                <a:spcPct val="0"/>
              </a:spcBef>
              <a:spcAft>
                <a:spcPct val="0"/>
              </a:spcAft>
            </a:pPr>
            <a:endParaRPr lang="en-GB" altLang="en-US" dirty="0">
              <a:solidFill>
                <a:srgbClr val="000000"/>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fld id="{CDEED9BF-7768-40EA-B789-E85010D7D8D2}" type="slidenum">
              <a:rPr lang="en-GB" altLang="en-US">
                <a:solidFill>
                  <a:prstClr val="black">
                    <a:lumMod val="50000"/>
                    <a:lumOff val="50000"/>
                  </a:prstClr>
                </a:solidFill>
              </a:rPr>
              <a:pPr/>
              <a:t>‹#›</a:t>
            </a:fld>
            <a:r>
              <a:rPr lang="en-GB" altLang="en-US">
                <a:solidFill>
                  <a:prstClr val="black">
                    <a:lumMod val="50000"/>
                    <a:lumOff val="50000"/>
                  </a:prstClr>
                </a:solidFill>
              </a:rPr>
              <a:t>/</a:t>
            </a:r>
          </a:p>
        </p:txBody>
      </p:sp>
    </p:spTree>
    <p:extLst>
      <p:ext uri="{BB962C8B-B14F-4D97-AF65-F5344CB8AC3E}">
        <p14:creationId xmlns:p14="http://schemas.microsoft.com/office/powerpoint/2010/main" val="14014407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81321" name="Picture 9" descr="astec-presentation-banner"/>
          <p:cNvPicPr>
            <a:picLocks noChangeAspect="1" noChangeArrowheads="1"/>
          </p:cNvPicPr>
          <p:nvPr/>
        </p:nvPicPr>
        <p:blipFill>
          <a:blip r:embed="rId2" cstate="print"/>
          <a:srcRect/>
          <a:stretch>
            <a:fillRect/>
          </a:stretch>
        </p:blipFill>
        <p:spPr bwMode="auto">
          <a:xfrm>
            <a:off x="0" y="4"/>
            <a:ext cx="9144000" cy="631825"/>
          </a:xfrm>
          <a:prstGeom prst="rect">
            <a:avLst/>
          </a:prstGeom>
          <a:noFill/>
        </p:spPr>
      </p:pic>
      <p:pic>
        <p:nvPicPr>
          <p:cNvPr id="781334" name="Picture 22" descr="ASTeC_PPT_Footer"/>
          <p:cNvPicPr>
            <a:picLocks noChangeAspect="1" noChangeArrowheads="1"/>
          </p:cNvPicPr>
          <p:nvPr userDrawn="1"/>
        </p:nvPicPr>
        <p:blipFill>
          <a:blip r:embed="rId3" cstate="print"/>
          <a:srcRect/>
          <a:stretch>
            <a:fillRect/>
          </a:stretch>
        </p:blipFill>
        <p:spPr bwMode="auto">
          <a:xfrm>
            <a:off x="0" y="6453188"/>
            <a:ext cx="9144000" cy="404812"/>
          </a:xfrm>
          <a:prstGeom prst="rect">
            <a:avLst/>
          </a:prstGeom>
          <a:noFill/>
        </p:spPr>
      </p:pic>
      <p:pic>
        <p:nvPicPr>
          <p:cNvPr id="781335" name="Picture 23" descr="STFClogo_white"/>
          <p:cNvPicPr>
            <a:picLocks noChangeAspect="1" noChangeArrowheads="1"/>
          </p:cNvPicPr>
          <p:nvPr userDrawn="1"/>
        </p:nvPicPr>
        <p:blipFill>
          <a:blip r:embed="rId4" cstate="print"/>
          <a:srcRect/>
          <a:stretch>
            <a:fillRect/>
          </a:stretch>
        </p:blipFill>
        <p:spPr bwMode="auto">
          <a:xfrm>
            <a:off x="250825" y="6496050"/>
            <a:ext cx="1403350" cy="304800"/>
          </a:xfrm>
          <a:prstGeom prst="rect">
            <a:avLst/>
          </a:prstGeom>
          <a:noFill/>
        </p:spPr>
      </p:pic>
    </p:spTree>
    <p:extLst>
      <p:ext uri="{BB962C8B-B14F-4D97-AF65-F5344CB8AC3E}">
        <p14:creationId xmlns:p14="http://schemas.microsoft.com/office/powerpoint/2010/main" val="3106461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76456" y="6492879"/>
            <a:ext cx="467544" cy="365125"/>
          </a:xfrm>
        </p:spPr>
        <p:txBody>
          <a:bodyPr/>
          <a:lstStyle/>
          <a:p>
            <a:fld id="{9E73AD45-2321-4B40-A9ED-53EB4D72C812}" type="slidenum">
              <a:rPr lang="en-GB" smtClean="0">
                <a:solidFill>
                  <a:prstClr val="black">
                    <a:lumMod val="50000"/>
                    <a:lumOff val="50000"/>
                  </a:prstClr>
                </a:solidFill>
              </a:rPr>
              <a:pPr/>
              <a:t>‹#›</a:t>
            </a:fld>
            <a:endParaRPr lang="en-GB" dirty="0">
              <a:solidFill>
                <a:prstClr val="black">
                  <a:lumMod val="50000"/>
                  <a:lumOff val="50000"/>
                </a:prstClr>
              </a:solidFill>
            </a:endParaRPr>
          </a:p>
        </p:txBody>
      </p:sp>
    </p:spTree>
    <p:extLst>
      <p:ext uri="{BB962C8B-B14F-4D97-AF65-F5344CB8AC3E}">
        <p14:creationId xmlns:p14="http://schemas.microsoft.com/office/powerpoint/2010/main" val="1946388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lvl1pPr>
              <a:defRPr>
                <a:solidFill>
                  <a:prstClr val="black">
                    <a:tint val="75000"/>
                  </a:prstClr>
                </a:solidFill>
              </a:defRPr>
            </a:lvl1pPr>
          </a:lstStyle>
          <a:p>
            <a:pPr>
              <a:defRPr/>
            </a:pPr>
            <a:endParaRPr lang="it-IT" dirty="0"/>
          </a:p>
        </p:txBody>
      </p:sp>
      <p:sp>
        <p:nvSpPr>
          <p:cNvPr id="4" name="Footer Placeholder 3"/>
          <p:cNvSpPr>
            <a:spLocks noGrp="1"/>
          </p:cNvSpPr>
          <p:nvPr>
            <p:ph type="ftr" sz="quarter" idx="11"/>
          </p:nvPr>
        </p:nvSpPr>
        <p:spPr/>
        <p:txBody>
          <a:bodyPr/>
          <a:lstStyle>
            <a:lvl1pPr>
              <a:defRPr>
                <a:solidFill>
                  <a:prstClr val="black">
                    <a:tint val="75000"/>
                  </a:prstClr>
                </a:solidFill>
              </a:defRPr>
            </a:lvl1pPr>
          </a:lstStyle>
          <a:p>
            <a:pPr>
              <a:defRPr/>
            </a:pPr>
            <a:r>
              <a:rPr lang="en-GB" smtClean="0"/>
              <a:t>Shrikant Pattalwar   CC Design Review  BNL  5-6 May 2014</a:t>
            </a:r>
            <a:endParaRPr lang="it-IT"/>
          </a:p>
        </p:txBody>
      </p:sp>
      <p:sp>
        <p:nvSpPr>
          <p:cNvPr id="5" name="Slide Number Placeholder 4"/>
          <p:cNvSpPr>
            <a:spLocks noGrp="1"/>
          </p:cNvSpPr>
          <p:nvPr>
            <p:ph type="sldNum" sz="quarter" idx="12"/>
          </p:nvPr>
        </p:nvSpPr>
        <p:spPr/>
        <p:txBody>
          <a:bodyPr/>
          <a:lstStyle>
            <a:lvl1pPr>
              <a:defRPr>
                <a:solidFill>
                  <a:prstClr val="black">
                    <a:tint val="75000"/>
                  </a:prstClr>
                </a:solidFill>
              </a:defRPr>
            </a:lvl1pPr>
          </a:lstStyle>
          <a:p>
            <a:pPr>
              <a:defRPr/>
            </a:pPr>
            <a:fld id="{7A9DAEA2-A2AD-474D-B25D-E70D9DFF9DFB}" type="slidenum">
              <a:rPr lang="it-IT"/>
              <a:pPr>
                <a:defRPr/>
              </a:pPr>
              <a:t>‹#›</a:t>
            </a:fld>
            <a:endParaRPr lang="it-IT"/>
          </a:p>
        </p:txBody>
      </p:sp>
    </p:spTree>
    <p:extLst>
      <p:ext uri="{BB962C8B-B14F-4D97-AF65-F5344CB8AC3E}">
        <p14:creationId xmlns:p14="http://schemas.microsoft.com/office/powerpoint/2010/main" val="573974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endParaRPr lang="it-IT" dirty="0">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Shrikant Pattalwar   CC Design Review  BNL  5-6 May 2014</a:t>
            </a:r>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056140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endParaRPr lang="it-IT" dirty="0">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Shrikant Pattalwar   CC Design Review  BNL  5-6 May 2014</a:t>
            </a:r>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586122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1314" y="1861235"/>
            <a:ext cx="4149834" cy="1998745"/>
          </a:xfrm>
          <a:prstGeom prst="rect">
            <a:avLst/>
          </a:prstGeom>
        </p:spPr>
      </p:pic>
      <p:sp>
        <p:nvSpPr>
          <p:cNvPr id="2" name="Title 1"/>
          <p:cNvSpPr>
            <a:spLocks noGrp="1"/>
          </p:cNvSpPr>
          <p:nvPr>
            <p:ph type="ctrTitle"/>
          </p:nvPr>
        </p:nvSpPr>
        <p:spPr>
          <a:xfrm>
            <a:off x="4708312" y="1608073"/>
            <a:ext cx="3978489" cy="2506731"/>
          </a:xfrm>
        </p:spPr>
        <p:txBody>
          <a:bodyPr/>
          <a:lstStyle>
            <a:lvl1pPr algn="l">
              <a:lnSpc>
                <a:spcPct val="100000"/>
              </a:lnSpc>
              <a:defRPr b="1" i="0">
                <a:solidFill>
                  <a:srgbClr val="005872"/>
                </a:solidFill>
                <a:effectLst>
                  <a:outerShdw blurRad="63500" dist="31750" dir="2700000" algn="tl" rotWithShape="0">
                    <a:srgbClr val="9CB0D5">
                      <a:alpha val="50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114800"/>
            <a:ext cx="8229600" cy="1828800"/>
          </a:xfrm>
        </p:spPr>
        <p:txBody>
          <a:bodyPr lIns="0" rIns="0">
            <a:normAutofit/>
          </a:bodyPr>
          <a:lstStyle>
            <a:lvl1pPr marL="0" indent="0" algn="ctr">
              <a:lnSpc>
                <a:spcPct val="100000"/>
              </a:lnSpc>
              <a:spcBef>
                <a:spcPts val="0"/>
              </a:spcBef>
              <a:buNone/>
              <a:defRPr sz="2500" b="1">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7" name="Straight Connector 6"/>
          <p:cNvCxnSpPr/>
          <p:nvPr userDrawn="1"/>
        </p:nvCxnSpPr>
        <p:spPr>
          <a:xfrm>
            <a:off x="4561279" y="1967229"/>
            <a:ext cx="0" cy="1786759"/>
          </a:xfrm>
          <a:prstGeom prst="line">
            <a:avLst/>
          </a:prstGeom>
          <a:ln>
            <a:solidFill>
              <a:srgbClr val="5BC1E6"/>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692447" y="6117177"/>
            <a:ext cx="7683622" cy="461665"/>
          </a:xfrm>
          <a:prstGeom prst="rect">
            <a:avLst/>
          </a:prstGeom>
          <a:noFill/>
        </p:spPr>
        <p:txBody>
          <a:bodyPr wrap="square" rtlCol="0">
            <a:spAutoFit/>
          </a:bodyPr>
          <a:lstStyle/>
          <a:p>
            <a:pPr algn="ctr" defTabSz="457200"/>
            <a:r>
              <a:rPr lang="en-US" sz="1200" dirty="0" smtClean="0">
                <a:solidFill>
                  <a:srgbClr val="4BACC6">
                    <a:lumMod val="75000"/>
                  </a:srgbClr>
                </a:solidFill>
              </a:rPr>
              <a:t>The </a:t>
            </a:r>
            <a:r>
              <a:rPr lang="en-US" sz="1200" dirty="0" err="1" smtClean="0">
                <a:solidFill>
                  <a:srgbClr val="4BACC6">
                    <a:lumMod val="75000"/>
                  </a:srgbClr>
                </a:solidFill>
              </a:rPr>
              <a:t>HiLumi</a:t>
            </a:r>
            <a:r>
              <a:rPr lang="en-US" sz="1200" dirty="0" smtClean="0">
                <a:solidFill>
                  <a:srgbClr val="4BACC6">
                    <a:lumMod val="75000"/>
                  </a:srgbClr>
                </a:solidFill>
              </a:rPr>
              <a:t> LHC Design Study (a sub-system of HL-LHC) is co-funded by the European Commission within the Framework </a:t>
            </a:r>
            <a:r>
              <a:rPr lang="en-US" sz="1200" dirty="0" err="1" smtClean="0">
                <a:solidFill>
                  <a:srgbClr val="4BACC6">
                    <a:lumMod val="75000"/>
                  </a:srgbClr>
                </a:solidFill>
              </a:rPr>
              <a:t>Programme</a:t>
            </a:r>
            <a:r>
              <a:rPr lang="en-US" sz="1200" dirty="0" smtClean="0">
                <a:solidFill>
                  <a:srgbClr val="4BACC6">
                    <a:lumMod val="75000"/>
                  </a:srgbClr>
                </a:solidFill>
              </a:rPr>
              <a:t> 7 Capacities Specific </a:t>
            </a:r>
            <a:r>
              <a:rPr lang="en-US" sz="1200" dirty="0" err="1" smtClean="0">
                <a:solidFill>
                  <a:srgbClr val="4BACC6">
                    <a:lumMod val="75000"/>
                  </a:srgbClr>
                </a:solidFill>
              </a:rPr>
              <a:t>Programme</a:t>
            </a:r>
            <a:r>
              <a:rPr lang="en-US" sz="1200" dirty="0" smtClean="0">
                <a:solidFill>
                  <a:srgbClr val="4BACC6">
                    <a:lumMod val="75000"/>
                  </a:srgbClr>
                </a:solidFill>
              </a:rPr>
              <a:t>, Grant Agreement 284404. </a:t>
            </a:r>
            <a:endParaRPr lang="en-GB" sz="1200" dirty="0">
              <a:solidFill>
                <a:srgbClr val="4BACC6">
                  <a:lumMod val="75000"/>
                </a:srgbClr>
              </a:solidFill>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86432" y="6147097"/>
            <a:ext cx="493025" cy="401816"/>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460292" y="6207144"/>
            <a:ext cx="417381" cy="281731"/>
          </a:xfrm>
          <a:prstGeom prst="rect">
            <a:avLst/>
          </a:prstGeom>
        </p:spPr>
      </p:pic>
    </p:spTree>
    <p:extLst>
      <p:ext uri="{BB962C8B-B14F-4D97-AF65-F5344CB8AC3E}">
        <p14:creationId xmlns:p14="http://schemas.microsoft.com/office/powerpoint/2010/main" val="3979932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prstClr val="white">
                  <a:lumMod val="75000"/>
                </a:prstClr>
              </a:solidFill>
            </a:endParaRPr>
          </a:p>
        </p:txBody>
      </p:sp>
      <p:sp>
        <p:nvSpPr>
          <p:cNvPr id="5" name="Footer Placeholder 4"/>
          <p:cNvSpPr>
            <a:spLocks noGrp="1"/>
          </p:cNvSpPr>
          <p:nvPr>
            <p:ph type="ftr" sz="quarter" idx="11"/>
          </p:nvPr>
        </p:nvSpPr>
        <p:spPr>
          <a:xfrm>
            <a:off x="818867" y="6537960"/>
            <a:ext cx="7867934" cy="320040"/>
          </a:xfrm>
        </p:spPr>
        <p:txBody>
          <a:bodyPr/>
          <a:lstStyle>
            <a:lvl1pPr algn="ctr">
              <a:defRPr>
                <a:solidFill>
                  <a:srgbClr val="C00000"/>
                </a:solidFill>
              </a:defRPr>
            </a:lvl1pPr>
          </a:lstStyle>
          <a:p>
            <a:r>
              <a:rPr lang="en-GB" smtClean="0"/>
              <a:t>Shrikant Pattalwar   CC Design Review  BNL  5-6 May 2014</a:t>
            </a:r>
            <a:endParaRPr lang="en-US"/>
          </a:p>
        </p:txBody>
      </p:sp>
      <p:sp>
        <p:nvSpPr>
          <p:cNvPr id="6" name="Slide Number Placeholder 5"/>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5168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solidFill>
                <a:prstClr val="white">
                  <a:lumMod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Shrikant Pattalwar   CC Design Review  BNL  5-6 May 2014</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457200" y="1189037"/>
            <a:ext cx="8229600" cy="5349240"/>
          </a:xfrm>
        </p:spPr>
        <p:txBody>
          <a:bodyPr anchor="ctr" anchorCtr="1">
            <a:noAutofit/>
          </a:bodyPr>
          <a:lstStyle>
            <a:lvl1pPr marL="0" indent="0">
              <a:buFontTx/>
              <a:buNone/>
              <a:defRPr sz="4000" baseline="0">
                <a:solidFill>
                  <a:srgbClr val="005872"/>
                </a:solidFill>
                <a:effectLst>
                  <a:outerShdw blurRad="63500" dist="63500" dir="2700000" algn="tl" rotWithShape="0">
                    <a:srgbClr val="9CB0D5">
                      <a:alpha val="50000"/>
                    </a:srgbClr>
                  </a:outerShdw>
                </a:effectLst>
              </a:defRPr>
            </a:lvl1pPr>
          </a:lstStyle>
          <a:p>
            <a:pPr lvl="0"/>
            <a:r>
              <a:rPr lang="en-US" smtClean="0"/>
              <a:t>Click to edit Master text styles</a:t>
            </a:r>
          </a:p>
        </p:txBody>
      </p:sp>
    </p:spTree>
    <p:extLst>
      <p:ext uri="{BB962C8B-B14F-4D97-AF65-F5344CB8AC3E}">
        <p14:creationId xmlns:p14="http://schemas.microsoft.com/office/powerpoint/2010/main" val="3153130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r>
              <a:rPr lang="en-US" smtClean="0">
                <a:solidFill>
                  <a:prstClr val="black">
                    <a:tint val="75000"/>
                  </a:prstClr>
                </a:solidFill>
              </a:rPr>
              <a:t>OC, 5/May/2014</a:t>
            </a:r>
            <a:endParaRPr lang="it-IT"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HiLumi-LHC/LARP Crab Cavity System External Review</a:t>
            </a:r>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Shrikant Pattalwar   CC Design Review  BNL  5-6 May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0965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Shrikant Pattalwar   CC Design Review  BNL  5-6 May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0763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solidFill>
                <a:prstClr val="white">
                  <a:lumMod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Shrikant Pattalwar   CC Design Review  BNL  5-6 May 2014</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7" name="Content Placeholder 6"/>
          <p:cNvSpPr>
            <a:spLocks noGrp="1"/>
          </p:cNvSpPr>
          <p:nvPr>
            <p:ph sz="quarter" idx="13"/>
          </p:nvPr>
        </p:nvSpPr>
        <p:spPr>
          <a:xfrm>
            <a:off x="457200" y="274642"/>
            <a:ext cx="8229600" cy="6263639"/>
          </a:xfrm>
        </p:spPr>
        <p:txBody>
          <a:bodyPr anchor="ctr" anchorCtr="1">
            <a:noAutofit/>
          </a:bodyPr>
          <a:lstStyle>
            <a:lvl1pPr marL="0" indent="0">
              <a:buFontTx/>
              <a:buNone/>
              <a:defRPr sz="4000" baseline="0">
                <a:solidFill>
                  <a:srgbClr val="005872"/>
                </a:solidFill>
                <a:effectLst>
                  <a:outerShdw blurRad="63500" dist="63500" dir="2700000" algn="tl" rotWithShape="0">
                    <a:srgbClr val="9CB0D5">
                      <a:alpha val="50000"/>
                    </a:srgbClr>
                  </a:outerShdw>
                </a:effectLst>
              </a:defRPr>
            </a:lvl1pPr>
          </a:lstStyle>
          <a:p>
            <a:pPr lvl="0"/>
            <a:r>
              <a:rPr lang="en-US" smtClean="0"/>
              <a:t>Click to edit Master text styles</a:t>
            </a:r>
          </a:p>
        </p:txBody>
      </p:sp>
    </p:spTree>
    <p:extLst>
      <p:ext uri="{BB962C8B-B14F-4D97-AF65-F5344CB8AC3E}">
        <p14:creationId xmlns:p14="http://schemas.microsoft.com/office/powerpoint/2010/main" val="870673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lumMod val="75000"/>
                </a:prstClr>
              </a:solidFill>
            </a:endParaRPr>
          </a:p>
        </p:txBody>
      </p:sp>
      <p:sp>
        <p:nvSpPr>
          <p:cNvPr id="3" name="Footer Placeholder 2"/>
          <p:cNvSpPr>
            <a:spLocks noGrp="1"/>
          </p:cNvSpPr>
          <p:nvPr>
            <p:ph type="ftr" sz="quarter" idx="11"/>
          </p:nvPr>
        </p:nvSpPr>
        <p:spPr>
          <a:xfrm>
            <a:off x="1729818" y="6537960"/>
            <a:ext cx="6094429" cy="320040"/>
          </a:xfrm>
        </p:spPr>
        <p:txBody>
          <a:bodyPr/>
          <a:lstStyle>
            <a:lvl1pPr algn="ctr">
              <a:defRPr sz="1000">
                <a:solidFill>
                  <a:schemeClr val="tx2"/>
                </a:solidFill>
              </a:defRPr>
            </a:lvl1pPr>
          </a:lstStyle>
          <a:p>
            <a:r>
              <a:rPr lang="en-GB" smtClean="0">
                <a:solidFill>
                  <a:srgbClr val="1F497D"/>
                </a:solidFill>
              </a:rPr>
              <a:t>Shrikant Pattalwar   CC Design Review  BNL  5-6 May 2014</a:t>
            </a:r>
            <a:endParaRPr lang="en-US" dirty="0">
              <a:solidFill>
                <a:srgbClr val="1F497D"/>
              </a:solidFill>
            </a:endParaRPr>
          </a:p>
        </p:txBody>
      </p:sp>
      <p:sp>
        <p:nvSpPr>
          <p:cNvPr id="4" name="Slide Number Placeholder 3"/>
          <p:cNvSpPr>
            <a:spLocks noGrp="1"/>
          </p:cNvSpPr>
          <p:nvPr>
            <p:ph type="sldNum" sz="quarter" idx="12"/>
          </p:nvPr>
        </p:nvSpPr>
        <p:spPr/>
        <p:txBody>
          <a:bodyPr/>
          <a:lstStyle/>
          <a:p>
            <a:fld id="{0FA004B2-1541-5046-B6F2-22AF5658571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734013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53" y="-1"/>
            <a:ext cx="9157855" cy="6977413"/>
          </a:xfrm>
          <a:prstGeom prst="rect">
            <a:avLst/>
          </a:prstGeom>
        </p:spPr>
      </p:pic>
    </p:spTree>
    <p:extLst>
      <p:ext uri="{BB962C8B-B14F-4D97-AF65-F5344CB8AC3E}">
        <p14:creationId xmlns:p14="http://schemas.microsoft.com/office/powerpoint/2010/main" val="4041609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50825" y="6453188"/>
            <a:ext cx="2133600" cy="241300"/>
          </a:xfrm>
          <a:prstGeom prst="rect">
            <a:avLst/>
          </a:prstGeom>
        </p:spPr>
        <p:txBody>
          <a:bodyPr/>
          <a:lstStyle>
            <a:lvl1pPr>
              <a:defRPr/>
            </a:lvl1pPr>
          </a:lstStyle>
          <a:p>
            <a:pPr defTabSz="914400" eaLnBrk="0" fontAlgn="base" hangingPunct="0">
              <a:spcBef>
                <a:spcPct val="0"/>
              </a:spcBef>
              <a:spcAft>
                <a:spcPct val="0"/>
              </a:spcAft>
            </a:pPr>
            <a:endParaRPr lang="en-GB" altLang="en-US" dirty="0">
              <a:solidFill>
                <a:srgbClr val="000000"/>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fld id="{CDEED9BF-7768-40EA-B789-E85010D7D8D2}" type="slidenum">
              <a:rPr lang="en-GB" altLang="en-US">
                <a:solidFill>
                  <a:prstClr val="black">
                    <a:lumMod val="50000"/>
                    <a:lumOff val="50000"/>
                  </a:prstClr>
                </a:solidFill>
              </a:rPr>
              <a:pPr/>
              <a:t>‹#›</a:t>
            </a:fld>
            <a:r>
              <a:rPr lang="en-GB" altLang="en-US">
                <a:solidFill>
                  <a:prstClr val="black">
                    <a:lumMod val="50000"/>
                    <a:lumOff val="50000"/>
                  </a:prstClr>
                </a:solidFill>
              </a:rPr>
              <a:t>/</a:t>
            </a:r>
          </a:p>
        </p:txBody>
      </p:sp>
    </p:spTree>
    <p:extLst>
      <p:ext uri="{BB962C8B-B14F-4D97-AF65-F5344CB8AC3E}">
        <p14:creationId xmlns:p14="http://schemas.microsoft.com/office/powerpoint/2010/main" val="12478033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81321" name="Picture 9" descr="astec-presentation-banner"/>
          <p:cNvPicPr>
            <a:picLocks noChangeAspect="1" noChangeArrowheads="1"/>
          </p:cNvPicPr>
          <p:nvPr/>
        </p:nvPicPr>
        <p:blipFill>
          <a:blip r:embed="rId2" cstate="print"/>
          <a:srcRect/>
          <a:stretch>
            <a:fillRect/>
          </a:stretch>
        </p:blipFill>
        <p:spPr bwMode="auto">
          <a:xfrm>
            <a:off x="0" y="4"/>
            <a:ext cx="9144000" cy="631825"/>
          </a:xfrm>
          <a:prstGeom prst="rect">
            <a:avLst/>
          </a:prstGeom>
          <a:noFill/>
        </p:spPr>
      </p:pic>
      <p:pic>
        <p:nvPicPr>
          <p:cNvPr id="781334" name="Picture 22" descr="ASTeC_PPT_Footer"/>
          <p:cNvPicPr>
            <a:picLocks noChangeAspect="1" noChangeArrowheads="1"/>
          </p:cNvPicPr>
          <p:nvPr userDrawn="1"/>
        </p:nvPicPr>
        <p:blipFill>
          <a:blip r:embed="rId3" cstate="print"/>
          <a:srcRect/>
          <a:stretch>
            <a:fillRect/>
          </a:stretch>
        </p:blipFill>
        <p:spPr bwMode="auto">
          <a:xfrm>
            <a:off x="0" y="6453188"/>
            <a:ext cx="9144000" cy="404812"/>
          </a:xfrm>
          <a:prstGeom prst="rect">
            <a:avLst/>
          </a:prstGeom>
          <a:noFill/>
        </p:spPr>
      </p:pic>
      <p:pic>
        <p:nvPicPr>
          <p:cNvPr id="781335" name="Picture 23" descr="STFClogo_white"/>
          <p:cNvPicPr>
            <a:picLocks noChangeAspect="1" noChangeArrowheads="1"/>
          </p:cNvPicPr>
          <p:nvPr userDrawn="1"/>
        </p:nvPicPr>
        <p:blipFill>
          <a:blip r:embed="rId4" cstate="print"/>
          <a:srcRect/>
          <a:stretch>
            <a:fillRect/>
          </a:stretch>
        </p:blipFill>
        <p:spPr bwMode="auto">
          <a:xfrm>
            <a:off x="250825" y="6496050"/>
            <a:ext cx="1403350" cy="304800"/>
          </a:xfrm>
          <a:prstGeom prst="rect">
            <a:avLst/>
          </a:prstGeom>
          <a:noFill/>
        </p:spPr>
      </p:pic>
    </p:spTree>
    <p:extLst>
      <p:ext uri="{BB962C8B-B14F-4D97-AF65-F5344CB8AC3E}">
        <p14:creationId xmlns:p14="http://schemas.microsoft.com/office/powerpoint/2010/main" val="166781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76456" y="6492879"/>
            <a:ext cx="467544" cy="365125"/>
          </a:xfrm>
        </p:spPr>
        <p:txBody>
          <a:bodyPr/>
          <a:lstStyle/>
          <a:p>
            <a:fld id="{9E73AD45-2321-4B40-A9ED-53EB4D72C812}" type="slidenum">
              <a:rPr lang="en-GB" smtClean="0">
                <a:solidFill>
                  <a:prstClr val="black">
                    <a:lumMod val="50000"/>
                    <a:lumOff val="50000"/>
                  </a:prstClr>
                </a:solidFill>
              </a:rPr>
              <a:pPr/>
              <a:t>‹#›</a:t>
            </a:fld>
            <a:endParaRPr lang="en-GB" dirty="0">
              <a:solidFill>
                <a:prstClr val="black">
                  <a:lumMod val="50000"/>
                  <a:lumOff val="50000"/>
                </a:prstClr>
              </a:solidFill>
            </a:endParaRPr>
          </a:p>
        </p:txBody>
      </p:sp>
    </p:spTree>
    <p:extLst>
      <p:ext uri="{BB962C8B-B14F-4D97-AF65-F5344CB8AC3E}">
        <p14:creationId xmlns:p14="http://schemas.microsoft.com/office/powerpoint/2010/main" val="34361573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lvl1pPr>
              <a:defRPr>
                <a:solidFill>
                  <a:prstClr val="black">
                    <a:tint val="75000"/>
                  </a:prstClr>
                </a:solidFill>
              </a:defRPr>
            </a:lvl1pPr>
          </a:lstStyle>
          <a:p>
            <a:pPr>
              <a:defRPr/>
            </a:pPr>
            <a:endParaRPr lang="it-IT" dirty="0"/>
          </a:p>
        </p:txBody>
      </p:sp>
      <p:sp>
        <p:nvSpPr>
          <p:cNvPr id="4" name="Footer Placeholder 3"/>
          <p:cNvSpPr>
            <a:spLocks noGrp="1"/>
          </p:cNvSpPr>
          <p:nvPr>
            <p:ph type="ftr" sz="quarter" idx="11"/>
          </p:nvPr>
        </p:nvSpPr>
        <p:spPr/>
        <p:txBody>
          <a:bodyPr/>
          <a:lstStyle>
            <a:lvl1pPr>
              <a:defRPr>
                <a:solidFill>
                  <a:prstClr val="black">
                    <a:tint val="75000"/>
                  </a:prstClr>
                </a:solidFill>
              </a:defRPr>
            </a:lvl1pPr>
          </a:lstStyle>
          <a:p>
            <a:pPr>
              <a:defRPr/>
            </a:pPr>
            <a:r>
              <a:rPr lang="en-GB" smtClean="0"/>
              <a:t>Shrikant Pattalwar   CC Design Review  BNL  5-6 May 2014</a:t>
            </a:r>
            <a:endParaRPr lang="it-IT"/>
          </a:p>
        </p:txBody>
      </p:sp>
      <p:sp>
        <p:nvSpPr>
          <p:cNvPr id="5" name="Slide Number Placeholder 4"/>
          <p:cNvSpPr>
            <a:spLocks noGrp="1"/>
          </p:cNvSpPr>
          <p:nvPr>
            <p:ph type="sldNum" sz="quarter" idx="12"/>
          </p:nvPr>
        </p:nvSpPr>
        <p:spPr/>
        <p:txBody>
          <a:bodyPr/>
          <a:lstStyle>
            <a:lvl1pPr>
              <a:defRPr>
                <a:solidFill>
                  <a:prstClr val="black">
                    <a:tint val="75000"/>
                  </a:prstClr>
                </a:solidFill>
              </a:defRPr>
            </a:lvl1pPr>
          </a:lstStyle>
          <a:p>
            <a:pPr>
              <a:defRPr/>
            </a:pPr>
            <a:fld id="{7A9DAEA2-A2AD-474D-B25D-E70D9DFF9DFB}" type="slidenum">
              <a:rPr lang="it-IT"/>
              <a:pPr>
                <a:defRPr/>
              </a:pPr>
              <a:t>‹#›</a:t>
            </a:fld>
            <a:endParaRPr lang="it-IT"/>
          </a:p>
        </p:txBody>
      </p:sp>
    </p:spTree>
    <p:extLst>
      <p:ext uri="{BB962C8B-B14F-4D97-AF65-F5344CB8AC3E}">
        <p14:creationId xmlns:p14="http://schemas.microsoft.com/office/powerpoint/2010/main" val="1011884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endParaRPr lang="it-IT" dirty="0">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Shrikant Pattalwar   CC Design Review  BNL  5-6 May 2014</a:t>
            </a:r>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210623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3" y="152400"/>
            <a:ext cx="7772400" cy="508000"/>
          </a:xfrm>
        </p:spPr>
        <p:txBody>
          <a:bodyPr/>
          <a:lstStyle>
            <a:lvl1pPr>
              <a:defRPr sz="3600"/>
            </a:lvl1pPr>
          </a:lstStyle>
          <a:p>
            <a:r>
              <a:rPr lang="en-US" dirty="0" smtClean="0"/>
              <a:t>Click to edit Master title style</a:t>
            </a:r>
            <a:endParaRPr lang="it-IT" dirty="0"/>
          </a:p>
        </p:txBody>
      </p:sp>
      <p:sp>
        <p:nvSpPr>
          <p:cNvPr id="3" name="Content Placeholder 2"/>
          <p:cNvSpPr>
            <a:spLocks noGrp="1"/>
          </p:cNvSpPr>
          <p:nvPr>
            <p:ph idx="1"/>
          </p:nvPr>
        </p:nvSpPr>
        <p:spPr>
          <a:xfrm>
            <a:off x="228600" y="762000"/>
            <a:ext cx="8686800" cy="5715000"/>
          </a:xfrm>
        </p:spPr>
        <p:txBody>
          <a:bodyPr/>
          <a:lstStyle>
            <a:lvl1pPr>
              <a:buClr>
                <a:srgbClr val="0070C0"/>
              </a:buClr>
              <a:buSzPct val="100000"/>
              <a:buFont typeface="Arial" pitchFamily="34" charset="0"/>
              <a:buChar char="•"/>
              <a:defRPr/>
            </a:lvl1pPr>
            <a:lvl2pPr>
              <a:defRPr>
                <a:solidFill>
                  <a:srgbClr val="0070C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pic>
        <p:nvPicPr>
          <p:cNvPr id="7" name="Picture 2"/>
          <p:cNvPicPr>
            <a:picLocks noChangeAspect="1" noChangeArrowheads="1"/>
          </p:cNvPicPr>
          <p:nvPr userDrawn="1"/>
        </p:nvPicPr>
        <p:blipFill>
          <a:blip r:embed="rId2" cstate="print"/>
          <a:srcRect/>
          <a:stretch>
            <a:fillRect/>
          </a:stretch>
        </p:blipFill>
        <p:spPr bwMode="auto">
          <a:xfrm>
            <a:off x="26988" y="26988"/>
            <a:ext cx="647700" cy="633412"/>
          </a:xfrm>
          <a:prstGeom prst="rect">
            <a:avLst/>
          </a:prstGeom>
          <a:noFill/>
          <a:ln w="9525">
            <a:noFill/>
            <a:miter lim="800000"/>
            <a:headEnd/>
            <a:tailEnd/>
          </a:ln>
        </p:spPr>
      </p:pic>
      <p:sp>
        <p:nvSpPr>
          <p:cNvPr id="8" name="Date Placeholder 2"/>
          <p:cNvSpPr>
            <a:spLocks noGrp="1"/>
          </p:cNvSpPr>
          <p:nvPr>
            <p:ph type="dt" sz="half" idx="10"/>
          </p:nvPr>
        </p:nvSpPr>
        <p:spPr>
          <a:xfrm>
            <a:off x="457200" y="6324610"/>
            <a:ext cx="2133600" cy="396875"/>
          </a:xfrm>
        </p:spPr>
        <p:txBody>
          <a:bodyPr/>
          <a:lstStyle/>
          <a:p>
            <a:r>
              <a:rPr lang="en-US" smtClean="0">
                <a:solidFill>
                  <a:prstClr val="black">
                    <a:tint val="75000"/>
                  </a:prstClr>
                </a:solidFill>
              </a:rPr>
              <a:t>OC, 5/May/2014</a:t>
            </a:r>
            <a:endParaRPr lang="it-IT" dirty="0">
              <a:solidFill>
                <a:prstClr val="black">
                  <a:tint val="75000"/>
                </a:prstClr>
              </a:solidFill>
            </a:endParaRPr>
          </a:p>
        </p:txBody>
      </p:sp>
      <p:sp>
        <p:nvSpPr>
          <p:cNvPr id="9" name="Footer Placeholder 3"/>
          <p:cNvSpPr>
            <a:spLocks noGrp="1"/>
          </p:cNvSpPr>
          <p:nvPr>
            <p:ph type="ftr" sz="quarter" idx="11"/>
          </p:nvPr>
        </p:nvSpPr>
        <p:spPr>
          <a:xfrm>
            <a:off x="3124200" y="6356360"/>
            <a:ext cx="2895600" cy="365125"/>
          </a:xfrm>
        </p:spPr>
        <p:txBody>
          <a:bodyPr/>
          <a:lstStyle/>
          <a:p>
            <a:r>
              <a:rPr lang="en-US" smtClean="0">
                <a:solidFill>
                  <a:prstClr val="black">
                    <a:tint val="75000"/>
                  </a:prstClr>
                </a:solidFill>
              </a:rPr>
              <a:t>HiLumi-LHC/LARP Crab Cavity System External Review</a:t>
            </a:r>
            <a:endParaRPr lang="it-IT">
              <a:solidFill>
                <a:prstClr val="black">
                  <a:tint val="75000"/>
                </a:prstClr>
              </a:solidFill>
            </a:endParaRPr>
          </a:p>
        </p:txBody>
      </p:sp>
      <p:sp>
        <p:nvSpPr>
          <p:cNvPr id="10" name="Slide Number Placeholder 4"/>
          <p:cNvSpPr>
            <a:spLocks noGrp="1"/>
          </p:cNvSpPr>
          <p:nvPr>
            <p:ph type="sldNum" sz="quarter" idx="12"/>
          </p:nvPr>
        </p:nvSpPr>
        <p:spPr>
          <a:xfrm>
            <a:off x="6553203" y="6356360"/>
            <a:ext cx="2133600" cy="365125"/>
          </a:xfrm>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endParaRPr lang="it-IT" dirty="0">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Shrikant Pattalwar   CC Design Review  BNL  5-6 May 2014</a:t>
            </a:r>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614573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96923" y="8"/>
            <a:ext cx="7510154" cy="720000"/>
          </a:xfrm>
          <a:prstGeom prst="rect">
            <a:avLst/>
          </a:prstGeom>
        </p:spPr>
        <p:txBody>
          <a:bodyPr/>
          <a:lstStyle>
            <a:lvl1pPr algn="ctr">
              <a:defRPr sz="2800" b="1"/>
            </a:lvl1pPr>
          </a:lstStyle>
          <a:p>
            <a:r>
              <a:rPr lang="en-US" dirty="0" smtClean="0"/>
              <a:t>Click to edit Master title style</a:t>
            </a:r>
            <a:endParaRPr lang="en-GB" dirty="0"/>
          </a:p>
        </p:txBody>
      </p:sp>
      <p:sp>
        <p:nvSpPr>
          <p:cNvPr id="3" name="Date Placeholder 2"/>
          <p:cNvSpPr>
            <a:spLocks noGrp="1"/>
          </p:cNvSpPr>
          <p:nvPr>
            <p:ph type="dt" sz="half" idx="10"/>
          </p:nvPr>
        </p:nvSpPr>
        <p:spPr/>
        <p:txBody>
          <a:bodyPr/>
          <a:lstStyle/>
          <a:p>
            <a:r>
              <a:rPr lang="it-IT" smtClean="0">
                <a:solidFill>
                  <a:prstClr val="black">
                    <a:lumMod val="50000"/>
                    <a:lumOff val="50000"/>
                  </a:prstClr>
                </a:solidFill>
              </a:rPr>
              <a:t>Tuesday, 10 December 2013</a:t>
            </a:r>
            <a:endParaRPr lang="en-US"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r>
              <a:rPr lang="fr-FR" smtClean="0">
                <a:solidFill>
                  <a:prstClr val="black">
                    <a:lumMod val="50000"/>
                    <a:lumOff val="50000"/>
                  </a:prstClr>
                </a:solidFill>
              </a:rPr>
              <a:t>F. Carra – CERN</a:t>
            </a:r>
            <a:endParaRPr lang="en-US"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AC5B1FEA-406A-7749-A5C3-DDCB5F67A4C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04652570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est page">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51280" y="6408017"/>
            <a:ext cx="2133600" cy="213483"/>
          </a:xfrm>
          <a:prstGeom prst="rect">
            <a:avLst/>
          </a:prstGeom>
        </p:spPr>
        <p:txBody>
          <a:bodyPr vert="horz" lIns="91440" tIns="45720" rIns="91440" bIns="45720" rtlCol="0" anchor="ctr"/>
          <a:lstStyle>
            <a:lvl1pPr algn="l">
              <a:defRPr sz="1200" b="0">
                <a:solidFill>
                  <a:schemeClr val="tx1">
                    <a:lumMod val="50000"/>
                    <a:lumOff val="50000"/>
                  </a:schemeClr>
                </a:solidFill>
                <a:latin typeface="+mn-lt"/>
                <a:cs typeface="Rage Italic" pitchFamily="66" charset="0"/>
              </a:defRPr>
            </a:lvl1pPr>
          </a:lstStyle>
          <a:p>
            <a:r>
              <a:rPr lang="it-IT" smtClean="0">
                <a:solidFill>
                  <a:prstClr val="black">
                    <a:lumMod val="50000"/>
                    <a:lumOff val="50000"/>
                  </a:prstClr>
                </a:solidFill>
              </a:rPr>
              <a:t>Tuesday, 10 December 2013</a:t>
            </a:r>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3190154" y="6408017"/>
            <a:ext cx="2895600" cy="213483"/>
          </a:xfrm>
          <a:prstGeom prst="rect">
            <a:avLst/>
          </a:prstGeom>
        </p:spPr>
        <p:txBody>
          <a:bodyPr vert="horz" lIns="91440" tIns="45720" rIns="91440" bIns="45720" rtlCol="0" anchor="ctr"/>
          <a:lstStyle>
            <a:lvl1pPr algn="ctr">
              <a:defRPr sz="1200" b="0">
                <a:solidFill>
                  <a:schemeClr val="tx1">
                    <a:lumMod val="50000"/>
                    <a:lumOff val="50000"/>
                  </a:schemeClr>
                </a:solidFill>
                <a:latin typeface="+mn-lt"/>
                <a:cs typeface="Rage Italic" pitchFamily="66" charset="0"/>
              </a:defRPr>
            </a:lvl1pPr>
          </a:lstStyle>
          <a:p>
            <a:r>
              <a:rPr lang="fr-FR" smtClean="0">
                <a:solidFill>
                  <a:prstClr val="black">
                    <a:lumMod val="50000"/>
                    <a:lumOff val="50000"/>
                  </a:prstClr>
                </a:solidFill>
              </a:rPr>
              <a:t>F. Carra – CERN</a:t>
            </a:r>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6579692" y="6408017"/>
            <a:ext cx="2133600" cy="213483"/>
          </a:xfrm>
          <a:prstGeom prst="rect">
            <a:avLst/>
          </a:prstGeom>
        </p:spPr>
        <p:txBody>
          <a:bodyPr vert="horz" lIns="91440" tIns="45720" rIns="91440" bIns="45720" rtlCol="0" anchor="ctr"/>
          <a:lstStyle>
            <a:lvl1pPr algn="r">
              <a:defRPr sz="1200" b="0">
                <a:solidFill>
                  <a:schemeClr val="tx1">
                    <a:lumMod val="50000"/>
                    <a:lumOff val="50000"/>
                  </a:schemeClr>
                </a:solidFill>
                <a:latin typeface="+mn-lt"/>
                <a:cs typeface="Rage Italic" pitchFamily="66" charset="0"/>
              </a:defRPr>
            </a:lvl1pPr>
          </a:lstStyle>
          <a:p>
            <a:fld id="{AC5B1FEA-406A-7749-A5C3-DDCB5F67A4C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02855382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it-IT" smtClean="0">
                <a:solidFill>
                  <a:prstClr val="black">
                    <a:lumMod val="50000"/>
                    <a:lumOff val="50000"/>
                  </a:prstClr>
                </a:solidFill>
              </a:rPr>
              <a:t>Tuesday, 10 December 2013</a:t>
            </a:r>
            <a:endParaRPr lang="en-US"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r>
              <a:rPr lang="fr-FR" smtClean="0">
                <a:solidFill>
                  <a:prstClr val="black">
                    <a:lumMod val="50000"/>
                    <a:lumOff val="50000"/>
                  </a:prstClr>
                </a:solidFill>
              </a:rPr>
              <a:t>F. Carra – CERN</a:t>
            </a:r>
            <a:endParaRPr lang="en-US"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AC5B1FEA-406A-7749-A5C3-DDCB5F67A4C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35079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96838"/>
            <a:ext cx="7696200" cy="563562"/>
          </a:xfrm>
          <a:prstGeom prst="rect">
            <a:avLst/>
          </a:prstGeom>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r>
              <a:rPr lang="en-US" smtClean="0">
                <a:solidFill>
                  <a:prstClr val="black">
                    <a:tint val="75000"/>
                  </a:prstClr>
                </a:solidFill>
              </a:rPr>
              <a:t>OC, VP, 7/November/2012</a:t>
            </a:r>
            <a:endParaRPr lang="it-IT">
              <a:solidFill>
                <a:prstClr val="black">
                  <a:tint val="75000"/>
                </a:prstClr>
              </a:solidFill>
            </a:endParaRPr>
          </a:p>
        </p:txBody>
      </p:sp>
      <p:sp>
        <p:nvSpPr>
          <p:cNvPr id="4" name="Footer Placeholder 3"/>
          <p:cNvSpPr>
            <a:spLocks noGrp="1"/>
          </p:cNvSpPr>
          <p:nvPr>
            <p:ph type="ftr" sz="quarter" idx="11"/>
          </p:nvPr>
        </p:nvSpPr>
        <p:spPr/>
        <p:txBody>
          <a:bodyPr/>
          <a:lstStyle/>
          <a:p>
            <a:r>
              <a:rPr lang="it-IT" smtClean="0">
                <a:solidFill>
                  <a:prstClr val="black">
                    <a:tint val="75000"/>
                  </a:prstClr>
                </a:solidFill>
              </a:rPr>
              <a:t>TTC Meeting</a:t>
            </a:r>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9342715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3" y="152400"/>
            <a:ext cx="7772400" cy="508000"/>
          </a:xfrm>
          <a:prstGeom prst="rect">
            <a:avLst/>
          </a:prstGeom>
        </p:spPr>
        <p:txBody>
          <a:bodyPr/>
          <a:lstStyle>
            <a:lvl1pPr>
              <a:defRPr sz="3600"/>
            </a:lvl1pPr>
          </a:lstStyle>
          <a:p>
            <a:r>
              <a:rPr lang="en-US" dirty="0" smtClean="0"/>
              <a:t>Click to edit Master title style</a:t>
            </a:r>
            <a:endParaRPr lang="it-IT" dirty="0"/>
          </a:p>
        </p:txBody>
      </p:sp>
      <p:sp>
        <p:nvSpPr>
          <p:cNvPr id="3" name="Content Placeholder 2"/>
          <p:cNvSpPr>
            <a:spLocks noGrp="1"/>
          </p:cNvSpPr>
          <p:nvPr>
            <p:ph idx="1"/>
          </p:nvPr>
        </p:nvSpPr>
        <p:spPr>
          <a:xfrm>
            <a:off x="228600" y="762000"/>
            <a:ext cx="8686800" cy="5715000"/>
          </a:xfrm>
          <a:prstGeom prst="rect">
            <a:avLst/>
          </a:prstGeom>
        </p:spPr>
        <p:txBody>
          <a:bodyPr/>
          <a:lstStyle>
            <a:lvl1pPr>
              <a:buClr>
                <a:srgbClr val="0070C0"/>
              </a:buClr>
              <a:buSzPct val="100000"/>
              <a:buFont typeface="Arial" pitchFamily="34" charset="0"/>
              <a:buChar char="•"/>
              <a:defRPr/>
            </a:lvl1pPr>
            <a:lvl2pPr>
              <a:defRPr>
                <a:solidFill>
                  <a:srgbClr val="0070C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pic>
        <p:nvPicPr>
          <p:cNvPr id="7" name="Picture 2"/>
          <p:cNvPicPr>
            <a:picLocks noChangeAspect="1" noChangeArrowheads="1"/>
          </p:cNvPicPr>
          <p:nvPr userDrawn="1"/>
        </p:nvPicPr>
        <p:blipFill>
          <a:blip r:embed="rId2" cstate="print"/>
          <a:srcRect/>
          <a:stretch>
            <a:fillRect/>
          </a:stretch>
        </p:blipFill>
        <p:spPr bwMode="auto">
          <a:xfrm>
            <a:off x="26988" y="26988"/>
            <a:ext cx="647700" cy="633412"/>
          </a:xfrm>
          <a:prstGeom prst="rect">
            <a:avLst/>
          </a:prstGeom>
          <a:noFill/>
          <a:ln w="9525">
            <a:noFill/>
            <a:miter lim="800000"/>
            <a:headEnd/>
            <a:tailEnd/>
          </a:ln>
        </p:spPr>
      </p:pic>
      <p:sp>
        <p:nvSpPr>
          <p:cNvPr id="8" name="Date Placeholder 2"/>
          <p:cNvSpPr>
            <a:spLocks noGrp="1"/>
          </p:cNvSpPr>
          <p:nvPr>
            <p:ph type="dt" sz="half" idx="10"/>
          </p:nvPr>
        </p:nvSpPr>
        <p:spPr>
          <a:xfrm>
            <a:off x="457200" y="6324614"/>
            <a:ext cx="2133600" cy="396875"/>
          </a:xfrm>
        </p:spPr>
        <p:txBody>
          <a:bodyPr/>
          <a:lstStyle/>
          <a:p>
            <a:r>
              <a:rPr lang="en-US" smtClean="0">
                <a:solidFill>
                  <a:prstClr val="black">
                    <a:tint val="75000"/>
                  </a:prstClr>
                </a:solidFill>
              </a:rPr>
              <a:t>OC, VP, 7/November/2012</a:t>
            </a:r>
            <a:endParaRPr lang="it-IT" dirty="0">
              <a:solidFill>
                <a:prstClr val="black">
                  <a:tint val="75000"/>
                </a:prstClr>
              </a:solidFill>
            </a:endParaRPr>
          </a:p>
        </p:txBody>
      </p:sp>
      <p:sp>
        <p:nvSpPr>
          <p:cNvPr id="9" name="Footer Placeholder 3"/>
          <p:cNvSpPr>
            <a:spLocks noGrp="1"/>
          </p:cNvSpPr>
          <p:nvPr>
            <p:ph type="ftr" sz="quarter" idx="11"/>
          </p:nvPr>
        </p:nvSpPr>
        <p:spPr>
          <a:xfrm>
            <a:off x="3124200" y="6356364"/>
            <a:ext cx="2895600" cy="365125"/>
          </a:xfrm>
        </p:spPr>
        <p:txBody>
          <a:bodyPr/>
          <a:lstStyle/>
          <a:p>
            <a:r>
              <a:rPr lang="it-IT" smtClean="0">
                <a:solidFill>
                  <a:prstClr val="black">
                    <a:tint val="75000"/>
                  </a:prstClr>
                </a:solidFill>
              </a:rPr>
              <a:t>TTC Meeting</a:t>
            </a:r>
            <a:endParaRPr lang="it-IT">
              <a:solidFill>
                <a:prstClr val="black">
                  <a:tint val="75000"/>
                </a:prstClr>
              </a:solidFill>
            </a:endParaRPr>
          </a:p>
        </p:txBody>
      </p:sp>
      <p:sp>
        <p:nvSpPr>
          <p:cNvPr id="10" name="Slide Number Placeholder 4"/>
          <p:cNvSpPr>
            <a:spLocks noGrp="1"/>
          </p:cNvSpPr>
          <p:nvPr>
            <p:ph type="sldNum" sz="quarter" idx="12"/>
          </p:nvPr>
        </p:nvSpPr>
        <p:spPr>
          <a:xfrm>
            <a:off x="6553203" y="6356364"/>
            <a:ext cx="2133600" cy="365125"/>
          </a:xfrm>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304503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96923" y="8"/>
            <a:ext cx="7510154" cy="720000"/>
          </a:xfrm>
          <a:prstGeom prst="rect">
            <a:avLst/>
          </a:prstGeom>
        </p:spPr>
        <p:txBody>
          <a:bodyPr/>
          <a:lstStyle>
            <a:lvl1pPr algn="ctr">
              <a:defRPr sz="2800" b="1"/>
            </a:lvl1pPr>
          </a:lstStyle>
          <a:p>
            <a:r>
              <a:rPr lang="en-US" dirty="0" smtClean="0"/>
              <a:t>Click to edit Master title style</a:t>
            </a:r>
            <a:endParaRPr lang="en-GB" dirty="0"/>
          </a:p>
        </p:txBody>
      </p:sp>
      <p:sp>
        <p:nvSpPr>
          <p:cNvPr id="3" name="Date Placeholder 2"/>
          <p:cNvSpPr>
            <a:spLocks noGrp="1"/>
          </p:cNvSpPr>
          <p:nvPr>
            <p:ph type="dt" sz="half" idx="10"/>
          </p:nvPr>
        </p:nvSpPr>
        <p:spPr/>
        <p:txBody>
          <a:bodyPr/>
          <a:lstStyle/>
          <a:p>
            <a:r>
              <a:rPr lang="it-IT" smtClean="0">
                <a:solidFill>
                  <a:prstClr val="black">
                    <a:lumMod val="50000"/>
                    <a:lumOff val="50000"/>
                  </a:prstClr>
                </a:solidFill>
              </a:rPr>
              <a:t>Tuesday, 10 December 2013</a:t>
            </a:r>
            <a:endParaRPr lang="en-US"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r>
              <a:rPr lang="fr-FR" smtClean="0">
                <a:solidFill>
                  <a:prstClr val="black">
                    <a:lumMod val="50000"/>
                    <a:lumOff val="50000"/>
                  </a:prstClr>
                </a:solidFill>
              </a:rPr>
              <a:t>F. Carra – CERN</a:t>
            </a:r>
            <a:endParaRPr lang="en-US"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AC5B1FEA-406A-7749-A5C3-DDCB5F67A4C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81550672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est page">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51280" y="6408011"/>
            <a:ext cx="2133600" cy="213483"/>
          </a:xfrm>
          <a:prstGeom prst="rect">
            <a:avLst/>
          </a:prstGeom>
        </p:spPr>
        <p:txBody>
          <a:bodyPr vert="horz" lIns="91440" tIns="45720" rIns="91440" bIns="45720" rtlCol="0" anchor="ctr"/>
          <a:lstStyle>
            <a:lvl1pPr algn="l">
              <a:defRPr sz="1200" b="0">
                <a:solidFill>
                  <a:schemeClr val="tx1">
                    <a:lumMod val="50000"/>
                    <a:lumOff val="50000"/>
                  </a:schemeClr>
                </a:solidFill>
                <a:latin typeface="+mn-lt"/>
                <a:cs typeface="Rage Italic" pitchFamily="66" charset="0"/>
              </a:defRPr>
            </a:lvl1pPr>
          </a:lstStyle>
          <a:p>
            <a:r>
              <a:rPr lang="it-IT" smtClean="0">
                <a:solidFill>
                  <a:prstClr val="black">
                    <a:lumMod val="50000"/>
                    <a:lumOff val="50000"/>
                  </a:prstClr>
                </a:solidFill>
              </a:rPr>
              <a:t>Tuesday, 10 December 2013</a:t>
            </a:r>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3190154" y="6408011"/>
            <a:ext cx="2895600" cy="213483"/>
          </a:xfrm>
          <a:prstGeom prst="rect">
            <a:avLst/>
          </a:prstGeom>
        </p:spPr>
        <p:txBody>
          <a:bodyPr vert="horz" lIns="91440" tIns="45720" rIns="91440" bIns="45720" rtlCol="0" anchor="ctr"/>
          <a:lstStyle>
            <a:lvl1pPr algn="ctr">
              <a:defRPr sz="1200" b="0">
                <a:solidFill>
                  <a:schemeClr val="tx1">
                    <a:lumMod val="50000"/>
                    <a:lumOff val="50000"/>
                  </a:schemeClr>
                </a:solidFill>
                <a:latin typeface="+mn-lt"/>
                <a:cs typeface="Rage Italic" pitchFamily="66" charset="0"/>
              </a:defRPr>
            </a:lvl1pPr>
          </a:lstStyle>
          <a:p>
            <a:r>
              <a:rPr lang="fr-FR" smtClean="0">
                <a:solidFill>
                  <a:prstClr val="black">
                    <a:lumMod val="50000"/>
                    <a:lumOff val="50000"/>
                  </a:prstClr>
                </a:solidFill>
              </a:rPr>
              <a:t>F. Carra – CERN</a:t>
            </a:r>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6579692" y="6408011"/>
            <a:ext cx="2133600" cy="213483"/>
          </a:xfrm>
          <a:prstGeom prst="rect">
            <a:avLst/>
          </a:prstGeom>
        </p:spPr>
        <p:txBody>
          <a:bodyPr vert="horz" lIns="91440" tIns="45720" rIns="91440" bIns="45720" rtlCol="0" anchor="ctr"/>
          <a:lstStyle>
            <a:lvl1pPr algn="r">
              <a:defRPr sz="1200" b="0">
                <a:solidFill>
                  <a:schemeClr val="tx1">
                    <a:lumMod val="50000"/>
                    <a:lumOff val="50000"/>
                  </a:schemeClr>
                </a:solidFill>
                <a:latin typeface="+mn-lt"/>
                <a:cs typeface="Rage Italic" pitchFamily="66" charset="0"/>
              </a:defRPr>
            </a:lvl1pPr>
          </a:lstStyle>
          <a:p>
            <a:fld id="{AC5B1FEA-406A-7749-A5C3-DDCB5F67A4C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70207305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it-IT" smtClean="0">
                <a:solidFill>
                  <a:prstClr val="black">
                    <a:lumMod val="50000"/>
                    <a:lumOff val="50000"/>
                  </a:prstClr>
                </a:solidFill>
              </a:rPr>
              <a:t>Tuesday, 10 December 2013</a:t>
            </a:r>
            <a:endParaRPr lang="en-US"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r>
              <a:rPr lang="fr-FR" smtClean="0">
                <a:solidFill>
                  <a:prstClr val="black">
                    <a:lumMod val="50000"/>
                    <a:lumOff val="50000"/>
                  </a:prstClr>
                </a:solidFill>
              </a:rPr>
              <a:t>F. Carra – CERN</a:t>
            </a:r>
            <a:endParaRPr lang="en-US"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AC5B1FEA-406A-7749-A5C3-DDCB5F67A4C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78125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96838"/>
            <a:ext cx="7696200" cy="563562"/>
          </a:xfrm>
          <a:prstGeom prst="rect">
            <a:avLst/>
          </a:prstGeom>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r>
              <a:rPr lang="en-US" smtClean="0">
                <a:solidFill>
                  <a:prstClr val="black">
                    <a:tint val="75000"/>
                  </a:prstClr>
                </a:solidFill>
              </a:rPr>
              <a:t>OC, VP, 7/November/2012</a:t>
            </a:r>
            <a:endParaRPr lang="it-IT">
              <a:solidFill>
                <a:prstClr val="black">
                  <a:tint val="75000"/>
                </a:prstClr>
              </a:solidFill>
            </a:endParaRPr>
          </a:p>
        </p:txBody>
      </p:sp>
      <p:sp>
        <p:nvSpPr>
          <p:cNvPr id="4" name="Footer Placeholder 3"/>
          <p:cNvSpPr>
            <a:spLocks noGrp="1"/>
          </p:cNvSpPr>
          <p:nvPr>
            <p:ph type="ftr" sz="quarter" idx="11"/>
          </p:nvPr>
        </p:nvSpPr>
        <p:spPr/>
        <p:txBody>
          <a:bodyPr/>
          <a:lstStyle/>
          <a:p>
            <a:r>
              <a:rPr lang="it-IT" smtClean="0">
                <a:solidFill>
                  <a:prstClr val="black">
                    <a:tint val="75000"/>
                  </a:prstClr>
                </a:solidFill>
              </a:rPr>
              <a:t>TTC Meeting</a:t>
            </a:r>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45416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it-IT" dirty="0"/>
          </a:p>
        </p:txBody>
      </p:sp>
      <p:sp>
        <p:nvSpPr>
          <p:cNvPr id="3" name="Content Placeholder 2"/>
          <p:cNvSpPr>
            <a:spLocks noGrp="1"/>
          </p:cNvSpPr>
          <p:nvPr>
            <p:ph sz="half" idx="1"/>
          </p:nvPr>
        </p:nvSpPr>
        <p:spPr>
          <a:xfrm>
            <a:off x="457200" y="1219204"/>
            <a:ext cx="4038600" cy="4525963"/>
          </a:xfrm>
        </p:spPr>
        <p:txBody>
          <a:bodyPr/>
          <a:lstStyle>
            <a:lvl1pPr>
              <a:buClr>
                <a:srgbClr val="0070C0"/>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4" name="Content Placeholder 3"/>
          <p:cNvSpPr>
            <a:spLocks noGrp="1"/>
          </p:cNvSpPr>
          <p:nvPr>
            <p:ph sz="half" idx="2"/>
          </p:nvPr>
        </p:nvSpPr>
        <p:spPr>
          <a:xfrm>
            <a:off x="4648200" y="1219204"/>
            <a:ext cx="4038600" cy="4525963"/>
          </a:xfrm>
        </p:spPr>
        <p:txBody>
          <a:bodyPr/>
          <a:lstStyle>
            <a:lvl1pPr>
              <a:buClr>
                <a:srgbClr val="0070C0"/>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5" name="Date Placeholder 4"/>
          <p:cNvSpPr>
            <a:spLocks noGrp="1"/>
          </p:cNvSpPr>
          <p:nvPr>
            <p:ph type="dt" sz="half" idx="10"/>
          </p:nvPr>
        </p:nvSpPr>
        <p:spPr/>
        <p:txBody>
          <a:bodyPr/>
          <a:lstStyle/>
          <a:p>
            <a:r>
              <a:rPr lang="en-US" smtClean="0">
                <a:solidFill>
                  <a:prstClr val="black">
                    <a:tint val="75000"/>
                  </a:prstClr>
                </a:solidFill>
              </a:rPr>
              <a:t>OC, 5/May/2014</a:t>
            </a:r>
            <a:endParaRPr lang="it-IT">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HiLumi-LHC/LARP Crab Cavity System External Review</a:t>
            </a:r>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3" y="152400"/>
            <a:ext cx="7772400" cy="508000"/>
          </a:xfrm>
          <a:prstGeom prst="rect">
            <a:avLst/>
          </a:prstGeom>
        </p:spPr>
        <p:txBody>
          <a:bodyPr/>
          <a:lstStyle>
            <a:lvl1pPr>
              <a:defRPr sz="3600"/>
            </a:lvl1pPr>
          </a:lstStyle>
          <a:p>
            <a:r>
              <a:rPr lang="en-US" dirty="0" smtClean="0"/>
              <a:t>Click to edit Master title style</a:t>
            </a:r>
            <a:endParaRPr lang="it-IT" dirty="0"/>
          </a:p>
        </p:txBody>
      </p:sp>
      <p:sp>
        <p:nvSpPr>
          <p:cNvPr id="3" name="Content Placeholder 2"/>
          <p:cNvSpPr>
            <a:spLocks noGrp="1"/>
          </p:cNvSpPr>
          <p:nvPr>
            <p:ph idx="1"/>
          </p:nvPr>
        </p:nvSpPr>
        <p:spPr>
          <a:xfrm>
            <a:off x="228600" y="762000"/>
            <a:ext cx="8686800" cy="5715000"/>
          </a:xfrm>
          <a:prstGeom prst="rect">
            <a:avLst/>
          </a:prstGeom>
        </p:spPr>
        <p:txBody>
          <a:bodyPr/>
          <a:lstStyle>
            <a:lvl1pPr>
              <a:buClr>
                <a:srgbClr val="0070C0"/>
              </a:buClr>
              <a:buSzPct val="100000"/>
              <a:buFont typeface="Arial" pitchFamily="34" charset="0"/>
              <a:buChar char="•"/>
              <a:defRPr/>
            </a:lvl1pPr>
            <a:lvl2pPr>
              <a:defRPr>
                <a:solidFill>
                  <a:srgbClr val="0070C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pic>
        <p:nvPicPr>
          <p:cNvPr id="7" name="Picture 2"/>
          <p:cNvPicPr>
            <a:picLocks noChangeAspect="1" noChangeArrowheads="1"/>
          </p:cNvPicPr>
          <p:nvPr userDrawn="1"/>
        </p:nvPicPr>
        <p:blipFill>
          <a:blip r:embed="rId2" cstate="print"/>
          <a:srcRect/>
          <a:stretch>
            <a:fillRect/>
          </a:stretch>
        </p:blipFill>
        <p:spPr bwMode="auto">
          <a:xfrm>
            <a:off x="26988" y="26988"/>
            <a:ext cx="647700" cy="633412"/>
          </a:xfrm>
          <a:prstGeom prst="rect">
            <a:avLst/>
          </a:prstGeom>
          <a:noFill/>
          <a:ln w="9525">
            <a:noFill/>
            <a:miter lim="800000"/>
            <a:headEnd/>
            <a:tailEnd/>
          </a:ln>
        </p:spPr>
      </p:pic>
      <p:sp>
        <p:nvSpPr>
          <p:cNvPr id="8" name="Date Placeholder 2"/>
          <p:cNvSpPr>
            <a:spLocks noGrp="1"/>
          </p:cNvSpPr>
          <p:nvPr>
            <p:ph type="dt" sz="half" idx="10"/>
          </p:nvPr>
        </p:nvSpPr>
        <p:spPr>
          <a:xfrm>
            <a:off x="457200" y="6324608"/>
            <a:ext cx="2133600" cy="396875"/>
          </a:xfrm>
        </p:spPr>
        <p:txBody>
          <a:bodyPr/>
          <a:lstStyle/>
          <a:p>
            <a:r>
              <a:rPr lang="en-US" smtClean="0">
                <a:solidFill>
                  <a:prstClr val="black">
                    <a:tint val="75000"/>
                  </a:prstClr>
                </a:solidFill>
              </a:rPr>
              <a:t>OC, VP, 7/November/2012</a:t>
            </a:r>
            <a:endParaRPr lang="it-IT" dirty="0">
              <a:solidFill>
                <a:prstClr val="black">
                  <a:tint val="75000"/>
                </a:prstClr>
              </a:solidFill>
            </a:endParaRPr>
          </a:p>
        </p:txBody>
      </p:sp>
      <p:sp>
        <p:nvSpPr>
          <p:cNvPr id="9" name="Footer Placeholder 3"/>
          <p:cNvSpPr>
            <a:spLocks noGrp="1"/>
          </p:cNvSpPr>
          <p:nvPr>
            <p:ph type="ftr" sz="quarter" idx="11"/>
          </p:nvPr>
        </p:nvSpPr>
        <p:spPr>
          <a:xfrm>
            <a:off x="3124200" y="6356358"/>
            <a:ext cx="2895600" cy="365125"/>
          </a:xfrm>
        </p:spPr>
        <p:txBody>
          <a:bodyPr/>
          <a:lstStyle/>
          <a:p>
            <a:r>
              <a:rPr lang="it-IT" smtClean="0">
                <a:solidFill>
                  <a:prstClr val="black">
                    <a:tint val="75000"/>
                  </a:prstClr>
                </a:solidFill>
              </a:rPr>
              <a:t>TTC Meeting</a:t>
            </a:r>
            <a:endParaRPr lang="it-IT">
              <a:solidFill>
                <a:prstClr val="black">
                  <a:tint val="75000"/>
                </a:prstClr>
              </a:solidFill>
            </a:endParaRPr>
          </a:p>
        </p:txBody>
      </p:sp>
      <p:sp>
        <p:nvSpPr>
          <p:cNvPr id="10" name="Slide Number Placeholder 4"/>
          <p:cNvSpPr>
            <a:spLocks noGrp="1"/>
          </p:cNvSpPr>
          <p:nvPr>
            <p:ph type="sldNum" sz="quarter" idx="12"/>
          </p:nvPr>
        </p:nvSpPr>
        <p:spPr>
          <a:xfrm>
            <a:off x="6553203" y="6356358"/>
            <a:ext cx="2133600" cy="365125"/>
          </a:xfrm>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942566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r>
              <a:rPr lang="en-US" smtClean="0">
                <a:solidFill>
                  <a:prstClr val="black">
                    <a:tint val="75000"/>
                  </a:prstClr>
                </a:solidFill>
              </a:rPr>
              <a:t>OC, 5/May/2014</a:t>
            </a:r>
            <a:endParaRPr lang="it-IT">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HiLumi-LHC/LARP Crab Cavity System External Review</a:t>
            </a:r>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r>
              <a:rPr lang="en-US" smtClean="0">
                <a:solidFill>
                  <a:prstClr val="black">
                    <a:tint val="75000"/>
                  </a:prstClr>
                </a:solidFill>
              </a:rPr>
              <a:t>OC, 5/May/2014</a:t>
            </a:r>
            <a:endParaRPr lang="it-IT">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HiLumi-LHC/LARP Crab Cavity System External Review</a:t>
            </a:r>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OC, 5/May/2014</a:t>
            </a:r>
            <a:endParaRPr lang="it-IT">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HiLumi-LHC/LARP Crab Cavity System External Review</a:t>
            </a:r>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1"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OC, 5/May/2014</a:t>
            </a:r>
            <a:endParaRPr lang="it-IT">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HiLumi-LHC/LARP Crab Cavity System External Review</a:t>
            </a:r>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6.jpeg"/><Relationship Id="rId2" Type="http://schemas.openxmlformats.org/officeDocument/2006/relationships/slideLayout" Target="../slideLayouts/slideLayout14.xml"/><Relationship Id="rId16"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6.jpeg"/><Relationship Id="rId2" Type="http://schemas.openxmlformats.org/officeDocument/2006/relationships/slideLayout" Target="../slideLayouts/slideLayout28.xml"/><Relationship Id="rId16" Type="http://schemas.openxmlformats.org/officeDocument/2006/relationships/image" Target="../media/image2.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43.xml"/><Relationship Id="rId7" Type="http://schemas.openxmlformats.org/officeDocument/2006/relationships/image" Target="../media/image13.jpe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4.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48.xml"/><Relationship Id="rId7" Type="http://schemas.openxmlformats.org/officeDocument/2006/relationships/image" Target="../media/image13.jpe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5.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0600" y="96838"/>
            <a:ext cx="7696200" cy="563562"/>
          </a:xfrm>
          <a:prstGeom prst="rect">
            <a:avLst/>
          </a:prstGeom>
        </p:spPr>
        <p:txBody>
          <a:bodyPr vert="horz" lIns="91440" tIns="45720" rIns="91440" bIns="45720" rtlCol="0" anchor="ctr">
            <a:noAutofit/>
          </a:bodyPr>
          <a:lstStyle/>
          <a:p>
            <a:r>
              <a:rPr lang="en-US" dirty="0" smtClean="0"/>
              <a:t>Click to edit Master title style</a:t>
            </a:r>
            <a:endParaRPr lang="it-IT" dirty="0"/>
          </a:p>
        </p:txBody>
      </p:sp>
      <p:sp>
        <p:nvSpPr>
          <p:cNvPr id="3" name="Text Placeholder 2"/>
          <p:cNvSpPr>
            <a:spLocks noGrp="1"/>
          </p:cNvSpPr>
          <p:nvPr>
            <p:ph type="body" idx="1"/>
          </p:nvPr>
        </p:nvSpPr>
        <p:spPr>
          <a:xfrm>
            <a:off x="457200" y="838200"/>
            <a:ext cx="8229600" cy="5410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4" name="Date Placeholder 3"/>
          <p:cNvSpPr>
            <a:spLocks noGrp="1"/>
          </p:cNvSpPr>
          <p:nvPr>
            <p:ph type="dt" sz="half" idx="2"/>
          </p:nvPr>
        </p:nvSpPr>
        <p:spPr>
          <a:xfrm>
            <a:off x="457200" y="6324610"/>
            <a:ext cx="2133600" cy="39687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OC, 5/May/2014</a:t>
            </a:r>
            <a:endParaRPr lang="it-IT" dirty="0">
              <a:solidFill>
                <a:prstClr val="black">
                  <a:tint val="75000"/>
                </a:prstClr>
              </a:solidFill>
            </a:endParaRPr>
          </a:p>
        </p:txBody>
      </p:sp>
      <p:sp>
        <p:nvSpPr>
          <p:cNvPr id="5" name="Footer Placeholder 4"/>
          <p:cNvSpPr>
            <a:spLocks noGrp="1"/>
          </p:cNvSpPr>
          <p:nvPr>
            <p:ph type="ftr" sz="quarter" idx="3"/>
          </p:nvPr>
        </p:nvSpPr>
        <p:spPr>
          <a:xfrm>
            <a:off x="2691829" y="6356360"/>
            <a:ext cx="37911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HiLumi-LHC/LARP Crab Cavity System External Review</a:t>
            </a:r>
            <a:endParaRPr lang="it-IT">
              <a:solidFill>
                <a:prstClr val="black">
                  <a:tint val="75000"/>
                </a:prstClr>
              </a:solidFill>
            </a:endParaRPr>
          </a:p>
        </p:txBody>
      </p:sp>
      <p:sp>
        <p:nvSpPr>
          <p:cNvPr id="6" name="Slide Number Placeholder 5"/>
          <p:cNvSpPr>
            <a:spLocks noGrp="1"/>
          </p:cNvSpPr>
          <p:nvPr>
            <p:ph type="sldNum" sz="quarter" idx="4"/>
          </p:nvPr>
        </p:nvSpPr>
        <p:spPr>
          <a:xfrm>
            <a:off x="6553203"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40B5D-7733-4E2E-933B-281BB92778B7}" type="slidenum">
              <a:rPr lang="it-IT" smtClean="0">
                <a:solidFill>
                  <a:prstClr val="black">
                    <a:tint val="75000"/>
                  </a:prstClr>
                </a:solidFill>
              </a:rPr>
              <a:pPr/>
              <a:t>‹#›</a:t>
            </a:fld>
            <a:endParaRPr lang="it-IT">
              <a:solidFill>
                <a:prstClr val="black">
                  <a:tint val="75000"/>
                </a:prstClr>
              </a:solidFill>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8094"/>
            <a:ext cx="1495567" cy="720332"/>
          </a:xfrm>
          <a:prstGeom prst="rect">
            <a:avLst/>
          </a:prstGeom>
        </p:spPr>
      </p:pic>
    </p:spTree>
  </p:cSld>
  <p:clrMap bg1="lt1" tx1="dk1" bg2="lt2" tx2="dk2" accent1="accent1" accent2="accent2" accent3="accent3" accent4="accent4" accent5="accent5" accent6="accent6" hlink="hlink" folHlink="folHlink"/>
  <p:sldLayoutIdLst>
    <p:sldLayoutId id="2147483698" r:id="rId1"/>
    <p:sldLayoutId id="2147483673" r:id="rId2"/>
    <p:sldLayoutId id="2147483684" r:id="rId3"/>
    <p:sldLayoutId id="2147483674"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hdr="0"/>
  <p:txStyles>
    <p:titleStyle>
      <a:lvl1pPr algn="ctr" defTabSz="914400" rtl="0" eaLnBrk="1" latinLnBrk="0" hangingPunct="1">
        <a:spcBef>
          <a:spcPct val="0"/>
        </a:spcBef>
        <a:buNone/>
        <a:defRPr sz="4200" kern="1200">
          <a:solidFill>
            <a:schemeClr val="tx1"/>
          </a:solidFill>
          <a:effectLst>
            <a:outerShdw blurRad="38100" dist="38100" dir="2700000" algn="tl">
              <a:srgbClr val="000000">
                <a:alpha val="43137"/>
              </a:srgbClr>
            </a:outerShdw>
          </a:effectLst>
          <a:latin typeface="Gill Sans M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2"/>
          </p:nvPr>
        </p:nvSpPr>
        <p:spPr>
          <a:xfrm rot="16200000">
            <a:off x="5769864" y="3154680"/>
            <a:ext cx="6537962" cy="228600"/>
          </a:xfrm>
          <a:prstGeom prst="rect">
            <a:avLst/>
          </a:prstGeom>
        </p:spPr>
        <p:txBody>
          <a:bodyPr vert="horz" lIns="91440" tIns="0" rIns="91440" bIns="0" rtlCol="0" anchor="ctr"/>
          <a:lstStyle>
            <a:lvl1pPr algn="l">
              <a:defRPr sz="1000" baseline="0">
                <a:solidFill>
                  <a:schemeClr val="bg1">
                    <a:lumMod val="75000"/>
                  </a:schemeClr>
                </a:solidFill>
              </a:defRPr>
            </a:lvl1pPr>
          </a:lstStyle>
          <a:p>
            <a:pPr defTabSz="457200"/>
            <a:endParaRPr lang="en-US" dirty="0">
              <a:solidFill>
                <a:prstClr val="white">
                  <a:lumMod val="75000"/>
                </a:prstClr>
              </a:solidFill>
            </a:endParaRPr>
          </a:p>
        </p:txBody>
      </p:sp>
      <p:sp>
        <p:nvSpPr>
          <p:cNvPr id="5" name="Footer Placeholder 4"/>
          <p:cNvSpPr>
            <a:spLocks noGrp="1"/>
          </p:cNvSpPr>
          <p:nvPr>
            <p:ph type="ftr" sz="quarter" idx="3"/>
          </p:nvPr>
        </p:nvSpPr>
        <p:spPr>
          <a:xfrm>
            <a:off x="4572000" y="6537960"/>
            <a:ext cx="4114800" cy="320040"/>
          </a:xfrm>
          <a:prstGeom prst="rect">
            <a:avLst/>
          </a:prstGeom>
        </p:spPr>
        <p:txBody>
          <a:bodyPr vert="horz" lIns="91440" tIns="0" rIns="91440" bIns="0" rtlCol="0" anchor="ctr" anchorCtr="0"/>
          <a:lstStyle>
            <a:lvl1pPr algn="r">
              <a:defRPr sz="1200">
                <a:solidFill>
                  <a:schemeClr val="tx1">
                    <a:tint val="75000"/>
                  </a:schemeClr>
                </a:solidFill>
              </a:defRPr>
            </a:lvl1pPr>
          </a:lstStyle>
          <a:p>
            <a:pPr defTabSz="457200"/>
            <a:r>
              <a:rPr lang="en-GB" smtClean="0">
                <a:solidFill>
                  <a:prstClr val="black">
                    <a:tint val="75000"/>
                  </a:prstClr>
                </a:solidFill>
              </a:rPr>
              <a:t>Shrikant Pattalwar   CC Design Review  BNL  5-6 May 2014</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686800" y="6537960"/>
            <a:ext cx="457200" cy="320040"/>
          </a:xfrm>
          <a:prstGeom prst="rect">
            <a:avLst/>
          </a:prstGeom>
        </p:spPr>
        <p:txBody>
          <a:bodyPr vert="horz" lIns="91440" tIns="0" rIns="91440" bIns="0" rtlCol="0" anchor="ctr" anchorCtr="0"/>
          <a:lstStyle>
            <a:lvl1pPr algn="r">
              <a:defRPr sz="1200" b="1" baseline="0">
                <a:solidFill>
                  <a:schemeClr val="tx1">
                    <a:lumMod val="50000"/>
                    <a:lumOff val="50000"/>
                  </a:schemeClr>
                </a:solidFill>
              </a:defRPr>
            </a:lvl1pPr>
          </a:lstStyle>
          <a:p>
            <a:pPr defTabSz="457200"/>
            <a:fld id="{0FA004B2-1541-5046-B6F2-22AF56585712}" type="slidenum">
              <a:rPr lang="en-US" smtClean="0">
                <a:solidFill>
                  <a:prstClr val="black">
                    <a:lumMod val="50000"/>
                    <a:lumOff val="50000"/>
                  </a:prstClr>
                </a:solidFill>
              </a:rPr>
              <a:pPr defTabSz="457200"/>
              <a:t>‹#›</a:t>
            </a:fld>
            <a:endParaRPr lang="en-US">
              <a:solidFill>
                <a:prstClr val="black">
                  <a:lumMod val="50000"/>
                  <a:lumOff val="50000"/>
                </a:prstClr>
              </a:solidFill>
            </a:endParaRPr>
          </a:p>
        </p:txBody>
      </p:sp>
      <p:sp>
        <p:nvSpPr>
          <p:cNvPr id="2" name="Title Placeholder 1"/>
          <p:cNvSpPr>
            <a:spLocks noGrp="1"/>
          </p:cNvSpPr>
          <p:nvPr>
            <p:ph type="title"/>
          </p:nvPr>
        </p:nvSpPr>
        <p:spPr>
          <a:xfrm>
            <a:off x="457200" y="274638"/>
            <a:ext cx="8229600" cy="914400"/>
          </a:xfrm>
          <a:prstGeom prst="rect">
            <a:avLst/>
          </a:prstGeom>
        </p:spPr>
        <p:txBody>
          <a:bodyPr vert="horz" lIns="36000" tIns="0" rIns="3600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88719"/>
            <a:ext cx="8229600" cy="5349240"/>
          </a:xfrm>
          <a:prstGeom prst="rect">
            <a:avLst/>
          </a:prstGeom>
        </p:spPr>
        <p:txBody>
          <a:bodyPr vert="horz" lIns="91440" tIns="0" rIns="9144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2011-10-04_logoHiLumi561px.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277" y="6163009"/>
            <a:ext cx="777850" cy="374952"/>
          </a:xfrm>
          <a:prstGeom prst="rect">
            <a:avLst/>
          </a:prstGeom>
        </p:spPr>
      </p:pic>
    </p:spTree>
    <p:extLst>
      <p:ext uri="{BB962C8B-B14F-4D97-AF65-F5344CB8AC3E}">
        <p14:creationId xmlns:p14="http://schemas.microsoft.com/office/powerpoint/2010/main" val="261847386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hf hdr="0" dt="0"/>
  <p:txStyles>
    <p:titleStyle>
      <a:lvl1pPr algn="l" defTabSz="457200" rtl="0" eaLnBrk="1" latinLnBrk="0" hangingPunct="1">
        <a:spcBef>
          <a:spcPct val="0"/>
        </a:spcBef>
        <a:buNone/>
        <a:defRPr sz="40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j-lt"/>
          <a:ea typeface="+mj-ea"/>
          <a:cs typeface="+mj-cs"/>
        </a:defRPr>
      </a:lvl1pPr>
    </p:titleStyle>
    <p:body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2"/>
          </p:nvPr>
        </p:nvSpPr>
        <p:spPr>
          <a:xfrm rot="16200000">
            <a:off x="5769864" y="3154680"/>
            <a:ext cx="6537962" cy="228600"/>
          </a:xfrm>
          <a:prstGeom prst="rect">
            <a:avLst/>
          </a:prstGeom>
        </p:spPr>
        <p:txBody>
          <a:bodyPr vert="horz" lIns="91440" tIns="0" rIns="91440" bIns="0" rtlCol="0" anchor="ctr"/>
          <a:lstStyle>
            <a:lvl1pPr algn="l">
              <a:defRPr sz="1000" baseline="0">
                <a:solidFill>
                  <a:schemeClr val="bg1">
                    <a:lumMod val="75000"/>
                  </a:schemeClr>
                </a:solidFill>
              </a:defRPr>
            </a:lvl1pPr>
          </a:lstStyle>
          <a:p>
            <a:pPr defTabSz="457200"/>
            <a:endParaRPr lang="en-US" dirty="0">
              <a:solidFill>
                <a:prstClr val="white">
                  <a:lumMod val="75000"/>
                </a:prstClr>
              </a:solidFill>
            </a:endParaRPr>
          </a:p>
        </p:txBody>
      </p:sp>
      <p:sp>
        <p:nvSpPr>
          <p:cNvPr id="5" name="Footer Placeholder 4"/>
          <p:cNvSpPr>
            <a:spLocks noGrp="1"/>
          </p:cNvSpPr>
          <p:nvPr>
            <p:ph type="ftr" sz="quarter" idx="3"/>
          </p:nvPr>
        </p:nvSpPr>
        <p:spPr>
          <a:xfrm>
            <a:off x="4572000" y="6537960"/>
            <a:ext cx="4114800" cy="320040"/>
          </a:xfrm>
          <a:prstGeom prst="rect">
            <a:avLst/>
          </a:prstGeom>
        </p:spPr>
        <p:txBody>
          <a:bodyPr vert="horz" lIns="91440" tIns="0" rIns="91440" bIns="0" rtlCol="0" anchor="ctr" anchorCtr="0"/>
          <a:lstStyle>
            <a:lvl1pPr algn="r">
              <a:defRPr sz="1200">
                <a:solidFill>
                  <a:schemeClr val="tx1">
                    <a:tint val="75000"/>
                  </a:schemeClr>
                </a:solidFill>
              </a:defRPr>
            </a:lvl1pPr>
          </a:lstStyle>
          <a:p>
            <a:pPr defTabSz="457200"/>
            <a:r>
              <a:rPr lang="en-GB" smtClean="0">
                <a:solidFill>
                  <a:prstClr val="black">
                    <a:tint val="75000"/>
                  </a:prstClr>
                </a:solidFill>
              </a:rPr>
              <a:t>Shrikant Pattalwar   CC Design Review  BNL  5-6 May 2014</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686800" y="6537960"/>
            <a:ext cx="457200" cy="320040"/>
          </a:xfrm>
          <a:prstGeom prst="rect">
            <a:avLst/>
          </a:prstGeom>
        </p:spPr>
        <p:txBody>
          <a:bodyPr vert="horz" lIns="91440" tIns="0" rIns="91440" bIns="0" rtlCol="0" anchor="ctr" anchorCtr="0"/>
          <a:lstStyle>
            <a:lvl1pPr algn="r">
              <a:defRPr sz="1200" b="1" baseline="0">
                <a:solidFill>
                  <a:schemeClr val="tx1">
                    <a:lumMod val="50000"/>
                    <a:lumOff val="50000"/>
                  </a:schemeClr>
                </a:solidFill>
              </a:defRPr>
            </a:lvl1pPr>
          </a:lstStyle>
          <a:p>
            <a:pPr defTabSz="457200"/>
            <a:fld id="{0FA004B2-1541-5046-B6F2-22AF56585712}" type="slidenum">
              <a:rPr lang="en-US" smtClean="0">
                <a:solidFill>
                  <a:prstClr val="black">
                    <a:lumMod val="50000"/>
                    <a:lumOff val="50000"/>
                  </a:prstClr>
                </a:solidFill>
              </a:rPr>
              <a:pPr defTabSz="457200"/>
              <a:t>‹#›</a:t>
            </a:fld>
            <a:endParaRPr lang="en-US">
              <a:solidFill>
                <a:prstClr val="black">
                  <a:lumMod val="50000"/>
                  <a:lumOff val="50000"/>
                </a:prstClr>
              </a:solidFill>
            </a:endParaRPr>
          </a:p>
        </p:txBody>
      </p:sp>
      <p:sp>
        <p:nvSpPr>
          <p:cNvPr id="2" name="Title Placeholder 1"/>
          <p:cNvSpPr>
            <a:spLocks noGrp="1"/>
          </p:cNvSpPr>
          <p:nvPr>
            <p:ph type="title"/>
          </p:nvPr>
        </p:nvSpPr>
        <p:spPr>
          <a:xfrm>
            <a:off x="457200" y="274638"/>
            <a:ext cx="8229600" cy="914400"/>
          </a:xfrm>
          <a:prstGeom prst="rect">
            <a:avLst/>
          </a:prstGeom>
        </p:spPr>
        <p:txBody>
          <a:bodyPr vert="horz" lIns="36000" tIns="0" rIns="3600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88719"/>
            <a:ext cx="8229600" cy="5349240"/>
          </a:xfrm>
          <a:prstGeom prst="rect">
            <a:avLst/>
          </a:prstGeom>
        </p:spPr>
        <p:txBody>
          <a:bodyPr vert="horz" lIns="91440" tIns="0" rIns="9144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2011-10-04_logoHiLumi561px.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277" y="6163009"/>
            <a:ext cx="777850" cy="374952"/>
          </a:xfrm>
          <a:prstGeom prst="rect">
            <a:avLst/>
          </a:prstGeom>
        </p:spPr>
      </p:pic>
    </p:spTree>
    <p:extLst>
      <p:ext uri="{BB962C8B-B14F-4D97-AF65-F5344CB8AC3E}">
        <p14:creationId xmlns:p14="http://schemas.microsoft.com/office/powerpoint/2010/main" val="39711992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hf hdr="0" dt="0"/>
  <p:txStyles>
    <p:titleStyle>
      <a:lvl1pPr algn="l" defTabSz="457200" rtl="0" eaLnBrk="1" latinLnBrk="0" hangingPunct="1">
        <a:spcBef>
          <a:spcPct val="0"/>
        </a:spcBef>
        <a:buNone/>
        <a:defRPr sz="40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j-lt"/>
          <a:ea typeface="+mj-ea"/>
          <a:cs typeface="+mj-cs"/>
        </a:defRPr>
      </a:lvl1pPr>
    </p:titleStyle>
    <p:body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51280" y="6408017"/>
            <a:ext cx="2133600" cy="213483"/>
          </a:xfrm>
          <a:prstGeom prst="rect">
            <a:avLst/>
          </a:prstGeom>
        </p:spPr>
        <p:txBody>
          <a:bodyPr vert="horz" lIns="91440" tIns="45720" rIns="91440" bIns="45720" rtlCol="0" anchor="ctr"/>
          <a:lstStyle>
            <a:lvl1pPr algn="l">
              <a:defRPr sz="1200" b="0">
                <a:solidFill>
                  <a:schemeClr val="tx1">
                    <a:lumMod val="50000"/>
                    <a:lumOff val="50000"/>
                  </a:schemeClr>
                </a:solidFill>
                <a:latin typeface="+mn-lt"/>
                <a:cs typeface="Rage Italic" pitchFamily="66" charset="0"/>
              </a:defRPr>
            </a:lvl1pPr>
          </a:lstStyle>
          <a:p>
            <a:pPr fontAlgn="base">
              <a:spcBef>
                <a:spcPct val="0"/>
              </a:spcBef>
              <a:spcAft>
                <a:spcPct val="0"/>
              </a:spcAft>
            </a:pPr>
            <a:r>
              <a:rPr lang="it-IT" smtClean="0">
                <a:solidFill>
                  <a:prstClr val="black">
                    <a:lumMod val="50000"/>
                    <a:lumOff val="50000"/>
                  </a:prstClr>
                </a:solidFill>
                <a:ea typeface="ＭＳ Ｐゴシック"/>
              </a:rPr>
              <a:t>Tuesday, 10 December 2013</a:t>
            </a:r>
            <a:endParaRPr lang="en-US" dirty="0">
              <a:solidFill>
                <a:prstClr val="black">
                  <a:lumMod val="50000"/>
                  <a:lumOff val="50000"/>
                </a:prstClr>
              </a:solidFill>
              <a:ea typeface="ＭＳ Ｐゴシック"/>
            </a:endParaRPr>
          </a:p>
        </p:txBody>
      </p:sp>
      <p:sp>
        <p:nvSpPr>
          <p:cNvPr id="5" name="Footer Placeholder 4"/>
          <p:cNvSpPr>
            <a:spLocks noGrp="1"/>
          </p:cNvSpPr>
          <p:nvPr>
            <p:ph type="ftr" sz="quarter" idx="3"/>
          </p:nvPr>
        </p:nvSpPr>
        <p:spPr>
          <a:xfrm>
            <a:off x="3190154" y="6408017"/>
            <a:ext cx="2895600" cy="213483"/>
          </a:xfrm>
          <a:prstGeom prst="rect">
            <a:avLst/>
          </a:prstGeom>
        </p:spPr>
        <p:txBody>
          <a:bodyPr vert="horz" lIns="91440" tIns="45720" rIns="91440" bIns="45720" rtlCol="0" anchor="ctr"/>
          <a:lstStyle>
            <a:lvl1pPr algn="ctr">
              <a:defRPr sz="1200" b="0">
                <a:solidFill>
                  <a:schemeClr val="tx1">
                    <a:lumMod val="50000"/>
                    <a:lumOff val="50000"/>
                  </a:schemeClr>
                </a:solidFill>
                <a:latin typeface="+mn-lt"/>
                <a:cs typeface="Rage Italic" pitchFamily="66" charset="0"/>
              </a:defRPr>
            </a:lvl1pPr>
          </a:lstStyle>
          <a:p>
            <a:pPr fontAlgn="base">
              <a:spcBef>
                <a:spcPct val="0"/>
              </a:spcBef>
              <a:spcAft>
                <a:spcPct val="0"/>
              </a:spcAft>
            </a:pPr>
            <a:r>
              <a:rPr lang="fr-FR" smtClean="0">
                <a:solidFill>
                  <a:prstClr val="black">
                    <a:lumMod val="50000"/>
                    <a:lumOff val="50000"/>
                  </a:prstClr>
                </a:solidFill>
                <a:ea typeface="ＭＳ Ｐゴシック"/>
              </a:rPr>
              <a:t>F. Carra – CERN</a:t>
            </a:r>
            <a:endParaRPr lang="en-US" dirty="0">
              <a:solidFill>
                <a:prstClr val="black">
                  <a:lumMod val="50000"/>
                  <a:lumOff val="50000"/>
                </a:prstClr>
              </a:solidFill>
              <a:ea typeface="ＭＳ Ｐゴシック"/>
            </a:endParaRPr>
          </a:p>
        </p:txBody>
      </p:sp>
      <p:sp>
        <p:nvSpPr>
          <p:cNvPr id="6" name="Slide Number Placeholder 5"/>
          <p:cNvSpPr>
            <a:spLocks noGrp="1"/>
          </p:cNvSpPr>
          <p:nvPr>
            <p:ph type="sldNum" sz="quarter" idx="4"/>
          </p:nvPr>
        </p:nvSpPr>
        <p:spPr>
          <a:xfrm>
            <a:off x="6579692" y="6408017"/>
            <a:ext cx="2133600" cy="213483"/>
          </a:xfrm>
          <a:prstGeom prst="rect">
            <a:avLst/>
          </a:prstGeom>
        </p:spPr>
        <p:txBody>
          <a:bodyPr vert="horz" lIns="91440" tIns="45720" rIns="91440" bIns="45720" rtlCol="0" anchor="ctr"/>
          <a:lstStyle>
            <a:lvl1pPr algn="r">
              <a:defRPr sz="1200" b="0">
                <a:solidFill>
                  <a:schemeClr val="tx1">
                    <a:lumMod val="50000"/>
                    <a:lumOff val="50000"/>
                  </a:schemeClr>
                </a:solidFill>
                <a:latin typeface="+mn-lt"/>
                <a:cs typeface="Rage Italic" pitchFamily="66" charset="0"/>
              </a:defRPr>
            </a:lvl1pPr>
          </a:lstStyle>
          <a:p>
            <a:pPr fontAlgn="base">
              <a:spcBef>
                <a:spcPct val="0"/>
              </a:spcBef>
              <a:spcAft>
                <a:spcPct val="0"/>
              </a:spcAft>
            </a:pPr>
            <a:fld id="{AC5B1FEA-406A-7749-A5C3-DDCB5F67A4CE}" type="slidenum">
              <a:rPr lang="en-US" smtClean="0">
                <a:solidFill>
                  <a:prstClr val="black">
                    <a:lumMod val="50000"/>
                    <a:lumOff val="50000"/>
                  </a:prstClr>
                </a:solidFill>
                <a:ea typeface="ＭＳ Ｐゴシック"/>
              </a:rPr>
              <a:pPr fontAlgn="base">
                <a:spcBef>
                  <a:spcPct val="0"/>
                </a:spcBef>
                <a:spcAft>
                  <a:spcPct val="0"/>
                </a:spcAft>
              </a:pPr>
              <a:t>‹#›</a:t>
            </a:fld>
            <a:endParaRPr lang="en-US" dirty="0">
              <a:solidFill>
                <a:prstClr val="black">
                  <a:lumMod val="50000"/>
                  <a:lumOff val="50000"/>
                </a:prstClr>
              </a:solidFill>
              <a:ea typeface="ＭＳ Ｐゴシック"/>
            </a:endParaRPr>
          </a:p>
        </p:txBody>
      </p:sp>
      <p:cxnSp>
        <p:nvCxnSpPr>
          <p:cNvPr id="9" name="Straight Connector 8"/>
          <p:cNvCxnSpPr/>
          <p:nvPr/>
        </p:nvCxnSpPr>
        <p:spPr>
          <a:xfrm>
            <a:off x="551280" y="6330287"/>
            <a:ext cx="8174769" cy="0"/>
          </a:xfrm>
          <a:prstGeom prst="line">
            <a:avLst/>
          </a:prstGeom>
        </p:spPr>
        <p:style>
          <a:lnRef idx="3">
            <a:schemeClr val="accent2"/>
          </a:lnRef>
          <a:fillRef idx="0">
            <a:schemeClr val="accent2"/>
          </a:fillRef>
          <a:effectRef idx="2">
            <a:schemeClr val="accent2"/>
          </a:effectRef>
          <a:fontRef idx="minor">
            <a:schemeClr val="tx1"/>
          </a:fontRef>
        </p:style>
      </p:cxnSp>
      <p:sp>
        <p:nvSpPr>
          <p:cNvPr id="12" name="Rectangle 11"/>
          <p:cNvSpPr>
            <a:spLocks/>
          </p:cNvSpPr>
          <p:nvPr/>
        </p:nvSpPr>
        <p:spPr bwMode="auto">
          <a:xfrm rot="16200000">
            <a:off x="-1183766" y="3543849"/>
            <a:ext cx="3130009" cy="384721"/>
          </a:xfrm>
          <a:prstGeom prst="rect">
            <a:avLst/>
          </a:prstGeom>
          <a:noFill/>
          <a:ln w="12700" cap="flat">
            <a:noFill/>
            <a:miter lim="800000"/>
            <a:headEnd type="none" w="med" len="med"/>
            <a:tailEnd type="none" w="med" len="med"/>
          </a:ln>
          <a:effectLst/>
        </p:spPr>
        <p:txBody>
          <a:bodyPr wrap="square" lIns="0" tIns="0" rIns="0" bIns="0" anchor="ctr">
            <a:prstTxWarp prst="textNoShape">
              <a:avLst/>
            </a:prstTxWarp>
            <a:spAutoFit/>
          </a:bodyPr>
          <a:lstStyle/>
          <a:p>
            <a:pPr fontAlgn="base">
              <a:spcBef>
                <a:spcPct val="0"/>
              </a:spcBef>
              <a:spcAft>
                <a:spcPct val="0"/>
              </a:spcAft>
              <a:defRPr/>
            </a:pPr>
            <a:r>
              <a:rPr lang="en-US" sz="2500" spc="-40" dirty="0">
                <a:solidFill>
                  <a:srgbClr val="0055A0"/>
                </a:solidFill>
                <a:latin typeface="Calibri" pitchFamily="34" charset="0"/>
                <a:ea typeface="Palatino" charset="0"/>
                <a:cs typeface="Calibri" pitchFamily="34" charset="0"/>
              </a:rPr>
              <a:t>Engineering Department</a:t>
            </a:r>
          </a:p>
        </p:txBody>
      </p:sp>
      <p:sp>
        <p:nvSpPr>
          <p:cNvPr id="13" name="Oval 12"/>
          <p:cNvSpPr>
            <a:spLocks noChangeAspect="1"/>
          </p:cNvSpPr>
          <p:nvPr/>
        </p:nvSpPr>
        <p:spPr bwMode="auto">
          <a:xfrm rot="16200000">
            <a:off x="76047" y="1465617"/>
            <a:ext cx="614768" cy="614769"/>
          </a:xfrm>
          <a:prstGeom prst="ellipse">
            <a:avLst/>
          </a:prstGeom>
          <a:solidFill>
            <a:srgbClr val="6E6E6E"/>
          </a:solidFill>
          <a:ln w="25400" cap="flat">
            <a:noFill/>
            <a:miter lim="800000"/>
            <a:headEnd type="none" w="med" len="med"/>
            <a:tailEnd type="none" w="med" len="med"/>
          </a:ln>
          <a:effectLst>
            <a:outerShdw blurRad="79375" dist="38100" dir="2700000" algn="ctr" rotWithShape="0">
              <a:schemeClr val="bg1">
                <a:lumMod val="65000"/>
                <a:alpha val="92000"/>
              </a:schemeClr>
            </a:outerShdw>
          </a:effectLst>
        </p:spPr>
        <p:txBody>
          <a:bodyPr wrap="none" lIns="0" tIns="0" rIns="0" bIns="0" anchor="ctr">
            <a:prstTxWarp prst="textNoShape">
              <a:avLst/>
            </a:prstTxWarp>
          </a:bodyPr>
          <a:lstStyle/>
          <a:p>
            <a:pPr algn="ctr" fontAlgn="base">
              <a:spcBef>
                <a:spcPct val="0"/>
              </a:spcBef>
              <a:spcAft>
                <a:spcPct val="0"/>
              </a:spcAft>
              <a:defRPr/>
            </a:pPr>
            <a:r>
              <a:rPr lang="en-US" sz="2400" b="1" dirty="0">
                <a:solidFill>
                  <a:srgbClr val="FFFFFF"/>
                </a:solidFill>
                <a:effectLst>
                  <a:outerShdw blurRad="50800" dist="38100" dir="2700000" algn="tl" rotWithShape="0">
                    <a:srgbClr val="000000">
                      <a:alpha val="43000"/>
                    </a:srgbClr>
                  </a:outerShdw>
                </a:effectLst>
                <a:latin typeface="Lucida Grande" charset="0"/>
                <a:ea typeface="Lucida Grande" charset="0"/>
                <a:cs typeface="Lucida Grande" charset="0"/>
                <a:sym typeface="Lucida Grande" charset="0"/>
              </a:rPr>
              <a:t>EN</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7502" y="5539866"/>
            <a:ext cx="576960" cy="531692"/>
          </a:xfrm>
          <a:prstGeom prst="rect">
            <a:avLst/>
          </a:prstGeom>
        </p:spPr>
      </p:pic>
      <p:sp>
        <p:nvSpPr>
          <p:cNvPr id="10" name="Rectangle 9"/>
          <p:cNvSpPr/>
          <p:nvPr/>
        </p:nvSpPr>
        <p:spPr>
          <a:xfrm>
            <a:off x="52113" y="1152000"/>
            <a:ext cx="731077" cy="508531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31746" name="Picture 2" descr="LHC-CC13, 6th LHC Crab Cavity Workshop"/>
          <p:cNvPicPr>
            <a:picLocks noChangeAspect="1" noChangeArrowheads="1"/>
          </p:cNvPicPr>
          <p:nvPr userDrawn="1"/>
        </p:nvPicPr>
        <p:blipFill>
          <a:blip r:embed="rId8" cstate="print"/>
          <a:srcRect/>
          <a:stretch>
            <a:fillRect/>
          </a:stretch>
        </p:blipFill>
        <p:spPr bwMode="auto">
          <a:xfrm>
            <a:off x="-14355" y="6134"/>
            <a:ext cx="1129973" cy="1177055"/>
          </a:xfrm>
          <a:prstGeom prst="rect">
            <a:avLst/>
          </a:prstGeom>
          <a:noFill/>
        </p:spPr>
      </p:pic>
    </p:spTree>
    <p:extLst>
      <p:ext uri="{BB962C8B-B14F-4D97-AF65-F5344CB8AC3E}">
        <p14:creationId xmlns:p14="http://schemas.microsoft.com/office/powerpoint/2010/main" val="395689067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p:timing>
    <p:tnLst>
      <p:par>
        <p:cTn id="1" dur="indefinite" restart="never" nodeType="tmRoot"/>
      </p:par>
    </p:tnLst>
  </p:timing>
  <p:hf hdr="0"/>
  <p:txStyles>
    <p:titleStyle>
      <a:lvl1pPr algn="r"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Wingdings" charset="2"/>
        <a:buChar char="§"/>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Wingdings" charset="2"/>
        <a:buChar char="§"/>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Wingdings" charset="2"/>
        <a:buChar char="§"/>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Wingdings" charset="2"/>
        <a:buChar char="§"/>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Wingdings" charset="2"/>
        <a:buChar char="§"/>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51280" y="6408011"/>
            <a:ext cx="2133600" cy="213483"/>
          </a:xfrm>
          <a:prstGeom prst="rect">
            <a:avLst/>
          </a:prstGeom>
        </p:spPr>
        <p:txBody>
          <a:bodyPr vert="horz" lIns="91440" tIns="45720" rIns="91440" bIns="45720" rtlCol="0" anchor="ctr"/>
          <a:lstStyle>
            <a:lvl1pPr algn="l">
              <a:defRPr sz="1200" b="0">
                <a:solidFill>
                  <a:schemeClr val="tx1">
                    <a:lumMod val="50000"/>
                    <a:lumOff val="50000"/>
                  </a:schemeClr>
                </a:solidFill>
                <a:latin typeface="+mn-lt"/>
                <a:cs typeface="Rage Italic" pitchFamily="66" charset="0"/>
              </a:defRPr>
            </a:lvl1pPr>
          </a:lstStyle>
          <a:p>
            <a:pPr fontAlgn="base">
              <a:spcBef>
                <a:spcPct val="0"/>
              </a:spcBef>
              <a:spcAft>
                <a:spcPct val="0"/>
              </a:spcAft>
            </a:pPr>
            <a:r>
              <a:rPr lang="it-IT" smtClean="0">
                <a:solidFill>
                  <a:prstClr val="black">
                    <a:lumMod val="50000"/>
                    <a:lumOff val="50000"/>
                  </a:prstClr>
                </a:solidFill>
                <a:ea typeface="ＭＳ Ｐゴシック"/>
              </a:rPr>
              <a:t>Tuesday, 10 December 2013</a:t>
            </a:r>
            <a:endParaRPr lang="en-US" dirty="0">
              <a:solidFill>
                <a:prstClr val="black">
                  <a:lumMod val="50000"/>
                  <a:lumOff val="50000"/>
                </a:prstClr>
              </a:solidFill>
              <a:ea typeface="ＭＳ Ｐゴシック"/>
            </a:endParaRPr>
          </a:p>
        </p:txBody>
      </p:sp>
      <p:sp>
        <p:nvSpPr>
          <p:cNvPr id="5" name="Footer Placeholder 4"/>
          <p:cNvSpPr>
            <a:spLocks noGrp="1"/>
          </p:cNvSpPr>
          <p:nvPr>
            <p:ph type="ftr" sz="quarter" idx="3"/>
          </p:nvPr>
        </p:nvSpPr>
        <p:spPr>
          <a:xfrm>
            <a:off x="3190154" y="6408011"/>
            <a:ext cx="2895600" cy="213483"/>
          </a:xfrm>
          <a:prstGeom prst="rect">
            <a:avLst/>
          </a:prstGeom>
        </p:spPr>
        <p:txBody>
          <a:bodyPr vert="horz" lIns="91440" tIns="45720" rIns="91440" bIns="45720" rtlCol="0" anchor="ctr"/>
          <a:lstStyle>
            <a:lvl1pPr algn="ctr">
              <a:defRPr sz="1200" b="0">
                <a:solidFill>
                  <a:schemeClr val="tx1">
                    <a:lumMod val="50000"/>
                    <a:lumOff val="50000"/>
                  </a:schemeClr>
                </a:solidFill>
                <a:latin typeface="+mn-lt"/>
                <a:cs typeface="Rage Italic" pitchFamily="66" charset="0"/>
              </a:defRPr>
            </a:lvl1pPr>
          </a:lstStyle>
          <a:p>
            <a:pPr fontAlgn="base">
              <a:spcBef>
                <a:spcPct val="0"/>
              </a:spcBef>
              <a:spcAft>
                <a:spcPct val="0"/>
              </a:spcAft>
            </a:pPr>
            <a:r>
              <a:rPr lang="fr-FR" smtClean="0">
                <a:solidFill>
                  <a:prstClr val="black">
                    <a:lumMod val="50000"/>
                    <a:lumOff val="50000"/>
                  </a:prstClr>
                </a:solidFill>
                <a:ea typeface="ＭＳ Ｐゴシック"/>
              </a:rPr>
              <a:t>F. Carra – CERN</a:t>
            </a:r>
            <a:endParaRPr lang="en-US" dirty="0">
              <a:solidFill>
                <a:prstClr val="black">
                  <a:lumMod val="50000"/>
                  <a:lumOff val="50000"/>
                </a:prstClr>
              </a:solidFill>
              <a:ea typeface="ＭＳ Ｐゴシック"/>
            </a:endParaRPr>
          </a:p>
        </p:txBody>
      </p:sp>
      <p:sp>
        <p:nvSpPr>
          <p:cNvPr id="6" name="Slide Number Placeholder 5"/>
          <p:cNvSpPr>
            <a:spLocks noGrp="1"/>
          </p:cNvSpPr>
          <p:nvPr>
            <p:ph type="sldNum" sz="quarter" idx="4"/>
          </p:nvPr>
        </p:nvSpPr>
        <p:spPr>
          <a:xfrm>
            <a:off x="6579692" y="6408011"/>
            <a:ext cx="2133600" cy="213483"/>
          </a:xfrm>
          <a:prstGeom prst="rect">
            <a:avLst/>
          </a:prstGeom>
        </p:spPr>
        <p:txBody>
          <a:bodyPr vert="horz" lIns="91440" tIns="45720" rIns="91440" bIns="45720" rtlCol="0" anchor="ctr"/>
          <a:lstStyle>
            <a:lvl1pPr algn="r">
              <a:defRPr sz="1200" b="0">
                <a:solidFill>
                  <a:schemeClr val="tx1">
                    <a:lumMod val="50000"/>
                    <a:lumOff val="50000"/>
                  </a:schemeClr>
                </a:solidFill>
                <a:latin typeface="+mn-lt"/>
                <a:cs typeface="Rage Italic" pitchFamily="66" charset="0"/>
              </a:defRPr>
            </a:lvl1pPr>
          </a:lstStyle>
          <a:p>
            <a:pPr fontAlgn="base">
              <a:spcBef>
                <a:spcPct val="0"/>
              </a:spcBef>
              <a:spcAft>
                <a:spcPct val="0"/>
              </a:spcAft>
            </a:pPr>
            <a:fld id="{AC5B1FEA-406A-7749-A5C3-DDCB5F67A4CE}" type="slidenum">
              <a:rPr lang="en-US" smtClean="0">
                <a:solidFill>
                  <a:prstClr val="black">
                    <a:lumMod val="50000"/>
                    <a:lumOff val="50000"/>
                  </a:prstClr>
                </a:solidFill>
                <a:ea typeface="ＭＳ Ｐゴシック"/>
              </a:rPr>
              <a:pPr fontAlgn="base">
                <a:spcBef>
                  <a:spcPct val="0"/>
                </a:spcBef>
                <a:spcAft>
                  <a:spcPct val="0"/>
                </a:spcAft>
              </a:pPr>
              <a:t>‹#›</a:t>
            </a:fld>
            <a:endParaRPr lang="en-US" dirty="0">
              <a:solidFill>
                <a:prstClr val="black">
                  <a:lumMod val="50000"/>
                  <a:lumOff val="50000"/>
                </a:prstClr>
              </a:solidFill>
              <a:ea typeface="ＭＳ Ｐゴシック"/>
            </a:endParaRPr>
          </a:p>
        </p:txBody>
      </p:sp>
      <p:cxnSp>
        <p:nvCxnSpPr>
          <p:cNvPr id="9" name="Straight Connector 8"/>
          <p:cNvCxnSpPr/>
          <p:nvPr/>
        </p:nvCxnSpPr>
        <p:spPr>
          <a:xfrm>
            <a:off x="551280" y="6330287"/>
            <a:ext cx="8174769" cy="0"/>
          </a:xfrm>
          <a:prstGeom prst="line">
            <a:avLst/>
          </a:prstGeom>
        </p:spPr>
        <p:style>
          <a:lnRef idx="3">
            <a:schemeClr val="accent2"/>
          </a:lnRef>
          <a:fillRef idx="0">
            <a:schemeClr val="accent2"/>
          </a:fillRef>
          <a:effectRef idx="2">
            <a:schemeClr val="accent2"/>
          </a:effectRef>
          <a:fontRef idx="minor">
            <a:schemeClr val="tx1"/>
          </a:fontRef>
        </p:style>
      </p:cxnSp>
      <p:sp>
        <p:nvSpPr>
          <p:cNvPr id="12" name="Rectangle 11"/>
          <p:cNvSpPr>
            <a:spLocks/>
          </p:cNvSpPr>
          <p:nvPr/>
        </p:nvSpPr>
        <p:spPr bwMode="auto">
          <a:xfrm rot="16200000">
            <a:off x="-1183769" y="3543844"/>
            <a:ext cx="3130009" cy="384721"/>
          </a:xfrm>
          <a:prstGeom prst="rect">
            <a:avLst/>
          </a:prstGeom>
          <a:noFill/>
          <a:ln w="12700" cap="flat">
            <a:noFill/>
            <a:miter lim="800000"/>
            <a:headEnd type="none" w="med" len="med"/>
            <a:tailEnd type="none" w="med" len="med"/>
          </a:ln>
          <a:effectLst/>
        </p:spPr>
        <p:txBody>
          <a:bodyPr wrap="square" lIns="0" tIns="0" rIns="0" bIns="0" anchor="ctr">
            <a:prstTxWarp prst="textNoShape">
              <a:avLst/>
            </a:prstTxWarp>
            <a:spAutoFit/>
          </a:bodyPr>
          <a:lstStyle/>
          <a:p>
            <a:pPr fontAlgn="base">
              <a:spcBef>
                <a:spcPct val="0"/>
              </a:spcBef>
              <a:spcAft>
                <a:spcPct val="0"/>
              </a:spcAft>
              <a:defRPr/>
            </a:pPr>
            <a:r>
              <a:rPr lang="en-US" sz="2500" spc="-40" dirty="0">
                <a:solidFill>
                  <a:srgbClr val="0055A0"/>
                </a:solidFill>
                <a:latin typeface="Calibri" pitchFamily="34" charset="0"/>
                <a:ea typeface="Palatino" charset="0"/>
                <a:cs typeface="Calibri" pitchFamily="34" charset="0"/>
              </a:rPr>
              <a:t>Engineering Department</a:t>
            </a:r>
          </a:p>
        </p:txBody>
      </p:sp>
      <p:sp>
        <p:nvSpPr>
          <p:cNvPr id="13" name="Oval 12"/>
          <p:cNvSpPr>
            <a:spLocks noChangeAspect="1"/>
          </p:cNvSpPr>
          <p:nvPr/>
        </p:nvSpPr>
        <p:spPr bwMode="auto">
          <a:xfrm rot="16200000">
            <a:off x="76047" y="1465616"/>
            <a:ext cx="614768" cy="614769"/>
          </a:xfrm>
          <a:prstGeom prst="ellipse">
            <a:avLst/>
          </a:prstGeom>
          <a:solidFill>
            <a:srgbClr val="6E6E6E"/>
          </a:solidFill>
          <a:ln w="25400" cap="flat">
            <a:noFill/>
            <a:miter lim="800000"/>
            <a:headEnd type="none" w="med" len="med"/>
            <a:tailEnd type="none" w="med" len="med"/>
          </a:ln>
          <a:effectLst>
            <a:outerShdw blurRad="79375" dist="38100" dir="2700000" algn="ctr" rotWithShape="0">
              <a:schemeClr val="bg1">
                <a:lumMod val="65000"/>
                <a:alpha val="92000"/>
              </a:schemeClr>
            </a:outerShdw>
          </a:effectLst>
        </p:spPr>
        <p:txBody>
          <a:bodyPr wrap="none" lIns="0" tIns="0" rIns="0" bIns="0" anchor="ctr">
            <a:prstTxWarp prst="textNoShape">
              <a:avLst/>
            </a:prstTxWarp>
          </a:bodyPr>
          <a:lstStyle/>
          <a:p>
            <a:pPr algn="ctr" fontAlgn="base">
              <a:spcBef>
                <a:spcPct val="0"/>
              </a:spcBef>
              <a:spcAft>
                <a:spcPct val="0"/>
              </a:spcAft>
              <a:defRPr/>
            </a:pPr>
            <a:r>
              <a:rPr lang="en-US" sz="2400" b="1" dirty="0">
                <a:solidFill>
                  <a:srgbClr val="FFFFFF"/>
                </a:solidFill>
                <a:effectLst>
                  <a:outerShdw blurRad="50800" dist="38100" dir="2700000" algn="tl" rotWithShape="0">
                    <a:srgbClr val="000000">
                      <a:alpha val="43000"/>
                    </a:srgbClr>
                  </a:outerShdw>
                </a:effectLst>
                <a:latin typeface="Lucida Grande" charset="0"/>
                <a:ea typeface="Lucida Grande" charset="0"/>
                <a:cs typeface="Lucida Grande" charset="0"/>
                <a:sym typeface="Lucida Grande" charset="0"/>
              </a:rPr>
              <a:t>EN</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7502" y="5539866"/>
            <a:ext cx="576960" cy="531692"/>
          </a:xfrm>
          <a:prstGeom prst="rect">
            <a:avLst/>
          </a:prstGeom>
        </p:spPr>
      </p:pic>
      <p:sp>
        <p:nvSpPr>
          <p:cNvPr id="10" name="Rectangle 9"/>
          <p:cNvSpPr/>
          <p:nvPr/>
        </p:nvSpPr>
        <p:spPr>
          <a:xfrm>
            <a:off x="52113" y="1152000"/>
            <a:ext cx="731077" cy="508531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31746" name="Picture 2" descr="LHC-CC13, 6th LHC Crab Cavity Workshop"/>
          <p:cNvPicPr>
            <a:picLocks noChangeAspect="1" noChangeArrowheads="1"/>
          </p:cNvPicPr>
          <p:nvPr userDrawn="1"/>
        </p:nvPicPr>
        <p:blipFill>
          <a:blip r:embed="rId8" cstate="print"/>
          <a:srcRect/>
          <a:stretch>
            <a:fillRect/>
          </a:stretch>
        </p:blipFill>
        <p:spPr bwMode="auto">
          <a:xfrm>
            <a:off x="-14356" y="6128"/>
            <a:ext cx="1129973" cy="1177055"/>
          </a:xfrm>
          <a:prstGeom prst="rect">
            <a:avLst/>
          </a:prstGeom>
          <a:noFill/>
        </p:spPr>
      </p:pic>
    </p:spTree>
    <p:extLst>
      <p:ext uri="{BB962C8B-B14F-4D97-AF65-F5344CB8AC3E}">
        <p14:creationId xmlns:p14="http://schemas.microsoft.com/office/powerpoint/2010/main" val="64232396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Lst>
  <p:timing>
    <p:tnLst>
      <p:par>
        <p:cTn id="1" dur="indefinite" restart="never" nodeType="tmRoot"/>
      </p:par>
    </p:tnLst>
  </p:timing>
  <p:hf hdr="0"/>
  <p:txStyles>
    <p:titleStyle>
      <a:lvl1pPr algn="r"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Wingdings" charset="2"/>
        <a:buChar char="§"/>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Wingdings" charset="2"/>
        <a:buChar char="§"/>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Wingdings" charset="2"/>
        <a:buChar char="§"/>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Wingdings" charset="2"/>
        <a:buChar char="§"/>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Wingdings" charset="2"/>
        <a:buChar char="§"/>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47.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708310" y="1608073"/>
            <a:ext cx="4126932" cy="2506731"/>
          </a:xfrm>
        </p:spPr>
        <p:txBody>
          <a:bodyPr/>
          <a:lstStyle/>
          <a:p>
            <a:r>
              <a:rPr lang="en-US" sz="3200" dirty="0" smtClean="0">
                <a:latin typeface="+mj-lt"/>
              </a:rPr>
              <a:t>Overview of </a:t>
            </a:r>
            <a:r>
              <a:rPr lang="en-US" sz="3200" dirty="0" err="1" smtClean="0">
                <a:latin typeface="+mj-lt"/>
              </a:rPr>
              <a:t>Cryomodule</a:t>
            </a:r>
            <a:r>
              <a:rPr lang="en-US" sz="3200" dirty="0" smtClean="0">
                <a:latin typeface="+mj-lt"/>
              </a:rPr>
              <a:t> Issues &amp; Feasibility</a:t>
            </a:r>
            <a:endParaRPr lang="en-GB" sz="3200" dirty="0">
              <a:latin typeface="+mj-lt"/>
            </a:endParaRPr>
          </a:p>
        </p:txBody>
      </p:sp>
      <p:sp>
        <p:nvSpPr>
          <p:cNvPr id="4" name="Subtitle 3"/>
          <p:cNvSpPr>
            <a:spLocks noGrp="1"/>
          </p:cNvSpPr>
          <p:nvPr>
            <p:ph type="subTitle" idx="1"/>
          </p:nvPr>
        </p:nvSpPr>
        <p:spPr>
          <a:xfrm>
            <a:off x="457200" y="4654062"/>
            <a:ext cx="8229600" cy="1289538"/>
          </a:xfrm>
        </p:spPr>
        <p:txBody>
          <a:bodyPr>
            <a:normAutofit/>
          </a:bodyPr>
          <a:lstStyle/>
          <a:p>
            <a:r>
              <a:rPr lang="en-US" sz="2000" dirty="0" smtClean="0">
                <a:latin typeface="+mj-lt"/>
              </a:rPr>
              <a:t>Ofelia Capatina, CERN</a:t>
            </a:r>
            <a:br>
              <a:rPr lang="en-US" sz="2000" dirty="0" smtClean="0">
                <a:latin typeface="+mj-lt"/>
              </a:rPr>
            </a:br>
            <a:r>
              <a:rPr lang="en-US" sz="2000" dirty="0" smtClean="0">
                <a:latin typeface="+mj-lt"/>
              </a:rPr>
              <a:t>on behalf of the LHC-CC collaboration</a:t>
            </a:r>
          </a:p>
        </p:txBody>
      </p:sp>
      <p:sp>
        <p:nvSpPr>
          <p:cNvPr id="2" name="Footer Placeholder 1"/>
          <p:cNvSpPr>
            <a:spLocks noGrp="1"/>
          </p:cNvSpPr>
          <p:nvPr>
            <p:ph type="ftr" sz="quarter" idx="4294967295"/>
          </p:nvPr>
        </p:nvSpPr>
        <p:spPr>
          <a:xfrm>
            <a:off x="0" y="6356354"/>
            <a:ext cx="2895600" cy="365125"/>
          </a:xfrm>
        </p:spPr>
        <p:txBody>
          <a:bodyPr/>
          <a:lstStyle/>
          <a:p>
            <a:r>
              <a:rPr lang="en-US" smtClean="0">
                <a:solidFill>
                  <a:prstClr val="black">
                    <a:tint val="75000"/>
                  </a:prstClr>
                </a:solidFill>
              </a:rPr>
              <a:t>HiLumi-LHC/LARP Crab Cavity System External Review</a:t>
            </a:r>
            <a:endParaRPr lang="it-IT">
              <a:solidFill>
                <a:prstClr val="black">
                  <a:tint val="75000"/>
                </a:prstClr>
              </a:solidFill>
            </a:endParaRPr>
          </a:p>
        </p:txBody>
      </p:sp>
      <p:sp>
        <p:nvSpPr>
          <p:cNvPr id="5" name="Date Placeholder 4"/>
          <p:cNvSpPr>
            <a:spLocks noGrp="1"/>
          </p:cNvSpPr>
          <p:nvPr>
            <p:ph type="dt" sz="half" idx="4294967295"/>
          </p:nvPr>
        </p:nvSpPr>
        <p:spPr>
          <a:xfrm>
            <a:off x="0" y="6324604"/>
            <a:ext cx="2133600" cy="396875"/>
          </a:xfrm>
        </p:spPr>
        <p:txBody>
          <a:bodyPr/>
          <a:lstStyle/>
          <a:p>
            <a:r>
              <a:rPr lang="en-US" smtClean="0">
                <a:solidFill>
                  <a:prstClr val="black">
                    <a:tint val="75000"/>
                  </a:prstClr>
                </a:solidFill>
              </a:rPr>
              <a:t>OC, 5/May/2014</a:t>
            </a:r>
            <a:endParaRPr lang="it-IT" dirty="0">
              <a:solidFill>
                <a:prstClr val="black">
                  <a:tint val="75000"/>
                </a:prstClr>
              </a:solidFill>
            </a:endParaRPr>
          </a:p>
        </p:txBody>
      </p:sp>
      <p:sp>
        <p:nvSpPr>
          <p:cNvPr id="7" name="Slide Number Placeholder 6"/>
          <p:cNvSpPr>
            <a:spLocks noGrp="1"/>
          </p:cNvSpPr>
          <p:nvPr>
            <p:ph type="sldNum" sz="quarter" idx="4294967295"/>
          </p:nvPr>
        </p:nvSpPr>
        <p:spPr>
          <a:xfrm>
            <a:off x="7010400" y="6356354"/>
            <a:ext cx="2133600" cy="365125"/>
          </a:xfrm>
        </p:spPr>
        <p:txBody>
          <a:bodyPr/>
          <a:lstStyle/>
          <a:p>
            <a:fld id="{58A40B5D-7733-4E2E-933B-281BB92778B7}" type="slidenum">
              <a:rPr lang="it-IT" smtClean="0">
                <a:solidFill>
                  <a:prstClr val="black">
                    <a:tint val="75000"/>
                  </a:prstClr>
                </a:solidFill>
              </a:rPr>
              <a:pPr/>
              <a:t>1</a:t>
            </a:fld>
            <a:endParaRPr lang="it-IT">
              <a:solidFill>
                <a:prstClr val="black">
                  <a:tint val="75000"/>
                </a:prstClr>
              </a:solidFill>
            </a:endParaRPr>
          </a:p>
        </p:txBody>
      </p:sp>
    </p:spTree>
    <p:extLst>
      <p:ext uri="{BB962C8B-B14F-4D97-AF65-F5344CB8AC3E}">
        <p14:creationId xmlns:p14="http://schemas.microsoft.com/office/powerpoint/2010/main" val="3007493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249382" y="673926"/>
            <a:ext cx="8894618"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800100" lvl="1" indent="-342900">
              <a:spcBef>
                <a:spcPct val="20000"/>
              </a:spcBef>
              <a:buFont typeface="Arial" charset="0"/>
              <a:buChar char="•"/>
            </a:pPr>
            <a:r>
              <a:rPr lang="en-US" sz="3200" dirty="0" smtClean="0"/>
              <a:t>LHC CM foreseen to be based on SPS solutions:</a:t>
            </a:r>
          </a:p>
          <a:p>
            <a:pPr marL="1257300" lvl="2" indent="-342900">
              <a:spcBef>
                <a:spcPct val="20000"/>
              </a:spcBef>
              <a:buFont typeface="Arial" charset="0"/>
              <a:buChar char="•"/>
            </a:pPr>
            <a:r>
              <a:rPr lang="en-US" sz="2800" dirty="0" smtClean="0"/>
              <a:t>Same </a:t>
            </a:r>
          </a:p>
          <a:p>
            <a:pPr marL="1714500" lvl="3" indent="-342900">
              <a:spcBef>
                <a:spcPct val="20000"/>
              </a:spcBef>
              <a:buFont typeface="Arial" charset="0"/>
              <a:buChar char="•"/>
            </a:pPr>
            <a:r>
              <a:rPr lang="en-US" sz="2800" dirty="0"/>
              <a:t>MFA (as far as validated by SPS) </a:t>
            </a:r>
            <a:endParaRPr lang="en-US" sz="2800" dirty="0" smtClean="0"/>
          </a:p>
          <a:p>
            <a:pPr marL="1714500" lvl="3" indent="-342900">
              <a:spcBef>
                <a:spcPct val="20000"/>
              </a:spcBef>
              <a:buFont typeface="Arial" charset="0"/>
              <a:buChar char="•"/>
            </a:pPr>
            <a:r>
              <a:rPr lang="en-US" sz="2800" dirty="0" smtClean="0"/>
              <a:t>CM basic mechanical choices</a:t>
            </a:r>
          </a:p>
          <a:p>
            <a:pPr marL="1714500" lvl="3" indent="-342900">
              <a:spcBef>
                <a:spcPct val="20000"/>
              </a:spcBef>
              <a:buFont typeface="Arial" charset="0"/>
              <a:buChar char="•"/>
            </a:pPr>
            <a:r>
              <a:rPr lang="en-US" sz="2800" dirty="0" smtClean="0"/>
              <a:t>2K circuit</a:t>
            </a:r>
          </a:p>
          <a:p>
            <a:pPr marL="1257300" lvl="2" indent="-342900">
              <a:spcBef>
                <a:spcPct val="20000"/>
              </a:spcBef>
              <a:buFont typeface="Arial" charset="0"/>
              <a:buChar char="•"/>
            </a:pPr>
            <a:r>
              <a:rPr lang="en-US" sz="2800" dirty="0" smtClean="0"/>
              <a:t>Different </a:t>
            </a:r>
          </a:p>
          <a:p>
            <a:pPr marL="1714500" lvl="3" indent="-342900">
              <a:spcBef>
                <a:spcPct val="20000"/>
              </a:spcBef>
              <a:buFont typeface="Arial" charset="0"/>
              <a:buChar char="•"/>
            </a:pPr>
            <a:r>
              <a:rPr lang="en-US" sz="2400" dirty="0" smtClean="0"/>
              <a:t>Circuits for heat intercepts</a:t>
            </a:r>
          </a:p>
          <a:p>
            <a:pPr marL="2171700" lvl="4" indent="-342900">
              <a:spcBef>
                <a:spcPct val="20000"/>
              </a:spcBef>
              <a:buFont typeface="Arial" charset="0"/>
              <a:buChar char="•"/>
            </a:pPr>
            <a:r>
              <a:rPr lang="en-US" sz="2400" dirty="0" smtClean="0"/>
              <a:t>80K nitrogen for SPS</a:t>
            </a:r>
          </a:p>
          <a:p>
            <a:pPr marL="2171700" lvl="4" indent="-342900">
              <a:spcBef>
                <a:spcPct val="20000"/>
              </a:spcBef>
              <a:buFont typeface="Arial" charset="0"/>
              <a:buChar char="•"/>
            </a:pPr>
            <a:r>
              <a:rPr lang="en-US" sz="2400" dirty="0" smtClean="0"/>
              <a:t>TBC 4.5K and 50K helium for LHC</a:t>
            </a:r>
          </a:p>
          <a:p>
            <a:pPr marL="1257300" lvl="2" indent="-342900">
              <a:spcBef>
                <a:spcPct val="20000"/>
              </a:spcBef>
              <a:buFont typeface="Arial" charset="0"/>
              <a:buChar char="•"/>
            </a:pPr>
            <a:r>
              <a:rPr lang="en-US" sz="2800" dirty="0" smtClean="0"/>
              <a:t>Additional to be addressed for LHC</a:t>
            </a:r>
            <a:endParaRPr lang="en-US" sz="2800" dirty="0"/>
          </a:p>
          <a:p>
            <a:pPr marL="1714500" lvl="3" indent="-342900">
              <a:spcBef>
                <a:spcPct val="20000"/>
              </a:spcBef>
              <a:buFont typeface="Arial" charset="0"/>
              <a:buChar char="•"/>
            </a:pPr>
            <a:r>
              <a:rPr lang="en-US" sz="2400" dirty="0" smtClean="0"/>
              <a:t>Beam lines meeting LHC needs (beam screens, …)</a:t>
            </a:r>
          </a:p>
          <a:p>
            <a:pPr marL="1714500" lvl="3" indent="-342900">
              <a:spcBef>
                <a:spcPct val="20000"/>
              </a:spcBef>
              <a:buFont typeface="Arial" charset="0"/>
              <a:buChar char="•"/>
            </a:pPr>
            <a:r>
              <a:rPr lang="en-US" sz="2400" dirty="0" smtClean="0"/>
              <a:t>Active alignment  ? </a:t>
            </a:r>
          </a:p>
          <a:p>
            <a:pPr marL="342900" indent="-342900">
              <a:spcBef>
                <a:spcPct val="20000"/>
              </a:spcBef>
              <a:buFont typeface="Arial" charset="0"/>
              <a:buChar char="•"/>
            </a:pPr>
            <a:endParaRPr lang="en-US" sz="3200" dirty="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LHC / SPS</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dirty="0"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10</a:t>
            </a:fld>
            <a:endParaRPr lang="it-IT" dirty="0">
              <a:solidFill>
                <a:prstClr val="black">
                  <a:tint val="75000"/>
                </a:prstClr>
              </a:solidFill>
            </a:endParaRPr>
          </a:p>
        </p:txBody>
      </p:sp>
    </p:spTree>
    <p:extLst>
      <p:ext uri="{BB962C8B-B14F-4D97-AF65-F5344CB8AC3E}">
        <p14:creationId xmlns:p14="http://schemas.microsoft.com/office/powerpoint/2010/main" val="159036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451263" y="685801"/>
            <a:ext cx="8027720"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ct val="20000"/>
              </a:spcBef>
              <a:buFont typeface="Arial" charset="0"/>
              <a:buChar char="•"/>
            </a:pPr>
            <a:r>
              <a:rPr lang="en-US" sz="3200" dirty="0" smtClean="0"/>
              <a:t>SPS</a:t>
            </a:r>
          </a:p>
          <a:p>
            <a:pPr marL="800100" lvl="1" indent="-342900">
              <a:spcBef>
                <a:spcPct val="20000"/>
              </a:spcBef>
              <a:buFont typeface="Arial" charset="0"/>
              <a:buChar char="•"/>
            </a:pPr>
            <a:r>
              <a:rPr lang="en-US" sz="3200" dirty="0" smtClean="0"/>
              <a:t>Timeline / planning - probably the most critical issue</a:t>
            </a:r>
          </a:p>
          <a:p>
            <a:pPr marL="800100" lvl="1" indent="-342900">
              <a:spcBef>
                <a:spcPct val="20000"/>
              </a:spcBef>
              <a:buFont typeface="Arial" charset="0"/>
              <a:buChar char="•"/>
            </a:pPr>
            <a:endParaRPr lang="en-US" sz="3200" dirty="0"/>
          </a:p>
          <a:p>
            <a:pPr marL="800100" lvl="1" indent="-342900">
              <a:spcBef>
                <a:spcPct val="20000"/>
              </a:spcBef>
              <a:buFont typeface="Arial" charset="0"/>
              <a:buChar char="•"/>
            </a:pPr>
            <a:endParaRPr lang="en-US" sz="3200" dirty="0" smtClean="0"/>
          </a:p>
          <a:p>
            <a:pPr marL="800100" lvl="1" indent="-342900">
              <a:spcBef>
                <a:spcPct val="20000"/>
              </a:spcBef>
              <a:buFont typeface="Arial" charset="0"/>
              <a:buChar char="•"/>
            </a:pPr>
            <a:r>
              <a:rPr lang="en-US" sz="3200" dirty="0" smtClean="0"/>
              <a:t>A maximum of 2 CM can be tested in SPS</a:t>
            </a:r>
          </a:p>
          <a:p>
            <a:pPr marL="800100" lvl="1" indent="-342900">
              <a:spcBef>
                <a:spcPct val="20000"/>
              </a:spcBef>
              <a:buFont typeface="Arial" charset="0"/>
              <a:buChar char="•"/>
            </a:pPr>
            <a:r>
              <a:rPr lang="en-US" sz="3200" dirty="0" smtClean="0"/>
              <a:t>Up to now 4 CM configurations have been developed (4 Minimum Function Assemblies)</a:t>
            </a:r>
          </a:p>
          <a:p>
            <a:pPr marL="1257300" lvl="2" indent="-342900">
              <a:spcBef>
                <a:spcPct val="20000"/>
              </a:spcBef>
              <a:buFont typeface="Arial" charset="0"/>
              <a:buChar char="•"/>
            </a:pPr>
            <a:r>
              <a:rPr lang="en-US" sz="3200" dirty="0" smtClean="0"/>
              <a:t>Still work to be done!</a:t>
            </a:r>
            <a:endParaRPr lang="en-US" sz="3200" dirty="0"/>
          </a:p>
          <a:p>
            <a:pPr marL="800100" lvl="1" indent="-342900">
              <a:spcBef>
                <a:spcPct val="20000"/>
              </a:spcBef>
              <a:buFont typeface="Arial" charset="0"/>
              <a:buChar char="•"/>
            </a:pPr>
            <a:endParaRPr lang="en-US" sz="3200" dirty="0" smtClean="0"/>
          </a:p>
          <a:p>
            <a:pPr marL="342900" indent="-342900">
              <a:spcBef>
                <a:spcPct val="20000"/>
              </a:spcBef>
              <a:buFont typeface="Arial" charset="0"/>
              <a:buChar char="•"/>
            </a:pPr>
            <a:endParaRPr lang="en-US" sz="3200" dirty="0"/>
          </a:p>
          <a:p>
            <a:pPr marL="342900" indent="-342900">
              <a:spcBef>
                <a:spcPct val="20000"/>
              </a:spcBef>
              <a:buFont typeface="Arial" charset="0"/>
              <a:buChar char="•"/>
            </a:pPr>
            <a:endParaRPr lang="en-US" sz="3200" dirty="0"/>
          </a:p>
          <a:p>
            <a:pPr marL="1257300" lvl="2" indent="-342900">
              <a:spcBef>
                <a:spcPct val="20000"/>
              </a:spcBef>
              <a:buFont typeface="Arial" charset="0"/>
              <a:buChar char="•"/>
            </a:pPr>
            <a:endParaRPr lang="en-US" sz="2800" dirty="0" smtClean="0"/>
          </a:p>
          <a:p>
            <a:pPr marL="1257300" lvl="2" indent="-342900">
              <a:spcBef>
                <a:spcPct val="20000"/>
              </a:spcBef>
              <a:buFont typeface="Arial" charset="0"/>
              <a:buChar char="•"/>
            </a:pPr>
            <a:endParaRPr lang="en-US" sz="28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SPS</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11</a:t>
            </a:fld>
            <a:endParaRPr lang="it-IT">
              <a:solidFill>
                <a:prstClr val="black">
                  <a:tint val="75000"/>
                </a:prstClr>
              </a:solidFill>
            </a:endParaRPr>
          </a:p>
        </p:txBody>
      </p:sp>
      <p:pic>
        <p:nvPicPr>
          <p:cNvPr id="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47" y="2498509"/>
            <a:ext cx="8839201" cy="82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54585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230" y="63623"/>
            <a:ext cx="8686800" cy="563562"/>
          </a:xfrm>
        </p:spPr>
        <p:txBody>
          <a:bodyPr>
            <a:noAutofit/>
          </a:bodyPr>
          <a:lstStyle/>
          <a:p>
            <a:pPr fontAlgn="auto">
              <a:spcAft>
                <a:spcPts val="0"/>
              </a:spcAft>
              <a:defRPr/>
            </a:pPr>
            <a:r>
              <a:rPr lang="en-GB" sz="3200" dirty="0" smtClean="0">
                <a:solidFill>
                  <a:schemeClr val="tx2">
                    <a:satMod val="130000"/>
                  </a:schemeClr>
                </a:solidFill>
              </a:rPr>
              <a:t>Minimum Function Assemblies</a:t>
            </a:r>
            <a:endParaRPr lang="en-GB" sz="32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12</a:t>
            </a:fld>
            <a:endParaRPr lang="it-IT">
              <a:solidFill>
                <a:prstClr val="black">
                  <a:tint val="75000"/>
                </a:prstClr>
              </a:solidFill>
            </a:endParaRPr>
          </a:p>
        </p:txBody>
      </p:sp>
      <p:sp>
        <p:nvSpPr>
          <p:cNvPr id="9" name="Content Placeholder 2"/>
          <p:cNvSpPr txBox="1">
            <a:spLocks/>
          </p:cNvSpPr>
          <p:nvPr/>
        </p:nvSpPr>
        <p:spPr>
          <a:xfrm>
            <a:off x="-70338" y="685800"/>
            <a:ext cx="9144000" cy="5852159"/>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smtClean="0">
                <a:latin typeface="+mn-lt"/>
              </a:rPr>
              <a:t>4 Different types have been developed</a:t>
            </a:r>
            <a:endParaRPr lang="en-GB" dirty="0">
              <a:latin typeface="+mn-lt"/>
            </a:endParaRPr>
          </a:p>
        </p:txBody>
      </p:sp>
      <p:graphicFrame>
        <p:nvGraphicFramePr>
          <p:cNvPr id="14" name="Table 13"/>
          <p:cNvGraphicFramePr>
            <a:graphicFrameLocks noGrp="1"/>
          </p:cNvGraphicFramePr>
          <p:nvPr>
            <p:extLst>
              <p:ext uri="{D42A27DB-BD31-4B8C-83A1-F6EECF244321}">
                <p14:modId xmlns:p14="http://schemas.microsoft.com/office/powerpoint/2010/main" val="965941286"/>
              </p:ext>
            </p:extLst>
          </p:nvPr>
        </p:nvGraphicFramePr>
        <p:xfrm>
          <a:off x="2600489" y="5511734"/>
          <a:ext cx="2990850" cy="396240"/>
        </p:xfrm>
        <a:graphic>
          <a:graphicData uri="http://schemas.openxmlformats.org/drawingml/2006/table">
            <a:tbl>
              <a:tblPr bandRow="1">
                <a:tableStyleId>{5C22544A-7EE6-4342-B048-85BDC9FD1C3A}</a:tableStyleId>
              </a:tblPr>
              <a:tblGrid>
                <a:gridCol w="2990850"/>
              </a:tblGrid>
              <a:tr h="277835">
                <a:tc>
                  <a:txBody>
                    <a:bodyPr/>
                    <a:lstStyle/>
                    <a:p>
                      <a:pPr algn="ctr"/>
                      <a:r>
                        <a:rPr lang="en-GB" sz="2000" dirty="0" smtClean="0"/>
                        <a:t>4-rod </a:t>
                      </a:r>
                      <a:r>
                        <a:rPr lang="en-GB" sz="2000" baseline="0" dirty="0" smtClean="0"/>
                        <a:t> (</a:t>
                      </a:r>
                      <a:r>
                        <a:rPr lang="en-GB" sz="2000" dirty="0" smtClean="0"/>
                        <a:t>UK)</a:t>
                      </a:r>
                      <a:endParaRPr lang="en-GB" sz="2000" dirty="0"/>
                    </a:p>
                  </a:txBody>
                  <a:tcPr/>
                </a:tc>
              </a:tr>
            </a:tbl>
          </a:graphicData>
        </a:graphic>
      </p:graphicFrame>
      <p:pic>
        <p:nvPicPr>
          <p:cNvPr id="1026" name="Picture 2" descr="C:\Ofelia\HL_LHC_meeting may2014\Talks\CRAB_Cavity_UK_-_03.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8006" y="1370994"/>
            <a:ext cx="5482522" cy="37965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Ofelia\HL_LHC_meeting may2014\Talks\CRAB_Cavity_UK_-_04.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95914" y="1370994"/>
            <a:ext cx="5713104" cy="395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5914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230" y="63623"/>
            <a:ext cx="8686800" cy="563562"/>
          </a:xfrm>
        </p:spPr>
        <p:txBody>
          <a:bodyPr>
            <a:noAutofit/>
          </a:bodyPr>
          <a:lstStyle/>
          <a:p>
            <a:pPr fontAlgn="auto">
              <a:spcAft>
                <a:spcPts val="0"/>
              </a:spcAft>
              <a:defRPr/>
            </a:pPr>
            <a:r>
              <a:rPr lang="en-GB" sz="3200" dirty="0" smtClean="0">
                <a:solidFill>
                  <a:schemeClr val="tx2">
                    <a:satMod val="130000"/>
                  </a:schemeClr>
                </a:solidFill>
              </a:rPr>
              <a:t>Minimum Function Assemblies</a:t>
            </a:r>
            <a:endParaRPr lang="en-GB" sz="32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13</a:t>
            </a:fld>
            <a:endParaRPr lang="it-IT">
              <a:solidFill>
                <a:prstClr val="black">
                  <a:tint val="75000"/>
                </a:prstClr>
              </a:solidFill>
            </a:endParaRPr>
          </a:p>
        </p:txBody>
      </p:sp>
      <p:sp>
        <p:nvSpPr>
          <p:cNvPr id="9" name="Content Placeholder 2"/>
          <p:cNvSpPr txBox="1">
            <a:spLocks/>
          </p:cNvSpPr>
          <p:nvPr/>
        </p:nvSpPr>
        <p:spPr>
          <a:xfrm>
            <a:off x="-70338" y="685800"/>
            <a:ext cx="9144000" cy="5852159"/>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smtClean="0">
                <a:latin typeface="+mn-lt"/>
              </a:rPr>
              <a:t>4 Different types have been developed</a:t>
            </a:r>
            <a:endParaRPr lang="en-GB" dirty="0">
              <a:latin typeface="+mn-lt"/>
            </a:endParaRPr>
          </a:p>
        </p:txBody>
      </p:sp>
      <p:graphicFrame>
        <p:nvGraphicFramePr>
          <p:cNvPr id="14" name="Table 13"/>
          <p:cNvGraphicFramePr>
            <a:graphicFrameLocks noGrp="1"/>
          </p:cNvGraphicFramePr>
          <p:nvPr>
            <p:extLst>
              <p:ext uri="{D42A27DB-BD31-4B8C-83A1-F6EECF244321}">
                <p14:modId xmlns:p14="http://schemas.microsoft.com/office/powerpoint/2010/main" val="3445579657"/>
              </p:ext>
            </p:extLst>
          </p:nvPr>
        </p:nvGraphicFramePr>
        <p:xfrm>
          <a:off x="3077445" y="6339839"/>
          <a:ext cx="2989111" cy="396240"/>
        </p:xfrm>
        <a:graphic>
          <a:graphicData uri="http://schemas.openxmlformats.org/drawingml/2006/table">
            <a:tbl>
              <a:tblPr bandRow="1">
                <a:tableStyleId>{5C22544A-7EE6-4342-B048-85BDC9FD1C3A}</a:tableStyleId>
              </a:tblPr>
              <a:tblGrid>
                <a:gridCol w="2989111"/>
              </a:tblGrid>
              <a:tr h="277835">
                <a:tc>
                  <a:txBody>
                    <a:bodyPr/>
                    <a:lstStyle/>
                    <a:p>
                      <a:pPr algn="ctr"/>
                      <a:r>
                        <a:rPr lang="en-GB" sz="2000" dirty="0" smtClean="0"/>
                        <a:t>RF Dipole (ODU)</a:t>
                      </a:r>
                      <a:endParaRPr lang="en-GB" sz="2000" dirty="0"/>
                    </a:p>
                  </a:txBody>
                  <a:tcPr/>
                </a:tc>
              </a:tr>
            </a:tbl>
          </a:graphicData>
        </a:graphic>
      </p:graphicFrame>
      <p:pic>
        <p:nvPicPr>
          <p:cNvPr id="11" name="Picture 10" descr="D:\LHC Crab\Presentations\May 2014 review pictures\CRAB_Cavity_ODU_waveguide_HOM_-_2014-04-30_-_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938" r="26887"/>
          <a:stretch/>
        </p:blipFill>
        <p:spPr bwMode="auto">
          <a:xfrm>
            <a:off x="4572001" y="1129495"/>
            <a:ext cx="3865275" cy="46085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550" y="1129496"/>
            <a:ext cx="3352800"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4738" y="5890161"/>
            <a:ext cx="1184427" cy="369332"/>
          </a:xfrm>
          <a:prstGeom prst="rect">
            <a:avLst/>
          </a:prstGeom>
          <a:noFill/>
        </p:spPr>
        <p:txBody>
          <a:bodyPr wrap="none" rtlCol="0">
            <a:spAutoFit/>
          </a:bodyPr>
          <a:lstStyle/>
          <a:p>
            <a:r>
              <a:rPr lang="en-US" dirty="0" smtClean="0"/>
              <a:t>Coax HOM</a:t>
            </a:r>
            <a:endParaRPr lang="en-GB" dirty="0"/>
          </a:p>
        </p:txBody>
      </p:sp>
      <p:sp>
        <p:nvSpPr>
          <p:cNvPr id="16" name="TextBox 15"/>
          <p:cNvSpPr txBox="1"/>
          <p:nvPr/>
        </p:nvSpPr>
        <p:spPr>
          <a:xfrm>
            <a:off x="6008497" y="5855916"/>
            <a:ext cx="1773562" cy="369332"/>
          </a:xfrm>
          <a:prstGeom prst="rect">
            <a:avLst/>
          </a:prstGeom>
          <a:noFill/>
        </p:spPr>
        <p:txBody>
          <a:bodyPr wrap="none" rtlCol="0">
            <a:spAutoFit/>
          </a:bodyPr>
          <a:lstStyle/>
          <a:p>
            <a:r>
              <a:rPr lang="en-US" dirty="0" smtClean="0"/>
              <a:t>Waveguide HOM</a:t>
            </a:r>
            <a:endParaRPr lang="en-GB" dirty="0"/>
          </a:p>
        </p:txBody>
      </p:sp>
    </p:spTree>
    <p:extLst>
      <p:ext uri="{BB962C8B-B14F-4D97-AF65-F5344CB8AC3E}">
        <p14:creationId xmlns:p14="http://schemas.microsoft.com/office/powerpoint/2010/main" val="483456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230" y="63623"/>
            <a:ext cx="8686800" cy="563562"/>
          </a:xfrm>
        </p:spPr>
        <p:txBody>
          <a:bodyPr>
            <a:noAutofit/>
          </a:bodyPr>
          <a:lstStyle/>
          <a:p>
            <a:pPr fontAlgn="auto">
              <a:spcAft>
                <a:spcPts val="0"/>
              </a:spcAft>
              <a:defRPr/>
            </a:pPr>
            <a:r>
              <a:rPr lang="en-GB" sz="3200" dirty="0" smtClean="0">
                <a:solidFill>
                  <a:schemeClr val="tx2">
                    <a:satMod val="130000"/>
                  </a:schemeClr>
                </a:solidFill>
              </a:rPr>
              <a:t>Minimum Function Assemblies</a:t>
            </a:r>
            <a:endParaRPr lang="en-GB" sz="32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14</a:t>
            </a:fld>
            <a:endParaRPr lang="it-IT">
              <a:solidFill>
                <a:prstClr val="black">
                  <a:tint val="75000"/>
                </a:prstClr>
              </a:solidFill>
            </a:endParaRPr>
          </a:p>
        </p:txBody>
      </p:sp>
      <p:sp>
        <p:nvSpPr>
          <p:cNvPr id="9" name="Content Placeholder 2"/>
          <p:cNvSpPr txBox="1">
            <a:spLocks/>
          </p:cNvSpPr>
          <p:nvPr/>
        </p:nvSpPr>
        <p:spPr>
          <a:xfrm>
            <a:off x="-70338" y="685800"/>
            <a:ext cx="9144000" cy="5852159"/>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smtClean="0">
                <a:latin typeface="+mn-lt"/>
              </a:rPr>
              <a:t>4 Different types have been developed</a:t>
            </a:r>
            <a:endParaRPr lang="en-GB" dirty="0">
              <a:latin typeface="+mn-lt"/>
            </a:endParaRPr>
          </a:p>
        </p:txBody>
      </p:sp>
      <p:graphicFrame>
        <p:nvGraphicFramePr>
          <p:cNvPr id="14" name="Table 13"/>
          <p:cNvGraphicFramePr>
            <a:graphicFrameLocks noGrp="1"/>
          </p:cNvGraphicFramePr>
          <p:nvPr>
            <p:extLst>
              <p:ext uri="{D42A27DB-BD31-4B8C-83A1-F6EECF244321}">
                <p14:modId xmlns:p14="http://schemas.microsoft.com/office/powerpoint/2010/main" val="281162240"/>
              </p:ext>
            </p:extLst>
          </p:nvPr>
        </p:nvGraphicFramePr>
        <p:xfrm>
          <a:off x="3028208" y="5806210"/>
          <a:ext cx="2908514" cy="396240"/>
        </p:xfrm>
        <a:graphic>
          <a:graphicData uri="http://schemas.openxmlformats.org/drawingml/2006/table">
            <a:tbl>
              <a:tblPr bandRow="1">
                <a:tableStyleId>{5C22544A-7EE6-4342-B048-85BDC9FD1C3A}</a:tableStyleId>
              </a:tblPr>
              <a:tblGrid>
                <a:gridCol w="2908514"/>
              </a:tblGrid>
              <a:tr h="2778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t>Double ¼-wave (BNL)</a:t>
                      </a:r>
                    </a:p>
                  </a:txBody>
                  <a:tcPr/>
                </a:tc>
              </a:tr>
            </a:tbl>
          </a:graphicData>
        </a:graphic>
      </p:graphicFrame>
      <p:pic>
        <p:nvPicPr>
          <p:cNvPr id="1030" name="Picture 6" descr="C:\Ofelia\HL_LHC_meeting may2014\Talks\CRAB_Cavity_Titanium_-_75.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4723" y="982458"/>
            <a:ext cx="7251769" cy="502187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Ofelia\HL_LHC_meeting may2014\Talks\CRAB_Cavity_Titanium_-_76.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8208" y="902708"/>
            <a:ext cx="7824286" cy="541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668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261256" y="685801"/>
            <a:ext cx="8490857"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1257300" lvl="2" indent="-342900">
              <a:spcBef>
                <a:spcPct val="20000"/>
              </a:spcBef>
              <a:buFont typeface="Arial" charset="0"/>
              <a:buChar char="•"/>
            </a:pPr>
            <a:endParaRPr lang="en-US" sz="3200" dirty="0" smtClean="0"/>
          </a:p>
          <a:p>
            <a:pPr marL="800100" lvl="1" indent="-342900">
              <a:spcBef>
                <a:spcPct val="20000"/>
              </a:spcBef>
              <a:buFont typeface="Arial" charset="0"/>
              <a:buChar char="•"/>
            </a:pPr>
            <a:r>
              <a:rPr lang="en-US" sz="3200" dirty="0" smtClean="0"/>
              <a:t>Remark: </a:t>
            </a:r>
          </a:p>
          <a:p>
            <a:pPr marL="1257300" lvl="2" indent="-342900">
              <a:spcBef>
                <a:spcPct val="20000"/>
              </a:spcBef>
              <a:buFont typeface="Arial" charset="0"/>
              <a:buChar char="•"/>
            </a:pPr>
            <a:r>
              <a:rPr lang="en-US" sz="3200" dirty="0" smtClean="0"/>
              <a:t>MFA configuration have a direct impact on cavity performance</a:t>
            </a:r>
          </a:p>
          <a:p>
            <a:pPr marL="1257300" lvl="2" indent="-342900">
              <a:spcBef>
                <a:spcPct val="20000"/>
              </a:spcBef>
              <a:buFont typeface="Arial" charset="0"/>
              <a:buChar char="•"/>
            </a:pPr>
            <a:endParaRPr lang="en-US" sz="3200" dirty="0" smtClean="0"/>
          </a:p>
          <a:p>
            <a:pPr marL="1257300" lvl="2" indent="-342900">
              <a:spcBef>
                <a:spcPct val="20000"/>
              </a:spcBef>
              <a:buFont typeface="Arial" charset="0"/>
              <a:buChar char="•"/>
            </a:pPr>
            <a:r>
              <a:rPr lang="en-US" sz="3200" dirty="0" smtClean="0"/>
              <a:t>We have seen for the 3 </a:t>
            </a:r>
            <a:r>
              <a:rPr lang="en-US" sz="3200" dirty="0" err="1" smtClean="0"/>
              <a:t>PoP</a:t>
            </a:r>
            <a:r>
              <a:rPr lang="en-US" sz="3200" dirty="0" smtClean="0"/>
              <a:t> cavities that at some point the performance during the cold tests has been limited not by the cavity performance but by the “ancillaries” (not coated flanges, SS coupler, …)</a:t>
            </a:r>
          </a:p>
          <a:p>
            <a:pPr marL="800100" lvl="1" indent="-342900">
              <a:spcBef>
                <a:spcPct val="20000"/>
              </a:spcBef>
              <a:buFont typeface="Arial" charset="0"/>
              <a:buChar char="•"/>
            </a:pPr>
            <a:endParaRPr lang="en-US" sz="3200" dirty="0" smtClean="0"/>
          </a:p>
          <a:p>
            <a:pPr marL="800100" lvl="1" indent="-342900">
              <a:spcBef>
                <a:spcPct val="20000"/>
              </a:spcBef>
              <a:buFont typeface="Arial" charset="0"/>
              <a:buChar char="•"/>
            </a:pPr>
            <a:endParaRPr lang="en-US" sz="3200" dirty="0"/>
          </a:p>
          <a:p>
            <a:pPr marL="800100" lvl="1" indent="-342900">
              <a:spcBef>
                <a:spcPct val="20000"/>
              </a:spcBef>
              <a:buFont typeface="Arial" charset="0"/>
              <a:buChar char="•"/>
            </a:pPr>
            <a:endParaRPr lang="en-US" sz="3200" dirty="0" smtClean="0"/>
          </a:p>
          <a:p>
            <a:pPr marL="342900" indent="-342900">
              <a:spcBef>
                <a:spcPct val="20000"/>
              </a:spcBef>
              <a:buFont typeface="Arial" charset="0"/>
              <a:buChar char="•"/>
            </a:pPr>
            <a:endParaRPr lang="en-US" sz="3200" dirty="0"/>
          </a:p>
          <a:p>
            <a:pPr marL="342900" indent="-342900">
              <a:spcBef>
                <a:spcPct val="20000"/>
              </a:spcBef>
              <a:buFont typeface="Arial" charset="0"/>
              <a:buChar char="•"/>
            </a:pPr>
            <a:endParaRPr lang="en-US" sz="3200" dirty="0"/>
          </a:p>
          <a:p>
            <a:pPr marL="1257300" lvl="2" indent="-342900">
              <a:spcBef>
                <a:spcPct val="20000"/>
              </a:spcBef>
              <a:buFont typeface="Arial" charset="0"/>
              <a:buChar char="•"/>
            </a:pPr>
            <a:endParaRPr lang="en-US" sz="2800" dirty="0" smtClean="0"/>
          </a:p>
          <a:p>
            <a:pPr marL="1257300" lvl="2" indent="-342900">
              <a:spcBef>
                <a:spcPct val="20000"/>
              </a:spcBef>
              <a:buFont typeface="Arial" charset="0"/>
              <a:buChar char="•"/>
            </a:pPr>
            <a:endParaRPr lang="en-US" sz="28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Minimum Function Assemblies</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15</a:t>
            </a:fld>
            <a:endParaRPr lang="it-IT" dirty="0">
              <a:solidFill>
                <a:prstClr val="black">
                  <a:tint val="75000"/>
                </a:prstClr>
              </a:solidFill>
            </a:endParaRPr>
          </a:p>
        </p:txBody>
      </p:sp>
    </p:spTree>
    <p:extLst>
      <p:ext uri="{BB962C8B-B14F-4D97-AF65-F5344CB8AC3E}">
        <p14:creationId xmlns:p14="http://schemas.microsoft.com/office/powerpoint/2010/main" val="1764115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261259" y="816426"/>
            <a:ext cx="8621486"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800100" lvl="1" indent="-342900">
              <a:spcBef>
                <a:spcPct val="20000"/>
              </a:spcBef>
              <a:buFont typeface="Arial" charset="0"/>
              <a:buChar char="•"/>
            </a:pPr>
            <a:r>
              <a:rPr lang="en-US" sz="3200" dirty="0" smtClean="0"/>
              <a:t>Couplers:</a:t>
            </a:r>
          </a:p>
          <a:p>
            <a:pPr marL="1257300" lvl="2" indent="-342900">
              <a:spcBef>
                <a:spcPct val="20000"/>
              </a:spcBef>
              <a:buFont typeface="Arial" charset="0"/>
              <a:buChar char="•"/>
            </a:pPr>
            <a:r>
              <a:rPr lang="en-US" sz="3200" dirty="0" smtClean="0"/>
              <a:t>HOMs, LOMs are critical devices, they all need further detailed studies</a:t>
            </a:r>
          </a:p>
          <a:p>
            <a:pPr marL="1257300" lvl="2" indent="-342900">
              <a:spcBef>
                <a:spcPct val="20000"/>
              </a:spcBef>
              <a:buFont typeface="Arial" charset="0"/>
              <a:buChar char="•"/>
            </a:pPr>
            <a:r>
              <a:rPr lang="en-US" sz="3200" dirty="0" smtClean="0"/>
              <a:t>Thermal dissipation to be consolidated for each type of coupler, induced ports positions and additional solutions (ex thermal dissipated in gaskets identified for BNL, not addressed by ODU and UK yet)</a:t>
            </a:r>
          </a:p>
          <a:p>
            <a:pPr marL="1257300" lvl="2" indent="-342900">
              <a:spcBef>
                <a:spcPct val="20000"/>
              </a:spcBef>
              <a:buFont typeface="Arial" charset="0"/>
              <a:buChar char="•"/>
            </a:pPr>
            <a:r>
              <a:rPr lang="en-US" sz="3200" dirty="0" smtClean="0"/>
              <a:t>Impact of fabrication tolerances on performance?</a:t>
            </a:r>
          </a:p>
          <a:p>
            <a:pPr marL="800100" lvl="1" indent="-342900">
              <a:spcBef>
                <a:spcPct val="20000"/>
              </a:spcBef>
              <a:buFont typeface="Arial" charset="0"/>
              <a:buChar char="•"/>
            </a:pPr>
            <a:endParaRPr lang="en-US" sz="3200" dirty="0" smtClean="0"/>
          </a:p>
          <a:p>
            <a:pPr marL="800100" lvl="1" indent="-342900">
              <a:spcBef>
                <a:spcPct val="20000"/>
              </a:spcBef>
              <a:buFont typeface="Arial" charset="0"/>
              <a:buChar char="•"/>
            </a:pPr>
            <a:endParaRPr lang="en-US" sz="3200" dirty="0"/>
          </a:p>
          <a:p>
            <a:pPr marL="800100" lvl="1" indent="-342900">
              <a:spcBef>
                <a:spcPct val="20000"/>
              </a:spcBef>
              <a:buFont typeface="Arial" charset="0"/>
              <a:buChar char="•"/>
            </a:pPr>
            <a:endParaRPr lang="en-US" sz="3200" dirty="0" smtClean="0"/>
          </a:p>
          <a:p>
            <a:pPr marL="342900" indent="-342900">
              <a:spcBef>
                <a:spcPct val="20000"/>
              </a:spcBef>
              <a:buFont typeface="Arial" charset="0"/>
              <a:buChar char="•"/>
            </a:pPr>
            <a:endParaRPr lang="en-US" sz="3200" dirty="0"/>
          </a:p>
          <a:p>
            <a:pPr marL="342900" indent="-342900">
              <a:spcBef>
                <a:spcPct val="20000"/>
              </a:spcBef>
              <a:buFont typeface="Arial" charset="0"/>
              <a:buChar char="•"/>
            </a:pPr>
            <a:endParaRPr lang="en-US" sz="3200" dirty="0"/>
          </a:p>
          <a:p>
            <a:pPr marL="1257300" lvl="2" indent="-342900">
              <a:spcBef>
                <a:spcPct val="20000"/>
              </a:spcBef>
              <a:buFont typeface="Arial" charset="0"/>
              <a:buChar char="•"/>
            </a:pPr>
            <a:endParaRPr lang="en-US" sz="2800" dirty="0" smtClean="0"/>
          </a:p>
          <a:p>
            <a:pPr marL="1257300" lvl="2" indent="-342900">
              <a:spcBef>
                <a:spcPct val="20000"/>
              </a:spcBef>
              <a:buFont typeface="Arial" charset="0"/>
              <a:buChar char="•"/>
            </a:pPr>
            <a:endParaRPr lang="en-US" sz="2800" dirty="0" smtClean="0"/>
          </a:p>
        </p:txBody>
      </p:sp>
      <p:sp>
        <p:nvSpPr>
          <p:cNvPr id="2" name="Title 1"/>
          <p:cNvSpPr>
            <a:spLocks noGrp="1"/>
          </p:cNvSpPr>
          <p:nvPr>
            <p:ph type="title"/>
          </p:nvPr>
        </p:nvSpPr>
        <p:spPr/>
        <p:txBody>
          <a:bodyPr>
            <a:noAutofit/>
          </a:bodyPr>
          <a:lstStyle/>
          <a:p>
            <a:pPr>
              <a:defRPr/>
            </a:pPr>
            <a:r>
              <a:rPr lang="en-US" sz="4000" dirty="0"/>
              <a:t>Minimum Function </a:t>
            </a:r>
            <a:r>
              <a:rPr lang="en-US" sz="4000" dirty="0" smtClean="0"/>
              <a:t>Assemblies</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16</a:t>
            </a:fld>
            <a:endParaRPr lang="it-IT" dirty="0">
              <a:solidFill>
                <a:prstClr val="black">
                  <a:tint val="75000"/>
                </a:prstClr>
              </a:solidFill>
            </a:endParaRPr>
          </a:p>
        </p:txBody>
      </p:sp>
    </p:spTree>
    <p:extLst>
      <p:ext uri="{BB962C8B-B14F-4D97-AF65-F5344CB8AC3E}">
        <p14:creationId xmlns:p14="http://schemas.microsoft.com/office/powerpoint/2010/main" val="9812049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403761" y="685801"/>
            <a:ext cx="8253351"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800100" lvl="1" indent="-342900">
              <a:spcBef>
                <a:spcPct val="20000"/>
              </a:spcBef>
              <a:buFont typeface="Arial" charset="0"/>
              <a:buChar char="•"/>
            </a:pPr>
            <a:endParaRPr lang="en-US" sz="3200" dirty="0" smtClean="0"/>
          </a:p>
          <a:p>
            <a:pPr marL="800100" lvl="1" indent="-342900">
              <a:spcBef>
                <a:spcPct val="20000"/>
              </a:spcBef>
              <a:buFont typeface="Arial" charset="0"/>
              <a:buChar char="•"/>
            </a:pPr>
            <a:r>
              <a:rPr lang="en-US" sz="3200" dirty="0" smtClean="0"/>
              <a:t>Helium vessel:</a:t>
            </a:r>
          </a:p>
          <a:p>
            <a:pPr marL="1257300" lvl="2" indent="-342900">
              <a:spcBef>
                <a:spcPct val="20000"/>
              </a:spcBef>
              <a:buFont typeface="Arial" charset="0"/>
              <a:buChar char="•"/>
            </a:pPr>
            <a:r>
              <a:rPr lang="en-US" sz="3200" dirty="0"/>
              <a:t>Requirements to limit amount of </a:t>
            </a:r>
            <a:r>
              <a:rPr lang="en-US" sz="3200" dirty="0" smtClean="0"/>
              <a:t>helium:</a:t>
            </a:r>
          </a:p>
          <a:p>
            <a:pPr marL="1714500" lvl="3" indent="-342900">
              <a:spcBef>
                <a:spcPct val="20000"/>
              </a:spcBef>
              <a:buFont typeface="Arial" charset="0"/>
              <a:buChar char="•"/>
            </a:pPr>
            <a:r>
              <a:rPr lang="en-US" sz="3200" dirty="0" smtClean="0"/>
              <a:t>From </a:t>
            </a:r>
            <a:r>
              <a:rPr lang="en-US" sz="3200" dirty="0" err="1" smtClean="0"/>
              <a:t>cryo</a:t>
            </a:r>
            <a:r>
              <a:rPr lang="en-US" sz="3200" dirty="0" smtClean="0"/>
              <a:t> infrastructure to limit amount of helium for SPS tests </a:t>
            </a:r>
          </a:p>
          <a:p>
            <a:pPr marL="1714500" lvl="3" indent="-342900">
              <a:spcBef>
                <a:spcPct val="20000"/>
              </a:spcBef>
              <a:buFont typeface="Arial" charset="0"/>
              <a:buChar char="•"/>
            </a:pPr>
            <a:r>
              <a:rPr lang="en-US" sz="3200" dirty="0" smtClean="0"/>
              <a:t>Risk criteria assessment for pressure equipment safety requirements</a:t>
            </a:r>
          </a:p>
          <a:p>
            <a:pPr marL="1257300" lvl="2" indent="-342900">
              <a:spcBef>
                <a:spcPct val="20000"/>
              </a:spcBef>
              <a:buFont typeface="Arial" charset="0"/>
              <a:buChar char="•"/>
            </a:pPr>
            <a:r>
              <a:rPr lang="en-US" sz="3200" dirty="0" smtClean="0"/>
              <a:t>Filler materials foreseen inside helium vessels – concept still to be detailed</a:t>
            </a:r>
          </a:p>
        </p:txBody>
      </p:sp>
      <p:sp>
        <p:nvSpPr>
          <p:cNvPr id="2" name="Title 1"/>
          <p:cNvSpPr>
            <a:spLocks noGrp="1"/>
          </p:cNvSpPr>
          <p:nvPr>
            <p:ph type="title"/>
          </p:nvPr>
        </p:nvSpPr>
        <p:spPr/>
        <p:txBody>
          <a:bodyPr>
            <a:noAutofit/>
          </a:bodyPr>
          <a:lstStyle/>
          <a:p>
            <a:pPr fontAlgn="auto">
              <a:spcAft>
                <a:spcPts val="0"/>
              </a:spcAft>
              <a:defRPr/>
            </a:pPr>
            <a:r>
              <a:rPr lang="en-US" sz="4000" dirty="0"/>
              <a:t>Minimum Function Assemblies</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17</a:t>
            </a:fld>
            <a:endParaRPr lang="it-IT">
              <a:solidFill>
                <a:prstClr val="black">
                  <a:tint val="75000"/>
                </a:prstClr>
              </a:solidFill>
            </a:endParaRPr>
          </a:p>
        </p:txBody>
      </p:sp>
    </p:spTree>
    <p:extLst>
      <p:ext uri="{BB962C8B-B14F-4D97-AF65-F5344CB8AC3E}">
        <p14:creationId xmlns:p14="http://schemas.microsoft.com/office/powerpoint/2010/main" val="37486333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688771" y="685801"/>
            <a:ext cx="7612083"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ct val="20000"/>
              </a:spcBef>
              <a:buFont typeface="Arial" charset="0"/>
              <a:buChar char="•"/>
            </a:pPr>
            <a:endParaRPr lang="en-US" sz="3200" dirty="0" smtClean="0"/>
          </a:p>
          <a:p>
            <a:pPr marL="800100" lvl="1" indent="-342900">
              <a:spcBef>
                <a:spcPct val="20000"/>
              </a:spcBef>
              <a:buFont typeface="Arial" charset="0"/>
              <a:buChar char="•"/>
            </a:pPr>
            <a:r>
              <a:rPr lang="en-US" sz="3200" dirty="0" smtClean="0"/>
              <a:t>Tuners</a:t>
            </a:r>
          </a:p>
          <a:p>
            <a:pPr marL="1257300" lvl="2" indent="-342900">
              <a:spcBef>
                <a:spcPct val="20000"/>
              </a:spcBef>
              <a:buFont typeface="Arial" charset="0"/>
              <a:buChar char="•"/>
            </a:pPr>
            <a:r>
              <a:rPr lang="en-US" sz="3200" dirty="0" smtClean="0"/>
              <a:t>Mechanical concepts identified no show-stoppers; new concepts to be validated in dedicated set-up (on </a:t>
            </a:r>
            <a:r>
              <a:rPr lang="en-US" sz="3200" dirty="0" err="1" smtClean="0"/>
              <a:t>PoP</a:t>
            </a:r>
            <a:r>
              <a:rPr lang="en-US" sz="3200" dirty="0" smtClean="0"/>
              <a:t> cavities)</a:t>
            </a:r>
          </a:p>
          <a:p>
            <a:pPr marL="1257300" lvl="2" indent="-342900">
              <a:spcBef>
                <a:spcPct val="20000"/>
              </a:spcBef>
              <a:buFont typeface="Arial" charset="0"/>
              <a:buChar char="•"/>
            </a:pPr>
            <a:r>
              <a:rPr lang="en-US" sz="3200" dirty="0" smtClean="0"/>
              <a:t>Risk mitigation of unexpected warm-up of cavities has to be carried-out (risk of plastic deformation/failure of cavities, </a:t>
            </a:r>
            <a:r>
              <a:rPr lang="en-US" sz="3200" dirty="0" err="1" smtClean="0"/>
              <a:t>etc</a:t>
            </a:r>
            <a:r>
              <a:rPr lang="en-US" sz="3200" dirty="0" smtClean="0"/>
              <a:t>) </a:t>
            </a:r>
          </a:p>
          <a:p>
            <a:pPr marL="1257300" lvl="2" indent="-342900">
              <a:spcBef>
                <a:spcPct val="20000"/>
              </a:spcBef>
              <a:buFont typeface="Arial" charset="0"/>
              <a:buChar char="•"/>
            </a:pPr>
            <a:endParaRPr lang="en-US" sz="3200" dirty="0" smtClean="0"/>
          </a:p>
          <a:p>
            <a:pPr marL="800100" lvl="1" indent="-342900">
              <a:spcBef>
                <a:spcPct val="20000"/>
              </a:spcBef>
              <a:buFont typeface="Arial" charset="0"/>
              <a:buChar char="•"/>
            </a:pPr>
            <a:endParaRPr lang="en-US" sz="3200" dirty="0" smtClean="0"/>
          </a:p>
          <a:p>
            <a:pPr marL="800100" lvl="1" indent="-342900">
              <a:spcBef>
                <a:spcPct val="20000"/>
              </a:spcBef>
              <a:buFont typeface="Arial" charset="0"/>
              <a:buChar char="•"/>
            </a:pPr>
            <a:endParaRPr lang="en-US" sz="3200" dirty="0"/>
          </a:p>
          <a:p>
            <a:pPr marL="800100" lvl="1" indent="-342900">
              <a:spcBef>
                <a:spcPct val="20000"/>
              </a:spcBef>
              <a:buFont typeface="Arial" charset="0"/>
              <a:buChar char="•"/>
            </a:pPr>
            <a:endParaRPr lang="en-US" sz="3200" dirty="0" smtClean="0"/>
          </a:p>
          <a:p>
            <a:pPr marL="342900" indent="-342900">
              <a:spcBef>
                <a:spcPct val="20000"/>
              </a:spcBef>
              <a:buFont typeface="Arial" charset="0"/>
              <a:buChar char="•"/>
            </a:pPr>
            <a:endParaRPr lang="en-US" sz="3200" dirty="0"/>
          </a:p>
          <a:p>
            <a:pPr marL="342900" indent="-342900">
              <a:spcBef>
                <a:spcPct val="20000"/>
              </a:spcBef>
              <a:buFont typeface="Arial" charset="0"/>
              <a:buChar char="•"/>
            </a:pPr>
            <a:endParaRPr lang="en-US" sz="3200" dirty="0"/>
          </a:p>
          <a:p>
            <a:pPr marL="1257300" lvl="2" indent="-342900">
              <a:spcBef>
                <a:spcPct val="20000"/>
              </a:spcBef>
              <a:buFont typeface="Arial" charset="0"/>
              <a:buChar char="•"/>
            </a:pPr>
            <a:endParaRPr lang="en-US" sz="2800" dirty="0" smtClean="0"/>
          </a:p>
          <a:p>
            <a:pPr marL="1257300" lvl="2" indent="-342900">
              <a:spcBef>
                <a:spcPct val="20000"/>
              </a:spcBef>
              <a:buFont typeface="Arial" charset="0"/>
              <a:buChar char="•"/>
            </a:pPr>
            <a:endParaRPr lang="en-US" sz="2800" dirty="0" smtClean="0"/>
          </a:p>
        </p:txBody>
      </p:sp>
      <p:sp>
        <p:nvSpPr>
          <p:cNvPr id="2" name="Title 1"/>
          <p:cNvSpPr>
            <a:spLocks noGrp="1"/>
          </p:cNvSpPr>
          <p:nvPr>
            <p:ph type="title"/>
          </p:nvPr>
        </p:nvSpPr>
        <p:spPr/>
        <p:txBody>
          <a:bodyPr>
            <a:noAutofit/>
          </a:bodyPr>
          <a:lstStyle/>
          <a:p>
            <a:pPr fontAlgn="auto">
              <a:spcAft>
                <a:spcPts val="0"/>
              </a:spcAft>
              <a:defRPr/>
            </a:pPr>
            <a:r>
              <a:rPr lang="en-US" sz="4000" dirty="0"/>
              <a:t>Minimum Function Assemblies</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18</a:t>
            </a:fld>
            <a:endParaRPr lang="it-IT">
              <a:solidFill>
                <a:prstClr val="black">
                  <a:tint val="75000"/>
                </a:prstClr>
              </a:solidFill>
            </a:endParaRPr>
          </a:p>
        </p:txBody>
      </p:sp>
    </p:spTree>
    <p:extLst>
      <p:ext uri="{BB962C8B-B14F-4D97-AF65-F5344CB8AC3E}">
        <p14:creationId xmlns:p14="http://schemas.microsoft.com/office/powerpoint/2010/main" val="1891300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997527" y="1113312"/>
            <a:ext cx="7885216" cy="4646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ct val="20000"/>
              </a:spcBef>
              <a:buFont typeface="Arial" charset="0"/>
              <a:buChar char="•"/>
            </a:pPr>
            <a:r>
              <a:rPr lang="en-US" sz="3200" dirty="0" smtClean="0"/>
              <a:t>SPS </a:t>
            </a:r>
            <a:r>
              <a:rPr lang="en-US" sz="3200" dirty="0" err="1" smtClean="0"/>
              <a:t>cryomodule</a:t>
            </a:r>
            <a:r>
              <a:rPr lang="en-US" sz="3200" dirty="0" smtClean="0"/>
              <a:t> design:</a:t>
            </a:r>
          </a:p>
          <a:p>
            <a:pPr marL="800100" lvl="1" indent="-342900">
              <a:spcBef>
                <a:spcPct val="20000"/>
              </a:spcBef>
              <a:buFont typeface="Arial" charset="0"/>
              <a:buChar char="•"/>
            </a:pPr>
            <a:r>
              <a:rPr lang="en-US" sz="3200" dirty="0" smtClean="0"/>
              <a:t>Common approach</a:t>
            </a:r>
          </a:p>
          <a:p>
            <a:pPr marL="800100" lvl="1" indent="-342900">
              <a:spcBef>
                <a:spcPct val="20000"/>
              </a:spcBef>
              <a:buFont typeface="Arial" charset="0"/>
              <a:buChar char="•"/>
            </a:pPr>
            <a:r>
              <a:rPr lang="en-US" sz="3200" dirty="0"/>
              <a:t>Integration into the general available space ok</a:t>
            </a:r>
          </a:p>
          <a:p>
            <a:pPr marL="800100" lvl="1" indent="-342900">
              <a:spcBef>
                <a:spcPct val="20000"/>
              </a:spcBef>
              <a:buFont typeface="Arial" charset="0"/>
              <a:buChar char="•"/>
            </a:pPr>
            <a:endParaRPr lang="en-US" sz="3200" dirty="0" smtClean="0"/>
          </a:p>
          <a:p>
            <a:pPr marL="800100" lvl="1" indent="-342900">
              <a:spcBef>
                <a:spcPct val="20000"/>
              </a:spcBef>
              <a:buFont typeface="Arial" charset="0"/>
              <a:buChar char="•"/>
            </a:pPr>
            <a:r>
              <a:rPr lang="en-US" sz="3200" dirty="0" err="1" smtClean="0"/>
              <a:t>Shrikant’s</a:t>
            </a:r>
            <a:r>
              <a:rPr lang="en-US" sz="3200" dirty="0" smtClean="0"/>
              <a:t> talk</a:t>
            </a:r>
          </a:p>
          <a:p>
            <a:pPr marL="800100" lvl="1" indent="-342900">
              <a:spcBef>
                <a:spcPct val="20000"/>
              </a:spcBef>
              <a:buFont typeface="Arial" charset="0"/>
              <a:buChar char="•"/>
            </a:pPr>
            <a:endParaRPr lang="en-US" sz="3200" dirty="0" smtClean="0"/>
          </a:p>
          <a:p>
            <a:pPr marL="342900" indent="-342900">
              <a:spcBef>
                <a:spcPct val="20000"/>
              </a:spcBef>
              <a:buFont typeface="Arial" charset="0"/>
              <a:buChar char="•"/>
            </a:pPr>
            <a:endParaRPr lang="en-US" sz="3200" dirty="0"/>
          </a:p>
          <a:p>
            <a:pPr marL="342900" indent="-342900">
              <a:spcBef>
                <a:spcPct val="20000"/>
              </a:spcBef>
              <a:buFont typeface="Arial" charset="0"/>
              <a:buChar char="•"/>
            </a:pPr>
            <a:endParaRPr lang="en-US" sz="3200" dirty="0"/>
          </a:p>
          <a:p>
            <a:pPr marL="1257300" lvl="2" indent="-342900">
              <a:spcBef>
                <a:spcPct val="20000"/>
              </a:spcBef>
              <a:buFont typeface="Arial" charset="0"/>
              <a:buChar char="•"/>
            </a:pPr>
            <a:endParaRPr lang="en-US" sz="2800" dirty="0" smtClean="0"/>
          </a:p>
          <a:p>
            <a:pPr marL="1257300" lvl="2" indent="-342900">
              <a:spcBef>
                <a:spcPct val="20000"/>
              </a:spcBef>
              <a:buFont typeface="Arial" charset="0"/>
              <a:buChar char="•"/>
            </a:pPr>
            <a:endParaRPr lang="en-US" sz="28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SPS </a:t>
            </a:r>
            <a:r>
              <a:rPr lang="en-GB" sz="4000" dirty="0" err="1" smtClean="0">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19</a:t>
            </a:fld>
            <a:endParaRPr lang="it-IT">
              <a:solidFill>
                <a:prstClr val="black">
                  <a:tint val="75000"/>
                </a:prstClr>
              </a:solidFill>
            </a:endParaRPr>
          </a:p>
        </p:txBody>
      </p:sp>
    </p:spTree>
    <p:extLst>
      <p:ext uri="{BB962C8B-B14F-4D97-AF65-F5344CB8AC3E}">
        <p14:creationId xmlns:p14="http://schemas.microsoft.com/office/powerpoint/2010/main" val="3873414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General</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2</a:t>
            </a:fld>
            <a:endParaRPr lang="it-IT">
              <a:solidFill>
                <a:prstClr val="black">
                  <a:tint val="75000"/>
                </a:prstClr>
              </a:solidFill>
            </a:endParaRPr>
          </a:p>
        </p:txBody>
      </p:sp>
      <p:pic>
        <p:nvPicPr>
          <p:cNvPr id="41" name="Picture 2" descr="9906026_0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78195" y="632638"/>
            <a:ext cx="7453424" cy="6350480"/>
          </a:xfrm>
          <a:prstGeom prst="rect">
            <a:avLst/>
          </a:prstGeom>
          <a:noFill/>
          <a:ln w="9525">
            <a:noFill/>
            <a:miter lim="800000"/>
            <a:headEnd/>
            <a:tailEnd/>
          </a:ln>
        </p:spPr>
      </p:pic>
      <p:sp>
        <p:nvSpPr>
          <p:cNvPr id="4" name="Oval 3"/>
          <p:cNvSpPr/>
          <p:nvPr/>
        </p:nvSpPr>
        <p:spPr>
          <a:xfrm>
            <a:off x="4076702" y="5924554"/>
            <a:ext cx="371475" cy="14287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Oval 8"/>
          <p:cNvSpPr/>
          <p:nvPr/>
        </p:nvSpPr>
        <p:spPr>
          <a:xfrm rot="900000">
            <a:off x="2867027" y="5757866"/>
            <a:ext cx="371475" cy="14287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p:cNvSpPr txBox="1"/>
          <p:nvPr/>
        </p:nvSpPr>
        <p:spPr>
          <a:xfrm>
            <a:off x="7029450" y="5352249"/>
            <a:ext cx="2114550" cy="954107"/>
          </a:xfrm>
          <a:prstGeom prst="rect">
            <a:avLst/>
          </a:prstGeom>
          <a:solidFill>
            <a:schemeClr val="bg1"/>
          </a:solidFill>
          <a:scene3d>
            <a:camera prst="orthographicFront"/>
            <a:lightRig rig="threePt" dir="t"/>
          </a:scene3d>
          <a:sp3d>
            <a:bevelT/>
          </a:sp3d>
        </p:spPr>
        <p:txBody>
          <a:bodyPr wrap="square" rtlCol="0">
            <a:spAutoFit/>
          </a:bodyPr>
          <a:lstStyle/>
          <a:p>
            <a:r>
              <a:rPr lang="en-GB" sz="1400" b="1" dirty="0" smtClean="0">
                <a:solidFill>
                  <a:srgbClr val="002060"/>
                </a:solidFill>
              </a:rPr>
              <a:t>LHC Point 1 (vertical crabbing)</a:t>
            </a:r>
          </a:p>
          <a:p>
            <a:r>
              <a:rPr lang="en-GB" sz="1400" b="1" dirty="0" smtClean="0">
                <a:solidFill>
                  <a:srgbClr val="002060"/>
                </a:solidFill>
              </a:rPr>
              <a:t>4 cavities / IP side/ beam</a:t>
            </a:r>
          </a:p>
          <a:p>
            <a:r>
              <a:rPr lang="en-GB" sz="1400" b="1" dirty="0">
                <a:solidFill>
                  <a:srgbClr val="002060"/>
                </a:solidFill>
              </a:rPr>
              <a:t>t</a:t>
            </a:r>
            <a:r>
              <a:rPr lang="en-GB" sz="1400" b="1" dirty="0" smtClean="0">
                <a:solidFill>
                  <a:srgbClr val="002060"/>
                </a:solidFill>
              </a:rPr>
              <a:t>o be installed during LS3 </a:t>
            </a:r>
            <a:endParaRPr lang="fr-FR" sz="1400" b="1" dirty="0">
              <a:solidFill>
                <a:srgbClr val="002060"/>
              </a:solidFill>
            </a:endParaRPr>
          </a:p>
        </p:txBody>
      </p:sp>
      <p:sp>
        <p:nvSpPr>
          <p:cNvPr id="13" name="Oval 12"/>
          <p:cNvSpPr/>
          <p:nvPr/>
        </p:nvSpPr>
        <p:spPr>
          <a:xfrm>
            <a:off x="4962525" y="4500565"/>
            <a:ext cx="276225" cy="9529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Oval 13"/>
          <p:cNvSpPr/>
          <p:nvPr/>
        </p:nvSpPr>
        <p:spPr>
          <a:xfrm>
            <a:off x="4704907" y="4257678"/>
            <a:ext cx="143096"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Oval 16"/>
          <p:cNvSpPr/>
          <p:nvPr/>
        </p:nvSpPr>
        <p:spPr>
          <a:xfrm rot="600000">
            <a:off x="5610225" y="4557666"/>
            <a:ext cx="276225" cy="9529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Oval 17"/>
          <p:cNvSpPr/>
          <p:nvPr/>
        </p:nvSpPr>
        <p:spPr>
          <a:xfrm rot="600000">
            <a:off x="5991826" y="3341222"/>
            <a:ext cx="196042" cy="56129"/>
          </a:xfrm>
          <a:prstGeom prst="ellipse">
            <a:avLst/>
          </a:prstGeom>
          <a:solidFill>
            <a:srgbClr val="1505EB"/>
          </a:solidFill>
          <a:ln>
            <a:solidFill>
              <a:srgbClr val="150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 name="Straight Connector 5"/>
          <p:cNvCxnSpPr>
            <a:stCxn id="17" idx="6"/>
            <a:endCxn id="12" idx="1"/>
          </p:cNvCxnSpPr>
          <p:nvPr/>
        </p:nvCxnSpPr>
        <p:spPr>
          <a:xfrm>
            <a:off x="5884354" y="4629295"/>
            <a:ext cx="1145098" cy="120000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 y="5903897"/>
            <a:ext cx="2114550" cy="954107"/>
          </a:xfrm>
          <a:prstGeom prst="rect">
            <a:avLst/>
          </a:prstGeom>
          <a:solidFill>
            <a:schemeClr val="bg1"/>
          </a:solidFill>
          <a:scene3d>
            <a:camera prst="orthographicFront"/>
            <a:lightRig rig="threePt" dir="t"/>
          </a:scene3d>
          <a:sp3d>
            <a:bevelT/>
          </a:sp3d>
        </p:spPr>
        <p:txBody>
          <a:bodyPr wrap="square" rtlCol="0">
            <a:spAutoFit/>
          </a:bodyPr>
          <a:lstStyle/>
          <a:p>
            <a:r>
              <a:rPr lang="en-GB" sz="1400" b="1" dirty="0" smtClean="0">
                <a:solidFill>
                  <a:srgbClr val="002060"/>
                </a:solidFill>
              </a:rPr>
              <a:t>LHC Point 5 (horizontal crabbing)</a:t>
            </a:r>
          </a:p>
          <a:p>
            <a:r>
              <a:rPr lang="en-GB" sz="1400" b="1" dirty="0" smtClean="0">
                <a:solidFill>
                  <a:srgbClr val="002060"/>
                </a:solidFill>
              </a:rPr>
              <a:t>4 cavities / IP side/ beam</a:t>
            </a:r>
          </a:p>
          <a:p>
            <a:r>
              <a:rPr lang="en-GB" sz="1400" b="1" dirty="0">
                <a:solidFill>
                  <a:srgbClr val="002060"/>
                </a:solidFill>
              </a:rPr>
              <a:t>t</a:t>
            </a:r>
            <a:r>
              <a:rPr lang="en-GB" sz="1400" b="1" dirty="0" smtClean="0">
                <a:solidFill>
                  <a:srgbClr val="002060"/>
                </a:solidFill>
              </a:rPr>
              <a:t>o be installed during LS3 </a:t>
            </a:r>
            <a:endParaRPr lang="fr-FR" sz="1400" b="1" dirty="0">
              <a:solidFill>
                <a:srgbClr val="002060"/>
              </a:solidFill>
            </a:endParaRPr>
          </a:p>
        </p:txBody>
      </p:sp>
      <p:cxnSp>
        <p:nvCxnSpPr>
          <p:cNvPr id="25" name="Straight Connector 24"/>
          <p:cNvCxnSpPr>
            <a:endCxn id="9" idx="3"/>
          </p:cNvCxnSpPr>
          <p:nvPr/>
        </p:nvCxnSpPr>
        <p:spPr>
          <a:xfrm flipV="1">
            <a:off x="2114550" y="5844099"/>
            <a:ext cx="798277" cy="5301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 y="2261323"/>
            <a:ext cx="2114550" cy="1169551"/>
          </a:xfrm>
          <a:prstGeom prst="rect">
            <a:avLst/>
          </a:prstGeom>
          <a:solidFill>
            <a:schemeClr val="bg1"/>
          </a:solidFill>
          <a:scene3d>
            <a:camera prst="orthographicFront"/>
            <a:lightRig rig="threePt" dir="t"/>
          </a:scene3d>
          <a:sp3d>
            <a:bevelT/>
          </a:sp3d>
        </p:spPr>
        <p:txBody>
          <a:bodyPr wrap="square" rtlCol="0">
            <a:spAutoFit/>
          </a:bodyPr>
          <a:lstStyle/>
          <a:p>
            <a:r>
              <a:rPr lang="en-GB" sz="1400" b="1" dirty="0" smtClean="0">
                <a:solidFill>
                  <a:srgbClr val="002060"/>
                </a:solidFill>
              </a:rPr>
              <a:t>SPS BA4 (vertical or horizontal crabbing)</a:t>
            </a:r>
          </a:p>
          <a:p>
            <a:r>
              <a:rPr lang="en-GB" sz="1400" b="1" dirty="0" smtClean="0">
                <a:solidFill>
                  <a:srgbClr val="002060"/>
                </a:solidFill>
              </a:rPr>
              <a:t>One or two </a:t>
            </a:r>
            <a:r>
              <a:rPr lang="en-GB" sz="1400" b="1" dirty="0" err="1" smtClean="0">
                <a:solidFill>
                  <a:srgbClr val="002060"/>
                </a:solidFill>
              </a:rPr>
              <a:t>cryomodules</a:t>
            </a:r>
            <a:r>
              <a:rPr lang="en-GB" sz="1400" b="1" dirty="0" smtClean="0">
                <a:solidFill>
                  <a:srgbClr val="002060"/>
                </a:solidFill>
              </a:rPr>
              <a:t> with 2 identical cavities to be tested before LS2</a:t>
            </a:r>
            <a:endParaRPr lang="fr-FR" sz="1400" b="1" dirty="0">
              <a:solidFill>
                <a:srgbClr val="002060"/>
              </a:solidFill>
            </a:endParaRPr>
          </a:p>
        </p:txBody>
      </p:sp>
      <p:cxnSp>
        <p:nvCxnSpPr>
          <p:cNvPr id="28" name="Straight Connector 27"/>
          <p:cNvCxnSpPr>
            <a:stCxn id="14" idx="1"/>
            <a:endCxn id="27" idx="3"/>
          </p:cNvCxnSpPr>
          <p:nvPr/>
        </p:nvCxnSpPr>
        <p:spPr>
          <a:xfrm flipH="1" flipV="1">
            <a:off x="2114550" y="2846095"/>
            <a:ext cx="2611313" cy="14325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040969" y="1006047"/>
            <a:ext cx="2114550" cy="1169551"/>
          </a:xfrm>
          <a:prstGeom prst="rect">
            <a:avLst/>
          </a:prstGeom>
          <a:solidFill>
            <a:schemeClr val="bg1"/>
          </a:solidFill>
          <a:scene3d>
            <a:camera prst="orthographicFront"/>
            <a:lightRig rig="threePt" dir="t"/>
          </a:scene3d>
          <a:sp3d>
            <a:bevelT/>
          </a:sp3d>
        </p:spPr>
        <p:txBody>
          <a:bodyPr wrap="square" rtlCol="0">
            <a:spAutoFit/>
          </a:bodyPr>
          <a:lstStyle/>
          <a:p>
            <a:r>
              <a:rPr lang="en-GB" sz="1400" b="1" dirty="0" smtClean="0">
                <a:solidFill>
                  <a:srgbClr val="002060"/>
                </a:solidFill>
              </a:rPr>
              <a:t>SM18 area</a:t>
            </a:r>
          </a:p>
          <a:p>
            <a:r>
              <a:rPr lang="en-GB" sz="1400" b="1" dirty="0" smtClean="0">
                <a:solidFill>
                  <a:srgbClr val="002060"/>
                </a:solidFill>
              </a:rPr>
              <a:t>Cold tests and clean room facilities – cold test of </a:t>
            </a:r>
            <a:r>
              <a:rPr lang="en-GB" sz="1400" b="1" dirty="0" err="1" smtClean="0">
                <a:solidFill>
                  <a:srgbClr val="002060"/>
                </a:solidFill>
              </a:rPr>
              <a:t>cryomodules</a:t>
            </a:r>
            <a:r>
              <a:rPr lang="en-GB" sz="1400" b="1" dirty="0" smtClean="0">
                <a:solidFill>
                  <a:srgbClr val="002060"/>
                </a:solidFill>
              </a:rPr>
              <a:t> prior tunnel installation </a:t>
            </a:r>
            <a:endParaRPr lang="fr-FR" sz="1400" b="1" dirty="0">
              <a:solidFill>
                <a:srgbClr val="002060"/>
              </a:solidFill>
            </a:endParaRPr>
          </a:p>
        </p:txBody>
      </p:sp>
      <p:cxnSp>
        <p:nvCxnSpPr>
          <p:cNvPr id="32" name="Straight Connector 31"/>
          <p:cNvCxnSpPr>
            <a:stCxn id="31" idx="1"/>
            <a:endCxn id="18" idx="5"/>
          </p:cNvCxnSpPr>
          <p:nvPr/>
        </p:nvCxnSpPr>
        <p:spPr>
          <a:xfrm flipH="1">
            <a:off x="6154657" y="1590819"/>
            <a:ext cx="886312" cy="1810042"/>
          </a:xfrm>
          <a:prstGeom prst="line">
            <a:avLst/>
          </a:prstGeom>
          <a:ln>
            <a:solidFill>
              <a:srgbClr val="1505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035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1469036" y="6537960"/>
            <a:ext cx="7217764" cy="320040"/>
          </a:xfrm>
        </p:spPr>
        <p:txBody>
          <a:bodyPr/>
          <a:lstStyle/>
          <a:p>
            <a:pPr algn="ctr">
              <a:defRPr/>
            </a:pPr>
            <a:r>
              <a:rPr lang="en-GB" smtClean="0">
                <a:solidFill>
                  <a:srgbClr val="1F497D"/>
                </a:solidFill>
              </a:rPr>
              <a:t>Shrikant Pattalwar   CC Design Review  BNL  5-6 May 2014</a:t>
            </a:r>
            <a:endParaRPr lang="en-US" dirty="0">
              <a:solidFill>
                <a:srgbClr val="1F497D"/>
              </a:solidFill>
            </a:endParaRPr>
          </a:p>
        </p:txBody>
      </p: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20</a:t>
            </a:fld>
            <a:endParaRPr lang="it-IT">
              <a:solidFill>
                <a:prstClr val="black">
                  <a:tint val="75000"/>
                </a:prstClr>
              </a:solidFill>
            </a:endParaRPr>
          </a:p>
        </p:txBody>
      </p:sp>
      <p:sp>
        <p:nvSpPr>
          <p:cNvPr id="12" name="Title 1"/>
          <p:cNvSpPr txBox="1">
            <a:spLocks/>
          </p:cNvSpPr>
          <p:nvPr/>
        </p:nvSpPr>
        <p:spPr>
          <a:xfrm>
            <a:off x="0" y="0"/>
            <a:ext cx="9144000" cy="551272"/>
          </a:xfrm>
          <a:prstGeom prst="rect">
            <a:avLst/>
          </a:prstGeom>
          <a:solidFill>
            <a:schemeClr val="tx2"/>
          </a:solidFill>
        </p:spPr>
        <p:txBody>
          <a:bodyPr/>
          <a:lstStyle/>
          <a:p>
            <a:pPr algn="ctr" defTabSz="457200">
              <a:spcBef>
                <a:spcPct val="0"/>
              </a:spcBef>
              <a:defRPr/>
            </a:pPr>
            <a:r>
              <a:rPr lang="en-GB" sz="3600" dirty="0" smtClean="0">
                <a:solidFill>
                  <a:prstClr val="white"/>
                </a:solidFill>
                <a:effectLst>
                  <a:outerShdw blurRad="63500" dist="63500" dir="2700000" algn="tl" rotWithShape="0">
                    <a:prstClr val="white">
                      <a:lumMod val="75000"/>
                      <a:alpha val="50000"/>
                    </a:prstClr>
                  </a:outerShdw>
                </a:effectLst>
                <a:ea typeface="+mj-ea"/>
                <a:cs typeface="+mj-cs"/>
              </a:rPr>
              <a:t>Common Design Approach  </a:t>
            </a:r>
            <a:endParaRPr lang="en-GB" sz="2800" dirty="0">
              <a:solidFill>
                <a:prstClr val="white"/>
              </a:solidFill>
              <a:effectLst>
                <a:outerShdw blurRad="63500" dist="63500" dir="2700000" algn="tl" rotWithShape="0">
                  <a:prstClr val="white">
                    <a:lumMod val="75000"/>
                    <a:alpha val="50000"/>
                  </a:prstClr>
                </a:outerShdw>
              </a:effectLst>
              <a:ea typeface="+mj-ea"/>
              <a:cs typeface="+mj-cs"/>
            </a:endParaRPr>
          </a:p>
        </p:txBody>
      </p:sp>
      <p:sp>
        <p:nvSpPr>
          <p:cNvPr id="14" name="TextBox 13"/>
          <p:cNvSpPr txBox="1"/>
          <p:nvPr/>
        </p:nvSpPr>
        <p:spPr>
          <a:xfrm>
            <a:off x="192237" y="644127"/>
            <a:ext cx="1633927" cy="369332"/>
          </a:xfrm>
          <a:prstGeom prst="rect">
            <a:avLst/>
          </a:prstGeom>
          <a:solidFill>
            <a:schemeClr val="accent1"/>
          </a:solidFill>
        </p:spPr>
        <p:txBody>
          <a:bodyPr wrap="square" rtlCol="0">
            <a:spAutoFit/>
          </a:bodyPr>
          <a:lstStyle/>
          <a:p>
            <a:pPr algn="ctr" defTabSz="457200"/>
            <a:r>
              <a:rPr lang="en-GB" dirty="0" smtClean="0">
                <a:solidFill>
                  <a:prstClr val="white"/>
                </a:solidFill>
              </a:rPr>
              <a:t>4-Rod </a:t>
            </a:r>
            <a:endParaRPr lang="en-GB" dirty="0">
              <a:solidFill>
                <a:prstClr val="white"/>
              </a:solidFill>
            </a:endParaRPr>
          </a:p>
        </p:txBody>
      </p:sp>
      <p:sp>
        <p:nvSpPr>
          <p:cNvPr id="18" name="TextBox 17"/>
          <p:cNvSpPr txBox="1"/>
          <p:nvPr/>
        </p:nvSpPr>
        <p:spPr>
          <a:xfrm>
            <a:off x="237730" y="4349402"/>
            <a:ext cx="1668904" cy="369332"/>
          </a:xfrm>
          <a:prstGeom prst="rect">
            <a:avLst/>
          </a:prstGeom>
          <a:solidFill>
            <a:schemeClr val="accent1"/>
          </a:solidFill>
        </p:spPr>
        <p:txBody>
          <a:bodyPr wrap="square" rtlCol="0">
            <a:spAutoFit/>
          </a:bodyPr>
          <a:lstStyle/>
          <a:p>
            <a:pPr algn="ctr" defTabSz="457200"/>
            <a:r>
              <a:rPr lang="en-GB" dirty="0" smtClean="0">
                <a:solidFill>
                  <a:prstClr val="white"/>
                </a:solidFill>
              </a:rPr>
              <a:t> Dipole      </a:t>
            </a:r>
            <a:endParaRPr lang="en-GB" dirty="0">
              <a:solidFill>
                <a:prstClr val="white"/>
              </a:solidFill>
            </a:endParaRPr>
          </a:p>
        </p:txBody>
      </p:sp>
      <p:pic>
        <p:nvPicPr>
          <p:cNvPr id="19" name="Picture 18"/>
          <p:cNvPicPr>
            <a:picLocks noChangeAspect="1" noChangeArrowheads="1"/>
          </p:cNvPicPr>
          <p:nvPr/>
        </p:nvPicPr>
        <p:blipFill>
          <a:blip r:embed="rId3" cstate="print">
            <a:clrChange>
              <a:clrFrom>
                <a:srgbClr val="FFFFFF"/>
              </a:clrFrom>
              <a:clrTo>
                <a:srgbClr val="FFFFFF">
                  <a:alpha val="0"/>
                </a:srgbClr>
              </a:clrTo>
            </a:clrChange>
          </a:blip>
          <a:srcRect l="24800" t="19040" r="18950" b="20481"/>
          <a:stretch>
            <a:fillRect/>
          </a:stretch>
        </p:blipFill>
        <p:spPr bwMode="auto">
          <a:xfrm flipH="1">
            <a:off x="154167" y="1099071"/>
            <a:ext cx="1654629" cy="1111911"/>
          </a:xfrm>
          <a:prstGeom prst="rect">
            <a:avLst/>
          </a:prstGeom>
          <a:noFill/>
          <a:ln w="9525">
            <a:noFill/>
            <a:miter lim="800000"/>
            <a:headEnd/>
            <a:tailEnd/>
          </a:ln>
        </p:spPr>
      </p:pic>
      <p:grpSp>
        <p:nvGrpSpPr>
          <p:cNvPr id="2" name="Group 1"/>
          <p:cNvGrpSpPr/>
          <p:nvPr/>
        </p:nvGrpSpPr>
        <p:grpSpPr>
          <a:xfrm>
            <a:off x="192238" y="2390594"/>
            <a:ext cx="1721371" cy="1624105"/>
            <a:chOff x="3405265" y="931889"/>
            <a:chExt cx="1721371" cy="1624105"/>
          </a:xfrm>
        </p:grpSpPr>
        <p:sp>
          <p:nvSpPr>
            <p:cNvPr id="17" name="TextBox 16"/>
            <p:cNvSpPr txBox="1"/>
            <p:nvPr/>
          </p:nvSpPr>
          <p:spPr>
            <a:xfrm>
              <a:off x="3405265" y="931889"/>
              <a:ext cx="1721371" cy="369332"/>
            </a:xfrm>
            <a:prstGeom prst="rect">
              <a:avLst/>
            </a:prstGeom>
            <a:solidFill>
              <a:schemeClr val="accent1"/>
            </a:solidFill>
          </p:spPr>
          <p:txBody>
            <a:bodyPr wrap="square" rtlCol="0">
              <a:spAutoFit/>
            </a:bodyPr>
            <a:lstStyle/>
            <a:p>
              <a:pPr algn="ctr" defTabSz="457200"/>
              <a:r>
                <a:rPr lang="en-GB" dirty="0" smtClean="0">
                  <a:solidFill>
                    <a:prstClr val="white"/>
                  </a:solidFill>
                </a:rPr>
                <a:t>Double QW     </a:t>
              </a:r>
              <a:endParaRPr lang="en-GB" dirty="0">
                <a:solidFill>
                  <a:prstClr val="white"/>
                </a:solidFill>
              </a:endParaRPr>
            </a:p>
          </p:txBody>
        </p:sp>
        <p:pic>
          <p:nvPicPr>
            <p:cNvPr id="20" name="Picture 19" descr="C:\Documents and Settings\Ben\My Documents\presentations\DQWCC2.jpg"/>
            <p:cNvPicPr>
              <a:picLocks noChangeAspect="1" noChangeArrowheads="1"/>
            </p:cNvPicPr>
            <p:nvPr/>
          </p:nvPicPr>
          <p:blipFill>
            <a:blip r:embed="rId4" cstate="print"/>
            <a:srcRect/>
            <a:stretch>
              <a:fillRect/>
            </a:stretch>
          </p:blipFill>
          <p:spPr bwMode="auto">
            <a:xfrm flipH="1">
              <a:off x="3434404" y="1385052"/>
              <a:ext cx="1656184" cy="1170942"/>
            </a:xfrm>
            <a:prstGeom prst="rect">
              <a:avLst/>
            </a:prstGeom>
            <a:noFill/>
          </p:spPr>
        </p:pic>
      </p:grpSp>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289" y="4797321"/>
            <a:ext cx="1674359" cy="11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5"/>
          <p:cNvPicPr>
            <a:picLocks noChangeAspect="1" noChangeArrowheads="1"/>
          </p:cNvPicPr>
          <p:nvPr/>
        </p:nvPicPr>
        <p:blipFill>
          <a:blip r:embed="rId6" cstate="print"/>
          <a:srcRect l="13889" t="23964" r="57935" b="11090"/>
          <a:stretch>
            <a:fillRect/>
          </a:stretch>
        </p:blipFill>
        <p:spPr bwMode="auto">
          <a:xfrm>
            <a:off x="2279176" y="2058988"/>
            <a:ext cx="3152633" cy="2271228"/>
          </a:xfrm>
          <a:prstGeom prst="rect">
            <a:avLst/>
          </a:prstGeom>
          <a:noFill/>
          <a:ln w="9525">
            <a:noFill/>
            <a:miter lim="800000"/>
            <a:headEnd/>
            <a:tailEnd/>
          </a:ln>
        </p:spPr>
      </p:pic>
      <p:pic>
        <p:nvPicPr>
          <p:cNvPr id="32" name="Picture 6"/>
          <p:cNvPicPr>
            <a:picLocks noChangeAspect="1"/>
          </p:cNvPicPr>
          <p:nvPr/>
        </p:nvPicPr>
        <p:blipFill>
          <a:blip r:embed="rId7" cstate="print">
            <a:extLst>
              <a:ext uri="{28A0092B-C50C-407E-A947-70E740481C1C}">
                <a14:useLocalDpi xmlns:a14="http://schemas.microsoft.com/office/drawing/2010/main" val="0"/>
              </a:ext>
            </a:extLst>
          </a:blip>
          <a:srcRect l="12708" t="18422" r="5833" b="18575"/>
          <a:stretch>
            <a:fillRect/>
          </a:stretch>
        </p:blipFill>
        <p:spPr bwMode="auto">
          <a:xfrm>
            <a:off x="2276757" y="688001"/>
            <a:ext cx="2975516" cy="162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p:cNvPicPr>
            <a:picLocks noChangeAspect="1" noChangeArrowheads="1"/>
          </p:cNvPicPr>
          <p:nvPr/>
        </p:nvPicPr>
        <p:blipFill>
          <a:blip r:embed="rId8" cstate="print"/>
          <a:srcRect l="19295" t="24010" r="51936" b="16089"/>
          <a:stretch>
            <a:fillRect/>
          </a:stretch>
        </p:blipFill>
        <p:spPr bwMode="auto">
          <a:xfrm>
            <a:off x="2224585" y="4297856"/>
            <a:ext cx="3220872" cy="2095788"/>
          </a:xfrm>
          <a:prstGeom prst="rect">
            <a:avLst/>
          </a:prstGeom>
          <a:noFill/>
          <a:ln w="9525">
            <a:noFill/>
            <a:miter lim="800000"/>
            <a:headEnd/>
            <a:tailEnd/>
          </a:ln>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124914" y="582323"/>
            <a:ext cx="2172925" cy="1716929"/>
          </a:xfrm>
          <a:prstGeom prst="rect">
            <a:avLst/>
          </a:prstGeom>
        </p:spPr>
      </p:pic>
      <p:pic>
        <p:nvPicPr>
          <p:cNvPr id="35" name="Picture 3"/>
          <p:cNvPicPr>
            <a:picLocks noChangeAspect="1" noChangeArrowheads="1"/>
          </p:cNvPicPr>
          <p:nvPr/>
        </p:nvPicPr>
        <p:blipFill>
          <a:blip r:embed="rId10" cstate="print"/>
          <a:srcRect l="17067" t="21489" r="58812" b="12827"/>
          <a:stretch>
            <a:fillRect/>
          </a:stretch>
        </p:blipFill>
        <p:spPr bwMode="auto">
          <a:xfrm>
            <a:off x="6018665" y="4321030"/>
            <a:ext cx="2579425" cy="2195776"/>
          </a:xfrm>
          <a:prstGeom prst="rect">
            <a:avLst/>
          </a:prstGeom>
          <a:noFill/>
          <a:ln w="9525">
            <a:noFill/>
            <a:miter lim="800000"/>
            <a:headEnd/>
            <a:tailEnd/>
          </a:ln>
        </p:spPr>
      </p:pic>
      <p:pic>
        <p:nvPicPr>
          <p:cNvPr id="36" name="Picture 2"/>
          <p:cNvPicPr>
            <a:picLocks noChangeAspect="1" noChangeArrowheads="1"/>
          </p:cNvPicPr>
          <p:nvPr/>
        </p:nvPicPr>
        <p:blipFill>
          <a:blip r:embed="rId11" cstate="print"/>
          <a:srcRect l="16689" t="22365" r="58385" b="11694"/>
          <a:stretch>
            <a:fillRect/>
          </a:stretch>
        </p:blipFill>
        <p:spPr bwMode="auto">
          <a:xfrm>
            <a:off x="5854890" y="2219356"/>
            <a:ext cx="2620370" cy="2166172"/>
          </a:xfrm>
          <a:prstGeom prst="rect">
            <a:avLst/>
          </a:prstGeom>
          <a:noFill/>
          <a:ln w="9525">
            <a:noFill/>
            <a:miter lim="800000"/>
            <a:headEnd/>
            <a:tailEnd/>
          </a:ln>
        </p:spPr>
      </p:pic>
    </p:spTree>
    <p:extLst>
      <p:ext uri="{BB962C8B-B14F-4D97-AF65-F5344CB8AC3E}">
        <p14:creationId xmlns:p14="http://schemas.microsoft.com/office/powerpoint/2010/main" val="1645281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1753850" y="6537960"/>
            <a:ext cx="6071017" cy="320040"/>
          </a:xfrm>
        </p:spPr>
        <p:txBody>
          <a:bodyPr/>
          <a:lstStyle/>
          <a:p>
            <a:pPr algn="ctr">
              <a:defRPr/>
            </a:pPr>
            <a:r>
              <a:rPr lang="en-GB" smtClean="0">
                <a:solidFill>
                  <a:srgbClr val="1F497D"/>
                </a:solidFill>
              </a:rPr>
              <a:t>Shrikant Pattalwar   CC Design Review  BNL  5-6 May 2014</a:t>
            </a:r>
            <a:endParaRPr lang="en-US" dirty="0">
              <a:solidFill>
                <a:srgbClr val="1F497D"/>
              </a:solidFill>
            </a:endParaRPr>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pPr>
              <a:defRPr/>
            </a:pPr>
            <a:fld id="{6F108730-7255-417E-920A-637E1386E8FB}" type="slidenum">
              <a:rPr lang="it-IT"/>
              <a:pPr>
                <a:defRPr/>
              </a:pPr>
              <a:t>21</a:t>
            </a:fld>
            <a:endParaRPr lang="it-IT"/>
          </a:p>
        </p:txBody>
      </p:sp>
      <p:pic>
        <p:nvPicPr>
          <p:cNvPr id="1024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33517"/>
            <a:ext cx="2133120" cy="4053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77002" y="1420934"/>
            <a:ext cx="1496372" cy="369332"/>
          </a:xfrm>
          <a:prstGeom prst="rect">
            <a:avLst/>
          </a:prstGeom>
          <a:solidFill>
            <a:srgbClr val="284579"/>
          </a:solidFill>
        </p:spPr>
        <p:txBody>
          <a:bodyPr wrap="none" rtlCol="0">
            <a:spAutoFit/>
          </a:bodyPr>
          <a:lstStyle/>
          <a:p>
            <a:pPr defTabSz="457200"/>
            <a:r>
              <a:rPr lang="en-GB" dirty="0" smtClean="0">
                <a:solidFill>
                  <a:prstClr val="white"/>
                </a:solidFill>
              </a:rPr>
              <a:t>Requirements</a:t>
            </a:r>
            <a:endParaRPr lang="en-GB" dirty="0">
              <a:solidFill>
                <a:prstClr val="white"/>
              </a:solidFill>
            </a:endParaRPr>
          </a:p>
        </p:txBody>
      </p:sp>
      <p:sp>
        <p:nvSpPr>
          <p:cNvPr id="19" name="Title 1"/>
          <p:cNvSpPr txBox="1">
            <a:spLocks/>
          </p:cNvSpPr>
          <p:nvPr/>
        </p:nvSpPr>
        <p:spPr>
          <a:xfrm>
            <a:off x="0" y="0"/>
            <a:ext cx="9144000" cy="551272"/>
          </a:xfrm>
          <a:prstGeom prst="rect">
            <a:avLst/>
          </a:prstGeom>
          <a:solidFill>
            <a:schemeClr val="tx2"/>
          </a:solidFill>
        </p:spPr>
        <p:txBody>
          <a:bodyPr/>
          <a:lstStyle/>
          <a:p>
            <a:pPr algn="ctr" defTabSz="457200">
              <a:spcBef>
                <a:spcPct val="0"/>
              </a:spcBef>
              <a:defRPr/>
            </a:pPr>
            <a:r>
              <a:rPr lang="en-GB" sz="3600" dirty="0" smtClean="0">
                <a:solidFill>
                  <a:prstClr val="white"/>
                </a:solidFill>
                <a:effectLst>
                  <a:outerShdw blurRad="63500" dist="63500" dir="2700000" algn="tl" rotWithShape="0">
                    <a:prstClr val="white">
                      <a:lumMod val="75000"/>
                      <a:alpha val="50000"/>
                    </a:prstClr>
                  </a:outerShdw>
                </a:effectLst>
                <a:ea typeface="+mj-ea"/>
                <a:cs typeface="+mj-cs"/>
              </a:rPr>
              <a:t>Common Design Approach  </a:t>
            </a:r>
            <a:endParaRPr lang="en-GB" sz="2800" dirty="0">
              <a:solidFill>
                <a:prstClr val="white"/>
              </a:solidFill>
              <a:effectLst>
                <a:outerShdw blurRad="63500" dist="63500" dir="2700000" algn="tl" rotWithShape="0">
                  <a:prstClr val="white">
                    <a:lumMod val="75000"/>
                    <a:alpha val="50000"/>
                  </a:prstClr>
                </a:outerShdw>
              </a:effectLst>
              <a:ea typeface="+mj-ea"/>
              <a:cs typeface="+mj-cs"/>
            </a:endParaRPr>
          </a:p>
        </p:txBody>
      </p:sp>
      <p:pic>
        <p:nvPicPr>
          <p:cNvPr id="20" name="Picture 7"/>
          <p:cNvPicPr>
            <a:picLocks noChangeAspect="1" noChangeArrowheads="1"/>
          </p:cNvPicPr>
          <p:nvPr/>
        </p:nvPicPr>
        <p:blipFill>
          <a:blip r:embed="rId4" cstate="print"/>
          <a:srcRect l="35085" t="17381" r="51741" b="11000"/>
          <a:stretch>
            <a:fillRect/>
          </a:stretch>
        </p:blipFill>
        <p:spPr bwMode="auto">
          <a:xfrm>
            <a:off x="4237518" y="2251881"/>
            <a:ext cx="1389133" cy="2291614"/>
          </a:xfrm>
          <a:prstGeom prst="rect">
            <a:avLst/>
          </a:prstGeom>
          <a:noFill/>
          <a:ln w="9525">
            <a:noFill/>
            <a:miter lim="800000"/>
            <a:headEnd/>
            <a:tailEnd/>
          </a:ln>
        </p:spPr>
      </p:pic>
      <p:pic>
        <p:nvPicPr>
          <p:cNvPr id="21" name="Picture 6"/>
          <p:cNvPicPr>
            <a:picLocks noChangeAspect="1" noChangeArrowheads="1"/>
          </p:cNvPicPr>
          <p:nvPr/>
        </p:nvPicPr>
        <p:blipFill>
          <a:blip r:embed="rId5" cstate="print"/>
          <a:srcRect l="23936" t="25975" r="65521" b="10652"/>
          <a:stretch>
            <a:fillRect/>
          </a:stretch>
        </p:blipFill>
        <p:spPr bwMode="auto">
          <a:xfrm>
            <a:off x="6055580" y="2101759"/>
            <a:ext cx="1286918" cy="2593075"/>
          </a:xfrm>
          <a:prstGeom prst="rect">
            <a:avLst/>
          </a:prstGeom>
          <a:noFill/>
          <a:ln w="9525">
            <a:noFill/>
            <a:miter lim="800000"/>
            <a:headEnd/>
            <a:tailEnd/>
          </a:ln>
        </p:spPr>
      </p:pic>
      <p:pic>
        <p:nvPicPr>
          <p:cNvPr id="22" name="Picture 3"/>
          <p:cNvPicPr>
            <a:picLocks noChangeAspect="1" noChangeArrowheads="1"/>
          </p:cNvPicPr>
          <p:nvPr/>
        </p:nvPicPr>
        <p:blipFill>
          <a:blip r:embed="rId6" cstate="print"/>
          <a:srcRect l="25488" t="23207" r="63512" b="9906"/>
          <a:stretch>
            <a:fillRect/>
          </a:stretch>
        </p:blipFill>
        <p:spPr bwMode="auto">
          <a:xfrm>
            <a:off x="2450552" y="1937985"/>
            <a:ext cx="1498629" cy="2807601"/>
          </a:xfrm>
          <a:prstGeom prst="rect">
            <a:avLst/>
          </a:prstGeom>
          <a:noFill/>
          <a:ln w="9525">
            <a:noFill/>
            <a:miter lim="800000"/>
            <a:headEnd/>
            <a:tailEnd/>
          </a:ln>
        </p:spPr>
      </p:pic>
      <p:cxnSp>
        <p:nvCxnSpPr>
          <p:cNvPr id="24" name="Straight Connector 23"/>
          <p:cNvCxnSpPr/>
          <p:nvPr/>
        </p:nvCxnSpPr>
        <p:spPr>
          <a:xfrm flipV="1">
            <a:off x="218367" y="3698544"/>
            <a:ext cx="8639033" cy="13648"/>
          </a:xfrm>
          <a:prstGeom prst="line">
            <a:avLst/>
          </a:prstGeom>
          <a:ln w="9525">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1321" y="2445224"/>
            <a:ext cx="8297839" cy="11372"/>
          </a:xfrm>
          <a:prstGeom prst="line">
            <a:avLst/>
          </a:prstGeom>
          <a:ln w="9525">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375878" y="1422049"/>
            <a:ext cx="1633927" cy="369332"/>
          </a:xfrm>
          <a:prstGeom prst="rect">
            <a:avLst/>
          </a:prstGeom>
          <a:solidFill>
            <a:srgbClr val="284579"/>
          </a:solidFill>
        </p:spPr>
        <p:txBody>
          <a:bodyPr wrap="square" rtlCol="0">
            <a:spAutoFit/>
          </a:bodyPr>
          <a:lstStyle/>
          <a:p>
            <a:pPr algn="ctr" defTabSz="457200"/>
            <a:r>
              <a:rPr lang="en-GB" dirty="0" smtClean="0">
                <a:solidFill>
                  <a:prstClr val="white"/>
                </a:solidFill>
              </a:rPr>
              <a:t> 4-Rod </a:t>
            </a:r>
            <a:endParaRPr lang="en-GB" dirty="0">
              <a:solidFill>
                <a:prstClr val="white"/>
              </a:solidFill>
            </a:endParaRPr>
          </a:p>
        </p:txBody>
      </p:sp>
      <p:sp>
        <p:nvSpPr>
          <p:cNvPr id="31" name="TextBox 30"/>
          <p:cNvSpPr txBox="1"/>
          <p:nvPr/>
        </p:nvSpPr>
        <p:spPr>
          <a:xfrm>
            <a:off x="5965240" y="1421599"/>
            <a:ext cx="1721371" cy="369332"/>
          </a:xfrm>
          <a:prstGeom prst="rect">
            <a:avLst/>
          </a:prstGeom>
          <a:solidFill>
            <a:srgbClr val="284579"/>
          </a:solidFill>
        </p:spPr>
        <p:txBody>
          <a:bodyPr wrap="square" rtlCol="0">
            <a:spAutoFit/>
          </a:bodyPr>
          <a:lstStyle/>
          <a:p>
            <a:pPr algn="ctr" defTabSz="457200"/>
            <a:r>
              <a:rPr lang="en-GB" dirty="0" smtClean="0">
                <a:solidFill>
                  <a:prstClr val="white"/>
                </a:solidFill>
              </a:rPr>
              <a:t>Double QW     </a:t>
            </a:r>
            <a:endParaRPr lang="en-GB" dirty="0">
              <a:solidFill>
                <a:prstClr val="white"/>
              </a:solidFill>
            </a:endParaRPr>
          </a:p>
        </p:txBody>
      </p:sp>
      <p:sp>
        <p:nvSpPr>
          <p:cNvPr id="32" name="TextBox 31"/>
          <p:cNvSpPr txBox="1"/>
          <p:nvPr/>
        </p:nvSpPr>
        <p:spPr>
          <a:xfrm>
            <a:off x="4222874" y="1415133"/>
            <a:ext cx="1668904" cy="369332"/>
          </a:xfrm>
          <a:prstGeom prst="rect">
            <a:avLst/>
          </a:prstGeom>
          <a:solidFill>
            <a:srgbClr val="284579"/>
          </a:solidFill>
        </p:spPr>
        <p:txBody>
          <a:bodyPr wrap="square" rtlCol="0">
            <a:spAutoFit/>
          </a:bodyPr>
          <a:lstStyle/>
          <a:p>
            <a:pPr algn="ctr" defTabSz="457200"/>
            <a:r>
              <a:rPr lang="en-GB" dirty="0" smtClean="0">
                <a:solidFill>
                  <a:prstClr val="white"/>
                </a:solidFill>
              </a:rPr>
              <a:t> Dipole      </a:t>
            </a:r>
            <a:endParaRPr lang="en-GB" dirty="0">
              <a:solidFill>
                <a:prstClr val="white"/>
              </a:solidFill>
            </a:endParaRPr>
          </a:p>
        </p:txBody>
      </p:sp>
      <p:sp>
        <p:nvSpPr>
          <p:cNvPr id="33" name="Rectangle 32"/>
          <p:cNvSpPr/>
          <p:nvPr/>
        </p:nvSpPr>
        <p:spPr>
          <a:xfrm>
            <a:off x="2763344" y="5169893"/>
            <a:ext cx="5021705" cy="954107"/>
          </a:xfrm>
          <a:prstGeom prst="rect">
            <a:avLst/>
          </a:prstGeom>
          <a:ln>
            <a:solidFill>
              <a:srgbClr val="FF0000"/>
            </a:solidFill>
          </a:ln>
        </p:spPr>
        <p:txBody>
          <a:bodyPr wrap="square">
            <a:spAutoFit/>
          </a:bodyPr>
          <a:lstStyle/>
          <a:p>
            <a:pPr defTabSz="457200"/>
            <a:r>
              <a:rPr lang="en-GB" sz="2000" b="1" dirty="0" smtClean="0">
                <a:solidFill>
                  <a:prstClr val="black"/>
                </a:solidFill>
              </a:rPr>
              <a:t>Conclusion </a:t>
            </a:r>
          </a:p>
          <a:p>
            <a:pPr defTabSz="457200"/>
            <a:r>
              <a:rPr lang="en-GB" b="1" dirty="0" smtClean="0">
                <a:solidFill>
                  <a:prstClr val="black"/>
                </a:solidFill>
              </a:rPr>
              <a:t>First level constraints defined by SPS layout have been successfully  overcome</a:t>
            </a:r>
            <a:endParaRPr lang="en-GB" b="1" dirty="0">
              <a:solidFill>
                <a:prstClr val="black"/>
              </a:solidFill>
            </a:endParaRPr>
          </a:p>
        </p:txBody>
      </p:sp>
      <p:sp>
        <p:nvSpPr>
          <p:cNvPr id="17" name="TextBox 16"/>
          <p:cNvSpPr txBox="1"/>
          <p:nvPr/>
        </p:nvSpPr>
        <p:spPr>
          <a:xfrm rot="16200000">
            <a:off x="-401711" y="2797795"/>
            <a:ext cx="1111202" cy="307777"/>
          </a:xfrm>
          <a:prstGeom prst="rect">
            <a:avLst/>
          </a:prstGeom>
          <a:solidFill>
            <a:schemeClr val="bg1"/>
          </a:solidFill>
        </p:spPr>
        <p:txBody>
          <a:bodyPr wrap="none" rtlCol="0">
            <a:spAutoFit/>
          </a:bodyPr>
          <a:lstStyle/>
          <a:p>
            <a:pPr defTabSz="457200"/>
            <a:r>
              <a:rPr lang="en-GB" sz="1400" b="1" dirty="0" smtClean="0">
                <a:solidFill>
                  <a:srgbClr val="92D050"/>
                </a:solidFill>
              </a:rPr>
              <a:t>1200              </a:t>
            </a:r>
            <a:endParaRPr lang="en-GB" sz="1400" b="1" dirty="0">
              <a:solidFill>
                <a:srgbClr val="92D050"/>
              </a:solidFill>
            </a:endParaRPr>
          </a:p>
        </p:txBody>
      </p:sp>
    </p:spTree>
    <p:extLst>
      <p:ext uri="{BB962C8B-B14F-4D97-AF65-F5344CB8AC3E}">
        <p14:creationId xmlns:p14="http://schemas.microsoft.com/office/powerpoint/2010/main" val="2671890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997527" y="685801"/>
            <a:ext cx="7885216"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ct val="20000"/>
              </a:spcBef>
              <a:buFont typeface="Arial" charset="0"/>
              <a:buChar char="•"/>
            </a:pPr>
            <a:r>
              <a:rPr lang="en-US" sz="3200" dirty="0" smtClean="0"/>
              <a:t>Developing </a:t>
            </a:r>
            <a:r>
              <a:rPr lang="en-US" sz="3200" dirty="0" err="1" smtClean="0"/>
              <a:t>cryomodules</a:t>
            </a:r>
            <a:r>
              <a:rPr lang="en-US" sz="3200" dirty="0" smtClean="0"/>
              <a:t> for 3 different cavities, 4</a:t>
            </a:r>
            <a:r>
              <a:rPr lang="en-US" sz="3200" dirty="0" smtClean="0">
                <a:solidFill>
                  <a:srgbClr val="008E40"/>
                </a:solidFill>
              </a:rPr>
              <a:t> </a:t>
            </a:r>
            <a:r>
              <a:rPr lang="en-US" sz="3200" dirty="0" smtClean="0"/>
              <a:t>different MFA, aiming at standardization</a:t>
            </a:r>
          </a:p>
          <a:p>
            <a:pPr marL="800100" lvl="1" indent="-342900">
              <a:spcBef>
                <a:spcPct val="20000"/>
              </a:spcBef>
              <a:buFont typeface="Arial" charset="0"/>
              <a:buChar char="•"/>
            </a:pPr>
            <a:r>
              <a:rPr lang="en-US" sz="3200" dirty="0" smtClean="0"/>
              <a:t>Big effort</a:t>
            </a:r>
          </a:p>
          <a:p>
            <a:pPr marL="800100" lvl="1" indent="-342900">
              <a:spcBef>
                <a:spcPct val="20000"/>
              </a:spcBef>
              <a:buFont typeface="Arial" charset="0"/>
              <a:buChar char="•"/>
            </a:pPr>
            <a:r>
              <a:rPr lang="en-US" sz="3200" dirty="0" smtClean="0"/>
              <a:t>Some choices made for collective best configuration, not for individual optimum  solution (ex overall dimensions)</a:t>
            </a:r>
          </a:p>
          <a:p>
            <a:pPr marL="1257300" lvl="2" indent="-342900">
              <a:spcBef>
                <a:spcPct val="20000"/>
              </a:spcBef>
              <a:buFont typeface="Arial" charset="0"/>
              <a:buChar char="•"/>
            </a:pPr>
            <a:r>
              <a:rPr lang="en-US" sz="3200" dirty="0" smtClean="0"/>
              <a:t>If increased number of types =&gt; increase </a:t>
            </a:r>
            <a:r>
              <a:rPr lang="en-US" sz="3200" dirty="0" err="1" smtClean="0"/>
              <a:t>nb</a:t>
            </a:r>
            <a:r>
              <a:rPr lang="en-US" sz="3200" dirty="0" smtClean="0"/>
              <a:t> of constraints, final solution different from each individual optimum solution</a:t>
            </a:r>
            <a:endParaRPr lang="en-US" sz="28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SPS </a:t>
            </a:r>
            <a:r>
              <a:rPr lang="en-GB" sz="4000" dirty="0" err="1" smtClean="0">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dirty="0"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22</a:t>
            </a:fld>
            <a:endParaRPr lang="it-IT" dirty="0">
              <a:solidFill>
                <a:prstClr val="black">
                  <a:tint val="75000"/>
                </a:prstClr>
              </a:solidFill>
            </a:endParaRPr>
          </a:p>
        </p:txBody>
      </p:sp>
    </p:spTree>
    <p:extLst>
      <p:ext uri="{BB962C8B-B14F-4D97-AF65-F5344CB8AC3E}">
        <p14:creationId xmlns:p14="http://schemas.microsoft.com/office/powerpoint/2010/main" val="2301430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237508" y="685801"/>
            <a:ext cx="8645237"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1257300" lvl="2" indent="-342900">
              <a:spcBef>
                <a:spcPct val="20000"/>
              </a:spcBef>
              <a:buFont typeface="Arial" charset="0"/>
              <a:buChar char="•"/>
            </a:pPr>
            <a:endParaRPr lang="en-US" sz="3200" dirty="0" smtClean="0"/>
          </a:p>
          <a:p>
            <a:pPr marL="1257300" lvl="2" indent="-342900">
              <a:spcBef>
                <a:spcPct val="20000"/>
              </a:spcBef>
              <a:buFont typeface="Arial" charset="0"/>
              <a:buChar char="•"/>
            </a:pPr>
            <a:r>
              <a:rPr lang="en-US" sz="3200" dirty="0" smtClean="0"/>
              <a:t>Considerations for BNL, UK, ODU dimensions</a:t>
            </a:r>
          </a:p>
          <a:p>
            <a:pPr marL="1714500" lvl="3" indent="-342900">
              <a:spcBef>
                <a:spcPct val="20000"/>
              </a:spcBef>
              <a:buFont typeface="Arial" charset="0"/>
              <a:buChar char="•"/>
            </a:pPr>
            <a:r>
              <a:rPr lang="en-US" sz="3200" dirty="0" smtClean="0"/>
              <a:t>FPC position (central in transverse direction </a:t>
            </a:r>
            <a:r>
              <a:rPr lang="en-US" sz="3200" dirty="0"/>
              <a:t>BNL &amp; </a:t>
            </a:r>
            <a:r>
              <a:rPr lang="en-US" sz="3200" dirty="0" smtClean="0"/>
              <a:t>UK, off-centered ODU)</a:t>
            </a:r>
          </a:p>
          <a:p>
            <a:pPr marL="1714500" lvl="3" indent="-342900">
              <a:spcBef>
                <a:spcPct val="20000"/>
              </a:spcBef>
              <a:buFont typeface="Arial" charset="0"/>
              <a:buChar char="•"/>
            </a:pPr>
            <a:r>
              <a:rPr lang="en-US" sz="3200" dirty="0" smtClean="0"/>
              <a:t>Length (ODU driven) </a:t>
            </a:r>
          </a:p>
          <a:p>
            <a:pPr marL="1714500" lvl="3" indent="-342900">
              <a:spcBef>
                <a:spcPct val="20000"/>
              </a:spcBef>
              <a:buFont typeface="Arial" charset="0"/>
              <a:buChar char="•"/>
            </a:pPr>
            <a:r>
              <a:rPr lang="en-US" sz="3200" dirty="0" smtClean="0"/>
              <a:t>Height (BNL determine the downwards, ODU upwards)</a:t>
            </a:r>
          </a:p>
          <a:p>
            <a:pPr marL="1714500" lvl="3" indent="-342900">
              <a:spcBef>
                <a:spcPct val="20000"/>
              </a:spcBef>
              <a:buFont typeface="Arial" charset="0"/>
              <a:buChar char="•"/>
            </a:pPr>
            <a:r>
              <a:rPr lang="en-US" sz="3200" dirty="0" smtClean="0"/>
              <a:t>Transverse (UK the less critical / tuner)</a:t>
            </a:r>
          </a:p>
          <a:p>
            <a:pPr lvl="2">
              <a:spcBef>
                <a:spcPct val="20000"/>
              </a:spcBef>
            </a:pPr>
            <a:endParaRPr lang="en-US" sz="3200" dirty="0" smtClean="0"/>
          </a:p>
          <a:p>
            <a:pPr marL="800100" lvl="1" indent="-342900">
              <a:spcBef>
                <a:spcPct val="20000"/>
              </a:spcBef>
              <a:buFont typeface="Arial" charset="0"/>
              <a:buChar char="•"/>
            </a:pPr>
            <a:endParaRPr lang="en-US" sz="3200" dirty="0" smtClean="0"/>
          </a:p>
          <a:p>
            <a:pPr marL="1257300" lvl="2" indent="-342900">
              <a:spcBef>
                <a:spcPct val="20000"/>
              </a:spcBef>
              <a:buFont typeface="Arial" charset="0"/>
              <a:buChar char="•"/>
            </a:pPr>
            <a:endParaRPr lang="en-US" sz="2800" dirty="0" smtClean="0"/>
          </a:p>
          <a:p>
            <a:pPr marL="1257300" lvl="2" indent="-342900">
              <a:spcBef>
                <a:spcPct val="20000"/>
              </a:spcBef>
              <a:buFont typeface="Arial" charset="0"/>
              <a:buChar char="•"/>
            </a:pPr>
            <a:endParaRPr lang="en-US" sz="28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SPS </a:t>
            </a:r>
            <a:r>
              <a:rPr lang="en-GB" sz="4000" dirty="0" err="1" smtClean="0">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23</a:t>
            </a:fld>
            <a:endParaRPr lang="it-IT">
              <a:solidFill>
                <a:prstClr val="black">
                  <a:tint val="75000"/>
                </a:prstClr>
              </a:solidFill>
            </a:endParaRPr>
          </a:p>
        </p:txBody>
      </p:sp>
    </p:spTree>
    <p:extLst>
      <p:ext uri="{BB962C8B-B14F-4D97-AF65-F5344CB8AC3E}">
        <p14:creationId xmlns:p14="http://schemas.microsoft.com/office/powerpoint/2010/main" val="422999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273131" y="866903"/>
            <a:ext cx="9274629"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800100" lvl="1" indent="-342900">
              <a:spcBef>
                <a:spcPct val="20000"/>
              </a:spcBef>
              <a:buFont typeface="Arial" charset="0"/>
              <a:buChar char="•"/>
            </a:pPr>
            <a:r>
              <a:rPr lang="en-US" sz="3200" dirty="0" smtClean="0"/>
              <a:t>Supporting system</a:t>
            </a:r>
          </a:p>
          <a:p>
            <a:pPr marL="1257300" lvl="2" indent="-342900">
              <a:spcBef>
                <a:spcPct val="20000"/>
              </a:spcBef>
              <a:buFont typeface="Arial" charset="0"/>
              <a:buChar char="•"/>
            </a:pPr>
            <a:r>
              <a:rPr lang="en-US" sz="3200" dirty="0"/>
              <a:t>T</a:t>
            </a:r>
            <a:r>
              <a:rPr lang="en-US" sz="3200" dirty="0" smtClean="0"/>
              <a:t>he conceptual studies </a:t>
            </a:r>
            <a:r>
              <a:rPr lang="en-US" sz="3200" dirty="0"/>
              <a:t>have </a:t>
            </a:r>
            <a:r>
              <a:rPr lang="en-US" sz="3200" dirty="0" smtClean="0"/>
              <a:t>not identified any show-stopper for the 3 cavity types </a:t>
            </a:r>
          </a:p>
          <a:p>
            <a:pPr marL="1257300" lvl="2" indent="-342900">
              <a:spcBef>
                <a:spcPct val="20000"/>
              </a:spcBef>
              <a:buFont typeface="Arial" charset="0"/>
              <a:buChar char="•"/>
            </a:pPr>
            <a:r>
              <a:rPr lang="en-US" sz="3200" dirty="0" smtClean="0"/>
              <a:t>All cavities need more detailed studies to finalize the solutions</a:t>
            </a:r>
          </a:p>
          <a:p>
            <a:pPr marL="1714500" lvl="3" indent="-342900">
              <a:spcBef>
                <a:spcPct val="20000"/>
              </a:spcBef>
              <a:buFont typeface="Arial" charset="0"/>
              <a:buChar char="•"/>
            </a:pPr>
            <a:r>
              <a:rPr lang="en-US" sz="3200" dirty="0" smtClean="0"/>
              <a:t>UK &amp; BNL dimensions and FPC configuration make them easier to support</a:t>
            </a:r>
          </a:p>
          <a:p>
            <a:pPr marL="1714500" lvl="3" indent="-342900">
              <a:spcBef>
                <a:spcPct val="20000"/>
              </a:spcBef>
              <a:buFont typeface="Arial" charset="0"/>
              <a:buChar char="•"/>
            </a:pPr>
            <a:r>
              <a:rPr lang="en-US" sz="3200" dirty="0" smtClean="0"/>
              <a:t>ODU cavities will probably be more complex but feasible</a:t>
            </a:r>
          </a:p>
          <a:p>
            <a:pPr marL="2171700" lvl="4" indent="-342900">
              <a:spcBef>
                <a:spcPct val="20000"/>
              </a:spcBef>
              <a:buFont typeface="Arial" charset="0"/>
              <a:buChar char="•"/>
            </a:pPr>
            <a:r>
              <a:rPr lang="en-US" sz="3200" i="1" dirty="0" smtClean="0"/>
              <a:t>Remark</a:t>
            </a:r>
            <a:r>
              <a:rPr lang="en-US" sz="3200" dirty="0" smtClean="0"/>
              <a:t>: 2 ODU configurations involve </a:t>
            </a:r>
            <a:br>
              <a:rPr lang="en-US" sz="3200" dirty="0" smtClean="0"/>
            </a:br>
            <a:r>
              <a:rPr lang="en-US" sz="3200" dirty="0" smtClean="0"/>
              <a:t>2 different supporting solutions</a:t>
            </a:r>
          </a:p>
          <a:p>
            <a:pPr marL="342900" indent="-342900">
              <a:spcBef>
                <a:spcPct val="20000"/>
              </a:spcBef>
              <a:buFont typeface="Arial" charset="0"/>
              <a:buChar char="•"/>
            </a:pPr>
            <a:endParaRPr lang="en-US" sz="3200" dirty="0"/>
          </a:p>
          <a:p>
            <a:pPr marL="342900" indent="-342900">
              <a:spcBef>
                <a:spcPct val="20000"/>
              </a:spcBef>
              <a:buFont typeface="Arial" charset="0"/>
              <a:buChar char="•"/>
            </a:pPr>
            <a:endParaRPr lang="en-US" sz="3200" dirty="0"/>
          </a:p>
          <a:p>
            <a:pPr marL="342900" indent="-342900">
              <a:spcBef>
                <a:spcPct val="20000"/>
              </a:spcBef>
              <a:buFont typeface="Arial" charset="0"/>
              <a:buChar char="•"/>
            </a:pPr>
            <a:endParaRPr lang="en-US" sz="3200" dirty="0"/>
          </a:p>
          <a:p>
            <a:pPr marL="342900" indent="-342900">
              <a:spcBef>
                <a:spcPct val="20000"/>
              </a:spcBef>
              <a:buFont typeface="Arial" charset="0"/>
              <a:buChar char="•"/>
            </a:pPr>
            <a:endParaRPr lang="en-US" sz="3200" dirty="0"/>
          </a:p>
          <a:p>
            <a:pPr marL="1257300" lvl="2" indent="-342900">
              <a:spcBef>
                <a:spcPct val="20000"/>
              </a:spcBef>
              <a:buFont typeface="Arial" charset="0"/>
              <a:buChar char="•"/>
            </a:pPr>
            <a:endParaRPr lang="en-US" sz="2800" dirty="0" smtClean="0"/>
          </a:p>
          <a:p>
            <a:pPr marL="1257300" lvl="2" indent="-342900">
              <a:spcBef>
                <a:spcPct val="20000"/>
              </a:spcBef>
              <a:buFont typeface="Arial" charset="0"/>
              <a:buChar char="•"/>
            </a:pPr>
            <a:endParaRPr lang="en-US" sz="28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SPS </a:t>
            </a:r>
            <a:r>
              <a:rPr lang="en-GB" sz="4000" dirty="0" err="1" smtClean="0">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24</a:t>
            </a:fld>
            <a:endParaRPr lang="it-IT">
              <a:solidFill>
                <a:prstClr val="black">
                  <a:tint val="75000"/>
                </a:prstClr>
              </a:solidFill>
            </a:endParaRPr>
          </a:p>
        </p:txBody>
      </p:sp>
    </p:spTree>
    <p:extLst>
      <p:ext uri="{BB962C8B-B14F-4D97-AF65-F5344CB8AC3E}">
        <p14:creationId xmlns:p14="http://schemas.microsoft.com/office/powerpoint/2010/main" val="2095755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783772" y="685801"/>
            <a:ext cx="8098973"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ct val="20000"/>
              </a:spcBef>
              <a:buFont typeface="Arial" charset="0"/>
              <a:buChar char="•"/>
            </a:pPr>
            <a:r>
              <a:rPr lang="en-US" sz="3200" dirty="0" smtClean="0"/>
              <a:t>Still to be considered for the 3 cavity types</a:t>
            </a:r>
          </a:p>
          <a:p>
            <a:pPr marL="800100" lvl="1" indent="-342900">
              <a:spcBef>
                <a:spcPct val="20000"/>
              </a:spcBef>
              <a:buFont typeface="Arial" charset="0"/>
              <a:buChar char="•"/>
            </a:pPr>
            <a:r>
              <a:rPr lang="en-US" sz="3200" dirty="0" smtClean="0"/>
              <a:t>Alignment:</a:t>
            </a:r>
          </a:p>
          <a:p>
            <a:pPr marL="1257300" lvl="2" indent="-342900">
              <a:spcBef>
                <a:spcPct val="20000"/>
              </a:spcBef>
              <a:buFont typeface="Arial" charset="0"/>
              <a:buChar char="•"/>
            </a:pPr>
            <a:r>
              <a:rPr lang="en-US" sz="3200" dirty="0" smtClean="0"/>
              <a:t>No active alignment of cavities has been foreseen for SPS </a:t>
            </a:r>
            <a:r>
              <a:rPr lang="en-US" sz="3200" dirty="0" err="1" smtClean="0"/>
              <a:t>cryomodule</a:t>
            </a:r>
            <a:r>
              <a:rPr lang="en-US" sz="3200" dirty="0" smtClean="0"/>
              <a:t>; could be studied in a dedicated set-up</a:t>
            </a:r>
          </a:p>
          <a:p>
            <a:pPr marL="1257300" lvl="2" indent="-342900">
              <a:spcBef>
                <a:spcPct val="20000"/>
              </a:spcBef>
              <a:buFont typeface="Arial" charset="0"/>
              <a:buChar char="•"/>
            </a:pPr>
            <a:r>
              <a:rPr lang="en-US" sz="3200" dirty="0" smtClean="0"/>
              <a:t>Alignment monitoring will be integrated to the SPS </a:t>
            </a:r>
            <a:r>
              <a:rPr lang="en-US" sz="3200" dirty="0" err="1" smtClean="0"/>
              <a:t>cryomodule</a:t>
            </a:r>
            <a:endParaRPr lang="en-US" sz="3200" dirty="0" smtClean="0"/>
          </a:p>
          <a:p>
            <a:pPr marL="1714500" lvl="3" indent="-342900">
              <a:spcBef>
                <a:spcPct val="20000"/>
              </a:spcBef>
              <a:buFont typeface="Arial" charset="0"/>
              <a:buChar char="•"/>
            </a:pPr>
            <a:r>
              <a:rPr lang="en-US" sz="3200" dirty="0" smtClean="0"/>
              <a:t>Approach under development at CERN by survey people, for magnets-cavities </a:t>
            </a:r>
            <a:r>
              <a:rPr lang="en-US" sz="3200" dirty="0"/>
              <a:t>common </a:t>
            </a:r>
            <a:r>
              <a:rPr lang="en-US" sz="3200" dirty="0" smtClean="0"/>
              <a:t>requirements in the frame of HL-LHC</a:t>
            </a:r>
            <a:endParaRPr lang="en-US" sz="3200" dirty="0"/>
          </a:p>
          <a:p>
            <a:pPr marL="800100" lvl="1" indent="-342900">
              <a:spcBef>
                <a:spcPct val="20000"/>
              </a:spcBef>
              <a:buFont typeface="Arial" charset="0"/>
              <a:buChar char="•"/>
            </a:pPr>
            <a:endParaRPr lang="en-US" sz="3200" dirty="0" smtClean="0"/>
          </a:p>
          <a:p>
            <a:pPr marL="342900" indent="-342900">
              <a:spcBef>
                <a:spcPct val="20000"/>
              </a:spcBef>
              <a:buFont typeface="Arial" charset="0"/>
              <a:buChar char="•"/>
            </a:pPr>
            <a:endParaRPr lang="en-US" sz="3200" dirty="0"/>
          </a:p>
          <a:p>
            <a:pPr marL="342900" indent="-342900">
              <a:spcBef>
                <a:spcPct val="20000"/>
              </a:spcBef>
              <a:buFont typeface="Arial" charset="0"/>
              <a:buChar char="•"/>
            </a:pPr>
            <a:endParaRPr lang="en-US" sz="3200" dirty="0"/>
          </a:p>
          <a:p>
            <a:pPr marL="1257300" lvl="2" indent="-342900">
              <a:spcBef>
                <a:spcPct val="20000"/>
              </a:spcBef>
              <a:buFont typeface="Arial" charset="0"/>
              <a:buChar char="•"/>
            </a:pPr>
            <a:endParaRPr lang="en-US" sz="2800" dirty="0" smtClean="0"/>
          </a:p>
          <a:p>
            <a:pPr marL="1257300" lvl="2" indent="-342900">
              <a:spcBef>
                <a:spcPct val="20000"/>
              </a:spcBef>
              <a:buFont typeface="Arial" charset="0"/>
              <a:buChar char="•"/>
            </a:pPr>
            <a:endParaRPr lang="en-US" sz="28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a:solidFill>
                  <a:schemeClr val="tx2">
                    <a:satMod val="130000"/>
                  </a:schemeClr>
                </a:solidFill>
              </a:rPr>
              <a:t>SPS </a:t>
            </a:r>
            <a:r>
              <a:rPr lang="en-GB" sz="4000" dirty="0" err="1">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25</a:t>
            </a:fld>
            <a:endParaRPr lang="it-IT">
              <a:solidFill>
                <a:prstClr val="black">
                  <a:tint val="75000"/>
                </a:prstClr>
              </a:solidFill>
            </a:endParaRPr>
          </a:p>
        </p:txBody>
      </p:sp>
    </p:spTree>
    <p:extLst>
      <p:ext uri="{BB962C8B-B14F-4D97-AF65-F5344CB8AC3E}">
        <p14:creationId xmlns:p14="http://schemas.microsoft.com/office/powerpoint/2010/main" val="10434266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403761" y="685801"/>
            <a:ext cx="8478982"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800100" lvl="1" indent="-342900">
              <a:spcBef>
                <a:spcPct val="20000"/>
              </a:spcBef>
              <a:buFont typeface="Arial" charset="0"/>
              <a:buChar char="•"/>
            </a:pPr>
            <a:endParaRPr lang="en-US" sz="3200" dirty="0" smtClean="0"/>
          </a:p>
          <a:p>
            <a:pPr marL="800100" lvl="1" indent="-342900">
              <a:spcBef>
                <a:spcPct val="20000"/>
              </a:spcBef>
              <a:buFont typeface="Arial" charset="0"/>
              <a:buChar char="•"/>
            </a:pPr>
            <a:endParaRPr lang="en-US" sz="3200" dirty="0" smtClean="0"/>
          </a:p>
          <a:p>
            <a:pPr marL="1257300" lvl="2" indent="-342900">
              <a:spcBef>
                <a:spcPct val="20000"/>
              </a:spcBef>
              <a:buFont typeface="Arial" charset="0"/>
              <a:buChar char="•"/>
            </a:pPr>
            <a:r>
              <a:rPr lang="en-US" sz="3200" dirty="0" smtClean="0"/>
              <a:t>RF connection from 2K to 300K:</a:t>
            </a:r>
          </a:p>
          <a:p>
            <a:pPr marL="1714500" lvl="3" indent="-342900">
              <a:spcBef>
                <a:spcPct val="20000"/>
              </a:spcBef>
              <a:buFont typeface="Arial" charset="0"/>
              <a:buChar char="•"/>
            </a:pPr>
            <a:r>
              <a:rPr lang="en-US" sz="3200" dirty="0" smtClean="0"/>
              <a:t>To be further optimized to reduce heat load to 2K</a:t>
            </a:r>
          </a:p>
          <a:p>
            <a:pPr marL="1714500" lvl="3" indent="-342900">
              <a:spcBef>
                <a:spcPct val="20000"/>
              </a:spcBef>
              <a:buFont typeface="Arial" charset="0"/>
              <a:buChar char="•"/>
            </a:pPr>
            <a:r>
              <a:rPr lang="en-US" sz="3200" dirty="0" smtClean="0"/>
              <a:t>Adapt the solutions for each cavity type / coupler geometry, available space</a:t>
            </a:r>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SPS </a:t>
            </a:r>
            <a:r>
              <a:rPr lang="en-GB" sz="4000" dirty="0" err="1" smtClean="0">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26</a:t>
            </a:fld>
            <a:endParaRPr lang="it-IT">
              <a:solidFill>
                <a:prstClr val="black">
                  <a:tint val="75000"/>
                </a:prstClr>
              </a:solidFill>
            </a:endParaRPr>
          </a:p>
        </p:txBody>
      </p:sp>
    </p:spTree>
    <p:extLst>
      <p:ext uri="{BB962C8B-B14F-4D97-AF65-F5344CB8AC3E}">
        <p14:creationId xmlns:p14="http://schemas.microsoft.com/office/powerpoint/2010/main" val="41914419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403761" y="685801"/>
            <a:ext cx="8478982"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800100" lvl="1" indent="-342900">
              <a:spcBef>
                <a:spcPct val="20000"/>
              </a:spcBef>
              <a:buFont typeface="Arial" charset="0"/>
              <a:buChar char="•"/>
            </a:pPr>
            <a:r>
              <a:rPr lang="en-US" sz="3200" dirty="0" smtClean="0"/>
              <a:t>Transitions 2K to 300K for HOM  </a:t>
            </a:r>
          </a:p>
          <a:p>
            <a:pPr marL="1714500" lvl="3" indent="-342900">
              <a:spcBef>
                <a:spcPct val="20000"/>
              </a:spcBef>
              <a:buFont typeface="Arial" charset="0"/>
              <a:buChar char="•"/>
            </a:pPr>
            <a:r>
              <a:rPr lang="en-US" sz="3200" dirty="0" smtClean="0"/>
              <a:t>LHC type rigid coax:</a:t>
            </a:r>
          </a:p>
          <a:p>
            <a:pPr marL="2171700" lvl="4" indent="-342900">
              <a:spcBef>
                <a:spcPct val="20000"/>
              </a:spcBef>
              <a:buFont typeface="Arial" charset="0"/>
              <a:buChar char="•"/>
            </a:pPr>
            <a:r>
              <a:rPr lang="en-US" sz="2800" dirty="0" smtClean="0"/>
              <a:t>Little flexibility for orientation</a:t>
            </a:r>
          </a:p>
          <a:p>
            <a:pPr marL="2171700" lvl="4" indent="-342900">
              <a:spcBef>
                <a:spcPct val="20000"/>
              </a:spcBef>
              <a:buFont typeface="Arial" charset="0"/>
              <a:buChar char="•"/>
            </a:pPr>
            <a:r>
              <a:rPr lang="en-US" sz="2800" dirty="0" smtClean="0"/>
              <a:t>Need to integrate cooling at 80K to reduce thermal losses</a:t>
            </a:r>
          </a:p>
          <a:p>
            <a:pPr marL="1714500" lvl="3" indent="-342900">
              <a:spcBef>
                <a:spcPct val="20000"/>
              </a:spcBef>
              <a:buFont typeface="Arial" charset="0"/>
              <a:buChar char="•"/>
            </a:pPr>
            <a:endParaRPr lang="en-US" sz="32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a:solidFill>
                  <a:schemeClr val="tx2">
                    <a:satMod val="130000"/>
                  </a:schemeClr>
                </a:solidFill>
              </a:rPr>
              <a:t>SPS </a:t>
            </a:r>
            <a:r>
              <a:rPr lang="en-GB" sz="4000" dirty="0" err="1">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27</a:t>
            </a:fld>
            <a:endParaRPr lang="it-IT">
              <a:solidFill>
                <a:prstClr val="black">
                  <a:tint val="75000"/>
                </a:prst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33" y="3301341"/>
            <a:ext cx="7760953" cy="3556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34875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0" y="685801"/>
            <a:ext cx="9144000"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800100" lvl="1" indent="-342900">
              <a:spcBef>
                <a:spcPct val="20000"/>
              </a:spcBef>
              <a:buFont typeface="Arial" charset="0"/>
              <a:buChar char="•"/>
            </a:pPr>
            <a:r>
              <a:rPr lang="en-US" sz="3200" dirty="0" smtClean="0"/>
              <a:t>Transitions 2K to 300K for HOM  </a:t>
            </a:r>
          </a:p>
          <a:p>
            <a:pPr marL="1714500" lvl="3" indent="-342900">
              <a:spcBef>
                <a:spcPct val="20000"/>
              </a:spcBef>
              <a:buFont typeface="Arial" charset="0"/>
              <a:buChar char="•"/>
            </a:pPr>
            <a:r>
              <a:rPr lang="en-US" sz="3200" dirty="0" smtClean="0"/>
              <a:t>“Flexible” coax cable:</a:t>
            </a:r>
          </a:p>
          <a:p>
            <a:pPr marL="2171700" lvl="4" indent="-342900">
              <a:spcBef>
                <a:spcPct val="20000"/>
              </a:spcBef>
              <a:buFont typeface="Arial" charset="0"/>
              <a:buChar char="•"/>
            </a:pPr>
            <a:r>
              <a:rPr lang="en-US" sz="2800" dirty="0" smtClean="0"/>
              <a:t>Length to be maximize to limit static heat load</a:t>
            </a:r>
          </a:p>
          <a:p>
            <a:pPr marL="2171700" lvl="4" indent="-342900">
              <a:spcBef>
                <a:spcPct val="20000"/>
              </a:spcBef>
              <a:buFont typeface="Arial" charset="0"/>
              <a:buChar char="•"/>
            </a:pPr>
            <a:r>
              <a:rPr lang="en-US" sz="2800" dirty="0" smtClean="0"/>
              <a:t>Need to integrate cooling at 80K to reduce thermal losses</a:t>
            </a:r>
          </a:p>
          <a:p>
            <a:pPr marL="1714500" lvl="3" indent="-342900">
              <a:spcBef>
                <a:spcPct val="20000"/>
              </a:spcBef>
              <a:buFont typeface="Arial" charset="0"/>
              <a:buChar char="•"/>
            </a:pPr>
            <a:endParaRPr lang="en-US" sz="32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a:solidFill>
                  <a:schemeClr val="tx2">
                    <a:satMod val="130000"/>
                  </a:schemeClr>
                </a:solidFill>
              </a:rPr>
              <a:t>SPS </a:t>
            </a:r>
            <a:r>
              <a:rPr lang="en-GB" sz="4000" dirty="0" err="1">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28</a:t>
            </a:fld>
            <a:endParaRPr lang="it-IT">
              <a:solidFill>
                <a:prstClr val="black">
                  <a:tint val="75000"/>
                </a:prstClr>
              </a:solid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97" y="3443052"/>
            <a:ext cx="8046631" cy="3221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02080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0" y="685801"/>
            <a:ext cx="8882743"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800100" lvl="1" indent="-342900">
              <a:spcBef>
                <a:spcPct val="20000"/>
              </a:spcBef>
              <a:buFont typeface="Arial" charset="0"/>
              <a:buChar char="•"/>
            </a:pPr>
            <a:r>
              <a:rPr lang="en-US" sz="3200" dirty="0"/>
              <a:t>Transitions 2K to 300K for HOM</a:t>
            </a:r>
          </a:p>
          <a:p>
            <a:pPr marL="1257300" lvl="2" indent="-342900">
              <a:spcBef>
                <a:spcPct val="20000"/>
              </a:spcBef>
              <a:buFont typeface="Arial" charset="0"/>
              <a:buChar char="•"/>
            </a:pPr>
            <a:r>
              <a:rPr lang="en-US" sz="2800" dirty="0" smtClean="0"/>
              <a:t>Adapt the solutions for each cavity type / coupler geometry, available space</a:t>
            </a:r>
          </a:p>
        </p:txBody>
      </p:sp>
      <p:sp>
        <p:nvSpPr>
          <p:cNvPr id="2" name="Title 1"/>
          <p:cNvSpPr>
            <a:spLocks noGrp="1"/>
          </p:cNvSpPr>
          <p:nvPr>
            <p:ph type="title"/>
          </p:nvPr>
        </p:nvSpPr>
        <p:spPr/>
        <p:txBody>
          <a:bodyPr>
            <a:noAutofit/>
          </a:bodyPr>
          <a:lstStyle/>
          <a:p>
            <a:pPr fontAlgn="auto">
              <a:spcAft>
                <a:spcPts val="0"/>
              </a:spcAft>
              <a:defRPr/>
            </a:pPr>
            <a:r>
              <a:rPr lang="en-GB" sz="4000" dirty="0">
                <a:solidFill>
                  <a:schemeClr val="tx2">
                    <a:satMod val="130000"/>
                  </a:schemeClr>
                </a:solidFill>
              </a:rPr>
              <a:t>SPS </a:t>
            </a:r>
            <a:r>
              <a:rPr lang="en-GB" sz="4000" dirty="0" err="1">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29</a:t>
            </a:fld>
            <a:endParaRPr lang="it-IT">
              <a:solidFill>
                <a:prstClr val="black">
                  <a:tint val="75000"/>
                </a:prstClr>
              </a:solidFill>
            </a:endParaRPr>
          </a:p>
        </p:txBody>
      </p:sp>
      <p:grpSp>
        <p:nvGrpSpPr>
          <p:cNvPr id="5" name="Group 4"/>
          <p:cNvGrpSpPr/>
          <p:nvPr/>
        </p:nvGrpSpPr>
        <p:grpSpPr>
          <a:xfrm>
            <a:off x="646916" y="1862770"/>
            <a:ext cx="7487679" cy="5185239"/>
            <a:chOff x="646916" y="1862766"/>
            <a:chExt cx="7487679" cy="5185239"/>
          </a:xfrm>
        </p:grpSpPr>
        <p:pic>
          <p:nvPicPr>
            <p:cNvPr id="3074" name="Picture 2" descr="C:\Ofelia\HL_LHC_meeting may2014\BNL\3D views Mounting BNL\CRAB Cavity BNL Mounting - 1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916" y="1862766"/>
              <a:ext cx="7487679" cy="518523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636322" y="3829788"/>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2919347" y="5240938"/>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364671" y="5240937"/>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912372" y="5250838"/>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409147" y="5272613"/>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4912372" y="3829787"/>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p:cNvSpPr txBox="1"/>
          <p:nvPr/>
        </p:nvSpPr>
        <p:spPr>
          <a:xfrm>
            <a:off x="237508" y="3004461"/>
            <a:ext cx="928459" cy="646331"/>
          </a:xfrm>
          <a:prstGeom prst="rect">
            <a:avLst/>
          </a:prstGeom>
          <a:noFill/>
        </p:spPr>
        <p:txBody>
          <a:bodyPr wrap="none" rtlCol="0">
            <a:spAutoFit/>
          </a:bodyPr>
          <a:lstStyle/>
          <a:p>
            <a:r>
              <a:rPr lang="en-US" sz="3600" dirty="0" smtClean="0"/>
              <a:t>BNL</a:t>
            </a:r>
            <a:endParaRPr lang="en-GB" sz="3600" dirty="0"/>
          </a:p>
        </p:txBody>
      </p:sp>
    </p:spTree>
    <p:extLst>
      <p:ext uri="{BB962C8B-B14F-4D97-AF65-F5344CB8AC3E}">
        <p14:creationId xmlns:p14="http://schemas.microsoft.com/office/powerpoint/2010/main" val="2254997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136291" y="685804"/>
            <a:ext cx="7885216" cy="42394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ct val="20000"/>
              </a:spcBef>
              <a:buFont typeface="Arial" charset="0"/>
              <a:buChar char="•"/>
            </a:pPr>
            <a:r>
              <a:rPr lang="en-US" sz="3200" dirty="0" smtClean="0"/>
              <a:t>LHC environment</a:t>
            </a:r>
          </a:p>
          <a:p>
            <a:pPr marL="342900" indent="-342900">
              <a:spcBef>
                <a:spcPct val="20000"/>
              </a:spcBef>
              <a:buFont typeface="Arial" charset="0"/>
              <a:buChar char="•"/>
            </a:pPr>
            <a:endParaRPr lang="en-US" sz="3200" dirty="0" smtClean="0"/>
          </a:p>
          <a:p>
            <a:pPr marL="342900" indent="-342900">
              <a:spcBef>
                <a:spcPct val="20000"/>
              </a:spcBef>
              <a:buFont typeface="Arial" charset="0"/>
              <a:buChar char="•"/>
            </a:pPr>
            <a:endParaRPr lang="en-US" sz="3200" dirty="0"/>
          </a:p>
          <a:p>
            <a:pPr marL="342900" indent="-342900">
              <a:spcBef>
                <a:spcPct val="20000"/>
              </a:spcBef>
              <a:buFont typeface="Arial" charset="0"/>
              <a:buChar char="•"/>
            </a:pPr>
            <a:endParaRPr lang="en-US" sz="3200" dirty="0" smtClean="0"/>
          </a:p>
          <a:p>
            <a:pPr marL="342900" indent="-342900">
              <a:spcBef>
                <a:spcPct val="20000"/>
              </a:spcBef>
              <a:buFont typeface="Arial" charset="0"/>
              <a:buChar char="•"/>
            </a:pPr>
            <a:endParaRPr lang="en-US" sz="3200" dirty="0"/>
          </a:p>
          <a:p>
            <a:pPr marL="342900" indent="-342900">
              <a:spcBef>
                <a:spcPct val="20000"/>
              </a:spcBef>
              <a:buFont typeface="Arial" charset="0"/>
              <a:buChar char="•"/>
            </a:pPr>
            <a:endParaRPr lang="en-US" sz="32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LHC</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3</a:t>
            </a:fld>
            <a:endParaRPr lang="it-IT">
              <a:solidFill>
                <a:prstClr val="black">
                  <a:tint val="75000"/>
                </a:prstClr>
              </a:solidFill>
            </a:endParaRPr>
          </a:p>
        </p:txBody>
      </p:sp>
      <p:pic>
        <p:nvPicPr>
          <p:cNvPr id="4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233203"/>
            <a:ext cx="9144000" cy="2372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Placeholder 4" descr="CATIA V5 R20 64 -  CERN :  Large Assemblies 64 -  -  - [ST0538798_01 a.01 LSS5L Integration HL-LHC 1507 LS3 In Work (ReadOnly) ]"/>
          <p:cNvPicPr>
            <a:picLocks noChangeAspect="1"/>
          </p:cNvPicPr>
          <p:nvPr/>
        </p:nvPicPr>
        <p:blipFill rotWithShape="1">
          <a:blip r:embed="rId4" cstate="email">
            <a:extLst>
              <a:ext uri="{28A0092B-C50C-407E-A947-70E740481C1C}">
                <a14:useLocalDpi xmlns:a14="http://schemas.microsoft.com/office/drawing/2010/main" val="0"/>
              </a:ext>
            </a:extLst>
          </a:blip>
          <a:srcRect l="413" t="17396" r="1860" b="21840"/>
          <a:stretch/>
        </p:blipFill>
        <p:spPr>
          <a:xfrm>
            <a:off x="0" y="3637658"/>
            <a:ext cx="9144000" cy="2795041"/>
          </a:xfrm>
          <a:prstGeom prst="rect">
            <a:avLst/>
          </a:prstGeom>
        </p:spPr>
      </p:pic>
      <p:sp>
        <p:nvSpPr>
          <p:cNvPr id="43" name="TextBox 42"/>
          <p:cNvSpPr txBox="1"/>
          <p:nvPr/>
        </p:nvSpPr>
        <p:spPr>
          <a:xfrm>
            <a:off x="6696719" y="6432695"/>
            <a:ext cx="1324786" cy="369332"/>
          </a:xfrm>
          <a:prstGeom prst="rect">
            <a:avLst/>
          </a:prstGeom>
          <a:noFill/>
        </p:spPr>
        <p:txBody>
          <a:bodyPr wrap="none" rtlCol="0">
            <a:spAutoFit/>
          </a:bodyPr>
          <a:lstStyle/>
          <a:p>
            <a:r>
              <a:rPr lang="en-GB" i="1" dirty="0" smtClean="0"/>
              <a:t>Paolo Fessia</a:t>
            </a:r>
            <a:endParaRPr lang="en-GB" i="1" dirty="0"/>
          </a:p>
        </p:txBody>
      </p:sp>
      <p:sp>
        <p:nvSpPr>
          <p:cNvPr id="4" name="TextBox 3"/>
          <p:cNvSpPr txBox="1"/>
          <p:nvPr/>
        </p:nvSpPr>
        <p:spPr>
          <a:xfrm>
            <a:off x="0" y="5423270"/>
            <a:ext cx="4508542" cy="923330"/>
          </a:xfrm>
          <a:prstGeom prst="rect">
            <a:avLst/>
          </a:prstGeom>
          <a:noFill/>
        </p:spPr>
        <p:txBody>
          <a:bodyPr wrap="none" rtlCol="0">
            <a:spAutoFit/>
          </a:bodyPr>
          <a:lstStyle/>
          <a:p>
            <a:r>
              <a:rPr lang="en-GB" dirty="0" smtClean="0">
                <a:solidFill>
                  <a:schemeClr val="bg1"/>
                </a:solidFill>
              </a:rPr>
              <a:t>4 cavities / IP side / beam between D2 and Q4</a:t>
            </a:r>
          </a:p>
          <a:p>
            <a:r>
              <a:rPr lang="en-GB" dirty="0" smtClean="0">
                <a:solidFill>
                  <a:schemeClr val="bg1"/>
                </a:solidFill>
              </a:rPr>
              <a:t>=&gt;</a:t>
            </a:r>
          </a:p>
          <a:p>
            <a:r>
              <a:rPr lang="en-GB" dirty="0" smtClean="0">
                <a:solidFill>
                  <a:schemeClr val="bg1"/>
                </a:solidFill>
              </a:rPr>
              <a:t>Total 32 cavities in LHC</a:t>
            </a:r>
            <a:endParaRPr lang="en-GB" dirty="0">
              <a:solidFill>
                <a:schemeClr val="bg1"/>
              </a:solidFill>
            </a:endParaRPr>
          </a:p>
        </p:txBody>
      </p:sp>
    </p:spTree>
    <p:extLst>
      <p:ext uri="{BB962C8B-B14F-4D97-AF65-F5344CB8AC3E}">
        <p14:creationId xmlns:p14="http://schemas.microsoft.com/office/powerpoint/2010/main" val="1058825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403761" y="685801"/>
            <a:ext cx="8478982"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800100" lvl="1" indent="-342900">
              <a:spcBef>
                <a:spcPct val="20000"/>
              </a:spcBef>
              <a:buFont typeface="Arial" charset="0"/>
              <a:buChar char="•"/>
            </a:pPr>
            <a:r>
              <a:rPr lang="en-US" sz="3200" dirty="0" smtClean="0"/>
              <a:t>Adapt the solutions for each cavity type / coupler geometry, available space</a:t>
            </a:r>
          </a:p>
        </p:txBody>
      </p:sp>
      <p:sp>
        <p:nvSpPr>
          <p:cNvPr id="2" name="Title 1"/>
          <p:cNvSpPr>
            <a:spLocks noGrp="1"/>
          </p:cNvSpPr>
          <p:nvPr>
            <p:ph type="title"/>
          </p:nvPr>
        </p:nvSpPr>
        <p:spPr/>
        <p:txBody>
          <a:bodyPr>
            <a:noAutofit/>
          </a:bodyPr>
          <a:lstStyle/>
          <a:p>
            <a:pPr fontAlgn="auto">
              <a:spcAft>
                <a:spcPts val="0"/>
              </a:spcAft>
              <a:defRPr/>
            </a:pPr>
            <a:r>
              <a:rPr lang="en-GB" sz="4000" dirty="0">
                <a:solidFill>
                  <a:schemeClr val="tx2">
                    <a:satMod val="130000"/>
                  </a:schemeClr>
                </a:solidFill>
              </a:rPr>
              <a:t>SPS </a:t>
            </a:r>
            <a:r>
              <a:rPr lang="en-GB" sz="4000" dirty="0" err="1">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30</a:t>
            </a:fld>
            <a:endParaRPr lang="it-IT">
              <a:solidFill>
                <a:prstClr val="black">
                  <a:tint val="75000"/>
                </a:prstClr>
              </a:solidFill>
            </a:endParaRPr>
          </a:p>
        </p:txBody>
      </p:sp>
      <p:pic>
        <p:nvPicPr>
          <p:cNvPr id="4098" name="Picture 2" descr="C:\Ofelia\HL_LHC_meeting may2014\ODU\ODU views\CRAB_Cavity_ODU_coax_HOM_-_2014-04-30_-_26.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9" y="1781299"/>
            <a:ext cx="9205598" cy="4738254"/>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2667936" y="3898079"/>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754012" y="4150429"/>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597160" y="3790180"/>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672395" y="3898078"/>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106876" y="2268191"/>
            <a:ext cx="1175322" cy="1200329"/>
          </a:xfrm>
          <a:prstGeom prst="rect">
            <a:avLst/>
          </a:prstGeom>
          <a:noFill/>
        </p:spPr>
        <p:txBody>
          <a:bodyPr wrap="none" rtlCol="0">
            <a:spAutoFit/>
          </a:bodyPr>
          <a:lstStyle/>
          <a:p>
            <a:r>
              <a:rPr lang="en-US" sz="3600" dirty="0" smtClean="0"/>
              <a:t>ODU </a:t>
            </a:r>
            <a:br>
              <a:rPr lang="en-US" sz="3600" dirty="0" smtClean="0"/>
            </a:br>
            <a:r>
              <a:rPr lang="en-US" sz="3600" dirty="0" smtClean="0"/>
              <a:t>coax</a:t>
            </a:r>
            <a:endParaRPr lang="en-GB" sz="3600" dirty="0"/>
          </a:p>
        </p:txBody>
      </p:sp>
    </p:spTree>
    <p:extLst>
      <p:ext uri="{BB962C8B-B14F-4D97-AF65-F5344CB8AC3E}">
        <p14:creationId xmlns:p14="http://schemas.microsoft.com/office/powerpoint/2010/main" val="41664604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0" y="685801"/>
            <a:ext cx="9144000"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800100" lvl="1" indent="-342900">
              <a:spcBef>
                <a:spcPct val="20000"/>
              </a:spcBef>
              <a:buFont typeface="Arial" charset="0"/>
              <a:buChar char="•"/>
            </a:pPr>
            <a:r>
              <a:rPr lang="en-US" sz="3200" dirty="0" smtClean="0"/>
              <a:t>Transitions 2K to 300K for HOM  </a:t>
            </a:r>
          </a:p>
          <a:p>
            <a:pPr marL="1714500" lvl="3" indent="-342900">
              <a:spcBef>
                <a:spcPct val="20000"/>
              </a:spcBef>
              <a:buFont typeface="Arial" charset="0"/>
              <a:buChar char="•"/>
            </a:pPr>
            <a:r>
              <a:rPr lang="en-US" sz="3200" dirty="0" smtClean="0"/>
              <a:t>ODU waveguide:</a:t>
            </a:r>
          </a:p>
          <a:p>
            <a:pPr marL="2171700" lvl="4" indent="-342900">
              <a:spcBef>
                <a:spcPct val="20000"/>
              </a:spcBef>
              <a:buFont typeface="Arial" charset="0"/>
              <a:buChar char="•"/>
            </a:pPr>
            <a:r>
              <a:rPr lang="en-US" sz="2800" dirty="0" smtClean="0"/>
              <a:t>Feasibility, impact of geometrical tolerances on performance, …?</a:t>
            </a:r>
          </a:p>
          <a:p>
            <a:pPr marL="1714500" lvl="3" indent="-342900">
              <a:spcBef>
                <a:spcPct val="20000"/>
              </a:spcBef>
              <a:buFont typeface="Arial" charset="0"/>
              <a:buChar char="•"/>
            </a:pPr>
            <a:endParaRPr lang="en-US" sz="32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a:solidFill>
                  <a:schemeClr val="tx2">
                    <a:satMod val="130000"/>
                  </a:schemeClr>
                </a:solidFill>
              </a:rPr>
              <a:t>SPS </a:t>
            </a:r>
            <a:r>
              <a:rPr lang="en-GB" sz="4000" dirty="0" err="1">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31</a:t>
            </a:fld>
            <a:endParaRPr lang="it-IT">
              <a:solidFill>
                <a:prstClr val="black">
                  <a:tint val="75000"/>
                </a:prstClr>
              </a:solidFill>
            </a:endParaRPr>
          </a:p>
        </p:txBody>
      </p:sp>
      <p:pic>
        <p:nvPicPr>
          <p:cNvPr id="5122" name="Picture 2" descr="C:\Ofelia\HL_LHC_meeting may2014\ODU\ODU views\CRAB_Cavity_ODU_waveguide_HOM_-_2014-04-30_-_06.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9575" y="2824592"/>
            <a:ext cx="7836207" cy="40334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37506" y="3004461"/>
            <a:ext cx="2193486" cy="1200329"/>
          </a:xfrm>
          <a:prstGeom prst="rect">
            <a:avLst/>
          </a:prstGeom>
          <a:noFill/>
        </p:spPr>
        <p:txBody>
          <a:bodyPr wrap="none" rtlCol="0">
            <a:spAutoFit/>
          </a:bodyPr>
          <a:lstStyle/>
          <a:p>
            <a:r>
              <a:rPr lang="en-US" sz="3600" dirty="0" smtClean="0"/>
              <a:t>ODU</a:t>
            </a:r>
            <a:br>
              <a:rPr lang="en-US" sz="3600" dirty="0" smtClean="0"/>
            </a:br>
            <a:r>
              <a:rPr lang="en-US" sz="3600" dirty="0" smtClean="0"/>
              <a:t>waveguide</a:t>
            </a:r>
            <a:endParaRPr lang="en-GB" sz="3600" dirty="0"/>
          </a:p>
        </p:txBody>
      </p:sp>
    </p:spTree>
    <p:extLst>
      <p:ext uri="{BB962C8B-B14F-4D97-AF65-F5344CB8AC3E}">
        <p14:creationId xmlns:p14="http://schemas.microsoft.com/office/powerpoint/2010/main" val="38572338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403761" y="685801"/>
            <a:ext cx="8478982"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800100" lvl="1" indent="-342900">
              <a:spcBef>
                <a:spcPct val="20000"/>
              </a:spcBef>
              <a:buFont typeface="Arial" charset="0"/>
              <a:buChar char="•"/>
            </a:pPr>
            <a:r>
              <a:rPr lang="en-US" sz="3200" dirty="0" smtClean="0"/>
              <a:t>Adapt the solutions for each cavity type / coupler geometry, available space</a:t>
            </a:r>
          </a:p>
        </p:txBody>
      </p:sp>
      <p:sp>
        <p:nvSpPr>
          <p:cNvPr id="2" name="Title 1"/>
          <p:cNvSpPr>
            <a:spLocks noGrp="1"/>
          </p:cNvSpPr>
          <p:nvPr>
            <p:ph type="title"/>
          </p:nvPr>
        </p:nvSpPr>
        <p:spPr/>
        <p:txBody>
          <a:bodyPr>
            <a:noAutofit/>
          </a:bodyPr>
          <a:lstStyle/>
          <a:p>
            <a:pPr fontAlgn="auto">
              <a:spcAft>
                <a:spcPts val="0"/>
              </a:spcAft>
              <a:defRPr/>
            </a:pPr>
            <a:r>
              <a:rPr lang="en-GB" sz="4000" dirty="0">
                <a:solidFill>
                  <a:schemeClr val="tx2">
                    <a:satMod val="130000"/>
                  </a:schemeClr>
                </a:solidFill>
              </a:rPr>
              <a:t>SPS </a:t>
            </a:r>
            <a:r>
              <a:rPr lang="en-GB" sz="4000" dirty="0" err="1">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32</a:t>
            </a:fld>
            <a:endParaRPr lang="it-IT">
              <a:solidFill>
                <a:prstClr val="black">
                  <a:tint val="75000"/>
                </a:prstClr>
              </a:solidFill>
            </a:endParaRPr>
          </a:p>
        </p:txBody>
      </p:sp>
      <p:pic>
        <p:nvPicPr>
          <p:cNvPr id="9" name="Picture 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69594" y="2019680"/>
            <a:ext cx="6747319" cy="4446725"/>
          </a:xfrm>
          <a:prstGeom prst="rect">
            <a:avLst/>
          </a:prstGeom>
        </p:spPr>
      </p:pic>
      <p:sp>
        <p:nvSpPr>
          <p:cNvPr id="19" name="Oval 18"/>
          <p:cNvSpPr/>
          <p:nvPr/>
        </p:nvSpPr>
        <p:spPr>
          <a:xfrm>
            <a:off x="3950471" y="4923254"/>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2572933" y="3675413"/>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5007375" y="2887656"/>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6147406" y="4014441"/>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905442" y="5601168"/>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5074615" y="4668860"/>
            <a:ext cx="843148" cy="50470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237506" y="3004461"/>
            <a:ext cx="721672" cy="646331"/>
          </a:xfrm>
          <a:prstGeom prst="rect">
            <a:avLst/>
          </a:prstGeom>
          <a:noFill/>
        </p:spPr>
        <p:txBody>
          <a:bodyPr wrap="none" rtlCol="0">
            <a:spAutoFit/>
          </a:bodyPr>
          <a:lstStyle/>
          <a:p>
            <a:r>
              <a:rPr lang="en-US" sz="3600" dirty="0" smtClean="0"/>
              <a:t>UK</a:t>
            </a:r>
            <a:endParaRPr lang="en-GB" sz="3600" dirty="0"/>
          </a:p>
        </p:txBody>
      </p:sp>
    </p:spTree>
    <p:extLst>
      <p:ext uri="{BB962C8B-B14F-4D97-AF65-F5344CB8AC3E}">
        <p14:creationId xmlns:p14="http://schemas.microsoft.com/office/powerpoint/2010/main" val="37214476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997527" y="685801"/>
            <a:ext cx="7885216"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ct val="20000"/>
              </a:spcBef>
              <a:buFont typeface="Arial" charset="0"/>
              <a:buChar char="•"/>
            </a:pPr>
            <a:endParaRPr lang="en-US" sz="3200" dirty="0" smtClean="0"/>
          </a:p>
          <a:p>
            <a:pPr marL="342900" indent="-342900">
              <a:spcBef>
                <a:spcPct val="20000"/>
              </a:spcBef>
              <a:buFont typeface="Arial" charset="0"/>
              <a:buChar char="•"/>
            </a:pPr>
            <a:r>
              <a:rPr lang="en-US" sz="3200" dirty="0" smtClean="0"/>
              <a:t>Magnetic shielding to be addressed in detail for all cavities</a:t>
            </a:r>
          </a:p>
          <a:p>
            <a:pPr marL="342900" indent="-342900">
              <a:spcBef>
                <a:spcPct val="20000"/>
              </a:spcBef>
              <a:buFont typeface="Arial" charset="0"/>
              <a:buChar char="•"/>
            </a:pPr>
            <a:r>
              <a:rPr lang="en-US" sz="3200" dirty="0" smtClean="0"/>
              <a:t>Thermal and magnetic shielding to be designed (UK has concept to be developed in more detail; agreed to be applied consistently for the other </a:t>
            </a:r>
            <a:r>
              <a:rPr lang="en-US" sz="3200" dirty="0" err="1" smtClean="0"/>
              <a:t>cryomodules</a:t>
            </a:r>
            <a:r>
              <a:rPr lang="en-US" sz="3200" dirty="0" smtClean="0"/>
              <a:t>)</a:t>
            </a:r>
            <a:endParaRPr lang="en-US" sz="3200" dirty="0"/>
          </a:p>
          <a:p>
            <a:pPr marL="342900" indent="-342900">
              <a:spcBef>
                <a:spcPct val="20000"/>
              </a:spcBef>
              <a:buFont typeface="Arial" charset="0"/>
              <a:buChar char="•"/>
            </a:pPr>
            <a:endParaRPr lang="en-US" sz="3200" dirty="0" smtClean="0"/>
          </a:p>
          <a:p>
            <a:pPr marL="342900" indent="-342900">
              <a:spcBef>
                <a:spcPct val="20000"/>
              </a:spcBef>
              <a:buFont typeface="Arial" charset="0"/>
              <a:buChar char="•"/>
            </a:pPr>
            <a:r>
              <a:rPr lang="en-US" sz="3200" dirty="0" smtClean="0"/>
              <a:t>Heat loads have to be further consolidated</a:t>
            </a:r>
          </a:p>
          <a:p>
            <a:pPr marL="800100" lvl="1" indent="-342900">
              <a:spcBef>
                <a:spcPct val="20000"/>
              </a:spcBef>
              <a:buFont typeface="Arial" charset="0"/>
              <a:buChar char="•"/>
            </a:pPr>
            <a:endParaRPr lang="en-US" sz="32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SPS </a:t>
            </a:r>
            <a:r>
              <a:rPr lang="en-GB" sz="4000" dirty="0" err="1" smtClean="0">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33</a:t>
            </a:fld>
            <a:endParaRPr lang="it-IT" dirty="0">
              <a:solidFill>
                <a:prstClr val="black">
                  <a:tint val="75000"/>
                </a:prstClr>
              </a:solidFill>
            </a:endParaRPr>
          </a:p>
        </p:txBody>
      </p:sp>
    </p:spTree>
    <p:extLst>
      <p:ext uri="{BB962C8B-B14F-4D97-AF65-F5344CB8AC3E}">
        <p14:creationId xmlns:p14="http://schemas.microsoft.com/office/powerpoint/2010/main" val="4604249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96924" y="8"/>
            <a:ext cx="7873945" cy="720000"/>
          </a:xfrm>
          <a:prstGeom prst="rect">
            <a:avLst/>
          </a:prstGeom>
        </p:spPr>
        <p:txBody>
          <a:bodyPr/>
          <a:lstStyle>
            <a:lvl1pPr algn="r"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smtClean="0">
                <a:solidFill>
                  <a:prstClr val="black">
                    <a:lumMod val="85000"/>
                    <a:lumOff val="15000"/>
                  </a:prstClr>
                </a:solidFill>
              </a:rPr>
              <a:t>Crab cavity cryomodules: thermal calculations</a:t>
            </a:r>
            <a:endParaRPr lang="en-GB" sz="2800" b="1" dirty="0">
              <a:solidFill>
                <a:prstClr val="black">
                  <a:lumMod val="85000"/>
                  <a:lumOff val="15000"/>
                </a:prstClr>
              </a:solidFill>
            </a:endParaRPr>
          </a:p>
        </p:txBody>
      </p:sp>
      <p:sp>
        <p:nvSpPr>
          <p:cNvPr id="10" name="Footer Placeholder 9"/>
          <p:cNvSpPr>
            <a:spLocks noGrp="1"/>
          </p:cNvSpPr>
          <p:nvPr>
            <p:ph type="ftr" sz="quarter" idx="3"/>
          </p:nvPr>
        </p:nvSpPr>
        <p:spPr/>
        <p:txBody>
          <a:bodyPr/>
          <a:lstStyle/>
          <a:p>
            <a:r>
              <a:rPr lang="fr-FR" smtClean="0">
                <a:solidFill>
                  <a:prstClr val="black">
                    <a:lumMod val="50000"/>
                    <a:lumOff val="50000"/>
                  </a:prstClr>
                </a:solidFill>
              </a:rPr>
              <a:t>F. Carra – CERN</a:t>
            </a:r>
            <a:endParaRPr lang="en-US" dirty="0">
              <a:solidFill>
                <a:prstClr val="black">
                  <a:lumMod val="50000"/>
                  <a:lumOff val="50000"/>
                </a:prstClr>
              </a:solidFill>
            </a:endParaRPr>
          </a:p>
        </p:txBody>
      </p:sp>
      <p:sp>
        <p:nvSpPr>
          <p:cNvPr id="13" name="Slide Number Placeholder 12"/>
          <p:cNvSpPr>
            <a:spLocks noGrp="1"/>
          </p:cNvSpPr>
          <p:nvPr>
            <p:ph type="sldNum" sz="quarter" idx="4"/>
          </p:nvPr>
        </p:nvSpPr>
        <p:spPr>
          <a:xfrm>
            <a:off x="6779099" y="6408019"/>
            <a:ext cx="2133600" cy="213483"/>
          </a:xfrm>
        </p:spPr>
        <p:txBody>
          <a:bodyPr/>
          <a:lstStyle/>
          <a:p>
            <a:fld id="{AC5B1FEA-406A-7749-A5C3-DDCB5F67A4CE}" type="slidenum">
              <a:rPr lang="en-US" smtClean="0">
                <a:solidFill>
                  <a:prstClr val="black">
                    <a:lumMod val="50000"/>
                    <a:lumOff val="50000"/>
                  </a:prstClr>
                </a:solidFill>
              </a:rPr>
              <a:pPr/>
              <a:t>34</a:t>
            </a:fld>
            <a:endParaRPr lang="en-US" dirty="0">
              <a:solidFill>
                <a:prstClr val="black">
                  <a:lumMod val="50000"/>
                  <a:lumOff val="50000"/>
                </a:prstClr>
              </a:solidFill>
            </a:endParaRPr>
          </a:p>
        </p:txBody>
      </p:sp>
      <p:sp>
        <p:nvSpPr>
          <p:cNvPr id="2" name="AutoShape 2" descr="data:image/jpeg;base64,/9j/4AAQSkZJRgABAQAAAQABAAD/2wCEAAkGBxQTEhUUExQVFBUVGBUUFxgXFxgXGBQYFxQWFxUcFRgaHCggGBwlHBQXITEhJSkrLi4uGB8zODMsNygtLisBCgoKDg0OGxAQGywkICQsLSwsLCwsLCwsLC8sLCwsLCwsLCwsLCwtLCwsLCwsLCwsLCwsLCwsLCwsLCwsLCwsLP/AABEIAMwA9wMBIgACEQEDEQH/xAAcAAACAgMBAQAAAAAAAAAAAAAEBQMGAAECBwj/xABHEAACAAMEBgcFBQYEBQUAAAABAgADEQQSITEFQVFhcYEGEyIykaGxQsHR4fAjUmJyghQzkrLC8QckU6IWNENjcxWDo9Li/8QAGgEAAgMBAQAAAAAAAAAAAAAAAAIBAwQFBv/EAC8RAAIBAwMBBgUFAQEAAAAAAAABAgMREgQhMUEFEzJRYZEicYHR8BQjQrHhocH/2gAMAwEAAhEDEQA/ADgkdhIkCx0Fj0dzzliC5jwHqflGilXH4Re5tVV8r3iInRM959MPdGWdKgt9415ZL5AHnEXGsauRl2J7kZdibkYkIWOgsShI6uRORGJDcjV2J7kZdiMicSILGwsShI6uRGQYkN2MuxMVjV0ncPP5QZE4kLeJ+s9kaErb8hBAl0jLkFwsQ3Y2FiW5HVyC5GJBdjRWJ2AGJNOMRGpyHNsB4ZnygyDEjKxAzDV2ju95yEEmRXvGu7IeGvnWOrkTcLAJlMczTcuf8R9wjFkAZD4niczBtyOSkTchoEKRzdgopHJlxORGIKUjRWCbkclIMgsD3Y1SJ7kRvQRORFiOkZGMTs8cIyIyROLGgSOrlImCRt1w40Hnj5RRkX4gzy+xTWaDmczyxPKJxKju7VuArzOA8gfGJrkRkTiD9XGXIJuRlyDIMSAJG7kThI3cgyDEguRnVwRcjCsGQYkISMI5n6ziUKTuHn8okWXSIyJxBhJ1nH0HCOurgi7G7sRkTiDXI1ciW9XIV9PH4VjOqJzPIYeeZ8oMgxIGoMNewYmNXGP4R4n4DzgpZYGQpHQWJyIxBVs4GOZ2nE/LlGzLgq7HJWDIMQQy456uC2WOCsTkRiDFI5KQQwpnhEbNsBPkPEwZBiQFI5KRKan5CvmcI5Miufnj5ZROQYA5I1Y8MY4YncOOJ8BBnVRnVwZBiAGUTnX0HgIwSOXDCDSkclIm4tgTqhsjIJKRkGRGIwCRhTEePu98EBI5dM99F8cz4E+EZszViRSV17TXlkPICJgsTBI6CQZBiQXI3cicLG7kGYYkFyN3Imuxl361wZBiQlY0Je3+0EBI0R/aDIMSMJGyAM4kuHh6/D1jpZQ57dcRkTiQUOoePwz9IzqNuPp4QVdjLsRkGIOUjVyCLsaKxOQYkFyMCRKSOPD45RoV1D3/AAEGYYnF2OGp9Z+ETdUdf1yFI31I+sPSDIjEEY7vH4ZxwZZP1T4mDrkclYMibAPUfWvxMa6qDSkclIlSIxBCsclYKKRzciciMQa5GisE3Y5KQZBiDFY5KQSVjkrBmGIMUjIIMuMgzRGDDgsaRKnhj45eVfGJTHUpfPH4RkzNWJoLHQWOwI3XVBmGJyFjKR3SI77E0C0wrUmuumQwgzDE6CRlOcKtIWK86gNMqxq1JswC6pQZKwArVjhsMNZFmCCilqbGYtwxYkiIVS7JcDdz6HxjBLpG3tCDNh4wut3SOzyq35gF2gI11bui7nU6hTGGcrbsXG4xux0Fis2PptJm2lrNLVy6BmckXVS7QUqczVhqhq2ktig8yfQU8oXvUN3bGOEc13fXKE83TZXOWBxqREf/ABG2QVfP4wd4Hdjy4eH1zjOp+v7wiPSB/uL5/GIl6RTWa4su8aVwBy41gzQYMsYliN3YUtbLSuLylGF7PV47jGj0guGk2WVrv9KxMailwyHBrkcXY1diCRpSS4qH5UNfCNzNISxlePKnrGerrqNJ2m7P5Mthppz3iiQrHJWBJul1GS+JiA6Z3KIyS7ZoLi7+n3LVoaj5sMCscskJ52mZhyYDgBAkzSUw5sTziiXba/jD3Zauz/Nj8kbYi65PvARW5lpb6xgd3JzaKX2xXfCSLFoaa5uWl7Qg9qA5ulpYyx5xXiT97yjFlsch5H4RTLtHUy/lb5Fi0tJdBw+mNgHjGjpc7B4GAZUkjMgcj8I7eQxyx5U98US1VeXM37lio01wkSvpM7TGQtnWNtdBxYRkJeT/AJP3GsvIvTZcYkEK784jAycq9ybnT/zRtbVMIrek6/Zm18DM5R6bN+RycRmzila4bsY7WEcvSDCWDNMqWzL3auLuGIxahPhBi2x69xLtO8HapOG4imeNeUQ6lun9E4DBiFxJ8YXTNMoJstKNWYrXcBkuJbPAZeOUQ22YzK2AqQQMTrFBq2kR2a0yGGETk2RiANPKzWmKk5nb7MlRdQKCaU6xgCBU4rXM0zivTukU2ZfpQdubLVjVsVnyZKHHDEzHwp7Ii0l2vAYYYnD5wus3RySgp2moxerEd4zuurgB7dDyEGT6EpLqU7StpmTJbVdiHqgFSBSba+rTBaDBJZAO87YgZQz0phM0ldpTAiUi0w5xfpeh5KqoEsUW7drU0KMWQipzDMTXfEqWKWvdloMS2CL3jmcszQVO6FtfljZJcIo/+G8mtot09qC8yopJzxZmpXPJfGL91y7QeGPpHLS9gFeH9o3KDe1TgB8zEsjlmjRtR5gj1gS0WYZjLZHFu0mJc5JRzcXhhUAC9Usbwp3TqhP0t6QzLFaLMx7VmmBlmrdFaqcSpzrRwafh3wlm3sMhgZOzDhGupYZVNNxB5ERLp5J8yzkWScUmUEySy3aTVpW4SQcxkdoGqseQWjpVbzW9a7UDrHWulCDQiikQJORJ69MkzH7yzG41YDgdUC23RrXb1D8eG+PHX6QWs52q0njPmn+qG3RTpfOs837V5k2S2DozscDmyXmor4DHXkcDg6jKPBDiXYl1odR3jnBVn00QQrkHGg7S13UxxiDpJodZ8oTJbCYjDrJTjLHMg0yNKMM6jaDHn7yyrFSKMpoRsh3ShqI4zEylTd4nsCEHH3Ry84Db4RSNC9JWAVZnayWorfJ1VFe0aDViaaznZ1tAIDKQQwqCMag5ER5nVaKWnni+OjOnSrqpG6CXnjYYhebXIecQmZXXEbJsihRLWwtXp3vWNPawMl8YDBiRJe2JsLdmzbG+hGzbDHLoBERmD6EMG5p7VvPjGftp3xzyWOW5eMNsLdnMy0HYYyI2ptjIayDcc2pGvXOypZSwCipqLt4aqntjVEH7XNlr25jUpe6xCbt2mZUkkDfU8o3pi00eS+ozmlmmxpVB5hYn6wBgGrdmE3SMDLm4FlH5u8OJGyNkas42aFcIvZkXX2s3ik+WRdN0lUZ73Z/BjrwxzgRdO2pJqK6yXq6qxWWZbEFgDUyytDxjqdYyCwWkt24XJgyqNSHEaiN2uJrBpdwwE1QJku6SrCtCDgRru4eyaYxsp6pNWZnnp2uAOT00mdeZf7NLN6YUDdZMXOYFBLEmmo1NcjDf/jFQSHszVBINydUYGmFZUKdJ6NkzXV1cymLXsVvymIIbtOpDIP0mIJ+hrQoZyomLUktKPWKKmuNO0v6gI7enWlq2X+M51bvoIsMnpZZq1aXaVJ2XGA/lgodJrGRi89OMm9/K0UVWjpjGp6Ci/P3My1Uy+Jp+wnK1EfmkTl87pEFSLZZXICWyzkkgAFihJOAFGEeaxy+7PVuMI+zqfRsdauXVI9FW3yySLy4Eg4jAio9xiRrQCcKGgXIjWK++EbXWW0OAO2bPOGAw60M5pzciANJSlpJNB+7OrM9bMz5ADlHGbs7M3pGuk8iaZsyaJbXRIMtWGPaaq4AY/wDUPhEfTuzPabDLdJbMyOkwBQWajrdYXQK+0p5R3LlPgFJqbtKMR3gCPWC7LbHUAh2xLVqa1pTbBlaxNhZ/h3b5yobLaJU1FFWku0twFzLISRQDWOY2QD086NtOcTbMnWO9RNRSAwfU4qe6aGoFMTXWY9C0ZpRmwvANsZVIPA08oZDTE5fu8lX4QXd7oLnz5ZOiFsm3uqkMwVihqyLRhng7Awzs3+HNtIN+SVOF37SVQY436EnLZHtM/Ts85OB+lfhAM3Sdp+/4AD3Q15vyDJFb6HaCtNkBlTnlPIerXQXrIfalUFQ2TDDUcxQhdIejnWGqkqR7QUthmVIGY1jYd0WWdpCae9MmDmR6QFOq2ZLcSTBGEr3uK5Iov/orSyalnXchRhxvArTfWG+irUyvcusZZAxYqCrY3mqta1wwwxqdZhxMkboGeXSLpUIVlao7id44bxDJhQaiOeHKIlmbIGWbTDMbI6oc0Nd2sfGOPquyp0llT+KP/Ua6OsjN4y2f/Aqh3+Mbv0gI2t9YrziM2w6xTxjmYM23CnmbhEbzog6/cI4M3dDKBFyVp8ctNgbrd0bLfWEPiRc7ZztjIGcnZGQ6gLcZ9MJv+VV1Pdno1fylSfQw2SWs1TLY4TVBU/dcdxq8SRzhJ0rFdHn8zn/a3wgnQM/rLNLb8KgnZhTPiIe37N10kx/529A7Rtp6wNKm1E2WbrHJq4gONxyOFK7iI6tEgYJNBYAVVxVWBrnLauB2j1gbpAjDq7ZK7w7MwZBjkQ25hQbuwdUMLHaZdok/fluMK54HEHY6sPLfFb4yXH9P84G42EOkrJNlfaBmmS7pFUAwDKQTMljAPl2hhgOeWPTjXr1CuRDyyRSpoAWGIatcOFc4bVaS4BOeCtqeuo6g3kYGtmiFmVaQRKmVBK+w7LqAPcOOUXwr47T3XmJKmn4dmFPbkmfvpUud+L93O/jXP9QMDzNCyZn7mf1ZOSWmig/lmoCp5gQns0wqTLnfZzATS9gpBOAB1UyrXHDGtYOMwqbrA846dDW1YeCV15MxVtLCXiiQaR0LPkYzJTBdTgXpZ4OtV84XkxYtHaRmSj9lNZPw17J4qeyYJmWyzzf+Ysyg65ln+zbiU7rGOpS7Vi9qi9jBU0LXgZxosk2EnMgLKP8A7c8sv+yco5QPpPuSfyOP/lf4w2sFhlJInJZ7R1wdpLJLcdXNQhqPWpowIu4j7ohdbmVklcJg8HjnV5RdVuPDdzVTTUEpcnMo9pOEr+VYAtVrMtJdADVpla8Ey8YZyZPcO6X6CBpdjR2lpMF4kzurW/1fWTLsu4l+hu1x50GuFp2clc00FF1FktjrR2kUfDutsOvhtixWS2ZB8RqOscdohBaeiYBBWeFV5vVSiyklyQpXu5Uq146ru+OrPOPdEyXNu07cskq1cswCDhiIrbtKxr1ekpxh3lJ3XVb7FsaWCNRByOoxC1m2VEbs86hwoRhhqOAy2Nvg/q7y3lxGR2qdjD3w8Z3OY4il5J1isBTrIvA+EPnlwLNlbYsUhWhBNs7DfxgScu0Uh7OsuyogKfJYavCLFMVoRzVEQ1IyhhOlg7j4QBNlEZGsaadSxVKFw6x2lG7MxRx2cYJfQZbukEbiIQFqQ30RpQqaNiPSOdr+zlUTq0dn1Xn8vX+zTptU4PCpx5+R22gW118DEEzRgXX5Q7tWlVAwMLFt145HjHnLzOrsAPZ1Gw84GmWYbIs1mVDnB/7FJIxA8IFVaIsigvZOPjGRd5ui5ByoOZEZFv6lkYIrvSEVsNPzeZce+FH+H9qvWcLXu150IP8AVDvTCf5NP0H+JwffFN/w6n3WKnUcfAj1CxtorLTzXqxKjtUj8j0Ww0a9KbFZi0/UBiOYr4RWZM42O0MjkiU7AOfuNlLmAbD3W4V2Q+CFe0DjUMNx1xz0msAnyRNVakA1Xap768QRUcBGWnNRlZ8PZ/ctauhmKMpRgD95TiCN23aIWWyS0jtE3pWV496WPxfeXfmN8KuimlD/AMu5vOgrKb/Vl50/MNXAjUItslgw2g+/bBJOlLF8f36kJ3Vxe3Vz16uctRSqsD2lByKnWv1uhNbbBOswqPt5Gr8PDWnpuEF2uzmztUAmQThTvSScyv4d2UH2W2lSMQQ2RzV/gd2eyCzh8UOPz2YylfZiCzTVmdw45lDgwG7U3ERMj137j9YQdpPo9LnduT9nMHaK6q7VplxHMQhe1PLa5aFY0yYDtjwwccMdxjXS1ClsUzodYjeTaDKYOKhwCQDTOnZzwONDAxtIny7xF11mOSK076qezTVVIU2nrROkTJU29ImOkqaAQVoXJBIPdNSRtrSDbHbFcMaXe0QTStWvGtKDIHDdQxq6XRlfkxnZ5zALQ1Apgdxpnyjhbc6EMtwMrv30WYtewQRUdkgrUHdA9aY6tRGIPAiOxiDxB9QfOkNGTTuTF4u6D7Bpgy5cpJ0tnEhnmypiEMRMYu3aH3Tf5XRGtDMZiPNmEF2cVooUHsEYKooO5q3wDLF2tK5VNPAHkWrBsnSF0MGGBKtVeB1fqiHdyuaquszpODik2+V78er35LJZxDVQVoQaGmedRsI1iFUi1y3AKsDUnDIjHWIaPNDKPrKFuYgsS747Io2tdm9do3ZwM8j6+so6sopUg4ip81EF6S0etrkvLYlC6lSy4ZjyPlFkZ+YrQin2yVj9rKwz+0TDVjjCyfpGz4/bycM6TFNONDGaY0ZLkWcyZkkdY0tpIKSzcmUGBZFQgCi6iMQBkYr857oVBJAQVqAmGRumi9wg0zG3OHzCME5JNktu09YhgbRKrsF5j4KpjJkoFA6MCppjiKVyvKQGU8RFfs2ji1q6zqyESUiK8yoLOoF5gCAdZAJAwAiwyryYgVGRGYYawaRYp2K5RSewMJFagkV9k43a6q7jAsmWVJWYVreotKKGKhSQATXCuvOGs2UKXlrdONNa6iDtG/x3wvOSoNB1iggNdrhsJ1bj9C6FSVxHFWsZpKz3xeXBgMfxAe+F6TWG+J7TpE0wA3nKIJNr+7jyw8aRi7Q0t497FfP7l+lrWfdv6fYYWS13dRruMGC3njxAMLpNvp3kB4ROLfKOoiOC478HRuEnSI1r4VjIGNplDXGQY+gG9On/ACgP4ZZ/ljzno1NuWlxvfyN7+mPRtPj/ACpH4B5UjzGyPdtjH/uA8iQT5GOnoN6c16lWo2cWeomcaU3A+NIP0PPreln8w8MR4ekL7EKywT3gLp5H4x2xukOpoVoeWqvpyjDOK3RcmV3pJotpcwGXVSD1kk7DWrJXlUbxD7QmmevliYKBhRZq7GOsDUreRqIZ6bsSz5OGBpeQj2SN+44R59KtTWad1yjAkpNTUSe8DuPrF9L9+ng/EuAn8LzX1+56WhDDaNYMIrVZzZySBekt3l+7vXd6QfY56sqsjVVhVD6q28ZGD6BhRhh6RmjJwdmS1fcUybRgGVqrmGriNl73MINm9VaFuTgK6m+OziIUW2xvZ3vyxelnF02b1+ESy3VlvyzVdY1rtw90POCe69wUhZpTo9Ns7X5dWAIaoANaEFb65OKgQmnW1llACpu0FFCgXTMDMVAFQw28c6xe7NbSBneXZ8NkBaW6PSp6s0o3GPe1fxAeoiylqZU3afAThGovUQ2SWEmAAsOtmdZiKLMU31a6bt3WppnVaa4lm6SlrOElqoWJRWxZSQa9oDFdmGGEDK82znq3FUJBKNRlJGuUT3Ww+s4Q6QtjTbVLuymqsx5oBKgstchjQ4UyJjoQnGe6Mc6M4clxYYV1bdXjHdl1g7IitGkKTqFSAyyiDWtS0lSQMdqucBjjsgpXR2rgMqhcOPZ1GGXBWwGcjhgVOFKG6ca0bUcK4jb74eWDSMwACt40FQ22mOMD27R12pVwwBHZIKTKEmhuHPIZE5iALxHziW7oguuj9Oymqr9gk68s64Hwziz2JgRUEEbQa+ceU361Jzw9PlBVhtsyUao7LwOB4jIwlibHrcyzJNS661HmOEI7X0dlJiUFNtTTnCfR3TSYlBMRZg2jst8D4Q6snSyzTXPWEoFooDLUVIBY4VGsAc9sPB+YrQsm6Ok6kVuALelYDm2dRlKpyUe+sWx3kPjLnSzuLCA7Ro1zktd4ofSLlYraZTrUpPsgcT8oTWhDry3Ch8TX0i52vRUz/TfwMINI2MrW/RfzMF9TF8MSt3KxPkUO3WCfdsiMGkTWzSEhagzVbcnaIw3YecV+1adDG7KU1ORbwwEXqrFLcr7qT4G7zGgeZaWh09nuKFIyAHgN8AvJU6o8wqkMm0tjs4u24saadkZBr2MajGRcqsBcWWLT+Mpx+Ej1+EeUTjS0k7Qp8gPdHqWlHrLfPI/XnHk+lDSap2qvvizs7iSJ1PCPT9C2i8lNZun+Ja/zCDj6VHvH1vitdFrT2V/Ky8SpDjyakWKa2R2+oEZ9RHGY1N3iMtDWgEGWeK+/4+MVvpXo26xenYfsuNmw8vhsg1pxlurb8ffD23WdZqHCoYYV3jX5iM2TpyUkXxfRlC6MaW/Z5hkTj9kxqD90+y49DF7WYQaHP6pxEeb6X0eQSntpih+8p1H61Q+6I6b65BJdvtFH2ZOF4a0J2jV/eNeopqpHvYfX7lK+CWD46FzUilDlqOzcd0JdIaNKN1knsNrHstx3GDrNOr7/AK2xOx1HLUdnyjHGTix2ivSbSWJK9iYO8hyamz5QdZrVU1WqsNWscNo8o40no+9iMGGIIgeQwchX7Lg4MMDX68YvklJXQq2Y4mNLnLcmgCuANOy3/wBTuisab6MlQbql0zunvLvU5+/fDtXIN2bSpwDam474Ll2pkwYX02e0v5ScxuMZ1lB3j/hap7WKHpC1THEslmZpLVVbowF1lNRgSe1X+8FSZhMpJtQQ1cVqLpBNQQcVI3xadJ6ElTxfQ46mXMbnHuMVG32OZJNHFMe8O6fzfON9HVKWz5Kp6eMt4ew3fpNNMtZbsHVaXbw7QpqDZ0jiVpeWcGqvKo8oVLa5OHXq8v8A7ks3k/UDUp6Q3k9H5c0AyrRfBxHdPvEbE1Yxyji7MJUqRVSDwMdqKQA/RGaDVZuI4r6Axx+wWyXrvjYbp8zdMG3mKNlaNWeZ2n/N/SsKzbpy9+Q/6FLeS3tkCrp9EJDpOTEkEynpQ7arUeEGJFy2S2wiC0PsJHDCEMrpTZzlOTgar8IyZ0hkH/rSv4/nAoNBczSE9q95v4j8YrVuzhradNWf/Vln9VffCm16ZlA0XPctPOL43FBTL7JIEDSLT1TiZg1wq13UaMDSvLfDKTMWYCDRwRgVejocclbstwNMs4VaS0ayCuDpWgYYEE5B0OKnDeNhMO49GQpI9IsWmktMu/LYfiU4Mp2GI5rAZjw+UebaLthkTA8s7mU5MNhj06yShPlLNkmqtq1qdYO+OLqNL3LuuGbadXJeoGZ41UMbiK3aPcZrGREYRavcltjO2GqPw94jyvTYoyHdTwI+MeoTwAjcDHmenxluZh5n4Rp0GzYajwjzolaNWxlPJgUPmVi7g1FNuI4j+wjzPo3aCGIAxKsBxFGHmsejSnqlRqoRwP0InWQ+K4lF7EkxLynx8sIZ9H7RflmWT2kqRvGFfjC2YaUPsk05Nj618IhWcZU0OOe8jPxHrGBxyVjQmS9KNGllvr31xG/aOcUG21lus6XgCQTT2Wj1u2hSARiCAw4HGKBpixBHZSOxM8AYt0VbF4sacO8jbr0LDonSn7RL65cHTCao3e2B6/KHEicCN3x1jdHlWi9ITLHPwOA1ffSuUeiSZy3VmSzWU+I/ATmp2D0htTp8HePD4Kac77PkaHDh6fKANIWG/iMDu90GSpgpuPl9bY7H18oyxk4u6LGrimy27/pTqGuAbUeOwwSb0r8UvzXcdsbt9iVhiM/rkYXSLa0lrk3FDgr+5otxUlePt9iL25Gso0N+U1DszDbiNcGLMSd2GAVj7Jyb8pPoYVMlO1L4ldTDasSJOWYN41HMRVKncZOwr0x0XZKtJ5ofds4RVlktKYmUerb2pbCstjvXUd6x6TIt9OzNqRkG9peO0RFpXQ0uctcD911+sIenXnDaW6LG4zVpFZ0Z0pIIR2Mp8gsw30b/AMbnPhURY002fbl1/Jj/ALWx8zFP0roZ5YIdRMTbT1HvEA2S1TZP7s9bL/03PaX/AMbn0Ma1NyV4P349/uUT06W/K9OfY9FlaXszmhZQ2xxdPnDCXJltiAp4UPpFHsOkZNpF3AsO8jjtLyOY3iojp9DrmjPLO1GI8jUDlB+oUXaaaKHQvvFnoVg6OWWc6ibZ5Mz86K3qIUdKuhNhVzdsspR+EFfQxVpU+3yTWTbGwyExa+YNP9sRW3T+lWPa6qbvBRSfFRFsakHxL/wR0proB6S6JWYVuy7p3M3xii6Zs3VvQVwwP9NeXpFs0gNKzB+6ug61eUfMNCWV0YtKN1k5DnU4hyeNCY0xrQXMl7ixpTbtYXWLRtoehSVMIOINKA8CcIcmwWyWlXlF11g0mEcQCSIcaP0y8sBCA6KAApwKgagwxHOsPLJpWU9O1cbY+Hg+XpwiqWqqxey2Lnplbc8+6yQ/eBlHxX4jyj0foL0VtFnQzhMBSaAerHaw1Mcaq26hwjqdYZZcO0pGcYgsoJ+cGy9J3TrQ7QYWpqlVjjb5lXcyg7ph1qnjJhTlUfKNRpdMlu+qzRtyYRkZ/wBPEnvZCO0kXDwPpHmunxhwb3t8Y9KtAFDzjznTq4NxPqsPoeWaK/hAdCz7kxDsYHzxj0XQ0zsBTqrLPIlR/KvjHl9mbGL9oifUn8YV/FafzS/ONepjeNzNSdmWOSKpdOYqOeY9YhtAvLxx4EfL+WOpEzGo1ivMY/ERttdNRr8Pd4xy2rM1pjXQVoDIUOa9ocPaHjQ8zAenLCHRl2Yj3eEC2KdcmBht/sOYwiwWsCgZcRSo3g6vrWIomnGV0WRZ5bpKyF0IOEyX5/KJeh2nOqcypp+zc0YH2W27oc9ILHcbrFxGfFflFQ01Zbp6xMjn9fXlHVoTjVhi+pTXjb9yP1PUgSjUrXWp1OvxEFrMqNxy3GKX0Q0yJqdRMbEYy2Of17osUqaVJDChGDD0I3Rgq0nCVmNGSkrjRZmYPMbRtHwgS22cEGovKc9fj8YmDBhnvBjSzKZ84rW26GEKs0g0qWlatqfLfDAgTO0po2o6juMTWuQKVGI1jZ8oToplGq4rrXZwjSrTV1yJwNpVpNbr4N68NoieVNaWarrzBxDQIsxJq7RqPtKY4W0mUbszFTk+r9WwxU4XHuP5TJOFFwbWh/pOsRW9L9HASWl9k6xqPEQwZA2IwOeHuMF2fSPszqnY4GI/MNY3xUouLvEZTaPOrbY8QJgKuO6wNGB2q0F2PTs2ThOBnJ/qKKTF/OuTccDxi96S0XLmriAwOIYZGKdpPQcyUarVl8xw2xphWjNYz/Pk+hLjGW62Y7slqlzlvy2DKdY9GGYO4x2ZMUZZRVr8pjKmayuR3OuREOtH9J6ELaVEs6pi1Mtvza19OEEtN1h7df8AStuUfF7likllyNPQwSJ6nBhQ7svCBVmKQCCCDiCKEHeCMDG6+EZ3DzJuR2/QUub2qY/eWK5btBTZeI7a+fzi0y2IxU03fWcTpawcGFDtGXMfCHjOcOHdDKRQ7NpGZKwUkD7jCq/wnLlSGMnTqNg4KHaKsvh3l84eaR0VLmipA4iKtb9AumK9oecaoVKc/Fs/zqJJJ8DqWwIvKajapqPERkVJJjSzgWRtxKnxGcZF3c+TK8GXWcMD+qKBpxe/9ezX3ReWOHjFJ01meA/laKtF4mNV8JW5Rxi36BtH7nd1ks+UxfQjnFOSLHoRyEP4XkEcSxU+UdGorxMUeS72Z6EjYcInY4/7fePKvhAEo9scB60gqYcAdw8j845U47muLMf6+tx9YeaKn30KnvLX/wDQ9DzhGfl7om0ZOImqR7QBPI3fQxTON0OnuMbbZgwK8SvvH1tij2yy3GMs91qld27lHoFuFOWI8fnFa6UWcUY7BeG44D3wumm4yt5lyPPZitImYEjGqnZHoug9JftUsEU66WKEfeGw8dUU7S8sNKBOdPcfh5mA+jtteXOQqaVIU7wTHWqQ76nfqjE13VS3Q9NkT8K6jmNanXzgtGr9ZwFaxSZLIw60G+NRIpQ7jHUliDSOU0aQstT6wMC2mQGxXDds+W6CgK0GpgSeIOrZA9cK6waQRdgYpFUbDA7NR3iGNltKuKEVrmPh8IitkoEci3AjZCoTCKNrJod/zjTbNFXA5aS0rFKvL2a14QVInq4qDUenHZHFinGB9LJ1RDpga0Ow8RFXidnyPwrh8mY0o1U1BzU5H4cYZyWSaOzgdaNmOG3iIVIagbxX+0R0xGYIqQRgRwiuUMhuCLS/R1XqV7Lefzio22yNLqsxcNtMD8I9G0fPM2XefMEiowy2wNa7OrqbwrBCrKDs97fmw6lsec2WZNkGshsDiZbYoeGw7xSH+i+kMuYbrfYzMrrHBj+FtfA0MLNL2dZb0XI6oBnyFfBhX1jd8NRXfv1K5Urbx9i89Ztwjovtxik9G9JzOuWQWLIa0vYstDhdbPkaxay0U1KLg7FcalyUzCMVP1742ttU94UO0e8fCBXMcDHOFSXUGEWqxS5gxAYbRGQGs0g4GNQ2LXDIyZ//2Q=="/>
          <p:cNvSpPr>
            <a:spLocks noChangeAspect="1" noChangeArrowheads="1"/>
          </p:cNvSpPr>
          <p:nvPr/>
        </p:nvSpPr>
        <p:spPr bwMode="auto">
          <a:xfrm>
            <a:off x="143608" y="-144463"/>
            <a:ext cx="28135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a:solidFill>
                <a:prstClr val="black"/>
              </a:solidFill>
              <a:latin typeface="Arial" charset="0"/>
              <a:ea typeface="ＭＳ Ｐゴシック"/>
            </a:endParaRPr>
          </a:p>
        </p:txBody>
      </p:sp>
      <p:sp>
        <p:nvSpPr>
          <p:cNvPr id="4" name="AutoShape 6" descr="data:image/jpeg;base64,/9j/4AAQSkZJRgABAQAAAQABAAD/2wCEAAkGBhQSERQUExQVFRUVFRcYFBgXGRsaGhgaGBcXFxcYHBcXHiYfFxojGRcXHy8gIycpLCwsFx4xNTAqNSYrLCkBCQoKDgwOFw8PGikkHBwsKSwsLCwpLCwpLCwsLCwsLCkpKSwsKSwsLCwsLCwpLCkpLCwsLCwsLCwsLCksLCwsLP/AABEIALIBHAMBIgACEQEDEQH/xAAcAAACAwEBAQEAAAAAAAAAAAADBAACBQEGBwj/xABGEAABAgMEBwUFBgMHAwUAAAABAhEAAyEEEjFBBSJRYXGBkQYTobHRMkJSwfAUYoKi4fEHcpIjM0OywtLiFWOTJFNzo7P/xAAZAQADAQEBAAAAAAAAAAAAAAAAAQIDBAX/xAAiEQEBAQABBAICAwAAAAAAAAAAARECAxIhMUFREzIEceH/2gAMAwEAAhEDEQA/APVqszwaVLaOXYgU0bafaM0AnJEXM2AzZjwoLCs1hAe+i0xcLKJjfiyrQlz4k2dSEEq3xe9vgzyNdVMiCbwgSjz4NFQqLSaROhqWqM5KuMMy1/X0YVB14GsxUK4RxSucTKdgapkCXOO+LTIDMWkVJA4kfONJWdjvemIZhgFo0kFJlhASCHvUxwrVhm2PKCIU7sGqWwr8oJzlF44umadsGSswuFH4T1A8ouFk+74+sVShhJMdUpv2/SBEq2HwjjH4fJ4mHVu+OXkfSK942MVUv7pgSZxejcCY0jOm0zNz8473u5X1yhUXsaeMdJO6AGTN2A+EV7zn09IBrZkcv3jiS+Z6esEFHv7vFPpHRN305f7YXMk/QaIJZ2PzAiiN94NpjpnDbCYvfB+cRe8RtHApMRYoz9oH7BXrHO9Tv6GFRNG0+Hyjv2kfEPCDBpnvht6v6RL/APL9coVVPORfgkHxcQM/yvyH+6Hga6iYq8BBiBUee7jEBmKiKmb/AK5RU8ukMqXmcvrfhCilh8X+t0N2gja8JqU0acaiwRC93WkXJ2sPrdAO8joWcgIrSx08IgMDW+cUcbzwi5UGUq+nEMIOwxnXtg6mCSFl2IA8YKGolZ+jFVrO2F0pJzHOIocPGIWk2Yc/EwEncPCKzZwH7QAWgHJ/n5xpGdgptABBKcDuq4w4uIjE1I35Cu9jWjwt9qJCgBgpJBqPiBG3NsItZ1EsT4DbtOcLjfNFnoczBmUdTESE5XeQfxgCpwzA6/IRxM0bD4iNGZwBX3eh+Qi15W0eMK3l5A9PWOHvMwRzHlCMZc8jZ9dYqLWdrdYE6t3UekVJBxSk8D+saRnTH2l8ZnJ/QxdM/wC8fP5Qqi6PdSPxRZS2wS/j5GADm15BzyMVXagMSE9X84WNuVhd8PUxPtasLh6ekOQrTItqPjA5H5iLd+KMscxCqJ2LpA5N84t3QxZPWGRsBeRS3BXrFxeGKQeD/MQiZTe4TwI82ijgY30/XKJxUrRXNOSCeDeoiomH4GhFNuQP8Uj8PzgybSk4TD/SfMvCw9GVN3eB+bRUTFbxyMDXNpSYRwELG9kpZ33f+UOFa2UqO2Ok74WE7hHTMJHs+Q/WPPegrO0tKQWK0uchU+EJ2nT6A7AkjIm76+UKaU0XfBKeaXLcQcUnfUHMGMkylJJSkvdDlKsQMi2Dbw/GETYT2hBxQw3F/BosnTMs5kcvSMSY4SFqAYv7KgVBi1UOTvygYmBQxFclC6eiqdDFSlj0qbUk4FPVz0gl47481cTgpx18izxRSDgG8Q3ABofcWPTmSfqsVmSmoXBGIwPTGPKFJTWpL/tlTmYCuatR9kcSfow+/C7deupsJ5QaW2w9I8vItCkeypRbJ6dC8aNit8yatKAlBKqAklIdnqagdIf5NHY2wQM24/rEVMO3wHpGWdMy0kAuaA6pvpY/eA8Gfa0GRpKUqiVBzk5B6CsHdKMMhL5qO1nPGgxYVbdC40mQppUlawCQtW1lDBOQbPfFhN1gGfjnsG3GJoQFFomouEBwSmjMWcsNUgMMCOsLqcrPA48XFTBLlzHcChS4IoClVM3YlwRRjxiyrTLEm+VBxNWhRvE+yAcGwqS+cbiraoGrgZUWkNvcFjwfjGVpvu1oSVewbxVcUCxKQEmjKiOPUs8Hy4Sk3vElJfOhJxrvaGDNupLpLjMnEuB0rHn5dpCJy5aQO7BSAt7pUwzTUADDrG0u1SwhrxKlJLVOqXTTe4fCN7z2RnOOVRVpmZAD8Q+UVNpXmH+uMUXaRx5+sU71RzAHEekbRjRhaVbByr8z5Rbv1cOJr5QsLOo0Kj9b2iosQyfo/kIuIpkgnf19Q0dFmViEkfPm584UMy77JPM4eNI4m3rGBbfeTFJaFxebp5v6RQpIxAP1vEKp0qr4wef6AHrHftoOLvtxH5IBRzaz8JI3LCooLYxolQ5J/wBsUJf4VeJ6kkxwTUjFPRX7GGRlFs3qH1tBbwgqbVXFvxpJ6E+sJ35ZzV1X8384uJSD/iq4Ek9ImqhqZX3vzEf5RA1yBtHVR/1RX/p3wrIO8NAl2eaP8QbqwjMJk8eo8lesdUCPiPJHpGeUz8phP4gfAv5RwGePi8PkYom6J5+qR29thYTt3l84qq1ja9Cwxq27Y7x5z0TE6abqmCiWNEB1HkA5G2nSMGTOKdUFSGDXVh002lm5FNIbkrmB9Yrve0PZDbGc+L8DFpdqSpV28lRDFSCpiB5J5ViSBvmhUiWsdH3apT4CF5i5JJvBSNw1vNm8Y0xJQQ5QQ+CkqoedX8IzrZo1AYpeuwNz1XS3ECDRhadZJJa5NfaDqBPAqIBgcnRMy9qhS+VOL5wZdkIrcSd9274o1eogkifdILFO/HxELTwouxzfhMDtdnZQCbzXElRU4163gAwoKepj0CLc+CkK44/mAV0iG2JukFCa5uX/ADPAMedsst1BJJF4gJLOHJYOxFOYhrTekrLIUZMs95MTLAVMbUUtRqUgqJFHAo1Hfa9MlSzX5Ec3S9YUOh5anUCLxLs7qL1okAlukEGJo/RJXLmzVqSiXLlpN8rQxWQlpdSSmpIcthm8KLuKUtMsghEu+TSoF0muGCsnds4lssKu6VJvslS7ygQ3ugYPuTX+bF6LSdGmWDcLFmcKIPVwYNDWVY50lCFOoJVK7xPtFLNQEGgOBqId7KaQSqapSmEwuNUFIIKXwwNA77owNPWqfaTIC1KuypKUEmrkBIJxLklJVeNdZsjFbFZJt9C374ygpQE0kgBq+8CAz4EZxN8w57fV0LSbrVJWxAUB7pSMcHK3G9AjK05o1TFMtdwS1UDbiGBJYULM26PLnSPdJdd+UtRdWs4WGpdCgyU3iS4fcaMW9EdoyVqRPKBKnS1BE1dAClim65Ac6zFq3UsYnZPYy0voZ7ROSFkKQlRvEgB0jNt9IakS2lTyrEB00IcMcBR+UY87Sdnl94JIBEyiwpar9xQJ1UAggd3jUXSpL1xpYpM6SiZLXLmay6jWIlpUHA9mrbXrXdGl5+MTOHy0tIzShd2Y14JSNUA0CQBXgBhARaAcLx5fpBbRYjKQHtBUtwClCWAfA94+uAMd7xmzZSlV7yYpJzcjDdejq6fPZkYdTh23y0BJOzmph/peKLAzVLPMfJmjJ+ypFCVHioHzJi3coyS/4h5ARtLWNkaKrYlOIfofICF16SQf8Pp6wreSP8OXzX/ygibcoUSmUD/M58T84rU2Ld6DUBvwt4gF4sLz4g838APlFFWu0M9+WnmP9JgJtM3O0DgVE+TmK1FkOd6E4g8lesEFtl5qI3FvO7CctyHXPcfcCielIo0k/wDvL/CkeLkwaJD/ANtlD31jYykt0TdMQWqWr/ECuLk+MZ/2hKDqWWar+ZQFeADwZVvtR/u7OEb7pUeqvQwjNosaT7K+RSoeafIwwbFMTUK/OQPzFoylzLcRiBxASfEAQM2Od781KNrrAbpSAa11TZwxP5/QmA99tKvE+N0xkTEISRetKVbWExQ/qAIPUwX/ANL70+v8sz9IpOvTCeDXHr8y0cmTxsPX0MIm0E4hh9bB84JLXw51Mea9JeataqJIAzy6l4Wm2GXJZSZgCyXLF1OMBSqQ9XGyK2vShcy5Yc4EnAQNclUqSoui+SSVlKVEOaspQZ4Alg0i8pClMlJUrvpwpdDqbUqk+7VV12whyyaUlqRevBnCSRUXiEliATd9tI4vQAR56f2rly7MqzpClharyiLoBLMa41AGGyMMaXADd041VKN6gLG6GCaAXiKl6qxeFha+iicmhBBBDpLuDvCsxvECmW0qVry0jgKdQxfnGPojtWhcqXJVLCCF0YAhTmoJoc23P01Bg4IoQCCRdcm6yV4GtADtGJiarXJqU7G4EeSv90BtNgunEAmtFN4vdJgxlaxBrtQp6E7HqDw8ISvrSWAKOGe+8584eDUXLmS2vppleF3xSz+MLoQVrSNVIUS6lqF1IYlyW3NzEM2e3FJxuPiU6r8QlgeYMFVbkuKJcZ3EjrcAfixhkTVbVy1FF72aMFJWndgSnlvEERpIDFCDxDeCWHhDVq7udUlSWGLJWOJKbqwPwGEzoUq/u1IWdiFa3/jWy/ywBbvZSviTwZQ8LreMcVJJ9iYk7iSKfjAHjCU2wKQplAhXwkXVc3rAlTFA5jxELD03adFzGK1IBAzo3UGvKEVy3FbxagrQDZw5wxZ7SoFwoDeDdPKGDpRVL4B2lSQp/wATXvGFg1ky7Ls34jxpGxJ01NRKVL13V7yFkBRAATfQxvsRexBJJqxaOotcpQqht6Fs3KYFeYg9nsllUSFzJiBk6ceaSunIQYJSH2xSlqUv2iHJYJBLY3UgMTuG+CpmDYOOr/lUHhtOjDhLHefyKSqnBJKh/TAZ9lUmhug7C4L8Cxi+PPtTy46GqYM0ncyAk+DjwgapjualslJDdU1gkyz7UXcSMfMw5ZLGCkkVWkORm2ZHnSNfyzGX4qRXY1hAWUpSCWALuaYgevSBIG3GlO7vY4VGHhG1ZdIoS12mDnWPPbALXbEm9dlE4XVFIA3uTUcGaHOt9i9L6Z6ZaXqOZQpPiFxZVpKR73/iQW3uS/jGj/0/vUUE2Wcim8Eq4DPkYvYuyE0rN5RlpZwoZ7mcMeIjTj1JYy5dOxjL0mTg/G6kHlFDPJxXPHEAj5fOPUWXsqruV31POUdW9VKADi6UgrJFa0FI8iqcxIJukEg3TmNzjyi5zlReNg9Dgsq3YH08YoZW1E8HaQW6pYiBuhQdkKOwoUD/APWov0iibQgEsANrTJgPIKHhFaWHZUkKoVF9il16KIMFNmSMgeC2PMHPrGaoAipLbSlRHUJMFkpQ1O6L7DMSfIND1JpSkDFB4k/MZb6xZCUkOAltxcdTAe9yaVwKiDyesBXZEkuZZfdUdQKxRVrolt731w/WJ3p+MgcGHjCyUzD7wHBvOCFZR7S36N4OY856IkiUEOskYYn9Yz7dYbRalC4b0sBylBF6ju4JBfDIxe0TrwIanH5nLlBZMnuklQd1BnD4VocmhB4+2WcomkFISxoHfxzPGACaBt4j9cRyjanoSom+S+ylfWMaZZ0uQA42kinJq8KQ0IlRxHV68mrGroHtOqzlaVIE6TMIM2Wt3LAi8knBVcSKsBTGMETFILUIx+uUWlTCcKQsOV9SnLDp9sSlpEwd4m8QlQJKUKQTW9vIyrkGeStKhJVeY4KGvxANSMn3ZR4yz9q7TLlolX3TLUFS3qUt7oPwYUyYMRGvo/tqlYRKtadRIUO8l3gsOxQSA5N1QxBFCabZxetTSWmJUyUlHcmXNSkC8ggJJB1lKJqQaauTUVWE7OSuuO+g5PhG1aNGBaDN1bRKJ1ZkpiUjO8PfZuIwjKttnWhIWnWQfeYuOKSNXo0JQiJVMWVVgz8MWx2h+EdUVpAJIIegVdWA33FvTezRnSrUDRTg7cukFRZSp1OojJVWJGAc4Q9Js27tbPmFImKF1KWuhKbrUZ0KBB6dID9olLxQh9qSZR6G/KbkIGdBWgKRLWyXBUgLNGzIIfd4QtaZHdLuKOGJFRxG2GRidYZK3uzLtQ/eJ1Q//clXh4CKDs7NAvoSVIqy5Rvppvlu3MQus3VXkKPEUIOyhOTdYdT2ntAl90Ziiimq5GH3kkK5O0MXwzVPX2Sc3DHqM4qGGShww6Rpy9NLNJir4BoJiEzaH7y9ccQqCyxJV7jH/srev/xWgXlclQZCZ0iRe99DjJWr4nV6mHgq0oS+vcbLXltwqiKr0Uh2TOQCz3ZyTJV+Z0fniqtFzpRCrq0PULSXTymIJB5GGF7NpOo/s0HaU3pZP/jIR1SY1VaRs6pPdrkKByVfKg74qCSh+kZ0y1LU19QmMKFaQS38zXvGC2HRqptLpSM1PToRXkYi/wBKiS7Gg+ytH9V3wmhP+YwYyJktlayWqFXSK7lpcNzhi39nwkBKFErbFWCuQwjKkJmS1H2pagHOsE8nBqdwh5ha0laUmKBYqJPvJWpTH+ojwgR0pPfVmsoYBSUkcCAA/UQNOkVK9q5M/nSCf6mCvGG7JpGWFArlXh8IWSn+lbnxhYZK22mZNu0KVD2lIWUpVyBN09YR0ho6epJXqkJAfVS7EgXipIBo9VMGFTQEj0VqVImEGUBKprBd6p3FN5IHECLyJaxVOs2Sbs3qEl2IdwRF8ed4+Ym8Jy9vngRVmDg1CqENiHGbiGEufaFMqkj+pOMb9s7OpWXCwDmFCrPqh1EGg1XuksA7nEWkez6gU9wEJQEBKiokFZGKiVBiTuEdE6vGue9LlGPLQnFKlp2hJpxJKnaLTEoof7NR3kAn+pKlE84DbbKuWWmOG2MQOaDTHOFRPljMngK+LdI1l30ysw6t05qA2VI/zjyjhtoGJHJ2/wDzPnCd1NC55sB0o3KOgH4kbrxr4EDwikNmdNS2IJ2t6QqsvUEcyB4QK+Np5NF5ZAwc8f3jgd66Jb4E8hT0hs6fmjVSoICQQG3+1XfC65lM99aebwpND+7zDv1zgCTUEvntMZc6xXgQMTSNLu2QanWo3nv/AHgKbNcFGO4+VYCYSkAEg476DrF5+jZkuUiaof2cw6qkkEOzkFsCMCMs8n1J5CjrANsDNjCcxEu6pAJDl0g4A7eLU5wFjJEyLhTQNUsg7niFGX0YA1ND9op1lXfkLKai8MUqb4k4HY9CMiI9zYe00q3JCEj7NaaEXVMhRYupO1QABukYP7UfM7h2ECCSFlJCgWKS4ONcuMTYqV9am9misFSkJSsNeu+wS2IGKXIP6Rl6Psyk2mXJVf1ywSlgVZ0LEFNKkZPUYx5azds7WhaVpnqdIZmF0hybqktrBycah6ER7XRHbqz2kXJ//pZqklJUCUyluGLLd5LjeP5jEZVy69ZZdKyLRMVIlqQpdnOCapAGrQnY7Fs4zu0umbJIUkT5V9TkJ1XbMgl2HDGPNW/sZMkXzJKw6SkXVlJKCxYLSQFJcDVLYDGPMfYFBetev4G+5UNgN6o4RU5FY9vZrXLtF5cqxqWlNCymSnMEpvAqFcAksxiumNGJSykS0ge8pAXTjeJDbw0afZgWaVJmz5QmJEtIE5U4tQOS13VdqipOsNsbWibfLnoMyUq+hynHAhnTszEOYXl87NnBqC/ABqkmrNWrVyA2RRNlUp7oKgPhr5Psj0Wn+2ykTlWeXZ7xQ2saIc44AM2FdmEZa9PWiqSsywBfShBZRSrB5hLKPB86Q9wey0gzE6rqSBilQp/QqnhHoJfaWdLlCWGuswKEhKkjYGoOkZditUhd7vZpExioS8Vln3kKVQ03YQmm3KL6pSkKCXUGDnAXviZsgA8RuqzG0rTJoWllQxUpDKO4qQanewiyNLTHJultiSmYAPw3VJ5vGHaCtNVAitN/AiioLKtwZ6g8D8s4NGHVadnKWSO6miglpvd2sGj3isAK/CIBaNMT0radIQwwBCgeSjjxAg8qeVpcgLG1Qfx9ocjF5M9IGoVoD1uklIO9CqHmYct+xkUVpsKaijumgL6KOv4iCiYgj+7I3oWf8q38xGrMlWRctwnXCaUCCo7TdFyprGauRLFSVy3+NLpOxlJ9INGKGWlqTBwWkpPIh09SI4lJFWcbUsodUktBDYlLH9ndmUr3ago/0jWHSFTKKCzkEZEMoeUF34Hj5aUrSSma+VJ2KZQ6KcRs9nbCJyyooQkIzAIBJwF1Kglmc4bIy/syUWYzJ3e31FpIIoslKVAC8HU4LuktRnekep0Ro5dnlBQUGAvTEnAFtYhWNAGq+GURt+leHlf4g2CzySm7LTfIdYcgG8WTQUCvaL40zePnFtWi8Ql0jiCXz2U4x63tNa12m0G4L6i6kpBapDJD5MkB3bOPDTpC0KKVi6QSCCzggsfEGOzouTrrAtUKvdXHmDFk2val99PSBBR29MeYxjveg4ivCOlytwWQYknw+gIIAgZvw+vGF0T9qn3P6mKGcDkfre8cD0RJ0w5DnQmLWbG8o0zeldmELqZ8eWcWSp8i2Qz6UbxgI3OmoJoOA/aAzVAjJtmUVVMbJoAu2DOAKLqfZ4QpPs4UoA+HzhwFwa5/VYUn2aoI84QZlqk92r7p5+cJkbKxs2yS4YgvuyjNEti6ahOL4dM4aQu/OBP184iJqWLprkXZj/qG6CpV3imLA5NToIBOl3SRsgMUNQuN4q44g9aP8ouabeEJkRfvTmfoYcYRvUdnu28+yMkETZOcqZVOPunGWeFN0e9sGk7JpBJEvVmhJPdTKLG9C8FDNg+8CPjYmQax6QmSpiVylqRMSXSU4g4c3BIbAgsXibxVK+maQBVZxZrxRLCitUsoImKVQi8PfajMchmKI6P0atAVKlFkK1pl+awegBupFS5SGd+lMm29u5l4GalC5l1ImJDhIuhQTmdfWqBqhmZyWVtXbWZ3iVSB3SUhgAbxVgdd9VWGDUghWvXy9EJAN69MogkJSpgD7QupBLMPu445xfQPdTpi03WMuiEkNdTR2DlgSHZ9kZNj7fyp1LRLuTAKTZT4gYqRi3B8cBHsuy8uVNXeWJcwCYky1OlRSCwIBxTV6U9qItvpUk9sHS/YUTAZkyWlKwDrpUUpWAksShVBlUHrHnJNonISmWFd5LlqBSFBxQ0NfB4+29q7KkyVAszGPlmjdCXy6klQukkJJYFqXjkH4Y4w+3xulvk3o/SAJSkqLrGuSl5YUogJASTgKkswrxgukLH3cwlctKJalES1SlFQcU1pagCkbx1hpHZ1alAqSEpvVuYpu4BgGIcfvG/bbPL7gic1y6Lzm7szBBBcCorEreTXoeYhygP4HbgrHkTAUzSMUsRlgRxBYxq6E0mEPLCVKReJllRBLMQlLrNaM1XL5Q7alJmC7cClBVUqcED4gFByGOIMEorzp0ik5gMK1+TeUFstvCg6FKG0VHKHrX2alTKIUzfi/wCXnGDN0NPkkmXrNjd1m5Y+EXpY0zMS7lI4+yfysH4gw3Z7fMUhTLICMpyRMQcaBRBY0wZ6x5hFvIxx2YV9d0bdonqQiUgpSTMBN5K3SoZOnAMaE40xjl/kdXlw7ePD3yv+1t0+E5beXqN3QiDNmJXMQglBdF2ZnStxZc4DZgI2e1mlRKs112vuVbboqrqWS28x4jSE8plhOavLP0hK0aSVMSlK1qUEkBSlOpkuSEh/aq5fLlHZk4zXPu3Ck/SUyXMeWElQLk1Beozp8WL5NGBpW0rmzCtQbGmyrknCpJxaNy06ImLTqmWHzSou2zXLPhXdGbpkGSm6oOtYcZsmovc2IHOK6Ny+kdWbKxrsc5xULMWB3R2uJqCZ9N6QVwRUN4QNxtB4AR2Uo7BzYRxO50od2V0fzjolrxKqZAZxcTC/6P5U5xyYRnXeYZKGccC5gS5m6LhYLhn4GKBD/XyhB0LDfXlHUrH6mkcKBmYqtP1gekAUlVKi7ufDnlAJ1nuEmlcd8HkJxAAp9dIk2W+YxgDKn2ZnITTKB3SU6qjvB+Ua4GR2bIz1SShf3VbIARRvwrFVBsYO7Eg4cIqBStRAAlDYI4lUECsmeuB9RFCYRuFEQKIiAxFGEboXwh7RWlpkhaZktTKSQQeHDEHZGeRHUqMAfTVfxXXNSlM1AIZl3TdJoHYF2rRr3OPV9n+2dknAIQoILN3atU8GNFcQTHwzvOQ318YuFfsYntHdfl96m6LKHVImlLkkpWSpG041HGFLXal4WiXq01kvSmRqlfAsax8t0P2ztMhgiY6ckr1k9SQR1Ee30R/FOUtkz0lD4qGsjn7yejDbE9qpyP2jRt1DoKVIOBGH6Z7olinS5YQS5nFYlpCvdQoh7pNEigdsabI0RJs9plgyZgAcKBlqdIUMCwwY5Bt8ZFtkLQbs+Xq4BTBuNNWuyFuK9i6VtCLOsS0uqZec3lOQFF2Jzp9YsayWNE9RUkrlqYA1cNevODRQLk554VjLmS0AFmL/ALeAENaL0mZcsrukoK2vCqQWwcUdhgdsO/ZNfS+gZakEqSFU2G9StCmuPnGPYpyLhcd3cyLENhRQ+YePVyLUFhJGZfwMeN7XzgZagVlHeLSm8MfavN0B5Q+Pqld2MjTK1LdaFBQCSSlwlYAzD0bE+TxlWNF8G6tJKkh0AFNxwQQEkgKNXJArg+cITLEtMwpKgsfE9DTb4Ro6O0c5vEB0lJapvF6ADlXcYJ7DKmySn2kFnZ2LHgogPAe+TGrazNQtWqpQJLMWSXcMMQcRiYVVb5Sib6ClT4hmxq4Ed0rivEmJiYoZu4RpzpMspeWL+0Z0xPCowhE3c5ZB5w9ThsK+v3giScsYUUDtgiCRifD5RyusRdoVgSOdY4Zj/XpFVzDugbnYwgBoANsi3d7IVvHItF0lve4tAF7gGdevlFe8+jSOpVUsI4tHLnAES7+jR0qP16wMrOUQWg4QBYbmhe0Srwoa5QVU96DGB3i7mAEZqxgpLbWzgKZIUdU4bf0jQXi+2AWizMq8PSGRNYqygeMcSsilFB8IIuWWwhZQhHBFSX9mu7MQOoiFUQmFinIgiRaDA7d3xDSKiOhbQEtfi2cUJBiPADFkt8yUsLlrKVAioJDtkWNRH1XQX8T5U1kzgEkhiFMAcM/ZVzundHyMHOhjhaJvHTlx91teipFpSruV92bpLAFywom64Z9ojNSJkqyfZ0SxS4WSCVXyAJii41WSFEEjZy+WaP7QTpJFxZujBKiSMGpmnkRH0Hs//FF1a4UCAwVqqLFsHIONWL4RHbYvulF0X2hmItHdsCi4q8oJ95khNRQVNdtN8OLlJUUmexSkv7LgG6zZn4usYujdMWRE9MoKUoTVl5ykkAqJ1b94AgCmD4x9ARZEo1VABxiKhQ24VG7OKk8Jt8vH25FgmXrky4oBzqLbJ2cfeFEw1orsspMtK0l0gAgCpSk4qbFzTKnWGT2RlJmLmBZWJhCrpe6GN4pGeNWfBLUj0mj7WFVF1L7yK7GWKRp0+Oeaz6nLfEeUX2UUuiZk68qoF3VDOWdJIDvhWmyPNaY0AEsFpdRqVpATdZwQtIODjFhhyj60qzAJWQbt2qgpwwrgQ1OdIT0jY++QCEoIUGKi5cZC+K45nMRtOTLtfFf+mH3Vyyzsyi5bFqNtxIik+zLBo5BqCDQjIjjHr9PdjwCoyrs0Am8C4Wk/DeQ18Y1UHpzjy8y2iUShXeSyPdJFODjCLRhJCyNo4D6aC3xCyfCLgxz10rlezyiJgRVBEGEFJpLiCS1wAqdUWfZDIVVpYs1YKFuM+sJS0Abtm0wwIRrzTgMt31SLGS316wvMXSOCaS37UgAxmNTygAW5zJ8IJdpl9cYqtTYGAK2mrbI7KU4aKiY++KAtXrATs5GeTYQoqUCnYRDS5lK54DCAT0sx2hoZEi4cRWGpiHS+Yha7AuVHjrZiOhMcaAORYyiKl2yOXWOFsukcBhYEIiRBEgwI8ceOvHIRuvEeORGgA32k1ZgDllGxojttarOkIRMdAwQvWSNwfAbsIwQIkMse9sf8UlEFM6QhYNVFLguMDWvjG5Y+1BVKUUFQlrcBKiCpBDVBzTXbxaPlDNujT0TpUyyygVyiXXLdnLFN5KhVC2OIxZi4pFyo5cX2Ls/phcxAC1pUpD3FpBNMgsYpq4eNKTpNVn1Uyk3LxcBrrHWvBqDOhaPmGi5y2MyyqWu57YoFpD0vIGIpilxQ4YD1Whu20mYAFgoWxBJUShTjAuaYO5oDF+2Xrw9daBItaQULuTAzF8SDgUlju9YRm9kQ9Atvui8OROFcozZdnSVJnShMBQqt26pJLOHSA5Fcnxj09ltk67rpSSS76wocKZQ749Jnn2/P/rFk5/WQiRIwdKg9POCSzQxIkIFzlw+cGeJEh0g31oOnGJEgNUxVWX8xiRIAJmIHOPs8/OJEgCpDIitniRICAmmnP5wwv+7PAxyJDIrZDQ8R5wKbHIkB/K6sorO+vGJEhfIgJjpiRIanI6YkSAORIkSEaRIkSAJHYkSGFk4mLScesSJAi/LU7NzCLZZSCQe/lBwWNVgGu8Uj2v8AEySlNqF0AO5LBnN1Jq2NYkSHP2Tz/UTsxOUJsoBRDsCxNdUY7cTH00GJEi6nh6f/2Q=="/>
          <p:cNvSpPr>
            <a:spLocks noChangeAspect="1" noChangeArrowheads="1"/>
          </p:cNvSpPr>
          <p:nvPr/>
        </p:nvSpPr>
        <p:spPr bwMode="auto">
          <a:xfrm>
            <a:off x="284285" y="7946"/>
            <a:ext cx="28135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a:solidFill>
                <a:prstClr val="black"/>
              </a:solidFill>
              <a:latin typeface="Arial" charset="0"/>
              <a:ea typeface="ＭＳ Ｐゴシック"/>
            </a:endParaRPr>
          </a:p>
        </p:txBody>
      </p:sp>
      <p:sp>
        <p:nvSpPr>
          <p:cNvPr id="31" name="Date Placeholder 30"/>
          <p:cNvSpPr>
            <a:spLocks noGrp="1"/>
          </p:cNvSpPr>
          <p:nvPr>
            <p:ph type="dt" sz="half" idx="2"/>
          </p:nvPr>
        </p:nvSpPr>
        <p:spPr/>
        <p:txBody>
          <a:bodyPr/>
          <a:lstStyle/>
          <a:p>
            <a:r>
              <a:rPr lang="it-IT" smtClean="0">
                <a:solidFill>
                  <a:prstClr val="black">
                    <a:lumMod val="50000"/>
                    <a:lumOff val="50000"/>
                  </a:prstClr>
                </a:solidFill>
              </a:rPr>
              <a:t>Tuesday, 10 December 2013</a:t>
            </a:r>
            <a:endParaRPr lang="en-US" dirty="0">
              <a:solidFill>
                <a:prstClr val="black">
                  <a:lumMod val="50000"/>
                  <a:lumOff val="50000"/>
                </a:prstClr>
              </a:solidFill>
            </a:endParaRPr>
          </a:p>
        </p:txBody>
      </p:sp>
      <p:sp>
        <p:nvSpPr>
          <p:cNvPr id="9" name="Rettangolo 17"/>
          <p:cNvSpPr/>
          <p:nvPr/>
        </p:nvSpPr>
        <p:spPr>
          <a:xfrm>
            <a:off x="1115620" y="620688"/>
            <a:ext cx="7843333" cy="707886"/>
          </a:xfrm>
          <a:prstGeom prst="rect">
            <a:avLst/>
          </a:prstGeom>
        </p:spPr>
        <p:txBody>
          <a:bodyPr wrap="square">
            <a:spAutoFit/>
          </a:bodyPr>
          <a:lstStyle/>
          <a:p>
            <a:pPr marL="457200" indent="-457200" fontAlgn="base">
              <a:spcBef>
                <a:spcPts val="300"/>
              </a:spcBef>
              <a:spcAft>
                <a:spcPts val="600"/>
              </a:spcAft>
              <a:buClr>
                <a:srgbClr val="A63212"/>
              </a:buClr>
              <a:buSzPct val="95000"/>
              <a:buFont typeface="+mj-lt"/>
              <a:buAutoNum type="arabicPeriod" startAt="3"/>
            </a:pPr>
            <a:r>
              <a:rPr lang="en-US" sz="2000" b="1" dirty="0" smtClean="0">
                <a:solidFill>
                  <a:srgbClr val="002060"/>
                </a:solidFill>
                <a:ea typeface="ＭＳ Ｐゴシック"/>
              </a:rPr>
              <a:t>BNL power coupler: Numerical (HFSS/ANSYS coupling) Results:</a:t>
            </a:r>
          </a:p>
        </p:txBody>
      </p:sp>
      <p:sp>
        <p:nvSpPr>
          <p:cNvPr id="92164" name="Rectangle 4"/>
          <p:cNvSpPr>
            <a:spLocks noChangeArrowheads="1"/>
          </p:cNvSpPr>
          <p:nvPr/>
        </p:nvSpPr>
        <p:spPr bwMode="auto">
          <a:xfrm>
            <a:off x="4"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it-IT">
              <a:solidFill>
                <a:prstClr val="black"/>
              </a:solidFill>
              <a:latin typeface="Arial" charset="0"/>
              <a:ea typeface="ＭＳ Ｐゴシック"/>
            </a:endParaRPr>
          </a:p>
        </p:txBody>
      </p:sp>
      <p:grpSp>
        <p:nvGrpSpPr>
          <p:cNvPr id="33" name="Gruppo 32"/>
          <p:cNvGrpSpPr/>
          <p:nvPr/>
        </p:nvGrpSpPr>
        <p:grpSpPr>
          <a:xfrm>
            <a:off x="783277" y="1268760"/>
            <a:ext cx="2719944" cy="3266474"/>
            <a:chOff x="848544" y="1268760"/>
            <a:chExt cx="3076705" cy="3384376"/>
          </a:xfrm>
        </p:grpSpPr>
        <p:pic>
          <p:nvPicPr>
            <p:cNvPr id="23" name="Immagine 22" descr="crab_hfss_temopprofile_80Kintercept_1mm_rad300K.PNG"/>
            <p:cNvPicPr>
              <a:picLocks noChangeAspect="1"/>
            </p:cNvPicPr>
            <p:nvPr/>
          </p:nvPicPr>
          <p:blipFill>
            <a:blip r:embed="rId3" cstate="print"/>
            <a:srcRect r="19367" b="42251"/>
            <a:stretch>
              <a:fillRect/>
            </a:stretch>
          </p:blipFill>
          <p:spPr>
            <a:xfrm>
              <a:off x="848544" y="1268760"/>
              <a:ext cx="3076705" cy="3384376"/>
            </a:xfrm>
            <a:prstGeom prst="rect">
              <a:avLst/>
            </a:prstGeom>
          </p:spPr>
        </p:pic>
        <p:sp>
          <p:nvSpPr>
            <p:cNvPr id="25" name="TextBox 11"/>
            <p:cNvSpPr txBox="1"/>
            <p:nvPr/>
          </p:nvSpPr>
          <p:spPr>
            <a:xfrm>
              <a:off x="1136576" y="1268760"/>
              <a:ext cx="2736304" cy="442617"/>
            </a:xfrm>
            <a:prstGeom prst="rect">
              <a:avLst/>
            </a:prstGeom>
            <a:gradFill>
              <a:gsLst>
                <a:gs pos="0">
                  <a:srgbClr val="FF0000"/>
                </a:gs>
                <a:gs pos="100000">
                  <a:srgbClr val="FF4B4B"/>
                </a:gs>
              </a:gsLst>
            </a:gradFill>
            <a:ln>
              <a:headEnd/>
              <a:tailEnd/>
            </a:ln>
            <a:effectLst>
              <a:outerShdw blurRad="50800" dist="50800" dir="5400000" rotWithShape="0">
                <a:srgbClr val="000000">
                  <a:alpha val="37000"/>
                </a:srgbClr>
              </a:outerShdw>
            </a:effectLst>
          </p:spPr>
          <p:style>
            <a:lnRef idx="1">
              <a:schemeClr val="accent1"/>
            </a:lnRef>
            <a:fillRef idx="3">
              <a:schemeClr val="accent1"/>
            </a:fillRef>
            <a:effectRef idx="2">
              <a:schemeClr val="accent1"/>
            </a:effectRef>
            <a:fontRef idx="minor">
              <a:schemeClr val="lt1"/>
            </a:fontRef>
          </p:style>
          <p:txBody>
            <a:bodyPr wrap="square" lIns="0" tIns="18000" rIns="0" bIns="18000">
              <a:spAutoFit/>
            </a:bodyPr>
            <a:lstStyle>
              <a:defPPr>
                <a:defRPr lang="en-US"/>
              </a:defPPr>
              <a:lvl1pPr>
                <a:lnSpc>
                  <a:spcPct val="110000"/>
                </a:lnSpc>
                <a:spcBef>
                  <a:spcPct val="0"/>
                </a:spcBef>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fontAlgn="base">
                <a:spcAft>
                  <a:spcPct val="0"/>
                </a:spcAft>
              </a:pPr>
              <a:r>
                <a:rPr lang="en-GB" sz="1200" dirty="0" smtClean="0">
                  <a:solidFill>
                    <a:prstClr val="white"/>
                  </a:solidFill>
                </a:rPr>
                <a:t>Temperature along the coupler with one heat intercept @80K</a:t>
              </a:r>
              <a:endParaRPr lang="en-GB" sz="1200" dirty="0">
                <a:solidFill>
                  <a:prstClr val="white"/>
                </a:solidFill>
              </a:endParaRPr>
            </a:p>
          </p:txBody>
        </p:sp>
      </p:grpSp>
      <p:grpSp>
        <p:nvGrpSpPr>
          <p:cNvPr id="35" name="Gruppo 34"/>
          <p:cNvGrpSpPr/>
          <p:nvPr/>
        </p:nvGrpSpPr>
        <p:grpSpPr>
          <a:xfrm>
            <a:off x="4106717" y="1268760"/>
            <a:ext cx="4121703" cy="2609528"/>
            <a:chOff x="4448944" y="1268760"/>
            <a:chExt cx="4465178" cy="2609528"/>
          </a:xfrm>
        </p:grpSpPr>
        <p:pic>
          <p:nvPicPr>
            <p:cNvPr id="24" name="Immagine 23" descr="crab_hfss_temopprofile_80Kintercept_1mm_rad300K.PNG"/>
            <p:cNvPicPr>
              <a:picLocks noChangeAspect="1"/>
            </p:cNvPicPr>
            <p:nvPr/>
          </p:nvPicPr>
          <p:blipFill>
            <a:blip r:embed="rId3" cstate="print"/>
            <a:srcRect t="61949"/>
            <a:stretch>
              <a:fillRect/>
            </a:stretch>
          </p:blipFill>
          <p:spPr>
            <a:xfrm>
              <a:off x="4448944" y="1268760"/>
              <a:ext cx="4465178" cy="2609528"/>
            </a:xfrm>
            <a:prstGeom prst="rect">
              <a:avLst/>
            </a:prstGeom>
          </p:spPr>
        </p:pic>
        <p:sp>
          <p:nvSpPr>
            <p:cNvPr id="34" name="TextBox 11"/>
            <p:cNvSpPr txBox="1"/>
            <p:nvPr/>
          </p:nvSpPr>
          <p:spPr>
            <a:xfrm>
              <a:off x="6177136" y="1268760"/>
              <a:ext cx="2736304" cy="442617"/>
            </a:xfrm>
            <a:prstGeom prst="rect">
              <a:avLst/>
            </a:prstGeom>
            <a:gradFill>
              <a:gsLst>
                <a:gs pos="0">
                  <a:srgbClr val="FF0000"/>
                </a:gs>
                <a:gs pos="100000">
                  <a:srgbClr val="FF4B4B"/>
                </a:gs>
              </a:gsLst>
            </a:gradFill>
            <a:ln>
              <a:headEnd/>
              <a:tailEnd/>
            </a:ln>
            <a:effectLst>
              <a:outerShdw blurRad="50800" dist="50800" dir="5400000" rotWithShape="0">
                <a:srgbClr val="000000">
                  <a:alpha val="37000"/>
                </a:srgbClr>
              </a:outerShdw>
            </a:effectLst>
          </p:spPr>
          <p:style>
            <a:lnRef idx="1">
              <a:schemeClr val="accent1"/>
            </a:lnRef>
            <a:fillRef idx="3">
              <a:schemeClr val="accent1"/>
            </a:fillRef>
            <a:effectRef idx="2">
              <a:schemeClr val="accent1"/>
            </a:effectRef>
            <a:fontRef idx="minor">
              <a:schemeClr val="lt1"/>
            </a:fontRef>
          </p:style>
          <p:txBody>
            <a:bodyPr wrap="square" lIns="0" tIns="18000" rIns="0" bIns="18000">
              <a:spAutoFit/>
            </a:bodyPr>
            <a:lstStyle>
              <a:defPPr>
                <a:defRPr lang="en-US"/>
              </a:defPPr>
              <a:lvl1pPr>
                <a:lnSpc>
                  <a:spcPct val="110000"/>
                </a:lnSpc>
                <a:spcBef>
                  <a:spcPct val="0"/>
                </a:spcBef>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fontAlgn="base">
                <a:spcAft>
                  <a:spcPct val="0"/>
                </a:spcAft>
              </a:pPr>
              <a:r>
                <a:rPr lang="en-GB" sz="1200" dirty="0" smtClean="0">
                  <a:solidFill>
                    <a:prstClr val="white"/>
                  </a:solidFill>
                </a:rPr>
                <a:t>Temperature along the coupler with one heat intercept @80K</a:t>
              </a:r>
              <a:endParaRPr lang="en-GB" sz="1200" dirty="0">
                <a:solidFill>
                  <a:prstClr val="white"/>
                </a:solidFill>
              </a:endParaRPr>
            </a:p>
          </p:txBody>
        </p:sp>
      </p:grpSp>
      <p:sp>
        <p:nvSpPr>
          <p:cNvPr id="37" name="Ovale 36"/>
          <p:cNvSpPr/>
          <p:nvPr/>
        </p:nvSpPr>
        <p:spPr>
          <a:xfrm>
            <a:off x="4372593" y="1484784"/>
            <a:ext cx="531751" cy="432048"/>
          </a:xfrm>
          <a:prstGeom prst="ellipse">
            <a:avLst/>
          </a:prstGeom>
          <a:noFill/>
          <a:ln>
            <a:solidFill>
              <a:srgbClr val="FF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it-IT">
              <a:solidFill>
                <a:prstClr val="white"/>
              </a:solidFill>
            </a:endParaRPr>
          </a:p>
        </p:txBody>
      </p:sp>
      <p:sp>
        <p:nvSpPr>
          <p:cNvPr id="38" name="Ovale 37"/>
          <p:cNvSpPr/>
          <p:nvPr/>
        </p:nvSpPr>
        <p:spPr>
          <a:xfrm>
            <a:off x="7696041" y="3212976"/>
            <a:ext cx="531751" cy="432048"/>
          </a:xfrm>
          <a:prstGeom prst="ellipse">
            <a:avLst/>
          </a:prstGeom>
          <a:noFill/>
          <a:ln>
            <a:solidFill>
              <a:srgbClr val="FF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it-IT">
              <a:solidFill>
                <a:prstClr val="white"/>
              </a:solidFill>
            </a:endParaRPr>
          </a:p>
        </p:txBody>
      </p:sp>
      <p:sp>
        <p:nvSpPr>
          <p:cNvPr id="39" name="Ovale 38"/>
          <p:cNvSpPr/>
          <p:nvPr/>
        </p:nvSpPr>
        <p:spPr>
          <a:xfrm>
            <a:off x="5369627" y="2780928"/>
            <a:ext cx="531751" cy="432048"/>
          </a:xfrm>
          <a:prstGeom prst="ellipse">
            <a:avLst/>
          </a:prstGeom>
          <a:noFill/>
          <a:ln>
            <a:solidFill>
              <a:srgbClr val="FF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it-IT">
              <a:solidFill>
                <a:prstClr val="white"/>
              </a:solidFill>
            </a:endParaRPr>
          </a:p>
        </p:txBody>
      </p:sp>
      <p:sp>
        <p:nvSpPr>
          <p:cNvPr id="40" name="TextBox 11"/>
          <p:cNvSpPr txBox="1"/>
          <p:nvPr/>
        </p:nvSpPr>
        <p:spPr>
          <a:xfrm>
            <a:off x="3774373" y="1988841"/>
            <a:ext cx="997034" cy="239484"/>
          </a:xfrm>
          <a:prstGeom prst="rect">
            <a:avLst/>
          </a:prstGeom>
          <a:gradFill>
            <a:gsLst>
              <a:gs pos="0">
                <a:srgbClr val="FF0000"/>
              </a:gs>
              <a:gs pos="100000">
                <a:srgbClr val="FF4B4B"/>
              </a:gs>
            </a:gsLst>
          </a:gradFill>
          <a:ln>
            <a:headEnd/>
            <a:tailEnd/>
          </a:ln>
          <a:effectLst>
            <a:outerShdw blurRad="50800" dist="50800" dir="5400000" rotWithShape="0">
              <a:srgbClr val="000000">
                <a:alpha val="37000"/>
              </a:srgbClr>
            </a:outerShdw>
          </a:effectLst>
        </p:spPr>
        <p:style>
          <a:lnRef idx="1">
            <a:schemeClr val="accent1"/>
          </a:lnRef>
          <a:fillRef idx="3">
            <a:schemeClr val="accent1"/>
          </a:fillRef>
          <a:effectRef idx="2">
            <a:schemeClr val="accent1"/>
          </a:effectRef>
          <a:fontRef idx="minor">
            <a:schemeClr val="lt1"/>
          </a:fontRef>
        </p:style>
        <p:txBody>
          <a:bodyPr wrap="square" lIns="0" tIns="18000" rIns="0" bIns="18000">
            <a:spAutoFit/>
          </a:bodyPr>
          <a:lstStyle>
            <a:defPPr>
              <a:defRPr lang="en-US"/>
            </a:defPPr>
            <a:lvl1pPr>
              <a:lnSpc>
                <a:spcPct val="110000"/>
              </a:lnSpc>
              <a:spcBef>
                <a:spcPct val="0"/>
              </a:spcBef>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fontAlgn="base">
              <a:spcAft>
                <a:spcPct val="0"/>
              </a:spcAft>
            </a:pPr>
            <a:r>
              <a:rPr lang="en-GB" sz="1200" dirty="0" smtClean="0">
                <a:solidFill>
                  <a:prstClr val="white"/>
                </a:solidFill>
              </a:rPr>
              <a:t>Upper flange</a:t>
            </a:r>
            <a:endParaRPr lang="en-GB" sz="1200" dirty="0">
              <a:solidFill>
                <a:prstClr val="white"/>
              </a:solidFill>
            </a:endParaRPr>
          </a:p>
        </p:txBody>
      </p:sp>
      <p:sp>
        <p:nvSpPr>
          <p:cNvPr id="42" name="TextBox 11"/>
          <p:cNvSpPr txBox="1"/>
          <p:nvPr/>
        </p:nvSpPr>
        <p:spPr>
          <a:xfrm>
            <a:off x="7762508" y="2852937"/>
            <a:ext cx="997034" cy="239484"/>
          </a:xfrm>
          <a:prstGeom prst="rect">
            <a:avLst/>
          </a:prstGeom>
          <a:gradFill>
            <a:gsLst>
              <a:gs pos="0">
                <a:srgbClr val="FF0000"/>
              </a:gs>
              <a:gs pos="100000">
                <a:srgbClr val="FF4B4B"/>
              </a:gs>
            </a:gsLst>
          </a:gradFill>
          <a:ln>
            <a:headEnd/>
            <a:tailEnd/>
          </a:ln>
          <a:effectLst>
            <a:outerShdw blurRad="50800" dist="50800" dir="5400000" rotWithShape="0">
              <a:srgbClr val="000000">
                <a:alpha val="37000"/>
              </a:srgbClr>
            </a:outerShdw>
          </a:effectLst>
        </p:spPr>
        <p:style>
          <a:lnRef idx="1">
            <a:schemeClr val="accent1"/>
          </a:lnRef>
          <a:fillRef idx="3">
            <a:schemeClr val="accent1"/>
          </a:fillRef>
          <a:effectRef idx="2">
            <a:schemeClr val="accent1"/>
          </a:effectRef>
          <a:fontRef idx="minor">
            <a:schemeClr val="lt1"/>
          </a:fontRef>
        </p:style>
        <p:txBody>
          <a:bodyPr wrap="square" lIns="0" tIns="18000" rIns="0" bIns="18000">
            <a:spAutoFit/>
          </a:bodyPr>
          <a:lstStyle>
            <a:defPPr>
              <a:defRPr lang="en-US"/>
            </a:defPPr>
            <a:lvl1pPr>
              <a:lnSpc>
                <a:spcPct val="110000"/>
              </a:lnSpc>
              <a:spcBef>
                <a:spcPct val="0"/>
              </a:spcBef>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fontAlgn="base">
              <a:spcAft>
                <a:spcPct val="0"/>
              </a:spcAft>
            </a:pPr>
            <a:r>
              <a:rPr lang="en-GB" sz="1200" dirty="0" smtClean="0">
                <a:solidFill>
                  <a:prstClr val="white"/>
                </a:solidFill>
              </a:rPr>
              <a:t>Lower flange</a:t>
            </a:r>
            <a:endParaRPr lang="en-GB" sz="1200" dirty="0">
              <a:solidFill>
                <a:prstClr val="white"/>
              </a:solidFill>
            </a:endParaRPr>
          </a:p>
        </p:txBody>
      </p:sp>
      <p:sp>
        <p:nvSpPr>
          <p:cNvPr id="43" name="TextBox 11"/>
          <p:cNvSpPr txBox="1"/>
          <p:nvPr/>
        </p:nvSpPr>
        <p:spPr>
          <a:xfrm>
            <a:off x="5436096" y="2492897"/>
            <a:ext cx="997034" cy="239484"/>
          </a:xfrm>
          <a:prstGeom prst="rect">
            <a:avLst/>
          </a:prstGeom>
          <a:gradFill>
            <a:gsLst>
              <a:gs pos="0">
                <a:srgbClr val="FF0000"/>
              </a:gs>
              <a:gs pos="100000">
                <a:srgbClr val="FF4B4B"/>
              </a:gs>
            </a:gsLst>
          </a:gradFill>
          <a:ln>
            <a:headEnd/>
            <a:tailEnd/>
          </a:ln>
          <a:effectLst>
            <a:outerShdw blurRad="50800" dist="50800" dir="5400000" rotWithShape="0">
              <a:srgbClr val="000000">
                <a:alpha val="37000"/>
              </a:srgbClr>
            </a:outerShdw>
          </a:effectLst>
        </p:spPr>
        <p:style>
          <a:lnRef idx="1">
            <a:schemeClr val="accent1"/>
          </a:lnRef>
          <a:fillRef idx="3">
            <a:schemeClr val="accent1"/>
          </a:fillRef>
          <a:effectRef idx="2">
            <a:schemeClr val="accent1"/>
          </a:effectRef>
          <a:fontRef idx="minor">
            <a:schemeClr val="lt1"/>
          </a:fontRef>
        </p:style>
        <p:txBody>
          <a:bodyPr wrap="square" lIns="0" tIns="18000" rIns="0" bIns="18000">
            <a:spAutoFit/>
          </a:bodyPr>
          <a:lstStyle>
            <a:defPPr>
              <a:defRPr lang="en-US"/>
            </a:defPPr>
            <a:lvl1pPr>
              <a:lnSpc>
                <a:spcPct val="110000"/>
              </a:lnSpc>
              <a:spcBef>
                <a:spcPct val="0"/>
              </a:spcBef>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fontAlgn="base">
              <a:spcAft>
                <a:spcPct val="0"/>
              </a:spcAft>
            </a:pPr>
            <a:r>
              <a:rPr lang="en-GB" sz="1200" dirty="0" smtClean="0">
                <a:solidFill>
                  <a:prstClr val="white"/>
                </a:solidFill>
              </a:rPr>
              <a:t>80K intercept</a:t>
            </a:r>
            <a:endParaRPr lang="en-GB" sz="1200" dirty="0">
              <a:solidFill>
                <a:prstClr val="white"/>
              </a:solidFill>
            </a:endParaRPr>
          </a:p>
        </p:txBody>
      </p:sp>
      <p:cxnSp>
        <p:nvCxnSpPr>
          <p:cNvPr id="45" name="Connettore 1 44"/>
          <p:cNvCxnSpPr/>
          <p:nvPr/>
        </p:nvCxnSpPr>
        <p:spPr>
          <a:xfrm>
            <a:off x="4505531" y="2996952"/>
            <a:ext cx="1129972" cy="0"/>
          </a:xfrm>
          <a:prstGeom prst="line">
            <a:avLst/>
          </a:prstGeom>
          <a:ln w="19050">
            <a:solidFill>
              <a:srgbClr val="FF0101"/>
            </a:solidFill>
          </a:ln>
        </p:spPr>
        <p:style>
          <a:lnRef idx="1">
            <a:schemeClr val="accent1"/>
          </a:lnRef>
          <a:fillRef idx="0">
            <a:schemeClr val="accent1"/>
          </a:fillRef>
          <a:effectRef idx="0">
            <a:schemeClr val="accent1"/>
          </a:effectRef>
          <a:fontRef idx="minor">
            <a:schemeClr val="tx1"/>
          </a:fontRef>
        </p:style>
      </p:cxnSp>
      <p:sp>
        <p:nvSpPr>
          <p:cNvPr id="116738" name="Rectangle 2"/>
          <p:cNvSpPr>
            <a:spLocks noChangeArrowheads="1"/>
          </p:cNvSpPr>
          <p:nvPr/>
        </p:nvSpPr>
        <p:spPr bwMode="auto">
          <a:xfrm>
            <a:off x="4"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it-IT">
              <a:solidFill>
                <a:prstClr val="black"/>
              </a:solidFill>
              <a:latin typeface="Arial" charset="0"/>
              <a:ea typeface="ＭＳ Ｐゴシック"/>
            </a:endParaRPr>
          </a:p>
        </p:txBody>
      </p:sp>
      <p:sp>
        <p:nvSpPr>
          <p:cNvPr id="116740" name="Rectangle 4"/>
          <p:cNvSpPr>
            <a:spLocks noChangeArrowheads="1"/>
          </p:cNvSpPr>
          <p:nvPr/>
        </p:nvSpPr>
        <p:spPr bwMode="auto">
          <a:xfrm>
            <a:off x="4"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it-IT">
              <a:solidFill>
                <a:prstClr val="black"/>
              </a:solidFill>
              <a:latin typeface="Arial" charset="0"/>
              <a:ea typeface="ＭＳ Ｐゴシック"/>
            </a:endParaRPr>
          </a:p>
        </p:txBody>
      </p:sp>
      <p:graphicFrame>
        <p:nvGraphicFramePr>
          <p:cNvPr id="47" name="Table 12"/>
          <p:cNvGraphicFramePr>
            <a:graphicFrameLocks noGrp="1"/>
          </p:cNvGraphicFramePr>
          <p:nvPr>
            <p:extLst>
              <p:ext uri="{D42A27DB-BD31-4B8C-83A1-F6EECF244321}">
                <p14:modId xmlns:p14="http://schemas.microsoft.com/office/powerpoint/2010/main" val="459823941"/>
              </p:ext>
            </p:extLst>
          </p:nvPr>
        </p:nvGraphicFramePr>
        <p:xfrm>
          <a:off x="807960" y="4522507"/>
          <a:ext cx="7661016" cy="1901342"/>
        </p:xfrm>
        <a:graphic>
          <a:graphicData uri="http://schemas.openxmlformats.org/drawingml/2006/table">
            <a:tbl>
              <a:tblPr firstRow="1" firstCol="1" bandRow="1">
                <a:tableStyleId>{5C22544A-7EE6-4342-B048-85BDC9FD1C3A}</a:tableStyleId>
              </a:tblPr>
              <a:tblGrid>
                <a:gridCol w="2732404"/>
                <a:gridCol w="2134182"/>
                <a:gridCol w="2794430"/>
              </a:tblGrid>
              <a:tr h="637950">
                <a:tc gridSpan="3">
                  <a:txBody>
                    <a:bodyPr/>
                    <a:lstStyle/>
                    <a:p>
                      <a:pPr algn="ctr">
                        <a:spcAft>
                          <a:spcPts val="0"/>
                        </a:spcAft>
                      </a:pPr>
                      <a:r>
                        <a:rPr lang="en-GB" sz="1600" dirty="0" smtClean="0">
                          <a:effectLst/>
                        </a:rPr>
                        <a:t>Thermal losses (W) </a:t>
                      </a:r>
                      <a:r>
                        <a:rPr lang="en-GB" sz="1600" dirty="0">
                          <a:effectLst/>
                        </a:rPr>
                        <a:t> </a:t>
                      </a:r>
                      <a:r>
                        <a:rPr lang="en-GB" sz="1600" dirty="0" smtClean="0">
                          <a:effectLst/>
                        </a:rPr>
                        <a:t>with and without 80K heat intercept</a:t>
                      </a:r>
                    </a:p>
                    <a:p>
                      <a:pPr algn="ctr">
                        <a:spcAft>
                          <a:spcPts val="0"/>
                        </a:spcAft>
                      </a:pPr>
                      <a:r>
                        <a:rPr lang="en-GB" sz="1600" dirty="0" smtClean="0">
                          <a:effectLst/>
                        </a:rPr>
                        <a:t>(Wall Thickness = </a:t>
                      </a:r>
                      <a:r>
                        <a:rPr lang="en-GB" sz="1600" u="none" dirty="0" smtClean="0">
                          <a:effectLst/>
                        </a:rPr>
                        <a:t>1 mm</a:t>
                      </a:r>
                      <a:r>
                        <a:rPr lang="en-GB" sz="1600" dirty="0" smtClean="0">
                          <a:effectLst/>
                        </a:rPr>
                        <a:t>, L=219mm)</a:t>
                      </a:r>
                      <a:endParaRPr lang="en-GB" sz="1600" dirty="0">
                        <a:effectLst/>
                        <a:latin typeface="Calibri"/>
                        <a:ea typeface="Calibri"/>
                        <a:cs typeface="Times New Roman"/>
                      </a:endParaRPr>
                    </a:p>
                  </a:txBody>
                  <a:tcPr marL="63305" marR="63305" marT="0" marB="0" anchor="ctr"/>
                </a:tc>
                <a:tc hMerge="1">
                  <a:txBody>
                    <a:bodyPr/>
                    <a:lstStyle/>
                    <a:p>
                      <a:endParaRPr lang="en-GB"/>
                    </a:p>
                  </a:txBody>
                  <a:tcPr/>
                </a:tc>
                <a:tc hMerge="1">
                  <a:txBody>
                    <a:bodyPr/>
                    <a:lstStyle/>
                    <a:p>
                      <a:endParaRPr lang="en-GB"/>
                    </a:p>
                  </a:txBody>
                  <a:tcPr/>
                </a:tc>
              </a:tr>
              <a:tr h="288032">
                <a:tc>
                  <a:txBody>
                    <a:bodyPr/>
                    <a:lstStyle/>
                    <a:p>
                      <a:pPr>
                        <a:spcAft>
                          <a:spcPts val="0"/>
                        </a:spcAft>
                      </a:pPr>
                      <a:r>
                        <a:rPr lang="en-GB" sz="1600" dirty="0">
                          <a:effectLst/>
                        </a:rPr>
                        <a:t> </a:t>
                      </a:r>
                      <a:endParaRPr lang="en-GB" sz="1600" dirty="0">
                        <a:effectLst/>
                        <a:latin typeface="Calibri"/>
                        <a:ea typeface="Calibri"/>
                        <a:cs typeface="Times New Roman"/>
                      </a:endParaRPr>
                    </a:p>
                  </a:txBody>
                  <a:tcPr marL="63305" marR="63305" marT="0" marB="0" anchor="ctr"/>
                </a:tc>
                <a:tc>
                  <a:txBody>
                    <a:bodyPr/>
                    <a:lstStyle/>
                    <a:p>
                      <a:pPr>
                        <a:spcAft>
                          <a:spcPts val="0"/>
                        </a:spcAft>
                      </a:pPr>
                      <a:r>
                        <a:rPr lang="en-GB" sz="1600" b="1" dirty="0" smtClean="0">
                          <a:solidFill>
                            <a:schemeClr val="tx1"/>
                          </a:solidFill>
                          <a:effectLst/>
                        </a:rPr>
                        <a:t>RF off</a:t>
                      </a:r>
                      <a:endParaRPr lang="en-GB" sz="1600" b="1" dirty="0">
                        <a:solidFill>
                          <a:schemeClr val="tx1"/>
                        </a:solidFill>
                        <a:effectLst/>
                        <a:latin typeface="Calibri"/>
                        <a:ea typeface="Calibri"/>
                        <a:cs typeface="Times New Roman"/>
                      </a:endParaRPr>
                    </a:p>
                  </a:txBody>
                  <a:tcPr marL="63305" marR="63305" marT="0" marB="0" anchor="ctr"/>
                </a:tc>
                <a:tc>
                  <a:txBody>
                    <a:bodyPr/>
                    <a:lstStyle/>
                    <a:p>
                      <a:pPr>
                        <a:spcAft>
                          <a:spcPts val="0"/>
                        </a:spcAft>
                      </a:pPr>
                      <a:r>
                        <a:rPr lang="en-GB" sz="1600" b="1" dirty="0" smtClean="0">
                          <a:solidFill>
                            <a:schemeClr val="tx1"/>
                          </a:solidFill>
                          <a:effectLst/>
                        </a:rPr>
                        <a:t>RF on </a:t>
                      </a:r>
                      <a:r>
                        <a:rPr lang="en-GB" sz="1600" b="1" dirty="0">
                          <a:solidFill>
                            <a:schemeClr val="tx1"/>
                          </a:solidFill>
                          <a:effectLst/>
                        </a:rPr>
                        <a:t>(</a:t>
                      </a:r>
                      <a:r>
                        <a:rPr lang="en-GB" sz="1600" b="1" dirty="0" smtClean="0">
                          <a:solidFill>
                            <a:schemeClr val="tx1"/>
                          </a:solidFill>
                          <a:effectLst/>
                        </a:rPr>
                        <a:t>P </a:t>
                      </a:r>
                      <a:r>
                        <a:rPr lang="en-GB" sz="1600" b="1" dirty="0">
                          <a:solidFill>
                            <a:schemeClr val="tx1"/>
                          </a:solidFill>
                          <a:effectLst/>
                        </a:rPr>
                        <a:t>= </a:t>
                      </a:r>
                      <a:r>
                        <a:rPr lang="en-GB" sz="1600" b="1" dirty="0" smtClean="0">
                          <a:solidFill>
                            <a:schemeClr val="tx1"/>
                          </a:solidFill>
                          <a:effectLst/>
                        </a:rPr>
                        <a:t>30 </a:t>
                      </a:r>
                      <a:r>
                        <a:rPr lang="en-GB" sz="1600" b="1" dirty="0">
                          <a:solidFill>
                            <a:schemeClr val="tx1"/>
                          </a:solidFill>
                          <a:effectLst/>
                        </a:rPr>
                        <a:t>kW, f = </a:t>
                      </a:r>
                      <a:r>
                        <a:rPr lang="en-GB" sz="1600" b="1" dirty="0" smtClean="0">
                          <a:solidFill>
                            <a:schemeClr val="tx1"/>
                          </a:solidFill>
                          <a:effectLst/>
                        </a:rPr>
                        <a:t>400 </a:t>
                      </a:r>
                      <a:r>
                        <a:rPr lang="en-GB" sz="1600" b="1" dirty="0">
                          <a:solidFill>
                            <a:schemeClr val="tx1"/>
                          </a:solidFill>
                          <a:effectLst/>
                        </a:rPr>
                        <a:t>MHz)</a:t>
                      </a:r>
                      <a:endParaRPr lang="en-GB" sz="1600" b="1" dirty="0">
                        <a:solidFill>
                          <a:schemeClr val="tx1"/>
                        </a:solidFill>
                        <a:effectLst/>
                        <a:latin typeface="Calibri"/>
                        <a:ea typeface="Calibri"/>
                        <a:cs typeface="Times New Roman"/>
                      </a:endParaRPr>
                    </a:p>
                  </a:txBody>
                  <a:tcPr marL="63305" marR="63305" marT="0" marB="0" anchor="ctr"/>
                </a:tc>
              </a:tr>
              <a:tr h="288032">
                <a:tc>
                  <a:txBody>
                    <a:bodyPr/>
                    <a:lstStyle/>
                    <a:p>
                      <a:pPr>
                        <a:spcAft>
                          <a:spcPts val="0"/>
                        </a:spcAft>
                      </a:pPr>
                      <a:r>
                        <a:rPr lang="en-GB" sz="1600" dirty="0">
                          <a:effectLst/>
                        </a:rPr>
                        <a:t>No cooling</a:t>
                      </a:r>
                      <a:endParaRPr lang="en-GB" sz="1600" dirty="0">
                        <a:effectLst/>
                        <a:latin typeface="Calibri"/>
                        <a:ea typeface="Calibri"/>
                        <a:cs typeface="Times New Roman"/>
                      </a:endParaRPr>
                    </a:p>
                  </a:txBody>
                  <a:tcPr marL="63305" marR="63305" marT="0" marB="0" anchor="ctr"/>
                </a:tc>
                <a:tc>
                  <a:txBody>
                    <a:bodyPr/>
                    <a:lstStyle/>
                    <a:p>
                      <a:pPr>
                        <a:spcAft>
                          <a:spcPts val="0"/>
                        </a:spcAft>
                      </a:pPr>
                      <a:r>
                        <a:rPr lang="en-GB" sz="1600" dirty="0" smtClean="0">
                          <a:effectLst/>
                        </a:rPr>
                        <a:t>4.1 W @2K</a:t>
                      </a:r>
                      <a:endParaRPr lang="en-GB" sz="1600" dirty="0">
                        <a:effectLst/>
                        <a:latin typeface="Calibri"/>
                        <a:ea typeface="Calibri"/>
                        <a:cs typeface="Times New Roman"/>
                      </a:endParaRPr>
                    </a:p>
                  </a:txBody>
                  <a:tcPr marL="63305" marR="63305" marT="0" marB="0" anchor="ctr"/>
                </a:tc>
                <a:tc>
                  <a:txBody>
                    <a:bodyPr/>
                    <a:lstStyle/>
                    <a:p>
                      <a:pPr>
                        <a:spcAft>
                          <a:spcPts val="0"/>
                        </a:spcAft>
                      </a:pPr>
                      <a:r>
                        <a:rPr lang="en-GB" sz="1600" dirty="0" smtClean="0">
                          <a:effectLst/>
                        </a:rPr>
                        <a:t>6.3 W @2K</a:t>
                      </a:r>
                      <a:endParaRPr lang="en-GB" sz="1600" dirty="0">
                        <a:effectLst/>
                        <a:latin typeface="Calibri"/>
                        <a:ea typeface="Calibri"/>
                        <a:cs typeface="Times New Roman"/>
                      </a:endParaRPr>
                    </a:p>
                  </a:txBody>
                  <a:tcPr marL="63305" marR="63305" marT="0" marB="0" anchor="ctr"/>
                </a:tc>
              </a:tr>
              <a:tr h="390525">
                <a:tc>
                  <a:txBody>
                    <a:bodyPr/>
                    <a:lstStyle/>
                    <a:p>
                      <a:pPr>
                        <a:spcAft>
                          <a:spcPts val="0"/>
                        </a:spcAft>
                      </a:pPr>
                      <a:r>
                        <a:rPr lang="en-GB" sz="1600" dirty="0" smtClean="0">
                          <a:effectLst/>
                        </a:rPr>
                        <a:t>Cooling with 1 </a:t>
                      </a:r>
                      <a:r>
                        <a:rPr lang="en-GB" sz="1600" dirty="0">
                          <a:effectLst/>
                        </a:rPr>
                        <a:t>Heat </a:t>
                      </a:r>
                      <a:r>
                        <a:rPr lang="en-GB" sz="1600" dirty="0" smtClean="0">
                          <a:effectLst/>
                        </a:rPr>
                        <a:t>intercept </a:t>
                      </a:r>
                      <a:r>
                        <a:rPr lang="en-GB" sz="1600" baseline="0" dirty="0">
                          <a:effectLst/>
                        </a:rPr>
                        <a:t> </a:t>
                      </a:r>
                      <a:r>
                        <a:rPr lang="en-GB" sz="1600" baseline="0" dirty="0" smtClean="0">
                          <a:effectLst/>
                        </a:rPr>
                        <a:t>(</a:t>
                      </a:r>
                      <a:r>
                        <a:rPr lang="en-GB" sz="1600" dirty="0" smtClean="0">
                          <a:effectLst/>
                        </a:rPr>
                        <a:t>80K) x/L=26%</a:t>
                      </a:r>
                      <a:endParaRPr lang="en-GB" sz="1600" dirty="0">
                        <a:effectLst/>
                        <a:latin typeface="Calibri"/>
                        <a:ea typeface="Calibri"/>
                        <a:cs typeface="Times New Roman"/>
                      </a:endParaRPr>
                    </a:p>
                  </a:txBody>
                  <a:tcPr marL="63305" marR="63305" marT="0" marB="0" anchor="ctr"/>
                </a:tc>
                <a:tc>
                  <a:txBody>
                    <a:bodyPr/>
                    <a:lstStyle/>
                    <a:p>
                      <a:pPr>
                        <a:spcAft>
                          <a:spcPts val="0"/>
                        </a:spcAft>
                      </a:pPr>
                      <a:r>
                        <a:rPr lang="en-GB" sz="1600" b="1" kern="1200" dirty="0" smtClean="0">
                          <a:solidFill>
                            <a:srgbClr val="FF0101"/>
                          </a:solidFill>
                          <a:effectLst/>
                          <a:latin typeface="+mn-lt"/>
                          <a:ea typeface="+mn-ea"/>
                          <a:cs typeface="+mn-cs"/>
                        </a:rPr>
                        <a:t>~1.3 </a:t>
                      </a:r>
                      <a:r>
                        <a:rPr lang="en-GB" sz="1600" b="1" kern="1200" dirty="0">
                          <a:solidFill>
                            <a:srgbClr val="FF0101"/>
                          </a:solidFill>
                          <a:effectLst/>
                          <a:latin typeface="+mn-lt"/>
                          <a:ea typeface="+mn-ea"/>
                          <a:cs typeface="+mn-cs"/>
                        </a:rPr>
                        <a:t>W  </a:t>
                      </a:r>
                      <a:r>
                        <a:rPr lang="en-GB" sz="1600" b="1" kern="1200" dirty="0" smtClean="0">
                          <a:solidFill>
                            <a:srgbClr val="FF0101"/>
                          </a:solidFill>
                          <a:effectLst/>
                          <a:latin typeface="+mn-lt"/>
                          <a:ea typeface="+mn-ea"/>
                          <a:cs typeface="+mn-cs"/>
                        </a:rPr>
                        <a:t>@2K</a:t>
                      </a:r>
                    </a:p>
                    <a:p>
                      <a:pPr>
                        <a:spcAft>
                          <a:spcPts val="0"/>
                        </a:spcAft>
                      </a:pPr>
                      <a:r>
                        <a:rPr lang="en-GB" sz="1600" kern="1200" dirty="0" smtClean="0">
                          <a:solidFill>
                            <a:schemeClr val="dk1"/>
                          </a:solidFill>
                          <a:effectLst/>
                          <a:latin typeface="+mn-lt"/>
                          <a:ea typeface="+mn-ea"/>
                          <a:cs typeface="+mn-cs"/>
                        </a:rPr>
                        <a:t>14.4 W @80K</a:t>
                      </a:r>
                      <a:endParaRPr lang="en-GB" sz="1600" kern="1200" dirty="0">
                        <a:solidFill>
                          <a:schemeClr val="dk1"/>
                        </a:solidFill>
                        <a:effectLst/>
                        <a:latin typeface="+mn-lt"/>
                        <a:ea typeface="+mn-ea"/>
                        <a:cs typeface="+mn-cs"/>
                      </a:endParaRPr>
                    </a:p>
                  </a:txBody>
                  <a:tcPr marL="63305" marR="63305" marT="0" marB="0" anchor="ctr"/>
                </a:tc>
                <a:tc>
                  <a:txBody>
                    <a:bodyPr/>
                    <a:lstStyle/>
                    <a:p>
                      <a:pPr>
                        <a:spcAft>
                          <a:spcPts val="0"/>
                        </a:spcAft>
                      </a:pPr>
                      <a:r>
                        <a:rPr lang="en-GB" sz="1600" b="1" kern="1200" dirty="0" smtClean="0">
                          <a:solidFill>
                            <a:srgbClr val="FF0101"/>
                          </a:solidFill>
                          <a:effectLst/>
                          <a:latin typeface="+mn-lt"/>
                          <a:ea typeface="+mn-ea"/>
                          <a:cs typeface="+mn-cs"/>
                        </a:rPr>
                        <a:t>~2.3 </a:t>
                      </a:r>
                      <a:r>
                        <a:rPr lang="en-GB" sz="1600" b="1" kern="1200" dirty="0">
                          <a:solidFill>
                            <a:srgbClr val="FF0101"/>
                          </a:solidFill>
                          <a:effectLst/>
                          <a:latin typeface="+mn-lt"/>
                          <a:ea typeface="+mn-ea"/>
                          <a:cs typeface="+mn-cs"/>
                        </a:rPr>
                        <a:t>W </a:t>
                      </a:r>
                      <a:r>
                        <a:rPr lang="en-GB" sz="1600" b="1" kern="1200" dirty="0" smtClean="0">
                          <a:solidFill>
                            <a:srgbClr val="FF0101"/>
                          </a:solidFill>
                          <a:effectLst/>
                          <a:latin typeface="+mn-lt"/>
                          <a:ea typeface="+mn-ea"/>
                          <a:cs typeface="+mn-cs"/>
                        </a:rPr>
                        <a:t>@2K</a:t>
                      </a:r>
                    </a:p>
                    <a:p>
                      <a:pPr>
                        <a:spcAft>
                          <a:spcPts val="0"/>
                        </a:spcAft>
                      </a:pPr>
                      <a:r>
                        <a:rPr lang="en-GB" sz="1600" kern="1200" dirty="0" smtClean="0">
                          <a:solidFill>
                            <a:schemeClr val="dk1"/>
                          </a:solidFill>
                          <a:effectLst/>
                          <a:latin typeface="+mn-lt"/>
                          <a:ea typeface="+mn-ea"/>
                          <a:cs typeface="+mn-cs"/>
                        </a:rPr>
                        <a:t>19.2 W @80K</a:t>
                      </a:r>
                      <a:endParaRPr lang="en-GB" sz="1600" kern="1200" dirty="0">
                        <a:solidFill>
                          <a:schemeClr val="dk1"/>
                        </a:solidFill>
                        <a:effectLst/>
                        <a:latin typeface="+mn-lt"/>
                        <a:ea typeface="+mn-ea"/>
                        <a:cs typeface="+mn-cs"/>
                      </a:endParaRPr>
                    </a:p>
                  </a:txBody>
                  <a:tcPr marL="63305" marR="63305" marT="0" marB="0" anchor="ctr"/>
                </a:tc>
              </a:tr>
            </a:tbl>
          </a:graphicData>
        </a:graphic>
      </p:graphicFrame>
    </p:spTree>
    <p:extLst>
      <p:ext uri="{BB962C8B-B14F-4D97-AF65-F5344CB8AC3E}">
        <p14:creationId xmlns:p14="http://schemas.microsoft.com/office/powerpoint/2010/main" val="136290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linds(horizont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strips(downRight)">
                                      <p:cBhvr>
                                        <p:cTn id="15" dur="500"/>
                                        <p:tgtEl>
                                          <p:spTgt spid="45"/>
                                        </p:tgtEl>
                                      </p:cBhvr>
                                    </p:animEffect>
                                  </p:childTnLst>
                                </p:cTn>
                              </p:par>
                            </p:childTnLst>
                          </p:cTn>
                        </p:par>
                        <p:par>
                          <p:cTn id="16" fill="hold">
                            <p:stCondLst>
                              <p:cond delay="500"/>
                            </p:stCondLst>
                            <p:childTnLst>
                              <p:par>
                                <p:cTn id="17" presetID="3" presetClass="entr" presetSubtype="1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linds(horizontal)">
                                      <p:cBhvr>
                                        <p:cTn id="19" dur="500"/>
                                        <p:tgtEl>
                                          <p:spTgt spid="39"/>
                                        </p:tgtEl>
                                      </p:cBhvr>
                                    </p:animEffect>
                                  </p:childTnLst>
                                </p:cTn>
                              </p:par>
                            </p:childTnLst>
                          </p:cTn>
                        </p:par>
                        <p:par>
                          <p:cTn id="20" fill="hold">
                            <p:stCondLst>
                              <p:cond delay="1000"/>
                            </p:stCondLst>
                            <p:childTnLst>
                              <p:par>
                                <p:cTn id="21" presetID="3" presetClass="entr" presetSubtype="1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linds(horizontal)">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linds(horizontal)">
                                      <p:cBhvr>
                                        <p:cTn id="28" dur="500"/>
                                        <p:tgtEl>
                                          <p:spTgt spid="3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linds(horizontal)">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linds(horizontal)">
                                      <p:cBhvr>
                                        <p:cTn id="3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2" grpId="0" animBg="1"/>
      <p:bldP spid="4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96923" y="8"/>
            <a:ext cx="7962026" cy="720000"/>
          </a:xfrm>
          <a:prstGeom prst="rect">
            <a:avLst/>
          </a:prstGeom>
        </p:spPr>
        <p:txBody>
          <a:bodyPr/>
          <a:lstStyle>
            <a:lvl1pPr algn="r"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smtClean="0">
                <a:solidFill>
                  <a:prstClr val="black">
                    <a:lumMod val="85000"/>
                    <a:lumOff val="15000"/>
                  </a:prstClr>
                </a:solidFill>
              </a:rPr>
              <a:t>Crab cavity cryomodules: thermal calculations</a:t>
            </a:r>
            <a:endParaRPr lang="en-GB" sz="2800" b="1" dirty="0">
              <a:solidFill>
                <a:prstClr val="black">
                  <a:lumMod val="85000"/>
                  <a:lumOff val="15000"/>
                </a:prstClr>
              </a:solidFill>
            </a:endParaRPr>
          </a:p>
        </p:txBody>
      </p:sp>
      <p:sp>
        <p:nvSpPr>
          <p:cNvPr id="10" name="Footer Placeholder 9"/>
          <p:cNvSpPr>
            <a:spLocks noGrp="1"/>
          </p:cNvSpPr>
          <p:nvPr>
            <p:ph type="ftr" sz="quarter" idx="3"/>
          </p:nvPr>
        </p:nvSpPr>
        <p:spPr/>
        <p:txBody>
          <a:bodyPr/>
          <a:lstStyle/>
          <a:p>
            <a:r>
              <a:rPr lang="fr-FR" smtClean="0">
                <a:solidFill>
                  <a:prstClr val="black">
                    <a:lumMod val="50000"/>
                    <a:lumOff val="50000"/>
                  </a:prstClr>
                </a:solidFill>
              </a:rPr>
              <a:t>F. Carra – CERN</a:t>
            </a:r>
            <a:endParaRPr lang="en-US" dirty="0">
              <a:solidFill>
                <a:prstClr val="black">
                  <a:lumMod val="50000"/>
                  <a:lumOff val="50000"/>
                </a:prstClr>
              </a:solidFill>
            </a:endParaRPr>
          </a:p>
        </p:txBody>
      </p:sp>
      <p:sp>
        <p:nvSpPr>
          <p:cNvPr id="13" name="Slide Number Placeholder 12"/>
          <p:cNvSpPr>
            <a:spLocks noGrp="1"/>
          </p:cNvSpPr>
          <p:nvPr>
            <p:ph type="sldNum" sz="quarter" idx="4"/>
          </p:nvPr>
        </p:nvSpPr>
        <p:spPr>
          <a:xfrm>
            <a:off x="6779099" y="6408013"/>
            <a:ext cx="2133600" cy="213483"/>
          </a:xfrm>
        </p:spPr>
        <p:txBody>
          <a:bodyPr/>
          <a:lstStyle/>
          <a:p>
            <a:fld id="{AC5B1FEA-406A-7749-A5C3-DDCB5F67A4CE}" type="slidenum">
              <a:rPr lang="en-US" smtClean="0">
                <a:solidFill>
                  <a:prstClr val="black">
                    <a:lumMod val="50000"/>
                    <a:lumOff val="50000"/>
                  </a:prstClr>
                </a:solidFill>
              </a:rPr>
              <a:pPr/>
              <a:t>35</a:t>
            </a:fld>
            <a:endParaRPr lang="en-US" dirty="0">
              <a:solidFill>
                <a:prstClr val="black">
                  <a:lumMod val="50000"/>
                  <a:lumOff val="50000"/>
                </a:prstClr>
              </a:solidFill>
            </a:endParaRPr>
          </a:p>
        </p:txBody>
      </p:sp>
      <p:sp>
        <p:nvSpPr>
          <p:cNvPr id="2" name="AutoShape 2" descr="data:image/jpeg;base64,/9j/4AAQSkZJRgABAQAAAQABAAD/2wCEAAkGBxQTEhUUExQVFBUVGBUUFxgXFxgXGBQYFxQWFxUcFRgaHCggGBwlHBQXITEhJSkrLi4uGB8zODMsNygtLisBCgoKDg0OGxAQGywkICQsLSwsLCwsLCwsLC8sLCwsLCwsLCwsLCwtLCwsLCwsLCwsLCwsLCwsLCwsLCwsLCwsLP/AABEIAMwA9wMBIgACEQEDEQH/xAAcAAACAgMBAQAAAAAAAAAAAAAEBQMGAAECBwj/xABHEAACAAMEBgcFBQYEBQUAAAABAgADEQQSITEFQVFhcYEGEyIykaGxQsHR4fAjUmJyghQzkrLC8QckU6IWNENjcxWDo9Li/8QAGgEAAgMBAQAAAAAAAAAAAAAAAAIBAwQFBv/EAC8RAAIBAwMBBgUFAQEAAAAAAAABAgMREgQhMUEFEzJRYZEicYHR8BQjQrHhocH/2gAMAwEAAhEDEQA/ADgkdhIkCx0Fj0dzzliC5jwHqflGilXH4Re5tVV8r3iInRM959MPdGWdKgt9415ZL5AHnEXGsauRl2J7kZdibkYkIWOgsShI6uRORGJDcjV2J7kZdiMicSILGwsShI6uRGQYkN2MuxMVjV0ncPP5QZE4kLeJ+s9kaErb8hBAl0jLkFwsQ3Y2FiW5HVyC5GJBdjRWJ2AGJNOMRGpyHNsB4ZnygyDEjKxAzDV2ju95yEEmRXvGu7IeGvnWOrkTcLAJlMczTcuf8R9wjFkAZD4niczBtyOSkTchoEKRzdgopHJlxORGIKUjRWCbkclIMgsD3Y1SJ7kRvQRORFiOkZGMTs8cIyIyROLGgSOrlImCRt1w40Hnj5RRkX4gzy+xTWaDmczyxPKJxKju7VuArzOA8gfGJrkRkTiD9XGXIJuRlyDIMSAJG7kThI3cgyDEguRnVwRcjCsGQYkISMI5n6ziUKTuHn8okWXSIyJxBhJ1nH0HCOurgi7G7sRkTiDXI1ciW9XIV9PH4VjOqJzPIYeeZ8oMgxIGoMNewYmNXGP4R4n4DzgpZYGQpHQWJyIxBVs4GOZ2nE/LlGzLgq7HJWDIMQQy456uC2WOCsTkRiDFI5KQQwpnhEbNsBPkPEwZBiQFI5KRKan5CvmcI5Miufnj5ZROQYA5I1Y8MY4YncOOJ8BBnVRnVwZBiAGUTnX0HgIwSOXDCDSkclIm4tgTqhsjIJKRkGRGIwCRhTEePu98EBI5dM99F8cz4E+EZszViRSV17TXlkPICJgsTBI6CQZBiQXI3cicLG7kGYYkFyN3Imuxl361wZBiQlY0Je3+0EBI0R/aDIMSMJGyAM4kuHh6/D1jpZQ57dcRkTiQUOoePwz9IzqNuPp4QVdjLsRkGIOUjVyCLsaKxOQYkFyMCRKSOPD45RoV1D3/AAEGYYnF2OGp9Z+ETdUdf1yFI31I+sPSDIjEEY7vH4ZxwZZP1T4mDrkclYMibAPUfWvxMa6qDSkclIlSIxBCsclYKKRzciciMQa5GisE3Y5KQZBiDFY5KQSVjkrBmGIMUjIIMuMgzRGDDgsaRKnhj45eVfGJTHUpfPH4RkzNWJoLHQWOwI3XVBmGJyFjKR3SI77E0C0wrUmuumQwgzDE6CRlOcKtIWK86gNMqxq1JswC6pQZKwArVjhsMNZFmCCilqbGYtwxYkiIVS7JcDdz6HxjBLpG3tCDNh4wut3SOzyq35gF2gI11bui7nU6hTGGcrbsXG4xux0Fis2PptJm2lrNLVy6BmckXVS7QUqczVhqhq2ktig8yfQU8oXvUN3bGOEc13fXKE83TZXOWBxqREf/ABG2QVfP4wd4Hdjy4eH1zjOp+v7wiPSB/uL5/GIl6RTWa4su8aVwBy41gzQYMsYliN3YUtbLSuLylGF7PV47jGj0guGk2WVrv9KxMailwyHBrkcXY1diCRpSS4qH5UNfCNzNISxlePKnrGerrqNJ2m7P5Mthppz3iiQrHJWBJul1GS+JiA6Z3KIyS7ZoLi7+n3LVoaj5sMCscskJ52mZhyYDgBAkzSUw5sTziiXba/jD3Zauz/Nj8kbYi65PvARW5lpb6xgd3JzaKX2xXfCSLFoaa5uWl7Qg9qA5ulpYyx5xXiT97yjFlsch5H4RTLtHUy/lb5Fi0tJdBw+mNgHjGjpc7B4GAZUkjMgcj8I7eQxyx5U98US1VeXM37lio01wkSvpM7TGQtnWNtdBxYRkJeT/AJP3GsvIvTZcYkEK784jAycq9ybnT/zRtbVMIrek6/Zm18DM5R6bN+RycRmzila4bsY7WEcvSDCWDNMqWzL3auLuGIxahPhBi2x69xLtO8HapOG4imeNeUQ6lun9E4DBiFxJ8YXTNMoJstKNWYrXcBkuJbPAZeOUQ22YzK2AqQQMTrFBq2kR2a0yGGETk2RiANPKzWmKk5nb7MlRdQKCaU6xgCBU4rXM0zivTukU2ZfpQdubLVjVsVnyZKHHDEzHwp7Ii0l2vAYYYnD5wus3RySgp2moxerEd4zuurgB7dDyEGT6EpLqU7StpmTJbVdiHqgFSBSba+rTBaDBJZAO87YgZQz0phM0ldpTAiUi0w5xfpeh5KqoEsUW7drU0KMWQipzDMTXfEqWKWvdloMS2CL3jmcszQVO6FtfljZJcIo/+G8mtot09qC8yopJzxZmpXPJfGL91y7QeGPpHLS9gFeH9o3KDe1TgB8zEsjlmjRtR5gj1gS0WYZjLZHFu0mJc5JRzcXhhUAC9Usbwp3TqhP0t6QzLFaLMx7VmmBlmrdFaqcSpzrRwafh3wlm3sMhgZOzDhGupYZVNNxB5ERLp5J8yzkWScUmUEySy3aTVpW4SQcxkdoGqseQWjpVbzW9a7UDrHWulCDQiikQJORJ69MkzH7yzG41YDgdUC23RrXb1D8eG+PHX6QWs52q0njPmn+qG3RTpfOs837V5k2S2DozscDmyXmor4DHXkcDg6jKPBDiXYl1odR3jnBVn00QQrkHGg7S13UxxiDpJodZ8oTJbCYjDrJTjLHMg0yNKMM6jaDHn7yyrFSKMpoRsh3ShqI4zEylTd4nsCEHH3Ry84Db4RSNC9JWAVZnayWorfJ1VFe0aDViaaznZ1tAIDKQQwqCMag5ER5nVaKWnni+OjOnSrqpG6CXnjYYhebXIecQmZXXEbJsihRLWwtXp3vWNPawMl8YDBiRJe2JsLdmzbG+hGzbDHLoBERmD6EMG5p7VvPjGftp3xzyWOW5eMNsLdnMy0HYYyI2ptjIayDcc2pGvXOypZSwCipqLt4aqntjVEH7XNlr25jUpe6xCbt2mZUkkDfU8o3pi00eS+ozmlmmxpVB5hYn6wBgGrdmE3SMDLm4FlH5u8OJGyNkas42aFcIvZkXX2s3ik+WRdN0lUZ73Z/BjrwxzgRdO2pJqK6yXq6qxWWZbEFgDUyytDxjqdYyCwWkt24XJgyqNSHEaiN2uJrBpdwwE1QJku6SrCtCDgRru4eyaYxsp6pNWZnnp2uAOT00mdeZf7NLN6YUDdZMXOYFBLEmmo1NcjDf/jFQSHszVBINydUYGmFZUKdJ6NkzXV1cymLXsVvymIIbtOpDIP0mIJ+hrQoZyomLUktKPWKKmuNO0v6gI7enWlq2X+M51bvoIsMnpZZq1aXaVJ2XGA/lgodJrGRi89OMm9/K0UVWjpjGp6Ci/P3My1Uy+Jp+wnK1EfmkTl87pEFSLZZXICWyzkkgAFihJOAFGEeaxy+7PVuMI+zqfRsdauXVI9FW3yySLy4Eg4jAio9xiRrQCcKGgXIjWK++EbXWW0OAO2bPOGAw60M5pzciANJSlpJNB+7OrM9bMz5ADlHGbs7M3pGuk8iaZsyaJbXRIMtWGPaaq4AY/wDUPhEfTuzPabDLdJbMyOkwBQWajrdYXQK+0p5R3LlPgFJqbtKMR3gCPWC7LbHUAh2xLVqa1pTbBlaxNhZ/h3b5yobLaJU1FFWku0twFzLISRQDWOY2QD086NtOcTbMnWO9RNRSAwfU4qe6aGoFMTXWY9C0ZpRmwvANsZVIPA08oZDTE5fu8lX4QXd7oLnz5ZOiFsm3uqkMwVihqyLRhng7Awzs3+HNtIN+SVOF37SVQY436EnLZHtM/Ts85OB+lfhAM3Sdp+/4AD3Q15vyDJFb6HaCtNkBlTnlPIerXQXrIfalUFQ2TDDUcxQhdIejnWGqkqR7QUthmVIGY1jYd0WWdpCae9MmDmR6QFOq2ZLcSTBGEr3uK5Iov/orSyalnXchRhxvArTfWG+irUyvcusZZAxYqCrY3mqta1wwwxqdZhxMkboGeXSLpUIVlao7id44bxDJhQaiOeHKIlmbIGWbTDMbI6oc0Nd2sfGOPquyp0llT+KP/Ua6OsjN4y2f/Aqh3+Mbv0gI2t9YrziM2w6xTxjmYM23CnmbhEbzog6/cI4M3dDKBFyVp8ctNgbrd0bLfWEPiRc7ZztjIGcnZGQ6gLcZ9MJv+VV1Pdno1fylSfQw2SWs1TLY4TVBU/dcdxq8SRzhJ0rFdHn8zn/a3wgnQM/rLNLb8KgnZhTPiIe37N10kx/529A7Rtp6wNKm1E2WbrHJq4gONxyOFK7iI6tEgYJNBYAVVxVWBrnLauB2j1gbpAjDq7ZK7w7MwZBjkQ25hQbuwdUMLHaZdok/fluMK54HEHY6sPLfFb4yXH9P84G42EOkrJNlfaBmmS7pFUAwDKQTMljAPl2hhgOeWPTjXr1CuRDyyRSpoAWGIatcOFc4bVaS4BOeCtqeuo6g3kYGtmiFmVaQRKmVBK+w7LqAPcOOUXwr47T3XmJKmn4dmFPbkmfvpUud+L93O/jXP9QMDzNCyZn7mf1ZOSWmig/lmoCp5gQns0wqTLnfZzATS9gpBOAB1UyrXHDGtYOMwqbrA846dDW1YeCV15MxVtLCXiiQaR0LPkYzJTBdTgXpZ4OtV84XkxYtHaRmSj9lNZPw17J4qeyYJmWyzzf+Ysyg65ln+zbiU7rGOpS7Vi9qi9jBU0LXgZxosk2EnMgLKP8A7c8sv+yco5QPpPuSfyOP/lf4w2sFhlJInJZ7R1wdpLJLcdXNQhqPWpowIu4j7ohdbmVklcJg8HjnV5RdVuPDdzVTTUEpcnMo9pOEr+VYAtVrMtJdADVpla8Ey8YZyZPcO6X6CBpdjR2lpMF4kzurW/1fWTLsu4l+hu1x50GuFp2clc00FF1FktjrR2kUfDutsOvhtixWS2ZB8RqOscdohBaeiYBBWeFV5vVSiyklyQpXu5Uq146ru+OrPOPdEyXNu07cskq1cswCDhiIrbtKxr1ekpxh3lJ3XVb7FsaWCNRByOoxC1m2VEbs86hwoRhhqOAy2Nvg/q7y3lxGR2qdjD3w8Z3OY4il5J1isBTrIvA+EPnlwLNlbYsUhWhBNs7DfxgScu0Uh7OsuyogKfJYavCLFMVoRzVEQ1IyhhOlg7j4QBNlEZGsaadSxVKFw6x2lG7MxRx2cYJfQZbukEbiIQFqQ30RpQqaNiPSOdr+zlUTq0dn1Xn8vX+zTptU4PCpx5+R22gW118DEEzRgXX5Q7tWlVAwMLFt145HjHnLzOrsAPZ1Gw84GmWYbIs1mVDnB/7FJIxA8IFVaIsigvZOPjGRd5ui5ByoOZEZFv6lkYIrvSEVsNPzeZce+FH+H9qvWcLXu150IP8AVDvTCf5NP0H+JwffFN/w6n3WKnUcfAj1CxtorLTzXqxKjtUj8j0Ww0a9KbFZi0/UBiOYr4RWZM42O0MjkiU7AOfuNlLmAbD3W4V2Q+CFe0DjUMNx1xz0msAnyRNVakA1Xap768QRUcBGWnNRlZ8PZ/ctauhmKMpRgD95TiCN23aIWWyS0jtE3pWV496WPxfeXfmN8KuimlD/AMu5vOgrKb/Vl50/MNXAjUItslgw2g+/bBJOlLF8f36kJ3Vxe3Vz16uctRSqsD2lByKnWv1uhNbbBOswqPt5Gr8PDWnpuEF2uzmztUAmQThTvSScyv4d2UH2W2lSMQQ2RzV/gd2eyCzh8UOPz2YylfZiCzTVmdw45lDgwG7U3ERMj137j9YQdpPo9LnduT9nMHaK6q7VplxHMQhe1PLa5aFY0yYDtjwwccMdxjXS1ClsUzodYjeTaDKYOKhwCQDTOnZzwONDAxtIny7xF11mOSK076qezTVVIU2nrROkTJU29ImOkqaAQVoXJBIPdNSRtrSDbHbFcMaXe0QTStWvGtKDIHDdQxq6XRlfkxnZ5zALQ1Apgdxpnyjhbc6EMtwMrv30WYtewQRUdkgrUHdA9aY6tRGIPAiOxiDxB9QfOkNGTTuTF4u6D7Bpgy5cpJ0tnEhnmypiEMRMYu3aH3Tf5XRGtDMZiPNmEF2cVooUHsEYKooO5q3wDLF2tK5VNPAHkWrBsnSF0MGGBKtVeB1fqiHdyuaquszpODik2+V78er35LJZxDVQVoQaGmedRsI1iFUi1y3AKsDUnDIjHWIaPNDKPrKFuYgsS747Io2tdm9do3ZwM8j6+so6sopUg4ip81EF6S0etrkvLYlC6lSy4ZjyPlFkZ+YrQin2yVj9rKwz+0TDVjjCyfpGz4/bycM6TFNONDGaY0ZLkWcyZkkdY0tpIKSzcmUGBZFQgCi6iMQBkYr857oVBJAQVqAmGRumi9wg0zG3OHzCME5JNktu09YhgbRKrsF5j4KpjJkoFA6MCppjiKVyvKQGU8RFfs2ji1q6zqyESUiK8yoLOoF5gCAdZAJAwAiwyryYgVGRGYYawaRYp2K5RSewMJFagkV9k43a6q7jAsmWVJWYVreotKKGKhSQATXCuvOGs2UKXlrdONNa6iDtG/x3wvOSoNB1iggNdrhsJ1bj9C6FSVxHFWsZpKz3xeXBgMfxAe+F6TWG+J7TpE0wA3nKIJNr+7jyw8aRi7Q0t497FfP7l+lrWfdv6fYYWS13dRruMGC3njxAMLpNvp3kB4ROLfKOoiOC478HRuEnSI1r4VjIGNplDXGQY+gG9On/ACgP4ZZ/ljzno1NuWlxvfyN7+mPRtPj/ACpH4B5UjzGyPdtjH/uA8iQT5GOnoN6c16lWo2cWeomcaU3A+NIP0PPreln8w8MR4ekL7EKywT3gLp5H4x2xukOpoVoeWqvpyjDOK3RcmV3pJotpcwGXVSD1kk7DWrJXlUbxD7QmmevliYKBhRZq7GOsDUreRqIZ6bsSz5OGBpeQj2SN+44R59KtTWad1yjAkpNTUSe8DuPrF9L9+ng/EuAn8LzX1+56WhDDaNYMIrVZzZySBekt3l+7vXd6QfY56sqsjVVhVD6q28ZGD6BhRhh6RmjJwdmS1fcUybRgGVqrmGriNl73MINm9VaFuTgK6m+OziIUW2xvZ3vyxelnF02b1+ESy3VlvyzVdY1rtw90POCe69wUhZpTo9Ns7X5dWAIaoANaEFb65OKgQmnW1llACpu0FFCgXTMDMVAFQw28c6xe7NbSBneXZ8NkBaW6PSp6s0o3GPe1fxAeoiylqZU3afAThGovUQ2SWEmAAsOtmdZiKLMU31a6bt3WppnVaa4lm6SlrOElqoWJRWxZSQa9oDFdmGGEDK82znq3FUJBKNRlJGuUT3Ww+s4Q6QtjTbVLuymqsx5oBKgstchjQ4UyJjoQnGe6Mc6M4clxYYV1bdXjHdl1g7IitGkKTqFSAyyiDWtS0lSQMdqucBjjsgpXR2rgMqhcOPZ1GGXBWwGcjhgVOFKG6ca0bUcK4jb74eWDSMwACt40FQ22mOMD27R12pVwwBHZIKTKEmhuHPIZE5iALxHziW7oguuj9Oymqr9gk68s64Hwziz2JgRUEEbQa+ceU361Jzw9PlBVhtsyUao7LwOB4jIwlibHrcyzJNS661HmOEI7X0dlJiUFNtTTnCfR3TSYlBMRZg2jst8D4Q6snSyzTXPWEoFooDLUVIBY4VGsAc9sPB+YrQsm6Ok6kVuALelYDm2dRlKpyUe+sWx3kPjLnSzuLCA7Ro1zktd4ofSLlYraZTrUpPsgcT8oTWhDry3Ch8TX0i52vRUz/TfwMINI2MrW/RfzMF9TF8MSt3KxPkUO3WCfdsiMGkTWzSEhagzVbcnaIw3YecV+1adDG7KU1ORbwwEXqrFLcr7qT4G7zGgeZaWh09nuKFIyAHgN8AvJU6o8wqkMm0tjs4u24saadkZBr2MajGRcqsBcWWLT+Mpx+Ej1+EeUTjS0k7Qp8gPdHqWlHrLfPI/XnHk+lDSap2qvvizs7iSJ1PCPT9C2i8lNZun+Ja/zCDj6VHvH1vitdFrT2V/Ky8SpDjyakWKa2R2+oEZ9RHGY1N3iMtDWgEGWeK+/4+MVvpXo26xenYfsuNmw8vhsg1pxlurb8ffD23WdZqHCoYYV3jX5iM2TpyUkXxfRlC6MaW/Z5hkTj9kxqD90+y49DF7WYQaHP6pxEeb6X0eQSntpih+8p1H61Q+6I6b65BJdvtFH2ZOF4a0J2jV/eNeopqpHvYfX7lK+CWD46FzUilDlqOzcd0JdIaNKN1knsNrHstx3GDrNOr7/AK2xOx1HLUdnyjHGTix2ivSbSWJK9iYO8hyamz5QdZrVU1WqsNWscNo8o40no+9iMGGIIgeQwchX7Lg4MMDX68YvklJXQq2Y4mNLnLcmgCuANOy3/wBTuisab6MlQbql0zunvLvU5+/fDtXIN2bSpwDam474Ll2pkwYX02e0v5ScxuMZ1lB3j/hap7WKHpC1THEslmZpLVVbowF1lNRgSe1X+8FSZhMpJtQQ1cVqLpBNQQcVI3xadJ6ElTxfQ46mXMbnHuMVG32OZJNHFMe8O6fzfON9HVKWz5Kp6eMt4ew3fpNNMtZbsHVaXbw7QpqDZ0jiVpeWcGqvKo8oVLa5OHXq8v8A7ks3k/UDUp6Q3k9H5c0AyrRfBxHdPvEbE1Yxyji7MJUqRVSDwMdqKQA/RGaDVZuI4r6Axx+wWyXrvjYbp8zdMG3mKNlaNWeZ2n/N/SsKzbpy9+Q/6FLeS3tkCrp9EJDpOTEkEynpQ7arUeEGJFy2S2wiC0PsJHDCEMrpTZzlOTgar8IyZ0hkH/rSv4/nAoNBczSE9q95v4j8YrVuzhradNWf/Vln9VffCm16ZlA0XPctPOL43FBTL7JIEDSLT1TiZg1wq13UaMDSvLfDKTMWYCDRwRgVejocclbstwNMs4VaS0ayCuDpWgYYEE5B0OKnDeNhMO49GQpI9IsWmktMu/LYfiU4Mp2GI5rAZjw+UebaLthkTA8s7mU5MNhj06yShPlLNkmqtq1qdYO+OLqNL3LuuGbadXJeoGZ41UMbiK3aPcZrGREYRavcltjO2GqPw94jyvTYoyHdTwI+MeoTwAjcDHmenxluZh5n4Rp0GzYajwjzolaNWxlPJgUPmVi7g1FNuI4j+wjzPo3aCGIAxKsBxFGHmsejSnqlRqoRwP0InWQ+K4lF7EkxLynx8sIZ9H7RflmWT2kqRvGFfjC2YaUPsk05Nj618IhWcZU0OOe8jPxHrGBxyVjQmS9KNGllvr31xG/aOcUG21lus6XgCQTT2Wj1u2hSARiCAw4HGKBpixBHZSOxM8AYt0VbF4sacO8jbr0LDonSn7RL65cHTCao3e2B6/KHEicCN3x1jdHlWi9ITLHPwOA1ffSuUeiSZy3VmSzWU+I/ATmp2D0htTp8HePD4Kac77PkaHDh6fKANIWG/iMDu90GSpgpuPl9bY7H18oyxk4u6LGrimy27/pTqGuAbUeOwwSb0r8UvzXcdsbt9iVhiM/rkYXSLa0lrk3FDgr+5otxUlePt9iL25Gso0N+U1DszDbiNcGLMSd2GAVj7Jyb8pPoYVMlO1L4ldTDasSJOWYN41HMRVKncZOwr0x0XZKtJ5ofds4RVlktKYmUerb2pbCstjvXUd6x6TIt9OzNqRkG9peO0RFpXQ0uctcD911+sIenXnDaW6LG4zVpFZ0Z0pIIR2Mp8gsw30b/AMbnPhURY002fbl1/Jj/ALWx8zFP0roZ5YIdRMTbT1HvEA2S1TZP7s9bL/03PaX/AMbn0Ma1NyV4P349/uUT06W/K9OfY9FlaXszmhZQ2xxdPnDCXJltiAp4UPpFHsOkZNpF3AsO8jjtLyOY3iojp9DrmjPLO1GI8jUDlB+oUXaaaKHQvvFnoVg6OWWc6ibZ5Mz86K3qIUdKuhNhVzdsspR+EFfQxVpU+3yTWTbGwyExa+YNP9sRW3T+lWPa6qbvBRSfFRFsakHxL/wR0proB6S6JWYVuy7p3M3xii6Zs3VvQVwwP9NeXpFs0gNKzB+6ug61eUfMNCWV0YtKN1k5DnU4hyeNCY0xrQXMl7ixpTbtYXWLRtoehSVMIOINKA8CcIcmwWyWlXlF11g0mEcQCSIcaP0y8sBCA6KAApwKgagwxHOsPLJpWU9O1cbY+Hg+XpwiqWqqxey2Lnplbc8+6yQ/eBlHxX4jyj0foL0VtFnQzhMBSaAerHaw1Mcaq26hwjqdYZZcO0pGcYgsoJ+cGy9J3TrQ7QYWpqlVjjb5lXcyg7ph1qnjJhTlUfKNRpdMlu+qzRtyYRkZ/wBPEnvZCO0kXDwPpHmunxhwb3t8Y9KtAFDzjznTq4NxPqsPoeWaK/hAdCz7kxDsYHzxj0XQ0zsBTqrLPIlR/KvjHl9mbGL9oifUn8YV/FafzS/ONepjeNzNSdmWOSKpdOYqOeY9YhtAvLxx4EfL+WOpEzGo1ivMY/ERttdNRr8Pd4xy2rM1pjXQVoDIUOa9ocPaHjQ8zAenLCHRl2Yj3eEC2KdcmBht/sOYwiwWsCgZcRSo3g6vrWIomnGV0WRZ5bpKyF0IOEyX5/KJeh2nOqcypp+zc0YH2W27oc9ILHcbrFxGfFflFQ01Zbp6xMjn9fXlHVoTjVhi+pTXjb9yP1PUgSjUrXWp1OvxEFrMqNxy3GKX0Q0yJqdRMbEYy2Of17osUqaVJDChGDD0I3Rgq0nCVmNGSkrjRZmYPMbRtHwgS22cEGovKc9fj8YmDBhnvBjSzKZ84rW26GEKs0g0qWlatqfLfDAgTO0po2o6juMTWuQKVGI1jZ8oToplGq4rrXZwjSrTV1yJwNpVpNbr4N68NoieVNaWarrzBxDQIsxJq7RqPtKY4W0mUbszFTk+r9WwxU4XHuP5TJOFFwbWh/pOsRW9L9HASWl9k6xqPEQwZA2IwOeHuMF2fSPszqnY4GI/MNY3xUouLvEZTaPOrbY8QJgKuO6wNGB2q0F2PTs2ThOBnJ/qKKTF/OuTccDxi96S0XLmriAwOIYZGKdpPQcyUarVl8xw2xphWjNYz/Pk+hLjGW62Y7slqlzlvy2DKdY9GGYO4x2ZMUZZRVr8pjKmayuR3OuREOtH9J6ELaVEs6pi1Mtvza19OEEtN1h7df8AStuUfF7likllyNPQwSJ6nBhQ7svCBVmKQCCCDiCKEHeCMDG6+EZ3DzJuR2/QUub2qY/eWK5btBTZeI7a+fzi0y2IxU03fWcTpawcGFDtGXMfCHjOcOHdDKRQ7NpGZKwUkD7jCq/wnLlSGMnTqNg4KHaKsvh3l84eaR0VLmipA4iKtb9AumK9oecaoVKc/Fs/zqJJJ8DqWwIvKajapqPERkVJJjSzgWRtxKnxGcZF3c+TK8GXWcMD+qKBpxe/9ezX3ReWOHjFJ01meA/laKtF4mNV8JW5Rxi36BtH7nd1ks+UxfQjnFOSLHoRyEP4XkEcSxU+UdGorxMUeS72Z6EjYcInY4/7fePKvhAEo9scB60gqYcAdw8j845U47muLMf6+tx9YeaKn30KnvLX/wDQ9DzhGfl7om0ZOImqR7QBPI3fQxTON0OnuMbbZgwK8SvvH1tij2yy3GMs91qld27lHoFuFOWI8fnFa6UWcUY7BeG44D3wumm4yt5lyPPZitImYEjGqnZHoug9JftUsEU66WKEfeGw8dUU7S8sNKBOdPcfh5mA+jtteXOQqaVIU7wTHWqQ76nfqjE13VS3Q9NkT8K6jmNanXzgtGr9ZwFaxSZLIw60G+NRIpQ7jHUliDSOU0aQstT6wMC2mQGxXDds+W6CgK0GpgSeIOrZA9cK6waQRdgYpFUbDA7NR3iGNltKuKEVrmPh8IitkoEci3AjZCoTCKNrJod/zjTbNFXA5aS0rFKvL2a14QVInq4qDUenHZHFinGB9LJ1RDpga0Ow8RFXidnyPwrh8mY0o1U1BzU5H4cYZyWSaOzgdaNmOG3iIVIagbxX+0R0xGYIqQRgRwiuUMhuCLS/R1XqV7Lefzio22yNLqsxcNtMD8I9G0fPM2XefMEiowy2wNa7OrqbwrBCrKDs97fmw6lsec2WZNkGshsDiZbYoeGw7xSH+i+kMuYbrfYzMrrHBj+FtfA0MLNL2dZb0XI6oBnyFfBhX1jd8NRXfv1K5Urbx9i89Ztwjovtxik9G9JzOuWQWLIa0vYstDhdbPkaxay0U1KLg7FcalyUzCMVP1742ttU94UO0e8fCBXMcDHOFSXUGEWqxS5gxAYbRGQGs0g4GNQ2LXDIyZ//2Q=="/>
          <p:cNvSpPr>
            <a:spLocks noChangeAspect="1" noChangeArrowheads="1"/>
          </p:cNvSpPr>
          <p:nvPr/>
        </p:nvSpPr>
        <p:spPr bwMode="auto">
          <a:xfrm>
            <a:off x="143608" y="-144463"/>
            <a:ext cx="28135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a:solidFill>
                <a:prstClr val="black"/>
              </a:solidFill>
              <a:latin typeface="Arial" charset="0"/>
              <a:ea typeface="ＭＳ Ｐゴシック"/>
            </a:endParaRPr>
          </a:p>
        </p:txBody>
      </p:sp>
      <p:sp>
        <p:nvSpPr>
          <p:cNvPr id="4" name="AutoShape 6" descr="data:image/jpeg;base64,/9j/4AAQSkZJRgABAQAAAQABAAD/2wCEAAkGBhQSERQUExQVFRUVFRcYFBgXGRsaGhgaGBcXFxcYHBcXHiYfFxojGRcXHy8gIycpLCwsFx4xNTAqNSYrLCkBCQoKDgwOFw8PGikkHBwsKSwsLCwpLCwpLCwsLCwsLCkpKSwsKSwsLCwsLCwpLCkpLCwsLCwsLCwsLCksLCwsLP/AABEIALIBHAMBIgACEQEDEQH/xAAcAAACAwEBAQEAAAAAAAAAAAADBAACBQEGBwj/xABGEAABAgMEBwUFBgMHAwUAAAABAhEAAyEEEjFBBSJRYXGBkQYTobHRMkJSwfAUYoKi4fEHcpIjM0OywtLiFWOTJFNzo7P/xAAZAQADAQEBAAAAAAAAAAAAAAAAAQIDBAX/xAAiEQEBAQABBAICAwAAAAAAAAAAARECAxIhMUFREzIEceH/2gAMAwEAAhEDEQA/APVqszwaVLaOXYgU0bafaM0AnJEXM2AzZjwoLCs1hAe+i0xcLKJjfiyrQlz4k2dSEEq3xe9vgzyNdVMiCbwgSjz4NFQqLSaROhqWqM5KuMMy1/X0YVB14GsxUK4RxSucTKdgapkCXOO+LTIDMWkVJA4kfONJWdjvemIZhgFo0kFJlhASCHvUxwrVhm2PKCIU7sGqWwr8oJzlF44umadsGSswuFH4T1A8ouFk+74+sVShhJMdUpv2/SBEq2HwjjH4fJ4mHVu+OXkfSK942MVUv7pgSZxejcCY0jOm0zNz8473u5X1yhUXsaeMdJO6AGTN2A+EV7zn09IBrZkcv3jiS+Z6esEFHv7vFPpHRN305f7YXMk/QaIJZ2PzAiiN94NpjpnDbCYvfB+cRe8RtHApMRYoz9oH7BXrHO9Tv6GFRNG0+Hyjv2kfEPCDBpnvht6v6RL/APL9coVVPORfgkHxcQM/yvyH+6Hga6iYq8BBiBUee7jEBmKiKmb/AK5RU8ukMqXmcvrfhCilh8X+t0N2gja8JqU0acaiwRC93WkXJ2sPrdAO8joWcgIrSx08IgMDW+cUcbzwi5UGUq+nEMIOwxnXtg6mCSFl2IA8YKGolZ+jFVrO2F0pJzHOIocPGIWk2Yc/EwEncPCKzZwH7QAWgHJ/n5xpGdgptABBKcDuq4w4uIjE1I35Cu9jWjwt9qJCgBgpJBqPiBG3NsItZ1EsT4DbtOcLjfNFnoczBmUdTESE5XeQfxgCpwzA6/IRxM0bD4iNGZwBX3eh+Qi15W0eMK3l5A9PWOHvMwRzHlCMZc8jZ9dYqLWdrdYE6t3UekVJBxSk8D+saRnTH2l8ZnJ/QxdM/wC8fP5Qqi6PdSPxRZS2wS/j5GADm15BzyMVXagMSE9X84WNuVhd8PUxPtasLh6ekOQrTItqPjA5H5iLd+KMscxCqJ2LpA5N84t3QxZPWGRsBeRS3BXrFxeGKQeD/MQiZTe4TwI82ijgY30/XKJxUrRXNOSCeDeoiomH4GhFNuQP8Uj8PzgybSk4TD/SfMvCw9GVN3eB+bRUTFbxyMDXNpSYRwELG9kpZ33f+UOFa2UqO2Ok74WE7hHTMJHs+Q/WPPegrO0tKQWK0uchU+EJ2nT6A7AkjIm76+UKaU0XfBKeaXLcQcUnfUHMGMkylJJSkvdDlKsQMi2Dbw/GETYT2hBxQw3F/BosnTMs5kcvSMSY4SFqAYv7KgVBi1UOTvygYmBQxFclC6eiqdDFSlj0qbUk4FPVz0gl47481cTgpx18izxRSDgG8Q3ABofcWPTmSfqsVmSmoXBGIwPTGPKFJTWpL/tlTmYCuatR9kcSfow+/C7deupsJ5QaW2w9I8vItCkeypRbJ6dC8aNit8yatKAlBKqAklIdnqagdIf5NHY2wQM24/rEVMO3wHpGWdMy0kAuaA6pvpY/eA8Gfa0GRpKUqiVBzk5B6CsHdKMMhL5qO1nPGgxYVbdC40mQppUlawCQtW1lDBOQbPfFhN1gGfjnsG3GJoQFFomouEBwSmjMWcsNUgMMCOsLqcrPA48XFTBLlzHcChS4IoClVM3YlwRRjxiyrTLEm+VBxNWhRvE+yAcGwqS+cbiraoGrgZUWkNvcFjwfjGVpvu1oSVewbxVcUCxKQEmjKiOPUs8Hy4Sk3vElJfOhJxrvaGDNupLpLjMnEuB0rHn5dpCJy5aQO7BSAt7pUwzTUADDrG0u1SwhrxKlJLVOqXTTe4fCN7z2RnOOVRVpmZAD8Q+UVNpXmH+uMUXaRx5+sU71RzAHEekbRjRhaVbByr8z5Rbv1cOJr5QsLOo0Kj9b2iosQyfo/kIuIpkgnf19Q0dFmViEkfPm584UMy77JPM4eNI4m3rGBbfeTFJaFxebp5v6RQpIxAP1vEKp0qr4wef6AHrHftoOLvtxH5IBRzaz8JI3LCooLYxolQ5J/wBsUJf4VeJ6kkxwTUjFPRX7GGRlFs3qH1tBbwgqbVXFvxpJ6E+sJ35ZzV1X8384uJSD/iq4Ek9ImqhqZX3vzEf5RA1yBtHVR/1RX/p3wrIO8NAl2eaP8QbqwjMJk8eo8lesdUCPiPJHpGeUz8phP4gfAv5RwGePi8PkYom6J5+qR29thYTt3l84qq1ja9Cwxq27Y7x5z0TE6abqmCiWNEB1HkA5G2nSMGTOKdUFSGDXVh002lm5FNIbkrmB9Yrve0PZDbGc+L8DFpdqSpV28lRDFSCpiB5J5ViSBvmhUiWsdH3apT4CF5i5JJvBSNw1vNm8Y0xJQQ5QQ+CkqoedX8IzrZo1AYpeuwNz1XS3ECDRhadZJJa5NfaDqBPAqIBgcnRMy9qhS+VOL5wZdkIrcSd9274o1eogkifdILFO/HxELTwouxzfhMDtdnZQCbzXElRU4163gAwoKepj0CLc+CkK44/mAV0iG2JukFCa5uX/ADPAMedsst1BJJF4gJLOHJYOxFOYhrTekrLIUZMs95MTLAVMbUUtRqUgqJFHAo1Hfa9MlSzX5Ec3S9YUOh5anUCLxLs7qL1okAlukEGJo/RJXLmzVqSiXLlpN8rQxWQlpdSSmpIcthm8KLuKUtMsghEu+TSoF0muGCsnds4lssKu6VJvslS7ygQ3ugYPuTX+bF6LSdGmWDcLFmcKIPVwYNDWVY50lCFOoJVK7xPtFLNQEGgOBqId7KaQSqapSmEwuNUFIIKXwwNA77owNPWqfaTIC1KuypKUEmrkBIJxLklJVeNdZsjFbFZJt9C374ygpQE0kgBq+8CAz4EZxN8w57fV0LSbrVJWxAUB7pSMcHK3G9AjK05o1TFMtdwS1UDbiGBJYULM26PLnSPdJdd+UtRdWs4WGpdCgyU3iS4fcaMW9EdoyVqRPKBKnS1BE1dAClim65Ac6zFq3UsYnZPYy0voZ7ROSFkKQlRvEgB0jNt9IakS2lTyrEB00IcMcBR+UY87Sdnl94JIBEyiwpar9xQJ1UAggd3jUXSpL1xpYpM6SiZLXLmay6jWIlpUHA9mrbXrXdGl5+MTOHy0tIzShd2Y14JSNUA0CQBXgBhARaAcLx5fpBbRYjKQHtBUtwClCWAfA94+uAMd7xmzZSlV7yYpJzcjDdejq6fPZkYdTh23y0BJOzmph/peKLAzVLPMfJmjJ+ypFCVHioHzJi3coyS/4h5ARtLWNkaKrYlOIfofICF16SQf8Pp6wreSP8OXzX/ygibcoUSmUD/M58T84rU2Ld6DUBvwt4gF4sLz4g838APlFFWu0M9+WnmP9JgJtM3O0DgVE+TmK1FkOd6E4g8lesEFtl5qI3FvO7CctyHXPcfcCielIo0k/wDvL/CkeLkwaJD/ANtlD31jYykt0TdMQWqWr/ECuLk+MZ/2hKDqWWar+ZQFeADwZVvtR/u7OEb7pUeqvQwjNosaT7K+RSoeafIwwbFMTUK/OQPzFoylzLcRiBxASfEAQM2Od781KNrrAbpSAa11TZwxP5/QmA99tKvE+N0xkTEISRetKVbWExQ/qAIPUwX/ANL70+v8sz9IpOvTCeDXHr8y0cmTxsPX0MIm0E4hh9bB84JLXw51Mea9JeataqJIAzy6l4Wm2GXJZSZgCyXLF1OMBSqQ9XGyK2vShcy5Yc4EnAQNclUqSoui+SSVlKVEOaspQZ4Alg0i8pClMlJUrvpwpdDqbUqk+7VV12whyyaUlqRevBnCSRUXiEliATd9tI4vQAR56f2rly7MqzpClharyiLoBLMa41AGGyMMaXADd041VKN6gLG6GCaAXiKl6qxeFha+iicmhBBBDpLuDvCsxvECmW0qVry0jgKdQxfnGPojtWhcqXJVLCCF0YAhTmoJoc23P01Bg4IoQCCRdcm6yV4GtADtGJiarXJqU7G4EeSv90BtNgunEAmtFN4vdJgxlaxBrtQp6E7HqDw8ISvrSWAKOGe+8584eDUXLmS2vppleF3xSz+MLoQVrSNVIUS6lqF1IYlyW3NzEM2e3FJxuPiU6r8QlgeYMFVbkuKJcZ3EjrcAfixhkTVbVy1FF72aMFJWndgSnlvEERpIDFCDxDeCWHhDVq7udUlSWGLJWOJKbqwPwGEzoUq/u1IWdiFa3/jWy/ywBbvZSviTwZQ8LreMcVJJ9iYk7iSKfjAHjCU2wKQplAhXwkXVc3rAlTFA5jxELD03adFzGK1IBAzo3UGvKEVy3FbxagrQDZw5wxZ7SoFwoDeDdPKGDpRVL4B2lSQp/wATXvGFg1ky7Ls34jxpGxJ01NRKVL13V7yFkBRAATfQxvsRexBJJqxaOotcpQqht6Fs3KYFeYg9nsllUSFzJiBk6ceaSunIQYJSH2xSlqUv2iHJYJBLY3UgMTuG+CpmDYOOr/lUHhtOjDhLHefyKSqnBJKh/TAZ9lUmhug7C4L8Cxi+PPtTy46GqYM0ncyAk+DjwgapjualslJDdU1gkyz7UXcSMfMw5ZLGCkkVWkORm2ZHnSNfyzGX4qRXY1hAWUpSCWALuaYgevSBIG3GlO7vY4VGHhG1ZdIoS12mDnWPPbALXbEm9dlE4XVFIA3uTUcGaHOt9i9L6Z6ZaXqOZQpPiFxZVpKR73/iQW3uS/jGj/0/vUUE2Wcim8Eq4DPkYvYuyE0rN5RlpZwoZ7mcMeIjTj1JYy5dOxjL0mTg/G6kHlFDPJxXPHEAj5fOPUWXsqruV31POUdW9VKADi6UgrJFa0FI8iqcxIJukEg3TmNzjyi5zlReNg9Dgsq3YH08YoZW1E8HaQW6pYiBuhQdkKOwoUD/APWov0iibQgEsANrTJgPIKHhFaWHZUkKoVF9il16KIMFNmSMgeC2PMHPrGaoAipLbSlRHUJMFkpQ1O6L7DMSfIND1JpSkDFB4k/MZb6xZCUkOAltxcdTAe9yaVwKiDyesBXZEkuZZfdUdQKxRVrolt731w/WJ3p+MgcGHjCyUzD7wHBvOCFZR7S36N4OY856IkiUEOskYYn9Yz7dYbRalC4b0sBylBF6ju4JBfDIxe0TrwIanH5nLlBZMnuklQd1BnD4VocmhB4+2WcomkFISxoHfxzPGACaBt4j9cRyjanoSom+S+ylfWMaZZ0uQA42kinJq8KQ0IlRxHV68mrGroHtOqzlaVIE6TMIM2Wt3LAi8knBVcSKsBTGMETFILUIx+uUWlTCcKQsOV9SnLDp9sSlpEwd4m8QlQJKUKQTW9vIyrkGeStKhJVeY4KGvxANSMn3ZR4yz9q7TLlolX3TLUFS3qUt7oPwYUyYMRGvo/tqlYRKtadRIUO8l3gsOxQSA5N1QxBFCabZxetTSWmJUyUlHcmXNSkC8ggJJB1lKJqQaauTUVWE7OSuuO+g5PhG1aNGBaDN1bRKJ1ZkpiUjO8PfZuIwjKttnWhIWnWQfeYuOKSNXo0JQiJVMWVVgz8MWx2h+EdUVpAJIIegVdWA33FvTezRnSrUDRTg7cukFRZSp1OojJVWJGAc4Q9Js27tbPmFImKF1KWuhKbrUZ0KBB6dID9olLxQh9qSZR6G/KbkIGdBWgKRLWyXBUgLNGzIIfd4QtaZHdLuKOGJFRxG2GRidYZK3uzLtQ/eJ1Q//clXh4CKDs7NAvoSVIqy5Rvppvlu3MQus3VXkKPEUIOyhOTdYdT2ntAl90Ziiimq5GH3kkK5O0MXwzVPX2Sc3DHqM4qGGShww6Rpy9NLNJir4BoJiEzaH7y9ccQqCyxJV7jH/srev/xWgXlclQZCZ0iRe99DjJWr4nV6mHgq0oS+vcbLXltwqiKr0Uh2TOQCz3ZyTJV+Z0fniqtFzpRCrq0PULSXTymIJB5GGF7NpOo/s0HaU3pZP/jIR1SY1VaRs6pPdrkKByVfKg74qCSh+kZ0y1LU19QmMKFaQS38zXvGC2HRqptLpSM1PToRXkYi/wBKiS7Gg+ytH9V3wmhP+YwYyJktlayWqFXSK7lpcNzhi39nwkBKFErbFWCuQwjKkJmS1H2pagHOsE8nBqdwh5ha0laUmKBYqJPvJWpTH+ojwgR0pPfVmsoYBSUkcCAA/UQNOkVK9q5M/nSCf6mCvGG7JpGWFArlXh8IWSn+lbnxhYZK22mZNu0KVD2lIWUpVyBN09YR0ho6epJXqkJAfVS7EgXipIBo9VMGFTQEj0VqVImEGUBKprBd6p3FN5IHECLyJaxVOs2Sbs3qEl2IdwRF8ed4+Ym8Jy9vngRVmDg1CqENiHGbiGEufaFMqkj+pOMb9s7OpWXCwDmFCrPqh1EGg1XuksA7nEWkez6gU9wEJQEBKiokFZGKiVBiTuEdE6vGue9LlGPLQnFKlp2hJpxJKnaLTEoof7NR3kAn+pKlE84DbbKuWWmOG2MQOaDTHOFRPljMngK+LdI1l30ysw6t05qA2VI/zjyjhtoGJHJ2/wDzPnCd1NC55sB0o3KOgH4kbrxr4EDwikNmdNS2IJ2t6QqsvUEcyB4QK+Np5NF5ZAwc8f3jgd66Jb4E8hT0hs6fmjVSoICQQG3+1XfC65lM99aebwpND+7zDv1zgCTUEvntMZc6xXgQMTSNLu2QanWo3nv/AHgKbNcFGO4+VYCYSkAEg476DrF5+jZkuUiaof2cw6qkkEOzkFsCMCMs8n1J5CjrANsDNjCcxEu6pAJDl0g4A7eLU5wFjJEyLhTQNUsg7niFGX0YA1ND9op1lXfkLKai8MUqb4k4HY9CMiI9zYe00q3JCEj7NaaEXVMhRYupO1QABukYP7UfM7h2ECCSFlJCgWKS4ONcuMTYqV9am9misFSkJSsNeu+wS2IGKXIP6Rl6Psyk2mXJVf1ywSlgVZ0LEFNKkZPUYx5azds7WhaVpnqdIZmF0hybqktrBycah6ER7XRHbqz2kXJ//pZqklJUCUyluGLLd5LjeP5jEZVy69ZZdKyLRMVIlqQpdnOCapAGrQnY7Fs4zu0umbJIUkT5V9TkJ1XbMgl2HDGPNW/sZMkXzJKw6SkXVlJKCxYLSQFJcDVLYDGPMfYFBetev4G+5UNgN6o4RU5FY9vZrXLtF5cqxqWlNCymSnMEpvAqFcAksxiumNGJSykS0ge8pAXTjeJDbw0afZgWaVJmz5QmJEtIE5U4tQOS13VdqipOsNsbWibfLnoMyUq+hynHAhnTszEOYXl87NnBqC/ABqkmrNWrVyA2RRNlUp7oKgPhr5Psj0Wn+2ykTlWeXZ7xQ2saIc44AM2FdmEZa9PWiqSsywBfShBZRSrB5hLKPB86Q9wey0gzE6rqSBilQp/QqnhHoJfaWdLlCWGuswKEhKkjYGoOkZditUhd7vZpExioS8Vln3kKVQ03YQmm3KL6pSkKCXUGDnAXviZsgA8RuqzG0rTJoWllQxUpDKO4qQanewiyNLTHJultiSmYAPw3VJ5vGHaCtNVAitN/AiioLKtwZ6g8D8s4NGHVadnKWSO6miglpvd2sGj3isAK/CIBaNMT0radIQwwBCgeSjjxAg8qeVpcgLG1Qfx9ocjF5M9IGoVoD1uklIO9CqHmYct+xkUVpsKaijumgL6KOv4iCiYgj+7I3oWf8q38xGrMlWRctwnXCaUCCo7TdFyprGauRLFSVy3+NLpOxlJ9INGKGWlqTBwWkpPIh09SI4lJFWcbUsodUktBDYlLH9ndmUr3ago/0jWHSFTKKCzkEZEMoeUF34Hj5aUrSSma+VJ2KZQ6KcRs9nbCJyyooQkIzAIBJwF1Kglmc4bIy/syUWYzJ3e31FpIIoslKVAC8HU4LuktRnekep0Ro5dnlBQUGAvTEnAFtYhWNAGq+GURt+leHlf4g2CzySm7LTfIdYcgG8WTQUCvaL40zePnFtWi8Ql0jiCXz2U4x63tNa12m0G4L6i6kpBapDJD5MkB3bOPDTpC0KKVi6QSCCzggsfEGOzouTrrAtUKvdXHmDFk2val99PSBBR29MeYxjveg4ivCOlytwWQYknw+gIIAgZvw+vGF0T9qn3P6mKGcDkfre8cD0RJ0w5DnQmLWbG8o0zeldmELqZ8eWcWSp8i2Qz6UbxgI3OmoJoOA/aAzVAjJtmUVVMbJoAu2DOAKLqfZ4QpPs4UoA+HzhwFwa5/VYUn2aoI84QZlqk92r7p5+cJkbKxs2yS4YgvuyjNEti6ahOL4dM4aQu/OBP184iJqWLprkXZj/qG6CpV3imLA5NToIBOl3SRsgMUNQuN4q44g9aP8ouabeEJkRfvTmfoYcYRvUdnu28+yMkETZOcqZVOPunGWeFN0e9sGk7JpBJEvVmhJPdTKLG9C8FDNg+8CPjYmQax6QmSpiVylqRMSXSU4g4c3BIbAgsXibxVK+maQBVZxZrxRLCitUsoImKVQi8PfajMchmKI6P0atAVKlFkK1pl+awegBupFS5SGd+lMm29u5l4GalC5l1ImJDhIuhQTmdfWqBqhmZyWVtXbWZ3iVSB3SUhgAbxVgdd9VWGDUghWvXy9EJAN69MogkJSpgD7QupBLMPu445xfQPdTpi03WMuiEkNdTR2DlgSHZ9kZNj7fyp1LRLuTAKTZT4gYqRi3B8cBHsuy8uVNXeWJcwCYky1OlRSCwIBxTV6U9qItvpUk9sHS/YUTAZkyWlKwDrpUUpWAksShVBlUHrHnJNonISmWFd5LlqBSFBxQ0NfB4+29q7KkyVAszGPlmjdCXy6klQukkJJYFqXjkH4Y4w+3xulvk3o/SAJSkqLrGuSl5YUogJASTgKkswrxgukLH3cwlctKJalES1SlFQcU1pagCkbx1hpHZ1alAqSEpvVuYpu4BgGIcfvG/bbPL7gic1y6Lzm7szBBBcCorEreTXoeYhygP4HbgrHkTAUzSMUsRlgRxBYxq6E0mEPLCVKReJllRBLMQlLrNaM1XL5Q7alJmC7cClBVUqcED4gFByGOIMEorzp0ik5gMK1+TeUFstvCg6FKG0VHKHrX2alTKIUzfi/wCXnGDN0NPkkmXrNjd1m5Y+EXpY0zMS7lI4+yfysH4gw3Z7fMUhTLICMpyRMQcaBRBY0wZ6x5hFvIxx2YV9d0bdonqQiUgpSTMBN5K3SoZOnAMaE40xjl/kdXlw7ePD3yv+1t0+E5beXqN3QiDNmJXMQglBdF2ZnStxZc4DZgI2e1mlRKs112vuVbboqrqWS28x4jSE8plhOavLP0hK0aSVMSlK1qUEkBSlOpkuSEh/aq5fLlHZk4zXPu3Ck/SUyXMeWElQLk1Beozp8WL5NGBpW0rmzCtQbGmyrknCpJxaNy06ImLTqmWHzSou2zXLPhXdGbpkGSm6oOtYcZsmovc2IHOK6Ny+kdWbKxrsc5xULMWB3R2uJqCZ9N6QVwRUN4QNxtB4AR2Uo7BzYRxO50od2V0fzjolrxKqZAZxcTC/6P5U5xyYRnXeYZKGccC5gS5m6LhYLhn4GKBD/XyhB0LDfXlHUrH6mkcKBmYqtP1gekAUlVKi7ufDnlAJ1nuEmlcd8HkJxAAp9dIk2W+YxgDKn2ZnITTKB3SU6qjvB+Ua4GR2bIz1SShf3VbIARRvwrFVBsYO7Eg4cIqBStRAAlDYI4lUECsmeuB9RFCYRuFEQKIiAxFGEboXwh7RWlpkhaZktTKSQQeHDEHZGeRHUqMAfTVfxXXNSlM1AIZl3TdJoHYF2rRr3OPV9n+2dknAIQoILN3atU8GNFcQTHwzvOQ318YuFfsYntHdfl96m6LKHVImlLkkpWSpG041HGFLXal4WiXq01kvSmRqlfAsax8t0P2ztMhgiY6ckr1k9SQR1Ee30R/FOUtkz0lD4qGsjn7yejDbE9qpyP2jRt1DoKVIOBGH6Z7olinS5YQS5nFYlpCvdQoh7pNEigdsabI0RJs9plgyZgAcKBlqdIUMCwwY5Bt8ZFtkLQbs+Xq4BTBuNNWuyFuK9i6VtCLOsS0uqZec3lOQFF2Jzp9YsayWNE9RUkrlqYA1cNevODRQLk554VjLmS0AFmL/ALeAENaL0mZcsrukoK2vCqQWwcUdhgdsO/ZNfS+gZakEqSFU2G9StCmuPnGPYpyLhcd3cyLENhRQ+YePVyLUFhJGZfwMeN7XzgZagVlHeLSm8MfavN0B5Q+Pqld2MjTK1LdaFBQCSSlwlYAzD0bE+TxlWNF8G6tJKkh0AFNxwQQEkgKNXJArg+cITLEtMwpKgsfE9DTb4Ro6O0c5vEB0lJapvF6ADlXcYJ7DKmySn2kFnZ2LHgogPAe+TGrazNQtWqpQJLMWSXcMMQcRiYVVb5Sib6ClT4hmxq4Ed0rivEmJiYoZu4RpzpMspeWL+0Z0xPCowhE3c5ZB5w9ThsK+v3giScsYUUDtgiCRifD5RyusRdoVgSOdY4Zj/XpFVzDugbnYwgBoANsi3d7IVvHItF0lve4tAF7gGdevlFe8+jSOpVUsI4tHLnAES7+jR0qP16wMrOUQWg4QBYbmhe0Srwoa5QVU96DGB3i7mAEZqxgpLbWzgKZIUdU4bf0jQXi+2AWizMq8PSGRNYqygeMcSsilFB8IIuWWwhZQhHBFSX9mu7MQOoiFUQmFinIgiRaDA7d3xDSKiOhbQEtfi2cUJBiPADFkt8yUsLlrKVAioJDtkWNRH1XQX8T5U1kzgEkhiFMAcM/ZVzundHyMHOhjhaJvHTlx91teipFpSruV92bpLAFywom64Z9ojNSJkqyfZ0SxS4WSCVXyAJii41WSFEEjZy+WaP7QTpJFxZujBKiSMGpmnkRH0Hs//FF1a4UCAwVqqLFsHIONWL4RHbYvulF0X2hmItHdsCi4q8oJ95khNRQVNdtN8OLlJUUmexSkv7LgG6zZn4usYujdMWRE9MoKUoTVl5ykkAqJ1b94AgCmD4x9ARZEo1VABxiKhQ24VG7OKk8Jt8vH25FgmXrky4oBzqLbJ2cfeFEw1orsspMtK0l0gAgCpSk4qbFzTKnWGT2RlJmLmBZWJhCrpe6GN4pGeNWfBLUj0mj7WFVF1L7yK7GWKRp0+Oeaz6nLfEeUX2UUuiZk68qoF3VDOWdJIDvhWmyPNaY0AEsFpdRqVpATdZwQtIODjFhhyj60qzAJWQbt2qgpwwrgQ1OdIT0jY++QCEoIUGKi5cZC+K45nMRtOTLtfFf+mH3Vyyzsyi5bFqNtxIik+zLBo5BqCDQjIjjHr9PdjwCoyrs0Am8C4Wk/DeQ18Y1UHpzjy8y2iUShXeSyPdJFODjCLRhJCyNo4D6aC3xCyfCLgxz10rlezyiJgRVBEGEFJpLiCS1wAqdUWfZDIVVpYs1YKFuM+sJS0Abtm0wwIRrzTgMt31SLGS316wvMXSOCaS37UgAxmNTygAW5zJ8IJdpl9cYqtTYGAK2mrbI7KU4aKiY++KAtXrATs5GeTYQoqUCnYRDS5lK54DCAT0sx2hoZEi4cRWGpiHS+Yha7AuVHjrZiOhMcaAORYyiKl2yOXWOFsukcBhYEIiRBEgwI8ceOvHIRuvEeORGgA32k1ZgDllGxojttarOkIRMdAwQvWSNwfAbsIwQIkMse9sf8UlEFM6QhYNVFLguMDWvjG5Y+1BVKUUFQlrcBKiCpBDVBzTXbxaPlDNujT0TpUyyygVyiXXLdnLFN5KhVC2OIxZi4pFyo5cX2Ls/phcxAC1pUpD3FpBNMgsYpq4eNKTpNVn1Uyk3LxcBrrHWvBqDOhaPmGi5y2MyyqWu57YoFpD0vIGIpilxQ4YD1Whu20mYAFgoWxBJUShTjAuaYO5oDF+2Xrw9daBItaQULuTAzF8SDgUlju9YRm9kQ9Atvui8OROFcozZdnSVJnShMBQqt26pJLOHSA5Fcnxj09ltk67rpSSS76wocKZQ749Jnn2/P/rFk5/WQiRIwdKg9POCSzQxIkIFzlw+cGeJEh0g31oOnGJEgNUxVWX8xiRIAJmIHOPs8/OJEgCpDIitniRICAmmnP5wwv+7PAxyJDIrZDQ8R5wKbHIkB/K6sorO+vGJEhfIgJjpiRIanI6YkSAORIkSEaRIkSAJHYkSGFk4mLScesSJAi/LU7NzCLZZSCQe/lBwWNVgGu8Uj2v8AEySlNqF0AO5LBnN1Jq2NYkSHP2Tz/UTsxOUJsoBRDsCxNdUY7cTH00GJEi6nh6f/2Q=="/>
          <p:cNvSpPr>
            <a:spLocks noChangeAspect="1" noChangeArrowheads="1"/>
          </p:cNvSpPr>
          <p:nvPr/>
        </p:nvSpPr>
        <p:spPr bwMode="auto">
          <a:xfrm>
            <a:off x="284285" y="7940"/>
            <a:ext cx="28135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a:solidFill>
                <a:prstClr val="black"/>
              </a:solidFill>
              <a:latin typeface="Arial" charset="0"/>
              <a:ea typeface="ＭＳ Ｐゴシック"/>
            </a:endParaRPr>
          </a:p>
        </p:txBody>
      </p:sp>
      <p:sp>
        <p:nvSpPr>
          <p:cNvPr id="31" name="Date Placeholder 30"/>
          <p:cNvSpPr>
            <a:spLocks noGrp="1"/>
          </p:cNvSpPr>
          <p:nvPr>
            <p:ph type="dt" sz="half" idx="2"/>
          </p:nvPr>
        </p:nvSpPr>
        <p:spPr/>
        <p:txBody>
          <a:bodyPr/>
          <a:lstStyle/>
          <a:p>
            <a:r>
              <a:rPr lang="it-IT" smtClean="0">
                <a:solidFill>
                  <a:prstClr val="black">
                    <a:lumMod val="50000"/>
                    <a:lumOff val="50000"/>
                  </a:prstClr>
                </a:solidFill>
              </a:rPr>
              <a:t>Tuesday, 10 December 2013</a:t>
            </a:r>
            <a:endParaRPr lang="en-US" dirty="0">
              <a:solidFill>
                <a:prstClr val="black">
                  <a:lumMod val="50000"/>
                  <a:lumOff val="50000"/>
                </a:prstClr>
              </a:solidFill>
            </a:endParaRPr>
          </a:p>
        </p:txBody>
      </p:sp>
      <p:sp>
        <p:nvSpPr>
          <p:cNvPr id="9" name="Rettangolo 17"/>
          <p:cNvSpPr/>
          <p:nvPr/>
        </p:nvSpPr>
        <p:spPr>
          <a:xfrm>
            <a:off x="1115617" y="620688"/>
            <a:ext cx="7843333" cy="400110"/>
          </a:xfrm>
          <a:prstGeom prst="rect">
            <a:avLst/>
          </a:prstGeom>
        </p:spPr>
        <p:txBody>
          <a:bodyPr wrap="square">
            <a:spAutoFit/>
          </a:bodyPr>
          <a:lstStyle/>
          <a:p>
            <a:pPr marL="457200" indent="-457200" fontAlgn="base">
              <a:spcBef>
                <a:spcPts val="300"/>
              </a:spcBef>
              <a:spcAft>
                <a:spcPts val="600"/>
              </a:spcAft>
              <a:buClr>
                <a:srgbClr val="A63212"/>
              </a:buClr>
              <a:buSzPct val="95000"/>
              <a:buFont typeface="+mj-lt"/>
              <a:buAutoNum type="arabicPeriod" startAt="2"/>
            </a:pPr>
            <a:r>
              <a:rPr lang="en-US" sz="2000" b="1" dirty="0" smtClean="0">
                <a:solidFill>
                  <a:srgbClr val="002060"/>
                </a:solidFill>
                <a:ea typeface="ＭＳ Ｐゴシック"/>
              </a:rPr>
              <a:t>ODU high-order mode coupler: Semi-analytical</a:t>
            </a:r>
          </a:p>
        </p:txBody>
      </p:sp>
      <p:sp>
        <p:nvSpPr>
          <p:cNvPr id="92164" name="Rectangle 4"/>
          <p:cNvSpPr>
            <a:spLocks noChangeArrowheads="1"/>
          </p:cNvSpPr>
          <p:nvPr/>
        </p:nvSpPr>
        <p:spPr bwMode="auto">
          <a:xfrm>
            <a:off x="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it-IT">
              <a:solidFill>
                <a:prstClr val="black"/>
              </a:solidFill>
              <a:latin typeface="Arial" charset="0"/>
              <a:ea typeface="ＭＳ Ｐゴシック"/>
            </a:endParaRPr>
          </a:p>
        </p:txBody>
      </p:sp>
      <p:sp>
        <p:nvSpPr>
          <p:cNvPr id="33" name="Rettangolo 17"/>
          <p:cNvSpPr/>
          <p:nvPr/>
        </p:nvSpPr>
        <p:spPr>
          <a:xfrm>
            <a:off x="916209" y="1196752"/>
            <a:ext cx="8042740" cy="369332"/>
          </a:xfrm>
          <a:prstGeom prst="rect">
            <a:avLst/>
          </a:prstGeom>
        </p:spPr>
        <p:txBody>
          <a:bodyPr wrap="square">
            <a:spAutoFit/>
          </a:bodyPr>
          <a:lstStyle/>
          <a:p>
            <a:pPr marL="457200" indent="-457200" fontAlgn="base">
              <a:spcBef>
                <a:spcPts val="300"/>
              </a:spcBef>
              <a:spcAft>
                <a:spcPts val="600"/>
              </a:spcAft>
              <a:buClr>
                <a:srgbClr val="A63212"/>
              </a:buClr>
              <a:buSzPct val="95000"/>
              <a:buFont typeface="Wingdings" pitchFamily="2" charset="2"/>
              <a:buChar char="§"/>
            </a:pPr>
            <a:r>
              <a:rPr lang="it-IT" dirty="0" err="1" smtClean="0">
                <a:solidFill>
                  <a:srgbClr val="002060"/>
                </a:solidFill>
                <a:ea typeface="ＭＳ Ｐゴシック"/>
              </a:rPr>
              <a:t>Contributions</a:t>
            </a:r>
            <a:r>
              <a:rPr lang="it-IT" dirty="0" smtClean="0">
                <a:solidFill>
                  <a:srgbClr val="002060"/>
                </a:solidFill>
                <a:ea typeface="ＭＳ Ｐゴシック"/>
              </a:rPr>
              <a:t> </a:t>
            </a:r>
            <a:r>
              <a:rPr lang="it-IT" dirty="0" err="1" smtClean="0">
                <a:solidFill>
                  <a:srgbClr val="002060"/>
                </a:solidFill>
                <a:ea typeface="ＭＳ Ｐゴシック"/>
              </a:rPr>
              <a:t>considered</a:t>
            </a:r>
            <a:r>
              <a:rPr lang="it-IT" dirty="0" smtClean="0">
                <a:solidFill>
                  <a:srgbClr val="002060"/>
                </a:solidFill>
                <a:ea typeface="ＭＳ Ｐゴシック"/>
              </a:rPr>
              <a:t>: </a:t>
            </a:r>
            <a:r>
              <a:rPr lang="it-IT" dirty="0" err="1" smtClean="0">
                <a:solidFill>
                  <a:srgbClr val="002060"/>
                </a:solidFill>
                <a:ea typeface="ＭＳ Ｐゴシック"/>
              </a:rPr>
              <a:t>conduction</a:t>
            </a:r>
            <a:r>
              <a:rPr lang="it-IT" dirty="0" smtClean="0">
                <a:solidFill>
                  <a:srgbClr val="002060"/>
                </a:solidFill>
                <a:ea typeface="ＭＳ Ｐゴシック"/>
              </a:rPr>
              <a:t> + </a:t>
            </a:r>
            <a:r>
              <a:rPr lang="it-IT" dirty="0" err="1" smtClean="0">
                <a:solidFill>
                  <a:srgbClr val="002060"/>
                </a:solidFill>
                <a:ea typeface="ＭＳ Ｐゴシック"/>
              </a:rPr>
              <a:t>dissipated</a:t>
            </a:r>
            <a:r>
              <a:rPr lang="it-IT" dirty="0" smtClean="0">
                <a:solidFill>
                  <a:srgbClr val="002060"/>
                </a:solidFill>
                <a:ea typeface="ＭＳ Ｐゴシック"/>
              </a:rPr>
              <a:t> </a:t>
            </a:r>
            <a:r>
              <a:rPr lang="it-IT" dirty="0" err="1" smtClean="0">
                <a:solidFill>
                  <a:srgbClr val="002060"/>
                </a:solidFill>
                <a:ea typeface="ＭＳ Ｐゴシック"/>
              </a:rPr>
              <a:t>power</a:t>
            </a:r>
            <a:r>
              <a:rPr lang="it-IT" dirty="0" smtClean="0">
                <a:solidFill>
                  <a:srgbClr val="002060"/>
                </a:solidFill>
                <a:ea typeface="ＭＳ Ｐゴシック"/>
              </a:rPr>
              <a:t> (</a:t>
            </a:r>
            <a:r>
              <a:rPr lang="it-IT" dirty="0" err="1" smtClean="0">
                <a:solidFill>
                  <a:srgbClr val="002060"/>
                </a:solidFill>
                <a:ea typeface="ＭＳ Ｐゴシック"/>
              </a:rPr>
              <a:t>when</a:t>
            </a:r>
            <a:r>
              <a:rPr lang="it-IT" dirty="0" smtClean="0">
                <a:solidFill>
                  <a:srgbClr val="002060"/>
                </a:solidFill>
                <a:ea typeface="ＭＳ Ｐゴシック"/>
              </a:rPr>
              <a:t> RF </a:t>
            </a:r>
            <a:r>
              <a:rPr lang="it-IT" dirty="0" err="1" smtClean="0">
                <a:solidFill>
                  <a:srgbClr val="002060"/>
                </a:solidFill>
                <a:ea typeface="ＭＳ Ｐゴシック"/>
              </a:rPr>
              <a:t>is</a:t>
            </a:r>
            <a:r>
              <a:rPr lang="it-IT" dirty="0" smtClean="0">
                <a:solidFill>
                  <a:srgbClr val="002060"/>
                </a:solidFill>
                <a:ea typeface="ＭＳ Ｐゴシック"/>
              </a:rPr>
              <a:t> on)</a:t>
            </a: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610" y="2444118"/>
            <a:ext cx="2940148" cy="984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612" y="3461859"/>
            <a:ext cx="1450731" cy="45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273" y="1700808"/>
            <a:ext cx="2069709" cy="722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ttangolo 17"/>
          <p:cNvSpPr/>
          <p:nvPr/>
        </p:nvSpPr>
        <p:spPr>
          <a:xfrm>
            <a:off x="4040250" y="1772817"/>
            <a:ext cx="4985169" cy="2215991"/>
          </a:xfrm>
          <a:prstGeom prst="rect">
            <a:avLst/>
          </a:prstGeom>
        </p:spPr>
        <p:txBody>
          <a:bodyPr wrap="square">
            <a:spAutoFit/>
          </a:bodyPr>
          <a:lstStyle/>
          <a:p>
            <a:pPr marL="228600" indent="-228600" fontAlgn="base">
              <a:spcBef>
                <a:spcPts val="600"/>
              </a:spcBef>
              <a:spcAft>
                <a:spcPts val="600"/>
              </a:spcAft>
              <a:buClr>
                <a:srgbClr val="A63212"/>
              </a:buClr>
              <a:buSzPct val="95000"/>
              <a:buFont typeface="Wingdings" charset="2"/>
              <a:buChar char="§"/>
            </a:pPr>
            <a:r>
              <a:rPr lang="en-GB" dirty="0" smtClean="0">
                <a:solidFill>
                  <a:srgbClr val="002060"/>
                </a:solidFill>
                <a:ea typeface="ＭＳ Ｐゴシック"/>
              </a:rPr>
              <a:t>x</a:t>
            </a:r>
            <a:r>
              <a:rPr lang="en-GB" baseline="-25000" dirty="0" smtClean="0">
                <a:solidFill>
                  <a:srgbClr val="002060"/>
                </a:solidFill>
                <a:ea typeface="ＭＳ Ｐゴシック"/>
              </a:rPr>
              <a:t>i</a:t>
            </a:r>
            <a:r>
              <a:rPr lang="en-GB" dirty="0" smtClean="0">
                <a:solidFill>
                  <a:srgbClr val="002060"/>
                </a:solidFill>
                <a:ea typeface="ＭＳ Ｐゴシック"/>
              </a:rPr>
              <a:t> = coordinate of </a:t>
            </a:r>
            <a:r>
              <a:rPr lang="en-GB" dirty="0" err="1" smtClean="0">
                <a:solidFill>
                  <a:srgbClr val="002060"/>
                </a:solidFill>
                <a:ea typeface="ＭＳ Ｐゴシック"/>
              </a:rPr>
              <a:t>i</a:t>
            </a:r>
            <a:r>
              <a:rPr lang="en-GB" dirty="0" smtClean="0">
                <a:solidFill>
                  <a:srgbClr val="002060"/>
                </a:solidFill>
                <a:ea typeface="ＭＳ Ｐゴシック"/>
              </a:rPr>
              <a:t>-node</a:t>
            </a:r>
          </a:p>
          <a:p>
            <a:pPr marL="228600" indent="-228600" fontAlgn="base">
              <a:spcBef>
                <a:spcPts val="600"/>
              </a:spcBef>
              <a:spcAft>
                <a:spcPts val="600"/>
              </a:spcAft>
              <a:buClr>
                <a:srgbClr val="A63212"/>
              </a:buClr>
              <a:buSzPct val="95000"/>
              <a:buFont typeface="Wingdings" charset="2"/>
              <a:buChar char="§"/>
            </a:pPr>
            <a:r>
              <a:rPr lang="en-GB" dirty="0" err="1" smtClean="0">
                <a:solidFill>
                  <a:srgbClr val="002060"/>
                </a:solidFill>
                <a:ea typeface="ＭＳ Ｐゴシック"/>
              </a:rPr>
              <a:t>dx</a:t>
            </a:r>
            <a:r>
              <a:rPr lang="en-GB" dirty="0" smtClean="0">
                <a:solidFill>
                  <a:srgbClr val="002060"/>
                </a:solidFill>
                <a:ea typeface="ＭＳ Ｐゴシック"/>
              </a:rPr>
              <a:t> = element length; A = conducting section</a:t>
            </a:r>
          </a:p>
          <a:p>
            <a:pPr marL="228600" indent="-228600" fontAlgn="base">
              <a:spcBef>
                <a:spcPts val="600"/>
              </a:spcBef>
              <a:spcAft>
                <a:spcPts val="600"/>
              </a:spcAft>
              <a:buClr>
                <a:srgbClr val="A63212"/>
              </a:buClr>
              <a:buSzPct val="95000"/>
              <a:buFont typeface="Wingdings" charset="2"/>
              <a:buChar char="§"/>
            </a:pPr>
            <a:r>
              <a:rPr lang="en-GB" dirty="0" smtClean="0">
                <a:solidFill>
                  <a:srgbClr val="002060"/>
                </a:solidFill>
                <a:ea typeface="ＭＳ Ｐゴシック"/>
              </a:rPr>
              <a:t>k = equivalent thermal conductivity of the section</a:t>
            </a:r>
          </a:p>
          <a:p>
            <a:pPr marL="228600" indent="-228600" fontAlgn="base">
              <a:spcBef>
                <a:spcPts val="600"/>
              </a:spcBef>
              <a:spcAft>
                <a:spcPts val="600"/>
              </a:spcAft>
              <a:buClr>
                <a:srgbClr val="A63212"/>
              </a:buClr>
              <a:buSzPct val="95000"/>
              <a:buFont typeface="Wingdings" charset="2"/>
              <a:buChar char="§"/>
            </a:pPr>
            <a:r>
              <a:rPr lang="en-GB" dirty="0" err="1" smtClean="0">
                <a:solidFill>
                  <a:srgbClr val="002060"/>
                </a:solidFill>
                <a:ea typeface="ＭＳ Ｐゴシック"/>
              </a:rPr>
              <a:t>R_wall</a:t>
            </a:r>
            <a:r>
              <a:rPr lang="en-GB" dirty="0" smtClean="0">
                <a:solidFill>
                  <a:srgbClr val="002060"/>
                </a:solidFill>
                <a:ea typeface="ＭＳ Ｐゴシック"/>
              </a:rPr>
              <a:t> = electrical resistivity of the inner face (copper)</a:t>
            </a:r>
          </a:p>
        </p:txBody>
      </p:sp>
      <p:graphicFrame>
        <p:nvGraphicFramePr>
          <p:cNvPr id="19" name="Table 12"/>
          <p:cNvGraphicFramePr>
            <a:graphicFrameLocks noGrp="1"/>
          </p:cNvGraphicFramePr>
          <p:nvPr>
            <p:extLst>
              <p:ext uri="{D42A27DB-BD31-4B8C-83A1-F6EECF244321}">
                <p14:modId xmlns:p14="http://schemas.microsoft.com/office/powerpoint/2010/main" val="1931434633"/>
              </p:ext>
            </p:extLst>
          </p:nvPr>
        </p:nvGraphicFramePr>
        <p:xfrm>
          <a:off x="905268" y="3988808"/>
          <a:ext cx="8120151" cy="2314575"/>
        </p:xfrm>
        <a:graphic>
          <a:graphicData uri="http://schemas.openxmlformats.org/drawingml/2006/table">
            <a:tbl>
              <a:tblPr firstRow="1" firstCol="1" bandRow="1">
                <a:tableStyleId>{5C22544A-7EE6-4342-B048-85BDC9FD1C3A}</a:tableStyleId>
              </a:tblPr>
              <a:tblGrid>
                <a:gridCol w="2732404"/>
                <a:gridCol w="2134182"/>
                <a:gridCol w="3253565"/>
              </a:tblGrid>
              <a:tr h="360040">
                <a:tc gridSpan="3">
                  <a:txBody>
                    <a:bodyPr/>
                    <a:lstStyle/>
                    <a:p>
                      <a:pPr algn="ctr">
                        <a:spcAft>
                          <a:spcPts val="0"/>
                        </a:spcAft>
                      </a:pPr>
                      <a:r>
                        <a:rPr lang="en-GB" sz="1800" dirty="0" smtClean="0">
                          <a:effectLst/>
                        </a:rPr>
                        <a:t>Thermal losses (W) </a:t>
                      </a:r>
                      <a:r>
                        <a:rPr lang="en-GB" sz="1800" dirty="0">
                          <a:effectLst/>
                        </a:rPr>
                        <a:t> </a:t>
                      </a:r>
                      <a:r>
                        <a:rPr lang="en-GB" sz="1800" dirty="0" smtClean="0">
                          <a:effectLst/>
                        </a:rPr>
                        <a:t>with and without 80K heat intercept</a:t>
                      </a:r>
                    </a:p>
                    <a:p>
                      <a:pPr algn="ctr">
                        <a:spcAft>
                          <a:spcPts val="0"/>
                        </a:spcAft>
                      </a:pPr>
                      <a:r>
                        <a:rPr lang="en-GB" sz="1800" dirty="0" smtClean="0">
                          <a:effectLst/>
                        </a:rPr>
                        <a:t>(Wall Thickness = </a:t>
                      </a:r>
                      <a:r>
                        <a:rPr lang="en-GB" sz="1800" u="none" dirty="0" smtClean="0">
                          <a:effectLst/>
                        </a:rPr>
                        <a:t>3 mm</a:t>
                      </a:r>
                      <a:r>
                        <a:rPr lang="en-GB" sz="1800" dirty="0" smtClean="0">
                          <a:effectLst/>
                        </a:rPr>
                        <a:t>, L=340mm)</a:t>
                      </a:r>
                      <a:endParaRPr lang="en-GB" sz="1800" dirty="0">
                        <a:effectLst/>
                        <a:latin typeface="Calibri"/>
                        <a:ea typeface="Calibri"/>
                        <a:cs typeface="Times New Roman"/>
                      </a:endParaRPr>
                    </a:p>
                  </a:txBody>
                  <a:tcPr marL="63305" marR="63305" marT="0" marB="0" anchor="ctr"/>
                </a:tc>
                <a:tc hMerge="1">
                  <a:txBody>
                    <a:bodyPr/>
                    <a:lstStyle/>
                    <a:p>
                      <a:endParaRPr lang="en-GB"/>
                    </a:p>
                  </a:txBody>
                  <a:tcPr/>
                </a:tc>
                <a:tc hMerge="1">
                  <a:txBody>
                    <a:bodyPr/>
                    <a:lstStyle/>
                    <a:p>
                      <a:endParaRPr lang="en-GB"/>
                    </a:p>
                  </a:txBody>
                  <a:tcPr/>
                </a:tc>
              </a:tr>
              <a:tr h="552450">
                <a:tc>
                  <a:txBody>
                    <a:bodyPr/>
                    <a:lstStyle/>
                    <a:p>
                      <a:pPr>
                        <a:spcAft>
                          <a:spcPts val="0"/>
                        </a:spcAft>
                      </a:pPr>
                      <a:r>
                        <a:rPr lang="en-GB" sz="1800" dirty="0">
                          <a:effectLst/>
                        </a:rPr>
                        <a:t> </a:t>
                      </a:r>
                      <a:endParaRPr lang="en-GB" sz="1800" dirty="0">
                        <a:effectLst/>
                        <a:latin typeface="Calibri"/>
                        <a:ea typeface="Calibri"/>
                        <a:cs typeface="Times New Roman"/>
                      </a:endParaRPr>
                    </a:p>
                  </a:txBody>
                  <a:tcPr marL="63305" marR="63305" marT="0" marB="0" anchor="ctr"/>
                </a:tc>
                <a:tc>
                  <a:txBody>
                    <a:bodyPr/>
                    <a:lstStyle/>
                    <a:p>
                      <a:pPr>
                        <a:spcAft>
                          <a:spcPts val="0"/>
                        </a:spcAft>
                      </a:pPr>
                      <a:r>
                        <a:rPr lang="en-GB" sz="1800" b="1" dirty="0" smtClean="0">
                          <a:solidFill>
                            <a:schemeClr val="tx1"/>
                          </a:solidFill>
                          <a:effectLst/>
                        </a:rPr>
                        <a:t>RF off</a:t>
                      </a:r>
                      <a:endParaRPr lang="en-GB" sz="1800" b="1" dirty="0">
                        <a:solidFill>
                          <a:schemeClr val="tx1"/>
                        </a:solidFill>
                        <a:effectLst/>
                        <a:latin typeface="Calibri"/>
                        <a:ea typeface="Calibri"/>
                        <a:cs typeface="Times New Roman"/>
                      </a:endParaRPr>
                    </a:p>
                  </a:txBody>
                  <a:tcPr marL="63305" marR="63305" marT="0" marB="0" anchor="ctr"/>
                </a:tc>
                <a:tc>
                  <a:txBody>
                    <a:bodyPr/>
                    <a:lstStyle/>
                    <a:p>
                      <a:pPr>
                        <a:spcAft>
                          <a:spcPts val="0"/>
                        </a:spcAft>
                      </a:pPr>
                      <a:r>
                        <a:rPr lang="en-GB" sz="1800" b="1" dirty="0" smtClean="0">
                          <a:solidFill>
                            <a:schemeClr val="tx1"/>
                          </a:solidFill>
                          <a:effectLst/>
                        </a:rPr>
                        <a:t>RF on </a:t>
                      </a:r>
                      <a:r>
                        <a:rPr lang="en-GB" sz="1800" b="1" dirty="0">
                          <a:solidFill>
                            <a:schemeClr val="tx1"/>
                          </a:solidFill>
                          <a:effectLst/>
                        </a:rPr>
                        <a:t>(</a:t>
                      </a:r>
                      <a:r>
                        <a:rPr lang="en-GB" sz="1800" b="1" dirty="0" smtClean="0">
                          <a:solidFill>
                            <a:schemeClr val="tx1"/>
                          </a:solidFill>
                          <a:effectLst/>
                        </a:rPr>
                        <a:t>P </a:t>
                      </a:r>
                      <a:r>
                        <a:rPr lang="en-GB" sz="1800" b="1" dirty="0">
                          <a:solidFill>
                            <a:schemeClr val="tx1"/>
                          </a:solidFill>
                          <a:effectLst/>
                        </a:rPr>
                        <a:t>= 3 kW, f = 1000 MHz)</a:t>
                      </a:r>
                      <a:endParaRPr lang="en-GB" sz="1800" b="1" dirty="0">
                        <a:solidFill>
                          <a:schemeClr val="tx1"/>
                        </a:solidFill>
                        <a:effectLst/>
                        <a:latin typeface="Calibri"/>
                        <a:ea typeface="Calibri"/>
                        <a:cs typeface="Times New Roman"/>
                      </a:endParaRPr>
                    </a:p>
                  </a:txBody>
                  <a:tcPr marL="63305" marR="63305" marT="0" marB="0" anchor="ctr"/>
                </a:tc>
              </a:tr>
              <a:tr h="390525">
                <a:tc>
                  <a:txBody>
                    <a:bodyPr/>
                    <a:lstStyle/>
                    <a:p>
                      <a:pPr>
                        <a:spcAft>
                          <a:spcPts val="0"/>
                        </a:spcAft>
                      </a:pPr>
                      <a:r>
                        <a:rPr lang="en-GB" sz="1800" dirty="0">
                          <a:effectLst/>
                        </a:rPr>
                        <a:t>No cooling</a:t>
                      </a:r>
                      <a:endParaRPr lang="en-GB" sz="1800" dirty="0">
                        <a:effectLst/>
                        <a:latin typeface="Calibri"/>
                        <a:ea typeface="Calibri"/>
                        <a:cs typeface="Times New Roman"/>
                      </a:endParaRPr>
                    </a:p>
                  </a:txBody>
                  <a:tcPr marL="63305" marR="63305" marT="0" marB="0" anchor="ctr"/>
                </a:tc>
                <a:tc>
                  <a:txBody>
                    <a:bodyPr/>
                    <a:lstStyle/>
                    <a:p>
                      <a:pPr>
                        <a:spcAft>
                          <a:spcPts val="0"/>
                        </a:spcAft>
                      </a:pPr>
                      <a:r>
                        <a:rPr lang="en-GB" sz="1800" dirty="0" smtClean="0">
                          <a:effectLst/>
                        </a:rPr>
                        <a:t>12.8 W @2K</a:t>
                      </a:r>
                      <a:endParaRPr lang="en-GB" sz="1800" dirty="0">
                        <a:effectLst/>
                        <a:latin typeface="Calibri"/>
                        <a:ea typeface="Calibri"/>
                        <a:cs typeface="Times New Roman"/>
                      </a:endParaRPr>
                    </a:p>
                  </a:txBody>
                  <a:tcPr marL="63305" marR="63305" marT="0" marB="0" anchor="ctr"/>
                </a:tc>
                <a:tc>
                  <a:txBody>
                    <a:bodyPr/>
                    <a:lstStyle/>
                    <a:p>
                      <a:pPr>
                        <a:spcAft>
                          <a:spcPts val="0"/>
                        </a:spcAft>
                      </a:pPr>
                      <a:r>
                        <a:rPr lang="en-GB" sz="1800" dirty="0" smtClean="0">
                          <a:effectLst/>
                        </a:rPr>
                        <a:t>13 W @2K</a:t>
                      </a:r>
                      <a:endParaRPr lang="en-GB" sz="1800" dirty="0">
                        <a:effectLst/>
                        <a:latin typeface="Calibri"/>
                        <a:ea typeface="Calibri"/>
                        <a:cs typeface="Times New Roman"/>
                      </a:endParaRPr>
                    </a:p>
                  </a:txBody>
                  <a:tcPr marL="63305" marR="63305" marT="0" marB="0" anchor="ctr"/>
                </a:tc>
              </a:tr>
              <a:tr h="390525">
                <a:tc>
                  <a:txBody>
                    <a:bodyPr/>
                    <a:lstStyle/>
                    <a:p>
                      <a:pPr>
                        <a:spcAft>
                          <a:spcPts val="0"/>
                        </a:spcAft>
                      </a:pPr>
                      <a:r>
                        <a:rPr lang="en-GB" sz="1800" dirty="0" smtClean="0">
                          <a:effectLst/>
                        </a:rPr>
                        <a:t>Cooling with 1 </a:t>
                      </a:r>
                      <a:r>
                        <a:rPr lang="en-GB" sz="1800" dirty="0">
                          <a:effectLst/>
                        </a:rPr>
                        <a:t>Heat </a:t>
                      </a:r>
                      <a:r>
                        <a:rPr lang="en-GB" sz="1800" dirty="0" smtClean="0">
                          <a:effectLst/>
                        </a:rPr>
                        <a:t>intercept </a:t>
                      </a:r>
                      <a:r>
                        <a:rPr lang="en-GB" sz="1800" baseline="0" dirty="0">
                          <a:effectLst/>
                        </a:rPr>
                        <a:t> </a:t>
                      </a:r>
                      <a:r>
                        <a:rPr lang="en-GB" sz="1800" baseline="0" dirty="0" smtClean="0">
                          <a:effectLst/>
                        </a:rPr>
                        <a:t>(</a:t>
                      </a:r>
                      <a:r>
                        <a:rPr lang="en-GB" sz="1800" dirty="0" smtClean="0">
                          <a:effectLst/>
                        </a:rPr>
                        <a:t>80K) x/L=26%</a:t>
                      </a:r>
                      <a:endParaRPr lang="en-GB" sz="1800" dirty="0">
                        <a:effectLst/>
                        <a:latin typeface="Calibri"/>
                        <a:ea typeface="Calibri"/>
                        <a:cs typeface="Times New Roman"/>
                      </a:endParaRPr>
                    </a:p>
                  </a:txBody>
                  <a:tcPr marL="63305" marR="63305" marT="0" marB="0" anchor="ctr"/>
                </a:tc>
                <a:tc>
                  <a:txBody>
                    <a:bodyPr/>
                    <a:lstStyle/>
                    <a:p>
                      <a:pPr>
                        <a:spcAft>
                          <a:spcPts val="0"/>
                        </a:spcAft>
                      </a:pPr>
                      <a:r>
                        <a:rPr lang="en-GB" sz="1800" b="1" kern="1200" dirty="0" smtClean="0">
                          <a:solidFill>
                            <a:srgbClr val="FF0101"/>
                          </a:solidFill>
                          <a:effectLst/>
                          <a:latin typeface="+mn-lt"/>
                          <a:ea typeface="+mn-ea"/>
                          <a:cs typeface="+mn-cs"/>
                        </a:rPr>
                        <a:t>~2 </a:t>
                      </a:r>
                      <a:r>
                        <a:rPr lang="en-GB" sz="1800" b="1" kern="1200" dirty="0">
                          <a:solidFill>
                            <a:srgbClr val="FF0101"/>
                          </a:solidFill>
                          <a:effectLst/>
                          <a:latin typeface="+mn-lt"/>
                          <a:ea typeface="+mn-ea"/>
                          <a:cs typeface="+mn-cs"/>
                        </a:rPr>
                        <a:t>W  </a:t>
                      </a:r>
                      <a:r>
                        <a:rPr lang="en-GB" sz="1800" b="1" kern="1200" dirty="0" smtClean="0">
                          <a:solidFill>
                            <a:srgbClr val="FF0101"/>
                          </a:solidFill>
                          <a:effectLst/>
                          <a:latin typeface="+mn-lt"/>
                          <a:ea typeface="+mn-ea"/>
                          <a:cs typeface="+mn-cs"/>
                        </a:rPr>
                        <a:t>@2K</a:t>
                      </a:r>
                    </a:p>
                    <a:p>
                      <a:pPr>
                        <a:spcAft>
                          <a:spcPts val="0"/>
                        </a:spcAft>
                      </a:pPr>
                      <a:r>
                        <a:rPr lang="en-GB" sz="1800" kern="1200" dirty="0" smtClean="0">
                          <a:solidFill>
                            <a:schemeClr val="dk1"/>
                          </a:solidFill>
                          <a:effectLst/>
                          <a:latin typeface="+mn-lt"/>
                          <a:ea typeface="+mn-ea"/>
                          <a:cs typeface="+mn-cs"/>
                        </a:rPr>
                        <a:t>45 W @80K</a:t>
                      </a:r>
                      <a:endParaRPr lang="en-GB" sz="1800" kern="1200" dirty="0">
                        <a:solidFill>
                          <a:schemeClr val="dk1"/>
                        </a:solidFill>
                        <a:effectLst/>
                        <a:latin typeface="+mn-lt"/>
                        <a:ea typeface="+mn-ea"/>
                        <a:cs typeface="+mn-cs"/>
                      </a:endParaRPr>
                    </a:p>
                  </a:txBody>
                  <a:tcPr marL="63305" marR="63305" marT="0" marB="0" anchor="ctr"/>
                </a:tc>
                <a:tc>
                  <a:txBody>
                    <a:bodyPr/>
                    <a:lstStyle/>
                    <a:p>
                      <a:pPr>
                        <a:spcAft>
                          <a:spcPts val="0"/>
                        </a:spcAft>
                      </a:pPr>
                      <a:r>
                        <a:rPr lang="en-GB" sz="1800" b="1" kern="1200" dirty="0" smtClean="0">
                          <a:solidFill>
                            <a:srgbClr val="FF0101"/>
                          </a:solidFill>
                          <a:effectLst/>
                          <a:latin typeface="+mn-lt"/>
                          <a:ea typeface="+mn-ea"/>
                          <a:cs typeface="+mn-cs"/>
                        </a:rPr>
                        <a:t>~2 </a:t>
                      </a:r>
                      <a:r>
                        <a:rPr lang="en-GB" sz="1800" b="1" kern="1200" dirty="0">
                          <a:solidFill>
                            <a:srgbClr val="FF0101"/>
                          </a:solidFill>
                          <a:effectLst/>
                          <a:latin typeface="+mn-lt"/>
                          <a:ea typeface="+mn-ea"/>
                          <a:cs typeface="+mn-cs"/>
                        </a:rPr>
                        <a:t>W </a:t>
                      </a:r>
                      <a:r>
                        <a:rPr lang="en-GB" sz="1800" b="1" kern="1200" dirty="0" smtClean="0">
                          <a:solidFill>
                            <a:srgbClr val="FF0101"/>
                          </a:solidFill>
                          <a:effectLst/>
                          <a:latin typeface="+mn-lt"/>
                          <a:ea typeface="+mn-ea"/>
                          <a:cs typeface="+mn-cs"/>
                        </a:rPr>
                        <a:t>@2K</a:t>
                      </a:r>
                    </a:p>
                    <a:p>
                      <a:pPr>
                        <a:spcAft>
                          <a:spcPts val="0"/>
                        </a:spcAft>
                      </a:pPr>
                      <a:r>
                        <a:rPr lang="en-GB" sz="1800" kern="1200" dirty="0" smtClean="0">
                          <a:solidFill>
                            <a:schemeClr val="dk1"/>
                          </a:solidFill>
                          <a:effectLst/>
                          <a:latin typeface="+mn-lt"/>
                          <a:ea typeface="+mn-ea"/>
                          <a:cs typeface="+mn-cs"/>
                        </a:rPr>
                        <a:t>49 W @80K</a:t>
                      </a:r>
                      <a:endParaRPr lang="en-GB" sz="1800" kern="1200" dirty="0">
                        <a:solidFill>
                          <a:schemeClr val="dk1"/>
                        </a:solidFill>
                        <a:effectLst/>
                        <a:latin typeface="+mn-lt"/>
                        <a:ea typeface="+mn-ea"/>
                        <a:cs typeface="+mn-cs"/>
                      </a:endParaRPr>
                    </a:p>
                  </a:txBody>
                  <a:tcPr marL="63305" marR="63305" marT="0" marB="0" anchor="ctr"/>
                </a:tc>
              </a:tr>
            </a:tbl>
          </a:graphicData>
        </a:graphic>
      </p:graphicFrame>
    </p:spTree>
    <p:extLst>
      <p:ext uri="{BB962C8B-B14F-4D97-AF65-F5344CB8AC3E}">
        <p14:creationId xmlns:p14="http://schemas.microsoft.com/office/powerpoint/2010/main" val="42453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0"/>
            <a:ext cx="9144000" cy="551272"/>
          </a:xfrm>
          <a:prstGeom prst="rect">
            <a:avLst/>
          </a:prstGeom>
          <a:solidFill>
            <a:schemeClr val="tx2"/>
          </a:solidFill>
        </p:spPr>
        <p:txBody>
          <a:bodyPr/>
          <a:lstStyle/>
          <a:p>
            <a:pPr algn="ctr" defTabSz="457200">
              <a:spcBef>
                <a:spcPct val="0"/>
              </a:spcBef>
              <a:defRPr/>
            </a:pPr>
            <a:r>
              <a:rPr lang="en-GB" sz="3600" dirty="0" smtClean="0">
                <a:solidFill>
                  <a:prstClr val="white"/>
                </a:solidFill>
                <a:effectLst>
                  <a:outerShdw blurRad="63500" dist="63500" dir="2700000" algn="tl" rotWithShape="0">
                    <a:prstClr val="white">
                      <a:lumMod val="75000"/>
                      <a:alpha val="50000"/>
                    </a:prstClr>
                  </a:outerShdw>
                </a:effectLst>
                <a:ea typeface="+mj-ea"/>
                <a:cs typeface="+mj-cs"/>
              </a:rPr>
              <a:t>Heat Load Budget</a:t>
            </a:r>
            <a:endParaRPr lang="en-GB" sz="2400" dirty="0">
              <a:solidFill>
                <a:prstClr val="white"/>
              </a:solidFill>
              <a:effectLst>
                <a:outerShdw blurRad="63500" dist="63500" dir="2700000" algn="tl" rotWithShape="0">
                  <a:prstClr val="white">
                    <a:lumMod val="75000"/>
                    <a:alpha val="50000"/>
                  </a:prstClr>
                </a:outerShdw>
              </a:effectLst>
              <a:ea typeface="+mj-ea"/>
              <a:cs typeface="+mj-cs"/>
            </a:endParaRPr>
          </a:p>
        </p:txBody>
      </p:sp>
      <p:sp>
        <p:nvSpPr>
          <p:cNvPr id="14" name="TextBox 13"/>
          <p:cNvSpPr txBox="1"/>
          <p:nvPr/>
        </p:nvSpPr>
        <p:spPr>
          <a:xfrm>
            <a:off x="1119116" y="5663826"/>
            <a:ext cx="6578221" cy="646331"/>
          </a:xfrm>
          <a:prstGeom prst="rect">
            <a:avLst/>
          </a:prstGeom>
          <a:noFill/>
        </p:spPr>
        <p:txBody>
          <a:bodyPr wrap="square" rtlCol="0">
            <a:spAutoFit/>
          </a:bodyPr>
          <a:lstStyle/>
          <a:p>
            <a:pPr defTabSz="457200"/>
            <a:r>
              <a:rPr lang="en-GB" dirty="0" smtClean="0">
                <a:solidFill>
                  <a:prstClr val="black"/>
                </a:solidFill>
              </a:rPr>
              <a:t>This is still ‘work in progress’  but we have an idea of what we will have to deal with !</a:t>
            </a:r>
            <a:endParaRPr lang="en-GB" dirty="0">
              <a:solidFill>
                <a:prstClr val="black"/>
              </a:solidFill>
            </a:endParaRPr>
          </a:p>
        </p:txBody>
      </p:sp>
      <p:sp>
        <p:nvSpPr>
          <p:cNvPr id="17" name="Slide Number Placeholder 16"/>
          <p:cNvSpPr>
            <a:spLocks noGrp="1"/>
          </p:cNvSpPr>
          <p:nvPr>
            <p:ph type="sldNum" sz="quarter" idx="12"/>
          </p:nvPr>
        </p:nvSpPr>
        <p:spPr/>
        <p:txBody>
          <a:bodyPr/>
          <a:lstStyle/>
          <a:p>
            <a:fld id="{58A40B5D-7733-4E2E-933B-281BB92778B7}" type="slidenum">
              <a:rPr lang="it-IT" smtClean="0">
                <a:solidFill>
                  <a:prstClr val="black">
                    <a:tint val="75000"/>
                  </a:prstClr>
                </a:solidFill>
              </a:rPr>
              <a:pPr/>
              <a:t>36</a:t>
            </a:fld>
            <a:endParaRPr lang="it-IT">
              <a:solidFill>
                <a:prstClr val="black">
                  <a:tint val="75000"/>
                </a:prstClr>
              </a:solidFill>
            </a:endParaRPr>
          </a:p>
        </p:txBody>
      </p:sp>
      <p:sp>
        <p:nvSpPr>
          <p:cNvPr id="18" name="Footer Placeholder 17"/>
          <p:cNvSpPr>
            <a:spLocks noGrp="1"/>
          </p:cNvSpPr>
          <p:nvPr>
            <p:ph type="ftr" sz="quarter" idx="11"/>
          </p:nvPr>
        </p:nvSpPr>
        <p:spPr/>
        <p:txBody>
          <a:bodyPr/>
          <a:lstStyle/>
          <a:p>
            <a:r>
              <a:rPr lang="en-GB" smtClean="0">
                <a:solidFill>
                  <a:prstClr val="black">
                    <a:tint val="75000"/>
                  </a:prstClr>
                </a:solidFill>
              </a:rPr>
              <a:t>Shrikant Pattalwar   CC Design Review  BNL  5-6 May 2014</a:t>
            </a:r>
            <a:endParaRPr lang="it-IT">
              <a:solidFill>
                <a:prstClr val="black">
                  <a:tint val="75000"/>
                </a:prstClr>
              </a:solidFill>
            </a:endParaRPr>
          </a:p>
        </p:txBody>
      </p:sp>
      <p:pic>
        <p:nvPicPr>
          <p:cNvPr id="1027" name="Picture 3"/>
          <p:cNvPicPr>
            <a:picLocks noChangeAspect="1" noChangeArrowheads="1"/>
          </p:cNvPicPr>
          <p:nvPr/>
        </p:nvPicPr>
        <p:blipFill>
          <a:blip r:embed="rId3" cstate="print"/>
          <a:srcRect/>
          <a:stretch>
            <a:fillRect/>
          </a:stretch>
        </p:blipFill>
        <p:spPr bwMode="auto">
          <a:xfrm>
            <a:off x="380321" y="941696"/>
            <a:ext cx="8359335" cy="4667534"/>
          </a:xfrm>
          <a:prstGeom prst="rect">
            <a:avLst/>
          </a:prstGeom>
          <a:noFill/>
          <a:ln w="9525">
            <a:noFill/>
            <a:miter lim="800000"/>
            <a:headEnd/>
            <a:tailEnd/>
          </a:ln>
        </p:spPr>
      </p:pic>
      <p:sp>
        <p:nvSpPr>
          <p:cNvPr id="15" name="Oval 14"/>
          <p:cNvSpPr/>
          <p:nvPr/>
        </p:nvSpPr>
        <p:spPr>
          <a:xfrm>
            <a:off x="5254388" y="5158854"/>
            <a:ext cx="1787857" cy="51861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8" name="Rectangle 7"/>
          <p:cNvSpPr/>
          <p:nvPr/>
        </p:nvSpPr>
        <p:spPr>
          <a:xfrm>
            <a:off x="1" y="3234522"/>
            <a:ext cx="9048466" cy="341192"/>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66242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59377" y="685801"/>
            <a:ext cx="9108374"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ct val="20000"/>
              </a:spcBef>
              <a:buFont typeface="Arial" charset="0"/>
              <a:buChar char="•"/>
            </a:pPr>
            <a:endParaRPr lang="en-US" sz="3200" dirty="0" smtClean="0"/>
          </a:p>
          <a:p>
            <a:pPr marL="800100" lvl="1" indent="-342900">
              <a:spcBef>
                <a:spcPct val="20000"/>
              </a:spcBef>
              <a:buFont typeface="Arial" charset="0"/>
              <a:buChar char="•"/>
            </a:pPr>
            <a:r>
              <a:rPr lang="en-US" sz="3200" dirty="0" smtClean="0"/>
              <a:t>Detailed studies done for each of the cavity for one crabbing direction </a:t>
            </a:r>
          </a:p>
          <a:p>
            <a:pPr marL="800100" lvl="1" indent="-342900">
              <a:spcBef>
                <a:spcPct val="20000"/>
              </a:spcBef>
              <a:buFont typeface="Arial" charset="0"/>
              <a:buChar char="•"/>
            </a:pPr>
            <a:r>
              <a:rPr lang="en-US" sz="3200" dirty="0" smtClean="0"/>
              <a:t>Changing the crabbing direction implies basically new </a:t>
            </a:r>
            <a:r>
              <a:rPr lang="en-US" sz="3200" dirty="0" err="1" smtClean="0"/>
              <a:t>cryomodules</a:t>
            </a:r>
            <a:r>
              <a:rPr lang="en-US" sz="3200" dirty="0" smtClean="0"/>
              <a:t> designs</a:t>
            </a:r>
          </a:p>
          <a:p>
            <a:pPr marL="1257300" lvl="2" indent="-342900">
              <a:spcBef>
                <a:spcPct val="20000"/>
              </a:spcBef>
              <a:buFont typeface="Arial" charset="0"/>
              <a:buChar char="•"/>
            </a:pPr>
            <a:r>
              <a:rPr lang="en-US" sz="3200" dirty="0" smtClean="0"/>
              <a:t>FPC position from vertical to horizontal</a:t>
            </a:r>
          </a:p>
          <a:p>
            <a:pPr marL="1714500" lvl="3" indent="-342900">
              <a:spcBef>
                <a:spcPct val="20000"/>
              </a:spcBef>
              <a:buFont typeface="Arial" charset="0"/>
              <a:buChar char="•"/>
            </a:pPr>
            <a:r>
              <a:rPr lang="en-US" sz="2800" dirty="0" smtClean="0"/>
              <a:t>Difficult for LHC configuration / </a:t>
            </a:r>
            <a:r>
              <a:rPr lang="en-US" sz="2800" dirty="0" err="1" smtClean="0"/>
              <a:t>space&amp;interfaces</a:t>
            </a:r>
            <a:endParaRPr lang="en-US" sz="2800" dirty="0" smtClean="0"/>
          </a:p>
          <a:p>
            <a:pPr marL="1714500" lvl="3" indent="-342900">
              <a:spcBef>
                <a:spcPct val="20000"/>
              </a:spcBef>
              <a:buFont typeface="Arial" charset="0"/>
              <a:buChar char="•"/>
            </a:pPr>
            <a:r>
              <a:rPr lang="en-US" sz="2800" dirty="0" smtClean="0"/>
              <a:t>Completely new supporting system</a:t>
            </a:r>
          </a:p>
          <a:p>
            <a:pPr marL="1257300" lvl="2" indent="-342900">
              <a:spcBef>
                <a:spcPct val="20000"/>
              </a:spcBef>
              <a:buFont typeface="Arial" charset="0"/>
              <a:buChar char="•"/>
            </a:pPr>
            <a:r>
              <a:rPr lang="en-US" sz="2800" dirty="0" smtClean="0"/>
              <a:t>Tuners</a:t>
            </a:r>
          </a:p>
          <a:p>
            <a:pPr marL="1714500" lvl="3" indent="-342900">
              <a:spcBef>
                <a:spcPct val="20000"/>
              </a:spcBef>
              <a:buFont typeface="Arial" charset="0"/>
              <a:buChar char="•"/>
            </a:pPr>
            <a:r>
              <a:rPr lang="en-US" sz="2800" dirty="0" smtClean="0"/>
              <a:t>Tuning at different locations for BNL and ODU</a:t>
            </a:r>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SPS </a:t>
            </a:r>
            <a:r>
              <a:rPr lang="en-GB" sz="4000" dirty="0" err="1" smtClean="0">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dirty="0"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37</a:t>
            </a:fld>
            <a:endParaRPr lang="it-IT" dirty="0">
              <a:solidFill>
                <a:prstClr val="black">
                  <a:tint val="75000"/>
                </a:prstClr>
              </a:solidFill>
            </a:endParaRPr>
          </a:p>
        </p:txBody>
      </p:sp>
    </p:spTree>
    <p:extLst>
      <p:ext uri="{BB962C8B-B14F-4D97-AF65-F5344CB8AC3E}">
        <p14:creationId xmlns:p14="http://schemas.microsoft.com/office/powerpoint/2010/main" val="19670315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736270" y="878776"/>
            <a:ext cx="7885216"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800100" lvl="1" indent="-342900">
              <a:spcBef>
                <a:spcPct val="20000"/>
              </a:spcBef>
              <a:buFont typeface="Arial" charset="0"/>
              <a:buChar char="•"/>
            </a:pPr>
            <a:r>
              <a:rPr lang="en-US" sz="3200" dirty="0" smtClean="0"/>
              <a:t>Developing </a:t>
            </a:r>
            <a:r>
              <a:rPr lang="en-US" sz="3200" dirty="0" err="1" smtClean="0"/>
              <a:t>cryomodules</a:t>
            </a:r>
            <a:r>
              <a:rPr lang="en-US" sz="3200" dirty="0" smtClean="0"/>
              <a:t> for 3 different devices, aiming at standardization</a:t>
            </a:r>
          </a:p>
          <a:p>
            <a:pPr marL="1257300" lvl="2" indent="-342900">
              <a:spcBef>
                <a:spcPct val="20000"/>
              </a:spcBef>
              <a:buFont typeface="Arial" charset="0"/>
              <a:buChar char="•"/>
            </a:pPr>
            <a:r>
              <a:rPr lang="en-US" sz="3200" dirty="0" smtClean="0"/>
              <a:t>Each individual lab has brought know-how, ideas, solutions that benefited to the others like for example:</a:t>
            </a:r>
          </a:p>
          <a:p>
            <a:pPr marL="1714500" lvl="3" indent="-342900">
              <a:spcBef>
                <a:spcPct val="20000"/>
              </a:spcBef>
              <a:buFont typeface="Arial" charset="0"/>
              <a:buChar char="•"/>
            </a:pPr>
            <a:r>
              <a:rPr lang="en-US" sz="3200" dirty="0" err="1" smtClean="0"/>
              <a:t>Cryomodule</a:t>
            </a:r>
            <a:r>
              <a:rPr lang="en-US" sz="3200" dirty="0" smtClean="0"/>
              <a:t> lateral loading from UK</a:t>
            </a:r>
          </a:p>
          <a:p>
            <a:pPr marL="1714500" lvl="3" indent="-342900">
              <a:spcBef>
                <a:spcPct val="20000"/>
              </a:spcBef>
              <a:buFont typeface="Arial" charset="0"/>
              <a:buChar char="•"/>
            </a:pPr>
            <a:r>
              <a:rPr lang="en-US" sz="3200" dirty="0"/>
              <a:t>FPC t</a:t>
            </a:r>
            <a:r>
              <a:rPr lang="en-US" sz="3200" dirty="0" smtClean="0"/>
              <a:t>hermal dissipation </a:t>
            </a:r>
            <a:r>
              <a:rPr lang="en-US" sz="3200" dirty="0" err="1" smtClean="0"/>
              <a:t>pb</a:t>
            </a:r>
            <a:r>
              <a:rPr lang="en-US" sz="3200" dirty="0" smtClean="0"/>
              <a:t> &amp; solution identified by BNL</a:t>
            </a:r>
          </a:p>
          <a:p>
            <a:pPr marL="1714500" lvl="3" indent="-342900">
              <a:spcBef>
                <a:spcPct val="20000"/>
              </a:spcBef>
              <a:buFont typeface="Arial" charset="0"/>
              <a:buChar char="•"/>
            </a:pPr>
            <a:r>
              <a:rPr lang="en-US" sz="3200" dirty="0" smtClean="0"/>
              <a:t>Tuning actuation concept from ODU</a:t>
            </a:r>
          </a:p>
          <a:p>
            <a:pPr marL="1257300" lvl="2" indent="-342900">
              <a:spcBef>
                <a:spcPct val="20000"/>
              </a:spcBef>
              <a:buFont typeface="Arial" charset="0"/>
              <a:buChar char="•"/>
            </a:pPr>
            <a:endParaRPr lang="en-US" sz="32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SPS </a:t>
            </a:r>
            <a:r>
              <a:rPr lang="en-GB" sz="4000" dirty="0" err="1" smtClean="0">
                <a:solidFill>
                  <a:schemeClr val="tx2">
                    <a:satMod val="130000"/>
                  </a:schemeClr>
                </a:solidFill>
              </a:rPr>
              <a:t>Cryomodule</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dirty="0"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38</a:t>
            </a:fld>
            <a:endParaRPr lang="it-IT" dirty="0">
              <a:solidFill>
                <a:prstClr val="black">
                  <a:tint val="75000"/>
                </a:prstClr>
              </a:solidFill>
            </a:endParaRPr>
          </a:p>
        </p:txBody>
      </p:sp>
    </p:spTree>
    <p:extLst>
      <p:ext uri="{BB962C8B-B14F-4D97-AF65-F5344CB8AC3E}">
        <p14:creationId xmlns:p14="http://schemas.microsoft.com/office/powerpoint/2010/main" val="18739810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380012" y="816426"/>
            <a:ext cx="8039595"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800100" lvl="1" indent="-342900">
              <a:spcBef>
                <a:spcPct val="20000"/>
              </a:spcBef>
              <a:buFont typeface="Arial" charset="0"/>
              <a:buChar char="•"/>
            </a:pPr>
            <a:r>
              <a:rPr lang="en-US" sz="3200" dirty="0" smtClean="0"/>
              <a:t>We need:</a:t>
            </a:r>
          </a:p>
          <a:p>
            <a:pPr marL="1257300" lvl="2" indent="-342900">
              <a:spcBef>
                <a:spcPct val="20000"/>
              </a:spcBef>
              <a:buFont typeface="Arial" charset="0"/>
              <a:buChar char="•"/>
            </a:pPr>
            <a:r>
              <a:rPr lang="en-US" sz="3200" dirty="0" smtClean="0"/>
              <a:t>To have a valid solution for the LHC ! </a:t>
            </a:r>
          </a:p>
          <a:p>
            <a:pPr marL="1257300" lvl="2" indent="-342900">
              <a:spcBef>
                <a:spcPct val="20000"/>
              </a:spcBef>
              <a:buFont typeface="Arial" charset="0"/>
              <a:buChar char="•"/>
            </a:pPr>
            <a:r>
              <a:rPr lang="en-US" sz="3200" dirty="0" smtClean="0"/>
              <a:t>To meet deadlines</a:t>
            </a:r>
          </a:p>
          <a:p>
            <a:pPr marL="800100" lvl="1" indent="-342900">
              <a:spcBef>
                <a:spcPct val="20000"/>
              </a:spcBef>
              <a:buFont typeface="Arial" charset="0"/>
              <a:buChar char="•"/>
            </a:pPr>
            <a:r>
              <a:rPr lang="en-US" sz="3200" dirty="0" smtClean="0"/>
              <a:t>Complicated devices, with many difficult issues identified</a:t>
            </a:r>
          </a:p>
          <a:p>
            <a:pPr marL="1257300" lvl="2" indent="-342900">
              <a:spcBef>
                <a:spcPct val="20000"/>
              </a:spcBef>
              <a:buFont typeface="Arial" charset="0"/>
              <a:buChar char="•"/>
            </a:pPr>
            <a:r>
              <a:rPr lang="en-US" sz="3200" dirty="0" smtClean="0"/>
              <a:t>Did we identified all of them ? </a:t>
            </a:r>
          </a:p>
          <a:p>
            <a:pPr marL="1257300" lvl="2" indent="-342900">
              <a:spcBef>
                <a:spcPct val="20000"/>
              </a:spcBef>
              <a:buFont typeface="Arial" charset="0"/>
              <a:buChar char="•"/>
            </a:pPr>
            <a:r>
              <a:rPr lang="en-US" sz="3200" dirty="0" smtClean="0"/>
              <a:t>Do we need to continue exploring several different configurations ?</a:t>
            </a:r>
          </a:p>
          <a:p>
            <a:pPr marL="1714500" lvl="3" indent="-342900">
              <a:spcBef>
                <a:spcPct val="20000"/>
              </a:spcBef>
              <a:buFont typeface="Arial" charset="0"/>
              <a:buChar char="•"/>
            </a:pPr>
            <a:r>
              <a:rPr lang="en-US" sz="3200" dirty="0" smtClean="0"/>
              <a:t>If yes - impact on schedule ?</a:t>
            </a:r>
          </a:p>
          <a:p>
            <a:pPr marL="1714500" lvl="3" indent="-342900">
              <a:spcBef>
                <a:spcPct val="20000"/>
              </a:spcBef>
              <a:buFont typeface="Arial" charset="0"/>
              <a:buChar char="•"/>
            </a:pPr>
            <a:r>
              <a:rPr lang="en-US" sz="3200" dirty="0" smtClean="0"/>
              <a:t>If no – impact on valid solution ?</a:t>
            </a:r>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Conclusive considerations</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dirty="0"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39</a:t>
            </a:fld>
            <a:endParaRPr lang="it-IT" dirty="0">
              <a:solidFill>
                <a:prstClr val="black">
                  <a:tint val="75000"/>
                </a:prstClr>
              </a:solidFill>
            </a:endParaRPr>
          </a:p>
        </p:txBody>
      </p:sp>
    </p:spTree>
    <p:extLst>
      <p:ext uri="{BB962C8B-B14F-4D97-AF65-F5344CB8AC3E}">
        <p14:creationId xmlns:p14="http://schemas.microsoft.com/office/powerpoint/2010/main" val="3057014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997527" y="890651"/>
            <a:ext cx="7885216" cy="42394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ct val="20000"/>
              </a:spcBef>
              <a:buFont typeface="Arial" charset="0"/>
              <a:buChar char="•"/>
            </a:pPr>
            <a:r>
              <a:rPr lang="en-US" sz="3200" dirty="0" smtClean="0"/>
              <a:t>LHC environment</a:t>
            </a:r>
          </a:p>
          <a:p>
            <a:pPr marL="342900" indent="-342900">
              <a:spcBef>
                <a:spcPct val="20000"/>
              </a:spcBef>
              <a:buFont typeface="Arial" charset="0"/>
              <a:buChar char="•"/>
            </a:pPr>
            <a:endParaRPr lang="en-US" sz="32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LHC</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4</a:t>
            </a:fld>
            <a:endParaRPr lang="it-IT">
              <a:solidFill>
                <a:prstClr val="black">
                  <a:tint val="75000"/>
                </a:prstClr>
              </a:solidFill>
            </a:endParaRPr>
          </a:p>
        </p:txBody>
      </p:sp>
      <p:pic>
        <p:nvPicPr>
          <p:cNvPr id="9" name="Picture 2" descr="https://edms.cern.ch/file/1087379/1/37.D2.B4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659" y="1517289"/>
            <a:ext cx="7008400" cy="5257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2712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795648" y="816426"/>
            <a:ext cx="7528956" cy="5979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800100" lvl="1" indent="-342900">
              <a:spcBef>
                <a:spcPct val="20000"/>
              </a:spcBef>
              <a:buFont typeface="Arial" charset="0"/>
              <a:buChar char="•"/>
            </a:pPr>
            <a:endParaRPr lang="en-US" sz="3200" dirty="0" smtClean="0"/>
          </a:p>
          <a:p>
            <a:pPr marL="800100" lvl="1" indent="-342900">
              <a:spcBef>
                <a:spcPct val="20000"/>
              </a:spcBef>
              <a:buFont typeface="Arial" charset="0"/>
              <a:buChar char="•"/>
            </a:pPr>
            <a:endParaRPr lang="en-US" sz="3200" dirty="0"/>
          </a:p>
          <a:p>
            <a:pPr marL="800100" lvl="1" indent="-342900">
              <a:spcBef>
                <a:spcPct val="20000"/>
              </a:spcBef>
              <a:buFont typeface="Arial" charset="0"/>
              <a:buChar char="•"/>
            </a:pPr>
            <a:endParaRPr lang="en-US" sz="3200" dirty="0" smtClean="0"/>
          </a:p>
          <a:p>
            <a:pPr marL="800100" lvl="1" indent="-342900">
              <a:spcBef>
                <a:spcPct val="20000"/>
              </a:spcBef>
              <a:buFont typeface="Arial" charset="0"/>
              <a:buChar char="•"/>
            </a:pPr>
            <a:r>
              <a:rPr lang="en-US" sz="3200" dirty="0" smtClean="0"/>
              <a:t>Regardless the outcome of this review,  CERN strongly hopes we will continue this fruitful and nice collaboration spirit</a:t>
            </a:r>
          </a:p>
          <a:p>
            <a:pPr marL="800100" lvl="1" indent="-342900">
              <a:spcBef>
                <a:spcPct val="20000"/>
              </a:spcBef>
              <a:buFont typeface="Arial" charset="0"/>
              <a:buChar char="•"/>
            </a:pPr>
            <a:endParaRPr lang="en-US" sz="3200" dirty="0" smtClean="0"/>
          </a:p>
        </p:txBody>
      </p:sp>
      <p:sp>
        <p:nvSpPr>
          <p:cNvPr id="8" name="Date Placeholder 7"/>
          <p:cNvSpPr>
            <a:spLocks noGrp="1"/>
          </p:cNvSpPr>
          <p:nvPr>
            <p:ph type="dt" sz="half" idx="10"/>
          </p:nvPr>
        </p:nvSpPr>
        <p:spPr>
          <a:prstGeom prst="rect">
            <a:avLst/>
          </a:prstGeom>
        </p:spPr>
        <p:txBody>
          <a:bodyPr/>
          <a:lstStyle/>
          <a:p>
            <a:pPr>
              <a:defRPr/>
            </a:pPr>
            <a:r>
              <a:rPr lang="en-US" dirty="0" smtClean="0"/>
              <a:t>OC, 5/May/2014</a:t>
            </a:r>
            <a:endParaRPr lang="en-US" dirty="0"/>
          </a:p>
        </p:txBody>
      </p:sp>
      <p:sp>
        <p:nvSpPr>
          <p:cNvPr id="10" name="Footer Placeholder 9"/>
          <p:cNvSpPr>
            <a:spLocks noGrp="1"/>
          </p:cNvSpPr>
          <p:nvPr>
            <p:ph type="ftr" sz="quarter" idx="11"/>
          </p:nvPr>
        </p:nvSpPr>
        <p:spPr/>
        <p:txBody>
          <a:bodyPr/>
          <a:lstStyle/>
          <a:p>
            <a:pPr>
              <a:defRPr/>
            </a:pPr>
            <a:r>
              <a:rPr lang="en-US" dirty="0" err="1" smtClean="0"/>
              <a:t>HiLumi</a:t>
            </a:r>
            <a:r>
              <a:rPr lang="en-US" dirty="0" smtClean="0"/>
              <a:t>-LHC/LARP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40</a:t>
            </a:fld>
            <a:endParaRPr lang="it-IT" dirty="0">
              <a:solidFill>
                <a:prstClr val="black">
                  <a:tint val="75000"/>
                </a:prstClr>
              </a:solidFill>
            </a:endParaRPr>
          </a:p>
        </p:txBody>
      </p:sp>
    </p:spTree>
    <p:extLst>
      <p:ext uri="{BB962C8B-B14F-4D97-AF65-F5344CB8AC3E}">
        <p14:creationId xmlns:p14="http://schemas.microsoft.com/office/powerpoint/2010/main" val="784501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997527" y="890651"/>
            <a:ext cx="7885216" cy="42394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ct val="20000"/>
              </a:spcBef>
              <a:buFont typeface="Arial" charset="0"/>
              <a:buChar char="•"/>
            </a:pPr>
            <a:r>
              <a:rPr lang="en-US" sz="3200" dirty="0" smtClean="0"/>
              <a:t>LHC layout</a:t>
            </a:r>
          </a:p>
          <a:p>
            <a:pPr marL="800100" lvl="1" indent="-342900">
              <a:spcBef>
                <a:spcPct val="20000"/>
              </a:spcBef>
              <a:buFont typeface="Arial" charset="0"/>
              <a:buChar char="•"/>
            </a:pPr>
            <a:r>
              <a:rPr lang="en-US" sz="3200" dirty="0" smtClean="0"/>
              <a:t>4 </a:t>
            </a:r>
            <a:r>
              <a:rPr lang="en-US" sz="3200" dirty="0"/>
              <a:t>“SPS like” </a:t>
            </a:r>
            <a:r>
              <a:rPr lang="en-US" sz="3200" dirty="0" err="1"/>
              <a:t>cryomodules</a:t>
            </a:r>
            <a:r>
              <a:rPr lang="en-US" sz="3200" dirty="0"/>
              <a:t> </a:t>
            </a:r>
            <a:r>
              <a:rPr lang="en-US" sz="3200" dirty="0" smtClean="0"/>
              <a:t>x 2 cavities each / IP side</a:t>
            </a:r>
          </a:p>
          <a:p>
            <a:pPr marL="342900" indent="-342900">
              <a:spcBef>
                <a:spcPct val="20000"/>
              </a:spcBef>
              <a:buFont typeface="Arial" charset="0"/>
              <a:buChar char="•"/>
            </a:pPr>
            <a:endParaRPr lang="en-US" sz="32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LHC</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5</a:t>
            </a:fld>
            <a:endParaRPr lang="it-IT">
              <a:solidFill>
                <a:prstClr val="black">
                  <a:tint val="75000"/>
                </a:prst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81" y="2771022"/>
            <a:ext cx="8999621" cy="1353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0088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997527" y="890651"/>
            <a:ext cx="7885216" cy="42394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ct val="20000"/>
              </a:spcBef>
              <a:buFont typeface="Arial" charset="0"/>
              <a:buChar char="•"/>
            </a:pPr>
            <a:r>
              <a:rPr lang="en-US" sz="3200" dirty="0" smtClean="0"/>
              <a:t>SPS environment</a:t>
            </a:r>
          </a:p>
          <a:p>
            <a:pPr marL="342900" indent="-342900">
              <a:spcBef>
                <a:spcPct val="20000"/>
              </a:spcBef>
              <a:buFont typeface="Arial" charset="0"/>
              <a:buChar char="•"/>
            </a:pPr>
            <a:endParaRPr lang="en-US" sz="32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SPS</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6</a:t>
            </a:fld>
            <a:endParaRPr lang="it-IT">
              <a:solidFill>
                <a:prstClr val="black">
                  <a:tint val="75000"/>
                </a:prstClr>
              </a:solidFill>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051" t="4411" r="13859" b="8473"/>
          <a:stretch/>
        </p:blipFill>
        <p:spPr bwMode="auto">
          <a:xfrm>
            <a:off x="1163781" y="1489194"/>
            <a:ext cx="7108418" cy="5368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26631" y="6419850"/>
            <a:ext cx="3245568" cy="369332"/>
          </a:xfrm>
          <a:prstGeom prst="rect">
            <a:avLst/>
          </a:prstGeom>
          <a:noFill/>
        </p:spPr>
        <p:txBody>
          <a:bodyPr wrap="none" rtlCol="0">
            <a:spAutoFit/>
          </a:bodyPr>
          <a:lstStyle/>
          <a:p>
            <a:r>
              <a:rPr lang="en-GB" dirty="0" err="1" smtClean="0">
                <a:solidFill>
                  <a:schemeClr val="bg1"/>
                </a:solidFill>
              </a:rPr>
              <a:t>Alick</a:t>
            </a:r>
            <a:r>
              <a:rPr lang="en-GB" dirty="0" smtClean="0">
                <a:solidFill>
                  <a:schemeClr val="bg1"/>
                </a:solidFill>
              </a:rPr>
              <a:t> Macpherson talk tomorrow</a:t>
            </a:r>
            <a:endParaRPr lang="en-GB" dirty="0">
              <a:solidFill>
                <a:schemeClr val="bg1"/>
              </a:solidFill>
            </a:endParaRPr>
          </a:p>
        </p:txBody>
      </p:sp>
    </p:spTree>
    <p:extLst>
      <p:ext uri="{BB962C8B-B14F-4D97-AF65-F5344CB8AC3E}">
        <p14:creationId xmlns:p14="http://schemas.microsoft.com/office/powerpoint/2010/main" val="3650486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997527" y="890651"/>
            <a:ext cx="7885216" cy="42394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ct val="20000"/>
              </a:spcBef>
              <a:buFont typeface="Arial" charset="0"/>
              <a:buChar char="•"/>
            </a:pPr>
            <a:r>
              <a:rPr lang="en-US" sz="3200" dirty="0" smtClean="0"/>
              <a:t>SPS environment</a:t>
            </a:r>
          </a:p>
          <a:p>
            <a:pPr marL="342900" indent="-342900">
              <a:spcBef>
                <a:spcPct val="20000"/>
              </a:spcBef>
              <a:buFont typeface="Arial" charset="0"/>
              <a:buChar char="•"/>
            </a:pPr>
            <a:endParaRPr lang="en-US" sz="32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SPS</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7</a:t>
            </a:fld>
            <a:endParaRPr lang="it-IT">
              <a:solidFill>
                <a:prstClr val="black">
                  <a:tint val="75000"/>
                </a:prstClr>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63" y="1904781"/>
            <a:ext cx="9077678" cy="400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13578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997527" y="890651"/>
            <a:ext cx="7885216" cy="42394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ct val="20000"/>
              </a:spcBef>
              <a:buFont typeface="Arial" charset="0"/>
              <a:buChar char="•"/>
            </a:pPr>
            <a:r>
              <a:rPr lang="en-US" sz="3200" dirty="0" smtClean="0"/>
              <a:t>SPS environment</a:t>
            </a:r>
          </a:p>
          <a:p>
            <a:pPr marL="342900" indent="-342900">
              <a:spcBef>
                <a:spcPct val="20000"/>
              </a:spcBef>
              <a:buFont typeface="Arial" charset="0"/>
              <a:buChar char="•"/>
            </a:pPr>
            <a:endParaRPr lang="en-US" sz="3200" dirty="0" smtClean="0"/>
          </a:p>
        </p:txBody>
      </p:sp>
      <p:sp>
        <p:nvSpPr>
          <p:cNvPr id="2" name="Title 1"/>
          <p:cNvSpPr>
            <a:spLocks noGrp="1"/>
          </p:cNvSpPr>
          <p:nvPr>
            <p:ph type="title"/>
          </p:nvPr>
        </p:nvSpPr>
        <p:spPr/>
        <p:txBody>
          <a:bodyPr>
            <a:noAutofit/>
          </a:bodyPr>
          <a:lstStyle/>
          <a:p>
            <a:pPr fontAlgn="auto">
              <a:spcAft>
                <a:spcPts val="0"/>
              </a:spcAft>
              <a:defRPr/>
            </a:pPr>
            <a:r>
              <a:rPr lang="en-GB" sz="4000" dirty="0" smtClean="0">
                <a:solidFill>
                  <a:schemeClr val="tx2">
                    <a:satMod val="130000"/>
                  </a:schemeClr>
                </a:solidFill>
              </a:rPr>
              <a:t>SPS</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8</a:t>
            </a:fld>
            <a:endParaRPr lang="it-IT">
              <a:solidFill>
                <a:prstClr val="black">
                  <a:tint val="75000"/>
                </a:prstClr>
              </a:solidFill>
            </a:endParaRPr>
          </a:p>
        </p:txBody>
      </p:sp>
      <p:pic>
        <p:nvPicPr>
          <p:cNvPr id="2050" name="Picture 2" descr="C:\Ofelia\HL_LHC_meeting may2014\Info divers\Coupler%20Space%20Installated.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215" y="1273790"/>
            <a:ext cx="7989570" cy="5160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930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bwMode="auto">
          <a:xfrm>
            <a:off x="997527" y="890651"/>
            <a:ext cx="7885216" cy="57743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ct val="20000"/>
              </a:spcBef>
              <a:buFont typeface="Arial" charset="0"/>
              <a:buChar char="•"/>
            </a:pPr>
            <a:endParaRPr lang="en-US" sz="3200" dirty="0" smtClean="0"/>
          </a:p>
        </p:txBody>
      </p:sp>
      <p:sp>
        <p:nvSpPr>
          <p:cNvPr id="2" name="Title 1"/>
          <p:cNvSpPr>
            <a:spLocks noGrp="1"/>
          </p:cNvSpPr>
          <p:nvPr>
            <p:ph type="title"/>
          </p:nvPr>
        </p:nvSpPr>
        <p:spPr/>
        <p:txBody>
          <a:bodyPr>
            <a:noAutofit/>
          </a:bodyPr>
          <a:lstStyle/>
          <a:p>
            <a:pPr fontAlgn="auto">
              <a:spcAft>
                <a:spcPts val="0"/>
              </a:spcAft>
              <a:defRPr/>
            </a:pPr>
            <a:r>
              <a:rPr lang="en-US" sz="4000" dirty="0" smtClean="0">
                <a:solidFill>
                  <a:schemeClr val="tx2">
                    <a:satMod val="130000"/>
                  </a:schemeClr>
                </a:solidFill>
              </a:rPr>
              <a:t>LHC / SPS</a:t>
            </a:r>
            <a:endParaRPr lang="en-GB" sz="4000" dirty="0">
              <a:solidFill>
                <a:schemeClr val="tx2">
                  <a:satMod val="130000"/>
                </a:schemeClr>
              </a:solidFill>
            </a:endParaRPr>
          </a:p>
        </p:txBody>
      </p:sp>
      <p:sp>
        <p:nvSpPr>
          <p:cNvPr id="8" name="Date Placeholder 7"/>
          <p:cNvSpPr>
            <a:spLocks noGrp="1"/>
          </p:cNvSpPr>
          <p:nvPr>
            <p:ph type="dt" sz="half" idx="10"/>
          </p:nvPr>
        </p:nvSpPr>
        <p:spPr>
          <a:prstGeom prst="rect">
            <a:avLst/>
          </a:prstGeom>
        </p:spPr>
        <p:txBody>
          <a:bodyPr/>
          <a:lstStyle/>
          <a:p>
            <a:pPr>
              <a:defRPr/>
            </a:pPr>
            <a:r>
              <a:rPr lang="en-US" smtClean="0"/>
              <a:t>OC, 5/May/2014</a:t>
            </a:r>
            <a:endParaRPr lang="en-US" dirty="0"/>
          </a:p>
        </p:txBody>
      </p:sp>
      <p:sp>
        <p:nvSpPr>
          <p:cNvPr id="10" name="Footer Placeholder 9"/>
          <p:cNvSpPr>
            <a:spLocks noGrp="1"/>
          </p:cNvSpPr>
          <p:nvPr>
            <p:ph type="ftr" sz="quarter" idx="11"/>
          </p:nvPr>
        </p:nvSpPr>
        <p:spPr/>
        <p:txBody>
          <a:bodyPr/>
          <a:lstStyle/>
          <a:p>
            <a:pPr>
              <a:defRPr/>
            </a:pPr>
            <a:r>
              <a:rPr lang="en-US" smtClean="0"/>
              <a:t>HiLumi-LHC/LARP Crab Cavity System External Review</a:t>
            </a:r>
            <a:endParaRPr lang="en-US" dirty="0"/>
          </a:p>
        </p:txBody>
      </p:sp>
      <p:cxnSp>
        <p:nvCxnSpPr>
          <p:cNvPr id="15" name="Straight Connector 14"/>
          <p:cNvCxnSpPr/>
          <p:nvPr/>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8A40B5D-7733-4E2E-933B-281BB92778B7}" type="slidenum">
              <a:rPr lang="it-IT" smtClean="0">
                <a:solidFill>
                  <a:prstClr val="black">
                    <a:tint val="75000"/>
                  </a:prstClr>
                </a:solidFill>
              </a:rPr>
              <a:pPr/>
              <a:t>9</a:t>
            </a:fld>
            <a:endParaRPr lang="it-IT">
              <a:solidFill>
                <a:prstClr val="black">
                  <a:tint val="75000"/>
                </a:prstClr>
              </a:solidFill>
            </a:endParaRP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951" t="37757" r="38034" b="36787"/>
          <a:stretch/>
        </p:blipFill>
        <p:spPr bwMode="auto">
          <a:xfrm>
            <a:off x="646126" y="1896188"/>
            <a:ext cx="3284302" cy="4348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2695" y="763193"/>
            <a:ext cx="3149837" cy="584775"/>
          </a:xfrm>
          <a:prstGeom prst="rect">
            <a:avLst/>
          </a:prstGeom>
          <a:noFill/>
        </p:spPr>
        <p:txBody>
          <a:bodyPr wrap="none" rtlCol="0">
            <a:spAutoFit/>
          </a:bodyPr>
          <a:lstStyle/>
          <a:p>
            <a:r>
              <a:rPr lang="en-GB" sz="3200" dirty="0" smtClean="0"/>
              <a:t>LHC configuration</a:t>
            </a:r>
            <a:endParaRPr lang="en-GB" sz="3200" dirty="0"/>
          </a:p>
        </p:txBody>
      </p:sp>
      <p:sp>
        <p:nvSpPr>
          <p:cNvPr id="12" name="TextBox 11"/>
          <p:cNvSpPr txBox="1"/>
          <p:nvPr/>
        </p:nvSpPr>
        <p:spPr>
          <a:xfrm>
            <a:off x="6041169" y="739744"/>
            <a:ext cx="3090526" cy="584775"/>
          </a:xfrm>
          <a:prstGeom prst="rect">
            <a:avLst/>
          </a:prstGeom>
          <a:noFill/>
        </p:spPr>
        <p:txBody>
          <a:bodyPr wrap="none" rtlCol="0">
            <a:spAutoFit/>
          </a:bodyPr>
          <a:lstStyle/>
          <a:p>
            <a:r>
              <a:rPr lang="en-GB" sz="3200" dirty="0" smtClean="0"/>
              <a:t>SPS configuration</a:t>
            </a:r>
            <a:endParaRPr lang="en-GB" sz="32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954" y="1251443"/>
            <a:ext cx="3425646" cy="573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996992"/>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iLumiLHC_Presentatio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HiLumiLHC_Presentatio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3_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25208</TotalTime>
  <Words>1826</Words>
  <Application>Microsoft Office PowerPoint</Application>
  <PresentationFormat>On-screen Show (4:3)</PresentationFormat>
  <Paragraphs>429</Paragraphs>
  <Slides>40</Slides>
  <Notes>39</Notes>
  <HiddenSlides>0</HiddenSlides>
  <MMClips>0</MMClips>
  <ScaleCrop>false</ScaleCrop>
  <HeadingPairs>
    <vt:vector size="4" baseType="variant">
      <vt:variant>
        <vt:lpstr>Theme</vt:lpstr>
      </vt:variant>
      <vt:variant>
        <vt:i4>5</vt:i4>
      </vt:variant>
      <vt:variant>
        <vt:lpstr>Slide Titles</vt:lpstr>
      </vt:variant>
      <vt:variant>
        <vt:i4>40</vt:i4>
      </vt:variant>
    </vt:vector>
  </HeadingPairs>
  <TitlesOfParts>
    <vt:vector size="45" baseType="lpstr">
      <vt:lpstr>Office Theme</vt:lpstr>
      <vt:lpstr>HiLumiLHC_PresentationTemplate</vt:lpstr>
      <vt:lpstr>1_HiLumiLHC_PresentationTemplate</vt:lpstr>
      <vt:lpstr>2_Sketchbook</vt:lpstr>
      <vt:lpstr>3_Sketchbook</vt:lpstr>
      <vt:lpstr>Overview of Cryomodule Issues &amp; Feasibility</vt:lpstr>
      <vt:lpstr>General</vt:lpstr>
      <vt:lpstr>LHC</vt:lpstr>
      <vt:lpstr>LHC</vt:lpstr>
      <vt:lpstr>LHC</vt:lpstr>
      <vt:lpstr>SPS</vt:lpstr>
      <vt:lpstr>SPS</vt:lpstr>
      <vt:lpstr>SPS</vt:lpstr>
      <vt:lpstr>LHC / SPS</vt:lpstr>
      <vt:lpstr>LHC / SPS</vt:lpstr>
      <vt:lpstr>SPS</vt:lpstr>
      <vt:lpstr>Minimum Function Assemblies</vt:lpstr>
      <vt:lpstr>Minimum Function Assemblies</vt:lpstr>
      <vt:lpstr>Minimum Function Assemblies</vt:lpstr>
      <vt:lpstr>Minimum Function Assemblies</vt:lpstr>
      <vt:lpstr>Minimum Function Assemblies</vt:lpstr>
      <vt:lpstr>Minimum Function Assemblies</vt:lpstr>
      <vt:lpstr>Minimum Function Assemblies</vt:lpstr>
      <vt:lpstr>SPS Cryomodule</vt:lpstr>
      <vt:lpstr>PowerPoint Presentation</vt:lpstr>
      <vt:lpstr>PowerPoint Presentation</vt:lpstr>
      <vt:lpstr>SPS Cryomodule</vt:lpstr>
      <vt:lpstr>SPS Cryomodule</vt:lpstr>
      <vt:lpstr>SPS Cryomodule</vt:lpstr>
      <vt:lpstr>SPS Cryomodule</vt:lpstr>
      <vt:lpstr>SPS Cryomodule</vt:lpstr>
      <vt:lpstr>SPS Cryomodule</vt:lpstr>
      <vt:lpstr>SPS Cryomodule</vt:lpstr>
      <vt:lpstr>SPS Cryomodule</vt:lpstr>
      <vt:lpstr>SPS Cryomodule</vt:lpstr>
      <vt:lpstr>SPS Cryomodule</vt:lpstr>
      <vt:lpstr>SPS Cryomodule</vt:lpstr>
      <vt:lpstr>SPS Cryomodule</vt:lpstr>
      <vt:lpstr>PowerPoint Presentation</vt:lpstr>
      <vt:lpstr>PowerPoint Presentation</vt:lpstr>
      <vt:lpstr>PowerPoint Presentation</vt:lpstr>
      <vt:lpstr>SPS Cryomodule</vt:lpstr>
      <vt:lpstr>SPS Cryomodule</vt:lpstr>
      <vt:lpstr>Conclusive considerations</vt:lpstr>
      <vt:lpstr>PowerPoint Presentation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vparma</dc:creator>
  <cp:lastModifiedBy>capatina</cp:lastModifiedBy>
  <cp:revision>2158</cp:revision>
  <cp:lastPrinted>2013-12-09T12:27:30Z</cp:lastPrinted>
  <dcterms:created xsi:type="dcterms:W3CDTF">2010-01-11T09:12:42Z</dcterms:created>
  <dcterms:modified xsi:type="dcterms:W3CDTF">2014-05-06T18:54:59Z</dcterms:modified>
</cp:coreProperties>
</file>