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72" r:id="rId8"/>
    <p:sldId id="262" r:id="rId9"/>
    <p:sldId id="277" r:id="rId10"/>
    <p:sldId id="273" r:id="rId11"/>
    <p:sldId id="278" r:id="rId12"/>
    <p:sldId id="275" r:id="rId13"/>
    <p:sldId id="263" r:id="rId14"/>
    <p:sldId id="264" r:id="rId15"/>
    <p:sldId id="267" r:id="rId16"/>
    <p:sldId id="265" r:id="rId17"/>
    <p:sldId id="266" r:id="rId18"/>
    <p:sldId id="269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6380E-6A51-4310-93FD-814123748708}" type="datetimeFigureOut">
              <a:rPr lang="en-GB" smtClean="0"/>
              <a:t>02/05/2014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4EE92-07D1-41D3-A297-D0E8114FC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6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C3D2D68-B5EA-4A5D-B817-2AEC96E749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5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/>
          <a:lstStyle>
            <a:lvl2pPr marL="538163" indent="-269875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C3D2D68-B5EA-4A5D-B817-2AEC96E749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9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1"/>
          </a:xfrm>
        </p:spPr>
        <p:txBody>
          <a:bodyPr/>
          <a:lstStyle>
            <a:lvl1pPr>
              <a:defRPr sz="2800"/>
            </a:lvl1pPr>
            <a:lvl2pPr marL="538163" indent="-2698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C3D2D68-B5EA-4A5D-B817-2AEC96E749D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2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2200" y="6304235"/>
            <a:ext cx="1341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05-06 May 2014,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0416" y="6309320"/>
            <a:ext cx="2607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Crab Cavity System External Review, </a:t>
            </a:r>
            <a:r>
              <a:rPr lang="en-GB" dirty="0" err="1" smtClean="0"/>
              <a:t>Erk</a:t>
            </a:r>
            <a:r>
              <a:rPr lang="en-GB" dirty="0" smtClean="0"/>
              <a:t> Jensen, Eric </a:t>
            </a:r>
            <a:r>
              <a:rPr lang="en-GB" dirty="0" err="1" smtClean="0"/>
              <a:t>Montesinos</a:t>
            </a:r>
            <a:r>
              <a:rPr lang="en-GB" dirty="0" smtClean="0"/>
              <a:t>, CERN-RF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9992" y="6304235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0C3D2D68-B5EA-4A5D-B817-2AEC96E749D7}" type="slidenum">
              <a:rPr lang="en-GB" smtClean="0"/>
              <a:pPr algn="ctr"/>
              <a:t>‹#›</a:t>
            </a:fld>
            <a:endParaRPr lang="en-GB" dirty="0"/>
          </a:p>
        </p:txBody>
      </p:sp>
      <p:pic>
        <p:nvPicPr>
          <p:cNvPr id="7" name="Picture 6" descr="https://espace.cern.ch/HiLumi/2013/SiteAssets/SitePages/Home/HiLumi_LARPrev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" y="6237312"/>
            <a:ext cx="16489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bnl.gov/bluegene/content/guide/images/Logo_Smal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37312"/>
            <a:ext cx="147476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7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51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HiLumi</a:t>
            </a:r>
            <a:r>
              <a:rPr lang="en-US" b="1" dirty="0" smtClean="0"/>
              <a:t>-LHC/LARP Crab Cavity System External Review</a:t>
            </a:r>
            <a:br>
              <a:rPr lang="en-US" b="1" dirty="0" smtClean="0"/>
            </a:br>
            <a:r>
              <a:rPr lang="en-US" b="1" dirty="0" smtClean="0"/>
              <a:t>5-6 May 2014, BNL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SPS - RF Power and Coupler status</a:t>
            </a:r>
          </a:p>
          <a:p>
            <a:r>
              <a:rPr lang="en-GB" sz="2800" dirty="0" err="1" smtClean="0"/>
              <a:t>Erk</a:t>
            </a:r>
            <a:r>
              <a:rPr lang="en-GB" sz="2800" dirty="0" smtClean="0"/>
              <a:t> Jensen, Eric </a:t>
            </a:r>
            <a:r>
              <a:rPr lang="en-GB" sz="2800" dirty="0" err="1" smtClean="0"/>
              <a:t>Montesinos</a:t>
            </a:r>
            <a:r>
              <a:rPr lang="en-GB" sz="2800" dirty="0" smtClean="0"/>
              <a:t>, CERN </a:t>
            </a:r>
            <a:r>
              <a:rPr lang="en-GB" sz="2800" dirty="0" smtClean="0"/>
              <a:t>BE-RF</a:t>
            </a:r>
          </a:p>
          <a:p>
            <a:r>
              <a:rPr lang="en-GB" sz="1800" dirty="0" smtClean="0"/>
              <a:t>on behalf of all people involved, great thanks to all of them !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3748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Tetrode</a:t>
            </a:r>
            <a:r>
              <a:rPr lang="en-US" dirty="0" smtClean="0"/>
              <a:t> Amplifiers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No progress, still no water due to LS1 until May 2014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Was operated at 40 kW maximum in 1999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Should be able to provide 50 kW (not guaranteed)</a:t>
            </a:r>
            <a:endParaRPr lang="en-GB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3" descr="G:\Departments\AB\Groups\RF\Sections\PM\RF FPC\coupleur crab cavities\photo 400MHz\DSCF1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Existing one will be for the test stand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Two new systems will be bought for SM18 &amp; BA4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Will be one HV power converter for two amplifiers to reduce the cost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76" y="1628804"/>
            <a:ext cx="3956647" cy="44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Driver </a:t>
            </a:r>
            <a:r>
              <a:rPr lang="en-US" dirty="0" smtClean="0"/>
              <a:t>amplifiers,</a:t>
            </a:r>
            <a:br>
              <a:rPr lang="en-US" dirty="0" smtClean="0"/>
            </a:br>
            <a:r>
              <a:rPr lang="en-US" dirty="0" smtClean="0"/>
              <a:t>Circulators &amp; Power Loads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Offers </a:t>
            </a:r>
            <a:r>
              <a:rPr lang="en-US" sz="2000" dirty="0"/>
              <a:t>received from 10 companies, off the shelves SSA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On-hold awaiting </a:t>
            </a:r>
            <a:r>
              <a:rPr lang="en-US" sz="2000" dirty="0" err="1"/>
              <a:t>Tetrode</a:t>
            </a:r>
            <a:r>
              <a:rPr lang="en-US" sz="2000" dirty="0"/>
              <a:t> amplifier test results in order to correctly define the output power level regarding </a:t>
            </a:r>
            <a:r>
              <a:rPr lang="en-US" sz="2000" dirty="0" err="1"/>
              <a:t>tetrode</a:t>
            </a:r>
            <a:r>
              <a:rPr lang="en-US" sz="2000" dirty="0"/>
              <a:t> amplifier gain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They will be close to the LLRF racks in ECX4</a:t>
            </a:r>
            <a:endParaRPr lang="en-GB" sz="2000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Three sets of LHC 400 MHz 330 kW circulators &amp; LHC loads have been ordered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GB" sz="2000" dirty="0" smtClean="0"/>
              <a:t>Loads will be shorten to allow integration onto the table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Movable table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0" name="51DD3E6A-2325-44B3-9D92-F8C454F8C12C" descr="9308A268-A8B7-4340-92C5-21F13D3E7465@c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1" y="1600200"/>
            <a:ext cx="76319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55816" y="5301208"/>
            <a:ext cx="2160000" cy="36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Phoevos </a:t>
            </a:r>
            <a:r>
              <a:rPr lang="en-GB" sz="1400" dirty="0" smtClean="0">
                <a:solidFill>
                  <a:srgbClr val="002060"/>
                </a:solidFill>
              </a:rPr>
              <a:t>Kardasopoulos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Tetrodes</a:t>
            </a:r>
            <a:r>
              <a:rPr lang="en-GB" dirty="0" smtClean="0"/>
              <a:t> Amplifiers onto the table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9" name="3CE5FEE4-0D52-455A-A692-40D1218886B9" descr="DA9F3035-DB92-47B1-B2B4-DEBE73F0FA9F@c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1" y="1600200"/>
            <a:ext cx="76319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755816" y="5301208"/>
            <a:ext cx="2160000" cy="36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Phoevos </a:t>
            </a:r>
            <a:r>
              <a:rPr lang="en-GB" sz="1400" dirty="0" smtClean="0">
                <a:solidFill>
                  <a:srgbClr val="002060"/>
                </a:solidFill>
              </a:rPr>
              <a:t>Kardasopoulos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Circulators &amp; power </a:t>
            </a:r>
            <a:r>
              <a:rPr lang="en-GB" dirty="0" smtClean="0"/>
              <a:t>Loads </a:t>
            </a:r>
            <a:r>
              <a:rPr lang="en-GB" sz="3100" dirty="0" smtClean="0"/>
              <a:t>(with adjustable supporting system for integration of all three designs)</a:t>
            </a:r>
            <a:endParaRPr lang="en-GB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9EC75BC3-17DC-4FCF-8FDE-BF804934625A" descr="07147553-ED2D-43EF-8CCD-752C6014FAAF@c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1" y="1600200"/>
            <a:ext cx="76319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5816" y="5301208"/>
            <a:ext cx="2160000" cy="36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Phoevos </a:t>
            </a:r>
            <a:r>
              <a:rPr lang="en-GB" sz="1400" dirty="0" smtClean="0">
                <a:solidFill>
                  <a:srgbClr val="002060"/>
                </a:solidFill>
              </a:rPr>
              <a:t>Kardasopoulos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Waveguides to FPC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F121D511-0B03-4AED-B5B5-D6DFFEACD881" descr="47C77896-0288-46B2-8CD6-72333823E588@c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1" y="1600200"/>
            <a:ext cx="76319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5816" y="5301208"/>
            <a:ext cx="2160000" cy="36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Phoevos </a:t>
            </a:r>
            <a:r>
              <a:rPr lang="en-GB" sz="1400" dirty="0" smtClean="0">
                <a:solidFill>
                  <a:srgbClr val="002060"/>
                </a:solidFill>
              </a:rPr>
              <a:t>Kardasopoulos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Cryomodule</a:t>
            </a:r>
            <a:r>
              <a:rPr lang="en-GB" dirty="0" smtClean="0"/>
              <a:t> with FPC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7" name="41F699FC-C99C-407D-A9E7-F7EBD79B939B" descr="B2815CA0-B166-4C98-B44E-19D5D2B9AB86@c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1" y="1600200"/>
            <a:ext cx="76319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55816" y="5301208"/>
            <a:ext cx="2160000" cy="36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Phoevos </a:t>
            </a:r>
            <a:r>
              <a:rPr lang="en-GB" sz="1400" dirty="0" smtClean="0">
                <a:solidFill>
                  <a:srgbClr val="002060"/>
                </a:solidFill>
              </a:rPr>
              <a:t>Kardasopoulos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Flexible </a:t>
            </a:r>
            <a:r>
              <a:rPr lang="en-GB" sz="4000" dirty="0" smtClean="0"/>
              <a:t>WG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(allowing integration of all three designs)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5-6 May 2014,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 Erk Jensen, Eric Montesinos, CERN-RF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814A-6FE0-4AE6-B4CF-F36119D36B7E}" type="slidenum">
              <a:rPr lang="en-GB" smtClean="0"/>
              <a:t>18</a:t>
            </a:fld>
            <a:endParaRPr lang="en-GB"/>
          </a:p>
        </p:txBody>
      </p:sp>
      <p:pic>
        <p:nvPicPr>
          <p:cNvPr id="8194" name="E7703C68-D0D3-4850-8ADB-8036EAF844FD" descr="4C8E6B09-E5EB-4A4C-8122-8ED1A4B36891@c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1" y="1600200"/>
            <a:ext cx="76319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55816" y="5301208"/>
            <a:ext cx="2160000" cy="36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2060"/>
                </a:solidFill>
              </a:rPr>
              <a:t>Phoevos </a:t>
            </a:r>
            <a:r>
              <a:rPr lang="en-GB" sz="1400" dirty="0" smtClean="0">
                <a:solidFill>
                  <a:srgbClr val="002060"/>
                </a:solidFill>
              </a:rPr>
              <a:t>Kardasopoulos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Coupler design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almost completed &amp; test box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simulations to be completed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Hook position to be defined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DT length still to be defined</a:t>
            </a:r>
          </a:p>
          <a:p>
            <a:endParaRPr lang="en-US" dirty="0" smtClean="0"/>
          </a:p>
          <a:p>
            <a:r>
              <a:rPr lang="en-US" dirty="0" err="1" smtClean="0"/>
              <a:t>Tetrode</a:t>
            </a:r>
            <a:r>
              <a:rPr lang="en-US" dirty="0" smtClean="0"/>
              <a:t> amplifier still to be tested</a:t>
            </a:r>
          </a:p>
          <a:p>
            <a:endParaRPr lang="en-US" dirty="0" smtClean="0"/>
          </a:p>
          <a:p>
            <a:r>
              <a:rPr lang="en-US" dirty="0" smtClean="0"/>
              <a:t>Integration pre-study of power system completed → ok</a:t>
            </a:r>
          </a:p>
          <a:p>
            <a:endParaRPr lang="en-US" dirty="0" smtClean="0"/>
          </a:p>
          <a:p>
            <a:r>
              <a:rPr lang="en-US" dirty="0" smtClean="0"/>
              <a:t>Schedule … more and more optimistic if no decisions are taken regarding DT &amp; Antennas !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3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FPC – initial design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762872" cy="4277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400 MHz 50 kW CW FPC</a:t>
            </a:r>
            <a:br>
              <a:rPr lang="en-US" sz="2000" dirty="0" smtClean="0"/>
            </a:br>
            <a:r>
              <a:rPr lang="en-US" sz="2000" dirty="0" smtClean="0"/>
              <a:t>full reflection all phases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Agreed coaxial line</a:t>
            </a:r>
            <a:br>
              <a:rPr lang="en-US" sz="2000" dirty="0" smtClean="0"/>
            </a:br>
            <a:r>
              <a:rPr lang="en-US" sz="2000" dirty="0" smtClean="0"/>
              <a:t>OD 62 mm - ID 27 mm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Coaxial disk window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Outer titanium flange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Al2O3 97.6% ceramic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Inner copper tube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Coupler body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Massive copper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316 LN Stainless Steel flanges on both sides</a:t>
            </a:r>
          </a:p>
        </p:txBody>
      </p:sp>
      <p:pic>
        <p:nvPicPr>
          <p:cNvPr id="9" name="Picture 2" descr="G:\Departments\AB\Groups\RF\Sections\PM\RF FPC\coupleur crab cavities\ensemble 3D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b="9238"/>
          <a:stretch/>
        </p:blipFill>
        <p:spPr>
          <a:xfrm>
            <a:off x="5389418" y="2106550"/>
            <a:ext cx="2556164" cy="35132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277071"/>
          </a:xfrm>
        </p:spPr>
        <p:txBody>
          <a:bodyPr anchor="ctr">
            <a:normAutofit/>
          </a:bodyPr>
          <a:lstStyle/>
          <a:p>
            <a:r>
              <a:rPr lang="en-GB" sz="3600" dirty="0" smtClean="0"/>
              <a:t>Thank you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5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FPC – initial design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Monitoring ports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1 port for vacuum gauge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1 port for e- monitoring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1 port for arc detector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Coaxial to WG WR2300½H transition without doorknob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DC capacitor included for DC polarization</a:t>
            </a:r>
            <a:endParaRPr lang="en-GB" sz="2000" dirty="0"/>
          </a:p>
        </p:txBody>
      </p:sp>
      <p:pic>
        <p:nvPicPr>
          <p:cNvPr id="9" name="Picture 2" descr="G:\Departments\AB\Groups\RF\Sections\PM\RF FPC\coupleur crab cavities\ensemble 3D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b="9238"/>
          <a:stretch/>
        </p:blipFill>
        <p:spPr>
          <a:xfrm>
            <a:off x="5389418" y="2106550"/>
            <a:ext cx="2556164" cy="35132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4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FPC – new design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Still agreed sizes on cavity side</a:t>
            </a:r>
            <a:br>
              <a:rPr lang="en-US" sz="2000" dirty="0" smtClean="0"/>
            </a:br>
            <a:r>
              <a:rPr lang="en-US" sz="2000" dirty="0" smtClean="0"/>
              <a:t>OD 62 mm - ID 27 mm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Conical vacuum line to increase the diameter of the ceramic in order to avoid arcing on the air side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Ceramic &amp; Air coaxial line increased</a:t>
            </a:r>
            <a:br>
              <a:rPr lang="en-US" sz="2000" dirty="0" smtClean="0"/>
            </a:br>
            <a:r>
              <a:rPr lang="en-US" sz="2000" dirty="0" smtClean="0"/>
              <a:t>OD 100 mm – ID 43.5 mm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Robust ceramic</a:t>
            </a:r>
            <a:br>
              <a:rPr lang="en-US" sz="2000" dirty="0" smtClean="0"/>
            </a:br>
            <a:r>
              <a:rPr lang="en-US" sz="2000" dirty="0" smtClean="0"/>
              <a:t>Thickness 20 mm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5" r="16133"/>
          <a:stretch/>
        </p:blipFill>
        <p:spPr>
          <a:xfrm>
            <a:off x="4648200" y="1728978"/>
            <a:ext cx="4038600" cy="426840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0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FPC – new design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Pseudo-conical air extension </a:t>
            </a:r>
            <a:r>
              <a:rPr lang="en-GB" dirty="0" smtClean="0"/>
              <a:t>cooled with forced air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Even if against CERN’s rules regarding joining, as no other way to do it, water cooled antenna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Mandatory  vacuum gauge for coupler protection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No more arc detector window neither e- antenna to ease integration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5" r="16133"/>
          <a:stretch/>
        </p:blipFill>
        <p:spPr>
          <a:xfrm>
            <a:off x="4648200" y="1728978"/>
            <a:ext cx="4038600" cy="426840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1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FPC – new design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4108"/>
            <a:ext cx="4038600" cy="449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5" r="16133"/>
          <a:stretch/>
        </p:blipFill>
        <p:spPr>
          <a:xfrm>
            <a:off x="4648200" y="1728978"/>
            <a:ext cx="4038600" cy="4268407"/>
          </a:xfrm>
        </p:spPr>
      </p:pic>
    </p:spTree>
    <p:extLst>
      <p:ext uri="{BB962C8B-B14F-4D97-AF65-F5344CB8AC3E}">
        <p14:creationId xmlns:p14="http://schemas.microsoft.com/office/powerpoint/2010/main" val="38670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Antenna overheating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 smtClean="0">
                <a:sym typeface="Wingdings" panose="05000000000000000000" pitchFamily="2" charset="2"/>
              </a:rPr>
              <a:t>Looking at the size of the hook, no way to </a:t>
            </a:r>
            <a:r>
              <a:rPr lang="en-GB" sz="2000" dirty="0" smtClean="0"/>
              <a:t>design a </a:t>
            </a:r>
            <a:r>
              <a:rPr lang="en-GB" sz="2000" dirty="0" smtClean="0"/>
              <a:t>cooling circuit </a:t>
            </a:r>
            <a:r>
              <a:rPr lang="en-GB" sz="2000" dirty="0" smtClean="0"/>
              <a:t>which also cools down the </a:t>
            </a:r>
            <a:r>
              <a:rPr lang="en-GB" sz="2000" dirty="0" smtClean="0"/>
              <a:t>curved </a:t>
            </a:r>
            <a:r>
              <a:rPr lang="en-GB" sz="2000" dirty="0" smtClean="0"/>
              <a:t>part of the hook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en-GB" sz="20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sym typeface="Wingdings" panose="05000000000000000000" pitchFamily="2" charset="2"/>
              </a:rPr>
              <a:t>Initial design of coupling </a:t>
            </a:r>
            <a:r>
              <a:rPr lang="en-GB" sz="2000" dirty="0">
                <a:sym typeface="Wingdings" panose="05000000000000000000" pitchFamily="2" charset="2"/>
              </a:rPr>
              <a:t>elements (BNL-ODU) shown </a:t>
            </a:r>
            <a:r>
              <a:rPr lang="en-GB" sz="2000" dirty="0" smtClean="0">
                <a:sym typeface="Wingdings" panose="05000000000000000000" pitchFamily="2" charset="2"/>
              </a:rPr>
              <a:t>overheating up </a:t>
            </a:r>
            <a:r>
              <a:rPr lang="en-GB" sz="2000" dirty="0" smtClean="0">
                <a:sym typeface="Wingdings" panose="05000000000000000000" pitchFamily="2" charset="2"/>
              </a:rPr>
              <a:t>to an unacceptable </a:t>
            </a:r>
            <a:r>
              <a:rPr lang="en-GB" sz="2000" dirty="0" smtClean="0">
                <a:sym typeface="Wingdings" panose="05000000000000000000" pitchFamily="2" charset="2"/>
              </a:rPr>
              <a:t>temperature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en-GB" sz="20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000" dirty="0" smtClean="0">
                <a:sym typeface="Wingdings" panose="05000000000000000000" pitchFamily="2" charset="2"/>
              </a:rPr>
              <a:t>New coupling element shapes have been designed allowing acceptable </a:t>
            </a:r>
            <a:r>
              <a:rPr lang="en-GB" sz="2000" smtClean="0">
                <a:sym typeface="Wingdings" panose="05000000000000000000" pitchFamily="2" charset="2"/>
              </a:rPr>
              <a:t>temperature for </a:t>
            </a:r>
            <a:r>
              <a:rPr lang="en-GB" sz="2000" dirty="0" smtClean="0">
                <a:sym typeface="Wingdings" panose="05000000000000000000" pitchFamily="2" charset="2"/>
              </a:rPr>
              <a:t>the three couplers</a:t>
            </a:r>
            <a:endParaRPr lang="en-GB" sz="2000" dirty="0" smtClean="0">
              <a:sym typeface="Wingdings" panose="05000000000000000000" pitchFamily="2" charset="2"/>
            </a:endParaRP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39703"/>
            <a:ext cx="4038600" cy="284695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6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boxes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Three test boxes will be built allowing the preparation of pair of couplers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They will be made with </a:t>
            </a:r>
            <a:r>
              <a:rPr lang="en-US" sz="2000" dirty="0"/>
              <a:t>two plates </a:t>
            </a:r>
            <a:r>
              <a:rPr lang="en-US" sz="2000" dirty="0" smtClean="0"/>
              <a:t>of Stainless Steel, not </a:t>
            </a:r>
            <a:r>
              <a:rPr lang="en-US" sz="2000" dirty="0"/>
              <a:t>copper </a:t>
            </a:r>
            <a:r>
              <a:rPr lang="en-US" sz="2000" dirty="0" smtClean="0"/>
              <a:t>plated (easier </a:t>
            </a:r>
            <a:r>
              <a:rPr lang="en-US" sz="2000" dirty="0"/>
              <a:t>and </a:t>
            </a:r>
            <a:r>
              <a:rPr lang="en-US" sz="2000" dirty="0" smtClean="0"/>
              <a:t>quicker), </a:t>
            </a:r>
            <a:r>
              <a:rPr lang="en-US" sz="2000" dirty="0"/>
              <a:t>and will be water </a:t>
            </a:r>
            <a:r>
              <a:rPr lang="en-US" sz="2000" dirty="0" smtClean="0"/>
              <a:t>cooled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They will be customized regarding the coupling element for each cavity design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05-06 May 2014,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Erk Jensen, Eric Montesinos, CERN-RF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2D68-B5EA-4A5D-B817-2AEC96E749D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37" y="1600200"/>
            <a:ext cx="36323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 May 2014</a:t>
            </a:r>
            <a:endParaRPr lang="en-GB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57200" y="3140967"/>
            <a:ext cx="8229600" cy="288032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Cavities to be installed in the SPS in December 2016</a:t>
            </a:r>
          </a:p>
          <a:p>
            <a:pPr>
              <a:buClr>
                <a:srgbClr val="00B0F0"/>
              </a:buClr>
            </a:pPr>
            <a:endParaRPr lang="en-GB" dirty="0" smtClean="0">
              <a:solidFill>
                <a:srgbClr val="FF0000"/>
              </a:solidFill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Couplers processed 50 kW SW CW all phases Q2-2015</a:t>
            </a:r>
          </a:p>
          <a:p>
            <a:pPr>
              <a:buClr>
                <a:srgbClr val="00B0F0"/>
              </a:buClr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FPC design is missing </a:t>
            </a:r>
            <a:r>
              <a:rPr lang="en-GB" b="1" u="sng" dirty="0" smtClean="0">
                <a:solidFill>
                  <a:srgbClr val="FF0000"/>
                </a:solidFill>
              </a:rPr>
              <a:t>DT &amp; coupling shape &amp; position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(additional delay will impact FPC schedule)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5-6 May 2014,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Crab Cavity System External Review,  Erk Jensen, Eric Montesinos, CERN-RF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323528" y="1772816"/>
            <a:ext cx="8352928" cy="576064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7728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24128" y="17728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80312" y="1782108"/>
            <a:ext cx="432048" cy="566772"/>
          </a:xfrm>
          <a:prstGeom prst="rect">
            <a:avLst/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2267744" y="17728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52320" y="176294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44008" y="1772816"/>
            <a:ext cx="432048" cy="566772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125744" y="2401143"/>
            <a:ext cx="1491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FPC RF processing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2517" y="240114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SPS-LSS4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9174" y="1484784"/>
            <a:ext cx="173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007366" y="1484784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724128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2016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812360" y="14847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2017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95936" y="17728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552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2013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563141" y="1772816"/>
            <a:ext cx="0" cy="628327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63684" y="2401143"/>
            <a:ext cx="785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DT → →</a:t>
            </a:r>
          </a:p>
        </p:txBody>
      </p:sp>
    </p:spTree>
    <p:extLst>
      <p:ext uri="{BB962C8B-B14F-4D97-AF65-F5344CB8AC3E}">
        <p14:creationId xmlns:p14="http://schemas.microsoft.com/office/powerpoint/2010/main" val="1314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864</Words>
  <Application>Microsoft Office PowerPoint</Application>
  <PresentationFormat>On-screen Show (4:3)</PresentationFormat>
  <Paragraphs>174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HiLumi-LHC/LARP Crab Cavity System External Review 5-6 May 2014, BNL</vt:lpstr>
      <vt:lpstr>FPC – initial design</vt:lpstr>
      <vt:lpstr>FPC – initial design</vt:lpstr>
      <vt:lpstr>FPC – new design</vt:lpstr>
      <vt:lpstr>FPC – new design</vt:lpstr>
      <vt:lpstr>FPC – new design</vt:lpstr>
      <vt:lpstr>Antenna overheating</vt:lpstr>
      <vt:lpstr>Test boxes</vt:lpstr>
      <vt:lpstr>Schedule May 2014</vt:lpstr>
      <vt:lpstr>Tetrode Amplifiers</vt:lpstr>
      <vt:lpstr>Power supplies</vt:lpstr>
      <vt:lpstr>Driver amplifiers, Circulators &amp; Power Loads</vt:lpstr>
      <vt:lpstr>Movable table</vt:lpstr>
      <vt:lpstr>Tetrodes Amplifiers onto the table</vt:lpstr>
      <vt:lpstr>Circulators &amp; power Loads (with adjustable supporting system for integration of all three designs)</vt:lpstr>
      <vt:lpstr>Waveguides to FPC</vt:lpstr>
      <vt:lpstr>Cryomodule with FPC</vt:lpstr>
      <vt:lpstr>Flexible WG (allowing integration of all three designs)</vt:lpstr>
      <vt:lpstr>Conclusion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HiLumi-LHC/LARP Crab Cavity System External Review 5-6 May 2014, BNL</dc:title>
  <dc:creator>Eric Montesinos</dc:creator>
  <cp:lastModifiedBy>Eric Montesinos</cp:lastModifiedBy>
  <cp:revision>29</cp:revision>
  <dcterms:created xsi:type="dcterms:W3CDTF">2014-04-27T07:24:18Z</dcterms:created>
  <dcterms:modified xsi:type="dcterms:W3CDTF">2014-05-02T08:05:46Z</dcterms:modified>
</cp:coreProperties>
</file>