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5">
  <p:sldMasterIdLst>
    <p:sldMasterId id="2147483662" r:id="rId1"/>
  </p:sldMasterIdLst>
  <p:notesMasterIdLst>
    <p:notesMasterId r:id="rId32"/>
  </p:notesMasterIdLst>
  <p:handoutMasterIdLst>
    <p:handoutMasterId r:id="rId33"/>
  </p:handoutMasterIdLst>
  <p:sldIdLst>
    <p:sldId id="1159" r:id="rId2"/>
    <p:sldId id="1160" r:id="rId3"/>
    <p:sldId id="1192" r:id="rId4"/>
    <p:sldId id="1189" r:id="rId5"/>
    <p:sldId id="1198" r:id="rId6"/>
    <p:sldId id="1195" r:id="rId7"/>
    <p:sldId id="1199" r:id="rId8"/>
    <p:sldId id="1212" r:id="rId9"/>
    <p:sldId id="1164" r:id="rId10"/>
    <p:sldId id="1223" r:id="rId11"/>
    <p:sldId id="1202" r:id="rId12"/>
    <p:sldId id="1209" r:id="rId13"/>
    <p:sldId id="1216" r:id="rId14"/>
    <p:sldId id="1215" r:id="rId15"/>
    <p:sldId id="1214" r:id="rId16"/>
    <p:sldId id="1208" r:id="rId17"/>
    <p:sldId id="1207" r:id="rId18"/>
    <p:sldId id="1205" r:id="rId19"/>
    <p:sldId id="1211" r:id="rId20"/>
    <p:sldId id="1224" r:id="rId21"/>
    <p:sldId id="1203" r:id="rId22"/>
    <p:sldId id="1213" r:id="rId23"/>
    <p:sldId id="1190" r:id="rId24"/>
    <p:sldId id="1217" r:id="rId25"/>
    <p:sldId id="1218" r:id="rId26"/>
    <p:sldId id="1219" r:id="rId27"/>
    <p:sldId id="1220" r:id="rId28"/>
    <p:sldId id="1221" r:id="rId29"/>
    <p:sldId id="1222" r:id="rId30"/>
    <p:sldId id="1196" r:id="rId31"/>
  </p:sldIdLst>
  <p:sldSz cx="9144000" cy="6858000" type="screen4x3"/>
  <p:notesSz cx="6934200" cy="9220200"/>
  <p:custShowLst>
    <p:custShow name="Custom Show 1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an A. Hoffer" initials="DA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CECE00"/>
    <a:srgbClr val="3BB408"/>
    <a:srgbClr val="0033CC"/>
    <a:srgbClr val="003399"/>
    <a:srgbClr val="003366"/>
    <a:srgbClr val="800000"/>
    <a:srgbClr val="FF9966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10" autoAdjust="0"/>
    <p:restoredTop sz="98908" autoAdjust="0"/>
  </p:normalViewPr>
  <p:slideViewPr>
    <p:cSldViewPr>
      <p:cViewPr>
        <p:scale>
          <a:sx n="110" d="100"/>
          <a:sy n="110" d="100"/>
        </p:scale>
        <p:origin x="-557" y="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20"/>
    </p:cViewPr>
  </p:sorterViewPr>
  <p:notesViewPr>
    <p:cSldViewPr>
      <p:cViewPr varScale="1">
        <p:scale>
          <a:sx n="93" d="100"/>
          <a:sy n="93" d="100"/>
        </p:scale>
        <p:origin x="-3984" y="-86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6348827" y="8768947"/>
            <a:ext cx="543239" cy="41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3048" tIns="59906" rIns="123048" bIns="59906" anchor="ctr">
            <a:spAutoFit/>
          </a:bodyPr>
          <a:lstStyle/>
          <a:p>
            <a:pPr algn="r" defTabSz="1238494"/>
            <a:fld id="{0C248C74-A1BF-4A9C-97C3-5A5D6B022034}" type="slidenum">
              <a:rPr lang="en-US" sz="1900">
                <a:latin typeface="Arial" charset="0"/>
              </a:rPr>
              <a:pPr algn="r" defTabSz="1238494"/>
              <a:t>‹#›</a:t>
            </a:fld>
            <a:endParaRPr lang="en-US" sz="19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28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58" y="4378376"/>
            <a:ext cx="5086284" cy="415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23048" tIns="59906" rIns="123048" bIns="599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695325"/>
            <a:ext cx="4594225" cy="3446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6348827" y="8768947"/>
            <a:ext cx="543239" cy="41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3048" tIns="59906" rIns="123048" bIns="59906" anchor="ctr">
            <a:spAutoFit/>
          </a:bodyPr>
          <a:lstStyle/>
          <a:p>
            <a:pPr algn="r" defTabSz="1238494"/>
            <a:fld id="{E7B1BAEA-71C4-45DD-B483-2339FDD29BB8}" type="slidenum">
              <a:rPr lang="en-US" sz="1900">
                <a:latin typeface="Arial" charset="0"/>
              </a:rPr>
              <a:pPr algn="r" defTabSz="1238494"/>
              <a:t>‹#›</a:t>
            </a:fld>
            <a:endParaRPr lang="en-US" sz="19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698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" y="5867400"/>
            <a:ext cx="914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Century Gothic" panose="020B0502020202020204" pitchFamily="34" charset="0"/>
              </a:rPr>
              <a:t>Work </a:t>
            </a:r>
            <a:r>
              <a:rPr lang="en-US" sz="700" dirty="0">
                <a:latin typeface="Century Gothic" panose="020B0502020202020204" pitchFamily="34" charset="0"/>
              </a:rPr>
              <a:t>partly supported by </a:t>
            </a:r>
            <a:r>
              <a:rPr lang="en-US" sz="700" dirty="0" smtClean="0">
                <a:latin typeface="Century Gothic" panose="020B0502020202020204" pitchFamily="34" charset="0"/>
              </a:rPr>
              <a:t>the EU </a:t>
            </a:r>
            <a:r>
              <a:rPr lang="en-US" sz="700" dirty="0">
                <a:latin typeface="Century Gothic" panose="020B0502020202020204" pitchFamily="34" charset="0"/>
              </a:rPr>
              <a:t>FP7 </a:t>
            </a:r>
            <a:r>
              <a:rPr lang="en-US" sz="700" dirty="0" err="1">
                <a:latin typeface="Century Gothic" panose="020B0502020202020204" pitchFamily="34" charset="0"/>
              </a:rPr>
              <a:t>HiLumi</a:t>
            </a:r>
            <a:r>
              <a:rPr lang="en-US" sz="700" dirty="0">
                <a:latin typeface="Century Gothic" panose="020B0502020202020204" pitchFamily="34" charset="0"/>
              </a:rPr>
              <a:t> LHC </a:t>
            </a:r>
            <a:r>
              <a:rPr lang="en-US" sz="700" dirty="0" smtClean="0">
                <a:latin typeface="Century Gothic" panose="020B0502020202020204" pitchFamily="34" charset="0"/>
              </a:rPr>
              <a:t>grant agreement No. 284404 and </a:t>
            </a:r>
            <a:r>
              <a:rPr lang="en-US" sz="700" dirty="0">
                <a:latin typeface="Century Gothic" panose="020B0502020202020204" pitchFamily="34" charset="0"/>
              </a:rPr>
              <a:t>by </a:t>
            </a:r>
            <a:r>
              <a:rPr lang="en-US" sz="700" dirty="0" smtClean="0">
                <a:latin typeface="Century Gothic" panose="020B0502020202020204" pitchFamily="34" charset="0"/>
              </a:rPr>
              <a:t>the US </a:t>
            </a:r>
            <a:r>
              <a:rPr lang="en-US" sz="700" dirty="0">
                <a:latin typeface="Century Gothic" panose="020B0502020202020204" pitchFamily="34" charset="0"/>
              </a:rPr>
              <a:t>DOE through Brookhaven Science </a:t>
            </a:r>
            <a:r>
              <a:rPr lang="en-US" sz="700" dirty="0" smtClean="0">
                <a:latin typeface="Century Gothic" panose="020B0502020202020204" pitchFamily="34" charset="0"/>
              </a:rPr>
              <a:t>Associates, </a:t>
            </a:r>
            <a:r>
              <a:rPr lang="en-US" sz="700" dirty="0">
                <a:latin typeface="Century Gothic" panose="020B0502020202020204" pitchFamily="34" charset="0"/>
              </a:rPr>
              <a:t>LLC under contract No. DE-AC02-98CH10886 </a:t>
            </a:r>
            <a:r>
              <a:rPr lang="en-US" sz="700" dirty="0" smtClean="0">
                <a:latin typeface="Century Gothic" panose="020B0502020202020204" pitchFamily="34" charset="0"/>
              </a:rPr>
              <a:t>with the </a:t>
            </a:r>
            <a:r>
              <a:rPr lang="en-US" sz="700" dirty="0">
                <a:latin typeface="Century Gothic" panose="020B0502020202020204" pitchFamily="34" charset="0"/>
              </a:rPr>
              <a:t>US LHC Accelerator Research Program (LARP). This research used resources of the National Energy Research Scientific Computing Center, which is supported by </a:t>
            </a:r>
            <a:r>
              <a:rPr lang="en-US" sz="700" dirty="0" smtClean="0">
                <a:latin typeface="Century Gothic" panose="020B0502020202020204" pitchFamily="34" charset="0"/>
              </a:rPr>
              <a:t>the US </a:t>
            </a:r>
            <a:r>
              <a:rPr lang="en-US" sz="700" dirty="0">
                <a:latin typeface="Century Gothic" panose="020B0502020202020204" pitchFamily="34" charset="0"/>
              </a:rPr>
              <a:t>DOE under contract No. </a:t>
            </a:r>
            <a:r>
              <a:rPr lang="en-US" sz="700" dirty="0" smtClean="0">
                <a:latin typeface="Century Gothic" panose="020B0502020202020204" pitchFamily="34" charset="0"/>
              </a:rPr>
              <a:t>DE-AC02-05CH11231.</a:t>
            </a:r>
            <a:endParaRPr lang="en-US" sz="7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86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46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rgbClr val="0070C0"/>
                </a:solidFill>
              </a:defRPr>
            </a:lvl1pPr>
            <a:lvl2pPr>
              <a:defRPr sz="2400"/>
            </a:lvl2pPr>
            <a:lvl3pPr>
              <a:defRPr sz="2000" baseline="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rgbClr val="0070C0"/>
                </a:solidFill>
              </a:defRPr>
            </a:lvl1pPr>
            <a:lvl2pPr>
              <a:defRPr sz="2400"/>
            </a:lvl2pPr>
            <a:lvl3pPr>
              <a:defRPr sz="2000" baseline="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3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0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9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05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07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67744" y="260648"/>
            <a:ext cx="4536504" cy="115212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CRAB Cavity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282298" y="6378557"/>
            <a:ext cx="60946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500" dirty="0" smtClean="0">
                <a:solidFill>
                  <a:schemeClr val="bg1">
                    <a:lumMod val="75000"/>
                  </a:schemeClr>
                </a:solidFill>
              </a:rPr>
              <a:t>CERN</a:t>
            </a:r>
            <a:endParaRPr lang="en-GB" sz="1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14084" y="6363372"/>
            <a:ext cx="10855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500" dirty="0" smtClean="0">
                <a:solidFill>
                  <a:schemeClr val="bg1">
                    <a:lumMod val="75000"/>
                  </a:schemeClr>
                </a:solidFill>
              </a:rPr>
              <a:t>2014-04-10</a:t>
            </a:r>
            <a:endParaRPr lang="en-GB" sz="1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244408" y="6383136"/>
            <a:ext cx="4122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4B6C9DE-064E-4678-853C-322E832EED6E}" type="slidenum">
              <a:rPr lang="en-GB" sz="1500" smtClean="0">
                <a:solidFill>
                  <a:schemeClr val="bg1">
                    <a:lumMod val="75000"/>
                  </a:schemeClr>
                </a:solidFill>
              </a:rPr>
              <a:t>‹#›</a:t>
            </a:fld>
            <a:endParaRPr lang="en-GB" sz="1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82942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67744" y="260648"/>
            <a:ext cx="4536504" cy="115212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CRAB Cavity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282298" y="6378557"/>
            <a:ext cx="60946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500" dirty="0" smtClean="0">
                <a:solidFill>
                  <a:schemeClr val="bg1">
                    <a:lumMod val="75000"/>
                  </a:schemeClr>
                </a:solidFill>
              </a:rPr>
              <a:t>CERN</a:t>
            </a:r>
            <a:endParaRPr lang="en-GB" sz="1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14084" y="6363372"/>
            <a:ext cx="10855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500" dirty="0" smtClean="0">
                <a:solidFill>
                  <a:schemeClr val="bg1">
                    <a:lumMod val="75000"/>
                  </a:schemeClr>
                </a:solidFill>
              </a:rPr>
              <a:t>2014-04-10</a:t>
            </a:r>
            <a:endParaRPr lang="en-GB" sz="15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244408" y="6383136"/>
            <a:ext cx="4122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4B6C9DE-064E-4678-853C-322E832EED6E}" type="slidenum">
              <a:rPr lang="en-GB" sz="1500" smtClean="0">
                <a:solidFill>
                  <a:schemeClr val="bg1">
                    <a:lumMod val="75000"/>
                  </a:schemeClr>
                </a:solidFill>
              </a:rPr>
              <a:t>‹#›</a:t>
            </a:fld>
            <a:endParaRPr lang="en-GB" sz="1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33810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://www.uslarp.org/" TargetMode="Externa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gif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66484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385513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fld id="{E5266E6E-3187-4C1D-BA6D-2ACAC749C4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2057400" y="6447760"/>
            <a:ext cx="48768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1100" dirty="0" err="1" smtClean="0">
                <a:latin typeface="Century Gothic" panose="020B0502020202020204" pitchFamily="34" charset="0"/>
                <a:cs typeface="Colibri"/>
              </a:rPr>
              <a:t>HiLumi</a:t>
            </a:r>
            <a:r>
              <a:rPr lang="en-US" sz="1100" dirty="0" smtClean="0">
                <a:latin typeface="Century Gothic" panose="020B0502020202020204" pitchFamily="34" charset="0"/>
                <a:cs typeface="Colibri"/>
              </a:rPr>
              <a:t>-LHC/LARP</a:t>
            </a:r>
            <a:r>
              <a:rPr lang="en-US" sz="1100" baseline="0" dirty="0" smtClean="0">
                <a:latin typeface="Century Gothic" panose="020B0502020202020204" pitchFamily="34" charset="0"/>
                <a:cs typeface="Colibri"/>
              </a:rPr>
              <a:t> Crab Cavity System External Review – May 5-6 2014</a:t>
            </a:r>
            <a:endParaRPr lang="en-US" sz="1100" dirty="0" smtClean="0">
              <a:latin typeface="Century Gothic" panose="020B0502020202020204" pitchFamily="34" charset="0"/>
              <a:cs typeface="Colibri"/>
            </a:endParaRPr>
          </a:p>
        </p:txBody>
      </p:sp>
      <p:pic>
        <p:nvPicPr>
          <p:cNvPr id="10" name="Picture 11" descr="LARP">
            <a:hlinkClick r:id="rId11"/>
          </p:cNvPr>
          <p:cNvPicPr>
            <a:picLocks noChangeAspect="1" noChangeArrowheads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79375"/>
            <a:ext cx="5715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2011-10-04_logoHiLumi561px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84138"/>
            <a:ext cx="1719264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Publication\LOGOs\BNL_Logo_Trans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369033"/>
            <a:ext cx="1143000" cy="41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14271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Publication\LOGOs\cern_logo_white.gif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180" y="6374606"/>
            <a:ext cx="460020" cy="44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65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  <p:sldLayoutId id="2147483667" r:id="rId4"/>
    <p:sldLayoutId id="2147483668" r:id="rId5"/>
    <p:sldLayoutId id="2147483669" r:id="rId6"/>
    <p:sldLayoutId id="2147483671" r:id="rId7"/>
    <p:sldLayoutId id="2147483673" r:id="rId8"/>
    <p:sldLayoutId id="2147483681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baseline="0">
          <a:solidFill>
            <a:srgbClr val="FF0000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0070C0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3">
              <a:lumMod val="75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6">
              <a:lumMod val="75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7772400" cy="1851025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  <a:spcBef>
                <a:spcPts val="1200"/>
              </a:spcBef>
            </a:pPr>
            <a:r>
              <a:rPr lang="en-US" sz="4000" dirty="0" smtClean="0"/>
              <a:t>Double Quarter Wave Crab Cavity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− </a:t>
            </a:r>
            <a:r>
              <a:rPr lang="en-US" sz="2400" dirty="0" smtClean="0"/>
              <a:t> Cryomodule</a:t>
            </a:r>
            <a:r>
              <a:rPr lang="en-US" sz="2400" dirty="0"/>
              <a:t> D</a:t>
            </a:r>
            <a:r>
              <a:rPr lang="en-US" sz="2400" dirty="0" smtClean="0"/>
              <a:t>esign</a:t>
            </a:r>
            <a:r>
              <a:rPr lang="en-US" sz="2400" dirty="0" smtClean="0"/>
              <a:t> </a:t>
            </a:r>
            <a:r>
              <a:rPr lang="en-US" sz="2400" dirty="0" smtClean="0"/>
              <a:t>and Integration.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John Skaritka</a:t>
            </a:r>
          </a:p>
          <a:p>
            <a:r>
              <a:rPr lang="en-US" sz="2400" dirty="0">
                <a:solidFill>
                  <a:srgbClr val="0070C0"/>
                </a:solidFill>
              </a:rPr>
              <a:t>o</a:t>
            </a:r>
            <a:r>
              <a:rPr lang="en-US" sz="2400" dirty="0">
                <a:solidFill>
                  <a:srgbClr val="0070C0"/>
                </a:solidFill>
              </a:rPr>
              <a:t>n behalf of the DQWCC team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May 6, 2014</a:t>
            </a:r>
          </a:p>
        </p:txBody>
      </p:sp>
    </p:spTree>
    <p:extLst>
      <p:ext uri="{BB962C8B-B14F-4D97-AF65-F5344CB8AC3E}">
        <p14:creationId xmlns:p14="http://schemas.microsoft.com/office/powerpoint/2010/main" val="326586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2" descr="G:\For Skaritka\BNL_cryomodule_30-04-2014_0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4" t="306" r="18598" b="-306"/>
          <a:stretch/>
        </p:blipFill>
        <p:spPr bwMode="auto">
          <a:xfrm>
            <a:off x="665019" y="1524000"/>
            <a:ext cx="39624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Crab Cavity </a:t>
            </a:r>
            <a:r>
              <a:rPr lang="en-US" dirty="0"/>
              <a:t>Cryomodule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724400" y="2209800"/>
            <a:ext cx="4114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The vacuum vessel is designed to provide ease of assembly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n-US" sz="20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The two large openings provide a high degree of access to either side of the cold mass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n-US" sz="20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The stainless shell and end flanges are stiffened using a ribbed matrix </a:t>
            </a:r>
            <a:endParaRPr lang="en-US" sz="20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02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52400"/>
            <a:ext cx="6400800" cy="1152128"/>
          </a:xfrm>
        </p:spPr>
        <p:txBody>
          <a:bodyPr>
            <a:normAutofit fontScale="90000"/>
          </a:bodyPr>
          <a:lstStyle/>
          <a:p>
            <a:r>
              <a:rPr lang="fr-CH" dirty="0"/>
              <a:t> </a:t>
            </a:r>
            <a:r>
              <a:rPr lang="fr-CH" dirty="0" smtClean="0"/>
              <a:t>Section of </a:t>
            </a:r>
            <a:r>
              <a:rPr lang="fr-CH" dirty="0" err="1" smtClean="0"/>
              <a:t>Cavity</a:t>
            </a:r>
            <a:r>
              <a:rPr lang="fr-CH" dirty="0" smtClean="0"/>
              <a:t> Cryomodule </a:t>
            </a:r>
            <a:r>
              <a:rPr lang="fr-CH" dirty="0" err="1" smtClean="0"/>
              <a:t>showing</a:t>
            </a:r>
            <a:r>
              <a:rPr lang="fr-CH" dirty="0" smtClean="0"/>
              <a:t> </a:t>
            </a:r>
            <a:r>
              <a:rPr lang="fr-CH" dirty="0" err="1" smtClean="0"/>
              <a:t>tuning</a:t>
            </a:r>
            <a:r>
              <a:rPr lang="fr-CH" dirty="0" smtClean="0"/>
              <a:t> </a:t>
            </a:r>
            <a:r>
              <a:rPr lang="fr-CH" dirty="0" err="1" smtClean="0"/>
              <a:t>Mechinisms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5805264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 </a:t>
            </a:r>
            <a:endParaRPr lang="en-GB" dirty="0"/>
          </a:p>
        </p:txBody>
      </p:sp>
      <p:pic>
        <p:nvPicPr>
          <p:cNvPr id="9219" name="Picture 3" descr="G:\For Skaritka\BNL_cryomodule_30-04-2014_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59"/>
          <a:stretch/>
        </p:blipFill>
        <p:spPr bwMode="auto">
          <a:xfrm>
            <a:off x="1496456" y="1205345"/>
            <a:ext cx="7647544" cy="471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200" y="2057400"/>
            <a:ext cx="1981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The tuner drive systems are externally located.</a:t>
            </a:r>
          </a:p>
          <a:p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This provides serviceability and the use of semi-standard components</a:t>
            </a:r>
            <a:endParaRPr lang="en-US" sz="20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68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47" name="Picture 35" descr="C:\Users\skaritka\Documents\CAD\Crab\LARP\DOE presentation\For Skaritka\552014\BNL_tuning_actuation[2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620" y="1148270"/>
            <a:ext cx="5440689" cy="376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6927"/>
            <a:ext cx="61722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BNL Crab </a:t>
            </a:r>
            <a:r>
              <a:rPr lang="en-US" dirty="0"/>
              <a:t>Cavity Cryomodule </a:t>
            </a:r>
            <a:r>
              <a:rPr lang="en-US" sz="2800" dirty="0" smtClean="0"/>
              <a:t>Tuner Mechanism Assembly</a:t>
            </a:r>
            <a:endParaRPr lang="en-US" sz="2800" dirty="0"/>
          </a:p>
        </p:txBody>
      </p:sp>
      <p:pic>
        <p:nvPicPr>
          <p:cNvPr id="13314" name="Picture 2" descr="G:\For Skaritka\Update 2 May 2014\BNL_cryomodule_30-04-2014_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4" r="28453"/>
          <a:stretch/>
        </p:blipFill>
        <p:spPr bwMode="auto">
          <a:xfrm>
            <a:off x="6033655" y="1252509"/>
            <a:ext cx="2590800" cy="368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7315201" y="1938754"/>
            <a:ext cx="13854" cy="1680746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301345" y="3962400"/>
            <a:ext cx="0" cy="68580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8660" y="1211828"/>
            <a:ext cx="2708565" cy="338554"/>
          </a:xfrm>
          <a:prstGeom prst="rect">
            <a:avLst/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1000 </a:t>
            </a:r>
            <a:r>
              <a:rPr lang="en-US" sz="1600" dirty="0" err="1" smtClean="0"/>
              <a:t>microstep</a:t>
            </a:r>
            <a:r>
              <a:rPr lang="en-US" sz="1600" dirty="0" smtClean="0"/>
              <a:t> stepper </a:t>
            </a:r>
            <a:r>
              <a:rPr lang="en-US" sz="1600" dirty="0"/>
              <a:t>m</a:t>
            </a:r>
            <a:r>
              <a:rPr lang="en-US" sz="1600" dirty="0" smtClean="0"/>
              <a:t>otor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-25977" y="1626573"/>
            <a:ext cx="2708564" cy="323165"/>
          </a:xfrm>
          <a:prstGeom prst="rect">
            <a:avLst/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160 reduction harmonic gearbox</a:t>
            </a:r>
            <a:endParaRPr lang="en-US" sz="1500" dirty="0"/>
          </a:p>
        </p:txBody>
      </p:sp>
      <p:sp>
        <p:nvSpPr>
          <p:cNvPr id="14" name="TextBox 13"/>
          <p:cNvSpPr txBox="1"/>
          <p:nvPr/>
        </p:nvSpPr>
        <p:spPr>
          <a:xfrm>
            <a:off x="-25977" y="2057400"/>
            <a:ext cx="2718956" cy="338554"/>
          </a:xfrm>
          <a:prstGeom prst="rect">
            <a:avLst/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 mm per turn </a:t>
            </a:r>
            <a:r>
              <a:rPr lang="en-US" sz="1600" dirty="0"/>
              <a:t>r</a:t>
            </a:r>
            <a:r>
              <a:rPr lang="en-US" sz="1600" dirty="0" smtClean="0"/>
              <a:t>oller screw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493752"/>
            <a:ext cx="2750132" cy="338554"/>
          </a:xfrm>
          <a:prstGeom prst="rect">
            <a:avLst/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30 micron range </a:t>
            </a:r>
            <a:r>
              <a:rPr lang="en-US" sz="1600" dirty="0" err="1" smtClean="0"/>
              <a:t>piezoactuator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-34635" y="2927227"/>
            <a:ext cx="2708564" cy="338554"/>
          </a:xfrm>
          <a:prstGeom prst="rect">
            <a:avLst/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Bellows form vacuum barrier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-50220" y="3793123"/>
            <a:ext cx="2725881" cy="338554"/>
          </a:xfrm>
          <a:prstGeom prst="rect">
            <a:avLst/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Outer tube ties to Frame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886200" y="4253599"/>
            <a:ext cx="2209800" cy="584775"/>
          </a:xfrm>
          <a:prstGeom prst="rect">
            <a:avLst/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Frame transfers force to opposite side of cavity. </a:t>
            </a:r>
            <a:endParaRPr lang="en-US" sz="16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391400" y="2140902"/>
            <a:ext cx="0" cy="685800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239000" y="2150852"/>
            <a:ext cx="0" cy="685800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-34635" y="3369896"/>
            <a:ext cx="2708563" cy="338554"/>
          </a:xfrm>
          <a:prstGeom prst="rect">
            <a:avLst/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Inner tube ties to cavity</a:t>
            </a:r>
            <a:endParaRPr lang="en-US" sz="16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667001" y="3089577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3241965" y="4561092"/>
            <a:ext cx="65289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53293" y="5105400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Tuner resolution is expected to be 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0.01 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micron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or better over a range of a several millimeters. 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Heat stationed thin wall titanium tubes provides acceptable rigidity with a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minimum 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heat leak.</a:t>
            </a:r>
            <a:endParaRPr lang="en-US" sz="20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6096000" y="4538837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692979" y="3962400"/>
            <a:ext cx="634714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774813" y="25908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4" idx="3"/>
          </p:cNvCxnSpPr>
          <p:nvPr/>
        </p:nvCxnSpPr>
        <p:spPr>
          <a:xfrm>
            <a:off x="2692979" y="2226677"/>
            <a:ext cx="659828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682587" y="1816339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750132" y="1407487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699905" y="3539173"/>
            <a:ext cx="868507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6553200" y="2832306"/>
            <a:ext cx="0" cy="18158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553200" y="2836652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553200" y="4648200"/>
            <a:ext cx="1752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17" name="Straight Connector 13316"/>
          <p:cNvCxnSpPr/>
          <p:nvPr/>
        </p:nvCxnSpPr>
        <p:spPr>
          <a:xfrm flipV="1">
            <a:off x="8305800" y="2826702"/>
            <a:ext cx="0" cy="18214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19" name="Straight Connector 13318"/>
          <p:cNvCxnSpPr/>
          <p:nvPr/>
        </p:nvCxnSpPr>
        <p:spPr>
          <a:xfrm flipH="1">
            <a:off x="7391400" y="2826702"/>
            <a:ext cx="914400" cy="9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2682587" y="2779127"/>
            <a:ext cx="645106" cy="31045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97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C:\Users\skaritka\Documents\CAD\Crab\LARP\DOE presentation\For Skaritka\552014\BNL_cryomodule_assembly_3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t="14560" r="1363" b="9849"/>
          <a:stretch/>
        </p:blipFill>
        <p:spPr bwMode="auto">
          <a:xfrm>
            <a:off x="4800600" y="2429937"/>
            <a:ext cx="4218709" cy="239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52400"/>
            <a:ext cx="5391876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Crab Cavity Cryomodule Assembly</a:t>
            </a:r>
          </a:p>
        </p:txBody>
      </p:sp>
      <p:pic>
        <p:nvPicPr>
          <p:cNvPr id="12291" name="Picture 3" descr="G:\For Skaritka\Update 2 May 2014\BNL_cryomodule_assembly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" t="17085" r="-1982" b="17436"/>
          <a:stretch/>
        </p:blipFill>
        <p:spPr bwMode="auto">
          <a:xfrm>
            <a:off x="381000" y="4343400"/>
            <a:ext cx="3844347" cy="174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G:\For Skaritka\Update 2 May 2014\BNL_cryomodule_assembly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6" b="18772"/>
          <a:stretch/>
        </p:blipFill>
        <p:spPr bwMode="auto">
          <a:xfrm>
            <a:off x="187036" y="1821597"/>
            <a:ext cx="4072947" cy="180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99060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The cavity, FPC, HOM’s and vacuum chamber components are clean room assembled into the cold mass.</a:t>
            </a:r>
            <a:endParaRPr lang="en-US" sz="20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626599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The cold mass is secured to a fixture, then installed into the vacuum vessel.</a:t>
            </a:r>
            <a:endParaRPr lang="en-US" sz="20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143500" y="3479289"/>
            <a:ext cx="381000" cy="114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148945" y="3863891"/>
            <a:ext cx="505691" cy="1782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Picture 5" descr="C:\Users\skaritka\Documents\CAD\Crab\LARP\DOE presentation\For Skaritka\552014\BNL_cryomodule_assembly_2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3" t="18001" r="1923" b="13850"/>
          <a:stretch/>
        </p:blipFill>
        <p:spPr bwMode="auto">
          <a:xfrm>
            <a:off x="90055" y="4336831"/>
            <a:ext cx="3962400" cy="187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62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skaritka\Documents\CAD\Crab\LARP\DOE presentation\For Skaritka\552014\BNL_cryomodule_assembly_4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3" b="9284"/>
          <a:stretch/>
        </p:blipFill>
        <p:spPr bwMode="auto">
          <a:xfrm>
            <a:off x="304800" y="2712090"/>
            <a:ext cx="4157164" cy="214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60648"/>
            <a:ext cx="5432648" cy="1152128"/>
          </a:xfrm>
        </p:spPr>
        <p:txBody>
          <a:bodyPr>
            <a:normAutofit fontScale="90000"/>
          </a:bodyPr>
          <a:lstStyle/>
          <a:p>
            <a:r>
              <a:rPr lang="en-US" dirty="0"/>
              <a:t>Crab </a:t>
            </a:r>
            <a:r>
              <a:rPr lang="en-US" dirty="0" smtClean="0"/>
              <a:t>Cavity Cryomodule </a:t>
            </a:r>
            <a:r>
              <a:rPr lang="en-US" dirty="0"/>
              <a:t>Assembly</a:t>
            </a:r>
          </a:p>
        </p:txBody>
      </p:sp>
      <p:pic>
        <p:nvPicPr>
          <p:cNvPr id="11266" name="Picture 2" descr="G:\For Skaritka\Update 2 May 2014\BNL_cryomodule_assembly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027" y="2209798"/>
            <a:ext cx="4343400" cy="300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7927" y="1528419"/>
            <a:ext cx="8458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The Helium pumping manifold contains about 3.9L  </a:t>
            </a:r>
          </a:p>
          <a:p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Each helium vessel contains about 34L </a:t>
            </a:r>
          </a:p>
          <a:p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The 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weight 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of each cavity/helium vessel assembly is 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abou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t 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96kg.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400800" y="4144451"/>
            <a:ext cx="9524" cy="3429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7772400" y="4144451"/>
            <a:ext cx="9524" cy="3429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200" y="4953000"/>
            <a:ext cx="5032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The vacuum vessel is designed to contain the entire cold mass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assembly.</a:t>
            </a:r>
            <a:endParaRPr lang="en-US" sz="20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66856" y="4845691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The cold mass is moved up in the vessel and hung from the  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FPC/Elliptical tuner flanges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endParaRPr lang="en-US" sz="20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95800" y="3889365"/>
            <a:ext cx="304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12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2400"/>
            <a:ext cx="5280248" cy="1152128"/>
          </a:xfrm>
        </p:spPr>
        <p:txBody>
          <a:bodyPr>
            <a:normAutofit fontScale="90000"/>
          </a:bodyPr>
          <a:lstStyle/>
          <a:p>
            <a:r>
              <a:rPr lang="en-US" dirty="0"/>
              <a:t>Crab Cavity Cryomodule Assembly</a:t>
            </a:r>
          </a:p>
        </p:txBody>
      </p:sp>
      <p:pic>
        <p:nvPicPr>
          <p:cNvPr id="10242" name="Picture 2" descr="G:\For Skaritka\Update 2 May 2014\BNL_cryomodule_assembly_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4" t="20394" r="5921" b="14932"/>
          <a:stretch/>
        </p:blipFill>
        <p:spPr bwMode="auto">
          <a:xfrm>
            <a:off x="4871606" y="2743200"/>
            <a:ext cx="424468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G:\For Skaritka\Update 2 May 2014\BNL_cryomodule_assembly_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9" t="19363" r="6516" b="11389"/>
          <a:stretch/>
        </p:blipFill>
        <p:spPr bwMode="auto">
          <a:xfrm>
            <a:off x="304799" y="2497280"/>
            <a:ext cx="4336473" cy="319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762001" y="2524989"/>
            <a:ext cx="1" cy="10410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2895600" y="2590800"/>
            <a:ext cx="9524" cy="7239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705600" y="2743200"/>
            <a:ext cx="0" cy="15458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89369" y="1478154"/>
            <a:ext cx="4315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Titanium cold 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mass stiffening plates are attached to either side of the cavity helium vessel </a:t>
            </a:r>
            <a:endParaRPr lang="en-US" sz="20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568" y="1447800"/>
            <a:ext cx="4911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FPC/Elliptical tuner flanges and vacuum chambers are  sealed to the vacuum vessel chamber inner wall.</a:t>
            </a:r>
            <a:endParaRPr lang="en-US" sz="20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636" y="55279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*Stiffening 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plates could be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installed earlier 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if they can be used to help support the cold mass during installation into the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cryomodule </a:t>
            </a:r>
            <a:endParaRPr lang="en-US" sz="20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490606" y="4289025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87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447800" y="260648"/>
            <a:ext cx="5356448" cy="11521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Crab Cavity Cryomodule Assembly</a:t>
            </a:r>
            <a:endParaRPr lang="en-US" dirty="0"/>
          </a:p>
        </p:txBody>
      </p:sp>
      <p:pic>
        <p:nvPicPr>
          <p:cNvPr id="8195" name="Picture 3" descr="G:\For Skaritka\Update 2 May 2014\BNL_cryomodule_assembly_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0" t="6732" b="13819"/>
          <a:stretch/>
        </p:blipFill>
        <p:spPr bwMode="auto">
          <a:xfrm>
            <a:off x="4800600" y="2971800"/>
            <a:ext cx="4343400" cy="276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G:\For Skaritka\Update 2 May 2014\BNL_cryomodule_assembly_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5" r="1795"/>
          <a:stretch/>
        </p:blipFill>
        <p:spPr bwMode="auto">
          <a:xfrm>
            <a:off x="76200" y="2580197"/>
            <a:ext cx="4495800" cy="366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1123951" y="2220814"/>
            <a:ext cx="4761" cy="9414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438400" y="3048000"/>
            <a:ext cx="0" cy="196388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306782" y="3048000"/>
            <a:ext cx="0" cy="8797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638800" y="2514600"/>
            <a:ext cx="9525" cy="647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52600" y="2587124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Install Helium fill lines </a:t>
            </a:r>
            <a:endParaRPr lang="en-US" sz="20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0" y="2020759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Install vessel elbow </a:t>
            </a:r>
            <a:endParaRPr lang="en-US" sz="20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1765514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Install and weld 2K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Helium 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manifold.</a:t>
            </a:r>
            <a:endParaRPr lang="en-US" sz="20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343400" y="480060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90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524000" y="260648"/>
            <a:ext cx="5280248" cy="11521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Crab Cavity Cryomodule Assembly</a:t>
            </a:r>
            <a:endParaRPr lang="en-US" dirty="0"/>
          </a:p>
        </p:txBody>
      </p:sp>
      <p:pic>
        <p:nvPicPr>
          <p:cNvPr id="7170" name="Picture 2" descr="G:\For Skaritka\Update 2 May 2014\BNL_cryomodule_assembly_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7" t="5967"/>
          <a:stretch/>
        </p:blipFill>
        <p:spPr bwMode="auto">
          <a:xfrm>
            <a:off x="277089" y="3049732"/>
            <a:ext cx="4281055" cy="322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G:\For Skaritka\Update 2 May 2014\BNL_cryomodule_assembly_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2" b="11905"/>
          <a:stretch/>
        </p:blipFill>
        <p:spPr bwMode="auto">
          <a:xfrm>
            <a:off x="4786746" y="2934463"/>
            <a:ext cx="4145532" cy="287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1714499" y="2362200"/>
            <a:ext cx="19050" cy="990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32" idx="0"/>
          </p:cNvCxnSpPr>
          <p:nvPr/>
        </p:nvCxnSpPr>
        <p:spPr>
          <a:xfrm flipH="1">
            <a:off x="3047999" y="2354997"/>
            <a:ext cx="2" cy="99780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638800" y="2268682"/>
            <a:ext cx="0" cy="2133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767945" y="2910245"/>
            <a:ext cx="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05400" y="1524000"/>
            <a:ext cx="3719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HOM Coupler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cables are made up and installed. </a:t>
            </a:r>
            <a:endParaRPr lang="en-US" sz="20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7400" y="2510135"/>
            <a:ext cx="3719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FP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C wave 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guide installed </a:t>
            </a:r>
            <a:endParaRPr lang="en-US" sz="20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6800" y="1523999"/>
            <a:ext cx="3719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Tuner shaft and drive mechanism installed</a:t>
            </a:r>
            <a:endParaRPr lang="en-US" sz="20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524000" y="3352800"/>
            <a:ext cx="380999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857499" y="3352800"/>
            <a:ext cx="380999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343400" y="480060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857499" y="5665249"/>
            <a:ext cx="5055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Blankets of MLI 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superinsulation applied</a:t>
            </a:r>
          </a:p>
          <a:p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over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cold mass and </a:t>
            </a:r>
            <a:r>
              <a:rPr lang="en-US" sz="2000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cryo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-lines</a:t>
            </a:r>
            <a:endParaRPr lang="en-US" sz="20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97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914400" y="152400"/>
            <a:ext cx="65532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Crab Cavity Cryomodule Cold Magnetic </a:t>
            </a:r>
            <a:r>
              <a:rPr lang="en-US" dirty="0"/>
              <a:t>S</a:t>
            </a:r>
            <a:r>
              <a:rPr lang="en-US" dirty="0" smtClean="0"/>
              <a:t>hield Assembly</a:t>
            </a:r>
            <a:endParaRPr lang="en-US" dirty="0"/>
          </a:p>
        </p:txBody>
      </p:sp>
      <p:pic>
        <p:nvPicPr>
          <p:cNvPr id="5122" name="Picture 2" descr="G:\For Skaritka\Update 2 May 2014\BNL_cryomodule_assembly_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5" r="3743"/>
          <a:stretch/>
        </p:blipFill>
        <p:spPr bwMode="auto">
          <a:xfrm>
            <a:off x="4468091" y="2895600"/>
            <a:ext cx="4696691" cy="358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For Skaritka\Update 2 May 2014\BNL_cryomodule_assembly_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" r="4279"/>
          <a:stretch/>
        </p:blipFill>
        <p:spPr bwMode="auto">
          <a:xfrm>
            <a:off x="0" y="1143000"/>
            <a:ext cx="4239491" cy="324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1447800" y="3297382"/>
            <a:ext cx="0" cy="1066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391400" y="2438400"/>
            <a:ext cx="0" cy="1981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191000" y="3886200"/>
            <a:ext cx="3810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64127" y="4391166"/>
            <a:ext cx="3719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Cryo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-perm 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Magnetic Shield assembled around Cavity 1</a:t>
            </a:r>
            <a:endParaRPr lang="en-US" sz="20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56909" y="1621258"/>
            <a:ext cx="3719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Cryo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-perm 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Magnetic Shield assembled around Cavity 2</a:t>
            </a:r>
            <a:endParaRPr lang="en-US" sz="20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409" y="5181600"/>
            <a:ext cx="4623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Blankets of MLI 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superinsulation </a:t>
            </a:r>
            <a:endParaRPr lang="en-US" sz="20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Applied over 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the </a:t>
            </a:r>
            <a:r>
              <a:rPr lang="en-US" sz="2000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Cryo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-perm shields.</a:t>
            </a:r>
            <a:endParaRPr lang="en-US" sz="20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60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0709" y="67072"/>
            <a:ext cx="6248400" cy="11521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Crab Cavity Cryomodule Shield Assembly</a:t>
            </a:r>
            <a:endParaRPr lang="en-US" dirty="0"/>
          </a:p>
        </p:txBody>
      </p:sp>
      <p:pic>
        <p:nvPicPr>
          <p:cNvPr id="4098" name="Picture 2" descr="G:\For Skaritka\Update 2 May 2014\BNL_cryomodule_assembly_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r="4412"/>
          <a:stretch/>
        </p:blipFill>
        <p:spPr bwMode="auto">
          <a:xfrm>
            <a:off x="5105400" y="1230553"/>
            <a:ext cx="3375479" cy="260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For Skaritka\Update 2 May 2014\BNL_cryomodule_assembly_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4697"/>
          <a:stretch/>
        </p:blipFill>
        <p:spPr bwMode="auto">
          <a:xfrm>
            <a:off x="381000" y="1160376"/>
            <a:ext cx="3657600" cy="274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229099" y="2705100"/>
            <a:ext cx="41910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219200" y="3048000"/>
            <a:ext cx="0" cy="7181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324600" y="2895600"/>
            <a:ext cx="0" cy="7859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C:\Users\skaritka\Documents\CAD\Crab\LARP\DOE presentation\For Skaritka\552014\BNL_cryomodule_assembly_18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17"/>
          <a:stretch/>
        </p:blipFill>
        <p:spPr bwMode="auto">
          <a:xfrm>
            <a:off x="2586066" y="3966201"/>
            <a:ext cx="3738534" cy="232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368159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80K Copper Heat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Shield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and MLI Superinsulation</a:t>
            </a:r>
            <a:endParaRPr lang="en-US" sz="20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0" y="3681594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Warm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µ-metal 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Shield</a:t>
            </a:r>
            <a:endParaRPr lang="en-US" sz="20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6076952" y="4267200"/>
            <a:ext cx="400048" cy="3425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118679" y="4649922"/>
            <a:ext cx="320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Insulating vacuum is maintained by 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O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-rings between the sealing services either cover of the Cryomodule.</a:t>
            </a:r>
            <a:endParaRPr lang="en-US" sz="20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286000" y="5257800"/>
            <a:ext cx="838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31618" y="4702778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Ribbed reinforced stainless covers secured to either side of chamber.</a:t>
            </a:r>
            <a:endParaRPr lang="en-US" sz="20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Cryomodule design requirements</a:t>
            </a:r>
          </a:p>
          <a:p>
            <a:r>
              <a:rPr lang="en-US" sz="2400" dirty="0" smtClean="0"/>
              <a:t>Cryomodule </a:t>
            </a:r>
            <a:r>
              <a:rPr lang="en-US" sz="2400" dirty="0"/>
              <a:t>description</a:t>
            </a:r>
          </a:p>
          <a:p>
            <a:r>
              <a:rPr lang="en-US" sz="2400" dirty="0" smtClean="0"/>
              <a:t>Cryomodule </a:t>
            </a:r>
            <a:r>
              <a:rPr lang="en-US" sz="2400" dirty="0"/>
              <a:t>heat load </a:t>
            </a:r>
            <a:r>
              <a:rPr lang="en-US" sz="2400" dirty="0" smtClean="0"/>
              <a:t>estimates</a:t>
            </a:r>
          </a:p>
          <a:p>
            <a:r>
              <a:rPr lang="en-US" sz="2400" dirty="0" smtClean="0"/>
              <a:t>Cryomodule analysis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avity tuning mechanism</a:t>
            </a:r>
            <a:endParaRPr lang="en-US" sz="2400" dirty="0"/>
          </a:p>
          <a:p>
            <a:r>
              <a:rPr lang="en-US" sz="2400" dirty="0" smtClean="0"/>
              <a:t>Cryomodule </a:t>
            </a:r>
            <a:r>
              <a:rPr lang="en-US" sz="2400" dirty="0" smtClean="0"/>
              <a:t>assembly and integration</a:t>
            </a:r>
            <a:endParaRPr lang="en-US" sz="2400" dirty="0" smtClean="0"/>
          </a:p>
          <a:p>
            <a:r>
              <a:rPr lang="en-US" sz="2400" dirty="0" smtClean="0"/>
              <a:t>Summary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5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0"/>
            <a:ext cx="6705600" cy="11521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Crab </a:t>
            </a:r>
            <a:r>
              <a:rPr lang="en-US" dirty="0"/>
              <a:t>Cavity </a:t>
            </a:r>
            <a:r>
              <a:rPr lang="en-US" dirty="0" smtClean="0"/>
              <a:t>Cryomodule</a:t>
            </a:r>
            <a:br>
              <a:rPr lang="en-US" dirty="0" smtClean="0"/>
            </a:br>
            <a:r>
              <a:rPr lang="en-US" dirty="0"/>
              <a:t>T</a:t>
            </a:r>
            <a:r>
              <a:rPr lang="en-US" dirty="0" smtClean="0"/>
              <a:t>asks to still be performed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7873" y="1219200"/>
            <a:ext cx="85344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Detailed 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Process and 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I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nstrumentation Diagram (P&amp;ID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)</a:t>
            </a:r>
          </a:p>
          <a:p>
            <a:endParaRPr lang="en-US" sz="20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Modal analysis and optimization of the dual cold mass assembly as supported in the cryomodule</a:t>
            </a:r>
          </a:p>
          <a:p>
            <a:endParaRPr lang="en-US" sz="20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Exact 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sequence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of the assembly of 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stiffing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plates onto cold mass.</a:t>
            </a:r>
          </a:p>
          <a:p>
            <a:endParaRPr lang="en-US" sz="20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HOM 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and pickup cable design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optimization.</a:t>
            </a:r>
          </a:p>
          <a:p>
            <a:endParaRPr lang="en-US" sz="20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Interface 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with movable stand in SPS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tunnel.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Means of survey targeting</a:t>
            </a:r>
          </a:p>
          <a:p>
            <a:endParaRPr lang="en-US" sz="20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Means of vessel rigging </a:t>
            </a:r>
            <a:endParaRPr lang="en-US" sz="20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1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1427" y="168963"/>
            <a:ext cx="5715000" cy="11521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DQWCC</a:t>
            </a:r>
            <a:r>
              <a:rPr lang="en-US" dirty="0" smtClean="0"/>
              <a:t> Cryomodule </a:t>
            </a: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0327" y="1348800"/>
            <a:ext cx="8077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Cryomodule design 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requirements were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presented</a:t>
            </a:r>
          </a:p>
          <a:p>
            <a:endParaRPr lang="en-US" sz="20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The cryomodule design for the BNL crab cavity has been described and 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heat load 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estimates have been presented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n-US" sz="20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Cryomodule 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design and analysis indicate that the system as presented will meet the requirements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n-US" sz="20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BNL cavity 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tuning 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mechanism has been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presented.</a:t>
            </a:r>
          </a:p>
          <a:p>
            <a:endParaRPr lang="en-US" sz="20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Cryomodule assembly and 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integration for the BNL Crab cavity has been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presented.</a:t>
            </a:r>
          </a:p>
          <a:p>
            <a:endParaRPr lang="en-US" sz="20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Additional tasks have been presented.</a:t>
            </a:r>
          </a:p>
          <a:p>
            <a:endParaRPr lang="en-US" dirty="0" smtClean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64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 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713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6648465" cy="792162"/>
          </a:xfrm>
        </p:spPr>
        <p:txBody>
          <a:bodyPr/>
          <a:lstStyle/>
          <a:p>
            <a:r>
              <a:rPr lang="en-US" dirty="0" smtClean="0"/>
              <a:t>Beam Tube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4267200" cy="5029200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900" dirty="0" smtClean="0"/>
              <a:t>In LHC The </a:t>
            </a:r>
            <a:r>
              <a:rPr lang="en-GB" sz="1900" dirty="0"/>
              <a:t>beam </a:t>
            </a:r>
            <a:r>
              <a:rPr lang="en-GB" sz="1900" dirty="0" smtClean="0"/>
              <a:t>tube </a:t>
            </a:r>
            <a:r>
              <a:rPr lang="en-GB" sz="1900" dirty="0"/>
              <a:t>at both ends of the cavity must leave a </a:t>
            </a:r>
            <a:r>
              <a:rPr lang="en-GB" sz="1900" dirty="0" smtClean="0"/>
              <a:t>clear </a:t>
            </a:r>
            <a:r>
              <a:rPr lang="en-GB" sz="1900" dirty="0"/>
              <a:t>radius </a:t>
            </a:r>
            <a:r>
              <a:rPr lang="en-GB" sz="1900" dirty="0" smtClean="0"/>
              <a:t>of 42 mm. </a:t>
            </a:r>
            <a:r>
              <a:rPr lang="en-GB" sz="1900" dirty="0"/>
              <a:t>This will allow the transverse alignment of the cavity without reducing the aperture for the beam. A</a:t>
            </a:r>
            <a:r>
              <a:rPr lang="en-GB" sz="1900" dirty="0" smtClean="0"/>
              <a:t> transverse </a:t>
            </a:r>
            <a:r>
              <a:rPr lang="en-GB" sz="1900" dirty="0"/>
              <a:t>distance of &gt;145 mm </a:t>
            </a:r>
            <a:r>
              <a:rPr lang="en-GB" sz="1900" dirty="0" smtClean="0"/>
              <a:t>between </a:t>
            </a:r>
            <a:r>
              <a:rPr lang="en-GB" sz="1900" dirty="0"/>
              <a:t>electric </a:t>
            </a:r>
            <a:r>
              <a:rPr lang="en-GB" sz="1900" dirty="0" smtClean="0"/>
              <a:t>centre lines are </a:t>
            </a:r>
            <a:r>
              <a:rPr lang="en-GB" sz="1900" dirty="0"/>
              <a:t>kept clear for the passage of the 2nd </a:t>
            </a:r>
            <a:r>
              <a:rPr lang="en-GB" sz="1900" dirty="0" smtClean="0"/>
              <a:t>beam tube.</a:t>
            </a:r>
            <a:endParaRPr lang="en-US" sz="1900" dirty="0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 smtClean="0"/>
              <a:t> </a:t>
            </a:r>
            <a:endParaRPr lang="en-US" sz="1900" dirty="0"/>
          </a:p>
          <a:p>
            <a:pPr marL="0" algn="just">
              <a:spcBef>
                <a:spcPts val="0"/>
              </a:spcBef>
            </a:pPr>
            <a:r>
              <a:rPr lang="en-GB" sz="1900" dirty="0" smtClean="0"/>
              <a:t>The cryomodule for the SPS test has two in line cavities but the cavities will have the </a:t>
            </a:r>
            <a:r>
              <a:rPr lang="en-GB" sz="1900" dirty="0"/>
              <a:t>2nd beam tube is at a distance of 194 mm horizontally for both cases</a:t>
            </a:r>
            <a:r>
              <a:rPr lang="en-GB" sz="1900" dirty="0" smtClean="0"/>
              <a:t>,</a:t>
            </a:r>
            <a:endParaRPr lang="en-GB" sz="1900" dirty="0"/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9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23</a:t>
            </a:fld>
            <a:endParaRPr lang="en-US"/>
          </a:p>
        </p:txBody>
      </p:sp>
      <p:pic>
        <p:nvPicPr>
          <p:cNvPr id="5" name="Content Placeholder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343127" y="1524000"/>
            <a:ext cx="4800873" cy="452596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772400" y="1981200"/>
            <a:ext cx="1219199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4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45333" y="0"/>
            <a:ext cx="5436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Supporting system calculations for gravity induced loads</a:t>
            </a:r>
          </a:p>
          <a:p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1772816"/>
            <a:ext cx="9144000" cy="4524866"/>
            <a:chOff x="0" y="1772816"/>
            <a:chExt cx="9144000" cy="452486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72816"/>
              <a:ext cx="9144000" cy="452486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084397" y="1844824"/>
              <a:ext cx="1229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Fix support</a:t>
              </a:r>
              <a:endParaRPr lang="en-GB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6976385" y="2029490"/>
              <a:ext cx="108012" cy="2039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916045" y="1846420"/>
              <a:ext cx="1229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Fix support</a:t>
              </a:r>
              <a:endParaRPr lang="en-GB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3808033" y="2031086"/>
              <a:ext cx="108012" cy="2039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899216" y="450823"/>
            <a:ext cx="8010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Tuner: inner to outer tubes blocked with respect to each others but no additional constraints; In the </a:t>
            </a:r>
            <a:r>
              <a:rPr lang="en-GB" dirty="0" err="1" smtClean="0"/>
              <a:t>cryomodule</a:t>
            </a:r>
            <a:r>
              <a:rPr lang="en-GB" dirty="0" smtClean="0"/>
              <a:t> a spring added at that connection between the tuner and the vacuum tank will decrease the weight applied on the cavity (not taken into account in this calculation).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902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5011"/>
            <a:ext cx="9144000" cy="4527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1840" y="387523"/>
            <a:ext cx="2624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Total deformation</a:t>
            </a:r>
          </a:p>
          <a:p>
            <a:r>
              <a:rPr lang="en-GB" dirty="0" smtClean="0"/>
              <a:t>x 600 magnification factor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0899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1411"/>
            <a:ext cx="9144000" cy="4575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1892"/>
            <a:ext cx="9144000" cy="4534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1840" y="387523"/>
            <a:ext cx="1857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Total deformation</a:t>
            </a:r>
          </a:p>
          <a:p>
            <a:r>
              <a:rPr lang="en-GB" dirty="0" smtClean="0"/>
              <a:t>True scale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1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1411"/>
            <a:ext cx="9144000" cy="45751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1840" y="387523"/>
            <a:ext cx="2624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Vertical deformation </a:t>
            </a:r>
          </a:p>
          <a:p>
            <a:r>
              <a:rPr lang="en-GB" dirty="0" smtClean="0"/>
              <a:t>x 600 magnification factor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8719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3453"/>
            <a:ext cx="9144000" cy="45310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1840" y="387523"/>
            <a:ext cx="1600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Stress intensity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31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7199"/>
            <a:ext cx="9144000" cy="45436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1840" y="387523"/>
            <a:ext cx="1600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Stress intensity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14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53340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Cryomodule </a:t>
            </a:r>
            <a:r>
              <a:rPr lang="en-US" sz="2800" dirty="0" smtClean="0"/>
              <a:t>Operational</a:t>
            </a:r>
            <a:r>
              <a:rPr lang="en-US" sz="2800" dirty="0" smtClean="0"/>
              <a:t> and Geometric Requirements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295400"/>
                <a:ext cx="8229600" cy="4525963"/>
              </a:xfrm>
            </p:spPr>
            <p:txBody>
              <a:bodyPr>
                <a:normAutofit lnSpcReduction="10000"/>
              </a:bodyPr>
              <a:lstStyle/>
              <a:p>
                <a:pPr lvl="0"/>
                <a:r>
                  <a:rPr lang="en-GB" sz="1600" dirty="0"/>
                  <a:t>A leak tightness of all welds, surface treatments, and heat treatments will maintain a vacuum pressure of better than </a:t>
                </a:r>
                <a14:m>
                  <m:oMath xmlns:m="http://schemas.openxmlformats.org/officeDocument/2006/math">
                    <m:r>
                      <a:rPr lang="en-GB" sz="1600">
                        <a:latin typeface="Cambria Math"/>
                      </a:rPr>
                      <m:t>1∙</m:t>
                    </m:r>
                    <m:sSup>
                      <m:sSupPr>
                        <m:ctrlPr>
                          <a:rPr lang="en-US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160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GB" sz="1600">
                            <a:latin typeface="Cambria Math"/>
                          </a:rPr>
                          <m:t>−10</m:t>
                        </m:r>
                      </m:sup>
                    </m:sSup>
                    <m:r>
                      <a:rPr lang="en-GB" sz="160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GB" sz="1600"/>
                      <m:t>mbar</m:t>
                    </m:r>
                    <m:r>
                      <m:rPr>
                        <m:nor/>
                      </m:rPr>
                      <a:rPr lang="en-US" sz="1600"/>
                      <m:t>.</m:t>
                    </m:r>
                  </m:oMath>
                </a14:m>
                <a:endParaRPr lang="en-GB" sz="1600" dirty="0" smtClean="0"/>
              </a:p>
              <a:p>
                <a:r>
                  <a:rPr lang="en-GB" sz="1600" dirty="0"/>
                  <a:t>The baseline helium temperature used to cool the cavity is 2 K at a pressure of about 20 mbar (saturated superfluid helium). </a:t>
                </a:r>
                <a:endParaRPr lang="en-US" sz="1600" dirty="0"/>
              </a:p>
              <a:p>
                <a:pPr lvl="0"/>
                <a:r>
                  <a:rPr lang="en-GB" sz="1600" dirty="0"/>
                  <a:t>Magnetic shielding in the cryostat around the cavity will reduce the external magnetic field on the outer surface of the cavity to below </a:t>
                </a:r>
                <a14:m>
                  <m:oMath xmlns:m="http://schemas.openxmlformats.org/officeDocument/2006/math">
                    <m:r>
                      <a:rPr lang="en-GB" sz="1600">
                        <a:latin typeface="Cambria Math"/>
                      </a:rPr>
                      <m:t>1 </m:t>
                    </m:r>
                    <m:r>
                      <m:rPr>
                        <m:nor/>
                      </m:rPr>
                      <a:rPr lang="en-GB" sz="1600"/>
                      <m:t>μT</m:t>
                    </m:r>
                  </m:oMath>
                </a14:m>
                <a:r>
                  <a:rPr lang="en-GB" sz="1600" dirty="0"/>
                  <a:t> field to achieve the desired quality factor of </a:t>
                </a:r>
                <a14:m>
                  <m:oMath xmlns:m="http://schemas.openxmlformats.org/officeDocument/2006/math">
                    <m:r>
                      <a:rPr lang="en-GB" sz="1600"/>
                      <m:t>𝑄</m:t>
                    </m:r>
                    <m:r>
                      <a:rPr lang="en-GB" sz="1600"/>
                      <m:t>=1∙</m:t>
                    </m:r>
                    <m:sSup>
                      <m:sSupPr>
                        <m:ctrlPr>
                          <a:rPr lang="en-US" sz="1600"/>
                        </m:ctrlPr>
                      </m:sSupPr>
                      <m:e>
                        <m:r>
                          <a:rPr lang="en-GB" sz="1600"/>
                          <m:t>10</m:t>
                        </m:r>
                      </m:e>
                      <m:sup>
                        <m:r>
                          <a:rPr lang="en-GB" sz="1600"/>
                          <m:t>10</m:t>
                        </m:r>
                      </m:sup>
                    </m:sSup>
                  </m:oMath>
                </a14:m>
                <a:endParaRPr lang="en-GB" sz="1600" dirty="0" smtClean="0"/>
              </a:p>
              <a:p>
                <a:pPr lvl="0"/>
                <a:r>
                  <a:rPr lang="en-GB" sz="1600" dirty="0" smtClean="0"/>
                  <a:t>The cryomodule must meet all safety requirements of the responsible institutions and governing authorities.</a:t>
                </a:r>
              </a:p>
              <a:p>
                <a:pPr lvl="0"/>
                <a:r>
                  <a:rPr lang="en-GB" sz="1600" dirty="0" smtClean="0"/>
                  <a:t>Transverse </a:t>
                </a:r>
                <a:r>
                  <a:rPr lang="en-GB" sz="1600" dirty="0"/>
                  <a:t>rotation of the individual cavities inside the cryostat shall be less than 0.3° per cavity.</a:t>
                </a:r>
                <a:endParaRPr lang="en-US" sz="1600" dirty="0"/>
              </a:p>
              <a:p>
                <a:pPr lvl="0"/>
                <a:r>
                  <a:rPr lang="en-GB" sz="1600" dirty="0"/>
                  <a:t>Tilt of the cavity with respect to the longitudinal cryostat axis should be less than 1 </a:t>
                </a:r>
                <a:r>
                  <a:rPr lang="en-GB" sz="1600" dirty="0" err="1"/>
                  <a:t>mrad</a:t>
                </a:r>
                <a:r>
                  <a:rPr lang="en-GB" sz="1600" dirty="0"/>
                  <a:t> . </a:t>
                </a:r>
                <a:endParaRPr lang="en-US" sz="1600" dirty="0"/>
              </a:p>
              <a:p>
                <a:pPr lvl="0"/>
                <a:r>
                  <a:rPr lang="en-GB" sz="1600" dirty="0"/>
                  <a:t>Transverse displacement of cavities w.r.t each other inside a cryostat should not exceed the 0.7 mm tolerance set by the multipolar effects. </a:t>
                </a:r>
                <a:endParaRPr lang="en-US" sz="1600" dirty="0"/>
              </a:p>
              <a:p>
                <a:r>
                  <a:rPr lang="en-GB" sz="1600" dirty="0"/>
                  <a:t>Longitudinal displacement of cavities w.r.t each other inside a cryostat should be </a:t>
                </a:r>
                <a:r>
                  <a:rPr lang="en-GB" sz="1600" dirty="0" smtClean="0"/>
                  <a:t>better </a:t>
                </a:r>
                <a:r>
                  <a:rPr lang="en-GB" sz="1600" dirty="0"/>
                  <a:t>that 10mm</a:t>
                </a:r>
                <a:endParaRPr lang="en-US" sz="1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295400"/>
                <a:ext cx="8229600" cy="4525963"/>
              </a:xfrm>
              <a:blipFill rotWithShape="1">
                <a:blip r:embed="rId2"/>
                <a:stretch>
                  <a:fillRect l="-296" t="-943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9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6648465" cy="1143000"/>
          </a:xfrm>
        </p:spPr>
        <p:txBody>
          <a:bodyPr/>
          <a:lstStyle/>
          <a:p>
            <a:r>
              <a:rPr lang="en-US" dirty="0" smtClean="0"/>
              <a:t>Cryogenic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14400"/>
            <a:ext cx="8458200" cy="41449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Cryogenic </a:t>
            </a:r>
            <a:r>
              <a:rPr lang="en-US" sz="1600" dirty="0"/>
              <a:t>infrastructure in SPS BA4, </a:t>
            </a:r>
            <a:r>
              <a:rPr lang="en-US" sz="1600" dirty="0" smtClean="0"/>
              <a:t>is currently </a:t>
            </a:r>
            <a:r>
              <a:rPr lang="en-US" sz="1600" dirty="0"/>
              <a:t>limited 4.5 K cooling </a:t>
            </a:r>
            <a:r>
              <a:rPr lang="en-US" sz="1600" dirty="0" smtClean="0"/>
              <a:t>capacity, </a:t>
            </a:r>
            <a:r>
              <a:rPr lang="en-US" sz="1600" dirty="0"/>
              <a:t>will be modernized and modified to provide cooling power at level of 2 K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The </a:t>
            </a:r>
            <a:r>
              <a:rPr lang="en-US" sz="1600" dirty="0"/>
              <a:t>planned configuration </a:t>
            </a:r>
            <a:r>
              <a:rPr lang="en-US" sz="1600" dirty="0" smtClean="0"/>
              <a:t>of the </a:t>
            </a:r>
            <a:r>
              <a:rPr lang="en-US" sz="1600" dirty="0"/>
              <a:t>helium distribution between TCF20 cold box and the cryostat will consist of cryogenic transfer lines, liquid helium buffer tank and service module equipped with sub-cooling heat exchanger and expansion valve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 </a:t>
            </a:r>
            <a:r>
              <a:rPr lang="en-US" sz="1600" dirty="0"/>
              <a:t>The return line of 2 K helium gas will go </a:t>
            </a:r>
            <a:r>
              <a:rPr lang="en-US" sz="1600" dirty="0" smtClean="0"/>
              <a:t>from the </a:t>
            </a:r>
            <a:r>
              <a:rPr lang="en-US" sz="1600" dirty="0"/>
              <a:t>cryostat to service module to heater </a:t>
            </a:r>
            <a:r>
              <a:rPr lang="en-US" sz="1600" dirty="0" smtClean="0"/>
              <a:t>and </a:t>
            </a:r>
            <a:r>
              <a:rPr lang="en-US" sz="1600" dirty="0"/>
              <a:t>then </a:t>
            </a:r>
            <a:r>
              <a:rPr lang="en-US" sz="1600" dirty="0" smtClean="0"/>
              <a:t>to the pumping </a:t>
            </a:r>
            <a:r>
              <a:rPr lang="en-US" sz="1600" dirty="0"/>
              <a:t>unit, and then back to either the cold box or a He recovery line.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30</a:t>
            </a:fld>
            <a:endParaRPr lang="en-US"/>
          </a:p>
        </p:txBody>
      </p:sp>
      <p:pic>
        <p:nvPicPr>
          <p:cNvPr id="5" name="Content Placeholder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9" b="3645"/>
          <a:stretch/>
        </p:blipFill>
        <p:spPr bwMode="auto">
          <a:xfrm>
            <a:off x="609600" y="3276600"/>
            <a:ext cx="8077200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7239000" y="5029200"/>
            <a:ext cx="1143000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85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Cryomodule </a:t>
            </a:r>
            <a:r>
              <a:rPr lang="en-US" sz="2800" dirty="0" smtClean="0"/>
              <a:t>system </a:t>
            </a:r>
            <a:r>
              <a:rPr lang="en-US" sz="2800" dirty="0" smtClean="0"/>
              <a:t>location at </a:t>
            </a:r>
            <a:r>
              <a:rPr lang="en-US" sz="2800" dirty="0" smtClean="0"/>
              <a:t>SPS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4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3"/>
          <a:stretch/>
        </p:blipFill>
        <p:spPr bwMode="auto">
          <a:xfrm>
            <a:off x="685800" y="1295400"/>
            <a:ext cx="7397245" cy="455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00600" y="2743200"/>
            <a:ext cx="1219200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4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6648465" cy="884238"/>
          </a:xfrm>
        </p:spPr>
        <p:txBody>
          <a:bodyPr>
            <a:normAutofit fontScale="90000"/>
          </a:bodyPr>
          <a:lstStyle/>
          <a:p>
            <a:pPr lvl="0"/>
            <a:r>
              <a:rPr lang="en-GB" altLang="en-US" sz="2700" dirty="0"/>
              <a:t>Summary of heat loaded on the Crab Cavities cryomodule for the SPS tests</a:t>
            </a:r>
            <a:r>
              <a:rPr lang="en-GB" altLang="en-US" sz="7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altLang="en-US" sz="7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158837" y="1560984"/>
            <a:ext cx="21672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9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Palatino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Document1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5" t="23831" r="24773" b="11905"/>
          <a:stretch/>
        </p:blipFill>
        <p:spPr>
          <a:xfrm>
            <a:off x="936413" y="1163782"/>
            <a:ext cx="6444845" cy="507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3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68580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 </a:t>
            </a:r>
            <a:r>
              <a:rPr lang="en-US" dirty="0"/>
              <a:t>Crab </a:t>
            </a:r>
            <a:r>
              <a:rPr lang="en-US" dirty="0" smtClean="0"/>
              <a:t>Cavity Cryomodule Concept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151419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76200" y="936843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The</a:t>
            </a:r>
            <a:r>
              <a:rPr lang="en-US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 cryostat interface will consist of four lines: 2 K supply, 2 K pumping, 80 K inlet and 80 K </a:t>
            </a:r>
            <a:r>
              <a:rPr lang="en-US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outlet, the </a:t>
            </a:r>
            <a:r>
              <a:rPr lang="en-US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basic scheme of the cryostat circuits is presented </a:t>
            </a:r>
            <a:r>
              <a:rPr lang="en-US" sz="1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below.</a:t>
            </a:r>
            <a:endParaRPr lang="en-US" sz="16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Content Placeholder 5"/>
          <p:cNvSpPr>
            <a:spLocks noGrp="1"/>
          </p:cNvSpPr>
          <p:nvPr>
            <p:ph idx="1"/>
          </p:nvPr>
        </p:nvSpPr>
        <p:spPr>
          <a:xfrm>
            <a:off x="342900" y="5029200"/>
            <a:ext cx="8458200" cy="1219200"/>
          </a:xfrm>
        </p:spPr>
        <p:txBody>
          <a:bodyPr>
            <a:normAutofit/>
          </a:bodyPr>
          <a:lstStyle/>
          <a:p>
            <a:r>
              <a:rPr lang="en-US" sz="1600" dirty="0"/>
              <a:t>The helium tanks for two cavities will be separate </a:t>
            </a:r>
            <a:r>
              <a:rPr lang="en-US" sz="1600" dirty="0" smtClean="0"/>
              <a:t>but have </a:t>
            </a:r>
            <a:r>
              <a:rPr lang="en-US" sz="1600" dirty="0"/>
              <a:t>a common pumping </a:t>
            </a:r>
            <a:r>
              <a:rPr lang="en-US" sz="1600" dirty="0" smtClean="0"/>
              <a:t>collector manifold.</a:t>
            </a:r>
            <a:endParaRPr lang="en-US" sz="1600" dirty="0" smtClean="0"/>
          </a:p>
          <a:p>
            <a:r>
              <a:rPr lang="en-US" sz="1600" dirty="0" smtClean="0"/>
              <a:t> The </a:t>
            </a:r>
            <a:r>
              <a:rPr lang="en-US" sz="1600" dirty="0"/>
              <a:t>pumping collector is the only hydraulic link between the two helium </a:t>
            </a:r>
            <a:r>
              <a:rPr lang="en-US" sz="1600" dirty="0" smtClean="0"/>
              <a:t>tanks </a:t>
            </a:r>
            <a:r>
              <a:rPr lang="en-US" sz="1600" dirty="0"/>
              <a:t>so that under quench conditions the cavities are only indirectly </a:t>
            </a:r>
            <a:r>
              <a:rPr lang="en-US" sz="1600" dirty="0" smtClean="0"/>
              <a:t>coupled.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7260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For Skaritka\Update 2 May 2014\BNL_cryomodule_30-04-2014_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10667"/>
            <a:ext cx="7024255" cy="486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0"/>
            <a:ext cx="6136704" cy="11521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BNL Crab </a:t>
            </a:r>
            <a:r>
              <a:rPr lang="en-US" dirty="0"/>
              <a:t>Cavity Cryomodule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093527" y="2207566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Tuner actuator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96200" y="446149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80K shield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96200" y="2859057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FPC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91100" y="5874982"/>
            <a:ext cx="3695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Cavity </a:t>
            </a:r>
            <a:r>
              <a:rPr lang="en-US" dirty="0" smtClean="0"/>
              <a:t>tuner </a:t>
            </a:r>
            <a:r>
              <a:rPr lang="en-US" dirty="0" smtClean="0"/>
              <a:t>reaction </a:t>
            </a:r>
            <a:r>
              <a:rPr lang="en-US" dirty="0" smtClean="0"/>
              <a:t>cage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5874984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2K  Helium line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7764" y="990600"/>
            <a:ext cx="3692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Helium pumping </a:t>
            </a:r>
            <a:r>
              <a:rPr lang="en-US" dirty="0" smtClean="0"/>
              <a:t>manifold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486401" y="2438400"/>
            <a:ext cx="160712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849582" y="1371600"/>
            <a:ext cx="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133600" y="3160278"/>
            <a:ext cx="0" cy="27147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874327" y="3052266"/>
            <a:ext cx="182187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1"/>
          </p:cNvCxnSpPr>
          <p:nvPr/>
        </p:nvCxnSpPr>
        <p:spPr>
          <a:xfrm flipH="1">
            <a:off x="7360227" y="4692323"/>
            <a:ext cx="335973" cy="341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340927" y="5087645"/>
            <a:ext cx="0" cy="7873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91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990600" y="-259616"/>
            <a:ext cx="63936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pPr algn="ctr" eaLnBrk="1" hangingPunct="1"/>
            <a:r>
              <a:rPr lang="en-GB" sz="3200" dirty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+mj-cs"/>
              </a:rPr>
              <a:t>Analysis of Supporting </a:t>
            </a:r>
            <a:r>
              <a:rPr lang="en-GB" sz="3200" dirty="0" smtClean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+mj-cs"/>
              </a:rPr>
              <a:t>System </a:t>
            </a:r>
            <a:r>
              <a:rPr lang="en-GB" sz="3200" dirty="0">
                <a:solidFill>
                  <a:srgbClr val="FF0000"/>
                </a:solidFill>
                <a:latin typeface="Century Gothic" panose="020B0502020202020204" pitchFamily="34" charset="0"/>
                <a:ea typeface="+mj-ea"/>
                <a:cs typeface="+mj-cs"/>
              </a:rPr>
              <a:t>for gravity induced loads</a:t>
            </a:r>
          </a:p>
          <a:p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5312" y="1169725"/>
            <a:ext cx="9144000" cy="4524866"/>
            <a:chOff x="0" y="1219200"/>
            <a:chExt cx="9144000" cy="452486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19200"/>
              <a:ext cx="9144000" cy="452486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058100" y="1551047"/>
              <a:ext cx="13580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Fix support</a:t>
              </a:r>
              <a:endParaRPr lang="en-GB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57088" y="1567667"/>
              <a:ext cx="1638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Fixed support</a:t>
              </a:r>
              <a:endParaRPr lang="en-GB" sz="20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058100" y="1219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FPC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962400" y="1219200"/>
            <a:ext cx="2487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FPC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162800" y="2099826"/>
            <a:ext cx="2057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Cold </a:t>
            </a:r>
            <a:r>
              <a:rPr lang="en-US" sz="2000" dirty="0" smtClean="0"/>
              <a:t>mass is supported primarily by the rigid connection to the FPC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1101230" y="5181600"/>
            <a:ext cx="632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Rotation of the cold mass 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is 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constrained by rigid 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plates 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attached between the two cold masses</a:t>
            </a:r>
          </a:p>
        </p:txBody>
      </p:sp>
      <p:cxnSp>
        <p:nvCxnSpPr>
          <p:cNvPr id="20" name="Straight Arrow Connector 19"/>
          <p:cNvCxnSpPr>
            <a:stCxn id="11" idx="1"/>
          </p:cNvCxnSpPr>
          <p:nvPr/>
        </p:nvCxnSpPr>
        <p:spPr>
          <a:xfrm flipH="1">
            <a:off x="3652522" y="1718247"/>
            <a:ext cx="309878" cy="3885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781800" y="1680865"/>
            <a:ext cx="281612" cy="36619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581400" y="4089788"/>
            <a:ext cx="0" cy="10156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6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Section view of</a:t>
            </a:r>
            <a:r>
              <a:rPr lang="en-US" sz="2800" dirty="0" smtClean="0"/>
              <a:t> reaction </a:t>
            </a:r>
            <a:r>
              <a:rPr lang="en-US" sz="2800" dirty="0" smtClean="0"/>
              <a:t>frame </a:t>
            </a:r>
            <a:r>
              <a:rPr lang="en-US" sz="2800" dirty="0" smtClean="0"/>
              <a:t>and</a:t>
            </a:r>
            <a:r>
              <a:rPr lang="en-US" sz="2800" dirty="0" smtClean="0"/>
              <a:t> the cold mass assembly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86400" y="3276600"/>
            <a:ext cx="2048273" cy="1600200"/>
          </a:xfrm>
          <a:prstGeom prst="rect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05400" y="2438400"/>
            <a:ext cx="2590799" cy="29718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79"/>
          <a:stretch/>
        </p:blipFill>
        <p:spPr>
          <a:xfrm>
            <a:off x="668482" y="1240480"/>
            <a:ext cx="7280564" cy="453421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90600" y="5250872"/>
            <a:ext cx="533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Analysis shows the FPC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assemblies do provides  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adequate support for the cold mass with in the vacuum vessel.</a:t>
            </a:r>
            <a:endParaRPr lang="en-US" sz="20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934201" y="3581400"/>
            <a:ext cx="457199" cy="1524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24255" y="5105399"/>
            <a:ext cx="2112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Max. Cavity deflection of </a:t>
            </a:r>
          </a:p>
          <a:p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about 0.10mm </a:t>
            </a:r>
            <a:endParaRPr lang="en-US" sz="20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78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44811</TotalTime>
  <Pages>1</Pages>
  <Words>972</Words>
  <Application>Microsoft Office PowerPoint</Application>
  <PresentationFormat>On-screen Show (4:3)</PresentationFormat>
  <Paragraphs>158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  <vt:variant>
        <vt:lpstr>Custom Shows</vt:lpstr>
      </vt:variant>
      <vt:variant>
        <vt:i4>1</vt:i4>
      </vt:variant>
    </vt:vector>
  </HeadingPairs>
  <TitlesOfParts>
    <vt:vector size="32" baseType="lpstr">
      <vt:lpstr>Office Theme</vt:lpstr>
      <vt:lpstr>Double Quarter Wave Crab Cavity −  Cryomodule Design and Integration.</vt:lpstr>
      <vt:lpstr>Outline</vt:lpstr>
      <vt:lpstr>Cryomodule Operational and Geometric Requirements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Cryomodule system location at SPS </vt:lpstr>
      <vt:lpstr>Summary of heat loaded on the Crab Cavities cryomodule for the SPS tests </vt:lpstr>
      <vt:lpstr> Crab Cavity Cryomodule Concept   </vt:lpstr>
      <vt:lpstr>BNL Crab Cavity Cryomodule</vt:lpstr>
      <vt:lpstr>PowerPoint Presentation</vt:lpstr>
      <vt:lpstr>Section view of reaction frame and the cold mass assembly</vt:lpstr>
      <vt:lpstr> Crab Cavity Cryomodule</vt:lpstr>
      <vt:lpstr> Section of Cavity Cryomodule showing tuning Mechinisms</vt:lpstr>
      <vt:lpstr>BNL Crab Cavity Cryomodule Tuner Mechanism Assembly</vt:lpstr>
      <vt:lpstr>Crab Cavity Cryomodule Assembly</vt:lpstr>
      <vt:lpstr>Crab Cavity Cryomodule Assembly</vt:lpstr>
      <vt:lpstr>Crab Cavity Cryomodule Assembly</vt:lpstr>
      <vt:lpstr>Crab Cavity Cryomodule Assembly</vt:lpstr>
      <vt:lpstr>Crab Cavity Cryomodule Assembly</vt:lpstr>
      <vt:lpstr>Crab Cavity Cryomodule Cold Magnetic Shield Assembly</vt:lpstr>
      <vt:lpstr>Crab Cavity Cryomodule Shield Assembly</vt:lpstr>
      <vt:lpstr>Crab Cavity Cryomodule Tasks to still be performed</vt:lpstr>
      <vt:lpstr>DQWCC Cryomodule Summary</vt:lpstr>
      <vt:lpstr>Back up slides</vt:lpstr>
      <vt:lpstr>Beam Tube Configuration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Cryogenic System</vt:lpstr>
      <vt:lpstr>Custom Show 1</vt:lpstr>
    </vt:vector>
  </TitlesOfParts>
  <Company>LBNL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Division Future Plans</dc:title>
  <dc:subject>Berkeley Lab Generic Presentation</dc:subject>
  <dc:creator>PCuser</dc:creator>
  <cp:keywords>Presentation Generic</cp:keywords>
  <cp:lastModifiedBy>Skaritka, John</cp:lastModifiedBy>
  <cp:revision>1965</cp:revision>
  <cp:lastPrinted>2013-05-21T20:49:58Z</cp:lastPrinted>
  <dcterms:created xsi:type="dcterms:W3CDTF">2004-10-30T19:36:16Z</dcterms:created>
  <dcterms:modified xsi:type="dcterms:W3CDTF">2014-05-06T15:18:48Z</dcterms:modified>
</cp:coreProperties>
</file>