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9" r:id="rId5"/>
    <p:sldId id="260" r:id="rId6"/>
    <p:sldId id="261" r:id="rId7"/>
    <p:sldId id="276" r:id="rId8"/>
    <p:sldId id="285" r:id="rId9"/>
    <p:sldId id="289" r:id="rId10"/>
    <p:sldId id="292" r:id="rId11"/>
    <p:sldId id="293" r:id="rId12"/>
    <p:sldId id="294" r:id="rId13"/>
    <p:sldId id="290" r:id="rId14"/>
    <p:sldId id="277" r:id="rId15"/>
    <p:sldId id="286" r:id="rId16"/>
    <p:sldId id="288" r:id="rId17"/>
    <p:sldId id="295" r:id="rId18"/>
    <p:sldId id="296" r:id="rId19"/>
    <p:sldId id="287" r:id="rId20"/>
    <p:sldId id="297" r:id="rId21"/>
    <p:sldId id="282" r:id="rId22"/>
    <p:sldId id="279" r:id="rId23"/>
    <p:sldId id="284" r:id="rId24"/>
    <p:sldId id="27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9B5"/>
    <a:srgbClr val="5BC1E6"/>
    <a:srgbClr val="005872"/>
    <a:srgbClr val="284579"/>
    <a:srgbClr val="9CB0D5"/>
    <a:srgbClr val="386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46" autoAdjust="0"/>
    <p:restoredTop sz="94660"/>
  </p:normalViewPr>
  <p:slideViewPr>
    <p:cSldViewPr snapToGrid="0" snapToObjects="1">
      <p:cViewPr>
        <p:scale>
          <a:sx n="86" d="100"/>
          <a:sy n="86" d="100"/>
        </p:scale>
        <p:origin x="-17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9D43E-4356-4A72-B907-68C58E76F9B6}" type="datetimeFigureOut">
              <a:rPr lang="en-GB" smtClean="0"/>
              <a:t>05/05/2014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CA94C-10D4-472C-915F-F1EE2D9FA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362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CA94C-10D4-472C-915F-F1EE2D9FA66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87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14" y="1861231"/>
            <a:ext cx="4149834" cy="1998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310" y="1608069"/>
            <a:ext cx="3978489" cy="2506731"/>
          </a:xfrm>
        </p:spPr>
        <p:txBody>
          <a:bodyPr/>
          <a:lstStyle>
            <a:lvl1pPr algn="l">
              <a:lnSpc>
                <a:spcPct val="100000"/>
              </a:lnSpc>
              <a:defRPr b="1" i="0">
                <a:solidFill>
                  <a:srgbClr val="005872"/>
                </a:solidFill>
                <a:effectLst>
                  <a:outerShdw blurRad="63500" dist="3175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229600" cy="182880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61279" y="1967225"/>
            <a:ext cx="0" cy="1786759"/>
          </a:xfrm>
          <a:prstGeom prst="line">
            <a:avLst/>
          </a:prstGeom>
          <a:ln>
            <a:solidFill>
              <a:srgbClr val="5BC1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HiLumi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LHC Design Study (a sub-system of HL-LHC) is co-funded by the European Commission within the Framework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7 Capacities Specific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, Grant Agreement 284404. 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30" y="6147097"/>
            <a:ext cx="493025" cy="401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290" y="6207140"/>
            <a:ext cx="417381" cy="28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7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err="1" smtClean="0"/>
              <a:t>jhnjkjhjkb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56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jhnjkjhjkb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189037"/>
            <a:ext cx="8229600" cy="5349240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>
                  <a:outerShdw blurRad="63500" dist="6350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12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jhnjkjhjkb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4038600" cy="5348922"/>
          </a:xfrm>
        </p:spPr>
        <p:txBody>
          <a:bodyPr/>
          <a:lstStyle>
            <a:lvl1pPr>
              <a:defRPr sz="3200"/>
            </a:lvl1pPr>
            <a:lvl2pPr marL="346075" indent="-228600">
              <a:defRPr sz="3200"/>
            </a:lvl2pPr>
            <a:lvl3pPr marL="452438" indent="-228600">
              <a:defRPr sz="2800"/>
            </a:lvl3pPr>
            <a:lvl4pPr marL="569913" indent="-228600">
              <a:defRPr sz="2800"/>
            </a:lvl4pPr>
            <a:lvl5pPr marL="685800" indent="-228600"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8"/>
            <a:ext cx="4038600" cy="5348922"/>
          </a:xfrm>
        </p:spPr>
        <p:txBody>
          <a:bodyPr/>
          <a:lstStyle>
            <a:lvl1pPr>
              <a:defRPr sz="3200"/>
            </a:lvl1pPr>
            <a:lvl2pPr marL="346075" indent="-228600">
              <a:defRPr sz="3200"/>
            </a:lvl2pPr>
            <a:lvl3pPr marL="452438" indent="-228600">
              <a:defRPr sz="2800"/>
            </a:lvl3pPr>
            <a:lvl4pPr marL="569913" indent="-228600">
              <a:defRPr sz="2800"/>
            </a:lvl4pPr>
            <a:lvl5pPr marL="685800" indent="-228600"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44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jhnjkjhjkb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9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jhnjkjhjkb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274638"/>
            <a:ext cx="8229600" cy="6263639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>
                  <a:outerShdw blurRad="63500" dist="6350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57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jhnjkjhjkb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51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55" y="-1"/>
            <a:ext cx="9157855" cy="6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85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5769864" y="3154680"/>
            <a:ext cx="6537962" cy="228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537960"/>
            <a:ext cx="41148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jhnjkjhjkb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37960"/>
            <a:ext cx="4572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19"/>
            <a:ext cx="8229600" cy="534924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2011-10-04_logoHiLumi561px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5" y="6163009"/>
            <a:ext cx="777850" cy="37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5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0" r:id="rId2"/>
    <p:sldLayoutId id="2147483659" r:id="rId3"/>
    <p:sldLayoutId id="2147483657" r:id="rId4"/>
    <p:sldLayoutId id="2147483654" r:id="rId5"/>
    <p:sldLayoutId id="2147483658" r:id="rId6"/>
    <p:sldLayoutId id="2147483655" r:id="rId7"/>
    <p:sldLayoutId id="2147483660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ct val="120000"/>
        </a:lnSpc>
        <a:spcBef>
          <a:spcPts val="600"/>
        </a:spcBef>
        <a:buClr>
          <a:srgbClr val="0089B5"/>
        </a:buClr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20000"/>
        </a:lnSpc>
        <a:spcBef>
          <a:spcPts val="400"/>
        </a:spcBef>
        <a:buClr>
          <a:srgbClr val="0089B5"/>
        </a:buClr>
        <a:buSzPct val="95000"/>
        <a:buFont typeface="Arial"/>
        <a:buChar char="•"/>
        <a:defRPr sz="32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lnSpc>
          <a:spcPct val="120000"/>
        </a:lnSpc>
        <a:spcBef>
          <a:spcPts val="0"/>
        </a:spcBef>
        <a:buClr>
          <a:schemeClr val="bg1">
            <a:lumMod val="50000"/>
          </a:schemeClr>
        </a:buClr>
        <a:buSzPct val="90000"/>
        <a:buFont typeface="Arial"/>
        <a:buChar char="•"/>
        <a:defRPr sz="2800" kern="1200" baseline="0">
          <a:solidFill>
            <a:schemeClr val="tx1">
              <a:lumMod val="50000"/>
              <a:lumOff val="50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357" y="1804084"/>
            <a:ext cx="4295647" cy="2018271"/>
          </a:xfrm>
        </p:spPr>
        <p:txBody>
          <a:bodyPr/>
          <a:lstStyle/>
          <a:p>
            <a:r>
              <a:rPr lang="en-GB" dirty="0" smtClean="0">
                <a:effectLst/>
              </a:rPr>
              <a:t>Side-loaded Cryomodule for UK 4-Rod tests on SPS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Thomas Jones, STFC, </a:t>
            </a:r>
            <a:r>
              <a:rPr lang="en-US" dirty="0" err="1" smtClean="0"/>
              <a:t>Daresbury</a:t>
            </a:r>
            <a:r>
              <a:rPr lang="en-US" dirty="0" smtClean="0"/>
              <a:t> Laboratory</a:t>
            </a:r>
            <a:endParaRPr lang="en-US" dirty="0"/>
          </a:p>
        </p:txBody>
      </p:sp>
      <p:pic>
        <p:nvPicPr>
          <p:cNvPr id="7170" name="Picture 1" descr="\\engserve\Staff\Fell, Barry\Public\Posters &amp; Presentations\STFC Templates\STFC 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297" y="4759111"/>
            <a:ext cx="248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05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Deformation and vibration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824065"/>
              </p:ext>
            </p:extLst>
          </p:nvPr>
        </p:nvGraphicFramePr>
        <p:xfrm>
          <a:off x="591321" y="1409391"/>
          <a:ext cx="3856854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272"/>
                <a:gridCol w="1305182"/>
                <a:gridCol w="12954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Mode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Case 1. (Hz)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Case 2. (Hz)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15.3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16.0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15.3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21.6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29.2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16.9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32.8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23.2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87.7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23.2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89.9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Max</a:t>
                      </a:r>
                      <a:r>
                        <a:rPr lang="en-GB" b="1" baseline="0" dirty="0" smtClean="0"/>
                        <a:t> </a:t>
                      </a:r>
                      <a:r>
                        <a:rPr lang="en-GB" b="1" baseline="0" dirty="0" err="1" smtClean="0"/>
                        <a:t>Def</a:t>
                      </a:r>
                      <a:endParaRPr lang="en-GB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0.23mm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0.09mm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Max Stress</a:t>
                      </a:r>
                      <a:endParaRPr lang="en-GB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21MPa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16MPa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5107357"/>
            <a:ext cx="4366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/>
              <a:t>Case 1. Cavities on couplers as designed with no inter-cavity supports.</a:t>
            </a:r>
          </a:p>
          <a:p>
            <a:pPr algn="just"/>
            <a:r>
              <a:rPr lang="en-GB" dirty="0" smtClean="0"/>
              <a:t>Case 2. Thermally neutral supports with couplers as designed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760" y="1081463"/>
            <a:ext cx="1343297" cy="18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1081463"/>
            <a:ext cx="1254634" cy="179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1497" y="2828380"/>
            <a:ext cx="3540718" cy="178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1497" y="4662181"/>
            <a:ext cx="3690590" cy="173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57568" y="1223090"/>
            <a:ext cx="9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Mode 1.</a:t>
            </a:r>
            <a:endParaRPr lang="en-GB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662057" y="1199774"/>
            <a:ext cx="9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Mode 2.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330664" y="3025610"/>
            <a:ext cx="9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Mode 3.</a:t>
            </a:r>
            <a:endParaRPr lang="en-GB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376383" y="4768803"/>
            <a:ext cx="9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Mode 4.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3683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t="19211" r="38281" b="17885"/>
          <a:stretch/>
        </p:blipFill>
        <p:spPr>
          <a:xfrm>
            <a:off x="5272088" y="568668"/>
            <a:ext cx="3500437" cy="4067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4" t="13061" r="16536" b="10924"/>
          <a:stretch/>
        </p:blipFill>
        <p:spPr>
          <a:xfrm>
            <a:off x="2344919" y="3199788"/>
            <a:ext cx="4074930" cy="3244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106659"/>
            <a:ext cx="44481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Input coupler is the responsibility of CERN.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The adjustment system shown would position the cavities prior to fitting the inter-cavity support.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The mounting points for the inter cavity support could then be measured and the inter cavity support structure holes drilled to suit.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92259"/>
            <a:ext cx="8229600" cy="914400"/>
          </a:xfrm>
        </p:spPr>
        <p:txBody>
          <a:bodyPr/>
          <a:lstStyle/>
          <a:p>
            <a:r>
              <a:rPr lang="en-GB" dirty="0" smtClean="0"/>
              <a:t>Input Coupler integration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588490" y="3397448"/>
            <a:ext cx="0" cy="1052632"/>
          </a:xfrm>
          <a:prstGeom prst="straightConnector1">
            <a:avLst/>
          </a:prstGeom>
          <a:ln w="28575">
            <a:gradFill>
              <a:gsLst>
                <a:gs pos="26000">
                  <a:srgbClr val="5BC1E6"/>
                </a:gs>
                <a:gs pos="88000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7658100" y="3645726"/>
            <a:ext cx="1119728" cy="46701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Thermal contraction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90110" y="3615987"/>
            <a:ext cx="1825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Ceramic</a:t>
            </a:r>
            <a:endParaRPr lang="en-GB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690110" y="3879233"/>
            <a:ext cx="285751" cy="4565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88443" y="5368050"/>
            <a:ext cx="1324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Beam vacuum</a:t>
            </a:r>
            <a:endParaRPr lang="en-GB" sz="14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410835" y="5530095"/>
            <a:ext cx="7801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245539" y="5811404"/>
            <a:ext cx="1324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Water cooling channel</a:t>
            </a:r>
            <a:endParaRPr lang="en-GB" sz="1400" dirty="0"/>
          </a:p>
        </p:txBody>
      </p:sp>
      <p:cxnSp>
        <p:nvCxnSpPr>
          <p:cNvPr id="26" name="Straight Arrow Connector 25"/>
          <p:cNvCxnSpPr>
            <a:stCxn id="25" idx="1"/>
          </p:cNvCxnSpPr>
          <p:nvPr/>
        </p:nvCxnSpPr>
        <p:spPr>
          <a:xfrm flipH="1" flipV="1">
            <a:off x="4382385" y="5958840"/>
            <a:ext cx="1863154" cy="1141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75968" y="4497171"/>
            <a:ext cx="1324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OVC mounting flange, based on ISO K 500 dimensions.</a:t>
            </a:r>
            <a:endParaRPr lang="en-GB" sz="14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798360" y="4659216"/>
            <a:ext cx="7801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419849" y="4812179"/>
            <a:ext cx="1324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Support ribs</a:t>
            </a:r>
            <a:endParaRPr lang="en-GB" sz="1400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5603027" y="4974224"/>
            <a:ext cx="816822" cy="2759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061360" y="3233824"/>
            <a:ext cx="1825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80K intercept</a:t>
            </a:r>
            <a:endParaRPr lang="en-GB" sz="14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6201196" y="3422686"/>
            <a:ext cx="706531" cy="114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08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Thermal shield overview</a:t>
            </a:r>
            <a:endParaRPr lang="en-GB" dirty="0"/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5812536" y="426018"/>
            <a:ext cx="3093720" cy="2152747"/>
            <a:chOff x="2628144" y="1521088"/>
            <a:chExt cx="4703481" cy="327606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6" t="54073" r="79289" b="27916"/>
            <a:stretch>
              <a:fillRect/>
            </a:stretch>
          </p:blipFill>
          <p:spPr bwMode="auto">
            <a:xfrm>
              <a:off x="2628144" y="3153923"/>
              <a:ext cx="3005186" cy="16432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4"/>
            <a:stretch>
              <a:fillRect/>
            </a:stretch>
          </p:blipFill>
          <p:spPr bwMode="auto">
            <a:xfrm>
              <a:off x="4277682" y="1521088"/>
              <a:ext cx="3053943" cy="2102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426723" y="2479811"/>
              <a:ext cx="1008896" cy="48705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2628144" y="2479811"/>
              <a:ext cx="1798579" cy="672900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5416389" y="2971990"/>
              <a:ext cx="19229" cy="180721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416389" y="2504163"/>
              <a:ext cx="217932" cy="649830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4186997" y="2966863"/>
              <a:ext cx="216650" cy="185848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/>
          <a:stretch/>
        </p:blipFill>
        <p:spPr bwMode="auto">
          <a:xfrm>
            <a:off x="609811" y="1554697"/>
            <a:ext cx="394892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t="12994" r="16417" b="14291"/>
          <a:stretch/>
        </p:blipFill>
        <p:spPr>
          <a:xfrm>
            <a:off x="4558731" y="3340625"/>
            <a:ext cx="4019956" cy="3054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3667" y="5748866"/>
            <a:ext cx="3979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Work performed by Manchester University undergraduate Andy May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880935" y="2631044"/>
            <a:ext cx="2892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Ref: Thomas Jones SPICE thermal test design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156278" y="1189038"/>
            <a:ext cx="1999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Flexure mounts arranged such that they create a fixed point at the centre of the shield.</a:t>
            </a:r>
            <a:endParaRPr lang="en-GB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530599" y="2109277"/>
            <a:ext cx="152400" cy="168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9211" y="4255460"/>
            <a:ext cx="1999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1050 </a:t>
            </a:r>
            <a:r>
              <a:rPr lang="en-GB" sz="1400" dirty="0" smtClean="0"/>
              <a:t>Aluminium shield</a:t>
            </a:r>
            <a:endParaRPr lang="en-GB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642533" y="3615268"/>
            <a:ext cx="736600" cy="640192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5470" y="3581400"/>
            <a:ext cx="1631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Aluminium alloy tubing</a:t>
            </a:r>
            <a:endParaRPr lang="en-GB" sz="14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945822" y="3148547"/>
            <a:ext cx="368300" cy="466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024596" y="4867911"/>
            <a:ext cx="2071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Removable side panels (fitted to frame during initial assembly)</a:t>
            </a:r>
            <a:endParaRPr lang="en-GB" sz="1400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3819747" y="5049500"/>
            <a:ext cx="738984" cy="187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439103" y="3389951"/>
            <a:ext cx="207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Thermal shield “Window frame”</a:t>
            </a:r>
            <a:endParaRPr lang="en-GB" sz="14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156200" y="3786160"/>
            <a:ext cx="245533" cy="3184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30010" y="1069471"/>
            <a:ext cx="3090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Flexures optimised for maximum stiffness at 1W heat leak – 2mm thick x 40mm chosen</a:t>
            </a:r>
            <a:endParaRPr lang="en-GB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754159" y="5983892"/>
            <a:ext cx="207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Panel mass = 14Kg each at 6mm thick</a:t>
            </a:r>
            <a:endParaRPr lang="en-GB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7454218" y="3467294"/>
            <a:ext cx="2071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Entire shield = 116Kg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4351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Thermal shield analysis </a:t>
            </a:r>
            <a:r>
              <a:rPr lang="en-GB" sz="2800" dirty="0" smtClean="0"/>
              <a:t>– Steady state</a:t>
            </a:r>
            <a:endParaRPr lang="en-GB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11865" r="51131" b="13548"/>
          <a:stretch>
            <a:fillRect/>
          </a:stretch>
        </p:blipFill>
        <p:spPr bwMode="auto">
          <a:xfrm>
            <a:off x="3663960" y="1070947"/>
            <a:ext cx="5457824" cy="345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2" t="15421" r="63480" b="25392"/>
          <a:stretch>
            <a:fillRect/>
          </a:stretch>
        </p:blipFill>
        <p:spPr bwMode="auto">
          <a:xfrm>
            <a:off x="791367" y="3755232"/>
            <a:ext cx="231775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23849" y="1054100"/>
            <a:ext cx="340995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 pitchFamily="34" charset="0"/>
              <a:buChar char="•"/>
              <a:defRPr sz="32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 pitchFamily="34" charset="0"/>
              <a:buChar char="•"/>
              <a:defRPr sz="3200"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 pitchFamily="34" charset="0"/>
              <a:buChar char="•"/>
              <a:defRPr sz="2800"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 pitchFamily="34" charset="0"/>
              <a:buChar char="•"/>
              <a:defRPr sz="28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GB" altLang="en-US" sz="1600" dirty="0">
                <a:solidFill>
                  <a:schemeClr val="tx1"/>
                </a:solidFill>
                <a:latin typeface="Lucida Grande"/>
              </a:rPr>
              <a:t>Pipes </a:t>
            </a:r>
            <a:r>
              <a:rPr lang="en-GB" altLang="en-US" sz="1600" dirty="0" smtClean="0">
                <a:solidFill>
                  <a:schemeClr val="tx1"/>
                </a:solidFill>
                <a:latin typeface="Lucida Grande"/>
              </a:rPr>
              <a:t>set at </a:t>
            </a:r>
            <a:r>
              <a:rPr lang="en-GB" altLang="en-US" sz="1600" dirty="0">
                <a:solidFill>
                  <a:schemeClr val="tx1"/>
                </a:solidFill>
                <a:latin typeface="Lucida Grande"/>
              </a:rPr>
              <a:t>80K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GB" altLang="en-US" sz="1600" dirty="0">
              <a:solidFill>
                <a:schemeClr val="tx1"/>
              </a:solidFill>
              <a:latin typeface="Lucida Grande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GB" altLang="en-US" sz="1600" dirty="0" smtClean="0">
                <a:solidFill>
                  <a:schemeClr val="tx1"/>
                </a:solidFill>
                <a:latin typeface="Lucida Grande"/>
              </a:rPr>
              <a:t>Calculated radiation </a:t>
            </a:r>
            <a:r>
              <a:rPr lang="en-GB" altLang="en-US" sz="1600" dirty="0">
                <a:solidFill>
                  <a:schemeClr val="tx1"/>
                </a:solidFill>
                <a:latin typeface="Lucida Grande"/>
              </a:rPr>
              <a:t>load of 5 W/m2 </a:t>
            </a:r>
            <a:r>
              <a:rPr lang="en-GB" altLang="en-US" sz="1600" dirty="0" smtClean="0">
                <a:solidFill>
                  <a:schemeClr val="tx1"/>
                </a:solidFill>
                <a:latin typeface="Lucida Grande"/>
              </a:rPr>
              <a:t>applied to </a:t>
            </a:r>
            <a:r>
              <a:rPr lang="en-GB" altLang="en-US" sz="1600" dirty="0">
                <a:solidFill>
                  <a:schemeClr val="tx1"/>
                </a:solidFill>
                <a:latin typeface="Lucida Grande"/>
              </a:rPr>
              <a:t>outer surfaces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GB" altLang="en-US" sz="1600" dirty="0">
              <a:solidFill>
                <a:schemeClr val="tx1"/>
              </a:solidFill>
              <a:latin typeface="Lucida Grande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GB" altLang="en-US" sz="1600" dirty="0">
                <a:solidFill>
                  <a:schemeClr val="tx1"/>
                </a:solidFill>
                <a:latin typeface="Lucida Grande"/>
              </a:rPr>
              <a:t>5W to beam pipe intercepts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GB" altLang="en-US" sz="1600" dirty="0">
              <a:solidFill>
                <a:schemeClr val="tx1"/>
              </a:solidFill>
              <a:latin typeface="Lucida Grande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GB" altLang="en-US" sz="1600" dirty="0">
                <a:solidFill>
                  <a:schemeClr val="tx1"/>
                </a:solidFill>
                <a:latin typeface="Lucida Grande"/>
              </a:rPr>
              <a:t>Convection coefficient of 5 W/m2K @300K to OVC (not shown)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t="11308" r="50677" b="27818"/>
          <a:stretch>
            <a:fillRect/>
          </a:stretch>
        </p:blipFill>
        <p:spPr bwMode="auto">
          <a:xfrm>
            <a:off x="3384231" y="4524377"/>
            <a:ext cx="3735069" cy="189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61860" y="5137897"/>
            <a:ext cx="1748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Heat leak ~1W per flexure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648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 pitchFamily="34" charset="0"/>
              <a:buChar char="•"/>
              <a:defRPr sz="32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 pitchFamily="34" charset="0"/>
              <a:buChar char="•"/>
              <a:defRPr sz="3200"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 pitchFamily="34" charset="0"/>
              <a:buChar char="•"/>
              <a:defRPr sz="2800"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 pitchFamily="34" charset="0"/>
              <a:buChar char="•"/>
              <a:defRPr sz="28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A850A6E6-7852-4C25-8635-1F4D940A2967}" type="slidenum">
              <a:rPr lang="en-US" altLang="en-US" sz="1200" smtClean="0">
                <a:solidFill>
                  <a:srgbClr val="7F7F7F"/>
                </a:solidFill>
                <a:latin typeface="Lucida Grande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200" smtClean="0">
              <a:solidFill>
                <a:srgbClr val="7F7F7F"/>
              </a:solidFill>
              <a:latin typeface="Lucida Grande"/>
            </a:endParaRP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t="23911" r="54311" b="30853"/>
          <a:stretch>
            <a:fillRect/>
          </a:stretch>
        </p:blipFill>
        <p:spPr bwMode="auto">
          <a:xfrm>
            <a:off x="276225" y="4076700"/>
            <a:ext cx="5195888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4" t="25078" r="61591" b="14314"/>
          <a:stretch>
            <a:fillRect/>
          </a:stretch>
        </p:blipFill>
        <p:spPr bwMode="auto">
          <a:xfrm>
            <a:off x="5795963" y="747713"/>
            <a:ext cx="2963862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8" t="11784" r="50900" b="12865"/>
          <a:stretch>
            <a:fillRect/>
          </a:stretch>
        </p:blipFill>
        <p:spPr bwMode="auto">
          <a:xfrm>
            <a:off x="250825" y="481013"/>
            <a:ext cx="5218113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Box 1"/>
          <p:cNvSpPr txBox="1">
            <a:spLocks noChangeArrowheads="1"/>
          </p:cNvSpPr>
          <p:nvPr/>
        </p:nvSpPr>
        <p:spPr bwMode="auto">
          <a:xfrm>
            <a:off x="5502744" y="4692893"/>
            <a:ext cx="365654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800" dirty="0" smtClean="0"/>
              <a:t>Thermal and gravitational load applied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GB" altLang="en-US" sz="18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800" dirty="0" smtClean="0"/>
              <a:t>Maximum deformation 2.9mm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GB" altLang="en-US" sz="18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800" dirty="0" smtClean="0"/>
              <a:t>Uniform shrinkage</a:t>
            </a: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6829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 pitchFamily="34" charset="0"/>
              <a:buChar char="•"/>
              <a:defRPr sz="32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 pitchFamily="34" charset="0"/>
              <a:buChar char="•"/>
              <a:defRPr sz="3200"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 pitchFamily="34" charset="0"/>
              <a:buChar char="•"/>
              <a:defRPr sz="2800"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 pitchFamily="34" charset="0"/>
              <a:buChar char="•"/>
              <a:defRPr sz="28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2FE72FA1-FF4E-4246-A831-A587AA1F149A}" type="slidenum">
              <a:rPr lang="en-US" altLang="en-US" sz="1200" smtClean="0">
                <a:solidFill>
                  <a:srgbClr val="7F7F7F"/>
                </a:solidFill>
                <a:latin typeface="Lucida Grande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200" smtClean="0">
              <a:solidFill>
                <a:srgbClr val="7F7F7F"/>
              </a:solidFill>
              <a:latin typeface="Lucida Grande"/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12030" r="50827" b="31429"/>
          <a:stretch>
            <a:fillRect/>
          </a:stretch>
        </p:blipFill>
        <p:spPr bwMode="auto">
          <a:xfrm>
            <a:off x="395288" y="765175"/>
            <a:ext cx="84597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5563" y="5045563"/>
            <a:ext cx="7299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Very localised max stress in shield following cool down 116MPa which is still below 80K yield for </a:t>
            </a:r>
            <a:r>
              <a:rPr lang="en-GB" dirty="0" smtClean="0"/>
              <a:t>tempered 1050 </a:t>
            </a:r>
            <a:r>
              <a:rPr lang="en-GB" dirty="0" smtClean="0"/>
              <a:t>Aluminium (120MPa)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Real stress in shield looks far lower ~30MPa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33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Flexure design</a:t>
            </a:r>
            <a:endParaRPr lang="en-GB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5" t="11790" r="50978" b="31429"/>
          <a:stretch>
            <a:fillRect/>
          </a:stretch>
        </p:blipFill>
        <p:spPr bwMode="auto">
          <a:xfrm>
            <a:off x="323850" y="1301750"/>
            <a:ext cx="8569325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93520" y="1866900"/>
            <a:ext cx="952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Yield of Grade 5 at RT.</a:t>
            </a:r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77240" y="2171700"/>
            <a:ext cx="716280" cy="304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35888" y="5550023"/>
            <a:ext cx="6712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Maximum stress in flexures at 2mm thick by 40mm wide – 521MPa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Yield of Grade 5 Titanium at 300K is 868MPa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40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9" t="11665" r="50838" b="12985"/>
          <a:stretch>
            <a:fillRect/>
          </a:stretch>
        </p:blipFill>
        <p:spPr bwMode="auto">
          <a:xfrm>
            <a:off x="0" y="1339850"/>
            <a:ext cx="4284663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0" t="12561" r="51083" b="12720"/>
          <a:stretch>
            <a:fillRect/>
          </a:stretch>
        </p:blipFill>
        <p:spPr bwMode="auto">
          <a:xfrm>
            <a:off x="3725333" y="3273302"/>
            <a:ext cx="5418667" cy="343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Cool down stresses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482351" y="1339850"/>
            <a:ext cx="4293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 full transient analysis of the shield will be performed.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However, as an initial estimation an analysis was run with one end of the shield at 80K and the other set to 300K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00103" y="4331898"/>
            <a:ext cx="35332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Maximum stress of 612MPa is in flexures and is acceptable.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Stresses in Aluminium panels are also at acceptable levels at ~40MPa.</a:t>
            </a:r>
            <a:endParaRPr lang="en-GB" dirty="0"/>
          </a:p>
        </p:txBody>
      </p:sp>
      <p:sp>
        <p:nvSpPr>
          <p:cNvPr id="34819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 pitchFamily="34" charset="0"/>
              <a:buChar char="•"/>
              <a:defRPr sz="32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 pitchFamily="34" charset="0"/>
              <a:buChar char="•"/>
              <a:defRPr sz="3200"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 pitchFamily="34" charset="0"/>
              <a:buChar char="•"/>
              <a:defRPr sz="2800"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 pitchFamily="34" charset="0"/>
              <a:buChar char="•"/>
              <a:defRPr sz="28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1F15952E-B1FD-4A66-84B8-217B567D7751}" type="slidenum">
              <a:rPr lang="en-US" altLang="en-US" sz="1200" smtClean="0">
                <a:solidFill>
                  <a:srgbClr val="7F7F7F"/>
                </a:solidFill>
                <a:latin typeface="Lucida Grande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200" smtClean="0">
              <a:solidFill>
                <a:srgbClr val="7F7F7F"/>
              </a:solidFill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46920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41686"/>
            <a:ext cx="8229600" cy="914400"/>
          </a:xfrm>
        </p:spPr>
        <p:txBody>
          <a:bodyPr/>
          <a:lstStyle/>
          <a:p>
            <a:r>
              <a:rPr lang="en-GB" dirty="0" smtClean="0"/>
              <a:t>OVC Pressure analysis </a:t>
            </a:r>
            <a:r>
              <a:rPr lang="en-GB" sz="2400" dirty="0" smtClean="0"/>
              <a:t>– Atmospheric pressure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0813" y="3864732"/>
            <a:ext cx="3831659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Max deformation = 1.8mm</a:t>
            </a:r>
          </a:p>
          <a:p>
            <a:endParaRPr lang="en-GB" dirty="0" smtClean="0"/>
          </a:p>
          <a:p>
            <a:r>
              <a:rPr lang="en-GB" dirty="0" smtClean="0"/>
              <a:t>Max deformation on coupler mounting points = 0.1mm</a:t>
            </a:r>
          </a:p>
          <a:p>
            <a:endParaRPr lang="en-GB" dirty="0" smtClean="0"/>
          </a:p>
          <a:p>
            <a:r>
              <a:rPr lang="en-GB" dirty="0" smtClean="0"/>
              <a:t>However, analysis does not include adjustment plates which would add additional stiffness.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9690" y="1128770"/>
            <a:ext cx="38316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0.1MPa applied to external surfaces, gravity and cavity string mass also applied.</a:t>
            </a:r>
          </a:p>
          <a:p>
            <a:endParaRPr lang="en-GB" dirty="0"/>
          </a:p>
          <a:p>
            <a:r>
              <a:rPr lang="en-GB" dirty="0" smtClean="0">
                <a:solidFill>
                  <a:srgbClr val="00B050"/>
                </a:solidFill>
              </a:rPr>
              <a:t>Max stress 189MPa</a:t>
            </a:r>
          </a:p>
          <a:p>
            <a:endParaRPr lang="en-GB" dirty="0" smtClean="0"/>
          </a:p>
          <a:p>
            <a:r>
              <a:rPr lang="en-GB" dirty="0" smtClean="0"/>
              <a:t>Yield strength of S355 is 355MPa</a:t>
            </a:r>
          </a:p>
          <a:p>
            <a:endParaRPr lang="en-GB" dirty="0" smtClean="0"/>
          </a:p>
          <a:p>
            <a:r>
              <a:rPr lang="en-GB" dirty="0" smtClean="0"/>
              <a:t>Acceptable stress 355/1.5 = 237MPa</a:t>
            </a:r>
            <a:endParaRPr lang="en-GB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23565" y="3743303"/>
            <a:ext cx="871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07524" y="6168628"/>
            <a:ext cx="263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Total mass = 1770Kg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"/>
          <a:stretch/>
        </p:blipFill>
        <p:spPr bwMode="auto">
          <a:xfrm>
            <a:off x="4037482" y="3904917"/>
            <a:ext cx="4566167" cy="258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/>
          <a:stretch/>
        </p:blipFill>
        <p:spPr bwMode="auto">
          <a:xfrm>
            <a:off x="4010487" y="1076223"/>
            <a:ext cx="4655668" cy="259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19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4" t="20840" r="50864" b="8459"/>
          <a:stretch>
            <a:fillRect/>
          </a:stretch>
        </p:blipFill>
        <p:spPr bwMode="auto">
          <a:xfrm>
            <a:off x="457200" y="1189038"/>
            <a:ext cx="83978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Module in SPS</a:t>
            </a:r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054357" y="2118360"/>
            <a:ext cx="1047204" cy="3110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651553" y="1547187"/>
            <a:ext cx="362465" cy="2865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6101561" y="1906021"/>
            <a:ext cx="1202724" cy="38717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RF Input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152266" y="1265554"/>
            <a:ext cx="1515762" cy="38717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Cryo</a:t>
            </a:r>
            <a:r>
              <a:rPr lang="en-GB" dirty="0" smtClean="0">
                <a:solidFill>
                  <a:schemeClr val="tx1"/>
                </a:solidFill>
              </a:rPr>
              <a:t> services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651553" y="5148871"/>
            <a:ext cx="465438" cy="280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798040" y="5106192"/>
            <a:ext cx="1853513" cy="64629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Sliding support table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7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6197"/>
            <a:ext cx="8229600" cy="534924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Module overview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Cavity String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Inter-cavity supports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Thermal shield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OVC pressure analysis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SPS integration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3335"/>
            <a:ext cx="8229600" cy="914400"/>
          </a:xfrm>
        </p:spPr>
        <p:txBody>
          <a:bodyPr/>
          <a:lstStyle/>
          <a:p>
            <a:r>
              <a:rPr lang="en-GB" dirty="0" smtClean="0"/>
              <a:t>Specification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573668"/>
              </p:ext>
            </p:extLst>
          </p:nvPr>
        </p:nvGraphicFramePr>
        <p:xfrm>
          <a:off x="884202" y="1097735"/>
          <a:ext cx="7622745" cy="4709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1147"/>
                <a:gridCol w="1057730"/>
                <a:gridCol w="3033868"/>
              </a:tblGrid>
              <a:tr h="594173">
                <a:tc gridSpan="2">
                  <a:txBody>
                    <a:bodyPr/>
                    <a:lstStyle/>
                    <a:p>
                      <a:r>
                        <a:rPr lang="en-GB" sz="1800" dirty="0" smtClean="0"/>
                        <a:t>CERN-ACC-NOTE-2013-003:Table 9</a:t>
                      </a:r>
                      <a:endParaRPr lang="en-GB" sz="1800" dirty="0"/>
                    </a:p>
                  </a:txBody>
                  <a:tcPr marL="91444" marR="91444" marT="45722" marB="45722" anchor="ctr"/>
                </a:tc>
                <a:tc h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44" marR="91444" marT="45722" marB="45722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DL</a:t>
                      </a:r>
                      <a:r>
                        <a:rPr lang="en-GB" sz="1800" baseline="0" dirty="0" smtClean="0"/>
                        <a:t> Cryomodule</a:t>
                      </a:r>
                      <a:endParaRPr lang="en-GB" sz="1800" dirty="0"/>
                    </a:p>
                  </a:txBody>
                  <a:tcPr marL="91444" marR="91444" marT="45722" marB="45722" anchor="ctr"/>
                </a:tc>
              </a:tr>
              <a:tr h="64010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Cryomodule</a:t>
                      </a:r>
                      <a:r>
                        <a:rPr lang="en-GB" sz="1800" baseline="0" dirty="0" smtClean="0"/>
                        <a:t> Z length</a:t>
                      </a:r>
                      <a:endParaRPr lang="en-GB" sz="1800" dirty="0"/>
                    </a:p>
                  </a:txBody>
                  <a:tcPr marL="91444" marR="91444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3000mm</a:t>
                      </a:r>
                      <a:endParaRPr lang="en-GB" sz="1800" dirty="0"/>
                    </a:p>
                  </a:txBody>
                  <a:tcPr marL="91444" marR="91444" marT="45722" marB="45722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2590mm (For 4ROD</a:t>
                      </a:r>
                      <a:r>
                        <a:rPr lang="en-GB" sz="1800" baseline="0" dirty="0" smtClean="0"/>
                        <a:t> this could be reduced)</a:t>
                      </a:r>
                      <a:endParaRPr lang="en-GB" sz="1800" dirty="0"/>
                    </a:p>
                  </a:txBody>
                  <a:tcPr marL="91444" marR="91444" marT="45722" marB="45722" anchor="ctr">
                    <a:solidFill>
                      <a:srgbClr val="00B050"/>
                    </a:solidFill>
                  </a:tcPr>
                </a:tc>
              </a:tr>
              <a:tr h="64010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Cavity axis to inner module edge</a:t>
                      </a:r>
                      <a:endParaRPr lang="en-GB" sz="1800" dirty="0"/>
                    </a:p>
                  </a:txBody>
                  <a:tcPr marL="91444" marR="91444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420mm</a:t>
                      </a:r>
                      <a:endParaRPr lang="en-GB" sz="1800" dirty="0"/>
                    </a:p>
                  </a:txBody>
                  <a:tcPr marL="91444" marR="91444" marT="45722" marB="45722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405mm</a:t>
                      </a:r>
                      <a:endParaRPr lang="en-GB" sz="1800" dirty="0"/>
                    </a:p>
                  </a:txBody>
                  <a:tcPr marL="91444" marR="91444" marT="45722" marB="45722" anchor="ctr">
                    <a:solidFill>
                      <a:srgbClr val="00B050"/>
                    </a:solidFill>
                  </a:tcPr>
                </a:tc>
              </a:tr>
              <a:tr h="64010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Cavity axis to outer module edge</a:t>
                      </a:r>
                      <a:endParaRPr lang="en-GB" sz="1800" dirty="0"/>
                    </a:p>
                  </a:txBody>
                  <a:tcPr marL="91444" marR="91444"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680mm</a:t>
                      </a:r>
                      <a:endParaRPr lang="en-GB" sz="1800" dirty="0"/>
                    </a:p>
                  </a:txBody>
                  <a:tcPr marL="91444" marR="91444" marT="45722" marB="45722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455mm</a:t>
                      </a:r>
                      <a:endParaRPr lang="en-GB" sz="1800" dirty="0"/>
                    </a:p>
                  </a:txBody>
                  <a:tcPr marL="91444" marR="91444" marT="45722" marB="45722" anchor="ctr">
                    <a:solidFill>
                      <a:srgbClr val="00B050"/>
                    </a:solidFill>
                  </a:tcPr>
                </a:tc>
              </a:tr>
              <a:tr h="64010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Cavity axis</a:t>
                      </a:r>
                      <a:r>
                        <a:rPr lang="en-GB" sz="1800" baseline="0" dirty="0" smtClean="0"/>
                        <a:t> to underside of module</a:t>
                      </a:r>
                      <a:endParaRPr lang="en-GB" sz="1800" dirty="0"/>
                    </a:p>
                  </a:txBody>
                  <a:tcPr marL="91444" marR="91444"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700mm</a:t>
                      </a:r>
                      <a:endParaRPr lang="en-GB" sz="1800" dirty="0"/>
                    </a:p>
                  </a:txBody>
                  <a:tcPr marL="91444" marR="91444" marT="45722" marB="45722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540mm (remaining</a:t>
                      </a:r>
                      <a:r>
                        <a:rPr lang="en-GB" sz="1800" baseline="0" dirty="0" smtClean="0"/>
                        <a:t> 160mm for X,Y,Z positioning assembly).</a:t>
                      </a:r>
                      <a:endParaRPr lang="en-GB" sz="1800" dirty="0"/>
                    </a:p>
                  </a:txBody>
                  <a:tcPr marL="91444" marR="91444" marT="45722" marB="45722" anchor="ctr">
                    <a:solidFill>
                      <a:srgbClr val="00B050"/>
                    </a:solidFill>
                  </a:tcPr>
                </a:tc>
              </a:tr>
              <a:tr h="64010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Cavity axis to top of coupler</a:t>
                      </a:r>
                      <a:endParaRPr lang="en-GB" sz="1800" dirty="0"/>
                    </a:p>
                  </a:txBody>
                  <a:tcPr marL="91444" marR="91444"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800mm</a:t>
                      </a:r>
                      <a:endParaRPr lang="en-GB" sz="1800" dirty="0"/>
                    </a:p>
                  </a:txBody>
                  <a:tcPr marL="91444" marR="91444" marT="45722" marB="45722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1175mm</a:t>
                      </a:r>
                      <a:r>
                        <a:rPr lang="en-GB" sz="1800" baseline="0" dirty="0" smtClean="0"/>
                        <a:t> (is this acceptable? It appears in the SPS CAD model that this may be feasible).</a:t>
                      </a:r>
                      <a:endParaRPr lang="en-GB" sz="1800" dirty="0"/>
                    </a:p>
                  </a:txBody>
                  <a:tcPr marL="91444" marR="91444" marT="45722" marB="45722" anchor="ctr">
                    <a:solidFill>
                      <a:srgbClr val="FFC000"/>
                    </a:solidFill>
                  </a:tcPr>
                </a:tc>
              </a:tr>
              <a:tr h="64010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Cavity axis to SPS floor</a:t>
                      </a:r>
                      <a:endParaRPr lang="en-GB" sz="1800" dirty="0"/>
                    </a:p>
                  </a:txBody>
                  <a:tcPr marL="91444" marR="91444"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1200mm</a:t>
                      </a:r>
                    </a:p>
                  </a:txBody>
                  <a:tcPr marL="91444" marR="91444" marT="45722" marB="45722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1200mm</a:t>
                      </a:r>
                      <a:endParaRPr lang="en-GB" sz="1800" dirty="0"/>
                    </a:p>
                  </a:txBody>
                  <a:tcPr marL="91444" marR="91444" marT="45722" marB="45722"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32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 and Further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459" y="1257299"/>
            <a:ext cx="8151341" cy="5217642"/>
          </a:xfrm>
        </p:spPr>
        <p:txBody>
          <a:bodyPr>
            <a:noAutofit/>
          </a:bodyPr>
          <a:lstStyle/>
          <a:p>
            <a:r>
              <a:rPr lang="en-GB" sz="1700" dirty="0" smtClean="0"/>
              <a:t>A conceptual cryomodule for the UK 4-Rod cavity has been developed.</a:t>
            </a:r>
          </a:p>
          <a:p>
            <a:r>
              <a:rPr lang="en-GB" sz="1700" dirty="0" smtClean="0"/>
              <a:t>The side loaded approach improves access during assembly, operation and commissioning, which has been considered advantageous for this technology demonstrator module.</a:t>
            </a:r>
          </a:p>
          <a:p>
            <a:r>
              <a:rPr lang="en-GB" sz="1700" dirty="0" smtClean="0"/>
              <a:t>A novel thermally neutral inter-cavity support concept has been designed.</a:t>
            </a:r>
          </a:p>
          <a:p>
            <a:r>
              <a:rPr lang="en-GB" sz="1700" dirty="0" smtClean="0"/>
              <a:t>The thermal shield design has advanced to include initial thermal simulations and design of the flexure mounting system.</a:t>
            </a:r>
          </a:p>
          <a:p>
            <a:r>
              <a:rPr lang="en-GB" sz="1700" dirty="0" smtClean="0"/>
              <a:t>Further work may be required to stiffen the outer wall of the coupler if cavity string stiffness is deemed too low.</a:t>
            </a:r>
          </a:p>
          <a:p>
            <a:r>
              <a:rPr lang="en-GB" sz="1700" dirty="0" smtClean="0"/>
              <a:t>The outer vacuum vessel has been studied to ensure it can withstand its operational load, however, the feasibility of using it as a magnetic shield needs to be studied.</a:t>
            </a:r>
          </a:p>
          <a:p>
            <a:r>
              <a:rPr lang="en-GB" sz="1700" dirty="0" smtClean="0"/>
              <a:t>The mass of the OVC is high, further studies will be performed to try to reduce mass without affecting performance.</a:t>
            </a:r>
          </a:p>
          <a:p>
            <a:r>
              <a:rPr lang="en-GB" sz="1700" dirty="0" smtClean="0"/>
              <a:t>The cryomodule fits within the SPS envelope except for the overall height.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54" y="1594370"/>
            <a:ext cx="5534025" cy="437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156" y="216069"/>
            <a:ext cx="8229600" cy="914400"/>
          </a:xfrm>
        </p:spPr>
        <p:txBody>
          <a:bodyPr/>
          <a:lstStyle/>
          <a:p>
            <a:r>
              <a:rPr lang="en-GB" dirty="0" smtClean="0"/>
              <a:t>4ROD cryomodule design overview</a:t>
            </a:r>
            <a:endParaRPr lang="en-GB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3575" y="990600"/>
            <a:ext cx="2933699" cy="235475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911850" y="2832100"/>
            <a:ext cx="2296390" cy="5651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57891" y="3137003"/>
            <a:ext cx="843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2590mm</a:t>
            </a:r>
            <a:endParaRPr lang="en-GB" sz="12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351520" y="2987040"/>
            <a:ext cx="257176" cy="28638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408669" y="3080146"/>
            <a:ext cx="843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860mm</a:t>
            </a:r>
            <a:endParaRPr lang="en-GB" sz="1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758346" y="1069442"/>
            <a:ext cx="0" cy="165618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00037" y="1557685"/>
            <a:ext cx="843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1720mm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127463" y="1246184"/>
            <a:ext cx="1825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Cryogenics interface</a:t>
            </a:r>
            <a:endParaRPr lang="en-GB" sz="14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878579" y="1419185"/>
            <a:ext cx="539116" cy="4236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100" y="4867774"/>
            <a:ext cx="182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2mm thick Mu</a:t>
            </a:r>
          </a:p>
          <a:p>
            <a:r>
              <a:rPr lang="en-GB" sz="1400" dirty="0" smtClean="0"/>
              <a:t>Metal Magnetic shield</a:t>
            </a:r>
            <a:endParaRPr lang="en-GB" sz="14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259498" y="4762501"/>
            <a:ext cx="468255" cy="3490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065864" y="4762500"/>
            <a:ext cx="974516" cy="822194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73767" y="5906774"/>
            <a:ext cx="26590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Module positioning system</a:t>
            </a:r>
          </a:p>
          <a:p>
            <a:pPr algn="ctr"/>
            <a:r>
              <a:rPr lang="en-GB" sz="1400" dirty="0" smtClean="0"/>
              <a:t>Same as used on other SPS equipment.</a:t>
            </a:r>
            <a:endParaRPr lang="en-GB" sz="1400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4575095" y="5713109"/>
            <a:ext cx="111917" cy="2526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0854" y="5379146"/>
            <a:ext cx="2152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1050 Aluminium</a:t>
            </a:r>
          </a:p>
          <a:p>
            <a:r>
              <a:rPr lang="en-GB" sz="1400" dirty="0" smtClean="0"/>
              <a:t>Thermal shield (80K)</a:t>
            </a:r>
            <a:endParaRPr lang="en-GB" sz="1400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4450" y="3969606"/>
            <a:ext cx="2248646" cy="247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522546" y="3607182"/>
            <a:ext cx="2132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u="sng" dirty="0" smtClean="0"/>
              <a:t>SPIRAL 2 Quarter wave resonator cryomodule (</a:t>
            </a:r>
            <a:r>
              <a:rPr lang="en-GB" sz="1000" u="sng" dirty="0" err="1" smtClean="0"/>
              <a:t>Bernaudin</a:t>
            </a:r>
            <a:r>
              <a:rPr lang="en-GB" sz="1000" u="sng" dirty="0" smtClean="0"/>
              <a:t> et al.)</a:t>
            </a:r>
            <a:endParaRPr lang="en-GB" sz="1000" u="sng" dirty="0"/>
          </a:p>
        </p:txBody>
      </p:sp>
      <p:sp>
        <p:nvSpPr>
          <p:cNvPr id="29" name="TextBox 28"/>
          <p:cNvSpPr txBox="1"/>
          <p:nvPr/>
        </p:nvSpPr>
        <p:spPr>
          <a:xfrm>
            <a:off x="5722620" y="6511230"/>
            <a:ext cx="328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Ref : Design of the Low-Beta, Quarter-wave Resonator and its Cryomodule for the SPIRAL 2 Project. </a:t>
            </a:r>
            <a:r>
              <a:rPr lang="en-GB" sz="1000" dirty="0" err="1" smtClean="0"/>
              <a:t>Bernaudin</a:t>
            </a:r>
            <a:r>
              <a:rPr lang="en-GB" sz="1000" dirty="0" smtClean="0"/>
              <a:t> et al.</a:t>
            </a:r>
            <a:endParaRPr lang="en-GB" sz="1000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040380" y="5111532"/>
            <a:ext cx="756270" cy="788096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259498" y="5899628"/>
            <a:ext cx="2619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Additional length added to module to allow compatibility with other cavities.</a:t>
            </a:r>
            <a:endParaRPr lang="en-GB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341470" y="1246184"/>
            <a:ext cx="182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Fundamental power coupler waveguides</a:t>
            </a:r>
            <a:endParaRPr lang="en-GB" sz="1400" dirty="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1973580" y="1769404"/>
            <a:ext cx="193724" cy="1924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1817489"/>
            <a:ext cx="18258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Outer Vacuum Chamber, made from Carbon Steel for additional magnetic shielding</a:t>
            </a:r>
            <a:endParaRPr lang="en-GB" sz="1400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335956" y="2343268"/>
            <a:ext cx="391797" cy="3084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7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698994" y="651062"/>
            <a:ext cx="8103240" cy="5368932"/>
            <a:chOff x="698994" y="651062"/>
            <a:chExt cx="8103240" cy="536893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994" y="651062"/>
              <a:ext cx="8103240" cy="5340325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064" y="704785"/>
              <a:ext cx="3943376" cy="531520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</a:t>
            </a:fld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315313" y="5635701"/>
            <a:ext cx="27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Total mass supported by outer wall of FPC = ~250Kg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Cavity String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-135927" y="5357161"/>
            <a:ext cx="1552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In vacuum all metal valve</a:t>
            </a:r>
            <a:endParaRPr lang="en-GB" sz="1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41405" y="5083311"/>
            <a:ext cx="472161" cy="311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20778" y="5598278"/>
            <a:ext cx="171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Vertical HOM absorber</a:t>
            </a:r>
            <a:endParaRPr lang="en-GB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163330" y="5231472"/>
            <a:ext cx="78259" cy="3668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99783" y="5231472"/>
            <a:ext cx="171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Horizontal HOM absorber</a:t>
            </a:r>
            <a:endParaRPr lang="en-GB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135395" y="4706944"/>
            <a:ext cx="189470" cy="5798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1681" y="2500062"/>
            <a:ext cx="171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Cavity in Helium Vessel</a:t>
            </a:r>
            <a:endParaRPr lang="en-GB" sz="14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643449" y="2072871"/>
            <a:ext cx="877329" cy="9504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7200" y="1770072"/>
            <a:ext cx="1715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LOM absorber</a:t>
            </a:r>
            <a:endParaRPr lang="en-GB" sz="14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482811" y="3023282"/>
            <a:ext cx="622985" cy="5272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558747" y="1390120"/>
            <a:ext cx="313037" cy="236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375455" y="998701"/>
            <a:ext cx="171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Fundamental Power Coupler</a:t>
            </a:r>
            <a:endParaRPr lang="en-GB" sz="1400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6561287" y="897924"/>
            <a:ext cx="498540" cy="4327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810557" y="500042"/>
            <a:ext cx="1451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FPC support system</a:t>
            </a:r>
            <a:endParaRPr lang="en-GB" sz="1400" dirty="0"/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7308868" y="3550504"/>
            <a:ext cx="500601" cy="3452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308868" y="3906088"/>
            <a:ext cx="1451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End lever tuning system</a:t>
            </a:r>
            <a:endParaRPr lang="en-GB" sz="1400" dirty="0"/>
          </a:p>
        </p:txBody>
      </p:sp>
      <p:cxnSp>
        <p:nvCxnSpPr>
          <p:cNvPr id="43" name="Straight Arrow Connector 42"/>
          <p:cNvCxnSpPr/>
          <p:nvPr/>
        </p:nvCxnSpPr>
        <p:spPr>
          <a:xfrm flipH="1" flipV="1">
            <a:off x="5923005" y="3895801"/>
            <a:ext cx="562079" cy="6145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984482" y="4520677"/>
            <a:ext cx="1824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1mm thick </a:t>
            </a:r>
            <a:r>
              <a:rPr lang="en-GB" sz="1400" dirty="0" err="1" smtClean="0"/>
              <a:t>Cryoperm</a:t>
            </a:r>
            <a:r>
              <a:rPr lang="en-GB" sz="1400" dirty="0" smtClean="0"/>
              <a:t> magnetic shielding</a:t>
            </a:r>
            <a:endParaRPr lang="en-GB" sz="1400" dirty="0"/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5149678" y="4481264"/>
            <a:ext cx="254345" cy="3438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838623" y="4825134"/>
            <a:ext cx="1451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Inter-cavity support</a:t>
            </a:r>
            <a:endParaRPr lang="en-GB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1213566" y="5799296"/>
            <a:ext cx="15898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2K – 300K transition bellows with 80K intercept</a:t>
            </a:r>
            <a:endParaRPr lang="en-GB" sz="1400" dirty="0"/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1804600" y="4853912"/>
            <a:ext cx="203887" cy="9453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11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Inter-cavity support options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49" y="1590674"/>
            <a:ext cx="2924176" cy="3926749"/>
          </a:xfrm>
          <a:prstGeom prst="rect">
            <a:avLst/>
          </a:prstGeom>
        </p:spPr>
      </p:pic>
      <p:pic>
        <p:nvPicPr>
          <p:cNvPr id="5" name="Content Placeholder 7"/>
          <p:cNvPicPr>
            <a:picLocks noGrp="1"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850" y="454523"/>
            <a:ext cx="4428206" cy="2428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5707" y="3292369"/>
            <a:ext cx="3434992" cy="29179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3899" y="5517423"/>
            <a:ext cx="2733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Shaft system: Fixed at one end with linear bearings at the other.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133850" y="2852307"/>
            <a:ext cx="4965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Side support: fixed at one end, rollers incorporated at the other.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760984" y="5794422"/>
            <a:ext cx="279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Thermally neutral rigid supports.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771650" y="4751334"/>
            <a:ext cx="150855" cy="8093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0"/>
          </p:cNvCxnSpPr>
          <p:nvPr/>
        </p:nvCxnSpPr>
        <p:spPr>
          <a:xfrm flipV="1">
            <a:off x="2090737" y="3175473"/>
            <a:ext cx="338138" cy="2341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843587" y="2543176"/>
            <a:ext cx="0" cy="3396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7239000" y="5676900"/>
            <a:ext cx="147637" cy="2125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33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Thermally Neutral Inter-cavity support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44053" y="1189038"/>
            <a:ext cx="67271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Invar integrated contraction from room temperature to 2K is L</a:t>
            </a:r>
            <a:r>
              <a:rPr lang="en-GB" baseline="-25000" dirty="0" smtClean="0"/>
              <a:t>i</a:t>
            </a:r>
            <a:r>
              <a:rPr lang="en-GB" dirty="0"/>
              <a:t> </a:t>
            </a:r>
            <a:r>
              <a:rPr lang="en-GB" dirty="0" smtClean="0"/>
              <a:t>x (0.037/100)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304 Stainless steel </a:t>
            </a:r>
            <a:r>
              <a:rPr lang="en-GB" dirty="0"/>
              <a:t>contraction from room temperature to 2K is </a:t>
            </a:r>
            <a:r>
              <a:rPr lang="en-GB" dirty="0" err="1" smtClean="0"/>
              <a:t>L</a:t>
            </a:r>
            <a:r>
              <a:rPr lang="en-GB" baseline="-25000" dirty="0" err="1" smtClean="0"/>
              <a:t>ss</a:t>
            </a:r>
            <a:r>
              <a:rPr lang="en-GB" dirty="0" smtClean="0"/>
              <a:t> </a:t>
            </a:r>
            <a:r>
              <a:rPr lang="en-GB" dirty="0"/>
              <a:t>x </a:t>
            </a:r>
            <a:r>
              <a:rPr lang="en-GB" dirty="0" smtClean="0"/>
              <a:t>(0.306/100)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Therefore;</a:t>
            </a:r>
          </a:p>
          <a:p>
            <a:pPr lvl="1" algn="ctr"/>
            <a:r>
              <a:rPr lang="en-GB" dirty="0" smtClean="0"/>
              <a:t>2L</a:t>
            </a:r>
            <a:r>
              <a:rPr lang="en-GB" baseline="-25000" dirty="0" smtClean="0"/>
              <a:t>i </a:t>
            </a:r>
            <a:r>
              <a:rPr lang="en-GB" dirty="0"/>
              <a:t>x </a:t>
            </a:r>
            <a:r>
              <a:rPr lang="en-GB" dirty="0" smtClean="0"/>
              <a:t>(0.037/100) = </a:t>
            </a:r>
            <a:r>
              <a:rPr lang="en-GB" dirty="0" err="1"/>
              <a:t>L</a:t>
            </a:r>
            <a:r>
              <a:rPr lang="en-GB" baseline="-25000" dirty="0" err="1"/>
              <a:t>ss</a:t>
            </a:r>
            <a:r>
              <a:rPr lang="en-GB" dirty="0"/>
              <a:t> x (0.306/100</a:t>
            </a:r>
            <a:r>
              <a:rPr lang="en-GB" dirty="0" smtClean="0"/>
              <a:t>) </a:t>
            </a:r>
          </a:p>
          <a:p>
            <a:pPr lvl="1" algn="ctr"/>
            <a:r>
              <a:rPr lang="en-GB" dirty="0" smtClean="0"/>
              <a:t>AND</a:t>
            </a:r>
          </a:p>
          <a:p>
            <a:pPr lvl="1" algn="ctr"/>
            <a:r>
              <a:rPr lang="en-GB" dirty="0" smtClean="0"/>
              <a:t>2L</a:t>
            </a:r>
            <a:r>
              <a:rPr lang="en-GB" baseline="-25000" dirty="0" smtClean="0"/>
              <a:t>i</a:t>
            </a:r>
            <a:r>
              <a:rPr lang="en-GB" dirty="0"/>
              <a:t> </a:t>
            </a:r>
            <a:r>
              <a:rPr lang="en-GB" dirty="0" smtClean="0"/>
              <a:t>– </a:t>
            </a:r>
            <a:r>
              <a:rPr lang="en-GB" dirty="0" err="1" smtClean="0"/>
              <a:t>L</a:t>
            </a:r>
            <a:r>
              <a:rPr lang="en-GB" baseline="-25000" dirty="0" err="1" smtClean="0"/>
              <a:t>ss</a:t>
            </a:r>
            <a:r>
              <a:rPr lang="en-GB" baseline="-25000" dirty="0" smtClean="0"/>
              <a:t> </a:t>
            </a:r>
            <a:r>
              <a:rPr lang="en-GB" dirty="0"/>
              <a:t>= </a:t>
            </a:r>
            <a:r>
              <a:rPr lang="en-GB" dirty="0" smtClean="0"/>
              <a:t>903mm (distance between fixed points)</a:t>
            </a:r>
          </a:p>
          <a:p>
            <a:pPr lvl="1" algn="ctr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So,  2Li x (0.037/100) = (2Li – 903) x (0.306/100)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Solving the simultaneous equation gives L</a:t>
            </a:r>
            <a:r>
              <a:rPr lang="en-GB" baseline="-25000" dirty="0" smtClean="0"/>
              <a:t>i </a:t>
            </a:r>
            <a:r>
              <a:rPr lang="en-GB" dirty="0"/>
              <a:t>= </a:t>
            </a:r>
            <a:r>
              <a:rPr lang="en-GB" dirty="0" smtClean="0"/>
              <a:t>513.6mm and </a:t>
            </a:r>
            <a:r>
              <a:rPr lang="en-GB" dirty="0" err="1" smtClean="0"/>
              <a:t>Lss</a:t>
            </a:r>
            <a:r>
              <a:rPr lang="en-GB" dirty="0" smtClean="0"/>
              <a:t> = 127.2mm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926327" y="4917818"/>
            <a:ext cx="7177045" cy="789116"/>
            <a:chOff x="1181100" y="5058376"/>
            <a:chExt cx="7177045" cy="789116"/>
          </a:xfrm>
        </p:grpSpPr>
        <p:sp>
          <p:nvSpPr>
            <p:cNvPr id="5" name="Rectangle 4"/>
            <p:cNvSpPr/>
            <p:nvPr/>
          </p:nvSpPr>
          <p:spPr>
            <a:xfrm>
              <a:off x="3771900" y="5058376"/>
              <a:ext cx="4586245" cy="281116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181100" y="5566376"/>
              <a:ext cx="4586245" cy="281116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71900" y="5339492"/>
              <a:ext cx="1995445" cy="226884"/>
            </a:xfrm>
            <a:prstGeom prst="rect">
              <a:avLst/>
            </a:prstGeom>
            <a:solidFill>
              <a:srgbClr val="00B05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638550" y="5504657"/>
              <a:ext cx="1752600" cy="54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62381" y="5344254"/>
              <a:ext cx="1752600" cy="54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38197" y="5198934"/>
            <a:ext cx="88130" cy="773241"/>
            <a:chOff x="838197" y="5198934"/>
            <a:chExt cx="88130" cy="773241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926327" y="5198934"/>
              <a:ext cx="0" cy="773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838200" y="5258272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838199" y="5364099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838198" y="5464047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838197" y="5566376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838197" y="5672203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838197" y="5781796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 rot="10800000">
            <a:off x="8103372" y="4702979"/>
            <a:ext cx="77512" cy="680079"/>
            <a:chOff x="838197" y="5198934"/>
            <a:chExt cx="88130" cy="773241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926327" y="5198934"/>
              <a:ext cx="0" cy="773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838200" y="5258272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838199" y="5364099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838198" y="5464047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838197" y="5566376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838197" y="5672203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838197" y="5781796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029" y="1155170"/>
            <a:ext cx="1219771" cy="349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0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Thermally Neutral Inter-cavity support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926328" y="4917818"/>
            <a:ext cx="7177044" cy="789116"/>
            <a:chOff x="1181101" y="5058376"/>
            <a:chExt cx="7177044" cy="789116"/>
          </a:xfrm>
        </p:grpSpPr>
        <p:sp>
          <p:nvSpPr>
            <p:cNvPr id="5" name="Rectangle 4"/>
            <p:cNvSpPr/>
            <p:nvPr/>
          </p:nvSpPr>
          <p:spPr>
            <a:xfrm>
              <a:off x="4162381" y="5058376"/>
              <a:ext cx="4195764" cy="281116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181101" y="5566376"/>
              <a:ext cx="4210050" cy="281116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162381" y="5339492"/>
              <a:ext cx="1228769" cy="226884"/>
            </a:xfrm>
            <a:prstGeom prst="rect">
              <a:avLst/>
            </a:prstGeom>
            <a:solidFill>
              <a:srgbClr val="00B05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638550" y="5504657"/>
              <a:ext cx="1308873" cy="54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48973" y="5344254"/>
              <a:ext cx="1266008" cy="54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38197" y="5198934"/>
            <a:ext cx="88130" cy="773241"/>
            <a:chOff x="838197" y="5198934"/>
            <a:chExt cx="88130" cy="773241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926327" y="5198934"/>
              <a:ext cx="0" cy="773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838200" y="5258272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838199" y="5364099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838198" y="5464047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838197" y="5566376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838197" y="5672203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838197" y="5781796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0800000">
            <a:off x="8103372" y="4702979"/>
            <a:ext cx="77512" cy="680079"/>
            <a:chOff x="838197" y="5198934"/>
            <a:chExt cx="88130" cy="773241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926327" y="5198934"/>
              <a:ext cx="0" cy="773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838200" y="5258272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838199" y="5364099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838198" y="5464047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838197" y="5566376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838197" y="5672203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838197" y="5781796"/>
              <a:ext cx="88127" cy="105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544053" y="1189038"/>
            <a:ext cx="67271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Invar integrated contraction from room temperature to 2K is L</a:t>
            </a:r>
            <a:r>
              <a:rPr lang="en-GB" baseline="-25000" dirty="0" smtClean="0"/>
              <a:t>i</a:t>
            </a:r>
            <a:r>
              <a:rPr lang="en-GB" dirty="0"/>
              <a:t> </a:t>
            </a:r>
            <a:r>
              <a:rPr lang="en-GB" dirty="0" smtClean="0"/>
              <a:t>x (0.037/100)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304 Stainless steel </a:t>
            </a:r>
            <a:r>
              <a:rPr lang="en-GB" dirty="0"/>
              <a:t>contraction from room temperature to 2K is </a:t>
            </a:r>
            <a:r>
              <a:rPr lang="en-GB" dirty="0" err="1" smtClean="0"/>
              <a:t>L</a:t>
            </a:r>
            <a:r>
              <a:rPr lang="en-GB" baseline="-25000" dirty="0" err="1" smtClean="0"/>
              <a:t>ss</a:t>
            </a:r>
            <a:r>
              <a:rPr lang="en-GB" dirty="0" smtClean="0"/>
              <a:t> </a:t>
            </a:r>
            <a:r>
              <a:rPr lang="en-GB" dirty="0"/>
              <a:t>x </a:t>
            </a:r>
            <a:r>
              <a:rPr lang="en-GB" dirty="0" smtClean="0"/>
              <a:t>(0.306/100)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Therefore;</a:t>
            </a:r>
          </a:p>
          <a:p>
            <a:pPr lvl="1" algn="ctr"/>
            <a:r>
              <a:rPr lang="en-GB" dirty="0" smtClean="0"/>
              <a:t>2L</a:t>
            </a:r>
            <a:r>
              <a:rPr lang="en-GB" baseline="-25000" dirty="0" smtClean="0"/>
              <a:t>i </a:t>
            </a:r>
            <a:r>
              <a:rPr lang="en-GB" dirty="0"/>
              <a:t>x </a:t>
            </a:r>
            <a:r>
              <a:rPr lang="en-GB" dirty="0" smtClean="0"/>
              <a:t>(0.037/100) = </a:t>
            </a:r>
            <a:r>
              <a:rPr lang="en-GB" dirty="0" err="1"/>
              <a:t>L</a:t>
            </a:r>
            <a:r>
              <a:rPr lang="en-GB" baseline="-25000" dirty="0" err="1"/>
              <a:t>ss</a:t>
            </a:r>
            <a:r>
              <a:rPr lang="en-GB" dirty="0"/>
              <a:t> x (0.306/100</a:t>
            </a:r>
            <a:r>
              <a:rPr lang="en-GB" dirty="0" smtClean="0"/>
              <a:t>) </a:t>
            </a:r>
          </a:p>
          <a:p>
            <a:pPr lvl="1" algn="ctr"/>
            <a:r>
              <a:rPr lang="en-GB" dirty="0" smtClean="0"/>
              <a:t>AND</a:t>
            </a:r>
          </a:p>
          <a:p>
            <a:pPr lvl="1" algn="ctr"/>
            <a:r>
              <a:rPr lang="en-GB" dirty="0" smtClean="0"/>
              <a:t>2L</a:t>
            </a:r>
            <a:r>
              <a:rPr lang="en-GB" baseline="-25000" dirty="0" smtClean="0"/>
              <a:t>i</a:t>
            </a:r>
            <a:r>
              <a:rPr lang="en-GB" dirty="0"/>
              <a:t> </a:t>
            </a:r>
            <a:r>
              <a:rPr lang="en-GB" dirty="0" smtClean="0"/>
              <a:t>– </a:t>
            </a:r>
            <a:r>
              <a:rPr lang="en-GB" dirty="0" err="1" smtClean="0"/>
              <a:t>L</a:t>
            </a:r>
            <a:r>
              <a:rPr lang="en-GB" baseline="-25000" dirty="0" err="1" smtClean="0"/>
              <a:t>ss</a:t>
            </a:r>
            <a:r>
              <a:rPr lang="en-GB" baseline="-25000" dirty="0" smtClean="0"/>
              <a:t> </a:t>
            </a:r>
            <a:r>
              <a:rPr lang="en-GB" dirty="0"/>
              <a:t>= </a:t>
            </a:r>
            <a:r>
              <a:rPr lang="en-GB" dirty="0" smtClean="0"/>
              <a:t>903mm (distance between fixed points)</a:t>
            </a:r>
          </a:p>
          <a:p>
            <a:pPr lvl="1" algn="ctr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So,  2Li x (0.037/100) = (2Li – 903) x (0.306/100)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Solving the simultaneous equation gives L</a:t>
            </a:r>
            <a:r>
              <a:rPr lang="en-GB" baseline="-25000" dirty="0" smtClean="0"/>
              <a:t>i </a:t>
            </a:r>
            <a:r>
              <a:rPr lang="en-GB" dirty="0"/>
              <a:t>= </a:t>
            </a:r>
            <a:r>
              <a:rPr lang="en-GB" dirty="0" smtClean="0"/>
              <a:t>513.6mm and </a:t>
            </a:r>
            <a:r>
              <a:rPr lang="en-GB" dirty="0" err="1" smtClean="0"/>
              <a:t>Lss</a:t>
            </a:r>
            <a:r>
              <a:rPr lang="en-GB" dirty="0" smtClean="0"/>
              <a:t> = 127.2mm</a:t>
            </a:r>
            <a:endParaRPr lang="en-GB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029" y="1153526"/>
            <a:ext cx="1219771" cy="349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FEA of support system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2025" y="3884052"/>
            <a:ext cx="3914775" cy="214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7"/>
          <a:stretch/>
        </p:blipFill>
        <p:spPr bwMode="auto">
          <a:xfrm>
            <a:off x="4774710" y="1226600"/>
            <a:ext cx="4112000" cy="189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283" y="1142481"/>
            <a:ext cx="4349080" cy="204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133" y="3786289"/>
            <a:ext cx="4270692" cy="234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1040" y="3175600"/>
            <a:ext cx="771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With the mass of the cavity string the maximum stress in the support structure is 16MPa, deflections are all &lt;100</a:t>
            </a:r>
            <a:r>
              <a:rPr lang="el-GR" dirty="0" smtClean="0"/>
              <a:t>μ</a:t>
            </a:r>
            <a:r>
              <a:rPr lang="en-GB" dirty="0" smtClean="0"/>
              <a:t>m with cavity centres deflection by &lt;40</a:t>
            </a:r>
            <a:r>
              <a:rPr lang="el-GR" dirty="0" smtClean="0"/>
              <a:t>μ</a:t>
            </a:r>
            <a:r>
              <a:rPr lang="en-GB" dirty="0" smtClean="0"/>
              <a:t>m.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77295" y="6129086"/>
            <a:ext cx="81894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After cool down stresses remain low, at around 12MPa in the support structure. (Note lower stress than room temperature, likely due to increased stiffness of materials).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42059" y="5385590"/>
            <a:ext cx="2217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Stress anomaly at bolted interface</a:t>
            </a:r>
            <a:endParaRPr lang="en-GB" sz="16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783080" y="4617720"/>
            <a:ext cx="672743" cy="95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19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9</a:t>
            </a:fld>
            <a:endParaRPr lang="en-US"/>
          </a:p>
        </p:txBody>
      </p:sp>
      <p:pic>
        <p:nvPicPr>
          <p:cNvPr id="5" name="shrinkag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303" y="990600"/>
            <a:ext cx="8682137" cy="4531995"/>
          </a:xfrm>
        </p:spPr>
      </p:pic>
    </p:spTree>
    <p:extLst>
      <p:ext uri="{BB962C8B-B14F-4D97-AF65-F5344CB8AC3E}">
        <p14:creationId xmlns:p14="http://schemas.microsoft.com/office/powerpoint/2010/main" val="262106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HiLumiLHC_Presentatio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65F00B9AFF9D4DB8D423D62D364FE5" ma:contentTypeVersion="0" ma:contentTypeDescription="Create a new document." ma:contentTypeScope="" ma:versionID="1f5c5222447e6795847028ce554a3f6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2125E1-CCB4-4909-BE88-A72A822A6F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A7ED259-6AEE-4E24-A95A-9729541A61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553D58-F42B-43B9-BDA1-90638D0CBA0D}">
  <ds:schemaRefs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HiLumiLHC_PresentationTemplate</Template>
  <TotalTime>16032</TotalTime>
  <Words>1212</Words>
  <Application>Microsoft Office PowerPoint</Application>
  <PresentationFormat>On-screen Show (4:3)</PresentationFormat>
  <Paragraphs>222</Paragraphs>
  <Slides>21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HiLumiLHC_PresentationTemplate</vt:lpstr>
      <vt:lpstr>Side-loaded Cryomodule for UK 4-Rod tests on SPS</vt:lpstr>
      <vt:lpstr>Contents</vt:lpstr>
      <vt:lpstr>4ROD cryomodule design overview</vt:lpstr>
      <vt:lpstr>Cavity String</vt:lpstr>
      <vt:lpstr>Inter-cavity support options</vt:lpstr>
      <vt:lpstr>Thermally Neutral Inter-cavity support</vt:lpstr>
      <vt:lpstr>Thermally Neutral Inter-cavity support</vt:lpstr>
      <vt:lpstr>FEA of support system</vt:lpstr>
      <vt:lpstr>PowerPoint Presentation</vt:lpstr>
      <vt:lpstr>Deformation and vibration</vt:lpstr>
      <vt:lpstr>Input Coupler integration</vt:lpstr>
      <vt:lpstr>Thermal shield overview</vt:lpstr>
      <vt:lpstr>Thermal shield analysis – Steady state</vt:lpstr>
      <vt:lpstr>PowerPoint Presentation</vt:lpstr>
      <vt:lpstr>PowerPoint Presentation</vt:lpstr>
      <vt:lpstr>Flexure design</vt:lpstr>
      <vt:lpstr>Cool down stresses</vt:lpstr>
      <vt:lpstr>OVC Pressure analysis – Atmospheric pressure</vt:lpstr>
      <vt:lpstr>Module in SPS</vt:lpstr>
      <vt:lpstr>Specification</vt:lpstr>
      <vt:lpstr>Conclusions and Further work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Cecile Noels</dc:creator>
  <cp:lastModifiedBy>user</cp:lastModifiedBy>
  <cp:revision>104</cp:revision>
  <dcterms:created xsi:type="dcterms:W3CDTF">2011-12-13T14:40:13Z</dcterms:created>
  <dcterms:modified xsi:type="dcterms:W3CDTF">2014-05-05T10:49:27Z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0x0101003D65F00B9AFF9D4DB8D423D62D364FE5</vt:lpwstr>
  </property>
</Properties>
</file>