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41"/>
  </p:notesMasterIdLst>
  <p:handoutMasterIdLst>
    <p:handoutMasterId r:id="rId42"/>
  </p:handoutMasterIdLst>
  <p:sldIdLst>
    <p:sldId id="257" r:id="rId2"/>
    <p:sldId id="258" r:id="rId3"/>
    <p:sldId id="313" r:id="rId4"/>
    <p:sldId id="370" r:id="rId5"/>
    <p:sldId id="371" r:id="rId6"/>
    <p:sldId id="332" r:id="rId7"/>
    <p:sldId id="372" r:id="rId8"/>
    <p:sldId id="378" r:id="rId9"/>
    <p:sldId id="365" r:id="rId10"/>
    <p:sldId id="366" r:id="rId11"/>
    <p:sldId id="367" r:id="rId12"/>
    <p:sldId id="379" r:id="rId13"/>
    <p:sldId id="380" r:id="rId14"/>
    <p:sldId id="328" r:id="rId15"/>
    <p:sldId id="347" r:id="rId16"/>
    <p:sldId id="348" r:id="rId17"/>
    <p:sldId id="326" r:id="rId18"/>
    <p:sldId id="346" r:id="rId19"/>
    <p:sldId id="329" r:id="rId20"/>
    <p:sldId id="364" r:id="rId21"/>
    <p:sldId id="362" r:id="rId22"/>
    <p:sldId id="354" r:id="rId23"/>
    <p:sldId id="360" r:id="rId24"/>
    <p:sldId id="352" r:id="rId25"/>
    <p:sldId id="374" r:id="rId26"/>
    <p:sldId id="375" r:id="rId27"/>
    <p:sldId id="376" r:id="rId28"/>
    <p:sldId id="377" r:id="rId29"/>
    <p:sldId id="331" r:id="rId30"/>
    <p:sldId id="342" r:id="rId31"/>
    <p:sldId id="323" r:id="rId32"/>
    <p:sldId id="361" r:id="rId33"/>
    <p:sldId id="363" r:id="rId34"/>
    <p:sldId id="373" r:id="rId35"/>
    <p:sldId id="349" r:id="rId36"/>
    <p:sldId id="345" r:id="rId37"/>
    <p:sldId id="314" r:id="rId38"/>
    <p:sldId id="353" r:id="rId39"/>
    <p:sldId id="355" r:id="rId40"/>
  </p:sldIdLst>
  <p:sldSz cx="9144000" cy="6858000" type="screen4x3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00FF"/>
    <a:srgbClr val="99FF66"/>
    <a:srgbClr val="99CCFF"/>
    <a:srgbClr val="CCFF99"/>
    <a:srgbClr val="EEFEDA"/>
    <a:srgbClr val="EBFFB3"/>
    <a:srgbClr val="1D4F9F"/>
    <a:srgbClr val="25408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6" autoAdjust="0"/>
    <p:restoredTop sz="99645" autoAdjust="0"/>
  </p:normalViewPr>
  <p:slideViewPr>
    <p:cSldViewPr snapToGrid="0">
      <p:cViewPr>
        <p:scale>
          <a:sx n="85" d="100"/>
          <a:sy n="85" d="100"/>
        </p:scale>
        <p:origin x="-15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8240"/>
    </p:cViewPr>
  </p:sorterViewPr>
  <p:notesViewPr>
    <p:cSldViewPr snapToGrid="0" snapToObjects="1">
      <p:cViewPr varScale="1">
        <p:scale>
          <a:sx n="66" d="100"/>
          <a:sy n="66" d="100"/>
        </p:scale>
        <p:origin x="-3288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65784" y="8917458"/>
            <a:ext cx="415966" cy="2800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8184" tIns="62448" rIns="128184" bIns="62448" anchor="ctr">
            <a:spAutoFit/>
          </a:bodyPr>
          <a:lstStyle/>
          <a:p>
            <a:pPr algn="r" defTabSz="1298575">
              <a:defRPr/>
            </a:pPr>
            <a:fld id="{F752B1B1-5586-4E15-8AED-7BA5A6AD5113}" type="slidenum">
              <a:rPr lang="en-US" sz="1000" b="0">
                <a:cs typeface="+mn-cs"/>
              </a:rPr>
              <a:pPr algn="r" defTabSz="1298575">
                <a:defRPr/>
              </a:pPr>
              <a:t>‹#›</a:t>
            </a:fld>
            <a:endParaRPr lang="en-US" sz="10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12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322" y="4420997"/>
            <a:ext cx="5144867" cy="4188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184" tIns="62448" rIns="128184" bIns="62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2213" y="704850"/>
            <a:ext cx="4637087" cy="34782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21938" y="8841993"/>
            <a:ext cx="559812" cy="415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8184" tIns="62448" rIns="128184" bIns="62448" anchor="ctr">
            <a:spAutoFit/>
          </a:bodyPr>
          <a:lstStyle/>
          <a:p>
            <a:pPr algn="r" defTabSz="1298575">
              <a:defRPr/>
            </a:pPr>
            <a:fld id="{AE436D56-BC2B-430C-A5AE-24920E72B34B}" type="slidenum">
              <a:rPr lang="en-US" sz="1900" b="0">
                <a:cs typeface="+mn-cs"/>
              </a:rPr>
              <a:pPr algn="r" defTabSz="1298575">
                <a:defRPr/>
              </a:pPr>
              <a:t>‹#›</a:t>
            </a:fld>
            <a:endParaRPr lang="en-US" sz="19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811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96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chemeClr val="tx1"/>
                </a:solidFill>
                <a:effectLst/>
              </a:rPr>
              <a:t>HyeKyoung Park</a:t>
            </a:r>
          </a:p>
          <a:p>
            <a:endParaRPr lang="en-US" sz="2000" baseline="0" dirty="0" smtClean="0">
              <a:solidFill>
                <a:schemeClr val="tx1"/>
              </a:solidFill>
              <a:effectLst/>
            </a:endParaRP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Center for Accelerator Science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Old Dominion University</a:t>
            </a:r>
            <a:endParaRPr lang="en-US" sz="2000" baseline="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gif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latin typeface="Times New Roman" pitchFamily="18" charset="0"/>
                <a:cs typeface="+mn-cs"/>
              </a:rPr>
              <a:t>Page </a:t>
            </a:r>
            <a:fld id="{1B5B5EA7-2DCA-4A86-8031-B157A36EB5B6}" type="slidenum">
              <a:rPr lang="en-US" sz="800" b="0" i="1" smtClean="0">
                <a:latin typeface="Times New Roman" pitchFamily="18" charset="0"/>
                <a:cs typeface="+mn-cs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latin typeface="Times New Roman" pitchFamily="18" charset="0"/>
              <a:cs typeface="+mn-cs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RF Dipole Cavity</a:t>
            </a:r>
            <a:br>
              <a:rPr lang="en-US" dirty="0" smtClean="0"/>
            </a:br>
            <a:r>
              <a:rPr lang="en-US" dirty="0" smtClean="0"/>
              <a:t>Integration in Cryomodule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05283"/>
            <a:ext cx="4586177" cy="457200"/>
          </a:xfrm>
        </p:spPr>
        <p:txBody>
          <a:bodyPr/>
          <a:lstStyle/>
          <a:p>
            <a:r>
              <a:rPr lang="en-US" dirty="0" smtClean="0"/>
              <a:t>Crab Cavity System External Review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813005" y="177292"/>
            <a:ext cx="4293743" cy="457200"/>
          </a:xfrm>
        </p:spPr>
        <p:txBody>
          <a:bodyPr/>
          <a:lstStyle/>
          <a:p>
            <a:r>
              <a:rPr lang="en-US" dirty="0" smtClean="0"/>
              <a:t>BNL, 5-6 May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2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Vessel Analysis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264630"/>
            <a:ext cx="83629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57053" y="1274592"/>
            <a:ext cx="3829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smtClean="0"/>
              <a:t>Peak stress areas over 50MPa</a:t>
            </a:r>
            <a:endParaRPr lang="en-US" sz="2000" b="0" dirty="0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 bwMode="auto">
          <a:xfrm flipH="1">
            <a:off x="2792507" y="1674702"/>
            <a:ext cx="1779494" cy="3066110"/>
          </a:xfrm>
          <a:prstGeom prst="straightConnector1">
            <a:avLst/>
          </a:prstGeom>
          <a:noFill/>
          <a:ln w="1905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572000" y="1674702"/>
            <a:ext cx="514350" cy="1039923"/>
          </a:xfrm>
          <a:prstGeom prst="straightConnector1">
            <a:avLst/>
          </a:prstGeom>
          <a:noFill/>
          <a:ln w="1905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572000" y="1674702"/>
            <a:ext cx="2781300" cy="906573"/>
          </a:xfrm>
          <a:prstGeom prst="straightConnector1">
            <a:avLst/>
          </a:prstGeom>
          <a:noFill/>
          <a:ln w="1905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6494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Vessel Analysis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941725"/>
            <a:ext cx="77533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523631"/>
            <a:ext cx="2309812" cy="268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895350"/>
            <a:ext cx="1771650" cy="3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614" y="4909643"/>
            <a:ext cx="5020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General membrane stress below 50 MPa throughout the cavity.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Peak stress areas over 50 MPa still satisfies the criteria.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3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Deformation – Helium Vessel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r="7009" b="9903"/>
          <a:stretch/>
        </p:blipFill>
        <p:spPr bwMode="auto">
          <a:xfrm>
            <a:off x="546100" y="1244600"/>
            <a:ext cx="81153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10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Deformation – Cavity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r="6769" b="13285"/>
          <a:stretch/>
        </p:blipFill>
        <p:spPr bwMode="auto">
          <a:xfrm>
            <a:off x="609600" y="1193800"/>
            <a:ext cx="79248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01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29"/>
            <a:ext cx="9144000" cy="826936"/>
          </a:xfrm>
        </p:spPr>
        <p:txBody>
          <a:bodyPr/>
          <a:lstStyle/>
          <a:p>
            <a:r>
              <a:rPr lang="en-US" dirty="0" smtClean="0"/>
              <a:t>Cryomodule Design Evolution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7" y="1151082"/>
            <a:ext cx="4738161" cy="256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LHC Crab\Presentations\CC13 Dec 2013\Capture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77" y="1859733"/>
            <a:ext cx="4709689" cy="31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5986" r="14287" b="4564"/>
          <a:stretch/>
        </p:blipFill>
        <p:spPr bwMode="auto">
          <a:xfrm>
            <a:off x="3645611" y="2870867"/>
            <a:ext cx="5264728" cy="313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78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Support Analysis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1594" y="1053753"/>
            <a:ext cx="8229600" cy="4951511"/>
          </a:xfrm>
        </p:spPr>
        <p:txBody>
          <a:bodyPr>
            <a:normAutofit/>
          </a:bodyPr>
          <a:lstStyle/>
          <a:p>
            <a:r>
              <a:rPr lang="en-US" sz="1400" dirty="0" smtClean="0"/>
              <a:t>Model of the dressed cavity to simulate the size, shape, material and weight.</a:t>
            </a:r>
          </a:p>
          <a:p>
            <a:r>
              <a:rPr lang="en-US" sz="1400" dirty="0" smtClean="0"/>
              <a:t>The support rails are fixed to the downstream helium vessel at the reinforcing rings and two additional attachment rails on each side.</a:t>
            </a:r>
          </a:p>
          <a:p>
            <a:r>
              <a:rPr lang="en-US" sz="1400" dirty="0" smtClean="0"/>
              <a:t>The upstream cavity is supported vertically using frictionless wheels and laterally by frictionless contacts with the rails at two places on each side.</a:t>
            </a:r>
          </a:p>
          <a:p>
            <a:r>
              <a:rPr lang="en-US" sz="1400" dirty="0" smtClean="0"/>
              <a:t>The top surface of both coupler flanges is a fixed support.</a:t>
            </a:r>
          </a:p>
          <a:p>
            <a:r>
              <a:rPr lang="en-US" sz="1400" dirty="0" smtClean="0"/>
              <a:t>The loads are standard gravity in the -z direction and cooldown to 2 K.</a:t>
            </a:r>
          </a:p>
          <a:p>
            <a:r>
              <a:rPr lang="en-US" sz="1400" dirty="0" smtClean="0"/>
              <a:t>Different boundary cases are repeated.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07944" y="3070076"/>
            <a:ext cx="5609220" cy="3136759"/>
            <a:chOff x="614654" y="928300"/>
            <a:chExt cx="8224546" cy="5554820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4654" y="1600200"/>
              <a:ext cx="7914691" cy="452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>
              <a:stCxn id="10" idx="2"/>
            </p:cNvCxnSpPr>
            <p:nvPr/>
          </p:nvCxnSpPr>
          <p:spPr>
            <a:xfrm>
              <a:off x="2286001" y="2752285"/>
              <a:ext cx="685799" cy="11534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371600" y="2000701"/>
              <a:ext cx="1828800" cy="751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FF"/>
                  </a:solidFill>
                </a:rPr>
                <a:t>Upstream (US) dressed cavity</a:t>
              </a:r>
              <a:endParaRPr lang="en-US" sz="1000" dirty="0">
                <a:solidFill>
                  <a:srgbClr val="0000FF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2" idx="2"/>
            </p:cNvCxnSpPr>
            <p:nvPr/>
          </p:nvCxnSpPr>
          <p:spPr>
            <a:xfrm>
              <a:off x="5562601" y="1968954"/>
              <a:ext cx="685800" cy="8643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648200" y="928300"/>
              <a:ext cx="1828800" cy="104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FF"/>
                  </a:solidFill>
                </a:rPr>
                <a:t>Downstream (DS) dressed cavity</a:t>
              </a:r>
              <a:endParaRPr lang="en-US" sz="1000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38600" y="5442466"/>
              <a:ext cx="2438399" cy="104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FF"/>
                  </a:solidFill>
                </a:rPr>
                <a:t>Side rail guided on US cavity by frictionless wheels and buttons</a:t>
              </a:r>
              <a:endParaRPr lang="en-US" sz="1000" dirty="0">
                <a:solidFill>
                  <a:srgbClr val="0000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400" y="5257800"/>
              <a:ext cx="1828800" cy="751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FF"/>
                  </a:solidFill>
                </a:rPr>
                <a:t>Side rail fixed on DS cavity </a:t>
              </a:r>
              <a:endParaRPr lang="en-US" sz="1000" dirty="0">
                <a:solidFill>
                  <a:srgbClr val="0000FF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6" idx="2"/>
            </p:cNvCxnSpPr>
            <p:nvPr/>
          </p:nvCxnSpPr>
          <p:spPr>
            <a:xfrm>
              <a:off x="2821106" y="1529312"/>
              <a:ext cx="1217494" cy="17470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906705" y="1066800"/>
              <a:ext cx="1828800" cy="462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FF"/>
                  </a:solidFill>
                </a:rPr>
                <a:t>Fixed supports</a:t>
              </a:r>
              <a:endParaRPr lang="en-US" sz="1000" dirty="0">
                <a:solidFill>
                  <a:srgbClr val="0000FF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6" idx="2"/>
            </p:cNvCxnSpPr>
            <p:nvPr/>
          </p:nvCxnSpPr>
          <p:spPr>
            <a:xfrm>
              <a:off x="2821106" y="1529312"/>
              <a:ext cx="4570294" cy="7945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4" idx="0"/>
            </p:cNvCxnSpPr>
            <p:nvPr/>
          </p:nvCxnSpPr>
          <p:spPr>
            <a:xfrm flipH="1" flipV="1">
              <a:off x="6781801" y="3905700"/>
              <a:ext cx="1143000" cy="13521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4495800" y="4581750"/>
              <a:ext cx="762000" cy="9157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3" idx="2"/>
            </p:cNvCxnSpPr>
            <p:nvPr/>
          </p:nvCxnSpPr>
          <p:spPr>
            <a:xfrm>
              <a:off x="4261228" y="2449430"/>
              <a:ext cx="1" cy="2907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461128" y="1986917"/>
              <a:ext cx="1600199" cy="462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FF"/>
                  </a:solidFill>
                </a:rPr>
                <a:t>Gravity load</a:t>
              </a:r>
              <a:endParaRPr lang="en-US" sz="1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23850" y="327887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Tom Nicol/</a:t>
            </a:r>
            <a:r>
              <a:rPr lang="en-US" dirty="0" err="1" smtClean="0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43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Support Analysis</a:t>
            </a:r>
            <a:endParaRPr lang="en-US" dirty="0"/>
          </a:p>
        </p:txBody>
      </p:sp>
      <p:pic>
        <p:nvPicPr>
          <p:cNvPr id="11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5918" y="1090031"/>
            <a:ext cx="4105275" cy="243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498" y="3807034"/>
            <a:ext cx="4017901" cy="237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7" y="1097455"/>
            <a:ext cx="4017901" cy="2378910"/>
          </a:xfrm>
        </p:spPr>
      </p:pic>
      <p:sp>
        <p:nvSpPr>
          <p:cNvPr id="4" name="Rectangle 3"/>
          <p:cNvSpPr/>
          <p:nvPr/>
        </p:nvSpPr>
        <p:spPr>
          <a:xfrm>
            <a:off x="707527" y="1315446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kern="0" dirty="0" smtClean="0"/>
              <a:t>Deflection 1mm not OK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1273817" y="2020788"/>
            <a:ext cx="222544" cy="569131"/>
          </a:xfrm>
          <a:prstGeom prst="straightConnector1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4" idx="2"/>
          </p:cNvCxnSpPr>
          <p:nvPr/>
        </p:nvCxnSpPr>
        <p:spPr bwMode="auto">
          <a:xfrm flipH="1">
            <a:off x="1273817" y="1623223"/>
            <a:ext cx="451778" cy="1293251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5057706" y="1337942"/>
            <a:ext cx="1936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kern="0" dirty="0" smtClean="0"/>
              <a:t>Support rail stress OK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07527" y="4077132"/>
            <a:ext cx="2085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kern="0" dirty="0" smtClean="0"/>
              <a:t>Coupler body stress OK</a:t>
            </a:r>
            <a:endParaRPr lang="en-US" dirty="0"/>
          </a:p>
        </p:txBody>
      </p:sp>
      <p:pic>
        <p:nvPicPr>
          <p:cNvPr id="6146" name="Picture 2" descr="D:\LHC Crab\Presentations\May 2014 review pictures\CRAB_Cavity_-_ODU_-_HOM_Coax_support_system_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2485" r="10087" b="2401"/>
          <a:stretch/>
        </p:blipFill>
        <p:spPr bwMode="auto">
          <a:xfrm>
            <a:off x="4609528" y="3608654"/>
            <a:ext cx="4041490" cy="258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609528" y="5807732"/>
            <a:ext cx="34424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0" kern="0" dirty="0" smtClean="0"/>
              <a:t>Support added to limit the deflection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10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Modal Analysis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1273" y="4726293"/>
            <a:ext cx="7419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Due to the long geometry low frequency mode present.</a:t>
            </a:r>
          </a:p>
          <a:p>
            <a:pPr algn="l"/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 (damper or …) is being sought</a:t>
            </a:r>
          </a:p>
          <a:p>
            <a:pPr algn="l"/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6" y="1606771"/>
            <a:ext cx="8229600" cy="4512821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4107876" y="1600200"/>
            <a:ext cx="381000" cy="11604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63376" y="121890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Fixed supports</a:t>
            </a:r>
            <a:endParaRPr lang="en-US" b="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88876" y="1600200"/>
            <a:ext cx="2514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0" idx="1"/>
          </p:cNvCxnSpPr>
          <p:nvPr/>
        </p:nvCxnSpPr>
        <p:spPr>
          <a:xfrm flipH="1" flipV="1">
            <a:off x="4946076" y="4665509"/>
            <a:ext cx="1371600" cy="708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17676" y="511260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Frictionless rollers, 2 each side</a:t>
            </a:r>
            <a:endParaRPr lang="en-US" b="0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689276" y="1447800"/>
            <a:ext cx="95250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032176" y="3448050"/>
            <a:ext cx="617220" cy="2095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489376" y="2781300"/>
            <a:ext cx="0" cy="723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489376" y="1501883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01000" y="2253734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500 mm</a:t>
            </a:r>
            <a:endParaRPr lang="en-US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1948934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Dressed cavity weight ~ 121 kg each</a:t>
            </a:r>
            <a:endParaRPr lang="en-US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2199351"/>
            <a:ext cx="337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All materials: Titanium Grade 2</a:t>
            </a:r>
            <a:endParaRPr lang="en-US" b="0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" y="2450068"/>
            <a:ext cx="337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Entire structure at 2 K</a:t>
            </a:r>
            <a:endParaRPr lang="en-US" b="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269676" y="5112604"/>
            <a:ext cx="1308100" cy="6463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94050" y="5758934"/>
            <a:ext cx="293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Frictionless lateral supports, 2 each side (not visible)</a:t>
            </a:r>
            <a:endParaRPr lang="en-US" b="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107876" y="4782234"/>
            <a:ext cx="469900" cy="97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3" idx="2"/>
          </p:cNvCxnSpPr>
          <p:nvPr/>
        </p:nvCxnSpPr>
        <p:spPr>
          <a:xfrm>
            <a:off x="5293099" y="2507128"/>
            <a:ext cx="0" cy="445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92999" y="219935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Gravity load</a:t>
            </a:r>
            <a:endParaRPr lang="en-US" b="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317676" y="4342342"/>
            <a:ext cx="873034" cy="261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90710" y="4464683"/>
            <a:ext cx="179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Side rails fixed to DS cavity</a:t>
            </a:r>
            <a:endParaRPr lang="en-US" b="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040826" y="3127177"/>
            <a:ext cx="450850" cy="363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2400" y="2819400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Upstream hanger</a:t>
            </a:r>
            <a:endParaRPr lang="en-US" b="0" dirty="0"/>
          </a:p>
        </p:txBody>
      </p:sp>
      <p:cxnSp>
        <p:nvCxnSpPr>
          <p:cNvPr id="28" name="Straight Arrow Connector 27"/>
          <p:cNvCxnSpPr>
            <a:stCxn id="29" idx="2"/>
          </p:cNvCxnSpPr>
          <p:nvPr/>
        </p:nvCxnSpPr>
        <p:spPr>
          <a:xfrm flipH="1">
            <a:off x="4577776" y="1386245"/>
            <a:ext cx="1960562" cy="794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63600" y="1078468"/>
            <a:ext cx="214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Downstream hanger</a:t>
            </a:r>
            <a:endParaRPr lang="en-US" b="0" dirty="0"/>
          </a:p>
        </p:txBody>
      </p:sp>
      <p:sp>
        <p:nvSpPr>
          <p:cNvPr id="30" name="TextBox 29"/>
          <p:cNvSpPr txBox="1"/>
          <p:nvPr/>
        </p:nvSpPr>
        <p:spPr>
          <a:xfrm>
            <a:off x="434975" y="91197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Tom Nicol/</a:t>
            </a:r>
            <a:r>
              <a:rPr lang="en-US" dirty="0" err="1" smtClean="0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2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Modal Analysis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89157" y="91197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Tom Nicol/</a:t>
            </a:r>
            <a:r>
              <a:rPr lang="en-US" dirty="0" err="1" smtClean="0"/>
              <a:t>Fermilab</a:t>
            </a:r>
            <a:endParaRPr lang="en-US" dirty="0"/>
          </a:p>
        </p:txBody>
      </p:sp>
      <p:pic>
        <p:nvPicPr>
          <p:cNvPr id="31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46" y="1322490"/>
            <a:ext cx="6323073" cy="3906641"/>
          </a:xfrm>
        </p:spPr>
      </p:pic>
      <p:sp>
        <p:nvSpPr>
          <p:cNvPr id="35" name="TextBox 34"/>
          <p:cNvSpPr txBox="1"/>
          <p:nvPr/>
        </p:nvSpPr>
        <p:spPr>
          <a:xfrm>
            <a:off x="2490744" y="179605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mode 10 Hz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00969" y="5229131"/>
            <a:ext cx="59523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Worst case: </a:t>
            </a:r>
            <a:r>
              <a:rPr lang="en-US" dirty="0"/>
              <a:t>Latest side rail design without free ends </a:t>
            </a:r>
            <a:r>
              <a:rPr lang="en-US" dirty="0" smtClean="0"/>
              <a:t>connected</a:t>
            </a:r>
          </a:p>
          <a:p>
            <a:pPr algn="l"/>
            <a:endParaRPr lang="en-US" dirty="0" smtClean="0">
              <a:solidFill>
                <a:srgbClr val="0000FF"/>
              </a:solidFill>
            </a:endParaRPr>
          </a:p>
          <a:p>
            <a:pPr algn="l"/>
            <a:r>
              <a:rPr lang="en-US" dirty="0" smtClean="0">
                <a:solidFill>
                  <a:srgbClr val="0000FF"/>
                </a:solidFill>
              </a:rPr>
              <a:t>Mechanical mode separation between cold mass and cavity. 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0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93966" y="948256"/>
            <a:ext cx="7935684" cy="5320457"/>
            <a:chOff x="493941" y="1166068"/>
            <a:chExt cx="7935684" cy="5320457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425" y="1166068"/>
              <a:ext cx="2921893" cy="5006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526" y="1190625"/>
              <a:ext cx="2945600" cy="501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493941" y="2733675"/>
              <a:ext cx="7935684" cy="3752850"/>
              <a:chOff x="512991" y="2733675"/>
              <a:chExt cx="7935684" cy="375285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141766" y="6178748"/>
                <a:ext cx="8531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820 mm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 bwMode="auto">
              <a:xfrm>
                <a:off x="638175" y="4514850"/>
                <a:ext cx="7810500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0000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5621114" y="6159698"/>
                <a:ext cx="8531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820 mm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 bwMode="auto">
              <a:xfrm>
                <a:off x="1425326" y="6172200"/>
                <a:ext cx="22860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4861371" y="6153150"/>
                <a:ext cx="22860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>
                <a:off x="1425325" y="2800350"/>
                <a:ext cx="1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1311026" y="2800351"/>
                <a:ext cx="0" cy="1714499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7264151" y="2733675"/>
                <a:ext cx="0" cy="179270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512991" y="3541811"/>
                <a:ext cx="8531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622 mm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275741" y="3503711"/>
                <a:ext cx="8531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637 mm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3854201" y="2800349"/>
                <a:ext cx="0" cy="3295651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4711451" y="2743199"/>
                <a:ext cx="0" cy="3295651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3809445" y="3549847"/>
                <a:ext cx="9426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1194 mm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929868" y="5423292"/>
                <a:ext cx="11221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Waveguide</a:t>
                </a:r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90257" y="5423292"/>
                <a:ext cx="8210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Coaxial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837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3112"/>
            <a:ext cx="8229600" cy="377278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Cryomodule is a collective engineering work of</a:t>
            </a:r>
          </a:p>
          <a:p>
            <a:pPr marL="1005840"/>
            <a:r>
              <a:rPr lang="en-US" dirty="0"/>
              <a:t>CERN Engineering Team</a:t>
            </a:r>
          </a:p>
          <a:p>
            <a:pPr marL="1005840"/>
            <a:r>
              <a:rPr lang="en-US" dirty="0" smtClean="0"/>
              <a:t>Tom Nicol (Fermilab)</a:t>
            </a:r>
          </a:p>
          <a:p>
            <a:pPr marL="1005840"/>
            <a:r>
              <a:rPr lang="en-US" dirty="0" smtClean="0"/>
              <a:t>Zenghai Li (SLAC)</a:t>
            </a:r>
          </a:p>
          <a:p>
            <a:pPr marL="1005840"/>
            <a:r>
              <a:rPr lang="en-US" dirty="0" smtClean="0"/>
              <a:t>Shrikant Pattalwar, Tom Jones (STFC)</a:t>
            </a:r>
          </a:p>
          <a:p>
            <a:pPr marL="1005840"/>
            <a:r>
              <a:rPr lang="en-US" dirty="0" smtClean="0"/>
              <a:t>ODU</a:t>
            </a:r>
          </a:p>
        </p:txBody>
      </p:sp>
    </p:spTree>
    <p:extLst>
      <p:ext uri="{BB962C8B-B14F-4D97-AF65-F5344CB8AC3E}">
        <p14:creationId xmlns:p14="http://schemas.microsoft.com/office/powerpoint/2010/main" val="419863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r="9167"/>
          <a:stretch/>
        </p:blipFill>
        <p:spPr bwMode="auto">
          <a:xfrm>
            <a:off x="971549" y="890588"/>
            <a:ext cx="7629525" cy="511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Design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568829" y="293787"/>
            <a:ext cx="2178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Waveguide HOM coupler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162050" y="5868888"/>
            <a:ext cx="7210425" cy="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291009" y="5868888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2630 mm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7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Design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14573" y="293787"/>
            <a:ext cx="1887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Coaxial HOM coupler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841" r="11458" b="2960"/>
          <a:stretch/>
        </p:blipFill>
        <p:spPr>
          <a:xfrm>
            <a:off x="753869" y="885824"/>
            <a:ext cx="7815140" cy="498306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1162050" y="5868888"/>
            <a:ext cx="7210425" cy="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291009" y="5868888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2630 mm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0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Design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606929" y="293785"/>
            <a:ext cx="2178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Waveguide HOM coupler</a:t>
            </a:r>
            <a:endParaRPr lang="en-US" dirty="0"/>
          </a:p>
        </p:txBody>
      </p:sp>
      <p:pic>
        <p:nvPicPr>
          <p:cNvPr id="8194" name="Picture 2" descr="D:\LHC Crab\Presentations\May 2014 review pictures\CRAB_Cavity_ODU_waveguide_HOM_-_2014-04-30_-_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r="16385" b="7536"/>
          <a:stretch/>
        </p:blipFill>
        <p:spPr bwMode="auto">
          <a:xfrm>
            <a:off x="495301" y="885826"/>
            <a:ext cx="8086724" cy="53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37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Design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517656" y="5754784"/>
            <a:ext cx="2178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Waveguide HOM coupler</a:t>
            </a:r>
            <a:endParaRPr lang="en-US" dirty="0"/>
          </a:p>
        </p:txBody>
      </p:sp>
      <p:pic>
        <p:nvPicPr>
          <p:cNvPr id="1027" name="Picture 3" descr="D:\LHC Crab\Presentations\May 2014 review pictures\CRAB_Cavity_ODU_waveguide_HOM_-_2014-04-30_-_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8" r="26887"/>
          <a:stretch/>
        </p:blipFill>
        <p:spPr bwMode="auto">
          <a:xfrm>
            <a:off x="4648200" y="1128711"/>
            <a:ext cx="3865275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128711"/>
            <a:ext cx="33528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15249" y="5737224"/>
            <a:ext cx="18870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Coaxial HOM coupler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6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Design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14573" y="293787"/>
            <a:ext cx="1887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Coaxial HOM coupler</a:t>
            </a:r>
            <a:endParaRPr lang="en-US" dirty="0"/>
          </a:p>
        </p:txBody>
      </p:sp>
      <p:pic>
        <p:nvPicPr>
          <p:cNvPr id="5" name="Picture 2" descr="D:\LHC Crab\Presentations\May 2014 review pictures\CRAB_Cavity_ODU_coax_HOM_-_2014-04-30_-_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r="9167"/>
          <a:stretch/>
        </p:blipFill>
        <p:spPr bwMode="auto">
          <a:xfrm>
            <a:off x="704849" y="876301"/>
            <a:ext cx="7944140" cy="536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97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Assembly</a:t>
            </a:r>
            <a:endParaRPr lang="en-US" dirty="0"/>
          </a:p>
        </p:txBody>
      </p:sp>
      <p:pic>
        <p:nvPicPr>
          <p:cNvPr id="8194" name="Picture 2" descr="D:\LHC Crab\Presentations\May 2014 review pictures\CRAB_Cavity_-_ODU_-_Mounting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t="10705" r="15841" b="25915"/>
          <a:stretch/>
        </p:blipFill>
        <p:spPr bwMode="auto">
          <a:xfrm>
            <a:off x="310895" y="1316736"/>
            <a:ext cx="8595361" cy="42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LHC Crab\Presentations\May 2014 review pictures\CRAB_Cavity_-_ODU_-_Mounting_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23128" r="28489" b="13220"/>
          <a:stretch/>
        </p:blipFill>
        <p:spPr bwMode="auto">
          <a:xfrm>
            <a:off x="704087" y="1133856"/>
            <a:ext cx="7808976" cy="42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LHC Crab\Presentations\May 2014 review pictures\CRAB_Cavity_-_ODU_-_Mounting_03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t="21948" r="19153"/>
          <a:stretch/>
        </p:blipFill>
        <p:spPr bwMode="auto">
          <a:xfrm>
            <a:off x="612647" y="932688"/>
            <a:ext cx="7900416" cy="524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15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Alignment</a:t>
            </a:r>
            <a:endParaRPr lang="en-US" dirty="0"/>
          </a:p>
        </p:txBody>
      </p:sp>
      <p:pic>
        <p:nvPicPr>
          <p:cNvPr id="9218" name="Picture 2" descr="D:\LHC Crab\Presentations\May 2014 review pictures\CRAB_Cavity_-_ODU_-_Mounting_03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t="20226" r="11778" b="7145"/>
          <a:stretch/>
        </p:blipFill>
        <p:spPr bwMode="auto">
          <a:xfrm>
            <a:off x="91441" y="1225296"/>
            <a:ext cx="8924544" cy="48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LHC Crab\Presentations\May 2014 review pictures\CRAB_Cavity_-_ODU_-_Mounting_04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t="9346" r="15979" b="17209"/>
          <a:stretch/>
        </p:blipFill>
        <p:spPr bwMode="auto">
          <a:xfrm>
            <a:off x="274320" y="1078990"/>
            <a:ext cx="8741665" cy="493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LHC Crab\Presentations\May 2014 review pictures\CRAB_Cavity_-_ODU_-_Mounting_04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7" t="5536" r="15000" b="18570"/>
          <a:stretch/>
        </p:blipFill>
        <p:spPr bwMode="auto">
          <a:xfrm>
            <a:off x="292609" y="914400"/>
            <a:ext cx="8631936" cy="51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LHC Crab\Presentations\May 2014 review pictures\CRAB_Cavity_-_ODU_-_Mounting_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t="15057" r="11358"/>
          <a:stretch/>
        </p:blipFill>
        <p:spPr bwMode="auto">
          <a:xfrm>
            <a:off x="237745" y="914400"/>
            <a:ext cx="8631935" cy="52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2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Connections</a:t>
            </a:r>
            <a:endParaRPr lang="en-US" dirty="0"/>
          </a:p>
        </p:txBody>
      </p:sp>
      <p:pic>
        <p:nvPicPr>
          <p:cNvPr id="10242" name="Picture 2" descr="D:\LHC Crab\Presentations\May 2014 review pictures\CRAB_Cavity_-_ODU_-_Mounting_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8" t="7441" r="11219" b="2793"/>
          <a:stretch/>
        </p:blipFill>
        <p:spPr bwMode="auto">
          <a:xfrm>
            <a:off x="475489" y="997266"/>
            <a:ext cx="8074151" cy="518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LHC Crab\Presentations\May 2014 review pictures\CRAB_Cavity_-_ODU_-_Mounting_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t="3422" r="11779" b="2268"/>
          <a:stretch/>
        </p:blipFill>
        <p:spPr bwMode="auto">
          <a:xfrm>
            <a:off x="667513" y="922351"/>
            <a:ext cx="7690103" cy="52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LHC Crab\Presentations\May 2014 review pictures\CRAB_Cavity_-_ODU_-_Mounting_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t="2774" r="11661" b="4948"/>
          <a:stretch/>
        </p:blipFill>
        <p:spPr bwMode="auto">
          <a:xfrm>
            <a:off x="475489" y="922351"/>
            <a:ext cx="8074151" cy="530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LHC Crab\Presentations\May 2014 review pictures\CRAB_Cavity_-_ODU_-_Mounting_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t="4240" r="11983" b="4948"/>
          <a:stretch/>
        </p:blipFill>
        <p:spPr bwMode="auto">
          <a:xfrm>
            <a:off x="667513" y="997266"/>
            <a:ext cx="7695027" cy="505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LHC Crab\Presentations\May 2014 review pictures\CRAB_Cavity_-_ODU_-_Mounting_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" r="11769" b="4739"/>
          <a:stretch/>
        </p:blipFill>
        <p:spPr bwMode="auto">
          <a:xfrm>
            <a:off x="475489" y="852181"/>
            <a:ext cx="8104397" cy="53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LHC Crab\Presentations\May 2014 review pictures\CRAB_Cavity_-_ODU_-_Mounting_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2" t="2058" r="12199" b="5994"/>
          <a:stretch/>
        </p:blipFill>
        <p:spPr bwMode="auto">
          <a:xfrm>
            <a:off x="559543" y="852181"/>
            <a:ext cx="7906042" cy="52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2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Shielding</a:t>
            </a:r>
            <a:endParaRPr lang="en-US" dirty="0"/>
          </a:p>
        </p:txBody>
      </p:sp>
      <p:pic>
        <p:nvPicPr>
          <p:cNvPr id="11266" name="Picture 2" descr="D:\LHC Crab\Presentations\May 2014 review pictures\CRAB_Cavity_-_ODU_-_Mounting_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r="9075"/>
          <a:stretch/>
        </p:blipFill>
        <p:spPr bwMode="auto">
          <a:xfrm>
            <a:off x="422034" y="896677"/>
            <a:ext cx="8256441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LHC Crab\Presentations\May 2014 review pictures\CRAB_Cavity_-_ODU_-_Mounting_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r="10368"/>
          <a:stretch/>
        </p:blipFill>
        <p:spPr bwMode="auto">
          <a:xfrm>
            <a:off x="485255" y="896671"/>
            <a:ext cx="8045589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LHC Crab\Presentations\May 2014 review pictures\CRAB_Cavity_-_ODU_-_Mounting_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9" r="10152"/>
          <a:stretch/>
        </p:blipFill>
        <p:spPr bwMode="auto">
          <a:xfrm>
            <a:off x="521910" y="914114"/>
            <a:ext cx="8056687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LHC Crab\Presentations\May 2014 review pictures\CRAB_Cavity_-_ODU_-_Mounting_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r="10260"/>
          <a:stretch/>
        </p:blipFill>
        <p:spPr bwMode="auto">
          <a:xfrm>
            <a:off x="534579" y="896676"/>
            <a:ext cx="8034492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76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Losses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83406" y="252870"/>
            <a:ext cx="25055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Updated April 2014 by CERN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19128320"/>
              </p:ext>
            </p:extLst>
          </p:nvPr>
        </p:nvGraphicFramePr>
        <p:xfrm>
          <a:off x="310104" y="1204700"/>
          <a:ext cx="8579739" cy="457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618"/>
                <a:gridCol w="1698121"/>
                <a:gridCol w="1374250"/>
                <a:gridCol w="1374250"/>
                <a:gridCol w="1374250"/>
                <a:gridCol w="1374250"/>
              </a:tblGrid>
              <a:tr h="44947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Coax HOM coupler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Waveguide HOM coupler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</a:tr>
              <a:tr h="237955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at 2K (W)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at 80K (W)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at 2K (W)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at 80K (W)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81970">
                <a:tc row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STATIC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Radiation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0.7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0.7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</a:t>
                      </a:r>
                    </a:p>
                  </a:txBody>
                  <a:tcPr marL="0" marR="548640" marT="0" marB="0" anchor="ctr"/>
                </a:tc>
              </a:tr>
              <a:tr h="151075">
                <a:tc vMerge="1"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CWT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12.6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12.6</a:t>
                      </a:r>
                    </a:p>
                  </a:txBody>
                  <a:tcPr marL="0" marR="548640" marT="0" marB="0" anchor="ctr"/>
                </a:tc>
              </a:tr>
              <a:tr h="186856">
                <a:tc vMerge="1"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Support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0" marR="548640" marT="0" marB="0" anchor="ctr"/>
                </a:tc>
              </a:tr>
              <a:tr h="135172">
                <a:tc vMerge="1"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FPC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0" marR="548640" marT="0" marB="0" anchor="ctr"/>
                </a:tc>
              </a:tr>
              <a:tr h="186856">
                <a:tc vMerge="1"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Instrumentation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0" marR="548640" marT="0" marB="0" anchor="ctr"/>
                </a:tc>
              </a:tr>
              <a:tr h="166978">
                <a:tc vMerge="1"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HOM/Pick-up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4.4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548640" marT="0" marB="0" anchor="ctr"/>
                </a:tc>
              </a:tr>
              <a:tr h="170953">
                <a:tc vMerge="1"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Tuner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0" marR="548640" marT="0" marB="0" anchor="ctr"/>
                </a:tc>
              </a:tr>
              <a:tr h="237955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marR="54864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j-lt"/>
                        </a:rPr>
                        <a:t>Static total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14.2</a:t>
                      </a:r>
                    </a:p>
                  </a:txBody>
                  <a:tcPr marL="0" marR="548640" marT="0" marB="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182.6</a:t>
                      </a:r>
                    </a:p>
                  </a:txBody>
                  <a:tcPr marL="0" marR="548640" marT="0" marB="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18.6</a:t>
                      </a:r>
                    </a:p>
                  </a:txBody>
                  <a:tcPr marL="0" marR="548640" marT="0" marB="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282.6</a:t>
                      </a:r>
                    </a:p>
                  </a:txBody>
                  <a:tcPr marL="0" marR="548640" marT="0" marB="0" anchor="ctr">
                    <a:solidFill>
                      <a:srgbClr val="99FF66"/>
                    </a:solidFill>
                  </a:tcPr>
                </a:tc>
              </a:tr>
              <a:tr h="237955">
                <a:tc rowSpan="4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+mj-lt"/>
                        </a:rPr>
                        <a:t>DYNAMIC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j-lt"/>
                        </a:rPr>
                        <a:t>Deflecting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0" marR="548640" marT="0" marB="0" anchor="ctr"/>
                </a:tc>
              </a:tr>
              <a:tr h="237955">
                <a:tc vMerge="1"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j-lt"/>
                        </a:rPr>
                        <a:t>FPC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0" marR="548640" marT="0" marB="0" anchor="ctr"/>
                </a:tc>
              </a:tr>
              <a:tr h="237955">
                <a:tc vMerge="1"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j-lt"/>
                        </a:rPr>
                        <a:t>HOM/Pick-up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2.8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1.9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0" marR="548640" marT="0" marB="0" anchor="ctr"/>
                </a:tc>
              </a:tr>
              <a:tr h="237955">
                <a:tc vMerge="1"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j-lt"/>
                        </a:rPr>
                        <a:t>Beam current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0" marR="548640" marT="0" marB="0" anchor="ctr"/>
                </a:tc>
              </a:tr>
              <a:tr h="237955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marR="54864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j-lt"/>
                        </a:rPr>
                        <a:t>Dynamic total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14.3</a:t>
                      </a:r>
                    </a:p>
                  </a:txBody>
                  <a:tcPr marL="0" marR="548640" marT="0" marB="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0" marR="548640" marT="0" marB="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13.4</a:t>
                      </a:r>
                    </a:p>
                  </a:txBody>
                  <a:tcPr marL="0" marR="548640" marT="0" marB="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0" marR="548640" marT="0" marB="0" anchor="ctr">
                    <a:solidFill>
                      <a:srgbClr val="99FF66"/>
                    </a:solidFill>
                  </a:tcPr>
                </a:tc>
              </a:tr>
              <a:tr h="2379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TOTAL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R="548640" marT="0" marB="0" anchor="ctr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R="5486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28.5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212.6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0" marR="54864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312.6</a:t>
                      </a:r>
                    </a:p>
                  </a:txBody>
                  <a:tcPr marL="0" marR="54864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61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29"/>
            <a:ext cx="9144000" cy="826936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24188" y="1123784"/>
            <a:ext cx="6934985" cy="5254791"/>
          </a:xfrm>
        </p:spPr>
        <p:txBody>
          <a:bodyPr/>
          <a:lstStyle/>
          <a:p>
            <a:r>
              <a:rPr lang="en-US" sz="2000" dirty="0" smtClean="0"/>
              <a:t>Helium vessel</a:t>
            </a:r>
          </a:p>
          <a:p>
            <a:pPr lvl="1"/>
            <a:r>
              <a:rPr lang="en-US" sz="2000" dirty="0" smtClean="0"/>
              <a:t>Material</a:t>
            </a:r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esign </a:t>
            </a:r>
          </a:p>
          <a:p>
            <a:pPr lvl="1"/>
            <a:r>
              <a:rPr lang="en-US" sz="2000" dirty="0" smtClean="0"/>
              <a:t>Pressure vessel analysis</a:t>
            </a:r>
          </a:p>
          <a:p>
            <a:r>
              <a:rPr lang="en-US" sz="2000" dirty="0" smtClean="0"/>
              <a:t>Cryomodule design</a:t>
            </a:r>
            <a:endParaRPr lang="en-US" sz="2000" dirty="0"/>
          </a:p>
          <a:p>
            <a:pPr lvl="1"/>
            <a:r>
              <a:rPr lang="en-US" sz="2000" dirty="0" smtClean="0"/>
              <a:t>Design optimization efforts</a:t>
            </a:r>
          </a:p>
          <a:p>
            <a:pPr lvl="1"/>
            <a:r>
              <a:rPr lang="en-US" sz="2000" dirty="0" smtClean="0"/>
              <a:t>Assembly and alignment</a:t>
            </a:r>
          </a:p>
          <a:p>
            <a:r>
              <a:rPr lang="en-US" sz="2000" dirty="0" smtClean="0"/>
              <a:t>Heat losses</a:t>
            </a:r>
          </a:p>
          <a:p>
            <a:r>
              <a:rPr lang="en-US" sz="2000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7342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3875" y="1167770"/>
            <a:ext cx="84247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Helium vessel and cavity meet the mechanical stability requirement.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A common </a:t>
            </a:r>
            <a:r>
              <a:rPr lang="en-US" sz="2000" b="0" dirty="0" err="1" smtClean="0"/>
              <a:t>cryomodule</a:t>
            </a:r>
            <a:r>
              <a:rPr lang="en-US" sz="2000" b="0" dirty="0" smtClean="0"/>
              <a:t> design achieved.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Both coaxial and wave guide cavities fit in the one cryomodule.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Fast development and improvement in the peripherals.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Continuing effort on reducing the heat loss. </a:t>
            </a:r>
          </a:p>
        </p:txBody>
      </p:sp>
    </p:spTree>
    <p:extLst>
      <p:ext uri="{BB962C8B-B14F-4D97-AF65-F5344CB8AC3E}">
        <p14:creationId xmlns:p14="http://schemas.microsoft.com/office/powerpoint/2010/main" val="13664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1122" y="1578513"/>
            <a:ext cx="642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0070C0"/>
                </a:solidFill>
                <a:latin typeface="+mn-lt"/>
              </a:rPr>
              <a:t>Mark </a:t>
            </a:r>
            <a:r>
              <a:rPr lang="en-US" sz="2000" b="0" smtClean="0">
                <a:solidFill>
                  <a:srgbClr val="0070C0"/>
                </a:solidFill>
                <a:latin typeface="+mn-lt"/>
              </a:rPr>
              <a:t>Wiseman, Ed </a:t>
            </a:r>
            <a:r>
              <a:rPr lang="en-US" sz="2000" b="0" dirty="0" smtClean="0">
                <a:solidFill>
                  <a:srgbClr val="0070C0"/>
                </a:solidFill>
                <a:latin typeface="+mn-lt"/>
              </a:rPr>
              <a:t>Daly and Joe Preble at Jefferson Lab for their helpful advice.</a:t>
            </a:r>
          </a:p>
        </p:txBody>
      </p:sp>
    </p:spTree>
    <p:extLst>
      <p:ext uri="{BB962C8B-B14F-4D97-AF65-F5344CB8AC3E}">
        <p14:creationId xmlns:p14="http://schemas.microsoft.com/office/powerpoint/2010/main" val="115671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3700"/>
            <a:ext cx="9144000" cy="826936"/>
          </a:xfrm>
        </p:spPr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7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070631"/>
              </p:ext>
            </p:extLst>
          </p:nvPr>
        </p:nvGraphicFramePr>
        <p:xfrm>
          <a:off x="95250" y="914400"/>
          <a:ext cx="4580415" cy="5257800"/>
        </p:xfrm>
        <a:graphic>
          <a:graphicData uri="http://schemas.openxmlformats.org/drawingml/2006/table">
            <a:tbl>
              <a:tblPr/>
              <a:tblGrid>
                <a:gridCol w="894067"/>
                <a:gridCol w="805465"/>
                <a:gridCol w="829630"/>
                <a:gridCol w="236270"/>
                <a:gridCol w="891382"/>
                <a:gridCol w="923601"/>
              </a:tblGrid>
              <a:tr h="16128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STATIC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 W/m2 measured in LHC;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 W/m2 measured in LHC;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85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 m2 surf ODU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+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connex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+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biphase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m2 surf ODU ecran thermique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 W  buffle noir (0.5 W/m2)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W buffle noir (90 W/m2)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add 3rd support for ODU 0.2W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5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add reinformcement for fpc 0.2Wx2 for supporting system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wall thickness 3 mm, L=230mm, Dant = 27 mm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5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changed)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4W is already comprehensive of copper coating and radiation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85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from a 300K hook, and it's also quite conservative (it's more likely 3.5 W and 70W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the 80K circuit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hom/lom/pick-up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add 1W/hom x 4 and 0.2W/pickup; HOM cable: 0.2 mm thickness, 2m length, thermalized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both inner and ext. 5W/HOM to 80K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tuner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coax system, D1=35 mm and D2=40mm, thickness 1 mm, L=350 mm, TITANIUM, WITH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85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INTERCEPT, 0.075W/tube x 4 tubes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DYNAMIC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Radiation from 200C from hook 2Wx2 (total RF losses to the hook 180W).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85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Going down to 100 W, radiation losses ~0.8Wx2. Going down to 60W, radiation losses ~0.5Wx2 (value considered)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hom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0.7W/coax HOM for RF losses at 2K; Additional load/HOM induced by manufacturing error not considered (might be important)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85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Heat to 80K for copper not so much higher than heat to 2K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28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because kcu much higher around 2K!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678093"/>
              </p:ext>
            </p:extLst>
          </p:nvPr>
        </p:nvGraphicFramePr>
        <p:xfrm>
          <a:off x="4758377" y="970340"/>
          <a:ext cx="4047567" cy="5268534"/>
        </p:xfrm>
        <a:graphic>
          <a:graphicData uri="http://schemas.openxmlformats.org/drawingml/2006/table">
            <a:tbl>
              <a:tblPr/>
              <a:tblGrid>
                <a:gridCol w="989604"/>
                <a:gridCol w="891534"/>
                <a:gridCol w="918280"/>
                <a:gridCol w="261517"/>
                <a:gridCol w="986632"/>
              </a:tblGrid>
              <a:tr h="1377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STATIC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 W/m2 measured in LHC;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 W/m2 measured in LHC;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 m2 surf ODU cav + connex + biphase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m2 surf ODU ecran thermique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 W  buffle noir (0.5 W/m2)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W buffle noir (90 W/m2)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778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77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add 3rd support for ODU 0.2W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add reinformcement for fpc 0.2Wx2 for supporting system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78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77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wall thickness 3 mm, L=230mm, Dant = 27 mm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changed)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4W is already comprehensive of copper coating and radiation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from a 300K hook, and it's also quite conservative (it's more likely 3.5 W and 70W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78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the 80K circuit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778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hom/lom/pick-up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add 1W/hom x 2 and 0.2W/pickup; HOM cable: 0.2 mm thickness, 2m length, thermalized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both inner and ext. 5W/HOM to 80K; 2xCHIMNEY: 200mm L, 2mm thick --&gt; 3.2x2W, 2x60W to 80K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78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tuner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coax system, D1=35 mm and D2=40mm, thickness 1 mm, L=350 mm, TITANIUM, WITH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INTERCEPT, 0.075W/tube x 4 tubes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77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DYNAMIC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Radiation from 200C from hook 2Wx2 (total RF losses to the hook 180W).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3747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Going down to 100 W, radiation losses ~0.8Wx2. Going down to 60W, radiation losses ~0.5Wx2 (value considered)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78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747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0.7W/coax HOM for RF losses at 2K; Additional load/HOM induced by manufacturing error not considered (might be important)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hom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Heat to 80K for copper not so much higher than heat to 2K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49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because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kcu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much higher around 2K! waveguide 2x0.25W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823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Modal Analysis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89157" y="91197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Tom Nicol/</a:t>
            </a:r>
            <a:r>
              <a:rPr lang="en-US" dirty="0" err="1" smtClean="0"/>
              <a:t>Fermilab</a:t>
            </a:r>
            <a:endParaRPr lang="en-US" dirty="0"/>
          </a:p>
        </p:txBody>
      </p:sp>
      <p:pic>
        <p:nvPicPr>
          <p:cNvPr id="31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5" y="1219753"/>
            <a:ext cx="3657600" cy="2259808"/>
          </a:xfrm>
        </p:spPr>
      </p:pic>
      <p:pic>
        <p:nvPicPr>
          <p:cNvPr id="32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9192" y="1219753"/>
            <a:ext cx="3657600" cy="225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940" y="3971661"/>
            <a:ext cx="3657600" cy="225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Content Placehold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9192" y="3971661"/>
            <a:ext cx="3657600" cy="225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1081521" y="130913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Case 14 1</a:t>
            </a:r>
            <a:r>
              <a:rPr lang="en-US" baseline="30000" dirty="0" smtClean="0"/>
              <a:t>st</a:t>
            </a:r>
            <a:r>
              <a:rPr lang="en-US" dirty="0" smtClean="0"/>
              <a:t> mode 10 Hz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468793" y="13344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mode 16 Hz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192357" y="408686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mode 23 Hz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468793" y="408686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mode 31 Hz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31673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Case 14: Latest side rail design without free ends connected</a:t>
            </a:r>
          </a:p>
        </p:txBody>
      </p:sp>
    </p:spTree>
    <p:extLst>
      <p:ext uri="{BB962C8B-B14F-4D97-AF65-F5344CB8AC3E}">
        <p14:creationId xmlns:p14="http://schemas.microsoft.com/office/powerpoint/2010/main" val="147204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Support Analysis</a:t>
            </a:r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idx="1"/>
          </p:nvPr>
        </p:nvSpPr>
        <p:spPr>
          <a:xfrm>
            <a:off x="457200" y="112914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Summary</a:t>
            </a:r>
          </a:p>
          <a:p>
            <a:r>
              <a:rPr lang="en-US" sz="1800" dirty="0" smtClean="0"/>
              <a:t>Very little difference between any of these cases (except for case 6 which has no thermal load).</a:t>
            </a:r>
          </a:p>
          <a:p>
            <a:r>
              <a:rPr lang="en-US" sz="1800" dirty="0" smtClean="0"/>
              <a:t>Most of the deformation is due to thermal contraction.</a:t>
            </a:r>
          </a:p>
          <a:p>
            <a:r>
              <a:rPr lang="en-US" sz="1800" dirty="0" smtClean="0"/>
              <a:t>All result in almost 3 times more load on the upstream coupler than downstream.</a:t>
            </a:r>
          </a:p>
          <a:p>
            <a:r>
              <a:rPr lang="en-US" sz="1800" dirty="0" smtClean="0"/>
              <a:t>The table below summarizes the deflections for all cases.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644344"/>
              </p:ext>
            </p:extLst>
          </p:nvPr>
        </p:nvGraphicFramePr>
        <p:xfrm>
          <a:off x="921615" y="3722545"/>
          <a:ext cx="7188202" cy="2133597"/>
        </p:xfrm>
        <a:graphic>
          <a:graphicData uri="http://schemas.openxmlformats.org/drawingml/2006/table">
            <a:tbl>
              <a:tblPr/>
              <a:tblGrid>
                <a:gridCol w="745562"/>
                <a:gridCol w="644264"/>
                <a:gridCol w="644264"/>
                <a:gridCol w="644264"/>
                <a:gridCol w="644264"/>
                <a:gridCol w="644264"/>
                <a:gridCol w="644264"/>
                <a:gridCol w="644264"/>
                <a:gridCol w="644264"/>
                <a:gridCol w="644264"/>
                <a:gridCol w="644264"/>
              </a:tblGrid>
              <a:tr h="33668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defl (mm)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ux (mm)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uy (mm)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 (mm)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Fz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70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7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7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7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7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7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7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06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Modal Analysis</a:t>
            </a:r>
            <a:endParaRPr lang="en-US" dirty="0"/>
          </a:p>
        </p:txBody>
      </p:sp>
      <p:sp>
        <p:nvSpPr>
          <p:cNvPr id="4" name="Content Placeholder 11"/>
          <p:cNvSpPr>
            <a:spLocks noGrp="1"/>
          </p:cNvSpPr>
          <p:nvPr>
            <p:ph idx="1"/>
          </p:nvPr>
        </p:nvSpPr>
        <p:spPr>
          <a:xfrm>
            <a:off x="542925" y="8763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Summary</a:t>
            </a:r>
          </a:p>
          <a:p>
            <a:pPr marL="228600" indent="-228600"/>
            <a:r>
              <a:rPr lang="en-US" sz="1600" dirty="0" smtClean="0"/>
              <a:t>Case 14: Latest </a:t>
            </a:r>
            <a:r>
              <a:rPr lang="en-US" sz="1600" dirty="0"/>
              <a:t>side rail design without free ends connected</a:t>
            </a:r>
            <a:r>
              <a:rPr lang="en-US" sz="1600" dirty="0" smtClean="0"/>
              <a:t>.</a:t>
            </a:r>
          </a:p>
          <a:p>
            <a:pPr marL="228600" indent="-228600"/>
            <a:r>
              <a:rPr lang="en-US" sz="1600" dirty="0" smtClean="0"/>
              <a:t>Case 14a: Same </a:t>
            </a:r>
            <a:r>
              <a:rPr lang="en-US" sz="1600" dirty="0"/>
              <a:t>as case 14, but with all sliding surfaces bonded</a:t>
            </a:r>
            <a:r>
              <a:rPr lang="en-US" sz="1600" dirty="0" smtClean="0"/>
              <a:t>.</a:t>
            </a:r>
          </a:p>
          <a:p>
            <a:pPr marL="228600" indent="-228600"/>
            <a:r>
              <a:rPr lang="en-US" sz="1600" dirty="0" smtClean="0"/>
              <a:t>Case 14b: Same </a:t>
            </a:r>
            <a:r>
              <a:rPr lang="en-US" sz="1600" dirty="0"/>
              <a:t>as case 14, but with vertical hangers removed (coupler support only</a:t>
            </a:r>
            <a:r>
              <a:rPr lang="en-US" sz="1600" dirty="0" smtClean="0"/>
              <a:t>).</a:t>
            </a:r>
          </a:p>
          <a:p>
            <a:pPr marL="228600" indent="-228600"/>
            <a:r>
              <a:rPr lang="en-US" sz="1600" dirty="0" smtClean="0"/>
              <a:t>Case 15: Same </a:t>
            </a:r>
            <a:r>
              <a:rPr lang="en-US" sz="1600" dirty="0"/>
              <a:t>as case 14, but with free ends connected</a:t>
            </a:r>
            <a:r>
              <a:rPr lang="en-US" sz="1600" dirty="0" smtClean="0"/>
              <a:t>.</a:t>
            </a:r>
          </a:p>
          <a:p>
            <a:pPr marL="228600" indent="-228600"/>
            <a:r>
              <a:rPr lang="en-US" sz="1600" dirty="0" smtClean="0"/>
              <a:t>Case 15a: Same </a:t>
            </a:r>
            <a:r>
              <a:rPr lang="en-US" sz="1600" dirty="0"/>
              <a:t>as case 15, but with vacuum vessel end of vertical hangers fixed in (</a:t>
            </a:r>
            <a:r>
              <a:rPr lang="en-US" sz="1600" dirty="0" err="1"/>
              <a:t>x,y,z</a:t>
            </a:r>
            <a:r>
              <a:rPr lang="en-US" sz="1600" dirty="0" smtClean="0"/>
              <a:t>).</a:t>
            </a:r>
          </a:p>
          <a:p>
            <a:pPr marL="0" indent="0">
              <a:buNone/>
            </a:pPr>
            <a:endParaRPr lang="en-US" sz="1600" dirty="0" smtClean="0">
              <a:solidFill>
                <a:srgbClr val="0000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675707"/>
              </p:ext>
            </p:extLst>
          </p:nvPr>
        </p:nvGraphicFramePr>
        <p:xfrm>
          <a:off x="1628774" y="3762373"/>
          <a:ext cx="6115050" cy="2350656"/>
        </p:xfrm>
        <a:graphic>
          <a:graphicData uri="http://schemas.openxmlformats.org/drawingml/2006/table">
            <a:tbl>
              <a:tblPr/>
              <a:tblGrid>
                <a:gridCol w="1051184"/>
                <a:gridCol w="924839"/>
                <a:gridCol w="924839"/>
                <a:gridCol w="803547"/>
                <a:gridCol w="803547"/>
                <a:gridCol w="803547"/>
                <a:gridCol w="803547"/>
              </a:tblGrid>
              <a:tr h="3358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Modes and frequencies (Hz)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8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14a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14b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15a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9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04341" y="293787"/>
            <a:ext cx="1707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Coax HOM coupler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28650" y="895350"/>
            <a:ext cx="8086725" cy="5319415"/>
            <a:chOff x="895350" y="895350"/>
            <a:chExt cx="8086725" cy="531941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4" t="2324" r="10521" b="2694"/>
            <a:stretch/>
          </p:blipFill>
          <p:spPr bwMode="auto">
            <a:xfrm>
              <a:off x="895350" y="895350"/>
              <a:ext cx="8086725" cy="5034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 bwMode="auto">
            <a:xfrm>
              <a:off x="1162050" y="5906988"/>
              <a:ext cx="7210425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4291009" y="5906988"/>
              <a:ext cx="952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2630 mm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56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606929" y="293785"/>
            <a:ext cx="2178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Waveguide HOM coupler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429" r="14479"/>
          <a:stretch/>
        </p:blipFill>
        <p:spPr>
          <a:xfrm>
            <a:off x="733426" y="923326"/>
            <a:ext cx="7632344" cy="513457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889791" y="5904011"/>
            <a:ext cx="7311234" cy="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073345" y="5904011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2630 mm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13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Design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606929" y="293785"/>
            <a:ext cx="2178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Waveguide HOM coupler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726"/>
            <a:ext cx="9144000" cy="47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7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Vessel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075" y="972922"/>
            <a:ext cx="8424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RF Dipole Dressed Cavity Material Study : Tom Nicol/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algn="l"/>
            <a:r>
              <a:rPr lang="en-US" b="0" dirty="0" smtClean="0"/>
              <a:t>Purpose of the study : To </a:t>
            </a:r>
            <a:r>
              <a:rPr lang="en-US" b="0" dirty="0"/>
              <a:t>evaluate the relative levels of cooldown-induced mechanical stress</a:t>
            </a:r>
            <a:endParaRPr lang="en-US" b="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282538" y="1526217"/>
            <a:ext cx="5534544" cy="2914650"/>
            <a:chOff x="2014538" y="1988819"/>
            <a:chExt cx="5534544" cy="29146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538" y="1988819"/>
              <a:ext cx="5114925" cy="291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2189645" y="2160585"/>
              <a:ext cx="5359437" cy="2297885"/>
              <a:chOff x="1921790" y="2286953"/>
              <a:chExt cx="5359437" cy="2297885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H="1">
                <a:off x="5062220" y="2417763"/>
                <a:ext cx="456565" cy="18986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 Box 2"/>
              <p:cNvSpPr txBox="1">
                <a:spLocks noChangeArrowheads="1"/>
              </p:cNvSpPr>
              <p:nvPr/>
            </p:nvSpPr>
            <p:spPr bwMode="auto">
              <a:xfrm>
                <a:off x="5519420" y="2286953"/>
                <a:ext cx="1209675" cy="255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>
                    <a:effectLst/>
                    <a:latin typeface="Calibri"/>
                    <a:ea typeface="Times New Roman"/>
                    <a:cs typeface="Times New Roman"/>
                  </a:rPr>
                  <a:t>HOM waveguide</a:t>
                </a:r>
                <a:endParaRPr lang="en-US" sz="10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5301615" y="2834958"/>
                <a:ext cx="456565" cy="18986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5758180" y="2703513"/>
                <a:ext cx="1143000" cy="255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>
                    <a:effectLst/>
                    <a:latin typeface="Calibri"/>
                    <a:ea typeface="Times New Roman"/>
                    <a:cs typeface="Times New Roman"/>
                  </a:rPr>
                  <a:t>Input coupler port</a:t>
                </a:r>
                <a:endParaRPr lang="en-US" sz="10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5814696" y="3466148"/>
                <a:ext cx="228281" cy="18986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6042977" y="3284502"/>
                <a:ext cx="1238250" cy="255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effectLst/>
                    <a:latin typeface="Calibri"/>
                    <a:ea typeface="Times New Roman"/>
                    <a:cs typeface="Times New Roman"/>
                  </a:rPr>
                  <a:t>Dummy beam tube</a:t>
                </a:r>
                <a:endParaRPr lang="en-US" sz="1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2871470" y="3779838"/>
                <a:ext cx="438150" cy="1809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1928495" y="3658553"/>
                <a:ext cx="942975" cy="255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>
                    <a:effectLst/>
                    <a:latin typeface="Calibri"/>
                    <a:ea typeface="Times New Roman"/>
                    <a:cs typeface="Times New Roman"/>
                  </a:rPr>
                  <a:t>Tuner bellows</a:t>
                </a:r>
                <a:endParaRPr lang="en-US" sz="10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4071620" y="2960053"/>
                <a:ext cx="438150" cy="1809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3128645" y="2838768"/>
                <a:ext cx="942975" cy="255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effectLst/>
                    <a:latin typeface="Calibri"/>
                    <a:ea typeface="Times New Roman"/>
                    <a:cs typeface="Times New Roman"/>
                  </a:rPr>
                  <a:t>Helium vessel</a:t>
                </a:r>
                <a:endParaRPr lang="en-US" sz="10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1921790" y="4329568"/>
                <a:ext cx="942975" cy="255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1" dirty="0">
                    <a:effectLst/>
                    <a:latin typeface="Calibri"/>
                    <a:ea typeface="Times New Roman"/>
                    <a:cs typeface="Times New Roman"/>
                  </a:rPr>
                  <a:t>Upstream end</a:t>
                </a:r>
                <a:endParaRPr lang="en-US" sz="10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20" name="Text Box 2"/>
              <p:cNvSpPr txBox="1">
                <a:spLocks noChangeArrowheads="1"/>
              </p:cNvSpPr>
              <p:nvPr/>
            </p:nvSpPr>
            <p:spPr bwMode="auto">
              <a:xfrm>
                <a:off x="5662930" y="4188143"/>
                <a:ext cx="1104900" cy="255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1" dirty="0">
                    <a:effectLst/>
                    <a:latin typeface="Calibri"/>
                    <a:ea typeface="Times New Roman"/>
                    <a:cs typeface="Times New Roman"/>
                  </a:rPr>
                  <a:t>Downstream end</a:t>
                </a:r>
                <a:endParaRPr lang="en-US" sz="1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3042920" y="3200718"/>
                <a:ext cx="438150" cy="1809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 Box 2"/>
              <p:cNvSpPr txBox="1">
                <a:spLocks noChangeArrowheads="1"/>
              </p:cNvSpPr>
              <p:nvPr/>
            </p:nvSpPr>
            <p:spPr bwMode="auto">
              <a:xfrm>
                <a:off x="2099945" y="3079433"/>
                <a:ext cx="942975" cy="255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effectLst/>
                    <a:latin typeface="Calibri"/>
                    <a:ea typeface="Times New Roman"/>
                    <a:cs typeface="Times New Roman"/>
                  </a:rPr>
                  <a:t>HOM damper</a:t>
                </a:r>
                <a:endParaRPr lang="en-US" sz="1000" dirty="0">
                  <a:effectLst/>
                  <a:latin typeface="Times New Roman"/>
                  <a:ea typeface="Times New Roman"/>
                </a:endParaRPr>
              </a:p>
            </p:txBody>
          </p:sp>
        </p:grp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248246"/>
              </p:ext>
            </p:extLst>
          </p:nvPr>
        </p:nvGraphicFramePr>
        <p:xfrm>
          <a:off x="1899132" y="4475469"/>
          <a:ext cx="5359400" cy="1600200"/>
        </p:xfrm>
        <a:graphic>
          <a:graphicData uri="http://schemas.openxmlformats.org/drawingml/2006/table">
            <a:tbl>
              <a:tblPr firstRow="1" firstCol="1" bandRow="1"/>
              <a:tblGrid>
                <a:gridCol w="2540000"/>
                <a:gridCol w="711200"/>
                <a:gridCol w="711200"/>
                <a:gridCol w="711200"/>
                <a:gridCol w="685800"/>
              </a:tblGrid>
              <a:tr h="200025">
                <a:tc>
                  <a:txBody>
                    <a:bodyPr/>
                    <a:lstStyle/>
                    <a:p>
                      <a:pPr marL="0" marR="0" indent="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*: Von Mises equivalent stress.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Config 1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Config 2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Config 3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Config 4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deformation (mm)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2.87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2.86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2.86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1.66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Sige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* - helium vessel (MPa)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192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189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175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Sige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- cavity only (MPa)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362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350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351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93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Sige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- all flanges (MPa)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335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168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47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47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dx (mm) (lateral)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0.81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0.81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0.73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0.41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dy (mm) (axial)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2.56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2.55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2.73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1.56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dz (mm) (vertical)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1.56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1.56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1.18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0.84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510827"/>
              </p:ext>
            </p:extLst>
          </p:nvPr>
        </p:nvGraphicFramePr>
        <p:xfrm>
          <a:off x="5437035" y="3051681"/>
          <a:ext cx="3623838" cy="1066800"/>
        </p:xfrm>
        <a:graphic>
          <a:graphicData uri="http://schemas.openxmlformats.org/drawingml/2006/table">
            <a:tbl>
              <a:tblPr firstRow="1" firstCol="1" bandRow="1"/>
              <a:tblGrid>
                <a:gridCol w="409583"/>
                <a:gridCol w="3214255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Case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Material configuration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Stainless steel helium vessel with stainless steel flanges.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Stainless steel helium vessel with Nb/Ti flanges.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Stainless steel helium vessel with Nb/Ti flanges. HOM, coupler, and HOM damper ports have bellows connections where they exit the helium vessel.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Titanium Grade 2 helium vessel with </a:t>
                      </a:r>
                      <a:r>
                        <a:rPr lang="en-US" sz="1000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Nb</a:t>
                      </a:r>
                      <a:r>
                        <a:rPr lang="en-US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/Ti flanges.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045624" y="4167692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06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 t="4202" r="20441" b="2521"/>
          <a:stretch/>
        </p:blipFill>
        <p:spPr bwMode="auto">
          <a:xfrm>
            <a:off x="4567802" y="3689645"/>
            <a:ext cx="3715415" cy="254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Vessel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8457" y="1059849"/>
            <a:ext cx="31560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Tom </a:t>
            </a:r>
            <a:r>
              <a:rPr lang="en-US" dirty="0" err="1" smtClean="0"/>
              <a:t>Nicol</a:t>
            </a:r>
            <a:r>
              <a:rPr lang="en-US" dirty="0" smtClean="0"/>
              <a:t> -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algn="l"/>
            <a:endParaRPr lang="en-US" b="0" dirty="0" smtClean="0"/>
          </a:p>
          <a:p>
            <a:pPr algn="l"/>
            <a:r>
              <a:rPr lang="en-US" b="0" dirty="0" smtClean="0"/>
              <a:t>Total weight : 105 kg (for WG)</a:t>
            </a:r>
          </a:p>
          <a:p>
            <a:pPr algn="l"/>
            <a:r>
              <a:rPr lang="en-US" b="0" dirty="0" smtClean="0"/>
              <a:t>Helium volume : 54.47 L  (for WG)</a:t>
            </a:r>
          </a:p>
          <a:p>
            <a:pPr algn="l"/>
            <a:r>
              <a:rPr lang="en-US" b="0" dirty="0" smtClean="0"/>
              <a:t>Materials</a:t>
            </a:r>
          </a:p>
          <a:p>
            <a:pPr algn="l"/>
            <a:r>
              <a:rPr lang="en-US" b="0" dirty="0" smtClean="0"/>
              <a:t>   Light blue : Titanium grade 2</a:t>
            </a:r>
          </a:p>
          <a:p>
            <a:pPr algn="l"/>
            <a:r>
              <a:rPr lang="en-US" b="0" dirty="0" smtClean="0"/>
              <a:t>   Blue : Stainless steel 316LN</a:t>
            </a:r>
          </a:p>
          <a:p>
            <a:pPr algn="l"/>
            <a:r>
              <a:rPr lang="en-US" b="0" dirty="0" smtClean="0"/>
              <a:t>   Cyan </a:t>
            </a:r>
            <a:r>
              <a:rPr lang="en-US" b="0" dirty="0"/>
              <a:t>: </a:t>
            </a:r>
            <a:r>
              <a:rPr lang="en-US" b="0" dirty="0" smtClean="0"/>
              <a:t>Niobium-titanium</a:t>
            </a:r>
          </a:p>
          <a:p>
            <a:pPr algn="l"/>
            <a:r>
              <a:rPr lang="en-US" b="0" dirty="0" smtClean="0"/>
              <a:t>   Yellow : Niobium</a:t>
            </a:r>
          </a:p>
          <a:p>
            <a:pPr algn="l"/>
            <a:r>
              <a:rPr lang="en-US" b="0" dirty="0" smtClean="0"/>
              <a:t>   </a:t>
            </a:r>
            <a:endParaRPr lang="en-US" b="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2" y="3306618"/>
            <a:ext cx="3388974" cy="286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720164" y="871698"/>
            <a:ext cx="4572092" cy="2845532"/>
            <a:chOff x="2938518" y="892063"/>
            <a:chExt cx="4672246" cy="299942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3" r="13848" b="3148"/>
            <a:stretch/>
          </p:blipFill>
          <p:spPr bwMode="auto">
            <a:xfrm>
              <a:off x="3694546" y="892063"/>
              <a:ext cx="3916218" cy="2839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 bwMode="auto">
            <a:xfrm flipV="1">
              <a:off x="5098473" y="3094181"/>
              <a:ext cx="2503054" cy="74814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3777673" y="2068945"/>
              <a:ext cx="0" cy="109912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3777673" y="3306618"/>
              <a:ext cx="1145309" cy="535709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6020425" y="3574472"/>
              <a:ext cx="8531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835 mm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77673" y="3583707"/>
              <a:ext cx="8531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450 mm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38518" y="2472365"/>
              <a:ext cx="8531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330 mm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75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Vessel Assembly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27391" y="991523"/>
            <a:ext cx="8302573" cy="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b="0" kern="0" dirty="0" smtClean="0"/>
              <a:t>Assembly procedure and view</a:t>
            </a:r>
            <a:endParaRPr lang="en-US" sz="2000" b="0" kern="0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3" r="26770"/>
          <a:stretch/>
        </p:blipFill>
        <p:spPr bwMode="auto">
          <a:xfrm>
            <a:off x="444263" y="1465578"/>
            <a:ext cx="4544291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30800" y="1947599"/>
            <a:ext cx="35975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800" b="0" dirty="0" smtClean="0"/>
              <a:t>Nb/Ti </a:t>
            </a:r>
            <a:r>
              <a:rPr lang="en-US" sz="1800" b="0" dirty="0"/>
              <a:t>flanges </a:t>
            </a:r>
            <a:r>
              <a:rPr lang="en-US" sz="1800" b="0" dirty="0" smtClean="0"/>
              <a:t>are welded to the ports during cavity welding.</a:t>
            </a:r>
          </a:p>
          <a:p>
            <a:pPr marL="342900" indent="-342900" algn="l">
              <a:buFont typeface="+mj-lt"/>
              <a:buAutoNum type="arabicPeriod"/>
            </a:pPr>
            <a:endParaRPr lang="en-US" sz="1800" b="0" dirty="0" smtClean="0"/>
          </a:p>
          <a:p>
            <a:pPr marL="342900" indent="-342900" algn="l">
              <a:buFont typeface="+mj-lt"/>
              <a:buAutoNum type="arabicPeriod"/>
            </a:pPr>
            <a:r>
              <a:rPr lang="en-US" sz="1800" b="0" dirty="0" smtClean="0"/>
              <a:t>Stainless </a:t>
            </a:r>
            <a:r>
              <a:rPr lang="en-US" sz="1800" b="0" dirty="0"/>
              <a:t>flanges </a:t>
            </a:r>
            <a:r>
              <a:rPr lang="en-US" sz="1800" b="0" dirty="0" smtClean="0"/>
              <a:t>are brazed to </a:t>
            </a:r>
            <a:r>
              <a:rPr lang="en-US" sz="1800" b="0" dirty="0"/>
              <a:t>the beam ports and coupler </a:t>
            </a:r>
            <a:r>
              <a:rPr lang="en-US" sz="1800" b="0" dirty="0" smtClean="0"/>
              <a:t>port before final welding.</a:t>
            </a:r>
            <a:r>
              <a:rPr lang="en-US" sz="1800" b="0" dirty="0"/>
              <a:t/>
            </a:r>
            <a:br>
              <a:rPr lang="en-US" sz="1800" b="0" dirty="0"/>
            </a:br>
            <a:endParaRPr lang="en-US" sz="1800" b="0" dirty="0" smtClean="0"/>
          </a:p>
          <a:p>
            <a:pPr marL="342900" indent="-342900" algn="l">
              <a:buFont typeface="+mj-lt"/>
              <a:buAutoNum type="arabicPeriod"/>
            </a:pPr>
            <a:r>
              <a:rPr lang="en-US" sz="1800" b="0" dirty="0" smtClean="0"/>
              <a:t>Fit all the titanium helium vessel components and tack.</a:t>
            </a:r>
            <a:br>
              <a:rPr lang="en-US" sz="1800" b="0" dirty="0" smtClean="0"/>
            </a:br>
            <a:endParaRPr lang="en-US" sz="1800" b="0" dirty="0" smtClean="0"/>
          </a:p>
          <a:p>
            <a:pPr marL="342900" indent="-342900" algn="l">
              <a:buFont typeface="+mj-lt"/>
              <a:buAutoNum type="arabicPeriod"/>
            </a:pPr>
            <a:r>
              <a:rPr lang="en-US" sz="1800" b="0" dirty="0" smtClean="0"/>
              <a:t>Final </a:t>
            </a:r>
            <a:r>
              <a:rPr lang="en-US" sz="1800" b="0" dirty="0"/>
              <a:t>weld all titanium joints.</a:t>
            </a:r>
            <a:br>
              <a:rPr lang="en-US" sz="1800" b="0" dirty="0"/>
            </a:b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08957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Vessel Analysis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399" y="976329"/>
            <a:ext cx="741997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Followed guideline of European Pressure Vessel Code </a:t>
            </a:r>
          </a:p>
          <a:p>
            <a:pPr algn="l"/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Design by analysis : EN 13445-3:2002 Annex 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properties (room temperature) provided by CERN engineering</a:t>
            </a:r>
          </a:p>
          <a:p>
            <a:pPr algn="l"/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	Modulus of elasticity : 100 GPa</a:t>
            </a:r>
          </a:p>
          <a:p>
            <a:pPr algn="l"/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Poisson’s ratio : 0.4 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Loads : Gravity + 1.8 bar Pressure</a:t>
            </a:r>
            <a:endParaRPr lang="en-US" sz="2000" b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Allowable design stress : 50 </a:t>
            </a:r>
            <a:r>
              <a:rPr lang="en-US" sz="2000" b="0" dirty="0" smtClean="0">
                <a:latin typeface="+mj-lt"/>
                <a:cs typeface="Arial" panose="020B0604020202020204" pitchFamily="34" charset="0"/>
              </a:rPr>
              <a:t>MPa (</a:t>
            </a:r>
            <a:r>
              <a:rPr lang="en-US" sz="2000" b="0" dirty="0" smtClean="0">
                <a:latin typeface="+mj-lt"/>
                <a:cs typeface="Calibri"/>
              </a:rPr>
              <a:t>≡ f) for Niobium </a:t>
            </a:r>
            <a:endParaRPr lang="en-US" sz="2000" b="0" dirty="0" smtClean="0">
              <a:latin typeface="+mj-lt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Criteria </a:t>
            </a:r>
          </a:p>
          <a:p>
            <a:pPr lvl="1" algn="l"/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	General membrane stress ≤ f  </a:t>
            </a:r>
            <a:endParaRPr lang="en-US" sz="2000" b="0" dirty="0" smtClean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	Membrane stress + bending stress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1.5f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Use the dressed cavity model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3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Vessel Analysis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r="5718" b="11353"/>
          <a:stretch/>
        </p:blipFill>
        <p:spPr bwMode="auto">
          <a:xfrm>
            <a:off x="393700" y="1219200"/>
            <a:ext cx="86868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92700" y="1066800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Boundary conditions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207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Vessel Analysis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852488"/>
            <a:ext cx="91249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4" y="4233864"/>
            <a:ext cx="1757362" cy="187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6969" y="1028700"/>
            <a:ext cx="398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Titanium grade 2 yield strength min 275 </a:t>
            </a:r>
            <a:r>
              <a:rPr lang="en-US" dirty="0" err="1" smtClean="0"/>
              <a:t>MPa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4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ODU-SLAC-LARP-HiLumi</Template>
  <TotalTime>6802</TotalTime>
  <Words>1868</Words>
  <Application>Microsoft Macintosh PowerPoint</Application>
  <PresentationFormat>On-screen Show (4:3)</PresentationFormat>
  <Paragraphs>498</Paragraphs>
  <Slides>39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ODU-SLAC-LARP-HiLumi</vt:lpstr>
      <vt:lpstr>RF Dipole Cavity Integration in Cryomodule</vt:lpstr>
      <vt:lpstr>PowerPoint Presentation</vt:lpstr>
      <vt:lpstr>Outline</vt:lpstr>
      <vt:lpstr>Helium Vessel</vt:lpstr>
      <vt:lpstr>Helium Vessel</vt:lpstr>
      <vt:lpstr>Helium Vessel Assembly</vt:lpstr>
      <vt:lpstr>Pressure Vessel Analysis</vt:lpstr>
      <vt:lpstr>Pressure Vessel Analysis</vt:lpstr>
      <vt:lpstr>Pressure Vessel Analysis</vt:lpstr>
      <vt:lpstr>Pressure Vessel Analysis</vt:lpstr>
      <vt:lpstr>Pressure Vessel Analysis</vt:lpstr>
      <vt:lpstr>Deformation – Helium Vessel</vt:lpstr>
      <vt:lpstr>Deformation – Cavity</vt:lpstr>
      <vt:lpstr>Cryomodule Design Evolution</vt:lpstr>
      <vt:lpstr>Cryomodule Support Analysis</vt:lpstr>
      <vt:lpstr>Cryomodule Support Analysis</vt:lpstr>
      <vt:lpstr>Cryomodule Modal Analysis</vt:lpstr>
      <vt:lpstr>Cryomodule Modal Analysis</vt:lpstr>
      <vt:lpstr>Dimensions</vt:lpstr>
      <vt:lpstr>Cryomodule Design</vt:lpstr>
      <vt:lpstr>Cryomodule Design</vt:lpstr>
      <vt:lpstr>Cryomodule Design</vt:lpstr>
      <vt:lpstr>Cryomodule Design</vt:lpstr>
      <vt:lpstr>Cryomodule Design</vt:lpstr>
      <vt:lpstr>Cryomodule Assembly</vt:lpstr>
      <vt:lpstr>Cryomodule Alignment</vt:lpstr>
      <vt:lpstr>Cryomodule Connections</vt:lpstr>
      <vt:lpstr>Shielding</vt:lpstr>
      <vt:lpstr>Heat Losses</vt:lpstr>
      <vt:lpstr>Summary</vt:lpstr>
      <vt:lpstr>Acknowledgement</vt:lpstr>
      <vt:lpstr>Back Up Slides</vt:lpstr>
      <vt:lpstr>Back Up Slides</vt:lpstr>
      <vt:lpstr>Cryomodule Modal Analysis</vt:lpstr>
      <vt:lpstr>Cryomodule Support Analysis</vt:lpstr>
      <vt:lpstr>Cryomodule Modal Analysis</vt:lpstr>
      <vt:lpstr>Interfaces</vt:lpstr>
      <vt:lpstr>Interfaces</vt:lpstr>
      <vt:lpstr>Cryomodule Design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Dipole Cavity Proof-of-Principle Design and Test Prototype Design</dc:title>
  <dc:creator>Jean Delayen</dc:creator>
  <cp:lastModifiedBy>HyeKyoung Park</cp:lastModifiedBy>
  <cp:revision>182</cp:revision>
  <cp:lastPrinted>2014-05-02T10:33:15Z</cp:lastPrinted>
  <dcterms:created xsi:type="dcterms:W3CDTF">2014-04-21T15:19:10Z</dcterms:created>
  <dcterms:modified xsi:type="dcterms:W3CDTF">2014-05-06T15:16:17Z</dcterms:modified>
</cp:coreProperties>
</file>