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760" r:id="rId2"/>
    <p:sldId id="912" r:id="rId3"/>
    <p:sldId id="911" r:id="rId4"/>
    <p:sldId id="880" r:id="rId5"/>
    <p:sldId id="853" r:id="rId6"/>
    <p:sldId id="849" r:id="rId7"/>
    <p:sldId id="909" r:id="rId8"/>
    <p:sldId id="852" r:id="rId9"/>
    <p:sldId id="848" r:id="rId10"/>
    <p:sldId id="896" r:id="rId11"/>
    <p:sldId id="876" r:id="rId12"/>
    <p:sldId id="847" r:id="rId13"/>
    <p:sldId id="895" r:id="rId14"/>
    <p:sldId id="898" r:id="rId15"/>
    <p:sldId id="893" r:id="rId16"/>
    <p:sldId id="900" r:id="rId17"/>
    <p:sldId id="905" r:id="rId18"/>
    <p:sldId id="907" r:id="rId19"/>
    <p:sldId id="908" r:id="rId20"/>
    <p:sldId id="910" r:id="rId21"/>
    <p:sldId id="902" r:id="rId22"/>
    <p:sldId id="906" r:id="rId23"/>
    <p:sldId id="901" r:id="rId24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5EB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88406" autoAdjust="0"/>
  </p:normalViewPr>
  <p:slideViewPr>
    <p:cSldViewPr snapToGrid="0">
      <p:cViewPr>
        <p:scale>
          <a:sx n="80" d="100"/>
          <a:sy n="80" d="100"/>
        </p:scale>
        <p:origin x="-16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75" cy="494029"/>
          </a:xfrm>
          <a:prstGeom prst="rect">
            <a:avLst/>
          </a:prstGeom>
        </p:spPr>
        <p:txBody>
          <a:bodyPr vert="horz" lIns="91128" tIns="45564" rIns="91128" bIns="4556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84" y="0"/>
            <a:ext cx="2945875" cy="494029"/>
          </a:xfrm>
          <a:prstGeom prst="rect">
            <a:avLst/>
          </a:prstGeom>
        </p:spPr>
        <p:txBody>
          <a:bodyPr vert="horz" lIns="91128" tIns="45564" rIns="91128" bIns="45564" rtlCol="0"/>
          <a:lstStyle>
            <a:lvl1pPr algn="r">
              <a:defRPr sz="1200"/>
            </a:lvl1pPr>
          </a:lstStyle>
          <a:p>
            <a:fld id="{ABD7A937-0FFB-40A8-81AC-98A09508868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058"/>
            <a:ext cx="2945875" cy="494028"/>
          </a:xfrm>
          <a:prstGeom prst="rect">
            <a:avLst/>
          </a:prstGeom>
        </p:spPr>
        <p:txBody>
          <a:bodyPr vert="horz" lIns="91128" tIns="45564" rIns="91128" bIns="4556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84" y="9377058"/>
            <a:ext cx="2945875" cy="494028"/>
          </a:xfrm>
          <a:prstGeom prst="rect">
            <a:avLst/>
          </a:prstGeom>
        </p:spPr>
        <p:txBody>
          <a:bodyPr vert="horz" lIns="91128" tIns="45564" rIns="91128" bIns="45564" rtlCol="0" anchor="b"/>
          <a:lstStyle>
            <a:lvl1pPr algn="r">
              <a:defRPr sz="1200"/>
            </a:lvl1pPr>
          </a:lstStyle>
          <a:p>
            <a:fld id="{28B988D6-82BD-47D0-88DD-91F43837B5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51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128" tIns="45564" rIns="91128" bIns="4556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128" tIns="45564" rIns="91128" bIns="45564" rtlCol="0"/>
          <a:lstStyle>
            <a:lvl1pPr algn="r">
              <a:defRPr sz="1200"/>
            </a:lvl1pPr>
          </a:lstStyle>
          <a:p>
            <a:fld id="{828B0502-117B-4022-AB14-7F082157D180}" type="datetimeFigureOut">
              <a:rPr lang="en-US" smtClean="0"/>
              <a:pPr/>
              <a:t>5/5/2014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8" tIns="45564" rIns="91128" bIns="45564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128" tIns="45564" rIns="91128" bIns="455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128" tIns="45564" rIns="91128" bIns="4556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128" tIns="45564" rIns="91128" bIns="45564" rtlCol="0" anchor="b"/>
          <a:lstStyle>
            <a:lvl1pPr algn="r">
              <a:defRPr sz="1200"/>
            </a:lvl1pPr>
          </a:lstStyle>
          <a:p>
            <a:fld id="{815942D4-0676-4064-9798-E247B5FDFAA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13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87FC-1CE7-47D8-A25E-E8A3FBE035E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4" y="1861231"/>
            <a:ext cx="4149834" cy="1998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3978489" cy="2506731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82880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1279" y="1967225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9834" cy="1998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152400"/>
            <a:ext cx="7772400" cy="508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5000"/>
          </a:xfr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lvl1pPr>
            <a:lvl2pPr>
              <a:defRPr>
                <a:solidFill>
                  <a:srgbClr val="0070C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26988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24606"/>
            <a:ext cx="2133600" cy="39687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3" y="6356356"/>
            <a:ext cx="2133600" cy="365125"/>
          </a:xfrm>
        </p:spPr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4"/>
            <a:ext cx="4038600" cy="4525963"/>
          </a:xfr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4"/>
            <a:ext cx="4038600" cy="4525963"/>
          </a:xfr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96838"/>
            <a:ext cx="7696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06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1829" y="6356356"/>
            <a:ext cx="3791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4"/>
            <a:ext cx="1495567" cy="720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3" r:id="rId2"/>
    <p:sldLayoutId id="2147483684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1378509/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4126932" cy="2506731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Cavity Specifications, Fabrication Requirements &amp; Interface to CERN</a:t>
            </a:r>
            <a:endParaRPr lang="en-GB" sz="3200" dirty="0">
              <a:latin typeface="+mj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654062"/>
            <a:ext cx="8229600" cy="12895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Ofelia Capatina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on behalf of the CERN specification team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HiLumi-LHC/LARP Crab Cavity System External Review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24600"/>
            <a:ext cx="2133600" cy="39687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OC, 5/May/2014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997527" y="890647"/>
            <a:ext cx="7885216" cy="42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SPS environment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General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Ofelia\HL_LHC_meeting may2014\Info divers\Coupler%20Space%20Installate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" y="1273786"/>
            <a:ext cx="7989570" cy="51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997527" y="890647"/>
            <a:ext cx="7885216" cy="577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General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1" t="37757" r="38034" b="36787"/>
          <a:stretch/>
        </p:blipFill>
        <p:spPr bwMode="auto">
          <a:xfrm>
            <a:off x="646126" y="1896184"/>
            <a:ext cx="3284302" cy="43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693" y="763189"/>
            <a:ext cx="314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LHC configuration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1169" y="739743"/>
            <a:ext cx="309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SPS configuration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54" y="1251439"/>
            <a:ext cx="3425646" cy="573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9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997527" y="685801"/>
            <a:ext cx="7885216" cy="597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More </a:t>
            </a:r>
            <a:r>
              <a:rPr lang="en-US" sz="3200" dirty="0" smtClean="0"/>
              <a:t>details </a:t>
            </a:r>
            <a:r>
              <a:rPr lang="en-US" sz="3200" dirty="0" err="1" smtClean="0"/>
              <a:t>Alick</a:t>
            </a:r>
            <a:r>
              <a:rPr lang="en-US" sz="3200" dirty="0" smtClean="0"/>
              <a:t>, </a:t>
            </a:r>
            <a:r>
              <a:rPr lang="en-US" sz="3200" dirty="0" err="1" smtClean="0"/>
              <a:t>Erk’s</a:t>
            </a:r>
            <a:r>
              <a:rPr lang="en-US" sz="3200" dirty="0" smtClean="0"/>
              <a:t> talk tomorrow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/>
              <a:t>SPS :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2 (identical) cavities in a </a:t>
            </a:r>
            <a:r>
              <a:rPr lang="en-US" sz="2800" dirty="0" err="1"/>
              <a:t>cryomodule</a:t>
            </a:r>
            <a:endParaRPr lang="en-US" sz="2800" dirty="0"/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3 different </a:t>
            </a:r>
            <a:r>
              <a:rPr lang="en-US" sz="2800" dirty="0" err="1"/>
              <a:t>cryomodules</a:t>
            </a:r>
            <a:r>
              <a:rPr lang="en-US" sz="2800" dirty="0"/>
              <a:t> under design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Timeline </a:t>
            </a:r>
            <a:r>
              <a:rPr lang="en-US" sz="3200" dirty="0"/>
              <a:t>until </a:t>
            </a:r>
            <a:r>
              <a:rPr lang="en-US" sz="3200" dirty="0" smtClean="0"/>
              <a:t>2018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Very tight schedule with no time buffer to meet end 2016/2017 installation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to be tested in SPS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/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Plans for SPS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5" y="3596122"/>
            <a:ext cx="8839201" cy="82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7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0" y="685800"/>
            <a:ext cx="9144000" cy="567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Bare cavities for SPS designed to be the same as for the LHC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Dressed cavity for SPS tests design as much as possible compatible with LHC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Conceptual design of SPS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for the 3 cavities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2 identical cavities in 3 different </a:t>
            </a:r>
            <a:r>
              <a:rPr lang="en-US" sz="2800" dirty="0" err="1" smtClean="0"/>
              <a:t>cryomodule</a:t>
            </a:r>
            <a:endParaRPr lang="en-US" sz="28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Effort to standardize interfaces, basic choices in-between the 3 </a:t>
            </a:r>
            <a:r>
              <a:rPr lang="en-US" sz="2800" dirty="0" err="1" smtClean="0"/>
              <a:t>cryomodules</a:t>
            </a: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The 3 SPS </a:t>
            </a:r>
            <a:r>
              <a:rPr lang="en-US" sz="2800" dirty="0" err="1" smtClean="0"/>
              <a:t>cryomodules</a:t>
            </a:r>
            <a:r>
              <a:rPr lang="en-US" sz="2800" dirty="0" smtClean="0"/>
              <a:t> could be tested in SM18 (if no down-selection since then)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1 or 2 </a:t>
            </a:r>
            <a:r>
              <a:rPr lang="en-US" sz="2800" dirty="0" err="1" smtClean="0"/>
              <a:t>cryomodules</a:t>
            </a:r>
            <a:r>
              <a:rPr lang="en-US" sz="2800" dirty="0" smtClean="0"/>
              <a:t> to be tested in SPS, after test in SM18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SPS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design as much as possible compatible with the LHC </a:t>
            </a:r>
          </a:p>
          <a:p>
            <a:pPr>
              <a:spcBef>
                <a:spcPct val="20000"/>
              </a:spcBef>
            </a:pPr>
            <a:endParaRPr lang="en-US" sz="28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96838"/>
            <a:ext cx="7696200" cy="563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Plans for SPS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997527" y="685801"/>
            <a:ext cx="7885216" cy="597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SPS Cavities manufacturing: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Cavities designed in US have </a:t>
            </a:r>
            <a:r>
              <a:rPr lang="en-US" sz="2800" dirty="0"/>
              <a:t>planned </a:t>
            </a:r>
            <a:r>
              <a:rPr lang="en-US" sz="2800" dirty="0" smtClean="0"/>
              <a:t>US budget for the manufacturing of 4 units of Minimum Function Assemblies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Cavities designed in UK have not planned budget yet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What, who</a:t>
            </a:r>
            <a:r>
              <a:rPr lang="en-US" sz="2800" dirty="0"/>
              <a:t>, </a:t>
            </a:r>
            <a:r>
              <a:rPr lang="en-US" sz="2800" dirty="0" smtClean="0"/>
              <a:t>how, when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Plans for cavities manufacturing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230" y="63623"/>
            <a:ext cx="8686800" cy="563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2">
                    <a:satMod val="130000"/>
                  </a:schemeClr>
                </a:solidFill>
              </a:rPr>
              <a:t>SPS Cavities – Minimum Function Assemblies</a:t>
            </a:r>
            <a:endParaRPr lang="en-GB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70338" y="685800"/>
            <a:ext cx="9144000" cy="58521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+mn-lt"/>
              </a:rPr>
              <a:t>Helium tank, HOM couplers and tuner 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are part of cavity MFA since 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their behaviour determine 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cavity operation behaviour</a:t>
            </a:r>
            <a:endParaRPr lang="en-GB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81087"/>
              </p:ext>
            </p:extLst>
          </p:nvPr>
        </p:nvGraphicFramePr>
        <p:xfrm>
          <a:off x="127762" y="6461760"/>
          <a:ext cx="8888475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90850"/>
                <a:gridCol w="2989111"/>
                <a:gridCol w="2908514"/>
              </a:tblGrid>
              <a:tr h="27783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4-rod </a:t>
                      </a:r>
                      <a:r>
                        <a:rPr lang="en-GB" sz="2000" baseline="0" dirty="0" smtClean="0"/>
                        <a:t> (</a:t>
                      </a:r>
                      <a:r>
                        <a:rPr lang="en-GB" sz="2000" dirty="0" smtClean="0"/>
                        <a:t>UK)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RF Dipole (ODU)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Double ¼-wave (BNL)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Ofelia\HL_LHC_meeting may2014\Talks\CRAB_Cavity_UK_-_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649" y="2045968"/>
            <a:ext cx="3235730" cy="22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felia\HL_LHC_meeting may2014\Talks\CRAB_Cavity_UK_-_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500" y="4102303"/>
            <a:ext cx="3355432" cy="232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Ofelia\HL_LHC_meeting may2014\Talks\CRAB_Cavity_ODU_-_0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42" y="953585"/>
            <a:ext cx="4461856" cy="30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Ofelia\HL_LHC_meeting may2014\Talks\CRAB_Cavity_ODU_-_08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42" y="3733592"/>
            <a:ext cx="4417716" cy="30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Ofelia\HL_LHC_meeting may2014\Talks\CRAB_Cavity_Titanium_-_7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91" y="674077"/>
            <a:ext cx="4900455" cy="33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Ofelia\HL_LHC_meeting may2014\Talks\CRAB_Cavity_Titanium_-_7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511893"/>
            <a:ext cx="4900455" cy="33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82062" y="638908"/>
            <a:ext cx="8921261" cy="58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 err="1" smtClean="0"/>
              <a:t>Niowave</a:t>
            </a:r>
            <a:r>
              <a:rPr lang="en-US" sz="2800" b="1" dirty="0" smtClean="0"/>
              <a:t>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Will build 2 x 2 Minimum Function Assemblies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 smtClean="0"/>
              <a:t>CERN</a:t>
            </a:r>
            <a:r>
              <a:rPr lang="en-US" sz="2800" dirty="0" smtClean="0"/>
              <a:t> </a:t>
            </a:r>
            <a:r>
              <a:rPr lang="en-US" sz="2800" b="1" dirty="0" smtClean="0"/>
              <a:t>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In </a:t>
            </a:r>
            <a:r>
              <a:rPr lang="en-US" sz="2800" dirty="0"/>
              <a:t>charge of the detailed specification for manufacturing / </a:t>
            </a:r>
            <a:r>
              <a:rPr lang="en-US" sz="2800" dirty="0" smtClean="0"/>
              <a:t>documentation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Engineering </a:t>
            </a:r>
            <a:r>
              <a:rPr lang="en-US" sz="2800" dirty="0" smtClean="0"/>
              <a:t>support for design and manufacturing 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 smtClean="0"/>
              <a:t>LARP 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Tom </a:t>
            </a:r>
            <a:r>
              <a:rPr lang="en-US" sz="2800" dirty="0" err="1"/>
              <a:t>Nicol</a:t>
            </a:r>
            <a:r>
              <a:rPr lang="en-US" sz="2800" dirty="0"/>
              <a:t> (FNAL) </a:t>
            </a:r>
            <a:r>
              <a:rPr lang="en-US" sz="2800" dirty="0" smtClean="0"/>
              <a:t>will be the collaboration linkman for the follow-up of the production at </a:t>
            </a:r>
            <a:r>
              <a:rPr lang="en-US" sz="2800" dirty="0" err="1" smtClean="0"/>
              <a:t>Niowave</a:t>
            </a:r>
            <a:r>
              <a:rPr lang="en-US" sz="2800" dirty="0" smtClean="0"/>
              <a:t> premises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Provide cavities processing and cold low-power tests prior to delivery to CERN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 smtClean="0"/>
              <a:t>UK: </a:t>
            </a:r>
            <a:r>
              <a:rPr lang="en-US" sz="2800" dirty="0" smtClean="0"/>
              <a:t>TBD based on the outcome of this review</a:t>
            </a:r>
            <a:endParaRPr lang="en-US" sz="2800" dirty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SPS Cavities MFA - who 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HiLumi</a:t>
            </a:r>
            <a:r>
              <a:rPr lang="en-US" dirty="0" smtClean="0"/>
              <a:t>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997527" y="685801"/>
            <a:ext cx="7885216" cy="597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Pressure equipment: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H</a:t>
            </a:r>
            <a:r>
              <a:rPr lang="en-US" sz="2800" dirty="0" smtClean="0"/>
              <a:t>ave to comply with Safety regulations at CERN, based on compliance with </a:t>
            </a:r>
            <a:r>
              <a:rPr lang="en-US" sz="2800" dirty="0" smtClean="0"/>
              <a:t>European </a:t>
            </a:r>
            <a:r>
              <a:rPr lang="en-US" sz="2800" dirty="0"/>
              <a:t>Pressure Equipment Directive (PED</a:t>
            </a:r>
            <a:r>
              <a:rPr lang="en-US" sz="2800" dirty="0" smtClean="0"/>
              <a:t>)</a:t>
            </a:r>
            <a:endParaRPr lang="en-US" sz="2800" dirty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Considered “special equipment” at CERN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SPS Cavities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MFA - how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257908" y="685801"/>
            <a:ext cx="8639908" cy="597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ASME / PED requirements: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/>
              <a:t>The usability of the ASME code is being analysed at CERN. </a:t>
            </a:r>
            <a:endParaRPr lang="en-GB" sz="28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 smtClean="0"/>
              <a:t>ASME </a:t>
            </a:r>
            <a:r>
              <a:rPr lang="en-GB" sz="2800" dirty="0"/>
              <a:t>will be accepted if complemented with specific procedures that will make it compliant with EN standards. </a:t>
            </a:r>
            <a:endParaRPr lang="en-GB" sz="28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 smtClean="0"/>
              <a:t>The specific </a:t>
            </a:r>
            <a:r>
              <a:rPr lang="en-GB" sz="2800" dirty="0"/>
              <a:t>procedures will be provided by CERN.</a:t>
            </a:r>
            <a:endParaRPr lang="en-US" sz="28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HL-LHC Standards and Best Practices Workshop </a:t>
            </a:r>
            <a:r>
              <a:rPr lang="en-US" sz="2800" dirty="0" smtClean="0"/>
              <a:t>at CERN 11-13 June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SPS Cavities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MFA - how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164123" y="685801"/>
            <a:ext cx="8718620" cy="597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SPS Cavities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MFA - how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4919"/>
            <a:ext cx="9144000" cy="579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997527" y="890647"/>
            <a:ext cx="7885216" cy="577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Specifications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14566"/>
          <a:stretch/>
        </p:blipFill>
        <p:spPr bwMode="auto">
          <a:xfrm>
            <a:off x="633046" y="1031631"/>
            <a:ext cx="7877908" cy="394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043" y="5562992"/>
            <a:ext cx="767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505EB"/>
                </a:solidFill>
              </a:rPr>
              <a:t>https</a:t>
            </a:r>
            <a:r>
              <a:rPr lang="en-GB" dirty="0">
                <a:solidFill>
                  <a:srgbClr val="1505EB"/>
                </a:solidFill>
              </a:rPr>
              <a:t>://espace.cern.ch/HiLumi/WP4/Lists/Team%20Discussion/AllItems.aspx</a:t>
            </a:r>
            <a:endParaRPr lang="en-GB" sz="5400" dirty="0">
              <a:solidFill>
                <a:srgbClr val="1505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997527" y="685801"/>
            <a:ext cx="7885216" cy="597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Draft </a:t>
            </a:r>
            <a:r>
              <a:rPr lang="en-US" sz="2800" dirty="0" smtClean="0"/>
              <a:t>manufacturing specification in EDMS: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>
              <a:spcBef>
                <a:spcPct val="20000"/>
              </a:spcBef>
            </a:pPr>
            <a:r>
              <a:rPr lang="en-GB" sz="2800" dirty="0" smtClean="0">
                <a:hlinkClick r:id="rId3"/>
              </a:rPr>
              <a:t>https</a:t>
            </a:r>
            <a:r>
              <a:rPr lang="en-GB" sz="2800" dirty="0">
                <a:hlinkClick r:id="rId3"/>
              </a:rPr>
              <a:t>://edms.cern.ch/document/1378509/1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SPS Cavities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MFA - how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516883" y="996461"/>
            <a:ext cx="8427828" cy="56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3D models will be provided to </a:t>
            </a:r>
            <a:r>
              <a:rPr lang="en-US" sz="2800" dirty="0" err="1" smtClean="0"/>
              <a:t>Niowave</a:t>
            </a:r>
            <a:r>
              <a:rPr lang="en-US" sz="2800" dirty="0" smtClean="0"/>
              <a:t> by the Collaboration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Kick-off meeting after manufacturing drawings (ISO standards + metric system) + manufacturing plan issued by </a:t>
            </a:r>
            <a:r>
              <a:rPr lang="en-US" sz="2800" dirty="0" err="1" smtClean="0"/>
              <a:t>Niowave</a:t>
            </a:r>
            <a:endParaRPr lang="en-US" sz="28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Detailed definition of hold points during manufacturing process with associated documentation required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SPS Cavities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MFA - how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516883" y="644770"/>
            <a:ext cx="8427828" cy="56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The supply shall include:</a:t>
            </a:r>
            <a:endParaRPr lang="en-US" sz="2800" dirty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Schedule </a:t>
            </a:r>
            <a:r>
              <a:rPr lang="en-US" dirty="0"/>
              <a:t>and manufacturing strategy including Quality Control </a:t>
            </a:r>
            <a:r>
              <a:rPr lang="en-US" dirty="0" smtClean="0"/>
              <a:t>plan</a:t>
            </a:r>
            <a:endParaRPr lang="en-GB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Fabrication </a:t>
            </a:r>
            <a:r>
              <a:rPr lang="en-US" dirty="0"/>
              <a:t>drawings done according to ISO </a:t>
            </a:r>
            <a:r>
              <a:rPr lang="en-US" dirty="0" smtClean="0"/>
              <a:t>standards</a:t>
            </a:r>
            <a:endParaRPr lang="en-GB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required raw material except stainless </a:t>
            </a:r>
            <a:r>
              <a:rPr lang="en-US" dirty="0" smtClean="0"/>
              <a:t>steel </a:t>
            </a:r>
            <a:endParaRPr lang="en-GB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Sample test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RF </a:t>
            </a:r>
            <a:r>
              <a:rPr lang="en-US" dirty="0"/>
              <a:t>measurements of intermediate assemblies and complete cavities as well as required tooling for these </a:t>
            </a:r>
            <a:r>
              <a:rPr lang="en-US" dirty="0" smtClean="0"/>
              <a:t>measurements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Mechanical </a:t>
            </a:r>
            <a:r>
              <a:rPr lang="en-US" dirty="0"/>
              <a:t>tuning of the cavities to ensure required final </a:t>
            </a:r>
            <a:r>
              <a:rPr lang="en-US" dirty="0" smtClean="0"/>
              <a:t>frequency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Leak-tightness assessment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Complete </a:t>
            </a:r>
            <a:r>
              <a:rPr lang="en-US" dirty="0"/>
              <a:t>design, manufacture and inspection file for each unit produced, including: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Material certificates for base material and welding </a:t>
            </a:r>
            <a:r>
              <a:rPr lang="en-US" dirty="0" smtClean="0"/>
              <a:t>consumables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Welding and brazing procedures qualification </a:t>
            </a:r>
            <a:r>
              <a:rPr lang="en-US" dirty="0" smtClean="0"/>
              <a:t>records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Welders and welding operators </a:t>
            </a:r>
            <a:r>
              <a:rPr lang="en-US" dirty="0" smtClean="0"/>
              <a:t>qualifications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Non-destructive </a:t>
            </a:r>
            <a:r>
              <a:rPr lang="fr-FR" dirty="0" err="1"/>
              <a:t>testing</a:t>
            </a:r>
            <a:r>
              <a:rPr lang="fr-FR" dirty="0"/>
              <a:t> personnel </a:t>
            </a:r>
            <a:r>
              <a:rPr lang="fr-FR" dirty="0" smtClean="0"/>
              <a:t>qualification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Records of thermal </a:t>
            </a:r>
            <a:r>
              <a:rPr lang="en-US" dirty="0" smtClean="0"/>
              <a:t>treatments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Non-destructive testing and dimensional control </a:t>
            </a:r>
            <a:r>
              <a:rPr lang="en-US" dirty="0" smtClean="0"/>
              <a:t>reports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Pressure tests, procedures and </a:t>
            </a:r>
            <a:r>
              <a:rPr lang="en-US" dirty="0" smtClean="0"/>
              <a:t>report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Non </a:t>
            </a:r>
            <a:r>
              <a:rPr lang="en-US" dirty="0" smtClean="0"/>
              <a:t>conformities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Packing and </a:t>
            </a:r>
            <a:r>
              <a:rPr lang="en-US" dirty="0" smtClean="0"/>
              <a:t>Shipping</a:t>
            </a:r>
            <a:endParaRPr lang="en-GB" dirty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SPS Cavities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MFA - how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656492" y="1043353"/>
            <a:ext cx="8100645" cy="562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RF surface of cavities already delivered to </a:t>
            </a:r>
            <a:r>
              <a:rPr lang="en-US" sz="2800" dirty="0" err="1" smtClean="0"/>
              <a:t>Niowave</a:t>
            </a: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3D models of cavities + interfaces to helium tank to be delivered to </a:t>
            </a:r>
            <a:r>
              <a:rPr lang="en-US" sz="2800" dirty="0" err="1" smtClean="0"/>
              <a:t>Niowave</a:t>
            </a:r>
            <a:r>
              <a:rPr lang="en-US" sz="2800" dirty="0" smtClean="0"/>
              <a:t> by end of May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Helium tank, tuner and HOM final design to be delivered by September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Start processing and cold tests of MFA mid-2015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MFA ready for assembly in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by Jan 2016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SPS Cavities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MFA - when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997527" y="685801"/>
            <a:ext cx="7885216" cy="597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Functional spec issued beginning of 2013; part of the information has to be updated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For the review the ranking criteria document includes up to date information</a:t>
            </a:r>
            <a:endParaRPr lang="en-US" sz="28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Specifications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General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" name="Picture 2" descr="9906026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195" y="632638"/>
            <a:ext cx="7453424" cy="635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076700" y="5924550"/>
            <a:ext cx="3714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900000">
            <a:off x="2867025" y="5757862"/>
            <a:ext cx="3714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9450" y="5352245"/>
            <a:ext cx="2114550" cy="95410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</a:rPr>
              <a:t>LHC Point 1 (vertical crabbing)</a:t>
            </a:r>
          </a:p>
          <a:p>
            <a:r>
              <a:rPr lang="en-GB" sz="1400" b="1" dirty="0" smtClean="0">
                <a:solidFill>
                  <a:srgbClr val="002060"/>
                </a:solidFill>
              </a:rPr>
              <a:t>4 cavities / IP side/ beam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t</a:t>
            </a:r>
            <a:r>
              <a:rPr lang="en-GB" sz="1400" b="1" dirty="0" smtClean="0">
                <a:solidFill>
                  <a:srgbClr val="002060"/>
                </a:solidFill>
              </a:rPr>
              <a:t>o be installed during LS3 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62525" y="4500561"/>
            <a:ext cx="276225" cy="9529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04907" y="4257674"/>
            <a:ext cx="143096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600000">
            <a:off x="5610225" y="4557662"/>
            <a:ext cx="276225" cy="9529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600000">
            <a:off x="5991824" y="3341218"/>
            <a:ext cx="196042" cy="56129"/>
          </a:xfrm>
          <a:prstGeom prst="ellipse">
            <a:avLst/>
          </a:prstGeom>
          <a:solidFill>
            <a:srgbClr val="1505EB"/>
          </a:solidFill>
          <a:ln>
            <a:solidFill>
              <a:srgbClr val="1505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17" idx="6"/>
            <a:endCxn id="12" idx="1"/>
          </p:cNvCxnSpPr>
          <p:nvPr/>
        </p:nvCxnSpPr>
        <p:spPr>
          <a:xfrm>
            <a:off x="5884352" y="4629295"/>
            <a:ext cx="1145098" cy="120000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5903893"/>
            <a:ext cx="2114550" cy="95410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</a:rPr>
              <a:t>LHC Point 5 (horizontal crabbing)</a:t>
            </a:r>
          </a:p>
          <a:p>
            <a:r>
              <a:rPr lang="en-GB" sz="1400" b="1" dirty="0" smtClean="0">
                <a:solidFill>
                  <a:srgbClr val="002060"/>
                </a:solidFill>
              </a:rPr>
              <a:t>4 cavities / IP side/ beam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t</a:t>
            </a:r>
            <a:r>
              <a:rPr lang="en-GB" sz="1400" b="1" dirty="0" smtClean="0">
                <a:solidFill>
                  <a:srgbClr val="002060"/>
                </a:solidFill>
              </a:rPr>
              <a:t>o be installed during LS3 </a:t>
            </a:r>
            <a:endParaRPr lang="fr-FR" sz="1400" b="1" dirty="0">
              <a:solidFill>
                <a:srgbClr val="002060"/>
              </a:solidFill>
            </a:endParaRPr>
          </a:p>
        </p:txBody>
      </p:sp>
      <p:cxnSp>
        <p:nvCxnSpPr>
          <p:cNvPr id="25" name="Straight Connector 24"/>
          <p:cNvCxnSpPr>
            <a:endCxn id="9" idx="3"/>
          </p:cNvCxnSpPr>
          <p:nvPr/>
        </p:nvCxnSpPr>
        <p:spPr>
          <a:xfrm flipV="1">
            <a:off x="2114550" y="5844099"/>
            <a:ext cx="798277" cy="5301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2261319"/>
            <a:ext cx="2114550" cy="116955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</a:rPr>
              <a:t>SPS BA4 (vertical or horizontal crabbing)</a:t>
            </a:r>
          </a:p>
          <a:p>
            <a:r>
              <a:rPr lang="en-GB" sz="1400" b="1" dirty="0" smtClean="0">
                <a:solidFill>
                  <a:srgbClr val="002060"/>
                </a:solidFill>
              </a:rPr>
              <a:t>One or two </a:t>
            </a:r>
            <a:r>
              <a:rPr lang="en-GB" sz="1400" b="1" dirty="0" err="1" smtClean="0">
                <a:solidFill>
                  <a:srgbClr val="002060"/>
                </a:solidFill>
              </a:rPr>
              <a:t>cryomodules</a:t>
            </a:r>
            <a:r>
              <a:rPr lang="en-GB" sz="1400" b="1" dirty="0" smtClean="0">
                <a:solidFill>
                  <a:srgbClr val="002060"/>
                </a:solidFill>
              </a:rPr>
              <a:t> with 2 identical cavities to be tested before LS2</a:t>
            </a:r>
            <a:endParaRPr lang="fr-FR" sz="1400" b="1" dirty="0">
              <a:solidFill>
                <a:srgbClr val="002060"/>
              </a:solidFill>
            </a:endParaRPr>
          </a:p>
        </p:txBody>
      </p:sp>
      <p:cxnSp>
        <p:nvCxnSpPr>
          <p:cNvPr id="28" name="Straight Connector 27"/>
          <p:cNvCxnSpPr>
            <a:stCxn id="14" idx="1"/>
            <a:endCxn id="27" idx="3"/>
          </p:cNvCxnSpPr>
          <p:nvPr/>
        </p:nvCxnSpPr>
        <p:spPr>
          <a:xfrm flipH="1" flipV="1">
            <a:off x="2114550" y="2846095"/>
            <a:ext cx="2611313" cy="1432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40969" y="1006043"/>
            <a:ext cx="2114550" cy="116955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</a:rPr>
              <a:t>SM18 area</a:t>
            </a:r>
          </a:p>
          <a:p>
            <a:r>
              <a:rPr lang="en-GB" sz="1400" b="1" dirty="0" smtClean="0">
                <a:solidFill>
                  <a:srgbClr val="002060"/>
                </a:solidFill>
              </a:rPr>
              <a:t>Cold tests and clean room facilities – cold test of </a:t>
            </a:r>
            <a:r>
              <a:rPr lang="en-GB" sz="1400" b="1" dirty="0" err="1" smtClean="0">
                <a:solidFill>
                  <a:srgbClr val="002060"/>
                </a:solidFill>
              </a:rPr>
              <a:t>cryomodules</a:t>
            </a:r>
            <a:r>
              <a:rPr lang="en-GB" sz="1400" b="1" dirty="0" smtClean="0">
                <a:solidFill>
                  <a:srgbClr val="002060"/>
                </a:solidFill>
              </a:rPr>
              <a:t> prior tunnel installation </a:t>
            </a:r>
            <a:endParaRPr lang="fr-FR" sz="1400" b="1" dirty="0">
              <a:solidFill>
                <a:srgbClr val="002060"/>
              </a:solidFill>
            </a:endParaRPr>
          </a:p>
        </p:txBody>
      </p:sp>
      <p:cxnSp>
        <p:nvCxnSpPr>
          <p:cNvPr id="32" name="Straight Connector 31"/>
          <p:cNvCxnSpPr>
            <a:stCxn id="31" idx="1"/>
            <a:endCxn id="18" idx="5"/>
          </p:cNvCxnSpPr>
          <p:nvPr/>
        </p:nvCxnSpPr>
        <p:spPr>
          <a:xfrm flipH="1">
            <a:off x="6154657" y="1590819"/>
            <a:ext cx="886312" cy="1810042"/>
          </a:xfrm>
          <a:prstGeom prst="line">
            <a:avLst/>
          </a:prstGeom>
          <a:ln>
            <a:solidFill>
              <a:srgbClr val="15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0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136289" y="685800"/>
            <a:ext cx="7885216" cy="42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LHC environment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General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203"/>
            <a:ext cx="9144000" cy="23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Placeholder 4" descr="CATIA V5 R20 64 -  CERN :  Large Assemblies 64 -  -  - [ST0538798_01 a.01 LSS5L Integration HL-LHC 1507 LS3 In Work (ReadOnly) ]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17396" r="1860" b="21840"/>
          <a:stretch/>
        </p:blipFill>
        <p:spPr>
          <a:xfrm>
            <a:off x="0" y="3637654"/>
            <a:ext cx="9144000" cy="279504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696719" y="6432695"/>
            <a:ext cx="132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Paolo Fessia</a:t>
            </a: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23270"/>
            <a:ext cx="4508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4 cavities / IP side / beam between D2 and Q4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=&gt;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Total 32 cavities in LHC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997527" y="890647"/>
            <a:ext cx="7885216" cy="42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LHC environment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General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https://edms.cern.ch/file/1087379/1/37.D2.B4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1517289"/>
            <a:ext cx="7008400" cy="52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997527" y="890647"/>
            <a:ext cx="7885216" cy="42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LHC layout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4 </a:t>
            </a:r>
            <a:r>
              <a:rPr lang="en-US" sz="3200" dirty="0" err="1"/>
              <a:t>c</a:t>
            </a:r>
            <a:r>
              <a:rPr lang="en-US" sz="3200" dirty="0" err="1" smtClean="0"/>
              <a:t>ryomodules</a:t>
            </a:r>
            <a:r>
              <a:rPr lang="en-US" sz="3200" dirty="0" smtClean="0"/>
              <a:t> x 2 cavities each / IP side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General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2771022"/>
            <a:ext cx="8999621" cy="135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0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997527" y="890647"/>
            <a:ext cx="7885216" cy="42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SPS environment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General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1" t="4411" r="13859" b="8473"/>
          <a:stretch/>
        </p:blipFill>
        <p:spPr bwMode="auto">
          <a:xfrm>
            <a:off x="1163781" y="1489194"/>
            <a:ext cx="7108418" cy="5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6631" y="6419850"/>
            <a:ext cx="324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Alick</a:t>
            </a:r>
            <a:r>
              <a:rPr lang="en-GB" dirty="0" smtClean="0">
                <a:solidFill>
                  <a:schemeClr val="bg1"/>
                </a:solidFill>
              </a:rPr>
              <a:t> Macpherson talk tomorrow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997527" y="890647"/>
            <a:ext cx="7885216" cy="42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SPS environment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General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OC, 5/May/2014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HiLumi-LHC/LARP Crab Cavity System External Review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" y="1904777"/>
            <a:ext cx="9077678" cy="400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24702</TotalTime>
  <Words>1057</Words>
  <Application>Microsoft Office PowerPoint</Application>
  <PresentationFormat>On-screen Show (4:3)</PresentationFormat>
  <Paragraphs>232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Cavity Specifications, Fabrication Requirements &amp; Interface to CERN</vt:lpstr>
      <vt:lpstr>Specifications</vt:lpstr>
      <vt:lpstr>Specifications</vt:lpstr>
      <vt:lpstr>General</vt:lpstr>
      <vt:lpstr>General</vt:lpstr>
      <vt:lpstr>General</vt:lpstr>
      <vt:lpstr>General</vt:lpstr>
      <vt:lpstr>General</vt:lpstr>
      <vt:lpstr>General</vt:lpstr>
      <vt:lpstr>General</vt:lpstr>
      <vt:lpstr>General</vt:lpstr>
      <vt:lpstr>Plans for SPS</vt:lpstr>
      <vt:lpstr>Plans for SPS</vt:lpstr>
      <vt:lpstr>Plans for cavities manufacturing</vt:lpstr>
      <vt:lpstr>SPS Cavities – Minimum Function Assemblies</vt:lpstr>
      <vt:lpstr>SPS Cavities MFA - who </vt:lpstr>
      <vt:lpstr>SPS Cavities MFA - how</vt:lpstr>
      <vt:lpstr>SPS Cavities MFA - how</vt:lpstr>
      <vt:lpstr>SPS Cavities MFA - how</vt:lpstr>
      <vt:lpstr>SPS Cavities MFA - how</vt:lpstr>
      <vt:lpstr>SPS Cavities MFA - how</vt:lpstr>
      <vt:lpstr>SPS Cavities MFA - how</vt:lpstr>
      <vt:lpstr>SPS Cavities MFA - when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vparma</dc:creator>
  <cp:lastModifiedBy>capatina</cp:lastModifiedBy>
  <cp:revision>2004</cp:revision>
  <cp:lastPrinted>2013-12-09T12:27:30Z</cp:lastPrinted>
  <dcterms:created xsi:type="dcterms:W3CDTF">2010-01-11T09:12:42Z</dcterms:created>
  <dcterms:modified xsi:type="dcterms:W3CDTF">2014-05-05T19:38:25Z</dcterms:modified>
</cp:coreProperties>
</file>