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5" r:id="rId5"/>
    <p:sldId id="266" r:id="rId6"/>
    <p:sldId id="328" r:id="rId7"/>
    <p:sldId id="268" r:id="rId8"/>
    <p:sldId id="270" r:id="rId9"/>
    <p:sldId id="326" r:id="rId10"/>
    <p:sldId id="329" r:id="rId11"/>
    <p:sldId id="282" r:id="rId12"/>
    <p:sldId id="284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23" r:id="rId21"/>
    <p:sldId id="303" r:id="rId22"/>
    <p:sldId id="327" r:id="rId23"/>
    <p:sldId id="331" r:id="rId24"/>
    <p:sldId id="309" r:id="rId25"/>
    <p:sldId id="312" r:id="rId26"/>
    <p:sldId id="320" r:id="rId27"/>
    <p:sldId id="32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1E6"/>
    <a:srgbClr val="0089B5"/>
    <a:srgbClr val="005872"/>
    <a:srgbClr val="284579"/>
    <a:srgbClr val="9CB0D5"/>
    <a:srgbClr val="38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979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D457-2C93-4605-B86D-F519940C8090}" type="datetimeFigureOut">
              <a:rPr lang="en-GB" smtClean="0"/>
              <a:t>05/05/2014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D5AE1-8DAA-4720-851B-5749129BD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0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2256-4583-4BCE-B52E-317021D659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6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5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9" y="1802165"/>
            <a:ext cx="4313433" cy="20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5785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12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6075" indent="-228600">
              <a:defRPr sz="3200">
                <a:latin typeface="Calibri" pitchFamily="34" charset="0"/>
              </a:defRPr>
            </a:lvl2pPr>
            <a:lvl3pPr marL="452438" indent="-228600">
              <a:defRPr sz="2800">
                <a:latin typeface="Calibri" pitchFamily="34" charset="0"/>
              </a:defRPr>
            </a:lvl3pPr>
            <a:lvl4pPr marL="569913" indent="-228600">
              <a:defRPr sz="2800">
                <a:latin typeface="Calibri" pitchFamily="34" charset="0"/>
              </a:defRPr>
            </a:lvl4pPr>
            <a:lvl5pPr marL="685800" indent="-228600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 marL="346075" indent="-228600">
              <a:defRPr sz="3200">
                <a:latin typeface="Calibri" pitchFamily="34" charset="0"/>
              </a:defRPr>
            </a:lvl2pPr>
            <a:lvl3pPr marL="452438" indent="-228600">
              <a:defRPr sz="2800">
                <a:latin typeface="Calibri" pitchFamily="34" charset="0"/>
              </a:defRPr>
            </a:lvl3pPr>
            <a:lvl4pPr marL="569913" indent="-228600">
              <a:defRPr sz="2800">
                <a:latin typeface="Calibri" pitchFamily="34" charset="0"/>
              </a:defRPr>
            </a:lvl4pPr>
            <a:lvl5pPr marL="685800" indent="-228600">
              <a:defRPr sz="2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14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95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79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45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5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2" y="2108488"/>
            <a:ext cx="3817931" cy="18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73" y="6565184"/>
            <a:ext cx="3981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3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narchive.com/show/flag-icons-by-gosquared/United-States-icon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jpeg"/><Relationship Id="rId18" Type="http://schemas.openxmlformats.org/officeDocument/2006/relationships/image" Target="../media/image70.png"/><Relationship Id="rId3" Type="http://schemas.openxmlformats.org/officeDocument/2006/relationships/image" Target="../media/image56.gif"/><Relationship Id="rId21" Type="http://schemas.openxmlformats.org/officeDocument/2006/relationships/image" Target="../media/image73.png"/><Relationship Id="rId7" Type="http://schemas.openxmlformats.org/officeDocument/2006/relationships/image" Target="../media/image60.gif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jpeg"/><Relationship Id="rId2" Type="http://schemas.openxmlformats.org/officeDocument/2006/relationships/image" Target="../media/image55.jpeg"/><Relationship Id="rId16" Type="http://schemas.openxmlformats.org/officeDocument/2006/relationships/image" Target="../media/image68.jpeg"/><Relationship Id="rId20" Type="http://schemas.openxmlformats.org/officeDocument/2006/relationships/image" Target="../media/image7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gif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8.gif"/><Relationship Id="rId15" Type="http://schemas.openxmlformats.org/officeDocument/2006/relationships/image" Target="../media/image67.gif"/><Relationship Id="rId23" Type="http://schemas.openxmlformats.org/officeDocument/2006/relationships/image" Target="../media/image75.jpe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4" Type="http://schemas.openxmlformats.org/officeDocument/2006/relationships/image" Target="../media/image57.jpeg"/><Relationship Id="rId9" Type="http://schemas.openxmlformats.org/officeDocument/2006/relationships/hyperlink" Target="http://www.kek.jp/" TargetMode="External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France-icon.html" TargetMode="External"/><Relationship Id="rId13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12" Type="http://schemas.openxmlformats.org/officeDocument/2006/relationships/hyperlink" Target="http://www.iconarchive.com/show/flag-icons-by-gosquared/Spain-icon.html" TargetMode="External"/><Relationship Id="rId2" Type="http://schemas.openxmlformats.org/officeDocument/2006/relationships/image" Target="../media/image78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conarchive.com/show/flag-icons-by-gosquared/Japan-icon.html" TargetMode="External"/><Relationship Id="rId11" Type="http://schemas.openxmlformats.org/officeDocument/2006/relationships/image" Target="../media/image82.png"/><Relationship Id="rId5" Type="http://schemas.openxmlformats.org/officeDocument/2006/relationships/image" Target="../media/image53.png"/><Relationship Id="rId15" Type="http://schemas.openxmlformats.org/officeDocument/2006/relationships/hyperlink" Target="http://www.iconarchive.com/show/flag-icons-by-gosquared/United-Kingdom-icon.html" TargetMode="External"/><Relationship Id="rId10" Type="http://schemas.openxmlformats.org/officeDocument/2006/relationships/hyperlink" Target="http://www.iconarchive.com/show/flag-icons-by-gosquared/Italy-icon.html" TargetMode="External"/><Relationship Id="rId4" Type="http://schemas.openxmlformats.org/officeDocument/2006/relationships/hyperlink" Target="http://www.iconarchive.com/show/flag-icons-by-gosquared/United-States-icon.html" TargetMode="External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HL-LHC &amp; </a:t>
            </a:r>
            <a:br>
              <a:rPr lang="fr-CH" dirty="0" smtClean="0"/>
            </a:b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sz="3200" dirty="0" smtClean="0"/>
              <a:t>Lucio Rossi - CERN</a:t>
            </a:r>
          </a:p>
          <a:p>
            <a:r>
              <a:rPr lang="fr-CH" dirty="0" smtClean="0"/>
              <a:t>HL-LHC Project Leader</a:t>
            </a:r>
          </a:p>
          <a:p>
            <a:endParaRPr lang="fr-CH" dirty="0"/>
          </a:p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/>
              <a:t>C</a:t>
            </a:r>
            <a:r>
              <a:rPr lang="fr-CH" dirty="0" err="1" smtClean="0"/>
              <a:t>avity</a:t>
            </a:r>
            <a:r>
              <a:rPr lang="fr-CH" dirty="0" smtClean="0"/>
              <a:t> International </a:t>
            </a:r>
            <a:r>
              <a:rPr lang="fr-CH" dirty="0" err="1" smtClean="0"/>
              <a:t>Review</a:t>
            </a:r>
            <a:r>
              <a:rPr lang="fr-CH" dirty="0" smtClean="0"/>
              <a:t>, BNL, 5-6 May 2014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558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97" y="2602165"/>
            <a:ext cx="4945174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" y="2602165"/>
            <a:ext cx="4945175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 smtClean="0"/>
              <a:t>The </a:t>
            </a:r>
            <a:r>
              <a:rPr lang="en-US" sz="3000" b="1" i="1" u="sng" dirty="0" smtClean="0"/>
              <a:t>Achromatic Telescopic Squeezing </a:t>
            </a:r>
            <a:r>
              <a:rPr lang="en-US" sz="3000" i="1" dirty="0" smtClean="0"/>
              <a:t>(ATS) scheme </a:t>
            </a:r>
            <a:endParaRPr lang="en-US" sz="3000" i="1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66801"/>
            <a:ext cx="8488680" cy="1706880"/>
          </a:xfrm>
          <a:prstGeom prst="rect">
            <a:avLst/>
          </a:prstGeom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Small</a:t>
            </a:r>
            <a:r>
              <a:rPr lang="en-US" sz="2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 b</a:t>
            </a:r>
            <a:r>
              <a:rPr lang="en-US" sz="2000" b="1" dirty="0" smtClean="0">
                <a:sym typeface="Wingdings" panose="05000000000000000000" pitchFamily="2" charset="2"/>
              </a:rPr>
              <a:t>* is limited by aperture but not only</a:t>
            </a:r>
            <a:r>
              <a:rPr lang="en-US" sz="2000" dirty="0" smtClean="0">
                <a:sym typeface="Wingdings" panose="05000000000000000000" pitchFamily="2" charset="2"/>
              </a:rPr>
              <a:t>: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optics matching &amp; flexibility </a:t>
            </a:r>
            <a:r>
              <a:rPr lang="en-US" sz="2000" dirty="0" smtClean="0">
                <a:sym typeface="Wingdings" panose="05000000000000000000" pitchFamily="2" charset="2"/>
              </a:rPr>
              <a:t>(round and flat optics), </a:t>
            </a:r>
            <a:r>
              <a:rPr lang="en-US" sz="2000" dirty="0">
                <a:sym typeface="Wingdings" panose="05000000000000000000" pitchFamily="2" charset="2"/>
              </a:rPr>
              <a:t>chromatic </a:t>
            </a:r>
            <a:r>
              <a:rPr lang="en-US" sz="2000" dirty="0" smtClean="0">
                <a:sym typeface="Wingdings" panose="05000000000000000000" pitchFamily="2" charset="2"/>
              </a:rPr>
              <a:t>effects (not only Q’), </a:t>
            </a:r>
            <a:r>
              <a:rPr lang="en-US" sz="2000" dirty="0">
                <a:sym typeface="Wingdings" panose="05000000000000000000" pitchFamily="2" charset="2"/>
              </a:rPr>
              <a:t>spurious </a:t>
            </a:r>
            <a:r>
              <a:rPr lang="en-US" sz="2000" dirty="0" smtClean="0">
                <a:sym typeface="Wingdings" panose="05000000000000000000" pitchFamily="2" charset="2"/>
              </a:rPr>
              <a:t>dispersion from X-angle,..</a:t>
            </a:r>
          </a:p>
          <a:p>
            <a:pPr marL="0" indent="0">
              <a:buNone/>
            </a:pPr>
            <a:endParaRPr lang="en-US" sz="200" b="1" dirty="0" smtClean="0">
              <a:sym typeface="Wingdings" panose="05000000000000000000" pitchFamily="2" charset="2"/>
            </a:endParaRPr>
          </a:p>
          <a:p>
            <a:r>
              <a:rPr lang="en-US" sz="2000" b="1" dirty="0" smtClean="0">
                <a:sym typeface="Wingdings" panose="05000000000000000000" pitchFamily="2" charset="2"/>
              </a:rPr>
              <a:t>A novel optics scheme was developed </a:t>
            </a:r>
            <a:r>
              <a:rPr lang="en-US" sz="2000" dirty="0" smtClean="0">
                <a:sym typeface="Wingdings" panose="05000000000000000000" pitchFamily="2" charset="2"/>
              </a:rPr>
              <a:t>to</a:t>
            </a:r>
            <a:r>
              <a:rPr lang="en-US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reach un-precedent </a:t>
            </a:r>
            <a:r>
              <a:rPr lang="en-US" sz="2000" u="sng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000" u="sng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*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w/o chromatic limit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based on a kind of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generalized squeeze involving 50% of the ring</a:t>
            </a:r>
            <a:endParaRPr lang="en-US" sz="2000" baseline="30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63248" y="5928478"/>
            <a:ext cx="66940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sizes [mm] @ 7 TeV from IR8 to IR2 for typical ATS </a:t>
            </a:r>
          </a:p>
          <a:p>
            <a:pPr algn="ctr"/>
            <a:r>
              <a:rPr lang="en-US" dirty="0"/>
              <a:t>“pre-squeezed” optics (left) and “telescopic” collision optics (right)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6704" y="2941596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40 cm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36280" y="2950220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10 cm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70736" y="5788116"/>
            <a:ext cx="30002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2059" y="5651479"/>
            <a:ext cx="223093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The new IR is sort of 8 km long </a:t>
            </a:r>
            <a:r>
              <a:rPr lang="en-US" sz="1200" dirty="0" smtClean="0"/>
              <a:t>!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674931" y="2417499"/>
            <a:ext cx="14056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(S. Fartoukh)</a:t>
            </a:r>
          </a:p>
        </p:txBody>
      </p:sp>
    </p:spTree>
    <p:extLst>
      <p:ext uri="{BB962C8B-B14F-4D97-AF65-F5344CB8AC3E}">
        <p14:creationId xmlns:p14="http://schemas.microsoft.com/office/powerpoint/2010/main" val="9935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 smtClean="0"/>
              <a:t>The </a:t>
            </a:r>
            <a:r>
              <a:rPr lang="en-US" sz="3000" b="1" i="1" u="sng" dirty="0" smtClean="0"/>
              <a:t>Achromatic Telescopic Squeezing </a:t>
            </a:r>
            <a:r>
              <a:rPr lang="en-US" sz="3000" i="1" dirty="0" smtClean="0"/>
              <a:t>(ATS) scheme (2/2)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Proof of principle </a:t>
            </a:r>
            <a:r>
              <a:rPr lang="en-US" dirty="0" smtClean="0"/>
              <a:t>demonstrated in the LHC down to  a </a:t>
            </a:r>
            <a:r>
              <a:rPr lang="en-US" b="1" u="sng" dirty="0" smtClean="0">
                <a:solidFill>
                  <a:srgbClr val="00B0F0"/>
                </a:solidFill>
                <a:latin typeface="Symbol" pitchFamily="18" charset="2"/>
              </a:rPr>
              <a:t>b</a:t>
            </a:r>
            <a:r>
              <a:rPr lang="en-US" b="1" u="sng" baseline="30000" dirty="0" smtClean="0">
                <a:solidFill>
                  <a:srgbClr val="00B0F0"/>
                </a:solidFill>
                <a:latin typeface="Symbol" pitchFamily="18" charset="2"/>
              </a:rPr>
              <a:t>*</a:t>
            </a:r>
            <a:r>
              <a:rPr lang="en-US" b="1" u="sng" dirty="0" smtClean="0">
                <a:solidFill>
                  <a:srgbClr val="00B0F0"/>
                </a:solidFill>
              </a:rPr>
              <a:t> of 10-15 cm at IP1 and IP5</a:t>
            </a:r>
            <a:endParaRPr lang="en-US" b="1" u="sng" dirty="0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7" y="2517670"/>
            <a:ext cx="3976007" cy="311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8920"/>
            <a:ext cx="4572000" cy="3535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9520" y="6059934"/>
            <a:ext cx="13319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S-. Fartoukh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636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Effect</a:t>
            </a:r>
            <a:r>
              <a:rPr lang="fr-CH" dirty="0" smtClean="0"/>
              <a:t> of the </a:t>
            </a: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9" y="1743219"/>
            <a:ext cx="4451712" cy="263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02" y="1652009"/>
            <a:ext cx="4677798" cy="273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87154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RF crab cavity deflects head and tail in opposite direction so that collision is effectively “head on” </a:t>
            </a:r>
            <a:r>
              <a:rPr lang="en-US" sz="2000" b="1" dirty="0" smtClean="0">
                <a:latin typeface="Calibri"/>
              </a:rPr>
              <a:t>and then luminosity is maximized</a:t>
            </a:r>
          </a:p>
          <a:p>
            <a:pPr marL="166688" indent="-1666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i="1" dirty="0" smtClean="0">
                <a:latin typeface="Calibri"/>
              </a:rPr>
              <a:t>Crab cavity maximizes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and can be used also for luminosity </a:t>
            </a:r>
            <a:r>
              <a:rPr lang="en-US" sz="2000" b="1" i="1" dirty="0" err="1" smtClean="0">
                <a:latin typeface="Calibri"/>
              </a:rPr>
              <a:t>levelling</a:t>
            </a:r>
            <a:r>
              <a:rPr lang="en-US" sz="2000" b="1" i="1" dirty="0" smtClean="0">
                <a:latin typeface="Calibri"/>
              </a:rPr>
              <a:t>:  if the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too high, initially you don’t use it, so </a:t>
            </a:r>
            <a:r>
              <a:rPr lang="en-US" sz="2000" b="1" i="1" dirty="0" err="1" smtClean="0">
                <a:latin typeface="Calibri"/>
              </a:rPr>
              <a:t>lumi</a:t>
            </a:r>
            <a:r>
              <a:rPr lang="en-US" sz="2000" b="1" i="1" dirty="0" smtClean="0">
                <a:latin typeface="Calibri"/>
              </a:rPr>
              <a:t> is reduced by the geometrical factor. Then they are slowly turned on to compensate the proton burning</a:t>
            </a:r>
            <a:endParaRPr lang="en-US" sz="2000" b="1" i="1" dirty="0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6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600" dirty="0" err="1" smtClean="0"/>
              <a:t>Crab</a:t>
            </a:r>
            <a:r>
              <a:rPr lang="fr-CH" sz="3600" dirty="0" smtClean="0"/>
              <a:t> </a:t>
            </a:r>
            <a:r>
              <a:rPr lang="fr-CH" sz="3600" dirty="0" err="1" smtClean="0"/>
              <a:t>Cavity</a:t>
            </a:r>
            <a:r>
              <a:rPr lang="fr-CH" sz="3600" dirty="0" smtClean="0"/>
              <a:t>, for p-</a:t>
            </a:r>
            <a:r>
              <a:rPr lang="fr-CH" sz="3600" dirty="0" err="1" smtClean="0"/>
              <a:t>beam</a:t>
            </a:r>
            <a:r>
              <a:rPr lang="fr-CH" sz="3600" dirty="0" smtClean="0"/>
              <a:t> rotation  </a:t>
            </a:r>
            <a:br>
              <a:rPr lang="fr-CH" sz="3600" dirty="0" smtClean="0"/>
            </a:br>
            <a:r>
              <a:rPr lang="fr-CH" sz="3600" b="1" dirty="0" err="1" smtClean="0">
                <a:solidFill>
                  <a:srgbClr val="C00000"/>
                </a:solidFill>
              </a:rPr>
              <a:t>at</a:t>
            </a:r>
            <a:r>
              <a:rPr lang="fr-CH" sz="3600" b="1" dirty="0" smtClean="0">
                <a:solidFill>
                  <a:srgbClr val="C00000"/>
                </a:solidFill>
              </a:rPr>
              <a:t> 10-100 </a:t>
            </a:r>
            <a:r>
              <a:rPr lang="fr-CH" sz="3600" b="1" dirty="0" err="1" smtClean="0">
                <a:solidFill>
                  <a:srgbClr val="C00000"/>
                </a:solidFill>
              </a:rPr>
              <a:t>fs</a:t>
            </a:r>
            <a:r>
              <a:rPr lang="fr-CH" sz="3600" b="1" dirty="0" smtClean="0">
                <a:solidFill>
                  <a:srgbClr val="C00000"/>
                </a:solidFill>
              </a:rPr>
              <a:t> </a:t>
            </a:r>
            <a:r>
              <a:rPr lang="fr-CH" sz="3600" b="1" dirty="0" err="1" smtClean="0">
                <a:solidFill>
                  <a:srgbClr val="C00000"/>
                </a:solidFill>
              </a:rPr>
              <a:t>level</a:t>
            </a:r>
            <a:r>
              <a:rPr lang="fr-CH" sz="3600" b="1" dirty="0" smtClean="0">
                <a:solidFill>
                  <a:srgbClr val="C00000"/>
                </a:solidFill>
              </a:rPr>
              <a:t>!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1334926"/>
            <a:ext cx="6953434" cy="220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2" y="3176062"/>
            <a:ext cx="4737741" cy="31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6521" y="3276600"/>
            <a:ext cx="265176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/>
              <a:t>Elliptical</a:t>
            </a:r>
            <a:r>
              <a:rPr lang="fr-CH" sz="2400" b="1" dirty="0"/>
              <a:t> </a:t>
            </a:r>
            <a:r>
              <a:rPr lang="fr-CH" sz="2400" b="1" dirty="0" smtClean="0"/>
              <a:t>type CC has been </a:t>
            </a:r>
            <a:r>
              <a:rPr lang="fr-CH" sz="2400" b="1" dirty="0" err="1" smtClean="0"/>
              <a:t>tested</a:t>
            </a:r>
            <a:r>
              <a:rPr lang="fr-CH" sz="2400" b="1" dirty="0" smtClean="0"/>
              <a:t> first in KEK 2008</a:t>
            </a:r>
          </a:p>
          <a:p>
            <a:endParaRPr lang="fr-CH" sz="2400" b="1" dirty="0"/>
          </a:p>
          <a:p>
            <a:r>
              <a:rPr lang="fr-CH" sz="2400" b="1" dirty="0" smtClean="0"/>
              <a:t>Compact </a:t>
            </a:r>
            <a:r>
              <a:rPr lang="fr-CH" sz="2400" b="1" dirty="0" err="1" smtClean="0"/>
              <a:t>Crab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Cavity</a:t>
            </a:r>
            <a:r>
              <a:rPr lang="fr-CH" sz="2400" b="1" dirty="0" smtClean="0"/>
              <a:t> (CCC)</a:t>
            </a:r>
          </a:p>
          <a:p>
            <a:r>
              <a:rPr lang="fr-CH" sz="2400" b="1" dirty="0" smtClean="0"/>
              <a:t>Are </a:t>
            </a:r>
            <a:r>
              <a:rPr lang="fr-CH" sz="2400" b="1" dirty="0" err="1" smtClean="0"/>
              <a:t>really</a:t>
            </a:r>
            <a:r>
              <a:rPr lang="fr-CH" sz="2400" b="1" dirty="0" smtClean="0"/>
              <a:t> COMPACT!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7533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Situation: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drawings</a:t>
            </a:r>
            <a:r>
              <a:rPr lang="fr-CH" dirty="0" smtClean="0"/>
              <a:t> to reality…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77" y="1423988"/>
            <a:ext cx="6207273" cy="432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2080" y="5748867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LARP-BNL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68613" y="574886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LARP-ODU-JLAB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748867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UniLancaster</a:t>
            </a:r>
            <a:r>
              <a:rPr lang="fr-CH" dirty="0" smtClean="0"/>
              <a:t>-CI-CERN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5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And excellent </a:t>
            </a:r>
            <a:r>
              <a:rPr lang="fr-CH" dirty="0" err="1" smtClean="0"/>
              <a:t>results</a:t>
            </a:r>
            <a:r>
              <a:rPr lang="fr-CH" dirty="0" smtClean="0"/>
              <a:t>: </a:t>
            </a:r>
            <a:r>
              <a:rPr lang="fr-CH" dirty="0" smtClean="0">
                <a:solidFill>
                  <a:srgbClr val="FF0000"/>
                </a:solidFill>
              </a:rPr>
              <a:t>RF </a:t>
            </a:r>
            <a:r>
              <a:rPr lang="fr-CH" dirty="0" err="1" smtClean="0">
                <a:solidFill>
                  <a:srgbClr val="FF0000"/>
                </a:solidFill>
              </a:rPr>
              <a:t>dipole</a:t>
            </a:r>
            <a:r>
              <a:rPr lang="fr-CH" dirty="0" smtClean="0">
                <a:solidFill>
                  <a:srgbClr val="FF0000"/>
                </a:solidFill>
              </a:rPr>
              <a:t> &gt; 5 MV</a:t>
            </a:r>
            <a:br>
              <a:rPr lang="fr-CH" dirty="0" smtClean="0">
                <a:solidFill>
                  <a:srgbClr val="FF0000"/>
                </a:solidFill>
              </a:rPr>
            </a:br>
            <a:r>
              <a:rPr lang="fr-CH" sz="2200" dirty="0" smtClean="0"/>
              <a:t>¼ w and 4-rods </a:t>
            </a:r>
            <a:r>
              <a:rPr lang="fr-CH" sz="2200" dirty="0" err="1" smtClean="0"/>
              <a:t>also</a:t>
            </a:r>
            <a:r>
              <a:rPr lang="fr-CH" sz="2200" dirty="0" smtClean="0"/>
              <a:t> </a:t>
            </a:r>
            <a:r>
              <a:rPr lang="fr-CH" sz="2200" dirty="0" err="1" smtClean="0"/>
              <a:t>tested</a:t>
            </a:r>
            <a:r>
              <a:rPr lang="fr-CH" sz="2200" dirty="0" smtClean="0"/>
              <a:t> (1.5 MV) </a:t>
            </a:r>
            <a:br>
              <a:rPr lang="fr-CH" sz="2200" dirty="0" smtClean="0"/>
            </a:br>
            <a:r>
              <a:rPr lang="fr-CH" sz="2200" dirty="0" err="1" smtClean="0"/>
              <a:t>cleaning</a:t>
            </a:r>
            <a:r>
              <a:rPr lang="fr-CH" sz="2200" dirty="0" smtClean="0"/>
              <a:t> &amp; vacuum issues: new test </a:t>
            </a:r>
            <a:r>
              <a:rPr lang="fr-CH" sz="2200" dirty="0" err="1" smtClean="0"/>
              <a:t>under</a:t>
            </a:r>
            <a:r>
              <a:rPr lang="fr-CH" sz="2200" dirty="0" smtClean="0"/>
              <a:t> </a:t>
            </a:r>
            <a:r>
              <a:rPr lang="fr-CH" sz="2200" dirty="0" err="1" smtClean="0"/>
              <a:t>way</a:t>
            </a:r>
            <a:endParaRPr lang="en-GB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82" y="2138035"/>
            <a:ext cx="3062722" cy="201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34416" y="134325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793623" y="559177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866775" y="620544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3187700" y="227644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191000" y="239927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6"/>
          <p:cNvSpPr txBox="1">
            <a:spLocks/>
          </p:cNvSpPr>
          <p:nvPr/>
        </p:nvSpPr>
        <p:spPr>
          <a:xfrm>
            <a:off x="4919648" y="3859311"/>
            <a:ext cx="1022350" cy="36301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smtClean="0"/>
              <a:t>Quench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420106" y="316592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81100" y="3635489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4.2 K result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951271" y="2430505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K result</a:t>
            </a:r>
            <a:endParaRPr lang="en-GB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5953886" y="538045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30772" y="565781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5989447" y="597430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5962014" y="628214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862710" y="590877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9856" y="4153747"/>
            <a:ext cx="400059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smtClean="0"/>
              <a:t>Initial goal </a:t>
            </a:r>
            <a:r>
              <a:rPr lang="fr-CH" sz="2400" b="1" dirty="0" err="1" smtClean="0"/>
              <a:t>was</a:t>
            </a:r>
            <a:r>
              <a:rPr lang="fr-CH" sz="2400" b="1" dirty="0" smtClean="0"/>
              <a:t> 3.5 MV</a:t>
            </a:r>
            <a:br>
              <a:rPr lang="fr-CH" sz="2400" b="1" dirty="0" smtClean="0"/>
            </a:br>
            <a:r>
              <a:rPr lang="fr-CH" sz="2400" b="1" dirty="0" err="1" smtClean="0"/>
              <a:t>however</a:t>
            </a:r>
            <a:r>
              <a:rPr lang="fr-CH" sz="2400" b="1" dirty="0"/>
              <a:t> </a:t>
            </a:r>
            <a:r>
              <a:rPr lang="fr-CH" sz="2400" b="1" dirty="0" smtClean="0">
                <a:sym typeface="Symbol"/>
              </a:rPr>
              <a:t>V </a:t>
            </a:r>
            <a:r>
              <a:rPr lang="fr-CH" sz="2400" b="1" dirty="0" smtClean="0"/>
              <a:t>&gt; 5-6 MV </a:t>
            </a:r>
            <a:r>
              <a:rPr lang="fr-CH" sz="2400" b="1" dirty="0" err="1" smtClean="0"/>
              <a:t>would</a:t>
            </a:r>
            <a:r>
              <a:rPr lang="fr-CH" sz="2400" b="1" dirty="0"/>
              <a:t> </a:t>
            </a:r>
            <a:r>
              <a:rPr lang="fr-CH" sz="2400" b="1" dirty="0" err="1" smtClean="0"/>
              <a:t>ease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integration</a:t>
            </a:r>
            <a:endParaRPr lang="fr-CH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092388" y="5446260"/>
            <a:ext cx="39990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 smtClean="0"/>
              <a:t>We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need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downselection</a:t>
            </a:r>
            <a:r>
              <a:rPr lang="fr-CH" sz="2400" b="1" dirty="0" smtClean="0"/>
              <a:t>, and ASAP: but not </a:t>
            </a:r>
            <a:r>
              <a:rPr lang="fr-CH" sz="2400" b="1" dirty="0" err="1" smtClean="0"/>
              <a:t>too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early</a:t>
            </a:r>
            <a:r>
              <a:rPr lang="fr-CH" sz="2400" b="1" dirty="0" smtClean="0"/>
              <a:t>!</a:t>
            </a:r>
            <a:endParaRPr lang="en-GB" sz="2400" b="1" dirty="0"/>
          </a:p>
        </p:txBody>
      </p:sp>
      <p:sp>
        <p:nvSpPr>
          <p:cNvPr id="4" name="6-Point Star 3"/>
          <p:cNvSpPr/>
          <p:nvPr/>
        </p:nvSpPr>
        <p:spPr>
          <a:xfrm>
            <a:off x="3962400" y="5604478"/>
            <a:ext cx="457200" cy="54933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5</a:t>
            </a:r>
            <a:endParaRPr lang="en-GB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30060" y="1185459"/>
            <a:ext cx="721144" cy="9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51" y="1343252"/>
            <a:ext cx="10175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" y="4616280"/>
            <a:ext cx="1905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JP </a:t>
            </a:r>
            <a:r>
              <a:rPr lang="fr-CH" b="1" dirty="0" err="1" smtClean="0"/>
              <a:t>Delahayen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862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r>
              <a:rPr lang="fr-CH" dirty="0" smtClean="0"/>
              <a:t> for </a:t>
            </a:r>
            <a:r>
              <a:rPr lang="fr-CH" dirty="0" err="1" smtClean="0"/>
              <a:t>fast</a:t>
            </a:r>
            <a:r>
              <a:rPr lang="fr-CH" dirty="0" smtClean="0"/>
              <a:t> </a:t>
            </a:r>
            <a:r>
              <a:rPr lang="fr-CH" dirty="0" err="1" smtClean="0"/>
              <a:t>beam</a:t>
            </a:r>
            <a:r>
              <a:rPr lang="fr-CH" dirty="0"/>
              <a:t> </a:t>
            </a:r>
            <a:r>
              <a:rPr lang="fr-CH" dirty="0" smtClean="0"/>
              <a:t>rotation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78535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095157"/>
            <a:ext cx="5549900" cy="190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278784" y="2054496"/>
            <a:ext cx="1217141" cy="1172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33800" y="3537127"/>
            <a:ext cx="537604" cy="2292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87362" y="5488972"/>
            <a:ext cx="46566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new</a:t>
            </a:r>
            <a:r>
              <a:rPr lang="fr-CH" b="1" dirty="0" smtClean="0"/>
              <a:t> </a:t>
            </a:r>
            <a:r>
              <a:rPr lang="fr-CH" b="1" dirty="0" err="1" smtClean="0"/>
              <a:t>baseline</a:t>
            </a:r>
            <a:r>
              <a:rPr lang="fr-CH" b="1" dirty="0" smtClean="0"/>
              <a:t>: </a:t>
            </a:r>
            <a:r>
              <a:rPr lang="fr-CH" b="1" dirty="0" smtClean="0"/>
              <a:t>4 </a:t>
            </a:r>
            <a:r>
              <a:rPr lang="fr-CH" b="1" dirty="0" err="1" smtClean="0"/>
              <a:t>cavity</a:t>
            </a:r>
            <a:r>
              <a:rPr lang="fr-CH" b="1" dirty="0" smtClean="0"/>
              <a:t> /</a:t>
            </a:r>
            <a:r>
              <a:rPr lang="fr-CH" b="1" dirty="0" err="1" smtClean="0"/>
              <a:t>cyomodule</a:t>
            </a:r>
            <a:r>
              <a:rPr lang="fr-CH" b="1" dirty="0" smtClean="0"/>
              <a:t> !</a:t>
            </a:r>
          </a:p>
          <a:p>
            <a:r>
              <a:rPr lang="fr-CH" b="1" dirty="0" smtClean="0"/>
              <a:t>4x2 </a:t>
            </a:r>
            <a:r>
              <a:rPr lang="fr-CH" b="1" dirty="0" err="1" smtClean="0"/>
              <a:t>beams</a:t>
            </a:r>
            <a:r>
              <a:rPr lang="fr-CH" b="1" dirty="0" smtClean="0"/>
              <a:t> x2 </a:t>
            </a:r>
            <a:r>
              <a:rPr lang="fr-CH" b="1" dirty="0" err="1" smtClean="0"/>
              <a:t>sides</a:t>
            </a:r>
            <a:r>
              <a:rPr lang="fr-CH" b="1" dirty="0" smtClean="0"/>
              <a:t> </a:t>
            </a:r>
            <a:r>
              <a:rPr lang="fr-CH" b="1" dirty="0" err="1" smtClean="0"/>
              <a:t>cavities</a:t>
            </a:r>
            <a:r>
              <a:rPr lang="fr-CH" b="1" dirty="0" smtClean="0"/>
              <a:t> per IP; 32 in total</a:t>
            </a:r>
            <a:endParaRPr lang="fr-CH" b="1" dirty="0" smtClean="0"/>
          </a:p>
          <a:p>
            <a:r>
              <a:rPr lang="fr-CH" b="1" dirty="0" smtClean="0"/>
              <a:t>TEST </a:t>
            </a:r>
            <a:r>
              <a:rPr lang="fr-CH" b="1" dirty="0" smtClean="0"/>
              <a:t>in SPS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preparation</a:t>
            </a:r>
            <a:r>
              <a:rPr lang="fr-CH" b="1" dirty="0" smtClean="0"/>
              <a:t> (A. </a:t>
            </a:r>
            <a:r>
              <a:rPr lang="fr-CH" b="1" dirty="0" err="1" smtClean="0"/>
              <a:t>MacPherson</a:t>
            </a:r>
            <a:r>
              <a:rPr lang="fr-CH" b="1" dirty="0" smtClean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19" y="3840480"/>
            <a:ext cx="3223973" cy="158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2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Latest cavity designs </a:t>
            </a:r>
            <a:br>
              <a:rPr lang="en-GB" dirty="0" smtClean="0"/>
            </a:br>
            <a:r>
              <a:rPr lang="en-GB" dirty="0" smtClean="0"/>
              <a:t>toward accelerator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052736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339684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RF Dipole: Waveguide </a:t>
            </a:r>
            <a:r>
              <a:rPr lang="en-GB" dirty="0"/>
              <a:t>or</a:t>
            </a:r>
          </a:p>
          <a:p>
            <a:r>
              <a:rPr lang="en-GB" dirty="0"/>
              <a:t>waveguide-coax couplers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39" y="1276608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3539" y="4075331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Double ¼-wave: Coaxial </a:t>
            </a:r>
            <a:r>
              <a:rPr lang="en-GB" dirty="0"/>
              <a:t>couplers with</a:t>
            </a:r>
          </a:p>
          <a:p>
            <a:r>
              <a:rPr lang="en-GB" dirty="0"/>
              <a:t>hook-type antenna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22676"/>
            <a:ext cx="2512242" cy="23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3849" y="5574318"/>
            <a:ext cx="3066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4-rod: Coaxial </a:t>
            </a:r>
            <a:r>
              <a:rPr lang="en-GB" dirty="0"/>
              <a:t>couplers </a:t>
            </a:r>
            <a:r>
              <a:rPr lang="en-GB" dirty="0" smtClean="0"/>
              <a:t>with different </a:t>
            </a:r>
            <a:r>
              <a:rPr lang="en-GB" dirty="0"/>
              <a:t>antenna types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896" y="1379518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Coupler concepts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201"/>
          </a:xfrm>
        </p:spPr>
        <p:txBody>
          <a:bodyPr>
            <a:normAutofit fontScale="90000"/>
          </a:bodyPr>
          <a:lstStyle/>
          <a:p>
            <a:r>
              <a:rPr lang="fr-CH" sz="2800" b="1" dirty="0" smtClean="0"/>
              <a:t>New SCRF </a:t>
            </a:r>
            <a:r>
              <a:rPr lang="fr-CH" sz="2800" b="1" dirty="0" err="1" smtClean="0"/>
              <a:t>harmonc</a:t>
            </a:r>
            <a:r>
              <a:rPr lang="fr-CH" sz="2800" b="1" dirty="0" smtClean="0"/>
              <a:t> system: 800 MHz or 200 MHz ? </a:t>
            </a:r>
            <a:br>
              <a:rPr lang="fr-CH" sz="2800" b="1" dirty="0" smtClean="0"/>
            </a:br>
            <a:r>
              <a:rPr lang="fr-CH" sz="2800" b="1" dirty="0" err="1" smtClean="0"/>
              <a:t>Imporntant</a:t>
            </a:r>
            <a:r>
              <a:rPr lang="fr-CH" sz="2800" b="1" dirty="0" smtClean="0"/>
              <a:t> but </a:t>
            </a:r>
            <a:r>
              <a:rPr lang="fr-CH" sz="2800" b="1" dirty="0" err="1" smtClean="0"/>
              <a:t>should</a:t>
            </a:r>
            <a:r>
              <a:rPr lang="fr-CH" sz="2800" b="1" dirty="0" smtClean="0"/>
              <a:t> not </a:t>
            </a:r>
            <a:r>
              <a:rPr lang="fr-CH" sz="2800" b="1" dirty="0" err="1" smtClean="0"/>
              <a:t>take</a:t>
            </a:r>
            <a:r>
              <a:rPr lang="fr-CH" sz="2800" b="1" dirty="0" smtClean="0"/>
              <a:t> out attention </a:t>
            </a:r>
            <a:r>
              <a:rPr lang="fr-CH" sz="2800" b="1" dirty="0" err="1" smtClean="0"/>
              <a:t>form</a:t>
            </a:r>
            <a:r>
              <a:rPr lang="fr-CH" sz="2800" b="1" dirty="0" smtClean="0"/>
              <a:t> CC !!!</a:t>
            </a:r>
            <a:endParaRPr lang="en-GB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1196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2" y="3105581"/>
            <a:ext cx="2628180" cy="166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149585" y="1986662"/>
            <a:ext cx="422290" cy="96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679539" y="1983253"/>
            <a:ext cx="295274" cy="826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0900" y="5590832"/>
            <a:ext cx="444222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800 MHz to square the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r>
              <a:rPr lang="fr-CH" b="1" dirty="0" err="1" smtClean="0"/>
              <a:t>under</a:t>
            </a:r>
            <a:r>
              <a:rPr lang="fr-CH" b="1" dirty="0" smtClean="0"/>
              <a:t> </a:t>
            </a:r>
            <a:r>
              <a:rPr lang="fr-CH" b="1" dirty="0" err="1" smtClean="0"/>
              <a:t>study</a:t>
            </a:r>
            <a:r>
              <a:rPr lang="fr-CH" b="1" dirty="0" smtClean="0"/>
              <a:t>.</a:t>
            </a:r>
          </a:p>
          <a:p>
            <a:r>
              <a:rPr lang="fr-CH" b="1" dirty="0" smtClean="0"/>
              <a:t>200 MHz system </a:t>
            </a:r>
            <a:r>
              <a:rPr lang="fr-CH" b="1" dirty="0" err="1" smtClean="0"/>
              <a:t>recently</a:t>
            </a:r>
            <a:r>
              <a:rPr lang="fr-CH" b="1" dirty="0" smtClean="0"/>
              <a:t> </a:t>
            </a:r>
            <a:r>
              <a:rPr lang="fr-CH" b="1" dirty="0" err="1" smtClean="0"/>
              <a:t>proposed</a:t>
            </a:r>
            <a:r>
              <a:rPr lang="fr-CH" b="1" dirty="0" smtClean="0"/>
              <a:t>  : more </a:t>
            </a:r>
            <a:r>
              <a:rPr lang="fr-CH" b="1" dirty="0" err="1" smtClean="0"/>
              <a:t>prominsing</a:t>
            </a:r>
            <a:r>
              <a:rPr lang="fr-CH" b="1" dirty="0" smtClean="0"/>
              <a:t>! But </a:t>
            </a:r>
            <a:r>
              <a:rPr lang="fr-CH" b="1" dirty="0" err="1" smtClean="0"/>
              <a:t>really</a:t>
            </a:r>
            <a:r>
              <a:rPr lang="fr-CH" b="1" dirty="0" smtClean="0"/>
              <a:t> compatible </a:t>
            </a:r>
            <a:r>
              <a:rPr lang="fr-CH" b="1" dirty="0" err="1" smtClean="0"/>
              <a:t>with</a:t>
            </a:r>
            <a:r>
              <a:rPr lang="fr-CH" b="1" dirty="0" smtClean="0"/>
              <a:t> CC ?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64" y="2803127"/>
            <a:ext cx="5464461" cy="154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21" y="4156666"/>
            <a:ext cx="2689408" cy="225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1534" y="3388742"/>
            <a:ext cx="46327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P4</a:t>
            </a:r>
            <a:endParaRPr lang="en-GB" dirty="0"/>
          </a:p>
        </p:txBody>
      </p:sp>
      <p:sp>
        <p:nvSpPr>
          <p:cNvPr id="19" name="Curved Left Arrow 18"/>
          <p:cNvSpPr/>
          <p:nvPr/>
        </p:nvSpPr>
        <p:spPr>
          <a:xfrm>
            <a:off x="7442529" y="3679454"/>
            <a:ext cx="916011" cy="134765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id:image003.png@01CEDAD6.8DE673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67" y="2200274"/>
            <a:ext cx="5444124" cy="35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fartouk\Downloads\Picture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40" y="2692487"/>
            <a:ext cx="323636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:\Users\fartouk\Downloads\Picture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" y="2614952"/>
            <a:ext cx="296696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872675"/>
          </a:xfrm>
        </p:spPr>
        <p:txBody>
          <a:bodyPr/>
          <a:lstStyle/>
          <a:p>
            <a:r>
              <a:rPr lang="en-US" sz="3600" dirty="0" smtClean="0"/>
              <a:t>The </a:t>
            </a:r>
            <a:r>
              <a:rPr lang="en-US" sz="3600" b="1" u="sng" dirty="0" smtClean="0"/>
              <a:t>Crab-kissing</a:t>
            </a:r>
            <a:r>
              <a:rPr lang="en-US" sz="3600" dirty="0" smtClean="0"/>
              <a:t> (CK) scheme for </a:t>
            </a:r>
            <a:r>
              <a:rPr lang="en-US" sz="3600" b="1" u="sng" dirty="0" smtClean="0"/>
              <a:t>pile-up density </a:t>
            </a:r>
            <a:r>
              <a:rPr lang="en-US" sz="3600" dirty="0" smtClean="0"/>
              <a:t>shaping and</a:t>
            </a:r>
            <a:r>
              <a:rPr lang="en-US" sz="3600" dirty="0"/>
              <a:t> </a:t>
            </a:r>
            <a:r>
              <a:rPr lang="en-US" sz="3600" dirty="0" smtClean="0"/>
              <a:t>leveling (S. Fartoukh)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32680" y="1709329"/>
                <a:ext cx="1098378" cy="4969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𝝏𝝁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b="1" dirty="0" smtClean="0"/>
                  <a:t> [mm</a:t>
                </a:r>
                <a:r>
                  <a:rPr lang="en-US" b="1" baseline="30000" dirty="0" smtClean="0"/>
                  <a:t>-1</a:t>
                </a:r>
                <a:r>
                  <a:rPr lang="en-US" b="1" dirty="0" smtClean="0"/>
                  <a:t>]</a:t>
                </a:r>
                <a:endParaRPr lang="en-US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80" y="1709329"/>
                <a:ext cx="1098378" cy="496996"/>
              </a:xfrm>
              <a:prstGeom prst="rect">
                <a:avLst/>
              </a:prstGeom>
              <a:blipFill rotWithShape="1">
                <a:blip r:embed="rId5"/>
                <a:stretch>
                  <a:fillRect r="-5000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350573" y="5554289"/>
            <a:ext cx="7755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z [m]</a:t>
            </a:r>
            <a:endParaRPr lang="en-US" b="1" dirty="0"/>
          </a:p>
        </p:txBody>
      </p:sp>
      <p:pic>
        <p:nvPicPr>
          <p:cNvPr id="24" name="Picture 8" descr="C:\Users\fartouk\Downloads\Picture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2" y="1968109"/>
            <a:ext cx="2966968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fartouk\Downloads\Picture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39" y="1861729"/>
            <a:ext cx="3140405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2663" y="1423358"/>
            <a:ext cx="335316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Baseline: CC in X-plane “only”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906567" y="1174417"/>
            <a:ext cx="276724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Crab-kissing &amp; variants:</a:t>
            </a:r>
          </a:p>
          <a:p>
            <a:r>
              <a:rPr lang="en-US" sz="2000" b="1" dirty="0" smtClean="0"/>
              <a:t> CC also in ||-plane</a:t>
            </a:r>
            <a:endParaRPr lang="en-US" sz="20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78038" y="1823468"/>
            <a:ext cx="914400" cy="1100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H="1">
            <a:off x="5358846" y="1643540"/>
            <a:ext cx="489863" cy="2326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031058" y="1643540"/>
            <a:ext cx="817651" cy="2678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" name="Oval 2052"/>
          <p:cNvSpPr/>
          <p:nvPr/>
        </p:nvSpPr>
        <p:spPr>
          <a:xfrm>
            <a:off x="5689253" y="3117647"/>
            <a:ext cx="3480631" cy="2101334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4" name="TextBox 2053"/>
          <p:cNvSpPr txBox="1"/>
          <p:nvPr/>
        </p:nvSpPr>
        <p:spPr>
          <a:xfrm>
            <a:off x="767751" y="5753482"/>
            <a:ext cx="572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... Work on-going together with the </a:t>
            </a:r>
            <a:r>
              <a:rPr lang="en-US" b="1" dirty="0"/>
              <a:t>m</a:t>
            </a:r>
            <a:r>
              <a:rPr lang="en-US" b="1" dirty="0" smtClean="0"/>
              <a:t>achine experiments </a:t>
            </a:r>
          </a:p>
          <a:p>
            <a:r>
              <a:rPr lang="en-US" b="1" dirty="0" smtClean="0"/>
              <a:t>(S. Fartoukh, A. Valishev, A. Ball, </a:t>
            </a:r>
            <a:r>
              <a:rPr lang="en-US" b="1" dirty="0"/>
              <a:t>B. Di Girolamo, </a:t>
            </a:r>
            <a:r>
              <a:rPr lang="en-US" b="1" i="1" dirty="0" smtClean="0"/>
              <a:t>et al</a:t>
            </a:r>
            <a:r>
              <a:rPr lang="en-US" b="1" dirty="0" smtClean="0"/>
              <a:t>.)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The CERN 10-year plan</a:t>
            </a:r>
            <a:br>
              <a:rPr lang="fr-CH" dirty="0" smtClean="0"/>
            </a:br>
            <a:r>
              <a:rPr lang="fr-CH" sz="3100" dirty="0" smtClean="0"/>
              <a:t>(</a:t>
            </a:r>
            <a:r>
              <a:rPr lang="fr-CH" sz="3100" dirty="0" err="1" smtClean="0"/>
              <a:t>approved</a:t>
            </a:r>
            <a:r>
              <a:rPr lang="fr-CH" sz="3100" dirty="0" smtClean="0"/>
              <a:t> </a:t>
            </a:r>
            <a:r>
              <a:rPr lang="fr-CH" sz="3100" dirty="0" err="1" smtClean="0"/>
              <a:t>early</a:t>
            </a:r>
            <a:r>
              <a:rPr lang="fr-CH" sz="3100" dirty="0" smtClean="0"/>
              <a:t> 2011 – </a:t>
            </a:r>
            <a:r>
              <a:rPr lang="fr-CH" sz="3100" dirty="0" err="1" smtClean="0"/>
              <a:t>just</a:t>
            </a:r>
            <a:r>
              <a:rPr lang="fr-CH" sz="3100" dirty="0" smtClean="0"/>
              <a:t> </a:t>
            </a:r>
            <a:r>
              <a:rPr lang="fr-CH" sz="3100" dirty="0" err="1" smtClean="0"/>
              <a:t>modified</a:t>
            </a:r>
            <a:r>
              <a:rPr lang="fr-CH" sz="3100" dirty="0" smtClean="0"/>
              <a:t>, </a:t>
            </a:r>
            <a:r>
              <a:rPr lang="fr-CH" sz="3100" dirty="0" err="1" smtClean="0"/>
              <a:t>see</a:t>
            </a:r>
            <a:r>
              <a:rPr lang="fr-CH" sz="3100" dirty="0" smtClean="0"/>
              <a:t> </a:t>
            </a:r>
            <a:r>
              <a:rPr lang="fr-CH" sz="3100" dirty="0" err="1" smtClean="0"/>
              <a:t>later</a:t>
            </a:r>
            <a:r>
              <a:rPr lang="fr-CH" sz="3100" dirty="0" smtClean="0"/>
              <a:t>)</a:t>
            </a:r>
            <a:endParaRPr lang="en-GB" sz="31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275337" cy="2438405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107504" y="4077072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0.75 10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50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high pile up </a:t>
            </a:r>
            <a:r>
              <a:rPr lang="fr-CH" b="1" dirty="0" smtClean="0">
                <a:sym typeface="Symbol"/>
              </a:rPr>
              <a:t>40</a:t>
            </a:r>
            <a:r>
              <a:rPr lang="fr-CH" b="1" dirty="0" smtClean="0"/>
              <a:t> </a:t>
            </a:r>
            <a:endParaRPr lang="en-GB" b="1" dirty="0"/>
          </a:p>
        </p:txBody>
      </p:sp>
      <p:sp>
        <p:nvSpPr>
          <p:cNvPr id="7" name="Up Arrow Callout 6"/>
          <p:cNvSpPr/>
          <p:nvPr/>
        </p:nvSpPr>
        <p:spPr>
          <a:xfrm>
            <a:off x="2571124" y="4077072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1.5 10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25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pile up </a:t>
            </a:r>
            <a:r>
              <a:rPr lang="fr-CH" b="1" dirty="0" smtClean="0">
                <a:sym typeface="Symbol"/>
              </a:rPr>
              <a:t>40</a:t>
            </a:r>
            <a:endParaRPr lang="en-GB" b="1" dirty="0"/>
          </a:p>
        </p:txBody>
      </p:sp>
      <p:sp>
        <p:nvSpPr>
          <p:cNvPr id="8" name="Up Arrow Callout 7"/>
          <p:cNvSpPr/>
          <p:nvPr/>
        </p:nvSpPr>
        <p:spPr>
          <a:xfrm>
            <a:off x="4644008" y="4077072"/>
            <a:ext cx="2088232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1.7-2.2 10</a:t>
            </a:r>
            <a:r>
              <a:rPr lang="fr-CH" b="1" baseline="30000" dirty="0" smtClean="0"/>
              <a:t>34</a:t>
            </a:r>
            <a:r>
              <a:rPr lang="fr-CH" b="1" dirty="0" smtClean="0"/>
              <a:t> cm</a:t>
            </a:r>
            <a:r>
              <a:rPr lang="fr-CH" b="1" baseline="30000" dirty="0" smtClean="0"/>
              <a:t>-2</a:t>
            </a:r>
            <a:r>
              <a:rPr lang="fr-CH" b="1" dirty="0" smtClean="0"/>
              <a:t>s</a:t>
            </a:r>
            <a:r>
              <a:rPr lang="fr-CH" b="1" baseline="30000" dirty="0" smtClean="0"/>
              <a:t>-1</a:t>
            </a:r>
          </a:p>
          <a:p>
            <a:pPr algn="ctr"/>
            <a:r>
              <a:rPr lang="fr-CH" b="1" dirty="0" smtClean="0"/>
              <a:t>25 ns </a:t>
            </a:r>
            <a:r>
              <a:rPr lang="fr-CH" b="1" dirty="0" err="1" smtClean="0"/>
              <a:t>bunch</a:t>
            </a:r>
            <a:r>
              <a:rPr lang="fr-CH" b="1" dirty="0" smtClean="0"/>
              <a:t> </a:t>
            </a:r>
            <a:br>
              <a:rPr lang="fr-CH" b="1" dirty="0" smtClean="0"/>
            </a:br>
            <a:r>
              <a:rPr lang="fr-CH" b="1" dirty="0" smtClean="0"/>
              <a:t> pile up </a:t>
            </a:r>
            <a:r>
              <a:rPr lang="fr-CH" b="1" dirty="0" smtClean="0">
                <a:sym typeface="Symbol"/>
              </a:rPr>
              <a:t>60</a:t>
            </a:r>
            <a:endParaRPr lang="en-GB" b="1" dirty="0"/>
          </a:p>
        </p:txBody>
      </p:sp>
      <p:sp>
        <p:nvSpPr>
          <p:cNvPr id="3" name="Oval 2"/>
          <p:cNvSpPr/>
          <p:nvPr/>
        </p:nvSpPr>
        <p:spPr>
          <a:xfrm>
            <a:off x="5661753" y="1905960"/>
            <a:ext cx="119275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orizontal Scroll 4"/>
          <p:cNvSpPr/>
          <p:nvPr/>
        </p:nvSpPr>
        <p:spPr>
          <a:xfrm>
            <a:off x="6880879" y="4293096"/>
            <a:ext cx="2155617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 smtClean="0"/>
              <a:t>Technical</a:t>
            </a:r>
            <a:r>
              <a:rPr lang="fr-CH" b="1" dirty="0" smtClean="0"/>
              <a:t> </a:t>
            </a:r>
            <a:r>
              <a:rPr lang="fr-CH" b="1" dirty="0" err="1" smtClean="0"/>
              <a:t>limits</a:t>
            </a:r>
            <a:r>
              <a:rPr lang="fr-CH" b="1" dirty="0" smtClean="0"/>
              <a:t> (</a:t>
            </a:r>
            <a:r>
              <a:rPr lang="fr-CH" b="1" dirty="0" err="1" smtClean="0"/>
              <a:t>experiments</a:t>
            </a:r>
            <a:r>
              <a:rPr lang="fr-CH" b="1" dirty="0" smtClean="0"/>
              <a:t>, </a:t>
            </a:r>
            <a:r>
              <a:rPr lang="fr-CH" b="1" dirty="0" err="1" smtClean="0"/>
              <a:t>too</a:t>
            </a:r>
            <a:r>
              <a:rPr lang="fr-CH" b="1" dirty="0" smtClean="0"/>
              <a:t>) </a:t>
            </a:r>
            <a:r>
              <a:rPr lang="fr-CH" b="1" dirty="0" err="1" smtClean="0"/>
              <a:t>like</a:t>
            </a:r>
            <a:r>
              <a:rPr lang="fr-CH" b="1" dirty="0" smtClean="0"/>
              <a:t> 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732240" y="2708920"/>
            <a:ext cx="936104" cy="16561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661752" y="3398412"/>
            <a:ext cx="119275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54508" y="4047489"/>
            <a:ext cx="237772" cy="3274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5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Consideration</a:t>
            </a:r>
            <a:r>
              <a:rPr lang="fr-CH" dirty="0" smtClean="0"/>
              <a:t> on CC and possible </a:t>
            </a:r>
            <a:r>
              <a:rPr lang="fr-CH" dirty="0" err="1" smtClean="0"/>
              <a:t>choice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17499" y="1604535"/>
            <a:ext cx="8470901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 smtClean="0"/>
              <a:t>CC, </a:t>
            </a:r>
            <a:r>
              <a:rPr lang="fr-CH" sz="2400" b="1" dirty="0" err="1" smtClean="0"/>
              <a:t>like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any</a:t>
            </a:r>
            <a:r>
              <a:rPr lang="fr-CH" sz="2400" b="1" dirty="0" smtClean="0"/>
              <a:t> important hardware has a back up plan. </a:t>
            </a:r>
            <a:br>
              <a:rPr lang="fr-CH" sz="2400" b="1" dirty="0" smtClean="0"/>
            </a:br>
            <a:r>
              <a:rPr lang="fr-CH" sz="2400" b="1" dirty="0" smtClean="0"/>
              <a:t>LRBB </a:t>
            </a:r>
            <a:r>
              <a:rPr lang="fr-CH" sz="2400" b="1" dirty="0" err="1" smtClean="0"/>
              <a:t>compensating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wires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may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partially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recovery</a:t>
            </a:r>
            <a:r>
              <a:rPr lang="fr-CH" sz="2400" b="1" dirty="0" smtClean="0"/>
              <a:t> the </a:t>
            </a:r>
            <a:r>
              <a:rPr lang="fr-CH" sz="2400" b="1" dirty="0" err="1" smtClean="0"/>
              <a:t>loss</a:t>
            </a:r>
            <a:r>
              <a:rPr lang="fr-CH" sz="2400" b="1" dirty="0" smtClean="0"/>
              <a:t> due to possible absence of CC.</a:t>
            </a:r>
            <a:br>
              <a:rPr lang="fr-CH" sz="2400" b="1" dirty="0" smtClean="0"/>
            </a:br>
            <a:endParaRPr lang="fr-CH" sz="2400" b="1" dirty="0" smtClean="0"/>
          </a:p>
          <a:p>
            <a:r>
              <a:rPr lang="fr-CH" sz="2400" b="1" dirty="0" err="1" smtClean="0"/>
              <a:t>However</a:t>
            </a:r>
            <a:r>
              <a:rPr lang="fr-CH" sz="2400" b="1" dirty="0" smtClean="0"/>
              <a:t> CC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the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straightforward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tool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reach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our</a:t>
            </a:r>
            <a:r>
              <a:rPr lang="fr-CH" sz="2400" b="1" dirty="0" smtClean="0"/>
              <a:t> goal and </a:t>
            </a:r>
            <a:r>
              <a:rPr lang="fr-CH" sz="2400" b="1" dirty="0" err="1" smtClean="0"/>
              <a:t>today</a:t>
            </a:r>
            <a:r>
              <a:rPr lang="fr-CH" sz="2400" b="1" dirty="0" smtClean="0"/>
              <a:t> the CC are in the </a:t>
            </a:r>
            <a:r>
              <a:rPr lang="fr-CH" sz="2400" b="1" dirty="0" err="1" smtClean="0"/>
              <a:t>baseline</a:t>
            </a:r>
            <a:r>
              <a:rPr lang="fr-CH" sz="2400" b="1" dirty="0" smtClean="0"/>
              <a:t> (not </a:t>
            </a:r>
            <a:r>
              <a:rPr lang="fr-CH" sz="2400" b="1" dirty="0" err="1" smtClean="0"/>
              <a:t>yet</a:t>
            </a:r>
            <a:r>
              <a:rPr lang="fr-CH" sz="2400" b="1" dirty="0" smtClean="0"/>
              <a:t> for the LRBB </a:t>
            </a:r>
            <a:r>
              <a:rPr lang="fr-CH" sz="2400" b="1" dirty="0" err="1" smtClean="0"/>
              <a:t>wires</a:t>
            </a:r>
            <a:r>
              <a:rPr lang="fr-CH" sz="2400" b="1" dirty="0" smtClean="0"/>
              <a:t>).</a:t>
            </a:r>
          </a:p>
          <a:p>
            <a:endParaRPr lang="fr-CH" sz="2400" b="1" dirty="0" smtClean="0"/>
          </a:p>
          <a:p>
            <a:r>
              <a:rPr lang="fr-CH" sz="2400" b="1" dirty="0" err="1" smtClean="0"/>
              <a:t>Especialy</a:t>
            </a:r>
            <a:r>
              <a:rPr lang="fr-CH" sz="2400" b="1" dirty="0" smtClean="0"/>
              <a:t> in </a:t>
            </a:r>
            <a:r>
              <a:rPr lang="fr-CH" sz="2400" b="1" dirty="0" err="1" smtClean="0"/>
              <a:t>presence</a:t>
            </a:r>
            <a:r>
              <a:rPr lang="fr-CH" sz="2400" b="1" dirty="0" smtClean="0"/>
              <a:t> of a possible </a:t>
            </a:r>
            <a:r>
              <a:rPr lang="fr-CH" sz="2400" b="1" dirty="0" err="1" smtClean="0"/>
              <a:t>increase</a:t>
            </a:r>
            <a:r>
              <a:rPr lang="fr-CH" sz="2400" b="1" dirty="0" smtClean="0"/>
              <a:t> of the </a:t>
            </a:r>
            <a:r>
              <a:rPr lang="fr-CH" sz="2400" b="1" dirty="0" err="1" smtClean="0"/>
              <a:t>levelling</a:t>
            </a:r>
            <a:r>
              <a:rPr lang="fr-CH" sz="2400" b="1" dirty="0" smtClean="0"/>
              <a:t> value (</a:t>
            </a:r>
            <a:r>
              <a:rPr lang="fr-CH" sz="2400" b="1" dirty="0" smtClean="0">
                <a:sym typeface="Symbol"/>
              </a:rPr>
              <a:t> 7.5 10 34 ?) the </a:t>
            </a:r>
            <a:r>
              <a:rPr lang="fr-CH" sz="2400" b="1" dirty="0" err="1" smtClean="0">
                <a:sym typeface="Symbol"/>
              </a:rPr>
              <a:t>advantage</a:t>
            </a:r>
            <a:r>
              <a:rPr lang="fr-CH" sz="2400" b="1" dirty="0" smtClean="0">
                <a:sym typeface="Symbol"/>
              </a:rPr>
              <a:t> of CC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even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accentuated</a:t>
            </a:r>
            <a:r>
              <a:rPr lang="fr-CH" sz="2400" b="1" dirty="0" smtClean="0">
                <a:sym typeface="Symbol"/>
              </a:rPr>
              <a:t>.</a:t>
            </a:r>
          </a:p>
          <a:p>
            <a:endParaRPr lang="fr-CH" sz="2400" b="1" dirty="0" smtClean="0"/>
          </a:p>
          <a:p>
            <a:r>
              <a:rPr lang="fr-CH" sz="2400" b="1" dirty="0" smtClean="0">
                <a:solidFill>
                  <a:srgbClr val="C00000"/>
                </a:solidFill>
              </a:rPr>
              <a:t>If </a:t>
            </a:r>
            <a:r>
              <a:rPr lang="fr-CH" sz="2400" b="1" dirty="0" err="1" smtClean="0">
                <a:solidFill>
                  <a:srgbClr val="C00000"/>
                </a:solidFill>
              </a:rPr>
              <a:t>they</a:t>
            </a:r>
            <a:r>
              <a:rPr lang="fr-CH" sz="2400" b="1" dirty="0" smtClean="0">
                <a:solidFill>
                  <a:srgbClr val="C00000"/>
                </a:solidFill>
              </a:rPr>
              <a:t> </a:t>
            </a:r>
            <a:r>
              <a:rPr lang="fr-CH" sz="2400" b="1" dirty="0" err="1" smtClean="0">
                <a:solidFill>
                  <a:srgbClr val="C00000"/>
                </a:solidFill>
              </a:rPr>
              <a:t>works</a:t>
            </a:r>
            <a:r>
              <a:rPr lang="fr-CH" sz="2400" b="1" dirty="0" smtClean="0">
                <a:solidFill>
                  <a:srgbClr val="C00000"/>
                </a:solidFill>
              </a:rPr>
              <a:t>, </a:t>
            </a:r>
            <a:r>
              <a:rPr lang="fr-CH" sz="2400" b="1" dirty="0" err="1" smtClean="0">
                <a:solidFill>
                  <a:srgbClr val="C00000"/>
                </a:solidFill>
              </a:rPr>
              <a:t>at</a:t>
            </a:r>
            <a:r>
              <a:rPr lang="fr-CH" sz="2400" b="1" dirty="0" smtClean="0">
                <a:solidFill>
                  <a:srgbClr val="C00000"/>
                </a:solidFill>
              </a:rPr>
              <a:t> the end </a:t>
            </a:r>
            <a:r>
              <a:rPr lang="fr-CH" sz="2400" b="1" dirty="0" err="1" smtClean="0">
                <a:solidFill>
                  <a:srgbClr val="C00000"/>
                </a:solidFill>
              </a:rPr>
              <a:t>we</a:t>
            </a:r>
            <a:r>
              <a:rPr lang="fr-CH" sz="2400" b="1" dirty="0" smtClean="0">
                <a:solidFill>
                  <a:srgbClr val="C00000"/>
                </a:solidFill>
              </a:rPr>
              <a:t> </a:t>
            </a:r>
            <a:r>
              <a:rPr lang="fr-CH" sz="2400" b="1" dirty="0" err="1" smtClean="0">
                <a:solidFill>
                  <a:srgbClr val="C00000"/>
                </a:solidFill>
              </a:rPr>
              <a:t>want</a:t>
            </a:r>
            <a:r>
              <a:rPr lang="fr-CH" sz="2400" b="1" dirty="0" smtClean="0">
                <a:solidFill>
                  <a:srgbClr val="C00000"/>
                </a:solidFill>
              </a:rPr>
              <a:t> to have BOTH CC and LRBB </a:t>
            </a:r>
            <a:r>
              <a:rPr lang="fr-CH" sz="2400" b="1" dirty="0" err="1" smtClean="0">
                <a:solidFill>
                  <a:srgbClr val="C00000"/>
                </a:solidFill>
              </a:rPr>
              <a:t>wires</a:t>
            </a:r>
            <a:r>
              <a:rPr lang="fr-CH" sz="2400" b="1" dirty="0">
                <a:solidFill>
                  <a:srgbClr val="C00000"/>
                </a:solidFill>
              </a:rPr>
              <a:t>!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7471" y="985788"/>
            <a:ext cx="4612113" cy="5688632"/>
            <a:chOff x="1616071" y="116632"/>
            <a:chExt cx="4612113" cy="5688632"/>
          </a:xfrm>
        </p:grpSpPr>
        <p:sp>
          <p:nvSpPr>
            <p:cNvPr id="3" name="TextBox 2"/>
            <p:cNvSpPr txBox="1"/>
            <p:nvPr/>
          </p:nvSpPr>
          <p:spPr>
            <a:xfrm>
              <a:off x="2995814" y="2177204"/>
              <a:ext cx="10081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FP7</a:t>
              </a:r>
            </a:p>
            <a:p>
              <a:r>
                <a:rPr lang="fr-CH" dirty="0" smtClean="0"/>
                <a:t>EuCARD</a:t>
              </a:r>
            </a:p>
            <a:p>
              <a:r>
                <a:rPr lang="fr-CH" dirty="0" err="1" smtClean="0"/>
                <a:t>HiField</a:t>
              </a:r>
              <a:r>
                <a:rPr lang="fr-CH" dirty="0" smtClean="0"/>
                <a:t> </a:t>
              </a:r>
              <a:r>
                <a:rPr lang="fr-CH" dirty="0" err="1" smtClean="0"/>
                <a:t>Dip</a:t>
              </a:r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763688" y="2492896"/>
              <a:ext cx="3312368" cy="187220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effectLst>
              <a:outerShdw blurRad="50800" dist="50800" dir="5400000" sx="71000" sy="71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1619672" y="1052736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9672" y="1124744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generic</a:t>
              </a:r>
              <a:endParaRPr lang="en-US" dirty="0"/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2987824" y="1052736"/>
              <a:ext cx="914400" cy="936104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59832" y="1052736"/>
              <a:ext cx="9361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FP6</a:t>
              </a:r>
            </a:p>
            <a:p>
              <a:r>
                <a:rPr lang="fr-CH" dirty="0" smtClean="0"/>
                <a:t>CARE</a:t>
              </a:r>
            </a:p>
            <a:p>
              <a:r>
                <a:rPr lang="fr-CH" dirty="0" smtClean="0"/>
                <a:t>Nb3Sn</a:t>
              </a:r>
              <a:endParaRPr lang="en-US" dirty="0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1619672" y="116632"/>
              <a:ext cx="914400" cy="90068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9672" y="116632"/>
              <a:ext cx="864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DOE Nb3Sn R&amp;D</a:t>
              </a: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1619672" y="1988840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9672" y="1988840"/>
              <a:ext cx="864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HiField</a:t>
              </a:r>
              <a:r>
                <a:rPr lang="fr-CH" dirty="0" smtClean="0"/>
                <a:t> quads</a:t>
              </a:r>
              <a:endParaRPr lang="en-US" dirty="0"/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2987824" y="2257847"/>
              <a:ext cx="914400" cy="1080120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Process 13"/>
            <p:cNvSpPr/>
            <p:nvPr/>
          </p:nvSpPr>
          <p:spPr>
            <a:xfrm>
              <a:off x="1619672" y="2924944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91680" y="2996952"/>
              <a:ext cx="792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LARP</a:t>
              </a:r>
            </a:p>
            <a:p>
              <a:r>
                <a:rPr lang="fr-CH" dirty="0" err="1" smtClean="0"/>
                <a:t>Demo</a:t>
              </a:r>
              <a:endParaRPr lang="en-US" dirty="0"/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4287263" y="1952836"/>
              <a:ext cx="914400" cy="936104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30432" y="1919372"/>
              <a:ext cx="7920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FP7</a:t>
              </a:r>
              <a:br>
                <a:rPr lang="fr-CH" sz="1600" dirty="0" smtClean="0"/>
              </a:br>
              <a:r>
                <a:rPr lang="fr-CH" sz="1600" dirty="0" err="1" smtClean="0"/>
                <a:t>sLHC</a:t>
              </a:r>
              <a:r>
                <a:rPr lang="fr-CH" sz="1600" dirty="0" smtClean="0"/>
                <a:t> PP</a:t>
              </a:r>
            </a:p>
            <a:p>
              <a:r>
                <a:rPr lang="fr-CH" sz="1600" dirty="0" smtClean="0"/>
                <a:t>(INJ)</a:t>
              </a:r>
            </a:p>
          </p:txBody>
        </p:sp>
        <p:sp>
          <p:nvSpPr>
            <p:cNvPr id="18" name="Flowchart: Process 17"/>
            <p:cNvSpPr/>
            <p:nvPr/>
          </p:nvSpPr>
          <p:spPr>
            <a:xfrm>
              <a:off x="4291525" y="2945485"/>
              <a:ext cx="914400" cy="864096"/>
            </a:xfrm>
            <a:prstGeom prst="flowChartProcess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83968" y="2924944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 smtClean="0"/>
                <a:t>sLHC</a:t>
              </a:r>
              <a:r>
                <a:rPr lang="fr-CH" dirty="0" smtClean="0"/>
                <a:t> INJ </a:t>
              </a:r>
              <a:r>
                <a:rPr lang="fr-CH" dirty="0" err="1" smtClean="0"/>
                <a:t>implem</a:t>
              </a:r>
              <a:r>
                <a:rPr lang="fr-CH" dirty="0" smtClean="0"/>
                <a:t>.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27784" y="3284984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 smtClean="0"/>
                <a:t>FP7 DS </a:t>
              </a:r>
              <a:br>
                <a:rPr lang="fr-CH" b="1" dirty="0" smtClean="0"/>
              </a:br>
              <a:r>
                <a:rPr lang="fr-CH" b="1" dirty="0" smtClean="0"/>
                <a:t>Hi-</a:t>
              </a:r>
              <a:r>
                <a:rPr lang="fr-CH" b="1" dirty="0" err="1" smtClean="0"/>
                <a:t>Lumi</a:t>
              </a:r>
              <a:r>
                <a:rPr lang="fr-CH" b="1" dirty="0" smtClean="0"/>
                <a:t> LHC</a:t>
              </a:r>
              <a:endParaRPr lang="en-US" b="1" dirty="0"/>
            </a:p>
          </p:txBody>
        </p:sp>
        <p:sp>
          <p:nvSpPr>
            <p:cNvPr id="21" name="Left-Right-Up Arrow 20"/>
            <p:cNvSpPr/>
            <p:nvPr/>
          </p:nvSpPr>
          <p:spPr>
            <a:xfrm flipV="1">
              <a:off x="2195736" y="3861048"/>
              <a:ext cx="2448272" cy="1224136"/>
            </a:xfrm>
            <a:prstGeom prst="leftRightUpArrow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>
              <a:spLocks noChangeAspect="1"/>
            </p:cNvSpPr>
            <p:nvPr/>
          </p:nvSpPr>
          <p:spPr>
            <a:xfrm>
              <a:off x="1619672" y="3789040"/>
              <a:ext cx="1224136" cy="1159707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16071" y="4368893"/>
              <a:ext cx="871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Construction</a:t>
              </a:r>
              <a:endParaRPr lang="en-US" dirty="0"/>
            </a:p>
          </p:txBody>
        </p:sp>
        <p:sp>
          <p:nvSpPr>
            <p:cNvPr id="24" name="Right Triangle 23"/>
            <p:cNvSpPr>
              <a:spLocks noChangeAspect="1"/>
            </p:cNvSpPr>
            <p:nvPr/>
          </p:nvSpPr>
          <p:spPr>
            <a:xfrm flipH="1">
              <a:off x="3995936" y="3717032"/>
              <a:ext cx="1224136" cy="1224136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M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73913" y="4365104"/>
              <a:ext cx="960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/>
                <a:t>Injector</a:t>
              </a:r>
              <a:endParaRPr lang="fr-CH" dirty="0" smtClean="0"/>
            </a:p>
            <a:p>
              <a:r>
                <a:rPr lang="fr-CH" dirty="0" smtClean="0"/>
                <a:t>upgrade</a:t>
              </a:r>
              <a:endParaRPr lang="en-US" dirty="0"/>
            </a:p>
          </p:txBody>
        </p:sp>
        <p:sp>
          <p:nvSpPr>
            <p:cNvPr id="26" name="Flowchart: Terminator 25"/>
            <p:cNvSpPr/>
            <p:nvPr/>
          </p:nvSpPr>
          <p:spPr>
            <a:xfrm>
              <a:off x="2411760" y="4869160"/>
              <a:ext cx="2088232" cy="936104"/>
            </a:xfrm>
            <a:prstGeom prst="flowChartTerminator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55776" y="5013176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b="1" dirty="0" smtClean="0"/>
                <a:t>HL-LHC </a:t>
              </a:r>
              <a:r>
                <a:rPr lang="fr-CH" sz="2000" b="1" dirty="0" err="1" smtClean="0"/>
                <a:t>commissioning</a:t>
              </a:r>
              <a:endParaRPr lang="en-US" sz="2000" b="1" dirty="0"/>
            </a:p>
          </p:txBody>
        </p:sp>
        <p:sp>
          <p:nvSpPr>
            <p:cNvPr id="28" name="Pentagon 27"/>
            <p:cNvSpPr/>
            <p:nvPr/>
          </p:nvSpPr>
          <p:spPr>
            <a:xfrm rot="5400000">
              <a:off x="3131840" y="2636912"/>
              <a:ext cx="5544616" cy="648072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80112" y="2606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2000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80112" y="141277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2005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80112" y="249289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2010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80112" y="360437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2015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80112" y="508518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 smtClean="0"/>
                <a:t>2023</a:t>
              </a:r>
              <a:endParaRPr lang="en-US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2960" y="2884656"/>
            <a:ext cx="864096" cy="83939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CERN-KEK R&amp;D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62960" y="3820170"/>
            <a:ext cx="864096" cy="83939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CERN-KEK D1 design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8" y="2018500"/>
            <a:ext cx="785542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4" descr="United States 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74" y="321720"/>
            <a:ext cx="695691" cy="6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4" descr="data:image/jpeg;base64,/9j/4AAQSkZJRgABAQAAAQABAAD/2wCEAAkGBwgHBgkIBwgKCgkLDRYPDQwMDRsUFRAWIB0iIiAdHx8kKDQsJCYxJx8fLT0tMTU3Ojo6Iys/RD84QzQ5OjcBCgoKDQwNGg8PGjclHyU3Nzc3Nzc3Nzc3Nzc3Nzc3Nzc3Nzc3Nzc3Nzc3Nzc3Nzc3Nzc3Nzc3Nzc3Nzc3Nzc3N//AABEIAFoAhAMBEQACEQEDEQH/xAAcAAEAAgIDAQAAAAAAAAAAAAAABgcECAECBQP/xAA3EAABAwICBAwGAgMBAAAAAAABAAIDBBEFBhIhMZQHExUXNlFTVWF00eEUQUJxsbIigSNioVL/xAAaAQEAAgMBAAAAAAAAAAAAAAAAAwQBBQYC/8QAMBEAAgECAggFBQEBAQEAAAAAAAECAxEEMQUSEyFBYXGRBhUzUVIiMoHB0bGhYkL/2gAMAwEAAhEDEQA/APX4Tc+Y7lvMww/C5KdsBpWS2kh0jpEuB138Atng8JSrU9aV8yKc3F7iJ87ebe2ot291b8uoc+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+0i3GjfQfV/ogq5kAWwIggCAIAgCA5a1zzZjXOPUBdYbS3sGdiWEVeHNpXVETrVNMypYQ06muva/jqVTDY2jiXNQe+MnF9Ue5QlG1zAVw8BAEAQBAEAQGzHBt0DwTyw/JXNYv159S1H7UVNw4dOG+Qi/aRbXRvoPq/0RVcyALYEQQBAEAFri+sfOxWHkCy6bK+XJMiSYgZcQDHXrLlsfxAay7CANhbcnX9iuEq6Z0pHTSw+rH4Zy1bytJNvO9ll+C6qVPZX/JX+H1bqLEoammqKimDJQRLEf8AIxl9fgTb5bD9l2mIoqtQlTqRUrrJ5N/y/wCSpF2d0SrOee35kw4UsLKiia2c6UQkBbPERq07fUCB/HWNfzsFzmg/DS0XXdSTU7rPjGXG3J++e4nrV9pGy3GFwfYXhuLY7FDXvqmSxOFQzi9Hii1hBIffWB4jrVvxHjcVg8HKpQSd/p43vLctW2fQ84eMZytI+efcLwzCMdmpcNdUucXca/TDRE0P/k1sdhcgA7f6Xvw9jMVjMFGrXSXBWvfduetfJ7shXjGMrRI2t6QBAEAQBAbMcG3QPBPLD8lc1i/Xn1LUftRU3Dh04b5CL9pFtdG+g+r/AERVcyALYEQQBAZOH0T8Qq46WKWCOSQ2aZ5NBpPVc/NQYivHD0nVkm0vZXfYzFazsSTNOR6vAaGnrJJ6YRmnbxzXzAOM2u7WD6ha3/Vo9E+IqGka06UIu6btu3avBt8CepQdNXIuKmcPa8Tyh7WcW12mbhlraI/1sSLbNZW/2ULNaq3u/wCffrzzILs+SkMBAdmSSRh4Y9zRI3QeGkjSbcGx6xcDV4Ly4xdm1e3++5m9jJoaafFKqCjbURNfo8XEamXRaBckNBOzWTYeKgr1YYanKq4trN6qu+tv9MpOTsSLNeSKnAKOmq5J6YRmnZxwfMA4z69JrB9Q2LSaI8R0dI1Z0oxd1J2st2rwbfAmq0HTVyJLpCuEAQBAbMcG3QPBPLD8lc1i/Xn1LUftRU3Dh04b5CL9pFtdG+g+r/RFVzIAtgRBAEB2ieI5o5Cxrwx4cWO2Osdh8CvM460XG+Yy3nr45mfFMegEOKyRzBkxlicGBpjuLFot9OzUbnVtWtwGh8JgJuWGjq3Vnvvfjd349uhLOtKatI8ZbQiCAIAgO8L+Lljk0GP0HB2g8Xa6xvY+C8yjrRcb2uZPVxvMuKY9A2LFZY59CYyxv4sNdHcWLRb6dmo3Ooa1rsBofCYCTlho6t1Z773txfPme51ZTVpHjrZkYQBAEBsxwbdA8E8sPyVzWL9efUtR+1FTcOHThvkIv2kW10b6D6v9EVXMgC2BEEAQE84Nsv4RjLKyWslnEscboHse1oi/ygtaWu26Vr6utcf4n0rjcC6caMU02pbr3+mzaatlzLWHpwmm2RHHKWlosUqKSikqJI4HmNz6hga4uBsdQ2DUulwVarXw8atVJOSvZO6s8t5XmkpNIwVbPIQBAEAQFh5Ayzg+NYRXTST1DZpWfBkSNbZkhs+8f/o/xGo69q4nxFpjHYHFU4QgnFPW3N5b42lu3LfnkW6FKE4tsgda2lbVSNoXTugabMM7Q15+4Gz7LsaDqSpp1ba3J3X4ZVla+4+ClMBAEBsxwbdA8E8sPyVzWL9efUtR+1FTcOHThvkIv2kW10b6D6v9EVXMgC2BEEAQHfjZBFxQe7i9LT0NLVpWte3X4rzqRvrW3+/L+C+471TanjGyVfGF8zBKHyEkvab2dc7dh1rxSdO2rTtaO7dwtwMu/E+KlMBAEAQBAZEvxdOynZK6aNuiJ4AXEAB2x7eq9tvgoY7Ko5ONn/8AL/HB/wAMu6sfB73SPc97i57iXOcTrJO0lSpJKyMHCyAgCA2Y4NugeCeWH5K5rF+vPqWo/aipuHDpw3yEX7SLa6N9B9X+iKrmQBbAiCAIDLwmdlNiNO+SClnYXhro6todEQTY6XV9/kq2LpupQlFSads45/j+HqDtIm/CBjmXq/CoYsChoJJYXfCl7oLSRxAEtMV/pvcX8fFcn4d0bpPD4mcsbKVpfVa+5yb363Pl/CzXqU3H6SvV2pUCAIAgMvCZ20+I075IaSdheGujq2B0RBNjpdVtt/kq2LpOpRlFSads45/g9QdpJk2z/juXsQwuBmBQUMkkTvhXPdBoyRxNF28Vf6dusbP7XKeHdG6Sw9eUsZKVn9Vr3Tbz1v8A1y/hZr1ISjaJXy7QqBAEAQGzHBt0DwTyw/JXNYv159S1H7UVNw4dOG+Qi/aRbXRvoPq/0RVcyALYEQQBAEByLXGle3zt1I2wWTS5Vy7LkWTEvia4RkmrLzGzj2tZdjmgbCLk69mxcHV03pKOmVhdSO76c3q3lZp34O3AuqjTdK5XTIXTzujo4ZpdZLGBuk/R8QPDqXcOahDWqNL/AIv+lPN7j0MVy9iWFx00k9LOY56VlSXiF1og6/8AFx+RFtd+sKnhNJ4bFSnGEleMnHNb7cV1Pc6coreelwfYXhuL47FBXyVDJInCoaGtaYntYQSH31j77Pstf4jxuKweDlUoJO/08bpvcmvf/T3h4xnK0jpnzCsOwbHZqTD5Kl7y7jZNNoEbA/8Ak1rLbbA7V78P43E43Bxq14pcFZ73bc3L23rIxXhGMrIja3pCEAQBAEBsxwbdA8E8sPyVzWL9efUtR+1FTcOHThvkIv2kW10b6D6v9EVXMgC2BEEAQBAEB9RVVAex4qJQ9kfFNcHm7WWtoj/WxOrZrKjdGk01qqzd8uPv155mbs5o5jT1kEwlni4uRpMkDtGRovr0TcWNr/NYr01Vpyg0ndPc96fUzF2aZKM453lzRQsp30zqXi6jTDY5SWSR21B41XcCARqtrOz58/oXw5T0VVdSMtZtZ2s0+NvZPuTVa7qKxE2SSRiQRyPYJGaDw1xGk24Nj1i4GrwXRuEZNNq9t66lffwOZJZJRGJZHv4tgjZpOJ0WjY0dQ1nUsRhGN9VWvv8Az79eYu+J0XsBAEAQBAbMcG3QPBPLD8lc1i/Xn1LUftRVvDVR1c+dGSQUlRKz4GIaUcTnC+k/VqC2ejpxVFptZ/wjqp3IHyZiHd9Zu7/RXtrT+S7kVmOTMQ7vrN3f6JtafyXcWY5MxDu+s3d/om1p/JdxZjkzEO76zd3+ibWn8l3FmOTMQ7vrN3f6JtafyXcWY5MxDu+s3d/om1p/JdxZjkzEO76zd3+ibWn8l3FmOTMQ7vrN3f6JtafyXcWY5MxDu+s3d/om1p/JdxZjkzEO76zd3+ibWn8l3FmOTMQ7vrN3f6JtafyXcWY5MxDu+s3d/om1p/JdxZjkzEO76zd3+ibWn8l3FmOTMQ7vrN3f6JtafyXcWY5MxDu+s3d/om1p/JdxZmyHBzG+LI+DMlY5j204DmuaQQbnaFzuKadebXuWo/aiSBVz0coAgCAIAgCAIAgCAIAgCAIAgCA4ssg//9k="/>
          <p:cNvSpPr>
            <a:spLocks noChangeAspect="1" noChangeArrowheads="1"/>
          </p:cNvSpPr>
          <p:nvPr/>
        </p:nvSpPr>
        <p:spPr bwMode="auto">
          <a:xfrm>
            <a:off x="155575" y="-411163"/>
            <a:ext cx="12573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AutoShape 6" descr="data:image/jpeg;base64,/9j/4AAQSkZJRgABAQAAAQABAAD/2wCEAAkGBwgHBgkIBwgKCgkLDRYPDQwMDRsUFRAWIB0iIiAdHx8kKDQsJCYxJx8fLT0tMTU3Ojo6Iys/RD84QzQ5OjcBCgoKDQwNGg8PGjclHyU3Nzc3Nzc3Nzc3Nzc3Nzc3Nzc3Nzc3Nzc3Nzc3Nzc3Nzc3Nzc3Nzc3Nzc3Nzc3Nzc3N//AABEIAFoAhAMBEQACEQEDEQH/xAAcAAEAAgIDAQAAAAAAAAAAAAAABgcECAECBQP/xAA3EAABAwICBAwGAgMBAAAAAAABAAIDBBEFBhIhMZQHExUXNlFTVWF00eEUQUJxsbIigSNioVL/xAAaAQEAAgMBAAAAAAAAAAAAAAAAAwQBBQYC/8QAMBEAAgECAggFBQEBAQEAAAAAAAECAxEEMQUSEyFBYXGRBhUzUVIiMoHB0bGhYkL/2gAMAwEAAhEDEQA/APX4Tc+Y7lvMww/C5KdsBpWS2kh0jpEuB138Atng8JSrU9aV8yKc3F7iJ87ebe2ot291b8uoc+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+0i3GjfQfV/ogq5kAWwIggCAIAgCA5a1zzZjXOPUBdYbS3sGdiWEVeHNpXVETrVNMypYQ06muva/jqVTDY2jiXNQe+MnF9Ue5QlG1zAVw8BAEAQBAEAQGzHBt0DwTyw/JXNYv159S1H7UVNw4dOG+Qi/aRbXRvoPq/0RVcyALYEQQBAEAFri+sfOxWHkCy6bK+XJMiSYgZcQDHXrLlsfxAay7CANhbcnX9iuEq6Z0pHTSw+rH4Zy1bytJNvO9ll+C6qVPZX/JX+H1bqLEoammqKimDJQRLEf8AIxl9fgTb5bD9l2mIoqtQlTqRUrrJ5N/y/wCSpF2d0SrOee35kw4UsLKiia2c6UQkBbPERq07fUCB/HWNfzsFzmg/DS0XXdSTU7rPjGXG3J++e4nrV9pGy3GFwfYXhuLY7FDXvqmSxOFQzi9Hii1hBIffWB4jrVvxHjcVg8HKpQSd/p43vLctW2fQ84eMZytI+efcLwzCMdmpcNdUucXca/TDRE0P/k1sdhcgA7f6Xvw9jMVjMFGrXSXBWvfduetfJ7shXjGMrRI2t6QBAEAQBAbMcG3QPBPLD8lc1i/Xn1LUftRU3Dh04b5CL9pFtdG+g+r/AERVcyALYEQQBAZOH0T8Qq46WKWCOSQ2aZ5NBpPVc/NQYivHD0nVkm0vZXfYzFazsSTNOR6vAaGnrJJ6YRmnbxzXzAOM2u7WD6ha3/Vo9E+IqGka06UIu6btu3avBt8CepQdNXIuKmcPa8Tyh7WcW12mbhlraI/1sSLbNZW/2ULNaq3u/wCffrzzILs+SkMBAdmSSRh4Y9zRI3QeGkjSbcGx6xcDV4Ly4xdm1e3++5m9jJoaafFKqCjbURNfo8XEamXRaBckNBOzWTYeKgr1YYanKq4trN6qu+tv9MpOTsSLNeSKnAKOmq5J6YRmnZxwfMA4z69JrB9Q2LSaI8R0dI1Z0oxd1J2st2rwbfAmq0HTVyJLpCuEAQBAbMcG3QPBPLD8lc1i/Xn1LUftRU3Dh04b5CL9pFtdG+g+r/RFVzIAtgRBAEB2ieI5o5Cxrwx4cWO2Osdh8CvM460XG+Yy3nr45mfFMegEOKyRzBkxlicGBpjuLFot9OzUbnVtWtwGh8JgJuWGjq3Vnvvfjd349uhLOtKatI8ZbQiCAIAgO8L+Lljk0GP0HB2g8Xa6xvY+C8yjrRcb2uZPVxvMuKY9A2LFZY59CYyxv4sNdHcWLRb6dmo3Ooa1rsBofCYCTlho6t1Z773txfPme51ZTVpHjrZkYQBAEBsxwbdA8E8sPyVzWL9efUtR+1FTcOHThvkIv2kW10b6D6v9EVXMgC2BEEAQE84Nsv4RjLKyWslnEscboHse1oi/ygtaWu26Vr6utcf4n0rjcC6caMU02pbr3+mzaatlzLWHpwmm2RHHKWlosUqKSikqJI4HmNz6hga4uBsdQ2DUulwVarXw8atVJOSvZO6s8t5XmkpNIwVbPIQBAEAQFh5Ayzg+NYRXTST1DZpWfBkSNbZkhs+8f/o/xGo69q4nxFpjHYHFU4QgnFPW3N5b42lu3LfnkW6FKE4tsgda2lbVSNoXTugabMM7Q15+4Gz7LsaDqSpp1ba3J3X4ZVla+4+ClMBAEBsxwbdA8E8sPyVzWL9efUtR+1FTcOHThvkIv2kW10b6D6v9EVXMgC2BEEAQHfjZBFxQe7i9LT0NLVpWte3X4rzqRvrW3+/L+C+471TanjGyVfGF8zBKHyEkvab2dc7dh1rxSdO2rTtaO7dwtwMu/E+KlMBAEAQBAZEvxdOynZK6aNuiJ4AXEAB2x7eq9tvgoY7Ko5ONn/8AL/HB/wAMu6sfB73SPc97i57iXOcTrJO0lSpJKyMHCyAgCA2Y4NugeCeWH5K5rF+vPqWo/aipuHDpw3yEX7SLa6N9B9X+iKrmQBbAiCAIDLwmdlNiNO+SClnYXhro6todEQTY6XV9/kq2LpupQlFSads45/j+HqDtIm/CBjmXq/CoYsChoJJYXfCl7oLSRxAEtMV/pvcX8fFcn4d0bpPD4mcsbKVpfVa+5yb363Pl/CzXqU3H6SvV2pUCAIAgMvCZ20+I075IaSdheGujq2B0RBNjpdVtt/kq2LpOpRlFSads45/g9QdpJk2z/juXsQwuBmBQUMkkTvhXPdBoyRxNF28Vf6dusbP7XKeHdG6Sw9eUsZKVn9Vr3Tbz1v8A1y/hZr1ISjaJXy7QqBAEAQGzHBt0DwTyw/JXNYv159S1H7UVNw4dOG+Qi/aRbXRvoPq/0RVcyALYEQQBAEByLXGle3zt1I2wWTS5Vy7LkWTEvia4RkmrLzGzj2tZdjmgbCLk69mxcHV03pKOmVhdSO76c3q3lZp34O3AuqjTdK5XTIXTzujo4ZpdZLGBuk/R8QPDqXcOahDWqNL/AIv+lPN7j0MVy9iWFx00k9LOY56VlSXiF1og6/8AFx+RFtd+sKnhNJ4bFSnGEleMnHNb7cV1Pc6coreelwfYXhuL47FBXyVDJInCoaGtaYntYQSH31j77Pstf4jxuKweDlUoJO/08bpvcmvf/T3h4xnK0jpnzCsOwbHZqTD5Kl7y7jZNNoEbA/8Ak1rLbbA7V78P43E43Bxq14pcFZ73bc3L23rIxXhGMrIja3pCEAQBAEBsxwbdA8E8sPyVzWL9efUtR+1FTcOHThvkIv2kW10b6D6v9EVXMgC2BEEAQBAEB9RVVAex4qJQ9kfFNcHm7WWtoj/WxOrZrKjdGk01qqzd8uPv155mbs5o5jT1kEwlni4uRpMkDtGRovr0TcWNr/NYr01Vpyg0ndPc96fUzF2aZKM453lzRQsp30zqXi6jTDY5SWSR21B41XcCARqtrOz58/oXw5T0VVdSMtZtZ2s0+NvZPuTVa7qKxE2SSRiQRyPYJGaDw1xGk24Nj1i4GrwXRuEZNNq9t66lffwOZJZJRGJZHv4tgjZpOJ0WjY0dQ1nUsRhGN9VWvv8Az79eYu+J0XsBAEAQBAbMcG3QPBPLD8lc1i/Xn1LUftRVvDVR1c+dGSQUlRKz4GIaUcTnC+k/VqC2ejpxVFptZ/wjqp3IHyZiHd9Zu7/RXtrT+S7kVmOTMQ7vrN3f6JtafyXcWY5MxDu+s3d/om1p/JdxZjkzEO76zd3+ibWn8l3FmOTMQ7vrN3f6JtafyXcWY5MxDu+s3d/om1p/JdxZjkzEO76zd3+ibWn8l3FmOTMQ7vrN3f6JtafyXcWY5MxDu+s3d/om1p/JdxZjkzEO76zd3+ibWn8l3FmOTMQ7vrN3f6JtafyXcWY5MxDu+s3d/om1p/JdxZjkzEO76zd3+ibWn8l3FmOTMQ7vrN3f6JtafyXcWY5MxDu+s3d/om1p/JdxZmyHBzG+LI+DMlY5j204DmuaQQbnaFzuKadebXuWo/aiSBVz0coAgCAIAgCAIAgCAIAgCAIAgCA4ssg//9k="/>
          <p:cNvSpPr>
            <a:spLocks noChangeAspect="1" noChangeArrowheads="1"/>
          </p:cNvSpPr>
          <p:nvPr/>
        </p:nvSpPr>
        <p:spPr bwMode="auto">
          <a:xfrm>
            <a:off x="307975" y="-258763"/>
            <a:ext cx="12573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05" y="1160874"/>
            <a:ext cx="1459877" cy="62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372200" y="1909118"/>
            <a:ext cx="244827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CH" sz="2400" b="1" dirty="0" smtClean="0"/>
              <a:t>The HL-LHC </a:t>
            </a:r>
            <a:r>
              <a:rPr lang="fr-CH" sz="2400" b="1" dirty="0" err="1" smtClean="0"/>
              <a:t>project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formally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started</a:t>
            </a:r>
            <a:r>
              <a:rPr lang="fr-CH" sz="2400" b="1" dirty="0" smtClean="0"/>
              <a:t> in 2010; </a:t>
            </a:r>
            <a:r>
              <a:rPr lang="fr-CH" sz="2400" b="1" dirty="0" err="1" smtClean="0"/>
              <a:t>however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the </a:t>
            </a:r>
            <a:r>
              <a:rPr lang="fr-CH" sz="2400" b="1" dirty="0"/>
              <a:t>focal point of 20 </a:t>
            </a:r>
            <a:r>
              <a:rPr lang="fr-CH" sz="2400" b="1" dirty="0" err="1"/>
              <a:t>years</a:t>
            </a:r>
            <a:r>
              <a:rPr lang="fr-CH" sz="2400" b="1" dirty="0"/>
              <a:t> of </a:t>
            </a:r>
            <a:r>
              <a:rPr lang="fr-CH" sz="2400" b="1" u="sng" dirty="0" err="1"/>
              <a:t>converging</a:t>
            </a:r>
            <a:r>
              <a:rPr lang="fr-CH" sz="2400" b="1" u="sng" dirty="0"/>
              <a:t> </a:t>
            </a:r>
            <a:r>
              <a:rPr lang="fr-CH" sz="2400" b="1" dirty="0"/>
              <a:t>International </a:t>
            </a:r>
            <a:r>
              <a:rPr lang="fr-CH" sz="2400" b="1" dirty="0" smtClean="0"/>
              <a:t>Collaboration</a:t>
            </a:r>
            <a:endParaRPr lang="en-GB" sz="2400" b="1" dirty="0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544195" y="4284905"/>
            <a:ext cx="5535389" cy="13251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365623" y="393259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C00000"/>
                </a:solidFill>
              </a:rPr>
              <a:t>today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2385472" y="274638"/>
            <a:ext cx="6301328" cy="914400"/>
          </a:xfrm>
        </p:spPr>
        <p:txBody>
          <a:bodyPr/>
          <a:lstStyle/>
          <a:p>
            <a:r>
              <a:rPr lang="fr-CH" dirty="0" smtClean="0"/>
              <a:t>Collaboration: the long </a:t>
            </a:r>
            <a:r>
              <a:rPr lang="fr-CH" dirty="0" err="1" smtClean="0"/>
              <a:t>way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43" name="Snip Diagonal Corner Rectangle 42"/>
          <p:cNvSpPr/>
          <p:nvPr/>
        </p:nvSpPr>
        <p:spPr>
          <a:xfrm>
            <a:off x="5057324" y="3015880"/>
            <a:ext cx="1314875" cy="500358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600" b="1" dirty="0" smtClean="0"/>
              <a:t>Start effort on CC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1887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RAQEhQVFBUVFxcXFhgUFBoSGRcYFhQVFxQYGRUXGyYeGRojGRUXHy8gIycpLC0tFR42NTAqNSYrLCkBCQoKDgwOGg8PGiwkHyQqLTYqMDUsLCo1LCwvLCwsLC0sLCwyLCwsLCosKSwtLyw0LCwsLCwsLC4sNSwsLCwsLP/AABEIAMIBAwMBIgACEQEDEQH/xAAbAAEAAQUBAAAAAAAAAAAAAAAABgECBAUHA//EADoQAAIBAgQEBQMCBAQHAQAAAAABAgMRBBIhMQUGQVETImFxgTKRobHRBxTB8GJysuEWJDNCQ5LxFf/EABoBAQADAQEBAAAAAAAAAAAAAAADBAUCAQb/xAAyEQACAQMDAwEFCAIDAAAAAAAAAQIDBBESITETQVEFFCJhcaEjMoGxwdHh8BVSQkOR/9oADAMBAAIRAxEAPwDuIAAAAAAAAAAAAAAAAAAAAAAAAAAAAAAAAAAAAAAAAAAAABrKvLtKUpSfi3bbdsRWSu3d2SnZL0WhsweptcDBj4bAxpxUI5rK/wBU5Terb+qTbe4MgDIAAPAAAAAAAAAAAAAAAAAAAAAAAAAAAAAAAAAAAAAAAAAAAAAAAAAAAAAAAADXcT49ToNRlmcnraK2Xdt2SOoxcniKOZSUVmRsQaOnzIpucY5U0rwbldStrLb/AO+hquL8a8ak4aJp3zQlezWq6aJr109SeFtNvD2IJXEEsrck1XitGLalUgmujkkYdTmzDL/yX9oyf5sc5q3v5tP6mT/+TNUlXmmoN6L6X7tq+hoew0Y41Se/yKHt1WWdMVt8zo2H43RnHPGpG23meT/VYYrjdGmnKU1pbRPM9b20Xez+xy9NPa33vYusSL0uDedTI36nNbaUTmpz3QTaUajXdJJP4buZvDOZqNd5YtqXaSt+Vp+Tm7iIQbaS3bS+7JKnptHTtlEdP1Grq3wzrsZJ7alTX8E4YqNKMU79X0NgYEkk9jfi21uAR3mbjFahKLglkf8Ahu7631+V06FeXsTiZu9SV4WtaSSf4WpL0Ho15RD1lr0YZISjZScbpra/bT8mFT4fJXTm5RfSTcv1Ikl3ZK2+yM5O5U1dKEKckpVVe+icrvWyta+m3Y2glHAjLIB5108rs7Po+33IxT4vVwztUnGpCUtPNmklre1vXud06Tqfd58HFSqqf3uPJKwY2E4lTq3UJxk1uk9UZJG04vDJE1JZQAuDw9AAAAAAAAAABi8UzeDUypN5XZNtL11Wp7FZeDxvCyYeL5ow9ObpynqnZ2i5Wa6NpHpS5kw0tq0Pl5f9Vjmklq/3v+SqRvf4yk0t39D59+qVVJ7L6nUq/E6UI5pTila61TuvS25D+YcVUqVs9J56eVNWakkreZtP1I8kVimmmnb9fv0OqVjGk9SeX8jyp6g6q0tYXzNjgeJwjOMpwVr6tXT9bfrYux//AFJNWyzacZJaWd1tv3NbGEZa6P8AJkSqNpJvRK3wiZ0VqyiBXHu6X+HYsxdHwpNPSz07PtbuSrg3MlOpCNGsktkna8Xtv2ZouFUp1qlJP6U9HJPVXu+n6npzDKHiXppxtvdbtN9E9itNRqtU5c45RahKdKLqx4zwyV8W4JSlRm1CKai2mtLWV9+xz/KTzlmvVqUn4uqtaL7qxD8fQcKk4vdN/wC34OLCTjKVNvJ16glKMaiWMmE4mRwbCeJXpxeivfbsZfCOXauJtL6Kbf1X1aXbsb6vhKfD0pwpupfeUpO62t0fqT17uLzThu2RW9pJYq1NkvxJPGNkkVMDgvE3XpKo45X2/a5nnz8k4vDPoItSWUedeEWrztZa69DX/wDEGHUsviRu3bRafdaGj5s5gjJeFTaaX1yvp7Lv6kXp3e6t29unsadvYqcc1G1nhGVceoOEsU0njlnV4yTV1qjTc1YmcaNqd9XaTT1S+O5EOF8Uq0b5ZeV3Vru3vbo/X0PWpxetK15y0VtHvpa7e7fqz2FjKM8pppHlT1CEqeGmm/BJMBgaVKi6snmcY5pJd+1u9+54Ueclkd42mnay1XX+liNSrSbzOTbta99bdvY8o0ur79NOlidWcX995K8r+X/WsLBlcQ4rUr5XNp22SVl9jCcT2ylriX4pRWEZ85OTyxw7Fzoz8SLu+zWlu1iR4bnRuos8VGDsn1s+rvv8EaaLGiOpb06u8luS07qrS2i9iUca5jozUZU3LxINqOltHpJ3d1ayPXhvMuHcs0r05KKTbWjt0010Ig0WNEfsNJx07kv+QqqWrY6hhOKUqizQnFq9t7a+z1L/AOdhdxU4trVpNN9/pWpylxE5v6tW++79PUrv0uP+30LK9Wl/r9TrVKqpJNde6s/sy8iPL3Hq6lTo1qbtLaTVn6Xez/UlxkVaTpywbFKqqkcgAERKDzxFLNGUXs1Z+z3L2UcbnqPHuc94jyzOM3Gk8yfVLb5ejsbOjyGst/EkpO3S6+zJdGklrYvLkr2q0kmU42NGLbxyc04nwidCWWeqe0lszFynSOK8NVaGV+tvsc9rYeUJShJWaZq2l11o4lyjGvbToy1R4Z5RhbbbtYvhTTcc6eW6ckuq6oqkIws2+5alusFOLw8k+4fXoTgvDy+VaK1mvghE4pVHmSlaTuuj1LMJidc0el/lf1TRSei79kU6NuqblvlMvV7p1VHbDX8Ez5a4mqkHBpKUe3VdC7jPLkK7zXcZbNrqvUiGDdWLjWUcsYvWSd/jp+ToODxKqQjOLumjNuI9Keum/wCDVtpdanoqrf8AP4jB4ZU4Rpx2irHpOCejV/cuBSyXzxxFVU4SlbSKvZaGveJ/mcLNw0cotWvs+10Xcf4bKtCKi7ZXm9yH4Ti1Wh4kINavfezW7Sa0fQu29DqRzB+8mZ9zcdKWJr3Wn/f0NdCjJyjHKm3JJLfaXX9jJ4rCMqsnFtLVNLRX2fr9jz8WV27u7d97FEjc0PVqZgOolHTFdykY/wB+pekEXI6ZGiqRWwRU5OilijRcWzWmn7gFjRa0XRhZW/v1KM7RyzyySlKMILNOWiX9X6G3fJmIt9UNul/6mvw2LlSmpw0k/L73v+m/wdGwlVzpxk1q1qZ15cVaUlpexqWNvSrRepbnOsNwmFWrGjSbvZ+aTvd/90kui7En4byPThLPUbqNbX0S+D25f5b8GpOrJ3b0j6IkBSuLpt6YN4NC2tVFaqkVqPKVFadkeoBQL4AAAAAAAAAIJzTH/mZ+0bf+pOzRcz8HdWKqQ+qK1XdFyzqqnVy+5SvqMqtLEeVuQ2JeiyD+PcrKaW7S93Y3z5lLsVcL7663XS2i++p6YPBzrzVKm/8APO2kVrp7nj/Mpp5fM9rLq7pfq9yc8t8MdGksySnJuUreutilc1ulH3eWaVpQdaXvcIpwjgPhRak81+6NrTpKKslZehcDDlNyeWb8YKKwgADk6NXzBxSVCmpxUW3JLzXelm3s12IVKNTE12qcYqUtZb5Uvvu2SvnCtFUVGSu5Py62s0t/77kNwuIlTvklKN97Npv3ZtWVN9LVFYfkwr+rFVtM3mPg9JcLqRavd3VlpZNq/wBmY6Sk8jzKN1naVnbdpPv+5IuBcUpvSvLzK+WUtbrezl7ipPCVYzWaVK7vrHVP0auS9WpFuMov5oh6NGSU4SSfh/qaepSpJXp5k29VLXTpqmKWDhklUSvNS8zeuklp7L09SytSjGUoxk5xT0k9L/Ap1bJxT00uk+210T6Nlj6lbqYk8pcY2FKna+7u29ddy7Ir3std/wCgTK3JMEWSpRi5a2AUkzw/mE1eOvZd7uy+G+p7SN7geG+JhYThrODb2tt0Iq1XpJMnoUes2vBi0OAVKUPGq5VJ2jCP1JOW79XoTDh8ZZIuejtstjQ/yOIxFSE5u0Ivbb7Lv6koSMW4qOWMvLN62pqOcLC7fuVABULgAAAAAAAABRyKlGioADAAIdx3gDp56sfpvf2v/v8AqY3LXD4Va7dSKllhpfXd6k3rUVOLjLVNWZF8RyjOLcqNSy7PR+2ZGjTuVKm6c3jwzMqWrhVVWms+UZuLw9GdNOlFPLLeCStZ677m1weMjOKafpro7rfRkb5crzo1Xh6kLZrvXpb12sbSvHDRmoynGMk/a1+jfQhqU8PRu/HfYnp1MrW8Ls+25uQeVCtGS8slJLTRp/oepVawW08go2VLZ7P2PD05zxbiTrVJSbdrvKuy6f7mFcpVum09Gm7+/UszH1sIqMUlwfFVJOUm5cnpcqpHlmKqR2cHtCNlp3f7/Yu0s+jfVbnnTrJKSfVfnozM4RweeJnluoRX1O6crP0W36lacowTcy3ShKpJaOX/AH+T2wXBa1WHiwcHFX01T03W9jEudEwGBjRpxpwWiIfzbhXCs3GyzpNdr7fsUba6c5uMuOxoXdmqdNSjz3NRKuk1Hq+i1+fYuciZ8E5bhRpu/nnNeaT66EU4xw10JuD1TV07aWd9GT0bqNSbj/4V69lOlBS58/AwqdTO0qcXNvbKtPl7JE65XwDpUcsvqbbl7s8OUcjpOaSTWjttp1Mvg2IlepTm7tSbXXRttfrt7FC6rSqZj4NKzoQpYkv+SNqADONMAAAAAAAAAAAAAAAAAAAFGgDA4vg6coupU0yJu/ojns612337nQ+OYWVTD1acd2tPhp2/BzGU7Np7rR/Btenbxe5heqZUo7bGxwfE50nmpys/un8Mm3L3G1iIa2zrRpdfVI5s6pWGJcWpRbTWzTs/ui1cWsay8PyU7a7lQfleDrwIfydzDUqTdGo3NJXUnq17vqTAwK1J0p6WfR0ayrQU0RTmXleVSfi0bXe6enyaqnyTiGm24K20Vd3+ToAJ4XlWEVFPggnY0ZycmuTkNVOMpRlvFtPrqnZlPENtzpw5Ua+aO1ROXzfzfrf5I+6h9BSmqkFJdz5mtTdOo4PsZfjdehL+RsBLz15JpPSKel11diNctYKFbEU4T+lXdu9tkdShBJJJWSMz1Cvj7NGv6bbp/av8C4wOL8JjXik9HF3i+zM8GPGTi8o25RUlhllGLUUnq7ET4jxL/mVTqwWvkl2lF/RJX2a1v7kvNHzNwV1YxqU9KkHdevoT0JRUve7/AEILiMnHMe31MLivHqWGj/L0EsyaTVvLHXW/d+nqZuEgnWjXVRWkknHNms2m/jRfgjlXhqxFXNPPSlZOeZJxk1o7SW3zY3nA+HuMHTlNSerVnfy7bO/qixUjCMPd57/HJWpyqSm3Ljt8MfD8SRgg3GcVisE4yhNypapKSUlvfV79e99Dd8F5jeIgpxhqvrV+vpfZddX+5BK3koqaaaJ4XMXNwaaf94N8CynUUldF5WLQAAAAAAAAAAAAAAAAAAOfc68C8KTxEX5Zy1XaTvt9joJDf4nYi1CjHvUv9oS/cuWUpKsku5SvoRlRbl24IL4xR1jC8YlfJPLccS5VKqeWOy2TZ9BWqxpR1SPnaNGVaemJKeQ8Co4fxHG0ptu/W3QkxZRoqEVGKsloi8+XqT1ycvJ9ZThogorsAARnZzj+I0JrEQk/pcEo+lm8y/KZE/FOk/xF4b4mF8Vb0Xm907Jr+vwcxwlGVSShBNtux9JZVU6Cz2PmL6i1XeO5KOWMBOKnjdFClGbV9btJ9F0uSPkjidWu69Wo7pte17JWS6I23BeBxpYZUGrqUfMnre61MrhXCYYeHh01ZXuZVe5VTVtu3t8jYoWrp6cPZLf5mYmVAKBfAAALJUk+iIdzFzbDDVJUqMU5pNSlfSMsvkt3tfX7Hp/EnH1adCl4cpRjKTU3HS/luldarqcxdU17G0U11J8eDGv7yUH04LD8/sTHDc5ylh8RCtPNUsnTbit7rTRe71Jry5Wp1aUcRCKi5K0ku66HF3VJX/D3jzpV/Af0VfxJLR/KVvsWLu0XTcofMr2d5LqKNTdcf38jqWVK7S+3USqJK/8AepSvSzJatWaaadti+xgn0BVMAHh6AAAAAAAAAAAAAAADmf8AFfGvxsPS6KDl8ylb9I/k6Yce/iRiXV4h4ST8qjFK1r31eut99/xprf8AT1mtnwmUPUH9jjy0eHK/LdTFTi3F+HfzPY6/w7h8aNONOCskYvL2AjRoU6cdPKn6mzI7q4lWl8CS1t40Y7cgAFQtgAAFtSmpJxaunuYuG4TSpu8KcU+6RmA9y0eYQAB4egAAAAAGh504RLE4WVOnbNmjJX9Hrb1sQ/hf8Makta0lFdludOBZp3VSnDRFlapa06k9clk41zZyhPB+dPNTbsn2uuv2/QpyDw51sVCXSn5mdgxWEjUi4TSlF7pmn5Y4M6CqqUY3zSyyjFRvG/lul1tv63Lnt8pUXGXJT9gjGspR48G+PB4yKqKk9JNZo3t5lezt6q6v/mRdi8VGnCdSbtGCcpOzeiV3otWQ/h0ZcQxEMW04U6Um6N1aSi1FPN/ibTfpfr0z6dPUnJ8L8zQnPS1Fc/oTUAERKAAAAAAAAAAAAAAACKcxclqtiKeKpyyVItN6JqVu6fpoSsHcKkoPMTicIzWJHhTw6vGTSzJWvZXt2v2PcA5ydlCoB4AAAAAAAAAAAAAAAAAAAAAC2cE009noyzD4aMFlikl6HqBk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nk worl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6"/>
            <a:ext cx="9191744" cy="68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5" y="109081"/>
            <a:ext cx="888092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3200" dirty="0" smtClean="0"/>
              <a:t>High Luminosity LHC Participants</a:t>
            </a:r>
          </a:p>
          <a:p>
            <a:endParaRPr lang="en-GB" dirty="0"/>
          </a:p>
        </p:txBody>
      </p:sp>
      <p:pic>
        <p:nvPicPr>
          <p:cNvPr id="17" name="Picture 40" descr="SLAC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9" y="2636736"/>
            <a:ext cx="731091" cy="2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BNL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57" y="2616523"/>
            <a:ext cx="835307" cy="3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 descr="ODU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83" y="3140968"/>
            <a:ext cx="691927" cy="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LBNL 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4" y="2996952"/>
            <a:ext cx="609326" cy="37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1022226" cy="1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BINP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65654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GH ENERGY ACCELERATOR RESEARCH ORGANIZATION. KE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71" y="3024628"/>
            <a:ext cx="1583725" cy="2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\\cern.ch\dfs\Users\j\jdouble\Desktop\mapeurope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8630" r="45693" b="902"/>
          <a:stretch/>
        </p:blipFill>
        <p:spPr bwMode="auto">
          <a:xfrm>
            <a:off x="3406422" y="2920752"/>
            <a:ext cx="3622669" cy="357258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14650" y="3486150"/>
            <a:ext cx="2899939" cy="2775133"/>
            <a:chOff x="3523449" y="3630477"/>
            <a:chExt cx="2764413" cy="2493338"/>
          </a:xfrm>
        </p:grpSpPr>
        <p:pic>
          <p:nvPicPr>
            <p:cNvPr id="67" name="Picture 6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796313"/>
              <a:ext cx="649209" cy="32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" descr="CEA logo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085" y="4972174"/>
              <a:ext cx="325432" cy="32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579" y="5434862"/>
              <a:ext cx="882441" cy="30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10" descr="DESY logo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773" y="4418542"/>
              <a:ext cx="382968" cy="37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EPFL logo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560" y="5020764"/>
              <a:ext cx="624302" cy="32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INFN logo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937" y="5434863"/>
              <a:ext cx="566980" cy="36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8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198" y="4936680"/>
              <a:ext cx="364739" cy="364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0" descr="SOTON log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816" y="4525952"/>
              <a:ext cx="757335" cy="19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8" descr="UNIMAN logo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449" y="4165911"/>
              <a:ext cx="866132" cy="2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3" descr="Royal Holloway, University of London logo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581" y="4165912"/>
              <a:ext cx="608266" cy="304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1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983" y="3937100"/>
              <a:ext cx="988630" cy="2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4" descr="STFClogosmall.jp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946" y="3630477"/>
              <a:ext cx="1237715" cy="31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Lancaster University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151" y="3843696"/>
              <a:ext cx="699542" cy="428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1" descr="\\cern.ch\dfs\Users\j\jdouble\Desktop\HiLumi-small-180px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601905" cy="7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9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In-</a:t>
            </a:r>
            <a:r>
              <a:rPr lang="fr-CH" dirty="0" err="1" smtClean="0"/>
              <a:t>kind</a:t>
            </a:r>
            <a:r>
              <a:rPr lang="fr-CH" dirty="0" smtClean="0"/>
              <a:t> contribution and Collaboration for HW design and prototypes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3" y="1623913"/>
            <a:ext cx="8748465" cy="24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" y="4221088"/>
            <a:ext cx="5579293" cy="19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30" y="25794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05" y="22136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4" descr="United States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86" y="456478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Japan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09" y="195339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0" descr="France ic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42" y="448501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24" y="2044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04" y="210261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90" y="2443980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23" y="2321415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19" y="270014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0" y="4882696"/>
            <a:ext cx="433794" cy="43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2" descr="Spain ic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16" y="242509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0414" y="4288480"/>
            <a:ext cx="325406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Q1-Q3 : R&amp;D, Design, Prototypes and in-</a:t>
            </a:r>
            <a:r>
              <a:rPr lang="fr-CH" dirty="0" err="1" smtClean="0"/>
              <a:t>kind</a:t>
            </a:r>
            <a:r>
              <a:rPr lang="fr-CH" dirty="0" smtClean="0"/>
              <a:t> </a:t>
            </a:r>
            <a:r>
              <a:rPr lang="fr-CH" b="1" dirty="0" smtClean="0"/>
              <a:t>USA</a:t>
            </a:r>
          </a:p>
          <a:p>
            <a:r>
              <a:rPr lang="fr-CH" dirty="0" smtClean="0"/>
              <a:t>D1 : </a:t>
            </a:r>
            <a:r>
              <a:rPr lang="fr-CH" dirty="0"/>
              <a:t>R&amp;D, Design, </a:t>
            </a:r>
            <a:r>
              <a:rPr lang="fr-CH" dirty="0" smtClean="0"/>
              <a:t>Prototypes </a:t>
            </a:r>
            <a:r>
              <a:rPr lang="fr-CH" dirty="0"/>
              <a:t>and in-</a:t>
            </a:r>
            <a:r>
              <a:rPr lang="fr-CH" dirty="0" err="1"/>
              <a:t>kind</a:t>
            </a:r>
            <a:r>
              <a:rPr lang="fr-CH" dirty="0"/>
              <a:t> </a:t>
            </a:r>
            <a:r>
              <a:rPr lang="fr-CH" b="1" dirty="0" smtClean="0"/>
              <a:t>JP</a:t>
            </a:r>
          </a:p>
          <a:p>
            <a:r>
              <a:rPr lang="fr-CH" dirty="0" smtClean="0"/>
              <a:t>MCBX : Design and Prototype </a:t>
            </a:r>
            <a:r>
              <a:rPr lang="fr-CH" b="1" dirty="0" smtClean="0"/>
              <a:t>ES</a:t>
            </a:r>
          </a:p>
          <a:p>
            <a:r>
              <a:rPr lang="fr-CH" dirty="0" smtClean="0"/>
              <a:t>HO Correctors: Design and Prototypes </a:t>
            </a:r>
            <a:r>
              <a:rPr lang="fr-CH" b="1" dirty="0" smtClean="0"/>
              <a:t>IT</a:t>
            </a:r>
          </a:p>
          <a:p>
            <a:r>
              <a:rPr lang="fr-CH" dirty="0" smtClean="0"/>
              <a:t>Q4 : Design and Prototype </a:t>
            </a:r>
            <a:r>
              <a:rPr lang="fr-CH" b="1" dirty="0" smtClean="0"/>
              <a:t>FR</a:t>
            </a:r>
            <a:endParaRPr lang="en-GB" b="1" dirty="0"/>
          </a:p>
        </p:txBody>
      </p:sp>
      <p:pic>
        <p:nvPicPr>
          <p:cNvPr id="24" name="Picture 52" descr="United Kingdom icon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21" y="464097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 descr="Italy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03" y="476845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2474" y="6227472"/>
            <a:ext cx="33585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CC : R&amp;D, Design and in-</a:t>
            </a:r>
            <a:r>
              <a:rPr lang="fr-CH" dirty="0" err="1" smtClean="0"/>
              <a:t>kind</a:t>
            </a:r>
            <a:r>
              <a:rPr lang="fr-CH" dirty="0" smtClean="0"/>
              <a:t>  </a:t>
            </a:r>
            <a:r>
              <a:rPr lang="fr-CH" b="1" dirty="0" smtClean="0"/>
              <a:t>USA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487629" y="6227472"/>
            <a:ext cx="243278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CC : R&amp;D and Design </a:t>
            </a:r>
            <a:r>
              <a:rPr lang="fr-CH" b="1" dirty="0" smtClean="0"/>
              <a:t>UK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8515350" y="3402722"/>
            <a:ext cx="704850" cy="483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r>
              <a:rPr lang="fr-CH" sz="1000" b="1" dirty="0" smtClean="0"/>
              <a:t>ATLAS</a:t>
            </a:r>
          </a:p>
          <a:p>
            <a:pPr algn="ctr"/>
            <a:r>
              <a:rPr lang="fr-CH" sz="1000" b="1" dirty="0" smtClean="0"/>
              <a:t>CMS</a:t>
            </a:r>
            <a:endParaRPr lang="en-GB" sz="1000" b="1" dirty="0"/>
          </a:p>
        </p:txBody>
      </p:sp>
      <p:sp>
        <p:nvSpPr>
          <p:cNvPr id="18" name="Left Arrow 17"/>
          <p:cNvSpPr>
            <a:spLocks noChangeAspect="1"/>
          </p:cNvSpPr>
          <p:nvPr/>
        </p:nvSpPr>
        <p:spPr>
          <a:xfrm rot="360000">
            <a:off x="52464" y="2254526"/>
            <a:ext cx="354671" cy="293414"/>
          </a:xfrm>
          <a:prstGeom prst="leftArrow">
            <a:avLst>
              <a:gd name="adj1" fmla="val 50000"/>
              <a:gd name="adj2" fmla="val 4467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Left Arrow 26"/>
          <p:cNvSpPr>
            <a:spLocks noChangeAspect="1"/>
          </p:cNvSpPr>
          <p:nvPr/>
        </p:nvSpPr>
        <p:spPr>
          <a:xfrm rot="360000">
            <a:off x="5740020" y="5479652"/>
            <a:ext cx="354671" cy="293414"/>
          </a:xfrm>
          <a:prstGeom prst="leftArrow">
            <a:avLst>
              <a:gd name="adj1" fmla="val 50000"/>
              <a:gd name="adj2" fmla="val 4467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Implementation</a:t>
            </a:r>
            <a:r>
              <a:rPr lang="fr-CH" dirty="0" smtClean="0"/>
              <a:t> plan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8313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fr-CH" b="1" dirty="0" smtClean="0"/>
              <a:t>All WP active, </a:t>
            </a:r>
            <a:r>
              <a:rPr lang="fr-CH" b="1" dirty="0" err="1" smtClean="0"/>
              <a:t>from</a:t>
            </a:r>
            <a:r>
              <a:rPr lang="fr-CH" b="1" dirty="0" smtClean="0"/>
              <a:t> diagnostics to Machine Protection; </a:t>
            </a:r>
          </a:p>
          <a:p>
            <a:r>
              <a:rPr lang="fr-CH" b="1" dirty="0" err="1" smtClean="0"/>
              <a:t>Integration</a:t>
            </a:r>
            <a:r>
              <a:rPr lang="fr-CH" b="1" dirty="0" smtClean="0"/>
              <a:t> </a:t>
            </a:r>
            <a:r>
              <a:rPr lang="fr-CH" b="1" dirty="0" err="1" smtClean="0"/>
              <a:t>started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</a:t>
            </a:r>
            <a:r>
              <a:rPr lang="fr-CH" b="1" dirty="0" err="1" smtClean="0"/>
              <a:t>vigour</a:t>
            </a:r>
            <a:r>
              <a:rPr lang="fr-CH" b="1" dirty="0" smtClean="0"/>
              <a:t> as </a:t>
            </a:r>
            <a:r>
              <a:rPr lang="fr-CH" b="1" dirty="0" err="1" smtClean="0"/>
              <a:t>well</a:t>
            </a:r>
            <a:r>
              <a:rPr lang="fr-CH" b="1" dirty="0" smtClean="0"/>
              <a:t> as QA (workshop </a:t>
            </a:r>
            <a:r>
              <a:rPr lang="fr-CH" b="1" dirty="0" err="1" smtClean="0"/>
              <a:t>soon</a:t>
            </a:r>
            <a:r>
              <a:rPr lang="fr-CH" b="1" dirty="0" smtClean="0"/>
              <a:t>)</a:t>
            </a:r>
          </a:p>
          <a:p>
            <a:r>
              <a:rPr lang="fr-CH" b="1" dirty="0" err="1" smtClean="0"/>
              <a:t>Cryo</a:t>
            </a:r>
            <a:r>
              <a:rPr lang="fr-CH" b="1" dirty="0" smtClean="0"/>
              <a:t>, SC links, </a:t>
            </a:r>
            <a:r>
              <a:rPr lang="fr-CH" b="1" dirty="0" err="1" smtClean="0"/>
              <a:t>Collimators</a:t>
            </a:r>
            <a:r>
              <a:rPr lang="fr-CH" b="1" dirty="0" smtClean="0"/>
              <a:t>, Diagnostics, etc. </a:t>
            </a:r>
            <a:r>
              <a:rPr lang="fr-CH" b="1" dirty="0" err="1" smtClean="0"/>
              <a:t>starts</a:t>
            </a:r>
            <a:r>
              <a:rPr lang="fr-CH" b="1" dirty="0" smtClean="0"/>
              <a:t> in LS2 (2018)</a:t>
            </a:r>
          </a:p>
          <a:p>
            <a:r>
              <a:rPr lang="fr-CH" b="1" dirty="0">
                <a:solidFill>
                  <a:srgbClr val="C00000"/>
                </a:solidFill>
              </a:rPr>
              <a:t>Proof </a:t>
            </a:r>
            <a:r>
              <a:rPr lang="fr-CH" b="1" dirty="0" smtClean="0">
                <a:solidFill>
                  <a:srgbClr val="C00000"/>
                </a:solidFill>
              </a:rPr>
              <a:t>of main </a:t>
            </a:r>
            <a:r>
              <a:rPr lang="fr-CH" b="1" dirty="0">
                <a:solidFill>
                  <a:srgbClr val="C00000"/>
                </a:solidFill>
              </a:rPr>
              <a:t>hardware by </a:t>
            </a:r>
            <a:r>
              <a:rPr lang="fr-CH" b="1" dirty="0" smtClean="0">
                <a:solidFill>
                  <a:srgbClr val="C00000"/>
                </a:solidFill>
              </a:rPr>
              <a:t>2016; Prototypes by 2017</a:t>
            </a:r>
            <a:endParaRPr lang="fr-CH" b="1" dirty="0">
              <a:solidFill>
                <a:srgbClr val="C00000"/>
              </a:solidFill>
            </a:endParaRPr>
          </a:p>
          <a:p>
            <a:r>
              <a:rPr lang="fr-CH" b="1" dirty="0" smtClean="0"/>
              <a:t>Start construction 2017/18 </a:t>
            </a:r>
            <a:r>
              <a:rPr lang="fr-CH" b="1" dirty="0" err="1" smtClean="0"/>
              <a:t>from</a:t>
            </a:r>
            <a:r>
              <a:rPr lang="fr-CH" b="1" dirty="0" smtClean="0"/>
              <a:t> IT, CC, </a:t>
            </a:r>
            <a:r>
              <a:rPr lang="fr-CH" b="1" dirty="0" err="1" smtClean="0"/>
              <a:t>other</a:t>
            </a:r>
            <a:r>
              <a:rPr lang="fr-CH" b="1" dirty="0"/>
              <a:t> </a:t>
            </a:r>
            <a:r>
              <a:rPr lang="fr-CH" b="1" dirty="0" smtClean="0"/>
              <a:t>main hardware</a:t>
            </a:r>
          </a:p>
          <a:p>
            <a:r>
              <a:rPr lang="fr-CH" b="1" dirty="0" smtClean="0"/>
              <a:t>IT String test (</a:t>
            </a:r>
            <a:r>
              <a:rPr lang="fr-CH" b="1" dirty="0" err="1" smtClean="0"/>
              <a:t>integration</a:t>
            </a:r>
            <a:r>
              <a:rPr lang="fr-CH" b="1" dirty="0" smtClean="0"/>
              <a:t>) in 2019-20; Main Installation 2022-23</a:t>
            </a:r>
          </a:p>
          <a:p>
            <a:r>
              <a:rPr lang="fr-CH" b="1" dirty="0" err="1" smtClean="0"/>
              <a:t>Though</a:t>
            </a:r>
            <a:r>
              <a:rPr lang="fr-CH" b="1" dirty="0" smtClean="0"/>
              <a:t> but – </a:t>
            </a:r>
            <a:r>
              <a:rPr lang="fr-CH" b="1" dirty="0" err="1" smtClean="0"/>
              <a:t>based</a:t>
            </a:r>
            <a:r>
              <a:rPr lang="fr-CH" b="1" dirty="0" smtClean="0"/>
              <a:t> on LHC </a:t>
            </a:r>
            <a:r>
              <a:rPr lang="fr-CH" b="1" dirty="0" err="1" smtClean="0"/>
              <a:t>experience</a:t>
            </a:r>
            <a:r>
              <a:rPr lang="fr-CH" b="1" dirty="0" smtClean="0"/>
              <a:t> – </a:t>
            </a:r>
            <a:r>
              <a:rPr lang="fr-CH" b="1" dirty="0" err="1" smtClean="0"/>
              <a:t>feasible</a:t>
            </a:r>
            <a:endParaRPr lang="fr-CH" b="1" dirty="0" smtClean="0"/>
          </a:p>
          <a:p>
            <a:r>
              <a:rPr lang="fr-CH" b="1" dirty="0" err="1" smtClean="0"/>
              <a:t>Cost</a:t>
            </a:r>
            <a:r>
              <a:rPr lang="fr-CH" b="1" dirty="0" smtClean="0"/>
              <a:t>: 810 MCHF (</a:t>
            </a:r>
            <a:r>
              <a:rPr lang="fr-CH" b="1" dirty="0" err="1" smtClean="0"/>
              <a:t>Material</a:t>
            </a:r>
            <a:r>
              <a:rPr lang="fr-CH" b="1" dirty="0" smtClean="0"/>
              <a:t>, CERN </a:t>
            </a:r>
            <a:r>
              <a:rPr lang="fr-CH" b="1" dirty="0" err="1" smtClean="0"/>
              <a:t>accounting</a:t>
            </a:r>
            <a:r>
              <a:rPr lang="fr-CH" b="1" dirty="0" smtClean="0"/>
              <a:t>). </a:t>
            </a:r>
            <a:r>
              <a:rPr lang="fr-CH" b="1" dirty="0" err="1" smtClean="0">
                <a:solidFill>
                  <a:srgbClr val="C00000"/>
                </a:solidFill>
              </a:rPr>
              <a:t>Now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fully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funded</a:t>
            </a:r>
            <a:r>
              <a:rPr lang="fr-CH" b="1" dirty="0" smtClean="0">
                <a:solidFill>
                  <a:srgbClr val="C00000"/>
                </a:solidFill>
              </a:rPr>
              <a:t> (</a:t>
            </a:r>
            <a:r>
              <a:rPr lang="fr-CH" b="1" dirty="0" err="1" smtClean="0">
                <a:solidFill>
                  <a:srgbClr val="C00000"/>
                </a:solidFill>
              </a:rPr>
              <a:t>wiht</a:t>
            </a:r>
            <a:r>
              <a:rPr lang="fr-CH" b="1" dirty="0" smtClean="0">
                <a:solidFill>
                  <a:srgbClr val="C00000"/>
                </a:solidFill>
              </a:rPr>
              <a:t> in-</a:t>
            </a:r>
            <a:r>
              <a:rPr lang="fr-CH" b="1" dirty="0" err="1" smtClean="0">
                <a:solidFill>
                  <a:srgbClr val="C00000"/>
                </a:solidFill>
              </a:rPr>
              <a:t>kind</a:t>
            </a:r>
            <a:r>
              <a:rPr lang="fr-CH" b="1" dirty="0" smtClean="0">
                <a:solidFill>
                  <a:srgbClr val="C00000"/>
                </a:solidFill>
              </a:rPr>
              <a:t>).</a:t>
            </a:r>
            <a:endParaRPr lang="fr-CH" b="1" dirty="0">
              <a:solidFill>
                <a:srgbClr val="C00000"/>
              </a:solidFill>
            </a:endParaRPr>
          </a:p>
          <a:p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0" y="1189038"/>
            <a:ext cx="8309909" cy="234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2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Recent</a:t>
            </a:r>
            <a:r>
              <a:rPr lang="fr-CH" dirty="0" smtClean="0"/>
              <a:t> modification to the LHC plan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275337" cy="2438405"/>
          </a:xfrm>
          <a:prstGeom prst="rect">
            <a:avLst/>
          </a:prstGeom>
        </p:spPr>
      </p:pic>
      <p:sp>
        <p:nvSpPr>
          <p:cNvPr id="7" name="Up Arrow Callout 6"/>
          <p:cNvSpPr/>
          <p:nvPr/>
        </p:nvSpPr>
        <p:spPr>
          <a:xfrm>
            <a:off x="2814964" y="4077072"/>
            <a:ext cx="1452236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 smtClean="0"/>
              <a:t>Big</a:t>
            </a:r>
            <a:r>
              <a:rPr lang="fr-CH" b="1" dirty="0" smtClean="0"/>
              <a:t> chance to </a:t>
            </a:r>
            <a:r>
              <a:rPr lang="fr-CH" b="1" dirty="0" err="1" smtClean="0"/>
              <a:t>install</a:t>
            </a:r>
            <a:r>
              <a:rPr lang="fr-CH" b="1" dirty="0" smtClean="0"/>
              <a:t> CC in SPS</a:t>
            </a:r>
            <a:r>
              <a:rPr lang="en-GB" b="1" dirty="0"/>
              <a:t>!</a:t>
            </a:r>
            <a:endParaRPr lang="fr-CH" b="1" dirty="0" smtClean="0"/>
          </a:p>
        </p:txBody>
      </p:sp>
      <p:sp>
        <p:nvSpPr>
          <p:cNvPr id="8" name="Up Arrow Callout 7"/>
          <p:cNvSpPr/>
          <p:nvPr/>
        </p:nvSpPr>
        <p:spPr>
          <a:xfrm>
            <a:off x="4324544" y="4077072"/>
            <a:ext cx="1568920" cy="2217048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83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/>
              <a:t>Install New </a:t>
            </a:r>
            <a:r>
              <a:rPr lang="fr-CH" b="1" dirty="0" err="1" smtClean="0"/>
              <a:t>Cryo</a:t>
            </a:r>
            <a:r>
              <a:rPr lang="fr-CH" b="1" dirty="0" smtClean="0"/>
              <a:t> in IP4,</a:t>
            </a:r>
          </a:p>
          <a:p>
            <a:pPr algn="ctr"/>
            <a:r>
              <a:rPr lang="fr-CH" b="1" dirty="0" smtClean="0"/>
              <a:t>(</a:t>
            </a:r>
            <a:r>
              <a:rPr lang="fr-CH" b="1" dirty="0" err="1" smtClean="0"/>
              <a:t>install</a:t>
            </a:r>
            <a:r>
              <a:rPr lang="fr-CH" b="1" dirty="0" smtClean="0"/>
              <a:t> CC in IP4  _ NOT </a:t>
            </a:r>
            <a:r>
              <a:rPr lang="fr-CH" b="1" dirty="0" err="1" smtClean="0"/>
              <a:t>beasline</a:t>
            </a:r>
            <a:r>
              <a:rPr lang="fr-CH" b="1" dirty="0" smtClean="0"/>
              <a:t>) </a:t>
            </a:r>
            <a:r>
              <a:rPr lang="fr-CH" b="1" dirty="0" err="1" smtClean="0"/>
              <a:t>Preparation</a:t>
            </a:r>
            <a:r>
              <a:rPr lang="fr-CH" b="1" dirty="0" smtClean="0"/>
              <a:t> for CC in LS3</a:t>
            </a:r>
            <a:endParaRPr lang="en-GB" b="1" dirty="0"/>
          </a:p>
        </p:txBody>
      </p:sp>
      <p:sp>
        <p:nvSpPr>
          <p:cNvPr id="14" name="Snip Diagonal Corner Rectangle 13"/>
          <p:cNvSpPr/>
          <p:nvPr/>
        </p:nvSpPr>
        <p:spPr>
          <a:xfrm>
            <a:off x="4480560" y="1950720"/>
            <a:ext cx="960120" cy="1981200"/>
          </a:xfrm>
          <a:prstGeom prst="snip2Diag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nip Diagonal Corner Rectangle 14"/>
          <p:cNvSpPr/>
          <p:nvPr/>
        </p:nvSpPr>
        <p:spPr>
          <a:xfrm>
            <a:off x="3401645" y="1965960"/>
            <a:ext cx="252830" cy="1981200"/>
          </a:xfrm>
          <a:prstGeom prst="snip2Diag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nip Diagonal Corner Rectangle 15"/>
          <p:cNvSpPr/>
          <p:nvPr/>
        </p:nvSpPr>
        <p:spPr>
          <a:xfrm>
            <a:off x="7229628" y="1943100"/>
            <a:ext cx="1161745" cy="2179320"/>
          </a:xfrm>
          <a:prstGeom prst="snip2Diag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0760" y="4465320"/>
            <a:ext cx="291084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 smtClean="0"/>
              <a:t>The extra time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just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what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needed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make</a:t>
            </a:r>
            <a:r>
              <a:rPr lang="fr-CH" sz="2400" b="1" dirty="0" smtClean="0"/>
              <a:t> possible CC in LS3: </a:t>
            </a:r>
            <a:r>
              <a:rPr lang="fr-CH" sz="2400" b="1" dirty="0" err="1" smtClean="0"/>
              <a:t>we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should</a:t>
            </a:r>
            <a:r>
              <a:rPr lang="fr-CH" sz="2400" b="1" dirty="0" smtClean="0"/>
              <a:t> not miss the </a:t>
            </a:r>
            <a:r>
              <a:rPr lang="fr-CH" sz="2400" b="1" dirty="0" err="1" smtClean="0"/>
              <a:t>opportunity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01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Goal of High </a:t>
            </a:r>
            <a:r>
              <a:rPr lang="fr-CH" dirty="0" err="1" smtClean="0"/>
              <a:t>Luminosity</a:t>
            </a:r>
            <a:r>
              <a:rPr lang="fr-CH" dirty="0" smtClean="0"/>
              <a:t> LHC (HL-LHC) as </a:t>
            </a:r>
            <a:r>
              <a:rPr lang="fr-CH" dirty="0" err="1" smtClean="0"/>
              <a:t>fixed</a:t>
            </a:r>
            <a:r>
              <a:rPr lang="fr-CH" dirty="0" smtClean="0"/>
              <a:t> in </a:t>
            </a:r>
            <a:r>
              <a:rPr lang="fr-CH" dirty="0" err="1" smtClean="0"/>
              <a:t>November</a:t>
            </a:r>
            <a:r>
              <a:rPr lang="fr-CH" dirty="0" smtClean="0"/>
              <a:t> 2010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19572" y="1581552"/>
            <a:ext cx="7704856" cy="35086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/>
              <a:t>The main objective of HiLumi LHC Design Study is to determine a hardware configuration and a set of beam parameters that will allow the LHC to reach the following targets:</a:t>
            </a:r>
          </a:p>
          <a:p>
            <a:endParaRPr lang="en-GB" dirty="0"/>
          </a:p>
          <a:p>
            <a:r>
              <a:rPr lang="en-GB" sz="2400" dirty="0"/>
              <a:t>A peak luminosity of </a:t>
            </a:r>
            <a:r>
              <a:rPr lang="en-GB" sz="2400" b="1" dirty="0"/>
              <a:t>5×10</a:t>
            </a:r>
            <a:r>
              <a:rPr lang="en-GB" sz="2400" b="1" baseline="30000" dirty="0"/>
              <a:t>34</a:t>
            </a:r>
            <a:r>
              <a:rPr lang="en-GB" sz="2400" b="1" dirty="0"/>
              <a:t> cm</a:t>
            </a:r>
            <a:r>
              <a:rPr lang="en-GB" sz="2400" b="1" baseline="30000" dirty="0"/>
              <a:t>-2</a:t>
            </a:r>
            <a:r>
              <a:rPr lang="en-GB" sz="2400" b="1" dirty="0"/>
              <a:t>s</a:t>
            </a:r>
            <a:r>
              <a:rPr lang="en-GB" sz="2400" b="1" baseline="30000" dirty="0"/>
              <a:t>-1</a:t>
            </a:r>
            <a:r>
              <a:rPr lang="en-GB" sz="2400" b="1" dirty="0"/>
              <a:t> with levelling,</a:t>
            </a:r>
            <a:r>
              <a:rPr lang="en-GB" sz="2400" dirty="0"/>
              <a:t> allowing:</a:t>
            </a:r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An </a:t>
            </a:r>
            <a:r>
              <a:rPr lang="en-GB" sz="2400" dirty="0"/>
              <a:t>integrated luminosity of </a:t>
            </a:r>
            <a:r>
              <a:rPr lang="en-GB" sz="2400" b="1" dirty="0"/>
              <a:t>250 fb</a:t>
            </a:r>
            <a:r>
              <a:rPr lang="en-GB" sz="2400" b="1" baseline="30000" dirty="0"/>
              <a:t>-1</a:t>
            </a:r>
            <a:r>
              <a:rPr lang="en-GB" sz="2400" b="1" dirty="0"/>
              <a:t> per year</a:t>
            </a:r>
            <a:r>
              <a:rPr lang="en-GB" sz="2400" dirty="0"/>
              <a:t>, enabling the goal of </a:t>
            </a:r>
            <a:r>
              <a:rPr lang="en-GB" sz="2400" b="1" dirty="0"/>
              <a:t>3000 fb</a:t>
            </a:r>
            <a:r>
              <a:rPr lang="en-GB" sz="2400" b="1" baseline="30000" dirty="0"/>
              <a:t>-1</a:t>
            </a:r>
            <a:r>
              <a:rPr lang="en-GB" sz="2400" dirty="0"/>
              <a:t> twelve years after the upgrade.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This </a:t>
            </a:r>
            <a:r>
              <a:rPr lang="en-GB" sz="2400" dirty="0"/>
              <a:t>luminosity is more than ten times the luminosity reach of the first 10 years of the LHC lifetime.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572" y="5121583"/>
            <a:ext cx="770485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000" b="1" dirty="0" smtClean="0"/>
              <a:t>CC are an essential </a:t>
            </a:r>
            <a:r>
              <a:rPr lang="fr-CH" sz="2000" b="1" dirty="0" err="1" smtClean="0"/>
              <a:t>ingredient</a:t>
            </a:r>
            <a:r>
              <a:rPr lang="fr-CH" sz="2000" b="1" dirty="0" smtClean="0"/>
              <a:t> to </a:t>
            </a:r>
            <a:r>
              <a:rPr lang="fr-CH" sz="2000" b="1" dirty="0" err="1" smtClean="0"/>
              <a:t>obtain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this</a:t>
            </a:r>
            <a:r>
              <a:rPr lang="fr-CH" sz="2000" b="1" dirty="0" smtClean="0"/>
              <a:t> goal: </a:t>
            </a:r>
          </a:p>
          <a:p>
            <a:pPr algn="ctr"/>
            <a:r>
              <a:rPr lang="fr-CH" sz="2000" b="1" dirty="0" smtClean="0"/>
              <a:t>First for performance !  CC are </a:t>
            </a:r>
            <a:r>
              <a:rPr lang="fr-CH" sz="2000" b="1" dirty="0" err="1" smtClean="0"/>
              <a:t>critical</a:t>
            </a:r>
            <a:r>
              <a:rPr lang="fr-CH" sz="2000" b="1" dirty="0" smtClean="0"/>
              <a:t> to </a:t>
            </a:r>
            <a:r>
              <a:rPr lang="fr-CH" sz="2000" b="1" dirty="0" err="1" smtClean="0"/>
              <a:t>increase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peak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lumi</a:t>
            </a:r>
            <a:r>
              <a:rPr lang="fr-CH" sz="2000" b="1" dirty="0" smtClean="0"/>
              <a:t>!</a:t>
            </a:r>
          </a:p>
          <a:p>
            <a:pPr algn="ctr"/>
            <a:r>
              <a:rPr lang="fr-CH" sz="2000" b="1" dirty="0" smtClean="0"/>
              <a:t>Second as </a:t>
            </a:r>
            <a:r>
              <a:rPr lang="fr-CH" sz="2000" b="1" dirty="0" err="1" smtClean="0"/>
              <a:t>method</a:t>
            </a:r>
            <a:r>
              <a:rPr lang="fr-CH" sz="2000" b="1" dirty="0" smtClean="0"/>
              <a:t> of </a:t>
            </a:r>
            <a:r>
              <a:rPr lang="fr-CH" sz="2000" b="1" dirty="0" err="1" smtClean="0"/>
              <a:t>levelling</a:t>
            </a:r>
            <a:endParaRPr lang="fr-CH" sz="2000" b="1" dirty="0" smtClean="0"/>
          </a:p>
          <a:p>
            <a:pPr algn="ctr"/>
            <a:r>
              <a:rPr lang="fr-CH" sz="2000" b="1" dirty="0" err="1" smtClean="0"/>
              <a:t>Third</a:t>
            </a:r>
            <a:r>
              <a:rPr lang="fr-CH" sz="2000" b="1" dirty="0" smtClean="0"/>
              <a:t> to </a:t>
            </a:r>
            <a:r>
              <a:rPr lang="fr-CH" sz="2000" b="1" dirty="0" err="1" smtClean="0"/>
              <a:t>improve</a:t>
            </a:r>
            <a:r>
              <a:rPr lang="fr-CH" sz="2000" b="1" dirty="0" smtClean="0"/>
              <a:t> the data </a:t>
            </a:r>
            <a:r>
              <a:rPr lang="fr-CH" sz="2000" b="1" dirty="0" err="1" smtClean="0"/>
              <a:t>quality</a:t>
            </a:r>
            <a:r>
              <a:rPr lang="fr-CH" sz="2000" b="1" dirty="0" smtClean="0"/>
              <a:t> by </a:t>
            </a:r>
            <a:r>
              <a:rPr lang="fr-CH" sz="2000" b="1" dirty="0" err="1" smtClean="0"/>
              <a:t>reducing</a:t>
            </a:r>
            <a:r>
              <a:rPr lang="fr-CH" sz="2000" b="1" dirty="0" smtClean="0"/>
              <a:t> pile up </a:t>
            </a:r>
            <a:r>
              <a:rPr lang="fr-CH" sz="2000" b="1" dirty="0" err="1" smtClean="0"/>
              <a:t>density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807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Technical</a:t>
            </a:r>
            <a:r>
              <a:rPr lang="fr-CH" dirty="0" smtClean="0"/>
              <a:t> </a:t>
            </a:r>
            <a:r>
              <a:rPr lang="fr-CH" dirty="0" err="1" smtClean="0"/>
              <a:t>bottlenecks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Cryogenics</a:t>
            </a:r>
            <a:r>
              <a:rPr lang="fr-CH" dirty="0" smtClean="0"/>
              <a:t> P4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59168"/>
            <a:ext cx="5629672" cy="559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980" y="19488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9488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553877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309120" y="553877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943012" y="486916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52254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49960" y="522542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486916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51" y="1052736"/>
            <a:ext cx="2875249" cy="2232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9872" y="223834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RF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90312" y="2612650"/>
            <a:ext cx="360040" cy="313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fr-CH" dirty="0" smtClean="0"/>
              <a:t>RF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8004"/>
            <a:ext cx="2915816" cy="218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-1" y="3306523"/>
            <a:ext cx="2915817" cy="22322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/>
              <a:t>Never good to couple RF </a:t>
            </a:r>
            <a:r>
              <a:rPr lang="fr-CH" sz="1600" dirty="0" err="1" smtClean="0"/>
              <a:t>with</a:t>
            </a:r>
            <a:r>
              <a:rPr lang="fr-CH" sz="1600" dirty="0" smtClean="0"/>
              <a:t> </a:t>
            </a:r>
            <a:r>
              <a:rPr lang="fr-CH" sz="1600" dirty="0" err="1" smtClean="0"/>
              <a:t>Magnets</a:t>
            </a:r>
            <a:r>
              <a:rPr lang="fr-CH" sz="1600" dirty="0" smtClean="0"/>
              <a:t> !</a:t>
            </a:r>
          </a:p>
          <a:p>
            <a:pPr algn="ctr"/>
            <a:r>
              <a:rPr lang="fr-CH" sz="1600" dirty="0" err="1" smtClean="0"/>
              <a:t>Reduction</a:t>
            </a:r>
            <a:r>
              <a:rPr lang="fr-CH" sz="1600" dirty="0" smtClean="0"/>
              <a:t> of </a:t>
            </a:r>
            <a:r>
              <a:rPr lang="fr-CH" sz="1600" dirty="0" err="1" smtClean="0"/>
              <a:t>availabe</a:t>
            </a:r>
            <a:r>
              <a:rPr lang="fr-CH" sz="1600" dirty="0" smtClean="0"/>
              <a:t> </a:t>
            </a:r>
            <a:r>
              <a:rPr lang="fr-CH" sz="1600" dirty="0" err="1" smtClean="0"/>
              <a:t>cryo</a:t>
            </a:r>
            <a:r>
              <a:rPr lang="fr-CH" sz="1600" dirty="0" smtClean="0"/>
              <a:t>-power and </a:t>
            </a:r>
            <a:r>
              <a:rPr lang="fr-CH" sz="1600" dirty="0" err="1" smtClean="0"/>
              <a:t>coupling</a:t>
            </a:r>
            <a:r>
              <a:rPr lang="fr-CH" sz="1600" dirty="0" smtClean="0"/>
              <a:t> of the RF </a:t>
            </a:r>
            <a:r>
              <a:rPr lang="fr-CH" sz="1600" dirty="0" err="1" smtClean="0"/>
              <a:t>wiht</a:t>
            </a:r>
            <a:r>
              <a:rPr lang="fr-CH" sz="1600" dirty="0" smtClean="0"/>
              <a:t> the Arc (</a:t>
            </a:r>
            <a:r>
              <a:rPr lang="fr-CH" sz="1600" dirty="0"/>
              <a:t>thermal </a:t>
            </a:r>
            <a:r>
              <a:rPr lang="fr-CH" sz="1600" dirty="0" smtClean="0"/>
              <a:t>cycle </a:t>
            </a:r>
            <a:r>
              <a:rPr lang="fr-CH" sz="1600" dirty="0" err="1" smtClean="0"/>
              <a:t>requires</a:t>
            </a:r>
            <a:r>
              <a:rPr lang="fr-CH" sz="1600" dirty="0" smtClean="0"/>
              <a:t> &gt; 2 </a:t>
            </a:r>
            <a:r>
              <a:rPr lang="fr-CH" sz="1600" dirty="0" err="1" smtClean="0"/>
              <a:t>months</a:t>
            </a:r>
            <a:r>
              <a:rPr lang="fr-CH" sz="1600" dirty="0" smtClean="0"/>
              <a:t> and </a:t>
            </a:r>
            <a:r>
              <a:rPr lang="fr-CH" sz="1600" dirty="0" err="1" smtClean="0"/>
              <a:t>many</a:t>
            </a:r>
            <a:r>
              <a:rPr lang="fr-CH" sz="1600" dirty="0" smtClean="0"/>
              <a:t> tests)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52" y="4581248"/>
            <a:ext cx="2840948" cy="18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IT </a:t>
            </a:r>
            <a:r>
              <a:rPr lang="fr-CH" dirty="0" err="1" smtClean="0"/>
              <a:t>cryoplants</a:t>
            </a:r>
            <a:r>
              <a:rPr lang="fr-CH" dirty="0" smtClean="0"/>
              <a:t> and new LSS QRL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c 6"/>
          <p:cNvSpPr/>
          <p:nvPr/>
        </p:nvSpPr>
        <p:spPr>
          <a:xfrm rot="255920" flipH="1" flipV="1">
            <a:off x="2356386" y="5129731"/>
            <a:ext cx="3236854" cy="907424"/>
          </a:xfrm>
          <a:prstGeom prst="arc">
            <a:avLst>
              <a:gd name="adj1" fmla="val 13169963"/>
              <a:gd name="adj2" fmla="val 20133032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rot="868990" flipH="1">
            <a:off x="4512080" y="1957992"/>
            <a:ext cx="2343611" cy="495448"/>
          </a:xfrm>
          <a:prstGeom prst="arc">
            <a:avLst>
              <a:gd name="adj1" fmla="val 11973192"/>
              <a:gd name="adj2" fmla="val 20412766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21353" y="2767395"/>
            <a:ext cx="4612555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u="sng" dirty="0" err="1" smtClean="0"/>
              <a:t>Availability</a:t>
            </a:r>
            <a:r>
              <a:rPr lang="fr-CH" sz="2000" b="1" u="sng" dirty="0" smtClean="0"/>
              <a:t>: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separation</a:t>
            </a:r>
            <a:r>
              <a:rPr lang="fr-CH" sz="2000" b="1" dirty="0" smtClean="0"/>
              <a:t> New </a:t>
            </a:r>
            <a:r>
              <a:rPr lang="fr-CH" sz="2000" b="1" dirty="0" err="1" smtClean="0"/>
              <a:t>Inner</a:t>
            </a:r>
            <a:r>
              <a:rPr lang="fr-CH" sz="2000" b="1" dirty="0" smtClean="0"/>
              <a:t> Triplets (and IPM in MS) </a:t>
            </a:r>
            <a:r>
              <a:rPr lang="fr-CH" sz="2000" b="1" dirty="0" err="1" smtClean="0"/>
              <a:t>from</a:t>
            </a:r>
            <a:r>
              <a:rPr lang="fr-CH" sz="2000" b="1" dirty="0" smtClean="0"/>
              <a:t> the arc </a:t>
            </a:r>
            <a:r>
              <a:rPr lang="fr-CH" sz="2000" b="1" dirty="0" err="1" smtClean="0"/>
              <a:t>cryogenics</a:t>
            </a:r>
            <a:r>
              <a:rPr lang="fr-CH" sz="2000" b="1" dirty="0" smtClean="0"/>
              <a:t>.</a:t>
            </a:r>
          </a:p>
          <a:p>
            <a:r>
              <a:rPr lang="fr-CH" sz="2000" b="1" dirty="0" err="1" smtClean="0"/>
              <a:t>Feeding</a:t>
            </a:r>
            <a:r>
              <a:rPr lang="fr-CH" sz="2000" b="1" dirty="0" smtClean="0"/>
              <a:t> of </a:t>
            </a:r>
            <a:r>
              <a:rPr lang="fr-CH" sz="2000" b="1" dirty="0" err="1" smtClean="0"/>
              <a:t>CCs</a:t>
            </a:r>
            <a:r>
              <a:rPr lang="fr-CH" sz="2000" b="1" dirty="0" smtClean="0"/>
              <a:t> and new MS </a:t>
            </a:r>
            <a:r>
              <a:rPr lang="fr-CH" sz="2000" b="1" dirty="0" err="1" smtClean="0"/>
              <a:t>magents</a:t>
            </a:r>
            <a:endParaRPr lang="fr-CH" sz="2000" b="1" dirty="0" smtClean="0"/>
          </a:p>
          <a:p>
            <a:r>
              <a:rPr lang="fr-CH" sz="2000" b="1" dirty="0" err="1" smtClean="0"/>
              <a:t>Keeping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redundancy</a:t>
            </a:r>
            <a:r>
              <a:rPr lang="fr-CH" sz="2000" b="1" dirty="0" smtClean="0"/>
              <a:t> for </a:t>
            </a:r>
            <a:r>
              <a:rPr lang="fr-CH" sz="2000" b="1" dirty="0" err="1" smtClean="0"/>
              <a:t>nearby</a:t>
            </a:r>
            <a:r>
              <a:rPr lang="fr-CH" sz="2000" b="1" dirty="0" smtClean="0"/>
              <a:t> arc </a:t>
            </a:r>
            <a:r>
              <a:rPr lang="fr-CH" sz="2000" b="1" dirty="0" err="1" smtClean="0"/>
              <a:t>cryoplant</a:t>
            </a:r>
            <a:endParaRPr lang="fr-CH" sz="2000" b="1" dirty="0" smtClean="0"/>
          </a:p>
          <a:p>
            <a:r>
              <a:rPr lang="fr-CH" sz="2000" b="1" dirty="0" err="1" smtClean="0"/>
              <a:t>Redundancy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with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nearby</a:t>
            </a:r>
            <a:r>
              <a:rPr lang="fr-CH" sz="2000" b="1" dirty="0" smtClean="0"/>
              <a:t> Detector SC </a:t>
            </a:r>
            <a:r>
              <a:rPr lang="fr-CH" sz="2000" b="1" dirty="0" err="1" smtClean="0"/>
              <a:t>Magnets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cryoplant</a:t>
            </a:r>
            <a:r>
              <a:rPr lang="fr-CH" sz="2000" b="1" dirty="0" smtClean="0"/>
              <a:t> </a:t>
            </a:r>
            <a:endParaRPr lang="en-GB" sz="2000" b="1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6" y="2058847"/>
            <a:ext cx="2166044" cy="290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essus-1"/>
          <p:cNvPicPr>
            <a:picLocks noChangeAspect="1" noChangeArrowheads="1"/>
          </p:cNvPicPr>
          <p:nvPr/>
        </p:nvPicPr>
        <p:blipFill>
          <a:blip r:embed="rId4" cstate="print">
            <a:lum bright="14000"/>
          </a:blip>
          <a:srcRect/>
          <a:stretch>
            <a:fillRect/>
          </a:stretch>
        </p:blipFill>
        <p:spPr bwMode="auto">
          <a:xfrm>
            <a:off x="6833908" y="2383451"/>
            <a:ext cx="2310092" cy="266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8" y="5010616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4896157" y="2069517"/>
            <a:ext cx="505575" cy="747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45882" y="4638968"/>
            <a:ext cx="228931" cy="872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Controlling</a:t>
            </a:r>
            <a:r>
              <a:rPr lang="fr-CH" dirty="0" smtClean="0"/>
              <a:t> the </a:t>
            </a:r>
            <a:r>
              <a:rPr lang="fr-CH" dirty="0" err="1" smtClean="0"/>
              <a:t>burning</a:t>
            </a:r>
            <a:r>
              <a:rPr lang="fr-CH" dirty="0" smtClean="0"/>
              <a:t> rate:</a:t>
            </a:r>
            <a:br>
              <a:rPr lang="fr-CH" dirty="0" smtClean="0"/>
            </a:br>
            <a:r>
              <a:rPr lang="fr-CH" dirty="0" err="1" smtClean="0"/>
              <a:t>common</a:t>
            </a:r>
            <a:r>
              <a:rPr lang="fr-CH" dirty="0" smtClean="0"/>
              <a:t> effort of </a:t>
            </a:r>
            <a:r>
              <a:rPr lang="fr-CH" dirty="0" err="1" smtClean="0"/>
              <a:t>Magnets</a:t>
            </a:r>
            <a:r>
              <a:rPr lang="fr-CH" dirty="0" smtClean="0"/>
              <a:t> and CC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91131"/>
            <a:ext cx="26718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691680" y="2458794"/>
            <a:ext cx="36004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78296" y="2956285"/>
            <a:ext cx="82753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energy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1871701" y="1998132"/>
            <a:ext cx="1761554" cy="656412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610804" y="2686675"/>
            <a:ext cx="809067" cy="457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553998" y="2419255"/>
            <a:ext cx="41377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092060" y="1597978"/>
            <a:ext cx="146193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current</a:t>
            </a:r>
            <a:endParaRPr lang="fr-CH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491017" y="3170653"/>
            <a:ext cx="11422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Beam</a:t>
            </a:r>
            <a:r>
              <a:rPr lang="fr-CH" dirty="0" smtClean="0"/>
              <a:t> size</a:t>
            </a:r>
            <a:endParaRPr lang="en-GB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235438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>
            <a:endCxn id="43" idx="1"/>
          </p:cNvCxnSpPr>
          <p:nvPr/>
        </p:nvCxnSpPr>
        <p:spPr>
          <a:xfrm flipV="1">
            <a:off x="3907176" y="2123146"/>
            <a:ext cx="1542685" cy="3630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907176" y="2809500"/>
            <a:ext cx="1376995" cy="2230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069230" y="1916832"/>
            <a:ext cx="2599114" cy="1408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hevron 43"/>
          <p:cNvSpPr/>
          <p:nvPr/>
        </p:nvSpPr>
        <p:spPr>
          <a:xfrm rot="5400000">
            <a:off x="6187763" y="3297669"/>
            <a:ext cx="419005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44" y="3785052"/>
            <a:ext cx="3401548" cy="260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79120" y="3840480"/>
            <a:ext cx="406891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i="1" dirty="0" smtClean="0">
                <a:sym typeface="Symbol"/>
              </a:rPr>
              <a:t></a:t>
            </a:r>
            <a:r>
              <a:rPr lang="fr-CH" sz="2400" b="1" i="1" baseline="-25000" dirty="0" err="1" smtClean="0">
                <a:sym typeface="Symbol"/>
              </a:rPr>
              <a:t>n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already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below</a:t>
            </a:r>
            <a:r>
              <a:rPr lang="fr-CH" sz="2400" b="1" dirty="0" smtClean="0">
                <a:sym typeface="Symbol"/>
              </a:rPr>
              <a:t> «nominal»</a:t>
            </a:r>
            <a:br>
              <a:rPr lang="fr-CH" sz="2400" b="1" dirty="0" smtClean="0">
                <a:sym typeface="Symbol"/>
              </a:rPr>
            </a:br>
            <a:r>
              <a:rPr lang="fr-CH" sz="2400" b="1" dirty="0" err="1" smtClean="0">
                <a:sym typeface="Symbol"/>
              </a:rPr>
              <a:t>Further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reduction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limted</a:t>
            </a:r>
            <a:r>
              <a:rPr lang="fr-CH" sz="2400" b="1" dirty="0" smtClean="0">
                <a:sym typeface="Symbol"/>
              </a:rPr>
              <a:t> by </a:t>
            </a:r>
            <a:r>
              <a:rPr lang="fr-CH" sz="2400" b="1" dirty="0" err="1" smtClean="0">
                <a:sym typeface="Symbol"/>
              </a:rPr>
              <a:t>brightness</a:t>
            </a:r>
            <a:r>
              <a:rPr lang="fr-CH" sz="2400" b="1" dirty="0" smtClean="0">
                <a:sym typeface="Symbol"/>
              </a:rPr>
              <a:t> (</a:t>
            </a:r>
            <a:r>
              <a:rPr lang="fr-CH" sz="2400" b="1" dirty="0" err="1" smtClean="0">
                <a:sym typeface="Symbol"/>
              </a:rPr>
              <a:t>we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want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i="1" dirty="0" smtClean="0">
                <a:sym typeface="Symbol"/>
              </a:rPr>
              <a:t>N</a:t>
            </a:r>
            <a:r>
              <a:rPr lang="fr-CH" sz="2400" b="1" i="1" baseline="-25000" dirty="0" smtClean="0">
                <a:sym typeface="Symbol"/>
              </a:rPr>
              <a:t>b</a:t>
            </a:r>
            <a:r>
              <a:rPr lang="fr-CH" sz="2400" b="1" dirty="0" smtClean="0">
                <a:sym typeface="Symbol"/>
              </a:rPr>
              <a:t> as large as possible)</a:t>
            </a:r>
          </a:p>
          <a:p>
            <a:r>
              <a:rPr lang="fr-CH" sz="2400" b="1" dirty="0" smtClean="0">
                <a:sym typeface="Symbol"/>
              </a:rPr>
              <a:t>So </a:t>
            </a:r>
            <a:r>
              <a:rPr lang="fr-CH" sz="2400" b="1" dirty="0" err="1" smtClean="0">
                <a:sym typeface="Symbol"/>
              </a:rPr>
              <a:t>making</a:t>
            </a:r>
            <a:r>
              <a:rPr lang="fr-CH" sz="2400" b="1" dirty="0" smtClean="0">
                <a:sym typeface="Symbol"/>
              </a:rPr>
              <a:t> effective </a:t>
            </a:r>
            <a:r>
              <a:rPr lang="fr-CH" sz="2400" b="1" i="1" dirty="0" smtClean="0">
                <a:sym typeface="Symbol"/>
              </a:rPr>
              <a:t>*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reduction</a:t>
            </a:r>
            <a:r>
              <a:rPr lang="fr-CH" sz="2400" b="1" dirty="0" smtClean="0">
                <a:sym typeface="Symbol"/>
              </a:rPr>
              <a:t> si </a:t>
            </a:r>
            <a:r>
              <a:rPr lang="fr-CH" sz="2400" b="1" dirty="0" err="1" smtClean="0">
                <a:sym typeface="Symbol"/>
              </a:rPr>
              <a:t>critical</a:t>
            </a:r>
            <a:r>
              <a:rPr lang="fr-CH" sz="2400" b="1" dirty="0" smtClean="0">
                <a:sym typeface="Symbol"/>
              </a:rPr>
              <a:t> for HL-LHC</a:t>
            </a:r>
            <a:endParaRPr lang="en-GB" sz="2400" b="1" dirty="0"/>
          </a:p>
        </p:txBody>
      </p:sp>
      <p:sp>
        <p:nvSpPr>
          <p:cNvPr id="47" name="Oval 46"/>
          <p:cNvSpPr/>
          <p:nvPr/>
        </p:nvSpPr>
        <p:spPr>
          <a:xfrm>
            <a:off x="6720840" y="4020198"/>
            <a:ext cx="1112520" cy="2120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chemeClr val="tx1"/>
                </a:solidFill>
              </a:rPr>
              <a:t>With</a:t>
            </a:r>
            <a:r>
              <a:rPr lang="fr-CH" sz="1400" dirty="0" smtClean="0">
                <a:solidFill>
                  <a:schemeClr val="tx1"/>
                </a:solidFill>
              </a:rPr>
              <a:t> CC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3" grpId="0" animBg="1"/>
      <p:bldP spid="44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Parameters</a:t>
            </a:r>
            <a:r>
              <a:rPr lang="fr-CH" dirty="0" smtClean="0"/>
              <a:t> (PLC </a:t>
            </a:r>
            <a:r>
              <a:rPr lang="fr-CH" dirty="0"/>
              <a:t>web </a:t>
            </a:r>
            <a:r>
              <a:rPr lang="fr-CH" dirty="0" smtClean="0"/>
              <a:t>page)</a:t>
            </a:r>
            <a:br>
              <a:rPr lang="fr-CH" dirty="0" smtClean="0"/>
            </a:br>
            <a:endParaRPr lang="en-GB" sz="22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109553"/>
              </p:ext>
            </p:extLst>
          </p:nvPr>
        </p:nvGraphicFramePr>
        <p:xfrm>
          <a:off x="1266119" y="978175"/>
          <a:ext cx="7373762" cy="5500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174"/>
                <a:gridCol w="1001529"/>
                <a:gridCol w="963972"/>
                <a:gridCol w="1039087"/>
              </a:tblGrid>
              <a:tr h="16651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Parameter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nominal​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25ns​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50ns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 err="1">
                          <a:effectLst/>
                        </a:rPr>
                        <a:t>N</a:t>
                      </a:r>
                      <a:r>
                        <a:rPr lang="en-GB" sz="1400" u="none" strike="noStrike" baseline="-25000" dirty="0" err="1">
                          <a:effectLst/>
                        </a:rPr>
                        <a:t>b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1.15E+11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​2.2E+11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​3.5E+11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n</a:t>
                      </a:r>
                      <a:r>
                        <a:rPr lang="en-GB" sz="1400" u="none" strike="noStrike" baseline="-25000">
                          <a:effectLst/>
                        </a:rPr>
                        <a:t>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​2808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​2808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​1404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 err="1">
                          <a:effectLst/>
                        </a:rPr>
                        <a:t>N</a:t>
                      </a:r>
                      <a:r>
                        <a:rPr lang="en-GB" sz="1400" u="none" strike="noStrike" baseline="-25000" dirty="0" err="1">
                          <a:effectLst/>
                        </a:rPr>
                        <a:t>tot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3.2E+14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6.2E+14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4.9E+14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beam current [A]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​0.58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1.11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0.89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x-ing angle [</a:t>
                      </a:r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rad]​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590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590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48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beam separation [</a:t>
                      </a:r>
                      <a:r>
                        <a:rPr lang="el-GR" sz="1400" u="none" strike="noStrike" dirty="0">
                          <a:effectLst/>
                        </a:rPr>
                        <a:t>σ]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9.9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12.5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11.4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6509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>
                          <a:effectLst/>
                        </a:rPr>
                        <a:t>β</a:t>
                      </a:r>
                      <a:r>
                        <a:rPr lang="el-GR" sz="1400" u="none" strike="noStrike" baseline="30000">
                          <a:effectLst/>
                        </a:rPr>
                        <a:t>*</a:t>
                      </a:r>
                      <a:r>
                        <a:rPr lang="el-GR" sz="1400" u="none" strike="noStrike">
                          <a:effectLst/>
                        </a:rPr>
                        <a:t> [</a:t>
                      </a:r>
                      <a:r>
                        <a:rPr lang="en-GB" sz="1400" u="none" strike="noStrike">
                          <a:effectLst/>
                        </a:rPr>
                        <a:t>m]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0.55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​0.15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​0.15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9831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>
                          <a:effectLst/>
                        </a:rPr>
                        <a:t>ε</a:t>
                      </a:r>
                      <a:r>
                        <a:rPr lang="en-GB" sz="1400" u="none" strike="noStrike" baseline="-25000">
                          <a:effectLst/>
                        </a:rPr>
                        <a:t>n</a:t>
                      </a:r>
                      <a:r>
                        <a:rPr lang="en-GB" sz="1400" u="none" strike="noStrike">
                          <a:effectLst/>
                        </a:rPr>
                        <a:t> [</a:t>
                      </a:r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m]​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3.75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982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400" u="none" strike="noStrike" dirty="0">
                          <a:effectLst/>
                        </a:rPr>
                        <a:t>ε</a:t>
                      </a:r>
                      <a:r>
                        <a:rPr lang="en-GB" sz="1400" u="none" strike="noStrike" baseline="-25000" dirty="0">
                          <a:effectLst/>
                        </a:rPr>
                        <a:t>L</a:t>
                      </a:r>
                      <a:r>
                        <a:rPr lang="en-GB" sz="1400" u="none" strike="noStrike" dirty="0">
                          <a:effectLst/>
                        </a:rPr>
                        <a:t> [</a:t>
                      </a:r>
                      <a:r>
                        <a:rPr lang="en-GB" sz="1400" u="none" strike="noStrike" dirty="0" err="1">
                          <a:effectLst/>
                        </a:rPr>
                        <a:t>eVs</a:t>
                      </a:r>
                      <a:r>
                        <a:rPr lang="en-GB" sz="1400" u="none" strike="noStrike" dirty="0">
                          <a:effectLst/>
                        </a:rPr>
                        <a:t>]​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​2.51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848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energy spread​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​1.20E-04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665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bunch length [m]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​7.50E-02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665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IBS horizontal [h]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​80 -&gt; 106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18.5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17.2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IBS longitudinal [h]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61 -&gt; 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20.4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16.1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Piwinski parameter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​0.68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2.85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Reduction factor 'R1*H1‘ at full crossing angle (no crabbing)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​0.828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0.306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0.333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Reduction factor ‘H0‘ at zero crossing angle (full crabbing)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0.991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0.905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0.905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beam-beam / IP without Crab Cavity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3.1E-03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​3.3E-03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4.7E-03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beam-beam / IP with Crab cavity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3.8E-03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1.1E-02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1.4E-02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Peak Luminosity without levelling [cm</a:t>
                      </a:r>
                      <a:r>
                        <a:rPr lang="en-GB" sz="1400" u="none" strike="noStrike" baseline="30000">
                          <a:effectLst/>
                        </a:rPr>
                        <a:t>-2</a:t>
                      </a:r>
                      <a:r>
                        <a:rPr lang="en-GB" sz="1400" u="none" strike="noStrike">
                          <a:effectLst/>
                        </a:rPr>
                        <a:t> s</a:t>
                      </a:r>
                      <a:r>
                        <a:rPr lang="en-GB" sz="1400" u="none" strike="noStrike" baseline="30000">
                          <a:effectLst/>
                        </a:rPr>
                        <a:t>-1</a:t>
                      </a:r>
                      <a:r>
                        <a:rPr lang="en-GB" sz="1400" u="none" strike="noStrike">
                          <a:effectLst/>
                        </a:rPr>
                        <a:t>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1.0E+34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7.4E+34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8.5E+34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Virtual Luminosity: Lpeak*H0/R1/H1   [cm</a:t>
                      </a:r>
                      <a:r>
                        <a:rPr lang="pt-BR" sz="1400" u="none" strike="noStrike" baseline="30000">
                          <a:effectLst/>
                        </a:rPr>
                        <a:t>-2</a:t>
                      </a:r>
                      <a:r>
                        <a:rPr lang="pt-BR" sz="1400" u="none" strike="noStrike">
                          <a:effectLst/>
                        </a:rPr>
                        <a:t> s</a:t>
                      </a:r>
                      <a:r>
                        <a:rPr lang="pt-BR" sz="1400" u="none" strike="noStrike" baseline="30000">
                          <a:effectLst/>
                        </a:rPr>
                        <a:t>-1</a:t>
                      </a:r>
                      <a:r>
                        <a:rPr lang="pt-BR" sz="1400" u="none" strike="noStrike">
                          <a:effectLst/>
                        </a:rPr>
                        <a:t>]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1.2E+34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u="none" strike="noStrike" dirty="0">
                          <a:effectLst/>
                        </a:rPr>
                        <a:t>21.9E+34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23.1E+34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Events / crossing without levelling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​19 -&gt; 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210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475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b"/>
                </a:tc>
              </a:tr>
              <a:tr h="1931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Levelled Luminosity [cm</a:t>
                      </a:r>
                      <a:r>
                        <a:rPr lang="en-GB" sz="1400" u="none" strike="noStrike" baseline="30000">
                          <a:effectLst/>
                        </a:rPr>
                        <a:t>-2</a:t>
                      </a:r>
                      <a:r>
                        <a:rPr lang="en-GB" sz="1400" u="none" strike="noStrike">
                          <a:effectLst/>
                        </a:rPr>
                        <a:t> s</a:t>
                      </a:r>
                      <a:r>
                        <a:rPr lang="en-GB" sz="1400" u="none" strike="noStrike" baseline="30000">
                          <a:effectLst/>
                        </a:rPr>
                        <a:t>-1</a:t>
                      </a:r>
                      <a:r>
                        <a:rPr lang="en-GB" sz="1400" u="none" strike="noStrike">
                          <a:effectLst/>
                        </a:rPr>
                        <a:t>]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​5E+34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2.50E+34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31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Events / crossing (with leveling for HL-LHC)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*​19 -&gt; 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  <a:tr h="1798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Leveling time [h] (assuming no emittance growth)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>
                          <a:effectLst/>
                        </a:rPr>
                        <a:t>9.0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</a:rPr>
                        <a:t>18.3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61" marR="6661" marT="6661" marB="0" anchor="ctr"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954751" y="1834963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954751" y="2498535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424247" y="4460166"/>
            <a:ext cx="10903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54751" y="6011427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6200000">
            <a:off x="-2086094" y="3075355"/>
            <a:ext cx="51206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CH" dirty="0"/>
              <a:t>https://</a:t>
            </a:r>
            <a:r>
              <a:rPr lang="fr-CH" b="1" dirty="0"/>
              <a:t>espace.cern.ch/HiLumi/PLC/default.aspx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1092648"/>
            <a:ext cx="2670175" cy="8413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736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The </a:t>
            </a:r>
            <a:r>
              <a:rPr lang="fr-CH" b="1" dirty="0" err="1" smtClean="0">
                <a:solidFill>
                  <a:srgbClr val="FF0000"/>
                </a:solidFill>
              </a:rPr>
              <a:t>critical</a:t>
            </a:r>
            <a:r>
              <a:rPr lang="fr-CH" b="1" dirty="0" smtClean="0">
                <a:solidFill>
                  <a:srgbClr val="FF0000"/>
                </a:solidFill>
              </a:rPr>
              <a:t> zone </a:t>
            </a:r>
            <a:r>
              <a:rPr lang="fr-CH" b="1" dirty="0" err="1" smtClean="0">
                <a:solidFill>
                  <a:srgbClr val="FF0000"/>
                </a:solidFill>
              </a:rPr>
              <a:t>around</a:t>
            </a:r>
            <a:r>
              <a:rPr lang="fr-CH" b="1" dirty="0" smtClean="0">
                <a:solidFill>
                  <a:srgbClr val="FF0000"/>
                </a:solidFill>
              </a:rPr>
              <a:t> IP1 and IP5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L. Rossi @ CC Review, BNL 5 May 2014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628800"/>
            <a:ext cx="9266238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5718447"/>
            <a:ext cx="269019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 smtClean="0"/>
              <a:t>1.2 km of LHC !!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195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553D58-F42B-43B9-BDA1-90638D0CBA0D}">
  <ds:schemaRefs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HiLumiLHC_PresentationTemplate</Template>
  <TotalTime>648</TotalTime>
  <Words>1588</Words>
  <Application>Microsoft Office PowerPoint</Application>
  <PresentationFormat>On-screen Show (4:3)</PresentationFormat>
  <Paragraphs>319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HiLumiLHC_PresentationTemplate</vt:lpstr>
      <vt:lpstr>HL-LHC &amp;  Crab Cavities</vt:lpstr>
      <vt:lpstr>The CERN 10-year plan (approved early 2011 – just modified, see later)</vt:lpstr>
      <vt:lpstr>Recent modification to the LHC plan</vt:lpstr>
      <vt:lpstr>Goal of High Luminosity LHC (HL-LHC) as fixed in November 2010</vt:lpstr>
      <vt:lpstr>Technical bottlenecks Cryogenics P4</vt:lpstr>
      <vt:lpstr>IT cryoplants and new LSS QRL</vt:lpstr>
      <vt:lpstr>Controlling the burning rate: common effort of Magnets and CC</vt:lpstr>
      <vt:lpstr>Parameters (PLC web page) </vt:lpstr>
      <vt:lpstr>The critical zone around IP1 and IP5</vt:lpstr>
      <vt:lpstr>The Achromatic Telescopic Squeezing (ATS) scheme </vt:lpstr>
      <vt:lpstr>The Achromatic Telescopic Squeezing (ATS) scheme (2/2)</vt:lpstr>
      <vt:lpstr>Effect of the crab cavities</vt:lpstr>
      <vt:lpstr>Crab Cavity, for p-beam rotation   at 10-100 fs level!</vt:lpstr>
      <vt:lpstr>Situation: from drawings to reality…</vt:lpstr>
      <vt:lpstr>And excellent results: RF dipole &gt; 5 MV ¼ w and 4-rods also tested (1.5 MV)  cleaning &amp; vacuum issues: new test under way</vt:lpstr>
      <vt:lpstr>Crab Cavities for fast beam rotation</vt:lpstr>
      <vt:lpstr>Latest cavity designs  toward accelerator </vt:lpstr>
      <vt:lpstr>New SCRF harmonc system: 800 MHz or 200 MHz ?  Imporntant but should not take out attention form CC !!!</vt:lpstr>
      <vt:lpstr>The Crab-kissing (CK) scheme for pile-up density shaping and leveling (S. Fartoukh)</vt:lpstr>
      <vt:lpstr>Consideration on CC and possible choice</vt:lpstr>
      <vt:lpstr>Collaboration: the long way</vt:lpstr>
      <vt:lpstr>PowerPoint Presentation</vt:lpstr>
      <vt:lpstr>In-kind contribution and Collaboration for HW design and prototypes</vt:lpstr>
      <vt:lpstr>Implementation plan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HiLumi collaborators</dc:title>
  <dc:creator>Cecile Noels</dc:creator>
  <cp:lastModifiedBy>Lucio Rossi</cp:lastModifiedBy>
  <cp:revision>55</cp:revision>
  <dcterms:created xsi:type="dcterms:W3CDTF">2011-12-13T14:40:13Z</dcterms:created>
  <dcterms:modified xsi:type="dcterms:W3CDTF">2014-05-05T19:42:36Z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