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88" r:id="rId4"/>
    <p:sldId id="263" r:id="rId5"/>
    <p:sldId id="289" r:id="rId6"/>
    <p:sldId id="291" r:id="rId7"/>
    <p:sldId id="292" r:id="rId8"/>
    <p:sldId id="260" r:id="rId9"/>
    <p:sldId id="298" r:id="rId10"/>
    <p:sldId id="295" r:id="rId11"/>
    <p:sldId id="296" r:id="rId12"/>
    <p:sldId id="264" r:id="rId13"/>
    <p:sldId id="300" r:id="rId14"/>
    <p:sldId id="293" r:id="rId15"/>
    <p:sldId id="261" r:id="rId16"/>
    <p:sldId id="283" r:id="rId17"/>
    <p:sldId id="280" r:id="rId18"/>
    <p:sldId id="282" r:id="rId19"/>
    <p:sldId id="284" r:id="rId20"/>
    <p:sldId id="285" r:id="rId21"/>
    <p:sldId id="286" r:id="rId22"/>
    <p:sldId id="287" r:id="rId23"/>
    <p:sldId id="269" r:id="rId24"/>
    <p:sldId id="270" r:id="rId25"/>
    <p:sldId id="277" r:id="rId26"/>
    <p:sldId id="272" r:id="rId27"/>
    <p:sldId id="274" r:id="rId28"/>
    <p:sldId id="278" r:id="rId29"/>
    <p:sldId id="279" r:id="rId30"/>
    <p:sldId id="301" r:id="rId31"/>
    <p:sldId id="303" r:id="rId32"/>
    <p:sldId id="302" r:id="rId33"/>
    <p:sldId id="304" r:id="rId34"/>
    <p:sldId id="315" r:id="rId35"/>
    <p:sldId id="313" r:id="rId36"/>
    <p:sldId id="317" r:id="rId37"/>
    <p:sldId id="305" r:id="rId38"/>
    <p:sldId id="318" r:id="rId39"/>
    <p:sldId id="306" r:id="rId40"/>
    <p:sldId id="307" r:id="rId41"/>
    <p:sldId id="311" r:id="rId42"/>
    <p:sldId id="309" r:id="rId43"/>
    <p:sldId id="308" r:id="rId44"/>
    <p:sldId id="316" r:id="rId45"/>
    <p:sldId id="314" r:id="rId46"/>
    <p:sldId id="310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aemeburt32\Desktop\Imp%20Numbers%20for%20ram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>
        <c:manualLayout>
          <c:layoutTarget val="inner"/>
          <c:xMode val="edge"/>
          <c:yMode val="edge"/>
          <c:x val="0.26628674540682412"/>
          <c:y val="3.9560002916302142E-2"/>
          <c:w val="0.5796644794400706"/>
          <c:h val="0.6661501166520859"/>
        </c:manualLayout>
      </c:layout>
      <c:scatterChart>
        <c:scatterStyle val="smoothMarker"/>
        <c:ser>
          <c:idx val="1"/>
          <c:order val="0"/>
          <c:tx>
            <c:v>LOM</c:v>
          </c:tx>
          <c:spPr>
            <a:ln w="63500"/>
          </c:spPr>
          <c:marker>
            <c:symbol val="none"/>
          </c:marker>
          <c:xVal>
            <c:numRef>
              <c:f>Sheet1!$A$2:$A$5</c:f>
              <c:numCache>
                <c:formatCode>0.00;[Red]0.00</c:formatCode>
                <c:ptCount val="4"/>
                <c:pt idx="0">
                  <c:v>180</c:v>
                </c:pt>
                <c:pt idx="1">
                  <c:v>200</c:v>
                </c:pt>
                <c:pt idx="2">
                  <c:v>220</c:v>
                </c:pt>
                <c:pt idx="3">
                  <c:v>240</c:v>
                </c:pt>
              </c:numCache>
            </c:numRef>
          </c:xVal>
          <c:yVal>
            <c:numRef>
              <c:f>Sheet1!$B$2:$B$5</c:f>
              <c:numCache>
                <c:formatCode>0.00;[Red]0.00</c:formatCode>
                <c:ptCount val="4"/>
                <c:pt idx="0">
                  <c:v>78.45</c:v>
                </c:pt>
                <c:pt idx="1">
                  <c:v>58.5</c:v>
                </c:pt>
                <c:pt idx="2">
                  <c:v>55.4</c:v>
                </c:pt>
                <c:pt idx="3">
                  <c:v>51.65</c:v>
                </c:pt>
              </c:numCache>
            </c:numRef>
          </c:yVal>
          <c:smooth val="1"/>
        </c:ser>
        <c:ser>
          <c:idx val="0"/>
          <c:order val="1"/>
          <c:tx>
            <c:v>Crab</c:v>
          </c:tx>
          <c:spPr>
            <a:ln w="63500"/>
          </c:spPr>
          <c:marker>
            <c:symbol val="none"/>
          </c:marker>
          <c:xVal>
            <c:numRef>
              <c:f>Sheet1!$A$2:$A$5</c:f>
              <c:numCache>
                <c:formatCode>0.00;[Red]0.00</c:formatCode>
                <c:ptCount val="4"/>
                <c:pt idx="0">
                  <c:v>180</c:v>
                </c:pt>
                <c:pt idx="1">
                  <c:v>200</c:v>
                </c:pt>
                <c:pt idx="2">
                  <c:v>220</c:v>
                </c:pt>
                <c:pt idx="3">
                  <c:v>240</c:v>
                </c:pt>
              </c:numCache>
            </c:numRef>
          </c:xVal>
          <c:yVal>
            <c:numRef>
              <c:f>Sheet1!$C$2:$C$5</c:f>
              <c:numCache>
                <c:formatCode>0.00;[Red]0.00</c:formatCode>
                <c:ptCount val="4"/>
                <c:pt idx="0">
                  <c:v>456.85</c:v>
                </c:pt>
                <c:pt idx="1">
                  <c:v>372.2</c:v>
                </c:pt>
                <c:pt idx="2">
                  <c:v>341.65000000000015</c:v>
                </c:pt>
                <c:pt idx="3">
                  <c:v>297.3</c:v>
                </c:pt>
              </c:numCache>
            </c:numRef>
          </c:yVal>
          <c:smooth val="1"/>
        </c:ser>
        <c:axId val="63984768"/>
        <c:axId val="63986688"/>
      </c:scatterChart>
      <c:valAx>
        <c:axId val="63984768"/>
        <c:scaling>
          <c:orientation val="minMax"/>
          <c:max val="250"/>
          <c:min val="15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Rods width (mm)</a:t>
                </a:r>
              </a:p>
            </c:rich>
          </c:tx>
          <c:layout/>
        </c:title>
        <c:numFmt formatCode="0;[Red]0" sourceLinked="0"/>
        <c:majorTickMark val="none"/>
        <c:tickLblPos val="nextTo"/>
        <c:crossAx val="63986688"/>
        <c:crosses val="autoZero"/>
        <c:crossBetween val="midCat"/>
      </c:valAx>
      <c:valAx>
        <c:axId val="63986688"/>
        <c:scaling>
          <c:orientation val="minMax"/>
          <c:max val="500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Mode R/Q (Ohms)</a:t>
                </a:r>
              </a:p>
            </c:rich>
          </c:tx>
          <c:layout/>
        </c:title>
        <c:numFmt formatCode="0;[Red]0" sourceLinked="0"/>
        <c:majorTickMark val="none"/>
        <c:tickLblPos val="nextTo"/>
        <c:crossAx val="63984768"/>
        <c:crosses val="autoZero"/>
        <c:crossBetween val="midCat"/>
      </c:valAx>
    </c:plotArea>
    <c:legend>
      <c:legendPos val="r"/>
      <c:layout/>
    </c:legend>
    <c:plotVisOnly val="1"/>
  </c:chart>
  <c:txPr>
    <a:bodyPr/>
    <a:lstStyle/>
    <a:p>
      <a:pPr>
        <a:defRPr sz="14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/>
      <c:scatterChart>
        <c:scatterStyle val="smoothMarker"/>
        <c:ser>
          <c:idx val="0"/>
          <c:order val="0"/>
          <c:tx>
            <c:v>Crab</c:v>
          </c:tx>
          <c:spPr>
            <a:ln w="63500"/>
          </c:spPr>
          <c:marker>
            <c:symbol val="none"/>
          </c:marker>
          <c:xVal>
            <c:numRef>
              <c:f>Sheet1!$A$2:$A$5</c:f>
              <c:numCache>
                <c:formatCode>0.00;[Red]0.00</c:formatCode>
                <c:ptCount val="4"/>
                <c:pt idx="0">
                  <c:v>180</c:v>
                </c:pt>
                <c:pt idx="1">
                  <c:v>200</c:v>
                </c:pt>
                <c:pt idx="2">
                  <c:v>220</c:v>
                </c:pt>
                <c:pt idx="3">
                  <c:v>240</c:v>
                </c:pt>
              </c:numCache>
            </c:numRef>
          </c:xVal>
          <c:yVal>
            <c:numRef>
              <c:f>Sheet1!$D$2:$D$5</c:f>
              <c:numCache>
                <c:formatCode>0.00;[Red]0.00</c:formatCode>
                <c:ptCount val="4"/>
                <c:pt idx="0">
                  <c:v>55</c:v>
                </c:pt>
                <c:pt idx="1">
                  <c:v>60</c:v>
                </c:pt>
                <c:pt idx="2">
                  <c:v>65</c:v>
                </c:pt>
                <c:pt idx="3">
                  <c:v>75</c:v>
                </c:pt>
              </c:numCache>
            </c:numRef>
          </c:yVal>
          <c:smooth val="1"/>
        </c:ser>
        <c:axId val="64006784"/>
        <c:axId val="64008960"/>
      </c:scatterChart>
      <c:valAx>
        <c:axId val="64006784"/>
        <c:scaling>
          <c:orientation val="minMax"/>
          <c:max val="250"/>
          <c:min val="15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Rods width (mm)</a:t>
                </a:r>
              </a:p>
            </c:rich>
          </c:tx>
          <c:layout/>
        </c:title>
        <c:numFmt formatCode="0;[Red]0" sourceLinked="0"/>
        <c:majorTickMark val="none"/>
        <c:tickLblPos val="nextTo"/>
        <c:crossAx val="64008960"/>
        <c:crosses val="autoZero"/>
        <c:crossBetween val="midCat"/>
      </c:valAx>
      <c:valAx>
        <c:axId val="64008960"/>
        <c:scaling>
          <c:orientation val="minMax"/>
          <c:max val="80"/>
          <c:min val="5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Bmax (mT)</a:t>
                </a:r>
              </a:p>
            </c:rich>
          </c:tx>
          <c:layout/>
        </c:title>
        <c:numFmt formatCode="0;[Red]0" sourceLinked="0"/>
        <c:majorTickMark val="none"/>
        <c:tickLblPos val="nextTo"/>
        <c:crossAx val="64006784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>
        <c:manualLayout>
          <c:layoutTarget val="inner"/>
          <c:xMode val="edge"/>
          <c:yMode val="edge"/>
          <c:x val="0.17864478853161142"/>
          <c:y val="2.5983942397204935E-2"/>
          <c:w val="0.62906618365749623"/>
          <c:h val="0.78071952733221217"/>
        </c:manualLayout>
      </c:layout>
      <c:scatterChart>
        <c:scatterStyle val="lineMarker"/>
        <c:ser>
          <c:idx val="0"/>
          <c:order val="0"/>
          <c:tx>
            <c:v>long.</c:v>
          </c:tx>
          <c:spPr>
            <a:ln w="28575">
              <a:noFill/>
            </a:ln>
          </c:spPr>
          <c:xVal>
            <c:numRef>
              <c:f>Sheet1!$F$2:$F$67</c:f>
              <c:numCache>
                <c:formatCode>General</c:formatCode>
                <c:ptCount val="66"/>
                <c:pt idx="0">
                  <c:v>0.21547212108551</c:v>
                </c:pt>
                <c:pt idx="1">
                  <c:v>0.36995393503007018</c:v>
                </c:pt>
                <c:pt idx="2">
                  <c:v>0.37315082791098025</c:v>
                </c:pt>
                <c:pt idx="3">
                  <c:v>0.37474577842028001</c:v>
                </c:pt>
                <c:pt idx="4">
                  <c:v>0.40046369935207032</c:v>
                </c:pt>
                <c:pt idx="5">
                  <c:v>0.43191715799363017</c:v>
                </c:pt>
                <c:pt idx="6">
                  <c:v>0.44033845661888993</c:v>
                </c:pt>
                <c:pt idx="7">
                  <c:v>0.45635334430063001</c:v>
                </c:pt>
                <c:pt idx="8">
                  <c:v>0.49903622940213999</c:v>
                </c:pt>
                <c:pt idx="9">
                  <c:v>0.52537027173981998</c:v>
                </c:pt>
                <c:pt idx="10">
                  <c:v>0.63947829316629035</c:v>
                </c:pt>
                <c:pt idx="11">
                  <c:v>0.63967139152994035</c:v>
                </c:pt>
                <c:pt idx="12">
                  <c:v>0.64458719279190968</c:v>
                </c:pt>
                <c:pt idx="13">
                  <c:v>0.73540702674177005</c:v>
                </c:pt>
                <c:pt idx="14">
                  <c:v>0.74203549239474065</c:v>
                </c:pt>
                <c:pt idx="15">
                  <c:v>0.75842796795469003</c:v>
                </c:pt>
                <c:pt idx="16">
                  <c:v>0.7597157094855006</c:v>
                </c:pt>
                <c:pt idx="17">
                  <c:v>0.7971895224169</c:v>
                </c:pt>
                <c:pt idx="18">
                  <c:v>0.81675013772474003</c:v>
                </c:pt>
                <c:pt idx="19">
                  <c:v>0.81715319101343997</c:v>
                </c:pt>
                <c:pt idx="20">
                  <c:v>0.86580357518571005</c:v>
                </c:pt>
                <c:pt idx="21">
                  <c:v>0.87671503310306065</c:v>
                </c:pt>
                <c:pt idx="22">
                  <c:v>0.91337264732462997</c:v>
                </c:pt>
                <c:pt idx="23">
                  <c:v>0.92583402888324962</c:v>
                </c:pt>
                <c:pt idx="24">
                  <c:v>0.98101396716724931</c:v>
                </c:pt>
                <c:pt idx="25">
                  <c:v>1.0400285221586001</c:v>
                </c:pt>
                <c:pt idx="26">
                  <c:v>1.0563378387704001</c:v>
                </c:pt>
                <c:pt idx="27">
                  <c:v>1.0776507976679994</c:v>
                </c:pt>
                <c:pt idx="28">
                  <c:v>1.1147950589736</c:v>
                </c:pt>
                <c:pt idx="29">
                  <c:v>1.1615787337804</c:v>
                </c:pt>
                <c:pt idx="30">
                  <c:v>1.1860796431509</c:v>
                </c:pt>
                <c:pt idx="31">
                  <c:v>1.2033701700182999</c:v>
                </c:pt>
                <c:pt idx="32">
                  <c:v>1.2146591167576</c:v>
                </c:pt>
                <c:pt idx="33">
                  <c:v>1.2246623734103999</c:v>
                </c:pt>
                <c:pt idx="34">
                  <c:v>1.2277373691670999</c:v>
                </c:pt>
                <c:pt idx="35">
                  <c:v>1.2420632176091986</c:v>
                </c:pt>
                <c:pt idx="36">
                  <c:v>1.2526616206982</c:v>
                </c:pt>
                <c:pt idx="37">
                  <c:v>1.2618653699544993</c:v>
                </c:pt>
                <c:pt idx="38">
                  <c:v>1.3123263183987</c:v>
                </c:pt>
                <c:pt idx="39">
                  <c:v>1.3289505779034001</c:v>
                </c:pt>
                <c:pt idx="40">
                  <c:v>1.3376541011168006</c:v>
                </c:pt>
                <c:pt idx="41">
                  <c:v>1.3692330468989</c:v>
                </c:pt>
                <c:pt idx="42">
                  <c:v>1.3837958100970993</c:v>
                </c:pt>
                <c:pt idx="43">
                  <c:v>1.4049267932456986</c:v>
                </c:pt>
                <c:pt idx="44">
                  <c:v>1.4330102573723986</c:v>
                </c:pt>
                <c:pt idx="45">
                  <c:v>1.4403063500020992</c:v>
                </c:pt>
                <c:pt idx="46">
                  <c:v>1.4652195853594994</c:v>
                </c:pt>
                <c:pt idx="47">
                  <c:v>1.4975946902121979</c:v>
                </c:pt>
                <c:pt idx="48">
                  <c:v>1.5193904936427998</c:v>
                </c:pt>
                <c:pt idx="49">
                  <c:v>1.5477692683687998</c:v>
                </c:pt>
                <c:pt idx="50">
                  <c:v>1.5663838144252007</c:v>
                </c:pt>
                <c:pt idx="51">
                  <c:v>1.5923881566786007</c:v>
                </c:pt>
                <c:pt idx="52">
                  <c:v>1.5931789578228999</c:v>
                </c:pt>
                <c:pt idx="53">
                  <c:v>1.6038386703210998</c:v>
                </c:pt>
                <c:pt idx="54">
                  <c:v>1.6190427671979</c:v>
                </c:pt>
                <c:pt idx="55">
                  <c:v>1.6295512229506</c:v>
                </c:pt>
                <c:pt idx="56">
                  <c:v>1.6519134380003999</c:v>
                </c:pt>
                <c:pt idx="57">
                  <c:v>1.6620338339864007</c:v>
                </c:pt>
                <c:pt idx="58">
                  <c:v>1.6674493317787007</c:v>
                </c:pt>
                <c:pt idx="59">
                  <c:v>1.6791299581019998</c:v>
                </c:pt>
                <c:pt idx="60">
                  <c:v>1.6822498200626006</c:v>
                </c:pt>
                <c:pt idx="61">
                  <c:v>1.6882832541296999</c:v>
                </c:pt>
                <c:pt idx="62">
                  <c:v>1.7122688297404001</c:v>
                </c:pt>
                <c:pt idx="63">
                  <c:v>1.7415857224075999</c:v>
                </c:pt>
                <c:pt idx="64">
                  <c:v>1.7484112296972001</c:v>
                </c:pt>
                <c:pt idx="65">
                  <c:v>1.7626974269853006</c:v>
                </c:pt>
              </c:numCache>
            </c:numRef>
          </c:xVal>
          <c:yVal>
            <c:numRef>
              <c:f>Sheet1!$G$2:$G$67</c:f>
              <c:numCache>
                <c:formatCode>General</c:formatCode>
                <c:ptCount val="66"/>
                <c:pt idx="0">
                  <c:v>9.6029743350218091E-4</c:v>
                </c:pt>
                <c:pt idx="1">
                  <c:v>11463.515608843172</c:v>
                </c:pt>
                <c:pt idx="2">
                  <c:v>19659.486080278533</c:v>
                </c:pt>
                <c:pt idx="3">
                  <c:v>30.913766202049704</c:v>
                </c:pt>
                <c:pt idx="5">
                  <c:v>2362.2644021913807</c:v>
                </c:pt>
                <c:pt idx="6">
                  <c:v>282.09908816629826</c:v>
                </c:pt>
                <c:pt idx="7">
                  <c:v>50136.525971791401</c:v>
                </c:pt>
                <c:pt idx="8">
                  <c:v>1.7286775993482391E-3</c:v>
                </c:pt>
                <c:pt idx="9">
                  <c:v>1.455579828132836E-4</c:v>
                </c:pt>
                <c:pt idx="10">
                  <c:v>386.99310568369208</c:v>
                </c:pt>
                <c:pt idx="11">
                  <c:v>0.20381322497240531</c:v>
                </c:pt>
                <c:pt idx="12">
                  <c:v>1.3631645704504858</c:v>
                </c:pt>
                <c:pt idx="13">
                  <c:v>8.8374674269658442</c:v>
                </c:pt>
                <c:pt idx="14">
                  <c:v>2.5367830615852758</c:v>
                </c:pt>
                <c:pt idx="15">
                  <c:v>2.1956818507194957</c:v>
                </c:pt>
                <c:pt idx="16">
                  <c:v>488.46216525894624</c:v>
                </c:pt>
                <c:pt idx="17">
                  <c:v>48.883613325812668</c:v>
                </c:pt>
                <c:pt idx="18">
                  <c:v>425.70367142093244</c:v>
                </c:pt>
                <c:pt idx="19">
                  <c:v>0.30499459026978715</c:v>
                </c:pt>
                <c:pt idx="20">
                  <c:v>1370.6744003953734</c:v>
                </c:pt>
                <c:pt idx="21">
                  <c:v>22.5368069900675</c:v>
                </c:pt>
                <c:pt idx="22">
                  <c:v>41386.083388816995</c:v>
                </c:pt>
                <c:pt idx="23">
                  <c:v>566.12091692392949</c:v>
                </c:pt>
                <c:pt idx="24">
                  <c:v>19.99321393727379</c:v>
                </c:pt>
                <c:pt idx="25">
                  <c:v>0.41257647936288278</c:v>
                </c:pt>
                <c:pt idx="26">
                  <c:v>0.2499847907852337</c:v>
                </c:pt>
                <c:pt idx="27">
                  <c:v>1.4231145251167014</c:v>
                </c:pt>
                <c:pt idx="28">
                  <c:v>22.105663146889036</c:v>
                </c:pt>
                <c:pt idx="29">
                  <c:v>2.4357844947822938</c:v>
                </c:pt>
                <c:pt idx="30">
                  <c:v>1.8940374155457976E-2</c:v>
                </c:pt>
                <c:pt idx="31">
                  <c:v>1.6511225492271193E-2</c:v>
                </c:pt>
                <c:pt idx="32">
                  <c:v>1.7408759209146605</c:v>
                </c:pt>
                <c:pt idx="33">
                  <c:v>0.15087636920659142</c:v>
                </c:pt>
                <c:pt idx="34">
                  <c:v>8.0778120583033566</c:v>
                </c:pt>
                <c:pt idx="35">
                  <c:v>8.3643041823527984</c:v>
                </c:pt>
                <c:pt idx="36">
                  <c:v>22.383358225146615</c:v>
                </c:pt>
                <c:pt idx="37">
                  <c:v>1119.7116890750003</c:v>
                </c:pt>
                <c:pt idx="38">
                  <c:v>166.55089112778586</c:v>
                </c:pt>
                <c:pt idx="39">
                  <c:v>0.42717694113271254</c:v>
                </c:pt>
                <c:pt idx="40">
                  <c:v>39.496157371307952</c:v>
                </c:pt>
                <c:pt idx="41">
                  <c:v>4.5765575615886975</c:v>
                </c:pt>
                <c:pt idx="42">
                  <c:v>6.4520061652865598E-2</c:v>
                </c:pt>
                <c:pt idx="43">
                  <c:v>92.211812104986052</c:v>
                </c:pt>
                <c:pt idx="44">
                  <c:v>728.6474297411304</c:v>
                </c:pt>
                <c:pt idx="45">
                  <c:v>5770.7378906531421</c:v>
                </c:pt>
                <c:pt idx="46">
                  <c:v>343.49181013151019</c:v>
                </c:pt>
                <c:pt idx="47">
                  <c:v>37123.962053375792</c:v>
                </c:pt>
                <c:pt idx="48">
                  <c:v>23.562596262981685</c:v>
                </c:pt>
                <c:pt idx="49">
                  <c:v>2.2093107635500817</c:v>
                </c:pt>
                <c:pt idx="50">
                  <c:v>31.105758933907047</c:v>
                </c:pt>
                <c:pt idx="51">
                  <c:v>624.40996527022344</c:v>
                </c:pt>
                <c:pt idx="52">
                  <c:v>90.741787575971756</c:v>
                </c:pt>
                <c:pt idx="53">
                  <c:v>28.960627502233294</c:v>
                </c:pt>
                <c:pt idx="54">
                  <c:v>363.36642408171502</c:v>
                </c:pt>
                <c:pt idx="55">
                  <c:v>991.76138213763375</c:v>
                </c:pt>
                <c:pt idx="56">
                  <c:v>3.818008732246559E-2</c:v>
                </c:pt>
                <c:pt idx="57">
                  <c:v>0.52455625527579752</c:v>
                </c:pt>
                <c:pt idx="58">
                  <c:v>19.908917043198727</c:v>
                </c:pt>
                <c:pt idx="59">
                  <c:v>19.112912957135187</c:v>
                </c:pt>
                <c:pt idx="60">
                  <c:v>158.16543253067621</c:v>
                </c:pt>
                <c:pt idx="61">
                  <c:v>112.90848376651756</c:v>
                </c:pt>
                <c:pt idx="62">
                  <c:v>124.71081029179209</c:v>
                </c:pt>
                <c:pt idx="63">
                  <c:v>1391.7728484676968</c:v>
                </c:pt>
                <c:pt idx="64">
                  <c:v>0.83282639914405543</c:v>
                </c:pt>
                <c:pt idx="65">
                  <c:v>9.558391413440793</c:v>
                </c:pt>
              </c:numCache>
            </c:numRef>
          </c:yVal>
        </c:ser>
        <c:ser>
          <c:idx val="1"/>
          <c:order val="1"/>
          <c:tx>
            <c:v>horizontal</c:v>
          </c:tx>
          <c:spPr>
            <a:ln w="28575">
              <a:noFill/>
            </a:ln>
          </c:spPr>
          <c:xVal>
            <c:numRef>
              <c:f>Sheet1!$F$2:$F$67</c:f>
              <c:numCache>
                <c:formatCode>General</c:formatCode>
                <c:ptCount val="66"/>
                <c:pt idx="0">
                  <c:v>0.21547212108551</c:v>
                </c:pt>
                <c:pt idx="1">
                  <c:v>0.36995393503007018</c:v>
                </c:pt>
                <c:pt idx="2">
                  <c:v>0.37315082791098025</c:v>
                </c:pt>
                <c:pt idx="3">
                  <c:v>0.37474577842028001</c:v>
                </c:pt>
                <c:pt idx="4">
                  <c:v>0.40046369935207032</c:v>
                </c:pt>
                <c:pt idx="5">
                  <c:v>0.43191715799363017</c:v>
                </c:pt>
                <c:pt idx="6">
                  <c:v>0.44033845661888993</c:v>
                </c:pt>
                <c:pt idx="7">
                  <c:v>0.45635334430063001</c:v>
                </c:pt>
                <c:pt idx="8">
                  <c:v>0.49903622940213999</c:v>
                </c:pt>
                <c:pt idx="9">
                  <c:v>0.52537027173981998</c:v>
                </c:pt>
                <c:pt idx="10">
                  <c:v>0.63947829316629035</c:v>
                </c:pt>
                <c:pt idx="11">
                  <c:v>0.63967139152994035</c:v>
                </c:pt>
                <c:pt idx="12">
                  <c:v>0.64458719279190968</c:v>
                </c:pt>
                <c:pt idx="13">
                  <c:v>0.73540702674177005</c:v>
                </c:pt>
                <c:pt idx="14">
                  <c:v>0.74203549239474065</c:v>
                </c:pt>
                <c:pt idx="15">
                  <c:v>0.75842796795469003</c:v>
                </c:pt>
                <c:pt idx="16">
                  <c:v>0.7597157094855006</c:v>
                </c:pt>
                <c:pt idx="17">
                  <c:v>0.7971895224169</c:v>
                </c:pt>
                <c:pt idx="18">
                  <c:v>0.81675013772474003</c:v>
                </c:pt>
                <c:pt idx="19">
                  <c:v>0.81715319101343997</c:v>
                </c:pt>
                <c:pt idx="20">
                  <c:v>0.86580357518571005</c:v>
                </c:pt>
                <c:pt idx="21">
                  <c:v>0.87671503310306065</c:v>
                </c:pt>
                <c:pt idx="22">
                  <c:v>0.91337264732462997</c:v>
                </c:pt>
                <c:pt idx="23">
                  <c:v>0.92583402888324962</c:v>
                </c:pt>
                <c:pt idx="24">
                  <c:v>0.98101396716724931</c:v>
                </c:pt>
                <c:pt idx="25">
                  <c:v>1.0400285221586001</c:v>
                </c:pt>
                <c:pt idx="26">
                  <c:v>1.0563378387704001</c:v>
                </c:pt>
                <c:pt idx="27">
                  <c:v>1.0776507976679994</c:v>
                </c:pt>
                <c:pt idx="28">
                  <c:v>1.1147950589736</c:v>
                </c:pt>
                <c:pt idx="29">
                  <c:v>1.1615787337804</c:v>
                </c:pt>
                <c:pt idx="30">
                  <c:v>1.1860796431509</c:v>
                </c:pt>
                <c:pt idx="31">
                  <c:v>1.2033701700182999</c:v>
                </c:pt>
                <c:pt idx="32">
                  <c:v>1.2146591167576</c:v>
                </c:pt>
                <c:pt idx="33">
                  <c:v>1.2246623734103999</c:v>
                </c:pt>
                <c:pt idx="34">
                  <c:v>1.2277373691670999</c:v>
                </c:pt>
                <c:pt idx="35">
                  <c:v>1.2420632176091986</c:v>
                </c:pt>
                <c:pt idx="36">
                  <c:v>1.2526616206982</c:v>
                </c:pt>
                <c:pt idx="37">
                  <c:v>1.2618653699544993</c:v>
                </c:pt>
                <c:pt idx="38">
                  <c:v>1.3123263183987</c:v>
                </c:pt>
                <c:pt idx="39">
                  <c:v>1.3289505779034001</c:v>
                </c:pt>
                <c:pt idx="40">
                  <c:v>1.3376541011168006</c:v>
                </c:pt>
                <c:pt idx="41">
                  <c:v>1.3692330468989</c:v>
                </c:pt>
                <c:pt idx="42">
                  <c:v>1.3837958100970993</c:v>
                </c:pt>
                <c:pt idx="43">
                  <c:v>1.4049267932456986</c:v>
                </c:pt>
                <c:pt idx="44">
                  <c:v>1.4330102573723986</c:v>
                </c:pt>
                <c:pt idx="45">
                  <c:v>1.4403063500020992</c:v>
                </c:pt>
                <c:pt idx="46">
                  <c:v>1.4652195853594994</c:v>
                </c:pt>
                <c:pt idx="47">
                  <c:v>1.4975946902121979</c:v>
                </c:pt>
                <c:pt idx="48">
                  <c:v>1.5193904936427998</c:v>
                </c:pt>
                <c:pt idx="49">
                  <c:v>1.5477692683687998</c:v>
                </c:pt>
                <c:pt idx="50">
                  <c:v>1.5663838144252007</c:v>
                </c:pt>
                <c:pt idx="51">
                  <c:v>1.5923881566786007</c:v>
                </c:pt>
                <c:pt idx="52">
                  <c:v>1.5931789578228999</c:v>
                </c:pt>
                <c:pt idx="53">
                  <c:v>1.6038386703210998</c:v>
                </c:pt>
                <c:pt idx="54">
                  <c:v>1.6190427671979</c:v>
                </c:pt>
                <c:pt idx="55">
                  <c:v>1.6295512229506</c:v>
                </c:pt>
                <c:pt idx="56">
                  <c:v>1.6519134380003999</c:v>
                </c:pt>
                <c:pt idx="57">
                  <c:v>1.6620338339864007</c:v>
                </c:pt>
                <c:pt idx="58">
                  <c:v>1.6674493317787007</c:v>
                </c:pt>
                <c:pt idx="59">
                  <c:v>1.6791299581019998</c:v>
                </c:pt>
                <c:pt idx="60">
                  <c:v>1.6822498200626006</c:v>
                </c:pt>
                <c:pt idx="61">
                  <c:v>1.6882832541296999</c:v>
                </c:pt>
                <c:pt idx="62">
                  <c:v>1.7122688297404001</c:v>
                </c:pt>
                <c:pt idx="63">
                  <c:v>1.7415857224075999</c:v>
                </c:pt>
                <c:pt idx="64">
                  <c:v>1.7484112296972001</c:v>
                </c:pt>
                <c:pt idx="65">
                  <c:v>1.7626974269853006</c:v>
                </c:pt>
              </c:numCache>
            </c:numRef>
          </c:xVal>
          <c:yVal>
            <c:numRef>
              <c:f>Sheet1!$H$2:$H$67</c:f>
              <c:numCache>
                <c:formatCode>General</c:formatCode>
                <c:ptCount val="66"/>
                <c:pt idx="0">
                  <c:v>3.167440208197443E-4</c:v>
                </c:pt>
                <c:pt idx="1">
                  <c:v>15.560338279944348</c:v>
                </c:pt>
                <c:pt idx="2">
                  <c:v>38.406119626264534</c:v>
                </c:pt>
                <c:pt idx="3">
                  <c:v>0.24787251194839013</c:v>
                </c:pt>
                <c:pt idx="5">
                  <c:v>39293.63534722678</c:v>
                </c:pt>
                <c:pt idx="6">
                  <c:v>11787.847214357855</c:v>
                </c:pt>
                <c:pt idx="7">
                  <c:v>264.54811884377716</c:v>
                </c:pt>
                <c:pt idx="8">
                  <c:v>1.1367546468604281E-2</c:v>
                </c:pt>
                <c:pt idx="9">
                  <c:v>3.5463177545212442E-5</c:v>
                </c:pt>
                <c:pt idx="10">
                  <c:v>140.48307609623527</c:v>
                </c:pt>
                <c:pt idx="11">
                  <c:v>6.669023493677091E-3</c:v>
                </c:pt>
                <c:pt idx="12">
                  <c:v>4.5598106232706804E-4</c:v>
                </c:pt>
                <c:pt idx="13">
                  <c:v>2.2257231137921833E-2</c:v>
                </c:pt>
                <c:pt idx="14">
                  <c:v>1.1145892885323263E-3</c:v>
                </c:pt>
                <c:pt idx="15">
                  <c:v>0.28741717967870822</c:v>
                </c:pt>
                <c:pt idx="16">
                  <c:v>5.6780773759003367</c:v>
                </c:pt>
                <c:pt idx="17">
                  <c:v>5.5928601624587495</c:v>
                </c:pt>
                <c:pt idx="18">
                  <c:v>200.34780876615775</c:v>
                </c:pt>
                <c:pt idx="19">
                  <c:v>278.53593315221076</c:v>
                </c:pt>
                <c:pt idx="20">
                  <c:v>0.79457493892242659</c:v>
                </c:pt>
                <c:pt idx="21">
                  <c:v>1.4029745634424313E-5</c:v>
                </c:pt>
                <c:pt idx="22">
                  <c:v>1.4730955501078971E-5</c:v>
                </c:pt>
                <c:pt idx="23">
                  <c:v>9.5602348217822266E-4</c:v>
                </c:pt>
                <c:pt idx="24">
                  <c:v>4.0253116314597555E-2</c:v>
                </c:pt>
                <c:pt idx="25">
                  <c:v>22.54316550671486</c:v>
                </c:pt>
                <c:pt idx="26">
                  <c:v>2.8629988343127962E-3</c:v>
                </c:pt>
                <c:pt idx="27">
                  <c:v>7.2196955456861583E-2</c:v>
                </c:pt>
                <c:pt idx="28">
                  <c:v>0.53563757142903135</c:v>
                </c:pt>
                <c:pt idx="29">
                  <c:v>9.3280163286036839E-3</c:v>
                </c:pt>
                <c:pt idx="30">
                  <c:v>2.465311208350383</c:v>
                </c:pt>
                <c:pt idx="31">
                  <c:v>3.2811532782055619E-2</c:v>
                </c:pt>
                <c:pt idx="32">
                  <c:v>7.3946555839383052E-5</c:v>
                </c:pt>
                <c:pt idx="33">
                  <c:v>9.4698572633685318E-3</c:v>
                </c:pt>
                <c:pt idx="34">
                  <c:v>9.6854946054675175E-3</c:v>
                </c:pt>
                <c:pt idx="35">
                  <c:v>1.7185682362377852</c:v>
                </c:pt>
                <c:pt idx="36">
                  <c:v>1.4078327977807053E-3</c:v>
                </c:pt>
                <c:pt idx="37">
                  <c:v>6.674264170310237</c:v>
                </c:pt>
                <c:pt idx="38">
                  <c:v>421.28124896134369</c:v>
                </c:pt>
                <c:pt idx="39">
                  <c:v>6.9035210693086328E-3</c:v>
                </c:pt>
                <c:pt idx="40">
                  <c:v>84.732766271710801</c:v>
                </c:pt>
                <c:pt idx="41">
                  <c:v>2.69419263531486</c:v>
                </c:pt>
                <c:pt idx="42">
                  <c:v>7.2058702112300834E-3</c:v>
                </c:pt>
                <c:pt idx="43">
                  <c:v>62.071970337531113</c:v>
                </c:pt>
                <c:pt idx="44">
                  <c:v>0.15808701437148323</c:v>
                </c:pt>
                <c:pt idx="45">
                  <c:v>0.15355516416218803</c:v>
                </c:pt>
                <c:pt idx="46">
                  <c:v>5.8950773509622516E-2</c:v>
                </c:pt>
                <c:pt idx="47">
                  <c:v>158.83824766703327</c:v>
                </c:pt>
                <c:pt idx="48">
                  <c:v>65.748955738997964</c:v>
                </c:pt>
                <c:pt idx="49">
                  <c:v>1.6285190967934241E-2</c:v>
                </c:pt>
                <c:pt idx="50">
                  <c:v>2.7267951316614893</c:v>
                </c:pt>
                <c:pt idx="51">
                  <c:v>46.003632867752266</c:v>
                </c:pt>
                <c:pt idx="52">
                  <c:v>1.1295447398460321</c:v>
                </c:pt>
                <c:pt idx="53">
                  <c:v>1.3584603191180615E-2</c:v>
                </c:pt>
                <c:pt idx="54">
                  <c:v>2065.5598523722992</c:v>
                </c:pt>
                <c:pt idx="55">
                  <c:v>52.133467243725605</c:v>
                </c:pt>
                <c:pt idx="56">
                  <c:v>2293.3240316255715</c:v>
                </c:pt>
                <c:pt idx="57">
                  <c:v>3.1658530490152936E-2</c:v>
                </c:pt>
                <c:pt idx="58">
                  <c:v>58.26551784587042</c:v>
                </c:pt>
                <c:pt idx="59">
                  <c:v>1.4191564991708721</c:v>
                </c:pt>
                <c:pt idx="60">
                  <c:v>98.712216280992536</c:v>
                </c:pt>
                <c:pt idx="61">
                  <c:v>3.8815098985645093</c:v>
                </c:pt>
                <c:pt idx="62">
                  <c:v>679.01580447591289</c:v>
                </c:pt>
                <c:pt idx="63">
                  <c:v>7691.4513088414215</c:v>
                </c:pt>
                <c:pt idx="64">
                  <c:v>5.4733009735308027</c:v>
                </c:pt>
                <c:pt idx="65">
                  <c:v>262.04245449601871</c:v>
                </c:pt>
              </c:numCache>
            </c:numRef>
          </c:yVal>
        </c:ser>
        <c:ser>
          <c:idx val="2"/>
          <c:order val="2"/>
          <c:tx>
            <c:v>vertical</c:v>
          </c:tx>
          <c:spPr>
            <a:ln w="28575">
              <a:noFill/>
            </a:ln>
          </c:spPr>
          <c:xVal>
            <c:numRef>
              <c:f>Sheet1!$F$2:$F$67</c:f>
              <c:numCache>
                <c:formatCode>General</c:formatCode>
                <c:ptCount val="66"/>
                <c:pt idx="0">
                  <c:v>0.21547212108551</c:v>
                </c:pt>
                <c:pt idx="1">
                  <c:v>0.36995393503007018</c:v>
                </c:pt>
                <c:pt idx="2">
                  <c:v>0.37315082791098025</c:v>
                </c:pt>
                <c:pt idx="3">
                  <c:v>0.37474577842028001</c:v>
                </c:pt>
                <c:pt idx="4">
                  <c:v>0.40046369935207032</c:v>
                </c:pt>
                <c:pt idx="5">
                  <c:v>0.43191715799363017</c:v>
                </c:pt>
                <c:pt idx="6">
                  <c:v>0.44033845661888993</c:v>
                </c:pt>
                <c:pt idx="7">
                  <c:v>0.45635334430063001</c:v>
                </c:pt>
                <c:pt idx="8">
                  <c:v>0.49903622940213999</c:v>
                </c:pt>
                <c:pt idx="9">
                  <c:v>0.52537027173981998</c:v>
                </c:pt>
                <c:pt idx="10">
                  <c:v>0.63947829316629035</c:v>
                </c:pt>
                <c:pt idx="11">
                  <c:v>0.63967139152994035</c:v>
                </c:pt>
                <c:pt idx="12">
                  <c:v>0.64458719279190968</c:v>
                </c:pt>
                <c:pt idx="13">
                  <c:v>0.73540702674177005</c:v>
                </c:pt>
                <c:pt idx="14">
                  <c:v>0.74203549239474065</c:v>
                </c:pt>
                <c:pt idx="15">
                  <c:v>0.75842796795469003</c:v>
                </c:pt>
                <c:pt idx="16">
                  <c:v>0.7597157094855006</c:v>
                </c:pt>
                <c:pt idx="17">
                  <c:v>0.7971895224169</c:v>
                </c:pt>
                <c:pt idx="18">
                  <c:v>0.81675013772474003</c:v>
                </c:pt>
                <c:pt idx="19">
                  <c:v>0.81715319101343997</c:v>
                </c:pt>
                <c:pt idx="20">
                  <c:v>0.86580357518571005</c:v>
                </c:pt>
                <c:pt idx="21">
                  <c:v>0.87671503310306065</c:v>
                </c:pt>
                <c:pt idx="22">
                  <c:v>0.91337264732462997</c:v>
                </c:pt>
                <c:pt idx="23">
                  <c:v>0.92583402888324962</c:v>
                </c:pt>
                <c:pt idx="24">
                  <c:v>0.98101396716724931</c:v>
                </c:pt>
                <c:pt idx="25">
                  <c:v>1.0400285221586001</c:v>
                </c:pt>
                <c:pt idx="26">
                  <c:v>1.0563378387704001</c:v>
                </c:pt>
                <c:pt idx="27">
                  <c:v>1.0776507976679994</c:v>
                </c:pt>
                <c:pt idx="28">
                  <c:v>1.1147950589736</c:v>
                </c:pt>
                <c:pt idx="29">
                  <c:v>1.1615787337804</c:v>
                </c:pt>
                <c:pt idx="30">
                  <c:v>1.1860796431509</c:v>
                </c:pt>
                <c:pt idx="31">
                  <c:v>1.2033701700182999</c:v>
                </c:pt>
                <c:pt idx="32">
                  <c:v>1.2146591167576</c:v>
                </c:pt>
                <c:pt idx="33">
                  <c:v>1.2246623734103999</c:v>
                </c:pt>
                <c:pt idx="34">
                  <c:v>1.2277373691670999</c:v>
                </c:pt>
                <c:pt idx="35">
                  <c:v>1.2420632176091986</c:v>
                </c:pt>
                <c:pt idx="36">
                  <c:v>1.2526616206982</c:v>
                </c:pt>
                <c:pt idx="37">
                  <c:v>1.2618653699544993</c:v>
                </c:pt>
                <c:pt idx="38">
                  <c:v>1.3123263183987</c:v>
                </c:pt>
                <c:pt idx="39">
                  <c:v>1.3289505779034001</c:v>
                </c:pt>
                <c:pt idx="40">
                  <c:v>1.3376541011168006</c:v>
                </c:pt>
                <c:pt idx="41">
                  <c:v>1.3692330468989</c:v>
                </c:pt>
                <c:pt idx="42">
                  <c:v>1.3837958100970993</c:v>
                </c:pt>
                <c:pt idx="43">
                  <c:v>1.4049267932456986</c:v>
                </c:pt>
                <c:pt idx="44">
                  <c:v>1.4330102573723986</c:v>
                </c:pt>
                <c:pt idx="45">
                  <c:v>1.4403063500020992</c:v>
                </c:pt>
                <c:pt idx="46">
                  <c:v>1.4652195853594994</c:v>
                </c:pt>
                <c:pt idx="47">
                  <c:v>1.4975946902121979</c:v>
                </c:pt>
                <c:pt idx="48">
                  <c:v>1.5193904936427998</c:v>
                </c:pt>
                <c:pt idx="49">
                  <c:v>1.5477692683687998</c:v>
                </c:pt>
                <c:pt idx="50">
                  <c:v>1.5663838144252007</c:v>
                </c:pt>
                <c:pt idx="51">
                  <c:v>1.5923881566786007</c:v>
                </c:pt>
                <c:pt idx="52">
                  <c:v>1.5931789578228999</c:v>
                </c:pt>
                <c:pt idx="53">
                  <c:v>1.6038386703210998</c:v>
                </c:pt>
                <c:pt idx="54">
                  <c:v>1.6190427671979</c:v>
                </c:pt>
                <c:pt idx="55">
                  <c:v>1.6295512229506</c:v>
                </c:pt>
                <c:pt idx="56">
                  <c:v>1.6519134380003999</c:v>
                </c:pt>
                <c:pt idx="57">
                  <c:v>1.6620338339864007</c:v>
                </c:pt>
                <c:pt idx="58">
                  <c:v>1.6674493317787007</c:v>
                </c:pt>
                <c:pt idx="59">
                  <c:v>1.6791299581019998</c:v>
                </c:pt>
                <c:pt idx="60">
                  <c:v>1.6822498200626006</c:v>
                </c:pt>
                <c:pt idx="61">
                  <c:v>1.6882832541296999</c:v>
                </c:pt>
                <c:pt idx="62">
                  <c:v>1.7122688297404001</c:v>
                </c:pt>
                <c:pt idx="63">
                  <c:v>1.7415857224075999</c:v>
                </c:pt>
                <c:pt idx="64">
                  <c:v>1.7484112296972001</c:v>
                </c:pt>
                <c:pt idx="65">
                  <c:v>1.7626974269853006</c:v>
                </c:pt>
              </c:numCache>
            </c:numRef>
          </c:xVal>
          <c:yVal>
            <c:numRef>
              <c:f>Sheet1!$I$2:$I$67</c:f>
              <c:numCache>
                <c:formatCode>General</c:formatCode>
                <c:ptCount val="66"/>
                <c:pt idx="0">
                  <c:v>1.9513742979561047E-2</c:v>
                </c:pt>
                <c:pt idx="1">
                  <c:v>41.517166705919351</c:v>
                </c:pt>
                <c:pt idx="2">
                  <c:v>0.70687790352692059</c:v>
                </c:pt>
                <c:pt idx="3">
                  <c:v>4.046034369645856E-3</c:v>
                </c:pt>
                <c:pt idx="5">
                  <c:v>3.2698852869467294</c:v>
                </c:pt>
                <c:pt idx="6">
                  <c:v>9.2415087559443929</c:v>
                </c:pt>
                <c:pt idx="7">
                  <c:v>325.47912674946713</c:v>
                </c:pt>
                <c:pt idx="8">
                  <c:v>1.1409746236289713E-5</c:v>
                </c:pt>
                <c:pt idx="9">
                  <c:v>1.5195534991337537E-6</c:v>
                </c:pt>
                <c:pt idx="10">
                  <c:v>117.254480391435</c:v>
                </c:pt>
                <c:pt idx="11">
                  <c:v>405.44665251702867</c:v>
                </c:pt>
                <c:pt idx="12">
                  <c:v>1.8933328109886963E-2</c:v>
                </c:pt>
                <c:pt idx="13">
                  <c:v>10195.173891813525</c:v>
                </c:pt>
                <c:pt idx="14">
                  <c:v>245.19246996790946</c:v>
                </c:pt>
                <c:pt idx="15">
                  <c:v>9.3412506355598559</c:v>
                </c:pt>
                <c:pt idx="16">
                  <c:v>0.10961213427130724</c:v>
                </c:pt>
                <c:pt idx="17">
                  <c:v>682.36213308364211</c:v>
                </c:pt>
                <c:pt idx="18">
                  <c:v>461.35803949030065</c:v>
                </c:pt>
                <c:pt idx="19">
                  <c:v>3.7012947596488082</c:v>
                </c:pt>
                <c:pt idx="20">
                  <c:v>791.33847982137308</c:v>
                </c:pt>
                <c:pt idx="21">
                  <c:v>4.2367338463436894</c:v>
                </c:pt>
                <c:pt idx="22">
                  <c:v>0.60923911058187108</c:v>
                </c:pt>
                <c:pt idx="23">
                  <c:v>0.94138995823114202</c:v>
                </c:pt>
                <c:pt idx="24">
                  <c:v>9.1498660327731614</c:v>
                </c:pt>
                <c:pt idx="25">
                  <c:v>0.81866951442745761</c:v>
                </c:pt>
                <c:pt idx="26">
                  <c:v>0.69297259986439352</c:v>
                </c:pt>
                <c:pt idx="27">
                  <c:v>1.0686494857352933</c:v>
                </c:pt>
                <c:pt idx="28">
                  <c:v>7.3031880802846105</c:v>
                </c:pt>
                <c:pt idx="29">
                  <c:v>2.5828279801434384E-3</c:v>
                </c:pt>
                <c:pt idx="30">
                  <c:v>0.34370847623701584</c:v>
                </c:pt>
                <c:pt idx="31">
                  <c:v>0.13647071791742491</c:v>
                </c:pt>
                <c:pt idx="32">
                  <c:v>6630.7940679849662</c:v>
                </c:pt>
                <c:pt idx="33">
                  <c:v>1.9766249980498778</c:v>
                </c:pt>
                <c:pt idx="34">
                  <c:v>145.61431357702037</c:v>
                </c:pt>
                <c:pt idx="35">
                  <c:v>2.2611443794184196</c:v>
                </c:pt>
                <c:pt idx="36">
                  <c:v>2.0551110560435015</c:v>
                </c:pt>
                <c:pt idx="37">
                  <c:v>0.17730070888909033</c:v>
                </c:pt>
                <c:pt idx="38">
                  <c:v>11.77494003395878</c:v>
                </c:pt>
                <c:pt idx="39">
                  <c:v>242.95281678166253</c:v>
                </c:pt>
                <c:pt idx="40">
                  <c:v>57.850593925575389</c:v>
                </c:pt>
                <c:pt idx="41">
                  <c:v>1163.291181687395</c:v>
                </c:pt>
                <c:pt idx="42">
                  <c:v>1.210521004555543</c:v>
                </c:pt>
                <c:pt idx="43">
                  <c:v>132.48809333536067</c:v>
                </c:pt>
                <c:pt idx="44">
                  <c:v>1.3188585145577747</c:v>
                </c:pt>
                <c:pt idx="45">
                  <c:v>846.3050129944121</c:v>
                </c:pt>
                <c:pt idx="46">
                  <c:v>2.1536528041803211E-3</c:v>
                </c:pt>
                <c:pt idx="47">
                  <c:v>10.945956852198925</c:v>
                </c:pt>
                <c:pt idx="48">
                  <c:v>0.83483449628415984</c:v>
                </c:pt>
                <c:pt idx="49">
                  <c:v>2.4442772307731089E-2</c:v>
                </c:pt>
                <c:pt idx="50">
                  <c:v>0.20928327793241636</c:v>
                </c:pt>
                <c:pt idx="51">
                  <c:v>31.832218167930296</c:v>
                </c:pt>
                <c:pt idx="52">
                  <c:v>8.8793606822538854E-2</c:v>
                </c:pt>
                <c:pt idx="53">
                  <c:v>2.8235028598079777</c:v>
                </c:pt>
                <c:pt idx="54">
                  <c:v>0.68074576134989184</c:v>
                </c:pt>
                <c:pt idx="55">
                  <c:v>0.3546688906432946</c:v>
                </c:pt>
                <c:pt idx="56">
                  <c:v>0.15926660824248332</c:v>
                </c:pt>
                <c:pt idx="57">
                  <c:v>60.505046144033301</c:v>
                </c:pt>
                <c:pt idx="58">
                  <c:v>41.305130996038613</c:v>
                </c:pt>
                <c:pt idx="59">
                  <c:v>2.9429656634661767</c:v>
                </c:pt>
                <c:pt idx="60">
                  <c:v>1307.2524763127058</c:v>
                </c:pt>
                <c:pt idx="61">
                  <c:v>625.48201857616482</c:v>
                </c:pt>
                <c:pt idx="62">
                  <c:v>2187.9183778910206</c:v>
                </c:pt>
                <c:pt idx="63">
                  <c:v>17595.609036224367</c:v>
                </c:pt>
                <c:pt idx="64">
                  <c:v>0.99758108036825366</c:v>
                </c:pt>
                <c:pt idx="65">
                  <c:v>27.480487855979483</c:v>
                </c:pt>
              </c:numCache>
            </c:numRef>
          </c:yVal>
        </c:ser>
        <c:axId val="67196032"/>
        <c:axId val="67197952"/>
      </c:scatterChart>
      <c:valAx>
        <c:axId val="671960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frequency (GHz)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67197952"/>
        <c:crosses val="autoZero"/>
        <c:crossBetween val="midCat"/>
      </c:valAx>
      <c:valAx>
        <c:axId val="67197952"/>
        <c:scaling>
          <c:logBase val="10"/>
          <c:orientation val="minMax"/>
          <c:min val="1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Impedance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67196032"/>
        <c:crosses val="autoZero"/>
        <c:crossBetween val="midCat"/>
      </c:valAx>
    </c:plotArea>
    <c:legend>
      <c:legendPos val="r"/>
      <c:layout/>
    </c:legend>
    <c:plotVisOnly val="1"/>
  </c:chart>
  <c:txPr>
    <a:bodyPr/>
    <a:lstStyle/>
    <a:p>
      <a:pPr>
        <a:defRPr sz="14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BCA42-2739-4092-8B92-6C3C6135A4FA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FC4B1-4919-4588-ADB6-4C8C01595BA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8F375-5979-4E86-B236-02ABDE760B7A}" type="slidenum">
              <a:rPr lang="en-GB"/>
              <a:pPr/>
              <a:t>3</a:t>
            </a:fld>
            <a:endParaRPr lang="en-GB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DE62E-9E92-4725-A490-18DFC378136F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Low magnetic fields to stop</a:t>
            </a:r>
            <a:r>
              <a:rPr lang="en-GB" baseline="0" dirty="0" smtClean="0"/>
              <a:t> quench</a:t>
            </a:r>
          </a:p>
          <a:p>
            <a:r>
              <a:rPr lang="en-GB" baseline="0" dirty="0" smtClean="0"/>
              <a:t>Low e field to stop field emission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56327-79C3-463C-B14A-A5A438506E15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0" y="1608069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>
                  <a:outerShdw blurRad="63500" dist="3175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5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LHC Design Study (a sub-system of HL-LHC) is co-funded by the European Commission within the Framework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0" y="6147097"/>
            <a:ext cx="493025" cy="401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207140"/>
            <a:ext cx="417381" cy="281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4" y="1861231"/>
            <a:ext cx="4149834" cy="1998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287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3C25-55F5-4955-BE4B-CD1F8F7150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4" y="1861231"/>
            <a:ext cx="4149834" cy="199874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HiLumi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LHC Design Study (a sub-system of HL-LHC) is co-funded by the European Commission within the Framework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 7 Capacities Specific </a:t>
            </a:r>
            <a:r>
              <a:rPr lang="en-US" sz="1200" dirty="0" err="1" smtClean="0">
                <a:solidFill>
                  <a:schemeClr val="accent5">
                    <a:lumMod val="75000"/>
                  </a:schemeClr>
                </a:solidFill>
              </a:rPr>
              <a:t>Programme</a:t>
            </a:r>
            <a:r>
              <a:rPr lang="en-US" sz="1200" dirty="0" smtClean="0">
                <a:solidFill>
                  <a:schemeClr val="accent5">
                    <a:lumMod val="75000"/>
                  </a:schemeClr>
                </a:solidFill>
              </a:rPr>
              <a:t>, Grant Agreement 284404. 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0" y="6147097"/>
            <a:ext cx="493025" cy="4018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207140"/>
            <a:ext cx="417381" cy="2817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AFEB-0413-4D61-88E6-E1D4F03F03F9}" type="datetimeFigureOut">
              <a:rPr lang="en-GB" smtClean="0"/>
              <a:pPr/>
              <a:t>05/05/2014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ABDC-CC8A-498A-9C4C-D38CF7F6062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2011-10-04_logoHiLumi561px.jpg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www.jlab.org/index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em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4-Rod Design and </a:t>
            </a:r>
            <a:r>
              <a:rPr lang="en-GB" b="1" dirty="0" err="1" smtClean="0"/>
              <a:t>PoP</a:t>
            </a:r>
            <a:r>
              <a:rPr lang="en-GB" b="1" dirty="0" smtClean="0"/>
              <a:t> Test Results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G. Burt &amp; B. Hall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R/Q for LOM and crabbing mode </a:t>
            </a:r>
            <a:r>
              <a:rPr lang="en-GB" dirty="0" err="1" smtClean="0"/>
              <a:t>vs</a:t>
            </a:r>
            <a:r>
              <a:rPr lang="en-GB" dirty="0" smtClean="0"/>
              <a:t> rod width</a:t>
            </a:r>
            <a:endParaRPr lang="en-GB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4211960" y="17008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611560" y="37890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70142" b="31561"/>
          <a:stretch>
            <a:fillRect/>
          </a:stretch>
        </p:blipFill>
        <p:spPr bwMode="auto">
          <a:xfrm>
            <a:off x="395536" y="1484784"/>
            <a:ext cx="3816424" cy="222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36096" y="4437112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Making the rods wider reduces the R/Q of the LOM and operating mode but does increase the peak magnetic field a bit.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Tunability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Rod width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1082" t="21204" r="61484" b="43457"/>
          <a:stretch>
            <a:fillRect/>
          </a:stretch>
        </p:blipFill>
        <p:spPr bwMode="auto">
          <a:xfrm>
            <a:off x="4575175" y="1700634"/>
            <a:ext cx="417353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552" y="1628800"/>
            <a:ext cx="38164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To provide good LOM damping the rods must be close to the outer can (to have high B field), so the rod width and can width are linked.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The force required to tune the cavity is strongly dependant on the can width. A wider can (and hence wider rods)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The deflection for 5 </a:t>
            </a:r>
            <a:r>
              <a:rPr lang="en-GB" sz="2000" dirty="0" err="1" smtClean="0"/>
              <a:t>kN</a:t>
            </a:r>
            <a:r>
              <a:rPr lang="en-GB" sz="2000" dirty="0" smtClean="0"/>
              <a:t> increases by 50% for the new 280 mm diameter can over the only 240 mm can.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Final Cavity Shape</a:t>
            </a:r>
            <a:endParaRPr lang="en-GB" dirty="0"/>
          </a:p>
        </p:txBody>
      </p:sp>
      <p:graphicFrame>
        <p:nvGraphicFramePr>
          <p:cNvPr id="191513" name="Group 2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266802546"/>
              </p:ext>
            </p:extLst>
          </p:nvPr>
        </p:nvGraphicFramePr>
        <p:xfrm>
          <a:off x="4715445" y="4559300"/>
          <a:ext cx="4537075" cy="1371600"/>
        </p:xfrm>
        <a:graphic>
          <a:graphicData uri="http://schemas.openxmlformats.org/drawingml/2006/table">
            <a:tbl>
              <a:tblPr/>
              <a:tblGrid>
                <a:gridCol w="2592388"/>
                <a:gridCol w="194468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Emax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@3.4MV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32.7  MV/m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Bmax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@3.4MV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77.5  </a:t>
                      </a:r>
                      <a:r>
                        <a:rPr kumimoji="0" lang="en-GB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Transverse R/Q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580 Ohms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1510" name="Text Box 22"/>
          <p:cNvSpPr txBox="1">
            <a:spLocks noChangeArrowheads="1"/>
          </p:cNvSpPr>
          <p:nvPr/>
        </p:nvSpPr>
        <p:spPr bwMode="auto">
          <a:xfrm>
            <a:off x="250825" y="1557338"/>
            <a:ext cx="4465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1511" name="Text Box 23"/>
          <p:cNvSpPr txBox="1">
            <a:spLocks noChangeArrowheads="1"/>
          </p:cNvSpPr>
          <p:nvPr/>
        </p:nvSpPr>
        <p:spPr bwMode="auto">
          <a:xfrm>
            <a:off x="250825" y="1484313"/>
            <a:ext cx="4465638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 smtClean="0"/>
              <a:t>Trade off in Electric vs. Magnetic field performance due to changed rod shape </a:t>
            </a:r>
            <a:endParaRPr lang="en-GB" sz="2000" dirty="0"/>
          </a:p>
          <a:p>
            <a:pPr>
              <a:spcBef>
                <a:spcPct val="50000"/>
              </a:spcBef>
            </a:pPr>
            <a:r>
              <a:rPr lang="en-GB" sz="2000" dirty="0" smtClean="0"/>
              <a:t>Cavity still </a:t>
            </a:r>
            <a:r>
              <a:rPr lang="en-GB" sz="2000" dirty="0"/>
              <a:t>fits in all LHC scenarios </a:t>
            </a:r>
            <a:r>
              <a:rPr lang="en-GB" sz="2000" dirty="0" smtClean="0"/>
              <a:t>and </a:t>
            </a:r>
            <a:r>
              <a:rPr lang="en-GB" sz="2000" dirty="0"/>
              <a:t>has tolerable fields at the design gradient.</a:t>
            </a:r>
          </a:p>
        </p:txBody>
      </p:sp>
      <p:sp>
        <p:nvSpPr>
          <p:cNvPr id="191514" name="Text Box 26"/>
          <p:cNvSpPr txBox="1">
            <a:spLocks noChangeArrowheads="1"/>
          </p:cNvSpPr>
          <p:nvPr/>
        </p:nvSpPr>
        <p:spPr bwMode="auto">
          <a:xfrm>
            <a:off x="5652070" y="602138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68344" y="37537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 field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131840" y="59492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 field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9618"/>
          <a:stretch>
            <a:fillRect/>
          </a:stretch>
        </p:blipFill>
        <p:spPr bwMode="auto">
          <a:xfrm>
            <a:off x="4499993" y="1484785"/>
            <a:ext cx="4644008" cy="233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50621"/>
          <a:stretch>
            <a:fillRect/>
          </a:stretch>
        </p:blipFill>
        <p:spPr bwMode="auto">
          <a:xfrm>
            <a:off x="2019" y="3717032"/>
            <a:ext cx="4353957" cy="222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407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200 MHz option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388424" cy="211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3789040"/>
            <a:ext cx="81369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frequency is only dependant on the longitudinal length hence lower frequencies are not an issue.</a:t>
            </a:r>
          </a:p>
          <a:p>
            <a:r>
              <a:rPr lang="en-GB" sz="2400" dirty="0" smtClean="0"/>
              <a:t>If the LHC does go down to 200 MHz (which is an option) then the 4 rod cavity is still an option.</a:t>
            </a:r>
          </a:p>
          <a:p>
            <a:endParaRPr lang="en-GB" sz="2400" dirty="0" smtClean="0"/>
          </a:p>
          <a:p>
            <a:r>
              <a:rPr lang="da-DK" sz="2400" dirty="0" smtClean="0"/>
              <a:t>	Emax at 6 MV ~36 MV/m</a:t>
            </a:r>
            <a:br>
              <a:rPr lang="da-DK" sz="2400" dirty="0" smtClean="0"/>
            </a:br>
            <a:r>
              <a:rPr lang="da-DK" sz="2400" dirty="0" smtClean="0"/>
              <a:t>	Bmax at 6 MV ~ 80 mT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Lorentz force detuning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4365104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Most of the force is at the tip of the rod with some at the base, the force on the outer can is negligible.</a:t>
            </a:r>
          </a:p>
          <a:p>
            <a:r>
              <a:rPr lang="en-GB" sz="2400" dirty="0" smtClean="0"/>
              <a:t>The pressure is around 2.4 </a:t>
            </a:r>
            <a:r>
              <a:rPr lang="en-GB" sz="2400" dirty="0" err="1" smtClean="0"/>
              <a:t>kN</a:t>
            </a:r>
            <a:r>
              <a:rPr lang="en-GB" sz="2400" dirty="0" smtClean="0"/>
              <a:t>/m</a:t>
            </a:r>
            <a:r>
              <a:rPr lang="en-GB" sz="2400" baseline="30000" dirty="0" smtClean="0"/>
              <a:t>2</a:t>
            </a:r>
            <a:r>
              <a:rPr lang="en-GB" sz="2400" dirty="0" smtClean="0"/>
              <a:t> but this has a negligible effect on the cavity frequency (less than tuner resolution) due to the location of the force.</a:t>
            </a:r>
            <a:endParaRPr lang="en-GB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8964488" cy="226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05" r="28359"/>
          <a:stretch/>
        </p:blipFill>
        <p:spPr bwMode="auto">
          <a:xfrm rot="10800000">
            <a:off x="6588225" y="2129084"/>
            <a:ext cx="2637159" cy="346015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outerShdw dist="35921" dir="2700000" algn="ctr" rotWithShape="0">
              <a:schemeClr val="bg2"/>
            </a:outerShdw>
            <a:softEdge rad="6096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9"/>
          <p:cNvGrpSpPr/>
          <p:nvPr/>
        </p:nvGrpSpPr>
        <p:grpSpPr>
          <a:xfrm>
            <a:off x="4067944" y="5013176"/>
            <a:ext cx="4752528" cy="2575797"/>
            <a:chOff x="755576" y="4509120"/>
            <a:chExt cx="9433048" cy="5112568"/>
          </a:xfrm>
        </p:grpSpPr>
        <p:pic>
          <p:nvPicPr>
            <p:cNvPr id="1249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3440" t="18180" r="7546" b="31347"/>
            <a:stretch>
              <a:fillRect/>
            </a:stretch>
          </p:blipFill>
          <p:spPr bwMode="auto">
            <a:xfrm>
              <a:off x="755576" y="4509120"/>
              <a:ext cx="9433048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Circular Arrow 7"/>
            <p:cNvSpPr/>
            <p:nvPr/>
          </p:nvSpPr>
          <p:spPr>
            <a:xfrm>
              <a:off x="2627784" y="5661248"/>
              <a:ext cx="5760640" cy="3960440"/>
            </a:xfrm>
            <a:prstGeom prst="circularArrow">
              <a:avLst>
                <a:gd name="adj1" fmla="val 4415"/>
                <a:gd name="adj2" fmla="val 628560"/>
                <a:gd name="adj3" fmla="val 20138804"/>
                <a:gd name="adj4" fmla="val 12023297"/>
                <a:gd name="adj5" fmla="val 900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Circular Arrow 8"/>
            <p:cNvSpPr/>
            <p:nvPr/>
          </p:nvSpPr>
          <p:spPr>
            <a:xfrm flipH="1">
              <a:off x="2483768" y="5661248"/>
              <a:ext cx="5760640" cy="3960440"/>
            </a:xfrm>
            <a:prstGeom prst="circularArrow">
              <a:avLst>
                <a:gd name="adj1" fmla="val 4415"/>
                <a:gd name="adj2" fmla="val 628560"/>
                <a:gd name="adj3" fmla="val 20138804"/>
                <a:gd name="adj4" fmla="val 12023297"/>
                <a:gd name="adj5" fmla="val 900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 bwMode="auto">
          <a:xfrm>
            <a:off x="468313" y="285750"/>
            <a:ext cx="77041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Multipactor</a:t>
            </a:r>
            <a:r>
              <a:rPr kumimoji="0" lang="en-GB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Trajectories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9512" y="1412776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Multipactor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on the beam pipe was found on the beam pipe at ~1.6MV.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latin typeface="Arial" pitchFamily="34" charset="0"/>
                <a:cs typeface="Arial" pitchFamily="34" charset="0"/>
              </a:rPr>
              <a:t>Same </a:t>
            </a:r>
            <a:r>
              <a:rPr lang="en-GB" sz="2400" kern="0" dirty="0" err="1" smtClean="0">
                <a:latin typeface="Arial" pitchFamily="34" charset="0"/>
                <a:cs typeface="Arial" pitchFamily="34" charset="0"/>
              </a:rPr>
              <a:t>multipacting</a:t>
            </a:r>
            <a:r>
              <a:rPr lang="en-GB" sz="2400" kern="0" dirty="0" smtClean="0">
                <a:latin typeface="Arial" pitchFamily="34" charset="0"/>
                <a:cs typeface="Arial" pitchFamily="34" charset="0"/>
              </a:rPr>
              <a:t> was seen on KEKB crab cavity.</a:t>
            </a:r>
            <a:endParaRPr kumimoji="0" lang="en-GB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latin typeface="Arial" pitchFamily="34" charset="0"/>
                <a:cs typeface="Arial" pitchFamily="34" charset="0"/>
              </a:rPr>
              <a:t>Methods of removing the </a:t>
            </a:r>
            <a:r>
              <a:rPr lang="en-GB" sz="2400" kern="0" dirty="0" err="1" smtClean="0">
                <a:latin typeface="Arial" pitchFamily="34" charset="0"/>
                <a:cs typeface="Arial" pitchFamily="34" charset="0"/>
              </a:rPr>
              <a:t>multipactor</a:t>
            </a:r>
            <a:r>
              <a:rPr lang="en-GB" sz="2400" kern="0" dirty="0" smtClean="0">
                <a:latin typeface="Arial" pitchFamily="34" charset="0"/>
                <a:cs typeface="Arial" pitchFamily="34" charset="0"/>
              </a:rPr>
              <a:t> are being looked into, including;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2400" kern="0" dirty="0" smtClean="0">
                <a:latin typeface="Arial" pitchFamily="34" charset="0"/>
                <a:cs typeface="Arial" pitchFamily="34" charset="0"/>
              </a:rPr>
              <a:t>Altering the beam pipe shape, </a:t>
            </a:r>
            <a:r>
              <a:rPr kumimoji="0" lang="en-GB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2400" kern="0" dirty="0" smtClean="0">
                <a:latin typeface="Arial" pitchFamily="34" charset="0"/>
                <a:cs typeface="Arial" pitchFamily="34" charset="0"/>
              </a:rPr>
              <a:t>Adding ridges to disrupt local field patterns.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53" t="9463" r="40615" b="15527"/>
          <a:stretch/>
        </p:blipFill>
        <p:spPr bwMode="auto">
          <a:xfrm rot="16200000">
            <a:off x="970178" y="3584234"/>
            <a:ext cx="2307102" cy="388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858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26205" r="28359"/>
          <a:stretch/>
        </p:blipFill>
        <p:spPr bwMode="auto">
          <a:xfrm rot="10800000">
            <a:off x="6516217" y="1052737"/>
            <a:ext cx="2637159" cy="3460155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outerShdw dist="35921" dir="2700000" algn="ctr" rotWithShape="0">
              <a:schemeClr val="bg2"/>
            </a:outerShdw>
            <a:softEdge rad="6096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468313" y="285750"/>
            <a:ext cx="77041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4400" kern="0" dirty="0">
                <a:latin typeface="+mj-lt"/>
                <a:ea typeface="+mj-ea"/>
                <a:cs typeface="+mj-cs"/>
              </a:rPr>
              <a:t>Multipactor</a:t>
            </a:r>
          </a:p>
        </p:txBody>
      </p:sp>
      <p:sp>
        <p:nvSpPr>
          <p:cNvPr id="20484" name="Content Placeholder 2"/>
          <p:cNvSpPr txBox="1">
            <a:spLocks/>
          </p:cNvSpPr>
          <p:nvPr/>
        </p:nvSpPr>
        <p:spPr bwMode="auto">
          <a:xfrm>
            <a:off x="179388" y="1412875"/>
            <a:ext cx="61928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>
                <a:cs typeface="Arial" pitchFamily="34" charset="0"/>
              </a:rPr>
              <a:t>Multipactor on the beam pipe was found on the beam pipe at </a:t>
            </a:r>
            <a:r>
              <a:rPr lang="en-GB" sz="2400" dirty="0" smtClean="0">
                <a:cs typeface="Arial" pitchFamily="34" charset="0"/>
              </a:rPr>
              <a:t>~2 MV</a:t>
            </a:r>
            <a:r>
              <a:rPr lang="en-GB" sz="2400" dirty="0">
                <a:cs typeface="Arial" pitchFamily="34" charset="0"/>
              </a:rPr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>
                <a:cs typeface="Arial" pitchFamily="34" charset="0"/>
              </a:rPr>
              <a:t>Same </a:t>
            </a:r>
            <a:r>
              <a:rPr lang="en-GB" sz="2400" dirty="0" smtClean="0">
                <a:cs typeface="Arial" pitchFamily="34" charset="0"/>
              </a:rPr>
              <a:t>type of </a:t>
            </a:r>
            <a:r>
              <a:rPr lang="en-GB" sz="2400" dirty="0" err="1" smtClean="0">
                <a:cs typeface="Arial" pitchFamily="34" charset="0"/>
              </a:rPr>
              <a:t>multipacting</a:t>
            </a:r>
            <a:r>
              <a:rPr lang="en-GB" sz="2400" dirty="0" smtClean="0">
                <a:cs typeface="Arial" pitchFamily="34" charset="0"/>
              </a:rPr>
              <a:t> </a:t>
            </a:r>
            <a:r>
              <a:rPr lang="en-GB" sz="2400" dirty="0">
                <a:cs typeface="Arial" pitchFamily="34" charset="0"/>
              </a:rPr>
              <a:t>was seen on KEKB crab cavity.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cs typeface="Arial" pitchFamily="34" charset="0"/>
              </a:rPr>
              <a:t>Studies with processed surface SEY shows it can be processed through</a:t>
            </a:r>
            <a:endParaRPr lang="en-GB" sz="2400" dirty="0">
              <a:cs typeface="Arial" pitchFamily="34" charset="0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 cstate="print"/>
          <a:srcRect l="9464" t="40614" r="15527" b="32854"/>
          <a:stretch>
            <a:fillRect/>
          </a:stretch>
        </p:blipFill>
        <p:spPr bwMode="auto">
          <a:xfrm>
            <a:off x="179388" y="4375150"/>
            <a:ext cx="3887787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Footer Placeholder 6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>
                <a:latin typeface="Arial" pitchFamily="34" charset="0"/>
              </a:rPr>
              <a:t>CI SAC meeting 29 - 31 October 2012</a:t>
            </a:r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4" cstate="print"/>
          <a:srcRect r="32762"/>
          <a:stretch>
            <a:fillRect/>
          </a:stretch>
        </p:blipFill>
        <p:spPr bwMode="auto">
          <a:xfrm>
            <a:off x="4211638" y="3416300"/>
            <a:ext cx="4932362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Manufacture of the proof-of-principle cavity</a:t>
            </a:r>
            <a:endParaRPr lang="en-GB" sz="3600" dirty="0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827463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 smtClean="0"/>
              <a:t>Cavity design is an earlier design with narrower rods.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Consider </a:t>
            </a:r>
            <a:r>
              <a:rPr lang="en-US" sz="1600" dirty="0"/>
              <a:t>to make major parts from solid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Wire EDM pre-forms from ingot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Machine all surfaces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Add beam pipes and can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This allows any material thickness or even a variable thickness. Also stiffeners can easily be added.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This </a:t>
            </a:r>
            <a:r>
              <a:rPr lang="en-US" sz="1800" dirty="0" smtClean="0"/>
              <a:t>could </a:t>
            </a:r>
            <a:r>
              <a:rPr lang="en-US" sz="1800" dirty="0"/>
              <a:t>also allow fine detail to be added to avoid multipactor (like the ridges suggested by SLAC for the 800 MHz elliptical cavity)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However a substantial lump of </a:t>
            </a:r>
            <a:r>
              <a:rPr lang="en-US" sz="1800" dirty="0" err="1"/>
              <a:t>Nb</a:t>
            </a:r>
            <a:r>
              <a:rPr lang="en-US" sz="1800" dirty="0"/>
              <a:t> ingot is required (£50k worth)</a:t>
            </a:r>
          </a:p>
          <a:p>
            <a:pPr>
              <a:lnSpc>
                <a:spcPct val="80000"/>
              </a:lnSpc>
            </a:pPr>
            <a:endParaRPr lang="en-GB" sz="2400" dirty="0"/>
          </a:p>
        </p:txBody>
      </p:sp>
      <p:pic>
        <p:nvPicPr>
          <p:cNvPr id="254980" name="Picture 3" descr="ScreenShot07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628775"/>
            <a:ext cx="41148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 cstate="print"/>
          <a:srcRect l="35004" t="28004" r="35004" b="28004"/>
          <a:stretch>
            <a:fillRect/>
          </a:stretch>
        </p:blipFill>
        <p:spPr bwMode="auto">
          <a:xfrm>
            <a:off x="1066800" y="381000"/>
            <a:ext cx="3657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3" cstate="print"/>
          <a:srcRect l="35001" t="24001" r="35001" b="32001"/>
          <a:stretch>
            <a:fillRect/>
          </a:stretch>
        </p:blipFill>
        <p:spPr bwMode="auto">
          <a:xfrm>
            <a:off x="4876800" y="533400"/>
            <a:ext cx="3657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4" cstate="print"/>
          <a:srcRect l="35001" t="24800" r="35001" b="35201"/>
          <a:stretch>
            <a:fillRect/>
          </a:stretch>
        </p:blipFill>
        <p:spPr bwMode="auto">
          <a:xfrm>
            <a:off x="1219200" y="3657600"/>
            <a:ext cx="3657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5" cstate="print"/>
          <a:srcRect l="35001" t="28000" r="39999" b="37601"/>
          <a:stretch>
            <a:fillRect/>
          </a:stretch>
        </p:blipFill>
        <p:spPr bwMode="auto">
          <a:xfrm>
            <a:off x="5105400" y="4084638"/>
            <a:ext cx="3063875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90600" y="533400"/>
            <a:ext cx="7391400" cy="6172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0" name="Straight Connector 9"/>
          <p:cNvCxnSpPr>
            <a:stCxn id="8" idx="1"/>
            <a:endCxn id="8" idx="3"/>
          </p:cNvCxnSpPr>
          <p:nvPr/>
        </p:nvCxnSpPr>
        <p:spPr>
          <a:xfrm rot="10800000" flipH="1">
            <a:off x="990600" y="3619500"/>
            <a:ext cx="7391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0"/>
            <a:endCxn id="8" idx="2"/>
          </p:cNvCxnSpPr>
          <p:nvPr/>
        </p:nvCxnSpPr>
        <p:spPr>
          <a:xfrm rot="16200000" flipH="1">
            <a:off x="1600200" y="3619500"/>
            <a:ext cx="6172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581275" y="2587625"/>
            <a:ext cx="46038" cy="460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6605588" y="2249488"/>
            <a:ext cx="44450" cy="460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1" name="Circular Arrow 20"/>
          <p:cNvSpPr/>
          <p:nvPr/>
        </p:nvSpPr>
        <p:spPr>
          <a:xfrm rot="2622957">
            <a:off x="1398588" y="3133725"/>
            <a:ext cx="838200" cy="3746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2" name="Circular Arrow 21"/>
          <p:cNvSpPr/>
          <p:nvPr/>
        </p:nvSpPr>
        <p:spPr>
          <a:xfrm rot="2622957">
            <a:off x="952500" y="6184900"/>
            <a:ext cx="838200" cy="44450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5" name="Circular Arrow 24"/>
          <p:cNvSpPr/>
          <p:nvPr/>
        </p:nvSpPr>
        <p:spPr>
          <a:xfrm rot="2622957">
            <a:off x="5195888" y="3121025"/>
            <a:ext cx="838200" cy="3746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48013" y="4691063"/>
            <a:ext cx="46037" cy="460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36559" name="TextBox 26"/>
          <p:cNvSpPr txBox="1">
            <a:spLocks noChangeArrowheads="1"/>
          </p:cNvSpPr>
          <p:nvPr/>
        </p:nvSpPr>
        <p:spPr bwMode="auto">
          <a:xfrm>
            <a:off x="2119313" y="76200"/>
            <a:ext cx="4967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>
                <a:ea typeface="ＭＳ Ｐゴシック" charset="-128"/>
              </a:rPr>
              <a:t>Wire EDM cutting to separate the electrode blocks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B49541-0659-4A6D-A65F-E22DFF0B9E01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Mechanical Design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7750"/>
            <a:ext cx="89916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Cavity Design Team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8229600" cy="5445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G. Burt (CI-</a:t>
            </a:r>
            <a:r>
              <a:rPr lang="en-GB" sz="2000" dirty="0" err="1" smtClean="0"/>
              <a:t>Lancs</a:t>
            </a:r>
            <a:r>
              <a:rPr lang="en-GB" sz="20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B. Hall (CI-</a:t>
            </a:r>
            <a:r>
              <a:rPr lang="en-GB" sz="2000" dirty="0" err="1" smtClean="0"/>
              <a:t>Lancs</a:t>
            </a:r>
            <a:r>
              <a:rPr lang="en-GB" sz="20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D. Doherty (CI-</a:t>
            </a:r>
            <a:r>
              <a:rPr lang="en-GB" sz="2000" dirty="0" err="1" smtClean="0"/>
              <a:t>Lancs</a:t>
            </a:r>
            <a:r>
              <a:rPr lang="en-GB" sz="20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C. Hill (STFC)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T. Jones (STFC)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N. </a:t>
            </a:r>
            <a:r>
              <a:rPr lang="en-GB" sz="2000" dirty="0"/>
              <a:t>T</a:t>
            </a:r>
            <a:r>
              <a:rPr lang="en-GB" sz="2000" dirty="0" smtClean="0"/>
              <a:t>empleton (STFC)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P. McIntosh (STFC)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P. </a:t>
            </a:r>
            <a:r>
              <a:rPr lang="en-GB" sz="2000" dirty="0" err="1" smtClean="0"/>
              <a:t>Goudket</a:t>
            </a:r>
            <a:r>
              <a:rPr lang="en-GB" sz="2000" dirty="0" smtClean="0"/>
              <a:t> (STFC)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S. </a:t>
            </a:r>
            <a:r>
              <a:rPr lang="en-GB" sz="2000" dirty="0" err="1" smtClean="0"/>
              <a:t>Pattalwar</a:t>
            </a:r>
            <a:r>
              <a:rPr lang="en-GB" sz="2000" dirty="0" smtClean="0"/>
              <a:t> (STFC)</a:t>
            </a:r>
          </a:p>
          <a:p>
            <a:pPr eaLnBrk="1" hangingPunct="1">
              <a:lnSpc>
                <a:spcPct val="80000"/>
              </a:lnSpc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H. Wang (</a:t>
            </a:r>
            <a:r>
              <a:rPr lang="en-GB" sz="2000" dirty="0" err="1" smtClean="0"/>
              <a:t>JLab</a:t>
            </a:r>
            <a:r>
              <a:rPr lang="en-GB" sz="20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B. </a:t>
            </a:r>
            <a:r>
              <a:rPr lang="en-GB" sz="2000" dirty="0" err="1" smtClean="0"/>
              <a:t>Rimmer</a:t>
            </a:r>
            <a:r>
              <a:rPr lang="en-GB" sz="2000" dirty="0" smtClean="0"/>
              <a:t> (</a:t>
            </a:r>
            <a:r>
              <a:rPr lang="en-GB" sz="2000" dirty="0" err="1" smtClean="0"/>
              <a:t>JLab</a:t>
            </a:r>
            <a:r>
              <a:rPr lang="en-GB" sz="20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dirty="0" smtClean="0"/>
              <a:t>L. </a:t>
            </a:r>
            <a:r>
              <a:rPr lang="en-GB" sz="2000" dirty="0" err="1" smtClean="0"/>
              <a:t>Turlington</a:t>
            </a:r>
            <a:r>
              <a:rPr lang="en-GB" sz="2000" dirty="0" smtClean="0"/>
              <a:t> (</a:t>
            </a:r>
            <a:r>
              <a:rPr lang="en-GB" sz="2000" dirty="0" err="1" smtClean="0"/>
              <a:t>Jlab</a:t>
            </a:r>
            <a:r>
              <a:rPr lang="en-GB" sz="20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GB" sz="2000" dirty="0"/>
          </a:p>
          <a:p>
            <a:pPr eaLnBrk="1" hangingPunct="1">
              <a:lnSpc>
                <a:spcPct val="80000"/>
              </a:lnSpc>
            </a:pPr>
            <a:endParaRPr lang="en-GB" sz="2400" dirty="0" smtClean="0"/>
          </a:p>
        </p:txBody>
      </p:sp>
      <p:grpSp>
        <p:nvGrpSpPr>
          <p:cNvPr id="2" name="Group 30"/>
          <p:cNvGrpSpPr>
            <a:grpSpLocks noChangeAspect="1"/>
          </p:cNvGrpSpPr>
          <p:nvPr/>
        </p:nvGrpSpPr>
        <p:grpSpPr bwMode="auto">
          <a:xfrm>
            <a:off x="3419872" y="1484784"/>
            <a:ext cx="1189483" cy="720080"/>
            <a:chOff x="4363" y="3017"/>
            <a:chExt cx="1043" cy="669"/>
          </a:xfrm>
        </p:grpSpPr>
        <p:pic>
          <p:nvPicPr>
            <p:cNvPr id="16390" name="Picture 16" descr="Cilogotransparen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63" y="3017"/>
              <a:ext cx="752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Picture 1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72" y="3529"/>
              <a:ext cx="1034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388" name="Picture 7" descr="Jefferson Lab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2388" y="5013176"/>
            <a:ext cx="225567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2630" y="3284984"/>
            <a:ext cx="1971418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508104" y="1224136"/>
            <a:ext cx="2405336" cy="54452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Testing team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R. Calaga (CERN)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2000" dirty="0" smtClean="0"/>
              <a:t>A. </a:t>
            </a:r>
            <a:r>
              <a:rPr lang="en-GB" sz="2000" dirty="0" err="1" smtClean="0"/>
              <a:t>MacPherson</a:t>
            </a:r>
            <a:r>
              <a:rPr lang="en-GB" sz="2000" dirty="0" smtClean="0"/>
              <a:t> (CERN)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Plus many others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2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Cavity manufacture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2000" dirty="0" err="1" smtClean="0"/>
              <a:t>Niowave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2F4045-F354-4DEF-982F-3B2FEAB18AEE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2094"/>
            <a:ext cx="8229600" cy="914400"/>
          </a:xfrm>
        </p:spPr>
        <p:txBody>
          <a:bodyPr/>
          <a:lstStyle/>
          <a:p>
            <a:r>
              <a:rPr lang="en-US" sz="3200" dirty="0" smtClean="0"/>
              <a:t>Parts after trimming and final polishing</a:t>
            </a:r>
          </a:p>
        </p:txBody>
      </p:sp>
      <p:pic>
        <p:nvPicPr>
          <p:cNvPr id="11268" name="Picture 4" descr="IMG_23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30288"/>
            <a:ext cx="7772400" cy="582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1143000"/>
          </a:xfrm>
        </p:spPr>
        <p:txBody>
          <a:bodyPr/>
          <a:lstStyle/>
          <a:p>
            <a:r>
              <a:rPr lang="en-US" dirty="0" smtClean="0"/>
              <a:t>Cavity Welding</a:t>
            </a:r>
          </a:p>
        </p:txBody>
      </p:sp>
      <p:pic>
        <p:nvPicPr>
          <p:cNvPr id="17411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66936" y="0"/>
            <a:ext cx="3019864" cy="22648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49BE95-8B9D-4EB6-B325-BD14271DFEB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7413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640" y="2278966"/>
            <a:ext cx="2905760" cy="217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2099" y="4475776"/>
            <a:ext cx="3120025" cy="234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1188719"/>
            <a:ext cx="4424289" cy="5349240"/>
          </a:xfrm>
          <a:prstGeom prst="rect">
            <a:avLst/>
          </a:prstGeom>
        </p:spPr>
        <p:txBody>
          <a:bodyPr vert="horz" lIns="91440" tIns="0" rIns="91440" bIns="0" rtlCol="0">
            <a:normAutofit fontScale="92500" lnSpcReduction="20000"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89B5"/>
              </a:buClr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All components inspected for surface imperfections prior to etch.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89B5"/>
              </a:buClr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 micron etch on all weld joints.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89B5"/>
              </a:buClr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Weld Chamber pumped down to 3.7x10</a:t>
            </a:r>
            <a:r>
              <a:rPr kumimoji="0" lang="en-US" sz="2200" b="0" i="0" u="none" strike="noStrike" kern="1200" cap="none" spc="0" normalizeH="0" baseline="3000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-5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torr before welding.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89B5"/>
              </a:buClr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Surface temperature of all welded components below 160ºF when chamber opened.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89B5"/>
              </a:buClr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All weld seems visually inspected before removing components from chamber.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89B5"/>
              </a:buClr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Post weld cavity leak check performed using copper gaskets, and conflat blanks.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89B5"/>
              </a:buClr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No detectable leaks found (minimum detectable leak of 1.0x10</a:t>
            </a:r>
            <a:r>
              <a:rPr kumimoji="0" lang="en-US" sz="2200" b="0" i="0" u="none" strike="noStrike" kern="1200" cap="none" spc="0" normalizeH="0" baseline="3000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-10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schemeClr val="bg1">
                      <a:lumMod val="75000"/>
                      <a:alpha val="5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torr ℓ/s) 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dist="63500" dir="2700000" algn="tl" rotWithShape="0">
                  <a:schemeClr val="bg1">
                    <a:lumMod val="75000"/>
                    <a:alpha val="5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4 Rod prototype built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208912" cy="4999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6407150" y="6270625"/>
            <a:ext cx="273685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2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333399"/>
                </a:solidFill>
                <a:latin typeface="Eras Bold ITC" pitchFamily="34" charset="0"/>
              </a:rPr>
              <a:t>NIOWAVE</a:t>
            </a:r>
          </a:p>
        </p:txBody>
      </p:sp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3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Footer Placeholder 5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>
                <a:latin typeface="Arial" pitchFamily="34" charset="0"/>
              </a:rPr>
              <a:t>CI SAC meeting 29 - 31 October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Tests</a:t>
            </a: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611561" y="1412875"/>
            <a:ext cx="85324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dirty="0"/>
              <a:t>The first test were performed March 2013.</a:t>
            </a:r>
          </a:p>
          <a:p>
            <a:r>
              <a:rPr lang="en-GB" sz="2400" dirty="0"/>
              <a:t>Cavity was not etched after </a:t>
            </a:r>
            <a:r>
              <a:rPr lang="en-GB" sz="2400" dirty="0" err="1"/>
              <a:t>bakeout</a:t>
            </a:r>
            <a:r>
              <a:rPr lang="en-GB" sz="2400" dirty="0"/>
              <a:t> hence had some surface contamination</a:t>
            </a:r>
            <a:r>
              <a:rPr lang="en-GB" dirty="0"/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26264"/>
          <a:stretch>
            <a:fillRect/>
          </a:stretch>
        </p:blipFill>
        <p:spPr bwMode="auto">
          <a:xfrm>
            <a:off x="0" y="2520280"/>
            <a:ext cx="7322977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 descr="C:\Users\Graemeburt32\Desktop\IMG_0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7101" y="2924944"/>
            <a:ext cx="1957387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Vacuum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212088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Leak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 bwMode="auto">
          <a:xfrm>
            <a:off x="467544" y="1245096"/>
            <a:ext cx="8143875" cy="535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511" y="4005064"/>
            <a:ext cx="259228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Cavity </a:t>
            </a:r>
            <a:r>
              <a:rPr lang="en-GB" sz="2400" dirty="0" smtClean="0"/>
              <a:t>reached </a:t>
            </a:r>
            <a:r>
              <a:rPr lang="en-GB" sz="2400" dirty="0"/>
              <a:t>operating gradient but has a high residual </a:t>
            </a:r>
            <a:r>
              <a:rPr lang="en-GB" sz="2400" dirty="0" smtClean="0"/>
              <a:t>resistance. 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6513" y="692696"/>
            <a:ext cx="6567487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552" y="188640"/>
            <a:ext cx="4536504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Test results </a:t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Stainless Steel FPC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104" y="3212977"/>
            <a:ext cx="3635896" cy="364502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Copper</a:t>
            </a:r>
          </a:p>
          <a:p>
            <a:pPr marL="0" indent="0">
              <a:buNone/>
            </a:pPr>
            <a:r>
              <a:rPr lang="en-GB" dirty="0" smtClean="0"/>
              <a:t>Q</a:t>
            </a:r>
            <a:r>
              <a:rPr lang="en-GB" baseline="-25000" dirty="0" smtClean="0"/>
              <a:t>0</a:t>
            </a:r>
            <a:r>
              <a:rPr lang="en-GB" dirty="0" smtClean="0"/>
              <a:t>= 7.189E9</a:t>
            </a:r>
          </a:p>
          <a:p>
            <a:pPr marL="0" indent="0">
              <a:buNone/>
            </a:pPr>
            <a:r>
              <a:rPr lang="en-GB" dirty="0" smtClean="0"/>
              <a:t>R</a:t>
            </a:r>
            <a:r>
              <a:rPr lang="en-GB" baseline="-25000" dirty="0" smtClean="0"/>
              <a:t>s </a:t>
            </a:r>
            <a:r>
              <a:rPr lang="en-GB" dirty="0" smtClean="0"/>
              <a:t>= 8.3 </a:t>
            </a:r>
            <a:r>
              <a:rPr lang="en-GB" dirty="0" err="1" smtClean="0"/>
              <a:t>nOhms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Stainless Steel Q</a:t>
            </a:r>
            <a:r>
              <a:rPr lang="en-GB" baseline="-25000" dirty="0" smtClean="0"/>
              <a:t>0</a:t>
            </a:r>
            <a:r>
              <a:rPr lang="en-GB" dirty="0" smtClean="0"/>
              <a:t>=2.737E9</a:t>
            </a:r>
          </a:p>
          <a:p>
            <a:pPr marL="0" indent="0">
              <a:buNone/>
            </a:pPr>
            <a:r>
              <a:rPr lang="en-GB" dirty="0" smtClean="0"/>
              <a:t>R</a:t>
            </a:r>
            <a:r>
              <a:rPr lang="en-GB" baseline="-25000" dirty="0" smtClean="0"/>
              <a:t>s </a:t>
            </a:r>
            <a:r>
              <a:rPr lang="en-GB" dirty="0" smtClean="0"/>
              <a:t>= 22.0 </a:t>
            </a:r>
            <a:r>
              <a:rPr lang="en-GB" dirty="0" err="1" smtClean="0"/>
              <a:t>nOhms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27042" y="1268760"/>
            <a:ext cx="7445358" cy="172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dirty="0" smtClean="0"/>
              <a:t>We recently discovered that the couplers had accidentally been made from stainless steel instead of copper. To test the effect we simulated a cavity with no losses other than the couplers in frequency domain using the same methods as in the vertical test.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3217" t="23841" r="29830"/>
          <a:stretch>
            <a:fillRect/>
          </a:stretch>
        </p:blipFill>
        <p:spPr bwMode="auto">
          <a:xfrm>
            <a:off x="107504" y="4809839"/>
            <a:ext cx="5365104" cy="185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21225" r="37118"/>
          <a:stretch>
            <a:fillRect/>
          </a:stretch>
        </p:blipFill>
        <p:spPr bwMode="auto">
          <a:xfrm>
            <a:off x="107504" y="2994954"/>
            <a:ext cx="5328592" cy="173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728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welds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0979"/>
          <a:stretch>
            <a:fillRect/>
          </a:stretch>
        </p:blipFill>
        <p:spPr bwMode="auto">
          <a:xfrm>
            <a:off x="0" y="1412776"/>
            <a:ext cx="6084168" cy="37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56176" y="1556792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 mistake was made in machining the rods. To fix this </a:t>
            </a:r>
            <a:r>
              <a:rPr lang="en-GB" sz="2000" dirty="0" err="1" smtClean="0"/>
              <a:t>Niowave</a:t>
            </a:r>
            <a:r>
              <a:rPr lang="en-GB" sz="2000" dirty="0" smtClean="0"/>
              <a:t> cut it off and welded a new one on.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5288340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The magnetic field has a longitudinal component on the weld which is not ideal.</a:t>
            </a: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8285"/>
          <a:stretch>
            <a:fillRect/>
          </a:stretch>
        </p:blipFill>
        <p:spPr bwMode="auto">
          <a:xfrm>
            <a:off x="3553197" y="4105275"/>
            <a:ext cx="5590803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Endoscope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7560840" cy="519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28184" y="299695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HPR wand didn’t reach the end of the cavity as it is too short and the cavity is not assembled in a clean room.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333375"/>
            <a:ext cx="7775575" cy="1143000"/>
          </a:xfrm>
        </p:spPr>
        <p:txBody>
          <a:bodyPr/>
          <a:lstStyle/>
          <a:p>
            <a:r>
              <a:rPr lang="en-GB" sz="4000"/>
              <a:t>Initial Studies for a Compact CC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1711325"/>
            <a:ext cx="4038600" cy="4525963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GB" sz="1800"/>
              <a:t>CEBAF separator cavity is: </a:t>
            </a:r>
          </a:p>
          <a:p>
            <a:pPr lvl="1">
              <a:lnSpc>
                <a:spcPct val="80000"/>
              </a:lnSpc>
              <a:spcBef>
                <a:spcPts val="400"/>
              </a:spcBef>
            </a:pPr>
            <a:r>
              <a:rPr lang="en-GB" sz="1600"/>
              <a:t>499 MHz,</a:t>
            </a:r>
          </a:p>
          <a:p>
            <a:pPr lvl="1">
              <a:lnSpc>
                <a:spcPct val="80000"/>
              </a:lnSpc>
              <a:spcBef>
                <a:spcPts val="400"/>
              </a:spcBef>
            </a:pPr>
            <a:r>
              <a:rPr lang="en-GB" sz="1600"/>
              <a:t>2-cell,</a:t>
            </a:r>
            <a:r>
              <a:rPr lang="en-GB" altLang="zh-CN" sz="1600">
                <a:ea typeface="SimSun" pitchFamily="2" charset="-122"/>
              </a:rPr>
              <a:t> 8 rods</a:t>
            </a:r>
            <a:r>
              <a:rPr lang="en-GB" sz="1600"/>
              <a:t> </a:t>
            </a:r>
          </a:p>
          <a:p>
            <a:pPr lvl="1">
              <a:lnSpc>
                <a:spcPct val="80000"/>
              </a:lnSpc>
              <a:spcBef>
                <a:spcPts val="400"/>
              </a:spcBef>
            </a:pPr>
            <a:r>
              <a:rPr lang="en-GB" sz="1600"/>
              <a:t>~λ long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FontTx/>
              <a:buChar char="-"/>
            </a:pPr>
            <a:r>
              <a:rPr lang="en-GB" sz="1600">
                <a:latin typeface="Symbol" pitchFamily="18" charset="2"/>
              </a:rPr>
              <a:t></a:t>
            </a:r>
            <a:r>
              <a:rPr lang="en-GB" sz="1600"/>
              <a:t>0.3 m diameter,</a:t>
            </a:r>
          </a:p>
          <a:p>
            <a:pPr lvl="1">
              <a:lnSpc>
                <a:spcPct val="80000"/>
              </a:lnSpc>
              <a:spcBef>
                <a:spcPts val="400"/>
              </a:spcBef>
            </a:pPr>
            <a:r>
              <a:rPr lang="en-GB" sz="1600"/>
              <a:t>can produce </a:t>
            </a:r>
            <a:r>
              <a:rPr lang="en-GB" altLang="zh-CN" sz="1600">
                <a:ea typeface="SimSun" pitchFamily="2" charset="-122"/>
              </a:rPr>
              <a:t>6</a:t>
            </a:r>
            <a:r>
              <a:rPr lang="en-GB" sz="1600"/>
              <a:t>00kV deflecting voltage </a:t>
            </a:r>
            <a:r>
              <a:rPr lang="en-GB" altLang="zh-CN" sz="1600">
                <a:ea typeface="SimSun" pitchFamily="2" charset="-122"/>
              </a:rPr>
              <a:t>(on crest) </a:t>
            </a:r>
            <a:r>
              <a:rPr lang="en-GB" sz="1600"/>
              <a:t>with 1.5kW input RF power.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GB" sz="1800"/>
              <a:t>Q</a:t>
            </a:r>
            <a:r>
              <a:rPr lang="en-GB" sz="1800" baseline="-25000"/>
              <a:t>cu</a:t>
            </a:r>
            <a:r>
              <a:rPr lang="en-GB" sz="1800"/>
              <a:t> is only ~5000 (structure wise), the stainless steel cylinder only takes less than 5% of total loss.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GB" sz="1800"/>
              <a:t>The maximum surface magnetic field at the rod ends is ~</a:t>
            </a:r>
            <a:r>
              <a:rPr lang="en-GB" altLang="zh-CN" sz="1800">
                <a:solidFill>
                  <a:srgbClr val="FF0000"/>
                </a:solidFill>
                <a:ea typeface="SimSun" pitchFamily="2" charset="-122"/>
              </a:rPr>
              <a:t>8.2</a:t>
            </a:r>
            <a:r>
              <a:rPr lang="en-GB" sz="1800"/>
              <a:t> mT.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GB" sz="1800"/>
              <a:t>Water cooling needed on the rods.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GB" sz="1800"/>
              <a:t>If Nb used for this type of cavity, the V</a:t>
            </a:r>
            <a:r>
              <a:rPr lang="en-GB" sz="1800" baseline="-25000">
                <a:latin typeface="Symbol" pitchFamily="18" charset="2"/>
              </a:rPr>
              <a:t></a:t>
            </a:r>
            <a:r>
              <a:rPr lang="en-GB" sz="1800"/>
              <a:t> is </a:t>
            </a:r>
            <a:r>
              <a:rPr lang="en-GB" sz="1800">
                <a:sym typeface="Symbol" pitchFamily="18" charset="2"/>
              </a:rPr>
              <a:t></a:t>
            </a:r>
            <a:r>
              <a:rPr lang="en-GB" sz="1800"/>
              <a:t> KEKB CC.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GB" sz="1800"/>
              <a:t>Microphonics and fabrication issues to be resolved.</a:t>
            </a:r>
          </a:p>
          <a:p>
            <a:pPr>
              <a:lnSpc>
                <a:spcPct val="80000"/>
              </a:lnSpc>
            </a:pPr>
            <a:endParaRPr lang="en-GB" sz="180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4140200"/>
            <a:ext cx="3600450" cy="188118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628775"/>
            <a:ext cx="3600450" cy="245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HPR through side ports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The cavity has two demountable couplers opposite each other on the side of the cavity</a:t>
            </a:r>
          </a:p>
          <a:p>
            <a:r>
              <a:rPr lang="en-GB" dirty="0" smtClean="0"/>
              <a:t>This will allow a HPR want to go through the cavity allowing line-of sight for cleaning most of the cavity surface</a:t>
            </a:r>
            <a:endParaRPr lang="en-GB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24179" t="11542" r="27138" b="20702"/>
          <a:stretch>
            <a:fillRect/>
          </a:stretch>
        </p:blipFill>
        <p:spPr bwMode="auto">
          <a:xfrm>
            <a:off x="4644008" y="1772816"/>
            <a:ext cx="40322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Lower Order Mode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The four rod crab cavity has a monopole mode at a frequency of 370 MHz which is below the operating frequency of 400 MHz hence this is a lower order mode (LOM).</a:t>
            </a:r>
          </a:p>
          <a:p>
            <a:r>
              <a:rPr lang="en-GB" dirty="0" smtClean="0"/>
              <a:t>This adds some complication in coupling to this mode.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As mentioned earlier wide rods are used to reduce the R/Q of this mode to 45 Ohms (inc factor of 2).</a:t>
            </a:r>
          </a:p>
          <a:p>
            <a:r>
              <a:rPr lang="en-GB" dirty="0" smtClean="0"/>
              <a:t>Also its frequency has been designed to be far from any beam harmonics.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309" r="18411"/>
          <a:stretch>
            <a:fillRect/>
          </a:stretch>
        </p:blipFill>
        <p:spPr bwMode="auto">
          <a:xfrm>
            <a:off x="2123728" y="2908523"/>
            <a:ext cx="4899914" cy="210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LOM coupler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03032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Two methods are used to reject the crabbing mode.</a:t>
            </a:r>
          </a:p>
          <a:p>
            <a:pPr lvl="1"/>
            <a:r>
              <a:rPr lang="en-GB" dirty="0" smtClean="0"/>
              <a:t>The coupler is positioned in both electric and magnetic field nulls for the crabbing mode</a:t>
            </a:r>
          </a:p>
          <a:p>
            <a:pPr lvl="1"/>
            <a:r>
              <a:rPr lang="en-GB" dirty="0" smtClean="0"/>
              <a:t>A notch filter is used as well, it only needs to slightly reduce the power so doesn’t have to be on tune.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The LOM coupler also damps most of the monopole modes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2686" t="18439" r="31612"/>
          <a:stretch>
            <a:fillRect/>
          </a:stretch>
        </p:blipFill>
        <p:spPr bwMode="auto">
          <a:xfrm rot="16200000">
            <a:off x="5527674" y="2547963"/>
            <a:ext cx="4932040" cy="222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6516216" y="3356992"/>
            <a:ext cx="720080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236296" y="2996952"/>
            <a:ext cx="158417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r="5756"/>
          <a:stretch>
            <a:fillRect/>
          </a:stretch>
        </p:blipFill>
        <p:spPr bwMode="auto">
          <a:xfrm>
            <a:off x="90722" y="3501008"/>
            <a:ext cx="6569510" cy="175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Horizontal HOM coupler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The horizontal HOM coupler is primarily to damp the harmonics of the operating mode mostly between 1 GHz -1.2 GHz and at 0.65 GHz. </a:t>
            </a:r>
          </a:p>
          <a:p>
            <a:r>
              <a:rPr lang="en-GB" dirty="0" smtClean="0"/>
              <a:t>It uses a BNL low pass filter but with compensation at 440 MHz to pick up a low R/Q mode in the crab </a:t>
            </a:r>
            <a:r>
              <a:rPr lang="en-GB" dirty="0" err="1" smtClean="0"/>
              <a:t>passband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Also has to damp a few TE modes trapped</a:t>
            </a:r>
          </a:p>
          <a:p>
            <a:pPr>
              <a:buNone/>
            </a:pPr>
            <a:r>
              <a:rPr lang="en-GB" dirty="0" smtClean="0"/>
              <a:t>	modes between the rods at 1.2 GHz.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9" y="3140968"/>
            <a:ext cx="8244407" cy="208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34015" r="34680"/>
          <a:stretch>
            <a:fillRect/>
          </a:stretch>
        </p:blipFill>
        <p:spPr bwMode="auto">
          <a:xfrm>
            <a:off x="5759624" y="4124325"/>
            <a:ext cx="3384376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440 MHz mode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314600" cy="269289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We also have a mode similar to the operating mode where the two sets of rods have the same polarity.</a:t>
            </a:r>
          </a:p>
          <a:p>
            <a:r>
              <a:rPr lang="en-GB" dirty="0" smtClean="0"/>
              <a:t>It has a R/Q of 1 Ohm.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5314"/>
          <a:stretch>
            <a:fillRect/>
          </a:stretch>
        </p:blipFill>
        <p:spPr bwMode="auto">
          <a:xfrm>
            <a:off x="3027362" y="1628800"/>
            <a:ext cx="5865118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600" y="4293096"/>
            <a:ext cx="7416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Coupling to this mode, like the LOM, is difficult as its close to the operating mode which must be filtered out.</a:t>
            </a:r>
          </a:p>
          <a:p>
            <a:r>
              <a:rPr lang="en-GB" sz="2400" dirty="0" smtClean="0"/>
              <a:t>Either we have an extra special coupler to damp this mode in a region where the crabbing mode has no field or the HOM coupler needed modifying. Both are being investigated.</a:t>
            </a:r>
          </a:p>
          <a:p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Horizontal HOM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3538736" cy="453650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To coupler strongly to the 440 MHz mode we add a resonance between a </a:t>
            </a:r>
            <a:r>
              <a:rPr lang="en-GB" dirty="0" err="1" smtClean="0"/>
              <a:t>suporting</a:t>
            </a:r>
            <a:r>
              <a:rPr lang="en-GB" dirty="0" smtClean="0"/>
              <a:t> stub and a capacitive gap.</a:t>
            </a:r>
          </a:p>
          <a:p>
            <a:r>
              <a:rPr lang="en-GB" dirty="0" smtClean="0"/>
              <a:t>The downside is the coupler has a series of narrowband resonances.</a:t>
            </a:r>
          </a:p>
          <a:p>
            <a:r>
              <a:rPr lang="en-GB" dirty="0" smtClean="0"/>
              <a:t>Need to ensure the other HOM coupler is sufficiently broadband to damp all missing modes.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0454" r="19337"/>
          <a:stretch>
            <a:fillRect/>
          </a:stretch>
        </p:blipFill>
        <p:spPr bwMode="auto">
          <a:xfrm>
            <a:off x="4283968" y="1412776"/>
            <a:ext cx="4392488" cy="222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99992" y="3789040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design is also slightly easier to manufacture</a:t>
            </a:r>
            <a:endParaRPr lang="en-GB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657" y="4869160"/>
            <a:ext cx="791034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 HOM Coupler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250704" cy="247687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Alternatively we could use an extra HOM coupler to damp the 440 MHz mode.</a:t>
            </a:r>
          </a:p>
          <a:p>
            <a:r>
              <a:rPr lang="en-GB" dirty="0" smtClean="0"/>
              <a:t>By placing it in the cavity centre we can a simpler coupler.</a:t>
            </a:r>
            <a:endParaRPr lang="en-GB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37258"/>
          <a:stretch>
            <a:fillRect/>
          </a:stretch>
        </p:blipFill>
        <p:spPr bwMode="auto">
          <a:xfrm>
            <a:off x="3851920" y="1628800"/>
            <a:ext cx="4644008" cy="188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l="33229"/>
          <a:stretch>
            <a:fillRect/>
          </a:stretch>
        </p:blipFill>
        <p:spPr bwMode="auto">
          <a:xfrm>
            <a:off x="467544" y="4221088"/>
            <a:ext cx="5274907" cy="201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893296" y="3717032"/>
            <a:ext cx="3250704" cy="2476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other two HOM couplers could then be simple broadband couplers.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3200" dirty="0" smtClean="0"/>
              <a:t>The downside is we need 5 couplers.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Vertical HOM coupler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This mode picks up the higher frequency TE and TM modes in the vertical plane.</a:t>
            </a:r>
          </a:p>
          <a:p>
            <a:r>
              <a:rPr lang="en-GB" dirty="0" smtClean="0"/>
              <a:t>It is in a low field position for the operating mode.</a:t>
            </a:r>
          </a:p>
          <a:p>
            <a:r>
              <a:rPr lang="en-GB" dirty="0" smtClean="0"/>
              <a:t>The filter is after the bend to save space.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It again uses the BNL low-pass</a:t>
            </a:r>
          </a:p>
          <a:p>
            <a:pPr>
              <a:buNone/>
            </a:pPr>
            <a:r>
              <a:rPr lang="en-GB" dirty="0" smtClean="0"/>
              <a:t>	 filter.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2300" r="37727"/>
          <a:stretch>
            <a:fillRect/>
          </a:stretch>
        </p:blipFill>
        <p:spPr bwMode="auto">
          <a:xfrm>
            <a:off x="6588224" y="4510594"/>
            <a:ext cx="2555776" cy="21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676774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76256" y="3284984"/>
            <a:ext cx="2267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Note: S-parameter is shown through a </a:t>
            </a:r>
            <a:r>
              <a:rPr lang="en-GB" dirty="0" err="1" smtClean="0"/>
              <a:t>cutoff</a:t>
            </a:r>
            <a:r>
              <a:rPr lang="en-GB" dirty="0" smtClean="0"/>
              <a:t> waveguide.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Frozen design April 2014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8" y="1600200"/>
            <a:ext cx="3528392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All modes are damped but current design needs 2 HOM couplers, a LOM coupler plus a 440 MHz mode coupler.</a:t>
            </a:r>
          </a:p>
          <a:p>
            <a:r>
              <a:rPr lang="en-GB" dirty="0" smtClean="0"/>
              <a:t>Mechanical design was performed without the extra HOM coupler</a:t>
            </a:r>
          </a:p>
          <a:p>
            <a:r>
              <a:rPr lang="en-GB" dirty="0" smtClean="0"/>
              <a:t>Currently working to reduce number of HOM couplers to 2 plus LOM coupler.</a:t>
            </a:r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35229" r="33887"/>
          <a:stretch>
            <a:fillRect/>
          </a:stretch>
        </p:blipFill>
        <p:spPr bwMode="auto">
          <a:xfrm>
            <a:off x="251520" y="1544327"/>
            <a:ext cx="5040560" cy="418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/>
        </p:nvGraphicFramePr>
        <p:xfrm>
          <a:off x="251520" y="1268760"/>
          <a:ext cx="640871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Impedance (update)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2240" y="1600200"/>
            <a:ext cx="1954560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All modes up to 2 GHz are damped to the required impedance</a:t>
            </a:r>
            <a:endParaRPr lang="en-GB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403648" y="1556792"/>
            <a:ext cx="4104456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03648" y="1628800"/>
            <a:ext cx="4032448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52120" y="119675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Impedance Limits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5373216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CST throws in a few spurious non-existent modes in the couplers</a:t>
            </a:r>
          </a:p>
          <a:p>
            <a:r>
              <a:rPr lang="en-GB" dirty="0" smtClean="0"/>
              <a:t>Have calculated all 3 components for each mode.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4R crab cavity – Cockcroft - </a:t>
            </a:r>
            <a:r>
              <a:rPr lang="en-GB" dirty="0" err="1" smtClean="0"/>
              <a:t>Jlab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17032"/>
            <a:ext cx="3275856" cy="252028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To make suitable we increased the separation between the rods and made the rods wider.</a:t>
            </a:r>
          </a:p>
          <a:p>
            <a:r>
              <a:rPr lang="en-GB" dirty="0" smtClean="0"/>
              <a:t>This meant they were close to the outer can.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2525" r="48717" b="49735"/>
          <a:stretch>
            <a:fillRect/>
          </a:stretch>
        </p:blipFill>
        <p:spPr bwMode="auto">
          <a:xfrm>
            <a:off x="0" y="1196751"/>
            <a:ext cx="4283968" cy="236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00" t="19040" r="18950" b="20481"/>
          <a:stretch>
            <a:fillRect/>
          </a:stretch>
        </p:blipFill>
        <p:spPr bwMode="auto">
          <a:xfrm flipH="1">
            <a:off x="3275856" y="3574744"/>
            <a:ext cx="4176464" cy="280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721" t="15566" r="22829" b="12435"/>
          <a:stretch>
            <a:fillRect/>
          </a:stretch>
        </p:blipFill>
        <p:spPr bwMode="auto">
          <a:xfrm rot="16200000">
            <a:off x="6886405" y="4635900"/>
            <a:ext cx="1988840" cy="245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8357" t="14153" b="52824"/>
          <a:stretch>
            <a:fillRect/>
          </a:stretch>
        </p:blipFill>
        <p:spPr bwMode="auto">
          <a:xfrm>
            <a:off x="4788024" y="1268760"/>
            <a:ext cx="411806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Couplers affect on </a:t>
            </a:r>
            <a:r>
              <a:rPr lang="en-GB" dirty="0" err="1" smtClean="0"/>
              <a:t>Multipoles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1833067"/>
          </a:xfrm>
        </p:spPr>
        <p:txBody>
          <a:bodyPr>
            <a:normAutofit fontScale="47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The wider rods are much more like pure dipoles.</a:t>
            </a:r>
          </a:p>
          <a:p>
            <a:r>
              <a:rPr lang="en-GB" dirty="0" smtClean="0"/>
              <a:t>b0  is just the monopole field, converting to a magnetic field doesn’t really make sense but we keep the same notation for simplicity</a:t>
            </a:r>
          </a:p>
          <a:p>
            <a:r>
              <a:rPr lang="en-GB" dirty="0" err="1" smtClean="0"/>
              <a:t>Ez</a:t>
            </a:r>
            <a:r>
              <a:rPr lang="en-GB" dirty="0" smtClean="0"/>
              <a:t> is non-zero on axis, this is the horizontal HOM coupler moving the electrical centre slightly.</a:t>
            </a:r>
          </a:p>
          <a:p>
            <a:r>
              <a:rPr lang="en-GB" dirty="0" smtClean="0"/>
              <a:t>We can make the rods slightly asymmetric to cancel this effect.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2170" b="28879"/>
          <a:stretch>
            <a:fillRect/>
          </a:stretch>
        </p:blipFill>
        <p:spPr bwMode="auto">
          <a:xfrm>
            <a:off x="4171383" y="1268760"/>
            <a:ext cx="475356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1560" y="1340768"/>
          <a:ext cx="3312368" cy="3024336"/>
        </p:xfrm>
        <a:graphic>
          <a:graphicData uri="http://schemas.openxmlformats.org/drawingml/2006/table">
            <a:tbl>
              <a:tblPr/>
              <a:tblGrid>
                <a:gridCol w="827015"/>
                <a:gridCol w="1309441"/>
                <a:gridCol w="1175912"/>
              </a:tblGrid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 couplers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couplers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0.00E+00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-3.62E-05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0.00E+00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-6.66E-02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-1.30E+01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-2.20E+00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0.00E+00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-5.80E+02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-1.12E+05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-1.59E+05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 10 MV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Peak fields on couplers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2188839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The LOM and vertical HOM are positioned so they see very little of the crabbing mode.</a:t>
            </a:r>
          </a:p>
          <a:p>
            <a:r>
              <a:rPr lang="en-GB" dirty="0" smtClean="0"/>
              <a:t>The horizontal HOM see’s some electric field which might need modifying but the magnetic field is also very low.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05064"/>
            <a:ext cx="8676456" cy="219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5329"/>
          <a:stretch>
            <a:fillRect/>
          </a:stretch>
        </p:blipFill>
        <p:spPr bwMode="auto">
          <a:xfrm>
            <a:off x="5148064" y="1556792"/>
            <a:ext cx="3995936" cy="22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Heat load on FPC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7072"/>
            <a:ext cx="8229600" cy="2049091"/>
          </a:xfrm>
        </p:spPr>
        <p:txBody>
          <a:bodyPr/>
          <a:lstStyle/>
          <a:p>
            <a:r>
              <a:rPr lang="en-GB" dirty="0" smtClean="0"/>
              <a:t>The magnetic field on the FPC is very low meaning that we only dissipate 45 watts on the inner conductor.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84784"/>
            <a:ext cx="9144000" cy="23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Heat load on couplers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1600201"/>
            <a:ext cx="5338936" cy="2332856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The heat load on the couplers due to the crabbing mode is under 1 watt.</a:t>
            </a:r>
          </a:p>
          <a:p>
            <a:r>
              <a:rPr lang="en-GB" dirty="0" smtClean="0"/>
              <a:t>This is because none of the couplers are in a high B field region.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5825" r="35038"/>
          <a:stretch>
            <a:fillRect/>
          </a:stretch>
        </p:blipFill>
        <p:spPr bwMode="auto">
          <a:xfrm>
            <a:off x="395536" y="1628800"/>
            <a:ext cx="2664296" cy="23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9144000" cy="23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LOM mode heating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121099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As a worst case </a:t>
            </a:r>
            <a:r>
              <a:rPr lang="en-GB" dirty="0" err="1" smtClean="0"/>
              <a:t>senerio</a:t>
            </a:r>
            <a:r>
              <a:rPr lang="en-GB" dirty="0" smtClean="0"/>
              <a:t> we include the losses if the LOM has 100 </a:t>
            </a:r>
            <a:r>
              <a:rPr lang="en-GB" dirty="0" err="1" smtClean="0"/>
              <a:t>mJ</a:t>
            </a:r>
            <a:r>
              <a:rPr lang="en-GB" dirty="0" smtClean="0"/>
              <a:t> of stored energy (we expect less than 1 </a:t>
            </a:r>
            <a:r>
              <a:rPr lang="en-GB" dirty="0" err="1" smtClean="0"/>
              <a:t>mJ</a:t>
            </a:r>
            <a:r>
              <a:rPr lang="en-GB" dirty="0" smtClean="0"/>
              <a:t>).</a:t>
            </a:r>
          </a:p>
          <a:p>
            <a:r>
              <a:rPr lang="en-GB" dirty="0" smtClean="0"/>
              <a:t>We assume Rs=200 </a:t>
            </a:r>
            <a:r>
              <a:rPr lang="en-GB" dirty="0" err="1" smtClean="0"/>
              <a:t>nOhms</a:t>
            </a:r>
            <a:endParaRPr lang="en-GB" dirty="0" smtClean="0"/>
          </a:p>
          <a:p>
            <a:r>
              <a:rPr lang="en-GB" dirty="0" smtClean="0"/>
              <a:t>The LOM inner conductor only heats up by a degree or two and the heat load is around 100 </a:t>
            </a:r>
            <a:r>
              <a:rPr lang="en-GB" dirty="0" err="1" smtClean="0"/>
              <a:t>mW</a:t>
            </a:r>
            <a:r>
              <a:rPr lang="en-GB" dirty="0" smtClean="0"/>
              <a:t>.</a:t>
            </a:r>
          </a:p>
          <a:p>
            <a:r>
              <a:rPr lang="en-GB" dirty="0" smtClean="0"/>
              <a:t>The heat load on the outer can is high if made of stainless so this will need to be superconducting (for 1 </a:t>
            </a:r>
            <a:r>
              <a:rPr lang="en-GB" dirty="0" err="1" smtClean="0"/>
              <a:t>mJ</a:t>
            </a:r>
            <a:r>
              <a:rPr lang="en-GB" dirty="0" smtClean="0"/>
              <a:t> load is 3 W if stainless)</a:t>
            </a:r>
          </a:p>
          <a:p>
            <a:r>
              <a:rPr lang="en-GB" dirty="0" smtClean="0"/>
              <a:t>This means 80K intercept will have to be further along the cable.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23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Heat Loads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499992" y="1412776"/>
          <a:ext cx="3963144" cy="4680525"/>
        </p:xfrm>
        <a:graphic>
          <a:graphicData uri="http://schemas.openxmlformats.org/drawingml/2006/table">
            <a:tbl>
              <a:tblPr/>
              <a:tblGrid>
                <a:gridCol w="1512686"/>
                <a:gridCol w="1545674"/>
                <a:gridCol w="904784"/>
              </a:tblGrid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Dynamic Losses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8K niobium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 nOhm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5m Ohm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HHOM Can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3.51E-01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8.78E+03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HHOMcan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1.77E-02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4.42E+02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HHOM inner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3.78E-01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9.45E+03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HHOM inner2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2.15E-02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5.38E+02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VHOM can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8.93E-03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2.23E+02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VHOM can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3.66E-06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9.15E-02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VHOM inner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1.26E+02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VHOM inner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1.67E-05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4.17E-01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LOM inner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4.30E-03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1.07E+02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LOM can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6.60E-03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1.65E+02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LOM can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0.001607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LOM can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2.68E-06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FPC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53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1.3 Watts at 2K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1484784"/>
            <a:ext cx="4032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If the HOM/LOM couplers are kept superconducting the heat loads are very low.</a:t>
            </a:r>
          </a:p>
          <a:p>
            <a:r>
              <a:rPr lang="en-GB" sz="24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This is because only one coupler is in a position to couple to the crabbing mode.</a:t>
            </a:r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This means we can probably get away with copper strapping the HOM couplers to 2-4K.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The 4 rod cavity is a suitable candidate for HL-LHC (400 MHz or 200 MHz)</a:t>
            </a:r>
          </a:p>
          <a:p>
            <a:r>
              <a:rPr lang="en-GB" dirty="0" smtClean="0"/>
              <a:t>The </a:t>
            </a:r>
            <a:r>
              <a:rPr lang="en-GB" dirty="0" err="1" smtClean="0"/>
              <a:t>PoP</a:t>
            </a:r>
            <a:r>
              <a:rPr lang="en-GB" dirty="0" smtClean="0"/>
              <a:t> cavity reaches somewhere between 3MV-3.5 MV, but has a high residual resistance due to stainless steel components.</a:t>
            </a:r>
          </a:p>
          <a:p>
            <a:r>
              <a:rPr lang="en-GB" dirty="0" smtClean="0"/>
              <a:t>The gradient is limited by a weld that will not be used in the final design.</a:t>
            </a:r>
          </a:p>
          <a:p>
            <a:r>
              <a:rPr lang="en-GB" dirty="0" smtClean="0"/>
              <a:t>We have a working set of couplers with very low heat loads but we think we can reduce the complexity greatly with a bit more time.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oter Placeholder 4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200">
                <a:latin typeface="Calibri" pitchFamily="34" charset="0"/>
                <a:cs typeface="Arial" pitchFamily="34" charset="0"/>
              </a:rPr>
              <a:t>Lancaster Eng. Postgrad Review 2009</a:t>
            </a:r>
          </a:p>
        </p:txBody>
      </p:sp>
      <p:sp>
        <p:nvSpPr>
          <p:cNvPr id="71683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Optimisation of cavity</a:t>
            </a:r>
          </a:p>
        </p:txBody>
      </p:sp>
      <p:pic>
        <p:nvPicPr>
          <p:cNvPr id="71684" name="Picture 1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20813"/>
            <a:ext cx="4298950" cy="2871787"/>
          </a:xfrm>
        </p:spPr>
      </p:pic>
      <p:sp>
        <p:nvSpPr>
          <p:cNvPr id="71685" name="Content Placeholder 7"/>
          <p:cNvSpPr>
            <a:spLocks noGrp="1"/>
          </p:cNvSpPr>
          <p:nvPr>
            <p:ph sz="half" idx="4294967295"/>
          </p:nvPr>
        </p:nvSpPr>
        <p:spPr>
          <a:xfrm>
            <a:off x="179388" y="4292600"/>
            <a:ext cx="4537075" cy="165735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GB" sz="2000"/>
              <a:t>Unlike other crab designs, the 4 rod cavity has high electric fields.</a:t>
            </a:r>
          </a:p>
          <a:p>
            <a:r>
              <a:rPr lang="en-GB" sz="2000"/>
              <a:t>Cavity rod shape has been optimised to keep E and B field within tolerable limits.</a:t>
            </a:r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3" cstate="print"/>
          <a:srcRect r="40303"/>
          <a:stretch>
            <a:fillRect/>
          </a:stretch>
        </p:blipFill>
        <p:spPr bwMode="auto">
          <a:xfrm>
            <a:off x="4716463" y="1428750"/>
            <a:ext cx="4248150" cy="387191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B</a:t>
            </a:r>
            <a:r>
              <a:rPr lang="en-GB" baseline="-25000"/>
              <a:t>max</a:t>
            </a:r>
            <a:r>
              <a:rPr lang="en-GB"/>
              <a:t> vs. Elliptical Base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12875"/>
            <a:ext cx="4067175" cy="39719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2000"/>
              <a:t>Further decreases in surface magnetic field can be made by using an elliptical base.</a:t>
            </a:r>
          </a:p>
          <a:p>
            <a:pPr>
              <a:lnSpc>
                <a:spcPct val="80000"/>
              </a:lnSpc>
            </a:pPr>
            <a:r>
              <a:rPr lang="en-GB" sz="2000"/>
              <a:t>Oval breadth allows increase in rod base size without disproportionate  increasing interaction with outer can</a:t>
            </a:r>
          </a:p>
          <a:p>
            <a:pPr>
              <a:lnSpc>
                <a:spcPct val="80000"/>
              </a:lnSpc>
            </a:pPr>
            <a:r>
              <a:rPr lang="en-GB" sz="2000"/>
              <a:t>Small breadth leads to field enhancement down the side of the rods</a:t>
            </a:r>
            <a:endParaRPr lang="en-US" sz="2000"/>
          </a:p>
        </p:txBody>
      </p:sp>
      <p:pic>
        <p:nvPicPr>
          <p:cNvPr id="18227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3530600"/>
            <a:ext cx="485933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7" name="Picture 2"/>
          <p:cNvPicPr>
            <a:picLocks noChangeAspect="1" noChangeArrowheads="1"/>
          </p:cNvPicPr>
          <p:nvPr/>
        </p:nvPicPr>
        <p:blipFill>
          <a:blip r:embed="rId3" cstate="print"/>
          <a:srcRect l="24380" r="19891" b="48659"/>
          <a:stretch>
            <a:fillRect/>
          </a:stretch>
        </p:blipFill>
        <p:spPr bwMode="auto">
          <a:xfrm>
            <a:off x="857250" y="4365625"/>
            <a:ext cx="25717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1484313" y="5080000"/>
            <a:ext cx="1158875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2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96975"/>
            <a:ext cx="36068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412875"/>
            <a:ext cx="38163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29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E</a:t>
            </a:r>
            <a:r>
              <a:rPr lang="en-GB" baseline="-25000"/>
              <a:t>max</a:t>
            </a:r>
            <a:r>
              <a:rPr lang="en-GB"/>
              <a:t> vs. Tip width</a:t>
            </a:r>
            <a:endParaRPr lang="en-US"/>
          </a:p>
        </p:txBody>
      </p:sp>
      <p:sp>
        <p:nvSpPr>
          <p:cNvPr id="183300" name="Content Placeholder 2"/>
          <p:cNvSpPr>
            <a:spLocks noGrp="1"/>
          </p:cNvSpPr>
          <p:nvPr>
            <p:ph idx="4294967295"/>
          </p:nvPr>
        </p:nvSpPr>
        <p:spPr>
          <a:xfrm>
            <a:off x="2700338" y="5314950"/>
            <a:ext cx="6443662" cy="1543050"/>
          </a:xfrm>
          <a:solidFill>
            <a:schemeClr val="bg1"/>
          </a:solidFill>
        </p:spPr>
        <p:txBody>
          <a:bodyPr/>
          <a:lstStyle/>
          <a:p>
            <a:r>
              <a:rPr lang="en-GB" sz="2000"/>
              <a:t>Tip mostly concerned with electric field.</a:t>
            </a:r>
          </a:p>
          <a:p>
            <a:r>
              <a:rPr lang="en-GB" sz="2000"/>
              <a:t>A sharp tip will cause field enhancement.</a:t>
            </a:r>
          </a:p>
          <a:p>
            <a:r>
              <a:rPr lang="en-GB" sz="2000"/>
              <a:t>Increased tip width decreases peak surface electric field but also will decrease deflecting field.</a:t>
            </a:r>
            <a:endParaRPr lang="en-US" sz="2000"/>
          </a:p>
        </p:txBody>
      </p:sp>
      <p:pic>
        <p:nvPicPr>
          <p:cNvPr id="18330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412875"/>
            <a:ext cx="4795838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2" name="Picture 2"/>
          <p:cNvPicPr>
            <a:picLocks noChangeAspect="1" noChangeArrowheads="1"/>
          </p:cNvPicPr>
          <p:nvPr/>
        </p:nvPicPr>
        <p:blipFill>
          <a:blip r:embed="rId4" cstate="print"/>
          <a:srcRect l="24380" r="19891" b="48659"/>
          <a:stretch>
            <a:fillRect/>
          </a:stretch>
        </p:blipFill>
        <p:spPr bwMode="auto">
          <a:xfrm>
            <a:off x="179388" y="4437063"/>
            <a:ext cx="257175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412875"/>
            <a:ext cx="3851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4" name="Line 8"/>
          <p:cNvSpPr>
            <a:spLocks noChangeShapeType="1"/>
          </p:cNvSpPr>
          <p:nvPr/>
        </p:nvSpPr>
        <p:spPr bwMode="auto">
          <a:xfrm flipH="1">
            <a:off x="899592" y="5157191"/>
            <a:ext cx="1008112" cy="1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Kidney shaped rods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1412776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Wide rods give pure dipoles but oval rods have strong </a:t>
            </a:r>
            <a:r>
              <a:rPr lang="en-GB" sz="2400" dirty="0" err="1" smtClean="0"/>
              <a:t>sextupole</a:t>
            </a:r>
            <a:r>
              <a:rPr lang="en-GB" sz="2400" dirty="0" smtClean="0"/>
              <a:t> components. Making the rods kidney shaped can compensate for this.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 l="33101" t="4389" r="31609" b="5638"/>
          <a:stretch>
            <a:fillRect/>
          </a:stretch>
        </p:blipFill>
        <p:spPr bwMode="auto">
          <a:xfrm>
            <a:off x="251520" y="4293096"/>
            <a:ext cx="2095273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 cstate="print"/>
          <a:srcRect l="32615" r="32088"/>
          <a:stretch>
            <a:fillRect/>
          </a:stretch>
        </p:blipFill>
        <p:spPr bwMode="auto">
          <a:xfrm>
            <a:off x="5652120" y="2420888"/>
            <a:ext cx="3214869" cy="437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4" cstate="print"/>
          <a:srcRect l="7290" r="19744" b="17317"/>
          <a:stretch>
            <a:fillRect/>
          </a:stretch>
        </p:blipFill>
        <p:spPr bwMode="auto">
          <a:xfrm>
            <a:off x="755576" y="2276872"/>
            <a:ext cx="3384376" cy="207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Notched Right Arrow 13"/>
          <p:cNvSpPr/>
          <p:nvPr/>
        </p:nvSpPr>
        <p:spPr>
          <a:xfrm>
            <a:off x="2915816" y="4005064"/>
            <a:ext cx="2952328" cy="172819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919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Sextupole</a:t>
            </a:r>
            <a:r>
              <a:rPr lang="en-GB" dirty="0" smtClean="0"/>
              <a:t> Component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5" y="1188719"/>
            <a:ext cx="3983938" cy="534924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Due to symmetry the 4R cavity doesn’t have even components to the crab kick (monopole, </a:t>
            </a:r>
            <a:r>
              <a:rPr lang="en-GB" dirty="0" err="1" smtClean="0"/>
              <a:t>quadrupole</a:t>
            </a:r>
            <a:r>
              <a:rPr lang="en-GB" dirty="0" smtClean="0"/>
              <a:t>, </a:t>
            </a:r>
            <a:r>
              <a:rPr lang="en-GB" dirty="0" err="1" smtClean="0"/>
              <a:t>octopole</a:t>
            </a:r>
            <a:r>
              <a:rPr lang="en-GB" dirty="0" smtClean="0"/>
              <a:t> etc)</a:t>
            </a:r>
          </a:p>
          <a:p>
            <a:r>
              <a:rPr lang="en-GB" dirty="0" smtClean="0"/>
              <a:t>The dominant error term comes from the </a:t>
            </a:r>
            <a:r>
              <a:rPr lang="en-GB" dirty="0" err="1" smtClean="0"/>
              <a:t>sextupole</a:t>
            </a:r>
            <a:r>
              <a:rPr lang="en-GB" dirty="0" smtClean="0"/>
              <a:t> component (m=3).</a:t>
            </a:r>
          </a:p>
          <a:p>
            <a:r>
              <a:rPr lang="en-GB" dirty="0" smtClean="0"/>
              <a:t>The m=3 term of a simplified shape was studied.</a:t>
            </a:r>
          </a:p>
          <a:p>
            <a:r>
              <a:rPr lang="en-GB" dirty="0" smtClean="0"/>
              <a:t>It can be seen that the m=3 term can be reduced to zero by simply modifying the angle of the focusing electrodes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4953" y="2926076"/>
            <a:ext cx="4949047" cy="374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051" y="1076494"/>
            <a:ext cx="4004749" cy="192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2339</Words>
  <Application>Microsoft Office PowerPoint</Application>
  <PresentationFormat>On-screen Show (4:3)</PresentationFormat>
  <Paragraphs>326</Paragraphs>
  <Slides>46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4-Rod Design and PoP Test Results</vt:lpstr>
      <vt:lpstr>Cavity Design Team</vt:lpstr>
      <vt:lpstr>Initial Studies for a Compact CC</vt:lpstr>
      <vt:lpstr>4R crab cavity – Cockcroft - Jlab</vt:lpstr>
      <vt:lpstr>Optimisation of cavity</vt:lpstr>
      <vt:lpstr>Bmax vs. Elliptical Base</vt:lpstr>
      <vt:lpstr>Emax vs. Tip width</vt:lpstr>
      <vt:lpstr>Kidney shaped rods</vt:lpstr>
      <vt:lpstr>Sextupole Component</vt:lpstr>
      <vt:lpstr>R/Q for LOM and crabbing mode vs rod width</vt:lpstr>
      <vt:lpstr>Tunability vs Rod width</vt:lpstr>
      <vt:lpstr>Final Cavity Shape</vt:lpstr>
      <vt:lpstr>200 MHz option</vt:lpstr>
      <vt:lpstr>Lorentz force detuning</vt:lpstr>
      <vt:lpstr>Slide 15</vt:lpstr>
      <vt:lpstr>Slide 16</vt:lpstr>
      <vt:lpstr>Manufacture of the proof-of-principle cavity</vt:lpstr>
      <vt:lpstr>Slide 18</vt:lpstr>
      <vt:lpstr>Mechanical Design</vt:lpstr>
      <vt:lpstr>Parts after trimming and final polishing</vt:lpstr>
      <vt:lpstr>Cavity Welding</vt:lpstr>
      <vt:lpstr>4 Rod prototype built</vt:lpstr>
      <vt:lpstr>1st Tests</vt:lpstr>
      <vt:lpstr>Cavity Vacuum</vt:lpstr>
      <vt:lpstr>Leak Tests</vt:lpstr>
      <vt:lpstr>2nd Test results  </vt:lpstr>
      <vt:lpstr>Stainless Steel FPC</vt:lpstr>
      <vt:lpstr>Cavity welds</vt:lpstr>
      <vt:lpstr>Endoscope</vt:lpstr>
      <vt:lpstr>HPR through side ports</vt:lpstr>
      <vt:lpstr>Lower Order Mode</vt:lpstr>
      <vt:lpstr>LOM coupler</vt:lpstr>
      <vt:lpstr>Horizontal HOM coupler</vt:lpstr>
      <vt:lpstr>440 MHz mode</vt:lpstr>
      <vt:lpstr>New Horizontal HOM</vt:lpstr>
      <vt:lpstr>Extra HOM Coupler</vt:lpstr>
      <vt:lpstr>Vertical HOM coupler</vt:lpstr>
      <vt:lpstr>Frozen design April 2014</vt:lpstr>
      <vt:lpstr>Impedance (update)</vt:lpstr>
      <vt:lpstr>Couplers affect on Multipoles</vt:lpstr>
      <vt:lpstr>Peak fields on couplers</vt:lpstr>
      <vt:lpstr>Heat load on FPC</vt:lpstr>
      <vt:lpstr>Heat load on couplers</vt:lpstr>
      <vt:lpstr>LOM mode heating</vt:lpstr>
      <vt:lpstr>Heat Loads</vt:lpstr>
      <vt:lpstr>Conclusion</vt:lpstr>
    </vt:vector>
  </TitlesOfParts>
  <Company>Lancaster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Graemeburt32</dc:creator>
  <cp:lastModifiedBy>Graemeburt32</cp:lastModifiedBy>
  <cp:revision>33</cp:revision>
  <dcterms:created xsi:type="dcterms:W3CDTF">2014-04-28T12:21:45Z</dcterms:created>
  <dcterms:modified xsi:type="dcterms:W3CDTF">2014-05-05T15:32:37Z</dcterms:modified>
</cp:coreProperties>
</file>