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39"/>
  </p:notesMasterIdLst>
  <p:handoutMasterIdLst>
    <p:handoutMasterId r:id="rId40"/>
  </p:handoutMasterIdLst>
  <p:sldIdLst>
    <p:sldId id="257" r:id="rId2"/>
    <p:sldId id="258" r:id="rId3"/>
    <p:sldId id="313" r:id="rId4"/>
    <p:sldId id="327" r:id="rId5"/>
    <p:sldId id="328" r:id="rId6"/>
    <p:sldId id="356" r:id="rId7"/>
    <p:sldId id="344" r:id="rId8"/>
    <p:sldId id="332" r:id="rId9"/>
    <p:sldId id="343" r:id="rId10"/>
    <p:sldId id="330" r:id="rId11"/>
    <p:sldId id="331" r:id="rId12"/>
    <p:sldId id="314" r:id="rId13"/>
    <p:sldId id="336" r:id="rId14"/>
    <p:sldId id="335" r:id="rId15"/>
    <p:sldId id="341" r:id="rId16"/>
    <p:sldId id="355" r:id="rId17"/>
    <p:sldId id="320" r:id="rId18"/>
    <p:sldId id="324" r:id="rId19"/>
    <p:sldId id="362" r:id="rId20"/>
    <p:sldId id="349" r:id="rId21"/>
    <p:sldId id="367" r:id="rId22"/>
    <p:sldId id="352" r:id="rId23"/>
    <p:sldId id="364" r:id="rId24"/>
    <p:sldId id="350" r:id="rId25"/>
    <p:sldId id="357" r:id="rId26"/>
    <p:sldId id="361" r:id="rId27"/>
    <p:sldId id="358" r:id="rId28"/>
    <p:sldId id="363" r:id="rId29"/>
    <p:sldId id="342" r:id="rId30"/>
    <p:sldId id="321" r:id="rId31"/>
    <p:sldId id="346" r:id="rId32"/>
    <p:sldId id="348" r:id="rId33"/>
    <p:sldId id="307" r:id="rId34"/>
    <p:sldId id="351" r:id="rId35"/>
    <p:sldId id="353" r:id="rId36"/>
    <p:sldId id="334" r:id="rId37"/>
    <p:sldId id="366" r:id="rId38"/>
  </p:sldIdLst>
  <p:sldSz cx="9144000" cy="6858000" type="screen4x3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FEDA"/>
    <a:srgbClr val="EBFFB3"/>
    <a:srgbClr val="CCFF99"/>
    <a:srgbClr val="1D4F9F"/>
    <a:srgbClr val="25408B"/>
    <a:srgbClr val="000000"/>
    <a:srgbClr val="FF9900"/>
    <a:srgbClr val="006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6" autoAdjust="0"/>
    <p:restoredTop sz="99340" autoAdjust="0"/>
  </p:normalViewPr>
  <p:slideViewPr>
    <p:cSldViewPr snapToGrid="0">
      <p:cViewPr>
        <p:scale>
          <a:sx n="99" d="100"/>
          <a:sy n="99" d="100"/>
        </p:scale>
        <p:origin x="-1192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2" d="100"/>
        <a:sy n="142" d="100"/>
      </p:scale>
      <p:origin x="0" y="8056"/>
    </p:cViewPr>
  </p:sorterViewPr>
  <p:notesViewPr>
    <p:cSldViewPr snapToGrid="0" snapToObjects="1">
      <p:cViewPr varScale="1">
        <p:scale>
          <a:sx n="66" d="100"/>
          <a:sy n="66" d="100"/>
        </p:scale>
        <p:origin x="-3288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C05DB0-A263-4E49-A0E3-D4DDF2DC8DB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7E47200-BEEB-42EF-8154-94A0CDFBC55B}">
      <dgm:prSet phldrT="[Text]" custT="1"/>
      <dgm:spPr>
        <a:noFill/>
        <a:ln w="12700">
          <a:solidFill>
            <a:schemeClr val="tx1"/>
          </a:solidFill>
        </a:ln>
      </dgm:spPr>
      <dgm:t>
        <a:bodyPr/>
        <a:lstStyle/>
        <a:p>
          <a:r>
            <a:rPr lang="en-US" sz="1200" baseline="0" dirty="0" smtClean="0">
              <a:solidFill>
                <a:schemeClr val="tx1"/>
              </a:solidFill>
            </a:rPr>
            <a:t>EM design optimization</a:t>
          </a:r>
          <a:endParaRPr lang="en-US" sz="1200" baseline="0" dirty="0">
            <a:solidFill>
              <a:schemeClr val="tx1"/>
            </a:solidFill>
          </a:endParaRPr>
        </a:p>
      </dgm:t>
    </dgm:pt>
    <dgm:pt modelId="{79122C8E-E427-46E9-B1A6-120A0DBE5832}" type="parTrans" cxnId="{2FEE3672-5F48-4C7D-98CF-DA5600968A41}">
      <dgm:prSet/>
      <dgm:spPr/>
      <dgm:t>
        <a:bodyPr/>
        <a:lstStyle/>
        <a:p>
          <a:endParaRPr lang="en-US" sz="1200"/>
        </a:p>
      </dgm:t>
    </dgm:pt>
    <dgm:pt modelId="{B1CB5A10-85D7-4152-AFBA-D384E180B5D0}" type="sibTrans" cxnId="{2FEE3672-5F48-4C7D-98CF-DA5600968A41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sz="1200"/>
        </a:p>
      </dgm:t>
    </dgm:pt>
    <dgm:pt modelId="{29C62179-9460-4B50-A548-D14B6C526005}">
      <dgm:prSet phldrT="[Text]" custT="1"/>
      <dgm:spPr>
        <a:noFill/>
        <a:ln w="12700">
          <a:solidFill>
            <a:schemeClr val="tx1"/>
          </a:solidFill>
        </a:ln>
      </dgm:spPr>
      <dgm:t>
        <a:bodyPr/>
        <a:lstStyle/>
        <a:p>
          <a:r>
            <a:rPr lang="en-US" sz="1200" baseline="0" dirty="0" smtClean="0">
              <a:solidFill>
                <a:schemeClr val="tx1"/>
              </a:solidFill>
            </a:rPr>
            <a:t>Structural check</a:t>
          </a:r>
        </a:p>
        <a:p>
          <a:r>
            <a:rPr lang="en-US" sz="1200" baseline="0" dirty="0" smtClean="0">
              <a:solidFill>
                <a:schemeClr val="tx1"/>
              </a:solidFill>
            </a:rPr>
            <a:t>Determine cavity thickness</a:t>
          </a:r>
        </a:p>
        <a:p>
          <a:r>
            <a:rPr lang="en-US" sz="1200" baseline="0" dirty="0" smtClean="0">
              <a:solidFill>
                <a:schemeClr val="tx1"/>
              </a:solidFill>
            </a:rPr>
            <a:t>/stiffeners</a:t>
          </a:r>
          <a:endParaRPr lang="en-US" sz="1200" baseline="0" dirty="0">
            <a:solidFill>
              <a:schemeClr val="tx1"/>
            </a:solidFill>
          </a:endParaRPr>
        </a:p>
      </dgm:t>
    </dgm:pt>
    <dgm:pt modelId="{1BE071C7-9707-4571-81FA-AC98BDAC5CF0}" type="parTrans" cxnId="{8F665880-90FA-4AD6-BA9D-FF2A189893F4}">
      <dgm:prSet/>
      <dgm:spPr/>
      <dgm:t>
        <a:bodyPr/>
        <a:lstStyle/>
        <a:p>
          <a:endParaRPr lang="en-US" sz="1200"/>
        </a:p>
      </dgm:t>
    </dgm:pt>
    <dgm:pt modelId="{E30DE4EC-B594-4A86-944C-6C0A9E196662}" type="sibTrans" cxnId="{8F665880-90FA-4AD6-BA9D-FF2A189893F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sz="1200"/>
        </a:p>
      </dgm:t>
    </dgm:pt>
    <dgm:pt modelId="{B6225985-88B4-4BF8-BD70-67BE7E495F7F}">
      <dgm:prSet phldrT="[Text]" custT="1"/>
      <dgm:spPr>
        <a:noFill/>
        <a:ln w="12700">
          <a:solidFill>
            <a:schemeClr val="tx1"/>
          </a:solidFill>
        </a:ln>
      </dgm:spPr>
      <dgm:t>
        <a:bodyPr/>
        <a:lstStyle/>
        <a:p>
          <a:r>
            <a:rPr lang="en-US" sz="1200" baseline="0" dirty="0" smtClean="0">
              <a:solidFill>
                <a:schemeClr val="tx1"/>
              </a:solidFill>
            </a:rPr>
            <a:t>Lorentz force detuning, Tuning sensitivity, and pressure sensitivity  study</a:t>
          </a:r>
        </a:p>
      </dgm:t>
    </dgm:pt>
    <dgm:pt modelId="{E0F20BC9-CC4A-48BA-9F9B-B871B69ECBC5}" type="parTrans" cxnId="{B4569E91-5194-43D9-AB37-9C51464996AD}">
      <dgm:prSet/>
      <dgm:spPr/>
      <dgm:t>
        <a:bodyPr/>
        <a:lstStyle/>
        <a:p>
          <a:endParaRPr lang="en-US" sz="1200"/>
        </a:p>
      </dgm:t>
    </dgm:pt>
    <dgm:pt modelId="{DAF5FEE6-09C9-4969-9B81-C5951B09BDCD}" type="sibTrans" cxnId="{B4569E91-5194-43D9-AB37-9C51464996AD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sz="1200"/>
        </a:p>
      </dgm:t>
    </dgm:pt>
    <dgm:pt modelId="{E35A1B72-24C5-428C-B441-0DBC01721490}">
      <dgm:prSet custT="1"/>
      <dgm:spPr>
        <a:noFill/>
        <a:ln w="12700">
          <a:solidFill>
            <a:schemeClr val="tx1"/>
          </a:solidFill>
        </a:ln>
      </dgm:spPr>
      <dgm:t>
        <a:bodyPr/>
        <a:lstStyle/>
        <a:p>
          <a:r>
            <a:rPr lang="en-US" sz="1200" baseline="0" dirty="0" smtClean="0">
              <a:solidFill>
                <a:schemeClr val="tx1"/>
              </a:solidFill>
            </a:rPr>
            <a:t>Stiffening optimization</a:t>
          </a:r>
          <a:endParaRPr lang="en-US" sz="1200" baseline="0" dirty="0">
            <a:solidFill>
              <a:schemeClr val="tx1"/>
            </a:solidFill>
          </a:endParaRPr>
        </a:p>
      </dgm:t>
    </dgm:pt>
    <dgm:pt modelId="{2C3968FF-30E4-4BB9-BBBB-E013ACD363B7}" type="parTrans" cxnId="{50BC4B72-802A-4C54-9A0A-142676177C56}">
      <dgm:prSet/>
      <dgm:spPr/>
      <dgm:t>
        <a:bodyPr/>
        <a:lstStyle/>
        <a:p>
          <a:endParaRPr lang="en-US" sz="1200"/>
        </a:p>
      </dgm:t>
    </dgm:pt>
    <dgm:pt modelId="{98192591-9C3A-4A4C-A95D-F3156A22C9B6}" type="sibTrans" cxnId="{50BC4B72-802A-4C54-9A0A-142676177C5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sz="1200"/>
        </a:p>
      </dgm:t>
    </dgm:pt>
    <dgm:pt modelId="{C45CA1B1-21E5-456E-A5CF-3B8367856363}">
      <dgm:prSet custT="1"/>
      <dgm:spPr>
        <a:noFill/>
        <a:ln w="12700"/>
      </dgm:spPr>
      <dgm:t>
        <a:bodyPr/>
        <a:lstStyle/>
        <a:p>
          <a:r>
            <a:rPr lang="en-US" sz="1200" baseline="0" dirty="0" smtClean="0">
              <a:solidFill>
                <a:schemeClr val="tx1"/>
              </a:solidFill>
            </a:rPr>
            <a:t>Helium vessel design</a:t>
          </a:r>
          <a:endParaRPr lang="en-US" sz="1200" baseline="0" dirty="0">
            <a:solidFill>
              <a:schemeClr val="tx1"/>
            </a:solidFill>
          </a:endParaRPr>
        </a:p>
      </dgm:t>
    </dgm:pt>
    <dgm:pt modelId="{3A555C53-E90E-4026-AAFD-C2B7E81A0604}" type="parTrans" cxnId="{DE14C936-D3ED-4AD4-8876-23C3C99F6D8F}">
      <dgm:prSet/>
      <dgm:spPr/>
      <dgm:t>
        <a:bodyPr/>
        <a:lstStyle/>
        <a:p>
          <a:endParaRPr lang="en-US" sz="1200"/>
        </a:p>
      </dgm:t>
    </dgm:pt>
    <dgm:pt modelId="{9B7A7A3D-3E77-4221-85B1-50D240089207}" type="sibTrans" cxnId="{DE14C936-D3ED-4AD4-8876-23C3C99F6D8F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sz="1200"/>
        </a:p>
      </dgm:t>
    </dgm:pt>
    <dgm:pt modelId="{A37484FE-62BD-4879-B36F-1084CA240A77}">
      <dgm:prSet custT="1"/>
      <dgm:spPr>
        <a:noFill/>
        <a:ln w="12700"/>
      </dgm:spPr>
      <dgm:t>
        <a:bodyPr/>
        <a:lstStyle/>
        <a:p>
          <a:r>
            <a:rPr lang="en-US" sz="1200" baseline="0" dirty="0" smtClean="0">
              <a:solidFill>
                <a:schemeClr val="tx1"/>
              </a:solidFill>
            </a:rPr>
            <a:t>Structural study including Helium vessel</a:t>
          </a:r>
          <a:endParaRPr lang="en-US" sz="1200" baseline="0" dirty="0">
            <a:solidFill>
              <a:schemeClr val="tx1"/>
            </a:solidFill>
          </a:endParaRPr>
        </a:p>
      </dgm:t>
    </dgm:pt>
    <dgm:pt modelId="{5EA27135-CFFF-4DF4-8B12-E9F6C2D0E2FB}" type="parTrans" cxnId="{2114F733-E8B5-42EF-96D2-B8FD259A216A}">
      <dgm:prSet/>
      <dgm:spPr/>
      <dgm:t>
        <a:bodyPr/>
        <a:lstStyle/>
        <a:p>
          <a:endParaRPr lang="en-US" sz="1200"/>
        </a:p>
      </dgm:t>
    </dgm:pt>
    <dgm:pt modelId="{02083674-1039-49AE-9ADF-20B4D9127BB9}" type="sibTrans" cxnId="{2114F733-E8B5-42EF-96D2-B8FD259A216A}">
      <dgm:prSet/>
      <dgm:spPr/>
      <dgm:t>
        <a:bodyPr/>
        <a:lstStyle/>
        <a:p>
          <a:endParaRPr lang="en-US" sz="1200"/>
        </a:p>
      </dgm:t>
    </dgm:pt>
    <dgm:pt modelId="{2679336C-E9AA-48CD-AAA4-BCA801EE054E}" type="pres">
      <dgm:prSet presAssocID="{FCC05DB0-A263-4E49-A0E3-D4DDF2DC8DB3}" presName="Name0" presStyleCnt="0">
        <dgm:presLayoutVars>
          <dgm:dir/>
          <dgm:resizeHandles val="exact"/>
        </dgm:presLayoutVars>
      </dgm:prSet>
      <dgm:spPr/>
    </dgm:pt>
    <dgm:pt modelId="{1414848E-93FF-4888-8CE1-43FBAF2787FD}" type="pres">
      <dgm:prSet presAssocID="{D7E47200-BEEB-42EF-8154-94A0CDFBC55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7EE848-3652-4489-A5CD-5FB895F4C89F}" type="pres">
      <dgm:prSet presAssocID="{B1CB5A10-85D7-4152-AFBA-D384E180B5D0}" presName="sibTrans" presStyleLbl="sibTrans2D1" presStyleIdx="0" presStyleCnt="5"/>
      <dgm:spPr/>
      <dgm:t>
        <a:bodyPr/>
        <a:lstStyle/>
        <a:p>
          <a:endParaRPr lang="en-US"/>
        </a:p>
      </dgm:t>
    </dgm:pt>
    <dgm:pt modelId="{277613EA-A029-41B3-9765-35BB020AD3C3}" type="pres">
      <dgm:prSet presAssocID="{B1CB5A10-85D7-4152-AFBA-D384E180B5D0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5E252B64-8AB5-4BBF-8584-74183AE87EF3}" type="pres">
      <dgm:prSet presAssocID="{29C62179-9460-4B50-A548-D14B6C52600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14F6E2-442E-4B2E-B7F0-F95BF60FCD30}" type="pres">
      <dgm:prSet presAssocID="{E30DE4EC-B594-4A86-944C-6C0A9E196662}" presName="sibTrans" presStyleLbl="sibTrans2D1" presStyleIdx="1" presStyleCnt="5"/>
      <dgm:spPr/>
      <dgm:t>
        <a:bodyPr/>
        <a:lstStyle/>
        <a:p>
          <a:endParaRPr lang="en-US"/>
        </a:p>
      </dgm:t>
    </dgm:pt>
    <dgm:pt modelId="{5496B0F2-9682-4016-BB18-AFEED07E85F9}" type="pres">
      <dgm:prSet presAssocID="{E30DE4EC-B594-4A86-944C-6C0A9E19666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9FD6BA4C-AA73-40B6-B2E0-ACDC27E15561}" type="pres">
      <dgm:prSet presAssocID="{B6225985-88B4-4BF8-BD70-67BE7E495F7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D6DFC-6429-475A-98C6-C6845AD02E2D}" type="pres">
      <dgm:prSet presAssocID="{DAF5FEE6-09C9-4969-9B81-C5951B09BDCD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2A822DF-35F4-4FBE-88C0-680C29061DA6}" type="pres">
      <dgm:prSet presAssocID="{DAF5FEE6-09C9-4969-9B81-C5951B09BDCD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3C4618DA-13F9-4A78-ACF8-B13F4445EFD8}" type="pres">
      <dgm:prSet presAssocID="{E35A1B72-24C5-428C-B441-0DBC01721490}" presName="node" presStyleLbl="node1" presStyleIdx="3" presStyleCnt="6" custLinFactX="-100000" custLinFactY="62755" custLinFactNeighborX="-10011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E2CB48-DEA4-4F11-B91E-67FFFC62E3BF}" type="pres">
      <dgm:prSet presAssocID="{98192591-9C3A-4A4C-A95D-F3156A22C9B6}" presName="sibTrans" presStyleLbl="sibTrans2D1" presStyleIdx="3" presStyleCnt="5"/>
      <dgm:spPr/>
      <dgm:t>
        <a:bodyPr/>
        <a:lstStyle/>
        <a:p>
          <a:endParaRPr lang="en-US"/>
        </a:p>
      </dgm:t>
    </dgm:pt>
    <dgm:pt modelId="{33355256-ECD6-4793-A72F-A583664AEA6D}" type="pres">
      <dgm:prSet presAssocID="{98192591-9C3A-4A4C-A95D-F3156A22C9B6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DAD09C00-1035-44CD-8B85-901A76CE27C2}" type="pres">
      <dgm:prSet presAssocID="{C45CA1B1-21E5-456E-A5CF-3B8367856363}" presName="node" presStyleLbl="node1" presStyleIdx="4" presStyleCnt="6" custLinFactX="-98055" custLinFactY="63211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5873A-3946-480A-ACF1-1F2583A473E1}" type="pres">
      <dgm:prSet presAssocID="{9B7A7A3D-3E77-4221-85B1-50D240089207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204772D-7B79-45C2-AABC-B55CFFBF7C54}" type="pres">
      <dgm:prSet presAssocID="{9B7A7A3D-3E77-4221-85B1-50D240089207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3C233F3D-A75D-4FBD-9290-DA09BB651A35}" type="pres">
      <dgm:prSet presAssocID="{A37484FE-62BD-4879-B36F-1084CA240A77}" presName="node" presStyleLbl="node1" presStyleIdx="5" presStyleCnt="6" custLinFactX="-97300" custLinFactY="64033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732BA8-B7E8-4A14-993A-35F93FAC3A7D}" type="presOf" srcId="{A37484FE-62BD-4879-B36F-1084CA240A77}" destId="{3C233F3D-A75D-4FBD-9290-DA09BB651A35}" srcOrd="0" destOrd="0" presId="urn:microsoft.com/office/officeart/2005/8/layout/process1"/>
    <dgm:cxn modelId="{7304F55E-80F2-41CE-BF85-B5E42E48C436}" type="presOf" srcId="{E35A1B72-24C5-428C-B441-0DBC01721490}" destId="{3C4618DA-13F9-4A78-ACF8-B13F4445EFD8}" srcOrd="0" destOrd="0" presId="urn:microsoft.com/office/officeart/2005/8/layout/process1"/>
    <dgm:cxn modelId="{5AAC7AD1-E563-4C57-A0CC-7C6F725FEEBA}" type="presOf" srcId="{E30DE4EC-B594-4A86-944C-6C0A9E196662}" destId="{5496B0F2-9682-4016-BB18-AFEED07E85F9}" srcOrd="1" destOrd="0" presId="urn:microsoft.com/office/officeart/2005/8/layout/process1"/>
    <dgm:cxn modelId="{C7C34DD6-9410-408A-B301-DE5A6F6CDC4E}" type="presOf" srcId="{B1CB5A10-85D7-4152-AFBA-D384E180B5D0}" destId="{CB7EE848-3652-4489-A5CD-5FB895F4C89F}" srcOrd="0" destOrd="0" presId="urn:microsoft.com/office/officeart/2005/8/layout/process1"/>
    <dgm:cxn modelId="{41A7D1AB-7462-49CF-81F5-98B5BEF29763}" type="presOf" srcId="{E30DE4EC-B594-4A86-944C-6C0A9E196662}" destId="{5A14F6E2-442E-4B2E-B7F0-F95BF60FCD30}" srcOrd="0" destOrd="0" presId="urn:microsoft.com/office/officeart/2005/8/layout/process1"/>
    <dgm:cxn modelId="{DE14C936-D3ED-4AD4-8876-23C3C99F6D8F}" srcId="{FCC05DB0-A263-4E49-A0E3-D4DDF2DC8DB3}" destId="{C45CA1B1-21E5-456E-A5CF-3B8367856363}" srcOrd="4" destOrd="0" parTransId="{3A555C53-E90E-4026-AAFD-C2B7E81A0604}" sibTransId="{9B7A7A3D-3E77-4221-85B1-50D240089207}"/>
    <dgm:cxn modelId="{E5550CBD-F03A-4927-AEC2-0EA228562690}" type="presOf" srcId="{DAF5FEE6-09C9-4969-9B81-C5951B09BDCD}" destId="{62A822DF-35F4-4FBE-88C0-680C29061DA6}" srcOrd="1" destOrd="0" presId="urn:microsoft.com/office/officeart/2005/8/layout/process1"/>
    <dgm:cxn modelId="{263A84A6-57A4-4CEF-B1C8-B34165F979A9}" type="presOf" srcId="{9B7A7A3D-3E77-4221-85B1-50D240089207}" destId="{EA85873A-3946-480A-ACF1-1F2583A473E1}" srcOrd="0" destOrd="0" presId="urn:microsoft.com/office/officeart/2005/8/layout/process1"/>
    <dgm:cxn modelId="{5C86FA51-5FE6-4779-9B26-94A6FC330A13}" type="presOf" srcId="{DAF5FEE6-09C9-4969-9B81-C5951B09BDCD}" destId="{EE4D6DFC-6429-475A-98C6-C6845AD02E2D}" srcOrd="0" destOrd="0" presId="urn:microsoft.com/office/officeart/2005/8/layout/process1"/>
    <dgm:cxn modelId="{D1479E8C-34C0-4FA3-84FC-2AD5A95E82C5}" type="presOf" srcId="{9B7A7A3D-3E77-4221-85B1-50D240089207}" destId="{3204772D-7B79-45C2-AABC-B55CFFBF7C54}" srcOrd="1" destOrd="0" presId="urn:microsoft.com/office/officeart/2005/8/layout/process1"/>
    <dgm:cxn modelId="{659BEA2E-933B-4518-92B1-8A6802D73812}" type="presOf" srcId="{D7E47200-BEEB-42EF-8154-94A0CDFBC55B}" destId="{1414848E-93FF-4888-8CE1-43FBAF2787FD}" srcOrd="0" destOrd="0" presId="urn:microsoft.com/office/officeart/2005/8/layout/process1"/>
    <dgm:cxn modelId="{50BC4B72-802A-4C54-9A0A-142676177C56}" srcId="{FCC05DB0-A263-4E49-A0E3-D4DDF2DC8DB3}" destId="{E35A1B72-24C5-428C-B441-0DBC01721490}" srcOrd="3" destOrd="0" parTransId="{2C3968FF-30E4-4BB9-BBBB-E013ACD363B7}" sibTransId="{98192591-9C3A-4A4C-A95D-F3156A22C9B6}"/>
    <dgm:cxn modelId="{C339AE86-1E61-4D2A-BA76-F5DB46316ED3}" type="presOf" srcId="{B1CB5A10-85D7-4152-AFBA-D384E180B5D0}" destId="{277613EA-A029-41B3-9765-35BB020AD3C3}" srcOrd="1" destOrd="0" presId="urn:microsoft.com/office/officeart/2005/8/layout/process1"/>
    <dgm:cxn modelId="{D94B408F-C5BE-41FF-9732-0C2E326A2D5B}" type="presOf" srcId="{C45CA1B1-21E5-456E-A5CF-3B8367856363}" destId="{DAD09C00-1035-44CD-8B85-901A76CE27C2}" srcOrd="0" destOrd="0" presId="urn:microsoft.com/office/officeart/2005/8/layout/process1"/>
    <dgm:cxn modelId="{22CAD477-7C48-4400-8098-01CCB9E3D52D}" type="presOf" srcId="{29C62179-9460-4B50-A548-D14B6C526005}" destId="{5E252B64-8AB5-4BBF-8584-74183AE87EF3}" srcOrd="0" destOrd="0" presId="urn:microsoft.com/office/officeart/2005/8/layout/process1"/>
    <dgm:cxn modelId="{8F665880-90FA-4AD6-BA9D-FF2A189893F4}" srcId="{FCC05DB0-A263-4E49-A0E3-D4DDF2DC8DB3}" destId="{29C62179-9460-4B50-A548-D14B6C526005}" srcOrd="1" destOrd="0" parTransId="{1BE071C7-9707-4571-81FA-AC98BDAC5CF0}" sibTransId="{E30DE4EC-B594-4A86-944C-6C0A9E196662}"/>
    <dgm:cxn modelId="{2114F733-E8B5-42EF-96D2-B8FD259A216A}" srcId="{FCC05DB0-A263-4E49-A0E3-D4DDF2DC8DB3}" destId="{A37484FE-62BD-4879-B36F-1084CA240A77}" srcOrd="5" destOrd="0" parTransId="{5EA27135-CFFF-4DF4-8B12-E9F6C2D0E2FB}" sibTransId="{02083674-1039-49AE-9ADF-20B4D9127BB9}"/>
    <dgm:cxn modelId="{2FEE3672-5F48-4C7D-98CF-DA5600968A41}" srcId="{FCC05DB0-A263-4E49-A0E3-D4DDF2DC8DB3}" destId="{D7E47200-BEEB-42EF-8154-94A0CDFBC55B}" srcOrd="0" destOrd="0" parTransId="{79122C8E-E427-46E9-B1A6-120A0DBE5832}" sibTransId="{B1CB5A10-85D7-4152-AFBA-D384E180B5D0}"/>
    <dgm:cxn modelId="{CD9BAE9A-142C-42F7-804D-304BAE2EE542}" type="presOf" srcId="{FCC05DB0-A263-4E49-A0E3-D4DDF2DC8DB3}" destId="{2679336C-E9AA-48CD-AAA4-BCA801EE054E}" srcOrd="0" destOrd="0" presId="urn:microsoft.com/office/officeart/2005/8/layout/process1"/>
    <dgm:cxn modelId="{C5E89187-E77C-4384-942C-21AAB7308191}" type="presOf" srcId="{98192591-9C3A-4A4C-A95D-F3156A22C9B6}" destId="{73E2CB48-DEA4-4F11-B91E-67FFFC62E3BF}" srcOrd="0" destOrd="0" presId="urn:microsoft.com/office/officeart/2005/8/layout/process1"/>
    <dgm:cxn modelId="{1755B503-7196-4669-905F-C53A04FDDC70}" type="presOf" srcId="{98192591-9C3A-4A4C-A95D-F3156A22C9B6}" destId="{33355256-ECD6-4793-A72F-A583664AEA6D}" srcOrd="1" destOrd="0" presId="urn:microsoft.com/office/officeart/2005/8/layout/process1"/>
    <dgm:cxn modelId="{B4569E91-5194-43D9-AB37-9C51464996AD}" srcId="{FCC05DB0-A263-4E49-A0E3-D4DDF2DC8DB3}" destId="{B6225985-88B4-4BF8-BD70-67BE7E495F7F}" srcOrd="2" destOrd="0" parTransId="{E0F20BC9-CC4A-48BA-9F9B-B871B69ECBC5}" sibTransId="{DAF5FEE6-09C9-4969-9B81-C5951B09BDCD}"/>
    <dgm:cxn modelId="{E1BF9E54-5C99-4BE3-A719-4829E092D8E8}" type="presOf" srcId="{B6225985-88B4-4BF8-BD70-67BE7E495F7F}" destId="{9FD6BA4C-AA73-40B6-B2E0-ACDC27E15561}" srcOrd="0" destOrd="0" presId="urn:microsoft.com/office/officeart/2005/8/layout/process1"/>
    <dgm:cxn modelId="{CE35992E-14EB-4537-9827-BF72BB004DA5}" type="presParOf" srcId="{2679336C-E9AA-48CD-AAA4-BCA801EE054E}" destId="{1414848E-93FF-4888-8CE1-43FBAF2787FD}" srcOrd="0" destOrd="0" presId="urn:microsoft.com/office/officeart/2005/8/layout/process1"/>
    <dgm:cxn modelId="{650B236B-D452-47C8-86A7-24BDE69B1176}" type="presParOf" srcId="{2679336C-E9AA-48CD-AAA4-BCA801EE054E}" destId="{CB7EE848-3652-4489-A5CD-5FB895F4C89F}" srcOrd="1" destOrd="0" presId="urn:microsoft.com/office/officeart/2005/8/layout/process1"/>
    <dgm:cxn modelId="{C6ECB54B-D987-4416-80EA-280C6D1BA088}" type="presParOf" srcId="{CB7EE848-3652-4489-A5CD-5FB895F4C89F}" destId="{277613EA-A029-41B3-9765-35BB020AD3C3}" srcOrd="0" destOrd="0" presId="urn:microsoft.com/office/officeart/2005/8/layout/process1"/>
    <dgm:cxn modelId="{F63A534C-74D1-40B6-A86E-C0F79FA266BB}" type="presParOf" srcId="{2679336C-E9AA-48CD-AAA4-BCA801EE054E}" destId="{5E252B64-8AB5-4BBF-8584-74183AE87EF3}" srcOrd="2" destOrd="0" presId="urn:microsoft.com/office/officeart/2005/8/layout/process1"/>
    <dgm:cxn modelId="{2399E6F5-2E44-4AB1-9824-D31FF75683D2}" type="presParOf" srcId="{2679336C-E9AA-48CD-AAA4-BCA801EE054E}" destId="{5A14F6E2-442E-4B2E-B7F0-F95BF60FCD30}" srcOrd="3" destOrd="0" presId="urn:microsoft.com/office/officeart/2005/8/layout/process1"/>
    <dgm:cxn modelId="{A53DFF0B-845C-4DE7-A39C-7FA3FBAF79CC}" type="presParOf" srcId="{5A14F6E2-442E-4B2E-B7F0-F95BF60FCD30}" destId="{5496B0F2-9682-4016-BB18-AFEED07E85F9}" srcOrd="0" destOrd="0" presId="urn:microsoft.com/office/officeart/2005/8/layout/process1"/>
    <dgm:cxn modelId="{67F7396C-AC47-4624-BB2F-47FD883E7F31}" type="presParOf" srcId="{2679336C-E9AA-48CD-AAA4-BCA801EE054E}" destId="{9FD6BA4C-AA73-40B6-B2E0-ACDC27E15561}" srcOrd="4" destOrd="0" presId="urn:microsoft.com/office/officeart/2005/8/layout/process1"/>
    <dgm:cxn modelId="{3981A299-9AFF-435E-AB77-60A1DE868F6A}" type="presParOf" srcId="{2679336C-E9AA-48CD-AAA4-BCA801EE054E}" destId="{EE4D6DFC-6429-475A-98C6-C6845AD02E2D}" srcOrd="5" destOrd="0" presId="urn:microsoft.com/office/officeart/2005/8/layout/process1"/>
    <dgm:cxn modelId="{16545A21-8C36-41AA-AB49-AB4972CF164C}" type="presParOf" srcId="{EE4D6DFC-6429-475A-98C6-C6845AD02E2D}" destId="{62A822DF-35F4-4FBE-88C0-680C29061DA6}" srcOrd="0" destOrd="0" presId="urn:microsoft.com/office/officeart/2005/8/layout/process1"/>
    <dgm:cxn modelId="{5B6D655D-828F-41D2-9ADC-4034A701AD92}" type="presParOf" srcId="{2679336C-E9AA-48CD-AAA4-BCA801EE054E}" destId="{3C4618DA-13F9-4A78-ACF8-B13F4445EFD8}" srcOrd="6" destOrd="0" presId="urn:microsoft.com/office/officeart/2005/8/layout/process1"/>
    <dgm:cxn modelId="{AFF1CB07-FB2E-4915-89CB-5E6CFAF884AA}" type="presParOf" srcId="{2679336C-E9AA-48CD-AAA4-BCA801EE054E}" destId="{73E2CB48-DEA4-4F11-B91E-67FFFC62E3BF}" srcOrd="7" destOrd="0" presId="urn:microsoft.com/office/officeart/2005/8/layout/process1"/>
    <dgm:cxn modelId="{A329083A-13D7-4272-8F0D-DD050D0CC3D0}" type="presParOf" srcId="{73E2CB48-DEA4-4F11-B91E-67FFFC62E3BF}" destId="{33355256-ECD6-4793-A72F-A583664AEA6D}" srcOrd="0" destOrd="0" presId="urn:microsoft.com/office/officeart/2005/8/layout/process1"/>
    <dgm:cxn modelId="{973DC148-20AF-4459-86FE-AFC6A8CF4E28}" type="presParOf" srcId="{2679336C-E9AA-48CD-AAA4-BCA801EE054E}" destId="{DAD09C00-1035-44CD-8B85-901A76CE27C2}" srcOrd="8" destOrd="0" presId="urn:microsoft.com/office/officeart/2005/8/layout/process1"/>
    <dgm:cxn modelId="{EB915A6B-8C9E-48A9-BC62-76EF21EB762A}" type="presParOf" srcId="{2679336C-E9AA-48CD-AAA4-BCA801EE054E}" destId="{EA85873A-3946-480A-ACF1-1F2583A473E1}" srcOrd="9" destOrd="0" presId="urn:microsoft.com/office/officeart/2005/8/layout/process1"/>
    <dgm:cxn modelId="{D933ED67-C8FE-41FC-B6D4-7F85718B9342}" type="presParOf" srcId="{EA85873A-3946-480A-ACF1-1F2583A473E1}" destId="{3204772D-7B79-45C2-AABC-B55CFFBF7C54}" srcOrd="0" destOrd="0" presId="urn:microsoft.com/office/officeart/2005/8/layout/process1"/>
    <dgm:cxn modelId="{311D045F-7D6D-4765-84D5-A8BBF1D96CBB}" type="presParOf" srcId="{2679336C-E9AA-48CD-AAA4-BCA801EE054E}" destId="{3C233F3D-A75D-4FBD-9290-DA09BB651A35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24C79F-4754-4FCF-9CE0-58394E11F7F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A792C46-9D1B-49A1-8A95-109F00914D08}">
      <dgm:prSet phldrT="[Text]" custT="1"/>
      <dgm:spPr>
        <a:noFill/>
        <a:ln w="12700">
          <a:solidFill>
            <a:schemeClr val="tx1"/>
          </a:solidFill>
        </a:ln>
      </dgm:spPr>
      <dgm:t>
        <a:bodyPr/>
        <a:lstStyle/>
        <a:p>
          <a:r>
            <a:rPr lang="en-US" sz="1200" baseline="0" dirty="0" smtClean="0">
              <a:solidFill>
                <a:schemeClr val="tx1"/>
              </a:solidFill>
            </a:rPr>
            <a:t>Wave guide/</a:t>
          </a:r>
        </a:p>
        <a:p>
          <a:r>
            <a:rPr lang="en-US" sz="1200" baseline="0" dirty="0" smtClean="0">
              <a:solidFill>
                <a:schemeClr val="tx1"/>
              </a:solidFill>
            </a:rPr>
            <a:t>High pass filter</a:t>
          </a:r>
          <a:endParaRPr lang="en-US" sz="1200" baseline="0" dirty="0">
            <a:solidFill>
              <a:schemeClr val="tx1"/>
            </a:solidFill>
          </a:endParaRPr>
        </a:p>
      </dgm:t>
    </dgm:pt>
    <dgm:pt modelId="{9B72F998-B043-42F1-8B98-D0A025862911}" type="parTrans" cxnId="{FCCA73FE-5DCE-45E9-8007-1095FC2C0F04}">
      <dgm:prSet/>
      <dgm:spPr/>
      <dgm:t>
        <a:bodyPr/>
        <a:lstStyle/>
        <a:p>
          <a:endParaRPr lang="en-US" sz="1200"/>
        </a:p>
      </dgm:t>
    </dgm:pt>
    <dgm:pt modelId="{D6B563CD-EE0A-4B85-9500-58ED1151C3AC}" type="sibTrans" cxnId="{FCCA73FE-5DCE-45E9-8007-1095FC2C0F0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sz="1200"/>
        </a:p>
      </dgm:t>
    </dgm:pt>
    <dgm:pt modelId="{96F59184-25EB-4EFF-B5FA-B869FE9E61E3}">
      <dgm:prSet phldrT="[Text]" custT="1"/>
      <dgm:spPr>
        <a:noFill/>
        <a:ln w="12700">
          <a:solidFill>
            <a:schemeClr val="tx1"/>
          </a:solidFill>
        </a:ln>
      </dgm:spPr>
      <dgm:t>
        <a:bodyPr/>
        <a:lstStyle/>
        <a:p>
          <a:r>
            <a:rPr lang="en-US" sz="1200" baseline="0" dirty="0" smtClean="0">
              <a:solidFill>
                <a:schemeClr val="tx1"/>
              </a:solidFill>
            </a:rPr>
            <a:t>Down select by power requirement</a:t>
          </a:r>
        </a:p>
        <a:p>
          <a:r>
            <a:rPr lang="en-US" sz="1200" baseline="0" dirty="0" smtClean="0">
              <a:solidFill>
                <a:schemeClr val="tx1"/>
              </a:solidFill>
            </a:rPr>
            <a:t>/recommendation</a:t>
          </a:r>
          <a:endParaRPr lang="en-US" sz="1200" baseline="0" dirty="0">
            <a:solidFill>
              <a:schemeClr val="tx1"/>
            </a:solidFill>
          </a:endParaRPr>
        </a:p>
      </dgm:t>
    </dgm:pt>
    <dgm:pt modelId="{E35B1D8A-E02E-4995-B0E1-AE8CE99B00FD}" type="parTrans" cxnId="{E9785DAA-E859-4C51-86D4-251145EAD16B}">
      <dgm:prSet/>
      <dgm:spPr/>
      <dgm:t>
        <a:bodyPr/>
        <a:lstStyle/>
        <a:p>
          <a:endParaRPr lang="en-US" sz="1200"/>
        </a:p>
      </dgm:t>
    </dgm:pt>
    <dgm:pt modelId="{0471953D-885E-4304-A16F-190536989A43}" type="sibTrans" cxnId="{E9785DAA-E859-4C51-86D4-251145EAD16B}">
      <dgm:prSet/>
      <dgm:spPr/>
      <dgm:t>
        <a:bodyPr/>
        <a:lstStyle/>
        <a:p>
          <a:endParaRPr lang="en-US" sz="1200"/>
        </a:p>
      </dgm:t>
    </dgm:pt>
    <dgm:pt modelId="{BBF406C0-6969-495E-A526-AB42D31139BC}" type="pres">
      <dgm:prSet presAssocID="{1124C79F-4754-4FCF-9CE0-58394E11F7FF}" presName="Name0" presStyleCnt="0">
        <dgm:presLayoutVars>
          <dgm:dir/>
          <dgm:resizeHandles val="exact"/>
        </dgm:presLayoutVars>
      </dgm:prSet>
      <dgm:spPr/>
    </dgm:pt>
    <dgm:pt modelId="{66E9BC0F-60BC-4170-B012-EDDC11B863B2}" type="pres">
      <dgm:prSet presAssocID="{9A792C46-9D1B-49A1-8A95-109F00914D0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494C35-D815-4860-961C-826E7B4064CD}" type="pres">
      <dgm:prSet presAssocID="{D6B563CD-EE0A-4B85-9500-58ED1151C3AC}" presName="sibTrans" presStyleLbl="sibTrans2D1" presStyleIdx="0" presStyleCnt="1"/>
      <dgm:spPr/>
      <dgm:t>
        <a:bodyPr/>
        <a:lstStyle/>
        <a:p>
          <a:endParaRPr lang="en-US"/>
        </a:p>
      </dgm:t>
    </dgm:pt>
    <dgm:pt modelId="{9D766F10-CD00-4365-869F-8E1191885FD9}" type="pres">
      <dgm:prSet presAssocID="{D6B563CD-EE0A-4B85-9500-58ED1151C3AC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3A801867-77DB-432A-B16A-A08F137AC12C}" type="pres">
      <dgm:prSet presAssocID="{96F59184-25EB-4EFF-B5FA-B869FE9E61E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979E13-010E-4D53-8F2C-75DD63D7A9FB}" type="presOf" srcId="{96F59184-25EB-4EFF-B5FA-B869FE9E61E3}" destId="{3A801867-77DB-432A-B16A-A08F137AC12C}" srcOrd="0" destOrd="0" presId="urn:microsoft.com/office/officeart/2005/8/layout/process1"/>
    <dgm:cxn modelId="{0D958122-371E-4A92-910B-67BEBA7EAB08}" type="presOf" srcId="{9A792C46-9D1B-49A1-8A95-109F00914D08}" destId="{66E9BC0F-60BC-4170-B012-EDDC11B863B2}" srcOrd="0" destOrd="0" presId="urn:microsoft.com/office/officeart/2005/8/layout/process1"/>
    <dgm:cxn modelId="{CDB57B5B-3E30-407B-8ECC-33B99D68B498}" type="presOf" srcId="{D6B563CD-EE0A-4B85-9500-58ED1151C3AC}" destId="{9D766F10-CD00-4365-869F-8E1191885FD9}" srcOrd="1" destOrd="0" presId="urn:microsoft.com/office/officeart/2005/8/layout/process1"/>
    <dgm:cxn modelId="{51158803-9307-4DEE-9412-5DFFF58597D3}" type="presOf" srcId="{D6B563CD-EE0A-4B85-9500-58ED1151C3AC}" destId="{53494C35-D815-4860-961C-826E7B4064CD}" srcOrd="0" destOrd="0" presId="urn:microsoft.com/office/officeart/2005/8/layout/process1"/>
    <dgm:cxn modelId="{FCCA73FE-5DCE-45E9-8007-1095FC2C0F04}" srcId="{1124C79F-4754-4FCF-9CE0-58394E11F7FF}" destId="{9A792C46-9D1B-49A1-8A95-109F00914D08}" srcOrd="0" destOrd="0" parTransId="{9B72F998-B043-42F1-8B98-D0A025862911}" sibTransId="{D6B563CD-EE0A-4B85-9500-58ED1151C3AC}"/>
    <dgm:cxn modelId="{532C69E4-9C33-4DFC-BF2D-AD32A0A0AA85}" type="presOf" srcId="{1124C79F-4754-4FCF-9CE0-58394E11F7FF}" destId="{BBF406C0-6969-495E-A526-AB42D31139BC}" srcOrd="0" destOrd="0" presId="urn:microsoft.com/office/officeart/2005/8/layout/process1"/>
    <dgm:cxn modelId="{E9785DAA-E859-4C51-86D4-251145EAD16B}" srcId="{1124C79F-4754-4FCF-9CE0-58394E11F7FF}" destId="{96F59184-25EB-4EFF-B5FA-B869FE9E61E3}" srcOrd="1" destOrd="0" parTransId="{E35B1D8A-E02E-4995-B0E1-AE8CE99B00FD}" sibTransId="{0471953D-885E-4304-A16F-190536989A43}"/>
    <dgm:cxn modelId="{1C007BFF-7A3F-4C6B-9A77-92205678C12A}" type="presParOf" srcId="{BBF406C0-6969-495E-A526-AB42D31139BC}" destId="{66E9BC0F-60BC-4170-B012-EDDC11B863B2}" srcOrd="0" destOrd="0" presId="urn:microsoft.com/office/officeart/2005/8/layout/process1"/>
    <dgm:cxn modelId="{CBFB11C3-E948-4832-AF0A-145581A130AE}" type="presParOf" srcId="{BBF406C0-6969-495E-A526-AB42D31139BC}" destId="{53494C35-D815-4860-961C-826E7B4064CD}" srcOrd="1" destOrd="0" presId="urn:microsoft.com/office/officeart/2005/8/layout/process1"/>
    <dgm:cxn modelId="{D68C83B9-A3BB-43B2-9F10-33C43A2C4254}" type="presParOf" srcId="{53494C35-D815-4860-961C-826E7B4064CD}" destId="{9D766F10-CD00-4365-869F-8E1191885FD9}" srcOrd="0" destOrd="0" presId="urn:microsoft.com/office/officeart/2005/8/layout/process1"/>
    <dgm:cxn modelId="{D810D2D6-6440-47CA-8678-B9BBAE4BA3A3}" type="presParOf" srcId="{BBF406C0-6969-495E-A526-AB42D31139BC}" destId="{3A801867-77DB-432A-B16A-A08F137AC12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4848E-93FF-4888-8CE1-43FBAF2787FD}">
      <dsp:nvSpPr>
        <dsp:cNvPr id="0" name=""/>
        <dsp:cNvSpPr/>
      </dsp:nvSpPr>
      <dsp:spPr>
        <a:xfrm>
          <a:off x="0" y="1574688"/>
          <a:ext cx="1302327" cy="99544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EM design optimization</a:t>
          </a:r>
          <a:endParaRPr lang="en-US" sz="1200" kern="1200" baseline="0" dirty="0">
            <a:solidFill>
              <a:schemeClr val="tx1"/>
            </a:solidFill>
          </a:endParaRPr>
        </a:p>
      </dsp:txBody>
      <dsp:txXfrm>
        <a:off x="29155" y="1603843"/>
        <a:ext cx="1244017" cy="937130"/>
      </dsp:txXfrm>
    </dsp:sp>
    <dsp:sp modelId="{CB7EE848-3652-4489-A5CD-5FB895F4C89F}">
      <dsp:nvSpPr>
        <dsp:cNvPr id="0" name=""/>
        <dsp:cNvSpPr/>
      </dsp:nvSpPr>
      <dsp:spPr>
        <a:xfrm>
          <a:off x="1432559" y="1910920"/>
          <a:ext cx="276093" cy="322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432559" y="1975515"/>
        <a:ext cx="193265" cy="193787"/>
      </dsp:txXfrm>
    </dsp:sp>
    <dsp:sp modelId="{5E252B64-8AB5-4BBF-8584-74183AE87EF3}">
      <dsp:nvSpPr>
        <dsp:cNvPr id="0" name=""/>
        <dsp:cNvSpPr/>
      </dsp:nvSpPr>
      <dsp:spPr>
        <a:xfrm>
          <a:off x="1823257" y="1574688"/>
          <a:ext cx="1302327" cy="99544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Structural check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Determine cavity thickness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/stiffeners</a:t>
          </a:r>
          <a:endParaRPr lang="en-US" sz="1200" kern="1200" baseline="0" dirty="0">
            <a:solidFill>
              <a:schemeClr val="tx1"/>
            </a:solidFill>
          </a:endParaRPr>
        </a:p>
      </dsp:txBody>
      <dsp:txXfrm>
        <a:off x="1852412" y="1603843"/>
        <a:ext cx="1244017" cy="937130"/>
      </dsp:txXfrm>
    </dsp:sp>
    <dsp:sp modelId="{5A14F6E2-442E-4B2E-B7F0-F95BF60FCD30}">
      <dsp:nvSpPr>
        <dsp:cNvPr id="0" name=""/>
        <dsp:cNvSpPr/>
      </dsp:nvSpPr>
      <dsp:spPr>
        <a:xfrm>
          <a:off x="3255817" y="1910920"/>
          <a:ext cx="276093" cy="322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255817" y="1975515"/>
        <a:ext cx="193265" cy="193787"/>
      </dsp:txXfrm>
    </dsp:sp>
    <dsp:sp modelId="{9FD6BA4C-AA73-40B6-B2E0-ACDC27E15561}">
      <dsp:nvSpPr>
        <dsp:cNvPr id="0" name=""/>
        <dsp:cNvSpPr/>
      </dsp:nvSpPr>
      <dsp:spPr>
        <a:xfrm>
          <a:off x="3646515" y="1574688"/>
          <a:ext cx="1302327" cy="99544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Lorentz force detuning, Tuning sensitivity, and pressure sensitivity  study</a:t>
          </a:r>
        </a:p>
      </dsp:txBody>
      <dsp:txXfrm>
        <a:off x="3675670" y="1603843"/>
        <a:ext cx="1244017" cy="937130"/>
      </dsp:txXfrm>
    </dsp:sp>
    <dsp:sp modelId="{EE4D6DFC-6429-475A-98C6-C6845AD02E2D}">
      <dsp:nvSpPr>
        <dsp:cNvPr id="0" name=""/>
        <dsp:cNvSpPr/>
      </dsp:nvSpPr>
      <dsp:spPr>
        <a:xfrm rot="5401285">
          <a:off x="4143881" y="2706953"/>
          <a:ext cx="307001" cy="322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4189948" y="2725498"/>
        <a:ext cx="214901" cy="193787"/>
      </dsp:txXfrm>
    </dsp:sp>
    <dsp:sp modelId="{3C4618DA-13F9-4A78-ACF8-B13F4445EFD8}">
      <dsp:nvSpPr>
        <dsp:cNvPr id="0" name=""/>
        <dsp:cNvSpPr/>
      </dsp:nvSpPr>
      <dsp:spPr>
        <a:xfrm>
          <a:off x="3645927" y="3149377"/>
          <a:ext cx="1302327" cy="99544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Stiffening optimization</a:t>
          </a:r>
          <a:endParaRPr lang="en-US" sz="1200" kern="1200" baseline="0" dirty="0">
            <a:solidFill>
              <a:schemeClr val="tx1"/>
            </a:solidFill>
          </a:endParaRPr>
        </a:p>
      </dsp:txBody>
      <dsp:txXfrm>
        <a:off x="3675082" y="3178532"/>
        <a:ext cx="1244017" cy="937130"/>
      </dsp:txXfrm>
    </dsp:sp>
    <dsp:sp modelId="{73E2CB48-DEA4-4F11-B91E-67FFFC62E3BF}">
      <dsp:nvSpPr>
        <dsp:cNvPr id="0" name=""/>
        <dsp:cNvSpPr/>
      </dsp:nvSpPr>
      <dsp:spPr>
        <a:xfrm>
          <a:off x="5084966" y="3485609"/>
          <a:ext cx="289830" cy="322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084966" y="3550204"/>
        <a:ext cx="202881" cy="193787"/>
      </dsp:txXfrm>
    </dsp:sp>
    <dsp:sp modelId="{DAD09C00-1035-44CD-8B85-901A76CE27C2}">
      <dsp:nvSpPr>
        <dsp:cNvPr id="0" name=""/>
        <dsp:cNvSpPr/>
      </dsp:nvSpPr>
      <dsp:spPr>
        <a:xfrm>
          <a:off x="5495104" y="3149377"/>
          <a:ext cx="1302327" cy="99544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Helium vessel design</a:t>
          </a:r>
          <a:endParaRPr lang="en-US" sz="1200" kern="1200" baseline="0" dirty="0">
            <a:solidFill>
              <a:schemeClr val="tx1"/>
            </a:solidFill>
          </a:endParaRPr>
        </a:p>
      </dsp:txBody>
      <dsp:txXfrm>
        <a:off x="5524259" y="3178532"/>
        <a:ext cx="1244017" cy="937130"/>
      </dsp:txXfrm>
    </dsp:sp>
    <dsp:sp modelId="{EA85873A-3946-480A-ACF1-1F2583A473E1}">
      <dsp:nvSpPr>
        <dsp:cNvPr id="0" name=""/>
        <dsp:cNvSpPr/>
      </dsp:nvSpPr>
      <dsp:spPr>
        <a:xfrm>
          <a:off x="6930122" y="3485609"/>
          <a:ext cx="281304" cy="3229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6930122" y="3550204"/>
        <a:ext cx="196913" cy="193787"/>
      </dsp:txXfrm>
    </dsp:sp>
    <dsp:sp modelId="{3C233F3D-A75D-4FBD-9290-DA09BB651A35}">
      <dsp:nvSpPr>
        <dsp:cNvPr id="0" name=""/>
        <dsp:cNvSpPr/>
      </dsp:nvSpPr>
      <dsp:spPr>
        <a:xfrm>
          <a:off x="7328194" y="3149377"/>
          <a:ext cx="1302327" cy="99544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Structural study including Helium vessel</a:t>
          </a:r>
          <a:endParaRPr lang="en-US" sz="1200" kern="1200" baseline="0" dirty="0">
            <a:solidFill>
              <a:schemeClr val="tx1"/>
            </a:solidFill>
          </a:endParaRPr>
        </a:p>
      </dsp:txBody>
      <dsp:txXfrm>
        <a:off x="7357349" y="3178532"/>
        <a:ext cx="1244017" cy="9371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9BC0F-60BC-4170-B012-EDDC11B863B2}">
      <dsp:nvSpPr>
        <dsp:cNvPr id="0" name=""/>
        <dsp:cNvSpPr/>
      </dsp:nvSpPr>
      <dsp:spPr>
        <a:xfrm>
          <a:off x="696" y="587000"/>
          <a:ext cx="1484933" cy="89096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Wave guide/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High pass filter</a:t>
          </a:r>
          <a:endParaRPr lang="en-US" sz="1200" kern="1200" baseline="0" dirty="0">
            <a:solidFill>
              <a:schemeClr val="tx1"/>
            </a:solidFill>
          </a:endParaRPr>
        </a:p>
      </dsp:txBody>
      <dsp:txXfrm>
        <a:off x="26791" y="613095"/>
        <a:ext cx="1432743" cy="838770"/>
      </dsp:txXfrm>
    </dsp:sp>
    <dsp:sp modelId="{53494C35-D815-4860-961C-826E7B4064CD}">
      <dsp:nvSpPr>
        <dsp:cNvPr id="0" name=""/>
        <dsp:cNvSpPr/>
      </dsp:nvSpPr>
      <dsp:spPr>
        <a:xfrm>
          <a:off x="1634123" y="848349"/>
          <a:ext cx="314805" cy="3682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634123" y="922002"/>
        <a:ext cx="220364" cy="220957"/>
      </dsp:txXfrm>
    </dsp:sp>
    <dsp:sp modelId="{3A801867-77DB-432A-B16A-A08F137AC12C}">
      <dsp:nvSpPr>
        <dsp:cNvPr id="0" name=""/>
        <dsp:cNvSpPr/>
      </dsp:nvSpPr>
      <dsp:spPr>
        <a:xfrm>
          <a:off x="2079603" y="587000"/>
          <a:ext cx="1484933" cy="89096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Down select by power requirement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/recommendation</a:t>
          </a:r>
          <a:endParaRPr lang="en-US" sz="1200" kern="1200" baseline="0" dirty="0">
            <a:solidFill>
              <a:schemeClr val="tx1"/>
            </a:solidFill>
          </a:endParaRPr>
        </a:p>
      </dsp:txBody>
      <dsp:txXfrm>
        <a:off x="2105698" y="613095"/>
        <a:ext cx="1432743" cy="838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65784" y="8917458"/>
            <a:ext cx="415966" cy="2800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8184" tIns="62448" rIns="128184" bIns="62448" anchor="ctr">
            <a:spAutoFit/>
          </a:bodyPr>
          <a:lstStyle/>
          <a:p>
            <a:pPr algn="r" defTabSz="1298575">
              <a:defRPr/>
            </a:pPr>
            <a:fld id="{F752B1B1-5586-4E15-8AED-7BA5A6AD5113}" type="slidenum">
              <a:rPr lang="en-US" sz="1000" b="0">
                <a:cs typeface="+mn-cs"/>
              </a:rPr>
              <a:pPr algn="r" defTabSz="1298575">
                <a:defRPr/>
              </a:pPr>
              <a:t>‹#›</a:t>
            </a:fld>
            <a:endParaRPr lang="en-US" sz="10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12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322" y="4420997"/>
            <a:ext cx="5144867" cy="4188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184" tIns="62448" rIns="128184" bIns="62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704850"/>
            <a:ext cx="4637087" cy="3478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21938" y="8841993"/>
            <a:ext cx="559812" cy="415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8184" tIns="62448" rIns="128184" bIns="62448" anchor="ctr">
            <a:spAutoFit/>
          </a:bodyPr>
          <a:lstStyle/>
          <a:p>
            <a:pPr algn="r" defTabSz="1298575">
              <a:defRPr/>
            </a:pPr>
            <a:fld id="{AE436D56-BC2B-430C-A5AE-24920E72B34B}" type="slidenum">
              <a:rPr lang="en-US" sz="1900" b="0">
                <a:cs typeface="+mn-cs"/>
              </a:rPr>
              <a:pPr algn="r" defTabSz="1298575">
                <a:defRPr/>
              </a:pPr>
              <a:t>‹#›</a:t>
            </a:fld>
            <a:endParaRPr lang="en-US" sz="19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811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86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0494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chemeClr val="tx1"/>
                </a:solidFill>
                <a:effectLst/>
              </a:rPr>
              <a:t>HyeKyoung Park</a:t>
            </a:r>
          </a:p>
          <a:p>
            <a:endParaRPr lang="en-US" sz="2000" baseline="0" dirty="0" smtClean="0">
              <a:solidFill>
                <a:schemeClr val="tx1"/>
              </a:solidFill>
              <a:effectLst/>
            </a:endParaRP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Center for Accelerator Science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Old Dominion University</a:t>
            </a:r>
            <a:endParaRPr lang="en-US" sz="2000" baseline="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5" Type="http://schemas.openxmlformats.org/officeDocument/2006/relationships/image" Target="../media/image2.jpeg"/><Relationship Id="rId16" Type="http://schemas.openxmlformats.org/officeDocument/2006/relationships/image" Target="../media/image3.png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latin typeface="Times New Roman" pitchFamily="18" charset="0"/>
                <a:cs typeface="+mn-cs"/>
              </a:rPr>
              <a:t>Page </a:t>
            </a:r>
            <a:fld id="{1B5B5EA7-2DCA-4A86-8031-B157A36EB5B6}" type="slidenum">
              <a:rPr lang="en-US" sz="800" b="0" i="1" smtClean="0">
                <a:latin typeface="Times New Roman" pitchFamily="18" charset="0"/>
                <a:cs typeface="+mn-cs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latin typeface="Times New Roman" pitchFamily="18" charset="0"/>
              <a:cs typeface="+mn-cs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97884" y="632031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24897" y="6418497"/>
            <a:ext cx="938660" cy="3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9" Type="http://schemas.openxmlformats.org/officeDocument/2006/relationships/image" Target="../media/image30.jpeg"/><Relationship Id="rId10" Type="http://schemas.openxmlformats.org/officeDocument/2006/relationships/image" Target="../media/image31.jpeg"/><Relationship Id="rId11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RF Dipole Cavity</a:t>
            </a:r>
            <a:br>
              <a:rPr lang="en-US" dirty="0" smtClean="0"/>
            </a:br>
            <a:r>
              <a:rPr lang="en-US" dirty="0" smtClean="0"/>
              <a:t>SPS Prototype Engineering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05283"/>
            <a:ext cx="4586177" cy="457200"/>
          </a:xfrm>
        </p:spPr>
        <p:txBody>
          <a:bodyPr/>
          <a:lstStyle/>
          <a:p>
            <a:r>
              <a:rPr lang="en-US" dirty="0" smtClean="0"/>
              <a:t>Crab Cavity System External Review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813005" y="177292"/>
            <a:ext cx="4293743" cy="457200"/>
          </a:xfrm>
        </p:spPr>
        <p:txBody>
          <a:bodyPr/>
          <a:lstStyle/>
          <a:p>
            <a:r>
              <a:rPr lang="en-US" dirty="0" smtClean="0"/>
              <a:t>BNL, 5-6 May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2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– Tuning Sensitivity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057909"/>
              </p:ext>
            </p:extLst>
          </p:nvPr>
        </p:nvGraphicFramePr>
        <p:xfrm>
          <a:off x="3616006" y="1116458"/>
          <a:ext cx="5406717" cy="1307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0922"/>
                <a:gridCol w="954193"/>
                <a:gridCol w="1184530"/>
                <a:gridCol w="1173879"/>
                <a:gridCol w="1033193"/>
              </a:tblGrid>
              <a:tr h="398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Tuning force (N</a:t>
                      </a:r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Tuning range (kHz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Deformation each side (mm)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Peak Stress Intensity (MPa)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Sensitivity* (kHz/mm)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339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1.057</a:t>
                      </a: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690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</a:tr>
              <a:tr h="317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0.357</a:t>
                      </a: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680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" b="11400"/>
          <a:stretch/>
        </p:blipFill>
        <p:spPr bwMode="auto">
          <a:xfrm>
            <a:off x="228885" y="966530"/>
            <a:ext cx="3356324" cy="199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>
            <a:off x="2271203" y="1428194"/>
            <a:ext cx="573597" cy="68537"/>
          </a:xfrm>
          <a:prstGeom prst="straightConnector1">
            <a:avLst/>
          </a:prstGeom>
          <a:noFill/>
          <a:ln w="158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16" idx="2"/>
          </p:cNvCxnSpPr>
          <p:nvPr/>
        </p:nvCxnSpPr>
        <p:spPr bwMode="auto">
          <a:xfrm flipH="1">
            <a:off x="1667309" y="1428194"/>
            <a:ext cx="603894" cy="284645"/>
          </a:xfrm>
          <a:prstGeom prst="straightConnector1">
            <a:avLst/>
          </a:prstGeom>
          <a:noFill/>
          <a:ln w="158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116102" y="1428194"/>
            <a:ext cx="1155101" cy="877385"/>
          </a:xfrm>
          <a:prstGeom prst="straightConnector1">
            <a:avLst/>
          </a:prstGeom>
          <a:noFill/>
          <a:ln w="158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1256145" y="1428194"/>
            <a:ext cx="1015058" cy="215879"/>
          </a:xfrm>
          <a:prstGeom prst="straightConnector1">
            <a:avLst/>
          </a:prstGeom>
          <a:noFill/>
          <a:ln w="158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16" idx="2"/>
          </p:cNvCxnSpPr>
          <p:nvPr/>
        </p:nvCxnSpPr>
        <p:spPr bwMode="auto">
          <a:xfrm>
            <a:off x="2271203" y="1428194"/>
            <a:ext cx="1016942" cy="710264"/>
          </a:xfrm>
          <a:prstGeom prst="straightConnector1">
            <a:avLst/>
          </a:prstGeom>
          <a:noFill/>
          <a:ln w="158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769075" y="966529"/>
            <a:ext cx="1004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Bonded connections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85" y="3264765"/>
            <a:ext cx="40846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29" y="3271259"/>
            <a:ext cx="42862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2722" y="2514225"/>
            <a:ext cx="3596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Sensitivity of tuner stroke 345 kHz/mm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6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Range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4946" y="2211563"/>
            <a:ext cx="81187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Minimal tuning force and induced stress (yield strength 580 MPa at 2K)  </a:t>
            </a:r>
            <a:r>
              <a:rPr lang="en-US" sz="1800" b="0" dirty="0" smtClean="0">
                <a:latin typeface="Calibri"/>
                <a:cs typeface="Calibri"/>
              </a:rPr>
              <a:t>→ Wide </a:t>
            </a: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tuning range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Cavity detuning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LFD -4 kHz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Helium pressure fluctuation (1 mbar at 2K) -60 Hz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Fabrication tolerance (assumed) +/-500 kHz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May not need a warm tuning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More tuner details in cryomodule talk 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542896"/>
              </p:ext>
            </p:extLst>
          </p:nvPr>
        </p:nvGraphicFramePr>
        <p:xfrm>
          <a:off x="674256" y="1006764"/>
          <a:ext cx="7712363" cy="9759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3343"/>
                <a:gridCol w="1361100"/>
                <a:gridCol w="1689662"/>
                <a:gridCol w="1674469"/>
                <a:gridCol w="1473789"/>
              </a:tblGrid>
              <a:tr h="4116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Tuning force (N</a:t>
                      </a:r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Tuning range (kHz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1400" u="none" strike="noStrike" dirty="0" smtClean="0">
                          <a:effectLst/>
                          <a:latin typeface="+mj-lt"/>
                        </a:rPr>
                        <a:t>Deformation each side (mm)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Peak Stress Intensity (MPa)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Sensitivity (kHz/mm)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</a:tr>
              <a:tr h="2788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1.057</a:t>
                      </a: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690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</a:tr>
              <a:tr h="260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0.357</a:t>
                      </a: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680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EEFED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61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 Cavity Welding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8"/>
          <a:stretch/>
        </p:blipFill>
        <p:spPr>
          <a:xfrm>
            <a:off x="3336644" y="2108455"/>
            <a:ext cx="2436090" cy="2043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9" y="1300019"/>
            <a:ext cx="2262342" cy="16168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8" y="3524597"/>
            <a:ext cx="2262343" cy="1401002"/>
          </a:xfrm>
          <a:prstGeom prst="rect">
            <a:avLst/>
          </a:prstGeom>
        </p:spPr>
      </p:pic>
      <p:sp>
        <p:nvSpPr>
          <p:cNvPr id="11" name="Cross 10"/>
          <p:cNvSpPr>
            <a:spLocks noChangeAspect="1"/>
          </p:cNvSpPr>
          <p:nvPr/>
        </p:nvSpPr>
        <p:spPr bwMode="auto">
          <a:xfrm>
            <a:off x="1531976" y="3020160"/>
            <a:ext cx="313866" cy="330526"/>
          </a:xfrm>
          <a:prstGeom prst="plus">
            <a:avLst>
              <a:gd name="adj" fmla="val 3543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2879233" y="3020160"/>
            <a:ext cx="330642" cy="33052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23" y="1314981"/>
            <a:ext cx="2079191" cy="193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23" y="3495800"/>
            <a:ext cx="2079191" cy="211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29833" y="4152263"/>
            <a:ext cx="1249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Main body</a:t>
            </a:r>
            <a:endParaRPr lang="en-US" sz="16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6897662" y="5624132"/>
            <a:ext cx="1249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End caps</a:t>
            </a:r>
            <a:endParaRPr lang="en-US" sz="16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1009649" y="5633020"/>
            <a:ext cx="5473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 smtClean="0">
                <a:solidFill>
                  <a:srgbClr val="0000FF"/>
                </a:solidFill>
              </a:rPr>
              <a:t>End cap design identical for both waveguide and coax</a:t>
            </a:r>
            <a:endParaRPr lang="en-US" sz="1600" b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6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 Cavity Welding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15484" y="1119910"/>
            <a:ext cx="4397542" cy="1859357"/>
            <a:chOff x="531092" y="1119910"/>
            <a:chExt cx="4397542" cy="185935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05" r="5698" b="5721"/>
            <a:stretch/>
          </p:blipFill>
          <p:spPr>
            <a:xfrm>
              <a:off x="3575577" y="1119910"/>
              <a:ext cx="1353057" cy="15104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88"/>
            <a:stretch/>
          </p:blipFill>
          <p:spPr>
            <a:xfrm>
              <a:off x="531092" y="1119910"/>
              <a:ext cx="891308" cy="151045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5"/>
            <a:stretch/>
          </p:blipFill>
          <p:spPr>
            <a:xfrm>
              <a:off x="2025071" y="1119910"/>
              <a:ext cx="912487" cy="1510458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 bwMode="auto">
            <a:xfrm>
              <a:off x="3112655" y="1709876"/>
              <a:ext cx="330642" cy="33052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17" name="Cross 16"/>
            <p:cNvSpPr>
              <a:spLocks noChangeAspect="1"/>
            </p:cNvSpPr>
            <p:nvPr/>
          </p:nvSpPr>
          <p:spPr bwMode="auto">
            <a:xfrm>
              <a:off x="1506585" y="1709876"/>
              <a:ext cx="313866" cy="330526"/>
            </a:xfrm>
            <a:prstGeom prst="plus">
              <a:avLst>
                <a:gd name="adj" fmla="val 3543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08175" y="2640713"/>
              <a:ext cx="12497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FPC WG</a:t>
              </a:r>
              <a:endParaRPr lang="en-US" sz="1600" b="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1092" y="3118873"/>
            <a:ext cx="5135570" cy="2975014"/>
            <a:chOff x="531092" y="3118873"/>
            <a:chExt cx="5135570" cy="297501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2" t="5564" r="9377" b="3883"/>
            <a:stretch/>
          </p:blipFill>
          <p:spPr>
            <a:xfrm>
              <a:off x="4023469" y="3118873"/>
              <a:ext cx="1643193" cy="26230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1" t="5085" r="8539" b="3271"/>
            <a:stretch/>
          </p:blipFill>
          <p:spPr>
            <a:xfrm>
              <a:off x="531092" y="3118873"/>
              <a:ext cx="1233761" cy="26230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1" t="9641" r="20271" b="7152"/>
            <a:stretch/>
          </p:blipFill>
          <p:spPr>
            <a:xfrm>
              <a:off x="2244813" y="3118873"/>
              <a:ext cx="1198484" cy="2623063"/>
            </a:xfrm>
            <a:prstGeom prst="rect">
              <a:avLst/>
            </a:prstGeom>
          </p:spPr>
        </p:pic>
        <p:sp>
          <p:nvSpPr>
            <p:cNvPr id="26" name="Cross 25"/>
            <p:cNvSpPr>
              <a:spLocks noChangeAspect="1"/>
            </p:cNvSpPr>
            <p:nvPr/>
          </p:nvSpPr>
          <p:spPr bwMode="auto">
            <a:xfrm>
              <a:off x="1845669" y="4265141"/>
              <a:ext cx="313866" cy="330526"/>
            </a:xfrm>
            <a:prstGeom prst="plus">
              <a:avLst>
                <a:gd name="adj" fmla="val 3543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27" name="Right Arrow 26"/>
            <p:cNvSpPr/>
            <p:nvPr/>
          </p:nvSpPr>
          <p:spPr bwMode="auto">
            <a:xfrm>
              <a:off x="3538802" y="4265141"/>
              <a:ext cx="330642" cy="33052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23469" y="5755333"/>
              <a:ext cx="1643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H HOM WG</a:t>
              </a:r>
              <a:endParaRPr lang="en-US" sz="1600" b="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849679" y="1413156"/>
            <a:ext cx="1539493" cy="4165226"/>
            <a:chOff x="6849679" y="1413156"/>
            <a:chExt cx="1539493" cy="4165226"/>
          </a:xfrm>
        </p:grpSpPr>
        <p:sp>
          <p:nvSpPr>
            <p:cNvPr id="21" name="Cross 20"/>
            <p:cNvSpPr>
              <a:spLocks noChangeAspect="1"/>
            </p:cNvSpPr>
            <p:nvPr/>
          </p:nvSpPr>
          <p:spPr bwMode="auto">
            <a:xfrm>
              <a:off x="7476928" y="2327656"/>
              <a:ext cx="313866" cy="330526"/>
            </a:xfrm>
            <a:prstGeom prst="plus">
              <a:avLst>
                <a:gd name="adj" fmla="val 3543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22" name="Right Arrow 21"/>
            <p:cNvSpPr/>
            <p:nvPr/>
          </p:nvSpPr>
          <p:spPr bwMode="auto">
            <a:xfrm rot="5400000">
              <a:off x="7439669" y="3815167"/>
              <a:ext cx="330642" cy="33052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1" t="13305" r="14852" b="12287"/>
            <a:stretch/>
          </p:blipFill>
          <p:spPr>
            <a:xfrm>
              <a:off x="6858009" y="4265141"/>
              <a:ext cx="1510621" cy="96853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6" t="12717" r="15658" b="17446"/>
            <a:stretch/>
          </p:blipFill>
          <p:spPr>
            <a:xfrm>
              <a:off x="6849679" y="2820018"/>
              <a:ext cx="1510621" cy="78143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8" t="11938" r="11159" b="14155"/>
            <a:stretch/>
          </p:blipFill>
          <p:spPr>
            <a:xfrm>
              <a:off x="6878551" y="1413156"/>
              <a:ext cx="1510621" cy="77615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878551" y="5239828"/>
              <a:ext cx="14817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V HOM WG</a:t>
              </a:r>
              <a:endParaRPr lang="en-US" sz="16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6786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 Final Welding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37875" y="943859"/>
            <a:ext cx="4205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Final welding</a:t>
            </a:r>
          </a:p>
          <a:p>
            <a:pPr algn="l"/>
            <a:r>
              <a:rPr lang="en-US" sz="1600" dirty="0" smtClean="0"/>
              <a:t>Frequency measurement before welding to meet the target frequency</a:t>
            </a:r>
            <a:endParaRPr lang="en-US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/>
          <a:stretch/>
        </p:blipFill>
        <p:spPr bwMode="auto">
          <a:xfrm>
            <a:off x="839238" y="943859"/>
            <a:ext cx="2192460" cy="259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75" y="2170808"/>
            <a:ext cx="3174134" cy="240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90" y="2079211"/>
            <a:ext cx="2195531" cy="25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76725" y="5009546"/>
            <a:ext cx="4205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 smtClean="0">
                <a:solidFill>
                  <a:srgbClr val="0000FF"/>
                </a:solidFill>
              </a:rPr>
              <a:t>0.25 </a:t>
            </a:r>
            <a:r>
              <a:rPr lang="en-US" sz="1600" b="0" dirty="0">
                <a:solidFill>
                  <a:srgbClr val="0000FF"/>
                </a:solidFill>
              </a:rPr>
              <a:t>mm </a:t>
            </a:r>
            <a:r>
              <a:rPr lang="en-US" sz="1600" b="0" dirty="0" smtClean="0">
                <a:solidFill>
                  <a:srgbClr val="0000FF"/>
                </a:solidFill>
              </a:rPr>
              <a:t>weld shrink allowance at </a:t>
            </a:r>
            <a:r>
              <a:rPr lang="en-US" sz="1600" b="0" dirty="0">
                <a:solidFill>
                  <a:srgbClr val="0000FF"/>
                </a:solidFill>
              </a:rPr>
              <a:t>two final </a:t>
            </a:r>
            <a:r>
              <a:rPr lang="en-US" sz="1600" b="0" dirty="0" smtClean="0">
                <a:solidFill>
                  <a:srgbClr val="0000FF"/>
                </a:solidFill>
              </a:rPr>
              <a:t>seams equivalent to +520 kHz frequency change </a:t>
            </a:r>
          </a:p>
          <a:p>
            <a:pPr algn="l"/>
            <a:endParaRPr lang="en-US" sz="1600" b="0" dirty="0">
              <a:solidFill>
                <a:srgbClr val="0000FF"/>
              </a:solidFill>
            </a:endParaRPr>
          </a:p>
          <a:p>
            <a:pPr algn="l"/>
            <a:endParaRPr lang="en-US" sz="1600" b="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" b="5778"/>
          <a:stretch/>
        </p:blipFill>
        <p:spPr bwMode="auto">
          <a:xfrm>
            <a:off x="764164" y="3458102"/>
            <a:ext cx="2342607" cy="26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4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 Plan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4" y="922336"/>
            <a:ext cx="8586261" cy="526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90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Bare Cavity </a:t>
            </a:r>
            <a:r>
              <a:rPr lang="en-US" dirty="0"/>
              <a:t>Processing and Testing Plan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25934" y="1029600"/>
            <a:ext cx="4641614" cy="4961464"/>
            <a:chOff x="2067034" y="1016900"/>
            <a:chExt cx="4641614" cy="4961464"/>
          </a:xfrm>
        </p:grpSpPr>
        <p:sp>
          <p:nvSpPr>
            <p:cNvPr id="5" name="Rectangle 4"/>
            <p:cNvSpPr/>
            <p:nvPr/>
          </p:nvSpPr>
          <p:spPr>
            <a:xfrm>
              <a:off x="2097742" y="1840564"/>
              <a:ext cx="1069848" cy="50292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dirty="0" smtClean="0">
                  <a:latin typeface="Calibri" panose="020F0502020204030204" pitchFamily="34" charset="0"/>
                </a:rPr>
                <a:t>Welded Cavity</a:t>
              </a:r>
              <a:endParaRPr lang="en-US" sz="1200" b="0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67034" y="2545748"/>
              <a:ext cx="1069848" cy="50292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dirty="0" smtClean="0">
                  <a:latin typeface="Calibri" panose="020F0502020204030204" pitchFamily="34" charset="0"/>
                </a:rPr>
                <a:t>Bulk BCP</a:t>
              </a:r>
              <a:endParaRPr lang="en-US" sz="1200" b="0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50342" y="1016900"/>
              <a:ext cx="1069848" cy="50292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dirty="0" smtClean="0">
                  <a:latin typeface="Calibri" panose="020F0502020204030204" pitchFamily="34" charset="0"/>
                </a:rPr>
                <a:t>Fabrication of Parts</a:t>
              </a:r>
              <a:endParaRPr lang="en-US" sz="1200" b="0" dirty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63789" y="3428564"/>
              <a:ext cx="1069848" cy="50292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dirty="0" smtClean="0">
                  <a:latin typeface="Calibri" panose="020F0502020204030204" pitchFamily="34" charset="0"/>
                </a:rPr>
                <a:t>Heat Treatment</a:t>
              </a:r>
              <a:endParaRPr lang="en-US" sz="1200" b="0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38800" y="1840564"/>
              <a:ext cx="1069848" cy="50292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dirty="0" smtClean="0">
                  <a:latin typeface="Calibri" panose="020F0502020204030204" pitchFamily="34" charset="0"/>
                </a:rPr>
                <a:t>EP Parts</a:t>
              </a:r>
              <a:endParaRPr lang="en-US" sz="1200" b="0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635734" y="2526364"/>
              <a:ext cx="1069848" cy="50292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dirty="0" smtClean="0">
                  <a:latin typeface="Calibri" panose="020F0502020204030204" pitchFamily="34" charset="0"/>
                </a:rPr>
                <a:t>Welded Cavity</a:t>
              </a:r>
              <a:endParaRPr lang="en-US" sz="1200" b="0" dirty="0">
                <a:latin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50342" y="4111734"/>
              <a:ext cx="1069848" cy="50292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dirty="0" smtClean="0">
                  <a:latin typeface="Calibri" panose="020F0502020204030204" pitchFamily="34" charset="0"/>
                </a:rPr>
                <a:t>Light BCP</a:t>
              </a:r>
              <a:endParaRPr lang="en-US" sz="1200" b="0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41377" y="4792274"/>
              <a:ext cx="1069848" cy="50292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dirty="0" smtClean="0">
                  <a:latin typeface="Calibri" panose="020F0502020204030204" pitchFamily="34" charset="0"/>
                </a:rPr>
                <a:t>HPR</a:t>
              </a:r>
              <a:endParaRPr lang="en-US" sz="1200" b="0" dirty="0">
                <a:latin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34576" y="5475444"/>
              <a:ext cx="1069848" cy="502920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0" dirty="0" smtClean="0">
                  <a:latin typeface="Calibri" panose="020F0502020204030204" pitchFamily="34" charset="0"/>
                </a:rPr>
                <a:t>RF Testing</a:t>
              </a:r>
              <a:endParaRPr lang="en-US" sz="1200" b="0" dirty="0">
                <a:latin typeface="Calibri" panose="020F050202020403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4385266" y="1496573"/>
              <a:ext cx="0" cy="18288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173724" y="1679288"/>
              <a:ext cx="0" cy="18288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595494" y="1672740"/>
              <a:ext cx="0" cy="18288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596923" y="1692279"/>
              <a:ext cx="3579158" cy="0"/>
            </a:xfrm>
            <a:prstGeom prst="line">
              <a:avLst/>
            </a:prstGeom>
            <a:ln w="25400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606319" y="2343484"/>
              <a:ext cx="0" cy="18288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91500" y="3260947"/>
              <a:ext cx="3579158" cy="0"/>
            </a:xfrm>
            <a:prstGeom prst="line">
              <a:avLst/>
            </a:prstGeom>
            <a:ln w="25400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176081" y="2355298"/>
              <a:ext cx="0" cy="18288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606319" y="3041984"/>
              <a:ext cx="0" cy="22860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6176081" y="3041098"/>
              <a:ext cx="0" cy="237744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4385266" y="3261873"/>
              <a:ext cx="0" cy="18288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385266" y="3934973"/>
              <a:ext cx="0" cy="18288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385266" y="4608073"/>
              <a:ext cx="0" cy="18288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4385266" y="5293873"/>
              <a:ext cx="0" cy="18288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457201" y="1870075"/>
            <a:ext cx="1066800" cy="501834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marR="0" lvl="0" indent="0" defTabSz="5778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Performed by Niowave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7201" y="2703672"/>
            <a:ext cx="1066800" cy="501834"/>
          </a:xfrm>
          <a:prstGeom prst="rect">
            <a:avLst/>
          </a:prstGeom>
          <a:solidFill>
            <a:srgbClr val="77933C"/>
          </a:solidFill>
          <a:ln>
            <a:noFill/>
          </a:ln>
          <a:effectLst/>
        </p:spPr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marL="0" marR="0" lvl="0" indent="0" defTabSz="5778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Performed by ODU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7201" y="4716272"/>
            <a:ext cx="26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Cavity processing will be integrated with the cavity fabrication plan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404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Recipe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029721"/>
              </p:ext>
            </p:extLst>
          </p:nvPr>
        </p:nvGraphicFramePr>
        <p:xfrm>
          <a:off x="899265" y="1050345"/>
          <a:ext cx="7350148" cy="454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4761"/>
                <a:gridCol w="2207013"/>
                <a:gridCol w="2108374"/>
              </a:tblGrid>
              <a:tr h="7975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1D4F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Frequency</a:t>
                      </a:r>
                    </a:p>
                    <a:p>
                      <a:pPr algn="ctr"/>
                      <a:r>
                        <a:rPr lang="en-US" dirty="0" smtClean="0"/>
                        <a:t>(MHz)</a:t>
                      </a:r>
                      <a:endParaRPr lang="en-US" dirty="0"/>
                    </a:p>
                  </a:txBody>
                  <a:tcPr anchor="ctr">
                    <a:solidFill>
                      <a:srgbClr val="1D4F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Frequency</a:t>
                      </a:r>
                      <a:r>
                        <a:rPr lang="en-US" baseline="0" dirty="0" smtClean="0"/>
                        <a:t> Shift</a:t>
                      </a:r>
                    </a:p>
                    <a:p>
                      <a:pPr algn="ctr"/>
                      <a:r>
                        <a:rPr lang="en-US" baseline="0" dirty="0" smtClean="0"/>
                        <a:t>(kHz)</a:t>
                      </a:r>
                      <a:endParaRPr lang="en-US" dirty="0"/>
                    </a:p>
                  </a:txBody>
                  <a:tcPr anchor="ctr">
                    <a:solidFill>
                      <a:srgbClr val="1D4F9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Welded Cavity</a:t>
                      </a:r>
                    </a:p>
                    <a:p>
                      <a:r>
                        <a:rPr lang="en-US" dirty="0" smtClean="0"/>
                        <a:t>(At room temp in air)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400.032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After Bulk BCP Processing in 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399.969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– </a:t>
                      </a:r>
                      <a:r>
                        <a:rPr lang="en-US" dirty="0" smtClean="0"/>
                        <a:t>63.0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Bulk BCPed Cavity in Vacuum (dielectric constant adjusted)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400.087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+ 118.0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Cooled Down Cavity at 2K (Detuned by half tuning range of</a:t>
                      </a:r>
                      <a:r>
                        <a:rPr lang="en-US" baseline="0" dirty="0" smtClean="0"/>
                        <a:t> 100 kHz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400.660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+ 573.0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Operational SPS Cavity (tuned)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400.760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+ 100.0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5048" y="5765602"/>
            <a:ext cx="72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400.760 MHz is a mid value of SPS frequency range through 120-450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energy.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9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Cleaning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73160" y="4051732"/>
            <a:ext cx="2575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 smtClean="0"/>
              <a:t>Manual HPR each port</a:t>
            </a:r>
          </a:p>
          <a:p>
            <a:pPr algn="l"/>
            <a:r>
              <a:rPr lang="en-US" sz="1600" b="0" dirty="0" smtClean="0"/>
              <a:t>Use Teflon guiding sleeve</a:t>
            </a:r>
          </a:p>
          <a:p>
            <a:pPr algn="l"/>
            <a:r>
              <a:rPr lang="en-US" sz="1600" b="0" dirty="0" smtClean="0"/>
              <a:t>Cavity and wand secured in the cage </a:t>
            </a:r>
            <a:endParaRPr lang="en-US" sz="16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6306480" y="5645287"/>
            <a:ext cx="257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Final HPR in the vertical cabinet</a:t>
            </a:r>
            <a:endParaRPr lang="en-US" sz="1600" b="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306480" y="943687"/>
            <a:ext cx="2165731" cy="4796992"/>
            <a:chOff x="5963580" y="907828"/>
            <a:chExt cx="2165731" cy="479699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580" y="907828"/>
              <a:ext cx="2165731" cy="4796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 rot="10800000">
              <a:off x="6966435" y="2962299"/>
              <a:ext cx="137160" cy="2622933"/>
              <a:chOff x="5621212" y="1952625"/>
              <a:chExt cx="137160" cy="2622933"/>
            </a:xfrm>
          </p:grpSpPr>
          <p:sp>
            <p:nvSpPr>
              <p:cNvPr id="18" name="Flowchart: Delay 17"/>
              <p:cNvSpPr/>
              <p:nvPr/>
            </p:nvSpPr>
            <p:spPr bwMode="auto">
              <a:xfrm rot="5400000">
                <a:off x="5557149" y="4374335"/>
                <a:ext cx="265286" cy="137160"/>
              </a:xfrm>
              <a:prstGeom prst="flowChartDelay">
                <a:avLst/>
              </a:prstGeom>
              <a:solidFill>
                <a:srgbClr val="99CC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Flowchart: Process 18"/>
              <p:cNvSpPr/>
              <p:nvPr/>
            </p:nvSpPr>
            <p:spPr bwMode="auto">
              <a:xfrm rot="5400000">
                <a:off x="4510968" y="3062869"/>
                <a:ext cx="2357647" cy="137160"/>
              </a:xfrm>
              <a:prstGeom prst="flowChartProcess">
                <a:avLst/>
              </a:prstGeom>
              <a:solidFill>
                <a:srgbClr val="99CC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2052" name="Picture 4" descr="C:\Users\hkpark\AppData\Local\Temp\20140430_1510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27578" r="14193" b="10569"/>
          <a:stretch/>
        </p:blipFill>
        <p:spPr bwMode="auto">
          <a:xfrm rot="5400000">
            <a:off x="-214315" y="2184895"/>
            <a:ext cx="4057651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05311" y="5423911"/>
            <a:ext cx="28184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/>
              <a:t>Multi purpose mounting cage</a:t>
            </a:r>
            <a:endParaRPr lang="en-US" sz="1600" dirty="0"/>
          </a:p>
        </p:txBody>
      </p:sp>
      <p:grpSp>
        <p:nvGrpSpPr>
          <p:cNvPr id="22" name="Group 21"/>
          <p:cNvGrpSpPr/>
          <p:nvPr/>
        </p:nvGrpSpPr>
        <p:grpSpPr>
          <a:xfrm rot="10800000">
            <a:off x="3292129" y="2293092"/>
            <a:ext cx="3014351" cy="1868986"/>
            <a:chOff x="2949229" y="2293092"/>
            <a:chExt cx="3014351" cy="1868986"/>
          </a:xfrm>
        </p:grpSpPr>
        <p:grpSp>
          <p:nvGrpSpPr>
            <p:cNvPr id="13" name="Group 12"/>
            <p:cNvGrpSpPr/>
            <p:nvPr/>
          </p:nvGrpSpPr>
          <p:grpSpPr>
            <a:xfrm>
              <a:off x="2949229" y="2293092"/>
              <a:ext cx="3014351" cy="1868986"/>
              <a:chOff x="877563" y="1771804"/>
              <a:chExt cx="3639020" cy="2466748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92" t="8990" r="5308" b="17744"/>
              <a:stretch/>
            </p:blipFill>
            <p:spPr bwMode="auto">
              <a:xfrm>
                <a:off x="877563" y="2309091"/>
                <a:ext cx="3639020" cy="1929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" name="Group 9"/>
              <p:cNvGrpSpPr/>
              <p:nvPr/>
            </p:nvGrpSpPr>
            <p:grpSpPr>
              <a:xfrm rot="5400000">
                <a:off x="3142997" y="2470484"/>
                <a:ext cx="1534520" cy="137160"/>
                <a:chOff x="1665420" y="1629318"/>
                <a:chExt cx="1567307" cy="224828"/>
              </a:xfrm>
            </p:grpSpPr>
            <p:sp>
              <p:nvSpPr>
                <p:cNvPr id="4" name="Flowchart: Delay 3"/>
                <p:cNvSpPr/>
                <p:nvPr/>
              </p:nvSpPr>
              <p:spPr bwMode="auto">
                <a:xfrm>
                  <a:off x="2961773" y="1629318"/>
                  <a:ext cx="270954" cy="224828"/>
                </a:xfrm>
                <a:prstGeom prst="flowChartDelay">
                  <a:avLst/>
                </a:prstGeom>
                <a:solidFill>
                  <a:srgbClr val="99CCFF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" name="Flowchart: Process 5"/>
                <p:cNvSpPr/>
                <p:nvPr/>
              </p:nvSpPr>
              <p:spPr bwMode="auto">
                <a:xfrm>
                  <a:off x="1665420" y="1629318"/>
                  <a:ext cx="1296353" cy="224828"/>
                </a:xfrm>
                <a:prstGeom prst="flowChartProcess">
                  <a:avLst/>
                </a:prstGeom>
                <a:solidFill>
                  <a:srgbClr val="99CCFF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20" name="L-Shape 19"/>
            <p:cNvSpPr/>
            <p:nvPr/>
          </p:nvSpPr>
          <p:spPr bwMode="auto">
            <a:xfrm rot="10800000">
              <a:off x="5166433" y="2672275"/>
              <a:ext cx="222900" cy="163371"/>
            </a:xfrm>
            <a:prstGeom prst="corner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L-Shape 25"/>
            <p:cNvSpPr/>
            <p:nvPr/>
          </p:nvSpPr>
          <p:spPr bwMode="auto">
            <a:xfrm rot="5400000">
              <a:off x="5547353" y="2655970"/>
              <a:ext cx="163372" cy="195987"/>
            </a:xfrm>
            <a:prstGeom prst="corner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 bwMode="auto">
          <a:xfrm flipH="1">
            <a:off x="3626670" y="2779022"/>
            <a:ext cx="314325" cy="513763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626670" y="2779022"/>
            <a:ext cx="314325" cy="513763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7220752" y="2997873"/>
            <a:ext cx="314325" cy="513763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7220752" y="2997873"/>
            <a:ext cx="314325" cy="513763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10800000">
            <a:off x="7303966" y="2753243"/>
            <a:ext cx="43350" cy="256881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10800000" flipH="1">
            <a:off x="7382130" y="2743344"/>
            <a:ext cx="17074" cy="256881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3741360" y="2749441"/>
            <a:ext cx="43350" cy="256881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H="1">
            <a:off x="3788593" y="2740668"/>
            <a:ext cx="17074" cy="256881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3213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262" y="962165"/>
            <a:ext cx="8992380" cy="1005624"/>
          </a:xfrm>
        </p:spPr>
        <p:txBody>
          <a:bodyPr/>
          <a:lstStyle/>
          <a:p>
            <a:r>
              <a:rPr lang="en-US" sz="2400" dirty="0" smtClean="0"/>
              <a:t>Low surface field at coupler location: no enhancement</a:t>
            </a:r>
          </a:p>
          <a:p>
            <a:r>
              <a:rPr lang="en-US" sz="2400" dirty="0" smtClean="0"/>
              <a:t>Low surface field in coupler</a:t>
            </a:r>
            <a:endParaRPr lang="en-US" sz="24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2799" r="996" b="7380"/>
          <a:stretch/>
        </p:blipFill>
        <p:spPr bwMode="auto">
          <a:xfrm>
            <a:off x="4705350" y="2305050"/>
            <a:ext cx="434975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" r="1893" b="1815"/>
          <a:stretch/>
        </p:blipFill>
        <p:spPr bwMode="auto">
          <a:xfrm>
            <a:off x="31750" y="2305050"/>
            <a:ext cx="4409666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39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3112"/>
            <a:ext cx="8229600" cy="377278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Prototype engineering is a collective work of</a:t>
            </a:r>
          </a:p>
          <a:p>
            <a:pPr marL="1005840"/>
            <a:r>
              <a:rPr lang="en-US" dirty="0" err="1"/>
              <a:t>Zenghai</a:t>
            </a:r>
            <a:r>
              <a:rPr lang="en-US" dirty="0"/>
              <a:t> Li (SLAC)</a:t>
            </a:r>
          </a:p>
          <a:p>
            <a:pPr marL="1005840"/>
            <a:r>
              <a:rPr lang="en-US" dirty="0" smtClean="0"/>
              <a:t>CERN </a:t>
            </a:r>
            <a:r>
              <a:rPr lang="en-US" dirty="0"/>
              <a:t>Engineering Team</a:t>
            </a:r>
          </a:p>
          <a:p>
            <a:pPr marL="1005840"/>
            <a:r>
              <a:rPr lang="en-US" dirty="0" smtClean="0"/>
              <a:t>Tom Nicol (Fermilab)</a:t>
            </a:r>
          </a:p>
          <a:p>
            <a:pPr marL="1005840"/>
            <a:r>
              <a:rPr lang="en-US" dirty="0" smtClean="0"/>
              <a:t>ODU </a:t>
            </a:r>
          </a:p>
        </p:txBody>
      </p:sp>
    </p:spTree>
    <p:extLst>
      <p:ext uri="{BB962C8B-B14F-4D97-AF65-F5344CB8AC3E}">
        <p14:creationId xmlns:p14="http://schemas.microsoft.com/office/powerpoint/2010/main" val="419863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191125" y="504825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809028" y="216038"/>
            <a:ext cx="111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FPC</a:t>
            </a:r>
            <a:endParaRPr lang="en-US" sz="20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 b="2183"/>
          <a:stretch/>
        </p:blipFill>
        <p:spPr bwMode="auto">
          <a:xfrm>
            <a:off x="6120720" y="2862262"/>
            <a:ext cx="2003114" cy="330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"/>
          <a:stretch/>
        </p:blipFill>
        <p:spPr bwMode="auto">
          <a:xfrm>
            <a:off x="3533774" y="862012"/>
            <a:ext cx="20764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D:\LHC Crab\Presentations\May 2014 review pictures\CRAB_Cavity_ODU_coax_HOM_-_2014-04-30_-_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6" t="3251" r="49063" b="25917"/>
          <a:stretch/>
        </p:blipFill>
        <p:spPr bwMode="auto">
          <a:xfrm>
            <a:off x="800100" y="898632"/>
            <a:ext cx="1753657" cy="52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1676928" y="2181225"/>
            <a:ext cx="2552172" cy="1362074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1676928" y="5286376"/>
            <a:ext cx="2552172" cy="733424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900764" y="2802085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Copper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26394" y="4914424"/>
            <a:ext cx="17404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Water cooling through the channel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145" y="898632"/>
            <a:ext cx="2017395" cy="1943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68365" y="919160"/>
            <a:ext cx="130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Surface Magnetic Field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120719" y="1509710"/>
            <a:ext cx="865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69 W</a:t>
            </a:r>
            <a:endParaRPr lang="en-US" sz="1200" dirty="0"/>
          </a:p>
        </p:txBody>
      </p:sp>
      <p:cxnSp>
        <p:nvCxnSpPr>
          <p:cNvPr id="16" name="Straight Connector 15"/>
          <p:cNvCxnSpPr>
            <a:stCxn id="38" idx="1"/>
          </p:cNvCxnSpPr>
          <p:nvPr/>
        </p:nvCxnSpPr>
        <p:spPr bwMode="auto">
          <a:xfrm flipH="1">
            <a:off x="4515872" y="2955974"/>
            <a:ext cx="384892" cy="302257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8007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" r="41593" b="15498"/>
          <a:stretch/>
        </p:blipFill>
        <p:spPr bwMode="auto">
          <a:xfrm>
            <a:off x="2618448" y="919161"/>
            <a:ext cx="1962723" cy="527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191125" y="504825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809028" y="216038"/>
            <a:ext cx="111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H-HOM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7023800" y="262204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Fundamental mode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074" name="Picture 2" descr="D:\LHC Crab\Presentations\May 2014 review pictures\CRAB_Cavity_ODU_coax_HOM_-_2014-04-30_-_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9" t="52428" r="45564" b="8715"/>
          <a:stretch/>
        </p:blipFill>
        <p:spPr bwMode="auto">
          <a:xfrm>
            <a:off x="276225" y="1047750"/>
            <a:ext cx="1797447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>
            <a:off x="1352550" y="2190750"/>
            <a:ext cx="1952625" cy="962025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1352550" y="3057525"/>
            <a:ext cx="1952625" cy="1285875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" b="2656"/>
          <a:stretch/>
        </p:blipFill>
        <p:spPr bwMode="auto">
          <a:xfrm>
            <a:off x="4675849" y="981074"/>
            <a:ext cx="24193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8" b="29668"/>
          <a:stretch/>
        </p:blipFill>
        <p:spPr bwMode="auto">
          <a:xfrm>
            <a:off x="7048500" y="4276724"/>
            <a:ext cx="2095500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0"/>
          <a:stretch/>
        </p:blipFill>
        <p:spPr bwMode="auto">
          <a:xfrm>
            <a:off x="6719888" y="962026"/>
            <a:ext cx="16287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978694" y="4624654"/>
            <a:ext cx="1740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Conductive cooling from helium return header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 flipH="1" flipV="1">
            <a:off x="3857625" y="4124325"/>
            <a:ext cx="723546" cy="500329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7640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23" y="1295400"/>
            <a:ext cx="34961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191125" y="504825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809028" y="216038"/>
            <a:ext cx="111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H-HOM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767113" y="1875104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Copper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074" name="Picture 2" descr="D:\LHC Crab\Presentations\May 2014 review pictures\CRAB_Cavity_ODU_coax_HOM_-_2014-04-30_-_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9" t="52428" r="45564" b="8715"/>
          <a:stretch/>
        </p:blipFill>
        <p:spPr bwMode="auto">
          <a:xfrm>
            <a:off x="1933575" y="1073149"/>
            <a:ext cx="1797447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>
            <a:off x="3009900" y="2216149"/>
            <a:ext cx="1346200" cy="844551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endCxn id="23" idx="3"/>
          </p:cNvCxnSpPr>
          <p:nvPr/>
        </p:nvCxnSpPr>
        <p:spPr bwMode="auto">
          <a:xfrm flipH="1">
            <a:off x="1568771" y="2717800"/>
            <a:ext cx="1022029" cy="86328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7304265" y="2713712"/>
            <a:ext cx="174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Conductive cooling from helium return header, 2K</a:t>
            </a:r>
          </a:p>
          <a:p>
            <a:pPr algn="l"/>
            <a:r>
              <a:rPr lang="en-US" dirty="0" smtClean="0">
                <a:solidFill>
                  <a:srgbClr val="0000FF"/>
                </a:solidFill>
              </a:rPr>
              <a:t>Not shown in the CAD model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41" name="Straight Connector 40"/>
          <p:cNvCxnSpPr>
            <a:stCxn id="40" idx="1"/>
          </p:cNvCxnSpPr>
          <p:nvPr/>
        </p:nvCxnSpPr>
        <p:spPr bwMode="auto">
          <a:xfrm flipH="1">
            <a:off x="6735321" y="3406210"/>
            <a:ext cx="568944" cy="44437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63468" y="3411804"/>
            <a:ext cx="1005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Niobium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24" name="Straight Connector 23"/>
          <p:cNvCxnSpPr>
            <a:endCxn id="38" idx="3"/>
          </p:cNvCxnSpPr>
          <p:nvPr/>
        </p:nvCxnSpPr>
        <p:spPr bwMode="auto">
          <a:xfrm flipH="1" flipV="1">
            <a:off x="1669924" y="2044381"/>
            <a:ext cx="1047876" cy="355919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endCxn id="23" idx="3"/>
          </p:cNvCxnSpPr>
          <p:nvPr/>
        </p:nvCxnSpPr>
        <p:spPr bwMode="auto">
          <a:xfrm flipH="1">
            <a:off x="1568771" y="3187700"/>
            <a:ext cx="1174429" cy="39338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882900" y="3302000"/>
            <a:ext cx="1384300" cy="81280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4341173" y="2527301"/>
            <a:ext cx="1538927" cy="54409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4256941" y="3721100"/>
            <a:ext cx="1648559" cy="40001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1" name="Straight Connector 50"/>
          <p:cNvCxnSpPr>
            <a:stCxn id="54" idx="1"/>
          </p:cNvCxnSpPr>
          <p:nvPr/>
        </p:nvCxnSpPr>
        <p:spPr bwMode="auto">
          <a:xfrm flipH="1">
            <a:off x="6284749" y="1742332"/>
            <a:ext cx="851187" cy="18028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2" name="Straight Connector 51"/>
          <p:cNvCxnSpPr>
            <a:stCxn id="54" idx="1"/>
          </p:cNvCxnSpPr>
          <p:nvPr/>
        </p:nvCxnSpPr>
        <p:spPr bwMode="auto">
          <a:xfrm flipH="1">
            <a:off x="6722493" y="1742332"/>
            <a:ext cx="413443" cy="55382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7135936" y="1480722"/>
            <a:ext cx="174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80K heat stationed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05794" y="287859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HOM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0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1" y="1741307"/>
            <a:ext cx="342186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191125" y="504825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809028" y="216038"/>
            <a:ext cx="111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H-HOM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718003" y="2937307"/>
            <a:ext cx="1156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1 W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31433" y="974903"/>
            <a:ext cx="4435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 smtClean="0"/>
              <a:t>Assumption of power </a:t>
            </a:r>
            <a:r>
              <a:rPr lang="en-US" sz="1800" b="0" dirty="0"/>
              <a:t>dissipation </a:t>
            </a:r>
            <a:endParaRPr lang="en-US" sz="1800" b="0" dirty="0" smtClean="0"/>
          </a:p>
          <a:p>
            <a:pPr algn="l"/>
            <a:r>
              <a:rPr lang="en-US" sz="1800" b="0" dirty="0" smtClean="0"/>
              <a:t>5 </a:t>
            </a:r>
            <a:r>
              <a:rPr lang="en-US" sz="1800" b="0" dirty="0" err="1" smtClean="0"/>
              <a:t>mW</a:t>
            </a:r>
            <a:r>
              <a:rPr lang="en-US" sz="1800" b="0" dirty="0" smtClean="0"/>
              <a:t> at 10 </a:t>
            </a:r>
            <a:r>
              <a:rPr lang="en-US" sz="1800" b="0" dirty="0" err="1" smtClean="0"/>
              <a:t>nΩ</a:t>
            </a:r>
            <a:r>
              <a:rPr lang="en-US" sz="1800" b="0" dirty="0" smtClean="0"/>
              <a:t> from 200 W HOM power  </a:t>
            </a:r>
            <a:endParaRPr lang="en-US" sz="1800" b="0" dirty="0"/>
          </a:p>
        </p:txBody>
      </p:sp>
      <p:sp>
        <p:nvSpPr>
          <p:cNvPr id="22" name="TextBox 21"/>
          <p:cNvSpPr txBox="1"/>
          <p:nvPr/>
        </p:nvSpPr>
        <p:spPr>
          <a:xfrm>
            <a:off x="2588161" y="3423227"/>
            <a:ext cx="1156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5 </a:t>
            </a:r>
            <a:r>
              <a:rPr lang="en-US" sz="1600" dirty="0" err="1" smtClean="0"/>
              <a:t>mW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932998" y="4973844"/>
            <a:ext cx="1156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5 </a:t>
            </a:r>
            <a:r>
              <a:rPr lang="en-US" sz="1600" dirty="0" err="1" smtClean="0"/>
              <a:t>mW</a:t>
            </a:r>
            <a:endParaRPr lang="en-US" sz="1600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8" b="15603"/>
          <a:stretch/>
        </p:blipFill>
        <p:spPr bwMode="auto">
          <a:xfrm>
            <a:off x="3823256" y="2153801"/>
            <a:ext cx="2386067" cy="406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7" r="62195" b="13289"/>
          <a:stretch/>
        </p:blipFill>
        <p:spPr bwMode="auto">
          <a:xfrm>
            <a:off x="7625997" y="3925272"/>
            <a:ext cx="918239" cy="192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 r="61435" b="10730"/>
          <a:stretch/>
        </p:blipFill>
        <p:spPr bwMode="auto">
          <a:xfrm>
            <a:off x="7426174" y="1051868"/>
            <a:ext cx="899965" cy="192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0" t="32008" r="28704" b="24161"/>
          <a:stretch/>
        </p:blipFill>
        <p:spPr bwMode="auto">
          <a:xfrm>
            <a:off x="6504398" y="1231457"/>
            <a:ext cx="756920" cy="159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0" t="35827" r="9198" b="23086"/>
          <a:stretch/>
        </p:blipFill>
        <p:spPr bwMode="auto">
          <a:xfrm>
            <a:off x="6760979" y="4180294"/>
            <a:ext cx="975016" cy="155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/>
        </p:nvCxnSpPr>
        <p:spPr bwMode="auto">
          <a:xfrm flipH="1">
            <a:off x="5888596" y="4476861"/>
            <a:ext cx="256583" cy="70552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673411" y="4123225"/>
            <a:ext cx="1023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Max 2.7 K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6324787" y="2155051"/>
            <a:ext cx="590142" cy="55159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5480972" y="1775760"/>
            <a:ext cx="1164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Max 80.8 K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 flipH="1">
            <a:off x="6914929" y="3655890"/>
            <a:ext cx="359218" cy="667039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6763890" y="3366391"/>
            <a:ext cx="174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Max 2.2 K</a:t>
            </a:r>
          </a:p>
        </p:txBody>
      </p:sp>
    </p:spTree>
    <p:extLst>
      <p:ext uri="{BB962C8B-B14F-4D97-AF65-F5344CB8AC3E}">
        <p14:creationId xmlns:p14="http://schemas.microsoft.com/office/powerpoint/2010/main" val="184630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191125" y="504825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2751503" y="6473963"/>
            <a:ext cx="111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FPC</a:t>
            </a:r>
            <a:endParaRPr lang="en-US" sz="20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0"/>
          <a:stretch/>
        </p:blipFill>
        <p:spPr bwMode="auto">
          <a:xfrm>
            <a:off x="209550" y="2630769"/>
            <a:ext cx="2686050" cy="199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24512" y="258603"/>
            <a:ext cx="111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V-HOM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66114" y="4974041"/>
            <a:ext cx="2628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V-HOM does not couple to the fundamental </a:t>
            </a:r>
            <a:r>
              <a:rPr lang="en-US" sz="1600" dirty="0" smtClean="0"/>
              <a:t>mode but it sees some field but negligible.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31433" y="974903"/>
            <a:ext cx="44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 smtClean="0"/>
              <a:t>Assumption of power </a:t>
            </a:r>
            <a:r>
              <a:rPr lang="en-US" sz="1800" b="0" dirty="0"/>
              <a:t>dissipation </a:t>
            </a:r>
            <a:endParaRPr lang="en-US" sz="1800" b="0" dirty="0" smtClean="0"/>
          </a:p>
          <a:p>
            <a:pPr algn="l"/>
            <a:r>
              <a:rPr lang="en-US" sz="1800" b="0" dirty="0" smtClean="0"/>
              <a:t>0.5 W at 5.2 </a:t>
            </a:r>
            <a:r>
              <a:rPr lang="en-US" sz="1800" b="0" dirty="0" err="1" smtClean="0"/>
              <a:t>mΩ</a:t>
            </a:r>
            <a:r>
              <a:rPr lang="en-US" sz="1800" b="0" dirty="0" smtClean="0"/>
              <a:t> from 200 W HOM power  </a:t>
            </a:r>
            <a:endParaRPr lang="en-US" sz="1800" b="0" dirty="0"/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24" b="6064"/>
          <a:stretch/>
        </p:blipFill>
        <p:spPr bwMode="auto">
          <a:xfrm>
            <a:off x="3192143" y="1572244"/>
            <a:ext cx="2914629" cy="436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85" b="7625"/>
          <a:stretch/>
        </p:blipFill>
        <p:spPr bwMode="auto">
          <a:xfrm>
            <a:off x="5995505" y="1461395"/>
            <a:ext cx="3058691" cy="445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7111" y="1902550"/>
            <a:ext cx="189587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600" b="0" dirty="0" smtClean="0">
                <a:solidFill>
                  <a:srgbClr val="0000FF"/>
                </a:solidFill>
              </a:rPr>
              <a:t>Copper</a:t>
            </a:r>
          </a:p>
          <a:p>
            <a:pPr algn="l"/>
            <a:r>
              <a:rPr lang="en-US" sz="1600" b="0" dirty="0" smtClean="0">
                <a:solidFill>
                  <a:srgbClr val="0000FF"/>
                </a:solidFill>
              </a:rPr>
              <a:t>80K heat stationed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21307" y="4440899"/>
            <a:ext cx="723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</a:rPr>
              <a:t>0.5 W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4130997" y="4797553"/>
            <a:ext cx="359217" cy="51310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" name="Straight Connector 19"/>
          <p:cNvCxnSpPr>
            <a:stCxn id="6" idx="2"/>
          </p:cNvCxnSpPr>
          <p:nvPr/>
        </p:nvCxnSpPr>
        <p:spPr bwMode="auto">
          <a:xfrm flipH="1">
            <a:off x="1411213" y="2487326"/>
            <a:ext cx="453834" cy="219315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043221" y="5438938"/>
            <a:ext cx="282242" cy="26938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6" name="Rectangle 25"/>
          <p:cNvSpPr/>
          <p:nvPr/>
        </p:nvSpPr>
        <p:spPr>
          <a:xfrm>
            <a:off x="5959002" y="5645169"/>
            <a:ext cx="1222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</a:rPr>
              <a:t>Max 80.4 K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1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Tuner Design Evolution</a:t>
            </a:r>
            <a:endParaRPr lang="en-US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t="6943" r="6306" b="4514"/>
          <a:stretch/>
        </p:blipFill>
        <p:spPr bwMode="auto">
          <a:xfrm>
            <a:off x="281276" y="960436"/>
            <a:ext cx="5685481" cy="404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LHC Crab\Presentations\CC13 Dec 2013\Capture0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4" r="23476" b="10322"/>
          <a:stretch/>
        </p:blipFill>
        <p:spPr bwMode="auto">
          <a:xfrm>
            <a:off x="1734828" y="1647825"/>
            <a:ext cx="5429823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2" t="43665" r="32733"/>
          <a:stretch/>
        </p:blipFill>
        <p:spPr bwMode="auto">
          <a:xfrm>
            <a:off x="3488498" y="1915048"/>
            <a:ext cx="5179252" cy="425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103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Tuner Concept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27391" y="991523"/>
            <a:ext cx="8302573" cy="129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b="0" kern="0" dirty="0" smtClean="0"/>
              <a:t>Objective</a:t>
            </a:r>
          </a:p>
          <a:p>
            <a:pPr lvl="1"/>
            <a:r>
              <a:rPr lang="en-US" sz="1600" b="0" kern="0" dirty="0" smtClean="0"/>
              <a:t>Meet the spatial constraint, </a:t>
            </a:r>
            <a:r>
              <a:rPr lang="en-US" sz="1600" b="0" kern="0" dirty="0" err="1" smtClean="0"/>
              <a:t>cryomodule</a:t>
            </a:r>
            <a:r>
              <a:rPr lang="en-US" sz="1600" b="0" kern="0" dirty="0" smtClean="0"/>
              <a:t> dimension decreased considerably.</a:t>
            </a:r>
          </a:p>
          <a:p>
            <a:pPr lvl="1"/>
            <a:r>
              <a:rPr lang="en-US" sz="1600" b="0" kern="0" dirty="0" smtClean="0"/>
              <a:t>Deform cavity symmetrically, no electrical center change</a:t>
            </a:r>
          </a:p>
          <a:p>
            <a:pPr lvl="1"/>
            <a:r>
              <a:rPr lang="en-US" sz="1600" b="0" kern="0" dirty="0" smtClean="0"/>
              <a:t>Adequate force and resolution</a:t>
            </a:r>
          </a:p>
          <a:p>
            <a:endParaRPr lang="en-US" sz="2000" b="0" kern="0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95922" y="2151002"/>
            <a:ext cx="2539953" cy="4078348"/>
            <a:chOff x="5495922" y="2151002"/>
            <a:chExt cx="2539953" cy="407834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3" r="32150" b="3525"/>
            <a:stretch/>
          </p:blipFill>
          <p:spPr bwMode="auto">
            <a:xfrm>
              <a:off x="5495922" y="2151002"/>
              <a:ext cx="2539953" cy="407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eft-Right Arrow 5"/>
            <p:cNvSpPr/>
            <p:nvPr/>
          </p:nvSpPr>
          <p:spPr bwMode="auto">
            <a:xfrm rot="16200000">
              <a:off x="5533686" y="5106411"/>
              <a:ext cx="1471178" cy="341746"/>
            </a:xfrm>
            <a:prstGeom prst="leftRightArrow">
              <a:avLst/>
            </a:prstGeom>
            <a:solidFill>
              <a:srgbClr val="FF99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68520" y="2290618"/>
            <a:ext cx="3008277" cy="3867439"/>
            <a:chOff x="1068520" y="2290618"/>
            <a:chExt cx="3008277" cy="3867439"/>
          </a:xfrm>
        </p:grpSpPr>
        <p:grpSp>
          <p:nvGrpSpPr>
            <p:cNvPr id="16" name="Group 15"/>
            <p:cNvGrpSpPr/>
            <p:nvPr/>
          </p:nvGrpSpPr>
          <p:grpSpPr>
            <a:xfrm>
              <a:off x="1068520" y="2290618"/>
              <a:ext cx="3008277" cy="3867439"/>
              <a:chOff x="846856" y="2290618"/>
              <a:chExt cx="3008277" cy="3867439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16"/>
              <a:stretch/>
            </p:blipFill>
            <p:spPr bwMode="auto">
              <a:xfrm>
                <a:off x="929984" y="2290618"/>
                <a:ext cx="2925149" cy="3867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ight Brace 3"/>
              <p:cNvSpPr/>
              <p:nvPr/>
            </p:nvSpPr>
            <p:spPr bwMode="auto">
              <a:xfrm>
                <a:off x="2733964" y="2484580"/>
                <a:ext cx="434110" cy="2632365"/>
              </a:xfrm>
              <a:prstGeom prst="rightBrace">
                <a:avLst>
                  <a:gd name="adj1" fmla="val 62387"/>
                  <a:gd name="adj2" fmla="val 45763"/>
                </a:avLst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46856" y="3492984"/>
                <a:ext cx="11496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JLAB tuner</a:t>
                </a:r>
                <a:endParaRPr lang="en-US" dirty="0"/>
              </a:p>
            </p:txBody>
          </p:sp>
        </p:grpSp>
        <p:sp>
          <p:nvSpPr>
            <p:cNvPr id="19" name="Left-Right Arrow 18"/>
            <p:cNvSpPr/>
            <p:nvPr/>
          </p:nvSpPr>
          <p:spPr bwMode="auto">
            <a:xfrm rot="292685">
              <a:off x="1663107" y="5497395"/>
              <a:ext cx="1902229" cy="341746"/>
            </a:xfrm>
            <a:prstGeom prst="leftRightArrow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Curved Down Arrow 19"/>
          <p:cNvSpPr/>
          <p:nvPr/>
        </p:nvSpPr>
        <p:spPr bwMode="auto">
          <a:xfrm>
            <a:off x="3768436" y="3343563"/>
            <a:ext cx="1505528" cy="378691"/>
          </a:xfrm>
          <a:prstGeom prst="curvedDownArrow">
            <a:avLst>
              <a:gd name="adj1" fmla="val 39406"/>
              <a:gd name="adj2" fmla="val 106547"/>
              <a:gd name="adj3" fmla="val 51829"/>
            </a:avLst>
          </a:prstGeom>
          <a:solidFill>
            <a:srgbClr val="99CC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2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Tuner Design Conclusion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55938" y="1318623"/>
            <a:ext cx="4939960" cy="446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kern="0" dirty="0" smtClean="0"/>
              <a:t>Tuning range and resolution</a:t>
            </a:r>
          </a:p>
          <a:p>
            <a:pPr marL="0" indent="0">
              <a:buNone/>
            </a:pPr>
            <a:endParaRPr lang="en-US" sz="2000" b="0" kern="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dirty="0" smtClean="0"/>
              <a:t>1000 </a:t>
            </a:r>
            <a:r>
              <a:rPr lang="en-US" sz="1800" b="0" dirty="0"/>
              <a:t>micro-steps or better for the </a:t>
            </a:r>
            <a:r>
              <a:rPr lang="en-US" sz="1800" b="0" dirty="0" smtClean="0"/>
              <a:t>motor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dirty="0" smtClean="0"/>
              <a:t>160 </a:t>
            </a:r>
            <a:r>
              <a:rPr lang="en-US" sz="1800" b="0" dirty="0"/>
              <a:t>reduction factor for the harmonic </a:t>
            </a:r>
            <a:r>
              <a:rPr lang="en-US" sz="1800" b="0" dirty="0" smtClean="0"/>
              <a:t>gearbox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dirty="0" smtClean="0"/>
              <a:t>1mm </a:t>
            </a:r>
            <a:r>
              <a:rPr lang="en-US" sz="1800" b="0" dirty="0"/>
              <a:t>displacement per turn for the roller </a:t>
            </a:r>
            <a:r>
              <a:rPr lang="en-US" sz="1800" b="0" dirty="0" smtClean="0"/>
              <a:t>screw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kern="0" dirty="0" smtClean="0"/>
              <a:t>Resolution better than 0.01 micron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kern="0" dirty="0" smtClean="0">
                <a:solidFill>
                  <a:srgbClr val="0000FF"/>
                </a:solidFill>
              </a:rPr>
              <a:t>Translates to 7 Hz resolution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kern="0" dirty="0"/>
              <a:t>Range minimum +/- 700 kHz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0" kern="0" dirty="0" smtClean="0"/>
              <a:t>Small required force adds no structural constraints to the tuner components and to the cavity.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0" kern="0" dirty="0">
              <a:solidFill>
                <a:srgbClr val="000000"/>
              </a:solidFill>
            </a:endParaRPr>
          </a:p>
        </p:txBody>
      </p:sp>
      <p:pic>
        <p:nvPicPr>
          <p:cNvPr id="5122" name="Picture 2" descr="D:\LHC Crab\Presentations\May 2014 review pictures\CRAB_Cavity_-_ODU_-_Tuning_HOM_Coax_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r="26458"/>
          <a:stretch/>
        </p:blipFill>
        <p:spPr bwMode="auto">
          <a:xfrm>
            <a:off x="4959517" y="952500"/>
            <a:ext cx="4113227" cy="516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29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Tuner Effect on Pole Surfaces</a:t>
            </a:r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3" r="45268" b="37851"/>
          <a:stretch/>
        </p:blipFill>
        <p:spPr bwMode="auto">
          <a:xfrm>
            <a:off x="1620667" y="3899615"/>
            <a:ext cx="1483996" cy="225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9" r="52894" b="38126"/>
          <a:stretch/>
        </p:blipFill>
        <p:spPr bwMode="auto">
          <a:xfrm>
            <a:off x="3014857" y="3922694"/>
            <a:ext cx="1257259" cy="222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18434" y="987731"/>
            <a:ext cx="5322475" cy="2586989"/>
            <a:chOff x="718434" y="1180146"/>
            <a:chExt cx="5322475" cy="258698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" t="16500" b="14150"/>
            <a:stretch/>
          </p:blipFill>
          <p:spPr bwMode="auto">
            <a:xfrm>
              <a:off x="718434" y="1449528"/>
              <a:ext cx="5322475" cy="1988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 bwMode="auto">
            <a:xfrm flipV="1">
              <a:off x="3220126" y="1488011"/>
              <a:ext cx="0" cy="974904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2846547" y="1180146"/>
              <a:ext cx="7778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X axis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2910" y="3397803"/>
              <a:ext cx="4853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Directional deformation after tuning 1500N</a:t>
              </a:r>
              <a:endParaRPr lang="en-US" sz="18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74455" y="1847186"/>
            <a:ext cx="29572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 smtClean="0"/>
              <a:t>Extract the deformation of the center line of the pole surfaces</a:t>
            </a:r>
            <a:endParaRPr lang="en-US" sz="1600" b="0" dirty="0"/>
          </a:p>
        </p:txBody>
      </p:sp>
      <p:sp>
        <p:nvSpPr>
          <p:cNvPr id="18" name="TextBox 17"/>
          <p:cNvSpPr txBox="1"/>
          <p:nvPr/>
        </p:nvSpPr>
        <p:spPr>
          <a:xfrm>
            <a:off x="1790110" y="3707201"/>
            <a:ext cx="2326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WG side             FPC side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36157" y="3641526"/>
            <a:ext cx="4005783" cy="25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800" b="0" dirty="0" smtClean="0"/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en-US" sz="1800" b="0" dirty="0" smtClean="0"/>
              <a:t>The deformation on pole surfaces is not symmetric.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en-US" sz="1800" b="0" dirty="0" smtClean="0"/>
              <a:t>The maximum difference on deformation is about 2 micron.</a:t>
            </a:r>
          </a:p>
          <a:p>
            <a:pPr lvl="1" algn="l">
              <a:lnSpc>
                <a:spcPct val="110000"/>
              </a:lnSpc>
            </a:pPr>
            <a:r>
              <a:rPr lang="en-US" sz="1800" b="0" dirty="0" smtClean="0">
                <a:sym typeface="Wingdings"/>
              </a:rPr>
              <a:t> </a:t>
            </a:r>
            <a:r>
              <a:rPr lang="en-US" sz="1800" b="0" dirty="0" smtClean="0">
                <a:sym typeface="Wingdings"/>
              </a:rPr>
              <a:t>Mechanical</a:t>
            </a:r>
            <a:r>
              <a:rPr lang="en-US" sz="1800" b="0" dirty="0" smtClean="0"/>
              <a:t> </a:t>
            </a:r>
            <a:r>
              <a:rPr lang="en-US" sz="1800" b="0" dirty="0" smtClean="0"/>
              <a:t>center shift about </a:t>
            </a:r>
            <a:r>
              <a:rPr lang="en-US" sz="1800" b="0" dirty="0" smtClean="0"/>
              <a:t>2 microns at 200 kHz tuning range  </a:t>
            </a:r>
            <a:endParaRPr lang="en-US" sz="1800" b="0" dirty="0"/>
          </a:p>
        </p:txBody>
      </p:sp>
      <p:sp>
        <p:nvSpPr>
          <p:cNvPr id="19" name="Oval 18"/>
          <p:cNvSpPr/>
          <p:nvPr/>
        </p:nvSpPr>
        <p:spPr bwMode="auto">
          <a:xfrm>
            <a:off x="1873062" y="5721147"/>
            <a:ext cx="859554" cy="34634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205747" y="3987878"/>
            <a:ext cx="859554" cy="34634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2450375" y="2527054"/>
            <a:ext cx="782579" cy="3194092"/>
          </a:xfrm>
          <a:prstGeom prst="straightConnector1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3271442" y="2065257"/>
            <a:ext cx="344837" cy="1973931"/>
          </a:xfrm>
          <a:prstGeom prst="straightConnector1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12839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9125" y="1232957"/>
            <a:ext cx="84247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Prototype design meets the functional specification.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Two valid options of HOM coupler.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Tuning system exceed the requirements in tuning range and resolution also providing tuning capability of vertical crabbing.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Calculated </a:t>
            </a:r>
            <a:r>
              <a:rPr lang="en-US" sz="2000" b="0" dirty="0" smtClean="0"/>
              <a:t>level of power dissipation </a:t>
            </a:r>
            <a:r>
              <a:rPr lang="en-US" sz="2000" b="0" dirty="0" smtClean="0"/>
              <a:t>(fundamental and HOM) on </a:t>
            </a:r>
            <a:r>
              <a:rPr lang="en-US" sz="2000" b="0" dirty="0" smtClean="0"/>
              <a:t>couplers requires simple cooling solutions.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Detailed fabrication, processing and test plan are in place.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dirty="0" smtClean="0"/>
              <a:t>We will still work hard to improve in every front.</a:t>
            </a:r>
          </a:p>
          <a:p>
            <a:pPr algn="l">
              <a:lnSpc>
                <a:spcPct val="150000"/>
              </a:lnSpc>
            </a:pPr>
            <a:r>
              <a:rPr lang="en-US" sz="2000" b="0" dirty="0" smtClean="0"/>
              <a:t>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3664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29"/>
            <a:ext cx="9144000" cy="826936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9888" y="999959"/>
            <a:ext cx="6934985" cy="525479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Prototype design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Basic dimensions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Cavity characteristics</a:t>
            </a:r>
          </a:p>
          <a:p>
            <a:pPr marL="914400" lvl="1" indent="-514350"/>
            <a:r>
              <a:rPr lang="en-US" sz="1800" dirty="0" smtClean="0"/>
              <a:t>Lorentz force detuning</a:t>
            </a:r>
          </a:p>
          <a:p>
            <a:pPr marL="914400" lvl="1" indent="-514350"/>
            <a:r>
              <a:rPr lang="en-US" sz="1800" dirty="0" smtClean="0"/>
              <a:t>Pressure sensitivity</a:t>
            </a:r>
          </a:p>
          <a:p>
            <a:pPr marL="914400" lvl="1" indent="-514350"/>
            <a:r>
              <a:rPr lang="en-US" sz="1800" dirty="0" smtClean="0"/>
              <a:t>Tuning sensitivity </a:t>
            </a:r>
          </a:p>
          <a:p>
            <a:pPr marL="914400" lvl="1" indent="-514350"/>
            <a:r>
              <a:rPr lang="en-US" sz="1800" dirty="0" smtClean="0"/>
              <a:t>Modal responses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Fabrication and processing</a:t>
            </a:r>
          </a:p>
          <a:p>
            <a:pPr marL="914400" lvl="1" indent="-514350"/>
            <a:r>
              <a:rPr lang="en-US" sz="1800" dirty="0" smtClean="0"/>
              <a:t>Fabrication plan</a:t>
            </a:r>
            <a:r>
              <a:rPr lang="en-US" sz="1800" dirty="0"/>
              <a:t>	</a:t>
            </a:r>
            <a:r>
              <a:rPr lang="en-US" sz="1800" dirty="0" smtClean="0"/>
              <a:t> </a:t>
            </a:r>
          </a:p>
          <a:p>
            <a:pPr marL="914400" lvl="1" indent="-514350"/>
            <a:r>
              <a:rPr lang="en-US" sz="1800" dirty="0" smtClean="0"/>
              <a:t>Frequency recipe</a:t>
            </a:r>
          </a:p>
          <a:p>
            <a:pPr marL="914400" lvl="1" indent="-514350"/>
            <a:r>
              <a:rPr lang="en-US" sz="1800" dirty="0" smtClean="0"/>
              <a:t>Inspections and measurements during fabrication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Couplers and tuner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Helium vessel (Cryomodule talk tomorrow)</a:t>
            </a:r>
          </a:p>
          <a:p>
            <a:pPr marL="514350" indent="-514350">
              <a:buFont typeface="+mj-lt"/>
              <a:buAutoNum type="arabicPeriod"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17342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4780" y="1471657"/>
            <a:ext cx="59117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70C0"/>
                </a:solidFill>
                <a:latin typeface="+mn-lt"/>
              </a:rPr>
              <a:t>Joe Matalevich at Jefferson Lab for the advice on tuning system</a:t>
            </a:r>
          </a:p>
          <a:p>
            <a:pPr algn="l"/>
            <a:endParaRPr lang="en-US" sz="2000" b="1" dirty="0" smtClean="0">
              <a:solidFill>
                <a:srgbClr val="0070C0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510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9875"/>
            <a:ext cx="9144000" cy="826936"/>
          </a:xfrm>
        </p:spPr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7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1370806"/>
            <a:ext cx="3605813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06" y="900113"/>
            <a:ext cx="3024187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05" y="1293812"/>
            <a:ext cx="4816475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6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191125" y="504825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1" name="Group 20"/>
          <p:cNvGrpSpPr/>
          <p:nvPr/>
        </p:nvGrpSpPr>
        <p:grpSpPr>
          <a:xfrm>
            <a:off x="434771" y="971550"/>
            <a:ext cx="2527504" cy="5095047"/>
            <a:chOff x="4044746" y="943803"/>
            <a:chExt cx="2527504" cy="509504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5" r="52189" b="2941"/>
            <a:stretch/>
          </p:blipFill>
          <p:spPr bwMode="auto">
            <a:xfrm>
              <a:off x="4960381" y="943803"/>
              <a:ext cx="1459469" cy="5095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 bwMode="auto">
            <a:xfrm flipH="1">
              <a:off x="4762500" y="4667250"/>
              <a:ext cx="1809750" cy="0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>
              <a:off x="4762500" y="4019550"/>
              <a:ext cx="1209676" cy="0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5019675" y="4019550"/>
              <a:ext cx="0" cy="647700"/>
            </a:xfrm>
            <a:prstGeom prst="straightConnector1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4044746" y="4168259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72 mm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41753" y="5588198"/>
            <a:ext cx="111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FPC</a:t>
            </a:r>
            <a:endParaRPr lang="en-US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318682"/>
            <a:ext cx="2686050" cy="224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047278" y="4711070"/>
            <a:ext cx="111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V-HOM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7181850" y="2228850"/>
            <a:ext cx="333375" cy="428625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515225" y="2074961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Copper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62275" y="2443162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Copper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>
            <a:stCxn id="19" idx="1"/>
          </p:cNvCxnSpPr>
          <p:nvPr/>
        </p:nvCxnSpPr>
        <p:spPr bwMode="auto">
          <a:xfrm flipH="1">
            <a:off x="2257426" y="2597051"/>
            <a:ext cx="704849" cy="1002169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2" name="Group 11"/>
          <p:cNvGrpSpPr/>
          <p:nvPr/>
        </p:nvGrpSpPr>
        <p:grpSpPr>
          <a:xfrm>
            <a:off x="4110694" y="882884"/>
            <a:ext cx="2306787" cy="5183713"/>
            <a:chOff x="3929719" y="882884"/>
            <a:chExt cx="2306787" cy="518371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7"/>
            <a:stretch/>
          </p:blipFill>
          <p:spPr bwMode="auto">
            <a:xfrm>
              <a:off x="3929719" y="882884"/>
              <a:ext cx="1785281" cy="518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822359" y="5585221"/>
              <a:ext cx="11156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 smtClean="0"/>
                <a:t>H-HOM</a:t>
              </a:r>
              <a:endParaRPr lang="en-US" sz="2000" dirty="0"/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H="1">
              <a:off x="4695825" y="2006500"/>
              <a:ext cx="684358" cy="889100"/>
            </a:xfrm>
            <a:prstGeom prst="straightConnector1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5335297" y="1852611"/>
              <a:ext cx="901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Niobium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 flipH="1">
            <a:off x="4875089" y="1316552"/>
            <a:ext cx="842501" cy="697395"/>
          </a:xfrm>
          <a:prstGeom prst="straightConnector1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7589" y="1162663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Copper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1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191125" y="504825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2751503" y="6473963"/>
            <a:ext cx="111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FPC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49"/>
            <a:ext cx="43624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r="27169"/>
          <a:stretch/>
        </p:blipFill>
        <p:spPr bwMode="auto">
          <a:xfrm>
            <a:off x="6105525" y="1238249"/>
            <a:ext cx="29241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238247"/>
            <a:ext cx="254317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06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191125" y="504825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650861" y="957429"/>
            <a:ext cx="2647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2.5K heat stationed</a:t>
            </a:r>
            <a:endParaRPr lang="en-US" sz="2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46" b="2998"/>
          <a:stretch/>
        </p:blipFill>
        <p:spPr bwMode="auto">
          <a:xfrm>
            <a:off x="5547091" y="923926"/>
            <a:ext cx="1996709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"/>
          <a:stretch/>
        </p:blipFill>
        <p:spPr bwMode="auto">
          <a:xfrm>
            <a:off x="5443538" y="914399"/>
            <a:ext cx="2219325" cy="524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64" y="1603484"/>
            <a:ext cx="330386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97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Analysis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04875" y="846148"/>
            <a:ext cx="721995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/>
              <a:t>0.	33.717	45.679	33.207	2.7638	33.384</a:t>
            </a:r>
          </a:p>
          <a:p>
            <a:r>
              <a:rPr lang="en-US" sz="800" b="0" dirty="0"/>
              <a:t>8.3333e-002	33.717	43.776	31.95	2.5468	32.091</a:t>
            </a:r>
          </a:p>
          <a:p>
            <a:r>
              <a:rPr lang="en-US" sz="800" b="0" dirty="0"/>
              <a:t>0.16667	33.717	41.873	30.76	2.3297	30.867</a:t>
            </a:r>
          </a:p>
          <a:p>
            <a:r>
              <a:rPr lang="en-US" sz="800" b="0" dirty="0"/>
              <a:t>0.25	33.717	39.969	29.644	2.1127	29.719</a:t>
            </a:r>
          </a:p>
          <a:p>
            <a:r>
              <a:rPr lang="en-US" sz="800" b="0" dirty="0"/>
              <a:t>0.33333	33.717	38.066	28.611	1.8957	28.658</a:t>
            </a:r>
          </a:p>
          <a:p>
            <a:r>
              <a:rPr lang="en-US" sz="800" b="0" dirty="0"/>
              <a:t>0.41667	33.717	36.163	27.671	1.6787	27.692</a:t>
            </a:r>
          </a:p>
          <a:p>
            <a:r>
              <a:rPr lang="en-US" sz="800" b="0" dirty="0"/>
              <a:t>0.5	33.717	34.26	26.833	1.4617	26.832</a:t>
            </a:r>
          </a:p>
          <a:p>
            <a:r>
              <a:rPr lang="en-US" sz="800" b="0" dirty="0"/>
              <a:t>0.58333	33.717	32.356	26.107	1.2447	26.089</a:t>
            </a:r>
          </a:p>
          <a:p>
            <a:r>
              <a:rPr lang="en-US" sz="800" b="0" dirty="0"/>
              <a:t>0.66667	33.717	30.453	25.503	1.0277	25.473</a:t>
            </a:r>
          </a:p>
          <a:p>
            <a:r>
              <a:rPr lang="en-US" sz="800" b="0" dirty="0"/>
              <a:t>0.75	33.717	28.55	25.029	0.8107	24.994</a:t>
            </a:r>
          </a:p>
          <a:p>
            <a:r>
              <a:rPr lang="en-US" sz="800" b="0" dirty="0"/>
              <a:t>0.83333	33.717	26.646	24.693	0.5937	24.659</a:t>
            </a:r>
          </a:p>
          <a:p>
            <a:r>
              <a:rPr lang="en-US" sz="800" b="0" dirty="0"/>
              <a:t>0.91667	33.717	24.743	24.501	0.37673	24.473</a:t>
            </a:r>
          </a:p>
          <a:p>
            <a:r>
              <a:rPr lang="en-US" sz="800" b="0" dirty="0"/>
              <a:t>1.	33.717	22.84	24.456	0.15987	24.442</a:t>
            </a:r>
          </a:p>
          <a:p>
            <a:r>
              <a:rPr lang="en-US" sz="800" b="0" dirty="0"/>
              <a:t>1.0833	33.717	20.936	24.559	5.8142e-002	24.565</a:t>
            </a:r>
          </a:p>
          <a:p>
            <a:r>
              <a:rPr lang="en-US" sz="800" b="0" dirty="0"/>
              <a:t>1.1667	33.717	19.033	24.808	0.27457	24.839</a:t>
            </a:r>
          </a:p>
          <a:p>
            <a:r>
              <a:rPr lang="en-US" sz="800" b="0" dirty="0"/>
              <a:t>1.25	33.717	17.13	25.199	0.49151	25.261</a:t>
            </a:r>
          </a:p>
          <a:p>
            <a:r>
              <a:rPr lang="en-US" sz="800" b="0" dirty="0"/>
              <a:t>1.3333	33.717	15.226	25.725	0.7085	25.822</a:t>
            </a:r>
          </a:p>
          <a:p>
            <a:r>
              <a:rPr lang="en-US" sz="800" b="0" dirty="0"/>
              <a:t>1.4167	33.717	13.323	26.378	0.9255	26.515</a:t>
            </a:r>
          </a:p>
          <a:p>
            <a:r>
              <a:rPr lang="en-US" sz="800" b="0" dirty="0"/>
              <a:t>1.5	33.717	11.42	27.149	1.1425	27.328</a:t>
            </a:r>
          </a:p>
          <a:p>
            <a:r>
              <a:rPr lang="en-US" sz="800" b="0" dirty="0"/>
              <a:t>1.5833	33.717	9.5165	28.028	1.3595	28.252</a:t>
            </a:r>
          </a:p>
          <a:p>
            <a:r>
              <a:rPr lang="en-US" sz="800" b="0" dirty="0"/>
              <a:t>1.6667	33.717	7.6132	29.006	1.5765	29.275</a:t>
            </a:r>
          </a:p>
          <a:p>
            <a:r>
              <a:rPr lang="en-US" sz="800" b="0" dirty="0"/>
              <a:t>1.75	33.717	5.7099	30.072	1.7935	30.389</a:t>
            </a:r>
          </a:p>
          <a:p>
            <a:r>
              <a:rPr lang="en-US" sz="800" b="0" dirty="0"/>
              <a:t>1.8333	33.717	3.8066	31.218	2.0105	31.583</a:t>
            </a:r>
          </a:p>
          <a:p>
            <a:r>
              <a:rPr lang="en-US" sz="800" b="0" dirty="0"/>
              <a:t>1.9167	33.717	1.9033	32.436	2.2275	32.849</a:t>
            </a:r>
          </a:p>
          <a:p>
            <a:r>
              <a:rPr lang="en-US" sz="800" b="0" dirty="0"/>
              <a:t>2.	33.717	3.1696e-013	33.717	2.4446	34.179</a:t>
            </a:r>
          </a:p>
          <a:p>
            <a:r>
              <a:rPr lang="en-US" sz="800" b="0" dirty="0"/>
              <a:t>2.0833	33.717	1.9033	35.054	2.6616	35.565</a:t>
            </a:r>
          </a:p>
          <a:p>
            <a:r>
              <a:rPr lang="en-US" sz="800" b="0" dirty="0"/>
              <a:t>2.1667	33.717	3.8066	36.442	2.8786	37.001</a:t>
            </a:r>
          </a:p>
          <a:p>
            <a:r>
              <a:rPr lang="en-US" sz="800" b="0" dirty="0"/>
              <a:t>2.25	33.717	5.7099	37.875	3.0956	38.482</a:t>
            </a:r>
          </a:p>
          <a:p>
            <a:r>
              <a:rPr lang="en-US" sz="800" b="0" dirty="0"/>
              <a:t>2.3333	33.717	7.6132	39.348	2.8392	39.893</a:t>
            </a:r>
          </a:p>
          <a:p>
            <a:r>
              <a:rPr lang="en-US" sz="800" b="0" dirty="0"/>
              <a:t>2.4167	33.717	9.5165	40.856	2.518	41.328</a:t>
            </a:r>
          </a:p>
          <a:p>
            <a:r>
              <a:rPr lang="en-US" sz="800" b="0" dirty="0"/>
              <a:t>2.5	33.717	11.42	42.396	2.1969	42.799</a:t>
            </a:r>
          </a:p>
          <a:p>
            <a:r>
              <a:rPr lang="en-US" sz="800" b="0" dirty="0"/>
              <a:t>2.5833	33.717	13.323	43.965	1.8757	44.301</a:t>
            </a:r>
          </a:p>
          <a:p>
            <a:r>
              <a:rPr lang="en-US" sz="800" b="0" dirty="0"/>
              <a:t>2.6667	33.717	15.226	45.559	1.5546	45.833</a:t>
            </a:r>
          </a:p>
          <a:p>
            <a:r>
              <a:rPr lang="en-US" sz="800" b="0" dirty="0"/>
              <a:t>2.75	33.717	17.13	47.175	1.2334	47.39</a:t>
            </a:r>
          </a:p>
          <a:p>
            <a:r>
              <a:rPr lang="en-US" sz="800" b="0" dirty="0"/>
              <a:t>2.8333	33.717	19.033	48.813	0.91228	48.97</a:t>
            </a:r>
          </a:p>
          <a:p>
            <a:r>
              <a:rPr lang="en-US" sz="800" b="0" dirty="0"/>
              <a:t>2.9167	33.717	20.936	50.469	0.59115	50.572</a:t>
            </a:r>
          </a:p>
          <a:p>
            <a:r>
              <a:rPr lang="en-US" sz="800" b="0" dirty="0"/>
              <a:t>3.	33.717	22.84	52.142	0.2701	52.194</a:t>
            </a:r>
          </a:p>
          <a:p>
            <a:r>
              <a:rPr lang="en-US" sz="800" b="0" dirty="0"/>
              <a:t>3.0833	33.717	24.743	53.831	5.2332e-002	53.832</a:t>
            </a:r>
          </a:p>
          <a:p>
            <a:r>
              <a:rPr lang="en-US" sz="800" b="0" dirty="0"/>
              <a:t>3.1667	33.717	26.646	55.533	0.37257	55.487</a:t>
            </a:r>
          </a:p>
          <a:p>
            <a:r>
              <a:rPr lang="en-US" sz="800" b="0" dirty="0"/>
              <a:t>3.25	33.717	28.55	57.248	0.69366	57.157</a:t>
            </a:r>
          </a:p>
          <a:p>
            <a:r>
              <a:rPr lang="en-US" sz="800" b="0" dirty="0"/>
              <a:t>3.3333	33.717	30.453	58.975	1.0148	58.84</a:t>
            </a:r>
          </a:p>
          <a:p>
            <a:r>
              <a:rPr lang="en-US" sz="800" b="0" dirty="0"/>
              <a:t>3.4167	33.717	32.356	60.712	1.3359	60.535</a:t>
            </a:r>
          </a:p>
          <a:p>
            <a:r>
              <a:rPr lang="en-US" sz="800" b="0" dirty="0"/>
              <a:t>3.5	33.717	34.26	62.459	1.6571	62.241</a:t>
            </a:r>
          </a:p>
          <a:p>
            <a:r>
              <a:rPr lang="en-US" sz="800" b="0" dirty="0"/>
              <a:t>3.5833	33.717	36.163	64.214	1.9782	63.958</a:t>
            </a:r>
          </a:p>
          <a:p>
            <a:r>
              <a:rPr lang="en-US" sz="800" b="0" dirty="0"/>
              <a:t>3.6667	33.717	38.066	65.978	2.2994	65.684</a:t>
            </a:r>
          </a:p>
          <a:p>
            <a:r>
              <a:rPr lang="en-US" sz="800" b="0" dirty="0"/>
              <a:t>3.75	33.717	39.969	67.75	2.6206	67.419</a:t>
            </a:r>
          </a:p>
          <a:p>
            <a:r>
              <a:rPr lang="en-US" sz="800" b="0" dirty="0"/>
              <a:t>3.8333	33.717	41.873	69.528	2.9417	69.162</a:t>
            </a:r>
          </a:p>
          <a:p>
            <a:r>
              <a:rPr lang="en-US" sz="800" b="0" dirty="0"/>
              <a:t>3.9167	33.717	43.776	71.313	3.2629	70.913</a:t>
            </a:r>
          </a:p>
          <a:p>
            <a:r>
              <a:rPr lang="en-US" sz="800" b="0" dirty="0"/>
              <a:t>4.	33.717	45.679	73.104	3.584	72.671</a:t>
            </a:r>
          </a:p>
        </p:txBody>
      </p:sp>
    </p:spTree>
    <p:extLst>
      <p:ext uri="{BB962C8B-B14F-4D97-AF65-F5344CB8AC3E}">
        <p14:creationId xmlns:p14="http://schemas.microsoft.com/office/powerpoint/2010/main" val="86709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effect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1" y="1107662"/>
            <a:ext cx="8286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296" y="1673800"/>
            <a:ext cx="2711405" cy="605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84" y="1927787"/>
            <a:ext cx="24193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78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29"/>
            <a:ext cx="9144000" cy="826936"/>
          </a:xfrm>
        </p:spPr>
        <p:txBody>
          <a:bodyPr/>
          <a:lstStyle/>
          <a:p>
            <a:r>
              <a:rPr lang="en-US" dirty="0" smtClean="0"/>
              <a:t>Design Approach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66359486"/>
              </p:ext>
            </p:extLst>
          </p:nvPr>
        </p:nvGraphicFramePr>
        <p:xfrm>
          <a:off x="212436" y="76200"/>
          <a:ext cx="10418617" cy="4144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020459"/>
            <a:ext cx="8229600" cy="55896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Cavity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60400" y="4308285"/>
            <a:ext cx="8229600" cy="55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b="0" kern="0" dirty="0" smtClean="0"/>
              <a:t>HOM Ports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95865603"/>
              </p:ext>
            </p:extLst>
          </p:nvPr>
        </p:nvGraphicFramePr>
        <p:xfrm>
          <a:off x="1025239" y="4372621"/>
          <a:ext cx="3565233" cy="206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9447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29"/>
            <a:ext cx="9144000" cy="826936"/>
          </a:xfrm>
        </p:spPr>
        <p:txBody>
          <a:bodyPr/>
          <a:lstStyle/>
          <a:p>
            <a:r>
              <a:rPr lang="en-US" dirty="0" smtClean="0"/>
              <a:t>Basic Dimensions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12775" y="987293"/>
            <a:ext cx="4604327" cy="55896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Dimensions at room temperature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46451"/>
            <a:ext cx="4539674" cy="196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2" y="3751785"/>
            <a:ext cx="4679662" cy="213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1437549" y="1813999"/>
            <a:ext cx="2657475" cy="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339729" y="1506222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546 mm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29" y="3658293"/>
            <a:ext cx="1838036" cy="203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70" y="1180958"/>
            <a:ext cx="2038153" cy="229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>
            <a:off x="7749376" y="1770185"/>
            <a:ext cx="14428" cy="1554038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754277" y="2184743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310 mm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8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Characteristics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1768" y="280195"/>
            <a:ext cx="1872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1600" dirty="0"/>
              <a:t>γνῶθι </a:t>
            </a:r>
            <a:r>
              <a:rPr lang="el-GR" sz="1600" dirty="0" smtClean="0"/>
              <a:t>σεαυτόν</a:t>
            </a:r>
            <a:endParaRPr lang="en-US" sz="16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45050" y="923549"/>
            <a:ext cx="7914039" cy="54503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Lorentz force detuning : -4.2 kHz at 3.4 MV transverse voltage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26572" y="4221740"/>
            <a:ext cx="3493028" cy="88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b="0" kern="0" dirty="0" smtClean="0"/>
              <a:t>Deformation of the cavity due to Lorentz force</a:t>
            </a:r>
          </a:p>
          <a:p>
            <a:pPr marL="0" indent="0">
              <a:buFontTx/>
              <a:buNone/>
            </a:pPr>
            <a:r>
              <a:rPr lang="en-US" sz="2000" b="0" kern="0" dirty="0" smtClean="0"/>
              <a:t> </a:t>
            </a:r>
            <a:endParaRPr lang="en-US" sz="2000" b="0" kern="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r="4016" b="7734"/>
          <a:stretch/>
        </p:blipFill>
        <p:spPr bwMode="auto">
          <a:xfrm>
            <a:off x="4600574" y="1364171"/>
            <a:ext cx="4543425" cy="276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" r="4524" b="6553"/>
          <a:stretch/>
        </p:blipFill>
        <p:spPr bwMode="auto">
          <a:xfrm>
            <a:off x="1" y="1446644"/>
            <a:ext cx="4857750" cy="260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2573951" y="1754421"/>
            <a:ext cx="286761" cy="54128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1896482" y="1446644"/>
            <a:ext cx="1317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Tx/>
              <a:buNone/>
            </a:pPr>
            <a:r>
              <a:rPr lang="en-US" b="0" kern="0" dirty="0">
                <a:solidFill>
                  <a:srgbClr val="000000"/>
                </a:solidFill>
              </a:rPr>
              <a:t>Tuner in place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984222" y="4221740"/>
            <a:ext cx="3493028" cy="88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b="0" kern="0" dirty="0" smtClean="0"/>
              <a:t>Deformation of the inner volume due to Lorentz force</a:t>
            </a:r>
          </a:p>
          <a:p>
            <a:pPr marL="0" indent="0">
              <a:buFontTx/>
              <a:buNone/>
            </a:pPr>
            <a:r>
              <a:rPr lang="en-US" sz="2000" b="0" kern="0" dirty="0" smtClean="0"/>
              <a:t> </a:t>
            </a:r>
            <a:endParaRPr lang="en-US" sz="2000" b="0" kern="0" dirty="0"/>
          </a:p>
        </p:txBody>
      </p:sp>
      <p:sp>
        <p:nvSpPr>
          <p:cNvPr id="9" name="Rectangle 8"/>
          <p:cNvSpPr/>
          <p:nvPr/>
        </p:nvSpPr>
        <p:spPr>
          <a:xfrm>
            <a:off x="926572" y="5206395"/>
            <a:ext cx="6617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FontTx/>
              <a:buNone/>
            </a:pPr>
            <a:r>
              <a:rPr lang="en-US" b="0" kern="0" dirty="0">
                <a:solidFill>
                  <a:srgbClr val="0070C0"/>
                </a:solidFill>
              </a:rPr>
              <a:t>The simulation </a:t>
            </a:r>
            <a:r>
              <a:rPr lang="en-US" b="0" kern="0" dirty="0" smtClean="0">
                <a:solidFill>
                  <a:srgbClr val="0070C0"/>
                </a:solidFill>
              </a:rPr>
              <a:t>agrees with the test results of 400 MHz Pop crab cavity and 499 MHz JLAB deflecting cavity.</a:t>
            </a:r>
          </a:p>
          <a:p>
            <a:pPr marL="0" indent="0" algn="l">
              <a:buFontTx/>
              <a:buNone/>
            </a:pPr>
            <a:r>
              <a:rPr lang="en-US" b="0" kern="0" dirty="0" smtClean="0">
                <a:solidFill>
                  <a:srgbClr val="0070C0"/>
                </a:solidFill>
              </a:rPr>
              <a:t>400MHz: Simulated -117.3 Hz/(MV/m)</a:t>
            </a:r>
            <a:r>
              <a:rPr lang="en-US" b="0" kern="0" baseline="30000" dirty="0" smtClean="0">
                <a:solidFill>
                  <a:srgbClr val="0070C0"/>
                </a:solidFill>
              </a:rPr>
              <a:t>2</a:t>
            </a:r>
            <a:r>
              <a:rPr lang="en-US" b="0" kern="0" dirty="0" smtClean="0">
                <a:solidFill>
                  <a:srgbClr val="0070C0"/>
                </a:solidFill>
              </a:rPr>
              <a:t>, Tested -121.94</a:t>
            </a:r>
            <a:r>
              <a:rPr lang="en-US" b="0" kern="0" dirty="0">
                <a:solidFill>
                  <a:srgbClr val="0070C0"/>
                </a:solidFill>
              </a:rPr>
              <a:t> Hz/(MV/m)</a:t>
            </a:r>
            <a:r>
              <a:rPr lang="en-US" b="0" kern="0" baseline="30000" dirty="0">
                <a:solidFill>
                  <a:srgbClr val="0070C0"/>
                </a:solidFill>
              </a:rPr>
              <a:t>2</a:t>
            </a:r>
            <a:endParaRPr lang="en-US" b="0" kern="0" dirty="0" smtClean="0">
              <a:solidFill>
                <a:srgbClr val="0070C0"/>
              </a:solidFill>
            </a:endParaRPr>
          </a:p>
          <a:p>
            <a:pPr marL="0" indent="0" algn="l">
              <a:buFontTx/>
              <a:buNone/>
            </a:pPr>
            <a:r>
              <a:rPr lang="en-US" b="0" kern="0" dirty="0" smtClean="0">
                <a:solidFill>
                  <a:srgbClr val="0070C0"/>
                </a:solidFill>
              </a:rPr>
              <a:t>499MHz: </a:t>
            </a:r>
            <a:r>
              <a:rPr lang="en-US" b="0" kern="0" dirty="0">
                <a:solidFill>
                  <a:srgbClr val="0070C0"/>
                </a:solidFill>
              </a:rPr>
              <a:t>Simulated </a:t>
            </a:r>
            <a:r>
              <a:rPr lang="en-US" b="0" kern="0" dirty="0" smtClean="0">
                <a:solidFill>
                  <a:srgbClr val="0070C0"/>
                </a:solidFill>
              </a:rPr>
              <a:t>-52.4 </a:t>
            </a:r>
            <a:r>
              <a:rPr lang="en-US" b="0" kern="0" dirty="0">
                <a:solidFill>
                  <a:srgbClr val="0070C0"/>
                </a:solidFill>
              </a:rPr>
              <a:t>Hz/(MV/m)</a:t>
            </a:r>
            <a:r>
              <a:rPr lang="en-US" b="0" kern="0" baseline="30000" dirty="0">
                <a:solidFill>
                  <a:srgbClr val="0070C0"/>
                </a:solidFill>
              </a:rPr>
              <a:t>2</a:t>
            </a:r>
            <a:r>
              <a:rPr lang="en-US" b="0" kern="0" dirty="0">
                <a:solidFill>
                  <a:srgbClr val="0070C0"/>
                </a:solidFill>
              </a:rPr>
              <a:t>, Tested </a:t>
            </a:r>
            <a:r>
              <a:rPr lang="en-US" b="0" kern="0" dirty="0" smtClean="0">
                <a:solidFill>
                  <a:srgbClr val="0070C0"/>
                </a:solidFill>
              </a:rPr>
              <a:t>-57.7 </a:t>
            </a:r>
            <a:r>
              <a:rPr lang="en-US" b="0" kern="0" dirty="0">
                <a:solidFill>
                  <a:srgbClr val="0070C0"/>
                </a:solidFill>
              </a:rPr>
              <a:t>Hz/(MV/m)</a:t>
            </a:r>
            <a:r>
              <a:rPr lang="en-US" b="0" kern="0" baseline="30000" dirty="0">
                <a:solidFill>
                  <a:srgbClr val="0070C0"/>
                </a:solidFill>
              </a:rPr>
              <a:t>2 </a:t>
            </a:r>
            <a:endParaRPr lang="en-US" b="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7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4976"/>
            <a:ext cx="5021569" cy="25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Characteristics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35525" y="1085474"/>
            <a:ext cx="7914039" cy="67665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Reduction of Lorentz force detuning 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355157" y="4926046"/>
            <a:ext cx="2647587" cy="57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kern="0" dirty="0" smtClean="0"/>
              <a:t>LFD -1.6 kHz/3.4MV</a:t>
            </a:r>
          </a:p>
        </p:txBody>
      </p:sp>
      <p:sp>
        <p:nvSpPr>
          <p:cNvPr id="3" name="Left Bracket 2"/>
          <p:cNvSpPr/>
          <p:nvPr/>
        </p:nvSpPr>
        <p:spPr bwMode="auto">
          <a:xfrm rot="4892285">
            <a:off x="3041687" y="2814816"/>
            <a:ext cx="157162" cy="1447801"/>
          </a:xfrm>
          <a:prstGeom prst="leftBracket">
            <a:avLst>
              <a:gd name="adj" fmla="val 96428"/>
            </a:avLst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Left Bracket 7"/>
          <p:cNvSpPr/>
          <p:nvPr/>
        </p:nvSpPr>
        <p:spPr bwMode="auto">
          <a:xfrm rot="15780000">
            <a:off x="3042184" y="3439175"/>
            <a:ext cx="157162" cy="1447801"/>
          </a:xfrm>
          <a:prstGeom prst="leftBracket">
            <a:avLst>
              <a:gd name="adj" fmla="val 96428"/>
            </a:avLst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4376" y="2005281"/>
            <a:ext cx="18608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b="0" dirty="0" smtClean="0"/>
              <a:t>Rims </a:t>
            </a:r>
            <a:r>
              <a:rPr lang="en-US" b="0" dirty="0"/>
              <a:t>fixed by </a:t>
            </a:r>
            <a:r>
              <a:rPr lang="en-US" b="0" dirty="0" smtClean="0"/>
              <a:t>connecting </a:t>
            </a:r>
            <a:r>
              <a:rPr lang="en-US" b="0" dirty="0"/>
              <a:t>to the Helium vessel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834810" y="2667745"/>
            <a:ext cx="285458" cy="748699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811724" y="5486562"/>
            <a:ext cx="7914039" cy="67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b="0" kern="0" dirty="0" smtClean="0">
                <a:solidFill>
                  <a:srgbClr val="0000FF"/>
                </a:solidFill>
              </a:rPr>
              <a:t>Given the available tuning range, these options were not pursued. 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19" y="2094976"/>
            <a:ext cx="4617381" cy="249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435315" y="4916145"/>
            <a:ext cx="2647587" cy="57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0" kern="0" dirty="0" smtClean="0"/>
              <a:t>LFD -0.5 kHz/3.4MV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47749" y="2220724"/>
            <a:ext cx="1860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b="0" dirty="0" smtClean="0"/>
              <a:t>Pole surfaces fixed </a:t>
            </a:r>
            <a:endParaRPr lang="en-US" b="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835453" y="2528501"/>
            <a:ext cx="285458" cy="1090999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4393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Characteristics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41210" y="5214167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+mn-lt"/>
              </a:rPr>
              <a:t>Cavity inner volume deformation due to 1 bar pressure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2"/>
          <a:stretch/>
        </p:blipFill>
        <p:spPr bwMode="auto">
          <a:xfrm>
            <a:off x="1237214" y="1514476"/>
            <a:ext cx="6882925" cy="34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27391" y="991524"/>
            <a:ext cx="8302573" cy="52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b="0" kern="0" dirty="0" smtClean="0"/>
              <a:t>Pressure sensitivity : -60 Hz/mbar </a:t>
            </a:r>
          </a:p>
        </p:txBody>
      </p:sp>
    </p:spTree>
    <p:extLst>
      <p:ext uri="{BB962C8B-B14F-4D97-AF65-F5344CB8AC3E}">
        <p14:creationId xmlns:p14="http://schemas.microsoft.com/office/powerpoint/2010/main" val="108957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Characteristics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27391" y="991523"/>
            <a:ext cx="8302573" cy="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b="0" kern="0" dirty="0" smtClean="0"/>
              <a:t>Mechanical mode : Other factors in the environment will change the mode drastically. </a:t>
            </a:r>
            <a:endParaRPr lang="en-US" sz="2000" b="0" kern="0" dirty="0">
              <a:solidFill>
                <a:srgbClr val="000000"/>
              </a:solidFill>
            </a:endParaRPr>
          </a:p>
        </p:txBody>
      </p:sp>
      <p:pic>
        <p:nvPicPr>
          <p:cNvPr id="11" name="mode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927" r="21657"/>
          <a:stretch/>
        </p:blipFill>
        <p:spPr>
          <a:xfrm>
            <a:off x="623898" y="1847910"/>
            <a:ext cx="3648075" cy="2713038"/>
          </a:xfrm>
          <a:prstGeom prst="rect">
            <a:avLst/>
          </a:prstGeom>
        </p:spPr>
      </p:pic>
      <p:pic>
        <p:nvPicPr>
          <p:cNvPr id="12" name="mode1_beamportfi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8312" t="771" r="21583" b="-660"/>
          <a:stretch/>
        </p:blipFill>
        <p:spPr>
          <a:xfrm>
            <a:off x="4743289" y="1845180"/>
            <a:ext cx="3783214" cy="27157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3897" y="4812643"/>
            <a:ext cx="3648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/>
              <a:t>First mode ~ 300 Hz</a:t>
            </a:r>
          </a:p>
          <a:p>
            <a:pPr algn="l"/>
            <a:r>
              <a:rPr lang="en-US" sz="1800" b="0" dirty="0" smtClean="0"/>
              <a:t>Under 23 torr external pressure</a:t>
            </a:r>
          </a:p>
          <a:p>
            <a:pPr algn="l"/>
            <a:r>
              <a:rPr lang="en-US" sz="1800" b="0" dirty="0" smtClean="0"/>
              <a:t>All ports fixed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43288" y="4812643"/>
            <a:ext cx="3648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/>
              <a:t>First mode ~ 100 Hz</a:t>
            </a:r>
          </a:p>
          <a:p>
            <a:pPr algn="l"/>
            <a:r>
              <a:rPr lang="en-US" sz="1800" b="0" dirty="0" smtClean="0"/>
              <a:t>Under 23 torr external pressure</a:t>
            </a:r>
          </a:p>
          <a:p>
            <a:pPr algn="l"/>
            <a:r>
              <a:rPr lang="en-US" sz="1800" b="0" dirty="0" smtClean="0"/>
              <a:t>HOM wave guide loose </a:t>
            </a:r>
          </a:p>
        </p:txBody>
      </p:sp>
    </p:spTree>
    <p:extLst>
      <p:ext uri="{BB962C8B-B14F-4D97-AF65-F5344CB8AC3E}">
        <p14:creationId xmlns:p14="http://schemas.microsoft.com/office/powerpoint/2010/main" val="265503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DU-SLAC-LARP-HiLumi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ODU-SLAC-LARP-HiLumi</Template>
  <TotalTime>6401</TotalTime>
  <Words>1102</Words>
  <Application>Microsoft Macintosh PowerPoint</Application>
  <PresentationFormat>On-screen Show (4:3)</PresentationFormat>
  <Paragraphs>307</Paragraphs>
  <Slides>37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ODU-SLAC-LARP-HiLumi</vt:lpstr>
      <vt:lpstr>RF Dipole Cavity SPS Prototype Engineering</vt:lpstr>
      <vt:lpstr>PowerPoint Presentation</vt:lpstr>
      <vt:lpstr>Outline</vt:lpstr>
      <vt:lpstr>Design Approach</vt:lpstr>
      <vt:lpstr>Basic Dimensions</vt:lpstr>
      <vt:lpstr>Prototype Characteristics</vt:lpstr>
      <vt:lpstr>Prototype Characteristics</vt:lpstr>
      <vt:lpstr>Prototype Characteristics</vt:lpstr>
      <vt:lpstr>Prototype Characteristics</vt:lpstr>
      <vt:lpstr>Characteristics – Tuning Sensitivity</vt:lpstr>
      <vt:lpstr>Tuning Range</vt:lpstr>
      <vt:lpstr>Fabrication Cavity Welding</vt:lpstr>
      <vt:lpstr>Fabrication Cavity Welding</vt:lpstr>
      <vt:lpstr>Fabrication Final Welding</vt:lpstr>
      <vt:lpstr>Fabrication Plan</vt:lpstr>
      <vt:lpstr>Bare Cavity Processing and Testing Plan</vt:lpstr>
      <vt:lpstr>Frequency Recipe</vt:lpstr>
      <vt:lpstr>Cavity Cleaning</vt:lpstr>
      <vt:lpstr>Surface Fields</vt:lpstr>
      <vt:lpstr>Couplers</vt:lpstr>
      <vt:lpstr>Couplers</vt:lpstr>
      <vt:lpstr>Couplers</vt:lpstr>
      <vt:lpstr>Couplers</vt:lpstr>
      <vt:lpstr>Couplers</vt:lpstr>
      <vt:lpstr>Tuner Design Evolution</vt:lpstr>
      <vt:lpstr>Tuner Concept</vt:lpstr>
      <vt:lpstr>Tuner Design Conclusion</vt:lpstr>
      <vt:lpstr>Tuner Effect on Pole Surfaces</vt:lpstr>
      <vt:lpstr>Summary</vt:lpstr>
      <vt:lpstr>Acknowledgement</vt:lpstr>
      <vt:lpstr>Back Up Slides</vt:lpstr>
      <vt:lpstr>Back Up Slides</vt:lpstr>
      <vt:lpstr>Couplers</vt:lpstr>
      <vt:lpstr>Couplers</vt:lpstr>
      <vt:lpstr>Couplers</vt:lpstr>
      <vt:lpstr>Structural Analysis</vt:lpstr>
      <vt:lpstr>Tuning effect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Dipole Cavity Proof-of-Principle Design and Test Prototype Design</dc:title>
  <dc:creator>Jean Delayen</dc:creator>
  <cp:lastModifiedBy>HyeKyoung Park</cp:lastModifiedBy>
  <cp:revision>194</cp:revision>
  <cp:lastPrinted>2014-04-30T20:05:04Z</cp:lastPrinted>
  <dcterms:created xsi:type="dcterms:W3CDTF">2014-04-21T15:19:10Z</dcterms:created>
  <dcterms:modified xsi:type="dcterms:W3CDTF">2014-05-05T12:41:25Z</dcterms:modified>
</cp:coreProperties>
</file>