
<file path=[Content_Types].xml><?xml version="1.0" encoding="utf-8"?>
<Types xmlns="http://schemas.openxmlformats.org/package/2006/content-types">
  <Default Extension="xml" ContentType="application/xml"/>
  <Default Extension="wdp" ContentType="image/vnd.ms-photo"/>
  <Default Extension="jpeg" ContentType="image/jpeg"/>
  <Default Extension="rels" ContentType="application/vnd.openxmlformats-package.relationships+xml"/>
  <Default Extension="mp4" ContentType="video/unknown"/>
  <Default Extension="emf" ContentType="image/x-emf"/>
  <Default Extension="gif" ContentType="image/gi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bookmarkIdSeed="2">
  <p:sldMasterIdLst>
    <p:sldMasterId id="2147483662" r:id="rId1"/>
  </p:sldMasterIdLst>
  <p:notesMasterIdLst>
    <p:notesMasterId r:id="rId40"/>
  </p:notesMasterIdLst>
  <p:handoutMasterIdLst>
    <p:handoutMasterId r:id="rId41"/>
  </p:handoutMasterIdLst>
  <p:sldIdLst>
    <p:sldId id="1159" r:id="rId2"/>
    <p:sldId id="1188" r:id="rId3"/>
    <p:sldId id="1194" r:id="rId4"/>
    <p:sldId id="1195" r:id="rId5"/>
    <p:sldId id="1196" r:id="rId6"/>
    <p:sldId id="1197" r:id="rId7"/>
    <p:sldId id="1198" r:id="rId8"/>
    <p:sldId id="1200" r:id="rId9"/>
    <p:sldId id="1199" r:id="rId10"/>
    <p:sldId id="1202" r:id="rId11"/>
    <p:sldId id="1201" r:id="rId12"/>
    <p:sldId id="1203" r:id="rId13"/>
    <p:sldId id="1204" r:id="rId14"/>
    <p:sldId id="1209" r:id="rId15"/>
    <p:sldId id="1218" r:id="rId16"/>
    <p:sldId id="1230" r:id="rId17"/>
    <p:sldId id="1233" r:id="rId18"/>
    <p:sldId id="1205" r:id="rId19"/>
    <p:sldId id="1206" r:id="rId20"/>
    <p:sldId id="1208" r:id="rId21"/>
    <p:sldId id="1228" r:id="rId22"/>
    <p:sldId id="1210" r:id="rId23"/>
    <p:sldId id="1211" r:id="rId24"/>
    <p:sldId id="1212" r:id="rId25"/>
    <p:sldId id="1216" r:id="rId26"/>
    <p:sldId id="1223" r:id="rId27"/>
    <p:sldId id="1213" r:id="rId28"/>
    <p:sldId id="1214" r:id="rId29"/>
    <p:sldId id="1220" r:id="rId30"/>
    <p:sldId id="1227" r:id="rId31"/>
    <p:sldId id="1229" r:id="rId32"/>
    <p:sldId id="1217" r:id="rId33"/>
    <p:sldId id="1222" r:id="rId34"/>
    <p:sldId id="1231" r:id="rId35"/>
    <p:sldId id="1232" r:id="rId36"/>
    <p:sldId id="1226" r:id="rId37"/>
    <p:sldId id="1224" r:id="rId38"/>
    <p:sldId id="1225" r:id="rId39"/>
  </p:sldIdLst>
  <p:sldSz cx="9144000" cy="6858000" type="screen4x3"/>
  <p:notesSz cx="6934200" cy="9220200"/>
  <p:custShowLst>
    <p:custShow name="Custom Show 1" id="0">
      <p:sldLst/>
    </p:custShow>
  </p:custShow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an A. Hoffer" initials="DAH"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0033CC"/>
    <a:srgbClr val="FF3300"/>
    <a:srgbClr val="CECE00"/>
    <a:srgbClr val="3BB408"/>
    <a:srgbClr val="003366"/>
    <a:srgbClr val="800000"/>
    <a:srgbClr val="FF9966"/>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9789" autoAdjust="0"/>
    <p:restoredTop sz="98908" autoAdjust="0"/>
  </p:normalViewPr>
  <p:slideViewPr>
    <p:cSldViewPr>
      <p:cViewPr>
        <p:scale>
          <a:sx n="95" d="100"/>
          <a:sy n="95" d="100"/>
        </p:scale>
        <p:origin x="-456" y="-6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3" d="100"/>
          <a:sy n="93" d="100"/>
        </p:scale>
        <p:origin x="-3984" y="-86"/>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commentAuthors" Target="commentAuthors.xml"/><Relationship Id="rId44" Type="http://schemas.openxmlformats.org/officeDocument/2006/relationships/presProps" Target="presProps.xml"/><Relationship Id="rId4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Work\Crab%20Cavity\Crab%20Files\Vertical%20test\Cold%20test%20at%20SVTF%20in%20Nov%202013\Test%20Results%20in%20Nov%202013\LorentzDetuning.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Work\Crab%20Cavity\Crab%20Files\Vertical%20test\Cold%20test%20at%20SVTF%20in%20Nov%202013\Test%20Results%20in%20Nov%202013\CrabCavity_4Kto2K_112213.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qiowu\AppData\Local\Microsoft\Windows\Temporary%20Internet%20Files\Content.Outlook\Q6SZOFJ0\PoP%20thickness%2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trendline>
            <c:trendlineType val="linear"/>
            <c:dispRSqr val="0"/>
            <c:dispEq val="0"/>
          </c:trendline>
          <c:xVal>
            <c:numRef>
              <c:f>(Sheet1!$D$4:$D$10,Sheet1!$D$12:$D$23)</c:f>
              <c:numCache>
                <c:formatCode>General</c:formatCode>
                <c:ptCount val="19"/>
                <c:pt idx="0">
                  <c:v>4.117911689090124</c:v>
                </c:pt>
                <c:pt idx="1">
                  <c:v>3.248454851817613</c:v>
                </c:pt>
                <c:pt idx="2">
                  <c:v>2.515803225459806</c:v>
                </c:pt>
                <c:pt idx="3">
                  <c:v>1.65835115080364</c:v>
                </c:pt>
                <c:pt idx="4">
                  <c:v>1.056030255511908</c:v>
                </c:pt>
                <c:pt idx="5">
                  <c:v>0.674025433930526</c:v>
                </c:pt>
                <c:pt idx="6">
                  <c:v>0.482698826220122</c:v>
                </c:pt>
                <c:pt idx="7">
                  <c:v>4.826998837999676</c:v>
                </c:pt>
                <c:pt idx="8">
                  <c:v>3.196515793195675</c:v>
                </c:pt>
                <c:pt idx="9">
                  <c:v>2.016863928106905</c:v>
                </c:pt>
                <c:pt idx="10">
                  <c:v>1.31122265684386</c:v>
                </c:pt>
                <c:pt idx="11">
                  <c:v>0.831144102604483</c:v>
                </c:pt>
                <c:pt idx="12">
                  <c:v>0.498512729433845</c:v>
                </c:pt>
                <c:pt idx="14">
                  <c:v>0.781045462518817</c:v>
                </c:pt>
                <c:pt idx="15">
                  <c:v>1.314245275421886</c:v>
                </c:pt>
                <c:pt idx="16">
                  <c:v>2.044921244501104</c:v>
                </c:pt>
                <c:pt idx="17">
                  <c:v>3.28607038957048</c:v>
                </c:pt>
                <c:pt idx="18">
                  <c:v>3.987282594001988</c:v>
                </c:pt>
              </c:numCache>
            </c:numRef>
          </c:xVal>
          <c:yVal>
            <c:numRef>
              <c:f>(Sheet1!$E$4:$E$10,Sheet1!$E$12:$E$23)</c:f>
              <c:numCache>
                <c:formatCode>General</c:formatCode>
                <c:ptCount val="19"/>
                <c:pt idx="0">
                  <c:v>154.0000000090913</c:v>
                </c:pt>
                <c:pt idx="1">
                  <c:v>334.0000000093823</c:v>
                </c:pt>
                <c:pt idx="2">
                  <c:v>487.9999999616293</c:v>
                </c:pt>
                <c:pt idx="3">
                  <c:v>649.0000000098917</c:v>
                </c:pt>
                <c:pt idx="4">
                  <c:v>774.9999999759893</c:v>
                </c:pt>
                <c:pt idx="5">
                  <c:v>845.999999967262</c:v>
                </c:pt>
                <c:pt idx="6">
                  <c:v>884.999999982483</c:v>
                </c:pt>
                <c:pt idx="7">
                  <c:v>0.0</c:v>
                </c:pt>
                <c:pt idx="8">
                  <c:v>315.9999999979835</c:v>
                </c:pt>
                <c:pt idx="9">
                  <c:v>553.9999999655265</c:v>
                </c:pt>
                <c:pt idx="10">
                  <c:v>697.0000000023901</c:v>
                </c:pt>
                <c:pt idx="11">
                  <c:v>805.9999999545653</c:v>
                </c:pt>
                <c:pt idx="12">
                  <c:v>876.0000000052054</c:v>
                </c:pt>
                <c:pt idx="14">
                  <c:v>818.999999978587</c:v>
                </c:pt>
                <c:pt idx="15">
                  <c:v>715.9999999544198</c:v>
                </c:pt>
                <c:pt idx="16">
                  <c:v>564.9999999945976</c:v>
                </c:pt>
                <c:pt idx="17">
                  <c:v>308.9999999588134</c:v>
                </c:pt>
                <c:pt idx="18">
                  <c:v>164.999999981319</c:v>
                </c:pt>
              </c:numCache>
            </c:numRef>
          </c:yVal>
          <c:smooth val="0"/>
        </c:ser>
        <c:dLbls>
          <c:showLegendKey val="0"/>
          <c:showVal val="0"/>
          <c:showCatName val="0"/>
          <c:showSerName val="0"/>
          <c:showPercent val="0"/>
          <c:showBubbleSize val="0"/>
        </c:dLbls>
        <c:axId val="-2076747528"/>
        <c:axId val="-2079212120"/>
      </c:scatterChart>
      <c:valAx>
        <c:axId val="-2076747528"/>
        <c:scaling>
          <c:orientation val="minMax"/>
          <c:max val="5.0"/>
          <c:min val="0.0"/>
        </c:scaling>
        <c:delete val="0"/>
        <c:axPos val="b"/>
        <c:majorGridlines/>
        <c:minorGridlines/>
        <c:title>
          <c:tx>
            <c:rich>
              <a:bodyPr/>
              <a:lstStyle/>
              <a:p>
                <a:pPr>
                  <a:defRPr sz="1800" b="0">
                    <a:latin typeface="Century Gothic" panose="020B0502020202020204" pitchFamily="34" charset="0"/>
                  </a:defRPr>
                </a:pPr>
                <a:r>
                  <a:rPr lang="en-US" sz="1800" b="0">
                    <a:latin typeface="Century Gothic" panose="020B0502020202020204" pitchFamily="34" charset="0"/>
                  </a:rPr>
                  <a:t>Vt [MV^2]</a:t>
                </a:r>
              </a:p>
            </c:rich>
          </c:tx>
          <c:layout/>
          <c:overlay val="0"/>
        </c:title>
        <c:numFmt formatCode="General" sourceLinked="1"/>
        <c:majorTickMark val="out"/>
        <c:minorTickMark val="none"/>
        <c:tickLblPos val="nextTo"/>
        <c:txPr>
          <a:bodyPr/>
          <a:lstStyle/>
          <a:p>
            <a:pPr>
              <a:defRPr sz="1400">
                <a:latin typeface="Century Gothic" panose="020B0502020202020204" pitchFamily="34" charset="0"/>
              </a:defRPr>
            </a:pPr>
            <a:endParaRPr lang="en-US"/>
          </a:p>
        </c:txPr>
        <c:crossAx val="-2079212120"/>
        <c:crossesAt val="0.0"/>
        <c:crossBetween val="midCat"/>
        <c:majorUnit val="1.0"/>
      </c:valAx>
      <c:valAx>
        <c:axId val="-2079212120"/>
        <c:scaling>
          <c:orientation val="minMax"/>
        </c:scaling>
        <c:delete val="0"/>
        <c:axPos val="l"/>
        <c:majorGridlines/>
        <c:minorGridlines/>
        <c:title>
          <c:tx>
            <c:rich>
              <a:bodyPr/>
              <a:lstStyle/>
              <a:p>
                <a:pPr>
                  <a:defRPr sz="1800" b="0">
                    <a:latin typeface="Century Gothic" panose="020B0502020202020204" pitchFamily="34" charset="0"/>
                  </a:defRPr>
                </a:pPr>
                <a:r>
                  <a:rPr lang="en-US" sz="1800" b="0" dirty="0">
                    <a:latin typeface="Century Gothic" panose="020B0502020202020204" pitchFamily="34" charset="0"/>
                  </a:rPr>
                  <a:t>delta</a:t>
                </a:r>
                <a:r>
                  <a:rPr lang="en-US" sz="1800" b="0" baseline="0" dirty="0">
                    <a:latin typeface="Century Gothic" panose="020B0502020202020204" pitchFamily="34" charset="0"/>
                  </a:rPr>
                  <a:t> </a:t>
                </a:r>
                <a:r>
                  <a:rPr lang="en-US" sz="1800" b="0" baseline="0" dirty="0" smtClean="0">
                    <a:latin typeface="Century Gothic" panose="020B0502020202020204" pitchFamily="34" charset="0"/>
                  </a:rPr>
                  <a:t>f [Hz] </a:t>
                </a:r>
                <a:endParaRPr lang="en-US" sz="1800" b="0" dirty="0">
                  <a:latin typeface="Century Gothic" panose="020B0502020202020204" pitchFamily="34" charset="0"/>
                </a:endParaRPr>
              </a:p>
            </c:rich>
          </c:tx>
          <c:layout>
            <c:manualLayout>
              <c:xMode val="edge"/>
              <c:yMode val="edge"/>
              <c:x val="0.042957962565204"/>
              <c:y val="0.152351972952533"/>
            </c:manualLayout>
          </c:layout>
          <c:overlay val="0"/>
        </c:title>
        <c:numFmt formatCode="General" sourceLinked="1"/>
        <c:majorTickMark val="out"/>
        <c:minorTickMark val="none"/>
        <c:tickLblPos val="nextTo"/>
        <c:txPr>
          <a:bodyPr/>
          <a:lstStyle/>
          <a:p>
            <a:pPr>
              <a:defRPr sz="1400">
                <a:latin typeface="Century Gothic" panose="020B0502020202020204" pitchFamily="34" charset="0"/>
              </a:defRPr>
            </a:pPr>
            <a:endParaRPr lang="en-US"/>
          </a:p>
        </c:txPr>
        <c:crossAx val="-2076747528"/>
        <c:crossesAt val="0.0"/>
        <c:crossBetween val="midCat"/>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trendline>
            <c:trendlineType val="linear"/>
            <c:dispRSqr val="0"/>
            <c:dispEq val="0"/>
          </c:trendline>
          <c:xVal>
            <c:numRef>
              <c:f>QvsEt!$I$49:$I$85</c:f>
              <c:numCache>
                <c:formatCode>General</c:formatCode>
                <c:ptCount val="37"/>
                <c:pt idx="0">
                  <c:v>923.8974748757811</c:v>
                </c:pt>
                <c:pt idx="1">
                  <c:v>875.6341739494343</c:v>
                </c:pt>
                <c:pt idx="2">
                  <c:v>850.1235720312226</c:v>
                </c:pt>
                <c:pt idx="3">
                  <c:v>799.791843922318</c:v>
                </c:pt>
                <c:pt idx="4">
                  <c:v>736.3600769905478</c:v>
                </c:pt>
                <c:pt idx="5">
                  <c:v>703.2652420696244</c:v>
                </c:pt>
                <c:pt idx="6">
                  <c:v>671.5493586037394</c:v>
                </c:pt>
                <c:pt idx="7">
                  <c:v>603.2912615793347</c:v>
                </c:pt>
                <c:pt idx="8">
                  <c:v>544.6858247401995</c:v>
                </c:pt>
                <c:pt idx="9">
                  <c:v>501.9383296340064</c:v>
                </c:pt>
                <c:pt idx="10">
                  <c:v>455.0539801626981</c:v>
                </c:pt>
                <c:pt idx="11">
                  <c:v>410.9275336014668</c:v>
                </c:pt>
                <c:pt idx="12">
                  <c:v>382.659028773178</c:v>
                </c:pt>
                <c:pt idx="13">
                  <c:v>339.222057939466</c:v>
                </c:pt>
                <c:pt idx="14">
                  <c:v>300.6114171983885</c:v>
                </c:pt>
                <c:pt idx="15">
                  <c:v>274.4113395526562</c:v>
                </c:pt>
                <c:pt idx="16">
                  <c:v>254.4165434545994</c:v>
                </c:pt>
                <c:pt idx="17">
                  <c:v>209.6006211658487</c:v>
                </c:pt>
                <c:pt idx="18">
                  <c:v>199.2584852530603</c:v>
                </c:pt>
                <c:pt idx="19">
                  <c:v>175.8163105174061</c:v>
                </c:pt>
                <c:pt idx="20">
                  <c:v>155.1320386918289</c:v>
                </c:pt>
                <c:pt idx="21">
                  <c:v>133.0688154112133</c:v>
                </c:pt>
                <c:pt idx="22">
                  <c:v>118.5898251333092</c:v>
                </c:pt>
                <c:pt idx="23">
                  <c:v>106.8687377654821</c:v>
                </c:pt>
                <c:pt idx="24">
                  <c:v>93.0792232150974</c:v>
                </c:pt>
                <c:pt idx="25">
                  <c:v>79.28970866471256</c:v>
                </c:pt>
                <c:pt idx="26">
                  <c:v>66.189669841847</c:v>
                </c:pt>
                <c:pt idx="27">
                  <c:v>55.15805820153917</c:v>
                </c:pt>
                <c:pt idx="28">
                  <c:v>48.95277665386599</c:v>
                </c:pt>
                <c:pt idx="29">
                  <c:v>59.15701742115075</c:v>
                </c:pt>
                <c:pt idx="30">
                  <c:v>51.02120383642373</c:v>
                </c:pt>
                <c:pt idx="31">
                  <c:v>41.7822290876659</c:v>
                </c:pt>
                <c:pt idx="32">
                  <c:v>37.57642714979846</c:v>
                </c:pt>
                <c:pt idx="33">
                  <c:v>30.40587958359847</c:v>
                </c:pt>
                <c:pt idx="34">
                  <c:v>25.37270677270801</c:v>
                </c:pt>
                <c:pt idx="35">
                  <c:v>20.89111454383296</c:v>
                </c:pt>
                <c:pt idx="36">
                  <c:v>20.20163881631371</c:v>
                </c:pt>
              </c:numCache>
            </c:numRef>
          </c:xVal>
          <c:yVal>
            <c:numRef>
              <c:f>QvsEt!$D$49:$D$85</c:f>
              <c:numCache>
                <c:formatCode>General</c:formatCode>
                <c:ptCount val="37"/>
                <c:pt idx="0">
                  <c:v>0.0</c:v>
                </c:pt>
                <c:pt idx="1">
                  <c:v>9.573999999986426</c:v>
                </c:pt>
                <c:pt idx="2">
                  <c:v>17.66000000003487</c:v>
                </c:pt>
                <c:pt idx="3">
                  <c:v>29.59000000004153</c:v>
                </c:pt>
                <c:pt idx="4">
                  <c:v>46.15000000001145</c:v>
                </c:pt>
                <c:pt idx="5">
                  <c:v>54.45100000002864</c:v>
                </c:pt>
                <c:pt idx="6">
                  <c:v>63.28000000002021</c:v>
                </c:pt>
                <c:pt idx="7">
                  <c:v>80.03000000002203</c:v>
                </c:pt>
                <c:pt idx="8">
                  <c:v>95.2839999999924</c:v>
                </c:pt>
                <c:pt idx="9">
                  <c:v>106.7899999999895</c:v>
                </c:pt>
                <c:pt idx="10">
                  <c:v>115.2600000000348</c:v>
                </c:pt>
                <c:pt idx="11">
                  <c:v>128.2400000000052</c:v>
                </c:pt>
                <c:pt idx="12">
                  <c:v>133.5200000000328</c:v>
                </c:pt>
                <c:pt idx="13">
                  <c:v>144.330000000025</c:v>
                </c:pt>
                <c:pt idx="14">
                  <c:v>153.8800000000152</c:v>
                </c:pt>
                <c:pt idx="15">
                  <c:v>160.8300000000327</c:v>
                </c:pt>
                <c:pt idx="16">
                  <c:v>167.1900000000051</c:v>
                </c:pt>
                <c:pt idx="17">
                  <c:v>174.10000000001</c:v>
                </c:pt>
                <c:pt idx="18">
                  <c:v>180.2099999999882</c:v>
                </c:pt>
                <c:pt idx="19">
                  <c:v>186.3539999999944</c:v>
                </c:pt>
                <c:pt idx="20">
                  <c:v>191.3590000000341</c:v>
                </c:pt>
                <c:pt idx="21">
                  <c:v>197.3950000000286</c:v>
                </c:pt>
                <c:pt idx="22">
                  <c:v>200.5920000000288</c:v>
                </c:pt>
                <c:pt idx="23">
                  <c:v>203.4740000000284</c:v>
                </c:pt>
                <c:pt idx="24">
                  <c:v>206.862000000001</c:v>
                </c:pt>
                <c:pt idx="25">
                  <c:v>210.6909999999971</c:v>
                </c:pt>
                <c:pt idx="26">
                  <c:v>213.4100000000103</c:v>
                </c:pt>
                <c:pt idx="27">
                  <c:v>216.210999999987</c:v>
                </c:pt>
                <c:pt idx="28">
                  <c:v>217.9590000000076</c:v>
                </c:pt>
                <c:pt idx="29">
                  <c:v>219.385999999986</c:v>
                </c:pt>
                <c:pt idx="30">
                  <c:v>220.2250000000276</c:v>
                </c:pt>
                <c:pt idx="31">
                  <c:v>222.4899999999934</c:v>
                </c:pt>
                <c:pt idx="32">
                  <c:v>223.6250000000268</c:v>
                </c:pt>
                <c:pt idx="33">
                  <c:v>225.3969999999868</c:v>
                </c:pt>
                <c:pt idx="34">
                  <c:v>226.6250000000127</c:v>
                </c:pt>
                <c:pt idx="35">
                  <c:v>227.9470000000288</c:v>
                </c:pt>
                <c:pt idx="36">
                  <c:v>228.1300000000215</c:v>
                </c:pt>
              </c:numCache>
            </c:numRef>
          </c:yVal>
          <c:smooth val="0"/>
        </c:ser>
        <c:dLbls>
          <c:showLegendKey val="0"/>
          <c:showVal val="0"/>
          <c:showCatName val="0"/>
          <c:showSerName val="0"/>
          <c:showPercent val="0"/>
          <c:showBubbleSize val="0"/>
        </c:dLbls>
        <c:axId val="-2078942264"/>
        <c:axId val="-2076720104"/>
      </c:scatterChart>
      <c:valAx>
        <c:axId val="-2078942264"/>
        <c:scaling>
          <c:orientation val="minMax"/>
        </c:scaling>
        <c:delete val="0"/>
        <c:axPos val="b"/>
        <c:majorGridlines/>
        <c:minorGridlines/>
        <c:title>
          <c:tx>
            <c:rich>
              <a:bodyPr/>
              <a:lstStyle/>
              <a:p>
                <a:pPr>
                  <a:defRPr sz="1800" b="0">
                    <a:latin typeface="Century Gothic" panose="020B0502020202020204" pitchFamily="34" charset="0"/>
                  </a:defRPr>
                </a:pPr>
                <a:r>
                  <a:rPr lang="en-US" sz="1800" b="0">
                    <a:latin typeface="Century Gothic" panose="020B0502020202020204" pitchFamily="34" charset="0"/>
                  </a:rPr>
                  <a:t>Pressure [mbar]</a:t>
                </a:r>
              </a:p>
            </c:rich>
          </c:tx>
          <c:layout>
            <c:manualLayout>
              <c:xMode val="edge"/>
              <c:yMode val="edge"/>
              <c:x val="0.373488407699038"/>
              <c:y val="0.883935185185185"/>
            </c:manualLayout>
          </c:layout>
          <c:overlay val="0"/>
        </c:title>
        <c:numFmt formatCode="General" sourceLinked="1"/>
        <c:majorTickMark val="out"/>
        <c:minorTickMark val="none"/>
        <c:tickLblPos val="nextTo"/>
        <c:txPr>
          <a:bodyPr rot="0" vert="horz"/>
          <a:lstStyle/>
          <a:p>
            <a:pPr>
              <a:defRPr sz="1400" b="0" i="0" u="none" strike="noStrike" baseline="0">
                <a:solidFill>
                  <a:srgbClr val="000000"/>
                </a:solidFill>
                <a:latin typeface="Century Gothic" panose="020B0502020202020204" pitchFamily="34" charset="0"/>
                <a:ea typeface="Calibri"/>
                <a:cs typeface="Calibri"/>
              </a:defRPr>
            </a:pPr>
            <a:endParaRPr lang="en-US"/>
          </a:p>
        </c:txPr>
        <c:crossAx val="-2076720104"/>
        <c:crosses val="autoZero"/>
        <c:crossBetween val="midCat"/>
      </c:valAx>
      <c:valAx>
        <c:axId val="-2076720104"/>
        <c:scaling>
          <c:orientation val="minMax"/>
          <c:min val="0.0"/>
        </c:scaling>
        <c:delete val="0"/>
        <c:axPos val="l"/>
        <c:majorGridlines/>
        <c:minorGridlines/>
        <c:title>
          <c:tx>
            <c:rich>
              <a:bodyPr/>
              <a:lstStyle/>
              <a:p>
                <a:pPr>
                  <a:defRPr sz="1800" b="0">
                    <a:latin typeface="Century Gothic" panose="020B0502020202020204" pitchFamily="34" charset="0"/>
                  </a:defRPr>
                </a:pPr>
                <a:r>
                  <a:rPr lang="en-US" sz="1800" b="0">
                    <a:latin typeface="Century Gothic" panose="020B0502020202020204" pitchFamily="34" charset="0"/>
                  </a:rPr>
                  <a:t>delta f [kHz]</a:t>
                </a:r>
              </a:p>
            </c:rich>
          </c:tx>
          <c:layout/>
          <c:overlay val="0"/>
        </c:title>
        <c:numFmt formatCode="General" sourceLinked="1"/>
        <c:majorTickMark val="out"/>
        <c:minorTickMark val="none"/>
        <c:tickLblPos val="nextTo"/>
        <c:txPr>
          <a:bodyPr/>
          <a:lstStyle/>
          <a:p>
            <a:pPr>
              <a:defRPr sz="1400">
                <a:latin typeface="Century Gothic" panose="020B0502020202020204" pitchFamily="34" charset="0"/>
              </a:defRPr>
            </a:pPr>
            <a:endParaRPr lang="en-US"/>
          </a:p>
        </c:txPr>
        <c:crossAx val="-2078942264"/>
        <c:crosses val="autoZero"/>
        <c:crossBetween val="midCat"/>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248147382532"/>
          <c:y val="0.0621649348625942"/>
          <c:w val="0.57897294088239"/>
          <c:h val="0.748661417322835"/>
        </c:manualLayout>
      </c:layout>
      <c:barChart>
        <c:barDir val="col"/>
        <c:grouping val="clustered"/>
        <c:varyColors val="0"/>
        <c:ser>
          <c:idx val="0"/>
          <c:order val="0"/>
          <c:tx>
            <c:v>port tubes (3mm)</c:v>
          </c:tx>
          <c:invertIfNegative val="0"/>
          <c:errBars>
            <c:errBarType val="both"/>
            <c:errValType val="fixedVal"/>
            <c:noEndCap val="0"/>
            <c:val val="0.03"/>
            <c:spPr>
              <a:ln w="41275"/>
            </c:spPr>
          </c:errBars>
          <c:val>
            <c:numRef>
              <c:f>Sheet1!$L$7:$L$23</c:f>
              <c:numCache>
                <c:formatCode>0.00</c:formatCode>
                <c:ptCount val="17"/>
                <c:pt idx="0">
                  <c:v>2.819399999999999</c:v>
                </c:pt>
                <c:pt idx="1">
                  <c:v>2.7178</c:v>
                </c:pt>
                <c:pt idx="2">
                  <c:v>2.8702</c:v>
                </c:pt>
                <c:pt idx="3">
                  <c:v>2.8448</c:v>
                </c:pt>
                <c:pt idx="4">
                  <c:v>2.8702</c:v>
                </c:pt>
                <c:pt idx="5">
                  <c:v>2.895599999999999</c:v>
                </c:pt>
                <c:pt idx="6">
                  <c:v>2.819399999999999</c:v>
                </c:pt>
                <c:pt idx="7">
                  <c:v>2.8448</c:v>
                </c:pt>
                <c:pt idx="8">
                  <c:v>2.794</c:v>
                </c:pt>
                <c:pt idx="9">
                  <c:v>2.819399999999999</c:v>
                </c:pt>
                <c:pt idx="10">
                  <c:v>2.7686</c:v>
                </c:pt>
                <c:pt idx="11">
                  <c:v>2.7686</c:v>
                </c:pt>
                <c:pt idx="13">
                  <c:v>2.9464</c:v>
                </c:pt>
                <c:pt idx="14">
                  <c:v>2.8702</c:v>
                </c:pt>
                <c:pt idx="15">
                  <c:v>2.9972</c:v>
                </c:pt>
                <c:pt idx="16">
                  <c:v>2.9718</c:v>
                </c:pt>
              </c:numCache>
            </c:numRef>
          </c:val>
        </c:ser>
        <c:dLbls>
          <c:showLegendKey val="0"/>
          <c:showVal val="0"/>
          <c:showCatName val="0"/>
          <c:showSerName val="0"/>
          <c:showPercent val="0"/>
          <c:showBubbleSize val="0"/>
        </c:dLbls>
        <c:gapWidth val="150"/>
        <c:axId val="-2076623496"/>
        <c:axId val="-2079024456"/>
      </c:barChart>
      <c:catAx>
        <c:axId val="-2076623496"/>
        <c:scaling>
          <c:orientation val="minMax"/>
        </c:scaling>
        <c:delete val="0"/>
        <c:axPos val="b"/>
        <c:title>
          <c:tx>
            <c:rich>
              <a:bodyPr/>
              <a:lstStyle/>
              <a:p>
                <a:pPr>
                  <a:defRPr sz="1800" b="0">
                    <a:latin typeface="Times New Roman" panose="02020603050405020304" pitchFamily="18" charset="0"/>
                    <a:cs typeface="Times New Roman" panose="02020603050405020304" pitchFamily="18" charset="0"/>
                  </a:defRPr>
                </a:pPr>
                <a:r>
                  <a:rPr lang="en-US" sz="1800" b="0">
                    <a:latin typeface="Times New Roman" panose="02020603050405020304" pitchFamily="18" charset="0"/>
                    <a:cs typeface="Times New Roman" panose="02020603050405020304" pitchFamily="18" charset="0"/>
                  </a:rPr>
                  <a:t>Sites Measured</a:t>
                </a:r>
              </a:p>
            </c:rich>
          </c:tx>
          <c:layout/>
          <c:overlay val="0"/>
        </c:title>
        <c:majorTickMark val="out"/>
        <c:minorTickMark val="none"/>
        <c:tickLblPos val="nextTo"/>
        <c:txPr>
          <a:bodyPr/>
          <a:lstStyle/>
          <a:p>
            <a:pPr>
              <a:defRPr sz="1600">
                <a:latin typeface="Times New Roman" panose="02020603050405020304" pitchFamily="18" charset="0"/>
                <a:cs typeface="Times New Roman" panose="02020603050405020304" pitchFamily="18" charset="0"/>
              </a:defRPr>
            </a:pPr>
            <a:endParaRPr lang="en-US"/>
          </a:p>
        </c:txPr>
        <c:crossAx val="-2079024456"/>
        <c:crosses val="autoZero"/>
        <c:auto val="1"/>
        <c:lblAlgn val="ctr"/>
        <c:lblOffset val="100"/>
        <c:noMultiLvlLbl val="0"/>
      </c:catAx>
      <c:valAx>
        <c:axId val="-2079024456"/>
        <c:scaling>
          <c:orientation val="minMax"/>
          <c:max val="3.1"/>
          <c:min val="2.4"/>
        </c:scaling>
        <c:delete val="0"/>
        <c:axPos val="l"/>
        <c:majorGridlines/>
        <c:title>
          <c:tx>
            <c:rich>
              <a:bodyPr rot="-5400000" vert="horz"/>
              <a:lstStyle/>
              <a:p>
                <a:pPr>
                  <a:defRPr sz="1800" b="0">
                    <a:latin typeface="Times New Roman" panose="02020603050405020304" pitchFamily="18" charset="0"/>
                    <a:cs typeface="Times New Roman" panose="02020603050405020304" pitchFamily="18" charset="0"/>
                  </a:defRPr>
                </a:pPr>
                <a:r>
                  <a:rPr lang="en-US" sz="1800" b="0">
                    <a:latin typeface="Times New Roman" panose="02020603050405020304" pitchFamily="18" charset="0"/>
                    <a:cs typeface="Times New Roman" panose="02020603050405020304" pitchFamily="18" charset="0"/>
                  </a:rPr>
                  <a:t>Thickness of Nb [mm]</a:t>
                </a:r>
              </a:p>
            </c:rich>
          </c:tx>
          <c:layout>
            <c:manualLayout>
              <c:xMode val="edge"/>
              <c:yMode val="edge"/>
              <c:x val="0.0325550147520343"/>
              <c:y val="0.189371231035145"/>
            </c:manualLayout>
          </c:layout>
          <c:overlay val="0"/>
        </c:title>
        <c:numFmt formatCode="0.00" sourceLinked="1"/>
        <c:majorTickMark val="out"/>
        <c:minorTickMark val="none"/>
        <c:tickLblPos val="nextTo"/>
        <c:txPr>
          <a:bodyPr/>
          <a:lstStyle/>
          <a:p>
            <a:pPr>
              <a:defRPr sz="1600">
                <a:latin typeface="Times New Roman" panose="02020603050405020304" pitchFamily="18" charset="0"/>
                <a:cs typeface="Times New Roman" panose="02020603050405020304" pitchFamily="18" charset="0"/>
              </a:defRPr>
            </a:pPr>
            <a:endParaRPr lang="en-US"/>
          </a:p>
        </c:txPr>
        <c:crossAx val="-2076623496"/>
        <c:crosses val="autoZero"/>
        <c:crossBetween val="between"/>
        <c:majorUnit val="0.22"/>
      </c:valAx>
    </c:plotArea>
    <c:legend>
      <c:legendPos val="r"/>
      <c:layout>
        <c:manualLayout>
          <c:xMode val="edge"/>
          <c:yMode val="edge"/>
          <c:x val="0.818696245904823"/>
          <c:y val="0.388356284231594"/>
          <c:w val="0.151470818534318"/>
          <c:h val="0.171537051019308"/>
        </c:manualLayout>
      </c:layout>
      <c:overlay val="0"/>
      <c:txPr>
        <a:bodyPr/>
        <a:lstStyle/>
        <a:p>
          <a:pPr>
            <a:defRPr sz="1400">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6348827" y="8768947"/>
            <a:ext cx="543239" cy="41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3048" tIns="59906" rIns="123048" bIns="59906" anchor="ctr">
            <a:spAutoFit/>
          </a:bodyPr>
          <a:lstStyle/>
          <a:p>
            <a:pPr algn="r" defTabSz="1238494"/>
            <a:fld id="{0C248C74-A1BF-4A9C-97C3-5A5D6B022034}" type="slidenum">
              <a:rPr lang="en-US" sz="1900">
                <a:latin typeface="Arial" charset="0"/>
              </a:rPr>
              <a:pPr algn="r" defTabSz="1238494"/>
              <a:t>‹#›</a:t>
            </a:fld>
            <a:endParaRPr lang="en-US" sz="1900" dirty="0">
              <a:latin typeface="Arial" charset="0"/>
            </a:endParaRPr>
          </a:p>
        </p:txBody>
      </p:sp>
    </p:spTree>
    <p:extLst>
      <p:ext uri="{BB962C8B-B14F-4D97-AF65-F5344CB8AC3E}">
        <p14:creationId xmlns:p14="http://schemas.microsoft.com/office/powerpoint/2010/main" val="2125928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3958" y="4378376"/>
            <a:ext cx="5086284" cy="4151225"/>
          </a:xfrm>
          <a:prstGeom prst="rect">
            <a:avLst/>
          </a:prstGeom>
          <a:noFill/>
          <a:ln w="12700">
            <a:noFill/>
            <a:miter lim="800000"/>
            <a:headEnd/>
            <a:tailEnd/>
          </a:ln>
          <a:effectLst/>
        </p:spPr>
        <p:txBody>
          <a:bodyPr vert="horz" wrap="square" lIns="123048" tIns="59906" rIns="123048" bIns="59906"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323" name="Rectangle 3"/>
          <p:cNvSpPr>
            <a:spLocks noGrp="1" noRot="1" noChangeAspect="1" noChangeArrowheads="1" noTextEdit="1"/>
          </p:cNvSpPr>
          <p:nvPr>
            <p:ph type="sldImg" idx="2"/>
          </p:nvPr>
        </p:nvSpPr>
        <p:spPr bwMode="auto">
          <a:xfrm>
            <a:off x="1169988" y="695325"/>
            <a:ext cx="4594225" cy="3446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4"/>
          <p:cNvSpPr>
            <a:spLocks noChangeArrowheads="1"/>
          </p:cNvSpPr>
          <p:nvPr/>
        </p:nvSpPr>
        <p:spPr bwMode="auto">
          <a:xfrm>
            <a:off x="6348827" y="8768947"/>
            <a:ext cx="543239" cy="41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3048" tIns="59906" rIns="123048" bIns="59906" anchor="ctr">
            <a:spAutoFit/>
          </a:bodyPr>
          <a:lstStyle/>
          <a:p>
            <a:pPr algn="r" defTabSz="1238494"/>
            <a:fld id="{E7B1BAEA-71C4-45DD-B483-2339FDD29BB8}" type="slidenum">
              <a:rPr lang="en-US" sz="1900">
                <a:latin typeface="Arial" charset="0"/>
              </a:rPr>
              <a:pPr algn="r" defTabSz="1238494"/>
              <a:t>‹#›</a:t>
            </a:fld>
            <a:endParaRPr lang="en-US" sz="1900" dirty="0">
              <a:latin typeface="Arial" charset="0"/>
            </a:endParaRPr>
          </a:p>
        </p:txBody>
      </p:sp>
    </p:spTree>
    <p:extLst>
      <p:ext uri="{BB962C8B-B14F-4D97-AF65-F5344CB8AC3E}">
        <p14:creationId xmlns:p14="http://schemas.microsoft.com/office/powerpoint/2010/main" val="3788698085"/>
      </p:ext>
    </p:extLst>
  </p:cSld>
  <p:clrMap bg1="lt1" tx1="dk1" bg2="lt2" tx2="dk2" accent1="accent1" accent2="accent2" accent3="accent3" accent4="accent4" accent5="accent5" accent6="accent6" hlink="hlink" folHlink="folHlink"/>
  <p:notesStyle>
    <a:lvl1pPr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1pPr>
    <a:lvl2pPr marL="608013"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2pPr>
    <a:lvl3pPr marL="1216025"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3pPr>
    <a:lvl4pPr marL="1824038"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4pPr>
    <a:lvl5pPr marL="2432050"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
        <p:nvSpPr>
          <p:cNvPr id="7" name="TextBox 6"/>
          <p:cNvSpPr txBox="1"/>
          <p:nvPr userDrawn="1"/>
        </p:nvSpPr>
        <p:spPr>
          <a:xfrm>
            <a:off x="1" y="5867400"/>
            <a:ext cx="9143999" cy="307777"/>
          </a:xfrm>
          <a:prstGeom prst="rect">
            <a:avLst/>
          </a:prstGeom>
          <a:noFill/>
        </p:spPr>
        <p:txBody>
          <a:bodyPr wrap="square" rtlCol="0">
            <a:spAutoFit/>
          </a:bodyPr>
          <a:lstStyle/>
          <a:p>
            <a:pPr algn="ctr"/>
            <a:r>
              <a:rPr lang="en-US" sz="700" dirty="0" smtClean="0">
                <a:latin typeface="Century Gothic" panose="020B0502020202020204" pitchFamily="34" charset="0"/>
              </a:rPr>
              <a:t>Work </a:t>
            </a:r>
            <a:r>
              <a:rPr lang="en-US" sz="700" dirty="0">
                <a:latin typeface="Century Gothic" panose="020B0502020202020204" pitchFamily="34" charset="0"/>
              </a:rPr>
              <a:t>partly supported by </a:t>
            </a:r>
            <a:r>
              <a:rPr lang="en-US" sz="700" dirty="0" smtClean="0">
                <a:latin typeface="Century Gothic" panose="020B0502020202020204" pitchFamily="34" charset="0"/>
              </a:rPr>
              <a:t>the EU </a:t>
            </a:r>
            <a:r>
              <a:rPr lang="en-US" sz="700" dirty="0">
                <a:latin typeface="Century Gothic" panose="020B0502020202020204" pitchFamily="34" charset="0"/>
              </a:rPr>
              <a:t>FP7 </a:t>
            </a:r>
            <a:r>
              <a:rPr lang="en-US" sz="700" dirty="0" err="1">
                <a:latin typeface="Century Gothic" panose="020B0502020202020204" pitchFamily="34" charset="0"/>
              </a:rPr>
              <a:t>HiLumi</a:t>
            </a:r>
            <a:r>
              <a:rPr lang="en-US" sz="700" dirty="0">
                <a:latin typeface="Century Gothic" panose="020B0502020202020204" pitchFamily="34" charset="0"/>
              </a:rPr>
              <a:t> LHC </a:t>
            </a:r>
            <a:r>
              <a:rPr lang="en-US" sz="700" dirty="0" smtClean="0">
                <a:latin typeface="Century Gothic" panose="020B0502020202020204" pitchFamily="34" charset="0"/>
              </a:rPr>
              <a:t>grant agreement No. 284404 and </a:t>
            </a:r>
            <a:r>
              <a:rPr lang="en-US" sz="700" dirty="0">
                <a:latin typeface="Century Gothic" panose="020B0502020202020204" pitchFamily="34" charset="0"/>
              </a:rPr>
              <a:t>by </a:t>
            </a:r>
            <a:r>
              <a:rPr lang="en-US" sz="700" dirty="0" smtClean="0">
                <a:latin typeface="Century Gothic" panose="020B0502020202020204" pitchFamily="34" charset="0"/>
              </a:rPr>
              <a:t>the US </a:t>
            </a:r>
            <a:r>
              <a:rPr lang="en-US" sz="700" dirty="0">
                <a:latin typeface="Century Gothic" panose="020B0502020202020204" pitchFamily="34" charset="0"/>
              </a:rPr>
              <a:t>DOE through Brookhaven Science </a:t>
            </a:r>
            <a:r>
              <a:rPr lang="en-US" sz="700" dirty="0" smtClean="0">
                <a:latin typeface="Century Gothic" panose="020B0502020202020204" pitchFamily="34" charset="0"/>
              </a:rPr>
              <a:t>Associates, </a:t>
            </a:r>
            <a:r>
              <a:rPr lang="en-US" sz="700" dirty="0">
                <a:latin typeface="Century Gothic" panose="020B0502020202020204" pitchFamily="34" charset="0"/>
              </a:rPr>
              <a:t>LLC under contract No. DE-AC02-98CH10886 </a:t>
            </a:r>
            <a:r>
              <a:rPr lang="en-US" sz="700" dirty="0" smtClean="0">
                <a:latin typeface="Century Gothic" panose="020B0502020202020204" pitchFamily="34" charset="0"/>
              </a:rPr>
              <a:t>with the </a:t>
            </a:r>
            <a:r>
              <a:rPr lang="en-US" sz="700" dirty="0">
                <a:latin typeface="Century Gothic" panose="020B0502020202020204" pitchFamily="34" charset="0"/>
              </a:rPr>
              <a:t>US LHC Accelerator Research Program (LARP). This research used resources of the National Energy Research Scientific Computing Center, which is supported by </a:t>
            </a:r>
            <a:r>
              <a:rPr lang="en-US" sz="700" dirty="0" smtClean="0">
                <a:latin typeface="Century Gothic" panose="020B0502020202020204" pitchFamily="34" charset="0"/>
              </a:rPr>
              <a:t>the US </a:t>
            </a:r>
            <a:r>
              <a:rPr lang="en-US" sz="700" dirty="0">
                <a:latin typeface="Century Gothic" panose="020B0502020202020204" pitchFamily="34" charset="0"/>
              </a:rPr>
              <a:t>DOE under contract No. </a:t>
            </a:r>
            <a:r>
              <a:rPr lang="en-US" sz="700" dirty="0" smtClean="0">
                <a:latin typeface="Century Gothic" panose="020B0502020202020204" pitchFamily="34" charset="0"/>
              </a:rPr>
              <a:t>DE-AC02-05CH11231.</a:t>
            </a:r>
            <a:endParaRPr lang="en-US" sz="700" dirty="0">
              <a:latin typeface="Century Gothic" panose="020B0502020202020204" pitchFamily="34" charset="0"/>
            </a:endParaRPr>
          </a:p>
        </p:txBody>
      </p:sp>
    </p:spTree>
    <p:extLst>
      <p:ext uri="{BB962C8B-B14F-4D97-AF65-F5344CB8AC3E}">
        <p14:creationId xmlns:p14="http://schemas.microsoft.com/office/powerpoint/2010/main" val="405186980"/>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70C0"/>
                </a:solidFill>
              </a:defRPr>
            </a:lvl1pPr>
            <a:lvl3pPr>
              <a:defRPr>
                <a:solidFill>
                  <a:schemeClr val="accent3">
                    <a:lumMod val="75000"/>
                  </a:schemeClr>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99814610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baseline="0">
                <a:solidFill>
                  <a:srgbClr val="0070C0"/>
                </a:solidFill>
              </a:defRPr>
            </a:lvl1pPr>
            <a:lvl2pPr>
              <a:defRPr sz="2400"/>
            </a:lvl2pPr>
            <a:lvl3pPr>
              <a:defRPr sz="2000" baseline="0">
                <a:solidFill>
                  <a:schemeClr val="accent3">
                    <a:lumMod val="75000"/>
                  </a:schemeClr>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baseline="0">
                <a:solidFill>
                  <a:srgbClr val="0070C0"/>
                </a:solidFill>
              </a:defRPr>
            </a:lvl1pPr>
            <a:lvl2pPr>
              <a:defRPr sz="2400"/>
            </a:lvl2pPr>
            <a:lvl3pPr>
              <a:defRPr sz="2000" baseline="0">
                <a:solidFill>
                  <a:schemeClr val="accent3">
                    <a:lumMod val="75000"/>
                  </a:schemeClr>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1761536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FF00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FF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70C0"/>
                </a:solidFill>
              </a:defRPr>
            </a:lvl1pPr>
            <a:lvl2pPr>
              <a:defRPr sz="2000"/>
            </a:lvl2pPr>
            <a:lvl3pPr>
              <a:defRPr sz="1800">
                <a:solidFill>
                  <a:schemeClr val="accent3">
                    <a:lumMod val="75000"/>
                  </a:schemeClr>
                </a:solidFill>
              </a:defRPr>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FF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70C0"/>
                </a:solidFill>
              </a:defRPr>
            </a:lvl1pPr>
            <a:lvl2pPr>
              <a:defRPr sz="2000"/>
            </a:lvl2pPr>
            <a:lvl3pPr>
              <a:defRPr sz="1800">
                <a:solidFill>
                  <a:schemeClr val="accent3">
                    <a:lumMod val="75000"/>
                  </a:schemeClr>
                </a:solidFill>
              </a:defRPr>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1378102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FF0000"/>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1457393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343005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9922075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2.jpeg"/><Relationship Id="rId12" Type="http://schemas.openxmlformats.org/officeDocument/2006/relationships/image" Target="../media/image3.png"/><Relationship Id="rId13" Type="http://schemas.openxmlformats.org/officeDocument/2006/relationships/image" Target="../media/image4.gi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hyperlink" Target="http://www.uslarp.org/" TargetMode="External"/><Relationship Id="rId1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274638"/>
            <a:ext cx="6648465"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001000" y="6385513"/>
            <a:ext cx="685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cs typeface="Century Gothic" panose="020B0502020202020204" pitchFamily="34" charset="0"/>
              </a:defRPr>
            </a:lvl1pPr>
          </a:lstStyle>
          <a:p>
            <a:fld id="{E5266E6E-3187-4C1D-BA6D-2ACAC749C432}" type="slidenum">
              <a:rPr lang="en-US" smtClean="0"/>
              <a:pPr/>
              <a:t>‹#›</a:t>
            </a:fld>
            <a:endParaRPr lang="en-US" dirty="0"/>
          </a:p>
        </p:txBody>
      </p:sp>
      <p:sp>
        <p:nvSpPr>
          <p:cNvPr id="8" name="Text Box 12"/>
          <p:cNvSpPr txBox="1">
            <a:spLocks noChangeArrowheads="1"/>
          </p:cNvSpPr>
          <p:nvPr userDrawn="1"/>
        </p:nvSpPr>
        <p:spPr bwMode="auto">
          <a:xfrm>
            <a:off x="2057400" y="6447760"/>
            <a:ext cx="4876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en-US" sz="1100" dirty="0" err="1" smtClean="0">
                <a:latin typeface="Century Gothic" panose="020B0502020202020204" pitchFamily="34" charset="0"/>
                <a:cs typeface="Colibri"/>
              </a:rPr>
              <a:t>HiLumi</a:t>
            </a:r>
            <a:r>
              <a:rPr lang="en-US" sz="1100" dirty="0" smtClean="0">
                <a:latin typeface="Century Gothic" panose="020B0502020202020204" pitchFamily="34" charset="0"/>
                <a:cs typeface="Colibri"/>
              </a:rPr>
              <a:t>-LHC/LARP</a:t>
            </a:r>
            <a:r>
              <a:rPr lang="en-US" sz="1100" baseline="0" dirty="0" smtClean="0">
                <a:latin typeface="Century Gothic" panose="020B0502020202020204" pitchFamily="34" charset="0"/>
                <a:cs typeface="Colibri"/>
              </a:rPr>
              <a:t> Crab Cavity System External Review – May 5-6 2014</a:t>
            </a:r>
            <a:endParaRPr lang="en-US" sz="1100" dirty="0" smtClean="0">
              <a:latin typeface="Century Gothic" panose="020B0502020202020204" pitchFamily="34" charset="0"/>
              <a:cs typeface="Colibri"/>
            </a:endParaRPr>
          </a:p>
        </p:txBody>
      </p:sp>
      <p:pic>
        <p:nvPicPr>
          <p:cNvPr id="10" name="Picture 11" descr="LARP">
            <a:hlinkClick r:id="rId9"/>
          </p:cNvPr>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14300" y="79375"/>
            <a:ext cx="5715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2011-10-04_logoHiLumi561px.jp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7391400" y="84138"/>
            <a:ext cx="1719264"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Publication\LOGOs\BNL_Logo_Trans.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09600" y="6369033"/>
            <a:ext cx="1143000" cy="41906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userDrawn="1"/>
        </p:nvCxnSpPr>
        <p:spPr>
          <a:xfrm>
            <a:off x="-14271" y="6324600"/>
            <a:ext cx="91440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 name="Picture 2" descr="D:\Publication\LOGOs\cern_logo_white.gif"/>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236180" y="6374606"/>
            <a:ext cx="460020" cy="44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65131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7" r:id="rId4"/>
    <p:sldLayoutId id="2147483668" r:id="rId5"/>
    <p:sldLayoutId id="2147483669" r:id="rId6"/>
    <p:sldLayoutId id="2147483671" r:id="rId7"/>
  </p:sldLayoutIdLst>
  <p:hf hdr="0" ftr="0" dt="0"/>
  <p:txStyles>
    <p:titleStyle>
      <a:lvl1pPr algn="ctr" defTabSz="914400" rtl="0" eaLnBrk="1" latinLnBrk="0" hangingPunct="1">
        <a:spcBef>
          <a:spcPct val="0"/>
        </a:spcBef>
        <a:buNone/>
        <a:defRPr sz="3600" kern="1200" baseline="0">
          <a:solidFill>
            <a:srgbClr val="FF0000"/>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rgbClr val="0070C0"/>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75000"/>
            </a:schemeClr>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6">
              <a:lumMod val="75000"/>
            </a:schemeClr>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26.jpeg"/><Relationship Id="rId7" Type="http://schemas.openxmlformats.org/officeDocument/2006/relationships/image" Target="../media/image46.png"/><Relationship Id="rId8" Type="http://schemas.openxmlformats.org/officeDocument/2006/relationships/image" Target="../media/image25.jpeg"/><Relationship Id="rId9"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microsoft.com/office/2007/relationships/media" Target="../media/media3.mp4"/><Relationship Id="rId4" Type="http://schemas.openxmlformats.org/officeDocument/2006/relationships/video" Target="../media/media3.mp4"/><Relationship Id="rId5" Type="http://schemas.openxmlformats.org/officeDocument/2006/relationships/slideLayout" Target="../slideLayouts/slideLayout2.xml"/><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10.jpeg"/><Relationship Id="rId1" Type="http://schemas.microsoft.com/office/2007/relationships/media" Target="../media/media2.mp4"/><Relationship Id="rId2" Type="http://schemas.openxmlformats.org/officeDocument/2006/relationships/video" Target="../media/media2.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 Id="rId3" Type="http://schemas.openxmlformats.org/officeDocument/2006/relationships/image" Target="../media/image5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83.png"/><Relationship Id="rId5" Type="http://schemas.microsoft.com/office/2007/relationships/hdphoto" Target="../media/hdphoto2.wdp"/><Relationship Id="rId6" Type="http://schemas.openxmlformats.org/officeDocument/2006/relationships/image" Target="../media/image84.png"/><Relationship Id="rId7" Type="http://schemas.microsoft.com/office/2007/relationships/hdphoto" Target="../media/hdphoto3.wdp"/><Relationship Id="rId8" Type="http://schemas.openxmlformats.org/officeDocument/2006/relationships/image" Target="../media/image85.png"/><Relationship Id="rId9" Type="http://schemas.openxmlformats.org/officeDocument/2006/relationships/image" Target="../media/image86.png"/><Relationship Id="rId10" Type="http://schemas.openxmlformats.org/officeDocument/2006/relationships/image" Target="../media/image87.png"/><Relationship Id="rId11" Type="http://schemas.openxmlformats.org/officeDocument/2006/relationships/image" Target="../media/image88.emf"/><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47.png"/><Relationship Id="rId7" Type="http://schemas.openxmlformats.org/officeDocument/2006/relationships/image" Target="../media/image93.jpeg"/><Relationship Id="rId1" Type="http://schemas.openxmlformats.org/officeDocument/2006/relationships/slideLayout" Target="../slideLayouts/slideLayout1.xml"/><Relationship Id="rId2" Type="http://schemas.openxmlformats.org/officeDocument/2006/relationships/image" Target="../media/image8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jpeg"/><Relationship Id="rId5" Type="http://schemas.openxmlformats.org/officeDocument/2006/relationships/image" Target="../media/image97.jpeg"/><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0.png"/><Relationship Id="rId3" Type="http://schemas.openxmlformats.org/officeDocument/2006/relationships/image" Target="../media/image77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jpe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 Type="http://schemas.microsoft.com/office/2007/relationships/media" Target="../media/media1.avi"/><Relationship Id="rId2" Type="http://schemas.openxmlformats.org/officeDocument/2006/relationships/video" Target="../media/media1.avi"/></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7.xml.rels><?xml version="1.0" encoding="UTF-8" standalone="yes"?>
<Relationships xmlns="http://schemas.openxmlformats.org/package/2006/relationships"><Relationship Id="rId11" Type="http://schemas.openxmlformats.org/officeDocument/2006/relationships/image" Target="../media/image31.jpeg"/><Relationship Id="rId12" Type="http://schemas.openxmlformats.org/officeDocument/2006/relationships/image" Target="../media/image32.jpeg"/><Relationship Id="rId13"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jpeg"/><Relationship Id="rId9" Type="http://schemas.openxmlformats.org/officeDocument/2006/relationships/image" Target="../media/image29.jpeg"/><Relationship Id="rId10" Type="http://schemas.openxmlformats.org/officeDocument/2006/relationships/image" Target="../media/image3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295400"/>
            <a:ext cx="7772400" cy="1851025"/>
          </a:xfrm>
        </p:spPr>
        <p:txBody>
          <a:bodyPr>
            <a:normAutofit fontScale="90000"/>
          </a:bodyPr>
          <a:lstStyle/>
          <a:p>
            <a:pPr>
              <a:lnSpc>
                <a:spcPct val="200000"/>
              </a:lnSpc>
              <a:spcBef>
                <a:spcPts val="1200"/>
              </a:spcBef>
            </a:pPr>
            <a:r>
              <a:rPr lang="en-US" sz="4000" dirty="0" smtClean="0"/>
              <a:t>Double Quarter Wave Crab Cavity</a:t>
            </a:r>
            <a:r>
              <a:rPr lang="en-US" dirty="0" smtClean="0"/>
              <a:t/>
            </a:r>
            <a:br>
              <a:rPr lang="en-US" dirty="0" smtClean="0"/>
            </a:br>
            <a:r>
              <a:rPr lang="en-US" sz="2700" dirty="0" smtClean="0"/>
              <a:t>−Cavity Design and Vertical Tests</a:t>
            </a:r>
            <a:endParaRPr lang="en-US" dirty="0"/>
          </a:p>
        </p:txBody>
      </p:sp>
      <p:sp>
        <p:nvSpPr>
          <p:cNvPr id="3" name="Subtitle 2"/>
          <p:cNvSpPr>
            <a:spLocks noGrp="1"/>
          </p:cNvSpPr>
          <p:nvPr>
            <p:ph type="subTitle" idx="1"/>
          </p:nvPr>
        </p:nvSpPr>
        <p:spPr/>
        <p:txBody>
          <a:bodyPr/>
          <a:lstStyle/>
          <a:p>
            <a:r>
              <a:rPr lang="en-US" sz="2400" dirty="0" smtClean="0"/>
              <a:t>Qiong Wu</a:t>
            </a:r>
          </a:p>
          <a:p>
            <a:r>
              <a:rPr lang="en-US" sz="2400" dirty="0"/>
              <a:t>o</a:t>
            </a:r>
            <a:r>
              <a:rPr lang="en-US" sz="2400" dirty="0" smtClean="0"/>
              <a:t>n behalf of the DQWCC team</a:t>
            </a:r>
            <a:endParaRPr lang="en-US" sz="2400" dirty="0"/>
          </a:p>
          <a:p>
            <a:r>
              <a:rPr lang="en-US" sz="2000" dirty="0" smtClean="0"/>
              <a:t>May 5, 2014</a:t>
            </a:r>
          </a:p>
        </p:txBody>
      </p:sp>
    </p:spTree>
    <p:extLst>
      <p:ext uri="{BB962C8B-B14F-4D97-AF65-F5344CB8AC3E}">
        <p14:creationId xmlns:p14="http://schemas.microsoft.com/office/powerpoint/2010/main" val="32658642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10</a:t>
            </a:fld>
            <a:endParaRPr lang="en-US"/>
          </a:p>
        </p:txBody>
      </p:sp>
      <p:sp>
        <p:nvSpPr>
          <p:cNvPr id="5" name="Title 1"/>
          <p:cNvSpPr txBox="1">
            <a:spLocks/>
          </p:cNvSpPr>
          <p:nvPr/>
        </p:nvSpPr>
        <p:spPr>
          <a:xfrm>
            <a:off x="762000" y="381000"/>
            <a:ext cx="66294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0000"/>
                </a:solidFill>
                <a:latin typeface="+mj-lt"/>
                <a:ea typeface="+mj-ea"/>
                <a:cs typeface="+mj-cs"/>
              </a:defRPr>
            </a:lvl1pPr>
          </a:lstStyle>
          <a:p>
            <a:pPr fontAlgn="auto">
              <a:spcAft>
                <a:spcPts val="0"/>
              </a:spcAft>
            </a:pPr>
            <a:r>
              <a:rPr lang="en-US" sz="3600" dirty="0" err="1" smtClean="0">
                <a:latin typeface="Century Gothic" panose="020B0502020202020204" pitchFamily="34" charset="0"/>
              </a:rPr>
              <a:t>PoP</a:t>
            </a:r>
            <a:r>
              <a:rPr lang="en-US" sz="3600" dirty="0" smtClean="0">
                <a:latin typeface="Century Gothic" panose="020B0502020202020204" pitchFamily="34" charset="0"/>
              </a:rPr>
              <a:t> cavity test results (2nd)</a:t>
            </a:r>
            <a:endParaRPr lang="en-US" sz="3600" dirty="0">
              <a:latin typeface="Century Gothic" panose="020B0502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80464"/>
            <a:ext cx="591750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6324600" y="1600200"/>
            <a:ext cx="2672686" cy="4246728"/>
          </a:xfrm>
          <a:prstGeom prst="rect">
            <a:avLst/>
          </a:prstGeom>
        </p:spPr>
        <p:txBody>
          <a:bodyPr vert="horz">
            <a:normAutofit fontScale="92500"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GB" sz="1800" dirty="0" smtClean="0">
                <a:latin typeface="Century Gothic" panose="020B0502020202020204" pitchFamily="34" charset="0"/>
              </a:rPr>
              <a:t>No </a:t>
            </a:r>
            <a:r>
              <a:rPr lang="en-GB" sz="1800" dirty="0" err="1" smtClean="0">
                <a:latin typeface="Century Gothic" panose="020B0502020202020204" pitchFamily="34" charset="0"/>
              </a:rPr>
              <a:t>multipacting</a:t>
            </a:r>
            <a:r>
              <a:rPr lang="en-GB" sz="1800" dirty="0" smtClean="0">
                <a:latin typeface="Century Gothic" panose="020B0502020202020204" pitchFamily="34" charset="0"/>
              </a:rPr>
              <a:t> </a:t>
            </a:r>
            <a:r>
              <a:rPr lang="en-GB" sz="1800" dirty="0">
                <a:latin typeface="Century Gothic" panose="020B0502020202020204" pitchFamily="34" charset="0"/>
              </a:rPr>
              <a:t>was </a:t>
            </a:r>
            <a:r>
              <a:rPr lang="en-GB" sz="1800" dirty="0" smtClean="0">
                <a:latin typeface="Century Gothic" panose="020B0502020202020204" pitchFamily="34" charset="0"/>
              </a:rPr>
              <a:t>found.</a:t>
            </a:r>
          </a:p>
          <a:p>
            <a:r>
              <a:rPr lang="en-GB" sz="1800" dirty="0" smtClean="0">
                <a:latin typeface="Century Gothic" panose="020B0502020202020204" pitchFamily="34" charset="0"/>
              </a:rPr>
              <a:t>Q</a:t>
            </a:r>
            <a:r>
              <a:rPr lang="en-GB" sz="1800" baseline="-25000" dirty="0" smtClean="0">
                <a:latin typeface="Century Gothic" panose="020B0502020202020204" pitchFamily="34" charset="0"/>
              </a:rPr>
              <a:t>0</a:t>
            </a:r>
            <a:r>
              <a:rPr lang="en-GB" sz="1800" dirty="0" smtClean="0">
                <a:latin typeface="Century Gothic" panose="020B0502020202020204" pitchFamily="34" charset="0"/>
              </a:rPr>
              <a:t> </a:t>
            </a:r>
            <a:r>
              <a:rPr lang="en-GB" sz="1800" dirty="0">
                <a:latin typeface="Century Gothic" panose="020B0502020202020204" pitchFamily="34" charset="0"/>
              </a:rPr>
              <a:t>was </a:t>
            </a:r>
            <a:r>
              <a:rPr lang="en-GB" sz="1800" dirty="0" smtClean="0">
                <a:latin typeface="Century Gothic" panose="020B0502020202020204" pitchFamily="34" charset="0"/>
              </a:rPr>
              <a:t>measured at 10</a:t>
            </a:r>
            <a:r>
              <a:rPr lang="en-GB" sz="1800" baseline="30000" dirty="0" smtClean="0">
                <a:latin typeface="Century Gothic" panose="020B0502020202020204" pitchFamily="34" charset="0"/>
              </a:rPr>
              <a:t>9</a:t>
            </a:r>
            <a:r>
              <a:rPr lang="en-GB" sz="1800" dirty="0">
                <a:latin typeface="Century Gothic" panose="020B0502020202020204" pitchFamily="34" charset="0"/>
              </a:rPr>
              <a:t> </a:t>
            </a:r>
            <a:r>
              <a:rPr lang="en-GB" sz="1800" dirty="0" smtClean="0">
                <a:latin typeface="Century Gothic" panose="020B0502020202020204" pitchFamily="34" charset="0"/>
              </a:rPr>
              <a:t>range.</a:t>
            </a:r>
          </a:p>
          <a:p>
            <a:r>
              <a:rPr lang="en-GB" sz="1800" dirty="0" smtClean="0">
                <a:latin typeface="Century Gothic" panose="020B0502020202020204" pitchFamily="34" charset="0"/>
              </a:rPr>
              <a:t>Radiation started to increase at 1.5 MV</a:t>
            </a:r>
          </a:p>
          <a:p>
            <a:r>
              <a:rPr lang="en-GB" sz="1800" dirty="0" smtClean="0">
                <a:latin typeface="Century Gothic" panose="020B0502020202020204" pitchFamily="34" charset="0"/>
              </a:rPr>
              <a:t>Heating on the beam </a:t>
            </a:r>
            <a:r>
              <a:rPr lang="en-GB" sz="1800" dirty="0">
                <a:latin typeface="Century Gothic" panose="020B0502020202020204" pitchFamily="34" charset="0"/>
              </a:rPr>
              <a:t>pipe </a:t>
            </a:r>
            <a:r>
              <a:rPr lang="en-GB" sz="1800" dirty="0" smtClean="0">
                <a:latin typeface="Century Gothic" panose="020B0502020202020204" pitchFamily="34" charset="0"/>
              </a:rPr>
              <a:t>flanges causes </a:t>
            </a:r>
            <a:r>
              <a:rPr lang="en-GB" sz="1800" dirty="0">
                <a:latin typeface="Century Gothic" panose="020B0502020202020204" pitchFamily="34" charset="0"/>
              </a:rPr>
              <a:t>Q</a:t>
            </a:r>
            <a:r>
              <a:rPr lang="en-GB" sz="1800" baseline="-25000" dirty="0">
                <a:latin typeface="Century Gothic" panose="020B0502020202020204" pitchFamily="34" charset="0"/>
              </a:rPr>
              <a:t>0</a:t>
            </a:r>
            <a:r>
              <a:rPr lang="en-GB" sz="1800" dirty="0" smtClean="0">
                <a:latin typeface="Century Gothic" panose="020B0502020202020204" pitchFamily="34" charset="0"/>
              </a:rPr>
              <a:t> decrease.</a:t>
            </a:r>
          </a:p>
          <a:p>
            <a:r>
              <a:rPr lang="en-GB" sz="1800" dirty="0" err="1">
                <a:latin typeface="Century Gothic" panose="020B0502020202020204" pitchFamily="34" charset="0"/>
              </a:rPr>
              <a:t>V</a:t>
            </a:r>
            <a:r>
              <a:rPr lang="en-GB" sz="1800" baseline="-25000" dirty="0" err="1">
                <a:latin typeface="Century Gothic" panose="020B0502020202020204" pitchFamily="34" charset="0"/>
              </a:rPr>
              <a:t>t</a:t>
            </a:r>
            <a:r>
              <a:rPr lang="en-GB" sz="1800" dirty="0">
                <a:latin typeface="Century Gothic" panose="020B0502020202020204" pitchFamily="34" charset="0"/>
              </a:rPr>
              <a:t> </a:t>
            </a:r>
            <a:r>
              <a:rPr lang="en-GB" sz="1800" dirty="0" smtClean="0">
                <a:latin typeface="Century Gothic" panose="020B0502020202020204" pitchFamily="34" charset="0"/>
              </a:rPr>
              <a:t>reached 2.6 MV, </a:t>
            </a:r>
            <a:r>
              <a:rPr lang="en-GB" sz="1800" dirty="0">
                <a:latin typeface="Century Gothic" panose="020B0502020202020204" pitchFamily="34" charset="0"/>
              </a:rPr>
              <a:t>limited by the RF power </a:t>
            </a:r>
            <a:r>
              <a:rPr lang="en-GB" sz="1800" dirty="0" smtClean="0">
                <a:latin typeface="Century Gothic" panose="020B0502020202020204" pitchFamily="34" charset="0"/>
              </a:rPr>
              <a:t>amplifier.</a:t>
            </a:r>
          </a:p>
          <a:p>
            <a:r>
              <a:rPr lang="en-GB" sz="1800" dirty="0" smtClean="0">
                <a:latin typeface="Century Gothic" panose="020B0502020202020204" pitchFamily="34" charset="0"/>
              </a:rPr>
              <a:t>After subtracting loss on</a:t>
            </a:r>
            <a:r>
              <a:rPr lang="en-GB" sz="1800" kern="100" dirty="0" smtClean="0">
                <a:latin typeface="Century Gothic" panose="020B0502020202020204" pitchFamily="34" charset="0"/>
              </a:rPr>
              <a:t> Cu FPC with Q at 2.82e10, applies to all results.</a:t>
            </a:r>
            <a:endParaRPr lang="en-US" sz="1800" kern="100" dirty="0">
              <a:latin typeface="Century Gothic" panose="020B0502020202020204" pitchFamily="34" charset="0"/>
              <a:ea typeface="SimSun"/>
            </a:endParaRPr>
          </a:p>
          <a:p>
            <a:endParaRPr lang="en-GB" sz="1800" dirty="0" smtClean="0">
              <a:latin typeface="Century Gothic" panose="020B0502020202020204" pitchFamily="34" charset="0"/>
            </a:endParaRPr>
          </a:p>
          <a:p>
            <a:endParaRPr lang="en-US" sz="1800" dirty="0" smtClean="0">
              <a:latin typeface="Century Gothic" panose="020B0502020202020204" pitchFamily="34" charset="0"/>
            </a:endParaRPr>
          </a:p>
        </p:txBody>
      </p:sp>
      <p:sp>
        <p:nvSpPr>
          <p:cNvPr id="8" name="TextBox 7"/>
          <p:cNvSpPr txBox="1"/>
          <p:nvPr/>
        </p:nvSpPr>
        <p:spPr>
          <a:xfrm>
            <a:off x="2417794" y="1156006"/>
            <a:ext cx="2590800" cy="461665"/>
          </a:xfrm>
          <a:prstGeom prst="rect">
            <a:avLst/>
          </a:prstGeom>
          <a:noFill/>
        </p:spPr>
        <p:txBody>
          <a:bodyPr wrap="square" rtlCol="0">
            <a:spAutoFit/>
          </a:bodyPr>
          <a:lstStyle/>
          <a:p>
            <a:r>
              <a:rPr lang="en-US" dirty="0" smtClean="0">
                <a:solidFill>
                  <a:srgbClr val="0070C0"/>
                </a:solidFill>
                <a:latin typeface="Century Gothic" panose="020B0502020202020204" pitchFamily="34" charset="0"/>
              </a:rPr>
              <a:t>CW @ 4K</a:t>
            </a:r>
            <a:endParaRPr lang="en-US" dirty="0">
              <a:solidFill>
                <a:srgbClr val="0070C0"/>
              </a:solidFill>
              <a:latin typeface="Century Gothic" panose="020B0502020202020204" pitchFamily="34" charset="0"/>
            </a:endParaRPr>
          </a:p>
        </p:txBody>
      </p:sp>
      <p:sp>
        <p:nvSpPr>
          <p:cNvPr id="9" name="TextBox 8"/>
          <p:cNvSpPr txBox="1"/>
          <p:nvPr/>
        </p:nvSpPr>
        <p:spPr>
          <a:xfrm>
            <a:off x="1752600" y="5945237"/>
            <a:ext cx="1975834" cy="338554"/>
          </a:xfrm>
          <a:prstGeom prst="rect">
            <a:avLst/>
          </a:prstGeom>
          <a:noFill/>
        </p:spPr>
        <p:txBody>
          <a:bodyPr wrap="square" rtlCol="0">
            <a:spAutoFit/>
          </a:bodyPr>
          <a:lstStyle/>
          <a:p>
            <a:r>
              <a:rPr lang="en-US" sz="1600" dirty="0" smtClean="0">
                <a:latin typeface="Century Gothic" panose="020B0502020202020204" pitchFamily="34" charset="0"/>
              </a:rPr>
              <a:t>© B. Xiao@ CC13</a:t>
            </a:r>
            <a:endParaRPr lang="en-US" sz="1600" dirty="0">
              <a:latin typeface="Century Gothic" panose="020B0502020202020204" pitchFamily="34" charset="0"/>
            </a:endParaRPr>
          </a:p>
        </p:txBody>
      </p:sp>
    </p:spTree>
    <p:extLst>
      <p:ext uri="{BB962C8B-B14F-4D97-AF65-F5344CB8AC3E}">
        <p14:creationId xmlns:p14="http://schemas.microsoft.com/office/powerpoint/2010/main" val="7010900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11</a:t>
            </a:fld>
            <a:endParaRPr lang="en-US"/>
          </a:p>
        </p:txBody>
      </p:sp>
      <p:sp>
        <p:nvSpPr>
          <p:cNvPr id="5" name="Title 1"/>
          <p:cNvSpPr txBox="1">
            <a:spLocks/>
          </p:cNvSpPr>
          <p:nvPr/>
        </p:nvSpPr>
        <p:spPr>
          <a:xfrm>
            <a:off x="762000" y="304800"/>
            <a:ext cx="66294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0000"/>
                </a:solidFill>
                <a:latin typeface="+mj-lt"/>
                <a:ea typeface="+mj-ea"/>
                <a:cs typeface="+mj-cs"/>
              </a:defRPr>
            </a:lvl1pPr>
          </a:lstStyle>
          <a:p>
            <a:pPr fontAlgn="auto">
              <a:spcAft>
                <a:spcPts val="0"/>
              </a:spcAft>
            </a:pPr>
            <a:r>
              <a:rPr lang="en-US" sz="3600" dirty="0" err="1" smtClean="0">
                <a:latin typeface="Century Gothic" panose="020B0502020202020204" pitchFamily="34" charset="0"/>
              </a:rPr>
              <a:t>PoP</a:t>
            </a:r>
            <a:r>
              <a:rPr lang="en-US" sz="3600" dirty="0" smtClean="0">
                <a:latin typeface="Century Gothic" panose="020B0502020202020204" pitchFamily="34" charset="0"/>
              </a:rPr>
              <a:t> cavity test results (2nd)</a:t>
            </a:r>
            <a:endParaRPr lang="en-US" sz="3600" dirty="0">
              <a:latin typeface="Century Gothic" panose="020B0502020202020204" pitchFamily="34" charset="0"/>
            </a:endParaRPr>
          </a:p>
        </p:txBody>
      </p:sp>
      <p:sp>
        <p:nvSpPr>
          <p:cNvPr id="6" name="TextBox 5"/>
          <p:cNvSpPr txBox="1"/>
          <p:nvPr/>
        </p:nvSpPr>
        <p:spPr>
          <a:xfrm>
            <a:off x="1752600" y="5945237"/>
            <a:ext cx="1975834" cy="338554"/>
          </a:xfrm>
          <a:prstGeom prst="rect">
            <a:avLst/>
          </a:prstGeom>
          <a:noFill/>
        </p:spPr>
        <p:txBody>
          <a:bodyPr wrap="square" rtlCol="0">
            <a:spAutoFit/>
          </a:bodyPr>
          <a:lstStyle/>
          <a:p>
            <a:r>
              <a:rPr lang="en-US" sz="1600" dirty="0" smtClean="0">
                <a:latin typeface="Century Gothic" panose="020B0502020202020204" pitchFamily="34" charset="0"/>
              </a:rPr>
              <a:t>© B. Xiao@ CC13</a:t>
            </a:r>
            <a:endParaRPr lang="en-US" sz="1600" dirty="0">
              <a:latin typeface="Century Gothic" panose="020B0502020202020204" pitchFamily="34" charset="0"/>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5721123"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a:xfrm>
            <a:off x="5928360" y="1673126"/>
            <a:ext cx="3215640" cy="4575274"/>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169863" indent="-169863">
              <a:buFont typeface="Wingdings" charset="2"/>
              <a:buChar char="§"/>
            </a:pPr>
            <a:r>
              <a:rPr lang="en-GB" sz="1500" dirty="0">
                <a:latin typeface="Century Gothic" panose="020B0502020202020204" pitchFamily="34" charset="0"/>
                <a:cs typeface="Times New Roman" panose="02020603050405020304" pitchFamily="18" charset="0"/>
              </a:rPr>
              <a:t>Q</a:t>
            </a:r>
            <a:r>
              <a:rPr lang="en-GB" sz="1500" baseline="-25000" dirty="0">
                <a:latin typeface="Century Gothic" panose="020B0502020202020204" pitchFamily="34" charset="0"/>
                <a:cs typeface="Times New Roman" panose="02020603050405020304" pitchFamily="18" charset="0"/>
              </a:rPr>
              <a:t>0</a:t>
            </a:r>
            <a:r>
              <a:rPr lang="en-GB" sz="1500" dirty="0">
                <a:latin typeface="Century Gothic" panose="020B0502020202020204" pitchFamily="34" charset="0"/>
                <a:cs typeface="Times New Roman" panose="02020603050405020304" pitchFamily="18" charset="0"/>
              </a:rPr>
              <a:t> </a:t>
            </a:r>
            <a:r>
              <a:rPr lang="en-GB" sz="1500" dirty="0" smtClean="0">
                <a:latin typeface="Century Gothic" panose="020B0502020202020204" pitchFamily="34" charset="0"/>
                <a:cs typeface="Times New Roman" panose="02020603050405020304" pitchFamily="18" charset="0"/>
              </a:rPr>
              <a:t>reached 3e9 at low field. The requirement is above 1e10.</a:t>
            </a:r>
          </a:p>
          <a:p>
            <a:pPr marL="169863" indent="-169863">
              <a:buFont typeface="Wingdings" charset="2"/>
              <a:buChar char="§"/>
            </a:pPr>
            <a:r>
              <a:rPr lang="en-GB" sz="1500" dirty="0" smtClean="0">
                <a:latin typeface="Century Gothic" panose="020B0502020202020204" pitchFamily="34" charset="0"/>
                <a:cs typeface="Times New Roman" panose="02020603050405020304" pitchFamily="18" charset="0"/>
              </a:rPr>
              <a:t>Q</a:t>
            </a:r>
            <a:r>
              <a:rPr lang="en-GB" sz="1500" baseline="-25000" dirty="0" smtClean="0">
                <a:latin typeface="Century Gothic" panose="020B0502020202020204" pitchFamily="34" charset="0"/>
                <a:cs typeface="Times New Roman" panose="02020603050405020304" pitchFamily="18" charset="0"/>
              </a:rPr>
              <a:t>0</a:t>
            </a:r>
            <a:r>
              <a:rPr lang="en-GB" sz="1500" dirty="0" smtClean="0">
                <a:latin typeface="Century Gothic" panose="020B0502020202020204" pitchFamily="34" charset="0"/>
                <a:cs typeface="Times New Roman" panose="02020603050405020304" pitchFamily="18" charset="0"/>
              </a:rPr>
              <a:t> decreases starting from 2MV, associating with high radiation.</a:t>
            </a:r>
          </a:p>
          <a:p>
            <a:pPr marL="169863" indent="-169863">
              <a:buFont typeface="Wingdings" charset="2"/>
              <a:buChar char="§"/>
            </a:pPr>
            <a:r>
              <a:rPr lang="en-GB" sz="1500" dirty="0">
                <a:latin typeface="Century Gothic" panose="020B0502020202020204" pitchFamily="34" charset="0"/>
                <a:cs typeface="Times New Roman" panose="02020603050405020304" pitchFamily="18" charset="0"/>
              </a:rPr>
              <a:t>Q</a:t>
            </a:r>
            <a:r>
              <a:rPr lang="en-GB" sz="1500" baseline="-25000" dirty="0">
                <a:latin typeface="Century Gothic" panose="020B0502020202020204" pitchFamily="34" charset="0"/>
                <a:cs typeface="Times New Roman" panose="02020603050405020304" pitchFamily="18" charset="0"/>
              </a:rPr>
              <a:t>0</a:t>
            </a:r>
            <a:r>
              <a:rPr lang="en-GB" sz="1500" dirty="0" smtClean="0">
                <a:latin typeface="Century Gothic" panose="020B0502020202020204" pitchFamily="34" charset="0"/>
                <a:cs typeface="Times New Roman" panose="02020603050405020304" pitchFamily="18" charset="0"/>
              </a:rPr>
              <a:t> </a:t>
            </a:r>
            <a:r>
              <a:rPr lang="en-GB" sz="1500" dirty="0">
                <a:latin typeface="Century Gothic" panose="020B0502020202020204" pitchFamily="34" charset="0"/>
                <a:cs typeface="Times New Roman" panose="02020603050405020304" pitchFamily="18" charset="0"/>
              </a:rPr>
              <a:t>got recovered after ~30 minutes conditioning</a:t>
            </a:r>
            <a:r>
              <a:rPr lang="en-GB" sz="1500" dirty="0" smtClean="0">
                <a:latin typeface="Century Gothic" panose="020B0502020202020204" pitchFamily="34" charset="0"/>
                <a:cs typeface="Times New Roman" panose="02020603050405020304" pitchFamily="18" charset="0"/>
              </a:rPr>
              <a:t>.</a:t>
            </a:r>
          </a:p>
          <a:p>
            <a:pPr marL="169863" indent="-169863">
              <a:buFont typeface="Wingdings" charset="2"/>
              <a:buChar char="§"/>
            </a:pPr>
            <a:r>
              <a:rPr lang="en-GB" sz="1500" dirty="0" smtClean="0">
                <a:latin typeface="Century Gothic" panose="020B0502020202020204" pitchFamily="34" charset="0"/>
                <a:cs typeface="Times New Roman" panose="02020603050405020304" pitchFamily="18" charset="0"/>
              </a:rPr>
              <a:t>Radiation is lower than 15mR/h after the conditioning.</a:t>
            </a:r>
          </a:p>
          <a:p>
            <a:pPr marL="169863" indent="-169863">
              <a:buFont typeface="Wingdings" charset="2"/>
              <a:buChar char="§"/>
            </a:pPr>
            <a:r>
              <a:rPr lang="en-US" sz="1500" dirty="0" smtClean="0">
                <a:latin typeface="Century Gothic" panose="020B0502020202020204" pitchFamily="34" charset="0"/>
                <a:cs typeface="Times New Roman" panose="02020603050405020304" pitchFamily="18" charset="0"/>
              </a:rPr>
              <a:t>Reached 4.6MV kick in CW with </a:t>
            </a:r>
            <a:r>
              <a:rPr lang="en-GB" sz="1500" dirty="0">
                <a:latin typeface="Century Gothic" panose="020B0502020202020204" pitchFamily="34" charset="0"/>
                <a:cs typeface="Times New Roman" panose="02020603050405020304" pitchFamily="18" charset="0"/>
              </a:rPr>
              <a:t>Q</a:t>
            </a:r>
            <a:r>
              <a:rPr lang="en-GB" sz="1500" baseline="-25000" dirty="0">
                <a:latin typeface="Century Gothic" panose="020B0502020202020204" pitchFamily="34" charset="0"/>
                <a:cs typeface="Times New Roman" panose="02020603050405020304" pitchFamily="18" charset="0"/>
              </a:rPr>
              <a:t>0</a:t>
            </a:r>
            <a:r>
              <a:rPr lang="en-US" sz="1500" dirty="0" smtClean="0">
                <a:latin typeface="Century Gothic" panose="020B0502020202020204" pitchFamily="34" charset="0"/>
                <a:cs typeface="Times New Roman" panose="02020603050405020304" pitchFamily="18" charset="0"/>
              </a:rPr>
              <a:t> above 2e9, limited by quench. </a:t>
            </a:r>
          </a:p>
          <a:p>
            <a:pPr marL="169863" indent="-169863">
              <a:buFont typeface="Wingdings" charset="2"/>
              <a:buChar char="§"/>
            </a:pPr>
            <a:r>
              <a:rPr lang="en-US" sz="1500" dirty="0" smtClean="0">
                <a:latin typeface="Century Gothic" panose="020B0502020202020204" pitchFamily="34" charset="0"/>
                <a:cs typeface="Times New Roman" panose="02020603050405020304" pitchFamily="18" charset="0"/>
              </a:rPr>
              <a:t>Temperature increase on both beam pipe flanges and pickup port blending area.</a:t>
            </a:r>
          </a:p>
        </p:txBody>
      </p:sp>
      <p:sp>
        <p:nvSpPr>
          <p:cNvPr id="10" name="TextBox 9"/>
          <p:cNvSpPr txBox="1"/>
          <p:nvPr/>
        </p:nvSpPr>
        <p:spPr>
          <a:xfrm>
            <a:off x="2433034" y="1041707"/>
            <a:ext cx="2590800" cy="461665"/>
          </a:xfrm>
          <a:prstGeom prst="rect">
            <a:avLst/>
          </a:prstGeom>
          <a:noFill/>
        </p:spPr>
        <p:txBody>
          <a:bodyPr wrap="square" rtlCol="0">
            <a:spAutoFit/>
          </a:bodyPr>
          <a:lstStyle/>
          <a:p>
            <a:r>
              <a:rPr lang="en-US" dirty="0" smtClean="0">
                <a:solidFill>
                  <a:srgbClr val="0070C0"/>
                </a:solidFill>
                <a:latin typeface="Century Gothic" panose="020B0502020202020204" pitchFamily="34" charset="0"/>
              </a:rPr>
              <a:t>CW @ 2K</a:t>
            </a:r>
            <a:endParaRPr lang="en-US" dirty="0">
              <a:solidFill>
                <a:srgbClr val="0070C0"/>
              </a:solidFill>
              <a:latin typeface="Century Gothic" panose="020B0502020202020204" pitchFamily="34" charset="0"/>
            </a:endParaRPr>
          </a:p>
        </p:txBody>
      </p:sp>
    </p:spTree>
    <p:extLst>
      <p:ext uri="{BB962C8B-B14F-4D97-AF65-F5344CB8AC3E}">
        <p14:creationId xmlns:p14="http://schemas.microsoft.com/office/powerpoint/2010/main" val="7349561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Resistance Measurement</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12</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55" y="1524000"/>
            <a:ext cx="596074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2057400" y="1143000"/>
            <a:ext cx="4572000" cy="563562"/>
          </a:xfrm>
          <a:prstGeom prst="rect">
            <a:avLst/>
          </a:prstGeom>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400" dirty="0" smtClean="0">
                <a:solidFill>
                  <a:srgbClr val="0070C0"/>
                </a:solidFill>
                <a:latin typeface="Century Gothic" panose="020B0502020202020204" pitchFamily="34" charset="0"/>
              </a:rPr>
              <a:t>Second Cold Test: 4.3K ~ 1.9K</a:t>
            </a:r>
            <a:endParaRPr lang="en-US" sz="2400" dirty="0">
              <a:solidFill>
                <a:srgbClr val="0070C0"/>
              </a:solidFill>
              <a:latin typeface="Century Gothic" panose="020B0502020202020204" pitchFamily="34" charset="0"/>
            </a:endParaRPr>
          </a:p>
        </p:txBody>
      </p:sp>
      <p:sp>
        <p:nvSpPr>
          <p:cNvPr id="8" name="TextBox 7"/>
          <p:cNvSpPr txBox="1"/>
          <p:nvPr/>
        </p:nvSpPr>
        <p:spPr>
          <a:xfrm>
            <a:off x="1752600" y="5945237"/>
            <a:ext cx="1975834" cy="338554"/>
          </a:xfrm>
          <a:prstGeom prst="rect">
            <a:avLst/>
          </a:prstGeom>
          <a:noFill/>
        </p:spPr>
        <p:txBody>
          <a:bodyPr wrap="square" rtlCol="0">
            <a:spAutoFit/>
          </a:bodyPr>
          <a:lstStyle/>
          <a:p>
            <a:r>
              <a:rPr lang="en-US" sz="1600" dirty="0" smtClean="0">
                <a:latin typeface="Century Gothic" panose="020B0502020202020204" pitchFamily="34" charset="0"/>
              </a:rPr>
              <a:t>© B. Xiao@ CC13</a:t>
            </a:r>
            <a:endParaRPr lang="en-US" sz="1600" dirty="0">
              <a:latin typeface="Century Gothic" panose="020B0502020202020204" pitchFamily="34" charset="0"/>
            </a:endParaRPr>
          </a:p>
        </p:txBody>
      </p:sp>
      <p:sp>
        <p:nvSpPr>
          <p:cNvPr id="3" name="TextBox 2"/>
          <p:cNvSpPr txBox="1"/>
          <p:nvPr/>
        </p:nvSpPr>
        <p:spPr>
          <a:xfrm>
            <a:off x="6212305" y="1905000"/>
            <a:ext cx="2895600" cy="3693319"/>
          </a:xfrm>
          <a:prstGeom prst="rect">
            <a:avLst/>
          </a:prstGeom>
          <a:noFill/>
        </p:spPr>
        <p:txBody>
          <a:bodyPr wrap="square" rtlCol="0">
            <a:spAutoFit/>
          </a:bodyPr>
          <a:lstStyle/>
          <a:p>
            <a:r>
              <a:rPr lang="en-US" sz="1800" dirty="0" smtClean="0">
                <a:latin typeface="Century Gothic"/>
                <a:cs typeface="Century Gothic"/>
              </a:rPr>
              <a:t>Low</a:t>
            </a:r>
            <a:r>
              <a:rPr lang="zh-CN" altLang="en-US" sz="1800" dirty="0" smtClean="0">
                <a:latin typeface="Century Gothic"/>
                <a:cs typeface="Century Gothic"/>
              </a:rPr>
              <a:t> </a:t>
            </a:r>
            <a:r>
              <a:rPr lang="en-US" altLang="zh-CN" sz="1800" dirty="0" smtClean="0">
                <a:latin typeface="Century Gothic"/>
                <a:cs typeface="Century Gothic"/>
              </a:rPr>
              <a:t>field</a:t>
            </a:r>
            <a:r>
              <a:rPr lang="zh-CN" altLang="en-US" sz="1800" dirty="0" smtClean="0">
                <a:latin typeface="Century Gothic"/>
                <a:cs typeface="Century Gothic"/>
              </a:rPr>
              <a:t> </a:t>
            </a:r>
            <a:r>
              <a:rPr lang="en-US" altLang="zh-CN" sz="1800" dirty="0" smtClean="0">
                <a:latin typeface="Century Gothic"/>
                <a:cs typeface="Century Gothic"/>
              </a:rPr>
              <a:t>measurement</a:t>
            </a:r>
          </a:p>
          <a:p>
            <a:endParaRPr lang="en-US" altLang="zh-CN" sz="1800" dirty="0" smtClean="0">
              <a:latin typeface="Century Gothic"/>
              <a:cs typeface="Century Gothic"/>
            </a:endParaRPr>
          </a:p>
          <a:p>
            <a:r>
              <a:rPr lang="en-US" sz="1800" dirty="0" smtClean="0">
                <a:latin typeface="Century Gothic"/>
                <a:cs typeface="Century Gothic"/>
              </a:rPr>
              <a:t>Geometry</a:t>
            </a:r>
            <a:r>
              <a:rPr lang="zh-CN" altLang="en-US" sz="1800" dirty="0" smtClean="0">
                <a:latin typeface="Century Gothic"/>
                <a:cs typeface="Century Gothic"/>
              </a:rPr>
              <a:t> </a:t>
            </a:r>
            <a:r>
              <a:rPr lang="en-US" altLang="zh-CN" sz="1800" dirty="0" smtClean="0">
                <a:latin typeface="Century Gothic"/>
                <a:cs typeface="Century Gothic"/>
              </a:rPr>
              <a:t>factor:</a:t>
            </a:r>
            <a:r>
              <a:rPr lang="zh-CN" altLang="en-US" sz="1800" dirty="0" smtClean="0">
                <a:latin typeface="Century Gothic"/>
                <a:cs typeface="Century Gothic"/>
              </a:rPr>
              <a:t> </a:t>
            </a:r>
            <a:r>
              <a:rPr lang="en-US" altLang="zh-CN" sz="1800" dirty="0" smtClean="0">
                <a:latin typeface="Century Gothic"/>
                <a:cs typeface="Century Gothic"/>
              </a:rPr>
              <a:t>85</a:t>
            </a:r>
          </a:p>
          <a:p>
            <a:endParaRPr lang="en-US" altLang="zh-CN" sz="1800" dirty="0" smtClean="0">
              <a:latin typeface="Century Gothic"/>
              <a:cs typeface="Century Gothic"/>
            </a:endParaRPr>
          </a:p>
          <a:p>
            <a:r>
              <a:rPr lang="en-US" altLang="zh-CN" sz="1800" dirty="0" err="1" smtClean="0">
                <a:latin typeface="Century Gothic"/>
                <a:cs typeface="Century Gothic"/>
              </a:rPr>
              <a:t>Rs</a:t>
            </a:r>
            <a:r>
              <a:rPr lang="zh-CN" altLang="en-US" sz="1800" dirty="0" smtClean="0">
                <a:latin typeface="Century Gothic"/>
                <a:cs typeface="Century Gothic"/>
              </a:rPr>
              <a:t> </a:t>
            </a:r>
            <a:r>
              <a:rPr lang="en-US" altLang="zh-CN" sz="1800" dirty="0" smtClean="0">
                <a:latin typeface="Century Gothic"/>
                <a:cs typeface="Century Gothic"/>
              </a:rPr>
              <a:t>at</a:t>
            </a:r>
            <a:r>
              <a:rPr lang="zh-CN" altLang="en-US" sz="1800" dirty="0" smtClean="0">
                <a:latin typeface="Century Gothic"/>
                <a:cs typeface="Century Gothic"/>
              </a:rPr>
              <a:t> </a:t>
            </a:r>
            <a:r>
              <a:rPr lang="en-US" altLang="zh-CN" sz="1800" dirty="0" smtClean="0">
                <a:latin typeface="Century Gothic"/>
                <a:cs typeface="Century Gothic"/>
              </a:rPr>
              <a:t>4.3K:</a:t>
            </a:r>
            <a:r>
              <a:rPr lang="zh-CN" altLang="en-US" sz="1800" dirty="0" smtClean="0">
                <a:latin typeface="Century Gothic"/>
                <a:cs typeface="Century Gothic"/>
              </a:rPr>
              <a:t> </a:t>
            </a:r>
            <a:r>
              <a:rPr lang="zh-CN" altLang="zh-CN" sz="1800" dirty="0" smtClean="0">
                <a:latin typeface="Century Gothic"/>
                <a:cs typeface="Century Gothic"/>
              </a:rPr>
              <a:t>5</a:t>
            </a:r>
            <a:r>
              <a:rPr lang="en-US" altLang="zh-CN" sz="1800" dirty="0" smtClean="0">
                <a:latin typeface="Century Gothic"/>
                <a:cs typeface="Century Gothic"/>
              </a:rPr>
              <a:t>7n</a:t>
            </a:r>
            <a:r>
              <a:rPr lang="en-US" altLang="zh-CN" sz="1800" dirty="0" smtClean="0">
                <a:latin typeface="Lucida Grande"/>
                <a:ea typeface="Lucida Grande"/>
                <a:cs typeface="Lucida Grande"/>
              </a:rPr>
              <a:t>Ω</a:t>
            </a:r>
            <a:endParaRPr lang="en-US" altLang="zh-CN" sz="1800" dirty="0" smtClean="0">
              <a:latin typeface="Century Gothic"/>
              <a:cs typeface="Century Gothic"/>
            </a:endParaRPr>
          </a:p>
          <a:p>
            <a:r>
              <a:rPr lang="zh-CN" altLang="zh-CN" sz="1800" dirty="0">
                <a:latin typeface="Century Gothic"/>
                <a:cs typeface="Century Gothic"/>
              </a:rPr>
              <a:t> </a:t>
            </a:r>
            <a:r>
              <a:rPr lang="zh-CN" altLang="en-US" sz="1800" dirty="0" smtClean="0">
                <a:latin typeface="Century Gothic"/>
                <a:cs typeface="Century Gothic"/>
              </a:rPr>
              <a:t>    </a:t>
            </a:r>
            <a:r>
              <a:rPr lang="en-US" altLang="zh-CN" sz="1800" dirty="0" smtClean="0">
                <a:latin typeface="Century Gothic"/>
                <a:cs typeface="Century Gothic"/>
              </a:rPr>
              <a:t>1.9K:</a:t>
            </a:r>
            <a:r>
              <a:rPr lang="zh-CN" altLang="en-US" sz="1800" dirty="0" smtClean="0">
                <a:latin typeface="Century Gothic"/>
                <a:cs typeface="Century Gothic"/>
              </a:rPr>
              <a:t> </a:t>
            </a:r>
            <a:r>
              <a:rPr lang="en-US" altLang="zh-CN" sz="1800" dirty="0" smtClean="0">
                <a:latin typeface="Century Gothic"/>
                <a:cs typeface="Century Gothic"/>
              </a:rPr>
              <a:t>18.6n</a:t>
            </a:r>
            <a:r>
              <a:rPr lang="en-US" altLang="zh-CN" sz="1800" dirty="0" smtClean="0">
                <a:latin typeface="Lucida Grande"/>
                <a:ea typeface="Lucida Grande"/>
                <a:cs typeface="Lucida Grande"/>
              </a:rPr>
              <a:t>Ω</a:t>
            </a:r>
            <a:endParaRPr lang="en-US" altLang="zh-CN" sz="1800" dirty="0" smtClean="0">
              <a:latin typeface="Century Gothic"/>
              <a:cs typeface="Century Gothic"/>
            </a:endParaRPr>
          </a:p>
          <a:p>
            <a:endParaRPr lang="en-US" altLang="zh-CN" sz="1800" dirty="0" smtClean="0">
              <a:latin typeface="Century Gothic"/>
              <a:cs typeface="Century Gothic"/>
            </a:endParaRPr>
          </a:p>
          <a:p>
            <a:r>
              <a:rPr lang="en-US" altLang="zh-CN" sz="1800" dirty="0" err="1" smtClean="0">
                <a:latin typeface="Century Gothic"/>
                <a:cs typeface="Century Gothic"/>
              </a:rPr>
              <a:t>SuperFit</a:t>
            </a:r>
            <a:r>
              <a:rPr lang="zh-CN" altLang="en-US" sz="1800" dirty="0" smtClean="0">
                <a:latin typeface="Century Gothic"/>
                <a:cs typeface="Century Gothic"/>
              </a:rPr>
              <a:t> </a:t>
            </a:r>
            <a:r>
              <a:rPr lang="en-US" altLang="zh-CN" sz="1800" dirty="0" smtClean="0">
                <a:latin typeface="Century Gothic"/>
                <a:cs typeface="Century Gothic"/>
              </a:rPr>
              <a:t>result:</a:t>
            </a:r>
          </a:p>
          <a:p>
            <a:endParaRPr lang="en-US" altLang="zh-CN" sz="1800" dirty="0" smtClean="0">
              <a:latin typeface="Century Gothic"/>
              <a:cs typeface="Century Gothic"/>
            </a:endParaRPr>
          </a:p>
          <a:p>
            <a:r>
              <a:rPr lang="en-US" altLang="zh-CN" sz="1800" dirty="0" err="1" smtClean="0">
                <a:latin typeface="Century Gothic"/>
                <a:cs typeface="Century Gothic"/>
              </a:rPr>
              <a:t>R</a:t>
            </a:r>
            <a:r>
              <a:rPr lang="en-US" altLang="zh-CN" sz="1800" baseline="-25000" dirty="0" err="1" smtClean="0">
                <a:latin typeface="Century Gothic"/>
                <a:cs typeface="Century Gothic"/>
              </a:rPr>
              <a:t>res</a:t>
            </a:r>
            <a:r>
              <a:rPr lang="en-US" altLang="zh-CN" sz="1800" dirty="0" smtClean="0">
                <a:latin typeface="Century Gothic"/>
                <a:cs typeface="Century Gothic"/>
              </a:rPr>
              <a:t>:</a:t>
            </a:r>
            <a:r>
              <a:rPr lang="zh-CN" altLang="en-US" sz="1800" dirty="0" smtClean="0">
                <a:latin typeface="Century Gothic"/>
                <a:cs typeface="Century Gothic"/>
              </a:rPr>
              <a:t> </a:t>
            </a:r>
            <a:r>
              <a:rPr lang="en-US" altLang="zh-CN" sz="1800" dirty="0" smtClean="0">
                <a:latin typeface="Century Gothic"/>
                <a:cs typeface="Century Gothic"/>
              </a:rPr>
              <a:t>18.3n</a:t>
            </a:r>
            <a:r>
              <a:rPr lang="en-US" altLang="zh-CN" sz="1800" dirty="0" smtClean="0">
                <a:latin typeface="Lucida Grande"/>
                <a:ea typeface="Lucida Grande"/>
                <a:cs typeface="Lucida Grande"/>
              </a:rPr>
              <a:t>Ω</a:t>
            </a:r>
            <a:endParaRPr lang="en-US" altLang="zh-CN" sz="1800" dirty="0" smtClean="0">
              <a:latin typeface="Century Gothic"/>
              <a:cs typeface="Century Gothic"/>
            </a:endParaRPr>
          </a:p>
          <a:p>
            <a:endParaRPr lang="en-US" altLang="zh-CN" sz="1800" dirty="0" smtClean="0">
              <a:latin typeface="Lucida Grande"/>
              <a:ea typeface="Lucida Grande"/>
              <a:cs typeface="Lucida Grande"/>
            </a:endParaRPr>
          </a:p>
          <a:p>
            <a:r>
              <a:rPr lang="zh-CN" altLang="zh-CN" sz="1800" dirty="0" smtClean="0">
                <a:latin typeface="Lucida Grande"/>
                <a:ea typeface="Lucida Grande"/>
                <a:cs typeface="Lucida Grande"/>
              </a:rPr>
              <a:t>Δ</a:t>
            </a:r>
            <a:r>
              <a:rPr lang="zh-CN" altLang="zh-CN" sz="1800" dirty="0" smtClean="0">
                <a:latin typeface="Century Gothic"/>
                <a:cs typeface="Century Gothic"/>
              </a:rPr>
              <a:t>/</a:t>
            </a:r>
            <a:r>
              <a:rPr lang="en-US" altLang="zh-CN" sz="1800" dirty="0" err="1" smtClean="0">
                <a:latin typeface="Century Gothic"/>
                <a:cs typeface="Century Gothic"/>
              </a:rPr>
              <a:t>kT</a:t>
            </a:r>
            <a:r>
              <a:rPr lang="en-US" altLang="zh-CN" sz="1800" baseline="-25000" dirty="0" err="1" smtClean="0">
                <a:latin typeface="Century Gothic"/>
                <a:cs typeface="Century Gothic"/>
              </a:rPr>
              <a:t>c</a:t>
            </a:r>
            <a:r>
              <a:rPr lang="en-US" altLang="zh-CN" sz="1800" dirty="0" smtClean="0">
                <a:latin typeface="Century Gothic"/>
                <a:cs typeface="Century Gothic"/>
              </a:rPr>
              <a:t>:</a:t>
            </a:r>
            <a:r>
              <a:rPr lang="zh-CN" altLang="en-US" sz="1800" dirty="0" smtClean="0">
                <a:latin typeface="Century Gothic"/>
                <a:cs typeface="Century Gothic"/>
              </a:rPr>
              <a:t> </a:t>
            </a:r>
            <a:r>
              <a:rPr lang="en-US" altLang="zh-CN" sz="1800" dirty="0" smtClean="0">
                <a:latin typeface="Century Gothic"/>
                <a:cs typeface="Century Gothic"/>
              </a:rPr>
              <a:t>1.87</a:t>
            </a:r>
          </a:p>
          <a:p>
            <a:r>
              <a:rPr lang="en-US" altLang="zh-CN" sz="1800" dirty="0" smtClean="0">
                <a:latin typeface="Century Gothic"/>
                <a:cs typeface="Century Gothic"/>
              </a:rPr>
              <a:t>A:</a:t>
            </a:r>
            <a:r>
              <a:rPr lang="zh-CN" altLang="en-US" sz="1800" dirty="0" smtClean="0">
                <a:latin typeface="Century Gothic"/>
                <a:cs typeface="Century Gothic"/>
              </a:rPr>
              <a:t> </a:t>
            </a:r>
            <a:r>
              <a:rPr lang="en-US" altLang="zh-CN" sz="1800" dirty="0" smtClean="0">
                <a:latin typeface="Century Gothic"/>
                <a:cs typeface="Century Gothic"/>
              </a:rPr>
              <a:t>~1212.77n</a:t>
            </a:r>
            <a:r>
              <a:rPr lang="en-US" altLang="zh-CN" sz="1800" dirty="0" smtClean="0">
                <a:latin typeface="Lucida Grande"/>
                <a:ea typeface="Lucida Grande"/>
                <a:cs typeface="Lucida Grande"/>
              </a:rPr>
              <a:t>Ω</a:t>
            </a:r>
            <a:r>
              <a:rPr lang="en-US" altLang="zh-CN" sz="1800" dirty="0" smtClean="0">
                <a:latin typeface="Wingdings"/>
                <a:ea typeface="Wingdings"/>
                <a:cs typeface="Wingdings"/>
                <a:sym typeface="Wingdings"/>
              </a:rPr>
              <a:t></a:t>
            </a:r>
            <a:r>
              <a:rPr lang="en-US" altLang="zh-CN" sz="1800" dirty="0" smtClean="0">
                <a:latin typeface="Century Gothic"/>
                <a:cs typeface="Century Gothic"/>
              </a:rPr>
              <a:t>K</a:t>
            </a:r>
          </a:p>
        </p:txBody>
      </p:sp>
    </p:spTree>
    <p:extLst>
      <p:ext uri="{BB962C8B-B14F-4D97-AF65-F5344CB8AC3E}">
        <p14:creationId xmlns:p14="http://schemas.microsoft.com/office/powerpoint/2010/main" val="15561858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13</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5803176" cy="4440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762000" y="152400"/>
            <a:ext cx="66294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0000"/>
                </a:solidFill>
                <a:latin typeface="+mj-lt"/>
                <a:ea typeface="+mj-ea"/>
                <a:cs typeface="+mj-cs"/>
              </a:defRPr>
            </a:lvl1pPr>
          </a:lstStyle>
          <a:p>
            <a:pPr fontAlgn="auto">
              <a:spcAft>
                <a:spcPts val="0"/>
              </a:spcAft>
            </a:pPr>
            <a:r>
              <a:rPr lang="en-US" sz="3600" dirty="0" err="1" smtClean="0">
                <a:latin typeface="Century Gothic" panose="020B0502020202020204" pitchFamily="34" charset="0"/>
              </a:rPr>
              <a:t>PoP</a:t>
            </a:r>
            <a:r>
              <a:rPr lang="en-US" sz="3600" dirty="0" smtClean="0">
                <a:latin typeface="Century Gothic" panose="020B0502020202020204" pitchFamily="34" charset="0"/>
              </a:rPr>
              <a:t> cavity test results (2nd)</a:t>
            </a:r>
            <a:endParaRPr lang="en-US" sz="3600" dirty="0">
              <a:latin typeface="Century Gothic" panose="020B0502020202020204" pitchFamily="34" charset="0"/>
            </a:endParaRPr>
          </a:p>
        </p:txBody>
      </p:sp>
      <p:sp>
        <p:nvSpPr>
          <p:cNvPr id="7" name="TextBox 6"/>
          <p:cNvSpPr txBox="1"/>
          <p:nvPr/>
        </p:nvSpPr>
        <p:spPr>
          <a:xfrm>
            <a:off x="2433034" y="1041707"/>
            <a:ext cx="2590800" cy="461665"/>
          </a:xfrm>
          <a:prstGeom prst="rect">
            <a:avLst/>
          </a:prstGeom>
          <a:noFill/>
        </p:spPr>
        <p:txBody>
          <a:bodyPr wrap="square" rtlCol="0">
            <a:spAutoFit/>
          </a:bodyPr>
          <a:lstStyle/>
          <a:p>
            <a:r>
              <a:rPr lang="en-US" dirty="0" smtClean="0">
                <a:solidFill>
                  <a:srgbClr val="0070C0"/>
                </a:solidFill>
                <a:latin typeface="Century Gothic" panose="020B0502020202020204" pitchFamily="34" charset="0"/>
              </a:rPr>
              <a:t>Pulsed @ 2K</a:t>
            </a:r>
            <a:endParaRPr lang="en-US" dirty="0">
              <a:solidFill>
                <a:srgbClr val="0070C0"/>
              </a:solidFill>
              <a:latin typeface="Century Gothic" panose="020B0502020202020204" pitchFamily="34" charset="0"/>
            </a:endParaRPr>
          </a:p>
        </p:txBody>
      </p:sp>
      <p:sp>
        <p:nvSpPr>
          <p:cNvPr id="8" name="Content Placeholder 2"/>
          <p:cNvSpPr txBox="1">
            <a:spLocks/>
          </p:cNvSpPr>
          <p:nvPr/>
        </p:nvSpPr>
        <p:spPr>
          <a:xfrm>
            <a:off x="5955576" y="1295400"/>
            <a:ext cx="3188424" cy="312420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GB" sz="1500" dirty="0">
                <a:latin typeface="Century Gothic" panose="020B0502020202020204" pitchFamily="34" charset="0"/>
              </a:rPr>
              <a:t>Q</a:t>
            </a:r>
            <a:r>
              <a:rPr lang="en-GB" sz="1500" baseline="-25000" dirty="0">
                <a:latin typeface="Century Gothic" panose="020B0502020202020204" pitchFamily="34" charset="0"/>
              </a:rPr>
              <a:t>0</a:t>
            </a:r>
            <a:r>
              <a:rPr lang="en-GB" sz="1500" dirty="0">
                <a:latin typeface="Century Gothic" panose="020B0502020202020204" pitchFamily="34" charset="0"/>
              </a:rPr>
              <a:t> </a:t>
            </a:r>
            <a:r>
              <a:rPr lang="en-GB" sz="1500" dirty="0" smtClean="0">
                <a:latin typeface="Century Gothic" panose="020B0502020202020204" pitchFamily="34" charset="0"/>
              </a:rPr>
              <a:t>at around 3~4.5e9.</a:t>
            </a:r>
          </a:p>
          <a:p>
            <a:r>
              <a:rPr lang="en-GB" sz="1500" dirty="0" smtClean="0">
                <a:latin typeface="Century Gothic" panose="020B0502020202020204" pitchFamily="34" charset="0"/>
              </a:rPr>
              <a:t>In CW mode, temperature of beam pipe flanges increase.</a:t>
            </a:r>
          </a:p>
          <a:p>
            <a:r>
              <a:rPr lang="en-GB" sz="1500" dirty="0" smtClean="0">
                <a:latin typeface="Century Gothic" panose="020B0502020202020204" pitchFamily="34" charset="0"/>
              </a:rPr>
              <a:t>Reached 4.5MV kick in pulsed mode</a:t>
            </a:r>
            <a:r>
              <a:rPr lang="en-US" sz="1500" dirty="0" smtClean="0">
                <a:latin typeface="Century Gothic" panose="020B0502020202020204" pitchFamily="34" charset="0"/>
              </a:rPr>
              <a:t>, limited by quench, consistent with conditioning test.</a:t>
            </a:r>
          </a:p>
          <a:p>
            <a:r>
              <a:rPr lang="en-US" sz="1500" dirty="0" smtClean="0">
                <a:latin typeface="Century Gothic" panose="020B0502020202020204" pitchFamily="34" charset="0"/>
              </a:rPr>
              <a:t>Temperature increase on pickup port blending area.</a:t>
            </a:r>
          </a:p>
          <a:p>
            <a:r>
              <a:rPr lang="en-US" sz="1500" dirty="0" smtClean="0">
                <a:latin typeface="Century Gothic" panose="020B0502020202020204" pitchFamily="34" charset="0"/>
              </a:rPr>
              <a:t>Quench field at ~110mT, with peak E field at 52.8MV/m</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304497" y="4419600"/>
            <a:ext cx="2338181" cy="1828800"/>
          </a:xfrm>
          <a:prstGeom prst="rect">
            <a:avLst/>
          </a:prstGeom>
        </p:spPr>
      </p:pic>
      <p:sp>
        <p:nvSpPr>
          <p:cNvPr id="10" name="Oval 9"/>
          <p:cNvSpPr/>
          <p:nvPr/>
        </p:nvSpPr>
        <p:spPr>
          <a:xfrm flipH="1">
            <a:off x="7237947" y="4724400"/>
            <a:ext cx="133350" cy="1181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52600" y="5945237"/>
            <a:ext cx="1975834" cy="338554"/>
          </a:xfrm>
          <a:prstGeom prst="rect">
            <a:avLst/>
          </a:prstGeom>
          <a:noFill/>
        </p:spPr>
        <p:txBody>
          <a:bodyPr wrap="square" rtlCol="0">
            <a:spAutoFit/>
          </a:bodyPr>
          <a:lstStyle/>
          <a:p>
            <a:r>
              <a:rPr lang="en-US" sz="1600" dirty="0" smtClean="0">
                <a:latin typeface="Century Gothic" panose="020B0502020202020204" pitchFamily="34" charset="0"/>
              </a:rPr>
              <a:t>© B. Xiao@ CC13</a:t>
            </a:r>
            <a:endParaRPr lang="en-US" sz="1600" dirty="0">
              <a:latin typeface="Century Gothic" panose="020B0502020202020204" pitchFamily="34" charset="0"/>
            </a:endParaRPr>
          </a:p>
        </p:txBody>
      </p:sp>
    </p:spTree>
    <p:extLst>
      <p:ext uri="{BB962C8B-B14F-4D97-AF65-F5344CB8AC3E}">
        <p14:creationId xmlns:p14="http://schemas.microsoft.com/office/powerpoint/2010/main" val="25618134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Lorentz Detuning &amp;</a:t>
            </a:r>
            <a:br>
              <a:rPr lang="en-US" dirty="0" smtClean="0"/>
            </a:br>
            <a:r>
              <a:rPr lang="en-US" dirty="0" smtClean="0"/>
              <a:t>Pressure Sensitivity</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14</a:t>
            </a:fld>
            <a:endParaRPr lang="en-US"/>
          </a:p>
        </p:txBody>
      </p:sp>
      <p:graphicFrame>
        <p:nvGraphicFramePr>
          <p:cNvPr id="7" name="Chart 6"/>
          <p:cNvGraphicFramePr>
            <a:graphicFrameLocks/>
          </p:cNvGraphicFramePr>
          <p:nvPr>
            <p:extLst>
              <p:ext uri="{D42A27DB-BD31-4B8C-83A1-F6EECF244321}">
                <p14:modId xmlns:p14="http://schemas.microsoft.com/office/powerpoint/2010/main" val="326269098"/>
              </p:ext>
            </p:extLst>
          </p:nvPr>
        </p:nvGraphicFramePr>
        <p:xfrm>
          <a:off x="4724400" y="1762124"/>
          <a:ext cx="4138930" cy="280987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5205730" y="4495800"/>
            <a:ext cx="3724096" cy="369332"/>
          </a:xfrm>
          <a:prstGeom prst="rect">
            <a:avLst/>
          </a:prstGeom>
          <a:noFill/>
        </p:spPr>
        <p:txBody>
          <a:bodyPr wrap="none" rtlCol="0">
            <a:spAutoFit/>
          </a:bodyPr>
          <a:lstStyle/>
          <a:p>
            <a:r>
              <a:rPr lang="en-US" sz="1800" dirty="0" smtClean="0">
                <a:solidFill>
                  <a:srgbClr val="0033CC"/>
                </a:solidFill>
                <a:latin typeface="Century Gothic" panose="020B0502020202020204" pitchFamily="34" charset="0"/>
              </a:rPr>
              <a:t>Lorentz detuning: -202 Hz/MV^2</a:t>
            </a:r>
            <a:endParaRPr lang="en-US" sz="1800" dirty="0">
              <a:solidFill>
                <a:srgbClr val="0033CC"/>
              </a:solidFill>
              <a:latin typeface="Century Gothic" panose="020B0502020202020204" pitchFamily="34" charset="0"/>
            </a:endParaRPr>
          </a:p>
        </p:txBody>
      </p:sp>
      <p:sp>
        <p:nvSpPr>
          <p:cNvPr id="3" name="TextBox 2"/>
          <p:cNvSpPr txBox="1"/>
          <p:nvPr/>
        </p:nvSpPr>
        <p:spPr>
          <a:xfrm>
            <a:off x="1066800" y="5181600"/>
            <a:ext cx="7239000" cy="830997"/>
          </a:xfrm>
          <a:prstGeom prst="rect">
            <a:avLst/>
          </a:prstGeom>
          <a:noFill/>
        </p:spPr>
        <p:txBody>
          <a:bodyPr wrap="square" rtlCol="0">
            <a:spAutoFit/>
          </a:bodyPr>
          <a:lstStyle/>
          <a:p>
            <a:r>
              <a:rPr lang="en-US" dirty="0" smtClean="0">
                <a:solidFill>
                  <a:schemeClr val="tx2"/>
                </a:solidFill>
                <a:latin typeface="Century Gothic" panose="020B0502020202020204" pitchFamily="34" charset="0"/>
              </a:rPr>
              <a:t>Measured during second vertical test with stiffening frame.</a:t>
            </a:r>
            <a:endParaRPr lang="en-US" dirty="0">
              <a:solidFill>
                <a:schemeClr val="tx2"/>
              </a:solidFill>
              <a:latin typeface="Century Gothic" panose="020B0502020202020204" pitchFamily="34" charset="0"/>
            </a:endParaRPr>
          </a:p>
        </p:txBody>
      </p:sp>
      <p:sp>
        <p:nvSpPr>
          <p:cNvPr id="9" name="TextBox 8"/>
          <p:cNvSpPr txBox="1"/>
          <p:nvPr/>
        </p:nvSpPr>
        <p:spPr>
          <a:xfrm>
            <a:off x="907169" y="4572000"/>
            <a:ext cx="3709670" cy="369332"/>
          </a:xfrm>
          <a:prstGeom prst="rect">
            <a:avLst/>
          </a:prstGeom>
          <a:noFill/>
        </p:spPr>
        <p:txBody>
          <a:bodyPr wrap="none" rtlCol="0">
            <a:spAutoFit/>
          </a:bodyPr>
          <a:lstStyle/>
          <a:p>
            <a:r>
              <a:rPr lang="en-US" sz="1800" dirty="0" smtClean="0">
                <a:solidFill>
                  <a:srgbClr val="0033CC"/>
                </a:solidFill>
                <a:latin typeface="Century Gothic" panose="020B0502020202020204" pitchFamily="34" charset="0"/>
              </a:rPr>
              <a:t>Pressure sensitivity: -252Hz/mbar</a:t>
            </a:r>
            <a:endParaRPr lang="en-US" sz="1800" dirty="0">
              <a:solidFill>
                <a:srgbClr val="0033CC"/>
              </a:solidFill>
              <a:latin typeface="Century Gothic" panose="020B0502020202020204" pitchFamily="34" charset="0"/>
            </a:endParaRPr>
          </a:p>
        </p:txBody>
      </p:sp>
      <p:graphicFrame>
        <p:nvGraphicFramePr>
          <p:cNvPr id="10" name="Chart 9"/>
          <p:cNvGraphicFramePr>
            <a:graphicFrameLocks/>
          </p:cNvGraphicFramePr>
          <p:nvPr>
            <p:extLst>
              <p:ext uri="{D42A27DB-BD31-4B8C-83A1-F6EECF244321}">
                <p14:modId xmlns:p14="http://schemas.microsoft.com/office/powerpoint/2010/main" val="1530628387"/>
              </p:ext>
            </p:extLst>
          </p:nvPr>
        </p:nvGraphicFramePr>
        <p:xfrm>
          <a:off x="152400" y="175260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89387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399"/>
            <a:ext cx="5867400" cy="838200"/>
          </a:xfrm>
        </p:spPr>
        <p:txBody>
          <a:bodyPr/>
          <a:lstStyle/>
          <a:p>
            <a:r>
              <a:rPr lang="en-US" dirty="0" smtClean="0"/>
              <a:t>Thickness Measurement</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15</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85" y="1066799"/>
            <a:ext cx="4000002" cy="2590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222" y="1066799"/>
            <a:ext cx="4038600" cy="2600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85" y="3657600"/>
            <a:ext cx="4053062" cy="261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3673" y="3829813"/>
            <a:ext cx="3744705" cy="244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D:\CrabPOP\Fabrication\Pictures\20121107_095357 - Cop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1400" y="928860"/>
            <a:ext cx="1383247" cy="9452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00914" y="1063334"/>
            <a:ext cx="1237711" cy="84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D:\CrabPOP\Fabrication\Pictures\hat - Cop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9000" y="3505200"/>
            <a:ext cx="1676400" cy="114546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V="1">
            <a:off x="2514600" y="3769704"/>
            <a:ext cx="1724025" cy="6498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4558222" y="3962400"/>
            <a:ext cx="1690178"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descr="D:\Publication\LARP\DOE reviews\positector-ut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4953000"/>
            <a:ext cx="1031631"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825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6042"/>
            <a:ext cx="6648465" cy="1143000"/>
          </a:xfrm>
        </p:spPr>
        <p:txBody>
          <a:bodyPr/>
          <a:lstStyle/>
          <a:p>
            <a:r>
              <a:rPr lang="en-US" dirty="0" smtClean="0"/>
              <a:t>Profile Measurement</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16</a:t>
            </a:fld>
            <a:endParaRPr lang="en-US"/>
          </a:p>
        </p:txBody>
      </p:sp>
      <p:grpSp>
        <p:nvGrpSpPr>
          <p:cNvPr id="11" name="Group 10"/>
          <p:cNvGrpSpPr/>
          <p:nvPr/>
        </p:nvGrpSpPr>
        <p:grpSpPr>
          <a:xfrm>
            <a:off x="4686269" y="1143000"/>
            <a:ext cx="4183462" cy="2381310"/>
            <a:chOff x="4686269" y="1143000"/>
            <a:chExt cx="4183462" cy="2381310"/>
          </a:xfrm>
        </p:grpSpPr>
        <p:grpSp>
          <p:nvGrpSpPr>
            <p:cNvPr id="7" name="Group 6"/>
            <p:cNvGrpSpPr/>
            <p:nvPr/>
          </p:nvGrpSpPr>
          <p:grpSpPr>
            <a:xfrm>
              <a:off x="4686269" y="1143000"/>
              <a:ext cx="4183462" cy="1981200"/>
              <a:chOff x="4686269" y="1269848"/>
              <a:chExt cx="4183462" cy="1981200"/>
            </a:xfrm>
          </p:grpSpPr>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6269" y="1269848"/>
                <a:ext cx="3560633"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107731" y="1293911"/>
                <a:ext cx="762000" cy="338554"/>
              </a:xfrm>
              <a:prstGeom prst="rect">
                <a:avLst/>
              </a:prstGeom>
              <a:solidFill>
                <a:schemeClr val="bg1"/>
              </a:solidFill>
            </p:spPr>
            <p:txBody>
              <a:bodyPr wrap="square" rtlCol="0">
                <a:spAutoFit/>
              </a:bodyPr>
              <a:lstStyle/>
              <a:p>
                <a:r>
                  <a:rPr lang="en-US" sz="1600" dirty="0" smtClean="0">
                    <a:latin typeface="Century Gothic" panose="020B0502020202020204" pitchFamily="34" charset="0"/>
                  </a:rPr>
                  <a:t>1.9</a:t>
                </a:r>
                <a:endParaRPr lang="en-US" sz="1600" dirty="0">
                  <a:latin typeface="Century Gothic" panose="020B0502020202020204" pitchFamily="34" charset="0"/>
                </a:endParaRPr>
              </a:p>
            </p:txBody>
          </p:sp>
          <p:sp>
            <p:nvSpPr>
              <p:cNvPr id="10" name="TextBox 9"/>
              <p:cNvSpPr txBox="1"/>
              <p:nvPr/>
            </p:nvSpPr>
            <p:spPr>
              <a:xfrm>
                <a:off x="8107731" y="2829288"/>
                <a:ext cx="762000" cy="338554"/>
              </a:xfrm>
              <a:prstGeom prst="rect">
                <a:avLst/>
              </a:prstGeom>
              <a:solidFill>
                <a:schemeClr val="bg1"/>
              </a:solidFill>
            </p:spPr>
            <p:txBody>
              <a:bodyPr wrap="square" rtlCol="0">
                <a:spAutoFit/>
              </a:bodyPr>
              <a:lstStyle/>
              <a:p>
                <a:r>
                  <a:rPr lang="en-US" sz="1600" dirty="0" smtClean="0">
                    <a:latin typeface="Century Gothic" panose="020B0502020202020204" pitchFamily="34" charset="0"/>
                  </a:rPr>
                  <a:t>0.3</a:t>
                </a:r>
                <a:endParaRPr lang="en-US" sz="1600" dirty="0">
                  <a:latin typeface="Century Gothic" panose="020B0502020202020204" pitchFamily="34" charset="0"/>
                </a:endParaRPr>
              </a:p>
            </p:txBody>
          </p:sp>
        </p:grpSp>
        <p:sp>
          <p:nvSpPr>
            <p:cNvPr id="6" name="TextBox 5"/>
            <p:cNvSpPr txBox="1"/>
            <p:nvPr/>
          </p:nvSpPr>
          <p:spPr>
            <a:xfrm>
              <a:off x="5475985" y="3124200"/>
              <a:ext cx="1981200" cy="400110"/>
            </a:xfrm>
            <a:prstGeom prst="rect">
              <a:avLst/>
            </a:prstGeom>
            <a:noFill/>
          </p:spPr>
          <p:txBody>
            <a:bodyPr wrap="square" rtlCol="0">
              <a:spAutoFit/>
            </a:bodyPr>
            <a:lstStyle/>
            <a:p>
              <a:r>
                <a:rPr lang="en-US" sz="2000" dirty="0" smtClean="0">
                  <a:latin typeface="Century Gothic" panose="020B0502020202020204" pitchFamily="34" charset="0"/>
                </a:rPr>
                <a:t>inside surface</a:t>
              </a:r>
              <a:endParaRPr lang="en-US" sz="2000" dirty="0">
                <a:latin typeface="Century Gothic" panose="020B0502020202020204" pitchFamily="34" charset="0"/>
              </a:endParaRPr>
            </a:p>
          </p:txBody>
        </p:sp>
      </p:grpSp>
      <p:grpSp>
        <p:nvGrpSpPr>
          <p:cNvPr id="14" name="Group 13"/>
          <p:cNvGrpSpPr/>
          <p:nvPr/>
        </p:nvGrpSpPr>
        <p:grpSpPr>
          <a:xfrm>
            <a:off x="4686269" y="3733800"/>
            <a:ext cx="4322633" cy="2427452"/>
            <a:chOff x="4686269" y="3733800"/>
            <a:chExt cx="4322633" cy="2427452"/>
          </a:xfrm>
        </p:grpSpPr>
        <p:grpSp>
          <p:nvGrpSpPr>
            <p:cNvPr id="8" name="Group 7"/>
            <p:cNvGrpSpPr/>
            <p:nvPr/>
          </p:nvGrpSpPr>
          <p:grpSpPr>
            <a:xfrm>
              <a:off x="4686269" y="3733800"/>
              <a:ext cx="4322633" cy="2007289"/>
              <a:chOff x="4686269" y="3962400"/>
              <a:chExt cx="4322633" cy="2007289"/>
            </a:xfrm>
          </p:grpSpPr>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269" y="3962400"/>
                <a:ext cx="3619665" cy="2007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8229600" y="4004846"/>
                <a:ext cx="762000" cy="338554"/>
              </a:xfrm>
              <a:prstGeom prst="rect">
                <a:avLst/>
              </a:prstGeom>
              <a:solidFill>
                <a:schemeClr val="bg1"/>
              </a:solidFill>
            </p:spPr>
            <p:txBody>
              <a:bodyPr wrap="square" rtlCol="0">
                <a:spAutoFit/>
              </a:bodyPr>
              <a:lstStyle/>
              <a:p>
                <a:r>
                  <a:rPr lang="en-US" sz="1600" dirty="0" smtClean="0">
                    <a:latin typeface="Century Gothic" panose="020B0502020202020204" pitchFamily="34" charset="0"/>
                  </a:rPr>
                  <a:t>1.2</a:t>
                </a:r>
                <a:endParaRPr lang="en-US" sz="1600" dirty="0">
                  <a:latin typeface="Century Gothic" panose="020B0502020202020204" pitchFamily="34" charset="0"/>
                </a:endParaRPr>
              </a:p>
            </p:txBody>
          </p:sp>
          <p:sp>
            <p:nvSpPr>
              <p:cNvPr id="13" name="TextBox 12"/>
              <p:cNvSpPr txBox="1"/>
              <p:nvPr/>
            </p:nvSpPr>
            <p:spPr>
              <a:xfrm>
                <a:off x="8246902" y="5528846"/>
                <a:ext cx="762000" cy="338554"/>
              </a:xfrm>
              <a:prstGeom prst="rect">
                <a:avLst/>
              </a:prstGeom>
              <a:solidFill>
                <a:schemeClr val="bg1"/>
              </a:solidFill>
            </p:spPr>
            <p:txBody>
              <a:bodyPr wrap="square" rtlCol="0">
                <a:spAutoFit/>
              </a:bodyPr>
              <a:lstStyle/>
              <a:p>
                <a:r>
                  <a:rPr lang="en-US" sz="1600" dirty="0" smtClean="0">
                    <a:latin typeface="Century Gothic" panose="020B0502020202020204" pitchFamily="34" charset="0"/>
                  </a:rPr>
                  <a:t>-0.3</a:t>
                </a:r>
                <a:endParaRPr lang="en-US" sz="1600" dirty="0">
                  <a:latin typeface="Century Gothic" panose="020B0502020202020204" pitchFamily="34" charset="0"/>
                </a:endParaRPr>
              </a:p>
            </p:txBody>
          </p:sp>
        </p:grpSp>
        <p:sp>
          <p:nvSpPr>
            <p:cNvPr id="15" name="TextBox 14"/>
            <p:cNvSpPr txBox="1"/>
            <p:nvPr/>
          </p:nvSpPr>
          <p:spPr>
            <a:xfrm>
              <a:off x="5505500" y="5761142"/>
              <a:ext cx="2114499" cy="400110"/>
            </a:xfrm>
            <a:prstGeom prst="rect">
              <a:avLst/>
            </a:prstGeom>
            <a:noFill/>
          </p:spPr>
          <p:txBody>
            <a:bodyPr wrap="square" rtlCol="0">
              <a:spAutoFit/>
            </a:bodyPr>
            <a:lstStyle/>
            <a:p>
              <a:r>
                <a:rPr lang="en-US" sz="2000" dirty="0" smtClean="0">
                  <a:latin typeface="Century Gothic" panose="020B0502020202020204" pitchFamily="34" charset="0"/>
                </a:rPr>
                <a:t>outside surface</a:t>
              </a:r>
              <a:endParaRPr lang="en-US" sz="2000" dirty="0">
                <a:latin typeface="Century Gothic" panose="020B0502020202020204" pitchFamily="34" charset="0"/>
              </a:endParaRPr>
            </a:p>
          </p:txBody>
        </p:sp>
      </p:grpSp>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1561110"/>
            <a:ext cx="2924175" cy="1999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53" y="1007006"/>
            <a:ext cx="1152222" cy="2778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04800" y="4114800"/>
            <a:ext cx="4038600" cy="1631216"/>
          </a:xfrm>
          <a:prstGeom prst="rect">
            <a:avLst/>
          </a:prstGeom>
          <a:noFill/>
        </p:spPr>
        <p:txBody>
          <a:bodyPr wrap="square" rtlCol="0">
            <a:spAutoFit/>
          </a:bodyPr>
          <a:lstStyle/>
          <a:p>
            <a:r>
              <a:rPr lang="en-US" sz="2000" dirty="0" smtClean="0">
                <a:solidFill>
                  <a:srgbClr val="0033CC"/>
                </a:solidFill>
                <a:latin typeface="Century Gothic" panose="020B0502020202020204" pitchFamily="34" charset="0"/>
              </a:rPr>
              <a:t>An 8 </a:t>
            </a:r>
            <a:r>
              <a:rPr lang="en-US" sz="2000" dirty="0" err="1" smtClean="0">
                <a:solidFill>
                  <a:srgbClr val="0033CC"/>
                </a:solidFill>
                <a:latin typeface="Century Gothic" panose="020B0502020202020204" pitchFamily="34" charset="0"/>
              </a:rPr>
              <a:t>ft</a:t>
            </a:r>
            <a:r>
              <a:rPr lang="en-US" sz="2000" dirty="0" smtClean="0">
                <a:solidFill>
                  <a:srgbClr val="0033CC"/>
                </a:solidFill>
                <a:latin typeface="Century Gothic" panose="020B0502020202020204" pitchFamily="34" charset="0"/>
              </a:rPr>
              <a:t> Faro arm was used to measure the profile of the cavity inner and outer surface. The resolution of the measurement is 0.1~0.2 mm.</a:t>
            </a:r>
            <a:endParaRPr lang="en-US" sz="2000" dirty="0">
              <a:solidFill>
                <a:srgbClr val="0033CC"/>
              </a:solidFill>
              <a:latin typeface="Century Gothic" panose="020B0502020202020204" pitchFamily="34" charset="0"/>
            </a:endParaRPr>
          </a:p>
        </p:txBody>
      </p:sp>
      <p:sp>
        <p:nvSpPr>
          <p:cNvPr id="23" name="TextBox 22"/>
          <p:cNvSpPr txBox="1"/>
          <p:nvPr/>
        </p:nvSpPr>
        <p:spPr>
          <a:xfrm>
            <a:off x="6781800" y="980909"/>
            <a:ext cx="1143000" cy="338554"/>
          </a:xfrm>
          <a:prstGeom prst="rect">
            <a:avLst/>
          </a:prstGeom>
          <a:solidFill>
            <a:schemeClr val="bg1"/>
          </a:solidFill>
        </p:spPr>
        <p:txBody>
          <a:bodyPr wrap="square" rtlCol="0">
            <a:spAutoFit/>
          </a:bodyPr>
          <a:lstStyle/>
          <a:p>
            <a:r>
              <a:rPr lang="en-US" sz="1600" dirty="0" smtClean="0">
                <a:latin typeface="Century Gothic" panose="020B0502020202020204" pitchFamily="34" charset="0"/>
              </a:rPr>
              <a:t>Unit: mm</a:t>
            </a:r>
            <a:endParaRPr lang="en-US" sz="1600" dirty="0">
              <a:latin typeface="Century Gothic" panose="020B0502020202020204" pitchFamily="34" charset="0"/>
            </a:endParaRPr>
          </a:p>
        </p:txBody>
      </p:sp>
    </p:spTree>
    <p:extLst>
      <p:ext uri="{BB962C8B-B14F-4D97-AF65-F5344CB8AC3E}">
        <p14:creationId xmlns:p14="http://schemas.microsoft.com/office/powerpoint/2010/main" val="28945745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Profile measurement in the center plates</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17</a:t>
            </a:fld>
            <a:endParaRPr lang="en-US"/>
          </a:p>
        </p:txBody>
      </p:sp>
      <p:pic>
        <p:nvPicPr>
          <p:cNvPr id="7" name="Picture 6" descr="Screen Shot 2014-05-05 at 12.17.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21452"/>
            <a:ext cx="4191000" cy="2388548"/>
          </a:xfrm>
          <a:prstGeom prst="rect">
            <a:avLst/>
          </a:prstGeom>
        </p:spPr>
      </p:pic>
      <p:pic>
        <p:nvPicPr>
          <p:cNvPr id="8" name="Picture 7" descr="Screen Shot 2014-05-05 at 12.18.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914230"/>
            <a:ext cx="4038600" cy="2337931"/>
          </a:xfrm>
          <a:prstGeom prst="rect">
            <a:avLst/>
          </a:prstGeom>
        </p:spPr>
      </p:pic>
      <p:sp>
        <p:nvSpPr>
          <p:cNvPr id="9" name="TextBox 8"/>
          <p:cNvSpPr txBox="1"/>
          <p:nvPr/>
        </p:nvSpPr>
        <p:spPr>
          <a:xfrm>
            <a:off x="5237747" y="2819400"/>
            <a:ext cx="3886200" cy="1200328"/>
          </a:xfrm>
          <a:prstGeom prst="rect">
            <a:avLst/>
          </a:prstGeom>
          <a:noFill/>
        </p:spPr>
        <p:txBody>
          <a:bodyPr wrap="square" rtlCol="0">
            <a:spAutoFit/>
          </a:bodyPr>
          <a:lstStyle/>
          <a:p>
            <a:r>
              <a:rPr lang="en-US" dirty="0" smtClean="0">
                <a:latin typeface="Century Gothic"/>
                <a:cs typeface="Century Gothic"/>
              </a:rPr>
              <a:t>The two center plates have a small tilted angle to the beam axis</a:t>
            </a:r>
            <a:r>
              <a:rPr lang="en-US" dirty="0" smtClean="0">
                <a:latin typeface="Century Gothic"/>
                <a:cs typeface="Century Gothic"/>
              </a:rPr>
              <a:t>.</a:t>
            </a:r>
            <a:endParaRPr lang="en-US" dirty="0"/>
          </a:p>
        </p:txBody>
      </p:sp>
      <p:sp>
        <p:nvSpPr>
          <p:cNvPr id="11" name="TextBox 10"/>
          <p:cNvSpPr txBox="1"/>
          <p:nvPr/>
        </p:nvSpPr>
        <p:spPr>
          <a:xfrm>
            <a:off x="4267200" y="5486400"/>
            <a:ext cx="1066800" cy="461665"/>
          </a:xfrm>
          <a:prstGeom prst="rect">
            <a:avLst/>
          </a:prstGeom>
          <a:noFill/>
        </p:spPr>
        <p:txBody>
          <a:bodyPr wrap="square" rtlCol="0">
            <a:spAutoFit/>
          </a:bodyPr>
          <a:lstStyle/>
          <a:p>
            <a:r>
              <a:rPr lang="en-US" dirty="0" smtClean="0">
                <a:latin typeface="Century Gothic"/>
                <a:cs typeface="Century Gothic"/>
              </a:rPr>
              <a:t>-1.14</a:t>
            </a:r>
            <a:endParaRPr lang="en-US" dirty="0"/>
          </a:p>
        </p:txBody>
      </p:sp>
      <p:sp>
        <p:nvSpPr>
          <p:cNvPr id="12" name="TextBox 11"/>
          <p:cNvSpPr txBox="1"/>
          <p:nvPr/>
        </p:nvSpPr>
        <p:spPr>
          <a:xfrm>
            <a:off x="4191000" y="3962400"/>
            <a:ext cx="1066800" cy="461665"/>
          </a:xfrm>
          <a:prstGeom prst="rect">
            <a:avLst/>
          </a:prstGeom>
          <a:noFill/>
        </p:spPr>
        <p:txBody>
          <a:bodyPr wrap="square" rtlCol="0">
            <a:spAutoFit/>
          </a:bodyPr>
          <a:lstStyle/>
          <a:p>
            <a:r>
              <a:rPr lang="en-US" dirty="0" smtClean="0">
                <a:latin typeface="Century Gothic"/>
                <a:cs typeface="Century Gothic"/>
              </a:rPr>
              <a:t>-0.25</a:t>
            </a:r>
            <a:endParaRPr lang="en-US" dirty="0"/>
          </a:p>
        </p:txBody>
      </p:sp>
      <p:sp>
        <p:nvSpPr>
          <p:cNvPr id="13" name="TextBox 12"/>
          <p:cNvSpPr txBox="1"/>
          <p:nvPr/>
        </p:nvSpPr>
        <p:spPr>
          <a:xfrm>
            <a:off x="4191000" y="1447800"/>
            <a:ext cx="1066800" cy="461665"/>
          </a:xfrm>
          <a:prstGeom prst="rect">
            <a:avLst/>
          </a:prstGeom>
          <a:noFill/>
        </p:spPr>
        <p:txBody>
          <a:bodyPr wrap="square" rtlCol="0">
            <a:spAutoFit/>
          </a:bodyPr>
          <a:lstStyle/>
          <a:p>
            <a:r>
              <a:rPr lang="en-US" dirty="0" smtClean="0">
                <a:latin typeface="Century Gothic"/>
                <a:cs typeface="Century Gothic"/>
              </a:rPr>
              <a:t>-0.42</a:t>
            </a:r>
            <a:endParaRPr lang="en-US" dirty="0"/>
          </a:p>
        </p:txBody>
      </p:sp>
      <p:sp>
        <p:nvSpPr>
          <p:cNvPr id="14" name="TextBox 13"/>
          <p:cNvSpPr txBox="1"/>
          <p:nvPr/>
        </p:nvSpPr>
        <p:spPr>
          <a:xfrm>
            <a:off x="4114800" y="3124200"/>
            <a:ext cx="914400" cy="461665"/>
          </a:xfrm>
          <a:prstGeom prst="rect">
            <a:avLst/>
          </a:prstGeom>
          <a:noFill/>
        </p:spPr>
        <p:txBody>
          <a:bodyPr wrap="square" rtlCol="0">
            <a:spAutoFit/>
          </a:bodyPr>
          <a:lstStyle/>
          <a:p>
            <a:r>
              <a:rPr lang="en-US" dirty="0" smtClean="0">
                <a:latin typeface="Century Gothic"/>
                <a:cs typeface="Century Gothic"/>
              </a:rPr>
              <a:t>-1.29</a:t>
            </a:r>
            <a:endParaRPr lang="en-US" dirty="0"/>
          </a:p>
        </p:txBody>
      </p:sp>
      <p:sp>
        <p:nvSpPr>
          <p:cNvPr id="15" name="TextBox 14"/>
          <p:cNvSpPr txBox="1"/>
          <p:nvPr/>
        </p:nvSpPr>
        <p:spPr>
          <a:xfrm>
            <a:off x="7086600" y="1219200"/>
            <a:ext cx="1600200" cy="461665"/>
          </a:xfrm>
          <a:prstGeom prst="rect">
            <a:avLst/>
          </a:prstGeom>
          <a:noFill/>
        </p:spPr>
        <p:txBody>
          <a:bodyPr wrap="square" rtlCol="0">
            <a:spAutoFit/>
          </a:bodyPr>
          <a:lstStyle/>
          <a:p>
            <a:r>
              <a:rPr lang="en-US" dirty="0" smtClean="0">
                <a:latin typeface="Century Gothic"/>
                <a:cs typeface="Century Gothic"/>
              </a:rPr>
              <a:t>Unit: mm</a:t>
            </a:r>
            <a:endParaRPr lang="en-US" dirty="0"/>
          </a:p>
        </p:txBody>
      </p:sp>
    </p:spTree>
    <p:extLst>
      <p:ext uri="{BB962C8B-B14F-4D97-AF65-F5344CB8AC3E}">
        <p14:creationId xmlns:p14="http://schemas.microsoft.com/office/powerpoint/2010/main" val="3425089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
            <a:ext cx="6648465" cy="1143000"/>
          </a:xfrm>
        </p:spPr>
        <p:txBody>
          <a:bodyPr/>
          <a:lstStyle/>
          <a:p>
            <a:r>
              <a:rPr lang="en-US" dirty="0" smtClean="0"/>
              <a:t>Bead Pull</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18</a:t>
            </a:fld>
            <a:endParaRPr lang="en-US"/>
          </a:p>
        </p:txBody>
      </p:sp>
      <p:sp>
        <p:nvSpPr>
          <p:cNvPr id="7" name="TextBox 6"/>
          <p:cNvSpPr txBox="1"/>
          <p:nvPr/>
        </p:nvSpPr>
        <p:spPr>
          <a:xfrm>
            <a:off x="5486400" y="757535"/>
            <a:ext cx="1219200" cy="461665"/>
          </a:xfrm>
          <a:prstGeom prst="rect">
            <a:avLst/>
          </a:prstGeom>
          <a:noFill/>
        </p:spPr>
        <p:txBody>
          <a:bodyPr wrap="square" rtlCol="0">
            <a:spAutoFit/>
          </a:bodyPr>
          <a:lstStyle/>
          <a:p>
            <a:r>
              <a:rPr lang="en-US" dirty="0" smtClean="0">
                <a:solidFill>
                  <a:srgbClr val="0070C0"/>
                </a:solidFill>
                <a:latin typeface="Century Gothic" panose="020B0502020202020204" pitchFamily="34" charset="0"/>
              </a:rPr>
              <a:t>Setup</a:t>
            </a:r>
            <a:endParaRPr lang="en-US" dirty="0">
              <a:solidFill>
                <a:srgbClr val="0070C0"/>
              </a:solidFill>
              <a:latin typeface="Century Gothic" panose="020B0502020202020204" pitchFamily="34" charset="0"/>
            </a:endParaRPr>
          </a:p>
        </p:txBody>
      </p:sp>
      <p:pic>
        <p:nvPicPr>
          <p:cNvPr id="5" name="Picture 4" descr="C:\Users\binping\Desktop\BeadPulling.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5160645" cy="29489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Publication\LARP\CCTechReview_05062014\IMG_12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362834"/>
            <a:ext cx="3143250" cy="419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3969603"/>
            <a:ext cx="4572000" cy="830997"/>
          </a:xfrm>
          <a:prstGeom prst="rect">
            <a:avLst/>
          </a:prstGeom>
          <a:noFill/>
        </p:spPr>
        <p:txBody>
          <a:bodyPr wrap="square" rtlCol="0">
            <a:spAutoFit/>
          </a:bodyPr>
          <a:lstStyle/>
          <a:p>
            <a:r>
              <a:rPr lang="en-US" sz="1600" dirty="0" smtClean="0">
                <a:solidFill>
                  <a:schemeClr val="tx2"/>
                </a:solidFill>
                <a:latin typeface="Century Gothic" panose="020B0502020202020204" pitchFamily="34" charset="0"/>
              </a:rPr>
              <a:t>The bead-pulling experiment was done with 0.2 mm longitudinal step size, and 0.7 mm transverse step size. </a:t>
            </a:r>
            <a:endParaRPr lang="en-US" sz="1600" dirty="0">
              <a:solidFill>
                <a:schemeClr val="tx2"/>
              </a:solidFill>
              <a:latin typeface="Century Gothic" panose="020B0502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715271470"/>
              </p:ext>
            </p:extLst>
          </p:nvPr>
        </p:nvGraphicFramePr>
        <p:xfrm>
          <a:off x="609600" y="5029200"/>
          <a:ext cx="4191000" cy="1198880"/>
        </p:xfrm>
        <a:graphic>
          <a:graphicData uri="http://schemas.openxmlformats.org/drawingml/2006/table">
            <a:tbl>
              <a:tblPr firstRow="1" bandRow="1">
                <a:tableStyleId>{5C22544A-7EE6-4342-B048-85BDC9FD1C3A}</a:tableStyleId>
              </a:tblPr>
              <a:tblGrid>
                <a:gridCol w="1397000"/>
                <a:gridCol w="1397000"/>
                <a:gridCol w="1397000"/>
              </a:tblGrid>
              <a:tr h="370840">
                <a:tc>
                  <a:txBody>
                    <a:bodyPr/>
                    <a:lstStyle/>
                    <a:p>
                      <a:pPr algn="ctr"/>
                      <a:r>
                        <a:rPr lang="en-US" sz="1200" dirty="0" smtClean="0">
                          <a:latin typeface="Century Gothic" panose="020B0502020202020204" pitchFamily="34" charset="0"/>
                        </a:rPr>
                        <a:t>Bead type</a:t>
                      </a:r>
                      <a:endParaRPr lang="en-US" sz="1200" dirty="0">
                        <a:latin typeface="Century Gothic" panose="020B0502020202020204" pitchFamily="34" charset="0"/>
                      </a:endParaRPr>
                    </a:p>
                  </a:txBody>
                  <a:tcPr anchor="ctr"/>
                </a:tc>
                <a:tc>
                  <a:txBody>
                    <a:bodyPr/>
                    <a:lstStyle/>
                    <a:p>
                      <a:pPr algn="ctr"/>
                      <a:r>
                        <a:rPr lang="en-US" sz="1200" dirty="0" smtClean="0">
                          <a:latin typeface="Century Gothic" panose="020B0502020202020204" pitchFamily="34" charset="0"/>
                        </a:rPr>
                        <a:t>Length [mm]</a:t>
                      </a:r>
                      <a:endParaRPr lang="en-US" sz="1200" dirty="0">
                        <a:latin typeface="Century Gothic" panose="020B0502020202020204" pitchFamily="34" charset="0"/>
                      </a:endParaRPr>
                    </a:p>
                  </a:txBody>
                  <a:tcPr anchor="ctr"/>
                </a:tc>
                <a:tc>
                  <a:txBody>
                    <a:bodyPr/>
                    <a:lstStyle/>
                    <a:p>
                      <a:pPr algn="ctr"/>
                      <a:r>
                        <a:rPr lang="en-US" sz="1200" dirty="0" smtClean="0">
                          <a:latin typeface="Century Gothic" panose="020B0502020202020204" pitchFamily="34" charset="0"/>
                        </a:rPr>
                        <a:t>Radius [mm]</a:t>
                      </a:r>
                      <a:endParaRPr lang="en-US" sz="1200" dirty="0">
                        <a:latin typeface="Century Gothic" panose="020B0502020202020204" pitchFamily="34" charset="0"/>
                      </a:endParaRPr>
                    </a:p>
                  </a:txBody>
                  <a:tcPr anchor="ctr"/>
                </a:tc>
              </a:tr>
              <a:tr h="370840">
                <a:tc>
                  <a:txBody>
                    <a:bodyPr/>
                    <a:lstStyle/>
                    <a:p>
                      <a:pPr algn="ctr"/>
                      <a:r>
                        <a:rPr lang="en-US" sz="1200" dirty="0" err="1" smtClean="0">
                          <a:latin typeface="Century Gothic" panose="020B0502020202020204" pitchFamily="34" charset="0"/>
                        </a:rPr>
                        <a:t>Micarta</a:t>
                      </a:r>
                      <a:r>
                        <a:rPr lang="en-US" sz="1200" baseline="0" dirty="0" smtClean="0">
                          <a:latin typeface="Century Gothic" panose="020B0502020202020204" pitchFamily="34" charset="0"/>
                        </a:rPr>
                        <a:t> (dielectric)</a:t>
                      </a:r>
                      <a:endParaRPr lang="en-US" sz="1200" dirty="0">
                        <a:latin typeface="Century Gothic" panose="020B0502020202020204" pitchFamily="34" charset="0"/>
                      </a:endParaRPr>
                    </a:p>
                  </a:txBody>
                  <a:tcPr anchor="ctr"/>
                </a:tc>
                <a:tc>
                  <a:txBody>
                    <a:bodyPr/>
                    <a:lstStyle/>
                    <a:p>
                      <a:pPr algn="ctr"/>
                      <a:r>
                        <a:rPr lang="en-US" sz="1200" dirty="0" smtClean="0">
                          <a:latin typeface="Century Gothic" panose="020B0502020202020204" pitchFamily="34" charset="0"/>
                        </a:rPr>
                        <a:t>1.5</a:t>
                      </a:r>
                      <a:endParaRPr lang="en-US" sz="1200" dirty="0">
                        <a:latin typeface="Century Gothic" panose="020B0502020202020204" pitchFamily="34" charset="0"/>
                      </a:endParaRPr>
                    </a:p>
                  </a:txBody>
                  <a:tcPr anchor="ctr"/>
                </a:tc>
                <a:tc>
                  <a:txBody>
                    <a:bodyPr/>
                    <a:lstStyle/>
                    <a:p>
                      <a:pPr algn="ctr"/>
                      <a:r>
                        <a:rPr lang="en-US" sz="1200" dirty="0" smtClean="0">
                          <a:latin typeface="Century Gothic" panose="020B0502020202020204" pitchFamily="34" charset="0"/>
                        </a:rPr>
                        <a:t>4</a:t>
                      </a:r>
                      <a:endParaRPr lang="en-US" sz="1200" dirty="0">
                        <a:latin typeface="Century Gothic" panose="020B0502020202020204" pitchFamily="34" charset="0"/>
                      </a:endParaRPr>
                    </a:p>
                  </a:txBody>
                  <a:tcPr anchor="ctr"/>
                </a:tc>
              </a:tr>
              <a:tr h="370840">
                <a:tc>
                  <a:txBody>
                    <a:bodyPr/>
                    <a:lstStyle/>
                    <a:p>
                      <a:pPr algn="ctr"/>
                      <a:r>
                        <a:rPr lang="en-US" sz="1200" dirty="0" smtClean="0">
                          <a:latin typeface="Century Gothic" panose="020B0502020202020204" pitchFamily="34" charset="0"/>
                        </a:rPr>
                        <a:t>Copper</a:t>
                      </a:r>
                      <a:endParaRPr lang="en-US" sz="1200" dirty="0">
                        <a:latin typeface="Century Gothic" panose="020B0502020202020204" pitchFamily="34" charset="0"/>
                      </a:endParaRPr>
                    </a:p>
                  </a:txBody>
                  <a:tcPr anchor="ctr"/>
                </a:tc>
                <a:tc>
                  <a:txBody>
                    <a:bodyPr/>
                    <a:lstStyle/>
                    <a:p>
                      <a:pPr algn="ctr"/>
                      <a:r>
                        <a:rPr lang="en-US" sz="1200" dirty="0" smtClean="0">
                          <a:latin typeface="Century Gothic" panose="020B0502020202020204" pitchFamily="34" charset="0"/>
                        </a:rPr>
                        <a:t>2</a:t>
                      </a:r>
                      <a:endParaRPr lang="en-US" sz="1200" dirty="0">
                        <a:latin typeface="Century Gothic" panose="020B0502020202020204" pitchFamily="34" charset="0"/>
                      </a:endParaRPr>
                    </a:p>
                  </a:txBody>
                  <a:tcPr anchor="ctr"/>
                </a:tc>
                <a:tc>
                  <a:txBody>
                    <a:bodyPr/>
                    <a:lstStyle/>
                    <a:p>
                      <a:pPr algn="ctr"/>
                      <a:r>
                        <a:rPr lang="en-US" sz="1200" dirty="0" smtClean="0">
                          <a:latin typeface="Century Gothic" panose="020B0502020202020204" pitchFamily="34" charset="0"/>
                        </a:rPr>
                        <a:t>4</a:t>
                      </a:r>
                      <a:endParaRPr lang="en-US" sz="1200" dirty="0">
                        <a:latin typeface="Century Gothic" panose="020B0502020202020204" pitchFamily="34" charset="0"/>
                      </a:endParaRPr>
                    </a:p>
                  </a:txBody>
                  <a:tcPr anchor="ctr"/>
                </a:tc>
              </a:tr>
            </a:tbl>
          </a:graphicData>
        </a:graphic>
      </p:graphicFrame>
    </p:spTree>
    <p:extLst>
      <p:ext uri="{BB962C8B-B14F-4D97-AF65-F5344CB8AC3E}">
        <p14:creationId xmlns:p14="http://schemas.microsoft.com/office/powerpoint/2010/main" val="1339722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19</a:t>
            </a:fld>
            <a:endParaRPr lang="en-US"/>
          </a:p>
        </p:txBody>
      </p:sp>
      <p:sp>
        <p:nvSpPr>
          <p:cNvPr id="6" name="TextBox 5"/>
          <p:cNvSpPr txBox="1"/>
          <p:nvPr/>
        </p:nvSpPr>
        <p:spPr>
          <a:xfrm>
            <a:off x="301462" y="3447365"/>
            <a:ext cx="3962400" cy="646331"/>
          </a:xfrm>
          <a:prstGeom prst="rect">
            <a:avLst/>
          </a:prstGeom>
          <a:noFill/>
        </p:spPr>
        <p:txBody>
          <a:bodyPr wrap="square" rtlCol="0">
            <a:spAutoFit/>
          </a:bodyPr>
          <a:lstStyle/>
          <a:p>
            <a:pPr algn="ctr"/>
            <a:r>
              <a:rPr lang="en-US" sz="1800" dirty="0" smtClean="0">
                <a:latin typeface="Century Gothic" panose="020B0502020202020204" pitchFamily="34" charset="0"/>
              </a:rPr>
              <a:t>Electric field </a:t>
            </a:r>
            <a:r>
              <a:rPr lang="en-US" sz="1800" dirty="0">
                <a:latin typeface="Century Gothic" panose="020B0502020202020204" pitchFamily="34" charset="0"/>
              </a:rPr>
              <a:t>v</a:t>
            </a:r>
            <a:r>
              <a:rPr lang="en-US" sz="1800" dirty="0" smtClean="0">
                <a:latin typeface="Century Gothic" panose="020B0502020202020204" pitchFamily="34" charset="0"/>
              </a:rPr>
              <a:t>ertical scan  </a:t>
            </a:r>
          </a:p>
          <a:p>
            <a:pPr algn="ctr"/>
            <a:r>
              <a:rPr lang="en-US" sz="1800" dirty="0" smtClean="0">
                <a:latin typeface="Century Gothic" panose="020B0502020202020204" pitchFamily="34" charset="0"/>
              </a:rPr>
              <a:t>(-35 mm ~ +35 mm)</a:t>
            </a:r>
            <a:endParaRPr lang="en-US" sz="1800" dirty="0">
              <a:latin typeface="Century Gothic" panose="020B0502020202020204" pitchFamily="34" charset="0"/>
            </a:endParaRPr>
          </a:p>
        </p:txBody>
      </p:sp>
      <p:sp>
        <p:nvSpPr>
          <p:cNvPr id="10" name="Title 1"/>
          <p:cNvSpPr>
            <a:spLocks noGrp="1"/>
          </p:cNvSpPr>
          <p:nvPr>
            <p:ph type="title"/>
          </p:nvPr>
        </p:nvSpPr>
        <p:spPr>
          <a:xfrm>
            <a:off x="762000" y="274638"/>
            <a:ext cx="6648465" cy="1143000"/>
          </a:xfrm>
        </p:spPr>
        <p:txBody>
          <a:bodyPr/>
          <a:lstStyle/>
          <a:p>
            <a:r>
              <a:rPr lang="en-US" dirty="0" smtClean="0"/>
              <a:t>Bead Pull</a:t>
            </a:r>
            <a:endParaRPr lang="en-US" dirty="0"/>
          </a:p>
        </p:txBody>
      </p:sp>
      <p:pic>
        <p:nvPicPr>
          <p:cNvPr id="7" name="VERTICAL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0632" y="1295400"/>
            <a:ext cx="3551767" cy="1997868"/>
          </a:xfrm>
          <a:prstGeom prst="rect">
            <a:avLst/>
          </a:prstGeom>
        </p:spPr>
      </p:pic>
      <p:pic>
        <p:nvPicPr>
          <p:cNvPr id="8" name="Horizontal3.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91585" y="1272038"/>
            <a:ext cx="3563663" cy="2004561"/>
          </a:xfrm>
          <a:prstGeom prst="rect">
            <a:avLst/>
          </a:prstGeom>
        </p:spPr>
      </p:pic>
      <p:sp>
        <p:nvSpPr>
          <p:cNvPr id="9" name="TextBox 8"/>
          <p:cNvSpPr txBox="1"/>
          <p:nvPr/>
        </p:nvSpPr>
        <p:spPr>
          <a:xfrm>
            <a:off x="4572000" y="3447364"/>
            <a:ext cx="3962400" cy="646331"/>
          </a:xfrm>
          <a:prstGeom prst="rect">
            <a:avLst/>
          </a:prstGeom>
          <a:noFill/>
        </p:spPr>
        <p:txBody>
          <a:bodyPr wrap="square" rtlCol="0">
            <a:spAutoFit/>
          </a:bodyPr>
          <a:lstStyle/>
          <a:p>
            <a:pPr algn="ctr"/>
            <a:r>
              <a:rPr lang="en-US" sz="1800" dirty="0" smtClean="0">
                <a:latin typeface="Century Gothic" panose="020B0502020202020204" pitchFamily="34" charset="0"/>
              </a:rPr>
              <a:t>Electric field horizontal scan </a:t>
            </a:r>
          </a:p>
          <a:p>
            <a:pPr algn="ctr"/>
            <a:r>
              <a:rPr lang="en-US" sz="1800" dirty="0" smtClean="0">
                <a:latin typeface="Century Gothic" panose="020B0502020202020204" pitchFamily="34" charset="0"/>
              </a:rPr>
              <a:t>(-35 mm ~ +35 mm)</a:t>
            </a:r>
            <a:endParaRPr lang="en-US" sz="1800" dirty="0">
              <a:latin typeface="Century Gothic" panose="020B0502020202020204" pitchFamily="34" charset="0"/>
            </a:endParaRPr>
          </a:p>
        </p:txBody>
      </p:sp>
      <p:sp>
        <p:nvSpPr>
          <p:cNvPr id="2" name="TextBox 1"/>
          <p:cNvSpPr txBox="1"/>
          <p:nvPr/>
        </p:nvSpPr>
        <p:spPr>
          <a:xfrm>
            <a:off x="228600" y="4267200"/>
            <a:ext cx="6142568" cy="1754327"/>
          </a:xfrm>
          <a:prstGeom prst="rect">
            <a:avLst/>
          </a:prstGeom>
          <a:noFill/>
        </p:spPr>
        <p:txBody>
          <a:bodyPr wrap="square" rtlCol="0">
            <a:spAutoFit/>
          </a:bodyPr>
          <a:lstStyle/>
          <a:p>
            <a:r>
              <a:rPr lang="en-US" sz="1800" dirty="0" smtClean="0">
                <a:solidFill>
                  <a:schemeClr val="tx2"/>
                </a:solidFill>
                <a:latin typeface="Century Gothic" panose="020B0502020202020204" pitchFamily="34" charset="0"/>
              </a:rPr>
              <a:t>The bead pulling results shows fairly well agreement with simulation along center of the gap. Deviation started to show when the measurement is close to the two center plates. This is due to the two plates are not absolute parallel and resolution limitation from the bead size. </a:t>
            </a:r>
            <a:endParaRPr lang="en-US" sz="1800" dirty="0">
              <a:solidFill>
                <a:schemeClr val="tx2"/>
              </a:solidFill>
              <a:latin typeface="Century Gothic" panose="020B0502020202020204" pitchFamily="34"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3200" y="4267200"/>
            <a:ext cx="2435605" cy="1905000"/>
          </a:xfrm>
          <a:prstGeom prst="rect">
            <a:avLst/>
          </a:prstGeom>
        </p:spPr>
      </p:pic>
    </p:spTree>
    <p:extLst>
      <p:ext uri="{BB962C8B-B14F-4D97-AF65-F5344CB8AC3E}">
        <p14:creationId xmlns:p14="http://schemas.microsoft.com/office/powerpoint/2010/main" val="294678515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295400"/>
            <a:ext cx="8229600" cy="4800600"/>
          </a:xfrm>
        </p:spPr>
        <p:txBody>
          <a:bodyPr>
            <a:noAutofit/>
          </a:bodyPr>
          <a:lstStyle/>
          <a:p>
            <a:r>
              <a:rPr lang="en-US" sz="2000" dirty="0"/>
              <a:t>Proof of Principle (</a:t>
            </a:r>
            <a:r>
              <a:rPr lang="en-US" sz="2000" dirty="0" err="1"/>
              <a:t>PoP</a:t>
            </a:r>
            <a:r>
              <a:rPr lang="en-US" sz="2000" dirty="0"/>
              <a:t>) Double Quarter Wave Crab Cavity (DQWCC)</a:t>
            </a:r>
          </a:p>
          <a:p>
            <a:pPr lvl="1"/>
            <a:r>
              <a:rPr lang="en-US" sz="1800" dirty="0"/>
              <a:t>Cavity </a:t>
            </a:r>
            <a:r>
              <a:rPr lang="en-US" sz="1800" dirty="0" smtClean="0"/>
              <a:t>Design</a:t>
            </a:r>
          </a:p>
          <a:p>
            <a:pPr lvl="1"/>
            <a:r>
              <a:rPr lang="en-US" sz="1800" dirty="0" smtClean="0"/>
              <a:t>Vertical Tests</a:t>
            </a:r>
          </a:p>
          <a:p>
            <a:pPr lvl="1"/>
            <a:r>
              <a:rPr lang="en-US" sz="1800" dirty="0" smtClean="0"/>
              <a:t>Lorentz Detuning and Pressure Sensitivity</a:t>
            </a:r>
          </a:p>
          <a:p>
            <a:pPr lvl="1"/>
            <a:r>
              <a:rPr lang="en-US" sz="1800" dirty="0" smtClean="0"/>
              <a:t>Thickness and Profile Measurements</a:t>
            </a:r>
          </a:p>
          <a:p>
            <a:pPr lvl="1"/>
            <a:r>
              <a:rPr lang="en-US" sz="1800" dirty="0" smtClean="0"/>
              <a:t>Bead-pulling Tests</a:t>
            </a:r>
          </a:p>
          <a:p>
            <a:pPr lvl="1"/>
            <a:r>
              <a:rPr lang="en-US" sz="1800" dirty="0" smtClean="0"/>
              <a:t>Summary</a:t>
            </a:r>
            <a:endParaRPr lang="en-US" sz="1800" dirty="0"/>
          </a:p>
          <a:p>
            <a:r>
              <a:rPr lang="en-US" sz="2000" dirty="0"/>
              <a:t>SPS DQWCC</a:t>
            </a:r>
          </a:p>
          <a:p>
            <a:pPr lvl="1"/>
            <a:r>
              <a:rPr lang="en-US" sz="1800" dirty="0"/>
              <a:t>Cavity </a:t>
            </a:r>
            <a:r>
              <a:rPr lang="en-US" sz="1800" dirty="0" smtClean="0"/>
              <a:t>Design</a:t>
            </a:r>
          </a:p>
          <a:p>
            <a:pPr lvl="1"/>
            <a:r>
              <a:rPr lang="en-US" sz="1800" dirty="0" smtClean="0"/>
              <a:t>Couplers</a:t>
            </a:r>
          </a:p>
          <a:p>
            <a:pPr lvl="1"/>
            <a:r>
              <a:rPr lang="en-US" sz="1800" dirty="0" smtClean="0"/>
              <a:t>Lorentz Detuning</a:t>
            </a:r>
          </a:p>
          <a:p>
            <a:pPr lvl="1"/>
            <a:r>
              <a:rPr lang="en-US" sz="1800" dirty="0" smtClean="0"/>
              <a:t>Frequency Table</a:t>
            </a:r>
          </a:p>
          <a:p>
            <a:pPr lvl="1"/>
            <a:r>
              <a:rPr lang="en-US" sz="1800" dirty="0" smtClean="0"/>
              <a:t>Summary</a:t>
            </a:r>
          </a:p>
          <a:p>
            <a:pPr lvl="2"/>
            <a:endParaRPr lang="en-US" sz="1600" dirty="0" smtClean="0"/>
          </a:p>
          <a:p>
            <a:pPr lvl="1"/>
            <a:endParaRPr lang="en-US" sz="1800" dirty="0"/>
          </a:p>
        </p:txBody>
      </p:sp>
      <p:sp>
        <p:nvSpPr>
          <p:cNvPr id="5" name="Slide Number Placeholder 4"/>
          <p:cNvSpPr>
            <a:spLocks noGrp="1"/>
          </p:cNvSpPr>
          <p:nvPr>
            <p:ph type="sldNum" sz="quarter" idx="12"/>
          </p:nvPr>
        </p:nvSpPr>
        <p:spPr/>
        <p:txBody>
          <a:bodyPr/>
          <a:lstStyle/>
          <a:p>
            <a:fld id="{E5266E6E-3187-4C1D-BA6D-2ACAC749C432}" type="slidenum">
              <a:rPr lang="en-US" smtClean="0"/>
              <a:t>2</a:t>
            </a:fld>
            <a:endParaRPr lang="en-US"/>
          </a:p>
        </p:txBody>
      </p:sp>
    </p:spTree>
    <p:extLst>
      <p:ext uri="{BB962C8B-B14F-4D97-AF65-F5344CB8AC3E}">
        <p14:creationId xmlns:p14="http://schemas.microsoft.com/office/powerpoint/2010/main" val="49576348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6648465" cy="990600"/>
          </a:xfrm>
        </p:spPr>
        <p:txBody>
          <a:bodyPr/>
          <a:lstStyle/>
          <a:p>
            <a:r>
              <a:rPr lang="en-US" dirty="0" smtClean="0"/>
              <a:t>Field Distribution</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20</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994324576"/>
              </p:ext>
            </p:extLst>
          </p:nvPr>
        </p:nvGraphicFramePr>
        <p:xfrm>
          <a:off x="533400" y="3962400"/>
          <a:ext cx="2819399" cy="2258697"/>
        </p:xfrm>
        <a:graphic>
          <a:graphicData uri="http://schemas.openxmlformats.org/drawingml/2006/table">
            <a:tbl>
              <a:tblPr firstRow="1" bandRow="1" bandCol="1">
                <a:tableStyleId>{5C22544A-7EE6-4342-B048-85BDC9FD1C3A}</a:tableStyleId>
              </a:tblPr>
              <a:tblGrid>
                <a:gridCol w="852377"/>
                <a:gridCol w="983511"/>
                <a:gridCol w="983511"/>
              </a:tblGrid>
              <a:tr h="507525">
                <a:tc>
                  <a:txBody>
                    <a:bodyPr/>
                    <a:lstStyle/>
                    <a:p>
                      <a:pPr marL="0" marR="0" algn="ctr">
                        <a:spcBef>
                          <a:spcPts val="300"/>
                        </a:spcBef>
                        <a:spcAft>
                          <a:spcPts val="300"/>
                        </a:spcAft>
                      </a:pPr>
                      <a:r>
                        <a:rPr lang="en-GB" sz="1400" kern="50" dirty="0" err="1" smtClean="0">
                          <a:effectLst/>
                          <a:latin typeface="Century Gothic" panose="020B0502020202020204" pitchFamily="34" charset="0"/>
                        </a:rPr>
                        <a:t>Multipole</a:t>
                      </a:r>
                      <a:r>
                        <a:rPr lang="en-GB" sz="1400" kern="50" dirty="0">
                          <a:effectLst/>
                          <a:latin typeface="Century Gothic" panose="020B0502020202020204" pitchFamily="34" charset="0"/>
                        </a:rPr>
                        <a:t> </a:t>
                      </a:r>
                      <a:endParaRPr lang="en-US" sz="1400" dirty="0">
                        <a:effectLst/>
                        <a:latin typeface="Century Gothic" panose="020B0502020202020204" pitchFamily="34" charset="0"/>
                        <a:ea typeface="Times New Roman"/>
                      </a:endParaRPr>
                    </a:p>
                  </a:txBody>
                  <a:tcPr marL="68580" marR="68580" marT="0" marB="0" anchor="ctr"/>
                </a:tc>
                <a:tc>
                  <a:txBody>
                    <a:bodyPr/>
                    <a:lstStyle/>
                    <a:p>
                      <a:pPr marL="0" marR="0" algn="ctr">
                        <a:spcBef>
                          <a:spcPts val="300"/>
                        </a:spcBef>
                        <a:spcAft>
                          <a:spcPts val="300"/>
                        </a:spcAft>
                      </a:pPr>
                      <a:r>
                        <a:rPr lang="en-GB" sz="1400" kern="50" dirty="0" smtClean="0">
                          <a:effectLst/>
                          <a:latin typeface="Century Gothic" panose="020B0502020202020204" pitchFamily="34" charset="0"/>
                        </a:rPr>
                        <a:t>DQWCC</a:t>
                      </a:r>
                      <a:r>
                        <a:rPr lang="en-GB" sz="1400" dirty="0">
                          <a:effectLst/>
                          <a:latin typeface="Century Gothic" panose="020B0502020202020204" pitchFamily="34" charset="0"/>
                        </a:rPr>
                        <a:t> </a:t>
                      </a:r>
                      <a:endParaRPr lang="en-US" sz="1400" dirty="0">
                        <a:effectLst/>
                        <a:latin typeface="Century Gothic" panose="020B0502020202020204" pitchFamily="34" charset="0"/>
                        <a:ea typeface="Times New Roman"/>
                      </a:endParaRPr>
                    </a:p>
                  </a:txBody>
                  <a:tcPr marL="68580" marR="68580" marT="0" marB="0" anchor="ctr"/>
                </a:tc>
                <a:tc>
                  <a:txBody>
                    <a:bodyPr/>
                    <a:lstStyle/>
                    <a:p>
                      <a:pPr marL="0" marR="0" algn="ctr">
                        <a:spcBef>
                          <a:spcPts val="300"/>
                        </a:spcBef>
                        <a:spcAft>
                          <a:spcPts val="300"/>
                        </a:spcAft>
                      </a:pPr>
                      <a:r>
                        <a:rPr lang="en-US" sz="1400" dirty="0" smtClean="0">
                          <a:effectLst/>
                          <a:latin typeface="Century Gothic" panose="020B0502020202020204" pitchFamily="34" charset="0"/>
                          <a:ea typeface="Times New Roman"/>
                        </a:rPr>
                        <a:t>Unit</a:t>
                      </a:r>
                      <a:endParaRPr lang="en-US" sz="1400" dirty="0">
                        <a:effectLst/>
                        <a:latin typeface="Century Gothic" panose="020B0502020202020204" pitchFamily="34" charset="0"/>
                        <a:ea typeface="Times New Roman"/>
                      </a:endParaRPr>
                    </a:p>
                  </a:txBody>
                  <a:tcPr marL="68580" marR="68580" marT="0" marB="0" anchor="ctr"/>
                </a:tc>
              </a:tr>
              <a:tr h="291862">
                <a:tc>
                  <a:txBody>
                    <a:bodyPr/>
                    <a:lstStyle/>
                    <a:p>
                      <a:pPr marL="0" marR="0" algn="ctr">
                        <a:spcBef>
                          <a:spcPts val="300"/>
                        </a:spcBef>
                        <a:spcAft>
                          <a:spcPts val="300"/>
                        </a:spcAft>
                      </a:pPr>
                      <a:r>
                        <a:rPr lang="en-GB" sz="1400" kern="50">
                          <a:effectLst/>
                          <a:latin typeface="Century Gothic" panose="020B0502020202020204" pitchFamily="34" charset="0"/>
                        </a:rPr>
                        <a:t>b</a:t>
                      </a:r>
                      <a:r>
                        <a:rPr lang="en-GB" sz="1400" kern="50" baseline="-25000">
                          <a:effectLst/>
                          <a:latin typeface="Century Gothic" panose="020B0502020202020204" pitchFamily="34" charset="0"/>
                        </a:rPr>
                        <a:t>2</a:t>
                      </a:r>
                      <a:endParaRPr lang="en-US" sz="1400">
                        <a:effectLst/>
                        <a:latin typeface="Century Gothic" panose="020B0502020202020204" pitchFamily="34" charset="0"/>
                        <a:ea typeface="Times New Roman"/>
                      </a:endParaRPr>
                    </a:p>
                  </a:txBody>
                  <a:tcPr marL="68580" marR="68580" marT="0" marB="0" anchor="ctr"/>
                </a:tc>
                <a:tc>
                  <a:txBody>
                    <a:bodyPr/>
                    <a:lstStyle/>
                    <a:p>
                      <a:pPr marL="0" marR="0" algn="ctr">
                        <a:spcBef>
                          <a:spcPts val="300"/>
                        </a:spcBef>
                        <a:spcAft>
                          <a:spcPts val="300"/>
                        </a:spcAft>
                      </a:pPr>
                      <a:r>
                        <a:rPr lang="en-GB" sz="1400" kern="50" dirty="0">
                          <a:effectLst/>
                          <a:latin typeface="Century Gothic" panose="020B0502020202020204" pitchFamily="34" charset="0"/>
                        </a:rPr>
                        <a:t>0</a:t>
                      </a:r>
                      <a:endParaRPr lang="en-US" sz="1400" dirty="0">
                        <a:effectLst/>
                        <a:latin typeface="Century Gothic" panose="020B0502020202020204" pitchFamily="34" charset="0"/>
                        <a:ea typeface="Times New Roman"/>
                      </a:endParaRPr>
                    </a:p>
                  </a:txBody>
                  <a:tcPr marL="68580" marR="68580" marT="0" marB="0" anchor="ctr"/>
                </a:tc>
                <a:tc>
                  <a:txBody>
                    <a:bodyPr/>
                    <a:lstStyle/>
                    <a:p>
                      <a:pPr marL="0" marR="0" algn="ctr">
                        <a:spcBef>
                          <a:spcPts val="300"/>
                        </a:spcBef>
                        <a:spcAft>
                          <a:spcPts val="300"/>
                        </a:spcAft>
                      </a:pPr>
                      <a:r>
                        <a:rPr lang="en-US" sz="1400" dirty="0" err="1" smtClean="0">
                          <a:effectLst/>
                          <a:latin typeface="Century Gothic" panose="020B0502020202020204" pitchFamily="34" charset="0"/>
                          <a:ea typeface="Times New Roman"/>
                        </a:rPr>
                        <a:t>mT</a:t>
                      </a:r>
                      <a:r>
                        <a:rPr lang="en-US" sz="1400" dirty="0" smtClean="0">
                          <a:effectLst/>
                          <a:latin typeface="Century Gothic" panose="020B0502020202020204" pitchFamily="34" charset="0"/>
                          <a:ea typeface="Times New Roman"/>
                        </a:rPr>
                        <a:t> m/m</a:t>
                      </a:r>
                      <a:endParaRPr lang="en-US" sz="1400" dirty="0">
                        <a:effectLst/>
                        <a:latin typeface="Century Gothic" panose="020B0502020202020204" pitchFamily="34" charset="0"/>
                        <a:ea typeface="Times New Roman"/>
                      </a:endParaRPr>
                    </a:p>
                  </a:txBody>
                  <a:tcPr marL="68580" marR="68580" marT="0" marB="0" anchor="ctr"/>
                </a:tc>
              </a:tr>
              <a:tr h="291862">
                <a:tc>
                  <a:txBody>
                    <a:bodyPr/>
                    <a:lstStyle/>
                    <a:p>
                      <a:pPr marL="0" marR="0" algn="ctr">
                        <a:spcBef>
                          <a:spcPts val="300"/>
                        </a:spcBef>
                        <a:spcAft>
                          <a:spcPts val="300"/>
                        </a:spcAft>
                      </a:pPr>
                      <a:r>
                        <a:rPr lang="en-GB" sz="1400" kern="50">
                          <a:effectLst/>
                          <a:latin typeface="Century Gothic" panose="020B0502020202020204" pitchFamily="34" charset="0"/>
                        </a:rPr>
                        <a:t>b</a:t>
                      </a:r>
                      <a:r>
                        <a:rPr lang="en-GB" sz="1400" kern="50" baseline="-25000">
                          <a:effectLst/>
                          <a:latin typeface="Century Gothic" panose="020B0502020202020204" pitchFamily="34" charset="0"/>
                        </a:rPr>
                        <a:t>3</a:t>
                      </a:r>
                      <a:endParaRPr lang="en-US" sz="1400">
                        <a:effectLst/>
                        <a:latin typeface="Century Gothic" panose="020B0502020202020204" pitchFamily="34" charset="0"/>
                        <a:ea typeface="Times New Roman"/>
                      </a:endParaRPr>
                    </a:p>
                  </a:txBody>
                  <a:tcPr marL="68580" marR="68580" marT="0" marB="0" anchor="ctr"/>
                </a:tc>
                <a:tc>
                  <a:txBody>
                    <a:bodyPr/>
                    <a:lstStyle/>
                    <a:p>
                      <a:pPr marL="0" marR="0" algn="ctr">
                        <a:spcBef>
                          <a:spcPts val="300"/>
                        </a:spcBef>
                        <a:spcAft>
                          <a:spcPts val="300"/>
                        </a:spcAft>
                      </a:pPr>
                      <a:r>
                        <a:rPr lang="en-GB" sz="1400" kern="50" dirty="0">
                          <a:effectLst/>
                          <a:latin typeface="Century Gothic" panose="020B0502020202020204" pitchFamily="34" charset="0"/>
                        </a:rPr>
                        <a:t>1070</a:t>
                      </a:r>
                      <a:endParaRPr lang="en-US" sz="1400" dirty="0">
                        <a:effectLst/>
                        <a:latin typeface="Century Gothic" panose="020B0502020202020204" pitchFamily="34" charset="0"/>
                        <a:ea typeface="Times New Roman"/>
                      </a:endParaRPr>
                    </a:p>
                  </a:txBody>
                  <a:tcPr marL="68580" marR="68580" marT="0" marB="0" anchor="ctr"/>
                </a:tc>
                <a:tc>
                  <a:txBody>
                    <a:bodyPr/>
                    <a:lstStyle/>
                    <a:p>
                      <a:pPr marL="0" marR="0" algn="ctr">
                        <a:spcBef>
                          <a:spcPts val="300"/>
                        </a:spcBef>
                        <a:spcAft>
                          <a:spcPts val="300"/>
                        </a:spcAft>
                      </a:pPr>
                      <a:r>
                        <a:rPr lang="en-US" sz="1400" dirty="0" err="1" smtClean="0">
                          <a:effectLst/>
                          <a:latin typeface="Century Gothic" panose="020B0502020202020204" pitchFamily="34" charset="0"/>
                          <a:ea typeface="Times New Roman"/>
                        </a:rPr>
                        <a:t>mT</a:t>
                      </a:r>
                      <a:r>
                        <a:rPr lang="en-US" sz="1400" dirty="0" err="1" smtClean="0">
                          <a:effectLst/>
                          <a:latin typeface="Wingdings"/>
                          <a:ea typeface="Wingdings"/>
                          <a:cs typeface="Wingdings"/>
                          <a:sym typeface="Wingdings"/>
                        </a:rPr>
                        <a:t></a:t>
                      </a:r>
                      <a:r>
                        <a:rPr lang="en-US" sz="1400" dirty="0" err="1" smtClean="0">
                          <a:effectLst/>
                          <a:latin typeface="Century Gothic" panose="020B0502020202020204" pitchFamily="34" charset="0"/>
                          <a:ea typeface="Times New Roman"/>
                        </a:rPr>
                        <a:t>m</a:t>
                      </a:r>
                      <a:r>
                        <a:rPr lang="en-US" sz="1400" dirty="0" smtClean="0">
                          <a:effectLst/>
                          <a:latin typeface="Century Gothic" panose="020B0502020202020204" pitchFamily="34" charset="0"/>
                          <a:ea typeface="Times New Roman"/>
                        </a:rPr>
                        <a:t>/m</a:t>
                      </a:r>
                      <a:r>
                        <a:rPr lang="en-US" sz="1400" baseline="30000" dirty="0" smtClean="0">
                          <a:effectLst/>
                          <a:latin typeface="Century Gothic" panose="020B0502020202020204" pitchFamily="34" charset="0"/>
                          <a:ea typeface="Times New Roman"/>
                        </a:rPr>
                        <a:t>2</a:t>
                      </a:r>
                      <a:endParaRPr lang="en-US" sz="1400" dirty="0">
                        <a:effectLst/>
                        <a:latin typeface="Century Gothic" panose="020B0502020202020204" pitchFamily="34" charset="0"/>
                        <a:ea typeface="Times New Roman"/>
                      </a:endParaRPr>
                    </a:p>
                  </a:txBody>
                  <a:tcPr marL="68580" marR="68580" marT="0" marB="0" anchor="ctr"/>
                </a:tc>
              </a:tr>
              <a:tr h="291862">
                <a:tc>
                  <a:txBody>
                    <a:bodyPr/>
                    <a:lstStyle/>
                    <a:p>
                      <a:pPr marL="0" marR="0" algn="ctr">
                        <a:spcBef>
                          <a:spcPts val="300"/>
                        </a:spcBef>
                        <a:spcAft>
                          <a:spcPts val="300"/>
                        </a:spcAft>
                      </a:pPr>
                      <a:r>
                        <a:rPr lang="en-GB" sz="1400" kern="50">
                          <a:effectLst/>
                          <a:latin typeface="Century Gothic" panose="020B0502020202020204" pitchFamily="34" charset="0"/>
                        </a:rPr>
                        <a:t>b</a:t>
                      </a:r>
                      <a:r>
                        <a:rPr lang="en-GB" sz="1400" kern="50" baseline="-25000">
                          <a:effectLst/>
                          <a:latin typeface="Century Gothic" panose="020B0502020202020204" pitchFamily="34" charset="0"/>
                        </a:rPr>
                        <a:t>4</a:t>
                      </a:r>
                      <a:endParaRPr lang="en-US" sz="1400">
                        <a:effectLst/>
                        <a:latin typeface="Century Gothic" panose="020B0502020202020204" pitchFamily="34" charset="0"/>
                        <a:ea typeface="Times New Roman"/>
                      </a:endParaRPr>
                    </a:p>
                  </a:txBody>
                  <a:tcPr marL="68580" marR="68580" marT="0" marB="0" anchor="ctr"/>
                </a:tc>
                <a:tc>
                  <a:txBody>
                    <a:bodyPr/>
                    <a:lstStyle/>
                    <a:p>
                      <a:pPr marL="0" marR="0" algn="ctr">
                        <a:spcBef>
                          <a:spcPts val="300"/>
                        </a:spcBef>
                        <a:spcAft>
                          <a:spcPts val="300"/>
                        </a:spcAft>
                      </a:pPr>
                      <a:r>
                        <a:rPr lang="en-GB" sz="1400" kern="50" dirty="0">
                          <a:effectLst/>
                          <a:latin typeface="Century Gothic" panose="020B0502020202020204" pitchFamily="34" charset="0"/>
                        </a:rPr>
                        <a:t>0</a:t>
                      </a:r>
                      <a:endParaRPr lang="en-US" sz="1400" dirty="0">
                        <a:effectLst/>
                        <a:latin typeface="Century Gothic" panose="020B0502020202020204" pitchFamily="34" charset="0"/>
                        <a:ea typeface="Times New Roman"/>
                      </a:endParaRPr>
                    </a:p>
                  </a:txBody>
                  <a:tcPr marL="68580" marR="68580" marT="0" marB="0" anchor="ctr"/>
                </a:tc>
                <a:tc>
                  <a:txBody>
                    <a:bodyPr/>
                    <a:lstStyle/>
                    <a:p>
                      <a:pPr marL="0" marR="0" algn="ctr">
                        <a:spcBef>
                          <a:spcPts val="300"/>
                        </a:spcBef>
                        <a:spcAft>
                          <a:spcPts val="300"/>
                        </a:spcAft>
                      </a:pPr>
                      <a:r>
                        <a:rPr lang="en-US" sz="1400" dirty="0" err="1" smtClean="0">
                          <a:effectLst/>
                          <a:latin typeface="Century Gothic" panose="020B0502020202020204" pitchFamily="34" charset="0"/>
                          <a:ea typeface="Times New Roman"/>
                        </a:rPr>
                        <a:t>mT</a:t>
                      </a:r>
                      <a:r>
                        <a:rPr lang="en-US" sz="1400" dirty="0" err="1" smtClean="0">
                          <a:effectLst/>
                          <a:latin typeface="Wingdings"/>
                          <a:ea typeface="Wingdings"/>
                          <a:cs typeface="Wingdings"/>
                          <a:sym typeface="Wingdings"/>
                        </a:rPr>
                        <a:t></a:t>
                      </a:r>
                      <a:r>
                        <a:rPr lang="en-US" sz="1400" dirty="0" err="1" smtClean="0">
                          <a:effectLst/>
                          <a:latin typeface="Century Gothic" panose="020B0502020202020204" pitchFamily="34" charset="0"/>
                          <a:ea typeface="Times New Roman"/>
                        </a:rPr>
                        <a:t>m</a:t>
                      </a:r>
                      <a:r>
                        <a:rPr lang="en-US" sz="1400" dirty="0" smtClean="0">
                          <a:effectLst/>
                          <a:latin typeface="Century Gothic" panose="020B0502020202020204" pitchFamily="34" charset="0"/>
                          <a:ea typeface="Times New Roman"/>
                        </a:rPr>
                        <a:t>/m</a:t>
                      </a:r>
                      <a:r>
                        <a:rPr lang="en-US" sz="1400" baseline="30000" dirty="0" smtClean="0">
                          <a:effectLst/>
                          <a:latin typeface="Century Gothic" panose="020B0502020202020204" pitchFamily="34" charset="0"/>
                          <a:ea typeface="Times New Roman"/>
                        </a:rPr>
                        <a:t>3</a:t>
                      </a:r>
                      <a:endParaRPr lang="en-US" sz="1400" dirty="0">
                        <a:effectLst/>
                        <a:latin typeface="Century Gothic" panose="020B0502020202020204" pitchFamily="34" charset="0"/>
                        <a:ea typeface="Times New Roman"/>
                      </a:endParaRPr>
                    </a:p>
                  </a:txBody>
                  <a:tcPr marL="68580" marR="68580" marT="0" marB="0" anchor="ctr"/>
                </a:tc>
              </a:tr>
              <a:tr h="291862">
                <a:tc>
                  <a:txBody>
                    <a:bodyPr/>
                    <a:lstStyle/>
                    <a:p>
                      <a:pPr marL="0" marR="0" algn="ctr">
                        <a:spcBef>
                          <a:spcPts val="300"/>
                        </a:spcBef>
                        <a:spcAft>
                          <a:spcPts val="300"/>
                        </a:spcAft>
                      </a:pPr>
                      <a:r>
                        <a:rPr lang="en-GB" sz="1400" kern="50" dirty="0">
                          <a:effectLst/>
                          <a:latin typeface="Century Gothic" panose="020B0502020202020204" pitchFamily="34" charset="0"/>
                        </a:rPr>
                        <a:t>b</a:t>
                      </a:r>
                      <a:r>
                        <a:rPr lang="en-GB" sz="1400" kern="50" baseline="-25000" dirty="0">
                          <a:effectLst/>
                          <a:latin typeface="Century Gothic" panose="020B0502020202020204" pitchFamily="34" charset="0"/>
                        </a:rPr>
                        <a:t>5</a:t>
                      </a:r>
                      <a:endParaRPr lang="en-US" sz="1400" dirty="0">
                        <a:effectLst/>
                        <a:latin typeface="Century Gothic" panose="020B0502020202020204" pitchFamily="34" charset="0"/>
                        <a:ea typeface="Times New Roman"/>
                      </a:endParaRPr>
                    </a:p>
                  </a:txBody>
                  <a:tcPr marL="68580" marR="68580" marT="0" marB="0" anchor="ctr"/>
                </a:tc>
                <a:tc>
                  <a:txBody>
                    <a:bodyPr/>
                    <a:lstStyle/>
                    <a:p>
                      <a:pPr marL="0" marR="0" algn="ctr">
                        <a:spcBef>
                          <a:spcPts val="300"/>
                        </a:spcBef>
                        <a:spcAft>
                          <a:spcPts val="300"/>
                        </a:spcAft>
                      </a:pPr>
                      <a:r>
                        <a:rPr lang="en-GB" sz="1400" kern="50" dirty="0">
                          <a:effectLst/>
                          <a:latin typeface="Century Gothic" panose="020B0502020202020204" pitchFamily="34" charset="0"/>
                        </a:rPr>
                        <a:t>-0.1×10</a:t>
                      </a:r>
                      <a:r>
                        <a:rPr lang="en-GB" sz="1400" kern="50" baseline="30000" dirty="0">
                          <a:effectLst/>
                          <a:latin typeface="Century Gothic" panose="020B0502020202020204" pitchFamily="34" charset="0"/>
                        </a:rPr>
                        <a:t>6</a:t>
                      </a:r>
                      <a:endParaRPr lang="en-US" sz="1400" dirty="0">
                        <a:effectLst/>
                        <a:latin typeface="Century Gothic" panose="020B0502020202020204" pitchFamily="34" charset="0"/>
                        <a:ea typeface="Times New Roman"/>
                      </a:endParaRPr>
                    </a:p>
                  </a:txBody>
                  <a:tcPr marL="68580" marR="68580" marT="0" marB="0" anchor="ctr"/>
                </a:tc>
                <a:tc>
                  <a:txBody>
                    <a:bodyPr/>
                    <a:lstStyle/>
                    <a:p>
                      <a:pPr marL="0" marR="0" algn="ctr">
                        <a:spcBef>
                          <a:spcPts val="300"/>
                        </a:spcBef>
                        <a:spcAft>
                          <a:spcPts val="300"/>
                        </a:spcAft>
                      </a:pPr>
                      <a:r>
                        <a:rPr lang="en-US" sz="1400" dirty="0" err="1" smtClean="0">
                          <a:effectLst/>
                          <a:latin typeface="Century Gothic" panose="020B0502020202020204" pitchFamily="34" charset="0"/>
                          <a:ea typeface="Times New Roman"/>
                        </a:rPr>
                        <a:t>mT</a:t>
                      </a:r>
                      <a:r>
                        <a:rPr lang="en-US" sz="1400" dirty="0" err="1" smtClean="0">
                          <a:effectLst/>
                          <a:latin typeface="Wingdings"/>
                          <a:ea typeface="Wingdings"/>
                          <a:cs typeface="Wingdings"/>
                          <a:sym typeface="Wingdings"/>
                        </a:rPr>
                        <a:t></a:t>
                      </a:r>
                      <a:r>
                        <a:rPr lang="en-US" sz="1400" dirty="0" err="1" smtClean="0">
                          <a:effectLst/>
                          <a:latin typeface="Century Gothic" panose="020B0502020202020204" pitchFamily="34" charset="0"/>
                          <a:ea typeface="Times New Roman"/>
                        </a:rPr>
                        <a:t>m</a:t>
                      </a:r>
                      <a:r>
                        <a:rPr lang="en-US" sz="1400" dirty="0" smtClean="0">
                          <a:effectLst/>
                          <a:latin typeface="Century Gothic" panose="020B0502020202020204" pitchFamily="34" charset="0"/>
                          <a:ea typeface="Times New Roman"/>
                        </a:rPr>
                        <a:t>/m</a:t>
                      </a:r>
                      <a:r>
                        <a:rPr lang="en-US" sz="1400" baseline="30000" dirty="0" smtClean="0">
                          <a:effectLst/>
                          <a:latin typeface="Century Gothic" panose="020B0502020202020204" pitchFamily="34" charset="0"/>
                          <a:ea typeface="Times New Roman"/>
                        </a:rPr>
                        <a:t>4</a:t>
                      </a:r>
                      <a:endParaRPr lang="en-US" sz="1400" dirty="0">
                        <a:effectLst/>
                        <a:latin typeface="Century Gothic" panose="020B0502020202020204" pitchFamily="34" charset="0"/>
                        <a:ea typeface="Times New Roman"/>
                      </a:endParaRPr>
                    </a:p>
                  </a:txBody>
                  <a:tcPr marL="68580" marR="68580" marT="0" marB="0" anchor="ctr"/>
                </a:tc>
              </a:tr>
              <a:tr h="291862">
                <a:tc>
                  <a:txBody>
                    <a:bodyPr/>
                    <a:lstStyle/>
                    <a:p>
                      <a:pPr marL="0" marR="0" algn="ctr">
                        <a:spcBef>
                          <a:spcPts val="300"/>
                        </a:spcBef>
                        <a:spcAft>
                          <a:spcPts val="300"/>
                        </a:spcAft>
                      </a:pPr>
                      <a:r>
                        <a:rPr lang="en-GB" sz="1400" kern="50">
                          <a:effectLst/>
                          <a:latin typeface="Century Gothic" panose="020B0502020202020204" pitchFamily="34" charset="0"/>
                        </a:rPr>
                        <a:t>b</a:t>
                      </a:r>
                      <a:r>
                        <a:rPr lang="en-GB" sz="1400" kern="50" baseline="-25000">
                          <a:effectLst/>
                          <a:latin typeface="Century Gothic" panose="020B0502020202020204" pitchFamily="34" charset="0"/>
                        </a:rPr>
                        <a:t>6</a:t>
                      </a:r>
                      <a:endParaRPr lang="en-US" sz="1400">
                        <a:effectLst/>
                        <a:latin typeface="Century Gothic" panose="020B0502020202020204" pitchFamily="34" charset="0"/>
                        <a:ea typeface="Times New Roman"/>
                      </a:endParaRPr>
                    </a:p>
                  </a:txBody>
                  <a:tcPr marL="68580" marR="68580" marT="0" marB="0" anchor="ctr"/>
                </a:tc>
                <a:tc>
                  <a:txBody>
                    <a:bodyPr/>
                    <a:lstStyle/>
                    <a:p>
                      <a:pPr marL="0" marR="0" algn="ctr">
                        <a:spcBef>
                          <a:spcPts val="300"/>
                        </a:spcBef>
                        <a:spcAft>
                          <a:spcPts val="300"/>
                        </a:spcAft>
                      </a:pPr>
                      <a:r>
                        <a:rPr lang="en-GB" sz="1400" kern="50" dirty="0">
                          <a:effectLst/>
                          <a:latin typeface="Century Gothic" panose="020B0502020202020204" pitchFamily="34" charset="0"/>
                        </a:rPr>
                        <a:t>0</a:t>
                      </a:r>
                      <a:endParaRPr lang="en-US" sz="1400" dirty="0">
                        <a:effectLst/>
                        <a:latin typeface="Century Gothic" panose="020B0502020202020204" pitchFamily="34" charset="0"/>
                        <a:ea typeface="Times New Roman"/>
                      </a:endParaRPr>
                    </a:p>
                  </a:txBody>
                  <a:tcPr marL="68580" marR="68580" marT="0" marB="0" anchor="ctr"/>
                </a:tc>
                <a:tc>
                  <a:txBody>
                    <a:bodyPr/>
                    <a:lstStyle/>
                    <a:p>
                      <a:pPr marL="0" marR="0" algn="ctr">
                        <a:spcBef>
                          <a:spcPts val="300"/>
                        </a:spcBef>
                        <a:spcAft>
                          <a:spcPts val="300"/>
                        </a:spcAft>
                      </a:pPr>
                      <a:r>
                        <a:rPr lang="en-US" sz="1400" dirty="0" err="1" smtClean="0">
                          <a:effectLst/>
                          <a:latin typeface="Century Gothic" panose="020B0502020202020204" pitchFamily="34" charset="0"/>
                          <a:ea typeface="Times New Roman"/>
                        </a:rPr>
                        <a:t>mT</a:t>
                      </a:r>
                      <a:r>
                        <a:rPr lang="en-US" sz="1400" dirty="0" err="1" smtClean="0">
                          <a:effectLst/>
                          <a:latin typeface="Wingdings"/>
                          <a:ea typeface="Wingdings"/>
                          <a:cs typeface="Wingdings"/>
                          <a:sym typeface="Wingdings"/>
                        </a:rPr>
                        <a:t></a:t>
                      </a:r>
                      <a:r>
                        <a:rPr lang="en-US" sz="1400" dirty="0" err="1" smtClean="0">
                          <a:effectLst/>
                          <a:latin typeface="Century Gothic" panose="020B0502020202020204" pitchFamily="34" charset="0"/>
                          <a:ea typeface="Times New Roman"/>
                        </a:rPr>
                        <a:t>m</a:t>
                      </a:r>
                      <a:r>
                        <a:rPr lang="en-US" sz="1400" dirty="0" smtClean="0">
                          <a:effectLst/>
                          <a:latin typeface="Century Gothic" panose="020B0502020202020204" pitchFamily="34" charset="0"/>
                          <a:ea typeface="Times New Roman"/>
                        </a:rPr>
                        <a:t>/m</a:t>
                      </a:r>
                      <a:r>
                        <a:rPr lang="en-US" sz="1400" baseline="30000" dirty="0" smtClean="0">
                          <a:effectLst/>
                          <a:latin typeface="Century Gothic" panose="020B0502020202020204" pitchFamily="34" charset="0"/>
                          <a:ea typeface="Times New Roman"/>
                        </a:rPr>
                        <a:t>5</a:t>
                      </a:r>
                      <a:endParaRPr lang="en-US" sz="1400" dirty="0">
                        <a:effectLst/>
                        <a:latin typeface="Century Gothic" panose="020B0502020202020204" pitchFamily="34" charset="0"/>
                        <a:ea typeface="Times New Roman"/>
                      </a:endParaRPr>
                    </a:p>
                  </a:txBody>
                  <a:tcPr marL="68580" marR="68580" marT="0" marB="0" anchor="ctr"/>
                </a:tc>
              </a:tr>
              <a:tr h="291862">
                <a:tc>
                  <a:txBody>
                    <a:bodyPr/>
                    <a:lstStyle/>
                    <a:p>
                      <a:pPr marL="0" marR="0" algn="ctr">
                        <a:spcBef>
                          <a:spcPts val="300"/>
                        </a:spcBef>
                        <a:spcAft>
                          <a:spcPts val="300"/>
                        </a:spcAft>
                      </a:pPr>
                      <a:r>
                        <a:rPr lang="en-GB" sz="1400" kern="50">
                          <a:effectLst/>
                          <a:latin typeface="Century Gothic" panose="020B0502020202020204" pitchFamily="34" charset="0"/>
                        </a:rPr>
                        <a:t>b</a:t>
                      </a:r>
                      <a:r>
                        <a:rPr lang="en-GB" sz="1400" kern="50" baseline="-25000">
                          <a:effectLst/>
                          <a:latin typeface="Century Gothic" panose="020B0502020202020204" pitchFamily="34" charset="0"/>
                        </a:rPr>
                        <a:t>7</a:t>
                      </a:r>
                      <a:endParaRPr lang="en-US" sz="1400">
                        <a:effectLst/>
                        <a:latin typeface="Century Gothic" panose="020B0502020202020204" pitchFamily="34" charset="0"/>
                        <a:ea typeface="Times New Roman"/>
                      </a:endParaRPr>
                    </a:p>
                  </a:txBody>
                  <a:tcPr marL="68580" marR="68580" marT="0" marB="0" anchor="ctr"/>
                </a:tc>
                <a:tc>
                  <a:txBody>
                    <a:bodyPr/>
                    <a:lstStyle/>
                    <a:p>
                      <a:pPr marL="0" marR="0" algn="ctr">
                        <a:spcBef>
                          <a:spcPts val="300"/>
                        </a:spcBef>
                        <a:spcAft>
                          <a:spcPts val="300"/>
                        </a:spcAft>
                      </a:pPr>
                      <a:r>
                        <a:rPr lang="en-GB" sz="1400" kern="50" dirty="0">
                          <a:effectLst/>
                          <a:latin typeface="Century Gothic" panose="020B0502020202020204" pitchFamily="34" charset="0"/>
                        </a:rPr>
                        <a:t>7×10</a:t>
                      </a:r>
                      <a:r>
                        <a:rPr lang="en-GB" sz="1400" kern="50" baseline="30000" dirty="0">
                          <a:effectLst/>
                          <a:latin typeface="Century Gothic" panose="020B0502020202020204" pitchFamily="34" charset="0"/>
                        </a:rPr>
                        <a:t>6</a:t>
                      </a:r>
                      <a:endParaRPr lang="en-US" sz="1400" dirty="0">
                        <a:effectLst/>
                        <a:latin typeface="Century Gothic" panose="020B0502020202020204" pitchFamily="34" charset="0"/>
                        <a:ea typeface="Times New Roman"/>
                      </a:endParaRPr>
                    </a:p>
                  </a:txBody>
                  <a:tcPr marL="68580" marR="68580" marT="0" marB="0" anchor="ctr"/>
                </a:tc>
                <a:tc>
                  <a:txBody>
                    <a:bodyPr/>
                    <a:lstStyle/>
                    <a:p>
                      <a:pPr marL="0" marR="0" algn="ctr">
                        <a:spcBef>
                          <a:spcPts val="300"/>
                        </a:spcBef>
                        <a:spcAft>
                          <a:spcPts val="300"/>
                        </a:spcAft>
                      </a:pPr>
                      <a:r>
                        <a:rPr lang="en-US" sz="1400" dirty="0" err="1" smtClean="0">
                          <a:effectLst/>
                          <a:latin typeface="Century Gothic" panose="020B0502020202020204" pitchFamily="34" charset="0"/>
                          <a:ea typeface="Times New Roman"/>
                        </a:rPr>
                        <a:t>mT</a:t>
                      </a:r>
                      <a:r>
                        <a:rPr lang="en-US" sz="1400" dirty="0" err="1" smtClean="0">
                          <a:effectLst/>
                          <a:latin typeface="Wingdings"/>
                          <a:ea typeface="Wingdings"/>
                          <a:cs typeface="Wingdings"/>
                          <a:sym typeface="Wingdings"/>
                        </a:rPr>
                        <a:t></a:t>
                      </a:r>
                      <a:r>
                        <a:rPr lang="en-US" sz="1400" dirty="0" err="1" smtClean="0">
                          <a:effectLst/>
                          <a:latin typeface="Century Gothic" panose="020B0502020202020204" pitchFamily="34" charset="0"/>
                          <a:ea typeface="Times New Roman"/>
                        </a:rPr>
                        <a:t>m</a:t>
                      </a:r>
                      <a:r>
                        <a:rPr lang="en-US" sz="1400" dirty="0" smtClean="0">
                          <a:effectLst/>
                          <a:latin typeface="Century Gothic" panose="020B0502020202020204" pitchFamily="34" charset="0"/>
                          <a:ea typeface="Times New Roman"/>
                        </a:rPr>
                        <a:t>/m</a:t>
                      </a:r>
                      <a:r>
                        <a:rPr lang="en-US" sz="1400" baseline="30000" dirty="0" smtClean="0">
                          <a:effectLst/>
                          <a:latin typeface="Century Gothic" panose="020B0502020202020204" pitchFamily="34" charset="0"/>
                          <a:ea typeface="Times New Roman"/>
                        </a:rPr>
                        <a:t>6</a:t>
                      </a:r>
                      <a:endParaRPr lang="en-US" sz="1400" dirty="0">
                        <a:effectLst/>
                        <a:latin typeface="Century Gothic" panose="020B0502020202020204" pitchFamily="34" charset="0"/>
                        <a:ea typeface="Times New Roman"/>
                      </a:endParaRPr>
                    </a:p>
                  </a:txBody>
                  <a:tcPr marL="68580" marR="68580" marT="0" marB="0" anchor="ctr"/>
                </a:tc>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1295400"/>
            <a:ext cx="4402666" cy="19812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8" y="1259304"/>
            <a:ext cx="4482878" cy="2017295"/>
          </a:xfrm>
          <a:prstGeom prst="rect">
            <a:avLst/>
          </a:prstGeom>
        </p:spPr>
      </p:pic>
      <p:sp>
        <p:nvSpPr>
          <p:cNvPr id="3" name="TextBox 2"/>
          <p:cNvSpPr txBox="1"/>
          <p:nvPr/>
        </p:nvSpPr>
        <p:spPr>
          <a:xfrm>
            <a:off x="304800" y="3352800"/>
            <a:ext cx="8746066" cy="523220"/>
          </a:xfrm>
          <a:prstGeom prst="rect">
            <a:avLst/>
          </a:prstGeom>
          <a:noFill/>
        </p:spPr>
        <p:txBody>
          <a:bodyPr wrap="square" rtlCol="0">
            <a:spAutoFit/>
          </a:bodyPr>
          <a:lstStyle/>
          <a:p>
            <a:r>
              <a:rPr lang="en-US" sz="1400" dirty="0" smtClean="0">
                <a:latin typeface="Century Gothic" panose="020B0502020202020204" pitchFamily="34" charset="0"/>
              </a:rPr>
              <a:t>Above compares the fundamental mode field simulation vs measured with bead pulling with scans in both vertical and horizontal direction along cavity axis. Top: simulation, Bottom: measured.</a:t>
            </a:r>
            <a:endParaRPr lang="en-US" sz="1400" dirty="0">
              <a:latin typeface="Century Gothic" panose="020B0502020202020204" pitchFamily="34" charset="0"/>
            </a:endParaRPr>
          </a:p>
        </p:txBody>
      </p:sp>
      <p:sp>
        <p:nvSpPr>
          <p:cNvPr id="7" name="TextBox 6"/>
          <p:cNvSpPr txBox="1"/>
          <p:nvPr/>
        </p:nvSpPr>
        <p:spPr>
          <a:xfrm>
            <a:off x="1048307" y="982032"/>
            <a:ext cx="2667000" cy="276999"/>
          </a:xfrm>
          <a:prstGeom prst="rect">
            <a:avLst/>
          </a:prstGeom>
          <a:noFill/>
        </p:spPr>
        <p:txBody>
          <a:bodyPr vert="horz" wrap="square" rtlCol="0" anchor="b" anchorCtr="0">
            <a:spAutoFit/>
          </a:bodyPr>
          <a:lstStyle/>
          <a:p>
            <a:r>
              <a:rPr lang="en-US" sz="1200" dirty="0" smtClean="0">
                <a:latin typeface="Century Gothic" panose="020B0502020202020204" pitchFamily="34" charset="0"/>
              </a:rPr>
              <a:t>Scan Along Deflection (vertical)</a:t>
            </a:r>
            <a:endParaRPr lang="en-US" sz="1200" dirty="0">
              <a:latin typeface="Century Gothic" panose="020B0502020202020204" pitchFamily="34" charset="0"/>
            </a:endParaRPr>
          </a:p>
        </p:txBody>
      </p:sp>
      <p:sp>
        <p:nvSpPr>
          <p:cNvPr id="10" name="TextBox 9"/>
          <p:cNvSpPr txBox="1"/>
          <p:nvPr/>
        </p:nvSpPr>
        <p:spPr>
          <a:xfrm>
            <a:off x="5181600" y="1018401"/>
            <a:ext cx="3657599" cy="276999"/>
          </a:xfrm>
          <a:prstGeom prst="rect">
            <a:avLst/>
          </a:prstGeom>
          <a:noFill/>
        </p:spPr>
        <p:txBody>
          <a:bodyPr vert="horz" wrap="square" rtlCol="0" anchor="b" anchorCtr="0">
            <a:spAutoFit/>
          </a:bodyPr>
          <a:lstStyle/>
          <a:p>
            <a:r>
              <a:rPr lang="en-US" sz="1200" dirty="0" smtClean="0">
                <a:latin typeface="Century Gothic" panose="020B0502020202020204" pitchFamily="34" charset="0"/>
              </a:rPr>
              <a:t>Scan Perpendicular to Deflection (horizontal)</a:t>
            </a:r>
            <a:endParaRPr lang="en-US" sz="1200" dirty="0">
              <a:latin typeface="Century Gothic" panose="020B0502020202020204" pitchFamily="34" charset="0"/>
            </a:endParaRPr>
          </a:p>
        </p:txBody>
      </p:sp>
      <p:sp>
        <p:nvSpPr>
          <p:cNvPr id="11" name="TextBox 10"/>
          <p:cNvSpPr txBox="1"/>
          <p:nvPr/>
        </p:nvSpPr>
        <p:spPr>
          <a:xfrm>
            <a:off x="3657600" y="4104382"/>
            <a:ext cx="4876800" cy="1077218"/>
          </a:xfrm>
          <a:prstGeom prst="rect">
            <a:avLst/>
          </a:prstGeom>
          <a:noFill/>
        </p:spPr>
        <p:txBody>
          <a:bodyPr wrap="square" rtlCol="0">
            <a:spAutoFit/>
          </a:bodyPr>
          <a:lstStyle/>
          <a:p>
            <a:r>
              <a:rPr lang="en-US" sz="1600" dirty="0" smtClean="0">
                <a:latin typeface="Century Gothic" panose="020B0502020202020204" pitchFamily="34" charset="0"/>
              </a:rPr>
              <a:t>To address higher order mode components in the cavity deflecting field due to asymmetry, the multipolar components are list on the left. The cavity voltage is 10 MV for the table. </a:t>
            </a:r>
          </a:p>
        </p:txBody>
      </p:sp>
      <p:sp>
        <p:nvSpPr>
          <p:cNvPr id="12" name="TextBox 11"/>
          <p:cNvSpPr txBox="1"/>
          <p:nvPr/>
        </p:nvSpPr>
        <p:spPr>
          <a:xfrm>
            <a:off x="3861245" y="5257800"/>
            <a:ext cx="4572000" cy="738664"/>
          </a:xfrm>
          <a:prstGeom prst="rect">
            <a:avLst/>
          </a:prstGeom>
          <a:noFill/>
        </p:spPr>
        <p:txBody>
          <a:bodyPr wrap="square" rtlCol="0">
            <a:spAutoFit/>
          </a:bodyPr>
          <a:lstStyle/>
          <a:p>
            <a:r>
              <a:rPr lang="fr-CH" sz="1400" dirty="0" err="1" smtClean="0">
                <a:latin typeface="Century Gothic" panose="020B0502020202020204" pitchFamily="34" charset="0"/>
              </a:rPr>
              <a:t>Ref</a:t>
            </a:r>
            <a:r>
              <a:rPr lang="fr-CH" sz="1400" dirty="0" smtClean="0">
                <a:latin typeface="Century Gothic" panose="020B0502020202020204" pitchFamily="34" charset="0"/>
              </a:rPr>
              <a:t>: </a:t>
            </a:r>
            <a:r>
              <a:rPr lang="en-GB" sz="1400" dirty="0">
                <a:latin typeface="Century Gothic" panose="020B0502020202020204" pitchFamily="34" charset="0"/>
              </a:rPr>
              <a:t>P. </a:t>
            </a:r>
            <a:r>
              <a:rPr lang="en-GB" sz="1400" dirty="0" err="1" smtClean="0">
                <a:latin typeface="Century Gothic" panose="020B0502020202020204" pitchFamily="34" charset="0"/>
              </a:rPr>
              <a:t>Baudrenghien</a:t>
            </a:r>
            <a:r>
              <a:rPr lang="en-GB" sz="1400" dirty="0" smtClean="0">
                <a:latin typeface="Century Gothic" panose="020B0502020202020204" pitchFamily="34" charset="0"/>
              </a:rPr>
              <a:t>, et. al., </a:t>
            </a:r>
            <a:r>
              <a:rPr lang="fr-CH" sz="1400" dirty="0" err="1" smtClean="0">
                <a:latin typeface="Century Gothic" panose="020B0502020202020204" pitchFamily="34" charset="0"/>
              </a:rPr>
              <a:t>Functional</a:t>
            </a:r>
            <a:r>
              <a:rPr lang="fr-CH" sz="1400" dirty="0" smtClean="0">
                <a:latin typeface="Century Gothic" panose="020B0502020202020204" pitchFamily="34" charset="0"/>
              </a:rPr>
              <a:t> </a:t>
            </a:r>
            <a:r>
              <a:rPr lang="fr-CH" sz="1400" dirty="0" err="1">
                <a:latin typeface="Century Gothic" panose="020B0502020202020204" pitchFamily="34" charset="0"/>
              </a:rPr>
              <a:t>Specifications</a:t>
            </a:r>
            <a:r>
              <a:rPr lang="fr-CH" sz="1400" dirty="0">
                <a:latin typeface="Century Gothic" panose="020B0502020202020204" pitchFamily="34" charset="0"/>
              </a:rPr>
              <a:t> of the LHC Prototype </a:t>
            </a:r>
            <a:r>
              <a:rPr lang="fr-CH" sz="1400" dirty="0" err="1">
                <a:latin typeface="Century Gothic" panose="020B0502020202020204" pitchFamily="34" charset="0"/>
              </a:rPr>
              <a:t>Crab</a:t>
            </a:r>
            <a:r>
              <a:rPr lang="fr-CH" sz="1400" dirty="0">
                <a:latin typeface="Century Gothic" panose="020B0502020202020204" pitchFamily="34" charset="0"/>
              </a:rPr>
              <a:t> </a:t>
            </a:r>
            <a:r>
              <a:rPr lang="fr-CH" sz="1400" dirty="0" err="1">
                <a:latin typeface="Century Gothic" panose="020B0502020202020204" pitchFamily="34" charset="0"/>
              </a:rPr>
              <a:t>Cavity</a:t>
            </a:r>
            <a:r>
              <a:rPr lang="fr-CH" sz="1400" dirty="0">
                <a:latin typeface="Century Gothic" panose="020B0502020202020204" pitchFamily="34" charset="0"/>
              </a:rPr>
              <a:t> </a:t>
            </a:r>
            <a:r>
              <a:rPr lang="fr-CH" sz="1400" dirty="0" smtClean="0">
                <a:latin typeface="Century Gothic" panose="020B0502020202020204" pitchFamily="34" charset="0"/>
              </a:rPr>
              <a:t>System, P5</a:t>
            </a:r>
            <a:endParaRPr lang="en-US" sz="1400" dirty="0">
              <a:latin typeface="Century Gothic" panose="020B0502020202020204" pitchFamily="34" charset="0"/>
            </a:endParaRPr>
          </a:p>
        </p:txBody>
      </p:sp>
    </p:spTree>
    <p:extLst>
      <p:ext uri="{BB962C8B-B14F-4D97-AF65-F5344CB8AC3E}">
        <p14:creationId xmlns:p14="http://schemas.microsoft.com/office/powerpoint/2010/main" val="41499959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br>
              <a:rPr lang="en-US" dirty="0" smtClean="0"/>
            </a:br>
            <a:r>
              <a:rPr lang="en-US" dirty="0"/>
              <a:t>	</a:t>
            </a:r>
            <a:r>
              <a:rPr lang="en-US" dirty="0" smtClean="0"/>
              <a:t>	-- </a:t>
            </a:r>
            <a:r>
              <a:rPr lang="en-US" sz="2700" dirty="0" err="1" smtClean="0"/>
              <a:t>PoP</a:t>
            </a:r>
            <a:r>
              <a:rPr lang="en-US" sz="2700" dirty="0" smtClean="0"/>
              <a:t> cavity</a:t>
            </a:r>
            <a:endParaRPr lang="en-US" dirty="0"/>
          </a:p>
        </p:txBody>
      </p:sp>
      <p:sp>
        <p:nvSpPr>
          <p:cNvPr id="3" name="Content Placeholder 2"/>
          <p:cNvSpPr>
            <a:spLocks noGrp="1"/>
          </p:cNvSpPr>
          <p:nvPr>
            <p:ph idx="1"/>
          </p:nvPr>
        </p:nvSpPr>
        <p:spPr/>
        <p:txBody>
          <a:bodyPr>
            <a:noAutofit/>
          </a:bodyPr>
          <a:lstStyle/>
          <a:p>
            <a:r>
              <a:rPr lang="en-US" sz="2000" dirty="0"/>
              <a:t>The </a:t>
            </a:r>
            <a:r>
              <a:rPr lang="en-US" sz="2000" dirty="0" err="1"/>
              <a:t>PoP</a:t>
            </a:r>
            <a:r>
              <a:rPr lang="en-US" sz="2000" dirty="0"/>
              <a:t> cavity has confirmed our design concept by achieving 4.6 MV of deflecting voltage in vertical test.</a:t>
            </a:r>
          </a:p>
          <a:p>
            <a:r>
              <a:rPr lang="en-US" sz="2000" dirty="0"/>
              <a:t>The </a:t>
            </a:r>
            <a:r>
              <a:rPr lang="en-US" sz="2000" dirty="0" err="1"/>
              <a:t>PoP</a:t>
            </a:r>
            <a:r>
              <a:rPr lang="en-US" sz="2000" dirty="0"/>
              <a:t> cavity has measured modest Lorentz detuning with simple stiffening mechanism.</a:t>
            </a:r>
          </a:p>
          <a:p>
            <a:r>
              <a:rPr lang="en-US" sz="2000" dirty="0"/>
              <a:t>Various measurements has been done to the </a:t>
            </a:r>
            <a:r>
              <a:rPr lang="en-US" sz="2000" dirty="0" err="1"/>
              <a:t>PoP</a:t>
            </a:r>
            <a:r>
              <a:rPr lang="en-US" sz="2000" dirty="0"/>
              <a:t> cavity for further understanding of the cavity characteristics.</a:t>
            </a:r>
          </a:p>
          <a:p>
            <a:r>
              <a:rPr lang="en-US" sz="2000" dirty="0"/>
              <a:t>The cavity was calculated with fairly small multipolar components.</a:t>
            </a:r>
          </a:p>
          <a:p>
            <a:endParaRPr lang="en-US" sz="2000" dirty="0"/>
          </a:p>
        </p:txBody>
      </p:sp>
      <p:sp>
        <p:nvSpPr>
          <p:cNvPr id="4" name="Slide Number Placeholder 3"/>
          <p:cNvSpPr>
            <a:spLocks noGrp="1"/>
          </p:cNvSpPr>
          <p:nvPr>
            <p:ph type="sldNum" sz="quarter" idx="12"/>
          </p:nvPr>
        </p:nvSpPr>
        <p:spPr/>
        <p:txBody>
          <a:bodyPr/>
          <a:lstStyle/>
          <a:p>
            <a:fld id="{E5266E6E-3187-4C1D-BA6D-2ACAC749C432}" type="slidenum">
              <a:rPr lang="en-US" smtClean="0"/>
              <a:t>21</a:t>
            </a:fld>
            <a:endParaRPr lang="en-US"/>
          </a:p>
        </p:txBody>
      </p:sp>
    </p:spTree>
    <p:extLst>
      <p:ext uri="{BB962C8B-B14F-4D97-AF65-F5344CB8AC3E}">
        <p14:creationId xmlns:p14="http://schemas.microsoft.com/office/powerpoint/2010/main" val="4077187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22</a:t>
            </a:fld>
            <a:endParaRPr lang="en-US"/>
          </a:p>
        </p:txBody>
      </p:sp>
      <p:sp>
        <p:nvSpPr>
          <p:cNvPr id="5" name="Title 1"/>
          <p:cNvSpPr txBox="1">
            <a:spLocks/>
          </p:cNvSpPr>
          <p:nvPr/>
        </p:nvSpPr>
        <p:spPr>
          <a:xfrm>
            <a:off x="2590800" y="130248"/>
            <a:ext cx="3819716" cy="7006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0000"/>
                </a:solidFill>
                <a:latin typeface="+mj-lt"/>
                <a:ea typeface="+mj-ea"/>
                <a:cs typeface="+mj-cs"/>
              </a:defRPr>
            </a:lvl1pPr>
          </a:lstStyle>
          <a:p>
            <a:pPr fontAlgn="auto">
              <a:spcAft>
                <a:spcPts val="0"/>
              </a:spcAft>
            </a:pPr>
            <a:r>
              <a:rPr lang="en-US" sz="3200" dirty="0" smtClean="0">
                <a:latin typeface="Century Gothic" panose="020B0502020202020204" pitchFamily="34" charset="0"/>
              </a:rPr>
              <a:t>Prototype For SPS</a:t>
            </a:r>
            <a:endParaRPr lang="en-US" sz="3200" dirty="0">
              <a:latin typeface="Century Gothic" panose="020B0502020202020204" pitchFamily="34" charset="0"/>
            </a:endParaRPr>
          </a:p>
        </p:txBody>
      </p:sp>
      <p:grpSp>
        <p:nvGrpSpPr>
          <p:cNvPr id="6" name="Group 5"/>
          <p:cNvGrpSpPr/>
          <p:nvPr/>
        </p:nvGrpSpPr>
        <p:grpSpPr>
          <a:xfrm>
            <a:off x="6518773" y="902241"/>
            <a:ext cx="2055158" cy="5313797"/>
            <a:chOff x="0" y="101146"/>
            <a:chExt cx="4952456" cy="13634801"/>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1146"/>
              <a:ext cx="4591051" cy="6648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82" r="34666"/>
            <a:stretch/>
          </p:blipFill>
          <p:spPr bwMode="auto">
            <a:xfrm>
              <a:off x="58280" y="7087496"/>
              <a:ext cx="4728702" cy="6648451"/>
            </a:xfrm>
            <a:prstGeom prst="rect">
              <a:avLst/>
            </a:prstGeom>
            <a:noFill/>
            <a:ln w="19050">
              <a:solidFill>
                <a:srgbClr val="0000FF"/>
              </a:solidFill>
              <a:prstDash val="sysDash"/>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3264310" y="2743200"/>
              <a:ext cx="875890" cy="1327355"/>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0" name="Straight Arrow Connector 9"/>
            <p:cNvCxnSpPr/>
            <p:nvPr/>
          </p:nvCxnSpPr>
          <p:spPr>
            <a:xfrm>
              <a:off x="3856576" y="4116394"/>
              <a:ext cx="0" cy="2908119"/>
            </a:xfrm>
            <a:prstGeom prst="straightConnector1">
              <a:avLst/>
            </a:prstGeom>
            <a:ln w="22225">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61535" y="3207774"/>
              <a:ext cx="0" cy="3760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739080" y="3400730"/>
              <a:ext cx="4449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031175" y="3205320"/>
              <a:ext cx="0" cy="3760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816094" y="3398276"/>
              <a:ext cx="4449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8280" y="7084209"/>
              <a:ext cx="1221440" cy="1303056"/>
            </a:xfrm>
            <a:prstGeom prst="rect">
              <a:avLst/>
            </a:prstGeom>
            <a:noFill/>
          </p:spPr>
          <p:txBody>
            <a:bodyPr wrap="none" rtlCol="0">
              <a:spAutoFit/>
            </a:bodyPr>
            <a:lstStyle/>
            <a:p>
              <a:r>
                <a:rPr lang="en-US" sz="900" b="1" dirty="0" smtClean="0">
                  <a:solidFill>
                    <a:schemeClr val="bg1"/>
                  </a:solidFill>
                  <a:cs typeface="Times New Roman" panose="02020603050405020304" pitchFamily="18" charset="0"/>
                </a:rPr>
                <a:t>Cavity </a:t>
              </a:r>
            </a:p>
            <a:p>
              <a:r>
                <a:rPr lang="en-US" sz="900" b="1" dirty="0" smtClean="0">
                  <a:solidFill>
                    <a:schemeClr val="bg1"/>
                  </a:solidFill>
                  <a:cs typeface="Times New Roman" panose="02020603050405020304" pitchFamily="18" charset="0"/>
                </a:rPr>
                <a:t>wall</a:t>
              </a:r>
            </a:p>
            <a:p>
              <a:r>
                <a:rPr lang="en-US" sz="900" dirty="0" smtClean="0">
                  <a:solidFill>
                    <a:schemeClr val="bg1"/>
                  </a:solidFill>
                  <a:cs typeface="Times New Roman" panose="02020603050405020304" pitchFamily="18" charset="0"/>
                </a:rPr>
                <a:t>4 mm</a:t>
              </a:r>
              <a:endParaRPr lang="en-US" sz="900" dirty="0">
                <a:solidFill>
                  <a:schemeClr val="bg1"/>
                </a:solidFill>
                <a:cs typeface="Times New Roman" panose="02020603050405020304" pitchFamily="18" charset="0"/>
              </a:endParaRPr>
            </a:p>
          </p:txBody>
        </p:sp>
        <p:sp>
          <p:nvSpPr>
            <p:cNvPr id="16" name="TextBox 15"/>
            <p:cNvSpPr txBox="1"/>
            <p:nvPr/>
          </p:nvSpPr>
          <p:spPr>
            <a:xfrm>
              <a:off x="2013521" y="7060061"/>
              <a:ext cx="2130636" cy="947678"/>
            </a:xfrm>
            <a:prstGeom prst="rect">
              <a:avLst/>
            </a:prstGeom>
            <a:noFill/>
          </p:spPr>
          <p:txBody>
            <a:bodyPr wrap="square" rtlCol="0">
              <a:spAutoFit/>
            </a:bodyPr>
            <a:lstStyle/>
            <a:p>
              <a:pPr algn="ctr"/>
              <a:r>
                <a:rPr lang="en-US" sz="900" b="1" dirty="0" smtClean="0">
                  <a:cs typeface="Times New Roman" panose="02020603050405020304" pitchFamily="18" charset="0"/>
                </a:rPr>
                <a:t>He vessel </a:t>
              </a:r>
            </a:p>
            <a:p>
              <a:pPr algn="ctr"/>
              <a:r>
                <a:rPr lang="en-US" sz="900" b="1" dirty="0" smtClean="0">
                  <a:cs typeface="Times New Roman" panose="02020603050405020304" pitchFamily="18" charset="0"/>
                </a:rPr>
                <a:t>wall</a:t>
              </a:r>
            </a:p>
          </p:txBody>
        </p:sp>
        <p:sp>
          <p:nvSpPr>
            <p:cNvPr id="17" name="TextBox 16"/>
            <p:cNvSpPr txBox="1"/>
            <p:nvPr/>
          </p:nvSpPr>
          <p:spPr>
            <a:xfrm>
              <a:off x="2442704" y="8602066"/>
              <a:ext cx="2256686" cy="1303056"/>
            </a:xfrm>
            <a:prstGeom prst="rect">
              <a:avLst/>
            </a:prstGeom>
            <a:noFill/>
            <a:ln>
              <a:noFill/>
              <a:headEnd w="med" len="med"/>
              <a:tailEnd w="med" len="med"/>
            </a:ln>
          </p:spPr>
          <p:txBody>
            <a:bodyPr wrap="none" rtlCol="0">
              <a:spAutoFit/>
            </a:bodyPr>
            <a:lstStyle/>
            <a:p>
              <a:pPr algn="r"/>
              <a:r>
                <a:rPr lang="en-US" sz="900" b="1" dirty="0" smtClean="0">
                  <a:cs typeface="Times New Roman" panose="02020603050405020304" pitchFamily="18" charset="0"/>
                </a:rPr>
                <a:t>Adjacent beam </a:t>
              </a:r>
            </a:p>
            <a:p>
              <a:pPr algn="r"/>
              <a:r>
                <a:rPr lang="en-US" sz="900" b="1" dirty="0" smtClean="0">
                  <a:cs typeface="Times New Roman" panose="02020603050405020304" pitchFamily="18" charset="0"/>
                </a:rPr>
                <a:t>pipe wall</a:t>
              </a:r>
            </a:p>
            <a:p>
              <a:pPr algn="r"/>
              <a:r>
                <a:rPr lang="en-US" sz="900" dirty="0" smtClean="0">
                  <a:cs typeface="Times New Roman" panose="02020603050405020304" pitchFamily="18" charset="0"/>
                </a:rPr>
                <a:t>3 mm</a:t>
              </a:r>
            </a:p>
          </p:txBody>
        </p:sp>
        <p:cxnSp>
          <p:nvCxnSpPr>
            <p:cNvPr id="18" name="Straight Arrow Connector 17"/>
            <p:cNvCxnSpPr/>
            <p:nvPr/>
          </p:nvCxnSpPr>
          <p:spPr>
            <a:xfrm flipH="1">
              <a:off x="1968909" y="7670394"/>
              <a:ext cx="615985" cy="40417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031175" y="1025830"/>
              <a:ext cx="0" cy="23904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967270" y="1044538"/>
              <a:ext cx="0" cy="23904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68909" y="1117600"/>
              <a:ext cx="2069640" cy="0"/>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373157" y="9965501"/>
              <a:ext cx="0" cy="855877"/>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793858" y="10387316"/>
              <a:ext cx="1158598" cy="12247"/>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872948" y="10411723"/>
              <a:ext cx="1500209" cy="213405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8365771">
              <a:off x="2614396" y="11099247"/>
              <a:ext cx="1473341" cy="556252"/>
            </a:xfrm>
            <a:prstGeom prst="rect">
              <a:avLst/>
            </a:prstGeom>
            <a:noFill/>
          </p:spPr>
          <p:txBody>
            <a:bodyPr wrap="none" rtlCol="0">
              <a:spAutoFit/>
            </a:bodyPr>
            <a:lstStyle/>
            <a:p>
              <a:pPr algn="ctr"/>
              <a:r>
                <a:rPr lang="en-US" sz="900" dirty="0" smtClean="0">
                  <a:cs typeface="Times New Roman" panose="02020603050405020304" pitchFamily="18" charset="0"/>
                </a:rPr>
                <a:t>R 42mm</a:t>
              </a:r>
            </a:p>
          </p:txBody>
        </p:sp>
        <p:sp>
          <p:nvSpPr>
            <p:cNvPr id="26" name="TextBox 25"/>
            <p:cNvSpPr txBox="1"/>
            <p:nvPr/>
          </p:nvSpPr>
          <p:spPr>
            <a:xfrm>
              <a:off x="2337664" y="641282"/>
              <a:ext cx="1372091" cy="592297"/>
            </a:xfrm>
            <a:prstGeom prst="rect">
              <a:avLst/>
            </a:prstGeom>
            <a:noFill/>
          </p:spPr>
          <p:txBody>
            <a:bodyPr wrap="none" rtlCol="0">
              <a:spAutoFit/>
            </a:bodyPr>
            <a:lstStyle/>
            <a:p>
              <a:pPr algn="r"/>
              <a:r>
                <a:rPr lang="en-US" sz="900" dirty="0" smtClean="0">
                  <a:cs typeface="Times New Roman" panose="02020603050405020304" pitchFamily="18" charset="0"/>
                </a:rPr>
                <a:t>194 mm</a:t>
              </a:r>
            </a:p>
          </p:txBody>
        </p:sp>
        <p:cxnSp>
          <p:nvCxnSpPr>
            <p:cNvPr id="27" name="Straight Connector 26"/>
            <p:cNvCxnSpPr/>
            <p:nvPr/>
          </p:nvCxnSpPr>
          <p:spPr>
            <a:xfrm>
              <a:off x="3435629" y="1447800"/>
              <a:ext cx="0" cy="198720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61535" y="1661120"/>
              <a:ext cx="1474094" cy="0"/>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113616" y="1159256"/>
              <a:ext cx="1372091" cy="592297"/>
            </a:xfrm>
            <a:prstGeom prst="rect">
              <a:avLst/>
            </a:prstGeom>
            <a:noFill/>
          </p:spPr>
          <p:txBody>
            <a:bodyPr wrap="none" rtlCol="0">
              <a:spAutoFit/>
            </a:bodyPr>
            <a:lstStyle/>
            <a:p>
              <a:pPr algn="r"/>
              <a:r>
                <a:rPr lang="en-US" sz="900" dirty="0" smtClean="0">
                  <a:cs typeface="Times New Roman" panose="02020603050405020304" pitchFamily="18" charset="0"/>
                </a:rPr>
                <a:t>140 mm</a:t>
              </a:r>
            </a:p>
          </p:txBody>
        </p:sp>
        <p:cxnSp>
          <p:nvCxnSpPr>
            <p:cNvPr id="30" name="Straight Connector 29"/>
            <p:cNvCxnSpPr/>
            <p:nvPr/>
          </p:nvCxnSpPr>
          <p:spPr>
            <a:xfrm>
              <a:off x="986605" y="9390164"/>
              <a:ext cx="0" cy="198720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pic>
        <p:nvPicPr>
          <p:cNvPr id="6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73120" y="4139449"/>
            <a:ext cx="1937529" cy="2345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7" y="957349"/>
            <a:ext cx="4296123" cy="3293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0846" y="1011248"/>
            <a:ext cx="2119670" cy="2380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0" y="3967573"/>
            <a:ext cx="3200400" cy="2246769"/>
          </a:xfrm>
          <a:prstGeom prst="rect">
            <a:avLst/>
          </a:prstGeom>
          <a:noFill/>
        </p:spPr>
        <p:txBody>
          <a:bodyPr wrap="square" rtlCol="0">
            <a:spAutoFit/>
          </a:bodyPr>
          <a:lstStyle/>
          <a:p>
            <a:r>
              <a:rPr lang="en-US" sz="1400" dirty="0" smtClean="0">
                <a:solidFill>
                  <a:schemeClr val="tx2"/>
                </a:solidFill>
                <a:latin typeface="Century Gothic" panose="020B0502020202020204" pitchFamily="34" charset="0"/>
              </a:rPr>
              <a:t>Based on our experience with the </a:t>
            </a:r>
            <a:r>
              <a:rPr lang="en-US" sz="1400" dirty="0" err="1" smtClean="0">
                <a:solidFill>
                  <a:schemeClr val="tx2"/>
                </a:solidFill>
                <a:latin typeface="Century Gothic" panose="020B0502020202020204" pitchFamily="34" charset="0"/>
              </a:rPr>
              <a:t>PoP</a:t>
            </a:r>
            <a:r>
              <a:rPr lang="en-US" sz="1400" dirty="0" smtClean="0">
                <a:solidFill>
                  <a:schemeClr val="tx2"/>
                </a:solidFill>
                <a:latin typeface="Century Gothic" panose="020B0502020202020204" pitchFamily="34" charset="0"/>
              </a:rPr>
              <a:t> cavity, the cavity for SPS installation has been optimized into a more compact design with lower surface field.</a:t>
            </a:r>
          </a:p>
          <a:p>
            <a:endParaRPr lang="en-US" sz="1400" dirty="0">
              <a:solidFill>
                <a:schemeClr val="tx2"/>
              </a:solidFill>
              <a:latin typeface="Century Gothic" panose="020B0502020202020204" pitchFamily="34" charset="0"/>
            </a:endParaRPr>
          </a:p>
          <a:p>
            <a:r>
              <a:rPr lang="en-US" sz="1400" dirty="0" smtClean="0">
                <a:solidFill>
                  <a:schemeClr val="tx2"/>
                </a:solidFill>
                <a:latin typeface="Century Gothic" panose="020B0502020202020204" pitchFamily="34" charset="0"/>
              </a:rPr>
              <a:t>The cavity has capability of adopting the option of having helium vessel excluding the adjacent beam pipe.</a:t>
            </a:r>
            <a:endParaRPr lang="en-US" sz="1400"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474462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Cavity Parameters</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23</a:t>
            </a:fld>
            <a:endParaRPr lang="en-US"/>
          </a:p>
        </p:txBody>
      </p:sp>
      <p:graphicFrame>
        <p:nvGraphicFramePr>
          <p:cNvPr id="5" name="Content Placeholder 3"/>
          <p:cNvGraphicFramePr>
            <a:graphicFrameLocks/>
          </p:cNvGraphicFramePr>
          <p:nvPr>
            <p:extLst>
              <p:ext uri="{D42A27DB-BD31-4B8C-83A1-F6EECF244321}">
                <p14:modId xmlns:p14="http://schemas.microsoft.com/office/powerpoint/2010/main" val="359728157"/>
              </p:ext>
            </p:extLst>
          </p:nvPr>
        </p:nvGraphicFramePr>
        <p:xfrm>
          <a:off x="834189" y="1447800"/>
          <a:ext cx="5638800" cy="4175759"/>
        </p:xfrm>
        <a:graphic>
          <a:graphicData uri="http://schemas.openxmlformats.org/drawingml/2006/table">
            <a:tbl>
              <a:tblPr firstRow="1" bandRow="1">
                <a:tableStyleId>{5C22544A-7EE6-4342-B048-85BDC9FD1C3A}</a:tableStyleId>
              </a:tblPr>
              <a:tblGrid>
                <a:gridCol w="3135007"/>
                <a:gridCol w="846016"/>
                <a:gridCol w="664752"/>
                <a:gridCol w="993025"/>
              </a:tblGrid>
              <a:tr h="142702">
                <a:tc gridSpan="4">
                  <a:txBody>
                    <a:bodyPr/>
                    <a:lstStyle/>
                    <a:p>
                      <a:pPr algn="l"/>
                      <a:r>
                        <a:rPr lang="en-US" sz="1400" b="0" i="0" dirty="0" smtClean="0">
                          <a:solidFill>
                            <a:srgbClr val="002060"/>
                          </a:solidFill>
                          <a:effectLst>
                            <a:outerShdw blurRad="38100" dist="38100" dir="2700000" algn="tl">
                              <a:srgbClr val="000000">
                                <a:alpha val="43137"/>
                              </a:srgbClr>
                            </a:outerShdw>
                          </a:effectLst>
                        </a:rPr>
                        <a:t>MODES</a:t>
                      </a:r>
                      <a:endParaRPr lang="en-US" sz="1400" b="0" i="0" dirty="0">
                        <a:solidFill>
                          <a:srgbClr val="002060"/>
                        </a:solidFill>
                        <a:effectLst>
                          <a:outerShdw blurRad="38100" dist="38100" dir="2700000" algn="tl">
                            <a:srgbClr val="000000">
                              <a:alpha val="43137"/>
                            </a:srgbClr>
                          </a:outerShdw>
                        </a:effectLst>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80203">
                <a:tc>
                  <a:txBody>
                    <a:bodyPr/>
                    <a:lstStyle/>
                    <a:p>
                      <a:r>
                        <a:rPr lang="en-US" sz="1400" i="1" baseline="0" dirty="0" smtClean="0">
                          <a:solidFill>
                            <a:srgbClr val="002060"/>
                          </a:solidFill>
                        </a:rPr>
                        <a:t>Fundamental frequency </a:t>
                      </a:r>
                    </a:p>
                    <a:p>
                      <a:r>
                        <a:rPr lang="en-US" sz="1400" i="1" baseline="0" dirty="0" smtClean="0">
                          <a:solidFill>
                            <a:srgbClr val="002060"/>
                          </a:solidFill>
                        </a:rPr>
                        <a:t>(crab mode frequency)</a:t>
                      </a:r>
                      <a:endParaRPr lang="en-US" sz="14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smtClean="0">
                          <a:solidFill>
                            <a:srgbClr val="002060"/>
                          </a:solidFill>
                        </a:rPr>
                        <a:t>f</a:t>
                      </a:r>
                      <a:r>
                        <a:rPr lang="en-US" sz="1400" baseline="-25000" dirty="0" smtClean="0">
                          <a:solidFill>
                            <a:srgbClr val="002060"/>
                          </a:solidFill>
                        </a:rPr>
                        <a:t>0</a:t>
                      </a:r>
                      <a:endParaRPr lang="en-US" sz="1400" baseline="-250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smtClean="0">
                          <a:solidFill>
                            <a:srgbClr val="002060"/>
                          </a:solidFill>
                        </a:rPr>
                        <a:t>400</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smtClean="0">
                          <a:solidFill>
                            <a:srgbClr val="002060"/>
                          </a:solidFill>
                        </a:rPr>
                        <a:t>MHz</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r>
                        <a:rPr lang="en-US" sz="1400" i="1" dirty="0" smtClean="0">
                          <a:solidFill>
                            <a:srgbClr val="002060"/>
                          </a:solidFill>
                        </a:rPr>
                        <a:t>First</a:t>
                      </a:r>
                      <a:r>
                        <a:rPr lang="en-US" sz="1400" i="1" baseline="0" dirty="0" smtClean="0">
                          <a:solidFill>
                            <a:srgbClr val="002060"/>
                          </a:solidFill>
                        </a:rPr>
                        <a:t> HOM frequency</a:t>
                      </a:r>
                      <a:endParaRPr lang="en-US" sz="14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smtClean="0">
                          <a:solidFill>
                            <a:srgbClr val="002060"/>
                          </a:solidFill>
                        </a:rPr>
                        <a:t>f</a:t>
                      </a:r>
                      <a:r>
                        <a:rPr lang="en-US" sz="1400" baseline="-25000" dirty="0" smtClean="0">
                          <a:solidFill>
                            <a:srgbClr val="002060"/>
                          </a:solidFill>
                        </a:rPr>
                        <a:t>1</a:t>
                      </a:r>
                      <a:endParaRPr lang="en-US" sz="1400" baseline="-250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smtClean="0">
                          <a:solidFill>
                            <a:srgbClr val="002060"/>
                          </a:solidFill>
                        </a:rPr>
                        <a:t>580</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smtClean="0">
                          <a:solidFill>
                            <a:srgbClr val="002060"/>
                          </a:solidFill>
                        </a:rPr>
                        <a:t>MHz</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smtClean="0">
                          <a:solidFill>
                            <a:srgbClr val="002060"/>
                          </a:solidFill>
                          <a:effectLst>
                            <a:outerShdw blurRad="38100" dist="38100" dir="2700000" algn="tl">
                              <a:srgbClr val="000000">
                                <a:alpha val="43137"/>
                              </a:srgbClr>
                            </a:outerShdw>
                          </a:effectLst>
                        </a:rPr>
                        <a:t>FIGURES OF</a:t>
                      </a:r>
                      <a:r>
                        <a:rPr lang="en-US" sz="1400" b="0" i="0" baseline="0" dirty="0" smtClean="0">
                          <a:solidFill>
                            <a:srgbClr val="002060"/>
                          </a:solidFill>
                          <a:effectLst>
                            <a:outerShdw blurRad="38100" dist="38100" dir="2700000" algn="tl">
                              <a:srgbClr val="000000">
                                <a:alpha val="43137"/>
                              </a:srgbClr>
                            </a:outerShdw>
                          </a:effectLst>
                        </a:rPr>
                        <a:t> MERIT</a:t>
                      </a:r>
                      <a:endParaRPr lang="en-US" sz="1400" b="0" i="0" dirty="0" smtClean="0">
                        <a:solidFill>
                          <a:srgbClr val="002060"/>
                        </a:solidFill>
                        <a:effectLst>
                          <a:outerShdw blurRad="38100" dist="38100" dir="2700000" algn="tl">
                            <a:srgbClr val="000000">
                              <a:alpha val="43137"/>
                            </a:srgbClr>
                          </a:outerShdw>
                        </a:effectLst>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r>
                        <a:rPr lang="en-US" sz="1400" i="1" dirty="0" smtClean="0">
                          <a:solidFill>
                            <a:srgbClr val="002060"/>
                          </a:solidFill>
                        </a:rPr>
                        <a:t>Transversal R/Q</a:t>
                      </a:r>
                      <a:endParaRPr lang="en-US" sz="14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err="1" smtClean="0">
                          <a:solidFill>
                            <a:srgbClr val="002060"/>
                          </a:solidFill>
                        </a:rPr>
                        <a:t>R</a:t>
                      </a:r>
                      <a:r>
                        <a:rPr lang="en-US" sz="1400" baseline="-25000" dirty="0" err="1" smtClean="0">
                          <a:solidFill>
                            <a:srgbClr val="002060"/>
                          </a:solidFill>
                        </a:rPr>
                        <a:t>t</a:t>
                      </a:r>
                      <a:r>
                        <a:rPr lang="en-US" sz="1400" dirty="0" smtClean="0">
                          <a:solidFill>
                            <a:srgbClr val="002060"/>
                          </a:solidFill>
                        </a:rPr>
                        <a:t>/Q</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smtClean="0">
                          <a:solidFill>
                            <a:srgbClr val="002060"/>
                          </a:solidFill>
                        </a:rPr>
                        <a:t>430</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smtClean="0">
                          <a:solidFill>
                            <a:srgbClr val="002060"/>
                          </a:solidFill>
                        </a:rPr>
                        <a:t>Ohm</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r>
                        <a:rPr lang="en-US" sz="1400" i="1" dirty="0" smtClean="0">
                          <a:solidFill>
                            <a:srgbClr val="002060"/>
                          </a:solidFill>
                        </a:rPr>
                        <a:t>Geometry factor</a:t>
                      </a:r>
                      <a:endParaRPr lang="en-US" sz="14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smtClean="0">
                          <a:solidFill>
                            <a:srgbClr val="002060"/>
                          </a:solidFill>
                        </a:rPr>
                        <a:t>G</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smtClean="0">
                          <a:solidFill>
                            <a:srgbClr val="002060"/>
                          </a:solidFill>
                        </a:rPr>
                        <a:t>89</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smtClean="0">
                          <a:solidFill>
                            <a:srgbClr val="002060"/>
                          </a:solidFill>
                        </a:rPr>
                        <a:t>Ohm</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gridSpan="4">
                  <a:txBody>
                    <a:bodyPr/>
                    <a:lstStyle/>
                    <a:p>
                      <a:pPr algn="l"/>
                      <a:r>
                        <a:rPr lang="en-US" sz="1400" i="0" dirty="0" smtClean="0">
                          <a:solidFill>
                            <a:srgbClr val="002060"/>
                          </a:solidFill>
                          <a:effectLst>
                            <a:outerShdw blurRad="38100" dist="38100" dir="2700000" algn="tl">
                              <a:srgbClr val="000000">
                                <a:alpha val="43137"/>
                              </a:srgbClr>
                            </a:outerShdw>
                          </a:effectLst>
                        </a:rPr>
                        <a:t>FIELDS</a:t>
                      </a:r>
                      <a:endParaRPr lang="en-US" sz="1400" i="1" dirty="0">
                        <a:solidFill>
                          <a:srgbClr val="002060"/>
                        </a:solidFill>
                        <a:effectLst>
                          <a:outerShdw blurRad="38100" dist="38100" dir="2700000" algn="tl">
                            <a:srgbClr val="000000">
                              <a:alpha val="43137"/>
                            </a:srgbClr>
                          </a:outerShdw>
                        </a:effectLst>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r>
                        <a:rPr lang="en-US" sz="1400" i="1" dirty="0" smtClean="0">
                          <a:solidFill>
                            <a:srgbClr val="002060"/>
                          </a:solidFill>
                        </a:rPr>
                        <a:t>Maximum peak surface electric field*</a:t>
                      </a:r>
                      <a:endParaRPr lang="en-US" sz="14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err="1" smtClean="0">
                          <a:solidFill>
                            <a:srgbClr val="002060"/>
                          </a:solidFill>
                        </a:rPr>
                        <a:t>E</a:t>
                      </a:r>
                      <a:r>
                        <a:rPr lang="en-US" sz="1400" i="0" baseline="-25000" dirty="0" err="1" smtClean="0">
                          <a:solidFill>
                            <a:srgbClr val="002060"/>
                          </a:solidFill>
                        </a:rPr>
                        <a:t>max</a:t>
                      </a:r>
                      <a:endParaRPr lang="en-US" sz="1400" i="0" baseline="-250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smtClean="0">
                          <a:solidFill>
                            <a:srgbClr val="002060"/>
                          </a:solidFill>
                        </a:rPr>
                        <a:t>40.7</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smtClean="0">
                          <a:solidFill>
                            <a:srgbClr val="002060"/>
                          </a:solidFill>
                        </a:rPr>
                        <a:t>MV/m</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r>
                        <a:rPr lang="en-US" sz="1400" i="1" dirty="0" smtClean="0">
                          <a:solidFill>
                            <a:srgbClr val="002060"/>
                          </a:solidFill>
                        </a:rPr>
                        <a:t>Maximum peak surface</a:t>
                      </a:r>
                      <a:r>
                        <a:rPr lang="en-US" sz="1400" i="1" baseline="0" dirty="0" smtClean="0">
                          <a:solidFill>
                            <a:srgbClr val="002060"/>
                          </a:solidFill>
                        </a:rPr>
                        <a:t> magnetic field*</a:t>
                      </a:r>
                      <a:endParaRPr lang="en-US" sz="14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err="1" smtClean="0">
                          <a:solidFill>
                            <a:srgbClr val="002060"/>
                          </a:solidFill>
                        </a:rPr>
                        <a:t>H</a:t>
                      </a:r>
                      <a:r>
                        <a:rPr lang="en-US" sz="1400" i="0" baseline="-25000" dirty="0" err="1" smtClean="0">
                          <a:solidFill>
                            <a:srgbClr val="002060"/>
                          </a:solidFill>
                        </a:rPr>
                        <a:t>max</a:t>
                      </a:r>
                      <a:endParaRPr lang="en-US" sz="1400" i="0" baseline="-250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smtClean="0">
                          <a:solidFill>
                            <a:srgbClr val="002060"/>
                          </a:solidFill>
                        </a:rPr>
                        <a:t>70.9</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err="1" smtClean="0">
                          <a:solidFill>
                            <a:srgbClr val="002060"/>
                          </a:solidFill>
                        </a:rPr>
                        <a:t>mT</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r>
                        <a:rPr lang="en-US" sz="1400" i="1" dirty="0" smtClean="0">
                          <a:solidFill>
                            <a:srgbClr val="002060"/>
                          </a:solidFill>
                        </a:rPr>
                        <a:t>Deflecting Gradient*</a:t>
                      </a:r>
                      <a:endParaRPr lang="en-US" sz="14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err="1" smtClean="0">
                          <a:solidFill>
                            <a:srgbClr val="002060"/>
                          </a:solidFill>
                        </a:rPr>
                        <a:t>V</a:t>
                      </a:r>
                      <a:r>
                        <a:rPr lang="en-US" sz="1400" i="0" baseline="-25000" dirty="0" err="1" smtClean="0">
                          <a:solidFill>
                            <a:srgbClr val="002060"/>
                          </a:solidFill>
                        </a:rPr>
                        <a:t>t</a:t>
                      </a:r>
                      <a:r>
                        <a:rPr lang="en-US" sz="1400" i="0" baseline="0" dirty="0" smtClean="0">
                          <a:solidFill>
                            <a:srgbClr val="002060"/>
                          </a:solidFill>
                        </a:rPr>
                        <a:t>/</a:t>
                      </a:r>
                      <a:r>
                        <a:rPr lang="en-US" sz="1400" i="0" baseline="0" dirty="0" err="1" smtClean="0">
                          <a:solidFill>
                            <a:srgbClr val="002060"/>
                          </a:solidFill>
                        </a:rPr>
                        <a:t>L</a:t>
                      </a:r>
                      <a:r>
                        <a:rPr lang="en-US" sz="1400" i="0" baseline="-25000" dirty="0" err="1" smtClean="0">
                          <a:solidFill>
                            <a:srgbClr val="002060"/>
                          </a:solidFill>
                        </a:rPr>
                        <a:t>cavity</a:t>
                      </a:r>
                      <a:endParaRPr lang="en-US" sz="1400" i="0" baseline="-250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smtClean="0">
                          <a:solidFill>
                            <a:srgbClr val="002060"/>
                          </a:solidFill>
                        </a:rPr>
                        <a:t>9.5</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smtClean="0">
                          <a:solidFill>
                            <a:srgbClr val="002060"/>
                          </a:solidFill>
                        </a:rPr>
                        <a:t>MV/m</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gridSpan="4">
                  <a:txBody>
                    <a:bodyPr/>
                    <a:lstStyle/>
                    <a:p>
                      <a:pPr algn="l"/>
                      <a:r>
                        <a:rPr lang="en-US" sz="1400" i="0" dirty="0" smtClean="0">
                          <a:solidFill>
                            <a:srgbClr val="002060"/>
                          </a:solidFill>
                          <a:effectLst>
                            <a:outerShdw blurRad="38100" dist="38100" dir="2700000" algn="tl">
                              <a:srgbClr val="000000">
                                <a:alpha val="43137"/>
                              </a:srgbClr>
                            </a:outerShdw>
                          </a:effectLst>
                        </a:rPr>
                        <a:t>OTHER</a:t>
                      </a:r>
                      <a:endParaRPr lang="en-US" sz="1400" i="0" dirty="0">
                        <a:solidFill>
                          <a:srgbClr val="002060"/>
                        </a:solidFill>
                        <a:effectLst>
                          <a:outerShdw blurRad="38100" dist="38100" dir="2700000" algn="tl">
                            <a:srgbClr val="000000">
                              <a:alpha val="43137"/>
                            </a:srgbClr>
                          </a:outerShdw>
                        </a:effectLst>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r>
                        <a:rPr lang="en-US" sz="1400" i="1" dirty="0" smtClean="0">
                          <a:solidFill>
                            <a:srgbClr val="002060"/>
                          </a:solidFill>
                        </a:rPr>
                        <a:t>Field</a:t>
                      </a:r>
                      <a:r>
                        <a:rPr lang="en-US" sz="1400" i="1" baseline="0" dirty="0" smtClean="0">
                          <a:solidFill>
                            <a:srgbClr val="002060"/>
                          </a:solidFill>
                        </a:rPr>
                        <a:t> center offset</a:t>
                      </a:r>
                      <a:endParaRPr lang="en-US" sz="14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aseline="0" dirty="0" smtClean="0">
                          <a:solidFill>
                            <a:srgbClr val="002060"/>
                          </a:solidFill>
                          <a:latin typeface="Cambria Math"/>
                          <a:ea typeface="Cambria Math"/>
                        </a:rPr>
                        <a:t>𝒪</a:t>
                      </a:r>
                      <a:r>
                        <a:rPr lang="en-US" sz="1400" baseline="-25000" dirty="0" smtClean="0">
                          <a:solidFill>
                            <a:srgbClr val="002060"/>
                          </a:solidFill>
                        </a:rPr>
                        <a:t>field</a:t>
                      </a:r>
                      <a:r>
                        <a:rPr lang="en-US" sz="1400" dirty="0" smtClean="0">
                          <a:solidFill>
                            <a:srgbClr val="002060"/>
                          </a:solidFill>
                        </a:rPr>
                        <a:t> </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smtClean="0">
                          <a:solidFill>
                            <a:srgbClr val="002060"/>
                          </a:solidFill>
                        </a:rPr>
                        <a:t>0.22</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smtClean="0">
                          <a:solidFill>
                            <a:srgbClr val="002060"/>
                          </a:solidFill>
                        </a:rPr>
                        <a:t>mm</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r>
                        <a:rPr lang="en-US" sz="1400" i="1" dirty="0" smtClean="0">
                          <a:solidFill>
                            <a:srgbClr val="002060"/>
                          </a:solidFill>
                        </a:rPr>
                        <a:t>Stored energy*</a:t>
                      </a:r>
                      <a:endParaRPr lang="en-US" sz="1400" i="1"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smtClean="0">
                          <a:solidFill>
                            <a:srgbClr val="002060"/>
                          </a:solidFill>
                        </a:rPr>
                        <a:t>U</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smtClean="0">
                          <a:solidFill>
                            <a:srgbClr val="002060"/>
                          </a:solidFill>
                        </a:rPr>
                        <a:t>10</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smtClean="0">
                          <a:solidFill>
                            <a:srgbClr val="002060"/>
                          </a:solidFill>
                        </a:rPr>
                        <a:t>J</a:t>
                      </a:r>
                      <a:endParaRPr lang="en-US" sz="1400" dirty="0">
                        <a:solidFill>
                          <a:srgbClr val="002060"/>
                        </a:solidFill>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9178" y="2398100"/>
            <a:ext cx="980392" cy="1605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982058" y="2057400"/>
            <a:ext cx="1207382" cy="338554"/>
          </a:xfrm>
          <a:prstGeom prst="rect">
            <a:avLst/>
          </a:prstGeom>
          <a:noFill/>
        </p:spPr>
        <p:txBody>
          <a:bodyPr wrap="none" rtlCol="0">
            <a:spAutoFit/>
          </a:bodyPr>
          <a:lstStyle/>
          <a:p>
            <a:r>
              <a:rPr lang="en-US" sz="1600" i="1" u="sng" dirty="0" smtClean="0">
                <a:effectLst>
                  <a:outerShdw blurRad="38100" dist="38100" dir="2700000" algn="tl">
                    <a:srgbClr val="000000">
                      <a:alpha val="43137"/>
                    </a:srgbClr>
                  </a:outerShdw>
                </a:effectLst>
              </a:rPr>
              <a:t>Electric field</a:t>
            </a:r>
            <a:endParaRPr lang="en-US" sz="1600" i="1" u="sng" dirty="0">
              <a:effectLst>
                <a:outerShdw blurRad="38100" dist="38100" dir="2700000" algn="tl">
                  <a:srgbClr val="000000">
                    <a:alpha val="43137"/>
                  </a:srgbClr>
                </a:outerShdw>
              </a:effectLst>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4596766"/>
            <a:ext cx="865532" cy="1510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982058" y="4208834"/>
            <a:ext cx="1379417" cy="338554"/>
          </a:xfrm>
          <a:prstGeom prst="rect">
            <a:avLst/>
          </a:prstGeom>
          <a:noFill/>
        </p:spPr>
        <p:txBody>
          <a:bodyPr wrap="none" rtlCol="0">
            <a:spAutoFit/>
          </a:bodyPr>
          <a:lstStyle/>
          <a:p>
            <a:r>
              <a:rPr lang="en-US" sz="1600" i="1" u="sng" dirty="0" smtClean="0">
                <a:effectLst>
                  <a:outerShdw blurRad="38100" dist="38100" dir="2700000" algn="tl">
                    <a:srgbClr val="000000">
                      <a:alpha val="43137"/>
                    </a:srgbClr>
                  </a:outerShdw>
                </a:effectLst>
              </a:rPr>
              <a:t>Magnetic field</a:t>
            </a:r>
            <a:endParaRPr lang="en-US" sz="1600" i="1" u="sng" dirty="0">
              <a:effectLst>
                <a:outerShdw blurRad="38100" dist="38100" dir="2700000" algn="tl">
                  <a:srgbClr val="000000">
                    <a:alpha val="43137"/>
                  </a:srgbClr>
                </a:outerShdw>
              </a:effectLst>
            </a:endParaRPr>
          </a:p>
        </p:txBody>
      </p:sp>
      <p:sp>
        <p:nvSpPr>
          <p:cNvPr id="10" name="TextBox 9"/>
          <p:cNvSpPr txBox="1"/>
          <p:nvPr/>
        </p:nvSpPr>
        <p:spPr>
          <a:xfrm>
            <a:off x="7356340" y="1371600"/>
            <a:ext cx="630851" cy="461665"/>
          </a:xfrm>
          <a:prstGeom prst="rect">
            <a:avLst/>
          </a:prstGeom>
          <a:noFill/>
          <a:ln>
            <a:solidFill>
              <a:schemeClr val="tx1"/>
            </a:solidFill>
          </a:ln>
        </p:spPr>
        <p:txBody>
          <a:bodyPr wrap="square" rtlCol="0">
            <a:spAutoFit/>
          </a:bodyPr>
          <a:lstStyle/>
          <a:p>
            <a:r>
              <a:rPr lang="en-US" i="1" dirty="0" smtClean="0">
                <a:effectLst>
                  <a:outerShdw blurRad="38100" dist="38100" dir="2700000" algn="tl">
                    <a:srgbClr val="000000">
                      <a:alpha val="43137"/>
                    </a:srgbClr>
                  </a:outerShdw>
                </a:effectLst>
              </a:rPr>
              <a:t>f(0)</a:t>
            </a:r>
            <a:endParaRPr lang="en-US" i="1" dirty="0">
              <a:effectLst>
                <a:outerShdw blurRad="38100" dist="38100" dir="2700000" algn="tl">
                  <a:srgbClr val="000000">
                    <a:alpha val="43137"/>
                  </a:srgbClr>
                </a:outerShdw>
              </a:effectLst>
            </a:endParaRPr>
          </a:p>
        </p:txBody>
      </p:sp>
      <p:sp>
        <p:nvSpPr>
          <p:cNvPr id="3" name="TextBox 2"/>
          <p:cNvSpPr txBox="1"/>
          <p:nvPr/>
        </p:nvSpPr>
        <p:spPr>
          <a:xfrm>
            <a:off x="838200" y="5867400"/>
            <a:ext cx="5638800" cy="338554"/>
          </a:xfrm>
          <a:prstGeom prst="rect">
            <a:avLst/>
          </a:prstGeom>
          <a:noFill/>
        </p:spPr>
        <p:txBody>
          <a:bodyPr wrap="square" rtlCol="0">
            <a:spAutoFit/>
          </a:bodyPr>
          <a:lstStyle/>
          <a:p>
            <a:r>
              <a:rPr lang="en-US" sz="1600" dirty="0" smtClean="0">
                <a:solidFill>
                  <a:schemeClr val="tx2"/>
                </a:solidFill>
                <a:latin typeface="Century Gothic" panose="020B0502020202020204" pitchFamily="34" charset="0"/>
              </a:rPr>
              <a:t>* For deflection voltage of 3.34 MV</a:t>
            </a:r>
            <a:endParaRPr lang="en-US" sz="1600"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36817478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24</a:t>
            </a:fld>
            <a:endParaRPr lang="en-US"/>
          </a:p>
        </p:txBody>
      </p:sp>
      <p:sp>
        <p:nvSpPr>
          <p:cNvPr id="5" name="Title 1"/>
          <p:cNvSpPr>
            <a:spLocks noGrp="1"/>
          </p:cNvSpPr>
          <p:nvPr>
            <p:ph type="title"/>
          </p:nvPr>
        </p:nvSpPr>
        <p:spPr>
          <a:xfrm>
            <a:off x="304800" y="438845"/>
            <a:ext cx="8229600" cy="1143000"/>
          </a:xfrm>
        </p:spPr>
        <p:txBody>
          <a:bodyPr/>
          <a:lstStyle/>
          <a:p>
            <a:r>
              <a:rPr lang="en-US" dirty="0" smtClean="0"/>
              <a:t>Improvement in SPS Design</a:t>
            </a:r>
            <a:endParaRPr lang="en-US" dirty="0"/>
          </a:p>
        </p:txBody>
      </p:sp>
      <p:sp>
        <p:nvSpPr>
          <p:cNvPr id="7" name="TextBox 6"/>
          <p:cNvSpPr txBox="1"/>
          <p:nvPr/>
        </p:nvSpPr>
        <p:spPr>
          <a:xfrm>
            <a:off x="5378837" y="4800600"/>
            <a:ext cx="3526359" cy="116955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171450" indent="-171450" algn="ctr">
              <a:buFont typeface="Wingdings" pitchFamily="2" charset="2"/>
              <a:buChar char="à"/>
            </a:pPr>
            <a:r>
              <a:rPr lang="en-US" sz="1400" dirty="0" smtClean="0">
                <a:latin typeface="Century Gothic" panose="020B0502020202020204" pitchFamily="34" charset="0"/>
              </a:rPr>
              <a:t> Quench </a:t>
            </a:r>
            <a:r>
              <a:rPr lang="en-US" sz="1400" dirty="0">
                <a:latin typeface="Century Gothic" panose="020B0502020202020204" pitchFamily="34" charset="0"/>
              </a:rPr>
              <a:t>for </a:t>
            </a:r>
            <a:r>
              <a:rPr lang="en-US" sz="1400" b="1" dirty="0">
                <a:latin typeface="Century Gothic" panose="020B0502020202020204" pitchFamily="34" charset="0"/>
              </a:rPr>
              <a:t>SPS DQWCC extrapolated</a:t>
            </a:r>
            <a:r>
              <a:rPr lang="en-US" sz="1400" dirty="0">
                <a:latin typeface="Century Gothic" panose="020B0502020202020204" pitchFamily="34" charset="0"/>
              </a:rPr>
              <a:t> to </a:t>
            </a:r>
            <a:endParaRPr lang="en-US" sz="1400" dirty="0" smtClean="0">
              <a:latin typeface="Century Gothic" panose="020B0502020202020204" pitchFamily="34" charset="0"/>
            </a:endParaRPr>
          </a:p>
          <a:p>
            <a:pPr algn="ctr"/>
            <a:r>
              <a:rPr lang="en-US" sz="1400" dirty="0" smtClean="0">
                <a:latin typeface="Century Gothic" panose="020B0502020202020204" pitchFamily="34" charset="0"/>
              </a:rPr>
              <a:t>About</a:t>
            </a:r>
            <a:r>
              <a:rPr lang="en-US" sz="1400" dirty="0">
                <a:latin typeface="Century Gothic" panose="020B0502020202020204" pitchFamily="34" charset="0"/>
              </a:rPr>
              <a:t> </a:t>
            </a:r>
            <a:r>
              <a:rPr lang="en-US" sz="1400" b="1" dirty="0" smtClean="0">
                <a:latin typeface="Century Gothic" panose="020B0502020202020204" pitchFamily="34" charset="0"/>
              </a:rPr>
              <a:t>5.2 </a:t>
            </a:r>
            <a:r>
              <a:rPr lang="en-US" sz="1400" b="1" dirty="0">
                <a:latin typeface="Century Gothic" panose="020B0502020202020204" pitchFamily="34" charset="0"/>
              </a:rPr>
              <a:t>MV</a:t>
            </a:r>
            <a:r>
              <a:rPr lang="en-US" sz="1400" dirty="0">
                <a:latin typeface="Century Gothic" panose="020B0502020202020204" pitchFamily="34" charset="0"/>
              </a:rPr>
              <a:t> deflecting voltage using the measured quench voltage of the demo cavity (~ </a:t>
            </a:r>
            <a:r>
              <a:rPr lang="en-US" sz="1400" dirty="0" smtClean="0">
                <a:latin typeface="Century Gothic" panose="020B0502020202020204" pitchFamily="34" charset="0"/>
              </a:rPr>
              <a:t>14% </a:t>
            </a:r>
            <a:r>
              <a:rPr lang="en-US" sz="1400" dirty="0">
                <a:latin typeface="Century Gothic" panose="020B0502020202020204" pitchFamily="34" charset="0"/>
              </a:rPr>
              <a:t>higher voltage).</a:t>
            </a:r>
            <a:endParaRPr lang="en-US" sz="1400" i="1" dirty="0" smtClean="0">
              <a:latin typeface="Century Gothic" panose="020B0502020202020204" pitchFamily="34" charset="0"/>
            </a:endParaRPr>
          </a:p>
        </p:txBody>
      </p:sp>
      <p:sp>
        <p:nvSpPr>
          <p:cNvPr id="8" name="TextBox 7"/>
          <p:cNvSpPr txBox="1"/>
          <p:nvPr/>
        </p:nvSpPr>
        <p:spPr>
          <a:xfrm>
            <a:off x="5410198" y="2286000"/>
            <a:ext cx="3494998" cy="2031325"/>
          </a:xfrm>
          <a:prstGeom prst="rect">
            <a:avLst/>
          </a:prstGeom>
          <a:noFill/>
        </p:spPr>
        <p:txBody>
          <a:bodyPr wrap="square" rtlCol="0">
            <a:spAutoFit/>
          </a:bodyPr>
          <a:lstStyle/>
          <a:p>
            <a:r>
              <a:rPr lang="en-US" sz="1800" dirty="0" smtClean="0">
                <a:latin typeface="Century Gothic" panose="020B0502020202020204" pitchFamily="34" charset="0"/>
              </a:rPr>
              <a:t>The FPC port diameter was determined by CERN according to the cooling needed for the coupler. Then all ports were selected to be at the same dimension to minimize the field asymmetry. </a:t>
            </a:r>
            <a:endParaRPr lang="en-US" sz="1800" dirty="0">
              <a:latin typeface="Century Gothic" panose="020B0502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5067447" cy="4446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246869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62344" y="3352800"/>
            <a:ext cx="4418818" cy="2743200"/>
          </a:xfrm>
          <a:prstGeom prst="rect">
            <a:avLst/>
          </a:prstGeom>
        </p:spPr>
      </p:pic>
      <p:pic>
        <p:nvPicPr>
          <p:cNvPr id="10" name="Picture 9"/>
          <p:cNvPicPr>
            <a:picLocks noChangeAspect="1"/>
          </p:cNvPicPr>
          <p:nvPr/>
        </p:nvPicPr>
        <p:blipFill rotWithShape="1">
          <a:blip r:embed="rId3"/>
          <a:srcRect t="47707"/>
          <a:stretch/>
        </p:blipFill>
        <p:spPr>
          <a:xfrm>
            <a:off x="7162800" y="1600200"/>
            <a:ext cx="1578467" cy="1458005"/>
          </a:xfrm>
          <a:prstGeom prst="rect">
            <a:avLst/>
          </a:prstGeom>
        </p:spPr>
      </p:pic>
      <p:sp>
        <p:nvSpPr>
          <p:cNvPr id="2" name="Title 1"/>
          <p:cNvSpPr>
            <a:spLocks noGrp="1"/>
          </p:cNvSpPr>
          <p:nvPr>
            <p:ph type="title"/>
          </p:nvPr>
        </p:nvSpPr>
        <p:spPr>
          <a:xfrm>
            <a:off x="764993" y="228600"/>
            <a:ext cx="6648465" cy="1143000"/>
          </a:xfrm>
        </p:spPr>
        <p:txBody>
          <a:bodyPr/>
          <a:lstStyle/>
          <a:p>
            <a:r>
              <a:rPr lang="en-US" dirty="0" smtClean="0"/>
              <a:t>Multipacting</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25</a:t>
            </a:fld>
            <a:endParaRPr lang="en-US"/>
          </a:p>
        </p:txBody>
      </p:sp>
      <p:pic>
        <p:nvPicPr>
          <p:cNvPr id="6" name="Picture 5"/>
          <p:cNvPicPr>
            <a:picLocks noChangeAspect="1"/>
          </p:cNvPicPr>
          <p:nvPr/>
        </p:nvPicPr>
        <p:blipFill>
          <a:blip r:embed="rId4"/>
          <a:stretch>
            <a:fillRect/>
          </a:stretch>
        </p:blipFill>
        <p:spPr>
          <a:xfrm>
            <a:off x="133955" y="3358571"/>
            <a:ext cx="4496305" cy="2741440"/>
          </a:xfrm>
          <a:prstGeom prst="rect">
            <a:avLst/>
          </a:prstGeom>
        </p:spPr>
      </p:pic>
      <p:pic>
        <p:nvPicPr>
          <p:cNvPr id="7" name="Picture 6"/>
          <p:cNvPicPr>
            <a:picLocks noChangeAspect="1"/>
          </p:cNvPicPr>
          <p:nvPr/>
        </p:nvPicPr>
        <p:blipFill rotWithShape="1">
          <a:blip r:embed="rId5"/>
          <a:srcRect t="47043"/>
          <a:stretch/>
        </p:blipFill>
        <p:spPr>
          <a:xfrm rot="10800000">
            <a:off x="834187" y="1421009"/>
            <a:ext cx="2133600" cy="1586886"/>
          </a:xfrm>
          <a:prstGeom prst="rect">
            <a:avLst/>
          </a:prstGeom>
        </p:spPr>
      </p:pic>
      <p:cxnSp>
        <p:nvCxnSpPr>
          <p:cNvPr id="8" name="Straight Arrow Connector 7"/>
          <p:cNvCxnSpPr/>
          <p:nvPr/>
        </p:nvCxnSpPr>
        <p:spPr>
          <a:xfrm flipV="1">
            <a:off x="6934200" y="2590800"/>
            <a:ext cx="1143000" cy="2438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362201" y="2209800"/>
            <a:ext cx="533399" cy="2971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229433" y="1421009"/>
            <a:ext cx="3828134" cy="1754326"/>
          </a:xfrm>
          <a:prstGeom prst="rect">
            <a:avLst/>
          </a:prstGeom>
          <a:noFill/>
        </p:spPr>
        <p:txBody>
          <a:bodyPr wrap="square" rtlCol="0">
            <a:spAutoFit/>
          </a:bodyPr>
          <a:lstStyle/>
          <a:p>
            <a:r>
              <a:rPr lang="en-US" sz="1800" dirty="0" smtClean="0">
                <a:latin typeface="Century Gothic" panose="020B0502020202020204" pitchFamily="34" charset="0"/>
              </a:rPr>
              <a:t>No multipacting site was observed by ACE3P simulation within the cavity body. Weak signs of multipacting discovered at the blending of the HOM coupler port.</a:t>
            </a:r>
            <a:endParaRPr lang="en-US" sz="1800" dirty="0">
              <a:latin typeface="Century Gothic" panose="020B0502020202020204" pitchFamily="34" charset="0"/>
            </a:endParaRPr>
          </a:p>
        </p:txBody>
      </p:sp>
    </p:spTree>
    <p:extLst>
      <p:ext uri="{BB962C8B-B14F-4D97-AF65-F5344CB8AC3E}">
        <p14:creationId xmlns:p14="http://schemas.microsoft.com/office/powerpoint/2010/main" val="155534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6648465" cy="1143000"/>
          </a:xfrm>
        </p:spPr>
        <p:txBody>
          <a:bodyPr/>
          <a:lstStyle/>
          <a:p>
            <a:r>
              <a:rPr lang="en-US" dirty="0" smtClean="0"/>
              <a:t>Fabrication Tolerance</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26</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053" y="990600"/>
            <a:ext cx="6143697"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474" y="1173480"/>
            <a:ext cx="1528402" cy="2810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886200"/>
            <a:ext cx="2042950" cy="2267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833125" y="4800600"/>
            <a:ext cx="4088625" cy="1323439"/>
          </a:xfrm>
          <a:prstGeom prst="rect">
            <a:avLst/>
          </a:prstGeom>
          <a:noFill/>
        </p:spPr>
        <p:txBody>
          <a:bodyPr wrap="square" rtlCol="0">
            <a:spAutoFit/>
          </a:bodyPr>
          <a:lstStyle/>
          <a:p>
            <a:r>
              <a:rPr lang="en-US" sz="1600" dirty="0" smtClean="0">
                <a:solidFill>
                  <a:schemeClr val="tx2"/>
                </a:solidFill>
                <a:latin typeface="Century Gothic" panose="020B0502020202020204" pitchFamily="34" charset="0"/>
              </a:rPr>
              <a:t>The two most sensitive geometry parameters for the cavity are height and waist, which gives 0.5% and 0.3% change in frequency with 1 mm of fabrication error.</a:t>
            </a:r>
            <a:endParaRPr lang="en-US" sz="1600" dirty="0">
              <a:solidFill>
                <a:schemeClr val="tx2"/>
              </a:solidFill>
              <a:latin typeface="Century Gothic" panose="020B0502020202020204" pitchFamily="34" charset="0"/>
            </a:endParaRPr>
          </a:p>
        </p:txBody>
      </p:sp>
      <p:sp>
        <p:nvSpPr>
          <p:cNvPr id="9" name="TextBox 8"/>
          <p:cNvSpPr txBox="1"/>
          <p:nvPr/>
        </p:nvSpPr>
        <p:spPr>
          <a:xfrm>
            <a:off x="5849901" y="1452231"/>
            <a:ext cx="1770099" cy="584775"/>
          </a:xfrm>
          <a:prstGeom prst="rect">
            <a:avLst/>
          </a:prstGeom>
          <a:solidFill>
            <a:schemeClr val="accent1">
              <a:lumMod val="20000"/>
              <a:lumOff val="80000"/>
            </a:schemeClr>
          </a:solidFill>
          <a:effectLst>
            <a:outerShdw blurRad="50800" dist="38100" algn="l" rotWithShape="0">
              <a:prstClr val="black">
                <a:alpha val="40000"/>
              </a:prstClr>
            </a:outerShdw>
          </a:effectLst>
        </p:spPr>
        <p:txBody>
          <a:bodyPr wrap="square" rtlCol="0">
            <a:spAutoFit/>
          </a:bodyPr>
          <a:lstStyle/>
          <a:p>
            <a:r>
              <a:rPr lang="en-US" sz="1600" dirty="0" smtClean="0">
                <a:latin typeface="Century Gothic" panose="020B0502020202020204" pitchFamily="34" charset="0"/>
              </a:rPr>
              <a:t>Per 1 mm fabrication error</a:t>
            </a:r>
            <a:endParaRPr lang="en-US" sz="1600" dirty="0">
              <a:latin typeface="Century Gothic" panose="020B0502020202020204" pitchFamily="34" charset="0"/>
            </a:endParaRP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3955616"/>
            <a:ext cx="2286000" cy="2197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893513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27</a:t>
            </a:fld>
            <a:endParaRPr lang="en-US"/>
          </a:p>
        </p:txBody>
      </p:sp>
      <p:sp>
        <p:nvSpPr>
          <p:cNvPr id="5" name="Title 1"/>
          <p:cNvSpPr>
            <a:spLocks noGrp="1"/>
          </p:cNvSpPr>
          <p:nvPr>
            <p:ph type="title"/>
          </p:nvPr>
        </p:nvSpPr>
        <p:spPr>
          <a:xfrm>
            <a:off x="3249920" y="23917"/>
            <a:ext cx="2517283" cy="956184"/>
          </a:xfrm>
        </p:spPr>
        <p:txBody>
          <a:bodyPr>
            <a:normAutofit/>
          </a:bodyPr>
          <a:lstStyle/>
          <a:p>
            <a:r>
              <a:rPr lang="en-US" dirty="0" smtClean="0"/>
              <a:t>Couplers </a:t>
            </a:r>
            <a:endParaRPr lang="en-US" dirty="0"/>
          </a:p>
        </p:txBody>
      </p:sp>
      <p:sp>
        <p:nvSpPr>
          <p:cNvPr id="7" name="Content Placeholder 3"/>
          <p:cNvSpPr>
            <a:spLocks noGrp="1"/>
          </p:cNvSpPr>
          <p:nvPr>
            <p:ph sz="quarter" idx="1"/>
          </p:nvPr>
        </p:nvSpPr>
        <p:spPr>
          <a:xfrm>
            <a:off x="3581400" y="5562600"/>
            <a:ext cx="2324318" cy="646330"/>
          </a:xfrm>
          <a:ln/>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US" sz="1200" i="1" u="sng" dirty="0">
                <a:latin typeface="Century Gothic" panose="020B0502020202020204" pitchFamily="34" charset="0"/>
                <a:cs typeface="Arial" panose="020B0604020202020204" pitchFamily="34" charset="0"/>
              </a:rPr>
              <a:t>FPC </a:t>
            </a:r>
            <a:r>
              <a:rPr lang="en-US" sz="1200" i="1" u="sng" dirty="0" smtClean="0">
                <a:latin typeface="Century Gothic" panose="020B0502020202020204" pitchFamily="34" charset="0"/>
                <a:cs typeface="Arial" panose="020B0604020202020204" pitchFamily="34" charset="0"/>
              </a:rPr>
              <a:t>hook (Cu)</a:t>
            </a:r>
            <a:r>
              <a:rPr lang="en-US" sz="1200" i="1" dirty="0" smtClean="0">
                <a:latin typeface="Century Gothic" panose="020B0502020202020204" pitchFamily="34" charset="0"/>
                <a:cs typeface="Arial" panose="020B0604020202020204" pitchFamily="34" charset="0"/>
              </a:rPr>
              <a:t>:  Qext</a:t>
            </a:r>
            <a:r>
              <a:rPr lang="en-US" sz="1200" i="1" baseline="30000" dirty="0" smtClean="0">
                <a:latin typeface="Century Gothic" panose="020B0502020202020204" pitchFamily="34" charset="0"/>
                <a:cs typeface="Arial" panose="020B0604020202020204" pitchFamily="34" charset="0"/>
              </a:rPr>
              <a:t> </a:t>
            </a:r>
            <a:r>
              <a:rPr lang="en-US" sz="1200" i="1" baseline="30000" dirty="0">
                <a:latin typeface="Century Gothic" panose="020B0502020202020204" pitchFamily="34" charset="0"/>
                <a:cs typeface="Arial" panose="020B0604020202020204" pitchFamily="34" charset="0"/>
              </a:rPr>
              <a:t>f(0)</a:t>
            </a:r>
            <a:r>
              <a:rPr lang="en-US" sz="1200" i="1" dirty="0">
                <a:latin typeface="Century Gothic" panose="020B0502020202020204" pitchFamily="34" charset="0"/>
                <a:cs typeface="Arial" panose="020B0604020202020204" pitchFamily="34" charset="0"/>
              </a:rPr>
              <a:t> = </a:t>
            </a:r>
            <a:r>
              <a:rPr lang="en-US" sz="1200" i="1" dirty="0" smtClean="0">
                <a:latin typeface="Century Gothic" panose="020B0502020202020204" pitchFamily="34" charset="0"/>
                <a:cs typeface="Arial" panose="020B0604020202020204" pitchFamily="34" charset="0"/>
              </a:rPr>
              <a:t>4.8x10</a:t>
            </a:r>
            <a:r>
              <a:rPr lang="en-US" sz="1200" i="1" baseline="30000" dirty="0" smtClean="0">
                <a:latin typeface="Century Gothic" panose="020B0502020202020204" pitchFamily="34" charset="0"/>
                <a:cs typeface="Arial" panose="020B0604020202020204" pitchFamily="34" charset="0"/>
              </a:rPr>
              <a:t>5</a:t>
            </a:r>
            <a:r>
              <a:rPr lang="en-US" sz="1200" i="1" dirty="0" smtClean="0">
                <a:latin typeface="Century Gothic" panose="020B0502020202020204" pitchFamily="34" charset="0"/>
                <a:cs typeface="Arial" panose="020B0604020202020204" pitchFamily="34" charset="0"/>
              </a:rPr>
              <a:t>, 40 kW power supply is enough to feed the cavity</a:t>
            </a:r>
            <a:r>
              <a:rPr lang="en-US" sz="1200" dirty="0" smtClean="0">
                <a:latin typeface="Century Gothic" panose="020B0502020202020204" pitchFamily="34" charset="0"/>
                <a:cs typeface="Arial" panose="020B0604020202020204" pitchFamily="34" charset="0"/>
              </a:rPr>
              <a:t>	</a:t>
            </a:r>
            <a:endParaRPr lang="en-US" sz="1200" dirty="0">
              <a:latin typeface="Century Gothic" panose="020B0502020202020204" pitchFamily="34" charset="0"/>
              <a:cs typeface="Arial" panose="020B0604020202020204" pitchFamily="34" charset="0"/>
            </a:endParaRPr>
          </a:p>
        </p:txBody>
      </p:sp>
      <p:sp>
        <p:nvSpPr>
          <p:cNvPr id="8" name="TextBox 7"/>
          <p:cNvSpPr txBox="1"/>
          <p:nvPr/>
        </p:nvSpPr>
        <p:spPr>
          <a:xfrm>
            <a:off x="6248400" y="5562600"/>
            <a:ext cx="25908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u="sng" dirty="0" smtClean="0">
                <a:solidFill>
                  <a:schemeClr val="accent1"/>
                </a:solidFill>
                <a:latin typeface="Century Gothic" panose="020B0502020202020204" pitchFamily="34" charset="0"/>
                <a:cs typeface="Arial" panose="020B0604020202020204" pitchFamily="34" charset="0"/>
              </a:rPr>
              <a:t>Pick-up antenna (Cu)</a:t>
            </a:r>
            <a:r>
              <a:rPr lang="en-US" sz="1200" dirty="0" smtClean="0">
                <a:solidFill>
                  <a:schemeClr val="accent1"/>
                </a:solidFill>
                <a:latin typeface="Century Gothic" panose="020B0502020202020204" pitchFamily="34" charset="0"/>
                <a:cs typeface="Arial" panose="020B0604020202020204" pitchFamily="34" charset="0"/>
              </a:rPr>
              <a:t>:   Qext </a:t>
            </a:r>
            <a:r>
              <a:rPr lang="en-US" sz="1200" baseline="30000" dirty="0">
                <a:solidFill>
                  <a:schemeClr val="accent1"/>
                </a:solidFill>
                <a:latin typeface="Century Gothic" panose="020B0502020202020204" pitchFamily="34" charset="0"/>
                <a:cs typeface="Arial" panose="020B0604020202020204" pitchFamily="34" charset="0"/>
              </a:rPr>
              <a:t>f(0) </a:t>
            </a:r>
            <a:r>
              <a:rPr lang="en-US" sz="1200" dirty="0" smtClean="0">
                <a:solidFill>
                  <a:schemeClr val="accent1"/>
                </a:solidFill>
                <a:latin typeface="Century Gothic" panose="020B0502020202020204" pitchFamily="34" charset="0"/>
                <a:cs typeface="Arial" panose="020B0604020202020204" pitchFamily="34" charset="0"/>
              </a:rPr>
              <a:t>is 1.6x10</a:t>
            </a:r>
            <a:r>
              <a:rPr lang="en-US" sz="1200" baseline="30000" dirty="0" smtClean="0">
                <a:solidFill>
                  <a:schemeClr val="accent1"/>
                </a:solidFill>
                <a:latin typeface="Century Gothic" panose="020B0502020202020204" pitchFamily="34" charset="0"/>
                <a:cs typeface="Arial" panose="020B0604020202020204" pitchFamily="34" charset="0"/>
              </a:rPr>
              <a:t>10</a:t>
            </a:r>
            <a:r>
              <a:rPr lang="en-US" sz="1200" dirty="0">
                <a:solidFill>
                  <a:schemeClr val="accent1"/>
                </a:solidFill>
                <a:latin typeface="Century Gothic" panose="020B0502020202020204" pitchFamily="34" charset="0"/>
                <a:cs typeface="Arial" panose="020B0604020202020204" pitchFamily="34" charset="0"/>
              </a:rPr>
              <a:t>, </a:t>
            </a:r>
            <a:r>
              <a:rPr lang="en-US" sz="1200" dirty="0" smtClean="0">
                <a:solidFill>
                  <a:schemeClr val="accent1"/>
                </a:solidFill>
                <a:latin typeface="Century Gothic" panose="020B0502020202020204" pitchFamily="34" charset="0"/>
                <a:cs typeface="Arial" panose="020B0604020202020204" pitchFamily="34" charset="0"/>
              </a:rPr>
              <a:t>extracts about 1.5W </a:t>
            </a:r>
            <a:r>
              <a:rPr lang="en-US" sz="1200" dirty="0">
                <a:solidFill>
                  <a:schemeClr val="accent1"/>
                </a:solidFill>
                <a:latin typeface="Century Gothic" panose="020B0502020202020204" pitchFamily="34" charset="0"/>
                <a:cs typeface="Arial" panose="020B0604020202020204" pitchFamily="34" charset="0"/>
              </a:rPr>
              <a:t>of fundamental mode. </a:t>
            </a:r>
          </a:p>
        </p:txBody>
      </p:sp>
      <p:sp>
        <p:nvSpPr>
          <p:cNvPr id="11" name="TextBox 10"/>
          <p:cNvSpPr txBox="1"/>
          <p:nvPr/>
        </p:nvSpPr>
        <p:spPr>
          <a:xfrm>
            <a:off x="533400" y="999782"/>
            <a:ext cx="7848600" cy="1708160"/>
          </a:xfrm>
          <a:prstGeom prst="rect">
            <a:avLst/>
          </a:prstGeom>
          <a:noFill/>
        </p:spPr>
        <p:txBody>
          <a:bodyPr wrap="square" rtlCol="0">
            <a:spAutoFit/>
          </a:bodyPr>
          <a:lstStyle/>
          <a:p>
            <a:pPr marL="285750" indent="-285750">
              <a:buFont typeface="Arial"/>
              <a:buChar char="•"/>
            </a:pPr>
            <a:r>
              <a:rPr lang="en-US" sz="1500" dirty="0" smtClean="0">
                <a:latin typeface="Century Gothic" panose="020B0502020202020204" pitchFamily="34" charset="0"/>
              </a:rPr>
              <a:t>All couplers for DQWCC have hook shape antennae for well coupling with magnetic field.</a:t>
            </a:r>
          </a:p>
          <a:p>
            <a:pPr marL="285750" indent="-285750">
              <a:buFont typeface="Arial"/>
              <a:buChar char="•"/>
            </a:pPr>
            <a:r>
              <a:rPr lang="en-US" sz="1500" dirty="0" smtClean="0">
                <a:latin typeface="Century Gothic" panose="020B0502020202020204" pitchFamily="34" charset="0"/>
              </a:rPr>
              <a:t>All couplers are detachable from cavity with easy installation.</a:t>
            </a:r>
          </a:p>
          <a:p>
            <a:pPr marL="285750" indent="-285750">
              <a:buFont typeface="Arial"/>
              <a:buChar char="•"/>
            </a:pPr>
            <a:r>
              <a:rPr lang="en-US" sz="1500" dirty="0" smtClean="0">
                <a:latin typeface="Century Gothic" panose="020B0502020202020204" pitchFamily="34" charset="0"/>
              </a:rPr>
              <a:t>Cooling is considered along with RF design. Active cooling is provided for higher-order mode (HOM) couplers and fundamental mode coupler (FPC) to the connection to the bending of the hook antennae. Thermal analysis were done for each coupler ensuring sufficient cooling.</a:t>
            </a:r>
            <a:endParaRPr lang="en-US" sz="1500" dirty="0">
              <a:latin typeface="Century Gothic" panose="020B0502020202020204" pitchFamily="34" charset="0"/>
            </a:endParaRPr>
          </a:p>
        </p:txBody>
      </p:sp>
      <p:pic>
        <p:nvPicPr>
          <p:cNvPr id="24" name="Picture 2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2661910"/>
            <a:ext cx="2057400" cy="2784159"/>
          </a:xfrm>
          <a:prstGeom prst="rect">
            <a:avLst/>
          </a:prstGeom>
          <a:noFill/>
          <a:ln>
            <a:noFill/>
          </a:ln>
        </p:spPr>
      </p:pic>
      <p:pic>
        <p:nvPicPr>
          <p:cNvPr id="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3239" y="2971800"/>
            <a:ext cx="2582731" cy="2345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Content Placeholder 3"/>
          <p:cNvSpPr txBox="1">
            <a:spLocks/>
          </p:cNvSpPr>
          <p:nvPr/>
        </p:nvSpPr>
        <p:spPr>
          <a:xfrm>
            <a:off x="457200" y="5562600"/>
            <a:ext cx="2792720" cy="64633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baseline="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fontAlgn="auto">
              <a:spcAft>
                <a:spcPts val="0"/>
              </a:spcAft>
              <a:buFont typeface="Arial" pitchFamily="34" charset="0"/>
              <a:buNone/>
            </a:pPr>
            <a:r>
              <a:rPr lang="en-US" sz="1200" i="1" u="sng" dirty="0" smtClean="0">
                <a:latin typeface="Century Gothic" panose="020B0502020202020204" pitchFamily="34" charset="0"/>
                <a:cs typeface="Arial" panose="020B0604020202020204" pitchFamily="34" charset="0"/>
              </a:rPr>
              <a:t>HOM coupler</a:t>
            </a:r>
            <a:r>
              <a:rPr lang="en-US" sz="1200" i="1" u="sng" dirty="0">
                <a:latin typeface="Century Gothic" panose="020B0502020202020204" pitchFamily="34" charset="0"/>
                <a:cs typeface="Arial" panose="020B0604020202020204" pitchFamily="34" charset="0"/>
              </a:rPr>
              <a:t> </a:t>
            </a:r>
            <a:r>
              <a:rPr lang="en-US" sz="1200" i="1" u="sng" dirty="0" smtClean="0">
                <a:latin typeface="Century Gothic" panose="020B0502020202020204" pitchFamily="34" charset="0"/>
                <a:cs typeface="Arial" panose="020B0604020202020204" pitchFamily="34" charset="0"/>
              </a:rPr>
              <a:t>with high pass filter (</a:t>
            </a:r>
            <a:r>
              <a:rPr lang="en-US" sz="1200" i="1" u="sng" dirty="0" err="1" smtClean="0">
                <a:latin typeface="Century Gothic" panose="020B0502020202020204" pitchFamily="34" charset="0"/>
                <a:cs typeface="Arial" panose="020B0604020202020204" pitchFamily="34" charset="0"/>
              </a:rPr>
              <a:t>Nb</a:t>
            </a:r>
            <a:r>
              <a:rPr lang="en-US" sz="1200" i="1" u="sng" dirty="0" smtClean="0">
                <a:latin typeface="Century Gothic" panose="020B0502020202020204" pitchFamily="34" charset="0"/>
                <a:cs typeface="Arial" panose="020B0604020202020204" pitchFamily="34" charset="0"/>
              </a:rPr>
              <a:t>)</a:t>
            </a:r>
            <a:r>
              <a:rPr lang="en-US" sz="1200" i="1" dirty="0" smtClean="0">
                <a:latin typeface="Century Gothic" panose="020B0502020202020204" pitchFamily="34" charset="0"/>
                <a:cs typeface="Arial" panose="020B0604020202020204" pitchFamily="34" charset="0"/>
              </a:rPr>
              <a:t>: To be discussed in Binping Xiao’s presentation</a:t>
            </a:r>
            <a:endParaRPr lang="en-US" sz="1200" dirty="0">
              <a:latin typeface="Century Gothic" panose="020B0502020202020204" pitchFamily="34" charset="0"/>
              <a:cs typeface="Arial" panose="020B0604020202020204" pitchFamily="34" charset="0"/>
            </a:endParaRPr>
          </a:p>
        </p:txBody>
      </p:sp>
      <p:pic>
        <p:nvPicPr>
          <p:cNvPr id="27" name="Picture 2" descr="C:\Work\Crab Cavity\Crab Files\LARPreview2014May\CRAB Cavity HOM BNL - 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605" y="2895601"/>
            <a:ext cx="355188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02338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38200"/>
            <a:ext cx="1476375" cy="1941830"/>
          </a:xfrm>
          <a:prstGeom prst="rect">
            <a:avLst/>
          </a:prstGeom>
          <a:noFill/>
          <a:ln>
            <a:noFill/>
          </a:ln>
        </p:spPr>
      </p:pic>
      <p:sp>
        <p:nvSpPr>
          <p:cNvPr id="4" name="Slide Number Placeholder 3"/>
          <p:cNvSpPr>
            <a:spLocks noGrp="1"/>
          </p:cNvSpPr>
          <p:nvPr>
            <p:ph type="sldNum" sz="quarter" idx="12"/>
          </p:nvPr>
        </p:nvSpPr>
        <p:spPr/>
        <p:txBody>
          <a:bodyPr/>
          <a:lstStyle/>
          <a:p>
            <a:fld id="{E5266E6E-3187-4C1D-BA6D-2ACAC749C432}" type="slidenum">
              <a:rPr lang="en-US" smtClean="0"/>
              <a:t>28</a:t>
            </a:fld>
            <a:endParaRPr lang="en-US"/>
          </a:p>
        </p:txBody>
      </p:sp>
      <p:sp>
        <p:nvSpPr>
          <p:cNvPr id="2" name="Title 1"/>
          <p:cNvSpPr>
            <a:spLocks noGrp="1"/>
          </p:cNvSpPr>
          <p:nvPr>
            <p:ph type="title"/>
          </p:nvPr>
        </p:nvSpPr>
        <p:spPr/>
        <p:txBody>
          <a:bodyPr>
            <a:normAutofit fontScale="90000"/>
          </a:bodyPr>
          <a:lstStyle/>
          <a:p>
            <a:r>
              <a:rPr lang="en-US" dirty="0" smtClean="0"/>
              <a:t>FPC thermal analysis for hook and gasket</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270860178"/>
              </p:ext>
            </p:extLst>
          </p:nvPr>
        </p:nvGraphicFramePr>
        <p:xfrm>
          <a:off x="505776" y="2080414"/>
          <a:ext cx="4343400" cy="1868942"/>
        </p:xfrm>
        <a:graphic>
          <a:graphicData uri="http://schemas.openxmlformats.org/drawingml/2006/table">
            <a:tbl>
              <a:tblPr firstRow="1" bandRow="1">
                <a:tableStyleId>{5C22544A-7EE6-4342-B048-85BDC9FD1C3A}</a:tableStyleId>
              </a:tblPr>
              <a:tblGrid>
                <a:gridCol w="914400"/>
                <a:gridCol w="381000"/>
                <a:gridCol w="3048000"/>
              </a:tblGrid>
              <a:tr h="941994">
                <a:tc>
                  <a:txBody>
                    <a:bodyPr/>
                    <a:lstStyle/>
                    <a:p>
                      <a:endParaRPr lang="en-US"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002060"/>
                          </a:solidFill>
                          <a:effectLst>
                            <a:outerShdw blurRad="38100" dist="38100" dir="2700000" algn="tl">
                              <a:srgbClr val="000000">
                                <a:alpha val="43137"/>
                              </a:srgbClr>
                            </a:outerShdw>
                          </a:effectLst>
                          <a:latin typeface="Century Gothic" panose="020B0502020202020204" pitchFamily="34" charset="0"/>
                        </a:rPr>
                        <a:t>LATEST NEW VERSION</a:t>
                      </a:r>
                    </a:p>
                    <a:p>
                      <a:r>
                        <a:rPr lang="en-US" sz="1050" b="0" dirty="0" smtClean="0">
                          <a:solidFill>
                            <a:srgbClr val="002060"/>
                          </a:solidFill>
                          <a:latin typeface="Century Gothic" panose="020B0502020202020204" pitchFamily="34" charset="0"/>
                        </a:rPr>
                        <a:t>Increased </a:t>
                      </a:r>
                      <a:r>
                        <a:rPr lang="en-US" sz="1050" b="0" baseline="0" dirty="0" err="1" smtClean="0">
                          <a:solidFill>
                            <a:srgbClr val="002060"/>
                          </a:solidFill>
                          <a:latin typeface="Century Gothic" panose="020B0502020202020204" pitchFamily="34" charset="0"/>
                        </a:rPr>
                        <a:t>f</a:t>
                      </a:r>
                      <a:r>
                        <a:rPr lang="en-US" sz="1050" b="0" baseline="-25000" dirty="0" err="1" smtClean="0">
                          <a:solidFill>
                            <a:srgbClr val="002060"/>
                          </a:solidFill>
                          <a:latin typeface="Century Gothic" panose="020B0502020202020204" pitchFamily="34" charset="0"/>
                        </a:rPr>
                        <a:t>m</a:t>
                      </a:r>
                      <a:r>
                        <a:rPr lang="en-US" sz="1050" b="0" baseline="0" dirty="0" smtClean="0">
                          <a:solidFill>
                            <a:srgbClr val="002060"/>
                          </a:solidFill>
                          <a:latin typeface="Century Gothic" panose="020B0502020202020204" pitchFamily="34" charset="0"/>
                        </a:rPr>
                        <a:t> to enlarge coupling. Hook does not need to penetrate so deep into port tube.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61188">
                <a:tc>
                  <a:txBody>
                    <a:bodyPr/>
                    <a:lstStyle/>
                    <a:p>
                      <a:r>
                        <a:rPr lang="en-US" dirty="0" err="1" smtClean="0">
                          <a:latin typeface="Century Gothic" panose="020B0502020202020204" pitchFamily="34" charset="0"/>
                        </a:rPr>
                        <a:t>Q</a:t>
                      </a:r>
                      <a:r>
                        <a:rPr lang="en-US" baseline="-25000" dirty="0" err="1" smtClean="0">
                          <a:latin typeface="Century Gothic" panose="020B0502020202020204" pitchFamily="34" charset="0"/>
                        </a:rPr>
                        <a:t>ext</a:t>
                      </a:r>
                      <a:r>
                        <a:rPr lang="en-US" baseline="30000" dirty="0" err="1" smtClean="0">
                          <a:latin typeface="Century Gothic" panose="020B0502020202020204" pitchFamily="34" charset="0"/>
                        </a:rPr>
                        <a:t>FPC</a:t>
                      </a:r>
                      <a:endParaRPr lang="en-US" baseline="3000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atin typeface="Century Gothic" panose="020B0502020202020204" pitchFamily="34" charset="0"/>
                        </a:rPr>
                        <a:t>4.87e5</a:t>
                      </a:r>
                      <a:endParaRPr lang="en-US" sz="140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5133">
                <a:tc>
                  <a:txBody>
                    <a:bodyPr/>
                    <a:lstStyle/>
                    <a:p>
                      <a:r>
                        <a:rPr lang="en-US" dirty="0" smtClean="0">
                          <a:latin typeface="Century Gothic" panose="020B0502020202020204" pitchFamily="34" charset="0"/>
                        </a:rPr>
                        <a:t>P</a:t>
                      </a:r>
                      <a:r>
                        <a:rPr lang="en-US" baseline="-25000" dirty="0" smtClean="0">
                          <a:latin typeface="Century Gothic" panose="020B0502020202020204" pitchFamily="34" charset="0"/>
                        </a:rPr>
                        <a:t>0</a:t>
                      </a:r>
                      <a:r>
                        <a:rPr lang="en-US" baseline="30000" dirty="0" smtClean="0">
                          <a:latin typeface="Century Gothic" panose="020B0502020202020204" pitchFamily="34" charset="0"/>
                        </a:rPr>
                        <a:t>FPC</a:t>
                      </a:r>
                      <a:endParaRPr lang="en-US" baseline="3000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latin typeface="Century Gothic" panose="020B0502020202020204" pitchFamily="34" charset="0"/>
                        </a:rPr>
                        <a:t>W</a:t>
                      </a:r>
                      <a:endParaRPr lang="en-US"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atin typeface="Century Gothic" panose="020B0502020202020204" pitchFamily="34" charset="0"/>
                        </a:rPr>
                        <a:t>106</a:t>
                      </a:r>
                      <a:endParaRPr lang="en-US" sz="110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pSp>
        <p:nvGrpSpPr>
          <p:cNvPr id="10" name="Group 9"/>
          <p:cNvGrpSpPr/>
          <p:nvPr/>
        </p:nvGrpSpPr>
        <p:grpSpPr>
          <a:xfrm>
            <a:off x="4897755" y="1320343"/>
            <a:ext cx="4114800" cy="3698875"/>
            <a:chOff x="152400" y="3159125"/>
            <a:chExt cx="4114800" cy="3698875"/>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159125"/>
              <a:ext cx="2663725" cy="369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362200" y="4606925"/>
              <a:ext cx="1905000" cy="600164"/>
            </a:xfrm>
            <a:prstGeom prst="rect">
              <a:avLst/>
            </a:prstGeom>
            <a:noFill/>
          </p:spPr>
          <p:txBody>
            <a:bodyPr wrap="square" rtlCol="0">
              <a:spAutoFit/>
            </a:bodyPr>
            <a:lstStyle/>
            <a:p>
              <a:r>
                <a:rPr lang="en-US" sz="1100" dirty="0" smtClean="0">
                  <a:latin typeface="Century Gothic" panose="020B0502020202020204" pitchFamily="34" charset="0"/>
                </a:rPr>
                <a:t>Surface current (A/m) scaled to 1.038MV deflecting voltage</a:t>
              </a:r>
              <a:endParaRPr lang="en-US" sz="1100" dirty="0">
                <a:latin typeface="Century Gothic" panose="020B0502020202020204" pitchFamily="34" charset="0"/>
              </a:endParaRPr>
            </a:p>
          </p:txBody>
        </p:sp>
      </p:gr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3262" y="3810000"/>
            <a:ext cx="2028825" cy="2438400"/>
          </a:xfrm>
          <a:prstGeom prst="rect">
            <a:avLst/>
          </a:prstGeom>
          <a:noFill/>
          <a:ln>
            <a:noFill/>
          </a:ln>
        </p:spPr>
      </p:pic>
      <p:sp>
        <p:nvSpPr>
          <p:cNvPr id="3" name="TextBox 2"/>
          <p:cNvSpPr txBox="1"/>
          <p:nvPr/>
        </p:nvSpPr>
        <p:spPr>
          <a:xfrm>
            <a:off x="325754" y="4343400"/>
            <a:ext cx="4703445" cy="1938992"/>
          </a:xfrm>
          <a:prstGeom prst="rect">
            <a:avLst/>
          </a:prstGeom>
          <a:noFill/>
        </p:spPr>
        <p:txBody>
          <a:bodyPr wrap="square" rtlCol="0">
            <a:spAutoFit/>
          </a:bodyPr>
          <a:lstStyle/>
          <a:p>
            <a:r>
              <a:rPr lang="en-US" sz="2000" dirty="0" smtClean="0">
                <a:latin typeface="Century Gothic" panose="020B0502020202020204" pitchFamily="34" charset="0"/>
              </a:rPr>
              <a:t>FPC hook and gasket thermal loss at 3.34 MV deflecting voltage is 106 W with Qext of the FPC slightly below 5e5. An elliptical cross section of the hook was adopted to achieve better thermal conduction. </a:t>
            </a:r>
            <a:endParaRPr lang="en-US" sz="2000" dirty="0">
              <a:latin typeface="Century Gothic" panose="020B0502020202020204" pitchFamily="34" charset="0"/>
            </a:endParaRPr>
          </a:p>
        </p:txBody>
      </p:sp>
      <p:sp>
        <p:nvSpPr>
          <p:cNvPr id="5" name="TextBox 4"/>
          <p:cNvSpPr txBox="1"/>
          <p:nvPr/>
        </p:nvSpPr>
        <p:spPr>
          <a:xfrm>
            <a:off x="7696200" y="1447800"/>
            <a:ext cx="1295400" cy="369332"/>
          </a:xfrm>
          <a:prstGeom prst="rect">
            <a:avLst/>
          </a:prstGeom>
          <a:noFill/>
        </p:spPr>
        <p:txBody>
          <a:bodyPr wrap="square" rtlCol="0">
            <a:spAutoFit/>
          </a:bodyPr>
          <a:lstStyle/>
          <a:p>
            <a:r>
              <a:rPr lang="en-US" sz="1800" dirty="0" err="1" smtClean="0">
                <a:solidFill>
                  <a:srgbClr val="000090"/>
                </a:solidFill>
                <a:latin typeface="Century Gothic"/>
                <a:cs typeface="Century Gothic"/>
              </a:rPr>
              <a:t>Bpk</a:t>
            </a:r>
            <a:r>
              <a:rPr lang="en-US" sz="1800" dirty="0" smtClean="0">
                <a:solidFill>
                  <a:srgbClr val="000090"/>
                </a:solidFill>
                <a:latin typeface="Century Gothic"/>
                <a:cs typeface="Century Gothic"/>
              </a:rPr>
              <a:t>=10mT</a:t>
            </a:r>
            <a:endParaRPr lang="en-US" sz="1800" dirty="0">
              <a:solidFill>
                <a:srgbClr val="000090"/>
              </a:solidFill>
              <a:latin typeface="Century Gothic"/>
              <a:cs typeface="Century Gothic"/>
            </a:endParaRPr>
          </a:p>
        </p:txBody>
      </p:sp>
    </p:spTree>
    <p:extLst>
      <p:ext uri="{BB962C8B-B14F-4D97-AF65-F5344CB8AC3E}">
        <p14:creationId xmlns:p14="http://schemas.microsoft.com/office/powerpoint/2010/main" val="219215258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FPC cooling</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29</a:t>
            </a:fld>
            <a:endParaRPr lang="en-US"/>
          </a:p>
        </p:txBody>
      </p:sp>
      <p:pic>
        <p:nvPicPr>
          <p:cNvPr id="4099"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81294"/>
            <a:ext cx="5839324" cy="399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638800" y="1219200"/>
            <a:ext cx="3200400" cy="3416320"/>
          </a:xfrm>
          <a:prstGeom prst="rect">
            <a:avLst/>
          </a:prstGeom>
          <a:noFill/>
        </p:spPr>
        <p:txBody>
          <a:bodyPr wrap="square" rtlCol="0">
            <a:spAutoFit/>
          </a:bodyPr>
          <a:lstStyle/>
          <a:p>
            <a:r>
              <a:rPr lang="en-US" sz="1800" dirty="0" smtClean="0">
                <a:solidFill>
                  <a:srgbClr val="0070C0"/>
                </a:solidFill>
                <a:latin typeface="Century Gothic" panose="020B0502020202020204" pitchFamily="34" charset="0"/>
              </a:rPr>
              <a:t>Cooling for FPC will be provided through double tube channels running straight down from the center inductor. With active </a:t>
            </a:r>
            <a:r>
              <a:rPr lang="en-US" sz="1800" dirty="0" smtClean="0">
                <a:solidFill>
                  <a:schemeClr val="accent6">
                    <a:lumMod val="75000"/>
                  </a:schemeClr>
                </a:solidFill>
                <a:latin typeface="Century Gothic" panose="020B0502020202020204" pitchFamily="34" charset="0"/>
              </a:rPr>
              <a:t>water cooling </a:t>
            </a:r>
            <a:r>
              <a:rPr lang="en-US" sz="1800" dirty="0" smtClean="0">
                <a:solidFill>
                  <a:srgbClr val="0070C0"/>
                </a:solidFill>
                <a:latin typeface="Century Gothic" panose="020B0502020202020204" pitchFamily="34" charset="0"/>
              </a:rPr>
              <a:t>to before the bending of the hook, the FPC with external Q of 5e5 will have the peak temperature of </a:t>
            </a:r>
            <a:r>
              <a:rPr lang="en-US" sz="1800" dirty="0" smtClean="0">
                <a:solidFill>
                  <a:schemeClr val="accent6">
                    <a:lumMod val="75000"/>
                  </a:schemeClr>
                </a:solidFill>
                <a:latin typeface="Century Gothic" panose="020B0502020202020204" pitchFamily="34" charset="0"/>
              </a:rPr>
              <a:t>90°C</a:t>
            </a:r>
            <a:r>
              <a:rPr lang="en-US" sz="1800" dirty="0" smtClean="0">
                <a:solidFill>
                  <a:srgbClr val="0070C0"/>
                </a:solidFill>
                <a:latin typeface="Century Gothic" panose="020B0502020202020204" pitchFamily="34" charset="0"/>
              </a:rPr>
              <a:t>. Radiation loss to the 2K helium bath is </a:t>
            </a:r>
            <a:r>
              <a:rPr lang="en-US" sz="1800" dirty="0" smtClean="0">
                <a:solidFill>
                  <a:schemeClr val="accent6">
                    <a:lumMod val="75000"/>
                  </a:schemeClr>
                </a:solidFill>
                <a:latin typeface="Century Gothic" panose="020B0502020202020204" pitchFamily="34" charset="0"/>
              </a:rPr>
              <a:t>0.8W</a:t>
            </a:r>
            <a:r>
              <a:rPr lang="en-US" sz="1800" dirty="0" smtClean="0">
                <a:solidFill>
                  <a:srgbClr val="0070C0"/>
                </a:solidFill>
                <a:latin typeface="Century Gothic" panose="020B0502020202020204" pitchFamily="34" charset="0"/>
              </a:rPr>
              <a:t>.</a:t>
            </a:r>
            <a:endParaRPr lang="en-US" sz="1800" dirty="0">
              <a:solidFill>
                <a:srgbClr val="0070C0"/>
              </a:solidFill>
              <a:latin typeface="Century Gothic" panose="020B0502020202020204" pitchFamily="34" charset="0"/>
            </a:endParaRPr>
          </a:p>
        </p:txBody>
      </p:sp>
    </p:spTree>
    <p:extLst>
      <p:ext uri="{BB962C8B-B14F-4D97-AF65-F5344CB8AC3E}">
        <p14:creationId xmlns:p14="http://schemas.microsoft.com/office/powerpoint/2010/main" val="1231965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PoP</a:t>
            </a:r>
            <a:r>
              <a:rPr lang="en-US" dirty="0" smtClean="0"/>
              <a:t> DQWCC</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3</a:t>
            </a:fld>
            <a:endParaRPr lang="en-US"/>
          </a:p>
        </p:txBody>
      </p:sp>
      <p:pic>
        <p:nvPicPr>
          <p:cNvPr id="5" name="DQWCC.mp4">
            <a:hlinkClick r:id="" action="ppaction://media"/>
          </p:cNvPr>
          <p:cNvPicPr>
            <a:picLocks noChangeAspect="1"/>
          </p:cNvPicPr>
          <p:nvPr/>
        </p:nvPicPr>
        <p:blipFill>
          <a:blip r:embed="rId2"/>
          <a:stretch>
            <a:fillRect/>
          </a:stretch>
        </p:blipFill>
        <p:spPr>
          <a:xfrm>
            <a:off x="142772" y="1254760"/>
            <a:ext cx="3962400" cy="2971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7572" y="1335334"/>
            <a:ext cx="2133600" cy="150848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7572" y="2870478"/>
            <a:ext cx="2133600" cy="150848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7372" y="1335334"/>
            <a:ext cx="2524228" cy="149704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7000" y="2870478"/>
            <a:ext cx="2524228" cy="1497044"/>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407283475"/>
              </p:ext>
            </p:extLst>
          </p:nvPr>
        </p:nvGraphicFramePr>
        <p:xfrm>
          <a:off x="228600" y="4648200"/>
          <a:ext cx="8763002" cy="1473199"/>
        </p:xfrm>
        <a:graphic>
          <a:graphicData uri="http://schemas.openxmlformats.org/drawingml/2006/table">
            <a:tbl>
              <a:tblPr firstRow="1" bandRow="1">
                <a:tableStyleId>{5C22544A-7EE6-4342-B048-85BDC9FD1C3A}</a:tableStyleId>
              </a:tblPr>
              <a:tblGrid>
                <a:gridCol w="1124579"/>
                <a:gridCol w="1466221"/>
                <a:gridCol w="972179"/>
                <a:gridCol w="932821"/>
                <a:gridCol w="990600"/>
                <a:gridCol w="965480"/>
                <a:gridCol w="1155561"/>
                <a:gridCol w="1155561"/>
              </a:tblGrid>
              <a:tr h="370840">
                <a:tc>
                  <a:txBody>
                    <a:bodyPr/>
                    <a:lstStyle/>
                    <a:p>
                      <a:pPr algn="ctr"/>
                      <a:endParaRPr lang="en-US" sz="1400" dirty="0">
                        <a:latin typeface="Century Gothic" panose="020B0502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800" dirty="0" smtClean="0">
                          <a:effectLst/>
                          <a:latin typeface="Century Gothic" panose="020B0502020202020204" pitchFamily="34" charset="0"/>
                          <a:cs typeface="Times New Roman" pitchFamily="18" charset="0"/>
                        </a:rPr>
                        <a:t>Crabbing (fundamental) mode freq.</a:t>
                      </a:r>
                      <a:endParaRPr lang="en-US" sz="1400" dirty="0" smtClean="0">
                        <a:effectLst/>
                        <a:latin typeface="Century Gothic" panose="020B0502020202020204" pitchFamily="34" charset="0"/>
                        <a:ea typeface="Times New Roman"/>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800" dirty="0" smtClean="0">
                          <a:effectLst/>
                          <a:latin typeface="Century Gothic" panose="020B0502020202020204" pitchFamily="34" charset="0"/>
                          <a:cs typeface="Times New Roman" pitchFamily="18" charset="0"/>
                        </a:rPr>
                        <a:t>1</a:t>
                      </a:r>
                      <a:r>
                        <a:rPr lang="en-US" sz="1400" kern="800" baseline="30000" dirty="0" smtClean="0">
                          <a:effectLst/>
                          <a:latin typeface="Century Gothic" panose="020B0502020202020204" pitchFamily="34" charset="0"/>
                          <a:cs typeface="Times New Roman" pitchFamily="18" charset="0"/>
                        </a:rPr>
                        <a:t>st</a:t>
                      </a:r>
                      <a:r>
                        <a:rPr lang="en-US" sz="1400" kern="800" dirty="0" smtClean="0">
                          <a:effectLst/>
                          <a:latin typeface="Century Gothic" panose="020B0502020202020204" pitchFamily="34" charset="0"/>
                          <a:cs typeface="Times New Roman" pitchFamily="18" charset="0"/>
                        </a:rPr>
                        <a:t> HOM</a:t>
                      </a:r>
                      <a:endParaRPr lang="en-US" sz="1400" dirty="0">
                        <a:latin typeface="Century Gothic" panose="020B0502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800" dirty="0" smtClean="0">
                          <a:effectLst/>
                          <a:latin typeface="Century Gothic" panose="020B0502020202020204" pitchFamily="34" charset="0"/>
                          <a:cs typeface="Times New Roman" pitchFamily="18" charset="0"/>
                        </a:rPr>
                        <a:t>Cavity length</a:t>
                      </a:r>
                      <a:endParaRPr lang="en-US" sz="1400" dirty="0" smtClean="0">
                        <a:effectLst/>
                        <a:latin typeface="Century Gothic" panose="020B0502020202020204" pitchFamily="34" charset="0"/>
                        <a:ea typeface="Times New Roman"/>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800" dirty="0" smtClean="0">
                          <a:effectLst/>
                          <a:latin typeface="Century Gothic" panose="020B0502020202020204" pitchFamily="34" charset="0"/>
                          <a:cs typeface="Times New Roman" pitchFamily="18" charset="0"/>
                        </a:rPr>
                        <a:t>Cavity width</a:t>
                      </a:r>
                      <a:endParaRPr lang="en-US" sz="1400" dirty="0">
                        <a:latin typeface="Century Gothic" panose="020B0502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entury Gothic" panose="020B0502020202020204" pitchFamily="34" charset="0"/>
                          <a:ea typeface="Times New Roman"/>
                          <a:cs typeface="Times New Roman" pitchFamily="18" charset="0"/>
                        </a:rPr>
                        <a:t>Cavity</a:t>
                      </a:r>
                      <a:r>
                        <a:rPr lang="en-US" sz="1400" baseline="0" dirty="0" smtClean="0">
                          <a:effectLst/>
                          <a:latin typeface="Century Gothic" panose="020B0502020202020204" pitchFamily="34" charset="0"/>
                          <a:ea typeface="Times New Roman"/>
                          <a:cs typeface="Times New Roman" pitchFamily="18" charset="0"/>
                        </a:rPr>
                        <a:t> height</a:t>
                      </a:r>
                      <a:endParaRPr lang="en-US" sz="1400" dirty="0" smtClean="0">
                        <a:effectLst/>
                        <a:latin typeface="Century Gothic" panose="020B0502020202020204" pitchFamily="34" charset="0"/>
                        <a:ea typeface="Times New Roman"/>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Century Gothic" panose="020B0502020202020204" pitchFamily="34" charset="0"/>
                          <a:ea typeface="Times New Roman"/>
                          <a:cs typeface="Times New Roman" pitchFamily="18" charset="0"/>
                        </a:rPr>
                        <a:t>Aperture</a:t>
                      </a:r>
                    </a:p>
                  </a:txBody>
                  <a:tcPr anchor="ctr"/>
                </a:tc>
                <a:tc>
                  <a:txBody>
                    <a:bodyPr/>
                    <a:lstStyle/>
                    <a:p>
                      <a:pPr algn="ctr"/>
                      <a:r>
                        <a:rPr lang="en-GB" sz="1400" kern="800" dirty="0" smtClean="0">
                          <a:effectLst/>
                          <a:latin typeface="Century Gothic" panose="020B0502020202020204" pitchFamily="34" charset="0"/>
                          <a:cs typeface="Times New Roman" pitchFamily="18" charset="0"/>
                        </a:rPr>
                        <a:t>Deflecting voltage</a:t>
                      </a:r>
                      <a:endParaRPr lang="en-US" sz="1400" dirty="0">
                        <a:latin typeface="Century Gothic" panose="020B0502020202020204" pitchFamily="34" charset="0"/>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800" dirty="0" smtClean="0">
                          <a:effectLst/>
                          <a:latin typeface="Century Gothic" panose="020B0502020202020204" pitchFamily="34" charset="0"/>
                          <a:cs typeface="Times New Roman" pitchFamily="18" charset="0"/>
                        </a:rPr>
                        <a:t>Unit</a:t>
                      </a:r>
                      <a:endParaRPr lang="en-US" sz="1400" dirty="0" smtClean="0">
                        <a:effectLst/>
                        <a:latin typeface="Century Gothic" panose="020B0502020202020204" pitchFamily="34" charset="0"/>
                        <a:ea typeface="Times New Roman"/>
                        <a:cs typeface="Times New Roman" pitchFamily="18" charset="0"/>
                      </a:endParaRPr>
                    </a:p>
                  </a:txBody>
                  <a:tcPr anchor="ctr"/>
                </a:tc>
                <a:tc>
                  <a:txBody>
                    <a:bodyPr/>
                    <a:lstStyle/>
                    <a:p>
                      <a:pPr algn="ctr"/>
                      <a:r>
                        <a:rPr lang="en-US" sz="1400" dirty="0" smtClean="0">
                          <a:latin typeface="Century Gothic" panose="020B0502020202020204" pitchFamily="34" charset="0"/>
                        </a:rPr>
                        <a:t>MHz</a:t>
                      </a:r>
                    </a:p>
                  </a:txBody>
                  <a:tcPr anchor="ctr"/>
                </a:tc>
                <a:tc>
                  <a:txBody>
                    <a:bodyPr/>
                    <a:lstStyle/>
                    <a:p>
                      <a:pPr algn="ctr"/>
                      <a:r>
                        <a:rPr lang="en-US" sz="1400" dirty="0" smtClean="0">
                          <a:latin typeface="Century Gothic" panose="020B0502020202020204" pitchFamily="34" charset="0"/>
                        </a:rPr>
                        <a:t>MHz</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cm</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cm</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cm</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cm</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MV</a:t>
                      </a:r>
                      <a:endParaRPr lang="en-US" sz="1400" dirty="0">
                        <a:latin typeface="Century Gothic" panose="020B0502020202020204" pitchFamily="34" charset="0"/>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800" dirty="0" smtClean="0">
                          <a:effectLst/>
                          <a:latin typeface="Century Gothic" panose="020B0502020202020204" pitchFamily="34" charset="0"/>
                          <a:cs typeface="Times New Roman" pitchFamily="18" charset="0"/>
                        </a:rPr>
                        <a:t>DQWCC</a:t>
                      </a:r>
                      <a:endParaRPr lang="en-US" sz="1400" dirty="0" smtClean="0">
                        <a:effectLst/>
                        <a:latin typeface="Century Gothic" panose="020B0502020202020204" pitchFamily="34" charset="0"/>
                        <a:ea typeface="Times New Roman"/>
                        <a:cs typeface="Times New Roman" pitchFamily="18" charset="0"/>
                      </a:endParaRPr>
                    </a:p>
                  </a:txBody>
                  <a:tcPr anchor="ctr"/>
                </a:tc>
                <a:tc>
                  <a:txBody>
                    <a:bodyPr/>
                    <a:lstStyle/>
                    <a:p>
                      <a:pPr algn="ctr"/>
                      <a:r>
                        <a:rPr lang="en-US" sz="1400" dirty="0" smtClean="0">
                          <a:latin typeface="Century Gothic" panose="020B0502020202020204" pitchFamily="34" charset="0"/>
                        </a:rPr>
                        <a:t>400</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579</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38.2</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14.7</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14.6</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8.4</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3.3</a:t>
                      </a:r>
                      <a:endParaRPr lang="en-US" sz="1400" dirty="0">
                        <a:latin typeface="Century Gothic" panose="020B0502020202020204" pitchFamily="34" charset="0"/>
                      </a:endParaRPr>
                    </a:p>
                  </a:txBody>
                  <a:tcPr anchor="ctr"/>
                </a:tc>
              </a:tr>
            </a:tbl>
          </a:graphicData>
        </a:graphic>
      </p:graphicFrame>
    </p:spTree>
    <p:extLst>
      <p:ext uri="{BB962C8B-B14F-4D97-AF65-F5344CB8AC3E}">
        <p14:creationId xmlns:p14="http://schemas.microsoft.com/office/powerpoint/2010/main" val="154936979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6648465" cy="1143000"/>
          </a:xfrm>
        </p:spPr>
        <p:txBody>
          <a:bodyPr/>
          <a:lstStyle/>
          <a:p>
            <a:r>
              <a:rPr lang="en-US" dirty="0" smtClean="0"/>
              <a:t>Lorentz Detuning</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30</a:t>
            </a:fld>
            <a:endParaRPr lang="en-US"/>
          </a:p>
        </p:txBody>
      </p:sp>
      <p:sp>
        <p:nvSpPr>
          <p:cNvPr id="6" name="TextBox 5"/>
          <p:cNvSpPr txBox="1"/>
          <p:nvPr/>
        </p:nvSpPr>
        <p:spPr>
          <a:xfrm>
            <a:off x="304800" y="3581400"/>
            <a:ext cx="3276600" cy="261610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i="1" u="sng" dirty="0" smtClean="0">
                <a:effectLst>
                  <a:outerShdw blurRad="38100" dist="38100" dir="2700000" algn="tl">
                    <a:srgbClr val="000000">
                      <a:alpha val="43137"/>
                    </a:srgbClr>
                  </a:outerShdw>
                </a:effectLst>
                <a:latin typeface="Century Gothic" panose="020B0502020202020204" pitchFamily="34" charset="0"/>
              </a:rPr>
              <a:t>Lorentz detuning</a:t>
            </a:r>
            <a:r>
              <a:rPr lang="en-US" i="1" dirty="0" smtClean="0">
                <a:effectLst>
                  <a:outerShdw blurRad="38100" dist="38100" dir="2700000" algn="tl">
                    <a:srgbClr val="000000">
                      <a:alpha val="43137"/>
                    </a:srgbClr>
                  </a:outerShdw>
                </a:effectLst>
                <a:latin typeface="Century Gothic" panose="020B0502020202020204" pitchFamily="34" charset="0"/>
              </a:rPr>
              <a:t>: </a:t>
            </a:r>
          </a:p>
          <a:p>
            <a:endParaRPr lang="en-US" sz="1400" dirty="0" smtClean="0">
              <a:solidFill>
                <a:schemeClr val="tx1"/>
              </a:solidFill>
              <a:latin typeface="Century Gothic" panose="020B0502020202020204" pitchFamily="34" charset="0"/>
            </a:endParaRPr>
          </a:p>
          <a:p>
            <a:endParaRPr lang="en-US" sz="1400" dirty="0" smtClean="0">
              <a:solidFill>
                <a:schemeClr val="tx1"/>
              </a:solidFill>
              <a:latin typeface="Century Gothic" panose="020B0502020202020204" pitchFamily="34" charset="0"/>
            </a:endParaRPr>
          </a:p>
          <a:p>
            <a:endParaRPr lang="en-US" sz="1400" dirty="0" smtClean="0">
              <a:solidFill>
                <a:schemeClr val="tx1"/>
              </a:solidFill>
              <a:latin typeface="Century Gothic" panose="020B0502020202020204" pitchFamily="34" charset="0"/>
            </a:endParaRPr>
          </a:p>
          <a:p>
            <a:pPr algn="ctr"/>
            <a:r>
              <a:rPr lang="en-US" sz="2000" dirty="0">
                <a:solidFill>
                  <a:srgbClr val="FF0000"/>
                </a:solidFill>
                <a:latin typeface="Century Gothic" panose="020B0502020202020204" pitchFamily="34" charset="0"/>
              </a:rPr>
              <a:t>-346 Hz/ (MV)</a:t>
            </a:r>
            <a:r>
              <a:rPr lang="en-US" sz="2000" baseline="30000" dirty="0">
                <a:solidFill>
                  <a:srgbClr val="FF0000"/>
                </a:solidFill>
                <a:latin typeface="Century Gothic" panose="020B0502020202020204" pitchFamily="34" charset="0"/>
              </a:rPr>
              <a:t>2</a:t>
            </a:r>
            <a:r>
              <a:rPr lang="en-US" sz="2000" dirty="0">
                <a:solidFill>
                  <a:srgbClr val="FF0000"/>
                </a:solidFill>
                <a:latin typeface="Century Gothic" panose="020B0502020202020204" pitchFamily="34" charset="0"/>
              </a:rPr>
              <a:t> </a:t>
            </a:r>
          </a:p>
          <a:p>
            <a:r>
              <a:rPr lang="en-US" sz="1400" dirty="0" smtClean="0">
                <a:solidFill>
                  <a:schemeClr val="tx1"/>
                </a:solidFill>
                <a:latin typeface="Century Gothic" panose="020B0502020202020204" pitchFamily="34" charset="0"/>
              </a:rPr>
              <a:t>ports fixed </a:t>
            </a:r>
            <a:r>
              <a:rPr lang="en-US" sz="1800" dirty="0" smtClean="0">
                <a:solidFill>
                  <a:srgbClr val="FF0000"/>
                </a:solidFill>
                <a:latin typeface="Century Gothic" panose="020B0502020202020204" pitchFamily="34" charset="0"/>
              </a:rPr>
              <a:t>but</a:t>
            </a:r>
            <a:r>
              <a:rPr lang="en-US" sz="1400" dirty="0" smtClean="0">
                <a:solidFill>
                  <a:srgbClr val="FF0000"/>
                </a:solidFill>
                <a:latin typeface="Century Gothic" panose="020B0502020202020204" pitchFamily="34" charset="0"/>
              </a:rPr>
              <a:t> </a:t>
            </a:r>
            <a:r>
              <a:rPr lang="en-US" sz="1400" dirty="0" smtClean="0">
                <a:solidFill>
                  <a:schemeClr val="tx1"/>
                </a:solidFill>
                <a:latin typeface="Century Gothic" panose="020B0502020202020204" pitchFamily="34" charset="0"/>
              </a:rPr>
              <a:t>free central plates </a:t>
            </a:r>
          </a:p>
          <a:p>
            <a:r>
              <a:rPr lang="en-US" sz="1200" dirty="0" smtClean="0">
                <a:solidFill>
                  <a:schemeClr val="tx1"/>
                </a:solidFill>
                <a:latin typeface="Century Gothic" panose="020B0502020202020204" pitchFamily="34" charset="0"/>
              </a:rPr>
              <a:t>(worst case scenario) </a:t>
            </a:r>
          </a:p>
          <a:p>
            <a:pPr algn="ctr"/>
            <a:r>
              <a:rPr lang="en-US" sz="2000" dirty="0" smtClean="0">
                <a:solidFill>
                  <a:srgbClr val="FF0000"/>
                </a:solidFill>
                <a:latin typeface="Century Gothic" panose="020B0502020202020204" pitchFamily="34" charset="0"/>
              </a:rPr>
              <a:t>-0.17 </a:t>
            </a:r>
            <a:r>
              <a:rPr lang="en-US" sz="2000" dirty="0">
                <a:solidFill>
                  <a:srgbClr val="FF0000"/>
                </a:solidFill>
                <a:latin typeface="Century Gothic" panose="020B0502020202020204" pitchFamily="34" charset="0"/>
              </a:rPr>
              <a:t>Hz/ (MV)</a:t>
            </a:r>
            <a:r>
              <a:rPr lang="en-US" sz="2000" baseline="30000" dirty="0">
                <a:solidFill>
                  <a:srgbClr val="FF0000"/>
                </a:solidFill>
                <a:latin typeface="Century Gothic" panose="020B0502020202020204" pitchFamily="34" charset="0"/>
              </a:rPr>
              <a:t>2</a:t>
            </a:r>
            <a:r>
              <a:rPr lang="en-US" sz="2000" dirty="0">
                <a:solidFill>
                  <a:srgbClr val="FF0000"/>
                </a:solidFill>
                <a:latin typeface="Century Gothic" panose="020B0502020202020204" pitchFamily="34" charset="0"/>
              </a:rPr>
              <a:t> </a:t>
            </a:r>
            <a:endParaRPr lang="en-US" sz="2000" dirty="0" smtClean="0">
              <a:solidFill>
                <a:srgbClr val="FF0000"/>
              </a:solidFill>
              <a:latin typeface="Century Gothic" panose="020B0502020202020204" pitchFamily="34" charset="0"/>
            </a:endParaRPr>
          </a:p>
          <a:p>
            <a:r>
              <a:rPr lang="en-US" sz="1400" dirty="0">
                <a:solidFill>
                  <a:schemeClr val="tx1"/>
                </a:solidFill>
                <a:latin typeface="Century Gothic" panose="020B0502020202020204" pitchFamily="34" charset="0"/>
              </a:rPr>
              <a:t>ports </a:t>
            </a:r>
            <a:r>
              <a:rPr lang="en-US" sz="1400" dirty="0" smtClean="0">
                <a:solidFill>
                  <a:schemeClr val="tx1"/>
                </a:solidFill>
                <a:latin typeface="Century Gothic" panose="020B0502020202020204" pitchFamily="34" charset="0"/>
              </a:rPr>
              <a:t>and entire central </a:t>
            </a:r>
            <a:r>
              <a:rPr lang="en-US" sz="1400" dirty="0">
                <a:solidFill>
                  <a:schemeClr val="tx1"/>
                </a:solidFill>
                <a:latin typeface="Century Gothic" panose="020B0502020202020204" pitchFamily="34" charset="0"/>
              </a:rPr>
              <a:t>plates </a:t>
            </a:r>
            <a:r>
              <a:rPr lang="en-US" sz="1400" dirty="0" smtClean="0">
                <a:solidFill>
                  <a:schemeClr val="tx1"/>
                </a:solidFill>
                <a:latin typeface="Century Gothic" panose="020B0502020202020204" pitchFamily="34" charset="0"/>
              </a:rPr>
              <a:t>fixed</a:t>
            </a:r>
            <a:endParaRPr lang="en-US" sz="1400" dirty="0">
              <a:solidFill>
                <a:schemeClr val="tx1"/>
              </a:solidFill>
              <a:latin typeface="Century Gothic" panose="020B0502020202020204" pitchFamily="34" charset="0"/>
            </a:endParaRPr>
          </a:p>
          <a:p>
            <a:r>
              <a:rPr lang="en-US" sz="1400" dirty="0" smtClean="0">
                <a:solidFill>
                  <a:schemeClr val="tx1"/>
                </a:solidFill>
                <a:latin typeface="Century Gothic" panose="020B0502020202020204" pitchFamily="34" charset="0"/>
              </a:rPr>
              <a:t>(best </a:t>
            </a:r>
            <a:r>
              <a:rPr lang="en-US" sz="1400" dirty="0">
                <a:solidFill>
                  <a:schemeClr val="tx1"/>
                </a:solidFill>
                <a:latin typeface="Century Gothic" panose="020B0502020202020204" pitchFamily="34" charset="0"/>
              </a:rPr>
              <a:t>case scenario) </a:t>
            </a:r>
          </a:p>
        </p:txBody>
      </p:sp>
      <p:grpSp>
        <p:nvGrpSpPr>
          <p:cNvPr id="3" name="Group 2"/>
          <p:cNvGrpSpPr/>
          <p:nvPr/>
        </p:nvGrpSpPr>
        <p:grpSpPr>
          <a:xfrm>
            <a:off x="621784" y="990600"/>
            <a:ext cx="7831887" cy="2514478"/>
            <a:chOff x="685800" y="1219200"/>
            <a:chExt cx="8360793" cy="2926712"/>
          </a:xfrm>
        </p:grpSpPr>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458" l="150" r="99850"/>
                      </a14:imgEffect>
                    </a14:imgLayer>
                  </a14:imgProps>
                </a:ext>
                <a:ext uri="{28A0092B-C50C-407E-A947-70E740481C1C}">
                  <a14:useLocalDpi xmlns:a14="http://schemas.microsoft.com/office/drawing/2010/main" val="0"/>
                </a:ext>
              </a:extLst>
            </a:blip>
            <a:srcRect/>
            <a:stretch>
              <a:fillRect/>
            </a:stretch>
          </p:blipFill>
          <p:spPr bwMode="auto">
            <a:xfrm rot="5400000">
              <a:off x="5994314" y="1462682"/>
              <a:ext cx="2849163"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39" b="100000" l="1280" r="98464"/>
                      </a14:imgEffect>
                    </a14:imgLayer>
                  </a14:imgProps>
                </a:ext>
                <a:ext uri="{28A0092B-C50C-407E-A947-70E740481C1C}">
                  <a14:useLocalDpi xmlns:a14="http://schemas.microsoft.com/office/drawing/2010/main" val="0"/>
                </a:ext>
              </a:extLst>
            </a:blip>
            <a:srcRect/>
            <a:stretch>
              <a:fillRect/>
            </a:stretch>
          </p:blipFill>
          <p:spPr bwMode="auto">
            <a:xfrm>
              <a:off x="3429000" y="1219200"/>
              <a:ext cx="2298220" cy="2863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68" b="98932" l="2056" r="96916"/>
                      </a14:imgEffect>
                    </a14:imgLayer>
                  </a14:imgProps>
                </a:ext>
                <a:ext uri="{28A0092B-C50C-407E-A947-70E740481C1C}">
                  <a14:useLocalDpi xmlns:a14="http://schemas.microsoft.com/office/drawing/2010/main" val="0"/>
                </a:ext>
              </a:extLst>
            </a:blip>
            <a:srcRect/>
            <a:stretch>
              <a:fillRect/>
            </a:stretch>
          </p:blipFill>
          <p:spPr bwMode="auto">
            <a:xfrm>
              <a:off x="685800" y="1263012"/>
              <a:ext cx="2328890" cy="288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105400" y="3549012"/>
              <a:ext cx="859531" cy="369332"/>
            </a:xfrm>
            <a:prstGeom prst="rect">
              <a:avLst/>
            </a:prstGeom>
            <a:noFill/>
          </p:spPr>
          <p:txBody>
            <a:bodyPr wrap="none" rtlCol="0">
              <a:spAutoFit/>
            </a:bodyPr>
            <a:lstStyle/>
            <a:p>
              <a:r>
                <a:rPr lang="en-US" sz="1800" i="1" dirty="0" smtClean="0">
                  <a:effectLst>
                    <a:outerShdw blurRad="38100" dist="38100" dir="2700000" algn="tl">
                      <a:srgbClr val="000000">
                        <a:alpha val="43137"/>
                      </a:srgbClr>
                    </a:outerShdw>
                  </a:effectLst>
                  <a:latin typeface="Century Gothic" panose="020B0502020202020204" pitchFamily="34" charset="0"/>
                </a:rPr>
                <a:t>E-field</a:t>
              </a:r>
              <a:endParaRPr lang="en-US" sz="1800" i="1" dirty="0">
                <a:effectLst>
                  <a:outerShdw blurRad="38100" dist="38100" dir="2700000" algn="tl">
                    <a:srgbClr val="000000">
                      <a:alpha val="43137"/>
                    </a:srgbClr>
                  </a:outerShdw>
                </a:effectLst>
                <a:latin typeface="Century Gothic" panose="020B0502020202020204" pitchFamily="34" charset="0"/>
              </a:endParaRPr>
            </a:p>
          </p:txBody>
        </p:sp>
        <p:sp>
          <p:nvSpPr>
            <p:cNvPr id="11" name="TextBox 10"/>
            <p:cNvSpPr txBox="1"/>
            <p:nvPr/>
          </p:nvSpPr>
          <p:spPr>
            <a:xfrm>
              <a:off x="8153400" y="3549012"/>
              <a:ext cx="893193" cy="369332"/>
            </a:xfrm>
            <a:prstGeom prst="rect">
              <a:avLst/>
            </a:prstGeom>
            <a:noFill/>
          </p:spPr>
          <p:txBody>
            <a:bodyPr wrap="none" rtlCol="0">
              <a:spAutoFit/>
            </a:bodyPr>
            <a:lstStyle/>
            <a:p>
              <a:r>
                <a:rPr lang="en-US" sz="1800" i="1" dirty="0" smtClean="0">
                  <a:effectLst>
                    <a:outerShdw blurRad="38100" dist="38100" dir="2700000" algn="tl">
                      <a:srgbClr val="000000">
                        <a:alpha val="43137"/>
                      </a:srgbClr>
                    </a:outerShdw>
                  </a:effectLst>
                  <a:latin typeface="Century Gothic" panose="020B0502020202020204" pitchFamily="34" charset="0"/>
                </a:rPr>
                <a:t>H-field</a:t>
              </a:r>
              <a:endParaRPr lang="en-US" sz="1800" i="1" dirty="0">
                <a:effectLst>
                  <a:outerShdw blurRad="38100" dist="38100" dir="2700000" algn="tl">
                    <a:srgbClr val="000000">
                      <a:alpha val="43137"/>
                    </a:srgbClr>
                  </a:outerShdw>
                </a:effectLst>
                <a:latin typeface="Century Gothic" panose="020B0502020202020204" pitchFamily="34" charset="0"/>
              </a:endParaRPr>
            </a:p>
          </p:txBody>
        </p:sp>
        <p:sp>
          <p:nvSpPr>
            <p:cNvPr id="12" name="TextBox 11"/>
            <p:cNvSpPr txBox="1"/>
            <p:nvPr/>
          </p:nvSpPr>
          <p:spPr>
            <a:xfrm>
              <a:off x="2514600" y="3549012"/>
              <a:ext cx="782587" cy="369332"/>
            </a:xfrm>
            <a:prstGeom prst="rect">
              <a:avLst/>
            </a:prstGeom>
            <a:noFill/>
          </p:spPr>
          <p:txBody>
            <a:bodyPr wrap="none" rtlCol="0">
              <a:spAutoFit/>
            </a:bodyPr>
            <a:lstStyle/>
            <a:p>
              <a:r>
                <a:rPr lang="en-US" sz="1800" i="1" dirty="0" smtClean="0">
                  <a:effectLst>
                    <a:outerShdw blurRad="38100" dist="38100" dir="2700000" algn="tl">
                      <a:srgbClr val="000000">
                        <a:alpha val="43137"/>
                      </a:srgbClr>
                    </a:outerShdw>
                  </a:effectLst>
                  <a:latin typeface="Century Gothic" panose="020B0502020202020204" pitchFamily="34" charset="0"/>
                </a:rPr>
                <a:t>mesh</a:t>
              </a:r>
              <a:endParaRPr lang="en-US" sz="1800" i="1" dirty="0">
                <a:effectLst>
                  <a:outerShdw blurRad="38100" dist="38100" dir="2700000" algn="tl">
                    <a:srgbClr val="000000">
                      <a:alpha val="43137"/>
                    </a:srgbClr>
                  </a:outerShdw>
                </a:effectLst>
                <a:latin typeface="Century Gothic" panose="020B0502020202020204" pitchFamily="34" charset="0"/>
              </a:endParaRPr>
            </a:p>
          </p:txBody>
        </p:sp>
      </p:grpSp>
      <p:sp>
        <p:nvSpPr>
          <p:cNvPr id="13" name="TextBox 12"/>
          <p:cNvSpPr txBox="1"/>
          <p:nvPr/>
        </p:nvSpPr>
        <p:spPr>
          <a:xfrm>
            <a:off x="6619865" y="3606611"/>
            <a:ext cx="1731564" cy="400110"/>
          </a:xfrm>
          <a:prstGeom prst="rect">
            <a:avLst/>
          </a:prstGeom>
          <a:noFill/>
        </p:spPr>
        <p:txBody>
          <a:bodyPr wrap="none" rtlCol="0">
            <a:spAutoFit/>
          </a:bodyPr>
          <a:lstStyle/>
          <a:p>
            <a:r>
              <a:rPr lang="en-US" sz="2000" i="1" dirty="0" smtClean="0">
                <a:effectLst>
                  <a:outerShdw blurRad="38100" dist="38100" dir="2700000" algn="tl">
                    <a:srgbClr val="000000">
                      <a:alpha val="43137"/>
                    </a:srgbClr>
                  </a:outerShdw>
                </a:effectLst>
                <a:latin typeface="Century Gothic" panose="020B0502020202020204" pitchFamily="34" charset="0"/>
              </a:rPr>
              <a:t>Deformation</a:t>
            </a:r>
            <a:endParaRPr lang="en-US" sz="2000" i="1" dirty="0">
              <a:effectLst>
                <a:outerShdw blurRad="38100" dist="38100" dir="2700000" algn="tl">
                  <a:srgbClr val="000000">
                    <a:alpha val="43137"/>
                  </a:srgbClr>
                </a:outerShdw>
              </a:effectLst>
              <a:latin typeface="Century Gothic" panose="020B0502020202020204" pitchFamily="34" charset="0"/>
            </a:endParaRPr>
          </a:p>
        </p:txBody>
      </p:sp>
      <p:pic>
        <p:nvPicPr>
          <p:cNvPr id="30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4268098" y="3184370"/>
            <a:ext cx="1257508" cy="1981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3810000" y="3491661"/>
            <a:ext cx="5105400" cy="27849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4263752" y="4561778"/>
            <a:ext cx="1287835" cy="1941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6172200" y="5608125"/>
            <a:ext cx="2675021" cy="716475"/>
            <a:chOff x="6172200" y="5531925"/>
            <a:chExt cx="2675021" cy="716475"/>
          </a:xfrm>
        </p:grpSpPr>
        <p:pic>
          <p:nvPicPr>
            <p:cNvPr id="308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8401" y="5531925"/>
              <a:ext cx="2554704" cy="422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172200" y="5909846"/>
              <a:ext cx="381000" cy="338554"/>
            </a:xfrm>
            <a:prstGeom prst="rect">
              <a:avLst/>
            </a:prstGeom>
            <a:noFill/>
          </p:spPr>
          <p:txBody>
            <a:bodyPr wrap="square" rtlCol="0">
              <a:spAutoFit/>
            </a:bodyPr>
            <a:lstStyle/>
            <a:p>
              <a:r>
                <a:rPr lang="en-US" sz="1600" dirty="0" smtClean="0">
                  <a:latin typeface="Century Gothic" panose="020B0502020202020204" pitchFamily="34" charset="0"/>
                </a:rPr>
                <a:t>0</a:t>
              </a:r>
              <a:endParaRPr lang="en-US" sz="1600" dirty="0">
                <a:latin typeface="Century Gothic" panose="020B0502020202020204" pitchFamily="34" charset="0"/>
              </a:endParaRPr>
            </a:p>
          </p:txBody>
        </p:sp>
        <p:sp>
          <p:nvSpPr>
            <p:cNvPr id="24" name="TextBox 23"/>
            <p:cNvSpPr txBox="1"/>
            <p:nvPr/>
          </p:nvSpPr>
          <p:spPr>
            <a:xfrm>
              <a:off x="8566484" y="5893804"/>
              <a:ext cx="280737" cy="338554"/>
            </a:xfrm>
            <a:prstGeom prst="rect">
              <a:avLst/>
            </a:prstGeom>
            <a:noFill/>
          </p:spPr>
          <p:txBody>
            <a:bodyPr wrap="square" rtlCol="0">
              <a:spAutoFit/>
            </a:bodyPr>
            <a:lstStyle/>
            <a:p>
              <a:r>
                <a:rPr lang="en-US" sz="1600" dirty="0" smtClean="0">
                  <a:latin typeface="Century Gothic" panose="020B0502020202020204" pitchFamily="34" charset="0"/>
                </a:rPr>
                <a:t>3</a:t>
              </a:r>
              <a:endParaRPr lang="en-US" sz="1600" dirty="0">
                <a:latin typeface="Century Gothic" panose="020B0502020202020204" pitchFamily="34" charset="0"/>
              </a:endParaRPr>
            </a:p>
          </p:txBody>
        </p:sp>
        <p:sp>
          <p:nvSpPr>
            <p:cNvPr id="25" name="TextBox 24"/>
            <p:cNvSpPr txBox="1"/>
            <p:nvPr/>
          </p:nvSpPr>
          <p:spPr>
            <a:xfrm>
              <a:off x="6928942" y="5909846"/>
              <a:ext cx="1106384" cy="338554"/>
            </a:xfrm>
            <a:prstGeom prst="rect">
              <a:avLst/>
            </a:prstGeom>
            <a:noFill/>
          </p:spPr>
          <p:txBody>
            <a:bodyPr wrap="square" rtlCol="0">
              <a:spAutoFit/>
            </a:bodyPr>
            <a:lstStyle/>
            <a:p>
              <a:r>
                <a:rPr lang="en-US" sz="1600" dirty="0" smtClean="0">
                  <a:latin typeface="Century Gothic" panose="020B0502020202020204" pitchFamily="34" charset="0"/>
                </a:rPr>
                <a:t>Unit: µm</a:t>
              </a:r>
              <a:endParaRPr lang="en-US" sz="1600" dirty="0">
                <a:latin typeface="Century Gothic" panose="020B0502020202020204" pitchFamily="34" charset="0"/>
              </a:endParaRPr>
            </a:p>
          </p:txBody>
        </p:sp>
      </p:grpSp>
      <p:sp>
        <p:nvSpPr>
          <p:cNvPr id="17" name="TextBox 16"/>
          <p:cNvSpPr txBox="1"/>
          <p:nvPr/>
        </p:nvSpPr>
        <p:spPr>
          <a:xfrm>
            <a:off x="6055895" y="3962400"/>
            <a:ext cx="2859505" cy="1708160"/>
          </a:xfrm>
          <a:prstGeom prst="rect">
            <a:avLst/>
          </a:prstGeom>
          <a:noFill/>
        </p:spPr>
        <p:txBody>
          <a:bodyPr wrap="square" rtlCol="0">
            <a:spAutoFit/>
          </a:bodyPr>
          <a:lstStyle/>
          <a:p>
            <a:r>
              <a:rPr lang="en-US" sz="1500" dirty="0" smtClean="0">
                <a:latin typeface="Century Gothic" panose="020B0502020202020204" pitchFamily="34" charset="0"/>
              </a:rPr>
              <a:t>The maximum deformation due to Lorentz force at 3.34 MV deflecting voltage is 3µm. The asymmetry on the top and bottom plate is due to coupler port location difference.</a:t>
            </a:r>
            <a:endParaRPr lang="en-US" sz="1500" dirty="0">
              <a:latin typeface="Century Gothic" panose="020B0502020202020204" pitchFamily="34" charset="0"/>
            </a:endParaRPr>
          </a:p>
        </p:txBody>
      </p:sp>
      <p:pic>
        <p:nvPicPr>
          <p:cNvPr id="5" name="Picture 4"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4114800"/>
            <a:ext cx="2939879" cy="507112"/>
          </a:xfrm>
          <a:prstGeom prst="rect">
            <a:avLst/>
          </a:prstGeom>
        </p:spPr>
      </p:pic>
    </p:spTree>
    <p:extLst>
      <p:ext uri="{BB962C8B-B14F-4D97-AF65-F5344CB8AC3E}">
        <p14:creationId xmlns:p14="http://schemas.microsoft.com/office/powerpoint/2010/main" val="14146863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6648465" cy="762000"/>
          </a:xfrm>
        </p:spPr>
        <p:txBody>
          <a:bodyPr/>
          <a:lstStyle/>
          <a:p>
            <a:r>
              <a:rPr lang="en-US" dirty="0" smtClean="0"/>
              <a:t>Frequency Studies</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31</a:t>
            </a:fld>
            <a:endParaRPr lang="en-US"/>
          </a:p>
        </p:txBody>
      </p:sp>
      <p:sp>
        <p:nvSpPr>
          <p:cNvPr id="6" name="TextBox 5"/>
          <p:cNvSpPr txBox="1"/>
          <p:nvPr/>
        </p:nvSpPr>
        <p:spPr>
          <a:xfrm>
            <a:off x="854242" y="5540514"/>
            <a:ext cx="7391400" cy="707886"/>
          </a:xfrm>
          <a:prstGeom prst="rect">
            <a:avLst/>
          </a:prstGeom>
          <a:noFill/>
        </p:spPr>
        <p:txBody>
          <a:bodyPr wrap="square" rtlCol="0">
            <a:spAutoFit/>
          </a:bodyPr>
          <a:lstStyle/>
          <a:p>
            <a:r>
              <a:rPr lang="en-US" sz="2000" dirty="0" smtClean="0">
                <a:solidFill>
                  <a:srgbClr val="003399"/>
                </a:solidFill>
                <a:latin typeface="Century Gothic" panose="020B0502020202020204" pitchFamily="34" charset="0"/>
              </a:rPr>
              <a:t>Generated for frequency check points before operation in SPS. The cavity will operate at  400.79 MHz under 2 K. </a:t>
            </a:r>
            <a:endParaRPr lang="en-US" sz="2000" dirty="0">
              <a:solidFill>
                <a:srgbClr val="003399"/>
              </a:solidFill>
              <a:latin typeface="Century Gothic" panose="020B0502020202020204" pitchFamily="34" charset="0"/>
            </a:endParaRPr>
          </a:p>
        </p:txBody>
      </p:sp>
      <p:graphicFrame>
        <p:nvGraphicFramePr>
          <p:cNvPr id="7" name="Content Placeholder 4"/>
          <p:cNvGraphicFramePr>
            <a:graphicFrameLocks noGrp="1"/>
          </p:cNvGraphicFramePr>
          <p:nvPr>
            <p:ph idx="1"/>
            <p:extLst>
              <p:ext uri="{D42A27DB-BD31-4B8C-83A1-F6EECF244321}">
                <p14:modId xmlns:p14="http://schemas.microsoft.com/office/powerpoint/2010/main" val="1138733932"/>
              </p:ext>
            </p:extLst>
          </p:nvPr>
        </p:nvGraphicFramePr>
        <p:xfrm>
          <a:off x="457200" y="995680"/>
          <a:ext cx="8187397" cy="4414520"/>
        </p:xfrm>
        <a:graphic>
          <a:graphicData uri="http://schemas.openxmlformats.org/drawingml/2006/table">
            <a:tbl>
              <a:tblPr firstRow="1" bandRow="1">
                <a:tableStyleId>{5C22544A-7EE6-4342-B048-85BDC9FD1C3A}</a:tableStyleId>
              </a:tblPr>
              <a:tblGrid>
                <a:gridCol w="1828801"/>
                <a:gridCol w="2117188"/>
                <a:gridCol w="2475914"/>
                <a:gridCol w="1765494"/>
              </a:tblGrid>
              <a:tr h="370840">
                <a:tc>
                  <a:txBody>
                    <a:bodyPr/>
                    <a:lstStyle/>
                    <a:p>
                      <a:r>
                        <a:rPr lang="en-US" dirty="0" smtClean="0"/>
                        <a:t>Shift</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Ports</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Central plates</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err="1" smtClean="0">
                          <a:latin typeface="Symbol" panose="05050102010706020507" pitchFamily="18" charset="2"/>
                        </a:rPr>
                        <a:t>D</a:t>
                      </a:r>
                      <a:r>
                        <a:rPr lang="en-US" dirty="0" err="1" smtClean="0"/>
                        <a:t>f</a:t>
                      </a:r>
                      <a:endParaRPr lang="en-US" dirty="0"/>
                    </a:p>
                  </a:txBody>
                  <a:tcPr>
                    <a:lnB w="12700" cap="flat" cmpd="sng" algn="ctr">
                      <a:solidFill>
                        <a:schemeClr val="tx1"/>
                      </a:solidFill>
                      <a:prstDash val="solid"/>
                      <a:round/>
                      <a:headEnd type="none" w="med" len="med"/>
                      <a:tailEnd type="none" w="med" len="med"/>
                    </a:lnB>
                  </a:tcPr>
                </a:tc>
              </a:tr>
              <a:tr h="370840">
                <a:tc>
                  <a:txBody>
                    <a:bodyPr/>
                    <a:lstStyle/>
                    <a:p>
                      <a:r>
                        <a:rPr lang="en-US" i="1" dirty="0" smtClean="0"/>
                        <a:t>Helium</a:t>
                      </a:r>
                      <a:r>
                        <a:rPr lang="en-US" i="1" baseline="0" dirty="0" smtClean="0"/>
                        <a:t> p</a:t>
                      </a:r>
                      <a:r>
                        <a:rPr lang="en-US" i="1" dirty="0" smtClean="0"/>
                        <a:t>ressure</a:t>
                      </a:r>
                      <a:endParaRPr lang="en-US" i="1" dirty="0"/>
                    </a:p>
                  </a:txBody>
                  <a:tcPr>
                    <a:lnT w="12700" cap="flat" cmpd="sng" algn="ctr">
                      <a:solidFill>
                        <a:schemeClr val="tx1"/>
                      </a:solidFill>
                      <a:prstDash val="solid"/>
                      <a:round/>
                      <a:headEnd type="none" w="med" len="med"/>
                      <a:tailEnd type="none" w="med" len="med"/>
                    </a:lnT>
                  </a:tcPr>
                </a:tc>
                <a:tc>
                  <a:txBody>
                    <a:bodyPr/>
                    <a:lstStyle/>
                    <a:p>
                      <a:r>
                        <a:rPr lang="en-US" dirty="0" smtClean="0"/>
                        <a:t>Fixed by vessel</a:t>
                      </a:r>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r>
              <a:tr h="370840">
                <a:tc>
                  <a:txBody>
                    <a:bodyPr/>
                    <a:lstStyle/>
                    <a:p>
                      <a:endParaRPr lang="en-US" i="1" dirty="0"/>
                    </a:p>
                  </a:txBody>
                  <a:tcPr>
                    <a:lnB w="12700" cap="flat" cmpd="sng" algn="ctr">
                      <a:solidFill>
                        <a:schemeClr val="tx1"/>
                      </a:solidFill>
                      <a:prstDash val="solid"/>
                      <a:round/>
                      <a:headEnd type="none" w="med" len="med"/>
                      <a:tailEnd type="none" w="med" len="med"/>
                    </a:lnB>
                  </a:tcPr>
                </a:tc>
                <a:tc>
                  <a:txBody>
                    <a:bodyPr/>
                    <a:lstStyle/>
                    <a:p>
                      <a:r>
                        <a:rPr lang="en-US" dirty="0" smtClean="0"/>
                        <a:t>Fixed by vessel</a:t>
                      </a:r>
                      <a:endParaRPr lang="en-US" dirty="0"/>
                    </a:p>
                  </a:txBody>
                  <a:tcPr>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Fully fixed by tuner</a:t>
                      </a:r>
                    </a:p>
                  </a:txBody>
                  <a:tcPr>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0.1 Hz/mbar</a:t>
                      </a:r>
                    </a:p>
                  </a:txBody>
                  <a:tcPr>
                    <a:lnB w="12700" cap="flat" cmpd="sng" algn="ctr">
                      <a:solidFill>
                        <a:schemeClr val="tx1"/>
                      </a:solidFill>
                      <a:prstDash val="solid"/>
                      <a:round/>
                      <a:headEnd type="none" w="med" len="med"/>
                      <a:tailEnd type="none" w="med" len="med"/>
                    </a:lnB>
                  </a:tcPr>
                </a:tc>
              </a:tr>
              <a:tr h="370840">
                <a:tc>
                  <a:txBody>
                    <a:bodyPr/>
                    <a:lstStyle/>
                    <a:p>
                      <a:r>
                        <a:rPr lang="en-US" i="1" dirty="0" smtClean="0"/>
                        <a:t>300K </a:t>
                      </a:r>
                      <a:r>
                        <a:rPr lang="en-US" i="1" dirty="0" smtClean="0">
                          <a:sym typeface="Wingdings" panose="05000000000000000000" pitchFamily="2" charset="2"/>
                        </a:rPr>
                        <a:t> 2K</a:t>
                      </a:r>
                      <a:endParaRPr lang="en-US" i="1" dirty="0"/>
                    </a:p>
                  </a:txBody>
                  <a:tcPr>
                    <a:lnT w="12700" cap="flat" cmpd="sng" algn="ctr">
                      <a:solidFill>
                        <a:schemeClr val="tx1"/>
                      </a:solidFill>
                      <a:prstDash val="solid"/>
                      <a:round/>
                      <a:headEnd type="none" w="med" len="med"/>
                      <a:tailEnd type="none" w="med" len="med"/>
                    </a:lnT>
                  </a:tcPr>
                </a:tc>
                <a:tc>
                  <a:txBody>
                    <a:bodyPr/>
                    <a:lstStyle/>
                    <a:p>
                      <a:r>
                        <a:rPr lang="en-US" dirty="0" smtClean="0"/>
                        <a:t>Fixed FPC; other ports</a:t>
                      </a:r>
                      <a:r>
                        <a:rPr lang="en-US" baseline="0" dirty="0" smtClean="0"/>
                        <a:t> are free</a:t>
                      </a:r>
                      <a:endParaRPr lang="en-US" dirty="0"/>
                    </a:p>
                  </a:txBody>
                  <a:tcPr>
                    <a:lnT w="12700" cap="flat" cmpd="sng" algn="ctr">
                      <a:solidFill>
                        <a:schemeClr val="tx1"/>
                      </a:solidFill>
                      <a:prstDash val="solid"/>
                      <a:round/>
                      <a:headEnd type="none" w="med" len="med"/>
                      <a:tailEnd type="none" w="med" len="med"/>
                    </a:lnT>
                  </a:tcPr>
                </a:tc>
                <a:tc>
                  <a:txBody>
                    <a:bodyPr/>
                    <a:lstStyle/>
                    <a:p>
                      <a:r>
                        <a:rPr lang="en-US" dirty="0" smtClean="0"/>
                        <a:t>Free </a:t>
                      </a:r>
                      <a:endParaRPr lang="en-US" dirty="0"/>
                    </a:p>
                  </a:txBody>
                  <a:tcPr>
                    <a:lnT w="12700" cap="flat" cmpd="sng" algn="ctr">
                      <a:solidFill>
                        <a:schemeClr val="tx1"/>
                      </a:solidFill>
                      <a:prstDash val="solid"/>
                      <a:round/>
                      <a:headEnd type="none" w="med" len="med"/>
                      <a:tailEnd type="none" w="med" len="med"/>
                    </a:lnT>
                  </a:tcPr>
                </a:tc>
                <a:tc>
                  <a:txBody>
                    <a:bodyPr/>
                    <a:lstStyle/>
                    <a:p>
                      <a:r>
                        <a:rPr lang="en-US" dirty="0" smtClean="0"/>
                        <a:t>-573 kHz</a:t>
                      </a:r>
                      <a:endParaRPr lang="en-US" dirty="0"/>
                    </a:p>
                  </a:txBody>
                  <a:tcPr>
                    <a:lnT w="12700" cap="flat" cmpd="sng" algn="ctr">
                      <a:solidFill>
                        <a:schemeClr val="tx1"/>
                      </a:solidFill>
                      <a:prstDash val="solid"/>
                      <a:round/>
                      <a:headEnd type="none" w="med" len="med"/>
                      <a:tailEnd type="none" w="med" len="med"/>
                    </a:lnT>
                  </a:tcPr>
                </a:tc>
              </a:tr>
              <a:tr h="370840">
                <a:tc>
                  <a:txBody>
                    <a:bodyPr/>
                    <a:lstStyle/>
                    <a:p>
                      <a:endParaRPr lang="en-US" i="1" dirty="0"/>
                    </a:p>
                  </a:txBody>
                  <a:tcPr>
                    <a:lnB w="12700" cap="flat" cmpd="sng" algn="ctr">
                      <a:solidFill>
                        <a:schemeClr val="tx1"/>
                      </a:solidFill>
                      <a:prstDash val="solid"/>
                      <a:round/>
                      <a:headEnd type="none" w="med" len="med"/>
                      <a:tailEnd type="none" w="med" len="med"/>
                    </a:lnB>
                  </a:tcPr>
                </a:tc>
                <a:tc>
                  <a:txBody>
                    <a:bodyPr/>
                    <a:lstStyle/>
                    <a:p>
                      <a:r>
                        <a:rPr lang="en-US" dirty="0" smtClean="0"/>
                        <a:t>Fixed FPC;</a:t>
                      </a:r>
                      <a:r>
                        <a:rPr lang="en-US" baseline="0" dirty="0" smtClean="0"/>
                        <a:t> other ports free</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Fully</a:t>
                      </a:r>
                      <a:r>
                        <a:rPr lang="en-US" baseline="0" dirty="0" smtClean="0"/>
                        <a:t> f</a:t>
                      </a:r>
                      <a:r>
                        <a:rPr lang="en-US" dirty="0" smtClean="0"/>
                        <a:t>ixed by tuner</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-672 kHz</a:t>
                      </a:r>
                      <a:endParaRPr lang="en-US" dirty="0"/>
                    </a:p>
                  </a:txBody>
                  <a:tcPr>
                    <a:lnB w="12700" cap="flat" cmpd="sng" algn="ctr">
                      <a:solidFill>
                        <a:schemeClr val="tx1"/>
                      </a:solidFill>
                      <a:prstDash val="solid"/>
                      <a:round/>
                      <a:headEnd type="none" w="med" len="med"/>
                      <a:tailEnd type="none" w="med" len="med"/>
                    </a:lnB>
                  </a:tcPr>
                </a:tc>
              </a:tr>
              <a:tr h="370840">
                <a:tc>
                  <a:txBody>
                    <a:bodyPr/>
                    <a:lstStyle/>
                    <a:p>
                      <a:r>
                        <a:rPr lang="en-US" i="1" dirty="0" smtClean="0"/>
                        <a:t>Lorentz detuning</a:t>
                      </a:r>
                      <a:endParaRPr lang="en-US" i="1" dirty="0"/>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t>Fixed by</a:t>
                      </a:r>
                      <a:r>
                        <a:rPr lang="en-US" baseline="0" dirty="0" smtClean="0"/>
                        <a:t> vessel, except pickup</a:t>
                      </a:r>
                      <a:endParaRPr lang="en-US" dirty="0"/>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t>Free </a:t>
                      </a:r>
                      <a:r>
                        <a:rPr lang="en-US" sz="1200" dirty="0" smtClean="0"/>
                        <a:t>(worst case scenario)</a:t>
                      </a:r>
                      <a:endParaRPr lang="en-US" sz="1200" dirty="0"/>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800" kern="1200" dirty="0" smtClean="0">
                          <a:solidFill>
                            <a:schemeClr val="dk1"/>
                          </a:solidFill>
                          <a:effectLst/>
                          <a:latin typeface="+mn-lt"/>
                          <a:ea typeface="+mn-ea"/>
                          <a:cs typeface="+mn-cs"/>
                        </a:rPr>
                        <a:t>–346 Hz/(MV)^2</a:t>
                      </a:r>
                      <a:r>
                        <a:rPr lang="en-US" dirty="0" smtClean="0"/>
                        <a:t> </a:t>
                      </a:r>
                      <a:endParaRPr lang="en-US" dirty="0"/>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endParaRPr lang="en-US" i="1"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dirty="0" smtClean="0"/>
                        <a:t>Fixed by vessel, except</a:t>
                      </a:r>
                      <a:r>
                        <a:rPr lang="en-US" baseline="0" dirty="0" smtClean="0"/>
                        <a:t> pickup</a:t>
                      </a:r>
                      <a:endParaRPr lang="en-US"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800" dirty="0" smtClean="0"/>
                        <a:t>Fixed</a:t>
                      </a:r>
                      <a:endParaRPr lang="en-US" sz="1800"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dirty="0" smtClean="0"/>
                        <a:t>0.02</a:t>
                      </a:r>
                      <a:r>
                        <a:rPr lang="en-US" baseline="0" dirty="0" smtClean="0"/>
                        <a:t> Hz/(MV)^2</a:t>
                      </a:r>
                      <a:endParaRPr lang="en-US"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r>
              <a:tr h="370840">
                <a:tc>
                  <a:txBody>
                    <a:bodyPr/>
                    <a:lstStyle/>
                    <a:p>
                      <a:r>
                        <a:rPr lang="en-US" i="1" dirty="0" smtClean="0"/>
                        <a:t>BCP (210 </a:t>
                      </a:r>
                      <a:r>
                        <a:rPr lang="en-US" i="1" dirty="0" smtClean="0">
                          <a:latin typeface="Symbol" panose="05050102010706020507" pitchFamily="18" charset="2"/>
                        </a:rPr>
                        <a:t>m</a:t>
                      </a:r>
                      <a:r>
                        <a:rPr lang="en-US" i="1" dirty="0" smtClean="0"/>
                        <a:t>m)</a:t>
                      </a:r>
                      <a:endParaRPr lang="en-US" i="1"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800"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dirty="0" smtClean="0"/>
                        <a:t>+170 kHz</a:t>
                      </a:r>
                      <a:endParaRPr lang="en-US"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r>
              <a:tr h="370840">
                <a:tc>
                  <a:txBody>
                    <a:bodyPr/>
                    <a:lstStyle/>
                    <a:p>
                      <a:r>
                        <a:rPr lang="en-US" i="1" dirty="0" smtClean="0"/>
                        <a:t>Vacuum to air</a:t>
                      </a:r>
                      <a:endParaRPr lang="en-US" i="1"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800"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dirty="0" smtClean="0"/>
                        <a:t>-133.3 kHz</a:t>
                      </a:r>
                      <a:endParaRPr lang="en-US"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35495986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br>
              <a:rPr lang="en-US" dirty="0" smtClean="0"/>
            </a:br>
            <a:r>
              <a:rPr lang="en-US" dirty="0"/>
              <a:t>	</a:t>
            </a:r>
            <a:r>
              <a:rPr lang="en-US" dirty="0" smtClean="0"/>
              <a:t>	--</a:t>
            </a:r>
            <a:r>
              <a:rPr lang="en-US" sz="2700" dirty="0" smtClean="0"/>
              <a:t>Prototype cavity</a:t>
            </a:r>
            <a:endParaRPr lang="en-US" dirty="0"/>
          </a:p>
        </p:txBody>
      </p:sp>
      <p:sp>
        <p:nvSpPr>
          <p:cNvPr id="3" name="Content Placeholder 2"/>
          <p:cNvSpPr>
            <a:spLocks noGrp="1"/>
          </p:cNvSpPr>
          <p:nvPr>
            <p:ph idx="1"/>
          </p:nvPr>
        </p:nvSpPr>
        <p:spPr>
          <a:xfrm>
            <a:off x="381000" y="1676400"/>
            <a:ext cx="8610600" cy="2514600"/>
          </a:xfrm>
        </p:spPr>
        <p:txBody>
          <a:bodyPr>
            <a:normAutofit/>
          </a:bodyPr>
          <a:lstStyle/>
          <a:p>
            <a:r>
              <a:rPr lang="en-US" sz="2000" dirty="0" smtClean="0"/>
              <a:t>The </a:t>
            </a:r>
            <a:r>
              <a:rPr lang="en-US" sz="2000" dirty="0"/>
              <a:t>prototype cavity design for SPS test </a:t>
            </a:r>
            <a:r>
              <a:rPr lang="en-US" sz="2000" dirty="0" smtClean="0"/>
              <a:t>is completed.</a:t>
            </a:r>
            <a:endParaRPr lang="en-US" sz="2000" dirty="0"/>
          </a:p>
          <a:p>
            <a:r>
              <a:rPr lang="en-US" sz="2000" dirty="0" smtClean="0"/>
              <a:t>The FPC design has achieved coupling requirements with a manageable thermal loss. HOM coupler will be discussed in the following presentation (Binping Xiao).</a:t>
            </a:r>
          </a:p>
          <a:p>
            <a:r>
              <a:rPr lang="en-US" sz="2000" dirty="0" smtClean="0"/>
              <a:t>The SPS cavity uses the helium vessel as stiffening frame, and shows good tolerance for Lorentz Detuning.</a:t>
            </a:r>
          </a:p>
          <a:p>
            <a:endParaRPr lang="en-US" sz="2000" dirty="0"/>
          </a:p>
        </p:txBody>
      </p:sp>
      <p:sp>
        <p:nvSpPr>
          <p:cNvPr id="4" name="Slide Number Placeholder 3"/>
          <p:cNvSpPr>
            <a:spLocks noGrp="1"/>
          </p:cNvSpPr>
          <p:nvPr>
            <p:ph type="sldNum" sz="quarter" idx="12"/>
          </p:nvPr>
        </p:nvSpPr>
        <p:spPr/>
        <p:txBody>
          <a:bodyPr/>
          <a:lstStyle/>
          <a:p>
            <a:fld id="{E5266E6E-3187-4C1D-BA6D-2ACAC749C432}" type="slidenum">
              <a:rPr lang="en-US" smtClean="0"/>
              <a:t>32</a:t>
            </a:fld>
            <a:endParaRPr lang="en-US"/>
          </a:p>
        </p:txBody>
      </p:sp>
    </p:spTree>
    <p:extLst>
      <p:ext uri="{BB962C8B-B14F-4D97-AF65-F5344CB8AC3E}">
        <p14:creationId xmlns:p14="http://schemas.microsoft.com/office/powerpoint/2010/main" val="1639474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514600"/>
            <a:ext cx="6648465" cy="1143000"/>
          </a:xfrm>
        </p:spPr>
        <p:txBody>
          <a:bodyPr/>
          <a:lstStyle/>
          <a:p>
            <a:r>
              <a:rPr lang="en-US" dirty="0" smtClean="0"/>
              <a:t>Back-up</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33</a:t>
            </a:fld>
            <a:endParaRPr lang="en-US"/>
          </a:p>
        </p:txBody>
      </p:sp>
    </p:spTree>
    <p:extLst>
      <p:ext uri="{BB962C8B-B14F-4D97-AF65-F5344CB8AC3E}">
        <p14:creationId xmlns:p14="http://schemas.microsoft.com/office/powerpoint/2010/main" val="374517429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3825" y="5334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Profile measurement</a:t>
            </a:r>
            <a:endParaRPr lang="en-US" dirty="0"/>
          </a:p>
        </p:txBody>
      </p:sp>
      <p:pic>
        <p:nvPicPr>
          <p:cNvPr id="5" name="Picture 4"/>
          <p:cNvPicPr>
            <a:picLocks noChangeAspect="1"/>
          </p:cNvPicPr>
          <p:nvPr/>
        </p:nvPicPr>
        <p:blipFill>
          <a:blip r:embed="rId2"/>
          <a:stretch>
            <a:fillRect/>
          </a:stretch>
        </p:blipFill>
        <p:spPr>
          <a:xfrm>
            <a:off x="5029200" y="1266650"/>
            <a:ext cx="1876265" cy="2038266"/>
          </a:xfrm>
          <a:prstGeom prst="rect">
            <a:avLst/>
          </a:prstGeom>
        </p:spPr>
      </p:pic>
      <p:pic>
        <p:nvPicPr>
          <p:cNvPr id="6" name="Picture 5"/>
          <p:cNvPicPr>
            <a:picLocks noChangeAspect="1"/>
          </p:cNvPicPr>
          <p:nvPr/>
        </p:nvPicPr>
        <p:blipFill>
          <a:blip r:embed="rId3"/>
          <a:stretch>
            <a:fillRect/>
          </a:stretch>
        </p:blipFill>
        <p:spPr>
          <a:xfrm>
            <a:off x="5074115" y="3448516"/>
            <a:ext cx="1831350" cy="2594444"/>
          </a:xfrm>
          <a:prstGeom prst="rect">
            <a:avLst/>
          </a:prstGeom>
        </p:spPr>
      </p:pic>
      <p:pic>
        <p:nvPicPr>
          <p:cNvPr id="7" name="Picture 6"/>
          <p:cNvPicPr>
            <a:picLocks noChangeAspect="1"/>
          </p:cNvPicPr>
          <p:nvPr/>
        </p:nvPicPr>
        <p:blipFill>
          <a:blip r:embed="rId4"/>
          <a:stretch>
            <a:fillRect/>
          </a:stretch>
        </p:blipFill>
        <p:spPr>
          <a:xfrm>
            <a:off x="7002780" y="1233081"/>
            <a:ext cx="1741208" cy="2071835"/>
          </a:xfrm>
          <a:prstGeom prst="rect">
            <a:avLst/>
          </a:prstGeom>
        </p:spPr>
      </p:pic>
      <p:pic>
        <p:nvPicPr>
          <p:cNvPr id="8" name="Picture 7"/>
          <p:cNvPicPr>
            <a:picLocks noChangeAspect="1"/>
          </p:cNvPicPr>
          <p:nvPr/>
        </p:nvPicPr>
        <p:blipFill>
          <a:blip r:embed="rId5"/>
          <a:stretch>
            <a:fillRect/>
          </a:stretch>
        </p:blipFill>
        <p:spPr>
          <a:xfrm>
            <a:off x="7010400" y="3442881"/>
            <a:ext cx="1855784" cy="2600079"/>
          </a:xfrm>
          <a:prstGeom prst="rect">
            <a:avLst/>
          </a:prstGeom>
        </p:spPr>
      </p:pic>
      <p:pic>
        <p:nvPicPr>
          <p:cNvPr id="9" name="Picture 2" descr="D:\Publication\LARP\DOE reviews\positector-ut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3810000"/>
            <a:ext cx="167640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CrabCavity\PoPCavity\Testing\pictures\IMG_2568 - Copy.JPG"/>
          <p:cNvPicPr>
            <a:picLocks noChangeAspect="1" noChangeArrowheads="1"/>
          </p:cNvPicPr>
          <p:nvPr/>
        </p:nvPicPr>
        <p:blipFill rotWithShape="1">
          <a:blip r:embed="rId7">
            <a:extLst>
              <a:ext uri="{28A0092B-C50C-407E-A947-70E740481C1C}">
                <a14:useLocalDpi xmlns:a14="http://schemas.microsoft.com/office/drawing/2010/main" val="0"/>
              </a:ext>
            </a:extLst>
          </a:blip>
          <a:srcRect r="35469"/>
          <a:stretch/>
        </p:blipFill>
        <p:spPr bwMode="auto">
          <a:xfrm>
            <a:off x="152400" y="1156881"/>
            <a:ext cx="2438400" cy="50381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727960" y="1266650"/>
            <a:ext cx="2209800" cy="2062103"/>
          </a:xfrm>
          <a:prstGeom prst="rect">
            <a:avLst/>
          </a:prstGeom>
          <a:noFill/>
        </p:spPr>
        <p:txBody>
          <a:bodyPr wrap="square" rtlCol="0">
            <a:spAutoFit/>
          </a:bodyPr>
          <a:lstStyle/>
          <a:p>
            <a:r>
              <a:rPr lang="en-US" sz="1600" dirty="0" smtClean="0"/>
              <a:t>The thickness of the </a:t>
            </a:r>
            <a:r>
              <a:rPr lang="en-US" sz="1600" dirty="0" err="1" smtClean="0"/>
              <a:t>PoP</a:t>
            </a:r>
            <a:r>
              <a:rPr lang="en-US" sz="1600" dirty="0" smtClean="0"/>
              <a:t> cavity was verified after the vertical tests. The equipment used is a ultrasonic thickness detector with sensitivity of 0.01 mm and accuracy of 0.03 mm.</a:t>
            </a:r>
            <a:endParaRPr lang="en-US" sz="1600" dirty="0"/>
          </a:p>
        </p:txBody>
      </p:sp>
    </p:spTree>
    <p:extLst>
      <p:ext uri="{BB962C8B-B14F-4D97-AF65-F5344CB8AC3E}">
        <p14:creationId xmlns:p14="http://schemas.microsoft.com/office/powerpoint/2010/main" val="133146648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819667896"/>
              </p:ext>
            </p:extLst>
          </p:nvPr>
        </p:nvGraphicFramePr>
        <p:xfrm>
          <a:off x="1447800" y="533400"/>
          <a:ext cx="6385560" cy="41719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990600" y="5029200"/>
            <a:ext cx="7162800" cy="1200328"/>
          </a:xfrm>
          <a:prstGeom prst="rect">
            <a:avLst/>
          </a:prstGeom>
          <a:noFill/>
        </p:spPr>
        <p:txBody>
          <a:bodyPr wrap="square" rtlCol="0">
            <a:spAutoFit/>
          </a:bodyPr>
          <a:lstStyle/>
          <a:p>
            <a:r>
              <a:rPr lang="en-US" dirty="0" smtClean="0"/>
              <a:t>All sites measured on 3 mm </a:t>
            </a:r>
            <a:r>
              <a:rPr lang="en-US" dirty="0" err="1" smtClean="0"/>
              <a:t>Nb</a:t>
            </a:r>
            <a:r>
              <a:rPr lang="en-US" dirty="0" smtClean="0"/>
              <a:t> port extension tubes. 1-12 are from 6 small coupler ports, and 14-17 are from 2 beam pipes. Two sites per tube.</a:t>
            </a:r>
            <a:endParaRPr lang="en-US" dirty="0"/>
          </a:p>
        </p:txBody>
      </p:sp>
    </p:spTree>
    <p:extLst>
      <p:ext uri="{BB962C8B-B14F-4D97-AF65-F5344CB8AC3E}">
        <p14:creationId xmlns:p14="http://schemas.microsoft.com/office/powerpoint/2010/main" val="426187925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64" y="-32596"/>
            <a:ext cx="8229600" cy="1143000"/>
          </a:xfrm>
        </p:spPr>
        <p:txBody>
          <a:bodyPr>
            <a:normAutofit/>
          </a:bodyPr>
          <a:lstStyle/>
          <a:p>
            <a:r>
              <a:rPr lang="en-US" sz="2400" dirty="0" smtClean="0"/>
              <a:t>Residual magnetic field measurement</a:t>
            </a:r>
            <a:endParaRPr lang="en-US" sz="2400" dirty="0"/>
          </a:p>
        </p:txBody>
      </p:sp>
      <p:sp>
        <p:nvSpPr>
          <p:cNvPr id="4" name="Slide Number Placeholder 3"/>
          <p:cNvSpPr>
            <a:spLocks noGrp="1"/>
          </p:cNvSpPr>
          <p:nvPr>
            <p:ph type="sldNum" sz="quarter" idx="12"/>
          </p:nvPr>
        </p:nvSpPr>
        <p:spPr/>
        <p:txBody>
          <a:bodyPr/>
          <a:lstStyle/>
          <a:p>
            <a:fld id="{E5266E6E-3187-4C1D-BA6D-2ACAC749C432}" type="slidenum">
              <a:rPr lang="en-US" smtClean="0"/>
              <a:t>36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87487344"/>
              </p:ext>
            </p:extLst>
          </p:nvPr>
        </p:nvGraphicFramePr>
        <p:xfrm>
          <a:off x="4909286" y="1218870"/>
          <a:ext cx="4059806" cy="3819525"/>
        </p:xfrm>
        <a:graphic>
          <a:graphicData uri="http://schemas.openxmlformats.org/drawingml/2006/table">
            <a:tbl>
              <a:tblPr>
                <a:tableStyleId>{5C22544A-7EE6-4342-B048-85BDC9FD1C3A}</a:tableStyleId>
              </a:tblPr>
              <a:tblGrid>
                <a:gridCol w="1941647"/>
                <a:gridCol w="706053"/>
                <a:gridCol w="706053"/>
                <a:gridCol w="706053"/>
              </a:tblGrid>
              <a:tr h="190500">
                <a:tc>
                  <a:txBody>
                    <a:bodyPr/>
                    <a:lstStyle/>
                    <a:p>
                      <a:pPr algn="ctr" fontAlgn="b"/>
                      <a:r>
                        <a:rPr lang="en-US" sz="1100" b="0" i="0" u="none" strike="noStrike" dirty="0" smtClean="0">
                          <a:solidFill>
                            <a:srgbClr val="000000"/>
                          </a:solidFill>
                          <a:effectLst/>
                          <a:latin typeface="Century Gothic" panose="020B0502020202020204" pitchFamily="34" charset="0"/>
                        </a:rPr>
                        <a:t>Direction:</a:t>
                      </a:r>
                      <a:endParaRPr lang="en-US" sz="11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dirty="0">
                          <a:effectLst/>
                          <a:latin typeface="Century Gothic" panose="020B0502020202020204" pitchFamily="34" charset="0"/>
                        </a:rPr>
                        <a:t>x</a:t>
                      </a:r>
                      <a:endParaRPr lang="en-US" sz="11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y</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z</a:t>
                      </a:r>
                      <a:endParaRPr lang="en-US" sz="1100" b="0" i="0" u="none" strike="noStrike">
                        <a:solidFill>
                          <a:srgbClr val="000000"/>
                        </a:solidFill>
                        <a:effectLst/>
                        <a:latin typeface="Century Gothic" panose="020B0502020202020204" pitchFamily="34" charset="0"/>
                      </a:endParaRPr>
                    </a:p>
                  </a:txBody>
                  <a:tcPr marL="9525" marR="9525" marT="9525" marB="0" anchor="b"/>
                </a:tc>
              </a:tr>
              <a:tr h="381000">
                <a:tc>
                  <a:txBody>
                    <a:bodyPr/>
                    <a:lstStyle/>
                    <a:p>
                      <a:pPr algn="ctr" fontAlgn="b"/>
                      <a:r>
                        <a:rPr lang="en-US" sz="1100" u="none" strike="noStrike">
                          <a:effectLst/>
                          <a:latin typeface="Century Gothic" panose="020B0502020202020204" pitchFamily="34" charset="0"/>
                        </a:rPr>
                        <a:t>Outside the Dewar, without shielding:</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dirty="0">
                          <a:effectLst/>
                          <a:latin typeface="Century Gothic" panose="020B0502020202020204" pitchFamily="34" charset="0"/>
                        </a:rPr>
                        <a:t>2.5</a:t>
                      </a:r>
                      <a:endParaRPr lang="en-US" sz="11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21</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-3.7</a:t>
                      </a:r>
                      <a:endParaRPr lang="en-US" sz="1100" b="0" i="0" u="none" strike="noStrike">
                        <a:solidFill>
                          <a:srgbClr val="000000"/>
                        </a:solidFill>
                        <a:effectLst/>
                        <a:latin typeface="Century Gothic" panose="020B0502020202020204" pitchFamily="34" charset="0"/>
                      </a:endParaRPr>
                    </a:p>
                  </a:txBody>
                  <a:tcPr marL="9525" marR="9525" marT="9525" marB="0" anchor="b"/>
                </a:tc>
              </a:tr>
              <a:tr h="390525">
                <a:tc>
                  <a:txBody>
                    <a:bodyPr/>
                    <a:lstStyle/>
                    <a:p>
                      <a:pPr algn="ctr" fontAlgn="b"/>
                      <a:r>
                        <a:rPr lang="en-US" sz="1100" u="none" strike="noStrike" dirty="0">
                          <a:effectLst/>
                          <a:latin typeface="Century Gothic" panose="020B0502020202020204" pitchFamily="34" charset="0"/>
                        </a:rPr>
                        <a:t>Outside the Dewar, with shielding:</a:t>
                      </a:r>
                      <a:endParaRPr lang="en-US" sz="11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dirty="0">
                          <a:effectLst/>
                          <a:latin typeface="Century Gothic" panose="020B0502020202020204" pitchFamily="34" charset="0"/>
                        </a:rPr>
                        <a:t>0.17</a:t>
                      </a:r>
                      <a:endParaRPr lang="en-US" sz="11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dirty="0">
                          <a:effectLst/>
                          <a:latin typeface="Century Gothic" panose="020B0502020202020204" pitchFamily="34" charset="0"/>
                        </a:rPr>
                        <a:t>2.9~3.5</a:t>
                      </a:r>
                      <a:endParaRPr lang="en-US" sz="11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0.25</a:t>
                      </a:r>
                      <a:endParaRPr lang="en-US" sz="1100" b="0" i="0" u="none" strike="noStrike">
                        <a:solidFill>
                          <a:srgbClr val="000000"/>
                        </a:solidFill>
                        <a:effectLst/>
                        <a:latin typeface="Century Gothic" panose="020B0502020202020204" pitchFamily="34" charset="0"/>
                      </a:endParaRPr>
                    </a:p>
                  </a:txBody>
                  <a:tcPr marL="9525" marR="9525" marT="9525" marB="0" anchor="b"/>
                </a:tc>
              </a:tr>
              <a:tr h="381000">
                <a:tc>
                  <a:txBody>
                    <a:bodyPr/>
                    <a:lstStyle/>
                    <a:p>
                      <a:pPr algn="ctr" fontAlgn="b"/>
                      <a:r>
                        <a:rPr lang="en-US" sz="1100" u="none" strike="noStrike">
                          <a:effectLst/>
                          <a:latin typeface="Century Gothic" panose="020B0502020202020204" pitchFamily="34" charset="0"/>
                        </a:rPr>
                        <a:t>Into the Dewar, distance to the reference level [inch]</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US" sz="11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entury Gothic" panose="020B0502020202020204" pitchFamily="34" charset="0"/>
                      </a:endParaRPr>
                    </a:p>
                  </a:txBody>
                  <a:tcPr marL="9525" marR="9525" marT="9525" marB="0" anchor="b"/>
                </a:tc>
              </a:tr>
              <a:tr h="190500">
                <a:tc>
                  <a:txBody>
                    <a:bodyPr/>
                    <a:lstStyle/>
                    <a:p>
                      <a:pPr algn="ctr" fontAlgn="b"/>
                      <a:r>
                        <a:rPr lang="en-US" sz="1100" u="none" strike="noStrike">
                          <a:effectLst/>
                          <a:latin typeface="Century Gothic" panose="020B0502020202020204" pitchFamily="34" charset="0"/>
                        </a:rPr>
                        <a:t>5</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dirty="0">
                          <a:effectLst/>
                          <a:latin typeface="Century Gothic" panose="020B0502020202020204" pitchFamily="34" charset="0"/>
                        </a:rPr>
                        <a:t>-161.8</a:t>
                      </a:r>
                      <a:endParaRPr lang="en-US" sz="11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entury Gothic" panose="020B0502020202020204" pitchFamily="34" charset="0"/>
                      </a:endParaRPr>
                    </a:p>
                  </a:txBody>
                  <a:tcPr marL="9525" marR="9525" marT="9525" marB="0" anchor="b"/>
                </a:tc>
              </a:tr>
              <a:tr h="190500">
                <a:tc>
                  <a:txBody>
                    <a:bodyPr/>
                    <a:lstStyle/>
                    <a:p>
                      <a:pPr algn="ctr" fontAlgn="b"/>
                      <a:r>
                        <a:rPr lang="en-US" sz="1100" u="none" strike="noStrike">
                          <a:effectLst/>
                          <a:latin typeface="Century Gothic" panose="020B0502020202020204" pitchFamily="34" charset="0"/>
                        </a:rPr>
                        <a:t>10</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dirty="0">
                          <a:effectLst/>
                          <a:latin typeface="Century Gothic" panose="020B0502020202020204" pitchFamily="34" charset="0"/>
                        </a:rPr>
                        <a:t>27.3</a:t>
                      </a:r>
                      <a:endParaRPr lang="en-US" sz="11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entury Gothic" panose="020B0502020202020204" pitchFamily="34" charset="0"/>
                      </a:endParaRPr>
                    </a:p>
                  </a:txBody>
                  <a:tcPr marL="9525" marR="9525" marT="9525" marB="0" anchor="b"/>
                </a:tc>
              </a:tr>
              <a:tr h="190500">
                <a:tc>
                  <a:txBody>
                    <a:bodyPr/>
                    <a:lstStyle/>
                    <a:p>
                      <a:pPr algn="ctr" fontAlgn="b"/>
                      <a:r>
                        <a:rPr lang="en-US" sz="1100" u="none" strike="noStrike">
                          <a:effectLst/>
                          <a:latin typeface="Century Gothic" panose="020B0502020202020204" pitchFamily="34" charset="0"/>
                        </a:rPr>
                        <a:t>15</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-3</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dirty="0">
                          <a:effectLst/>
                          <a:latin typeface="Century Gothic" panose="020B0502020202020204" pitchFamily="34" charset="0"/>
                        </a:rPr>
                        <a:t>38.7</a:t>
                      </a:r>
                      <a:endParaRPr lang="en-US" sz="11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-2.3</a:t>
                      </a:r>
                      <a:endParaRPr lang="en-US" sz="1100" b="0" i="0" u="none" strike="noStrike">
                        <a:solidFill>
                          <a:srgbClr val="000000"/>
                        </a:solidFill>
                        <a:effectLst/>
                        <a:latin typeface="Century Gothic" panose="020B0502020202020204" pitchFamily="34" charset="0"/>
                      </a:endParaRPr>
                    </a:p>
                  </a:txBody>
                  <a:tcPr marL="9525" marR="9525" marT="9525" marB="0" anchor="b"/>
                </a:tc>
              </a:tr>
              <a:tr h="190500">
                <a:tc>
                  <a:txBody>
                    <a:bodyPr/>
                    <a:lstStyle/>
                    <a:p>
                      <a:pPr algn="ctr" fontAlgn="b"/>
                      <a:r>
                        <a:rPr lang="en-US" sz="1100" u="none" strike="noStrike">
                          <a:effectLst/>
                          <a:latin typeface="Century Gothic" panose="020B0502020202020204" pitchFamily="34" charset="0"/>
                        </a:rPr>
                        <a:t>20</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-0.96</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dirty="0">
                          <a:effectLst/>
                          <a:latin typeface="Century Gothic" panose="020B0502020202020204" pitchFamily="34" charset="0"/>
                        </a:rPr>
                        <a:t>19.7</a:t>
                      </a:r>
                      <a:endParaRPr lang="en-US" sz="11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-0.1</a:t>
                      </a:r>
                      <a:endParaRPr lang="en-US" sz="1100" b="0" i="0" u="none" strike="noStrike">
                        <a:solidFill>
                          <a:srgbClr val="000000"/>
                        </a:solidFill>
                        <a:effectLst/>
                        <a:latin typeface="Century Gothic" panose="020B0502020202020204" pitchFamily="34" charset="0"/>
                      </a:endParaRPr>
                    </a:p>
                  </a:txBody>
                  <a:tcPr marL="9525" marR="9525" marT="9525" marB="0" anchor="b"/>
                </a:tc>
              </a:tr>
              <a:tr h="190500">
                <a:tc>
                  <a:txBody>
                    <a:bodyPr/>
                    <a:lstStyle/>
                    <a:p>
                      <a:pPr algn="ctr" fontAlgn="b"/>
                      <a:r>
                        <a:rPr lang="en-US" sz="1100" u="none" strike="noStrike">
                          <a:effectLst/>
                          <a:latin typeface="Century Gothic" panose="020B0502020202020204" pitchFamily="34" charset="0"/>
                        </a:rPr>
                        <a:t>25</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-0.13</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dirty="0">
                          <a:effectLst/>
                          <a:latin typeface="Century Gothic" panose="020B0502020202020204" pitchFamily="34" charset="0"/>
                        </a:rPr>
                        <a:t>5.48</a:t>
                      </a:r>
                      <a:endParaRPr lang="en-US" sz="11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0.1</a:t>
                      </a:r>
                      <a:endParaRPr lang="en-US" sz="1100" b="0" i="0" u="none" strike="noStrike">
                        <a:solidFill>
                          <a:srgbClr val="000000"/>
                        </a:solidFill>
                        <a:effectLst/>
                        <a:latin typeface="Century Gothic" panose="020B0502020202020204" pitchFamily="34" charset="0"/>
                      </a:endParaRPr>
                    </a:p>
                  </a:txBody>
                  <a:tcPr marL="9525" marR="9525" marT="9525" marB="0" anchor="b"/>
                </a:tc>
              </a:tr>
              <a:tr h="190500">
                <a:tc>
                  <a:txBody>
                    <a:bodyPr/>
                    <a:lstStyle/>
                    <a:p>
                      <a:pPr algn="ctr" fontAlgn="b"/>
                      <a:r>
                        <a:rPr lang="en-US" sz="1100" u="none" strike="noStrike">
                          <a:effectLst/>
                          <a:latin typeface="Century Gothic" panose="020B0502020202020204" pitchFamily="34" charset="0"/>
                        </a:rPr>
                        <a:t>30</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-0.13</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dirty="0">
                          <a:effectLst/>
                          <a:latin typeface="Century Gothic" panose="020B0502020202020204" pitchFamily="34" charset="0"/>
                        </a:rPr>
                        <a:t>2.28</a:t>
                      </a:r>
                      <a:endParaRPr lang="en-US" sz="11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0.1</a:t>
                      </a:r>
                      <a:endParaRPr lang="en-US" sz="1100" b="0" i="0" u="none" strike="noStrike">
                        <a:solidFill>
                          <a:srgbClr val="000000"/>
                        </a:solidFill>
                        <a:effectLst/>
                        <a:latin typeface="Century Gothic" panose="020B0502020202020204" pitchFamily="34" charset="0"/>
                      </a:endParaRPr>
                    </a:p>
                  </a:txBody>
                  <a:tcPr marL="9525" marR="9525" marT="9525" marB="0" anchor="b"/>
                </a:tc>
              </a:tr>
              <a:tr h="190500">
                <a:tc>
                  <a:txBody>
                    <a:bodyPr/>
                    <a:lstStyle/>
                    <a:p>
                      <a:pPr algn="ctr" fontAlgn="b"/>
                      <a:r>
                        <a:rPr lang="en-US" sz="1100" u="none" strike="noStrike">
                          <a:effectLst/>
                          <a:latin typeface="Century Gothic" panose="020B0502020202020204" pitchFamily="34" charset="0"/>
                        </a:rPr>
                        <a:t>35</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-0.08</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dirty="0">
                          <a:effectLst/>
                          <a:latin typeface="Century Gothic" panose="020B0502020202020204" pitchFamily="34" charset="0"/>
                        </a:rPr>
                        <a:t>1</a:t>
                      </a:r>
                      <a:endParaRPr lang="en-US" sz="11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0.06</a:t>
                      </a:r>
                      <a:endParaRPr lang="en-US" sz="1100" b="0" i="0" u="none" strike="noStrike">
                        <a:solidFill>
                          <a:srgbClr val="000000"/>
                        </a:solidFill>
                        <a:effectLst/>
                        <a:latin typeface="Century Gothic" panose="020B0502020202020204" pitchFamily="34" charset="0"/>
                      </a:endParaRPr>
                    </a:p>
                  </a:txBody>
                  <a:tcPr marL="9525" marR="9525" marT="9525" marB="0" anchor="b"/>
                </a:tc>
              </a:tr>
              <a:tr h="190500">
                <a:tc>
                  <a:txBody>
                    <a:bodyPr/>
                    <a:lstStyle/>
                    <a:p>
                      <a:pPr algn="ctr" fontAlgn="b"/>
                      <a:r>
                        <a:rPr lang="en-US" sz="1100" u="none" strike="noStrike">
                          <a:effectLst/>
                          <a:latin typeface="Century Gothic" panose="020B0502020202020204" pitchFamily="34" charset="0"/>
                        </a:rPr>
                        <a:t>40</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-0.03</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0.57</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0.03</a:t>
                      </a:r>
                      <a:endParaRPr lang="en-US" sz="1100" b="0" i="0" u="none" strike="noStrike">
                        <a:solidFill>
                          <a:srgbClr val="000000"/>
                        </a:solidFill>
                        <a:effectLst/>
                        <a:latin typeface="Century Gothic" panose="020B0502020202020204" pitchFamily="34" charset="0"/>
                      </a:endParaRPr>
                    </a:p>
                  </a:txBody>
                  <a:tcPr marL="9525" marR="9525" marT="9525" marB="0" anchor="b"/>
                </a:tc>
              </a:tr>
              <a:tr h="190500">
                <a:tc>
                  <a:txBody>
                    <a:bodyPr/>
                    <a:lstStyle/>
                    <a:p>
                      <a:pPr algn="ctr" fontAlgn="b"/>
                      <a:r>
                        <a:rPr lang="en-US" sz="1100" u="none" strike="noStrike">
                          <a:effectLst/>
                          <a:latin typeface="Century Gothic" panose="020B0502020202020204" pitchFamily="34" charset="0"/>
                        </a:rPr>
                        <a:t>45</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-0.01</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dirty="0">
                          <a:effectLst/>
                          <a:latin typeface="Century Gothic" panose="020B0502020202020204" pitchFamily="34" charset="0"/>
                        </a:rPr>
                        <a:t>0.5</a:t>
                      </a:r>
                      <a:endParaRPr lang="en-US" sz="11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0.02</a:t>
                      </a:r>
                      <a:endParaRPr lang="en-US" sz="1100" b="0" i="0" u="none" strike="noStrike">
                        <a:solidFill>
                          <a:srgbClr val="000000"/>
                        </a:solidFill>
                        <a:effectLst/>
                        <a:latin typeface="Century Gothic" panose="020B0502020202020204" pitchFamily="34" charset="0"/>
                      </a:endParaRPr>
                    </a:p>
                  </a:txBody>
                  <a:tcPr marL="9525" marR="9525" marT="9525" marB="0" anchor="b"/>
                </a:tc>
              </a:tr>
              <a:tr h="190500">
                <a:tc>
                  <a:txBody>
                    <a:bodyPr/>
                    <a:lstStyle/>
                    <a:p>
                      <a:pPr algn="ctr" fontAlgn="b"/>
                      <a:r>
                        <a:rPr lang="en-US" sz="1100" u="none" strike="noStrike">
                          <a:effectLst/>
                          <a:latin typeface="Century Gothic" panose="020B0502020202020204" pitchFamily="34" charset="0"/>
                        </a:rPr>
                        <a:t>47</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-0.02</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US" sz="11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dirty="0">
                          <a:effectLst/>
                          <a:latin typeface="Century Gothic" panose="020B0502020202020204" pitchFamily="34" charset="0"/>
                        </a:rPr>
                        <a:t>0.02</a:t>
                      </a:r>
                      <a:endParaRPr lang="en-US" sz="1100" b="0" i="0" u="none" strike="noStrike" dirty="0">
                        <a:solidFill>
                          <a:srgbClr val="000000"/>
                        </a:solidFill>
                        <a:effectLst/>
                        <a:latin typeface="Century Gothic" panose="020B0502020202020204" pitchFamily="34" charset="0"/>
                      </a:endParaRPr>
                    </a:p>
                  </a:txBody>
                  <a:tcPr marL="9525" marR="9525" marT="9525" marB="0" anchor="b"/>
                </a:tc>
              </a:tr>
              <a:tr h="190500">
                <a:tc>
                  <a:txBody>
                    <a:bodyPr/>
                    <a:lstStyle/>
                    <a:p>
                      <a:pPr algn="ctr" fontAlgn="b"/>
                      <a:r>
                        <a:rPr lang="en-US" sz="1100" u="none" strike="noStrike">
                          <a:effectLst/>
                          <a:latin typeface="Century Gothic" panose="020B0502020202020204" pitchFamily="34" charset="0"/>
                        </a:rPr>
                        <a:t>50</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-1.2</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US" sz="1100" b="0" i="0" u="none" strike="noStrike" dirty="0">
                        <a:solidFill>
                          <a:srgbClr val="000000"/>
                        </a:solidFill>
                        <a:effectLst/>
                        <a:latin typeface="Century Gothic" panose="020B0502020202020204" pitchFamily="34" charset="0"/>
                      </a:endParaRPr>
                    </a:p>
                  </a:txBody>
                  <a:tcPr marL="9525" marR="9525" marT="9525" marB="0" anchor="b"/>
                </a:tc>
              </a:tr>
              <a:tr h="190500">
                <a:tc>
                  <a:txBody>
                    <a:bodyPr/>
                    <a:lstStyle/>
                    <a:p>
                      <a:pPr algn="ctr" fontAlgn="b"/>
                      <a:r>
                        <a:rPr lang="en-US" sz="1100" u="none" strike="noStrike">
                          <a:effectLst/>
                          <a:latin typeface="Century Gothic" panose="020B0502020202020204" pitchFamily="34" charset="0"/>
                        </a:rPr>
                        <a:t>53</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0.02</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dirty="0">
                          <a:effectLst/>
                          <a:latin typeface="Century Gothic" panose="020B0502020202020204" pitchFamily="34" charset="0"/>
                        </a:rPr>
                        <a:t>-0.07</a:t>
                      </a:r>
                      <a:endParaRPr lang="en-US" sz="1100" b="0" i="0" u="none" strike="noStrike" dirty="0">
                        <a:solidFill>
                          <a:srgbClr val="000000"/>
                        </a:solidFill>
                        <a:effectLst/>
                        <a:latin typeface="Century Gothic" panose="020B0502020202020204" pitchFamily="34" charset="0"/>
                      </a:endParaRPr>
                    </a:p>
                  </a:txBody>
                  <a:tcPr marL="9525" marR="9525" marT="9525" marB="0" anchor="b"/>
                </a:tc>
              </a:tr>
              <a:tr h="190500">
                <a:tc>
                  <a:txBody>
                    <a:bodyPr/>
                    <a:lstStyle/>
                    <a:p>
                      <a:pPr algn="ctr" fontAlgn="b"/>
                      <a:r>
                        <a:rPr lang="en-US" sz="1100" u="none" strike="noStrike">
                          <a:effectLst/>
                          <a:latin typeface="Century Gothic" panose="020B0502020202020204" pitchFamily="34" charset="0"/>
                        </a:rPr>
                        <a:t>56</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r>
                        <a:rPr lang="en-US" sz="1100" u="none" strike="noStrike">
                          <a:effectLst/>
                          <a:latin typeface="Century Gothic" panose="020B0502020202020204" pitchFamily="34" charset="0"/>
                        </a:rPr>
                        <a:t>0.55</a:t>
                      </a:r>
                      <a:endParaRPr lang="en-US" sz="1100" b="0" i="0" u="none" strike="noStrike">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US" sz="1100" b="0" i="0" u="none" strike="noStrike" dirty="0">
                        <a:solidFill>
                          <a:srgbClr val="000000"/>
                        </a:solidFill>
                        <a:effectLst/>
                        <a:latin typeface="Century Gothic" panose="020B0502020202020204" pitchFamily="34" charset="0"/>
                      </a:endParaRPr>
                    </a:p>
                  </a:txBody>
                  <a:tcPr marL="9525" marR="9525" marT="9525" marB="0" anchor="b"/>
                </a:tc>
              </a:tr>
            </a:tbl>
          </a:graphicData>
        </a:graphic>
      </p:graphicFrame>
      <p:sp>
        <p:nvSpPr>
          <p:cNvPr id="6" name="Rectangle 5"/>
          <p:cNvSpPr/>
          <p:nvPr/>
        </p:nvSpPr>
        <p:spPr>
          <a:xfrm>
            <a:off x="8001000" y="915162"/>
            <a:ext cx="968535" cy="369332"/>
          </a:xfrm>
          <a:prstGeom prst="rect">
            <a:avLst/>
          </a:prstGeom>
        </p:spPr>
        <p:txBody>
          <a:bodyPr wrap="none">
            <a:spAutoFit/>
          </a:bodyPr>
          <a:lstStyle/>
          <a:p>
            <a:pPr algn="ctr" fontAlgn="b"/>
            <a:r>
              <a:rPr lang="en-US" sz="1800" dirty="0">
                <a:latin typeface="Century Gothic" panose="020B0502020202020204" pitchFamily="34" charset="0"/>
              </a:rPr>
              <a:t>Unit: </a:t>
            </a:r>
            <a:r>
              <a:rPr lang="el-GR" sz="1800" dirty="0">
                <a:latin typeface="Century Gothic" panose="020B0502020202020204" pitchFamily="34" charset="0"/>
              </a:rPr>
              <a:t>μ</a:t>
            </a:r>
            <a:r>
              <a:rPr lang="en-US" sz="1800" dirty="0">
                <a:latin typeface="Century Gothic" panose="020B0502020202020204" pitchFamily="34" charset="0"/>
              </a:rPr>
              <a:t>T</a:t>
            </a:r>
            <a:endParaRPr lang="en-US" sz="1800" dirty="0">
              <a:solidFill>
                <a:srgbClr val="000000"/>
              </a:solidFill>
              <a:latin typeface="Century Gothic" panose="020B0502020202020204" pitchFamily="34" charset="0"/>
            </a:endParaRPr>
          </a:p>
        </p:txBody>
      </p:sp>
      <p:sp>
        <p:nvSpPr>
          <p:cNvPr id="8" name="Rectangle 7"/>
          <p:cNvSpPr/>
          <p:nvPr/>
        </p:nvSpPr>
        <p:spPr>
          <a:xfrm>
            <a:off x="4909285" y="5152072"/>
            <a:ext cx="4214678" cy="1169551"/>
          </a:xfrm>
          <a:prstGeom prst="rect">
            <a:avLst/>
          </a:prstGeom>
        </p:spPr>
        <p:txBody>
          <a:bodyPr wrap="square">
            <a:spAutoFit/>
          </a:bodyPr>
          <a:lstStyle/>
          <a:p>
            <a:pPr fontAlgn="b"/>
            <a:r>
              <a:rPr lang="en-US" sz="1400" dirty="0" smtClean="0">
                <a:latin typeface="Century Gothic" panose="020B0502020202020204" pitchFamily="34" charset="0"/>
              </a:rPr>
              <a:t>Maximum residual magnetic field </a:t>
            </a:r>
            <a:r>
              <a:rPr lang="en-US" sz="1400" dirty="0">
                <a:latin typeface="Century Gothic" panose="020B0502020202020204" pitchFamily="34" charset="0"/>
              </a:rPr>
              <a:t>between 40" and </a:t>
            </a:r>
            <a:r>
              <a:rPr lang="en-US" sz="1400" dirty="0" smtClean="0">
                <a:latin typeface="Century Gothic" panose="020B0502020202020204" pitchFamily="34" charset="0"/>
              </a:rPr>
              <a:t>56“ is ~1.2 </a:t>
            </a:r>
            <a:r>
              <a:rPr lang="el-GR" sz="1400" dirty="0">
                <a:latin typeface="Century Gothic" panose="020B0502020202020204" pitchFamily="34" charset="0"/>
              </a:rPr>
              <a:t>μ</a:t>
            </a:r>
            <a:r>
              <a:rPr lang="en-US" sz="1400" dirty="0" smtClean="0">
                <a:latin typeface="Century Gothic" panose="020B0502020202020204" pitchFamily="34" charset="0"/>
              </a:rPr>
              <a:t>T. (Ref: crab cavity shielding requirement in LHC tunnel 1</a:t>
            </a:r>
            <a:r>
              <a:rPr lang="el-GR" sz="1400" dirty="0" smtClean="0">
                <a:latin typeface="Century Gothic" panose="020B0502020202020204" pitchFamily="34" charset="0"/>
              </a:rPr>
              <a:t> </a:t>
            </a:r>
            <a:r>
              <a:rPr lang="el-GR" sz="1400" dirty="0">
                <a:latin typeface="Century Gothic" panose="020B0502020202020204" pitchFamily="34" charset="0"/>
              </a:rPr>
              <a:t>μ</a:t>
            </a:r>
            <a:r>
              <a:rPr lang="en-US" sz="1400" dirty="0" smtClean="0">
                <a:latin typeface="Century Gothic" panose="020B0502020202020204" pitchFamily="34" charset="0"/>
              </a:rPr>
              <a:t>T)</a:t>
            </a:r>
          </a:p>
          <a:p>
            <a:pPr fontAlgn="b"/>
            <a:r>
              <a:rPr lang="en-US" sz="1400" dirty="0" smtClean="0">
                <a:solidFill>
                  <a:srgbClr val="000000"/>
                </a:solidFill>
                <a:latin typeface="Century Gothic" panose="020B0502020202020204" pitchFamily="34" charset="0"/>
              </a:rPr>
              <a:t>Residual magnetic field induced residual surface resistance: 2.3 n</a:t>
            </a:r>
            <a:r>
              <a:rPr lang="el-GR" sz="1400" dirty="0" smtClean="0">
                <a:latin typeface="Century Gothic" panose="020B0502020202020204" pitchFamily="34" charset="0"/>
              </a:rPr>
              <a:t>Ω</a:t>
            </a:r>
            <a:endParaRPr lang="en-US" sz="1400" dirty="0">
              <a:solidFill>
                <a:srgbClr val="000000"/>
              </a:solidFill>
              <a:latin typeface="Century Gothic" panose="020B0502020202020204" pitchFamily="34" charset="0"/>
            </a:endParaRPr>
          </a:p>
        </p:txBody>
      </p:sp>
      <p:grpSp>
        <p:nvGrpSpPr>
          <p:cNvPr id="2053" name="Group 2052"/>
          <p:cNvGrpSpPr/>
          <p:nvPr/>
        </p:nvGrpSpPr>
        <p:grpSpPr>
          <a:xfrm>
            <a:off x="228351" y="925738"/>
            <a:ext cx="4953249" cy="5177940"/>
            <a:chOff x="198510" y="868062"/>
            <a:chExt cx="5589975" cy="5837538"/>
          </a:xfrm>
        </p:grpSpPr>
        <p:grpSp>
          <p:nvGrpSpPr>
            <p:cNvPr id="11" name="Group 10"/>
            <p:cNvGrpSpPr/>
            <p:nvPr/>
          </p:nvGrpSpPr>
          <p:grpSpPr>
            <a:xfrm>
              <a:off x="198510" y="1766103"/>
              <a:ext cx="4710775" cy="4939497"/>
              <a:chOff x="57150" y="0"/>
              <a:chExt cx="5838675" cy="5924550"/>
            </a:xfrm>
          </p:grpSpPr>
          <p:grpSp>
            <p:nvGrpSpPr>
              <p:cNvPr id="16" name="Group 15"/>
              <p:cNvGrpSpPr/>
              <p:nvPr/>
            </p:nvGrpSpPr>
            <p:grpSpPr>
              <a:xfrm>
                <a:off x="57150" y="0"/>
                <a:ext cx="5838675" cy="5924550"/>
                <a:chOff x="57150" y="0"/>
                <a:chExt cx="5838675" cy="6181725"/>
              </a:xfrm>
            </p:grpSpPr>
            <p:grpSp>
              <p:nvGrpSpPr>
                <p:cNvPr id="20" name="Group 19"/>
                <p:cNvGrpSpPr/>
                <p:nvPr/>
              </p:nvGrpSpPr>
              <p:grpSpPr>
                <a:xfrm>
                  <a:off x="1837813" y="0"/>
                  <a:ext cx="4058012" cy="6181725"/>
                  <a:chOff x="1837813" y="0"/>
                  <a:chExt cx="4058012" cy="6181725"/>
                </a:xfrm>
              </p:grpSpPr>
              <p:pic>
                <p:nvPicPr>
                  <p:cNvPr id="23" name="Picture 22"/>
                  <p:cNvPicPr>
                    <a:picLocks noChangeAspect="1"/>
                  </p:cNvPicPr>
                  <p:nvPr/>
                </p:nvPicPr>
                <p:blipFill>
                  <a:blip r:embed="rId2"/>
                  <a:stretch>
                    <a:fillRect/>
                  </a:stretch>
                </p:blipFill>
                <p:spPr>
                  <a:xfrm rot="16200000">
                    <a:off x="735957" y="1559056"/>
                    <a:ext cx="5724525" cy="3520814"/>
                  </a:xfrm>
                  <a:prstGeom prst="rect">
                    <a:avLst/>
                  </a:prstGeom>
                </p:spPr>
              </p:pic>
              <p:pic>
                <p:nvPicPr>
                  <p:cNvPr id="24" name="Picture 23"/>
                  <p:cNvPicPr>
                    <a:picLocks noChangeAspect="1"/>
                  </p:cNvPicPr>
                  <p:nvPr/>
                </p:nvPicPr>
                <p:blipFill>
                  <a:blip r:embed="rId3"/>
                  <a:stretch>
                    <a:fillRect/>
                  </a:stretch>
                </p:blipFill>
                <p:spPr>
                  <a:xfrm>
                    <a:off x="4695825" y="0"/>
                    <a:ext cx="1200000" cy="1152381"/>
                  </a:xfrm>
                  <a:prstGeom prst="rect">
                    <a:avLst/>
                  </a:prstGeom>
                </p:spPr>
              </p:pic>
            </p:grpSp>
            <p:cxnSp>
              <p:nvCxnSpPr>
                <p:cNvPr id="21" name="Straight Connector 20"/>
                <p:cNvCxnSpPr/>
                <p:nvPr/>
              </p:nvCxnSpPr>
              <p:spPr>
                <a:xfrm flipH="1" flipV="1">
                  <a:off x="57150" y="1543051"/>
                  <a:ext cx="3733800" cy="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TextBox 10"/>
                <p:cNvSpPr txBox="1"/>
                <p:nvPr/>
              </p:nvSpPr>
              <p:spPr>
                <a:xfrm>
                  <a:off x="94445" y="1127462"/>
                  <a:ext cx="1866900" cy="423697"/>
                </a:xfrm>
                <a:prstGeom prst="rect">
                  <a:avLst/>
                </a:prstGeom>
                <a:solidFill>
                  <a:srgbClr val="0070C0"/>
                </a:solid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dirty="0">
                      <a:solidFill>
                        <a:schemeClr val="bg1"/>
                      </a:solidFill>
                    </a:rPr>
                    <a:t>Reference level</a:t>
                  </a:r>
                </a:p>
              </p:txBody>
            </p:sp>
          </p:grpSp>
          <p:cxnSp>
            <p:nvCxnSpPr>
              <p:cNvPr id="17" name="Straight Connector 16"/>
              <p:cNvCxnSpPr/>
              <p:nvPr/>
            </p:nvCxnSpPr>
            <p:spPr>
              <a:xfrm flipH="1" flipV="1">
                <a:off x="666750" y="4038600"/>
                <a:ext cx="3733800" cy="456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447800" y="1571625"/>
                <a:ext cx="28575" cy="238125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4"/>
              <p:cNvSpPr txBox="1"/>
              <p:nvPr/>
            </p:nvSpPr>
            <p:spPr>
              <a:xfrm>
                <a:off x="428625" y="2476500"/>
                <a:ext cx="1080167" cy="37414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800" b="1">
                    <a:solidFill>
                      <a:schemeClr val="accent1"/>
                    </a:solidFill>
                  </a:rPr>
                  <a:t>50 inches</a:t>
                </a:r>
              </a:p>
            </p:txBody>
          </p:sp>
        </p:grpSp>
        <p:pic>
          <p:nvPicPr>
            <p:cNvPr id="1025" name="Pict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141" t="14789" r="21321"/>
            <a:stretch/>
          </p:blipFill>
          <p:spPr bwMode="auto">
            <a:xfrm flipV="1">
              <a:off x="228600" y="896719"/>
              <a:ext cx="757483" cy="1696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4101" r="25481" b="27950"/>
            <a:stretch/>
          </p:blipFill>
          <p:spPr bwMode="auto">
            <a:xfrm rot="5400000">
              <a:off x="448892" y="1485970"/>
              <a:ext cx="1719516" cy="48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a:off x="2514600" y="1981200"/>
              <a:ext cx="0" cy="97982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6" name="Arc 25"/>
            <p:cNvSpPr/>
            <p:nvPr/>
          </p:nvSpPr>
          <p:spPr>
            <a:xfrm>
              <a:off x="690349" y="1295400"/>
              <a:ext cx="1824251" cy="1371600"/>
            </a:xfrm>
            <a:prstGeom prst="arc">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10"/>
            <p:cNvSpPr txBox="1"/>
            <p:nvPr/>
          </p:nvSpPr>
          <p:spPr>
            <a:xfrm>
              <a:off x="370782" y="896719"/>
              <a:ext cx="985259" cy="381681"/>
            </a:xfrm>
            <a:prstGeom prst="rect">
              <a:avLst/>
            </a:prstGeom>
            <a:solidFill>
              <a:srgbClr val="0070C0"/>
            </a:solid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dirty="0" smtClean="0">
                  <a:solidFill>
                    <a:schemeClr val="bg1"/>
                  </a:solidFill>
                </a:rPr>
                <a:t>Sensors</a:t>
              </a:r>
              <a:endParaRPr lang="en-US" sz="1600" dirty="0">
                <a:solidFill>
                  <a:schemeClr val="bg1"/>
                </a:solidFill>
              </a:endParaRPr>
            </a:p>
          </p:txBody>
        </p:sp>
        <p:cxnSp>
          <p:nvCxnSpPr>
            <p:cNvPr id="29" name="Straight Arrow Connector 28"/>
            <p:cNvCxnSpPr>
              <a:stCxn id="23" idx="2"/>
            </p:cNvCxnSpPr>
            <p:nvPr/>
          </p:nvCxnSpPr>
          <p:spPr>
            <a:xfrm flipH="1">
              <a:off x="3941098" y="4418514"/>
              <a:ext cx="534763" cy="5752"/>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2048" name="Straight Arrow Connector 2047"/>
            <p:cNvCxnSpPr>
              <a:stCxn id="23" idx="2"/>
            </p:cNvCxnSpPr>
            <p:nvPr/>
          </p:nvCxnSpPr>
          <p:spPr>
            <a:xfrm flipH="1" flipV="1">
              <a:off x="3581400" y="3505200"/>
              <a:ext cx="894461" cy="913314"/>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2052" name="Straight Arrow Connector 2051"/>
            <p:cNvCxnSpPr>
              <a:stCxn id="23" idx="2"/>
            </p:cNvCxnSpPr>
            <p:nvPr/>
          </p:nvCxnSpPr>
          <p:spPr>
            <a:xfrm flipH="1" flipV="1">
              <a:off x="3702863" y="3352800"/>
              <a:ext cx="772998" cy="1065714"/>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39" name="TextBox 10"/>
            <p:cNvSpPr txBox="1"/>
            <p:nvPr/>
          </p:nvSpPr>
          <p:spPr>
            <a:xfrm>
              <a:off x="4487583" y="3885657"/>
              <a:ext cx="1300902" cy="1214441"/>
            </a:xfrm>
            <a:prstGeom prst="rect">
              <a:avLst/>
            </a:prstGeom>
            <a:solidFill>
              <a:srgbClr val="0070C0"/>
            </a:solid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dirty="0" smtClean="0">
                  <a:solidFill>
                    <a:schemeClr val="bg1"/>
                  </a:solidFill>
                </a:rPr>
                <a:t>Magnetic shielding layers attached</a:t>
              </a:r>
              <a:endParaRPr lang="en-US" sz="1600" dirty="0">
                <a:solidFill>
                  <a:schemeClr val="bg1"/>
                </a:solidFill>
              </a:endParaRPr>
            </a:p>
          </p:txBody>
        </p:sp>
        <p:sp>
          <p:nvSpPr>
            <p:cNvPr id="40" name="TextBox 10"/>
            <p:cNvSpPr txBox="1"/>
            <p:nvPr/>
          </p:nvSpPr>
          <p:spPr>
            <a:xfrm>
              <a:off x="2415070" y="942885"/>
              <a:ext cx="2771447" cy="659267"/>
            </a:xfrm>
            <a:prstGeom prst="rect">
              <a:avLst/>
            </a:prstGeom>
            <a:solidFill>
              <a:srgbClr val="0070C0"/>
            </a:solid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dirty="0" smtClean="0">
                  <a:solidFill>
                    <a:schemeClr val="bg1"/>
                  </a:solidFill>
                </a:rPr>
                <a:t>Inserted into the </a:t>
              </a:r>
              <a:r>
                <a:rPr lang="en-US" sz="1600" dirty="0" err="1" smtClean="0">
                  <a:solidFill>
                    <a:schemeClr val="bg1"/>
                  </a:solidFill>
                </a:rPr>
                <a:t>dewar</a:t>
              </a:r>
              <a:r>
                <a:rPr lang="en-US" sz="1600" dirty="0" smtClean="0">
                  <a:solidFill>
                    <a:schemeClr val="bg1"/>
                  </a:solidFill>
                </a:rPr>
                <a:t> from a </a:t>
              </a:r>
              <a:r>
                <a:rPr lang="en-US" sz="1600" dirty="0" err="1" smtClean="0">
                  <a:solidFill>
                    <a:schemeClr val="bg1"/>
                  </a:solidFill>
                </a:rPr>
                <a:t>conflat</a:t>
              </a:r>
              <a:r>
                <a:rPr lang="en-US" sz="1600" dirty="0" smtClean="0">
                  <a:solidFill>
                    <a:schemeClr val="bg1"/>
                  </a:solidFill>
                </a:rPr>
                <a:t> flange port</a:t>
              </a:r>
              <a:endParaRPr lang="en-US" sz="1600" dirty="0">
                <a:solidFill>
                  <a:schemeClr val="bg1"/>
                </a:solidFill>
              </a:endParaRPr>
            </a:p>
          </p:txBody>
        </p:sp>
      </p:grpSp>
    </p:spTree>
    <p:extLst>
      <p:ext uri="{BB962C8B-B14F-4D97-AF65-F5344CB8AC3E}">
        <p14:creationId xmlns:p14="http://schemas.microsoft.com/office/powerpoint/2010/main" val="72183696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756574"/>
            <a:ext cx="2555297" cy="2885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Fabrication Tolerance</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37</a:t>
            </a:fld>
            <a:endParaRPr lang="en-US"/>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474" y="1173480"/>
            <a:ext cx="1528402" cy="2810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886200"/>
            <a:ext cx="2042950" cy="2267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1" name="Content Placeholder 3"/>
          <p:cNvGraphicFramePr>
            <a:graphicFrameLocks noGrp="1"/>
          </p:cNvGraphicFramePr>
          <p:nvPr>
            <p:ph idx="1"/>
            <p:extLst>
              <p:ext uri="{D42A27DB-BD31-4B8C-83A1-F6EECF244321}">
                <p14:modId xmlns:p14="http://schemas.microsoft.com/office/powerpoint/2010/main" val="4278842154"/>
              </p:ext>
            </p:extLst>
          </p:nvPr>
        </p:nvGraphicFramePr>
        <p:xfrm>
          <a:off x="2209800" y="3297132"/>
          <a:ext cx="6781799" cy="2926080"/>
        </p:xfrm>
        <a:graphic>
          <a:graphicData uri="http://schemas.openxmlformats.org/drawingml/2006/table">
            <a:tbl>
              <a:tblPr firstRow="1" firstCol="1" bandRow="1">
                <a:tableStyleId>{5C22544A-7EE6-4342-B048-85BDC9FD1C3A}</a:tableStyleId>
              </a:tblPr>
              <a:tblGrid>
                <a:gridCol w="1978733"/>
                <a:gridCol w="456086"/>
                <a:gridCol w="709624"/>
                <a:gridCol w="1317975"/>
                <a:gridCol w="585688"/>
                <a:gridCol w="856223"/>
                <a:gridCol w="877470"/>
              </a:tblGrid>
              <a:tr h="0">
                <a:tc gridSpan="3">
                  <a:txBody>
                    <a:bodyPr/>
                    <a:lstStyle/>
                    <a:p>
                      <a:pPr marL="0" marR="0" algn="ctr">
                        <a:spcBef>
                          <a:spcPts val="0"/>
                        </a:spcBef>
                        <a:spcAft>
                          <a:spcPts val="0"/>
                        </a:spcAft>
                      </a:pPr>
                      <a:r>
                        <a:rPr lang="en-US" sz="1200" dirty="0">
                          <a:solidFill>
                            <a:schemeClr val="tx1"/>
                          </a:solidFill>
                          <a:effectLst/>
                          <a:latin typeface="Century Gothic" panose="020B0502020202020204" pitchFamily="34" charset="0"/>
                        </a:rPr>
                        <a:t>Geometric parameter</a:t>
                      </a:r>
                      <a:endParaRPr lang="en-US" sz="1200" dirty="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Nominal value used for study</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Unit</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df [MHz]</a:t>
                      </a:r>
                    </a:p>
                    <a:p>
                      <a:pPr marL="0" marR="0" algn="ctr">
                        <a:spcBef>
                          <a:spcPts val="0"/>
                        </a:spcBef>
                        <a:spcAft>
                          <a:spcPts val="0"/>
                        </a:spcAft>
                      </a:pPr>
                      <a:r>
                        <a:rPr lang="en-US" sz="1200">
                          <a:solidFill>
                            <a:schemeClr val="tx1"/>
                          </a:solidFill>
                          <a:effectLst/>
                          <a:latin typeface="Century Gothic" panose="020B0502020202020204" pitchFamily="34" charset="0"/>
                        </a:rPr>
                        <a:t> per unit</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df/f</a:t>
                      </a:r>
                      <a:r>
                        <a:rPr lang="en-US" sz="1200" baseline="-25000">
                          <a:solidFill>
                            <a:schemeClr val="tx1"/>
                          </a:solidFill>
                          <a:effectLst/>
                          <a:latin typeface="Century Gothic" panose="020B0502020202020204" pitchFamily="34" charset="0"/>
                        </a:rPr>
                        <a:t>0</a:t>
                      </a:r>
                      <a:r>
                        <a:rPr lang="en-US" sz="1200">
                          <a:solidFill>
                            <a:schemeClr val="tx1"/>
                          </a:solidFill>
                          <a:effectLst/>
                          <a:latin typeface="Century Gothic" panose="020B0502020202020204" pitchFamily="34" charset="0"/>
                        </a:rPr>
                        <a:t> [%]</a:t>
                      </a:r>
                    </a:p>
                    <a:p>
                      <a:pPr marL="0" marR="0" algn="ctr">
                        <a:spcBef>
                          <a:spcPts val="0"/>
                        </a:spcBef>
                        <a:spcAft>
                          <a:spcPts val="0"/>
                        </a:spcAft>
                      </a:pPr>
                      <a:r>
                        <a:rPr lang="en-US" sz="1200">
                          <a:solidFill>
                            <a:schemeClr val="tx1"/>
                          </a:solidFill>
                          <a:effectLst/>
                          <a:latin typeface="Century Gothic" panose="020B0502020202020204" pitchFamily="34" charset="0"/>
                        </a:rPr>
                        <a:t>per unit</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Waist</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Rmi</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138</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mm</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-1.22</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0.3</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Length</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L1</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344</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mm</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0.32</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0.08</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L="0" marR="0" algn="ctr">
                        <a:spcBef>
                          <a:spcPts val="0"/>
                        </a:spcBef>
                        <a:spcAft>
                          <a:spcPts val="0"/>
                        </a:spcAft>
                      </a:pPr>
                      <a:r>
                        <a:rPr lang="en-US" sz="1200" dirty="0">
                          <a:solidFill>
                            <a:schemeClr val="tx1"/>
                          </a:solidFill>
                          <a:effectLst/>
                          <a:latin typeface="Century Gothic" panose="020B0502020202020204" pitchFamily="34" charset="0"/>
                        </a:rPr>
                        <a:t>Height</a:t>
                      </a:r>
                      <a:endParaRPr lang="en-US" sz="1200" dirty="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HT</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97</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mm</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-2.13</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0.5</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Center plate distance</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APER </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84</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mm</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-0.49</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0.12</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Beam pipe diameter</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BPD</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84</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mm</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-0.21</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0.05</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Port tube diameter</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fpcod</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62</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mm</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-0.00013</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&lt;&lt;&lt; </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Blending central plates</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b2</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20</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mm</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0.59</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0.15</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Blending radius beam pipe</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b3</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solidFill>
                            <a:schemeClr val="tx1"/>
                          </a:solidFill>
                          <a:effectLst/>
                          <a:latin typeface="Century Gothic" panose="020B0502020202020204" pitchFamily="34" charset="0"/>
                        </a:rPr>
                        <a:t>10</a:t>
                      </a:r>
                      <a:endParaRPr lang="en-US" sz="1200" dirty="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mm</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0.01</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0.003</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Blending top edges </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b4</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15</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mm</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0.39</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0.10</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Blending center outer can</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b5</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84</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mm</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-0.002</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0.0005</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marL="0" marR="0" algn="ctr">
                        <a:spcBef>
                          <a:spcPts val="0"/>
                        </a:spcBef>
                        <a:spcAft>
                          <a:spcPts val="0"/>
                        </a:spcAft>
                      </a:pPr>
                      <a:r>
                        <a:rPr lang="en-US" sz="1200" dirty="0">
                          <a:solidFill>
                            <a:schemeClr val="tx1"/>
                          </a:solidFill>
                          <a:effectLst/>
                          <a:latin typeface="Century Gothic" panose="020B0502020202020204" pitchFamily="34" charset="0"/>
                        </a:rPr>
                        <a:t>Blending port-cavity interface</a:t>
                      </a:r>
                      <a:endParaRPr lang="en-US" sz="1200" dirty="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b8</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solidFill>
                            <a:schemeClr val="tx1"/>
                          </a:solidFill>
                          <a:effectLst/>
                          <a:latin typeface="Century Gothic" panose="020B0502020202020204" pitchFamily="34" charset="0"/>
                        </a:rPr>
                        <a:t>40</a:t>
                      </a:r>
                      <a:endParaRPr lang="en-US" sz="1200" dirty="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mm</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solidFill>
                            <a:schemeClr val="tx1"/>
                          </a:solidFill>
                          <a:effectLst/>
                          <a:latin typeface="Century Gothic" panose="020B0502020202020204" pitchFamily="34" charset="0"/>
                        </a:rPr>
                        <a:t> </a:t>
                      </a:r>
                      <a:endParaRPr lang="en-US" sz="120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solidFill>
                            <a:schemeClr val="tx1"/>
                          </a:solidFill>
                          <a:effectLst/>
                          <a:latin typeface="Century Gothic" panose="020B0502020202020204" pitchFamily="34" charset="0"/>
                        </a:rPr>
                        <a:t> </a:t>
                      </a:r>
                      <a:endParaRPr lang="en-US" sz="1200" dirty="0">
                        <a:solidFill>
                          <a:schemeClr val="tx1"/>
                        </a:solidFill>
                        <a:effectLst/>
                        <a:latin typeface="Century Gothic" panose="020B0502020202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2" name="Rectangle 1"/>
          <p:cNvSpPr>
            <a:spLocks noChangeArrowheads="1"/>
          </p:cNvSpPr>
          <p:nvPr/>
        </p:nvSpPr>
        <p:spPr bwMode="auto">
          <a:xfrm>
            <a:off x="2026920" y="1371600"/>
            <a:ext cx="4953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Century Gothic" panose="020B0502020202020204" pitchFamily="34" charset="0"/>
                <a:ea typeface="Calibri" pitchFamily="34" charset="0"/>
                <a:cs typeface="Times New Roman" pitchFamily="18" charset="0"/>
              </a:rPr>
              <a:t>Frequency sensitivity to machining tolerances</a:t>
            </a:r>
          </a:p>
          <a:p>
            <a:pPr marL="0" marR="0" lvl="0" indent="0" algn="l" defTabSz="914400" rtl="0" eaLnBrk="1" fontAlgn="base" latinLnBrk="0" hangingPunct="1">
              <a:lnSpc>
                <a:spcPct val="100000"/>
              </a:lnSpc>
              <a:spcBef>
                <a:spcPct val="0"/>
              </a:spcBef>
              <a:spcAft>
                <a:spcPct val="0"/>
              </a:spcAft>
              <a:buClrTx/>
              <a:buSzTx/>
              <a:buFontTx/>
              <a:buNone/>
              <a:tabLst/>
            </a:pPr>
            <a:endParaRPr lang="en-US" altLang="en-US" sz="1200" b="1" dirty="0">
              <a:latin typeface="Century Gothic" panose="020B0502020202020204"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Century Gothic" panose="020B0502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entury Gothic" panose="020B0502020202020204" pitchFamily="34" charset="0"/>
                <a:ea typeface="Calibri" pitchFamily="34" charset="0"/>
                <a:cs typeface="Times New Roman" pitchFamily="18" charset="0"/>
              </a:rPr>
              <a:t>(*)</a:t>
            </a:r>
            <a:r>
              <a:rPr kumimoji="0" lang="en-US" altLang="en-US" sz="1200" b="0" i="0" u="none" strike="noStrike" cap="none" normalizeH="0" dirty="0" smtClean="0">
                <a:ln>
                  <a:noFill/>
                </a:ln>
                <a:solidFill>
                  <a:schemeClr val="tx1"/>
                </a:solidFill>
                <a:effectLst/>
                <a:latin typeface="Century Gothic" panose="020B0502020202020204" pitchFamily="34" charset="0"/>
                <a:ea typeface="Calibri" pitchFamily="34" charset="0"/>
                <a:cs typeface="Times New Roman" pitchFamily="18" charset="0"/>
              </a:rPr>
              <a:t>       </a:t>
            </a:r>
            <a:r>
              <a:rPr kumimoji="0" lang="en-US" altLang="en-US" sz="1200" b="0" i="0" u="none" strike="noStrike" cap="none" normalizeH="0" baseline="0" dirty="0" smtClean="0">
                <a:ln>
                  <a:noFill/>
                </a:ln>
                <a:solidFill>
                  <a:schemeClr val="tx1"/>
                </a:solidFill>
                <a:effectLst/>
                <a:latin typeface="Century Gothic" panose="020B0502020202020204" pitchFamily="34" charset="0"/>
                <a:ea typeface="Calibri" pitchFamily="34" charset="0"/>
                <a:cs typeface="Times New Roman" pitchFamily="18" charset="0"/>
              </a:rPr>
              <a:t>Cavity with no tubes</a:t>
            </a:r>
            <a:endParaRPr kumimoji="0" lang="en-US" altLang="en-US" sz="1200" b="0" i="0" u="none" strike="noStrike" cap="none" normalizeH="0" baseline="0" dirty="0" smtClean="0">
              <a:ln>
                <a:noFill/>
              </a:ln>
              <a:solidFill>
                <a:schemeClr val="tx1"/>
              </a:solidFill>
              <a:effectLst/>
              <a:latin typeface="Century Gothic" panose="020B0502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entury Gothic" panose="020B0502020202020204" pitchFamily="34" charset="0"/>
                <a:ea typeface="Calibri" pitchFamily="34" charset="0"/>
                <a:cs typeface="Times New Roman" pitchFamily="18" charset="0"/>
              </a:rPr>
              <a:t>(**)     Cavity with no tubes. Model must be modified to sweep the parameter under study so that more than one parameter does not change with the sweep.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entury Gothic" panose="020B0502020202020204" pitchFamily="34" charset="0"/>
                <a:ea typeface="Calibri" pitchFamily="34" charset="0"/>
                <a:cs typeface="Times New Roman" pitchFamily="18" charset="0"/>
              </a:rPr>
              <a:t>(***)   Cavity with tubes. </a:t>
            </a:r>
            <a:endParaRPr kumimoji="0" lang="en-US" altLang="en-US" sz="1200" b="0" i="0" u="none" strike="noStrike" cap="none" normalizeH="0" baseline="0" dirty="0" smtClean="0">
              <a:ln>
                <a:noFill/>
              </a:ln>
              <a:solidFill>
                <a:schemeClr val="tx1"/>
              </a:solidFill>
              <a:effectLst/>
              <a:latin typeface="Century Gothic" panose="020B0502020202020204" pitchFamily="34" charset="0"/>
              <a:cs typeface="Arial" pitchFamily="34" charset="0"/>
            </a:endParaRPr>
          </a:p>
        </p:txBody>
      </p:sp>
    </p:spTree>
    <p:extLst>
      <p:ext uri="{BB962C8B-B14F-4D97-AF65-F5344CB8AC3E}">
        <p14:creationId xmlns:p14="http://schemas.microsoft.com/office/powerpoint/2010/main" val="39559506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Multipoles</a:t>
            </a:r>
            <a:r>
              <a:rPr lang="en-US" dirty="0" smtClean="0"/>
              <a:t> in SPS Cavity</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38</a:t>
            </a:fld>
            <a:endParaRPr lang="en-US"/>
          </a:p>
        </p:txBody>
      </p:sp>
      <mc:AlternateContent xmlns:mc="http://schemas.openxmlformats.org/markup-compatibility/2006" xmlns:a14="http://schemas.microsoft.com/office/drawing/2010/main">
        <mc:Choice Requires="a14">
          <p:sp>
            <p:nvSpPr>
              <p:cNvPr id="5" name="Rectangle 4"/>
              <p:cNvSpPr/>
              <p:nvPr/>
            </p:nvSpPr>
            <p:spPr>
              <a:xfrm>
                <a:off x="1143000" y="2292101"/>
                <a:ext cx="5867400" cy="1212383"/>
              </a:xfrm>
              <a:prstGeom prst="rect">
                <a:avLst/>
              </a:prstGeom>
            </p:spPr>
            <p:txBody>
              <a:bodyPr wrap="square">
                <a:spAutoFit/>
              </a:bodyPr>
              <a:lstStyle/>
              <a:p>
                <a14:m>
                  <m:oMathPara xmlns="" xmlns:m="http://schemas.openxmlformats.org/officeDocument/2006/math">
                    <m:oMathParaPr>
                      <m:jc m:val="centerGroup"/>
                    </m:oMathParaPr>
                    <m:oMath xmlns:m="http://schemas.openxmlformats.org/officeDocument/2006/math">
                      <m:r>
                        <a:rPr lang="en-GB" i="1">
                          <a:latin typeface="Cambria Math"/>
                        </a:rPr>
                        <m:t>∆</m:t>
                      </m:r>
                      <m:sSub>
                        <m:sSubPr>
                          <m:ctrlPr>
                            <a:rPr lang="en-US" i="1">
                              <a:latin typeface="Cambria Math"/>
                            </a:rPr>
                          </m:ctrlPr>
                        </m:sSubPr>
                        <m:e>
                          <m:r>
                            <a:rPr lang="en-GB" i="1">
                              <a:latin typeface="Cambria Math"/>
                            </a:rPr>
                            <m:t>𝑝</m:t>
                          </m:r>
                        </m:e>
                        <m:sub>
                          <m:r>
                            <a:rPr lang="en-GB" i="1">
                              <a:latin typeface="Cambria Math"/>
                            </a:rPr>
                            <m:t>⊥</m:t>
                          </m:r>
                        </m:sub>
                      </m:sSub>
                      <m:d>
                        <m:dPr>
                          <m:ctrlPr>
                            <a:rPr lang="en-US" i="1">
                              <a:latin typeface="Cambria Math"/>
                            </a:rPr>
                          </m:ctrlPr>
                        </m:dPr>
                        <m:e>
                          <m:r>
                            <a:rPr lang="en-GB" i="1">
                              <a:latin typeface="Cambria Math"/>
                            </a:rPr>
                            <m:t>𝑟</m:t>
                          </m:r>
                          <m:r>
                            <a:rPr lang="en-GB" i="1">
                              <a:latin typeface="Cambria Math"/>
                            </a:rPr>
                            <m:t>,</m:t>
                          </m:r>
                          <m:r>
                            <a:rPr lang="en-GB" i="1">
                              <a:latin typeface="Cambria Math"/>
                            </a:rPr>
                            <m:t>𝜑</m:t>
                          </m:r>
                        </m:e>
                      </m:d>
                      <m:r>
                        <a:rPr lang="en-GB" i="1">
                          <a:latin typeface="Cambria Math"/>
                        </a:rPr>
                        <m:t>=</m:t>
                      </m:r>
                      <m:f>
                        <m:fPr>
                          <m:ctrlPr>
                            <a:rPr lang="en-US" i="1">
                              <a:latin typeface="Cambria Math"/>
                            </a:rPr>
                          </m:ctrlPr>
                        </m:fPr>
                        <m:num>
                          <m:r>
                            <a:rPr lang="en-GB" i="1">
                              <a:latin typeface="Cambria Math"/>
                            </a:rPr>
                            <m:t>1</m:t>
                          </m:r>
                        </m:num>
                        <m:den>
                          <m:r>
                            <a:rPr lang="en-GB" i="1">
                              <a:latin typeface="Cambria Math"/>
                            </a:rPr>
                            <m:t>𝑐</m:t>
                          </m:r>
                        </m:den>
                      </m:f>
                      <m:nary>
                        <m:naryPr>
                          <m:limLoc m:val="undOvr"/>
                          <m:ctrlPr>
                            <a:rPr lang="en-US" i="1">
                              <a:latin typeface="Cambria Math"/>
                            </a:rPr>
                          </m:ctrlPr>
                        </m:naryPr>
                        <m:sub>
                          <m:r>
                            <a:rPr lang="en-GB" i="1">
                              <a:latin typeface="Cambria Math"/>
                            </a:rPr>
                            <m:t>0</m:t>
                          </m:r>
                        </m:sub>
                        <m:sup>
                          <m:r>
                            <a:rPr lang="en-GB" i="1">
                              <a:latin typeface="Cambria Math"/>
                            </a:rPr>
                            <m:t>𝐿</m:t>
                          </m:r>
                        </m:sup>
                        <m:e>
                          <m:sSub>
                            <m:sSubPr>
                              <m:ctrlPr>
                                <a:rPr lang="en-US" i="1">
                                  <a:latin typeface="Cambria Math"/>
                                </a:rPr>
                              </m:ctrlPr>
                            </m:sSubPr>
                            <m:e>
                              <m:r>
                                <a:rPr lang="en-GB" i="1">
                                  <a:latin typeface="Cambria Math"/>
                                </a:rPr>
                                <m:t>𝐹</m:t>
                              </m:r>
                            </m:e>
                            <m:sub>
                              <m:r>
                                <a:rPr lang="en-GB" i="1">
                                  <a:latin typeface="Cambria Math"/>
                                </a:rPr>
                                <m:t>⊥</m:t>
                              </m:r>
                            </m:sub>
                          </m:sSub>
                          <m:r>
                            <a:rPr lang="en-GB" i="1">
                              <a:latin typeface="Cambria Math"/>
                            </a:rPr>
                            <m:t>𝑑𝑧</m:t>
                          </m:r>
                          <m:r>
                            <a:rPr lang="en-GB" i="1">
                              <a:latin typeface="Cambria Math"/>
                            </a:rPr>
                            <m:t>=</m:t>
                          </m:r>
                          <m:nary>
                            <m:naryPr>
                              <m:chr m:val="∑"/>
                              <m:limLoc m:val="undOvr"/>
                              <m:ctrlPr>
                                <a:rPr lang="en-US" i="1">
                                  <a:latin typeface="Cambria Math"/>
                                </a:rPr>
                              </m:ctrlPr>
                            </m:naryPr>
                            <m:sub>
                              <m:r>
                                <a:rPr lang="en-GB" i="1">
                                  <a:latin typeface="Cambria Math"/>
                                </a:rPr>
                                <m:t>𝑛</m:t>
                              </m:r>
                              <m:r>
                                <a:rPr lang="en-GB" i="1">
                                  <a:latin typeface="Cambria Math"/>
                                </a:rPr>
                                <m:t>=1</m:t>
                              </m:r>
                            </m:sub>
                            <m:sup>
                              <m:r>
                                <a:rPr lang="en-GB" i="1">
                                  <a:latin typeface="Cambria Math"/>
                                </a:rPr>
                                <m:t>∞</m:t>
                              </m:r>
                            </m:sup>
                            <m:e>
                              <m:r>
                                <a:rPr lang="en-GB" i="1">
                                  <a:latin typeface="Cambria Math"/>
                                </a:rPr>
                                <m:t>∆</m:t>
                              </m:r>
                              <m:sSubSup>
                                <m:sSubSupPr>
                                  <m:ctrlPr>
                                    <a:rPr lang="en-US" i="1">
                                      <a:latin typeface="Cambria Math"/>
                                    </a:rPr>
                                  </m:ctrlPr>
                                </m:sSubSupPr>
                                <m:e>
                                  <m:r>
                                    <a:rPr lang="en-GB" i="1">
                                      <a:latin typeface="Cambria Math"/>
                                    </a:rPr>
                                    <m:t>𝑝</m:t>
                                  </m:r>
                                </m:e>
                                <m:sub>
                                  <m:r>
                                    <a:rPr lang="en-GB" i="1">
                                      <a:latin typeface="Cambria Math"/>
                                    </a:rPr>
                                    <m:t>⊥</m:t>
                                  </m:r>
                                </m:sub>
                                <m:sup>
                                  <m:r>
                                    <a:rPr lang="en-GB" i="1">
                                      <a:latin typeface="Cambria Math"/>
                                    </a:rPr>
                                    <m:t>(</m:t>
                                  </m:r>
                                  <m:r>
                                    <a:rPr lang="en-GB" i="1">
                                      <a:latin typeface="Cambria Math"/>
                                    </a:rPr>
                                    <m:t>𝑛</m:t>
                                  </m:r>
                                  <m:r>
                                    <a:rPr lang="en-GB" i="1">
                                      <a:latin typeface="Cambria Math"/>
                                    </a:rPr>
                                    <m:t>)</m:t>
                                  </m:r>
                                </m:sup>
                              </m:sSubSup>
                              <m:d>
                                <m:dPr>
                                  <m:ctrlPr>
                                    <a:rPr lang="en-US" i="1">
                                      <a:latin typeface="Cambria Math"/>
                                    </a:rPr>
                                  </m:ctrlPr>
                                </m:dPr>
                                <m:e>
                                  <m:r>
                                    <a:rPr lang="en-GB" i="1">
                                      <a:latin typeface="Cambria Math"/>
                                    </a:rPr>
                                    <m:t>𝑟</m:t>
                                  </m:r>
                                  <m:r>
                                    <a:rPr lang="en-GB" i="1">
                                      <a:latin typeface="Cambria Math"/>
                                    </a:rPr>
                                    <m:t>,</m:t>
                                  </m:r>
                                  <m:r>
                                    <a:rPr lang="en-GB" i="1">
                                      <a:latin typeface="Cambria Math"/>
                                    </a:rPr>
                                    <m:t>𝜑</m:t>
                                  </m:r>
                                </m:e>
                              </m:d>
                            </m:e>
                          </m:nary>
                        </m:e>
                      </m:nary>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1143000" y="2292101"/>
                <a:ext cx="5867400" cy="1212383"/>
              </a:xfrm>
              <a:prstGeom prst="rect">
                <a:avLst/>
              </a:prstGeom>
              <a:blipFill rotWithShape="1">
                <a:blip r:embed="rId2"/>
                <a:stretch>
                  <a:fillRect/>
                </a:stretch>
              </a:blipFill>
            </p:spPr>
            <p:txBody>
              <a:bodyPr/>
              <a:lstStyle/>
              <a:p>
                <a:r>
                  <a:rPr lang="en-US">
                    <a:noFill/>
                  </a:rPr>
                  <a:t> </a:t>
                </a:r>
              </a:p>
            </p:txBody>
          </p:sp>
        </mc:Fallback>
      </mc:AlternateContent>
      <p:sp>
        <p:nvSpPr>
          <p:cNvPr id="6" name="TextBox 5"/>
          <p:cNvSpPr txBox="1"/>
          <p:nvPr/>
        </p:nvSpPr>
        <p:spPr>
          <a:xfrm>
            <a:off x="304800" y="1371600"/>
            <a:ext cx="8534400" cy="923330"/>
          </a:xfrm>
          <a:prstGeom prst="rect">
            <a:avLst/>
          </a:prstGeom>
          <a:noFill/>
        </p:spPr>
        <p:txBody>
          <a:bodyPr wrap="square" rtlCol="0">
            <a:spAutoFit/>
          </a:bodyPr>
          <a:lstStyle/>
          <a:p>
            <a:r>
              <a:rPr lang="en-GB" sz="1800" dirty="0">
                <a:latin typeface="Century Gothic" panose="020B0502020202020204" pitchFamily="34" charset="0"/>
              </a:rPr>
              <a:t>To address these higher order components, the transverse kick for a particle traversing the cavity can be expressed a summation of its multipolar </a:t>
            </a:r>
            <a:r>
              <a:rPr lang="en-GB" sz="1800" dirty="0" smtClean="0">
                <a:latin typeface="Century Gothic" panose="020B0502020202020204" pitchFamily="34" charset="0"/>
              </a:rPr>
              <a:t>components:</a:t>
            </a:r>
            <a:endParaRPr lang="en-US" sz="1800" dirty="0">
              <a:latin typeface="Century Gothic" panose="020B0502020202020204" pitchFamily="34" charset="0"/>
            </a:endParaRPr>
          </a:p>
        </p:txBody>
      </p:sp>
      <p:sp>
        <p:nvSpPr>
          <p:cNvPr id="7" name="TextBox 6"/>
          <p:cNvSpPr txBox="1"/>
          <p:nvPr/>
        </p:nvSpPr>
        <p:spPr>
          <a:xfrm>
            <a:off x="685800" y="3581400"/>
            <a:ext cx="7772400" cy="923330"/>
          </a:xfrm>
          <a:prstGeom prst="rect">
            <a:avLst/>
          </a:prstGeom>
          <a:noFill/>
        </p:spPr>
        <p:txBody>
          <a:bodyPr wrap="square" rtlCol="0">
            <a:spAutoFit/>
          </a:bodyPr>
          <a:lstStyle/>
          <a:p>
            <a:r>
              <a:rPr lang="en-GB" sz="1800" dirty="0">
                <a:latin typeface="Century Gothic" panose="020B0502020202020204" pitchFamily="34" charset="0"/>
              </a:rPr>
              <a:t>Transforming this into a magnetic kick for ultra-relativistic particles is useful to express in same units as magnetic </a:t>
            </a:r>
            <a:r>
              <a:rPr lang="en-GB" sz="1800" dirty="0" err="1">
                <a:latin typeface="Century Gothic" panose="020B0502020202020204" pitchFamily="34" charset="0"/>
              </a:rPr>
              <a:t>multipoles</a:t>
            </a:r>
            <a:r>
              <a:rPr lang="en-GB" sz="1800" dirty="0">
                <a:latin typeface="Century Gothic" panose="020B0502020202020204" pitchFamily="34" charset="0"/>
              </a:rPr>
              <a:t> with an essential difference being that RF </a:t>
            </a:r>
            <a:r>
              <a:rPr lang="en-GB" sz="1800" dirty="0" err="1">
                <a:latin typeface="Century Gothic" panose="020B0502020202020204" pitchFamily="34" charset="0"/>
              </a:rPr>
              <a:t>multipoles</a:t>
            </a:r>
            <a:r>
              <a:rPr lang="en-GB" sz="1800" dirty="0">
                <a:latin typeface="Century Gothic" panose="020B0502020202020204" pitchFamily="34" charset="0"/>
              </a:rPr>
              <a:t> are complex in nature.</a:t>
            </a:r>
            <a:endParaRPr lang="en-US" sz="1800" dirty="0">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2884131" y="4648200"/>
                <a:ext cx="3323602" cy="786369"/>
              </a:xfrm>
              <a:prstGeom prst="rect">
                <a:avLst/>
              </a:prstGeom>
            </p:spPr>
            <p:txBody>
              <a:bodyPr wrap="none">
                <a:spAutoFit/>
              </a:bodyPr>
              <a:lstStyle/>
              <a:p>
                <a14:m>
                  <m:oMathPara xmlns="" xmlns:m="http://schemas.openxmlformats.org/officeDocument/2006/math">
                    <m:oMathParaPr>
                      <m:jc m:val="centerGroup"/>
                    </m:oMathParaPr>
                    <m:oMath xmlns:m="http://schemas.openxmlformats.org/officeDocument/2006/math">
                      <m:sSup>
                        <m:sSupPr>
                          <m:ctrlPr>
                            <a:rPr lang="en-US" i="1">
                              <a:latin typeface="Cambria Math"/>
                            </a:rPr>
                          </m:ctrlPr>
                        </m:sSupPr>
                        <m:e>
                          <m:r>
                            <a:rPr lang="en-GB" i="1">
                              <a:latin typeface="Cambria Math"/>
                            </a:rPr>
                            <m:t>𝐵</m:t>
                          </m:r>
                        </m:e>
                        <m:sup>
                          <m:r>
                            <a:rPr lang="en-GB" i="1">
                              <a:latin typeface="Cambria Math"/>
                            </a:rPr>
                            <m:t>(</m:t>
                          </m:r>
                          <m:r>
                            <a:rPr lang="en-GB" i="1">
                              <a:latin typeface="Cambria Math"/>
                            </a:rPr>
                            <m:t>𝑛</m:t>
                          </m:r>
                          <m:r>
                            <a:rPr lang="en-GB" i="1">
                              <a:latin typeface="Cambria Math"/>
                            </a:rPr>
                            <m:t>)</m:t>
                          </m:r>
                        </m:sup>
                      </m:sSup>
                      <m:r>
                        <a:rPr lang="en-GB" i="1">
                          <a:latin typeface="Cambria Math"/>
                        </a:rPr>
                        <m:t>=</m:t>
                      </m:r>
                      <m:f>
                        <m:fPr>
                          <m:ctrlPr>
                            <a:rPr lang="en-US" i="1">
                              <a:latin typeface="Cambria Math"/>
                            </a:rPr>
                          </m:ctrlPr>
                        </m:fPr>
                        <m:num>
                          <m:r>
                            <a:rPr lang="en-GB" i="1">
                              <a:latin typeface="Cambria Math"/>
                            </a:rPr>
                            <m:t>1</m:t>
                          </m:r>
                        </m:num>
                        <m:den>
                          <m:r>
                            <a:rPr lang="en-GB" i="1">
                              <a:latin typeface="Cambria Math"/>
                            </a:rPr>
                            <m:t>𝑒𝑐</m:t>
                          </m:r>
                        </m:den>
                      </m:f>
                      <m:sSubSup>
                        <m:sSubSupPr>
                          <m:ctrlPr>
                            <a:rPr lang="en-US" i="1">
                              <a:latin typeface="Cambria Math"/>
                            </a:rPr>
                          </m:ctrlPr>
                        </m:sSubSupPr>
                        <m:e>
                          <m:r>
                            <a:rPr lang="en-GB" i="1">
                              <a:latin typeface="Cambria Math"/>
                            </a:rPr>
                            <m:t>𝐹</m:t>
                          </m:r>
                        </m:e>
                        <m:sub>
                          <m:r>
                            <a:rPr lang="en-GB" i="1">
                              <a:latin typeface="Cambria Math"/>
                            </a:rPr>
                            <m:t>⊥</m:t>
                          </m:r>
                        </m:sub>
                        <m:sup>
                          <m:r>
                            <a:rPr lang="en-GB" i="1">
                              <a:latin typeface="Cambria Math"/>
                            </a:rPr>
                            <m:t>(</m:t>
                          </m:r>
                          <m:r>
                            <a:rPr lang="en-GB" i="1">
                              <a:latin typeface="Cambria Math"/>
                            </a:rPr>
                            <m:t>𝑛</m:t>
                          </m:r>
                          <m:r>
                            <a:rPr lang="en-GB" i="1">
                              <a:latin typeface="Cambria Math"/>
                            </a:rPr>
                            <m:t>)</m:t>
                          </m:r>
                        </m:sup>
                      </m:sSubSup>
                      <m:r>
                        <a:rPr lang="en-GB" i="1">
                          <a:latin typeface="Cambria Math"/>
                        </a:rPr>
                        <m:t>=</m:t>
                      </m:r>
                      <m:f>
                        <m:fPr>
                          <m:ctrlPr>
                            <a:rPr lang="en-US" i="1">
                              <a:latin typeface="Cambria Math"/>
                            </a:rPr>
                          </m:ctrlPr>
                        </m:fPr>
                        <m:num>
                          <m:r>
                            <a:rPr lang="en-GB" i="1">
                              <a:latin typeface="Cambria Math"/>
                            </a:rPr>
                            <m:t>𝑛𝑗</m:t>
                          </m:r>
                        </m:num>
                        <m:den>
                          <m:r>
                            <a:rPr lang="en-GB" i="1">
                              <a:latin typeface="Cambria Math"/>
                            </a:rPr>
                            <m:t>𝜔</m:t>
                          </m:r>
                        </m:den>
                      </m:f>
                      <m:sSubSup>
                        <m:sSubSupPr>
                          <m:ctrlPr>
                            <a:rPr lang="en-US" i="1">
                              <a:latin typeface="Cambria Math"/>
                            </a:rPr>
                          </m:ctrlPr>
                        </m:sSubSupPr>
                        <m:e>
                          <m:r>
                            <a:rPr lang="en-GB" i="1">
                              <a:latin typeface="Cambria Math"/>
                            </a:rPr>
                            <m:t>𝐸</m:t>
                          </m:r>
                        </m:e>
                        <m:sub>
                          <m:r>
                            <a:rPr lang="en-GB" i="1">
                              <a:latin typeface="Cambria Math"/>
                            </a:rPr>
                            <m:t>𝑎𝑐𝑐</m:t>
                          </m:r>
                        </m:sub>
                        <m:sup>
                          <m:r>
                            <a:rPr lang="en-GB" i="1">
                              <a:latin typeface="Cambria Math"/>
                            </a:rPr>
                            <m:t>(</m:t>
                          </m:r>
                          <m:r>
                            <a:rPr lang="en-GB" i="1">
                              <a:latin typeface="Cambria Math"/>
                            </a:rPr>
                            <m:t>𝑛</m:t>
                          </m:r>
                          <m:r>
                            <a:rPr lang="en-GB" i="1">
                              <a:latin typeface="Cambria Math"/>
                            </a:rPr>
                            <m:t>)</m:t>
                          </m:r>
                        </m:sup>
                      </m:sSubSup>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2884131" y="4648200"/>
                <a:ext cx="3323602" cy="786369"/>
              </a:xfrm>
              <a:prstGeom prst="rect">
                <a:avLst/>
              </a:prstGeom>
              <a:blipFill rotWithShape="1">
                <a:blip r:embed="rId3"/>
                <a:stretch>
                  <a:fillRect/>
                </a:stretch>
              </a:blipFill>
            </p:spPr>
            <p:txBody>
              <a:bodyPr/>
              <a:lstStyle/>
              <a:p>
                <a:r>
                  <a:rPr lang="en-US">
                    <a:noFill/>
                  </a:rPr>
                  <a:t> </a:t>
                </a:r>
              </a:p>
            </p:txBody>
          </p:sp>
        </mc:Fallback>
      </mc:AlternateContent>
      <p:sp>
        <p:nvSpPr>
          <p:cNvPr id="9" name="Rectangle 8"/>
          <p:cNvSpPr/>
          <p:nvPr/>
        </p:nvSpPr>
        <p:spPr>
          <a:xfrm>
            <a:off x="304800" y="5757876"/>
            <a:ext cx="8458200" cy="523220"/>
          </a:xfrm>
          <a:prstGeom prst="rect">
            <a:avLst/>
          </a:prstGeom>
        </p:spPr>
        <p:txBody>
          <a:bodyPr wrap="square">
            <a:spAutoFit/>
          </a:bodyPr>
          <a:lstStyle/>
          <a:p>
            <a:r>
              <a:rPr lang="en-GB" sz="1400" dirty="0" smtClean="0">
                <a:latin typeface="Century Gothic" panose="020B0502020202020204" pitchFamily="34" charset="0"/>
              </a:rPr>
              <a:t>Ref: A</a:t>
            </a:r>
            <a:r>
              <a:rPr lang="en-GB" sz="1400" dirty="0">
                <a:latin typeface="Century Gothic" panose="020B0502020202020204" pitchFamily="34" charset="0"/>
              </a:rPr>
              <a:t>. </a:t>
            </a:r>
            <a:r>
              <a:rPr lang="en-GB" sz="1400" dirty="0" err="1">
                <a:latin typeface="Century Gothic" panose="020B0502020202020204" pitchFamily="34" charset="0"/>
              </a:rPr>
              <a:t>Grudiev</a:t>
            </a:r>
            <a:r>
              <a:rPr lang="en-GB" sz="1400" dirty="0">
                <a:latin typeface="Century Gothic" panose="020B0502020202020204" pitchFamily="34" charset="0"/>
              </a:rPr>
              <a:t> et al., Study of Multipolar RF Kicks from the Main Deflecting Mode in Compact Crab Cavities for LHC, in the proceedings of the IPAC12, New Orleans, 2012.</a:t>
            </a:r>
            <a:endParaRPr lang="en-US" sz="1400" dirty="0">
              <a:latin typeface="Century Gothic" panose="020B0502020202020204" pitchFamily="34" charset="0"/>
            </a:endParaRPr>
          </a:p>
        </p:txBody>
      </p:sp>
    </p:spTree>
    <p:extLst>
      <p:ext uri="{BB962C8B-B14F-4D97-AF65-F5344CB8AC3E}">
        <p14:creationId xmlns:p14="http://schemas.microsoft.com/office/powerpoint/2010/main" val="3712474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4</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828" y="1077323"/>
            <a:ext cx="2435605" cy="1905000"/>
          </a:xfrm>
          <a:prstGeom prst="rect">
            <a:avLst/>
          </a:prstGeom>
        </p:spPr>
      </p:pic>
      <p:sp>
        <p:nvSpPr>
          <p:cNvPr id="7" name="TextBox 6"/>
          <p:cNvSpPr txBox="1"/>
          <p:nvPr/>
        </p:nvSpPr>
        <p:spPr>
          <a:xfrm>
            <a:off x="335973" y="5344523"/>
            <a:ext cx="2449460" cy="646331"/>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sz="1200" dirty="0" smtClean="0">
                <a:latin typeface="Century Gothic" panose="020B0502020202020204" pitchFamily="34" charset="0"/>
              </a:rPr>
              <a:t>Electric field (top) and magnetic field (bottom) </a:t>
            </a:r>
            <a:r>
              <a:rPr lang="en-US" sz="1200" dirty="0">
                <a:latin typeface="Century Gothic" panose="020B0502020202020204" pitchFamily="34" charset="0"/>
              </a:rPr>
              <a:t>of </a:t>
            </a:r>
            <a:r>
              <a:rPr lang="en-US" sz="1200" dirty="0" smtClean="0">
                <a:latin typeface="Century Gothic" panose="020B0502020202020204" pitchFamily="34" charset="0"/>
              </a:rPr>
              <a:t>the fundamental mode.</a:t>
            </a:r>
            <a:endParaRPr lang="en-US" sz="1200" dirty="0">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827" y="3244268"/>
            <a:ext cx="2435605" cy="1905000"/>
          </a:xfrm>
          <a:prstGeom prst="rect">
            <a:avLst/>
          </a:prstGeom>
        </p:spPr>
      </p:pic>
      <p:pic>
        <p:nvPicPr>
          <p:cNvPr id="9" name="Picture 8"/>
          <p:cNvPicPr>
            <a:picLocks noChangeAspect="1"/>
          </p:cNvPicPr>
          <p:nvPr/>
        </p:nvPicPr>
        <p:blipFill>
          <a:blip r:embed="rId4"/>
          <a:stretch>
            <a:fillRect/>
          </a:stretch>
        </p:blipFill>
        <p:spPr>
          <a:xfrm>
            <a:off x="3550228" y="4800600"/>
            <a:ext cx="1250372" cy="1472965"/>
          </a:xfrm>
          <a:prstGeom prst="rect">
            <a:avLst/>
          </a:prstGeom>
        </p:spPr>
      </p:pic>
      <p:cxnSp>
        <p:nvCxnSpPr>
          <p:cNvPr id="11" name="Straight Arrow Connector 10"/>
          <p:cNvCxnSpPr/>
          <p:nvPr/>
        </p:nvCxnSpPr>
        <p:spPr>
          <a:xfrm flipH="1" flipV="1">
            <a:off x="4457700" y="4953000"/>
            <a:ext cx="929641"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4"/>
          <p:cNvSpPr txBox="1"/>
          <p:nvPr/>
        </p:nvSpPr>
        <p:spPr>
          <a:xfrm>
            <a:off x="5387341" y="4850197"/>
            <a:ext cx="3352800" cy="120032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1800" dirty="0" smtClean="0">
                <a:latin typeface="Century Gothic" panose="020B0502020202020204" pitchFamily="34" charset="0"/>
              </a:rPr>
              <a:t>Peak field on port blending region. Improved in SPS prototype cavity design, see later slides.</a:t>
            </a:r>
            <a:endParaRPr lang="en-US" sz="1800" dirty="0">
              <a:latin typeface="Century Gothic" panose="020B0502020202020204" pitchFamily="34" charset="0"/>
            </a:endParaRPr>
          </a:p>
        </p:txBody>
      </p:sp>
      <p:sp>
        <p:nvSpPr>
          <p:cNvPr id="13" name="Title 1"/>
          <p:cNvSpPr txBox="1">
            <a:spLocks/>
          </p:cNvSpPr>
          <p:nvPr/>
        </p:nvSpPr>
        <p:spPr>
          <a:xfrm>
            <a:off x="457200" y="152400"/>
            <a:ext cx="7772400" cy="8381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0000"/>
                </a:solidFill>
                <a:latin typeface="+mj-lt"/>
                <a:ea typeface="+mj-ea"/>
                <a:cs typeface="+mj-cs"/>
              </a:defRPr>
            </a:lvl1pPr>
          </a:lstStyle>
          <a:p>
            <a:pPr fontAlgn="auto">
              <a:spcAft>
                <a:spcPts val="0"/>
              </a:spcAft>
            </a:pPr>
            <a:r>
              <a:rPr lang="en-US" sz="3600" dirty="0" smtClean="0">
                <a:latin typeface="Century Gothic" panose="020B0502020202020204" pitchFamily="34" charset="0"/>
              </a:rPr>
              <a:t>Cavity Parameters</a:t>
            </a:r>
            <a:endParaRPr lang="en-US" sz="3600" dirty="0">
              <a:latin typeface="Century Gothic" panose="020B0502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842294015"/>
              </p:ext>
            </p:extLst>
          </p:nvPr>
        </p:nvGraphicFramePr>
        <p:xfrm>
          <a:off x="3124200" y="1062083"/>
          <a:ext cx="5791200" cy="3408679"/>
        </p:xfrm>
        <a:graphic>
          <a:graphicData uri="http://schemas.openxmlformats.org/drawingml/2006/table">
            <a:tbl>
              <a:tblPr firstRow="1" bandRow="1">
                <a:tableStyleId>{5C22544A-7EE6-4342-B048-85BDC9FD1C3A}</a:tableStyleId>
              </a:tblPr>
              <a:tblGrid>
                <a:gridCol w="2384612"/>
                <a:gridCol w="1120588"/>
                <a:gridCol w="2286000"/>
              </a:tblGrid>
              <a:tr h="370840">
                <a:tc>
                  <a:txBody>
                    <a:bodyPr/>
                    <a:lstStyle/>
                    <a:p>
                      <a:endParaRPr lang="en-US" sz="1400" dirty="0">
                        <a:latin typeface="Century Gothic" panose="020B0502020202020204" pitchFamily="34" charset="0"/>
                      </a:endParaRPr>
                    </a:p>
                  </a:txBody>
                  <a:tcPr/>
                </a:tc>
                <a:tc>
                  <a:txBody>
                    <a:bodyPr/>
                    <a:lstStyle/>
                    <a:p>
                      <a:pPr algn="ctr"/>
                      <a:r>
                        <a:rPr lang="en-US" sz="1400" dirty="0" smtClean="0">
                          <a:latin typeface="Century Gothic" panose="020B0502020202020204" pitchFamily="34" charset="0"/>
                        </a:rPr>
                        <a:t>Unit</a:t>
                      </a:r>
                      <a:endParaRPr lang="en-US" sz="1400" dirty="0">
                        <a:latin typeface="Century Gothic" panose="020B0502020202020204" pitchFamily="34" charset="0"/>
                      </a:endParaRPr>
                    </a:p>
                  </a:txBody>
                  <a:tcPr/>
                </a:tc>
                <a:tc>
                  <a:txBody>
                    <a:bodyPr/>
                    <a:lstStyle/>
                    <a:p>
                      <a:pPr algn="ctr"/>
                      <a:r>
                        <a:rPr lang="en-US" sz="1400" dirty="0" smtClean="0">
                          <a:latin typeface="Century Gothic" panose="020B0502020202020204" pitchFamily="34" charset="0"/>
                        </a:rPr>
                        <a:t>DQWCC</a:t>
                      </a:r>
                      <a:endParaRPr lang="en-US" sz="1400" dirty="0">
                        <a:latin typeface="Century Gothic" panose="020B0502020202020204" pitchFamily="34" charset="0"/>
                      </a:endParaRPr>
                    </a:p>
                  </a:txBody>
                  <a:tcPr/>
                </a:tc>
              </a:tr>
              <a:tr h="370840">
                <a:tc>
                  <a:txBody>
                    <a:bodyPr/>
                    <a:lstStyle/>
                    <a:p>
                      <a:r>
                        <a:rPr lang="en-US" sz="1400" dirty="0" smtClean="0">
                          <a:latin typeface="Century Gothic" panose="020B0502020202020204" pitchFamily="34" charset="0"/>
                        </a:rPr>
                        <a:t>Fundamental Mode Frequency</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MHz</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400</a:t>
                      </a:r>
                      <a:endParaRPr lang="en-US" sz="1400" dirty="0">
                        <a:latin typeface="Century Gothic" panose="020B0502020202020204" pitchFamily="34" charset="0"/>
                      </a:endParaRPr>
                    </a:p>
                  </a:txBody>
                  <a:tcPr anchor="ctr"/>
                </a:tc>
              </a:tr>
              <a:tr h="370840">
                <a:tc>
                  <a:txBody>
                    <a:bodyPr/>
                    <a:lstStyle/>
                    <a:p>
                      <a:r>
                        <a:rPr lang="en-US" sz="1400" dirty="0" smtClean="0">
                          <a:latin typeface="Century Gothic" panose="020B0502020202020204" pitchFamily="34" charset="0"/>
                        </a:rPr>
                        <a:t>Nearest</a:t>
                      </a:r>
                      <a:r>
                        <a:rPr lang="en-US" sz="1400" baseline="0" dirty="0" smtClean="0">
                          <a:latin typeface="Century Gothic" panose="020B0502020202020204" pitchFamily="34" charset="0"/>
                        </a:rPr>
                        <a:t> Mode Frequency</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MHz</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579</a:t>
                      </a:r>
                      <a:endParaRPr lang="en-US" sz="1400" dirty="0">
                        <a:latin typeface="Century Gothic" panose="020B0502020202020204" pitchFamily="34" charset="0"/>
                      </a:endParaRPr>
                    </a:p>
                  </a:txBody>
                  <a:tcPr anchor="ctr"/>
                </a:tc>
              </a:tr>
              <a:tr h="370840">
                <a:tc>
                  <a:txBody>
                    <a:bodyPr/>
                    <a:lstStyle/>
                    <a:p>
                      <a:r>
                        <a:rPr lang="en-US" sz="1400" dirty="0" smtClean="0">
                          <a:latin typeface="Century Gothic" panose="020B0502020202020204" pitchFamily="34" charset="0"/>
                        </a:rPr>
                        <a:t>Vertical</a:t>
                      </a:r>
                      <a:r>
                        <a:rPr lang="en-US" sz="1400" baseline="0" dirty="0" smtClean="0">
                          <a:latin typeface="Century Gothic" panose="020B0502020202020204" pitchFamily="34" charset="0"/>
                        </a:rPr>
                        <a:t> Deflection Voltage</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MV</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3.3</a:t>
                      </a:r>
                      <a:endParaRPr lang="en-US" sz="1400" dirty="0">
                        <a:latin typeface="Century Gothic" panose="020B0502020202020204" pitchFamily="34" charset="0"/>
                      </a:endParaRPr>
                    </a:p>
                  </a:txBody>
                  <a:tcPr anchor="ctr"/>
                </a:tc>
              </a:tr>
              <a:tr h="370840">
                <a:tc>
                  <a:txBody>
                    <a:bodyPr/>
                    <a:lstStyle/>
                    <a:p>
                      <a:r>
                        <a:rPr lang="en-US" sz="1400" dirty="0" err="1" smtClean="0">
                          <a:latin typeface="Century Gothic" panose="020B0502020202020204" pitchFamily="34" charset="0"/>
                        </a:rPr>
                        <a:t>Rt</a:t>
                      </a:r>
                      <a:r>
                        <a:rPr lang="en-US" sz="1400" dirty="0" smtClean="0">
                          <a:latin typeface="Century Gothic" panose="020B0502020202020204" pitchFamily="34" charset="0"/>
                        </a:rPr>
                        <a:t>/Q (Fund.</a:t>
                      </a:r>
                      <a:r>
                        <a:rPr lang="en-US" sz="1400" baseline="0" dirty="0" smtClean="0">
                          <a:latin typeface="Century Gothic" panose="020B0502020202020204" pitchFamily="34" charset="0"/>
                        </a:rPr>
                        <a:t> Mode)</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Ohm</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400</a:t>
                      </a:r>
                      <a:endParaRPr lang="en-US" sz="1400" dirty="0">
                        <a:latin typeface="Century Gothic" panose="020B0502020202020204" pitchFamily="34" charset="0"/>
                      </a:endParaRPr>
                    </a:p>
                  </a:txBody>
                  <a:tcPr anchor="ctr"/>
                </a:tc>
              </a:tr>
              <a:tr h="370840">
                <a:tc>
                  <a:txBody>
                    <a:bodyPr/>
                    <a:lstStyle/>
                    <a:p>
                      <a:r>
                        <a:rPr lang="en-US" sz="1400" dirty="0" smtClean="0">
                          <a:latin typeface="Century Gothic" panose="020B0502020202020204" pitchFamily="34" charset="0"/>
                        </a:rPr>
                        <a:t>Epeak</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MV/m</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44</a:t>
                      </a:r>
                      <a:endParaRPr lang="en-US" sz="1400" dirty="0">
                        <a:latin typeface="Century Gothic" panose="020B0502020202020204" pitchFamily="34" charset="0"/>
                      </a:endParaRPr>
                    </a:p>
                  </a:txBody>
                  <a:tcPr anchor="ctr"/>
                </a:tc>
              </a:tr>
              <a:tr h="370840">
                <a:tc>
                  <a:txBody>
                    <a:bodyPr/>
                    <a:lstStyle/>
                    <a:p>
                      <a:r>
                        <a:rPr lang="en-US" sz="1400" dirty="0" err="1" smtClean="0">
                          <a:latin typeface="Century Gothic" panose="020B0502020202020204" pitchFamily="34" charset="0"/>
                        </a:rPr>
                        <a:t>Bpeak</a:t>
                      </a:r>
                      <a:endParaRPr lang="en-US" sz="1400" dirty="0">
                        <a:latin typeface="Century Gothic" panose="020B0502020202020204" pitchFamily="34" charset="0"/>
                      </a:endParaRPr>
                    </a:p>
                  </a:txBody>
                  <a:tcPr anchor="ctr"/>
                </a:tc>
                <a:tc>
                  <a:txBody>
                    <a:bodyPr/>
                    <a:lstStyle/>
                    <a:p>
                      <a:pPr algn="ctr"/>
                      <a:r>
                        <a:rPr lang="en-US" sz="1400" dirty="0" err="1" smtClean="0">
                          <a:latin typeface="Century Gothic" panose="020B0502020202020204" pitchFamily="34" charset="0"/>
                        </a:rPr>
                        <a:t>mT</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60 on cavity</a:t>
                      </a:r>
                    </a:p>
                    <a:p>
                      <a:pPr algn="ctr"/>
                      <a:r>
                        <a:rPr lang="en-US" sz="1400" dirty="0" smtClean="0">
                          <a:latin typeface="Century Gothic" panose="020B0502020202020204" pitchFamily="34" charset="0"/>
                        </a:rPr>
                        <a:t>79 on port blending</a:t>
                      </a:r>
                      <a:endParaRPr lang="en-US" sz="1400" dirty="0">
                        <a:latin typeface="Century Gothic" panose="020B0502020202020204" pitchFamily="34" charset="0"/>
                      </a:endParaRPr>
                    </a:p>
                  </a:txBody>
                  <a:tcPr anchor="ctr"/>
                </a:tc>
              </a:tr>
              <a:tr h="370840">
                <a:tc>
                  <a:txBody>
                    <a:bodyPr/>
                    <a:lstStyle/>
                    <a:p>
                      <a:r>
                        <a:rPr lang="en-US" sz="1400" dirty="0" smtClean="0">
                          <a:latin typeface="Century Gothic" panose="020B0502020202020204" pitchFamily="34" charset="0"/>
                        </a:rPr>
                        <a:t>Energy</a:t>
                      </a:r>
                      <a:r>
                        <a:rPr lang="en-US" sz="1400" baseline="0" dirty="0" smtClean="0">
                          <a:latin typeface="Century Gothic" panose="020B0502020202020204" pitchFamily="34" charset="0"/>
                        </a:rPr>
                        <a:t> Content</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J</a:t>
                      </a:r>
                      <a:endParaRPr lang="en-US" sz="1400" dirty="0">
                        <a:latin typeface="Century Gothic" panose="020B0502020202020204" pitchFamily="34" charset="0"/>
                      </a:endParaRPr>
                    </a:p>
                  </a:txBody>
                  <a:tcPr anchor="ctr"/>
                </a:tc>
                <a:tc>
                  <a:txBody>
                    <a:bodyPr/>
                    <a:lstStyle/>
                    <a:p>
                      <a:pPr algn="ctr"/>
                      <a:r>
                        <a:rPr lang="en-US" sz="1400" dirty="0" smtClean="0">
                          <a:latin typeface="Century Gothic" panose="020B0502020202020204" pitchFamily="34" charset="0"/>
                        </a:rPr>
                        <a:t>12</a:t>
                      </a:r>
                      <a:endParaRPr lang="en-US" sz="1400" dirty="0">
                        <a:latin typeface="Century Gothic" panose="020B0502020202020204" pitchFamily="34" charset="0"/>
                      </a:endParaRPr>
                    </a:p>
                  </a:txBody>
                  <a:tcPr anchor="ctr"/>
                </a:tc>
              </a:tr>
            </a:tbl>
          </a:graphicData>
        </a:graphic>
      </p:graphicFrame>
    </p:spTree>
    <p:extLst>
      <p:ext uri="{BB962C8B-B14F-4D97-AF65-F5344CB8AC3E}">
        <p14:creationId xmlns:p14="http://schemas.microsoft.com/office/powerpoint/2010/main" val="4035779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5</a:t>
            </a:fld>
            <a:endParaRPr lang="en-US"/>
          </a:p>
        </p:txBody>
      </p:sp>
      <p:sp>
        <p:nvSpPr>
          <p:cNvPr id="5" name="Title 1"/>
          <p:cNvSpPr>
            <a:spLocks noGrp="1"/>
          </p:cNvSpPr>
          <p:nvPr>
            <p:ph type="title"/>
          </p:nvPr>
        </p:nvSpPr>
        <p:spPr>
          <a:xfrm>
            <a:off x="446702" y="130076"/>
            <a:ext cx="8229600" cy="1143000"/>
          </a:xfrm>
        </p:spPr>
        <p:txBody>
          <a:bodyPr/>
          <a:lstStyle/>
          <a:p>
            <a:r>
              <a:rPr lang="en-US" dirty="0"/>
              <a:t>Cavity Stress Analysis</a:t>
            </a:r>
          </a:p>
        </p:txBody>
      </p:sp>
      <p:pic>
        <p:nvPicPr>
          <p:cNvPr id="6" name="BareCavityUnderPressur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6702" y="1447800"/>
            <a:ext cx="3699730" cy="1742599"/>
          </a:xfrm>
          <a:prstGeom prst="rect">
            <a:avLst/>
          </a:prstGeom>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984" y="3623846"/>
            <a:ext cx="1600200" cy="94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9201" y="3623846"/>
            <a:ext cx="1524000" cy="923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1770" y="4690646"/>
            <a:ext cx="1594165" cy="950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8337" y="4690646"/>
            <a:ext cx="1524864" cy="91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p:nvPr/>
        </p:nvPicPr>
        <p:blipFill>
          <a:blip r:embed="rId9"/>
          <a:stretch>
            <a:fillRect/>
          </a:stretch>
        </p:blipFill>
        <p:spPr>
          <a:xfrm>
            <a:off x="5105400" y="3505200"/>
            <a:ext cx="3276600" cy="2346385"/>
          </a:xfrm>
          <a:prstGeom prst="rect">
            <a:avLst/>
          </a:prstGeom>
        </p:spPr>
      </p:pic>
      <p:sp>
        <p:nvSpPr>
          <p:cNvPr id="12" name="Rectangle 11"/>
          <p:cNvSpPr/>
          <p:nvPr/>
        </p:nvSpPr>
        <p:spPr>
          <a:xfrm>
            <a:off x="4343400" y="1273076"/>
            <a:ext cx="4419600" cy="2062103"/>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70C0"/>
                </a:solidFill>
                <a:latin typeface="Century Gothic" panose="020B0502020202020204" pitchFamily="34" charset="0"/>
              </a:rPr>
              <a:t>Pressure: 2e5 Pa (2 bar) </a:t>
            </a:r>
            <a:r>
              <a:rPr lang="en-US" sz="1600" dirty="0" smtClean="0">
                <a:solidFill>
                  <a:srgbClr val="0070C0"/>
                </a:solidFill>
                <a:latin typeface="Century Gothic" panose="020B0502020202020204" pitchFamily="34" charset="0"/>
              </a:rPr>
              <a:t>outside, </a:t>
            </a:r>
            <a:r>
              <a:rPr lang="en-US" sz="1600" dirty="0">
                <a:solidFill>
                  <a:srgbClr val="0070C0"/>
                </a:solidFill>
                <a:latin typeface="Century Gothic" panose="020B0502020202020204" pitchFamily="34" charset="0"/>
              </a:rPr>
              <a:t>vacuum inside</a:t>
            </a:r>
            <a:r>
              <a:rPr lang="en-US" sz="1600" dirty="0" smtClean="0">
                <a:solidFill>
                  <a:srgbClr val="0070C0"/>
                </a:solidFill>
                <a:latin typeface="Century Gothic" panose="020B0502020202020204" pitchFamily="34" charset="0"/>
              </a:rPr>
              <a:t>. Requirement for </a:t>
            </a:r>
            <a:r>
              <a:rPr lang="en-US" sz="1600" dirty="0" err="1" smtClean="0">
                <a:solidFill>
                  <a:srgbClr val="0070C0"/>
                </a:solidFill>
                <a:latin typeface="Century Gothic" panose="020B0502020202020204" pitchFamily="34" charset="0"/>
              </a:rPr>
              <a:t>PoP</a:t>
            </a:r>
            <a:r>
              <a:rPr lang="en-US" sz="1600" dirty="0" smtClean="0">
                <a:solidFill>
                  <a:srgbClr val="0070C0"/>
                </a:solidFill>
                <a:latin typeface="Century Gothic" panose="020B0502020202020204" pitchFamily="34" charset="0"/>
              </a:rPr>
              <a:t> Cavity.</a:t>
            </a:r>
          </a:p>
          <a:p>
            <a:pPr marL="285750" indent="-285750">
              <a:buFont typeface="Arial" panose="020B0604020202020204" pitchFamily="34" charset="0"/>
              <a:buChar char="•"/>
            </a:pPr>
            <a:r>
              <a:rPr lang="en-US" sz="1600" dirty="0">
                <a:solidFill>
                  <a:srgbClr val="0070C0"/>
                </a:solidFill>
                <a:latin typeface="Century Gothic" panose="020B0502020202020204" pitchFamily="34" charset="0"/>
              </a:rPr>
              <a:t>Fixed Support: One side of beam port.</a:t>
            </a:r>
          </a:p>
          <a:p>
            <a:pPr marL="285750" indent="-285750">
              <a:buFont typeface="Arial" panose="020B0604020202020204" pitchFamily="34" charset="0"/>
              <a:buChar char="•"/>
            </a:pPr>
            <a:r>
              <a:rPr lang="en-US" sz="1600" dirty="0">
                <a:solidFill>
                  <a:srgbClr val="0070C0"/>
                </a:solidFill>
                <a:latin typeface="Century Gothic" panose="020B0502020202020204" pitchFamily="34" charset="0"/>
              </a:rPr>
              <a:t>Stiffening plates and frames are added to the cavity for vertical cold tests. </a:t>
            </a:r>
          </a:p>
          <a:p>
            <a:pPr marL="285750" indent="-285750">
              <a:buFont typeface="Arial" panose="020B0604020202020204" pitchFamily="34" charset="0"/>
              <a:buChar char="•"/>
            </a:pPr>
            <a:r>
              <a:rPr lang="en-US" sz="1600" dirty="0">
                <a:solidFill>
                  <a:srgbClr val="0070C0"/>
                </a:solidFill>
                <a:latin typeface="Century Gothic" panose="020B0502020202020204" pitchFamily="34" charset="0"/>
              </a:rPr>
              <a:t>The material for stiffening components can be either </a:t>
            </a:r>
            <a:r>
              <a:rPr lang="en-US" sz="1600" dirty="0" err="1">
                <a:solidFill>
                  <a:srgbClr val="0070C0"/>
                </a:solidFill>
                <a:latin typeface="Century Gothic" panose="020B0502020202020204" pitchFamily="34" charset="0"/>
              </a:rPr>
              <a:t>Nb</a:t>
            </a:r>
            <a:r>
              <a:rPr lang="en-US" sz="1600" dirty="0">
                <a:solidFill>
                  <a:srgbClr val="0070C0"/>
                </a:solidFill>
                <a:latin typeface="Century Gothic" panose="020B0502020202020204" pitchFamily="34" charset="0"/>
              </a:rPr>
              <a:t> or Ti</a:t>
            </a:r>
            <a:r>
              <a:rPr lang="en-US" sz="1600" dirty="0" smtClean="0">
                <a:solidFill>
                  <a:srgbClr val="0070C0"/>
                </a:solidFill>
                <a:latin typeface="Century Gothic" panose="020B0502020202020204" pitchFamily="34" charset="0"/>
              </a:rPr>
              <a:t>.</a:t>
            </a:r>
            <a:endParaRPr lang="en-US" sz="1600" dirty="0">
              <a:solidFill>
                <a:srgbClr val="0070C0"/>
              </a:solidFill>
              <a:latin typeface="Century Gothic" panose="020B0502020202020204" pitchFamily="34" charset="0"/>
            </a:endParaRPr>
          </a:p>
        </p:txBody>
      </p:sp>
      <p:sp>
        <p:nvSpPr>
          <p:cNvPr id="13" name="Rectangle 12"/>
          <p:cNvSpPr/>
          <p:nvPr/>
        </p:nvSpPr>
        <p:spPr>
          <a:xfrm>
            <a:off x="724406" y="5757446"/>
            <a:ext cx="3677610" cy="338554"/>
          </a:xfrm>
          <a:prstGeom prst="rect">
            <a:avLst/>
          </a:prstGeom>
        </p:spPr>
        <p:txBody>
          <a:bodyPr wrap="none">
            <a:spAutoFit/>
          </a:bodyPr>
          <a:lstStyle/>
          <a:p>
            <a:r>
              <a:rPr lang="en-US" sz="1600" dirty="0" smtClean="0">
                <a:latin typeface="Century Gothic" panose="020B0502020202020204" pitchFamily="34" charset="0"/>
              </a:rPr>
              <a:t>Bare cavity without stiffening frame</a:t>
            </a:r>
            <a:endParaRPr lang="en-US" sz="1600" dirty="0">
              <a:latin typeface="Century Gothic" panose="020B0502020202020204" pitchFamily="34" charset="0"/>
            </a:endParaRPr>
          </a:p>
        </p:txBody>
      </p:sp>
      <p:sp>
        <p:nvSpPr>
          <p:cNvPr id="14" name="Rectangle 13"/>
          <p:cNvSpPr/>
          <p:nvPr/>
        </p:nvSpPr>
        <p:spPr>
          <a:xfrm>
            <a:off x="5090472" y="5894718"/>
            <a:ext cx="3433953" cy="338554"/>
          </a:xfrm>
          <a:prstGeom prst="rect">
            <a:avLst/>
          </a:prstGeom>
        </p:spPr>
        <p:txBody>
          <a:bodyPr wrap="none">
            <a:spAutoFit/>
          </a:bodyPr>
          <a:lstStyle/>
          <a:p>
            <a:r>
              <a:rPr lang="en-US" sz="1600" dirty="0" smtClean="0">
                <a:latin typeface="Century Gothic" panose="020B0502020202020204" pitchFamily="34" charset="0"/>
              </a:rPr>
              <a:t>Cavity stress with stiffening frame</a:t>
            </a:r>
            <a:endParaRPr lang="en-US" sz="1600" dirty="0">
              <a:latin typeface="Century Gothic" panose="020B0502020202020204" pitchFamily="34" charset="0"/>
            </a:endParaRPr>
          </a:p>
        </p:txBody>
      </p:sp>
    </p:spTree>
    <p:extLst>
      <p:ext uri="{BB962C8B-B14F-4D97-AF65-F5344CB8AC3E}">
        <p14:creationId xmlns:p14="http://schemas.microsoft.com/office/powerpoint/2010/main" val="226732150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61657"/>
            <a:ext cx="6648465" cy="882283"/>
          </a:xfrm>
        </p:spPr>
        <p:txBody>
          <a:bodyPr/>
          <a:lstStyle/>
          <a:p>
            <a:r>
              <a:rPr lang="en-US" dirty="0" smtClean="0"/>
              <a:t>Multipacting</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6</a:t>
            </a:fld>
            <a:endParaRPr lang="en-US"/>
          </a:p>
        </p:txBody>
      </p:sp>
      <p:pic>
        <p:nvPicPr>
          <p:cNvPr id="5" name="Picture 4"/>
          <p:cNvPicPr>
            <a:picLocks noChangeAspect="1"/>
          </p:cNvPicPr>
          <p:nvPr/>
        </p:nvPicPr>
        <p:blipFill>
          <a:blip r:embed="rId2"/>
          <a:stretch>
            <a:fillRect/>
          </a:stretch>
        </p:blipFill>
        <p:spPr>
          <a:xfrm>
            <a:off x="914400" y="1220837"/>
            <a:ext cx="2842052" cy="2203436"/>
          </a:xfrm>
          <a:prstGeom prst="rect">
            <a:avLst/>
          </a:prstGeom>
        </p:spPr>
      </p:pic>
      <p:sp>
        <p:nvSpPr>
          <p:cNvPr id="6" name="TextBox 5"/>
          <p:cNvSpPr txBox="1"/>
          <p:nvPr/>
        </p:nvSpPr>
        <p:spPr>
          <a:xfrm>
            <a:off x="6172200" y="1142923"/>
            <a:ext cx="2590800" cy="307777"/>
          </a:xfrm>
          <a:prstGeom prst="rect">
            <a:avLst/>
          </a:prstGeom>
          <a:noFill/>
        </p:spPr>
        <p:txBody>
          <a:bodyPr wrap="square" rtlCol="0">
            <a:spAutoFit/>
          </a:bodyPr>
          <a:lstStyle/>
          <a:p>
            <a:r>
              <a:rPr lang="en-US" sz="1400" dirty="0" smtClean="0">
                <a:latin typeface="Century Gothic" panose="020B0502020202020204" pitchFamily="34" charset="0"/>
              </a:rPr>
              <a:t>© Z. Li @ LARP/</a:t>
            </a:r>
            <a:r>
              <a:rPr lang="en-US" sz="1400" dirty="0" err="1" smtClean="0">
                <a:latin typeface="Century Gothic" panose="020B0502020202020204" pitchFamily="34" charset="0"/>
              </a:rPr>
              <a:t>HiLumi</a:t>
            </a:r>
            <a:r>
              <a:rPr lang="en-US" sz="1400" dirty="0" smtClean="0">
                <a:latin typeface="Century Gothic" panose="020B0502020202020204" pitchFamily="34" charset="0"/>
              </a:rPr>
              <a:t> CM20</a:t>
            </a:r>
            <a:endParaRPr lang="en-US" sz="1400" dirty="0">
              <a:latin typeface="Century Gothic" panose="020B0502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799" y="1427542"/>
            <a:ext cx="3555031" cy="2534858"/>
          </a:xfrm>
          <a:prstGeom prst="rect">
            <a:avLst/>
          </a:prstGeom>
        </p:spPr>
      </p:pic>
      <p:sp>
        <p:nvSpPr>
          <p:cNvPr id="8" name="TextBox 7"/>
          <p:cNvSpPr txBox="1"/>
          <p:nvPr/>
        </p:nvSpPr>
        <p:spPr>
          <a:xfrm>
            <a:off x="4648200" y="4038600"/>
            <a:ext cx="4038600" cy="1938992"/>
          </a:xfrm>
          <a:prstGeom prst="rect">
            <a:avLst/>
          </a:prstGeom>
          <a:noFill/>
        </p:spPr>
        <p:txBody>
          <a:bodyPr wrap="square" rtlCol="0">
            <a:spAutoFit/>
          </a:bodyPr>
          <a:lstStyle/>
          <a:p>
            <a:r>
              <a:rPr lang="en-US" sz="2000" dirty="0" smtClean="0">
                <a:latin typeface="Century Gothic" panose="020B0502020202020204" pitchFamily="34" charset="0"/>
              </a:rPr>
              <a:t>Small multipacting (MP) region was found around the waist of the cavity at ~0.1 MV of deflection voltage. Verified and easily processed during vertical tests.</a:t>
            </a:r>
            <a:endParaRPr lang="en-US" sz="2000" dirty="0">
              <a:latin typeface="Century Gothic" panose="020B0502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3558807"/>
            <a:ext cx="3784755" cy="2590801"/>
          </a:xfrm>
          <a:prstGeom prst="rect">
            <a:avLst/>
          </a:prstGeom>
        </p:spPr>
      </p:pic>
    </p:spTree>
    <p:extLst>
      <p:ext uri="{BB962C8B-B14F-4D97-AF65-F5344CB8AC3E}">
        <p14:creationId xmlns:p14="http://schemas.microsoft.com/office/powerpoint/2010/main" val="8819066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7</a:t>
            </a:fld>
            <a:endParaRPr lang="en-US"/>
          </a:p>
        </p:txBody>
      </p:sp>
      <p:pic>
        <p:nvPicPr>
          <p:cNvPr id="5" name="Picture 3" descr="D:\CrabPOP\Fabrication\Pictures\IMG_1118 - 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29363"/>
            <a:ext cx="2336800"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rot="19602811">
            <a:off x="6222682" y="1421784"/>
            <a:ext cx="443277" cy="5293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2743200" y="1781325"/>
            <a:ext cx="457200" cy="573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3352800" y="1156169"/>
            <a:ext cx="2627409" cy="2007628"/>
            <a:chOff x="3432563" y="1066800"/>
            <a:chExt cx="2627409" cy="2007628"/>
          </a:xfrm>
        </p:grpSpPr>
        <p:pic>
          <p:nvPicPr>
            <p:cNvPr id="9" name="Picture 5" descr="D:\CrabPOP\Fabrication\Pictures\octogether -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7178" y="1066800"/>
              <a:ext cx="1312794" cy="9846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CrabPOP\Fabrication\Pictures\splitocwithhat - Co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7178" y="2099791"/>
              <a:ext cx="1299590" cy="9746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CrabPOP\Fabrication\Pictures\hat - Cop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2563" y="2099791"/>
              <a:ext cx="1299590" cy="9746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D:\CrabPOP\Fabrication\Pictures\20121107_095357 - Cop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2563" y="1071802"/>
              <a:ext cx="1299590" cy="974692"/>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binping\Desktop\Crab Files\600CBaking\afterbak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1699" y="318791"/>
            <a:ext cx="2246202" cy="16846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binping\Desktop\Crab Files\600CBaking\IMG_036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9036" y="2890221"/>
            <a:ext cx="2110330" cy="15827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binping\Desktop\Crab Files\600CBaking\IMG_039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4200" y="4643398"/>
            <a:ext cx="2140002" cy="16050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4422893" y="3814582"/>
            <a:ext cx="2179406" cy="163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ight Arrow 16"/>
          <p:cNvSpPr/>
          <p:nvPr/>
        </p:nvSpPr>
        <p:spPr>
          <a:xfrm rot="5400000">
            <a:off x="7431102" y="2044404"/>
            <a:ext cx="6350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74252" y="3284713"/>
            <a:ext cx="1498600" cy="1026943"/>
          </a:xfrm>
          <a:prstGeom prst="rect">
            <a:avLst/>
          </a:prstGeom>
          <a:noFill/>
          <a:ln>
            <a:noFill/>
          </a:ln>
        </p:spPr>
      </p:pic>
      <p:pic>
        <p:nvPicPr>
          <p:cNvPr id="19" name="Picture 2" descr="E:\Dropbox\Camera Uploads\2013-11-15 09.42.27.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25675" y="4427713"/>
            <a:ext cx="13144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E:\Dropbox\Camera Uploads\2013-11-20 13.20.58.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2400" y="3834187"/>
            <a:ext cx="1448087" cy="1930782"/>
          </a:xfrm>
          <a:prstGeom prst="rect">
            <a:avLst/>
          </a:prstGeom>
          <a:noFill/>
          <a:extLst>
            <a:ext uri="{909E8E84-426E-40dd-AFC4-6F175D3DCCD1}">
              <a14:hiddenFill xmlns:a14="http://schemas.microsoft.com/office/drawing/2010/main">
                <a:solidFill>
                  <a:srgbClr val="FFFFFF"/>
                </a:solidFill>
              </a14:hiddenFill>
            </a:ext>
          </a:extLst>
        </p:spPr>
      </p:pic>
      <p:sp>
        <p:nvSpPr>
          <p:cNvPr id="21" name="Right Arrow 20"/>
          <p:cNvSpPr/>
          <p:nvPr/>
        </p:nvSpPr>
        <p:spPr>
          <a:xfrm rot="10800000">
            <a:off x="6371344" y="4288098"/>
            <a:ext cx="449779" cy="4873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0800000">
            <a:off x="3641446" y="4184034"/>
            <a:ext cx="449779" cy="4873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0800000">
            <a:off x="1670248" y="4415872"/>
            <a:ext cx="449779" cy="4873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89645" y="5875513"/>
            <a:ext cx="629555" cy="276999"/>
          </a:xfrm>
          <a:prstGeom prst="rect">
            <a:avLst/>
          </a:prstGeom>
          <a:noFill/>
        </p:spPr>
        <p:txBody>
          <a:bodyPr wrap="square" rtlCol="0">
            <a:spAutoFit/>
          </a:bodyPr>
          <a:lstStyle/>
          <a:p>
            <a:r>
              <a:rPr lang="en-US" sz="1200" dirty="0" smtClean="0"/>
              <a:t>Test II</a:t>
            </a:r>
            <a:endParaRPr lang="en-US" sz="1200" dirty="0"/>
          </a:p>
        </p:txBody>
      </p:sp>
      <p:sp>
        <p:nvSpPr>
          <p:cNvPr id="25" name="TextBox 24"/>
          <p:cNvSpPr txBox="1"/>
          <p:nvPr/>
        </p:nvSpPr>
        <p:spPr>
          <a:xfrm>
            <a:off x="4150805" y="4303114"/>
            <a:ext cx="573595" cy="276999"/>
          </a:xfrm>
          <a:prstGeom prst="rect">
            <a:avLst/>
          </a:prstGeom>
          <a:noFill/>
        </p:spPr>
        <p:txBody>
          <a:bodyPr wrap="square" rtlCol="0">
            <a:spAutoFit/>
          </a:bodyPr>
          <a:lstStyle/>
          <a:p>
            <a:r>
              <a:rPr lang="en-US" sz="1200" dirty="0" smtClean="0"/>
              <a:t>Test I</a:t>
            </a:r>
            <a:endParaRPr lang="en-US" sz="1200" dirty="0"/>
          </a:p>
        </p:txBody>
      </p:sp>
      <p:sp>
        <p:nvSpPr>
          <p:cNvPr id="26" name="Title 1"/>
          <p:cNvSpPr>
            <a:spLocks noGrp="1"/>
          </p:cNvSpPr>
          <p:nvPr>
            <p:ph type="title"/>
          </p:nvPr>
        </p:nvSpPr>
        <p:spPr>
          <a:xfrm>
            <a:off x="762000" y="161657"/>
            <a:ext cx="6648465" cy="882283"/>
          </a:xfrm>
        </p:spPr>
        <p:txBody>
          <a:bodyPr>
            <a:normAutofit/>
          </a:bodyPr>
          <a:lstStyle/>
          <a:p>
            <a:r>
              <a:rPr lang="en-US" sz="2800" dirty="0" smtClean="0"/>
              <a:t>Fabrication and Preparation</a:t>
            </a:r>
            <a:endParaRPr lang="en-US" sz="2800" dirty="0"/>
          </a:p>
        </p:txBody>
      </p:sp>
    </p:spTree>
    <p:extLst>
      <p:ext uri="{BB962C8B-B14F-4D97-AF65-F5344CB8AC3E}">
        <p14:creationId xmlns:p14="http://schemas.microsoft.com/office/powerpoint/2010/main" val="41094514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8</a:t>
            </a:fld>
            <a:endParaRPr lang="en-US"/>
          </a:p>
        </p:txBody>
      </p:sp>
      <p:sp>
        <p:nvSpPr>
          <p:cNvPr id="5" name="Title 1"/>
          <p:cNvSpPr txBox="1">
            <a:spLocks/>
          </p:cNvSpPr>
          <p:nvPr/>
        </p:nvSpPr>
        <p:spPr>
          <a:xfrm>
            <a:off x="845820" y="762000"/>
            <a:ext cx="66294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0000"/>
                </a:solidFill>
                <a:latin typeface="+mj-lt"/>
                <a:ea typeface="+mj-ea"/>
                <a:cs typeface="+mj-cs"/>
              </a:defRPr>
            </a:lvl1pPr>
          </a:lstStyle>
          <a:p>
            <a:pPr fontAlgn="auto">
              <a:spcAft>
                <a:spcPts val="0"/>
              </a:spcAft>
            </a:pPr>
            <a:r>
              <a:rPr lang="en-US" sz="3600" dirty="0" err="1" smtClean="0">
                <a:latin typeface="Century Gothic" panose="020B0502020202020204" pitchFamily="34" charset="0"/>
              </a:rPr>
              <a:t>PoP</a:t>
            </a:r>
            <a:r>
              <a:rPr lang="en-US" sz="3600" dirty="0" smtClean="0">
                <a:latin typeface="Century Gothic" panose="020B0502020202020204" pitchFamily="34" charset="0"/>
              </a:rPr>
              <a:t> cavity test results (1st)</a:t>
            </a:r>
            <a:endParaRPr lang="en-US" sz="3600" dirty="0">
              <a:latin typeface="Century Gothic" panose="020B0502020202020204" pitchFamily="34" charset="0"/>
            </a:endParaRPr>
          </a:p>
        </p:txBody>
      </p:sp>
      <p:sp>
        <p:nvSpPr>
          <p:cNvPr id="6" name="Content Placeholder 2"/>
          <p:cNvSpPr txBox="1">
            <a:spLocks/>
          </p:cNvSpPr>
          <p:nvPr/>
        </p:nvSpPr>
        <p:spPr>
          <a:xfrm>
            <a:off x="838200" y="1752600"/>
            <a:ext cx="7696200" cy="327660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GB" sz="2000" dirty="0" smtClean="0">
                <a:solidFill>
                  <a:srgbClr val="0070C0"/>
                </a:solidFill>
                <a:latin typeface="Century Gothic" panose="020B0502020202020204" pitchFamily="34" charset="0"/>
                <a:cs typeface="Times New Roman" panose="02020603050405020304" pitchFamily="18" charset="0"/>
              </a:rPr>
              <a:t>1</a:t>
            </a:r>
            <a:r>
              <a:rPr lang="en-GB" sz="2000" baseline="30000" dirty="0" smtClean="0">
                <a:solidFill>
                  <a:srgbClr val="0070C0"/>
                </a:solidFill>
                <a:latin typeface="Century Gothic" panose="020B0502020202020204" pitchFamily="34" charset="0"/>
                <a:cs typeface="Times New Roman" panose="02020603050405020304" pitchFamily="18" charset="0"/>
              </a:rPr>
              <a:t>st</a:t>
            </a:r>
            <a:r>
              <a:rPr lang="en-GB" sz="2000" dirty="0" smtClean="0">
                <a:solidFill>
                  <a:srgbClr val="0070C0"/>
                </a:solidFill>
                <a:latin typeface="Century Gothic" panose="020B0502020202020204" pitchFamily="34" charset="0"/>
                <a:cs typeface="Times New Roman" panose="02020603050405020304" pitchFamily="18" charset="0"/>
              </a:rPr>
              <a:t> cold test done in June 2013.</a:t>
            </a:r>
          </a:p>
          <a:p>
            <a:r>
              <a:rPr lang="en-GB" sz="2000" dirty="0" smtClean="0">
                <a:solidFill>
                  <a:srgbClr val="0070C0"/>
                </a:solidFill>
                <a:latin typeface="Century Gothic" panose="020B0502020202020204" pitchFamily="34" charset="0"/>
                <a:cs typeface="Times New Roman" panose="02020603050405020304" pitchFamily="18" charset="0"/>
              </a:rPr>
              <a:t>Multipacting (MP) </a:t>
            </a:r>
            <a:r>
              <a:rPr lang="en-GB" sz="2000" dirty="0">
                <a:solidFill>
                  <a:srgbClr val="0070C0"/>
                </a:solidFill>
                <a:latin typeface="Century Gothic" panose="020B0502020202020204" pitchFamily="34" charset="0"/>
                <a:cs typeface="Times New Roman" panose="02020603050405020304" pitchFamily="18" charset="0"/>
              </a:rPr>
              <a:t>was </a:t>
            </a:r>
            <a:r>
              <a:rPr lang="en-GB" sz="2000" dirty="0" smtClean="0">
                <a:solidFill>
                  <a:srgbClr val="0070C0"/>
                </a:solidFill>
                <a:latin typeface="Century Gothic" panose="020B0502020202020204" pitchFamily="34" charset="0"/>
                <a:cs typeface="Times New Roman" panose="02020603050405020304" pitchFamily="18" charset="0"/>
              </a:rPr>
              <a:t>found </a:t>
            </a:r>
            <a:r>
              <a:rPr lang="en-GB" sz="2000" dirty="0">
                <a:solidFill>
                  <a:srgbClr val="0070C0"/>
                </a:solidFill>
                <a:latin typeface="Century Gothic" panose="020B0502020202020204" pitchFamily="34" charset="0"/>
                <a:cs typeface="Times New Roman" panose="02020603050405020304" pitchFamily="18" charset="0"/>
              </a:rPr>
              <a:t>for the region of 0.07-0.16 MV and </a:t>
            </a:r>
            <a:r>
              <a:rPr lang="en-GB" sz="2000" dirty="0" smtClean="0">
                <a:solidFill>
                  <a:srgbClr val="0070C0"/>
                </a:solidFill>
                <a:latin typeface="Century Gothic" panose="020B0502020202020204" pitchFamily="34" charset="0"/>
                <a:cs typeface="Times New Roman" panose="02020603050405020304" pitchFamily="18" charset="0"/>
              </a:rPr>
              <a:t>was easily conditioned through. The MP did not come back after the conditioning.</a:t>
            </a:r>
          </a:p>
          <a:p>
            <a:r>
              <a:rPr lang="en-GB" sz="2000" dirty="0" smtClean="0">
                <a:solidFill>
                  <a:srgbClr val="0070C0"/>
                </a:solidFill>
                <a:latin typeface="Century Gothic" panose="020B0502020202020204" pitchFamily="34" charset="0"/>
                <a:cs typeface="Times New Roman" panose="02020603050405020304" pitchFamily="18" charset="0"/>
              </a:rPr>
              <a:t>Q</a:t>
            </a:r>
            <a:r>
              <a:rPr lang="en-GB" sz="2000" baseline="-25000" dirty="0" smtClean="0">
                <a:solidFill>
                  <a:srgbClr val="0070C0"/>
                </a:solidFill>
                <a:latin typeface="Century Gothic" panose="020B0502020202020204" pitchFamily="34" charset="0"/>
                <a:cs typeface="Times New Roman" panose="02020603050405020304" pitchFamily="18" charset="0"/>
              </a:rPr>
              <a:t>0</a:t>
            </a:r>
            <a:r>
              <a:rPr lang="en-GB" sz="2000" dirty="0" smtClean="0">
                <a:solidFill>
                  <a:srgbClr val="0070C0"/>
                </a:solidFill>
                <a:latin typeface="Century Gothic" panose="020B0502020202020204" pitchFamily="34" charset="0"/>
                <a:cs typeface="Times New Roman" panose="02020603050405020304" pitchFamily="18" charset="0"/>
              </a:rPr>
              <a:t> measured at 3×10</a:t>
            </a:r>
            <a:r>
              <a:rPr lang="en-GB" sz="2000" baseline="30000" dirty="0" smtClean="0">
                <a:solidFill>
                  <a:srgbClr val="0070C0"/>
                </a:solidFill>
                <a:latin typeface="Century Gothic" panose="020B0502020202020204" pitchFamily="34" charset="0"/>
                <a:cs typeface="Times New Roman" panose="02020603050405020304" pitchFamily="18" charset="0"/>
              </a:rPr>
              <a:t>8</a:t>
            </a:r>
            <a:r>
              <a:rPr lang="en-GB" sz="2000" dirty="0" smtClean="0">
                <a:solidFill>
                  <a:srgbClr val="0070C0"/>
                </a:solidFill>
                <a:latin typeface="Century Gothic" panose="020B0502020202020204" pitchFamily="34" charset="0"/>
                <a:cs typeface="Times New Roman" panose="02020603050405020304" pitchFamily="18" charset="0"/>
              </a:rPr>
              <a:t>.</a:t>
            </a:r>
          </a:p>
          <a:p>
            <a:r>
              <a:rPr lang="en-GB" sz="2000" dirty="0">
                <a:solidFill>
                  <a:srgbClr val="0070C0"/>
                </a:solidFill>
                <a:latin typeface="Century Gothic" panose="020B0502020202020204" pitchFamily="34" charset="0"/>
                <a:cs typeface="Times New Roman" panose="02020603050405020304" pitchFamily="18" charset="0"/>
              </a:rPr>
              <a:t>Q</a:t>
            </a:r>
            <a:r>
              <a:rPr lang="en-GB" sz="2000" baseline="-25000" dirty="0">
                <a:solidFill>
                  <a:srgbClr val="0070C0"/>
                </a:solidFill>
                <a:latin typeface="Century Gothic" panose="020B0502020202020204" pitchFamily="34" charset="0"/>
                <a:cs typeface="Times New Roman" panose="02020603050405020304" pitchFamily="18" charset="0"/>
              </a:rPr>
              <a:t>0</a:t>
            </a:r>
            <a:r>
              <a:rPr lang="en-GB" sz="2000" dirty="0" smtClean="0">
                <a:solidFill>
                  <a:srgbClr val="0070C0"/>
                </a:solidFill>
                <a:latin typeface="Century Gothic" panose="020B0502020202020204" pitchFamily="34" charset="0"/>
                <a:cs typeface="Times New Roman" panose="02020603050405020304" pitchFamily="18" charset="0"/>
              </a:rPr>
              <a:t> </a:t>
            </a:r>
            <a:r>
              <a:rPr lang="en-GB" sz="2000" dirty="0">
                <a:solidFill>
                  <a:srgbClr val="0070C0"/>
                </a:solidFill>
                <a:latin typeface="Century Gothic" panose="020B0502020202020204" pitchFamily="34" charset="0"/>
                <a:cs typeface="Times New Roman" panose="02020603050405020304" pitchFamily="18" charset="0"/>
              </a:rPr>
              <a:t>did not improve by cooling down from 4.2 to 2 </a:t>
            </a:r>
            <a:r>
              <a:rPr lang="en-GB" sz="2000" dirty="0" smtClean="0">
                <a:solidFill>
                  <a:srgbClr val="0070C0"/>
                </a:solidFill>
                <a:latin typeface="Century Gothic" panose="020B0502020202020204" pitchFamily="34" charset="0"/>
                <a:cs typeface="Times New Roman" panose="02020603050405020304" pitchFamily="18" charset="0"/>
              </a:rPr>
              <a:t>K.</a:t>
            </a:r>
          </a:p>
          <a:p>
            <a:r>
              <a:rPr lang="en-GB" sz="2000" dirty="0" err="1" smtClean="0">
                <a:solidFill>
                  <a:srgbClr val="0070C0"/>
                </a:solidFill>
                <a:latin typeface="Century Gothic" panose="020B0502020202020204" pitchFamily="34" charset="0"/>
                <a:cs typeface="Times New Roman" panose="02020603050405020304" pitchFamily="18" charset="0"/>
              </a:rPr>
              <a:t>V</a:t>
            </a:r>
            <a:r>
              <a:rPr lang="en-GB" sz="2000" baseline="-25000" dirty="0" err="1" smtClean="0">
                <a:solidFill>
                  <a:srgbClr val="0070C0"/>
                </a:solidFill>
                <a:latin typeface="Century Gothic" panose="020B0502020202020204" pitchFamily="34" charset="0"/>
                <a:cs typeface="Times New Roman" panose="02020603050405020304" pitchFamily="18" charset="0"/>
              </a:rPr>
              <a:t>t</a:t>
            </a:r>
            <a:r>
              <a:rPr lang="en-GB" sz="2000" dirty="0" smtClean="0">
                <a:solidFill>
                  <a:srgbClr val="0070C0"/>
                </a:solidFill>
                <a:latin typeface="Century Gothic" panose="020B0502020202020204" pitchFamily="34" charset="0"/>
                <a:cs typeface="Times New Roman" panose="02020603050405020304" pitchFamily="18" charset="0"/>
              </a:rPr>
              <a:t> </a:t>
            </a:r>
            <a:r>
              <a:rPr lang="en-GB" sz="2000" dirty="0">
                <a:solidFill>
                  <a:srgbClr val="0070C0"/>
                </a:solidFill>
                <a:latin typeface="Century Gothic" panose="020B0502020202020204" pitchFamily="34" charset="0"/>
                <a:cs typeface="Times New Roman" panose="02020603050405020304" pitchFamily="18" charset="0"/>
              </a:rPr>
              <a:t>reached 1.34 MV, limited by the RF power amplifier</a:t>
            </a:r>
            <a:r>
              <a:rPr lang="en-GB" sz="2000" dirty="0" smtClean="0">
                <a:solidFill>
                  <a:srgbClr val="0070C0"/>
                </a:solidFill>
                <a:latin typeface="Century Gothic" panose="020B0502020202020204" pitchFamily="34" charset="0"/>
                <a:cs typeface="Times New Roman" panose="02020603050405020304" pitchFamily="18" charset="0"/>
              </a:rPr>
              <a:t>.</a:t>
            </a:r>
          </a:p>
          <a:p>
            <a:r>
              <a:rPr lang="en-GB" sz="2000" dirty="0" smtClean="0">
                <a:solidFill>
                  <a:srgbClr val="0070C0"/>
                </a:solidFill>
                <a:latin typeface="Century Gothic" panose="020B0502020202020204" pitchFamily="34" charset="0"/>
                <a:cs typeface="Times New Roman" panose="02020603050405020304" pitchFamily="18" charset="0"/>
              </a:rPr>
              <a:t>Further chemistry cleaning and niobium plated flanges helped decrease the heating issue in the cavity.</a:t>
            </a:r>
          </a:p>
          <a:p>
            <a:pPr marL="169863" indent="-169863">
              <a:buFont typeface="Wingdings" charset="2"/>
              <a:buChar char="§"/>
            </a:pPr>
            <a:endParaRPr lang="en-US" sz="2000" dirty="0" smtClean="0">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4291592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 y="0"/>
            <a:ext cx="6648465" cy="1143000"/>
          </a:xfrm>
        </p:spPr>
        <p:txBody>
          <a:bodyPr/>
          <a:lstStyle/>
          <a:p>
            <a:r>
              <a:rPr lang="en-US" dirty="0" smtClean="0"/>
              <a:t>Surface treatment @ ANL</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9</a:t>
            </a:fld>
            <a:endParaRPr lang="en-US"/>
          </a:p>
        </p:txBody>
      </p:sp>
      <p:grpSp>
        <p:nvGrpSpPr>
          <p:cNvPr id="5" name="Group 4"/>
          <p:cNvGrpSpPr/>
          <p:nvPr/>
        </p:nvGrpSpPr>
        <p:grpSpPr>
          <a:xfrm>
            <a:off x="3901440" y="3733800"/>
            <a:ext cx="2035175" cy="2524256"/>
            <a:chOff x="4495800" y="1905000"/>
            <a:chExt cx="2111375" cy="2832187"/>
          </a:xfrm>
          <a:solidFill>
            <a:schemeClr val="bg1"/>
          </a:solidFill>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1905000"/>
              <a:ext cx="2111375" cy="238125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495801" y="4275522"/>
              <a:ext cx="2111374" cy="461665"/>
            </a:xfrm>
            <a:prstGeom prst="rect">
              <a:avLst/>
            </a:prstGeom>
            <a:grpFill/>
          </p:spPr>
          <p:txBody>
            <a:bodyPr wrap="square" rtlCol="0">
              <a:spAutoFit/>
            </a:bodyPr>
            <a:lstStyle/>
            <a:p>
              <a:r>
                <a:rPr lang="en-US" sz="1200" dirty="0" smtClean="0">
                  <a:latin typeface="Century Gothic" panose="020B0502020202020204" pitchFamily="34" charset="0"/>
                </a:rPr>
                <a:t>Surface appearance after ANL BCP and HPR</a:t>
              </a:r>
              <a:endParaRPr lang="en-US" sz="1200" dirty="0">
                <a:latin typeface="Century Gothic" panose="020B0502020202020204" pitchFamily="34" charset="0"/>
              </a:endParaRPr>
            </a:p>
          </p:txBody>
        </p:sp>
      </p:gr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358140" y="1122770"/>
            <a:ext cx="3048000" cy="4469176"/>
          </a:xfrm>
          <a:prstGeom prst="rect">
            <a:avLst/>
          </a:prstGeom>
          <a:noFill/>
          <a:ln>
            <a:noFill/>
          </a:ln>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3901440" y="1122770"/>
            <a:ext cx="4419600" cy="2150699"/>
          </a:xfrm>
          <a:prstGeom prst="rect">
            <a:avLst/>
          </a:prstGeom>
        </p:spPr>
      </p:pic>
      <p:sp>
        <p:nvSpPr>
          <p:cNvPr id="3" name="TextBox 2"/>
          <p:cNvSpPr txBox="1"/>
          <p:nvPr/>
        </p:nvSpPr>
        <p:spPr>
          <a:xfrm>
            <a:off x="6172200" y="3802380"/>
            <a:ext cx="2667000" cy="2031325"/>
          </a:xfrm>
          <a:prstGeom prst="rect">
            <a:avLst/>
          </a:prstGeom>
          <a:noFill/>
        </p:spPr>
        <p:txBody>
          <a:bodyPr wrap="square" rtlCol="0">
            <a:spAutoFit/>
          </a:bodyPr>
          <a:lstStyle/>
          <a:p>
            <a:r>
              <a:rPr lang="en-US" sz="1800" dirty="0" smtClean="0">
                <a:solidFill>
                  <a:srgbClr val="0033CC"/>
                </a:solidFill>
                <a:latin typeface="Century Gothic" panose="020B0502020202020204" pitchFamily="34" charset="0"/>
              </a:rPr>
              <a:t>The surface treatment of BCP and HPR at ANL. Carried out by </a:t>
            </a:r>
            <a:r>
              <a:rPr lang="en-US" sz="1800" dirty="0">
                <a:solidFill>
                  <a:srgbClr val="0033CC"/>
                </a:solidFill>
                <a:latin typeface="Century Gothic" panose="020B0502020202020204" pitchFamily="34" charset="0"/>
              </a:rPr>
              <a:t>M. Kelly, R. Murphy, T. Reid, S. </a:t>
            </a:r>
            <a:r>
              <a:rPr lang="en-US" sz="1800" dirty="0" smtClean="0">
                <a:solidFill>
                  <a:srgbClr val="0033CC"/>
                </a:solidFill>
                <a:latin typeface="Century Gothic" panose="020B0502020202020204" pitchFamily="34" charset="0"/>
              </a:rPr>
              <a:t>Gerbick of ANL and S. Verdu-Andres, B. Xiao of BNL.</a:t>
            </a:r>
            <a:endParaRPr lang="en-US" sz="1800" dirty="0">
              <a:solidFill>
                <a:srgbClr val="0033CC"/>
              </a:solidFill>
              <a:latin typeface="Century Gothic" panose="020B0502020202020204" pitchFamily="34" charset="0"/>
            </a:endParaRPr>
          </a:p>
        </p:txBody>
      </p:sp>
      <p:sp>
        <p:nvSpPr>
          <p:cNvPr id="11" name="TextBox 10"/>
          <p:cNvSpPr txBox="1"/>
          <p:nvPr/>
        </p:nvSpPr>
        <p:spPr>
          <a:xfrm>
            <a:off x="358140" y="5614806"/>
            <a:ext cx="3048000" cy="461665"/>
          </a:xfrm>
          <a:prstGeom prst="rect">
            <a:avLst/>
          </a:prstGeom>
          <a:noFill/>
        </p:spPr>
        <p:txBody>
          <a:bodyPr wrap="square" rtlCol="0">
            <a:spAutoFit/>
          </a:bodyPr>
          <a:lstStyle/>
          <a:p>
            <a:r>
              <a:rPr lang="en-US" sz="1200" dirty="0">
                <a:latin typeface="Century Gothic" panose="020B0502020202020204" pitchFamily="34" charset="0"/>
              </a:rPr>
              <a:t>Rotating structure in vertical position for cavity rinsing.</a:t>
            </a:r>
          </a:p>
        </p:txBody>
      </p:sp>
      <p:sp>
        <p:nvSpPr>
          <p:cNvPr id="12" name="TextBox 11"/>
          <p:cNvSpPr txBox="1"/>
          <p:nvPr/>
        </p:nvSpPr>
        <p:spPr>
          <a:xfrm>
            <a:off x="3886201" y="3273469"/>
            <a:ext cx="4556759" cy="276999"/>
          </a:xfrm>
          <a:prstGeom prst="rect">
            <a:avLst/>
          </a:prstGeom>
          <a:noFill/>
        </p:spPr>
        <p:txBody>
          <a:bodyPr wrap="square" rtlCol="0">
            <a:spAutoFit/>
          </a:bodyPr>
          <a:lstStyle/>
          <a:p>
            <a:r>
              <a:rPr lang="en-US" sz="1200" dirty="0">
                <a:latin typeface="Century Gothic" panose="020B0502020202020204" pitchFamily="34" charset="0"/>
              </a:rPr>
              <a:t>The cavity is under a water curtain for cooling during </a:t>
            </a:r>
            <a:r>
              <a:rPr lang="en-US" sz="1200" dirty="0" smtClean="0">
                <a:latin typeface="Century Gothic" panose="020B0502020202020204" pitchFamily="34" charset="0"/>
              </a:rPr>
              <a:t>BCP.</a:t>
            </a:r>
            <a:endParaRPr lang="en-US" sz="1200" dirty="0">
              <a:latin typeface="Century Gothic" panose="020B0502020202020204" pitchFamily="34" charset="0"/>
            </a:endParaRPr>
          </a:p>
        </p:txBody>
      </p:sp>
    </p:spTree>
    <p:extLst>
      <p:ext uri="{BB962C8B-B14F-4D97-AF65-F5344CB8AC3E}">
        <p14:creationId xmlns:p14="http://schemas.microsoft.com/office/powerpoint/2010/main" val="106940484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43265</TotalTime>
  <Pages>1</Pages>
  <Words>2613</Words>
  <Application>Microsoft Macintosh PowerPoint</Application>
  <PresentationFormat>On-screen Show (4:3)</PresentationFormat>
  <Paragraphs>556</Paragraphs>
  <Slides>38</Slides>
  <Notes>0</Notes>
  <HiddenSlides>0</HiddenSlides>
  <MMClips>3</MMClips>
  <ScaleCrop>false</ScaleCrop>
  <HeadingPairs>
    <vt:vector size="6" baseType="variant">
      <vt:variant>
        <vt:lpstr>Theme</vt:lpstr>
      </vt:variant>
      <vt:variant>
        <vt:i4>1</vt:i4>
      </vt:variant>
      <vt:variant>
        <vt:lpstr>Slide Titles</vt:lpstr>
      </vt:variant>
      <vt:variant>
        <vt:i4>38</vt:i4>
      </vt:variant>
      <vt:variant>
        <vt:lpstr>Custom Shows</vt:lpstr>
      </vt:variant>
      <vt:variant>
        <vt:i4>1</vt:i4>
      </vt:variant>
    </vt:vector>
  </HeadingPairs>
  <TitlesOfParts>
    <vt:vector size="40" baseType="lpstr">
      <vt:lpstr>Office Theme</vt:lpstr>
      <vt:lpstr>Double Quarter Wave Crab Cavity −Cavity Design and Vertical Tests</vt:lpstr>
      <vt:lpstr>Outline</vt:lpstr>
      <vt:lpstr>PoP DQWCC</vt:lpstr>
      <vt:lpstr>PowerPoint Presentation</vt:lpstr>
      <vt:lpstr>Cavity Stress Analysis</vt:lpstr>
      <vt:lpstr>Multipacting</vt:lpstr>
      <vt:lpstr>Fabrication and Preparation</vt:lpstr>
      <vt:lpstr>PowerPoint Presentation</vt:lpstr>
      <vt:lpstr>Surface treatment @ ANL</vt:lpstr>
      <vt:lpstr>PowerPoint Presentation</vt:lpstr>
      <vt:lpstr>PowerPoint Presentation</vt:lpstr>
      <vt:lpstr>Resistance Measurement</vt:lpstr>
      <vt:lpstr>PowerPoint Presentation</vt:lpstr>
      <vt:lpstr>Lorentz Detuning &amp; Pressure Sensitivity</vt:lpstr>
      <vt:lpstr>Thickness Measurement</vt:lpstr>
      <vt:lpstr>Profile Measurement</vt:lpstr>
      <vt:lpstr>Profile measurement in the center plates</vt:lpstr>
      <vt:lpstr>Bead Pull</vt:lpstr>
      <vt:lpstr>Bead Pull</vt:lpstr>
      <vt:lpstr>Field Distribution</vt:lpstr>
      <vt:lpstr>Summary   -- PoP cavity</vt:lpstr>
      <vt:lpstr>PowerPoint Presentation</vt:lpstr>
      <vt:lpstr>Cavity Parameters</vt:lpstr>
      <vt:lpstr>Improvement in SPS Design</vt:lpstr>
      <vt:lpstr>Multipacting</vt:lpstr>
      <vt:lpstr>Fabrication Tolerance</vt:lpstr>
      <vt:lpstr>Couplers </vt:lpstr>
      <vt:lpstr>FPC thermal analysis for hook and gasket</vt:lpstr>
      <vt:lpstr>FPC cooling</vt:lpstr>
      <vt:lpstr>Lorentz Detuning</vt:lpstr>
      <vt:lpstr>Frequency Studies</vt:lpstr>
      <vt:lpstr>Summary   --Prototype cavity</vt:lpstr>
      <vt:lpstr>Back-up</vt:lpstr>
      <vt:lpstr>PowerPoint Presentation</vt:lpstr>
      <vt:lpstr>PowerPoint Presentation</vt:lpstr>
      <vt:lpstr>Residual magnetic field measurement</vt:lpstr>
      <vt:lpstr>Fabrication Tolerance</vt:lpstr>
      <vt:lpstr>Multipoles in SPS Cavity</vt:lpstr>
      <vt:lpstr>Custom Show 1</vt:lpstr>
    </vt:vector>
  </TitlesOfParts>
  <Company>LBNL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Division Future Plans</dc:title>
  <dc:subject>Berkeley Lab Generic Presentation</dc:subject>
  <dc:creator>PCuser</dc:creator>
  <cp:keywords>Presentation Generic</cp:keywords>
  <cp:lastModifiedBy>Qiong Wu</cp:lastModifiedBy>
  <cp:revision>1934</cp:revision>
  <cp:lastPrinted>2013-05-21T20:49:58Z</cp:lastPrinted>
  <dcterms:created xsi:type="dcterms:W3CDTF">2004-10-30T19:36:16Z</dcterms:created>
  <dcterms:modified xsi:type="dcterms:W3CDTF">2014-05-05T18:35:03Z</dcterms:modified>
</cp:coreProperties>
</file>