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9" r:id="rId5"/>
    <p:sldId id="260" r:id="rId6"/>
    <p:sldId id="261" r:id="rId7"/>
    <p:sldId id="271" r:id="rId8"/>
    <p:sldId id="273" r:id="rId9"/>
    <p:sldId id="293" r:id="rId10"/>
    <p:sldId id="283" r:id="rId11"/>
    <p:sldId id="285" r:id="rId12"/>
    <p:sldId id="286" r:id="rId13"/>
    <p:sldId id="284" r:id="rId14"/>
    <p:sldId id="287" r:id="rId15"/>
    <p:sldId id="288" r:id="rId16"/>
    <p:sldId id="280" r:id="rId17"/>
    <p:sldId id="264" r:id="rId18"/>
    <p:sldId id="270" r:id="rId19"/>
    <p:sldId id="278" r:id="rId20"/>
    <p:sldId id="263" r:id="rId21"/>
    <p:sldId id="289" r:id="rId22"/>
    <p:sldId id="262" r:id="rId23"/>
    <p:sldId id="272" r:id="rId24"/>
    <p:sldId id="282" r:id="rId25"/>
    <p:sldId id="277" r:id="rId26"/>
    <p:sldId id="281" r:id="rId27"/>
    <p:sldId id="290" r:id="rId28"/>
    <p:sldId id="294" r:id="rId29"/>
  </p:sldIdLst>
  <p:sldSz cx="9144000" cy="6858000" type="screen4x3"/>
  <p:notesSz cx="6718300" cy="9867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5818"/>
    <a:srgbClr val="005872"/>
    <a:srgbClr val="284579"/>
    <a:srgbClr val="5BC1E6"/>
    <a:srgbClr val="0089B5"/>
    <a:srgbClr val="9CB0D5"/>
    <a:srgbClr val="386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127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5482" y="0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9D43E-4356-4A72-B907-68C58E76F9B6}" type="datetimeFigureOut">
              <a:rPr lang="en-GB" smtClean="0"/>
              <a:t>05/05/2014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2175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1830" y="4687253"/>
            <a:ext cx="5374640" cy="44405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2792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5482" y="9372792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CA94C-10D4-472C-915F-F1EE2D9FA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362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CA94C-10D4-472C-915F-F1EE2D9FA66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87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14" y="1861231"/>
            <a:ext cx="4149834" cy="1998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310" y="1608069"/>
            <a:ext cx="3978489" cy="2506731"/>
          </a:xfrm>
        </p:spPr>
        <p:txBody>
          <a:bodyPr/>
          <a:lstStyle>
            <a:lvl1pPr algn="l">
              <a:lnSpc>
                <a:spcPct val="100000"/>
              </a:lnSpc>
              <a:defRPr b="1" i="0">
                <a:solidFill>
                  <a:srgbClr val="005872"/>
                </a:solidFill>
                <a:effectLst>
                  <a:outerShdw blurRad="63500" dist="3175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61279" y="1967225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HiLumi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LHC Design Study (a sub-system of HL-LHC) is co-funded by the European Commission within the Framework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7 Capacities Specific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, Grant Agreement 284404. 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30" y="6147097"/>
            <a:ext cx="493025" cy="401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290" y="6207140"/>
            <a:ext cx="417381" cy="28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7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err="1" smtClean="0"/>
              <a:t>jhnjkjhjkb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56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jhnjkjhjkb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189037"/>
            <a:ext cx="8229600" cy="534924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>
                  <a:outerShdw blurRad="63500" dist="6350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12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jhnjkjhjkb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4038600" cy="5348922"/>
          </a:xfrm>
        </p:spPr>
        <p:txBody>
          <a:bodyPr/>
          <a:lstStyle>
            <a:lvl1pPr>
              <a:defRPr sz="3200"/>
            </a:lvl1pPr>
            <a:lvl2pPr marL="346075" indent="-228600">
              <a:defRPr sz="3200"/>
            </a:lvl2pPr>
            <a:lvl3pPr marL="452438" indent="-228600">
              <a:defRPr sz="2800"/>
            </a:lvl3pPr>
            <a:lvl4pPr marL="569913" indent="-228600">
              <a:defRPr sz="2800"/>
            </a:lvl4pPr>
            <a:lvl5pPr marL="685800" indent="-228600"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5348922"/>
          </a:xfrm>
        </p:spPr>
        <p:txBody>
          <a:bodyPr/>
          <a:lstStyle>
            <a:lvl1pPr>
              <a:defRPr sz="3200"/>
            </a:lvl1pPr>
            <a:lvl2pPr marL="346075" indent="-228600">
              <a:defRPr sz="3200"/>
            </a:lvl2pPr>
            <a:lvl3pPr marL="452438" indent="-228600">
              <a:defRPr sz="2800"/>
            </a:lvl3pPr>
            <a:lvl4pPr marL="569913" indent="-228600">
              <a:defRPr sz="2800"/>
            </a:lvl4pPr>
            <a:lvl5pPr marL="685800" indent="-228600"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44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jhnjkjhjkb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9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jhnjkjhjkb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274638"/>
            <a:ext cx="8229600" cy="6263639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>
                  <a:outerShdw blurRad="63500" dist="6350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57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jhnjkjhjkb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51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55" y="-1"/>
            <a:ext cx="9157855" cy="6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8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5769864" y="3154680"/>
            <a:ext cx="6537962" cy="228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537960"/>
            <a:ext cx="41148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jhnjkjhjkb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37960"/>
            <a:ext cx="4572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19"/>
            <a:ext cx="8229600" cy="534924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2011-10-04_logoHiLumi561px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5" y="6163009"/>
            <a:ext cx="777850" cy="37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5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0" r:id="rId2"/>
    <p:sldLayoutId id="2147483659" r:id="rId3"/>
    <p:sldLayoutId id="2147483657" r:id="rId4"/>
    <p:sldLayoutId id="2147483654" r:id="rId5"/>
    <p:sldLayoutId id="2147483658" r:id="rId6"/>
    <p:sldLayoutId id="2147483655" r:id="rId7"/>
    <p:sldLayoutId id="2147483660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ct val="120000"/>
        </a:lnSpc>
        <a:spcBef>
          <a:spcPts val="600"/>
        </a:spcBef>
        <a:buClr>
          <a:srgbClr val="0089B5"/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20000"/>
        </a:lnSpc>
        <a:spcBef>
          <a:spcPts val="400"/>
        </a:spcBef>
        <a:buClr>
          <a:srgbClr val="0089B5"/>
        </a:buClr>
        <a:buSzPct val="95000"/>
        <a:buFont typeface="Arial"/>
        <a:buChar char="•"/>
        <a:defRPr sz="32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lnSpc>
          <a:spcPct val="120000"/>
        </a:lnSpc>
        <a:spcBef>
          <a:spcPts val="0"/>
        </a:spcBef>
        <a:buClr>
          <a:schemeClr val="bg1">
            <a:lumMod val="50000"/>
          </a:schemeClr>
        </a:buClr>
        <a:buSzPct val="90000"/>
        <a:buFont typeface="Arial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jpeg"/><Relationship Id="rId5" Type="http://schemas.openxmlformats.org/officeDocument/2006/relationships/image" Target="../media/image35.emf"/><Relationship Id="rId4" Type="http://schemas.openxmlformats.org/officeDocument/2006/relationships/oleObject" Target="../embeddings/Microsoft_Excel_97-2003_Worksheet1.xls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emf"/><Relationship Id="rId5" Type="http://schemas.openxmlformats.org/officeDocument/2006/relationships/oleObject" Target="../embeddings/Microsoft_Excel_97-2003_Worksheet2.xls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UK </a:t>
            </a:r>
            <a:r>
              <a:rPr lang="en-GB" dirty="0">
                <a:effectLst/>
              </a:rPr>
              <a:t>4Rod </a:t>
            </a:r>
            <a:r>
              <a:rPr lang="en-GB" dirty="0" smtClean="0">
                <a:effectLst/>
              </a:rPr>
              <a:t>Cavity for SPS tests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Thomas Jones, STFC, </a:t>
            </a:r>
            <a:r>
              <a:rPr lang="en-US" dirty="0" err="1" smtClean="0"/>
              <a:t>Daresbury</a:t>
            </a:r>
            <a:r>
              <a:rPr lang="en-US" dirty="0" smtClean="0"/>
              <a:t> Laboratory</a:t>
            </a:r>
          </a:p>
          <a:p>
            <a:r>
              <a:rPr lang="en-US" dirty="0" smtClean="0"/>
              <a:t>05/05/2014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0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Low order mode coupler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508" y="1267265"/>
            <a:ext cx="1998979" cy="5341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39561" y="2615079"/>
            <a:ext cx="4496038" cy="212742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897415" y="4360336"/>
            <a:ext cx="236072" cy="2399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41544" y="4617190"/>
            <a:ext cx="172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LHe bottom fill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6184" y="3212276"/>
            <a:ext cx="134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2-Phase Out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41376" y="3620510"/>
            <a:ext cx="270941" cy="197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58031" y="2935277"/>
            <a:ext cx="2370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Tubes used for stubs to give additional cooling</a:t>
            </a:r>
            <a:endParaRPr lang="en-GB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846044" y="3620510"/>
            <a:ext cx="922866" cy="7450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781800" y="3547771"/>
            <a:ext cx="135467" cy="1846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477933" y="3556238"/>
            <a:ext cx="135467" cy="1846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781800" y="2619353"/>
            <a:ext cx="2370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A clamp will be used here to give tuning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001933" y="3265684"/>
            <a:ext cx="347134" cy="315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426200" y="722820"/>
            <a:ext cx="2370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Connection to CERN cable (details to be added)</a:t>
            </a:r>
            <a:endParaRPr lang="en-GB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472766" y="1363133"/>
            <a:ext cx="486834" cy="2256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14600" y="1334736"/>
            <a:ext cx="2971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Various thickness gaskets can be used here to account for </a:t>
            </a:r>
            <a:r>
              <a:rPr lang="en-GB" dirty="0" err="1" smtClean="0"/>
              <a:t>cooldown</a:t>
            </a:r>
            <a:r>
              <a:rPr lang="en-GB" dirty="0" smtClean="0"/>
              <a:t>/manufacturing tolerances.</a:t>
            </a:r>
            <a:endParaRPr lang="en-GB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477933" y="1862247"/>
            <a:ext cx="2909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133487" y="5465147"/>
            <a:ext cx="235291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Copper straps could be used from He bath to outer can, if required</a:t>
            </a:r>
            <a:endParaRPr lang="en-GB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1862667" y="4041090"/>
            <a:ext cx="1437089" cy="13904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446867" y="2619353"/>
            <a:ext cx="0" cy="1386043"/>
          </a:xfrm>
          <a:prstGeom prst="line">
            <a:avLst/>
          </a:prstGeom>
          <a:ln w="88900" cap="rnd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693333" y="2600591"/>
            <a:ext cx="0" cy="1440499"/>
          </a:xfrm>
          <a:prstGeom prst="line">
            <a:avLst/>
          </a:prstGeom>
          <a:ln w="88900" cap="rnd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11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LOM coupler inner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121099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Outer conductor in location of helium vessel is fixed at 2K</a:t>
            </a:r>
          </a:p>
          <a:p>
            <a:r>
              <a:rPr lang="en-GB" dirty="0" smtClean="0"/>
              <a:t>Assume far end is at 40K due to static loads through cable.</a:t>
            </a:r>
          </a:p>
          <a:p>
            <a:r>
              <a:rPr lang="en-GB" dirty="0" smtClean="0"/>
              <a:t>Inner conductor </a:t>
            </a:r>
            <a:r>
              <a:rPr lang="en-GB" dirty="0" err="1" smtClean="0"/>
              <a:t>Rs</a:t>
            </a:r>
            <a:r>
              <a:rPr lang="en-GB" dirty="0" smtClean="0"/>
              <a:t>=200nOhms which represents the worst case resistance. </a:t>
            </a:r>
          </a:p>
          <a:p>
            <a:endParaRPr lang="en-GB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231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552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LOM coupler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40768"/>
            <a:ext cx="9144000" cy="231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121099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Outer conductor in location of helium vessel is fixed at 2K</a:t>
            </a:r>
          </a:p>
          <a:p>
            <a:r>
              <a:rPr lang="en-GB" dirty="0" smtClean="0"/>
              <a:t>Assume far end is at 40K due to static loads through cable.</a:t>
            </a:r>
          </a:p>
          <a:p>
            <a:r>
              <a:rPr lang="en-GB" dirty="0" smtClean="0"/>
              <a:t>Inner conductor </a:t>
            </a:r>
            <a:r>
              <a:rPr lang="en-GB" dirty="0" err="1" smtClean="0"/>
              <a:t>Rs</a:t>
            </a:r>
            <a:r>
              <a:rPr lang="en-GB" dirty="0" smtClean="0"/>
              <a:t>=200nOhms which represents the worst case resistance. 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3480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386" y="116415"/>
            <a:ext cx="8686801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Thermal Stress</a:t>
            </a:r>
            <a:endParaRPr lang="en-GB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0463" y="1412472"/>
            <a:ext cx="4861754" cy="4070601"/>
          </a:xfrm>
          <a:prstGeom prst="rect">
            <a:avLst/>
          </a:prstGeom>
        </p:spPr>
      </p:pic>
      <p:pic>
        <p:nvPicPr>
          <p:cNvPr id="4098" name="Picture 2" descr="C:\Users\zhs56984\Desktop\contraction stress 15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318" y="3395298"/>
            <a:ext cx="5274339" cy="358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6204" y="221480"/>
            <a:ext cx="978983" cy="217878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3820" y="1063607"/>
            <a:ext cx="4843780" cy="1671126"/>
          </a:xfrm>
          <a:prstGeom prst="rect">
            <a:avLst/>
          </a:prstGeom>
        </p:spPr>
        <p:txBody>
          <a:bodyPr vert="horz" lIns="91440" tIns="0" rIns="91440" bIns="0" numCol="1" rtlCol="0">
            <a:noAutofit/>
          </a:bodyPr>
          <a:lstStyle>
            <a:lvl1pPr marL="2286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sz="1600" dirty="0" smtClean="0"/>
              <a:t>Analysing contraction during cool down from room temperature to operation, 295K to 2K</a:t>
            </a:r>
          </a:p>
          <a:p>
            <a:pPr algn="just">
              <a:lnSpc>
                <a:spcPct val="100000"/>
              </a:lnSpc>
            </a:pPr>
            <a:r>
              <a:rPr lang="en-GB" sz="1600" dirty="0" smtClean="0"/>
              <a:t>Maximum Stress Intensity </a:t>
            </a:r>
            <a:r>
              <a:rPr lang="en-GB" sz="1600" dirty="0"/>
              <a:t>= 150MPa at </a:t>
            </a:r>
            <a:r>
              <a:rPr lang="en-GB" sz="1600" dirty="0" smtClean="0"/>
              <a:t>cavity side wall – rib interface</a:t>
            </a:r>
          </a:p>
          <a:p>
            <a:pPr algn="just">
              <a:lnSpc>
                <a:spcPct val="100000"/>
              </a:lnSpc>
            </a:pPr>
            <a:r>
              <a:rPr lang="en-GB" sz="1600" dirty="0" smtClean="0"/>
              <a:t>Maximum Deformation = 0.87mm which agrees with integrated </a:t>
            </a:r>
            <a:r>
              <a:rPr lang="el-GR" sz="1600" dirty="0" smtClean="0">
                <a:latin typeface="Calibri"/>
              </a:rPr>
              <a:t>Δ</a:t>
            </a:r>
            <a:r>
              <a:rPr lang="en-GB" sz="1600" dirty="0" smtClean="0">
                <a:latin typeface="Calibri"/>
              </a:rPr>
              <a:t>L </a:t>
            </a:r>
            <a:r>
              <a:rPr lang="en-GB" sz="1600" dirty="0" smtClean="0"/>
              <a:t>values.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6978" y="2791239"/>
            <a:ext cx="1634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Nb</a:t>
            </a:r>
            <a:r>
              <a:rPr lang="en-GB" sz="1400" dirty="0" smtClean="0"/>
              <a:t>-Ti flange used, stress if using 316LN SS is far higher (~400MPa)</a:t>
            </a:r>
            <a:endParaRPr lang="en-GB" sz="1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219200" y="3745346"/>
            <a:ext cx="457200" cy="7081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48510" y="3704552"/>
            <a:ext cx="803977" cy="1901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77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0431" y="1333148"/>
            <a:ext cx="5972434" cy="4848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759" y="225210"/>
            <a:ext cx="8686801" cy="914400"/>
          </a:xfrm>
        </p:spPr>
        <p:txBody>
          <a:bodyPr/>
          <a:lstStyle/>
          <a:p>
            <a:r>
              <a:rPr lang="en-GB" dirty="0" smtClean="0"/>
              <a:t>Pressure vessel analysis </a:t>
            </a:r>
            <a:r>
              <a:rPr lang="en-GB" sz="1800" dirty="0" smtClean="0"/>
              <a:t>– Mesh, Load and Boundary conditions</a:t>
            </a:r>
            <a:endParaRPr lang="en-GB" sz="18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192802" y="2249002"/>
            <a:ext cx="362686" cy="45163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34679" y="1201380"/>
            <a:ext cx="2609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Outer He vessel modelled as Grade 2 Titanium Young’s modulus 113GPa</a:t>
            </a:r>
          </a:p>
          <a:p>
            <a:r>
              <a:rPr lang="en-GB" sz="1600" dirty="0" smtClean="0"/>
              <a:t>Poisson’s ratio 0.342</a:t>
            </a:r>
            <a:endParaRPr lang="en-GB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33575" y="2628242"/>
            <a:ext cx="1106262" cy="73408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1584070"/>
            <a:ext cx="2352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Cavity modelled as Niobium </a:t>
            </a:r>
            <a:r>
              <a:rPr lang="pt-BR" sz="1600" dirty="0" smtClean="0"/>
              <a:t>Reactor </a:t>
            </a:r>
            <a:r>
              <a:rPr lang="pt-BR" sz="1600" dirty="0"/>
              <a:t>grade Type 1, UNS </a:t>
            </a:r>
            <a:r>
              <a:rPr lang="pt-BR" sz="1600" dirty="0" smtClean="0"/>
              <a:t>R04200. Young’s modulus 100GPa, Poisson’s Ratio 0.4</a:t>
            </a:r>
            <a:endParaRPr lang="pt-BR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408658" y="5064675"/>
            <a:ext cx="3049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0.18MPa applied </a:t>
            </a:r>
            <a:r>
              <a:rPr lang="en-GB" sz="1600" dirty="0" smtClean="0"/>
              <a:t>to all internal surfaces, to simulate a 1.8 Bar (abs) required by </a:t>
            </a:r>
            <a:r>
              <a:rPr lang="en-GB" sz="1600" b="1" dirty="0" smtClean="0"/>
              <a:t>CERN safety code</a:t>
            </a:r>
            <a:r>
              <a:rPr lang="en-GB" sz="1600" dirty="0" smtClean="0"/>
              <a:t>.</a:t>
            </a:r>
            <a:endParaRPr lang="pt-BR" sz="1600" dirty="0"/>
          </a:p>
          <a:p>
            <a:endParaRPr lang="en-GB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3039837" y="4492440"/>
            <a:ext cx="836961" cy="908235"/>
          </a:xfrm>
          <a:prstGeom prst="straightConnector1">
            <a:avLst/>
          </a:prstGeom>
          <a:ln w="25400">
            <a:solidFill>
              <a:srgbClr val="92D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14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404035" y="999182"/>
            <a:ext cx="1988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Fixed in all directions/rotations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046648" y="1523887"/>
            <a:ext cx="281881" cy="7219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7025512" y="5710143"/>
            <a:ext cx="309489" cy="30013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58948" y="5726395"/>
            <a:ext cx="1885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Stainless steel tuner representation</a:t>
            </a:r>
            <a:endParaRPr lang="pt-BR" sz="1600" dirty="0"/>
          </a:p>
          <a:p>
            <a:endParaRPr lang="en-GB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3455343" y="5710143"/>
            <a:ext cx="1873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Bellows removed to simplify analysis.</a:t>
            </a:r>
            <a:endParaRPr lang="en-GB" sz="1600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781550" y="4572001"/>
            <a:ext cx="803704" cy="11543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55076" y="939112"/>
            <a:ext cx="2534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CF flanges and 2 phase line removed to simplify FEA.</a:t>
            </a:r>
            <a:endParaRPr lang="en-GB" sz="16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672838" y="1584070"/>
            <a:ext cx="969235" cy="6649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72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210" y="1075592"/>
            <a:ext cx="3572664" cy="32268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-1" y="993112"/>
            <a:ext cx="956211" cy="2166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4910" y="3674313"/>
            <a:ext cx="3517900" cy="27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5882" y="3867918"/>
            <a:ext cx="1083523" cy="239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89" y="225211"/>
            <a:ext cx="8229600" cy="914400"/>
          </a:xfrm>
        </p:spPr>
        <p:txBody>
          <a:bodyPr/>
          <a:lstStyle/>
          <a:p>
            <a:r>
              <a:rPr lang="en-GB" dirty="0" smtClean="0"/>
              <a:t>Pressure vessel analysis </a:t>
            </a:r>
            <a:r>
              <a:rPr lang="en-GB" sz="1800" dirty="0"/>
              <a:t>– </a:t>
            </a:r>
            <a:r>
              <a:rPr lang="en-GB" sz="1800" dirty="0" smtClean="0"/>
              <a:t>Results</a:t>
            </a:r>
            <a:endParaRPr lang="en-GB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4908881" y="1105277"/>
            <a:ext cx="42351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/>
              <a:t>Max General Primary Stress is </a:t>
            </a:r>
            <a:r>
              <a:rPr lang="en-GB" sz="1600" b="1" dirty="0" smtClean="0"/>
              <a:t>48MPa</a:t>
            </a:r>
            <a:r>
              <a:rPr lang="en-GB" sz="1600" dirty="0" smtClean="0"/>
              <a:t> in the cavity and max Local Primary Stress is </a:t>
            </a:r>
            <a:r>
              <a:rPr lang="en-GB" sz="1600" b="1" dirty="0" smtClean="0"/>
              <a:t>55MPa</a:t>
            </a:r>
            <a:r>
              <a:rPr lang="en-GB" sz="1600" dirty="0" smtClean="0"/>
              <a:t> in the ports. Both comply with  BS EN 13458-2 (A1) regarding Elastic Stress analysis of Cryogenic Vessels for operating conditions.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4560085"/>
            <a:ext cx="43235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/>
              <a:t>The maximum </a:t>
            </a:r>
            <a:r>
              <a:rPr lang="en-GB" sz="1600" dirty="0"/>
              <a:t>stress in </a:t>
            </a:r>
            <a:r>
              <a:rPr lang="en-GB" sz="1600" dirty="0" smtClean="0"/>
              <a:t>the model is </a:t>
            </a:r>
            <a:r>
              <a:rPr lang="en-GB" sz="1600" b="1" dirty="0" smtClean="0"/>
              <a:t>122MPa</a:t>
            </a:r>
            <a:r>
              <a:rPr lang="en-GB" sz="1600" dirty="0" smtClean="0"/>
              <a:t> </a:t>
            </a:r>
            <a:r>
              <a:rPr lang="en-GB" sz="1600" dirty="0"/>
              <a:t>but </a:t>
            </a:r>
            <a:r>
              <a:rPr lang="en-GB" sz="1600" dirty="0" smtClean="0"/>
              <a:t>this occurs in the Grade 2 Titanium vessel </a:t>
            </a:r>
            <a:r>
              <a:rPr lang="en-GB" sz="1600" dirty="0"/>
              <a:t>which has a Yield Strength of </a:t>
            </a:r>
            <a:r>
              <a:rPr lang="en-GB" sz="1600" dirty="0" smtClean="0"/>
              <a:t>275MPa (Allowable 183MPa). The largest deformation at 1.8bar (abs) in the Ti vessel is </a:t>
            </a:r>
            <a:r>
              <a:rPr lang="en-GB" sz="1600" b="1" dirty="0" smtClean="0"/>
              <a:t>1.45mm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787482" y="2665895"/>
            <a:ext cx="4315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/>
              <a:t>Largest deformation </a:t>
            </a:r>
            <a:r>
              <a:rPr lang="en-GB" sz="1600" dirty="0" smtClean="0"/>
              <a:t> in cavity </a:t>
            </a:r>
            <a:r>
              <a:rPr lang="en-GB" sz="1600" b="1" dirty="0" smtClean="0"/>
              <a:t>0.47mm</a:t>
            </a:r>
            <a:r>
              <a:rPr lang="en-GB" sz="1600" dirty="0" smtClean="0"/>
              <a:t> </a:t>
            </a:r>
            <a:r>
              <a:rPr lang="en-GB" sz="1600" dirty="0"/>
              <a:t>(shown </a:t>
            </a:r>
            <a:r>
              <a:rPr lang="en-GB" sz="1600" dirty="0" smtClean="0"/>
              <a:t>below). RF simulations show 70KHz per mm deflection in this region, therefore cavity pressure sensitivity is </a:t>
            </a:r>
            <a:r>
              <a:rPr lang="en-GB" sz="1600" b="1" dirty="0" smtClean="0"/>
              <a:t>18Hz/mbar</a:t>
            </a:r>
            <a:r>
              <a:rPr lang="en-GB" sz="1600" dirty="0" smtClean="0"/>
              <a:t>. ((0.47/1.8) x 70)</a:t>
            </a:r>
            <a:endParaRPr lang="en-GB" sz="1600" dirty="0"/>
          </a:p>
        </p:txBody>
      </p:sp>
      <p:sp>
        <p:nvSpPr>
          <p:cNvPr id="30" name="Rectangle 29"/>
          <p:cNvSpPr/>
          <p:nvPr/>
        </p:nvSpPr>
        <p:spPr>
          <a:xfrm>
            <a:off x="3456634" y="6613386"/>
            <a:ext cx="6156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/>
              <a:t>Ref : </a:t>
            </a:r>
            <a:r>
              <a:rPr lang="en-GB" sz="1200" b="1" dirty="0"/>
              <a:t>BS </a:t>
            </a:r>
            <a:r>
              <a:rPr lang="en-GB" sz="1200" b="1" dirty="0" smtClean="0"/>
              <a:t>EN13458-2:2002 Cryogenic Vessels – Design, fabrication, inspection &amp; testing</a:t>
            </a:r>
            <a:endParaRPr lang="en-GB" sz="12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447801" y="3159212"/>
            <a:ext cx="586945" cy="140087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742542" y="1672281"/>
            <a:ext cx="2053178" cy="122743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394814" y="3743113"/>
            <a:ext cx="0" cy="780989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5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9559" y="172868"/>
            <a:ext cx="8229600" cy="914400"/>
          </a:xfrm>
        </p:spPr>
        <p:txBody>
          <a:bodyPr/>
          <a:lstStyle/>
          <a:p>
            <a:r>
              <a:rPr lang="en-GB" dirty="0" smtClean="0"/>
              <a:t>Tuning with </a:t>
            </a:r>
            <a:r>
              <a:rPr lang="en-GB" dirty="0" err="1" smtClean="0"/>
              <a:t>Saclay</a:t>
            </a:r>
            <a:r>
              <a:rPr lang="en-GB" dirty="0" smtClean="0"/>
              <a:t> II design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749637" y="6117521"/>
            <a:ext cx="41006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Above images ref</a:t>
            </a:r>
            <a:r>
              <a:rPr lang="en-GB" sz="1200" dirty="0"/>
              <a:t>: </a:t>
            </a:r>
            <a:r>
              <a:rPr lang="de-DE" sz="1200" dirty="0"/>
              <a:t>Oliver Kugeler, ERL07, Daresbury, May 21-25</a:t>
            </a:r>
          </a:p>
          <a:p>
            <a:endParaRPr lang="en-GB" dirty="0"/>
          </a:p>
        </p:txBody>
      </p:sp>
      <p:pic>
        <p:nvPicPr>
          <p:cNvPr id="11" name="Picture 2" descr="\\ENGSERVE\Projects\210 SCRF Cryomodule collaboration\ph1-Phase 1\MENG\Pictures\2011_02_22 Tuner testing\IMG_30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4499" y="1049169"/>
            <a:ext cx="3117056" cy="200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727732"/>
              </p:ext>
            </p:extLst>
          </p:nvPr>
        </p:nvGraphicFramePr>
        <p:xfrm>
          <a:off x="372999" y="3949530"/>
          <a:ext cx="4376729" cy="2640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Diagramm" r:id="rId4" imgW="11791950" imgH="7115251" progId="Excel.Chart.8">
                  <p:embed/>
                </p:oleObj>
              </mc:Choice>
              <mc:Fallback>
                <p:oleObj name="Diagramm" r:id="rId4" imgW="11791950" imgH="71152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999" y="3949530"/>
                        <a:ext cx="4376729" cy="26408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16</a:t>
            </a:fld>
            <a:endParaRPr lang="en-US"/>
          </a:p>
        </p:txBody>
      </p:sp>
      <p:pic>
        <p:nvPicPr>
          <p:cNvPr id="1082" name="Picture 58" descr="\\ENGSERVE\Projects\210 SCRF Cryomodule collaboration\ph1-Phase 1\MENG\Pictures\2011_09_15 string images\IMG_33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2165" y="996816"/>
            <a:ext cx="2761390" cy="207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28973" y="1059671"/>
            <a:ext cx="1540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Modified </a:t>
            </a:r>
            <a:r>
              <a:rPr lang="en-GB" sz="1400" dirty="0" err="1" smtClean="0"/>
              <a:t>Saclay</a:t>
            </a:r>
            <a:r>
              <a:rPr lang="en-GB" sz="1400" dirty="0" smtClean="0"/>
              <a:t> II tuner installed on DICC module built at </a:t>
            </a:r>
            <a:r>
              <a:rPr lang="en-GB" sz="1400" dirty="0" err="1" smtClean="0"/>
              <a:t>Daresbury</a:t>
            </a:r>
            <a:r>
              <a:rPr lang="en-GB" sz="1400" dirty="0" smtClean="0"/>
              <a:t>.</a:t>
            </a:r>
            <a:endParaRPr lang="en-GB" sz="1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303947" y="1869989"/>
            <a:ext cx="956808" cy="4876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71690" y="2096423"/>
            <a:ext cx="1540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Stiffness test of modified </a:t>
            </a:r>
            <a:r>
              <a:rPr lang="en-GB" sz="1400" dirty="0" err="1"/>
              <a:t>Saclay</a:t>
            </a:r>
            <a:r>
              <a:rPr lang="en-GB" sz="1400" dirty="0"/>
              <a:t> II design at </a:t>
            </a:r>
            <a:r>
              <a:rPr lang="en-GB" sz="1400" dirty="0" err="1"/>
              <a:t>Daresbury</a:t>
            </a:r>
            <a:r>
              <a:rPr lang="en-GB" sz="1400" dirty="0"/>
              <a:t>.</a:t>
            </a: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 flipV="1">
            <a:off x="3122140" y="2141837"/>
            <a:ext cx="949550" cy="4316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s2_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1294" y="3242432"/>
            <a:ext cx="2663132" cy="28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9559" y="3067859"/>
            <a:ext cx="537260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GB" sz="1400" dirty="0" smtClean="0"/>
              <a:t>Experience </a:t>
            </a:r>
            <a:r>
              <a:rPr lang="en-GB" sz="1400" dirty="0"/>
              <a:t>with tuner and piezo active tuning system gained on </a:t>
            </a:r>
            <a:r>
              <a:rPr lang="en-GB" sz="1400" u="sng" dirty="0" err="1"/>
              <a:t>D</a:t>
            </a:r>
            <a:r>
              <a:rPr lang="en-GB" sz="1400" dirty="0" err="1"/>
              <a:t>aresbury</a:t>
            </a:r>
            <a:r>
              <a:rPr lang="en-GB" sz="1400" dirty="0"/>
              <a:t> </a:t>
            </a:r>
            <a:r>
              <a:rPr lang="en-GB" sz="1400" u="sng" dirty="0"/>
              <a:t>I</a:t>
            </a:r>
            <a:r>
              <a:rPr lang="en-GB" sz="1400" dirty="0"/>
              <a:t>nternational </a:t>
            </a:r>
            <a:r>
              <a:rPr lang="en-GB" sz="1400" u="sng" dirty="0"/>
              <a:t>C</a:t>
            </a:r>
            <a:r>
              <a:rPr lang="en-GB" sz="1400" dirty="0"/>
              <a:t>ollaborative </a:t>
            </a:r>
            <a:r>
              <a:rPr lang="en-GB" sz="1400" u="sng" dirty="0"/>
              <a:t>C</a:t>
            </a:r>
            <a:r>
              <a:rPr lang="en-GB" sz="1400" dirty="0"/>
              <a:t>ryomodule project.</a:t>
            </a:r>
            <a:endParaRPr lang="de-DE" sz="140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sz="1400" dirty="0" smtClean="0"/>
              <a:t>Current tuner design tested to 7KN with ~25</a:t>
            </a:r>
            <a:r>
              <a:rPr lang="el-GR" sz="1400" dirty="0" smtClean="0"/>
              <a:t>μ</a:t>
            </a:r>
            <a:r>
              <a:rPr lang="en-GB" sz="1400" dirty="0" smtClean="0"/>
              <a:t>m average deflection.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400" dirty="0" smtClean="0"/>
              <a:t>Tuner has been modified to increase stiffness for increased width.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31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2_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1591" y="3248597"/>
            <a:ext cx="2662538" cy="280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9559" y="172868"/>
            <a:ext cx="8229600" cy="914400"/>
          </a:xfrm>
        </p:spPr>
        <p:txBody>
          <a:bodyPr/>
          <a:lstStyle/>
          <a:p>
            <a:r>
              <a:rPr lang="en-GB" dirty="0" smtClean="0"/>
              <a:t>Tuning with </a:t>
            </a:r>
            <a:r>
              <a:rPr lang="en-GB" dirty="0" err="1" smtClean="0"/>
              <a:t>Saclay</a:t>
            </a:r>
            <a:r>
              <a:rPr lang="en-GB" dirty="0" smtClean="0"/>
              <a:t> II design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749637" y="6117521"/>
            <a:ext cx="41006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Above images ref</a:t>
            </a:r>
            <a:r>
              <a:rPr lang="en-GB" sz="1200" dirty="0"/>
              <a:t>: </a:t>
            </a:r>
            <a:r>
              <a:rPr lang="de-DE" sz="1200" dirty="0"/>
              <a:t>Oliver Kugeler, ERL07, Daresbury, May 21-25</a:t>
            </a:r>
          </a:p>
          <a:p>
            <a:endParaRPr lang="en-GB" dirty="0"/>
          </a:p>
        </p:txBody>
      </p:sp>
      <p:pic>
        <p:nvPicPr>
          <p:cNvPr id="11" name="Picture 2" descr="\\ENGSERVE\Projects\210 SCRF Cryomodule collaboration\ph1-Phase 1\MENG\Pictures\2011_02_22 Tuner testing\IMG_30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4499" y="1049169"/>
            <a:ext cx="3117056" cy="200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9559" y="3067859"/>
            <a:ext cx="537260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GB" sz="1400" dirty="0" smtClean="0"/>
              <a:t>Experience </a:t>
            </a:r>
            <a:r>
              <a:rPr lang="en-GB" sz="1400" dirty="0"/>
              <a:t>with tuner and piezo active tuning system gained on </a:t>
            </a:r>
            <a:r>
              <a:rPr lang="en-GB" sz="1400" u="sng" dirty="0" err="1"/>
              <a:t>D</a:t>
            </a:r>
            <a:r>
              <a:rPr lang="en-GB" sz="1400" dirty="0" err="1"/>
              <a:t>aresbury</a:t>
            </a:r>
            <a:r>
              <a:rPr lang="en-GB" sz="1400" dirty="0"/>
              <a:t> </a:t>
            </a:r>
            <a:r>
              <a:rPr lang="en-GB" sz="1400" u="sng" dirty="0"/>
              <a:t>I</a:t>
            </a:r>
            <a:r>
              <a:rPr lang="en-GB" sz="1400" dirty="0"/>
              <a:t>nternational </a:t>
            </a:r>
            <a:r>
              <a:rPr lang="en-GB" sz="1400" u="sng" dirty="0"/>
              <a:t>C</a:t>
            </a:r>
            <a:r>
              <a:rPr lang="en-GB" sz="1400" dirty="0"/>
              <a:t>ollaborative </a:t>
            </a:r>
            <a:r>
              <a:rPr lang="en-GB" sz="1400" u="sng" dirty="0"/>
              <a:t>C</a:t>
            </a:r>
            <a:r>
              <a:rPr lang="en-GB" sz="1400" dirty="0"/>
              <a:t>ryomodule project.</a:t>
            </a:r>
            <a:endParaRPr lang="de-DE" sz="140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sz="1400" dirty="0" smtClean="0"/>
              <a:t>Current tuner design tested to 7KN with ~25</a:t>
            </a:r>
            <a:r>
              <a:rPr lang="el-GR" sz="1400" dirty="0" smtClean="0"/>
              <a:t>μ</a:t>
            </a:r>
            <a:r>
              <a:rPr lang="en-GB" sz="1400" dirty="0" smtClean="0"/>
              <a:t>m average deflection.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400" dirty="0" smtClean="0"/>
              <a:t>Tuner has been modified to increase stiffness for increased width.</a:t>
            </a:r>
          </a:p>
          <a:p>
            <a:endParaRPr lang="en-GB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826918"/>
              </p:ext>
            </p:extLst>
          </p:nvPr>
        </p:nvGraphicFramePr>
        <p:xfrm>
          <a:off x="372999" y="3949530"/>
          <a:ext cx="4376729" cy="2640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Diagramm" r:id="rId5" imgW="11791950" imgH="7115251" progId="Excel.Chart.8">
                  <p:embed/>
                </p:oleObj>
              </mc:Choice>
              <mc:Fallback>
                <p:oleObj name="Diagramm" r:id="rId5" imgW="11791950" imgH="71152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999" y="3949530"/>
                        <a:ext cx="4376729" cy="26408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17</a:t>
            </a:fld>
            <a:endParaRPr lang="en-US"/>
          </a:p>
        </p:txBody>
      </p:sp>
      <p:pic>
        <p:nvPicPr>
          <p:cNvPr id="1082" name="Picture 58" descr="\\ENGSERVE\Projects\210 SCRF Cryomodule collaboration\ph1-Phase 1\MENG\Pictures\2011_09_15 string images\IMG_33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2165" y="996816"/>
            <a:ext cx="2761390" cy="207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28973" y="1059671"/>
            <a:ext cx="1540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Modified </a:t>
            </a:r>
            <a:r>
              <a:rPr lang="en-GB" sz="1400" dirty="0" err="1" smtClean="0"/>
              <a:t>Saclay</a:t>
            </a:r>
            <a:r>
              <a:rPr lang="en-GB" sz="1400" dirty="0" smtClean="0"/>
              <a:t> II tuner installed on DICC module built at </a:t>
            </a:r>
            <a:r>
              <a:rPr lang="en-GB" sz="1400" dirty="0" err="1" smtClean="0"/>
              <a:t>Daresbury</a:t>
            </a:r>
            <a:r>
              <a:rPr lang="en-GB" sz="1400" dirty="0" smtClean="0"/>
              <a:t>.</a:t>
            </a:r>
            <a:endParaRPr lang="en-GB" sz="1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303947" y="1869989"/>
            <a:ext cx="956808" cy="4876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71690" y="2096423"/>
            <a:ext cx="1540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Stiffness test of modified </a:t>
            </a:r>
            <a:r>
              <a:rPr lang="en-GB" sz="1400" dirty="0" err="1"/>
              <a:t>Saclay</a:t>
            </a:r>
            <a:r>
              <a:rPr lang="en-GB" sz="1400" dirty="0"/>
              <a:t> II design at </a:t>
            </a:r>
            <a:r>
              <a:rPr lang="en-GB" sz="1400" dirty="0" err="1"/>
              <a:t>Daresbury</a:t>
            </a:r>
            <a:r>
              <a:rPr lang="en-GB" sz="1400" dirty="0"/>
              <a:t>.</a:t>
            </a: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 flipV="1">
            <a:off x="3122140" y="2141837"/>
            <a:ext cx="949550" cy="4316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02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270" y="1244027"/>
            <a:ext cx="5231058" cy="44118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2804" y="4073178"/>
            <a:ext cx="3186601" cy="2112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Saclay</a:t>
            </a:r>
            <a:r>
              <a:rPr lang="en-GB" dirty="0" smtClean="0"/>
              <a:t> II design integration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19101" y="1711451"/>
            <a:ext cx="2446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Piezo units</a:t>
            </a:r>
            <a:endParaRPr lang="en-GB" sz="16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268730" y="2038350"/>
            <a:ext cx="695537" cy="8149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37990" y="4976396"/>
            <a:ext cx="1934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Tuner width increased to suit He Vessel geometry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411" y="4033598"/>
            <a:ext cx="2446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Eccentric cam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92456" y="3019425"/>
            <a:ext cx="770677" cy="9924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9101" y="5391895"/>
            <a:ext cx="1483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Stepper motor in </a:t>
            </a:r>
            <a:r>
              <a:rPr lang="en-GB" sz="1600" dirty="0" smtClean="0"/>
              <a:t>its own magnetic </a:t>
            </a:r>
            <a:r>
              <a:rPr lang="en-GB" sz="1600" dirty="0"/>
              <a:t>shield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735667" y="5353937"/>
            <a:ext cx="584200" cy="415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840219" y="1419063"/>
            <a:ext cx="244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Ribs support He vessel under tuning loads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3953933" y="1880728"/>
            <a:ext cx="1851956" cy="15692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18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349201" y="4484483"/>
            <a:ext cx="2" cy="1404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94810" y="2257501"/>
            <a:ext cx="2934213" cy="1754326"/>
          </a:xfrm>
          <a:prstGeom prst="rect">
            <a:avLst/>
          </a:prstGeom>
          <a:noFill/>
          <a:ln>
            <a:solidFill>
              <a:srgbClr val="3A58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The cavity has been thinned in certain regions to increase tuning range and limit the force required by the tuners whilst remaining within the pressure code.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54770" y="6193342"/>
            <a:ext cx="756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Studs between tuner and flange can be used to allow for thermal contractions.</a:t>
            </a:r>
            <a:endParaRPr lang="en-GB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6045215" y="5486400"/>
            <a:ext cx="0" cy="6993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52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6988" y="1600610"/>
            <a:ext cx="5659735" cy="4363809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98386" y="225472"/>
            <a:ext cx="8686801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Tuning analysis </a:t>
            </a:r>
            <a:r>
              <a:rPr lang="en-GB" sz="1800" dirty="0" smtClean="0"/>
              <a:t>– Mesh, Load and Boundary conditions</a:t>
            </a:r>
            <a:endParaRPr lang="en-GB" sz="18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894543" y="4728524"/>
            <a:ext cx="259833" cy="49238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1308222"/>
            <a:ext cx="2800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Top wall not shown for clarity, but used for FEA.</a:t>
            </a:r>
            <a:endParaRPr lang="pt-BR" sz="16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5181601" y="5290875"/>
            <a:ext cx="1165652" cy="673544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454160" y="1884455"/>
            <a:ext cx="464232" cy="59195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3727" y="5220909"/>
            <a:ext cx="2800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Material properties at 2K used</a:t>
            </a:r>
            <a:endParaRPr lang="pt-BR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6619103" y="3253210"/>
            <a:ext cx="2438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3500N applied here</a:t>
            </a:r>
            <a:endParaRPr lang="pt-BR" sz="16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274820" y="3864614"/>
            <a:ext cx="725548" cy="237829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359618" y="3468130"/>
            <a:ext cx="2182168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7000N applied here</a:t>
            </a:r>
            <a:endParaRPr lang="en-GB" dirty="0"/>
          </a:p>
        </p:txBody>
      </p:sp>
      <p:sp>
        <p:nvSpPr>
          <p:cNvPr id="47" name="TextBox 46"/>
          <p:cNvSpPr txBox="1"/>
          <p:nvPr/>
        </p:nvSpPr>
        <p:spPr>
          <a:xfrm>
            <a:off x="3872420" y="1122702"/>
            <a:ext cx="1988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Fixed in all directions/rotations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4216856" y="1707477"/>
            <a:ext cx="248052" cy="4729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619103" y="4613194"/>
            <a:ext cx="2430161" cy="830997"/>
          </a:xfrm>
          <a:prstGeom prst="rect">
            <a:avLst/>
          </a:prstGeom>
          <a:noFill/>
          <a:ln>
            <a:solidFill>
              <a:srgbClr val="3A58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/>
              <a:t>Active tuning is only in one direction as Piezos need to always be in compression.</a:t>
            </a:r>
            <a:endParaRPr lang="en-GB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6347253" y="5805684"/>
            <a:ext cx="2438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3500N applied here</a:t>
            </a:r>
            <a:endParaRPr lang="pt-BR" sz="16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5445211" y="2820799"/>
            <a:ext cx="1173892" cy="647331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4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1510"/>
            <a:ext cx="8229600" cy="534924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Helium vessel conceptual design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Vessel manufacture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Couplers</a:t>
            </a:r>
          </a:p>
          <a:p>
            <a:pPr>
              <a:lnSpc>
                <a:spcPct val="200000"/>
              </a:lnSpc>
            </a:pPr>
            <a:r>
              <a:rPr lang="en-US" dirty="0"/>
              <a:t>Thermal contraction 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Pressure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dirty="0"/>
              <a:t>Tuning 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Lorentz </a:t>
            </a:r>
            <a:r>
              <a:rPr lang="en-US" dirty="0"/>
              <a:t>force detuning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5351" y="354114"/>
            <a:ext cx="840489" cy="23500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915" y="1148763"/>
            <a:ext cx="44828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GB" sz="1600" dirty="0" smtClean="0"/>
              <a:t>The maximum stress intensity with 7kN load is </a:t>
            </a:r>
            <a:r>
              <a:rPr lang="en-GB" sz="1600" b="1" dirty="0" smtClean="0"/>
              <a:t>117.6 </a:t>
            </a:r>
            <a:r>
              <a:rPr lang="en-GB" sz="1600" b="1" dirty="0" err="1" smtClean="0"/>
              <a:t>MPa</a:t>
            </a:r>
            <a:r>
              <a:rPr lang="en-GB" sz="1600" b="1" dirty="0" smtClean="0"/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GB" sz="1600" b="1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GB" sz="1600" dirty="0" smtClean="0"/>
              <a:t>The </a:t>
            </a:r>
            <a:r>
              <a:rPr lang="en-GB" sz="1600" dirty="0"/>
              <a:t>FERMILAB Summary of Niobium material </a:t>
            </a:r>
            <a:r>
              <a:rPr lang="en-GB" sz="1600" dirty="0" smtClean="0"/>
              <a:t>properties states that the acceptable stress limit for </a:t>
            </a:r>
            <a:r>
              <a:rPr lang="en-GB" sz="1600" b="1" dirty="0" err="1" smtClean="0"/>
              <a:t>Nb</a:t>
            </a:r>
            <a:r>
              <a:rPr lang="en-GB" sz="1600" b="1" dirty="0" smtClean="0"/>
              <a:t> at 2K is 137MPa</a:t>
            </a:r>
            <a:r>
              <a:rPr lang="en-GB" sz="1600" dirty="0" smtClean="0"/>
              <a:t>.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GB" sz="16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GB" sz="1600" dirty="0" smtClean="0"/>
              <a:t>The danger with using this limit is that if the tuner ‘sticks’ at cryogenic temperatures when the module warms up and the yield stress of </a:t>
            </a:r>
            <a:r>
              <a:rPr lang="en-GB" sz="1600" dirty="0" err="1" smtClean="0"/>
              <a:t>Nb</a:t>
            </a:r>
            <a:r>
              <a:rPr lang="en-GB" sz="1600" dirty="0" smtClean="0"/>
              <a:t> returns to 75MPa the cavity will be plastically deformed.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GB" sz="16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GB" sz="1600" dirty="0" smtClean="0"/>
              <a:t>This, however, may not be a disadvantage as it can be used to permanently tune the cavity.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GB" sz="16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GB" sz="1600" dirty="0" smtClean="0"/>
              <a:t>The total deformation is </a:t>
            </a:r>
            <a:r>
              <a:rPr lang="en-GB" sz="1600" b="1" dirty="0" smtClean="0"/>
              <a:t>0.69mm</a:t>
            </a:r>
            <a:r>
              <a:rPr lang="en-GB" sz="1600" dirty="0" smtClean="0"/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GB" sz="16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GB" sz="1600" dirty="0" smtClean="0"/>
              <a:t>This result gives a cavity stiffness of </a:t>
            </a:r>
            <a:r>
              <a:rPr lang="en-GB" sz="1600" b="1" dirty="0" smtClean="0"/>
              <a:t>10.1kN/mm</a:t>
            </a:r>
            <a:r>
              <a:rPr lang="en-GB" sz="1600" dirty="0" smtClean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20</a:t>
            </a:fld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90746" y="106219"/>
            <a:ext cx="8686801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Tuning analysis </a:t>
            </a:r>
            <a:r>
              <a:rPr lang="en-GB" sz="1800" dirty="0" smtClean="0"/>
              <a:t>– Results</a:t>
            </a:r>
            <a:endParaRPr lang="en-GB" sz="18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5351" y="3499614"/>
            <a:ext cx="1008498" cy="2257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8660" y="3499614"/>
            <a:ext cx="3975340" cy="2898302"/>
          </a:xfrm>
          <a:prstGeom prst="snip2SameRect">
            <a:avLst>
              <a:gd name="adj1" fmla="val 38268"/>
              <a:gd name="adj2" fmla="val 0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5673" y="815434"/>
            <a:ext cx="3982898" cy="262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8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386" y="116415"/>
            <a:ext cx="8686801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Tuning analysis </a:t>
            </a:r>
            <a:r>
              <a:rPr lang="en-GB" sz="1800" dirty="0" smtClean="0"/>
              <a:t>– Cavity Stress Intensity</a:t>
            </a:r>
            <a:endParaRPr lang="en-GB" sz="1800" dirty="0"/>
          </a:p>
        </p:txBody>
      </p:sp>
      <p:pic>
        <p:nvPicPr>
          <p:cNvPr id="7" name="Tuning Stress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727" y="963515"/>
            <a:ext cx="6862118" cy="518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3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517" y="838698"/>
            <a:ext cx="5799015" cy="28189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62" y="1112062"/>
            <a:ext cx="3228995" cy="2339303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3" idx="2"/>
          </p:cNvCxnSpPr>
          <p:nvPr/>
        </p:nvCxnSpPr>
        <p:spPr>
          <a:xfrm>
            <a:off x="2057495" y="3851685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33763" y="3657681"/>
            <a:ext cx="4767747" cy="2525908"/>
            <a:chOff x="4376250" y="3946004"/>
            <a:chExt cx="4767747" cy="2525908"/>
          </a:xfrm>
        </p:grpSpPr>
        <p:pic>
          <p:nvPicPr>
            <p:cNvPr id="4097" name="Picture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376250" y="3946004"/>
              <a:ext cx="4767747" cy="2525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>
              <a:off x="5394959" y="4365091"/>
              <a:ext cx="984739" cy="1406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12"/>
            <p:cNvSpPr/>
            <p:nvPr/>
          </p:nvSpPr>
          <p:spPr>
            <a:xfrm>
              <a:off x="6299982" y="4140008"/>
              <a:ext cx="79716" cy="239151"/>
            </a:xfrm>
            <a:custGeom>
              <a:avLst/>
              <a:gdLst>
                <a:gd name="connsiteX0" fmla="*/ 56270 w 79716"/>
                <a:gd name="connsiteY0" fmla="*/ 239151 h 239151"/>
                <a:gd name="connsiteX1" fmla="*/ 70338 w 79716"/>
                <a:gd name="connsiteY1" fmla="*/ 112541 h 239151"/>
                <a:gd name="connsiteX2" fmla="*/ 0 w 79716"/>
                <a:gd name="connsiteY2" fmla="*/ 0 h 23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716" h="239151">
                  <a:moveTo>
                    <a:pt x="56270" y="239151"/>
                  </a:moveTo>
                  <a:cubicBezTo>
                    <a:pt x="67993" y="195775"/>
                    <a:pt x="79716" y="152399"/>
                    <a:pt x="70338" y="112541"/>
                  </a:cubicBezTo>
                  <a:cubicBezTo>
                    <a:pt x="60960" y="72683"/>
                    <a:pt x="30480" y="36341"/>
                    <a:pt x="0" y="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6229642" y="3999344"/>
              <a:ext cx="79716" cy="1688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889098" y="3657681"/>
            <a:ext cx="41846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Maximum lateral movement is </a:t>
            </a:r>
            <a:r>
              <a:rPr lang="en-GB" sz="1600" b="1" dirty="0" smtClean="0"/>
              <a:t>647 </a:t>
            </a:r>
            <a:r>
              <a:rPr lang="el-GR" sz="1600" b="1" dirty="0" smtClean="0"/>
              <a:t>μ</a:t>
            </a:r>
            <a:r>
              <a:rPr lang="en-GB" sz="1600" b="1" dirty="0" smtClean="0"/>
              <a:t>m</a:t>
            </a:r>
            <a:r>
              <a:rPr lang="en-GB" sz="1600" dirty="0" smtClean="0"/>
              <a:t>. This reduces to 625</a:t>
            </a:r>
            <a:r>
              <a:rPr lang="el-GR" sz="1600" dirty="0" smtClean="0"/>
              <a:t> </a:t>
            </a:r>
            <a:r>
              <a:rPr lang="el-GR" sz="1600" dirty="0"/>
              <a:t>μ</a:t>
            </a:r>
            <a:r>
              <a:rPr lang="en-GB" sz="1600" dirty="0" smtClean="0"/>
              <a:t>m once the tuner stiffness is considered.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/>
              <a:t>Tuner stiffness is </a:t>
            </a:r>
            <a:r>
              <a:rPr lang="en-GB" sz="1600" b="1" dirty="0"/>
              <a:t>320kN/mm</a:t>
            </a:r>
            <a:r>
              <a:rPr lang="en-GB" sz="1600" dirty="0" smtClean="0"/>
              <a:t>.</a:t>
            </a: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/>
              <a:t>Frequency tuning was studied in a simplified model. The frequency shift per mm of transverse offset is </a:t>
            </a:r>
            <a:r>
              <a:rPr lang="en-GB" sz="1600" b="1" dirty="0"/>
              <a:t>0.3 MHz/mm </a:t>
            </a:r>
            <a:r>
              <a:rPr lang="en-GB" sz="1600" dirty="0"/>
              <a:t>so tuning range </a:t>
            </a:r>
            <a:r>
              <a:rPr lang="en-GB" sz="1600" dirty="0" smtClean="0"/>
              <a:t>with current design is +</a:t>
            </a:r>
            <a:r>
              <a:rPr lang="en-GB" sz="1600" b="1" dirty="0" smtClean="0"/>
              <a:t>188 kHz</a:t>
            </a:r>
            <a:r>
              <a:rPr lang="en-GB" sz="1600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Tuning range required by specification is +/-60kHz, therefore this design is acceptable with some additional capacity.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98386" y="116415"/>
            <a:ext cx="8686801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Tuning analysis </a:t>
            </a:r>
            <a:r>
              <a:rPr lang="en-GB" sz="1800" dirty="0" smtClean="0"/>
              <a:t>– Results</a:t>
            </a:r>
            <a:endParaRPr lang="en-GB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99563" y="2743202"/>
            <a:ext cx="2279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7000N on Tuner </a:t>
            </a:r>
          </a:p>
          <a:p>
            <a:r>
              <a:rPr lang="en-GB" sz="1400" dirty="0" smtClean="0"/>
              <a:t>frame gives 21.5</a:t>
            </a:r>
            <a:r>
              <a:rPr lang="el-GR" sz="1400" dirty="0" smtClean="0"/>
              <a:t>μ</a:t>
            </a:r>
            <a:r>
              <a:rPr lang="en-GB" sz="1400" dirty="0" smtClean="0"/>
              <a:t>m maximum deformation.</a:t>
            </a:r>
            <a:endParaRPr lang="en-GB" sz="1400" dirty="0"/>
          </a:p>
        </p:txBody>
      </p:sp>
      <p:sp>
        <p:nvSpPr>
          <p:cNvPr id="20" name="Rectangle 19"/>
          <p:cNvSpPr/>
          <p:nvPr/>
        </p:nvSpPr>
        <p:spPr>
          <a:xfrm>
            <a:off x="140752" y="1120300"/>
            <a:ext cx="3213767" cy="2340000"/>
          </a:xfrm>
          <a:prstGeom prst="rect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86800" y="6537960"/>
            <a:ext cx="457200" cy="320040"/>
          </a:xfrm>
        </p:spPr>
        <p:txBody>
          <a:bodyPr/>
          <a:lstStyle/>
          <a:p>
            <a:fld id="{0FA004B2-1541-5046-B6F2-22AF565857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9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386" y="116415"/>
            <a:ext cx="8686801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Tuning analysis </a:t>
            </a:r>
            <a:r>
              <a:rPr lang="en-GB" sz="1800" dirty="0" smtClean="0"/>
              <a:t>– Cavity Deformation</a:t>
            </a:r>
            <a:endParaRPr lang="en-GB" sz="1800" dirty="0"/>
          </a:p>
        </p:txBody>
      </p:sp>
      <p:pic>
        <p:nvPicPr>
          <p:cNvPr id="13" name="Tuning Deformation6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629" y="857820"/>
            <a:ext cx="7072313" cy="5348287"/>
          </a:xfrm>
        </p:spPr>
      </p:pic>
    </p:spTree>
    <p:extLst>
      <p:ext uri="{BB962C8B-B14F-4D97-AF65-F5344CB8AC3E}">
        <p14:creationId xmlns:p14="http://schemas.microsoft.com/office/powerpoint/2010/main" val="162352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Lorentz force detuning</a:t>
            </a:r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50000"/>
          <a:stretch/>
        </p:blipFill>
        <p:spPr bwMode="auto">
          <a:xfrm>
            <a:off x="4482244" y="1196752"/>
            <a:ext cx="4482244" cy="226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74133" y="1314484"/>
            <a:ext cx="37482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303 Nm</a:t>
            </a:r>
            <a:r>
              <a:rPr lang="en-GB" baseline="30000" dirty="0" smtClean="0"/>
              <a:t>2</a:t>
            </a:r>
            <a:r>
              <a:rPr lang="en-GB" dirty="0" smtClean="0"/>
              <a:t> at </a:t>
            </a:r>
            <a:r>
              <a:rPr lang="en-GB" dirty="0" err="1" smtClean="0"/>
              <a:t>Vt</a:t>
            </a:r>
            <a:r>
              <a:rPr lang="en-GB" dirty="0" smtClean="0"/>
              <a:t>=1.21 MV therefore ~2380Nm</a:t>
            </a:r>
            <a:r>
              <a:rPr lang="en-GB" baseline="30000" dirty="0" smtClean="0"/>
              <a:t>2</a:t>
            </a:r>
            <a:r>
              <a:rPr lang="en-GB" dirty="0" smtClean="0"/>
              <a:t> at operating voltage of 3.4 MV.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Most of the force is at the tip of the rod with some at the base, the force on the outer can is negligible.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force acts upon geometrically stiff regions therefore the Lorentz detuning of the cavity is very low at +408Hz.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detuning is within the cavity bandwidth and resolution of the tuner.</a:t>
            </a:r>
            <a:endParaRPr lang="en-GB" dirty="0"/>
          </a:p>
        </p:txBody>
      </p:sp>
      <p:pic>
        <p:nvPicPr>
          <p:cNvPr id="4098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105" y="3937001"/>
            <a:ext cx="4440383" cy="222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82244" y="3576641"/>
            <a:ext cx="4482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Rods deform by 0.318µm due to Lorentz forces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4970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and Further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6"/>
            <a:ext cx="8229600" cy="4922203"/>
          </a:xfrm>
        </p:spPr>
        <p:txBody>
          <a:bodyPr>
            <a:normAutofit fontScale="92500" lnSpcReduction="10000"/>
          </a:bodyPr>
          <a:lstStyle/>
          <a:p>
            <a:r>
              <a:rPr lang="en-GB" sz="1800" dirty="0" smtClean="0"/>
              <a:t>The concept for the dressed UK 4 Rod cavity has been further developed.</a:t>
            </a:r>
          </a:p>
          <a:p>
            <a:r>
              <a:rPr lang="en-GB" sz="1800" dirty="0" smtClean="0"/>
              <a:t>The concept uses a </a:t>
            </a:r>
            <a:r>
              <a:rPr lang="en-GB" sz="1800" b="1" dirty="0" smtClean="0"/>
              <a:t>TIG welded grade 2 Titanium Helium tank </a:t>
            </a:r>
            <a:r>
              <a:rPr lang="en-GB" sz="1800" dirty="0" smtClean="0"/>
              <a:t>with </a:t>
            </a:r>
            <a:r>
              <a:rPr lang="en-GB" sz="1800" dirty="0" err="1" smtClean="0"/>
              <a:t>Nb</a:t>
            </a:r>
            <a:r>
              <a:rPr lang="en-GB" sz="1800" dirty="0" smtClean="0"/>
              <a:t>-Ti transition pieces e-beam welded to the cavity.</a:t>
            </a:r>
          </a:p>
          <a:p>
            <a:r>
              <a:rPr lang="en-GB" sz="1800" dirty="0" smtClean="0"/>
              <a:t>This is to </a:t>
            </a:r>
            <a:r>
              <a:rPr lang="en-GB" sz="1800" b="1" dirty="0" smtClean="0"/>
              <a:t>minimise stress induced on cool down</a:t>
            </a:r>
            <a:r>
              <a:rPr lang="en-GB" sz="1800" dirty="0" smtClean="0"/>
              <a:t> but also has the advantage of saving weight, therefore </a:t>
            </a:r>
            <a:r>
              <a:rPr lang="en-GB" sz="1800" b="1" dirty="0" smtClean="0"/>
              <a:t>minimising the load on the cavity string support</a:t>
            </a:r>
            <a:r>
              <a:rPr lang="en-GB" sz="1800" dirty="0" smtClean="0"/>
              <a:t>.</a:t>
            </a:r>
          </a:p>
          <a:p>
            <a:r>
              <a:rPr lang="en-GB" sz="1800" dirty="0" smtClean="0"/>
              <a:t>Concepts for HOM and LOM couplers have been developed and initial thermal calculations performed. </a:t>
            </a:r>
            <a:r>
              <a:rPr lang="en-GB" sz="1800" b="1" dirty="0" smtClean="0"/>
              <a:t>Losses are very low therefore cooling the couplers should not be an issue. </a:t>
            </a:r>
            <a:r>
              <a:rPr lang="en-GB" sz="1800" dirty="0" smtClean="0"/>
              <a:t>Interfaces with CERN COAX cable need to be added.</a:t>
            </a:r>
          </a:p>
          <a:p>
            <a:r>
              <a:rPr lang="en-GB" sz="1800" dirty="0" smtClean="0"/>
              <a:t>The cavity has been reinforced, and is therefore now </a:t>
            </a:r>
            <a:r>
              <a:rPr lang="en-GB" sz="1800" b="1" dirty="0" smtClean="0"/>
              <a:t>suitable for 1.8 bar CERN pressure requirements</a:t>
            </a:r>
            <a:r>
              <a:rPr lang="en-GB" sz="1800" b="1" dirty="0"/>
              <a:t>. </a:t>
            </a:r>
            <a:r>
              <a:rPr lang="en-GB" sz="1800" b="1" dirty="0" smtClean="0"/>
              <a:t>Cavity pressure sensitivity is 18Hz/mbar.</a:t>
            </a:r>
            <a:endParaRPr lang="en-GB" sz="1800" dirty="0" smtClean="0"/>
          </a:p>
          <a:p>
            <a:r>
              <a:rPr lang="en-GB" sz="1800" dirty="0" smtClean="0"/>
              <a:t>The cavity has been optimised for tuning and initial analysis shows that </a:t>
            </a:r>
            <a:r>
              <a:rPr lang="en-GB" sz="1800" b="1" dirty="0" smtClean="0"/>
              <a:t>the use of a modified </a:t>
            </a:r>
            <a:r>
              <a:rPr lang="en-GB" sz="1800" b="1" dirty="0" err="1" smtClean="0"/>
              <a:t>Saclay</a:t>
            </a:r>
            <a:r>
              <a:rPr lang="en-GB" sz="1800" b="1" dirty="0" smtClean="0"/>
              <a:t> II type tuner is viable</a:t>
            </a:r>
            <a:r>
              <a:rPr lang="en-GB" sz="1800" dirty="0" smtClean="0"/>
              <a:t>.</a:t>
            </a:r>
          </a:p>
          <a:p>
            <a:r>
              <a:rPr lang="en-GB" sz="1800" dirty="0" smtClean="0"/>
              <a:t>The anticipated tuning range is </a:t>
            </a:r>
            <a:r>
              <a:rPr lang="en-GB" sz="1800" b="1" dirty="0" smtClean="0"/>
              <a:t>+188kHz which meets specification</a:t>
            </a:r>
            <a:r>
              <a:rPr lang="en-GB" sz="1800" dirty="0" smtClean="0"/>
              <a:t>.</a:t>
            </a:r>
          </a:p>
          <a:p>
            <a:r>
              <a:rPr lang="en-GB" sz="1800" b="1" dirty="0" smtClean="0"/>
              <a:t>Lorentz force detuning is low at 408Hz </a:t>
            </a:r>
            <a:r>
              <a:rPr lang="en-GB" sz="1800" dirty="0" smtClean="0"/>
              <a:t>which is within the cavity bandwidth and tuner resolution.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1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ENGSERVE\Projects\tdl-1165 LHC Crab Cavity\meng - Mechanical Engineering\Drawings (dwg)\Hi_Lumi_design_review_images_2014\helium_vesse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4793" y="1509171"/>
            <a:ext cx="5038372" cy="450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813"/>
            <a:ext cx="8229600" cy="914400"/>
          </a:xfrm>
        </p:spPr>
        <p:txBody>
          <a:bodyPr/>
          <a:lstStyle/>
          <a:p>
            <a:r>
              <a:rPr lang="en-GB" dirty="0" smtClean="0"/>
              <a:t>Helium vessel conceptual design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06246" y="1805383"/>
            <a:ext cx="2097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Helium Vessel made from </a:t>
            </a:r>
            <a:r>
              <a:rPr lang="en-GB" dirty="0"/>
              <a:t>Grade </a:t>
            </a:r>
            <a:r>
              <a:rPr lang="en-GB" dirty="0" smtClean="0"/>
              <a:t>2 Titanium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700121" y="985873"/>
            <a:ext cx="148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Input coupler port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700121" y="5949353"/>
            <a:ext cx="212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Modified </a:t>
            </a:r>
            <a:r>
              <a:rPr lang="en-GB" dirty="0" err="1" smtClean="0"/>
              <a:t>Saclay</a:t>
            </a:r>
            <a:r>
              <a:rPr lang="en-GB" dirty="0" smtClean="0"/>
              <a:t> II tuner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587044" y="1165504"/>
            <a:ext cx="1491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Stiffening ribs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366541" y="2375742"/>
            <a:ext cx="1812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Additional beam tube required for LHC installation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989502" y="5438410"/>
            <a:ext cx="173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UK 4 Rod Cavity</a:t>
            </a:r>
            <a:endParaRPr lang="en-GB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224216" y="2133600"/>
            <a:ext cx="371728" cy="2978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7379253" y="3308763"/>
            <a:ext cx="440772" cy="3750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6540039" y="4718166"/>
            <a:ext cx="1189381" cy="720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600157" y="1343718"/>
            <a:ext cx="160585" cy="7513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5491956" y="5811385"/>
            <a:ext cx="329407" cy="303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588721" y="4545568"/>
            <a:ext cx="1295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194mm</a:t>
            </a:r>
            <a:endParaRPr lang="en-GB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7453165" y="4235222"/>
            <a:ext cx="583935" cy="61300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6540039" y="4521431"/>
            <a:ext cx="898926" cy="39346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7162178" y="3868899"/>
            <a:ext cx="874922" cy="36632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078657" y="5008618"/>
            <a:ext cx="98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550mm</a:t>
            </a:r>
            <a:endParaRPr lang="en-GB" dirty="0"/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2488092" y="4235222"/>
            <a:ext cx="2557310" cy="15761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499550" y="3011650"/>
            <a:ext cx="98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312mm</a:t>
            </a:r>
            <a:endParaRPr lang="en-GB" dirty="0"/>
          </a:p>
        </p:txBody>
      </p:sp>
      <p:cxnSp>
        <p:nvCxnSpPr>
          <p:cNvPr id="57" name="Straight Arrow Connector 56"/>
          <p:cNvCxnSpPr/>
          <p:nvPr/>
        </p:nvCxnSpPr>
        <p:spPr>
          <a:xfrm flipH="1" flipV="1">
            <a:off x="2224216" y="2431453"/>
            <a:ext cx="190577" cy="152972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040250" y="1416180"/>
            <a:ext cx="576064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1122" y="3117637"/>
            <a:ext cx="193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Cryoperm</a:t>
            </a:r>
            <a:r>
              <a:rPr lang="en-GB" dirty="0" smtClean="0"/>
              <a:t> (magnetic shield)</a:t>
            </a:r>
            <a:endParaRPr lang="en-GB" dirty="0"/>
          </a:p>
        </p:txBody>
      </p:sp>
      <p:sp>
        <p:nvSpPr>
          <p:cNvPr id="53" name="TextBox 52"/>
          <p:cNvSpPr txBox="1"/>
          <p:nvPr/>
        </p:nvSpPr>
        <p:spPr>
          <a:xfrm>
            <a:off x="7083563" y="1396336"/>
            <a:ext cx="2104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 2. Titanium to 316 stainless steel transition piece</a:t>
            </a:r>
            <a:endParaRPr lang="en-GB" dirty="0"/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6438900" y="1858001"/>
            <a:ext cx="686898" cy="409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3" name="Picture 3" descr="\\ENGSERVE\Projects\tdl-1165 LHC Crab Cavity\meng - Mechanical Engineering\Drawings (dwg)\Hi_Lumi_design_review_images_2014\helium_vessel_cryoperm_and_tun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679" y="4127116"/>
            <a:ext cx="2490730" cy="2159451"/>
          </a:xfrm>
          <a:prstGeom prst="snip2DiagRect">
            <a:avLst>
              <a:gd name="adj1" fmla="val 0"/>
              <a:gd name="adj2" fmla="val 2593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" name="Straight Arrow Connector 104"/>
          <p:cNvCxnSpPr/>
          <p:nvPr/>
        </p:nvCxnSpPr>
        <p:spPr>
          <a:xfrm>
            <a:off x="780439" y="3737488"/>
            <a:ext cx="247032" cy="629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624653" y="977659"/>
            <a:ext cx="2104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Inter-cavity support connection</a:t>
            </a:r>
            <a:endParaRPr lang="en-GB" dirty="0"/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5305426" y="1416180"/>
            <a:ext cx="319227" cy="4418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7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624" y="1476371"/>
            <a:ext cx="3179321" cy="2591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245" y="696009"/>
            <a:ext cx="4328969" cy="3670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7842" y="4123319"/>
            <a:ext cx="4257866" cy="22961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57143" y="3622554"/>
            <a:ext cx="1886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Vertical HOM coupler port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53427" y="562659"/>
            <a:ext cx="3776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Titanium bellows to allow cavity compression when tuning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53427" y="4303434"/>
            <a:ext cx="2284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Nb</a:t>
            </a:r>
            <a:r>
              <a:rPr lang="en-GB" dirty="0" smtClean="0"/>
              <a:t>-Ti transitions e-beam welded during cavity manufacture.</a:t>
            </a:r>
            <a:endParaRPr lang="en-GB" dirty="0"/>
          </a:p>
        </p:txBody>
      </p:sp>
      <p:cxnSp>
        <p:nvCxnSpPr>
          <p:cNvPr id="11" name="Straight Arrow Connector 10"/>
          <p:cNvCxnSpPr>
            <a:stCxn id="8" idx="0"/>
          </p:cNvCxnSpPr>
          <p:nvPr/>
        </p:nvCxnSpPr>
        <p:spPr>
          <a:xfrm flipH="1" flipV="1">
            <a:off x="1238250" y="3871807"/>
            <a:ext cx="57664" cy="4316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58887" y="4644552"/>
            <a:ext cx="715220" cy="323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22226" y="4321386"/>
            <a:ext cx="2525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Bare cavity prior to He vessel installation</a:t>
            </a:r>
            <a:endParaRPr lang="en-GB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1028701" y="1208990"/>
            <a:ext cx="612729" cy="1645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398662" y="3050409"/>
            <a:ext cx="0" cy="5309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692264" y="351319"/>
            <a:ext cx="2142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LOM coupler port</a:t>
            </a:r>
            <a:endParaRPr lang="en-GB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939441" y="720651"/>
            <a:ext cx="284937" cy="5468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</a:t>
            </a:fld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162300" y="6207596"/>
            <a:ext cx="1174475" cy="98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56053" y="5773177"/>
            <a:ext cx="2178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Rectangular flange required for tuner.</a:t>
            </a:r>
            <a:endParaRPr lang="en-GB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6325025" y="5905500"/>
            <a:ext cx="429741" cy="1877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548634" y="4603516"/>
            <a:ext cx="673592" cy="323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5745931"/>
            <a:ext cx="305443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Cavity stiffening ribs with 3 titanium vessel connections to reduce tuning force on ports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650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7508" y="803916"/>
            <a:ext cx="5707047" cy="5434728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H="1">
            <a:off x="3202516" y="3969060"/>
            <a:ext cx="362978" cy="126218"/>
          </a:xfrm>
          <a:prstGeom prst="line">
            <a:avLst/>
          </a:prstGeom>
          <a:ln>
            <a:solidFill>
              <a:srgbClr val="92D050"/>
            </a:solidFill>
            <a:prstDash val="sysDot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306954" y="4213966"/>
            <a:ext cx="400599" cy="135442"/>
          </a:xfrm>
          <a:prstGeom prst="line">
            <a:avLst/>
          </a:prstGeom>
          <a:ln>
            <a:solidFill>
              <a:srgbClr val="92D050"/>
            </a:solidFill>
            <a:prstDash val="sysDot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914400"/>
          </a:xfrm>
        </p:spPr>
        <p:txBody>
          <a:bodyPr/>
          <a:lstStyle/>
          <a:p>
            <a:r>
              <a:rPr lang="en-GB" dirty="0" smtClean="0"/>
              <a:t>Vessel Manufacture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5</a:t>
            </a:fld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394460" y="3589020"/>
            <a:ext cx="695514" cy="6508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54441" y="1074649"/>
            <a:ext cx="1721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Bent 6mm thick Grade 2 Ti sheet 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400800" y="1398132"/>
            <a:ext cx="753641" cy="7490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83454" y="5576379"/>
            <a:ext cx="263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40mm deep x 10mm thick</a:t>
            </a:r>
          </a:p>
          <a:p>
            <a:r>
              <a:rPr lang="en-GB" dirty="0" smtClean="0"/>
              <a:t>Grade 2 Ti Stiffening ribs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100588" y="2933274"/>
            <a:ext cx="2206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10mm thick Grade 2 Titanium End plates</a:t>
            </a:r>
            <a:endParaRPr lang="en-GB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667742" y="5933241"/>
            <a:ext cx="643818" cy="2036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44676" y="5698468"/>
            <a:ext cx="262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30mm thick Grade 2 Ti</a:t>
            </a:r>
          </a:p>
          <a:p>
            <a:pPr algn="r"/>
            <a:r>
              <a:rPr lang="en-GB" dirty="0" smtClean="0"/>
              <a:t>Mounting blocks for tuner</a:t>
            </a:r>
            <a:endParaRPr lang="en-GB" dirty="0"/>
          </a:p>
        </p:txBody>
      </p:sp>
      <p:sp>
        <p:nvSpPr>
          <p:cNvPr id="105" name="TextBox 104"/>
          <p:cNvSpPr txBox="1"/>
          <p:nvPr/>
        </p:nvSpPr>
        <p:spPr>
          <a:xfrm>
            <a:off x="239479" y="1171971"/>
            <a:ext cx="396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All joints in Helium vessel to be TIG welded</a:t>
            </a:r>
            <a:endParaRPr lang="en-GB" b="1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6103620" y="5471160"/>
            <a:ext cx="379834" cy="2273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6281191" y="3048265"/>
            <a:ext cx="404526" cy="152400"/>
          </a:xfrm>
          <a:prstGeom prst="line">
            <a:avLst/>
          </a:prstGeom>
          <a:ln>
            <a:solidFill>
              <a:srgbClr val="92D050"/>
            </a:solidFill>
            <a:prstDash val="sysDot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470768" y="1412776"/>
            <a:ext cx="0" cy="430107"/>
          </a:xfrm>
          <a:prstGeom prst="line">
            <a:avLst/>
          </a:prstGeom>
          <a:ln>
            <a:solidFill>
              <a:srgbClr val="92D050"/>
            </a:solidFill>
            <a:prstDash val="sysDot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416602" y="1356637"/>
            <a:ext cx="0" cy="430107"/>
          </a:xfrm>
          <a:prstGeom prst="line">
            <a:avLst/>
          </a:prstGeom>
          <a:ln>
            <a:solidFill>
              <a:srgbClr val="92D050"/>
            </a:solidFill>
            <a:prstDash val="sysDot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4678680" y="2528900"/>
            <a:ext cx="0" cy="430107"/>
          </a:xfrm>
          <a:prstGeom prst="line">
            <a:avLst/>
          </a:prstGeom>
          <a:ln>
            <a:solidFill>
              <a:srgbClr val="92D050"/>
            </a:solidFill>
            <a:prstDash val="sysDot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171844" y="1977814"/>
            <a:ext cx="0" cy="338666"/>
          </a:xfrm>
          <a:prstGeom prst="line">
            <a:avLst/>
          </a:prstGeom>
          <a:ln>
            <a:solidFill>
              <a:srgbClr val="92D050"/>
            </a:solidFill>
            <a:prstDash val="sysDot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4937368" y="2033263"/>
            <a:ext cx="0" cy="430107"/>
          </a:xfrm>
          <a:prstGeom prst="line">
            <a:avLst/>
          </a:prstGeom>
          <a:ln>
            <a:solidFill>
              <a:srgbClr val="92D050"/>
            </a:solidFill>
            <a:prstDash val="sysDot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786692" y="4329100"/>
            <a:ext cx="0" cy="481672"/>
          </a:xfrm>
          <a:prstGeom prst="line">
            <a:avLst/>
          </a:prstGeom>
          <a:ln>
            <a:solidFill>
              <a:srgbClr val="92D050"/>
            </a:solidFill>
            <a:prstDash val="sysDot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052632" y="5220934"/>
            <a:ext cx="0" cy="314111"/>
          </a:xfrm>
          <a:prstGeom prst="line">
            <a:avLst/>
          </a:prstGeom>
          <a:ln>
            <a:solidFill>
              <a:srgbClr val="92D050"/>
            </a:solidFill>
            <a:prstDash val="sysDot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670612" y="5172289"/>
            <a:ext cx="0" cy="244179"/>
          </a:xfrm>
          <a:prstGeom prst="line">
            <a:avLst/>
          </a:prstGeom>
          <a:ln>
            <a:solidFill>
              <a:srgbClr val="92D050"/>
            </a:solidFill>
            <a:prstDash val="sysDot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410314" y="5576379"/>
            <a:ext cx="0" cy="244179"/>
          </a:xfrm>
          <a:prstGeom prst="line">
            <a:avLst/>
          </a:prstGeom>
          <a:ln>
            <a:solidFill>
              <a:srgbClr val="92D050"/>
            </a:solidFill>
            <a:prstDash val="sysDot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2089974" y="2351622"/>
            <a:ext cx="1175848" cy="12212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49794" y="1982290"/>
            <a:ext cx="288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Bellows for tuning flexibility</a:t>
            </a:r>
            <a:endParaRPr lang="en-GB" dirty="0"/>
          </a:p>
        </p:txBody>
      </p:sp>
      <p:sp>
        <p:nvSpPr>
          <p:cNvPr id="82" name="TextBox 81"/>
          <p:cNvSpPr txBox="1"/>
          <p:nvPr/>
        </p:nvSpPr>
        <p:spPr>
          <a:xfrm>
            <a:off x="6846096" y="4032169"/>
            <a:ext cx="209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Dummy Beam pipe for LHC</a:t>
            </a:r>
            <a:endParaRPr lang="en-GB" dirty="0"/>
          </a:p>
        </p:txBody>
      </p:sp>
      <p:cxnSp>
        <p:nvCxnSpPr>
          <p:cNvPr id="83" name="Straight Arrow Connector 82"/>
          <p:cNvCxnSpPr/>
          <p:nvPr/>
        </p:nvCxnSpPr>
        <p:spPr>
          <a:xfrm flipH="1" flipV="1">
            <a:off x="6299598" y="3726643"/>
            <a:ext cx="546498" cy="3756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84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698994" y="651062"/>
            <a:ext cx="8103240" cy="5368932"/>
            <a:chOff x="698994" y="651062"/>
            <a:chExt cx="8103240" cy="536893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994" y="651062"/>
              <a:ext cx="8103240" cy="534032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064" y="704785"/>
              <a:ext cx="3943376" cy="531520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6</a:t>
            </a:fld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923005" y="5264309"/>
            <a:ext cx="27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Total mass supported by outer wall of FPC = ~250Kg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Cavity String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-135927" y="5357161"/>
            <a:ext cx="1552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In vacuum all metal valve</a:t>
            </a:r>
            <a:endParaRPr lang="en-GB" sz="1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41405" y="5083311"/>
            <a:ext cx="472161" cy="311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20778" y="5598278"/>
            <a:ext cx="171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Vertical HOM absorber</a:t>
            </a:r>
            <a:endParaRPr lang="en-GB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163330" y="5231472"/>
            <a:ext cx="78259" cy="3668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99783" y="5231472"/>
            <a:ext cx="171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Horizontal HOM absorber</a:t>
            </a:r>
            <a:endParaRPr lang="en-GB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135395" y="4706944"/>
            <a:ext cx="189470" cy="5798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1681" y="2500062"/>
            <a:ext cx="171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Cavity in Helium Vessel</a:t>
            </a:r>
            <a:endParaRPr lang="en-GB" sz="14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643449" y="2072871"/>
            <a:ext cx="877329" cy="9504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7200" y="1770072"/>
            <a:ext cx="1715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LOM absorber</a:t>
            </a:r>
            <a:endParaRPr lang="en-GB" sz="14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482811" y="3023282"/>
            <a:ext cx="622985" cy="5272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558747" y="1390120"/>
            <a:ext cx="313037" cy="236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375455" y="998701"/>
            <a:ext cx="171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Fundamental Power Coupler</a:t>
            </a:r>
            <a:endParaRPr lang="en-GB" sz="1400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6561287" y="897924"/>
            <a:ext cx="498540" cy="4327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810557" y="500042"/>
            <a:ext cx="1451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FPC support system</a:t>
            </a:r>
            <a:endParaRPr lang="en-GB" sz="1400" dirty="0"/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7308868" y="3550504"/>
            <a:ext cx="500601" cy="3452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308868" y="3906088"/>
            <a:ext cx="1451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End lever tuning system</a:t>
            </a:r>
            <a:endParaRPr lang="en-GB" sz="1400" dirty="0"/>
          </a:p>
        </p:txBody>
      </p:sp>
      <p:cxnSp>
        <p:nvCxnSpPr>
          <p:cNvPr id="43" name="Straight Arrow Connector 42"/>
          <p:cNvCxnSpPr/>
          <p:nvPr/>
        </p:nvCxnSpPr>
        <p:spPr>
          <a:xfrm flipH="1" flipV="1">
            <a:off x="5923005" y="3895801"/>
            <a:ext cx="562079" cy="6145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984482" y="4520677"/>
            <a:ext cx="1824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1mm thick </a:t>
            </a:r>
            <a:r>
              <a:rPr lang="en-GB" sz="1400" dirty="0" err="1" smtClean="0"/>
              <a:t>Cryoperm</a:t>
            </a:r>
            <a:r>
              <a:rPr lang="en-GB" sz="1400" dirty="0" smtClean="0"/>
              <a:t> magnetic shielding</a:t>
            </a:r>
            <a:endParaRPr lang="en-GB" sz="1400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5149678" y="4481264"/>
            <a:ext cx="254345" cy="3438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838623" y="4825134"/>
            <a:ext cx="1451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Inter-cavity support</a:t>
            </a:r>
            <a:endParaRPr lang="en-GB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1213566" y="5799296"/>
            <a:ext cx="15898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2K – 300K transition bellows with 80K intercept</a:t>
            </a:r>
            <a:endParaRPr lang="en-GB" sz="1400" dirty="0"/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1804600" y="4853912"/>
            <a:ext cx="203887" cy="9453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432250" y="6121498"/>
            <a:ext cx="579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Further details in my </a:t>
            </a:r>
            <a:r>
              <a:rPr lang="en-GB" dirty="0" err="1" smtClean="0"/>
              <a:t>Cryomodule</a:t>
            </a:r>
            <a:r>
              <a:rPr lang="en-GB" dirty="0" smtClean="0"/>
              <a:t> presentation tomorrow</a:t>
            </a:r>
          </a:p>
        </p:txBody>
      </p:sp>
    </p:spTree>
    <p:extLst>
      <p:ext uri="{BB962C8B-B14F-4D97-AF65-F5344CB8AC3E}">
        <p14:creationId xmlns:p14="http://schemas.microsoft.com/office/powerpoint/2010/main" val="143360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HOM Couplers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426427" y="3111824"/>
            <a:ext cx="383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Horizontal HOM coupler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96785" y="6015551"/>
            <a:ext cx="383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Vertical coupler</a:t>
            </a:r>
            <a:endParaRPr lang="en-GB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6501" y="3743189"/>
            <a:ext cx="2341555" cy="1985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3522" y="1204209"/>
            <a:ext cx="2038755" cy="18527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66714" y="448621"/>
            <a:ext cx="2115415" cy="33639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5459" y="647794"/>
            <a:ext cx="1834103" cy="29656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7523" y="3633760"/>
            <a:ext cx="2466377" cy="2070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6280" y="3475963"/>
            <a:ext cx="1836834" cy="22377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731" y="5620177"/>
            <a:ext cx="338273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Less cooling required therefore copper strapping will be used from outer conductor to cavity Helium vessel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25052" y="2590801"/>
            <a:ext cx="557522" cy="2406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5571" y="1189038"/>
            <a:ext cx="172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2-Phase Out</a:t>
            </a:r>
            <a:endParaRPr lang="en-GB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082605" y="1421042"/>
            <a:ext cx="348975" cy="788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026568" y="1558370"/>
            <a:ext cx="0" cy="115274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08154" y="576607"/>
            <a:ext cx="1957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Could drill here to give additional cooling if required</a:t>
            </a:r>
            <a:endParaRPr lang="en-GB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106779" y="1405745"/>
            <a:ext cx="575534" cy="3588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55571" y="2830724"/>
            <a:ext cx="172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LHe bottom fill </a:t>
            </a:r>
            <a:endParaRPr lang="en-GB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187021" y="5392961"/>
            <a:ext cx="98854" cy="240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3595456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804697" y="5105401"/>
            <a:ext cx="120355" cy="5147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6746553" y="4260850"/>
            <a:ext cx="18000" cy="327660"/>
          </a:xfrm>
          <a:prstGeom prst="line">
            <a:avLst/>
          </a:prstGeom>
          <a:ln w="114300" cap="rnd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991860" y="5737377"/>
            <a:ext cx="29853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2 holes require slotting to give access for bolts</a:t>
            </a:r>
            <a:endParaRPr lang="en-GB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6489822" y="4735977"/>
            <a:ext cx="256731" cy="9815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97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Horizontal HOM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121099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Outer conductor attached to cavity is fixed at 2K</a:t>
            </a:r>
          </a:p>
          <a:p>
            <a:r>
              <a:rPr lang="en-GB" dirty="0" smtClean="0"/>
              <a:t>Inner conductor Rs=5 n Ohms</a:t>
            </a:r>
          </a:p>
          <a:p>
            <a:r>
              <a:rPr lang="en-GB" dirty="0" smtClean="0"/>
              <a:t>All else Rs=200 n Ohms</a:t>
            </a:r>
          </a:p>
          <a:p>
            <a:r>
              <a:rPr lang="en-GB" dirty="0" smtClean="0"/>
              <a:t>No static load included, assume cable will be sufficiently long and have 80K intercept to reduce heat leak to a minimum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231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797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Vertical HOM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121099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Outer conductor attached to cavity is fixed at 2K</a:t>
            </a:r>
          </a:p>
          <a:p>
            <a:r>
              <a:rPr lang="en-GB" dirty="0" smtClean="0"/>
              <a:t>Inner conductor and 2</a:t>
            </a:r>
            <a:r>
              <a:rPr lang="en-GB" baseline="30000" dirty="0" smtClean="0"/>
              <a:t>nd</a:t>
            </a:r>
            <a:r>
              <a:rPr lang="en-GB" dirty="0" smtClean="0"/>
              <a:t> outer conductor Rs=5 n Ohms</a:t>
            </a:r>
          </a:p>
          <a:p>
            <a:r>
              <a:rPr lang="en-GB" dirty="0" smtClean="0"/>
              <a:t>All else Rs=200 n Ohms</a:t>
            </a:r>
          </a:p>
          <a:p>
            <a:r>
              <a:rPr lang="en-GB" dirty="0"/>
              <a:t>No static load included, assume cable will be sufficiently long and have 80K intercept to reduce heat leak to a minimum</a:t>
            </a:r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76857"/>
            <a:ext cx="9144000" cy="231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105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LumiLHC_Present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65F00B9AFF9D4DB8D423D62D364FE5" ma:contentTypeVersion="0" ma:contentTypeDescription="Create a new document." ma:contentTypeScope="" ma:versionID="1f5c5222447e6795847028ce554a3f6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2125E1-CCB4-4909-BE88-A72A822A6F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A7ED259-6AEE-4E24-A95A-9729541A61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553D58-F42B-43B9-BDA1-90638D0CBA0D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dcmitype/"/>
    <ds:schemaRef ds:uri="http://purl.org/dc/elements/1.1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HiLumiLHC_PresentationTemplate</Template>
  <TotalTime>20655</TotalTime>
  <Words>1583</Words>
  <Application>Microsoft Office PowerPoint</Application>
  <PresentationFormat>On-screen Show (4:3)</PresentationFormat>
  <Paragraphs>197</Paragraphs>
  <Slides>25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HiLumiLHC_PresentationTemplate</vt:lpstr>
      <vt:lpstr>Diagramm</vt:lpstr>
      <vt:lpstr>UK 4Rod Cavity for SPS tests</vt:lpstr>
      <vt:lpstr>Contents</vt:lpstr>
      <vt:lpstr>Helium vessel conceptual design</vt:lpstr>
      <vt:lpstr>PowerPoint Presentation</vt:lpstr>
      <vt:lpstr>Vessel Manufacture</vt:lpstr>
      <vt:lpstr>Cavity String</vt:lpstr>
      <vt:lpstr>HOM Couplers</vt:lpstr>
      <vt:lpstr>Horizontal HOM</vt:lpstr>
      <vt:lpstr>Vertical HOM</vt:lpstr>
      <vt:lpstr>Low order mode coupler</vt:lpstr>
      <vt:lpstr>LOM coupler inner</vt:lpstr>
      <vt:lpstr>LOM coupler</vt:lpstr>
      <vt:lpstr>PowerPoint Presentation</vt:lpstr>
      <vt:lpstr>Pressure vessel analysis – Mesh, Load and Boundary conditions</vt:lpstr>
      <vt:lpstr>Pressure vessel analysis – Results</vt:lpstr>
      <vt:lpstr>Tuning with Saclay II design</vt:lpstr>
      <vt:lpstr>Tuning with Saclay II design</vt:lpstr>
      <vt:lpstr>Saclay II design integration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Lorentz force detuning</vt:lpstr>
      <vt:lpstr>Conclusions and Further work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Cecile Noels</dc:creator>
  <cp:lastModifiedBy>user</cp:lastModifiedBy>
  <cp:revision>134</cp:revision>
  <cp:lastPrinted>2013-12-04T14:59:38Z</cp:lastPrinted>
  <dcterms:created xsi:type="dcterms:W3CDTF">2011-12-13T14:40:13Z</dcterms:created>
  <dcterms:modified xsi:type="dcterms:W3CDTF">2014-05-05T00:27:27Z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0x0101003D65F00B9AFF9D4DB8D423D62D364FE5</vt:lpwstr>
  </property>
</Properties>
</file>