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78" r:id="rId2"/>
    <p:sldMasterId id="2147483691" r:id="rId3"/>
  </p:sldMasterIdLst>
  <p:notesMasterIdLst>
    <p:notesMasterId r:id="rId36"/>
  </p:notesMasterIdLst>
  <p:handoutMasterIdLst>
    <p:handoutMasterId r:id="rId37"/>
  </p:handoutMasterIdLst>
  <p:sldIdLst>
    <p:sldId id="256" r:id="rId4"/>
    <p:sldId id="393" r:id="rId5"/>
    <p:sldId id="503" r:id="rId6"/>
    <p:sldId id="599" r:id="rId7"/>
    <p:sldId id="600" r:id="rId8"/>
    <p:sldId id="601" r:id="rId9"/>
    <p:sldId id="515" r:id="rId10"/>
    <p:sldId id="589" r:id="rId11"/>
    <p:sldId id="595" r:id="rId12"/>
    <p:sldId id="596" r:id="rId13"/>
    <p:sldId id="587" r:id="rId14"/>
    <p:sldId id="586" r:id="rId15"/>
    <p:sldId id="594" r:id="rId16"/>
    <p:sldId id="531" r:id="rId17"/>
    <p:sldId id="574" r:id="rId18"/>
    <p:sldId id="575" r:id="rId19"/>
    <p:sldId id="576" r:id="rId20"/>
    <p:sldId id="577" r:id="rId21"/>
    <p:sldId id="598" r:id="rId22"/>
    <p:sldId id="578" r:id="rId23"/>
    <p:sldId id="579" r:id="rId24"/>
    <p:sldId id="580" r:id="rId25"/>
    <p:sldId id="581" r:id="rId26"/>
    <p:sldId id="582" r:id="rId27"/>
    <p:sldId id="583" r:id="rId28"/>
    <p:sldId id="591" r:id="rId29"/>
    <p:sldId id="592" r:id="rId30"/>
    <p:sldId id="593" r:id="rId31"/>
    <p:sldId id="584" r:id="rId32"/>
    <p:sldId id="590" r:id="rId33"/>
    <p:sldId id="563" r:id="rId34"/>
    <p:sldId id="518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33" algn="l" defTabSz="91429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79" algn="l" defTabSz="91429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26" algn="l" defTabSz="91429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172" algn="l" defTabSz="91429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1E338B"/>
    <a:srgbClr val="0000CC"/>
    <a:srgbClr val="4D4D4D"/>
    <a:srgbClr val="FF0000"/>
    <a:srgbClr val="333333"/>
    <a:srgbClr val="1C1C1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3" autoAdjust="0"/>
    <p:restoredTop sz="99649" autoAdjust="0"/>
  </p:normalViewPr>
  <p:slideViewPr>
    <p:cSldViewPr>
      <p:cViewPr>
        <p:scale>
          <a:sx n="100" d="100"/>
          <a:sy n="100" d="100"/>
        </p:scale>
        <p:origin x="-2328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1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1534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2" tIns="46902" rIns="93802" bIns="46902" numCol="1" anchor="t" anchorCtr="0" compatLnSpc="1">
            <a:prstTxWarp prst="textNoShape">
              <a:avLst/>
            </a:prstTxWarp>
          </a:bodyPr>
          <a:lstStyle>
            <a:lvl1pPr algn="l" defTabSz="9389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7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2" tIns="46902" rIns="93802" bIns="46902" numCol="1" anchor="t" anchorCtr="0" compatLnSpc="1">
            <a:prstTxWarp prst="textNoShape">
              <a:avLst/>
            </a:prstTxWarp>
          </a:bodyPr>
          <a:lstStyle>
            <a:lvl1pPr algn="r" defTabSz="9389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1" y="4416428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2" tIns="46902" rIns="93802" bIns="469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2" tIns="46902" rIns="93802" bIns="46902" numCol="1" anchor="b" anchorCtr="0" compatLnSpc="1">
            <a:prstTxWarp prst="textNoShape">
              <a:avLst/>
            </a:prstTxWarp>
          </a:bodyPr>
          <a:lstStyle>
            <a:lvl1pPr algn="l" defTabSz="9389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7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2" tIns="46902" rIns="93802" bIns="46902" numCol="1" anchor="b" anchorCtr="0" compatLnSpc="1">
            <a:prstTxWarp prst="textNoShape">
              <a:avLst/>
            </a:prstTxWarp>
          </a:bodyPr>
          <a:lstStyle>
            <a:lvl1pPr algn="r" defTabSz="9389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920A92E-41E5-434E-93DC-726773CD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217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3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9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"/>
            <a:ext cx="20955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"/>
            <a:ext cx="61341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29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99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UNCLASSIFIED/FOUO </a:t>
            </a:r>
            <a:fld id="{2A19B42A-2BEC-4268-BE4E-311B1F2F0696}" type="slidenum">
              <a:rPr lang="en-US" smtClean="0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62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UNCLASSIFIED/FOUO </a:t>
            </a:r>
            <a:fld id="{2A19B42A-2BEC-4268-BE4E-311B1F2F0696}" type="slidenum">
              <a:rPr lang="en-US" smtClean="0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05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UNCLASSIFIED/FOUO </a:t>
            </a:r>
            <a:fld id="{2A19B42A-2BEC-4268-BE4E-311B1F2F0696}" type="slidenum">
              <a:rPr lang="en-US" smtClean="0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2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UNCLASSIFIED/FOUO </a:t>
            </a:r>
            <a:fld id="{38348B1D-D1B8-4984-A175-B6BC9FC0F1D4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32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UNCLASSIFIED/FOUO </a:t>
            </a:r>
            <a:fld id="{E991CE19-8BB1-434B-A8E7-911F5558265E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15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UNCLASSIFIED/FOUO </a:t>
            </a:r>
            <a:fld id="{770BA813-E3C0-4A8F-BB56-4BCDA7A814F9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6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D3E47-E98B-4867-A62D-BB158CF14468}" type="slidenum">
              <a:rPr lang="en-US" smtClean="0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6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5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UNCLASSIFIED/FOUO </a:t>
            </a:r>
            <a:fld id="{6586E606-05BE-4E4E-B50C-BF951750945F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61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UNCLASSIFIED/FOUO </a:t>
            </a:r>
            <a:fld id="{4B952DAB-BD30-499D-81BD-3F0EA2A46D47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27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UNCLASSIFIED/FOUO </a:t>
            </a:r>
            <a:fld id="{36592745-D962-4321-A9DF-EAF3AE80A530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37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UNCLASSIFIED/FOUO </a:t>
            </a:r>
            <a:fld id="{64CC2B02-F009-4238-AC31-F446A17EE0BE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94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UNCLASSIFIED/FOUO </a:t>
            </a:r>
            <a:fld id="{2A19B42A-2BEC-4268-BE4E-311B1F2F0696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02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642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8931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67576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500" y="1371600"/>
            <a:ext cx="3632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5100" y="1371600"/>
            <a:ext cx="3632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877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983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26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2143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0786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5607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67550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93012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4419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3100" y="-76200"/>
            <a:ext cx="18542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500" y="-76200"/>
            <a:ext cx="54102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97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7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1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8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7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4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3" indent="-2857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7" indent="-2285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3" indent="-2285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59" indent="-2285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0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9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46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F2B1D1-B79F-47EC-8E99-5CE024BCA9FF}" type="slidenum">
              <a:rPr lang="en-US" sz="1400">
                <a:latin typeface="Times New Roman" pitchFamily="18" charset="0"/>
              </a:rPr>
              <a:pPr algn="ctr" eaLnBrk="1" hangingPunct="1"/>
              <a:t>‹#›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 userDrawn="1"/>
        </p:nvSpPr>
        <p:spPr bwMode="auto">
          <a:xfrm>
            <a:off x="838200" y="933450"/>
            <a:ext cx="8305800" cy="95250"/>
          </a:xfrm>
          <a:prstGeom prst="rect">
            <a:avLst/>
          </a:prstGeom>
          <a:gradFill rotWithShape="1">
            <a:gsLst>
              <a:gs pos="0">
                <a:srgbClr val="1E338B"/>
              </a:gs>
              <a:gs pos="50000">
                <a:srgbClr val="DCDFED"/>
              </a:gs>
              <a:gs pos="100000">
                <a:srgbClr val="1E338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6248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0" name="Picture 8" descr="LogoWhite"/>
          <p:cNvPicPr>
            <a:picLocks noChangeAspect="1"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 descr="N:\Niowave Media\Niowave Pictures\Marketing n Conferences\Niowave Icons\Logo Variations\Niowave-Logo-Header-with-Web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/>
          <a:stretch>
            <a:fillRect/>
          </a:stretch>
        </p:blipFill>
        <p:spPr bwMode="auto">
          <a:xfrm>
            <a:off x="7162800" y="152401"/>
            <a:ext cx="1981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BDC5B0F-9F3D-469A-8B92-F2950F042E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863" indent="-28571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2867" indent="-22857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A19B42A-2BEC-4268-BE4E-311B1F2F0696}" type="slidenum">
              <a:rPr lang="en-US" smtClean="0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2264" y="-76199"/>
            <a:ext cx="57673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4" tIns="47620" rIns="91429" bIns="476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162800" y="6553200"/>
            <a:ext cx="17907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29" tIns="45714" rIns="91429" bIns="45714">
            <a:spAutoFit/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900" smtClean="0">
                <a:latin typeface="Times New Roman" pitchFamily="18" charset="0"/>
              </a:rPr>
              <a:t>UNCLASSIFIED/FOUO </a:t>
            </a:r>
            <a:fld id="{CE5FF8BC-D7BA-487C-8965-E5E3A7F72E21}" type="slidenum">
              <a:rPr lang="en-US" sz="900" b="1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sz="900" b="1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197292" y="1148841"/>
            <a:ext cx="184708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r"/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197292" y="1148841"/>
            <a:ext cx="184708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r"/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920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ctr" anchorCtr="1"/>
          <a:lstStyle/>
          <a:p>
            <a:pPr algn="ctr">
              <a:spcBef>
                <a:spcPct val="20000"/>
              </a:spcBef>
            </a:pPr>
            <a:endParaRPr lang="en-US" sz="2000" b="1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-304800" y="1524000"/>
            <a:ext cx="741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827" tIns="47620" rIns="96827" bIns="47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80" name="Picture 8" descr="DoDwoShad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5251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JTO Logo Sample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4" y="1"/>
            <a:ext cx="10302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ransition/>
  <p:hf hdr="0" ftr="0" dt="0"/>
  <p:txStyles>
    <p:titleStyle>
      <a:lvl1pPr algn="ctr" defTabSz="960326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+mj-lt"/>
          <a:ea typeface="+mj-ea"/>
          <a:cs typeface="+mj-cs"/>
        </a:defRPr>
      </a:lvl1pPr>
      <a:lvl2pPr algn="ctr" defTabSz="960326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2pPr>
      <a:lvl3pPr algn="ctr" defTabSz="960326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3pPr>
      <a:lvl4pPr algn="ctr" defTabSz="960326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4pPr>
      <a:lvl5pPr algn="ctr" defTabSz="960326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5pPr>
      <a:lvl6pPr marL="457146" algn="ctr" defTabSz="960326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6pPr>
      <a:lvl7pPr marL="914293" algn="ctr" defTabSz="960326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7pPr>
      <a:lvl8pPr marL="1371440" algn="ctr" defTabSz="960326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8pPr>
      <a:lvl9pPr marL="1828586" algn="ctr" defTabSz="960326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9pPr>
    </p:titleStyle>
    <p:bodyStyle>
      <a:lvl1pPr marL="360320" indent="-360320" algn="l" defTabSz="960326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4610" indent="-300003" algn="l" defTabSz="960326" rtl="0" eaLnBrk="0" fontAlgn="base" hangingPunct="0">
        <a:spcBef>
          <a:spcPct val="50000"/>
        </a:spcBef>
        <a:spcAft>
          <a:spcPct val="0"/>
        </a:spcAft>
        <a:buSzPct val="125000"/>
        <a:buChar char="–"/>
        <a:defRPr sz="2400" b="1">
          <a:solidFill>
            <a:schemeClr val="tx1"/>
          </a:solidFill>
          <a:latin typeface="+mn-lt"/>
        </a:defRPr>
      </a:lvl2pPr>
      <a:lvl3pPr marL="1128581" indent="-239685" algn="l" defTabSz="960326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3pPr>
      <a:lvl4pPr marL="1482551" indent="-239685" algn="l" defTabSz="960326" rtl="0" eaLnBrk="0" fontAlgn="base" hangingPunct="0">
        <a:spcBef>
          <a:spcPct val="50000"/>
        </a:spcBef>
        <a:spcAft>
          <a:spcPct val="0"/>
        </a:spcAft>
        <a:buSzPct val="125000"/>
        <a:buChar char="–"/>
        <a:defRPr sz="2400" b="1">
          <a:solidFill>
            <a:schemeClr val="tx1"/>
          </a:solidFill>
          <a:latin typeface="+mn-lt"/>
        </a:defRPr>
      </a:lvl4pPr>
      <a:lvl5pPr marL="1836523" indent="-239685" algn="l" defTabSz="960326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5pPr>
      <a:lvl6pPr marL="2293670" indent="-239685" algn="l" defTabSz="960326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6pPr>
      <a:lvl7pPr marL="2750816" indent="-239685" algn="l" defTabSz="960326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7pPr>
      <a:lvl8pPr marL="3207963" indent="-239685" algn="l" defTabSz="960326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8pPr>
      <a:lvl9pPr marL="3665109" indent="-239685" algn="l" defTabSz="960326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0" y="5105401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/>
            <a:endParaRPr lang="en-US" sz="2000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endParaRPr lang="en-US" sz="28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381000" y="1151733"/>
            <a:ext cx="8382000" cy="540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</a:rPr>
              <a:t>HL-LHC Crab Cavity Manufacturing</a:t>
            </a:r>
          </a:p>
          <a:p>
            <a:pPr algn="ctr"/>
            <a:endParaRPr lang="en-US" sz="1600" dirty="0">
              <a:latin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</a:rPr>
              <a:t>Terry </a:t>
            </a:r>
            <a:r>
              <a:rPr lang="en-US" sz="2400" dirty="0">
                <a:latin typeface="Times New Roman" pitchFamily="18" charset="0"/>
              </a:rPr>
              <a:t>Grimm </a:t>
            </a:r>
            <a:endParaRPr lang="en-US" sz="1200" dirty="0">
              <a:latin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</a:rPr>
              <a:t>May, 2014</a:t>
            </a:r>
          </a:p>
          <a:p>
            <a:pPr algn="ctr"/>
            <a:endParaRPr lang="en-US" sz="3200" dirty="0">
              <a:latin typeface="Times New Roman" pitchFamily="18" charset="0"/>
            </a:endParaRPr>
          </a:p>
          <a:p>
            <a:endParaRPr lang="en-US" sz="3200" dirty="0">
              <a:latin typeface="Times New Roman" pitchFamily="18" charset="0"/>
            </a:endParaRPr>
          </a:p>
          <a:p>
            <a:endParaRPr lang="en-US" sz="3200" dirty="0">
              <a:latin typeface="Times New Roman" pitchFamily="18" charset="0"/>
            </a:endParaRPr>
          </a:p>
          <a:p>
            <a:endParaRPr lang="en-US" sz="3200" dirty="0">
              <a:latin typeface="Times New Roman" pitchFamily="18" charset="0"/>
            </a:endParaRPr>
          </a:p>
          <a:p>
            <a:endParaRPr lang="en-US" sz="3200" dirty="0">
              <a:latin typeface="Times New Roman" pitchFamily="18" charset="0"/>
            </a:endParaRPr>
          </a:p>
          <a:p>
            <a:endParaRPr lang="en-US" sz="3200" dirty="0">
              <a:latin typeface="Times New Roman" pitchFamily="18" charset="0"/>
            </a:endParaRPr>
          </a:p>
          <a:p>
            <a:pPr>
              <a:tabLst>
                <a:tab pos="1828800" algn="l"/>
                <a:tab pos="3206750" algn="l"/>
              </a:tabLst>
            </a:pPr>
            <a:endParaRPr lang="en-US" sz="3200" b="1" dirty="0" smtClean="0">
              <a:latin typeface="Times New Roman" pitchFamily="18" charset="0"/>
            </a:endParaRPr>
          </a:p>
          <a:p>
            <a:pPr algn="ctr">
              <a:tabLst>
                <a:tab pos="1828800" algn="l"/>
                <a:tab pos="3206750" algn="l"/>
              </a:tabLst>
            </a:pPr>
            <a:r>
              <a:rPr lang="en-US" sz="1300" dirty="0" smtClean="0">
                <a:latin typeface="Times New Roman" pitchFamily="18" charset="0"/>
              </a:rPr>
              <a:t>Niowave Project: 	</a:t>
            </a:r>
            <a:r>
              <a:rPr lang="en-US" sz="1300" b="1" dirty="0" smtClean="0">
                <a:latin typeface="Times New Roman" pitchFamily="18" charset="0"/>
              </a:rPr>
              <a:t>13-0017</a:t>
            </a:r>
            <a:endParaRPr lang="en-US" sz="1300" b="1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>
              <a:defRPr/>
            </a:pPr>
            <a:r>
              <a:rPr lang="en-US" sz="1400" dirty="0" smtClean="0">
                <a:cs typeface="Times New Roman" panose="02020603050405020304" pitchFamily="18" charset="0"/>
              </a:rPr>
              <a:t>1</a:t>
            </a:r>
            <a:endParaRPr lang="en-US" sz="1400" dirty="0">
              <a:cs typeface="Times New Roman" panose="02020603050405020304" pitchFamily="18" charset="0"/>
            </a:endParaRPr>
          </a:p>
        </p:txBody>
      </p:sp>
      <p:pic>
        <p:nvPicPr>
          <p:cNvPr id="1032" name="Picture 8" descr="N:\Niowave Media\Logos\JPG's\Logo with AYP\7.5 in - AY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94833"/>
            <a:ext cx="6858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DQW Exploded Cavity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77000"/>
            <a:ext cx="457199" cy="381000"/>
          </a:xfrm>
        </p:spPr>
        <p:txBody>
          <a:bodyPr anchor="b"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10</a:t>
            </a:fld>
            <a:endParaRPr lang="en-US" sz="1400" dirty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2" t="1704"/>
          <a:stretch/>
        </p:blipFill>
        <p:spPr>
          <a:xfrm>
            <a:off x="2362200" y="1219200"/>
            <a:ext cx="5555370" cy="55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DQW </a:t>
            </a:r>
            <a:r>
              <a:rPr lang="en-US" dirty="0" err="1" smtClean="0"/>
              <a:t>Solidworks</a:t>
            </a:r>
            <a:r>
              <a:rPr lang="en-US" dirty="0" smtClean="0"/>
              <a:t> Model [2]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77000"/>
            <a:ext cx="457200" cy="381000"/>
          </a:xfrm>
        </p:spPr>
        <p:txBody>
          <a:bodyPr anchor="b"/>
          <a:lstStyle/>
          <a:p>
            <a:fld id="{AEF2B1D1-B79F-47EC-8E99-5CE024BCA9FF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7" t="5729" r="9064" b="7017"/>
          <a:stretch/>
        </p:blipFill>
        <p:spPr>
          <a:xfrm>
            <a:off x="1905000" y="1077109"/>
            <a:ext cx="5829300" cy="55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RFD </a:t>
            </a:r>
            <a:r>
              <a:rPr lang="en-US" dirty="0" err="1" smtClean="0"/>
              <a:t>Solidworks</a:t>
            </a:r>
            <a:r>
              <a:rPr lang="en-US" dirty="0" smtClean="0"/>
              <a:t> Model [1]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77000"/>
            <a:ext cx="457199" cy="381000"/>
          </a:xfrm>
        </p:spPr>
        <p:txBody>
          <a:bodyPr anchor="b"/>
          <a:lstStyle/>
          <a:p>
            <a:fld id="{AEF2B1D1-B79F-47EC-8E99-5CE024BCA9FF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pPr/>
              <a:t>12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8305" r="5000" b="9110"/>
          <a:stretch/>
        </p:blipFill>
        <p:spPr>
          <a:xfrm>
            <a:off x="1219200" y="1087098"/>
            <a:ext cx="7624902" cy="56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RFD Cavity Exploded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63000" y="6477000"/>
            <a:ext cx="380999" cy="381000"/>
          </a:xfrm>
        </p:spPr>
        <p:txBody>
          <a:bodyPr anchor="b"/>
          <a:lstStyle/>
          <a:p>
            <a:fld id="{AEF2B1D1-B79F-47EC-8E99-5CE024BCA9FF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/>
          <a:stretch/>
        </p:blipFill>
        <p:spPr>
          <a:xfrm>
            <a:off x="1447800" y="1143000"/>
            <a:ext cx="6553200" cy="559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13200" b="8561"/>
          <a:stretch/>
        </p:blipFill>
        <p:spPr>
          <a:xfrm>
            <a:off x="666751" y="1447800"/>
            <a:ext cx="8458199" cy="5043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RFD </a:t>
            </a:r>
            <a:r>
              <a:rPr lang="en-US" dirty="0" err="1" smtClean="0"/>
              <a:t>Solidworks</a:t>
            </a:r>
            <a:r>
              <a:rPr lang="en-US" dirty="0" smtClean="0"/>
              <a:t> Model [2]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77000"/>
            <a:ext cx="457200" cy="381000"/>
          </a:xfrm>
        </p:spPr>
        <p:txBody>
          <a:bodyPr anchor="b"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14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 and Documentation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Drawings &amp; Design Procedures</a:t>
            </a:r>
          </a:p>
          <a:p>
            <a:r>
              <a:rPr lang="en-US" dirty="0" smtClean="0"/>
              <a:t>Material Certifications</a:t>
            </a:r>
          </a:p>
          <a:p>
            <a:r>
              <a:rPr lang="en-US" dirty="0" smtClean="0"/>
              <a:t>Manufacturing Procedures</a:t>
            </a:r>
          </a:p>
          <a:p>
            <a:r>
              <a:rPr lang="en-US" dirty="0" smtClean="0"/>
              <a:t>Equipment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15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Drawings &amp; Design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1"/>
          </a:xfrm>
        </p:spPr>
        <p:txBody>
          <a:bodyPr/>
          <a:lstStyle/>
          <a:p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ISO </a:t>
            </a:r>
            <a:r>
              <a:rPr lang="en-US" dirty="0"/>
              <a:t>128-1:2003 </a:t>
            </a:r>
            <a:r>
              <a:rPr lang="en-US" dirty="0" smtClean="0"/>
              <a:t>(Graphical </a:t>
            </a:r>
            <a:r>
              <a:rPr lang="en-US" dirty="0"/>
              <a:t>representation of objects on technical </a:t>
            </a:r>
            <a:r>
              <a:rPr lang="en-US" dirty="0" smtClean="0"/>
              <a:t>drawings)</a:t>
            </a:r>
            <a:endParaRPr lang="en-US" dirty="0"/>
          </a:p>
          <a:p>
            <a:pPr lvl="1"/>
            <a:r>
              <a:rPr lang="en-US" dirty="0" smtClean="0">
                <a:ea typeface="+mn-ea"/>
                <a:cs typeface="+mn-cs"/>
              </a:rPr>
              <a:t>ISO </a:t>
            </a:r>
            <a:r>
              <a:rPr lang="en-US" dirty="0">
                <a:ea typeface="+mn-ea"/>
                <a:cs typeface="+mn-cs"/>
              </a:rPr>
              <a:t>129-1:2004 (Indication of dimensions and </a:t>
            </a:r>
            <a:r>
              <a:rPr lang="en-US" dirty="0" smtClean="0">
                <a:ea typeface="+mn-ea"/>
                <a:cs typeface="+mn-cs"/>
              </a:rPr>
              <a:t>tolerances)</a:t>
            </a:r>
          </a:p>
          <a:p>
            <a:r>
              <a:rPr lang="en-US" dirty="0" smtClean="0"/>
              <a:t>4 stage print sign-off procedure</a:t>
            </a:r>
          </a:p>
          <a:p>
            <a:pPr lvl="1"/>
            <a:r>
              <a:rPr lang="en-US" dirty="0" smtClean="0"/>
              <a:t>Modeled By</a:t>
            </a:r>
          </a:p>
          <a:p>
            <a:pPr lvl="1"/>
            <a:r>
              <a:rPr lang="en-US" dirty="0" smtClean="0"/>
              <a:t>Checked By</a:t>
            </a:r>
          </a:p>
          <a:p>
            <a:pPr lvl="1"/>
            <a:r>
              <a:rPr lang="en-US" dirty="0" smtClean="0"/>
              <a:t>Project Engineer/Manager Approval</a:t>
            </a:r>
          </a:p>
          <a:p>
            <a:pPr lvl="1"/>
            <a:r>
              <a:rPr lang="en-US" dirty="0" smtClean="0"/>
              <a:t>Manufacturing Approval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16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 Print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219200"/>
            <a:ext cx="8048553" cy="5207887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17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Engineering Change Notice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435" y="1124974"/>
            <a:ext cx="4231130" cy="5476415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18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Material Certifications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19</a:t>
            </a:fld>
            <a:endParaRPr lang="en-US" sz="1400" dirty="0"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4095072" cy="533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00" y="1143000"/>
            <a:ext cx="4095072" cy="533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92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391400" cy="5029200"/>
          </a:xfrm>
        </p:spPr>
        <p:txBody>
          <a:bodyPr/>
          <a:lstStyle/>
          <a:p>
            <a:r>
              <a:rPr lang="en-US" sz="1800" dirty="0" smtClean="0"/>
              <a:t>Background</a:t>
            </a:r>
          </a:p>
          <a:p>
            <a:r>
              <a:rPr lang="en-US" sz="1800" dirty="0" smtClean="0"/>
              <a:t>Project scope</a:t>
            </a:r>
          </a:p>
          <a:p>
            <a:pPr lvl="1"/>
            <a:r>
              <a:rPr lang="en-US" sz="1600" dirty="0" smtClean="0"/>
              <a:t>Double Quarter Wave Cavity</a:t>
            </a:r>
          </a:p>
          <a:p>
            <a:pPr lvl="1"/>
            <a:r>
              <a:rPr lang="en-US" sz="1600" dirty="0" smtClean="0"/>
              <a:t>RF Dipole Cavity</a:t>
            </a:r>
          </a:p>
          <a:p>
            <a:pPr lvl="1"/>
            <a:r>
              <a:rPr lang="en-US" sz="1600" dirty="0" smtClean="0"/>
              <a:t>Helium Jackets with ports</a:t>
            </a:r>
          </a:p>
          <a:p>
            <a:pPr lvl="2"/>
            <a:r>
              <a:rPr lang="en-US" sz="1400" dirty="0" smtClean="0"/>
              <a:t>Tuners (or tuner ports)</a:t>
            </a:r>
          </a:p>
          <a:p>
            <a:pPr lvl="2"/>
            <a:r>
              <a:rPr lang="en-US" sz="1400" dirty="0" smtClean="0"/>
              <a:t>HOM damping ports</a:t>
            </a:r>
          </a:p>
          <a:p>
            <a:pPr lvl="2"/>
            <a:r>
              <a:rPr lang="en-US" sz="1400" dirty="0" smtClean="0"/>
              <a:t>FPC port</a:t>
            </a:r>
          </a:p>
          <a:p>
            <a:r>
              <a:rPr lang="en-US" sz="1800" dirty="0" smtClean="0"/>
              <a:t>Design</a:t>
            </a:r>
          </a:p>
          <a:p>
            <a:pPr lvl="1"/>
            <a:r>
              <a:rPr lang="en-US" sz="1600" dirty="0" smtClean="0"/>
              <a:t>Preliminary Models</a:t>
            </a:r>
          </a:p>
          <a:p>
            <a:r>
              <a:rPr lang="en-US" sz="1800" dirty="0" smtClean="0"/>
              <a:t>QA and Documentation</a:t>
            </a:r>
          </a:p>
          <a:p>
            <a:pPr lvl="1"/>
            <a:r>
              <a:rPr lang="en-US" sz="1600" dirty="0" smtClean="0"/>
              <a:t>Drawing, Design, Material Certifications, Manufacturing, and </a:t>
            </a:r>
            <a:r>
              <a:rPr lang="en-US" sz="1600" dirty="0"/>
              <a:t>Equipment </a:t>
            </a:r>
            <a:r>
              <a:rPr lang="en-US" sz="1600" dirty="0" smtClean="0"/>
              <a:t>Procedures</a:t>
            </a:r>
            <a:endParaRPr lang="en-US" sz="1600" dirty="0"/>
          </a:p>
          <a:p>
            <a:r>
              <a:rPr lang="en-US" sz="1800" dirty="0" smtClean="0"/>
              <a:t>Schedule</a:t>
            </a:r>
          </a:p>
          <a:p>
            <a:r>
              <a:rPr lang="en-US" sz="1800" dirty="0" smtClean="0"/>
              <a:t>Action items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 anchor="b"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2</a:t>
            </a:fld>
            <a:endParaRPr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Sheets (Travelers)</a:t>
            </a:r>
          </a:p>
          <a:p>
            <a:r>
              <a:rPr lang="en-US" dirty="0" smtClean="0"/>
              <a:t>Weld Documentation</a:t>
            </a:r>
          </a:p>
          <a:p>
            <a:pPr lvl="1"/>
            <a:r>
              <a:rPr lang="en-US" dirty="0" smtClean="0"/>
              <a:t>Weld Matrix</a:t>
            </a:r>
          </a:p>
          <a:p>
            <a:pPr lvl="1"/>
            <a:r>
              <a:rPr lang="en-US" dirty="0" smtClean="0"/>
              <a:t>Weld Data Sheets</a:t>
            </a:r>
          </a:p>
          <a:p>
            <a:pPr lvl="1"/>
            <a:r>
              <a:rPr lang="en-US" dirty="0" smtClean="0"/>
              <a:t>Weld Inspection Reports</a:t>
            </a:r>
          </a:p>
          <a:p>
            <a:r>
              <a:rPr lang="en-US" dirty="0" smtClean="0"/>
              <a:t>Final Inspections/Tests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20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Sheet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219200"/>
            <a:ext cx="7103309" cy="5487754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21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Weld Matrix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115449"/>
            <a:ext cx="7084128" cy="5476415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22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Weld Data Sheet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69" y="1124974"/>
            <a:ext cx="4229261" cy="5476415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23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Inspection Results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5" y="1373902"/>
            <a:ext cx="3847069" cy="4978559"/>
          </a:xfrm>
          <a:ln>
            <a:solidFill>
              <a:schemeClr val="tx1"/>
            </a:solidFill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65" y="1373902"/>
            <a:ext cx="3847069" cy="4978559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24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Calibrating Machinery</a:t>
            </a:r>
          </a:p>
          <a:p>
            <a:r>
              <a:rPr lang="en-US" dirty="0" smtClean="0"/>
              <a:t>Measuring Equipment</a:t>
            </a:r>
          </a:p>
          <a:p>
            <a:r>
              <a:rPr lang="en-US" dirty="0" smtClean="0"/>
              <a:t>Coordinate Measuring Equipment</a:t>
            </a:r>
          </a:p>
          <a:p>
            <a:r>
              <a:rPr lang="en-US" dirty="0" smtClean="0"/>
              <a:t>Electron Beam Welding</a:t>
            </a:r>
          </a:p>
          <a:p>
            <a:r>
              <a:rPr lang="en-US" dirty="0" smtClean="0"/>
              <a:t>Class 100 Cleanroom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25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Calibrating Machinery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26</a:t>
            </a:fld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25965"/>
          </a:xfrm>
        </p:spPr>
        <p:txBody>
          <a:bodyPr/>
          <a:lstStyle/>
          <a:p>
            <a:r>
              <a:rPr lang="en-US" sz="2800" dirty="0"/>
              <a:t>Machinery travel and positioning is verified by dial indicator gages during </a:t>
            </a:r>
            <a:r>
              <a:rPr lang="en-US" sz="2800" dirty="0" smtClean="0"/>
              <a:t>setup</a:t>
            </a:r>
          </a:p>
          <a:p>
            <a:r>
              <a:rPr lang="en-US" sz="2800" dirty="0" smtClean="0"/>
              <a:t>Fixtures </a:t>
            </a:r>
            <a:r>
              <a:rPr lang="en-US" sz="2800" dirty="0"/>
              <a:t>and vises are “squared in” for </a:t>
            </a:r>
            <a:r>
              <a:rPr lang="en-US" sz="2800" dirty="0" smtClean="0"/>
              <a:t>using </a:t>
            </a:r>
            <a:r>
              <a:rPr lang="en-US" sz="2800" dirty="0"/>
              <a:t>the dial </a:t>
            </a:r>
            <a:r>
              <a:rPr lang="en-US" sz="2800" dirty="0" smtClean="0"/>
              <a:t>indicator</a:t>
            </a:r>
          </a:p>
          <a:p>
            <a:r>
              <a:rPr lang="en-US" sz="2800" dirty="0" smtClean="0"/>
              <a:t>Machine </a:t>
            </a:r>
            <a:r>
              <a:rPr lang="en-US" sz="2800" dirty="0"/>
              <a:t>travel increments are verified by the operator during this squaring </a:t>
            </a:r>
            <a:r>
              <a:rPr lang="en-US" sz="2800" dirty="0" smtClean="0"/>
              <a:t>process</a:t>
            </a:r>
          </a:p>
          <a:p>
            <a:r>
              <a:rPr lang="en-US" sz="2800" dirty="0" smtClean="0"/>
              <a:t>CNC </a:t>
            </a:r>
            <a:r>
              <a:rPr lang="en-US" sz="2800" dirty="0"/>
              <a:t>Machine work tables are leveled with a precision machine level </a:t>
            </a:r>
            <a:endParaRPr lang="en-US" sz="2800" dirty="0" smtClean="0"/>
          </a:p>
          <a:p>
            <a:r>
              <a:rPr lang="en-US" sz="2800" dirty="0" smtClean="0"/>
              <a:t>Coolant </a:t>
            </a:r>
            <a:r>
              <a:rPr lang="en-US" sz="2800" dirty="0"/>
              <a:t>is drained, refilled, and concentration levels measured </a:t>
            </a:r>
            <a:r>
              <a:rPr lang="en-US" sz="2800" dirty="0" smtClean="0"/>
              <a:t>every 6 months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8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27</a:t>
            </a:fld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16744" y="1524001"/>
            <a:ext cx="6198656" cy="2057400"/>
          </a:xfrm>
        </p:spPr>
        <p:txBody>
          <a:bodyPr/>
          <a:lstStyle/>
          <a:p>
            <a:r>
              <a:rPr lang="en-US" sz="2000" dirty="0" smtClean="0"/>
              <a:t>Faro Gage for all Niobium components</a:t>
            </a:r>
          </a:p>
          <a:p>
            <a:r>
              <a:rPr lang="en-US" sz="2000" dirty="0" smtClean="0"/>
              <a:t>Calipers and micrometers to measure other components</a:t>
            </a:r>
          </a:p>
          <a:p>
            <a:r>
              <a:rPr lang="en-US" sz="2000" dirty="0"/>
              <a:t>All equipment is certified upon purchase and verified by measuring gage blocks and gage pins.</a:t>
            </a:r>
          </a:p>
        </p:txBody>
      </p:sp>
      <p:pic>
        <p:nvPicPr>
          <p:cNvPr id="8194" name="Picture 2" descr="N:\Project Engineering\QA Program\QA Procedures\QA Book Pics\Niowave Faro G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24000"/>
            <a:ext cx="225954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escription: micrometers.JPG"/>
          <p:cNvPicPr/>
          <p:nvPr/>
        </p:nvPicPr>
        <p:blipFill>
          <a:blip r:embed="rId3" cstate="print"/>
          <a:srcRect t="14355" r="11717" b="11880"/>
          <a:stretch>
            <a:fillRect/>
          </a:stretch>
        </p:blipFill>
        <p:spPr bwMode="auto">
          <a:xfrm>
            <a:off x="2895600" y="3581400"/>
            <a:ext cx="5467215" cy="302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8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Beam Welding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28</a:t>
            </a:fld>
            <a:endParaRPr lang="en-US" sz="1400" dirty="0">
              <a:latin typeface="Times New Roman" pitchFamily="18" charset="0"/>
            </a:endParaRPr>
          </a:p>
        </p:txBody>
      </p:sp>
      <p:pic>
        <p:nvPicPr>
          <p:cNvPr id="7170" name="Picture 2" descr="N:\Project Engineering\00 CLOSED PROJECTS\10-0026 STTR Phase II 400 MHz Crabbing Cavity LHC\Pictures\ebw\100_6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56" y="1124974"/>
            <a:ext cx="7301887" cy="54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1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100 Cleanroom Cert.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11" y="1124974"/>
            <a:ext cx="4231776" cy="5476415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29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N:\Project Engineering\13-0017 400 MHz Crab Cryomodule for LHC (Phase II)\Presentations\12-0046 Pictures\picture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51" y="1532467"/>
            <a:ext cx="5812698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Double Quarter Wave Cavity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/>
        <p:txBody>
          <a:bodyPr anchor="b"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3</a:t>
            </a:fld>
            <a:endParaRPr lang="en-US" sz="1400" dirty="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1431" y="6019799"/>
            <a:ext cx="2281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BNL 400MHz DQW Cavity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100 Cleanroom </a:t>
            </a:r>
            <a:br>
              <a:rPr lang="en-US" dirty="0" smtClean="0"/>
            </a:br>
            <a:r>
              <a:rPr lang="en-US" dirty="0" smtClean="0"/>
              <a:t>Particle 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30</a:t>
            </a:fld>
            <a:endParaRPr lang="en-US" sz="1400" dirty="0">
              <a:latin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066800"/>
            <a:ext cx="39100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2" y="1219200"/>
            <a:ext cx="4177798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63000" y="6492875"/>
            <a:ext cx="381000" cy="365125"/>
          </a:xfrm>
        </p:spPr>
        <p:txBody>
          <a:bodyPr anchor="b"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31</a:t>
            </a:fld>
            <a:endParaRPr lang="en-US" sz="1400" dirty="0">
              <a:latin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405464"/>
              </p:ext>
            </p:extLst>
          </p:nvPr>
        </p:nvGraphicFramePr>
        <p:xfrm>
          <a:off x="1295400" y="1395413"/>
          <a:ext cx="6555497" cy="477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Worksheet" r:id="rId3" imgW="5581541" imgH="4067265" progId="Excel.Sheet.12">
                  <p:embed/>
                </p:oleObj>
              </mc:Choice>
              <mc:Fallback>
                <p:oleObj name="Worksheet" r:id="rId3" imgW="5581541" imgH="40672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395413"/>
                        <a:ext cx="6555497" cy="477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3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Niowave</a:t>
            </a:r>
          </a:p>
          <a:p>
            <a:pPr lvl="1"/>
            <a:r>
              <a:rPr lang="en-US" sz="2400" dirty="0" smtClean="0"/>
              <a:t>……</a:t>
            </a:r>
          </a:p>
          <a:p>
            <a:r>
              <a:rPr lang="en-US" sz="2800" dirty="0" smtClean="0"/>
              <a:t>BNL</a:t>
            </a:r>
          </a:p>
          <a:p>
            <a:pPr lvl="1"/>
            <a:r>
              <a:rPr lang="en-US" sz="2400" dirty="0" smtClean="0"/>
              <a:t>……</a:t>
            </a:r>
          </a:p>
          <a:p>
            <a:r>
              <a:rPr lang="en-US" sz="2800" dirty="0" err="1" smtClean="0"/>
              <a:t>Jlab</a:t>
            </a:r>
            <a:endParaRPr lang="en-US" sz="2800" dirty="0"/>
          </a:p>
          <a:p>
            <a:pPr lvl="1"/>
            <a:r>
              <a:rPr lang="en-US" sz="2400" dirty="0" smtClean="0"/>
              <a:t>……</a:t>
            </a:r>
          </a:p>
          <a:p>
            <a:r>
              <a:rPr lang="en-US" sz="2800" dirty="0" smtClean="0"/>
              <a:t>DOE</a:t>
            </a:r>
          </a:p>
          <a:p>
            <a:pPr lvl="1"/>
            <a:r>
              <a:rPr lang="en-US" sz="2400" dirty="0" smtClean="0"/>
              <a:t>……</a:t>
            </a:r>
          </a:p>
          <a:p>
            <a:r>
              <a:rPr lang="en-US" sz="2800" dirty="0" smtClean="0"/>
              <a:t>CERN</a:t>
            </a:r>
          </a:p>
          <a:p>
            <a:pPr lvl="1"/>
            <a:r>
              <a:rPr lang="en-US" sz="2400" dirty="0" smtClean="0"/>
              <a:t>……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 anchor="b"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32</a:t>
            </a:fld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N:\Project Engineering\13-0017 400 MHz Crab Cryomodule for LHC (Phase II)\Presentations\12-0046 Pictures\100_6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87598"/>
            <a:ext cx="4030136" cy="30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RF Dipole Cavity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/>
        <p:txBody>
          <a:bodyPr anchor="b"/>
          <a:lstStyle/>
          <a:p>
            <a:fld id="{AEF2B1D1-B79F-47EC-8E99-5CE024BCA9FF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102423"/>
            <a:ext cx="410633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ODU 400 MHz </a:t>
            </a:r>
            <a:r>
              <a:rPr lang="en-US" sz="1400" dirty="0">
                <a:solidFill>
                  <a:srgbClr val="000000"/>
                </a:solidFill>
              </a:rPr>
              <a:t>RF Dipole </a:t>
            </a:r>
            <a:r>
              <a:rPr lang="en-US" sz="1400" dirty="0" smtClean="0">
                <a:solidFill>
                  <a:srgbClr val="000000"/>
                </a:solidFill>
              </a:rPr>
              <a:t>Cavity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6146" name="Picture 2" descr="N:\Project Engineering\00 CLOSED PROJECTS\11-0025 750 MHz Crab Crossing for EIC--STTR PHASE II\pictures\pre-ebw\DSC07406.AR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947" y="2387598"/>
            <a:ext cx="4802278" cy="27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36947" y="5102423"/>
            <a:ext cx="480227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JLab</a:t>
            </a:r>
            <a:r>
              <a:rPr lang="en-US" sz="1400" dirty="0" smtClean="0">
                <a:solidFill>
                  <a:srgbClr val="000000"/>
                </a:solidFill>
              </a:rPr>
              <a:t> 750 MHz RF Dipole Cavity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4 Bar Cavity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/>
        <p:txBody>
          <a:bodyPr anchor="b"/>
          <a:lstStyle/>
          <a:p>
            <a:fld id="{AEF2B1D1-B79F-47EC-8E99-5CE024BCA9FF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0814" y="3429000"/>
            <a:ext cx="3508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Add picture of 4 Rod Cavity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7170" name="Picture 2" descr="N:\Project Engineering\00 CLOSED PROJECTS\11-0054 400 MHz Daresbury Crab Cavity\pix\cavity\DSC07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7" y="1168758"/>
            <a:ext cx="8271086" cy="553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1168758"/>
            <a:ext cx="3144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Daresbury</a:t>
            </a:r>
            <a:r>
              <a:rPr lang="en-US" dirty="0" smtClean="0"/>
              <a:t> 4 Bar Crab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4 Bar Cavity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/>
        <p:txBody>
          <a:bodyPr anchor="b"/>
          <a:lstStyle/>
          <a:p>
            <a:fld id="{AEF2B1D1-B79F-47EC-8E99-5CE024BCA9FF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194" name="Picture 2" descr="N:\Project Engineering\00 CLOSED PROJECTS\11-0054 400 MHz Daresbury Crab Cavity\pix\cavity\DSC07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4"/>
            <a:ext cx="7410450" cy="541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51332" y="1258669"/>
            <a:ext cx="31449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Daresbury</a:t>
            </a:r>
            <a:r>
              <a:rPr lang="en-US" dirty="0" smtClean="0"/>
              <a:t> 4 Bar Crab Cavity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4" t="4763" r="8750" b="3593"/>
          <a:stretch/>
        </p:blipFill>
        <p:spPr>
          <a:xfrm>
            <a:off x="1573274" y="1054403"/>
            <a:ext cx="5981700" cy="542226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DQW Project Scope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492875"/>
            <a:ext cx="533400" cy="365125"/>
          </a:xfrm>
        </p:spPr>
        <p:txBody>
          <a:bodyPr anchor="b"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7</a:t>
            </a:fld>
            <a:endParaRPr lang="en-US" sz="14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64" y="4963561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DQW Cavity</a:t>
            </a:r>
            <a:endParaRPr lang="en-US" sz="1400" dirty="0"/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 flipV="1">
            <a:off x="1903680" y="4963561"/>
            <a:ext cx="1753920" cy="1538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5144" y="6166061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Helium</a:t>
            </a:r>
          </a:p>
          <a:p>
            <a:pPr algn="ctr"/>
            <a:r>
              <a:rPr lang="en-US" sz="1400" dirty="0" smtClean="0"/>
              <a:t>Jacket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562600" y="2214265"/>
            <a:ext cx="644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Tuner</a:t>
            </a:r>
            <a:endParaRPr lang="en-US" sz="1400" dirty="0"/>
          </a:p>
        </p:txBody>
      </p:sp>
      <p:cxnSp>
        <p:nvCxnSpPr>
          <p:cNvPr id="36" name="Straight Arrow Connector 35"/>
          <p:cNvCxnSpPr>
            <a:stCxn id="33" idx="1"/>
          </p:cNvCxnSpPr>
          <p:nvPr/>
        </p:nvCxnSpPr>
        <p:spPr>
          <a:xfrm flipH="1">
            <a:off x="4724400" y="2368154"/>
            <a:ext cx="838200" cy="9084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1" idx="1"/>
          </p:cNvCxnSpPr>
          <p:nvPr/>
        </p:nvCxnSpPr>
        <p:spPr>
          <a:xfrm flipH="1" flipV="1">
            <a:off x="6553200" y="5562600"/>
            <a:ext cx="601944" cy="8650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9166" y="3237755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Pickup Port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1430750" y="3391644"/>
            <a:ext cx="1160050" cy="12081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97074" y="6476667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FPC/HOM </a:t>
            </a:r>
            <a:r>
              <a:rPr lang="en-US" sz="1400" dirty="0" smtClean="0"/>
              <a:t>Ports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flipH="1" flipV="1">
            <a:off x="4010890" y="6186433"/>
            <a:ext cx="1026130" cy="2902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297074" y="5995135"/>
            <a:ext cx="535564" cy="481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0"/>
          </p:cNvCxnSpPr>
          <p:nvPr/>
        </p:nvCxnSpPr>
        <p:spPr>
          <a:xfrm flipH="1" flipV="1">
            <a:off x="4010890" y="2763573"/>
            <a:ext cx="1026130" cy="37130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0"/>
          </p:cNvCxnSpPr>
          <p:nvPr/>
        </p:nvCxnSpPr>
        <p:spPr>
          <a:xfrm flipV="1">
            <a:off x="5037020" y="3068373"/>
            <a:ext cx="878869" cy="34082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9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5" t="11913" r="1250" b="8973"/>
          <a:stretch/>
        </p:blipFill>
        <p:spPr>
          <a:xfrm>
            <a:off x="1609724" y="1371601"/>
            <a:ext cx="6976191" cy="487440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RFD Project Scope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492875"/>
            <a:ext cx="533400" cy="365125"/>
          </a:xfrm>
        </p:spPr>
        <p:txBody>
          <a:bodyPr anchor="b"/>
          <a:lstStyle/>
          <a:p>
            <a:fld id="{AEF2B1D1-B79F-47EC-8E99-5CE024BCA9FF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41" idx="0"/>
          </p:cNvCxnSpPr>
          <p:nvPr/>
        </p:nvCxnSpPr>
        <p:spPr>
          <a:xfrm flipH="1" flipV="1">
            <a:off x="5181600" y="4191000"/>
            <a:ext cx="1425536" cy="15088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72400" y="1673102"/>
            <a:ext cx="99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FPC Port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6248400" y="1826991"/>
            <a:ext cx="1524000" cy="7638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39000" y="4835503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Helium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Jacket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6400800" y="3962400"/>
            <a:ext cx="1209456" cy="8731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56344" y="5699844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RFD Cavity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217712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HOM Port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3" idx="3"/>
          </p:cNvCxnSpPr>
          <p:nvPr/>
        </p:nvCxnSpPr>
        <p:spPr>
          <a:xfrm>
            <a:off x="3962400" y="1371601"/>
            <a:ext cx="1219200" cy="3428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DQW </a:t>
            </a:r>
            <a:r>
              <a:rPr lang="en-US" dirty="0" err="1" smtClean="0"/>
              <a:t>Solidworks</a:t>
            </a:r>
            <a:r>
              <a:rPr lang="en-US" dirty="0" smtClean="0"/>
              <a:t> Model [1]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61424" y="6477000"/>
            <a:ext cx="282575" cy="381000"/>
          </a:xfrm>
        </p:spPr>
        <p:txBody>
          <a:bodyPr anchor="b"/>
          <a:lstStyle/>
          <a:p>
            <a:pPr eaLnBrk="1" hangingPunct="1"/>
            <a:fld id="{AEF2B1D1-B79F-47EC-8E99-5CE024BCA9FF}" type="slidenum">
              <a:rPr lang="en-US" sz="1400" smtClean="0">
                <a:latin typeface="Times New Roman" pitchFamily="18" charset="0"/>
              </a:rPr>
              <a:pPr eaLnBrk="1" hangingPunct="1"/>
              <a:t>9</a:t>
            </a:fld>
            <a:endParaRPr lang="en-US" sz="1400" dirty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3" t="9753" b="2510"/>
          <a:stretch/>
        </p:blipFill>
        <p:spPr>
          <a:xfrm>
            <a:off x="1304925" y="1219200"/>
            <a:ext cx="6819900" cy="549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99"/>
      </a:dk2>
      <a:lt2>
        <a:srgbClr val="80808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0000FF"/>
      </a:hlink>
      <a:folHlink>
        <a:srgbClr val="CECEC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0000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40738</TotalTime>
  <Words>419</Words>
  <Application>Microsoft Office PowerPoint</Application>
  <PresentationFormat>On-screen Show (4:3)</PresentationFormat>
  <Paragraphs>148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2_Default Design</vt:lpstr>
      <vt:lpstr>Custom Design</vt:lpstr>
      <vt:lpstr>1_Default Design</vt:lpstr>
      <vt:lpstr>Worksheet</vt:lpstr>
      <vt:lpstr>PowerPoint Presentation</vt:lpstr>
      <vt:lpstr>Outline</vt:lpstr>
      <vt:lpstr>Double Quarter Wave Cavity</vt:lpstr>
      <vt:lpstr>RF Dipole Cavity</vt:lpstr>
      <vt:lpstr>4 Bar Cavity</vt:lpstr>
      <vt:lpstr>4 Bar Cavity</vt:lpstr>
      <vt:lpstr>DQW Project Scope</vt:lpstr>
      <vt:lpstr>RFD Project Scope</vt:lpstr>
      <vt:lpstr>DQW Solidworks Model [1]</vt:lpstr>
      <vt:lpstr>DQW Exploded Cavity View</vt:lpstr>
      <vt:lpstr>DQW Solidworks Model [2]</vt:lpstr>
      <vt:lpstr>RFD Solidworks Model [1]</vt:lpstr>
      <vt:lpstr>RFD Cavity Exploded View</vt:lpstr>
      <vt:lpstr>RFD Solidworks Model [2]</vt:lpstr>
      <vt:lpstr>Quality Assurance and Documentation Program</vt:lpstr>
      <vt:lpstr>Drawings &amp; Design Procedures</vt:lpstr>
      <vt:lpstr>Shop Print Example</vt:lpstr>
      <vt:lpstr>Engineering Change Notice</vt:lpstr>
      <vt:lpstr>Material Certifications</vt:lpstr>
      <vt:lpstr>Manufacturing Procedures</vt:lpstr>
      <vt:lpstr>Process Sheet Example</vt:lpstr>
      <vt:lpstr>Weld Matrix Example</vt:lpstr>
      <vt:lpstr>Weld Data Sheet Example</vt:lpstr>
      <vt:lpstr>Example Inspection Results</vt:lpstr>
      <vt:lpstr>Equipment Procedures</vt:lpstr>
      <vt:lpstr>Calibrating Machinery</vt:lpstr>
      <vt:lpstr>Measuring Equipment</vt:lpstr>
      <vt:lpstr>Electron Beam Welding</vt:lpstr>
      <vt:lpstr>Class 100 Cleanroom Cert.</vt:lpstr>
      <vt:lpstr>Class 100 Cleanroom  Particle Count</vt:lpstr>
      <vt:lpstr>Schedule</vt:lpstr>
      <vt:lpstr>Action Items</vt:lpstr>
    </vt:vector>
  </TitlesOfParts>
  <Company>NSCL - 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NIOWAVE, INC. Terry L. Grimm</dc:title>
  <dc:creator>NSCL</dc:creator>
  <cp:lastModifiedBy>Webex</cp:lastModifiedBy>
  <cp:revision>1401</cp:revision>
  <cp:lastPrinted>2014-04-28T14:25:12Z</cp:lastPrinted>
  <dcterms:created xsi:type="dcterms:W3CDTF">2006-05-23T20:30:33Z</dcterms:created>
  <dcterms:modified xsi:type="dcterms:W3CDTF">2014-05-02T15:47:05Z</dcterms:modified>
</cp:coreProperties>
</file>