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2" r:id="rId1"/>
  </p:sldMasterIdLst>
  <p:notesMasterIdLst>
    <p:notesMasterId r:id="rId40"/>
  </p:notesMasterIdLst>
  <p:handoutMasterIdLst>
    <p:handoutMasterId r:id="rId41"/>
  </p:handoutMasterIdLst>
  <p:sldIdLst>
    <p:sldId id="1200" r:id="rId2"/>
    <p:sldId id="1195" r:id="rId3"/>
    <p:sldId id="1227" r:id="rId4"/>
    <p:sldId id="1238" r:id="rId5"/>
    <p:sldId id="1239" r:id="rId6"/>
    <p:sldId id="1240" r:id="rId7"/>
    <p:sldId id="1194" r:id="rId8"/>
    <p:sldId id="1242" r:id="rId9"/>
    <p:sldId id="1243" r:id="rId10"/>
    <p:sldId id="1203" r:id="rId11"/>
    <p:sldId id="1224" r:id="rId12"/>
    <p:sldId id="1256" r:id="rId13"/>
    <p:sldId id="1188" r:id="rId14"/>
    <p:sldId id="1206" r:id="rId15"/>
    <p:sldId id="1204" r:id="rId16"/>
    <p:sldId id="1205" r:id="rId17"/>
    <p:sldId id="1192" r:id="rId18"/>
    <p:sldId id="1220" r:id="rId19"/>
    <p:sldId id="1229" r:id="rId20"/>
    <p:sldId id="1230" r:id="rId21"/>
    <p:sldId id="1228" r:id="rId22"/>
    <p:sldId id="1234" r:id="rId23"/>
    <p:sldId id="1236" r:id="rId24"/>
    <p:sldId id="1245" r:id="rId25"/>
    <p:sldId id="1189" r:id="rId26"/>
    <p:sldId id="1208" r:id="rId27"/>
    <p:sldId id="1202" r:id="rId28"/>
    <p:sldId id="1201" r:id="rId29"/>
    <p:sldId id="1246" r:id="rId30"/>
    <p:sldId id="1257" r:id="rId31"/>
    <p:sldId id="1253" r:id="rId32"/>
    <p:sldId id="1254" r:id="rId33"/>
    <p:sldId id="1255" r:id="rId34"/>
    <p:sldId id="1249" r:id="rId35"/>
    <p:sldId id="1250" r:id="rId36"/>
    <p:sldId id="1251" r:id="rId37"/>
    <p:sldId id="1252" r:id="rId38"/>
    <p:sldId id="1258" r:id="rId39"/>
  </p:sldIdLst>
  <p:sldSz cx="9144000" cy="6858000" type="screen4x3"/>
  <p:notesSz cx="6858000" cy="9296400"/>
  <p:custShowLst>
    <p:custShow name="Custom Show 1" id="0">
      <p:sldLst/>
    </p:custShow>
  </p:custShow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an A. Hoffer" initials="DAH"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0033CC"/>
    <a:srgbClr val="FFFF66"/>
    <a:srgbClr val="FF3300"/>
    <a:srgbClr val="FF9966"/>
    <a:srgbClr val="003399"/>
    <a:srgbClr val="CECE00"/>
    <a:srgbClr val="3BB408"/>
    <a:srgbClr val="00336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19" autoAdjust="0"/>
    <p:restoredTop sz="87402" autoAdjust="0"/>
  </p:normalViewPr>
  <p:slideViewPr>
    <p:cSldViewPr snapToGrid="0">
      <p:cViewPr>
        <p:scale>
          <a:sx n="90" d="100"/>
          <a:sy n="90" d="100"/>
        </p:scale>
        <p:origin x="-110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notesViewPr>
    <p:cSldViewPr snapToGrid="0">
      <p:cViewPr varScale="1">
        <p:scale>
          <a:sx n="93" d="100"/>
          <a:sy n="93" d="100"/>
        </p:scale>
        <p:origin x="-3984" y="-8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6268068" y="8841473"/>
            <a:ext cx="548261" cy="41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3048" tIns="59906" rIns="123048" bIns="59906" anchor="ctr">
            <a:spAutoFit/>
          </a:bodyPr>
          <a:lstStyle/>
          <a:p>
            <a:pPr algn="r" defTabSz="1238494"/>
            <a:fld id="{0C248C74-A1BF-4A9C-97C3-5A5D6B022034}" type="slidenum">
              <a:rPr lang="en-US" sz="1900">
                <a:latin typeface="Arial" charset="0"/>
              </a:rPr>
              <a:pPr algn="r" defTabSz="1238494"/>
              <a:t>‹#›</a:t>
            </a:fld>
            <a:endParaRPr lang="en-US" sz="1900" dirty="0">
              <a:latin typeface="Arial" charset="0"/>
            </a:endParaRPr>
          </a:p>
        </p:txBody>
      </p:sp>
    </p:spTree>
    <p:extLst>
      <p:ext uri="{BB962C8B-B14F-4D97-AF65-F5344CB8AC3E}">
        <p14:creationId xmlns:p14="http://schemas.microsoft.com/office/powerpoint/2010/main" val="2125928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3805" y="4414561"/>
            <a:ext cx="5030391" cy="4185533"/>
          </a:xfrm>
          <a:prstGeom prst="rect">
            <a:avLst/>
          </a:prstGeom>
          <a:noFill/>
          <a:ln w="12700">
            <a:noFill/>
            <a:miter lim="800000"/>
            <a:headEnd/>
            <a:tailEnd/>
          </a:ln>
          <a:effectLst/>
        </p:spPr>
        <p:txBody>
          <a:bodyPr vert="horz" wrap="square" lIns="123048" tIns="59906" rIns="123048" bIns="59906"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323" name="Rectangle 3"/>
          <p:cNvSpPr>
            <a:spLocks noGrp="1" noRot="1" noChangeAspect="1" noChangeArrowheads="1" noTextEdit="1"/>
          </p:cNvSpPr>
          <p:nvPr>
            <p:ph type="sldImg" idx="2"/>
          </p:nvPr>
        </p:nvSpPr>
        <p:spPr bwMode="auto">
          <a:xfrm>
            <a:off x="1112838" y="701675"/>
            <a:ext cx="4632325" cy="34750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4"/>
          <p:cNvSpPr>
            <a:spLocks noChangeArrowheads="1"/>
          </p:cNvSpPr>
          <p:nvPr/>
        </p:nvSpPr>
        <p:spPr bwMode="auto">
          <a:xfrm>
            <a:off x="6268068" y="8841473"/>
            <a:ext cx="548261" cy="41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3048" tIns="59906" rIns="123048" bIns="59906" anchor="ctr">
            <a:spAutoFit/>
          </a:bodyPr>
          <a:lstStyle/>
          <a:p>
            <a:pPr algn="r" defTabSz="1238494"/>
            <a:fld id="{E7B1BAEA-71C4-45DD-B483-2339FDD29BB8}" type="slidenum">
              <a:rPr lang="en-US" sz="1900">
                <a:latin typeface="Arial" charset="0"/>
              </a:rPr>
              <a:pPr algn="r" defTabSz="1238494"/>
              <a:t>‹#›</a:t>
            </a:fld>
            <a:endParaRPr lang="en-US" sz="1900" dirty="0">
              <a:latin typeface="Arial" charset="0"/>
            </a:endParaRPr>
          </a:p>
        </p:txBody>
      </p:sp>
    </p:spTree>
    <p:extLst>
      <p:ext uri="{BB962C8B-B14F-4D97-AF65-F5344CB8AC3E}">
        <p14:creationId xmlns:p14="http://schemas.microsoft.com/office/powerpoint/2010/main" val="3788698085"/>
      </p:ext>
    </p:extLst>
  </p:cSld>
  <p:clrMap bg1="lt1" tx1="dk1" bg2="lt2" tx2="dk2" accent1="accent1" accent2="accent2" accent3="accent3" accent4="accent4" accent5="accent5" accent6="accent6" hlink="hlink" folHlink="folHlink"/>
  <p:notesStyle>
    <a:lvl1pPr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1pPr>
    <a:lvl2pPr marL="608013"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2pPr>
    <a:lvl3pPr marL="1216025"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3pPr>
    <a:lvl4pPr marL="1824038"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4pPr>
    <a:lvl5pPr marL="2432050"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Limited helium volume</a:t>
            </a:r>
            <a:endParaRPr lang="en-US" dirty="0"/>
          </a:p>
        </p:txBody>
      </p:sp>
    </p:spTree>
    <p:extLst>
      <p:ext uri="{BB962C8B-B14F-4D97-AF65-F5344CB8AC3E}">
        <p14:creationId xmlns:p14="http://schemas.microsoft.com/office/powerpoint/2010/main" val="3361632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smtClean="0"/>
              <a:t>Piezo</a:t>
            </a:r>
            <a:r>
              <a:rPr lang="es-ES" dirty="0" smtClean="0"/>
              <a:t> </a:t>
            </a:r>
            <a:r>
              <a:rPr lang="es-ES" dirty="0" err="1" smtClean="0"/>
              <a:t>tuning</a:t>
            </a:r>
            <a:r>
              <a:rPr lang="es-ES" baseline="0" dirty="0" smtClean="0"/>
              <a:t> </a:t>
            </a:r>
            <a:r>
              <a:rPr lang="es-ES" baseline="0" dirty="0" err="1" smtClean="0"/>
              <a:t>system</a:t>
            </a:r>
            <a:r>
              <a:rPr lang="es-ES" baseline="0" dirty="0" smtClean="0"/>
              <a:t> </a:t>
            </a:r>
            <a:r>
              <a:rPr lang="es-ES" baseline="0" dirty="0" err="1" smtClean="0"/>
              <a:t>could</a:t>
            </a:r>
            <a:r>
              <a:rPr lang="es-ES" baseline="0" dirty="0" smtClean="0"/>
              <a:t> be </a:t>
            </a:r>
            <a:r>
              <a:rPr lang="es-ES" baseline="0" dirty="0" err="1" smtClean="0"/>
              <a:t>preloaded</a:t>
            </a:r>
            <a:r>
              <a:rPr lang="es-ES" baseline="0" dirty="0" smtClean="0"/>
              <a:t> </a:t>
            </a:r>
            <a:r>
              <a:rPr lang="es-ES" baseline="0" dirty="0" err="1" smtClean="0"/>
              <a:t>during</a:t>
            </a:r>
            <a:r>
              <a:rPr lang="es-ES" baseline="0" dirty="0" smtClean="0"/>
              <a:t> </a:t>
            </a:r>
            <a:r>
              <a:rPr lang="es-ES" baseline="0" dirty="0" err="1" smtClean="0"/>
              <a:t>assembly</a:t>
            </a:r>
            <a:r>
              <a:rPr lang="es-ES" baseline="0" dirty="0" smtClean="0"/>
              <a:t>. </a:t>
            </a:r>
          </a:p>
          <a:p>
            <a:r>
              <a:rPr lang="en-US" sz="1600" kern="1200" dirty="0" smtClean="0">
                <a:solidFill>
                  <a:schemeClr val="tx1"/>
                </a:solidFill>
                <a:effectLst/>
                <a:latin typeface="Arial" pitchFamily="34" charset="0"/>
                <a:ea typeface="+mn-ea"/>
                <a:cs typeface="+mn-cs"/>
              </a:rPr>
              <a:t>- 1000 micro-steps or better for the motor</a:t>
            </a:r>
          </a:p>
          <a:p>
            <a:r>
              <a:rPr lang="en-US" sz="1600" kern="1200" dirty="0" smtClean="0">
                <a:solidFill>
                  <a:schemeClr val="tx1"/>
                </a:solidFill>
                <a:effectLst/>
                <a:latin typeface="Arial" pitchFamily="34" charset="0"/>
                <a:ea typeface="+mn-ea"/>
                <a:cs typeface="+mn-cs"/>
              </a:rPr>
              <a:t>- 160 reduction factor for the harmonic gearbox</a:t>
            </a:r>
          </a:p>
          <a:p>
            <a:pPr marL="285750" indent="-285750">
              <a:buFontTx/>
              <a:buChar char="-"/>
            </a:pPr>
            <a:r>
              <a:rPr lang="en-US" sz="1600" kern="1200" dirty="0" smtClean="0">
                <a:solidFill>
                  <a:schemeClr val="tx1"/>
                </a:solidFill>
                <a:effectLst/>
                <a:latin typeface="Arial" pitchFamily="34" charset="0"/>
                <a:ea typeface="+mn-ea"/>
                <a:cs typeface="+mn-cs"/>
              </a:rPr>
              <a:t>1mm displacement per turn for the roller screw</a:t>
            </a:r>
          </a:p>
          <a:p>
            <a:r>
              <a:rPr lang="en-US" sz="1600" kern="1200" dirty="0" smtClean="0">
                <a:solidFill>
                  <a:schemeClr val="tx1"/>
                </a:solidFill>
                <a:effectLst/>
                <a:latin typeface="Arial" pitchFamily="34" charset="0"/>
                <a:ea typeface="+mn-ea"/>
                <a:cs typeface="+mn-cs"/>
              </a:rPr>
              <a:t>which gives an expected resolution of better than 0.01 micron. We will have to test it to validate it.</a:t>
            </a:r>
          </a:p>
          <a:p>
            <a:r>
              <a:rPr lang="en-US" sz="1600" kern="1200" dirty="0" smtClean="0">
                <a:solidFill>
                  <a:schemeClr val="tx1"/>
                </a:solidFill>
                <a:effectLst/>
                <a:latin typeface="Arial" pitchFamily="34" charset="0"/>
                <a:ea typeface="+mn-ea"/>
                <a:cs typeface="+mn-cs"/>
              </a:rPr>
              <a:t>The range of the mechanism with the motor is of several mm. The range of the </a:t>
            </a:r>
            <a:r>
              <a:rPr lang="en-US" sz="1600" kern="1200" dirty="0" err="1" smtClean="0">
                <a:solidFill>
                  <a:schemeClr val="tx1"/>
                </a:solidFill>
                <a:effectLst/>
                <a:latin typeface="Arial" pitchFamily="34" charset="0"/>
                <a:ea typeface="+mn-ea"/>
                <a:cs typeface="+mn-cs"/>
              </a:rPr>
              <a:t>piezo</a:t>
            </a:r>
            <a:r>
              <a:rPr lang="en-US" sz="1600" kern="1200" dirty="0" smtClean="0">
                <a:solidFill>
                  <a:schemeClr val="tx1"/>
                </a:solidFill>
                <a:effectLst/>
                <a:latin typeface="Arial" pitchFamily="34" charset="0"/>
                <a:ea typeface="+mn-ea"/>
                <a:cs typeface="+mn-cs"/>
              </a:rPr>
              <a:t> is in the order of 30 microns (</a:t>
            </a:r>
            <a:r>
              <a:rPr lang="en-US" sz="1600" kern="1200" dirty="0" err="1" smtClean="0">
                <a:solidFill>
                  <a:schemeClr val="tx1"/>
                </a:solidFill>
                <a:effectLst/>
                <a:latin typeface="Arial" pitchFamily="34" charset="0"/>
                <a:ea typeface="+mn-ea"/>
                <a:cs typeface="+mn-cs"/>
              </a:rPr>
              <a:t>piezo</a:t>
            </a:r>
            <a:r>
              <a:rPr lang="en-US" sz="1600" kern="1200" dirty="0" smtClean="0">
                <a:solidFill>
                  <a:schemeClr val="tx1"/>
                </a:solidFill>
                <a:effectLst/>
                <a:latin typeface="Arial" pitchFamily="34" charset="0"/>
                <a:ea typeface="+mn-ea"/>
                <a:cs typeface="+mn-cs"/>
              </a:rPr>
              <a:t> with "infinitely" small resolution).</a:t>
            </a:r>
          </a:p>
          <a:p>
            <a:pPr marL="0" indent="0">
              <a:buFontTx/>
              <a:buNone/>
            </a:pPr>
            <a:endParaRPr lang="en-US" sz="1600" kern="1200" dirty="0" smtClean="0">
              <a:solidFill>
                <a:schemeClr val="tx1"/>
              </a:solidFill>
              <a:effectLst/>
              <a:latin typeface="Arial" pitchFamily="34" charset="0"/>
              <a:ea typeface="+mn-ea"/>
              <a:cs typeface="+mn-cs"/>
            </a:endParaRPr>
          </a:p>
          <a:p>
            <a:endParaRPr lang="en-GB" dirty="0"/>
          </a:p>
        </p:txBody>
      </p:sp>
    </p:spTree>
    <p:extLst>
      <p:ext uri="{BB962C8B-B14F-4D97-AF65-F5344CB8AC3E}">
        <p14:creationId xmlns:p14="http://schemas.microsoft.com/office/powerpoint/2010/main" val="608251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Lorentz detuning: -3.465 kHz/10J (nominal operation)</a:t>
            </a:r>
          </a:p>
          <a:p>
            <a:pPr marL="0" marR="0" indent="0" algn="l" defTabSz="1216025" rtl="0" eaLnBrk="0" fontAlgn="base" latinLnBrk="0" hangingPunct="0">
              <a:lnSpc>
                <a:spcPct val="100000"/>
              </a:lnSpc>
              <a:spcBef>
                <a:spcPct val="30000"/>
              </a:spcBef>
              <a:spcAft>
                <a:spcPct val="0"/>
              </a:spcAft>
              <a:buClrTx/>
              <a:buSzTx/>
              <a:buFontTx/>
              <a:buNone/>
              <a:tabLst/>
              <a:defRPr/>
            </a:pPr>
            <a:r>
              <a:rPr lang="es-ES" dirty="0" err="1" smtClean="0"/>
              <a:t>Piezo</a:t>
            </a:r>
            <a:r>
              <a:rPr lang="es-ES" dirty="0" smtClean="0"/>
              <a:t> </a:t>
            </a:r>
            <a:r>
              <a:rPr lang="es-ES" dirty="0" err="1" smtClean="0"/>
              <a:t>tuning</a:t>
            </a:r>
            <a:r>
              <a:rPr lang="es-ES" baseline="0" dirty="0" smtClean="0"/>
              <a:t> </a:t>
            </a:r>
            <a:r>
              <a:rPr lang="es-ES" baseline="0" dirty="0" err="1" smtClean="0"/>
              <a:t>system</a:t>
            </a:r>
            <a:r>
              <a:rPr lang="es-ES" baseline="0" dirty="0" smtClean="0"/>
              <a:t> </a:t>
            </a:r>
            <a:r>
              <a:rPr lang="es-ES" baseline="0" dirty="0" err="1" smtClean="0"/>
              <a:t>could</a:t>
            </a:r>
            <a:r>
              <a:rPr lang="es-ES" baseline="0" dirty="0" smtClean="0"/>
              <a:t> be </a:t>
            </a:r>
            <a:r>
              <a:rPr lang="es-ES" baseline="0" dirty="0" err="1" smtClean="0"/>
              <a:t>preloaded</a:t>
            </a:r>
            <a:r>
              <a:rPr lang="es-ES" baseline="0" dirty="0" smtClean="0"/>
              <a:t> </a:t>
            </a:r>
            <a:r>
              <a:rPr lang="es-ES" baseline="0" dirty="0" err="1" smtClean="0"/>
              <a:t>during</a:t>
            </a:r>
            <a:r>
              <a:rPr lang="es-ES" baseline="0" dirty="0" smtClean="0"/>
              <a:t> </a:t>
            </a:r>
            <a:r>
              <a:rPr lang="es-ES" baseline="0" dirty="0" err="1" smtClean="0"/>
              <a:t>assembly</a:t>
            </a:r>
            <a:r>
              <a:rPr lang="es-ES" baseline="0" dirty="0" smtClean="0"/>
              <a:t>. </a:t>
            </a:r>
            <a:endParaRPr lang="en-GB" dirty="0" smtClean="0"/>
          </a:p>
          <a:p>
            <a:endParaRPr lang="en-US" dirty="0"/>
          </a:p>
        </p:txBody>
      </p:sp>
    </p:spTree>
    <p:extLst>
      <p:ext uri="{BB962C8B-B14F-4D97-AF65-F5344CB8AC3E}">
        <p14:creationId xmlns:p14="http://schemas.microsoft.com/office/powerpoint/2010/main" val="616381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HOM: </a:t>
            </a:r>
            <a:r>
              <a:rPr lang="en-US" dirty="0" err="1" smtClean="0"/>
              <a:t>NbTi</a:t>
            </a:r>
            <a:r>
              <a:rPr lang="en-US" dirty="0" smtClean="0"/>
              <a:t> flange welded to Ti adaptor and </a:t>
            </a:r>
            <a:r>
              <a:rPr lang="en-US" dirty="0" err="1" smtClean="0"/>
              <a:t>Nb</a:t>
            </a:r>
            <a:r>
              <a:rPr lang="en-US" dirty="0" smtClean="0"/>
              <a:t> tube</a:t>
            </a:r>
            <a:endParaRPr lang="en-US" dirty="0"/>
          </a:p>
        </p:txBody>
      </p:sp>
    </p:spTree>
    <p:extLst>
      <p:ext uri="{BB962C8B-B14F-4D97-AF65-F5344CB8AC3E}">
        <p14:creationId xmlns:p14="http://schemas.microsoft.com/office/powerpoint/2010/main" val="2916467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Grade 2 titanium</a:t>
            </a:r>
          </a:p>
          <a:p>
            <a:r>
              <a:rPr lang="en-US" dirty="0" smtClean="0">
                <a:solidFill>
                  <a:srgbClr val="FF0000"/>
                </a:solidFill>
              </a:rPr>
              <a:t>Which is the material for adjacent beam pipe???</a:t>
            </a:r>
            <a:endParaRPr lang="en-GB" dirty="0"/>
          </a:p>
        </p:txBody>
      </p:sp>
    </p:spTree>
    <p:extLst>
      <p:ext uri="{BB962C8B-B14F-4D97-AF65-F5344CB8AC3E}">
        <p14:creationId xmlns:p14="http://schemas.microsoft.com/office/powerpoint/2010/main" val="258681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latin typeface="Century Gothic" pitchFamily="34" charset="0"/>
              </a:rPr>
              <a:t>Due to the unbalance in ports connected to each of the conductors, the stiffness of the cavity is not the same for both sides. Since the force is symmetrical, the deformation is not. This is why we see a small difference of 0.12mm between conductors.</a:t>
            </a:r>
          </a:p>
          <a:p>
            <a:r>
              <a:rPr lang="en-GB" sz="1600" dirty="0" smtClean="0">
                <a:latin typeface="Century Gothic" pitchFamily="34" charset="0"/>
              </a:rPr>
              <a:t>Gravity can compensate this effect by unbalancing the forces (would result in more deformation on the top inner conductor).</a:t>
            </a:r>
          </a:p>
          <a:p>
            <a:endParaRPr lang="en-GB" dirty="0"/>
          </a:p>
        </p:txBody>
      </p:sp>
    </p:spTree>
    <p:extLst>
      <p:ext uri="{BB962C8B-B14F-4D97-AF65-F5344CB8AC3E}">
        <p14:creationId xmlns:p14="http://schemas.microsoft.com/office/powerpoint/2010/main" val="1031017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Long Island Blue Claw Crab</a:t>
            </a:r>
          </a:p>
          <a:p>
            <a:r>
              <a:rPr lang="en-US" dirty="0" smtClean="0">
                <a:effectLst/>
              </a:rPr>
              <a:t>European Green Crab.</a:t>
            </a:r>
          </a:p>
          <a:p>
            <a:pPr marL="0" marR="0" indent="0" algn="l" defTabSz="1216025" rtl="0" eaLnBrk="0" fontAlgn="base" latinLnBrk="0" hangingPunct="0">
              <a:lnSpc>
                <a:spcPct val="100000"/>
              </a:lnSpc>
              <a:spcBef>
                <a:spcPct val="30000"/>
              </a:spcBef>
              <a:spcAft>
                <a:spcPct val="0"/>
              </a:spcAft>
              <a:buClrTx/>
              <a:buSzTx/>
              <a:buFontTx/>
              <a:buNone/>
              <a:tabLst/>
              <a:defRPr/>
            </a:pPr>
            <a:r>
              <a:rPr lang="en-US" dirty="0" smtClean="0">
                <a:effectLst/>
              </a:rPr>
              <a:t>Graceful Kelp Crab, </a:t>
            </a:r>
            <a:r>
              <a:rPr lang="en-US" dirty="0" err="1" smtClean="0">
                <a:effectLst/>
              </a:rPr>
              <a:t>Pugettia</a:t>
            </a:r>
            <a:r>
              <a:rPr lang="en-US" dirty="0" smtClean="0">
                <a:effectLst/>
              </a:rPr>
              <a:t> </a:t>
            </a:r>
            <a:r>
              <a:rPr lang="en-US" dirty="0" err="1" smtClean="0">
                <a:effectLst/>
              </a:rPr>
              <a:t>gracilis</a:t>
            </a:r>
            <a:r>
              <a:rPr lang="en-US" dirty="0" smtClean="0">
                <a:effectLst/>
              </a:rPr>
              <a:t> (shell with large lateral teeth; found only from the Aleutian Islands to Monterey, California.</a:t>
            </a:r>
          </a:p>
          <a:p>
            <a:endParaRPr lang="en-US" dirty="0"/>
          </a:p>
        </p:txBody>
      </p:sp>
    </p:spTree>
    <p:extLst>
      <p:ext uri="{BB962C8B-B14F-4D97-AF65-F5344CB8AC3E}">
        <p14:creationId xmlns:p14="http://schemas.microsoft.com/office/powerpoint/2010/main" val="2627652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Crab integration</a:t>
            </a:r>
            <a:endParaRPr lang="en-US" dirty="0"/>
          </a:p>
        </p:txBody>
      </p:sp>
    </p:spTree>
    <p:extLst>
      <p:ext uri="{BB962C8B-B14F-4D97-AF65-F5344CB8AC3E}">
        <p14:creationId xmlns:p14="http://schemas.microsoft.com/office/powerpoint/2010/main" val="2672530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Arial" pitchFamily="34" charset="0"/>
                <a:ea typeface="+mn-ea"/>
                <a:cs typeface="+mn-cs"/>
              </a:rPr>
              <a:t>El "coarse tuning no </a:t>
            </a:r>
            <a:r>
              <a:rPr lang="en-US" sz="1600" kern="1200" dirty="0" err="1" smtClean="0">
                <a:solidFill>
                  <a:schemeClr val="tx1"/>
                </a:solidFill>
                <a:effectLst/>
                <a:latin typeface="Arial" pitchFamily="34" charset="0"/>
                <a:ea typeface="+mn-ea"/>
                <a:cs typeface="+mn-cs"/>
              </a:rPr>
              <a:t>es</a:t>
            </a:r>
            <a:r>
              <a:rPr lang="en-US" sz="1600" kern="1200" dirty="0" smtClean="0">
                <a:solidFill>
                  <a:schemeClr val="tx1"/>
                </a:solidFill>
                <a:effectLst/>
                <a:latin typeface="Arial" pitchFamily="34" charset="0"/>
                <a:ea typeface="+mn-ea"/>
                <a:cs typeface="+mn-cs"/>
              </a:rPr>
              <a:t> </a:t>
            </a:r>
            <a:r>
              <a:rPr lang="en-US" sz="1600" kern="1200" dirty="0" err="1" smtClean="0">
                <a:solidFill>
                  <a:schemeClr val="tx1"/>
                </a:solidFill>
                <a:effectLst/>
                <a:latin typeface="Arial" pitchFamily="34" charset="0"/>
                <a:ea typeface="+mn-ea"/>
                <a:cs typeface="+mn-cs"/>
              </a:rPr>
              <a:t>simetrico</a:t>
            </a:r>
            <a:r>
              <a:rPr lang="en-US" sz="1600" kern="1200" dirty="0" smtClean="0">
                <a:solidFill>
                  <a:schemeClr val="tx1"/>
                </a:solidFill>
                <a:effectLst/>
                <a:latin typeface="Arial" pitchFamily="34" charset="0"/>
                <a:ea typeface="+mn-ea"/>
                <a:cs typeface="+mn-cs"/>
              </a:rPr>
              <a:t>. El </a:t>
            </a:r>
            <a:r>
              <a:rPr lang="en-US" sz="1600" kern="1200" dirty="0" err="1" smtClean="0">
                <a:solidFill>
                  <a:schemeClr val="tx1"/>
                </a:solidFill>
                <a:effectLst/>
                <a:latin typeface="Arial" pitchFamily="34" charset="0"/>
                <a:ea typeface="+mn-ea"/>
                <a:cs typeface="+mn-cs"/>
              </a:rPr>
              <a:t>sistema</a:t>
            </a:r>
            <a:r>
              <a:rPr lang="en-US" sz="1600" kern="1200" dirty="0" smtClean="0">
                <a:solidFill>
                  <a:schemeClr val="tx1"/>
                </a:solidFill>
                <a:effectLst/>
                <a:latin typeface="Arial" pitchFamily="34" charset="0"/>
                <a:ea typeface="+mn-ea"/>
                <a:cs typeface="+mn-cs"/>
              </a:rPr>
              <a:t> </a:t>
            </a:r>
            <a:r>
              <a:rPr lang="en-US" sz="1600" kern="1200" dirty="0" err="1" smtClean="0">
                <a:solidFill>
                  <a:schemeClr val="tx1"/>
                </a:solidFill>
                <a:effectLst/>
                <a:latin typeface="Arial" pitchFamily="34" charset="0"/>
                <a:ea typeface="+mn-ea"/>
                <a:cs typeface="+mn-cs"/>
              </a:rPr>
              <a:t>actua</a:t>
            </a:r>
            <a:r>
              <a:rPr lang="en-US" sz="1600" kern="1200" dirty="0" smtClean="0">
                <a:solidFill>
                  <a:schemeClr val="tx1"/>
                </a:solidFill>
                <a:effectLst/>
                <a:latin typeface="Arial" pitchFamily="34" charset="0"/>
                <a:ea typeface="+mn-ea"/>
                <a:cs typeface="+mn-cs"/>
              </a:rPr>
              <a:t> </a:t>
            </a:r>
            <a:r>
              <a:rPr lang="en-US" sz="1600" kern="1200" dirty="0" err="1" smtClean="0">
                <a:solidFill>
                  <a:schemeClr val="tx1"/>
                </a:solidFill>
                <a:effectLst/>
                <a:latin typeface="Arial" pitchFamily="34" charset="0"/>
                <a:ea typeface="+mn-ea"/>
                <a:cs typeface="+mn-cs"/>
              </a:rPr>
              <a:t>muy</a:t>
            </a:r>
            <a:r>
              <a:rPr lang="en-US" sz="1600" kern="1200" dirty="0" smtClean="0">
                <a:solidFill>
                  <a:schemeClr val="tx1"/>
                </a:solidFill>
                <a:effectLst/>
                <a:latin typeface="Arial" pitchFamily="34" charset="0"/>
                <a:ea typeface="+mn-ea"/>
                <a:cs typeface="+mn-cs"/>
              </a:rPr>
              <a:t> </a:t>
            </a:r>
            <a:r>
              <a:rPr lang="en-US" sz="1600" kern="1200" dirty="0" err="1" smtClean="0">
                <a:solidFill>
                  <a:schemeClr val="tx1"/>
                </a:solidFill>
                <a:effectLst/>
                <a:latin typeface="Arial" pitchFamily="34" charset="0"/>
                <a:ea typeface="+mn-ea"/>
                <a:cs typeface="+mn-cs"/>
              </a:rPr>
              <a:t>bien</a:t>
            </a:r>
            <a:r>
              <a:rPr lang="en-US" sz="1600" kern="1200" dirty="0" smtClean="0">
                <a:solidFill>
                  <a:schemeClr val="tx1"/>
                </a:solidFill>
                <a:effectLst/>
                <a:latin typeface="Arial" pitchFamily="34" charset="0"/>
                <a:ea typeface="+mn-ea"/>
                <a:cs typeface="+mn-cs"/>
              </a:rPr>
              <a:t> </a:t>
            </a:r>
            <a:r>
              <a:rPr lang="en-US" sz="1600" kern="1200" dirty="0" err="1" smtClean="0">
                <a:solidFill>
                  <a:schemeClr val="tx1"/>
                </a:solidFill>
                <a:effectLst/>
                <a:latin typeface="Arial" pitchFamily="34" charset="0"/>
                <a:ea typeface="+mn-ea"/>
                <a:cs typeface="+mn-cs"/>
              </a:rPr>
              <a:t>como</a:t>
            </a:r>
            <a:r>
              <a:rPr lang="en-US" sz="1600" kern="1200" dirty="0" smtClean="0">
                <a:solidFill>
                  <a:schemeClr val="tx1"/>
                </a:solidFill>
                <a:effectLst/>
                <a:latin typeface="Arial" pitchFamily="34" charset="0"/>
                <a:ea typeface="+mn-ea"/>
                <a:cs typeface="+mn-cs"/>
              </a:rPr>
              <a:t> </a:t>
            </a:r>
            <a:r>
              <a:rPr lang="en-US" sz="1600" kern="1200" dirty="0" err="1" smtClean="0">
                <a:solidFill>
                  <a:schemeClr val="tx1"/>
                </a:solidFill>
                <a:effectLst/>
                <a:latin typeface="Arial" pitchFamily="34" charset="0"/>
                <a:ea typeface="+mn-ea"/>
                <a:cs typeface="+mn-cs"/>
              </a:rPr>
              <a:t>refuerzo</a:t>
            </a:r>
            <a:r>
              <a:rPr lang="en-US" sz="1600" kern="1200" dirty="0" smtClean="0">
                <a:solidFill>
                  <a:schemeClr val="tx1"/>
                </a:solidFill>
                <a:effectLst/>
                <a:latin typeface="Arial" pitchFamily="34" charset="0"/>
                <a:ea typeface="+mn-ea"/>
                <a:cs typeface="+mn-cs"/>
              </a:rPr>
              <a:t> y fine tuning </a:t>
            </a:r>
            <a:r>
              <a:rPr lang="en-US" sz="1600" kern="1200" dirty="0" err="1" smtClean="0">
                <a:solidFill>
                  <a:schemeClr val="tx1"/>
                </a:solidFill>
                <a:effectLst/>
                <a:latin typeface="Arial" pitchFamily="34" charset="0"/>
                <a:ea typeface="+mn-ea"/>
                <a:cs typeface="+mn-cs"/>
              </a:rPr>
              <a:t>pero</a:t>
            </a:r>
            <a:r>
              <a:rPr lang="en-US" sz="1600" kern="1200" dirty="0" smtClean="0">
                <a:solidFill>
                  <a:schemeClr val="tx1"/>
                </a:solidFill>
                <a:effectLst/>
                <a:latin typeface="Arial" pitchFamily="34" charset="0"/>
                <a:ea typeface="+mn-ea"/>
                <a:cs typeface="+mn-cs"/>
              </a:rPr>
              <a:t> a lo </a:t>
            </a:r>
            <a:r>
              <a:rPr lang="en-US" sz="1600" kern="1200" dirty="0" err="1" smtClean="0">
                <a:solidFill>
                  <a:schemeClr val="tx1"/>
                </a:solidFill>
                <a:effectLst/>
                <a:latin typeface="Arial" pitchFamily="34" charset="0"/>
                <a:ea typeface="+mn-ea"/>
                <a:cs typeface="+mn-cs"/>
              </a:rPr>
              <a:t>mejor</a:t>
            </a:r>
            <a:r>
              <a:rPr lang="en-US" sz="1600" kern="1200" dirty="0" smtClean="0">
                <a:solidFill>
                  <a:schemeClr val="tx1"/>
                </a:solidFill>
                <a:effectLst/>
                <a:latin typeface="Arial" pitchFamily="34" charset="0"/>
                <a:ea typeface="+mn-ea"/>
                <a:cs typeface="+mn-cs"/>
              </a:rPr>
              <a:t> para el pre-tuning </a:t>
            </a:r>
            <a:r>
              <a:rPr lang="en-US" sz="1600" kern="1200" dirty="0" err="1" smtClean="0">
                <a:solidFill>
                  <a:schemeClr val="tx1"/>
                </a:solidFill>
                <a:effectLst/>
                <a:latin typeface="Arial" pitchFamily="34" charset="0"/>
                <a:ea typeface="+mn-ea"/>
                <a:cs typeface="+mn-cs"/>
              </a:rPr>
              <a:t>podríamos</a:t>
            </a:r>
            <a:r>
              <a:rPr lang="en-US" sz="1600" kern="1200" dirty="0" smtClean="0">
                <a:solidFill>
                  <a:schemeClr val="tx1"/>
                </a:solidFill>
                <a:effectLst/>
                <a:latin typeface="Arial" pitchFamily="34" charset="0"/>
                <a:ea typeface="+mn-ea"/>
                <a:cs typeface="+mn-cs"/>
              </a:rPr>
              <a:t> </a:t>
            </a:r>
            <a:r>
              <a:rPr lang="en-US" sz="1600" kern="1200" dirty="0" err="1" smtClean="0">
                <a:solidFill>
                  <a:schemeClr val="tx1"/>
                </a:solidFill>
                <a:effectLst/>
                <a:latin typeface="Arial" pitchFamily="34" charset="0"/>
                <a:ea typeface="+mn-ea"/>
                <a:cs typeface="+mn-cs"/>
              </a:rPr>
              <a:t>utilizar</a:t>
            </a:r>
            <a:r>
              <a:rPr lang="en-US" sz="1600" kern="1200" dirty="0" smtClean="0">
                <a:solidFill>
                  <a:schemeClr val="tx1"/>
                </a:solidFill>
                <a:effectLst/>
                <a:latin typeface="Arial" pitchFamily="34" charset="0"/>
                <a:ea typeface="+mn-ea"/>
                <a:cs typeface="+mn-cs"/>
              </a:rPr>
              <a:t> </a:t>
            </a:r>
            <a:r>
              <a:rPr lang="en-US" sz="1600" kern="1200" dirty="0" err="1" smtClean="0">
                <a:solidFill>
                  <a:schemeClr val="tx1"/>
                </a:solidFill>
                <a:effectLst/>
                <a:latin typeface="Arial" pitchFamily="34" charset="0"/>
                <a:ea typeface="+mn-ea"/>
                <a:cs typeface="+mn-cs"/>
              </a:rPr>
              <a:t>esto</a:t>
            </a:r>
            <a:r>
              <a:rPr lang="en-US" sz="1600" kern="1200" dirty="0" smtClean="0">
                <a:solidFill>
                  <a:schemeClr val="tx1"/>
                </a:solidFill>
                <a:effectLst/>
                <a:latin typeface="Arial" pitchFamily="34" charset="0"/>
                <a:ea typeface="+mn-ea"/>
                <a:cs typeface="+mn-cs"/>
              </a:rPr>
              <a:t> con </a:t>
            </a:r>
            <a:r>
              <a:rPr lang="en-US" sz="1600" kern="1200" dirty="0" err="1" smtClean="0">
                <a:solidFill>
                  <a:schemeClr val="tx1"/>
                </a:solidFill>
                <a:effectLst/>
                <a:latin typeface="Arial" pitchFamily="34" charset="0"/>
                <a:ea typeface="+mn-ea"/>
                <a:cs typeface="+mn-cs"/>
              </a:rPr>
              <a:t>poco</a:t>
            </a:r>
            <a:r>
              <a:rPr lang="en-US" sz="1600" kern="1200" dirty="0" smtClean="0">
                <a:solidFill>
                  <a:schemeClr val="tx1"/>
                </a:solidFill>
                <a:effectLst/>
                <a:latin typeface="Arial" pitchFamily="34" charset="0"/>
                <a:ea typeface="+mn-ea"/>
                <a:cs typeface="+mn-cs"/>
              </a:rPr>
              <a:t> range (0.1-0.2 mm).</a:t>
            </a:r>
            <a:endParaRPr lang="en-US" dirty="0"/>
          </a:p>
        </p:txBody>
      </p:sp>
    </p:spTree>
    <p:extLst>
      <p:ext uri="{BB962C8B-B14F-4D97-AF65-F5344CB8AC3E}">
        <p14:creationId xmlns:p14="http://schemas.microsoft.com/office/powerpoint/2010/main" val="3648211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
        <p:nvSpPr>
          <p:cNvPr id="7" name="TextBox 6"/>
          <p:cNvSpPr txBox="1"/>
          <p:nvPr userDrawn="1"/>
        </p:nvSpPr>
        <p:spPr>
          <a:xfrm>
            <a:off x="1" y="5867400"/>
            <a:ext cx="9143999" cy="307777"/>
          </a:xfrm>
          <a:prstGeom prst="rect">
            <a:avLst/>
          </a:prstGeom>
          <a:noFill/>
        </p:spPr>
        <p:txBody>
          <a:bodyPr wrap="square" rtlCol="0">
            <a:spAutoFit/>
          </a:bodyPr>
          <a:lstStyle/>
          <a:p>
            <a:pPr algn="ctr"/>
            <a:r>
              <a:rPr lang="en-US" sz="700" dirty="0" smtClean="0">
                <a:latin typeface="Century Gothic" panose="020B0502020202020204" pitchFamily="34" charset="0"/>
              </a:rPr>
              <a:t>Work </a:t>
            </a:r>
            <a:r>
              <a:rPr lang="en-US" sz="700" dirty="0">
                <a:latin typeface="Century Gothic" panose="020B0502020202020204" pitchFamily="34" charset="0"/>
              </a:rPr>
              <a:t>partly supported by </a:t>
            </a:r>
            <a:r>
              <a:rPr lang="en-US" sz="700" dirty="0" smtClean="0">
                <a:latin typeface="Century Gothic" panose="020B0502020202020204" pitchFamily="34" charset="0"/>
              </a:rPr>
              <a:t>the EU </a:t>
            </a:r>
            <a:r>
              <a:rPr lang="en-US" sz="700" dirty="0">
                <a:latin typeface="Century Gothic" panose="020B0502020202020204" pitchFamily="34" charset="0"/>
              </a:rPr>
              <a:t>FP7 </a:t>
            </a:r>
            <a:r>
              <a:rPr lang="en-US" sz="700" dirty="0" err="1">
                <a:latin typeface="Century Gothic" panose="020B0502020202020204" pitchFamily="34" charset="0"/>
              </a:rPr>
              <a:t>HiLumi</a:t>
            </a:r>
            <a:r>
              <a:rPr lang="en-US" sz="700" dirty="0">
                <a:latin typeface="Century Gothic" panose="020B0502020202020204" pitchFamily="34" charset="0"/>
              </a:rPr>
              <a:t> LHC </a:t>
            </a:r>
            <a:r>
              <a:rPr lang="en-US" sz="700" dirty="0" smtClean="0">
                <a:latin typeface="Century Gothic" panose="020B0502020202020204" pitchFamily="34" charset="0"/>
              </a:rPr>
              <a:t>grant agreement No. 284404 and </a:t>
            </a:r>
            <a:r>
              <a:rPr lang="en-US" sz="700" dirty="0">
                <a:latin typeface="Century Gothic" panose="020B0502020202020204" pitchFamily="34" charset="0"/>
              </a:rPr>
              <a:t>by </a:t>
            </a:r>
            <a:r>
              <a:rPr lang="en-US" sz="700" dirty="0" smtClean="0">
                <a:latin typeface="Century Gothic" panose="020B0502020202020204" pitchFamily="34" charset="0"/>
              </a:rPr>
              <a:t>the US </a:t>
            </a:r>
            <a:r>
              <a:rPr lang="en-US" sz="700" dirty="0">
                <a:latin typeface="Century Gothic" panose="020B0502020202020204" pitchFamily="34" charset="0"/>
              </a:rPr>
              <a:t>DOE through Brookhaven Science </a:t>
            </a:r>
            <a:r>
              <a:rPr lang="en-US" sz="700" dirty="0" smtClean="0">
                <a:latin typeface="Century Gothic" panose="020B0502020202020204" pitchFamily="34" charset="0"/>
              </a:rPr>
              <a:t>Associates, </a:t>
            </a:r>
            <a:r>
              <a:rPr lang="en-US" sz="700" dirty="0">
                <a:latin typeface="Century Gothic" panose="020B0502020202020204" pitchFamily="34" charset="0"/>
              </a:rPr>
              <a:t>LLC under contract No. DE-AC02-98CH10886 </a:t>
            </a:r>
            <a:r>
              <a:rPr lang="en-US" sz="700" dirty="0" smtClean="0">
                <a:latin typeface="Century Gothic" panose="020B0502020202020204" pitchFamily="34" charset="0"/>
              </a:rPr>
              <a:t>with the </a:t>
            </a:r>
            <a:r>
              <a:rPr lang="en-US" sz="700" dirty="0">
                <a:latin typeface="Century Gothic" panose="020B0502020202020204" pitchFamily="34" charset="0"/>
              </a:rPr>
              <a:t>US LHC Accelerator Research Program (LARP). This research used resources of the National Energy Research Scientific Computing Center, which is supported by </a:t>
            </a:r>
            <a:r>
              <a:rPr lang="en-US" sz="700" dirty="0" smtClean="0">
                <a:latin typeface="Century Gothic" panose="020B0502020202020204" pitchFamily="34" charset="0"/>
              </a:rPr>
              <a:t>the US </a:t>
            </a:r>
            <a:r>
              <a:rPr lang="en-US" sz="700" dirty="0">
                <a:latin typeface="Century Gothic" panose="020B0502020202020204" pitchFamily="34" charset="0"/>
              </a:rPr>
              <a:t>DOE under contract No. </a:t>
            </a:r>
            <a:r>
              <a:rPr lang="en-US" sz="700" dirty="0" smtClean="0">
                <a:latin typeface="Century Gothic" panose="020B0502020202020204" pitchFamily="34" charset="0"/>
              </a:rPr>
              <a:t>DE-AC02-05CH11231.</a:t>
            </a:r>
            <a:endParaRPr lang="en-US" sz="700" dirty="0">
              <a:latin typeface="Century Gothic" panose="020B0502020202020204" pitchFamily="34" charset="0"/>
            </a:endParaRPr>
          </a:p>
        </p:txBody>
      </p:sp>
    </p:spTree>
    <p:extLst>
      <p:ext uri="{BB962C8B-B14F-4D97-AF65-F5344CB8AC3E}">
        <p14:creationId xmlns:p14="http://schemas.microsoft.com/office/powerpoint/2010/main" val="4051869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70C0"/>
                </a:solidFill>
              </a:defRPr>
            </a:lvl1pPr>
            <a:lvl3pPr>
              <a:defRPr>
                <a:solidFill>
                  <a:schemeClr val="accent3">
                    <a:lumMod val="75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9981461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baseline="0">
                <a:solidFill>
                  <a:srgbClr val="0070C0"/>
                </a:solidFill>
              </a:defRPr>
            </a:lvl1pPr>
            <a:lvl2pPr>
              <a:defRPr sz="2400"/>
            </a:lvl2pPr>
            <a:lvl3pPr>
              <a:defRPr sz="2000" baseline="0">
                <a:solidFill>
                  <a:schemeClr val="accent3">
                    <a:lumMod val="75000"/>
                  </a:schemeClr>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baseline="0">
                <a:solidFill>
                  <a:srgbClr val="0070C0"/>
                </a:solidFill>
              </a:defRPr>
            </a:lvl1pPr>
            <a:lvl2pPr>
              <a:defRPr sz="2400"/>
            </a:lvl2pPr>
            <a:lvl3pPr>
              <a:defRPr sz="2000" baseline="0">
                <a:solidFill>
                  <a:schemeClr val="accent3">
                    <a:lumMod val="75000"/>
                  </a:schemeClr>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1761536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FF00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F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70C0"/>
                </a:solidFill>
              </a:defRPr>
            </a:lvl1pPr>
            <a:lvl2pPr>
              <a:defRPr sz="2000"/>
            </a:lvl2pPr>
            <a:lvl3pPr>
              <a:defRPr sz="1800">
                <a:solidFill>
                  <a:schemeClr val="accent3">
                    <a:lumMod val="75000"/>
                  </a:schemeClr>
                </a:solidFill>
              </a:defRPr>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F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70C0"/>
                </a:solidFill>
              </a:defRPr>
            </a:lvl1pPr>
            <a:lvl2pPr>
              <a:defRPr sz="2000"/>
            </a:lvl2pPr>
            <a:lvl3pPr>
              <a:defRPr sz="1800">
                <a:solidFill>
                  <a:schemeClr val="accent3">
                    <a:lumMod val="75000"/>
                  </a:schemeClr>
                </a:solidFill>
              </a:defRPr>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1378102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FF0000"/>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1457393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343005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99220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4.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hyperlink" Target="http://www.uslarp.or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274638"/>
            <a:ext cx="6648465"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001000" y="6385513"/>
            <a:ext cx="685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cs typeface="Century Gothic" panose="020B0502020202020204" pitchFamily="34" charset="0"/>
              </a:defRPr>
            </a:lvl1pPr>
          </a:lstStyle>
          <a:p>
            <a:fld id="{E5266E6E-3187-4C1D-BA6D-2ACAC749C432}" type="slidenum">
              <a:rPr lang="en-US" smtClean="0"/>
              <a:pPr/>
              <a:t>‹#›</a:t>
            </a:fld>
            <a:endParaRPr lang="en-US" dirty="0"/>
          </a:p>
        </p:txBody>
      </p:sp>
      <p:sp>
        <p:nvSpPr>
          <p:cNvPr id="8" name="Text Box 12"/>
          <p:cNvSpPr txBox="1">
            <a:spLocks noChangeArrowheads="1"/>
          </p:cNvSpPr>
          <p:nvPr userDrawn="1"/>
        </p:nvSpPr>
        <p:spPr bwMode="auto">
          <a:xfrm>
            <a:off x="2057400" y="6447760"/>
            <a:ext cx="4876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en-US" sz="1100" dirty="0" err="1" smtClean="0">
                <a:latin typeface="Century Gothic" panose="020B0502020202020204" pitchFamily="34" charset="0"/>
                <a:cs typeface="Colibri"/>
              </a:rPr>
              <a:t>HiLumi</a:t>
            </a:r>
            <a:r>
              <a:rPr lang="en-US" sz="1100" dirty="0" smtClean="0">
                <a:latin typeface="Century Gothic" panose="020B0502020202020204" pitchFamily="34" charset="0"/>
                <a:cs typeface="Colibri"/>
              </a:rPr>
              <a:t>-LHC/LARP</a:t>
            </a:r>
            <a:r>
              <a:rPr lang="en-US" sz="1100" baseline="0" dirty="0" smtClean="0">
                <a:latin typeface="Century Gothic" panose="020B0502020202020204" pitchFamily="34" charset="0"/>
                <a:cs typeface="Colibri"/>
              </a:rPr>
              <a:t> Crab Cavity System External Review – May 5-6 2014</a:t>
            </a:r>
            <a:endParaRPr lang="en-US" sz="1100" dirty="0" smtClean="0">
              <a:latin typeface="Century Gothic" panose="020B0502020202020204" pitchFamily="34" charset="0"/>
              <a:cs typeface="Colibri"/>
            </a:endParaRPr>
          </a:p>
        </p:txBody>
      </p:sp>
      <p:pic>
        <p:nvPicPr>
          <p:cNvPr id="10" name="Picture 11" descr="LARP">
            <a:hlinkClick r:id="rId9"/>
          </p:cNvPr>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14300" y="79375"/>
            <a:ext cx="5715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2011-10-04_logoHiLumi561px.jp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7391400" y="84138"/>
            <a:ext cx="1719264"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Publication\LOGOs\BNL_Logo_Trans.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09600" y="6369033"/>
            <a:ext cx="1143000" cy="41906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userDrawn="1"/>
        </p:nvCxnSpPr>
        <p:spPr>
          <a:xfrm>
            <a:off x="-14271" y="6324600"/>
            <a:ext cx="91440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 name="Picture 2" descr="D:\Publication\LOGOs\cern_logo_white.gif"/>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236180" y="6374606"/>
            <a:ext cx="460020" cy="44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65131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 id="2147483668" r:id="rId5"/>
    <p:sldLayoutId id="2147483669" r:id="rId6"/>
    <p:sldLayoutId id="2147483671" r:id="rId7"/>
  </p:sldLayoutIdLst>
  <p:hf hdr="0" ftr="0" dt="0"/>
  <p:txStyles>
    <p:titleStyle>
      <a:lvl1pPr algn="ctr" defTabSz="914400" rtl="0" eaLnBrk="1" latinLnBrk="0" hangingPunct="1">
        <a:spcBef>
          <a:spcPct val="0"/>
        </a:spcBef>
        <a:buNone/>
        <a:defRPr sz="3600" kern="1200" baseline="0">
          <a:solidFill>
            <a:srgbClr val="FF0000"/>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rgbClr val="0070C0"/>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75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6">
              <a:lumMod val="75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5.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e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9.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20.jpe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295400"/>
            <a:ext cx="7772400" cy="1851025"/>
          </a:xfrm>
        </p:spPr>
        <p:txBody>
          <a:bodyPr>
            <a:normAutofit fontScale="90000"/>
          </a:bodyPr>
          <a:lstStyle/>
          <a:p>
            <a:pPr>
              <a:lnSpc>
                <a:spcPct val="200000"/>
              </a:lnSpc>
              <a:spcBef>
                <a:spcPts val="1200"/>
              </a:spcBef>
            </a:pPr>
            <a:r>
              <a:rPr lang="en-US" sz="4000" dirty="0" smtClean="0"/>
              <a:t>Double Quarter Wave Crab Cavity</a:t>
            </a:r>
            <a:r>
              <a:rPr lang="en-US" dirty="0" smtClean="0"/>
              <a:t/>
            </a:r>
            <a:br>
              <a:rPr lang="en-US" dirty="0" smtClean="0"/>
            </a:br>
            <a:r>
              <a:rPr lang="en-US" sz="2700" dirty="0" smtClean="0"/>
              <a:t>Helium Vessel</a:t>
            </a:r>
            <a:endParaRPr lang="en-US" dirty="0"/>
          </a:p>
        </p:txBody>
      </p:sp>
      <p:sp>
        <p:nvSpPr>
          <p:cNvPr id="3" name="Subtitle 2"/>
          <p:cNvSpPr>
            <a:spLocks noGrp="1"/>
          </p:cNvSpPr>
          <p:nvPr>
            <p:ph type="subTitle" idx="1"/>
          </p:nvPr>
        </p:nvSpPr>
        <p:spPr>
          <a:xfrm>
            <a:off x="1363649" y="3886200"/>
            <a:ext cx="6400800" cy="1752600"/>
          </a:xfrm>
        </p:spPr>
        <p:txBody>
          <a:bodyPr/>
          <a:lstStyle/>
          <a:p>
            <a:r>
              <a:rPr lang="en-US" sz="2400" dirty="0" smtClean="0"/>
              <a:t>Silvia </a:t>
            </a:r>
            <a:r>
              <a:rPr lang="en-US" sz="2400" dirty="0" err="1" smtClean="0"/>
              <a:t>Verdú</a:t>
            </a:r>
            <a:r>
              <a:rPr lang="en-US" sz="2400" dirty="0" smtClean="0"/>
              <a:t>-Andrés</a:t>
            </a:r>
          </a:p>
          <a:p>
            <a:r>
              <a:rPr lang="en-US" sz="2400" dirty="0"/>
              <a:t>o</a:t>
            </a:r>
            <a:r>
              <a:rPr lang="en-US" sz="2400" dirty="0" smtClean="0"/>
              <a:t>n behalf of the DQWCC team</a:t>
            </a:r>
            <a:endParaRPr lang="en-US" sz="2400" dirty="0"/>
          </a:p>
          <a:p>
            <a:r>
              <a:rPr lang="en-US" sz="2000" dirty="0" smtClean="0"/>
              <a:t>May 5, 2014</a:t>
            </a:r>
          </a:p>
        </p:txBody>
      </p:sp>
    </p:spTree>
    <p:extLst>
      <p:ext uri="{BB962C8B-B14F-4D97-AF65-F5344CB8AC3E}">
        <p14:creationId xmlns:p14="http://schemas.microsoft.com/office/powerpoint/2010/main" val="41630569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468" r="22321"/>
          <a:stretch/>
        </p:blipFill>
        <p:spPr bwMode="auto">
          <a:xfrm>
            <a:off x="5208425" y="0"/>
            <a:ext cx="3957523" cy="6342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564" r="18366"/>
          <a:stretch/>
        </p:blipFill>
        <p:spPr bwMode="auto">
          <a:xfrm>
            <a:off x="9866052" y="0"/>
            <a:ext cx="4118777"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E5266E6E-3187-4C1D-BA6D-2ACAC749C432}" type="slidenum">
              <a:rPr lang="en-US" smtClean="0"/>
              <a:t>10</a:t>
            </a:fld>
            <a:endParaRPr lang="en-US"/>
          </a:p>
        </p:txBody>
      </p:sp>
      <p:sp>
        <p:nvSpPr>
          <p:cNvPr id="30" name="TextBox 29"/>
          <p:cNvSpPr txBox="1"/>
          <p:nvPr/>
        </p:nvSpPr>
        <p:spPr>
          <a:xfrm>
            <a:off x="9334833" y="357809"/>
            <a:ext cx="2790908" cy="954107"/>
          </a:xfrm>
          <a:prstGeom prst="rect">
            <a:avLst/>
          </a:prstGeom>
          <a:solidFill>
            <a:srgbClr val="FFFF00"/>
          </a:solidFill>
        </p:spPr>
        <p:txBody>
          <a:bodyPr wrap="square" rtlCol="0">
            <a:spAutoFit/>
          </a:bodyPr>
          <a:lstStyle/>
          <a:p>
            <a:r>
              <a:rPr lang="en-US" sz="1400" dirty="0" smtClean="0">
                <a:solidFill>
                  <a:srgbClr val="FF0000"/>
                </a:solidFill>
              </a:rPr>
              <a:t>Nicer </a:t>
            </a:r>
          </a:p>
          <a:p>
            <a:r>
              <a:rPr lang="en-US" sz="1400" dirty="0" smtClean="0">
                <a:solidFill>
                  <a:srgbClr val="FF0000"/>
                </a:solidFill>
              </a:rPr>
              <a:t>cross-section to show pre-tuning with bolts to be fixed onto helium vessel top plate??</a:t>
            </a:r>
            <a:endParaRPr lang="en-US" sz="1400" dirty="0">
              <a:solidFill>
                <a:srgbClr val="FF0000"/>
              </a:solidFill>
            </a:endParaRPr>
          </a:p>
        </p:txBody>
      </p:sp>
      <p:sp>
        <p:nvSpPr>
          <p:cNvPr id="9" name="Rectangle 8"/>
          <p:cNvSpPr/>
          <p:nvPr/>
        </p:nvSpPr>
        <p:spPr>
          <a:xfrm>
            <a:off x="0" y="0"/>
            <a:ext cx="1741336" cy="978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2298" y="274638"/>
            <a:ext cx="6648465" cy="1143000"/>
          </a:xfrm>
        </p:spPr>
        <p:txBody>
          <a:bodyPr>
            <a:normAutofit/>
          </a:bodyPr>
          <a:lstStyle/>
          <a:p>
            <a:r>
              <a:rPr lang="en-US" dirty="0" smtClean="0"/>
              <a:t>Pre-tuning system</a:t>
            </a:r>
            <a:endParaRPr lang="en-US" dirty="0"/>
          </a:p>
        </p:txBody>
      </p:sp>
      <p:sp>
        <p:nvSpPr>
          <p:cNvPr id="18" name="Content Placeholder 2"/>
          <p:cNvSpPr>
            <a:spLocks noGrp="1"/>
          </p:cNvSpPr>
          <p:nvPr>
            <p:ph idx="1"/>
          </p:nvPr>
        </p:nvSpPr>
        <p:spPr>
          <a:xfrm>
            <a:off x="457200" y="1600201"/>
            <a:ext cx="5856136" cy="1158902"/>
          </a:xfrm>
        </p:spPr>
        <p:txBody>
          <a:bodyPr>
            <a:normAutofit/>
          </a:bodyPr>
          <a:lstStyle/>
          <a:p>
            <a:r>
              <a:rPr lang="en-US" sz="2200" dirty="0" smtClean="0">
                <a:sym typeface="Wingdings"/>
              </a:rPr>
              <a:t>Pre-tuning</a:t>
            </a:r>
            <a:endParaRPr lang="en-US" sz="1400" dirty="0" smtClean="0">
              <a:sym typeface="Wingdings"/>
            </a:endParaRPr>
          </a:p>
          <a:p>
            <a:pPr marL="457200" lvl="1" indent="0">
              <a:buNone/>
            </a:pPr>
            <a:r>
              <a:rPr lang="en-US" sz="1400" dirty="0" smtClean="0">
                <a:sym typeface="Wingdings"/>
              </a:rPr>
              <a:t>(during assembly of cavity-vessel)</a:t>
            </a:r>
          </a:p>
          <a:p>
            <a:pPr marL="457200" lvl="1" indent="0">
              <a:buNone/>
            </a:pPr>
            <a:r>
              <a:rPr lang="en-US" sz="1200" i="1" dirty="0" smtClean="0">
                <a:sym typeface="Wingdings"/>
              </a:rPr>
              <a:t>for machining tolerances </a:t>
            </a:r>
          </a:p>
        </p:txBody>
      </p:sp>
      <p:grpSp>
        <p:nvGrpSpPr>
          <p:cNvPr id="61" name="Group 60"/>
          <p:cNvGrpSpPr/>
          <p:nvPr/>
        </p:nvGrpSpPr>
        <p:grpSpPr>
          <a:xfrm>
            <a:off x="604301" y="2886323"/>
            <a:ext cx="4079018" cy="2687541"/>
            <a:chOff x="604301" y="2886323"/>
            <a:chExt cx="4079018" cy="2687541"/>
          </a:xfrm>
        </p:grpSpPr>
        <p:grpSp>
          <p:nvGrpSpPr>
            <p:cNvPr id="7" name="Group 6"/>
            <p:cNvGrpSpPr/>
            <p:nvPr/>
          </p:nvGrpSpPr>
          <p:grpSpPr>
            <a:xfrm>
              <a:off x="2480806" y="2886323"/>
              <a:ext cx="2202513" cy="2687541"/>
              <a:chOff x="11415422" y="1041621"/>
              <a:chExt cx="4127500" cy="4572000"/>
            </a:xfrm>
          </p:grpSpPr>
          <p:pic>
            <p:nvPicPr>
              <p:cNvPr id="2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7361" b="84861" l="1385" r="98154"/>
                        </a14:imgEffect>
                      </a14:imgLayer>
                    </a14:imgProps>
                  </a:ext>
                  <a:ext uri="{28A0092B-C50C-407E-A947-70E740481C1C}">
                    <a14:useLocalDpi xmlns:a14="http://schemas.microsoft.com/office/drawing/2010/main" val="0"/>
                  </a:ext>
                </a:extLst>
              </a:blip>
              <a:srcRect/>
              <a:stretch>
                <a:fillRect/>
              </a:stretch>
            </p:blipFill>
            <p:spPr bwMode="auto">
              <a:xfrm>
                <a:off x="11415422" y="1041621"/>
                <a:ext cx="41275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Straight Arrow Connector 30"/>
              <p:cNvCxnSpPr/>
              <p:nvPr/>
            </p:nvCxnSpPr>
            <p:spPr>
              <a:xfrm>
                <a:off x="13764922" y="3099021"/>
                <a:ext cx="0" cy="5334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2425553" y="1919105"/>
                <a:ext cx="2059418" cy="431958"/>
              </a:xfrm>
              <a:prstGeom prst="rect">
                <a:avLst/>
              </a:prstGeom>
              <a:solidFill>
                <a:schemeClr val="bg1">
                  <a:alpha val="30000"/>
                </a:schemeClr>
              </a:solidFill>
            </p:spPr>
            <p:txBody>
              <a:bodyPr wrap="square" rtlCol="0">
                <a:spAutoFit/>
              </a:bodyPr>
              <a:lstStyle/>
              <a:p>
                <a:pPr algn="ctr"/>
                <a:r>
                  <a:rPr lang="en-US" sz="1050" b="1" dirty="0" smtClean="0">
                    <a:latin typeface="Century Gothic" panose="020B0502020202020204" pitchFamily="34" charset="0"/>
                  </a:rPr>
                  <a:t>0.49 MHz/mm</a:t>
                </a:r>
                <a:endParaRPr lang="en-US" sz="1050" b="1" dirty="0">
                  <a:latin typeface="Century Gothic" panose="020B0502020202020204" pitchFamily="34" charset="0"/>
                </a:endParaRPr>
              </a:p>
            </p:txBody>
          </p:sp>
        </p:grpSp>
        <p:grpSp>
          <p:nvGrpSpPr>
            <p:cNvPr id="6" name="Group 5"/>
            <p:cNvGrpSpPr/>
            <p:nvPr/>
          </p:nvGrpSpPr>
          <p:grpSpPr>
            <a:xfrm>
              <a:off x="604301" y="2918128"/>
              <a:ext cx="1779835" cy="2635100"/>
              <a:chOff x="206733" y="1730070"/>
              <a:chExt cx="2764259" cy="4506971"/>
            </a:xfrm>
          </p:grpSpPr>
          <p:pic>
            <p:nvPicPr>
              <p:cNvPr id="38"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5093" b="84713" l="1920" r="99651"/>
                        </a14:imgEffect>
                      </a14:imgLayer>
                    </a14:imgProps>
                  </a:ext>
                  <a:ext uri="{28A0092B-C50C-407E-A947-70E740481C1C}">
                    <a14:useLocalDpi xmlns:a14="http://schemas.microsoft.com/office/drawing/2010/main" val="0"/>
                  </a:ext>
                </a:extLst>
              </a:blip>
              <a:srcRect/>
              <a:stretch>
                <a:fillRect/>
              </a:stretch>
            </p:blipFill>
            <p:spPr bwMode="auto">
              <a:xfrm>
                <a:off x="206733" y="1730070"/>
                <a:ext cx="2514600" cy="4506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9" name="Straight Arrow Connector 38"/>
              <p:cNvCxnSpPr/>
              <p:nvPr/>
            </p:nvCxnSpPr>
            <p:spPr>
              <a:xfrm>
                <a:off x="2264133" y="3025471"/>
                <a:ext cx="0" cy="19812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11533" y="4016071"/>
                <a:ext cx="1981200"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38953" y="3623020"/>
                <a:ext cx="1612953" cy="434288"/>
              </a:xfrm>
              <a:prstGeom prst="rect">
                <a:avLst/>
              </a:prstGeom>
              <a:solidFill>
                <a:schemeClr val="bg1">
                  <a:alpha val="30000"/>
                </a:schemeClr>
              </a:solidFill>
            </p:spPr>
            <p:txBody>
              <a:bodyPr wrap="square" rtlCol="0">
                <a:spAutoFit/>
              </a:bodyPr>
              <a:lstStyle/>
              <a:p>
                <a:pPr algn="ctr"/>
                <a:r>
                  <a:rPr lang="en-US" sz="1050" b="1" dirty="0" smtClean="0">
                    <a:latin typeface="Century Gothic" panose="020B0502020202020204" pitchFamily="34" charset="0"/>
                  </a:rPr>
                  <a:t>-1.2MHz/mm</a:t>
                </a:r>
                <a:endParaRPr lang="en-US" sz="1050" b="1" dirty="0">
                  <a:latin typeface="Century Gothic" panose="020B0502020202020204" pitchFamily="34" charset="0"/>
                </a:endParaRPr>
              </a:p>
            </p:txBody>
          </p:sp>
          <p:sp>
            <p:nvSpPr>
              <p:cNvPr id="42" name="TextBox 41"/>
              <p:cNvSpPr txBox="1"/>
              <p:nvPr/>
            </p:nvSpPr>
            <p:spPr>
              <a:xfrm rot="5400000">
                <a:off x="1833743" y="3745262"/>
                <a:ext cx="1880141" cy="394357"/>
              </a:xfrm>
              <a:prstGeom prst="rect">
                <a:avLst/>
              </a:prstGeom>
              <a:solidFill>
                <a:schemeClr val="bg1">
                  <a:alpha val="30000"/>
                </a:schemeClr>
              </a:solidFill>
            </p:spPr>
            <p:txBody>
              <a:bodyPr wrap="square" rtlCol="0">
                <a:spAutoFit/>
              </a:bodyPr>
              <a:lstStyle/>
              <a:p>
                <a:pPr algn="ctr"/>
                <a:r>
                  <a:rPr lang="en-US" sz="1050" b="1" dirty="0" smtClean="0">
                    <a:latin typeface="Century Gothic" panose="020B0502020202020204" pitchFamily="34" charset="0"/>
                  </a:rPr>
                  <a:t>-2.1 MHz/mm</a:t>
                </a:r>
                <a:endParaRPr lang="en-US" sz="1050" b="1" dirty="0">
                  <a:latin typeface="Century Gothic" panose="020B0502020202020204" pitchFamily="34" charset="0"/>
                </a:endParaRPr>
              </a:p>
            </p:txBody>
          </p:sp>
        </p:grpSp>
        <p:cxnSp>
          <p:nvCxnSpPr>
            <p:cNvPr id="47" name="Straight Arrow Connector 46"/>
            <p:cNvCxnSpPr/>
            <p:nvPr/>
          </p:nvCxnSpPr>
          <p:spPr>
            <a:xfrm flipH="1" flipV="1">
              <a:off x="993914" y="4794637"/>
              <a:ext cx="206734" cy="54863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725525" y="4820954"/>
              <a:ext cx="483073" cy="5382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63323" y="5315687"/>
              <a:ext cx="1124203" cy="253916"/>
            </a:xfrm>
            <a:prstGeom prst="rect">
              <a:avLst/>
            </a:prstGeom>
            <a:noFill/>
          </p:spPr>
          <p:txBody>
            <a:bodyPr wrap="square" rtlCol="0">
              <a:spAutoFit/>
            </a:bodyPr>
            <a:lstStyle/>
            <a:p>
              <a:pPr algn="ctr"/>
              <a:r>
                <a:rPr lang="en-US" sz="1050" b="1" dirty="0" smtClean="0">
                  <a:latin typeface="Century Gothic" panose="020B0502020202020204" pitchFamily="34" charset="0"/>
                </a:rPr>
                <a:t>0.39 MHz/mm</a:t>
              </a:r>
              <a:endParaRPr lang="en-US" sz="1050" b="1" dirty="0">
                <a:latin typeface="Century Gothic" panose="020B0502020202020204" pitchFamily="34" charset="0"/>
              </a:endParaRPr>
            </a:p>
          </p:txBody>
        </p:sp>
        <p:sp>
          <p:nvSpPr>
            <p:cNvPr id="56" name="TextBox 55"/>
            <p:cNvSpPr txBox="1"/>
            <p:nvPr/>
          </p:nvSpPr>
          <p:spPr>
            <a:xfrm>
              <a:off x="3587360" y="5059639"/>
              <a:ext cx="874644" cy="415498"/>
            </a:xfrm>
            <a:prstGeom prst="rect">
              <a:avLst/>
            </a:prstGeom>
            <a:noFill/>
          </p:spPr>
          <p:txBody>
            <a:bodyPr wrap="square" rtlCol="0">
              <a:spAutoFit/>
            </a:bodyPr>
            <a:lstStyle/>
            <a:p>
              <a:pPr algn="ctr"/>
              <a:r>
                <a:rPr lang="en-US" sz="1050" b="1" dirty="0" smtClean="0">
                  <a:latin typeface="Century Gothic" panose="020B0502020202020204" pitchFamily="34" charset="0"/>
                </a:rPr>
                <a:t>0.59 MHz/mm</a:t>
              </a:r>
              <a:endParaRPr lang="en-US" sz="1050" b="1" dirty="0">
                <a:latin typeface="Century Gothic" panose="020B0502020202020204" pitchFamily="34" charset="0"/>
              </a:endParaRPr>
            </a:p>
          </p:txBody>
        </p:sp>
        <p:cxnSp>
          <p:nvCxnSpPr>
            <p:cNvPr id="57" name="Straight Arrow Connector 56"/>
            <p:cNvCxnSpPr/>
            <p:nvPr/>
          </p:nvCxnSpPr>
          <p:spPr>
            <a:xfrm flipV="1">
              <a:off x="3753016" y="4486298"/>
              <a:ext cx="172007" cy="7536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flipV="1">
              <a:off x="3218683" y="4487624"/>
              <a:ext cx="534333" cy="7284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5290906" y="3381639"/>
            <a:ext cx="3750684" cy="2159466"/>
            <a:chOff x="5393316" y="3381639"/>
            <a:chExt cx="3750684" cy="2159466"/>
          </a:xfrm>
        </p:grpSpPr>
        <p:sp>
          <p:nvSpPr>
            <p:cNvPr id="14" name="Down Arrow 13"/>
            <p:cNvSpPr/>
            <p:nvPr/>
          </p:nvSpPr>
          <p:spPr>
            <a:xfrm>
              <a:off x="5838537" y="4600360"/>
              <a:ext cx="213360" cy="222636"/>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8486375" y="4676746"/>
              <a:ext cx="213360" cy="222636"/>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979348" y="4343055"/>
              <a:ext cx="989373" cy="307777"/>
            </a:xfrm>
            <a:prstGeom prst="rect">
              <a:avLst/>
            </a:prstGeom>
            <a:noFill/>
          </p:spPr>
          <p:txBody>
            <a:bodyPr wrap="none" rtlCol="0">
              <a:spAutoFit/>
            </a:bodyPr>
            <a:lstStyle/>
            <a:p>
              <a:r>
                <a:rPr lang="en-US" sz="1400" i="1" dirty="0">
                  <a:solidFill>
                    <a:schemeClr val="bg1"/>
                  </a:solidFill>
                  <a:latin typeface="Arial" panose="020B0604020202020204" pitchFamily="34" charset="0"/>
                  <a:cs typeface="Arial" panose="020B0604020202020204" pitchFamily="34" charset="0"/>
                </a:rPr>
                <a:t>p</a:t>
              </a:r>
              <a:r>
                <a:rPr lang="en-US" sz="1400" i="1" dirty="0" smtClean="0">
                  <a:solidFill>
                    <a:schemeClr val="bg1"/>
                  </a:solidFill>
                  <a:latin typeface="Arial" panose="020B0604020202020204" pitchFamily="34" charset="0"/>
                  <a:cs typeface="Arial" panose="020B0604020202020204" pitchFamily="34" charset="0"/>
                </a:rPr>
                <a:t>re-tuning</a:t>
              </a:r>
              <a:endParaRPr lang="en-US" sz="1400" i="1" dirty="0">
                <a:solidFill>
                  <a:schemeClr val="bg1"/>
                </a:solidFill>
                <a:latin typeface="Arial" panose="020B0604020202020204" pitchFamily="34" charset="0"/>
                <a:cs typeface="Arial" panose="020B0604020202020204" pitchFamily="34" charset="0"/>
              </a:endParaRPr>
            </a:p>
          </p:txBody>
        </p:sp>
        <p:cxnSp>
          <p:nvCxnSpPr>
            <p:cNvPr id="21" name="Straight Connector 20"/>
            <p:cNvCxnSpPr>
              <a:stCxn id="24" idx="2"/>
            </p:cNvCxnSpPr>
            <p:nvPr/>
          </p:nvCxnSpPr>
          <p:spPr>
            <a:xfrm>
              <a:off x="5961569" y="5441873"/>
              <a:ext cx="2506252" cy="99232"/>
            </a:xfrm>
            <a:prstGeom prst="line">
              <a:avLst/>
            </a:prstGeom>
            <a:ln w="28575">
              <a:solidFill>
                <a:schemeClr val="accent5">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393316" y="3381639"/>
              <a:ext cx="378377" cy="1877990"/>
            </a:xfrm>
            <a:prstGeom prst="line">
              <a:avLst/>
            </a:prstGeom>
            <a:ln w="28575">
              <a:solidFill>
                <a:schemeClr val="accent5">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5770738" y="5251041"/>
              <a:ext cx="190831" cy="190832"/>
            </a:xfrm>
            <a:custGeom>
              <a:avLst/>
              <a:gdLst>
                <a:gd name="connsiteX0" fmla="*/ 0 w 190831"/>
                <a:gd name="connsiteY0" fmla="*/ 0 h 190832"/>
                <a:gd name="connsiteX1" fmla="*/ 47708 w 190831"/>
                <a:gd name="connsiteY1" fmla="*/ 151075 h 190832"/>
                <a:gd name="connsiteX2" fmla="*/ 190831 w 190831"/>
                <a:gd name="connsiteY2" fmla="*/ 190832 h 190832"/>
              </a:gdLst>
              <a:ahLst/>
              <a:cxnLst>
                <a:cxn ang="0">
                  <a:pos x="connsiteX0" y="connsiteY0"/>
                </a:cxn>
                <a:cxn ang="0">
                  <a:pos x="connsiteX1" y="connsiteY1"/>
                </a:cxn>
                <a:cxn ang="0">
                  <a:pos x="connsiteX2" y="connsiteY2"/>
                </a:cxn>
              </a:cxnLst>
              <a:rect l="l" t="t" r="r" b="b"/>
              <a:pathLst>
                <a:path w="190831" h="190832">
                  <a:moveTo>
                    <a:pt x="0" y="0"/>
                  </a:moveTo>
                  <a:cubicBezTo>
                    <a:pt x="7951" y="59635"/>
                    <a:pt x="15903" y="119270"/>
                    <a:pt x="47708" y="151075"/>
                  </a:cubicBezTo>
                  <a:cubicBezTo>
                    <a:pt x="79513" y="182880"/>
                    <a:pt x="135172" y="186856"/>
                    <a:pt x="190831" y="190832"/>
                  </a:cubicBezTo>
                </a:path>
              </a:pathLst>
            </a:custGeom>
            <a:noFill/>
            <a:ln w="28575">
              <a:solidFill>
                <a:schemeClr val="accent5">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8478316" y="5411021"/>
              <a:ext cx="275751" cy="126585"/>
            </a:xfrm>
            <a:custGeom>
              <a:avLst/>
              <a:gdLst>
                <a:gd name="connsiteX0" fmla="*/ 294198 w 294198"/>
                <a:gd name="connsiteY0" fmla="*/ 0 h 238540"/>
                <a:gd name="connsiteX1" fmla="*/ 166978 w 294198"/>
                <a:gd name="connsiteY1" fmla="*/ 190832 h 238540"/>
                <a:gd name="connsiteX2" fmla="*/ 0 w 294198"/>
                <a:gd name="connsiteY2" fmla="*/ 238540 h 238540"/>
              </a:gdLst>
              <a:ahLst/>
              <a:cxnLst>
                <a:cxn ang="0">
                  <a:pos x="connsiteX0" y="connsiteY0"/>
                </a:cxn>
                <a:cxn ang="0">
                  <a:pos x="connsiteX1" y="connsiteY1"/>
                </a:cxn>
                <a:cxn ang="0">
                  <a:pos x="connsiteX2" y="connsiteY2"/>
                </a:cxn>
              </a:cxnLst>
              <a:rect l="l" t="t" r="r" b="b"/>
              <a:pathLst>
                <a:path w="294198" h="238540">
                  <a:moveTo>
                    <a:pt x="294198" y="0"/>
                  </a:moveTo>
                  <a:cubicBezTo>
                    <a:pt x="255104" y="75537"/>
                    <a:pt x="216011" y="151075"/>
                    <a:pt x="166978" y="190832"/>
                  </a:cubicBezTo>
                  <a:cubicBezTo>
                    <a:pt x="117945" y="230589"/>
                    <a:pt x="58972" y="234564"/>
                    <a:pt x="0" y="238540"/>
                  </a:cubicBezTo>
                </a:path>
              </a:pathLst>
            </a:custGeom>
            <a:noFill/>
            <a:ln w="28575">
              <a:solidFill>
                <a:schemeClr val="accent5">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stCxn id="26" idx="0"/>
            </p:cNvCxnSpPr>
            <p:nvPr/>
          </p:nvCxnSpPr>
          <p:spPr>
            <a:xfrm flipV="1">
              <a:off x="8754067" y="3773107"/>
              <a:ext cx="389933" cy="1637914"/>
            </a:xfrm>
            <a:prstGeom prst="line">
              <a:avLst/>
            </a:prstGeom>
            <a:ln w="28575">
              <a:solidFill>
                <a:schemeClr val="accent5">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016942" y="5011591"/>
              <a:ext cx="785793" cy="215444"/>
            </a:xfrm>
            <a:prstGeom prst="rect">
              <a:avLst/>
            </a:prstGeom>
            <a:noFill/>
          </p:spPr>
          <p:txBody>
            <a:bodyPr wrap="none" rtlCol="0">
              <a:spAutoFit/>
            </a:bodyPr>
            <a:lstStyle/>
            <a:p>
              <a:r>
                <a:rPr lang="es-ES" sz="800" b="1" dirty="0" smtClean="0">
                  <a:solidFill>
                    <a:schemeClr val="bg1"/>
                  </a:solidFill>
                  <a:latin typeface="Century Gothic" panose="020B0502020202020204" pitchFamily="34" charset="0"/>
                  <a:sym typeface="Wingdings" panose="05000000000000000000" pitchFamily="2" charset="2"/>
                </a:rPr>
                <a:t> </a:t>
              </a:r>
              <a:r>
                <a:rPr lang="es-ES" sz="800" b="1" dirty="0" err="1" smtClean="0">
                  <a:solidFill>
                    <a:schemeClr val="bg1"/>
                  </a:solidFill>
                  <a:latin typeface="Century Gothic" panose="020B0502020202020204" pitchFamily="34" charset="0"/>
                </a:rPr>
                <a:t>Helium</a:t>
              </a:r>
              <a:r>
                <a:rPr lang="es-ES" sz="800" b="1" dirty="0" smtClean="0">
                  <a:solidFill>
                    <a:schemeClr val="bg1"/>
                  </a:solidFill>
                  <a:latin typeface="Century Gothic" panose="020B0502020202020204" pitchFamily="34" charset="0"/>
                </a:rPr>
                <a:t> </a:t>
              </a:r>
              <a:r>
                <a:rPr lang="es-ES" sz="800" b="1" dirty="0" smtClean="0">
                  <a:solidFill>
                    <a:schemeClr val="bg1"/>
                  </a:solidFill>
                  <a:latin typeface="Century Gothic" panose="020B0502020202020204" pitchFamily="34" charset="0"/>
                  <a:sym typeface="Wingdings" panose="05000000000000000000" pitchFamily="2" charset="2"/>
                </a:rPr>
                <a:t></a:t>
              </a:r>
              <a:endParaRPr lang="en-GB" sz="800" b="1" dirty="0">
                <a:solidFill>
                  <a:schemeClr val="bg1"/>
                </a:solidFill>
                <a:latin typeface="Century Gothic" panose="020B0502020202020204" pitchFamily="34" charset="0"/>
              </a:endParaRPr>
            </a:p>
          </p:txBody>
        </p:sp>
        <p:sp>
          <p:nvSpPr>
            <p:cNvPr id="34" name="TextBox 33"/>
            <p:cNvSpPr txBox="1"/>
            <p:nvPr/>
          </p:nvSpPr>
          <p:spPr>
            <a:xfrm>
              <a:off x="7597210" y="5051169"/>
              <a:ext cx="785793" cy="215444"/>
            </a:xfrm>
            <a:prstGeom prst="rect">
              <a:avLst/>
            </a:prstGeom>
            <a:noFill/>
          </p:spPr>
          <p:txBody>
            <a:bodyPr wrap="none" rtlCol="0">
              <a:spAutoFit/>
            </a:bodyPr>
            <a:lstStyle/>
            <a:p>
              <a:r>
                <a:rPr lang="es-ES" sz="800" b="1" dirty="0" smtClean="0">
                  <a:solidFill>
                    <a:schemeClr val="bg1"/>
                  </a:solidFill>
                  <a:latin typeface="Century Gothic" panose="020B0502020202020204" pitchFamily="34" charset="0"/>
                  <a:sym typeface="Wingdings" panose="05000000000000000000" pitchFamily="2" charset="2"/>
                </a:rPr>
                <a:t> </a:t>
              </a:r>
              <a:r>
                <a:rPr lang="es-ES" sz="800" b="1" dirty="0" err="1" smtClean="0">
                  <a:solidFill>
                    <a:schemeClr val="bg1"/>
                  </a:solidFill>
                  <a:latin typeface="Century Gothic" panose="020B0502020202020204" pitchFamily="34" charset="0"/>
                </a:rPr>
                <a:t>Helium</a:t>
              </a:r>
              <a:r>
                <a:rPr lang="es-ES" sz="800" b="1" dirty="0" smtClean="0">
                  <a:solidFill>
                    <a:schemeClr val="bg1"/>
                  </a:solidFill>
                  <a:latin typeface="Century Gothic" panose="020B0502020202020204" pitchFamily="34" charset="0"/>
                </a:rPr>
                <a:t> </a:t>
              </a:r>
              <a:r>
                <a:rPr lang="es-ES" sz="800" b="1" dirty="0" smtClean="0">
                  <a:solidFill>
                    <a:schemeClr val="bg1"/>
                  </a:solidFill>
                  <a:latin typeface="Century Gothic" panose="020B0502020202020204" pitchFamily="34" charset="0"/>
                  <a:sym typeface="Wingdings" panose="05000000000000000000" pitchFamily="2" charset="2"/>
                </a:rPr>
                <a:t></a:t>
              </a:r>
              <a:endParaRPr lang="en-GB" sz="800" b="1"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3278571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741336" cy="978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9180" y="274638"/>
            <a:ext cx="6648465" cy="1143000"/>
          </a:xfrm>
        </p:spPr>
        <p:txBody>
          <a:bodyPr>
            <a:normAutofit/>
          </a:bodyPr>
          <a:lstStyle/>
          <a:p>
            <a:r>
              <a:rPr lang="en-US" dirty="0" smtClean="0"/>
              <a:t>Tuning system                       </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11</a:t>
            </a:fld>
            <a:endParaRPr lang="en-US"/>
          </a:p>
        </p:txBody>
      </p:sp>
      <p:grpSp>
        <p:nvGrpSpPr>
          <p:cNvPr id="11" name="Group 10"/>
          <p:cNvGrpSpPr/>
          <p:nvPr/>
        </p:nvGrpSpPr>
        <p:grpSpPr>
          <a:xfrm>
            <a:off x="5422790" y="-15902"/>
            <a:ext cx="3721210" cy="6347095"/>
            <a:chOff x="604300" y="572015"/>
            <a:chExt cx="2934031" cy="5192682"/>
          </a:xfrm>
        </p:grpSpPr>
        <p:pic>
          <p:nvPicPr>
            <p:cNvPr id="31" name="Picture 2" descr="G:\Services\MechanicalCAD\Catia\Leuxe\CRAB Cavities\3D views Perso\CRAB Cavity Tuning - 0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921" t="6318" r="35727" b="21231"/>
            <a:stretch/>
          </p:blipFill>
          <p:spPr bwMode="auto">
            <a:xfrm>
              <a:off x="604300" y="572015"/>
              <a:ext cx="2934031" cy="5192682"/>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137037" y="5184251"/>
              <a:ext cx="1828800" cy="324400"/>
            </a:xfrm>
            <a:custGeom>
              <a:avLst/>
              <a:gdLst>
                <a:gd name="connsiteX0" fmla="*/ 0 w 1828800"/>
                <a:gd name="connsiteY0" fmla="*/ 0 h 324400"/>
                <a:gd name="connsiteX1" fmla="*/ 874644 w 1828800"/>
                <a:gd name="connsiteY1" fmla="*/ 302149 h 324400"/>
                <a:gd name="connsiteX2" fmla="*/ 1828800 w 1828800"/>
                <a:gd name="connsiteY2" fmla="*/ 278295 h 324400"/>
              </a:gdLst>
              <a:ahLst/>
              <a:cxnLst>
                <a:cxn ang="0">
                  <a:pos x="connsiteX0" y="connsiteY0"/>
                </a:cxn>
                <a:cxn ang="0">
                  <a:pos x="connsiteX1" y="connsiteY1"/>
                </a:cxn>
                <a:cxn ang="0">
                  <a:pos x="connsiteX2" y="connsiteY2"/>
                </a:cxn>
              </a:cxnLst>
              <a:rect l="l" t="t" r="r" b="b"/>
              <a:pathLst>
                <a:path w="1828800" h="324400">
                  <a:moveTo>
                    <a:pt x="0" y="0"/>
                  </a:moveTo>
                  <a:cubicBezTo>
                    <a:pt x="284922" y="127883"/>
                    <a:pt x="569844" y="255767"/>
                    <a:pt x="874644" y="302149"/>
                  </a:cubicBezTo>
                  <a:cubicBezTo>
                    <a:pt x="1179444" y="348532"/>
                    <a:pt x="1504122" y="313413"/>
                    <a:pt x="1828800" y="278295"/>
                  </a:cubicBezTo>
                </a:path>
              </a:pathLst>
            </a:custGeom>
            <a:noFill/>
            <a:ln>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a:off x="1900362" y="5263764"/>
              <a:ext cx="349858" cy="222636"/>
            </a:xfrm>
            <a:prstGeom prst="downArrow">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Content Placeholder 2"/>
          <p:cNvSpPr>
            <a:spLocks noGrp="1"/>
          </p:cNvSpPr>
          <p:nvPr>
            <p:ph idx="1"/>
          </p:nvPr>
        </p:nvSpPr>
        <p:spPr>
          <a:xfrm>
            <a:off x="441441" y="1306002"/>
            <a:ext cx="4809215" cy="4525963"/>
          </a:xfrm>
        </p:spPr>
        <p:txBody>
          <a:bodyPr/>
          <a:lstStyle/>
          <a:p>
            <a:r>
              <a:rPr lang="en-US" sz="2200" dirty="0" smtClean="0">
                <a:sym typeface="Wingdings"/>
              </a:rPr>
              <a:t>Tuning</a:t>
            </a:r>
            <a:endParaRPr lang="en-US" sz="2200" dirty="0">
              <a:sym typeface="Wingdings"/>
            </a:endParaRPr>
          </a:p>
          <a:p>
            <a:pPr marL="0" indent="0">
              <a:buNone/>
            </a:pPr>
            <a:r>
              <a:rPr lang="en-US" sz="1400" dirty="0" smtClean="0">
                <a:solidFill>
                  <a:schemeClr val="tx1"/>
                </a:solidFill>
                <a:sym typeface="Wingdings"/>
              </a:rPr>
              <a:t>(slow)   </a:t>
            </a:r>
            <a:r>
              <a:rPr lang="en-US" sz="1800" dirty="0" smtClean="0">
                <a:solidFill>
                  <a:schemeClr val="tx1"/>
                </a:solidFill>
                <a:sym typeface="Wingdings"/>
              </a:rPr>
              <a:t>push-pull ~ 0.5mm</a:t>
            </a:r>
          </a:p>
          <a:p>
            <a:pPr marL="0" indent="0">
              <a:buNone/>
            </a:pPr>
            <a:r>
              <a:rPr lang="en-US" sz="1200" i="1" dirty="0">
                <a:solidFill>
                  <a:schemeClr val="tx1">
                    <a:lumMod val="65000"/>
                    <a:lumOff val="35000"/>
                  </a:schemeClr>
                </a:solidFill>
                <a:sym typeface="Wingdings"/>
              </a:rPr>
              <a:t>f</a:t>
            </a:r>
            <a:r>
              <a:rPr lang="en-US" sz="1200" i="1" dirty="0" smtClean="0">
                <a:solidFill>
                  <a:schemeClr val="tx1">
                    <a:lumMod val="65000"/>
                    <a:lumOff val="35000"/>
                  </a:schemeClr>
                </a:solidFill>
                <a:sym typeface="Wingdings"/>
              </a:rPr>
              <a:t>or cavity transparency, </a:t>
            </a:r>
            <a:r>
              <a:rPr lang="en-US" sz="1200" i="1" dirty="0" err="1" smtClean="0">
                <a:solidFill>
                  <a:schemeClr val="tx1">
                    <a:lumMod val="65000"/>
                    <a:lumOff val="35000"/>
                  </a:schemeClr>
                </a:solidFill>
                <a:sym typeface="Wingdings"/>
              </a:rPr>
              <a:t>freq</a:t>
            </a:r>
            <a:r>
              <a:rPr lang="en-US" sz="1200" i="1" dirty="0" smtClean="0">
                <a:solidFill>
                  <a:schemeClr val="tx1">
                    <a:lumMod val="65000"/>
                    <a:lumOff val="35000"/>
                  </a:schemeClr>
                </a:solidFill>
                <a:sym typeface="Wingdings"/>
              </a:rPr>
              <a:t> drift along SPS energy range and suppression of coupled bunch instabilities</a:t>
            </a:r>
            <a:endParaRPr lang="en-US" sz="1600" dirty="0">
              <a:solidFill>
                <a:srgbClr val="FF0000"/>
              </a:solidFill>
              <a:sym typeface="Wingdings"/>
            </a:endParaRPr>
          </a:p>
          <a:p>
            <a:pPr marL="0" indent="0">
              <a:buNone/>
            </a:pPr>
            <a:r>
              <a:rPr lang="en-US" sz="1400" dirty="0" smtClean="0">
                <a:solidFill>
                  <a:schemeClr val="tx1"/>
                </a:solidFill>
                <a:sym typeface="Wingdings"/>
              </a:rPr>
              <a:t>(fast)    </a:t>
            </a:r>
            <a:r>
              <a:rPr lang="en-US" sz="1800" dirty="0" err="1" smtClean="0">
                <a:solidFill>
                  <a:schemeClr val="tx1"/>
                </a:solidFill>
                <a:sym typeface="Wingdings"/>
              </a:rPr>
              <a:t>piezo</a:t>
            </a:r>
            <a:r>
              <a:rPr lang="en-US" sz="1800" dirty="0" smtClean="0">
                <a:solidFill>
                  <a:schemeClr val="tx1"/>
                </a:solidFill>
                <a:sym typeface="Wingdings"/>
              </a:rPr>
              <a:t>        ~ 30 </a:t>
            </a:r>
            <a:r>
              <a:rPr lang="en-US" sz="1800" dirty="0" smtClean="0">
                <a:solidFill>
                  <a:schemeClr val="tx1"/>
                </a:solidFill>
                <a:latin typeface="Symbol" panose="05050102010706020507" pitchFamily="18" charset="2"/>
                <a:sym typeface="Wingdings"/>
              </a:rPr>
              <a:t>m</a:t>
            </a:r>
            <a:r>
              <a:rPr lang="en-US" sz="1800" dirty="0" smtClean="0">
                <a:solidFill>
                  <a:schemeClr val="tx1"/>
                </a:solidFill>
                <a:sym typeface="Wingdings"/>
              </a:rPr>
              <a:t>m</a:t>
            </a:r>
          </a:p>
          <a:p>
            <a:pPr marL="0" indent="0">
              <a:lnSpc>
                <a:spcPct val="150000"/>
              </a:lnSpc>
              <a:buNone/>
            </a:pPr>
            <a:r>
              <a:rPr lang="en-US" sz="1200" i="1" dirty="0" smtClean="0">
                <a:solidFill>
                  <a:schemeClr val="tx1">
                    <a:lumMod val="65000"/>
                    <a:lumOff val="35000"/>
                  </a:schemeClr>
                </a:solidFill>
                <a:sym typeface="Wingdings"/>
              </a:rPr>
              <a:t>for Lorentz detuning and </a:t>
            </a:r>
            <a:r>
              <a:rPr lang="en-US" sz="1200" i="1" dirty="0" err="1" smtClean="0">
                <a:solidFill>
                  <a:schemeClr val="tx1">
                    <a:lumMod val="65000"/>
                    <a:lumOff val="35000"/>
                  </a:schemeClr>
                </a:solidFill>
                <a:sym typeface="Wingdings"/>
              </a:rPr>
              <a:t>microphonics</a:t>
            </a:r>
            <a:endParaRPr lang="en-US" sz="1200" i="1" dirty="0" smtClean="0">
              <a:solidFill>
                <a:schemeClr val="tx1">
                  <a:lumMod val="65000"/>
                  <a:lumOff val="35000"/>
                </a:schemeClr>
              </a:solidFill>
              <a:sym typeface="Wingdings"/>
            </a:endParaRPr>
          </a:p>
          <a:p>
            <a:pPr marL="0" indent="0">
              <a:buNone/>
            </a:pPr>
            <a:endParaRPr lang="en-US" dirty="0"/>
          </a:p>
        </p:txBody>
      </p:sp>
      <p:grpSp>
        <p:nvGrpSpPr>
          <p:cNvPr id="12" name="Group 11"/>
          <p:cNvGrpSpPr/>
          <p:nvPr/>
        </p:nvGrpSpPr>
        <p:grpSpPr>
          <a:xfrm>
            <a:off x="-295422" y="3108960"/>
            <a:ext cx="2779369" cy="3239708"/>
            <a:chOff x="2180310" y="2075189"/>
            <a:chExt cx="3958836" cy="5406910"/>
          </a:xfrm>
        </p:grpSpPr>
        <p:sp>
          <p:nvSpPr>
            <p:cNvPr id="13" name="TextBox 12"/>
            <p:cNvSpPr txBox="1"/>
            <p:nvPr/>
          </p:nvSpPr>
          <p:spPr>
            <a:xfrm>
              <a:off x="3582945" y="6249306"/>
              <a:ext cx="2556201" cy="1232793"/>
            </a:xfrm>
            <a:prstGeom prst="rect">
              <a:avLst/>
            </a:prstGeom>
            <a:noFill/>
          </p:spPr>
          <p:txBody>
            <a:bodyPr wrap="square" rtlCol="0">
              <a:spAutoFit/>
            </a:bodyPr>
            <a:lstStyle/>
            <a:p>
              <a:pPr algn="r"/>
              <a:r>
                <a:rPr lang="en-US" sz="1400" i="1" dirty="0" smtClean="0">
                  <a:latin typeface="Arial" pitchFamily="34" charset="0"/>
                  <a:cs typeface="Arial" pitchFamily="34" charset="0"/>
                </a:rPr>
                <a:t>Symmetric </a:t>
              </a:r>
            </a:p>
            <a:p>
              <a:pPr algn="r"/>
              <a:r>
                <a:rPr lang="en-US" sz="1400" i="1" dirty="0" smtClean="0">
                  <a:latin typeface="Arial" pitchFamily="34" charset="0"/>
                  <a:cs typeface="Arial" pitchFamily="34" charset="0"/>
                </a:rPr>
                <a:t>actuation onto both </a:t>
              </a:r>
            </a:p>
            <a:p>
              <a:pPr algn="r"/>
              <a:r>
                <a:rPr lang="en-US" sz="1400" i="1" dirty="0" smtClean="0">
                  <a:latin typeface="Arial" pitchFamily="34" charset="0"/>
                  <a:cs typeface="Arial" pitchFamily="34" charset="0"/>
                </a:rPr>
                <a:t>central plates</a:t>
              </a:r>
            </a:p>
          </p:txBody>
        </p:sp>
        <p:pic>
          <p:nvPicPr>
            <p:cNvPr id="14"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22269" r="76891"/>
                      </a14:imgEffect>
                    </a14:imgLayer>
                  </a14:imgProps>
                </a:ext>
                <a:ext uri="{28A0092B-C50C-407E-A947-70E740481C1C}">
                  <a14:useLocalDpi xmlns:a14="http://schemas.microsoft.com/office/drawing/2010/main" val="0"/>
                </a:ext>
              </a:extLst>
            </a:blip>
            <a:srcRect l="11265" r="19904"/>
            <a:stretch/>
          </p:blipFill>
          <p:spPr bwMode="auto">
            <a:xfrm>
              <a:off x="2180310" y="2075189"/>
              <a:ext cx="3675196" cy="4576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Right Arrow 14"/>
          <p:cNvSpPr/>
          <p:nvPr/>
        </p:nvSpPr>
        <p:spPr>
          <a:xfrm rot="5400000">
            <a:off x="6696222" y="682283"/>
            <a:ext cx="914400" cy="196948"/>
          </a:xfrm>
          <a:prstGeom prst="rightArrow">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6200000">
            <a:off x="6363286" y="454855"/>
            <a:ext cx="914400" cy="196948"/>
          </a:xfrm>
          <a:prstGeom prst="rightArrow">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8459" y="3087859"/>
            <a:ext cx="2442604" cy="3230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ight Arrow 17"/>
          <p:cNvSpPr/>
          <p:nvPr/>
        </p:nvSpPr>
        <p:spPr>
          <a:xfrm rot="16200000">
            <a:off x="3071446" y="5751343"/>
            <a:ext cx="914400" cy="196948"/>
          </a:xfrm>
          <a:prstGeom prst="rightArrow">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81646" y="6019045"/>
            <a:ext cx="2759090" cy="307777"/>
          </a:xfrm>
          <a:prstGeom prst="rect">
            <a:avLst/>
          </a:prstGeom>
          <a:noFill/>
        </p:spPr>
        <p:txBody>
          <a:bodyPr wrap="none" rtlCol="0">
            <a:spAutoFit/>
          </a:bodyPr>
          <a:lstStyle/>
          <a:p>
            <a:r>
              <a:rPr lang="en-US" sz="1400" i="1" dirty="0" smtClean="0">
                <a:solidFill>
                  <a:schemeClr val="bg1"/>
                </a:solidFill>
                <a:latin typeface="Century Gothic" panose="020B0502020202020204" pitchFamily="34" charset="0"/>
                <a:cs typeface="Arial" panose="020B0604020202020204" pitchFamily="34" charset="0"/>
              </a:rPr>
              <a:t>Tuning sensitivity: </a:t>
            </a:r>
            <a:r>
              <a:rPr lang="en-US" sz="1400" dirty="0" smtClean="0">
                <a:solidFill>
                  <a:schemeClr val="bg1"/>
                </a:solidFill>
                <a:latin typeface="Century Gothic" panose="020B0502020202020204" pitchFamily="34" charset="0"/>
                <a:sym typeface="Wingdings"/>
              </a:rPr>
              <a:t>1.6 </a:t>
            </a:r>
            <a:r>
              <a:rPr lang="en-US" sz="1400" dirty="0">
                <a:solidFill>
                  <a:schemeClr val="bg1"/>
                </a:solidFill>
                <a:latin typeface="Century Gothic" panose="020B0502020202020204" pitchFamily="34" charset="0"/>
                <a:sym typeface="Wingdings"/>
              </a:rPr>
              <a:t>MHz/mm</a:t>
            </a:r>
            <a:endParaRPr lang="en-US" sz="1400" i="1"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075616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464" y="6186115"/>
            <a:ext cx="9358685" cy="779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64807213"/>
              </p:ext>
            </p:extLst>
          </p:nvPr>
        </p:nvGraphicFramePr>
        <p:xfrm>
          <a:off x="4" y="1278720"/>
          <a:ext cx="9143997" cy="5577840"/>
        </p:xfrm>
        <a:graphic>
          <a:graphicData uri="http://schemas.openxmlformats.org/drawingml/2006/table">
            <a:tbl>
              <a:tblPr firstRow="1" bandRow="1">
                <a:tableStyleId>{5C22544A-7EE6-4342-B048-85BDC9FD1C3A}</a:tableStyleId>
              </a:tblPr>
              <a:tblGrid>
                <a:gridCol w="1300967"/>
                <a:gridCol w="3256742"/>
                <a:gridCol w="1293481"/>
                <a:gridCol w="1148444"/>
                <a:gridCol w="977975"/>
                <a:gridCol w="1166388"/>
              </a:tblGrid>
              <a:tr h="531758">
                <a:tc>
                  <a:txBody>
                    <a:bodyPr/>
                    <a:lstStyle/>
                    <a:p>
                      <a:endParaRPr lang="en-US"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US" sz="1000" dirty="0" smtClean="0">
                          <a:solidFill>
                            <a:schemeClr val="bg1"/>
                          </a:solidFill>
                          <a:latin typeface="Century Gothic" panose="020B0502020202020204" pitchFamily="34" charset="0"/>
                        </a:rPr>
                        <a:t>Expected frequency shift </a:t>
                      </a:r>
                      <a:r>
                        <a:rPr lang="en-US" sz="1000" b="0" dirty="0" smtClean="0">
                          <a:solidFill>
                            <a:schemeClr val="bg1"/>
                          </a:solidFill>
                          <a:latin typeface="Century Gothic" panose="020B0502020202020204" pitchFamily="34" charset="0"/>
                        </a:rPr>
                        <a:t>[kHz]</a:t>
                      </a:r>
                    </a:p>
                    <a:p>
                      <a:r>
                        <a:rPr lang="en-US" sz="1000" dirty="0" smtClean="0">
                          <a:solidFill>
                            <a:schemeClr val="bg1"/>
                          </a:solidFill>
                          <a:latin typeface="Century Gothic" panose="020B0502020202020204" pitchFamily="34" charset="0"/>
                        </a:rPr>
                        <a:t>to</a:t>
                      </a:r>
                      <a:r>
                        <a:rPr lang="en-US" sz="1000" baseline="0" dirty="0" smtClean="0">
                          <a:solidFill>
                            <a:schemeClr val="bg1"/>
                          </a:solidFill>
                          <a:latin typeface="Century Gothic" panose="020B0502020202020204" pitchFamily="34" charset="0"/>
                        </a:rPr>
                        <a:t> cover due to…</a:t>
                      </a:r>
                      <a:endParaRPr lang="en-US" sz="1000" dirty="0">
                        <a:solidFill>
                          <a:schemeClr val="bg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endParaRPr lang="en-US"/>
                    </a:p>
                  </a:txBody>
                  <a:tcPr/>
                </a:tc>
                <a:tc>
                  <a:txBody>
                    <a:bodyPr/>
                    <a:lstStyle/>
                    <a:p>
                      <a:pPr algn="ctr"/>
                      <a:r>
                        <a:rPr lang="en-US" sz="1000" dirty="0" smtClean="0">
                          <a:solidFill>
                            <a:schemeClr val="bg1"/>
                          </a:solidFill>
                          <a:latin typeface="Century Gothic" panose="020B0502020202020204" pitchFamily="34" charset="0"/>
                        </a:rPr>
                        <a:t>Required</a:t>
                      </a:r>
                      <a:r>
                        <a:rPr lang="en-US" sz="1000" baseline="0" dirty="0" smtClean="0">
                          <a:solidFill>
                            <a:schemeClr val="bg1"/>
                          </a:solidFill>
                          <a:latin typeface="Century Gothic" panose="020B0502020202020204" pitchFamily="34" charset="0"/>
                        </a:rPr>
                        <a:t> d</a:t>
                      </a:r>
                      <a:r>
                        <a:rPr lang="en-US" sz="1000" dirty="0" smtClean="0">
                          <a:solidFill>
                            <a:schemeClr val="bg1"/>
                          </a:solidFill>
                          <a:latin typeface="Century Gothic" panose="020B0502020202020204" pitchFamily="34" charset="0"/>
                        </a:rPr>
                        <a:t>eformation*</a:t>
                      </a:r>
                    </a:p>
                    <a:p>
                      <a:pPr algn="ctr"/>
                      <a:r>
                        <a:rPr lang="en-US" sz="1000" b="0" dirty="0" smtClean="0">
                          <a:solidFill>
                            <a:schemeClr val="bg1"/>
                          </a:solidFill>
                          <a:latin typeface="Century Gothic" panose="020B0502020202020204" pitchFamily="34" charset="0"/>
                        </a:rPr>
                        <a:t>[mm]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000" dirty="0" smtClean="0">
                          <a:solidFill>
                            <a:schemeClr val="bg1"/>
                          </a:solidFill>
                          <a:latin typeface="Century Gothic" panose="020B0502020202020204" pitchFamily="34" charset="0"/>
                        </a:rPr>
                        <a:t>Actuation force</a:t>
                      </a:r>
                      <a:endParaRPr lang="en-US" sz="1000" dirty="0">
                        <a:solidFill>
                          <a:schemeClr val="bg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000" smtClean="0">
                          <a:solidFill>
                            <a:schemeClr val="bg1"/>
                          </a:solidFill>
                          <a:latin typeface="Century Gothic" panose="020B0502020202020204" pitchFamily="34" charset="0"/>
                        </a:rPr>
                        <a:t>Max.</a:t>
                      </a:r>
                      <a:r>
                        <a:rPr lang="en-US" sz="1000" baseline="0" smtClean="0">
                          <a:solidFill>
                            <a:schemeClr val="bg1"/>
                          </a:solidFill>
                          <a:latin typeface="Century Gothic" panose="020B0502020202020204" pitchFamily="34" charset="0"/>
                        </a:rPr>
                        <a:t> s</a:t>
                      </a:r>
                      <a:r>
                        <a:rPr lang="en-US" sz="1000" smtClean="0">
                          <a:solidFill>
                            <a:schemeClr val="bg1"/>
                          </a:solidFill>
                          <a:latin typeface="Century Gothic" panose="020B0502020202020204" pitchFamily="34" charset="0"/>
                        </a:rPr>
                        <a:t>tress </a:t>
                      </a:r>
                    </a:p>
                    <a:p>
                      <a:pPr algn="ctr"/>
                      <a:r>
                        <a:rPr lang="en-US" sz="1000" smtClean="0">
                          <a:solidFill>
                            <a:schemeClr val="bg1"/>
                          </a:solidFill>
                          <a:latin typeface="Century Gothic" panose="020B0502020202020204" pitchFamily="34" charset="0"/>
                        </a:rPr>
                        <a:t>on cavity</a:t>
                      </a:r>
                      <a:endParaRPr lang="en-US" sz="1000" dirty="0">
                        <a:solidFill>
                          <a:schemeClr val="bg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53633">
                <a:tc>
                  <a:txBody>
                    <a:bodyPr/>
                    <a:lstStyle/>
                    <a:p>
                      <a:pPr algn="ctr"/>
                      <a:r>
                        <a:rPr lang="en-US" sz="1200" b="1" dirty="0" smtClean="0">
                          <a:latin typeface="Century Gothic" panose="020B0502020202020204" pitchFamily="34" charset="0"/>
                        </a:rPr>
                        <a:t>Pre-tuning</a:t>
                      </a:r>
                    </a:p>
                    <a:p>
                      <a:pPr algn="ctr"/>
                      <a:endParaRPr lang="en-US" sz="1200" b="1" dirty="0" smtClean="0">
                        <a:latin typeface="Century Gothic" panose="020B0502020202020204" pitchFamily="34" charset="0"/>
                      </a:endParaRPr>
                    </a:p>
                    <a:p>
                      <a:pPr algn="ctr"/>
                      <a:endParaRPr lang="en-US" sz="1200" b="1" dirty="0" smtClean="0">
                        <a:latin typeface="Century Gothic" panose="020B0502020202020204" pitchFamily="34" charset="0"/>
                      </a:endParaRPr>
                    </a:p>
                    <a:p>
                      <a:pPr algn="ctr"/>
                      <a:endParaRPr lang="en-US" sz="1200" b="1" dirty="0" smtClean="0">
                        <a:latin typeface="Century Gothic" panose="020B0502020202020204" pitchFamily="34" charset="0"/>
                      </a:endParaRPr>
                    </a:p>
                    <a:p>
                      <a:pPr algn="ctr"/>
                      <a:endParaRPr lang="en-US" sz="1200" b="1" dirty="0" smtClean="0">
                        <a:latin typeface="Century Gothic" panose="020B0502020202020204" pitchFamily="34" charset="0"/>
                      </a:endParaRPr>
                    </a:p>
                    <a:p>
                      <a:pPr algn="ctr"/>
                      <a:endParaRPr lang="en-US" sz="1200" b="1" dirty="0" smtClean="0">
                        <a:latin typeface="Century Gothic" panose="020B0502020202020204" pitchFamily="34" charset="0"/>
                      </a:endParaRPr>
                    </a:p>
                    <a:p>
                      <a:pPr algn="ctr"/>
                      <a:endParaRPr lang="en-US" sz="1200" b="1" dirty="0" smtClean="0">
                        <a:latin typeface="Century Gothic" panose="020B0502020202020204" pitchFamily="34" charset="0"/>
                      </a:endParaRPr>
                    </a:p>
                    <a:p>
                      <a:pPr algn="ctr"/>
                      <a:endParaRPr lang="en-US" sz="1200" b="1"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i="1" dirty="0" smtClean="0">
                          <a:effectLst>
                            <a:outerShdw blurRad="38100" dist="38100" dir="2700000" algn="tl">
                              <a:srgbClr val="000000">
                                <a:alpha val="43137"/>
                              </a:srgbClr>
                            </a:outerShdw>
                          </a:effectLst>
                          <a:latin typeface="Century Gothic" panose="020B0502020202020204" pitchFamily="34" charset="0"/>
                        </a:rPr>
                        <a:t>Machining tolerances </a:t>
                      </a:r>
                    </a:p>
                    <a:p>
                      <a:r>
                        <a:rPr lang="en-US" sz="1100" dirty="0" smtClean="0">
                          <a:latin typeface="Century Gothic" panose="020B0502020202020204" pitchFamily="34" charset="0"/>
                        </a:rPr>
                        <a:t>(assume 0.1mm for sensitive dimensions)</a:t>
                      </a:r>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50" dirty="0" smtClean="0">
                          <a:latin typeface="Century Gothic" panose="020B0502020202020204" pitchFamily="34" charset="0"/>
                        </a:rPr>
                        <a:t>Hundreds</a:t>
                      </a:r>
                      <a:r>
                        <a:rPr lang="en-US" sz="1050" baseline="0" dirty="0" smtClean="0">
                          <a:latin typeface="Century Gothic" panose="020B0502020202020204" pitchFamily="34" charset="0"/>
                        </a:rPr>
                        <a:t> of kHz</a:t>
                      </a:r>
                      <a:endParaRPr lang="en-US" sz="105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latin typeface="Century Gothic" panose="020B0502020202020204" pitchFamily="34" charset="0"/>
                        </a:rPr>
                        <a:t>~0.5</a:t>
                      </a:r>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smtClean="0">
                          <a:latin typeface="Century Gothic" panose="020B0502020202020204" pitchFamily="34" charset="0"/>
                        </a:rPr>
                        <a:t>--</a:t>
                      </a:r>
                      <a:endParaRPr lang="en-US"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smtClean="0">
                          <a:latin typeface="Century Gothic" panose="020B0502020202020204" pitchFamily="34" charset="0"/>
                        </a:rPr>
                        <a:t>--</a:t>
                      </a:r>
                      <a:endParaRPr lang="en-US"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21939">
                <a:tc rowSpan="3">
                  <a:txBody>
                    <a:bodyPr/>
                    <a:lstStyle/>
                    <a:p>
                      <a:pPr algn="ctr"/>
                      <a:r>
                        <a:rPr lang="en-US" sz="1200" b="1" dirty="0" smtClean="0">
                          <a:latin typeface="Century Gothic" panose="020B0502020202020204" pitchFamily="34" charset="0"/>
                        </a:rPr>
                        <a:t>Slow</a:t>
                      </a:r>
                      <a:r>
                        <a:rPr lang="en-US" sz="1200" b="1" baseline="0" dirty="0" smtClean="0">
                          <a:latin typeface="Century Gothic" panose="020B0502020202020204" pitchFamily="34" charset="0"/>
                        </a:rPr>
                        <a:t> t</a:t>
                      </a:r>
                      <a:r>
                        <a:rPr lang="en-US" sz="1200" b="1" dirty="0" smtClean="0">
                          <a:latin typeface="Century Gothic" panose="020B0502020202020204" pitchFamily="34" charset="0"/>
                        </a:rPr>
                        <a:t>uning</a:t>
                      </a:r>
                    </a:p>
                    <a:p>
                      <a:pPr algn="ctr"/>
                      <a:r>
                        <a:rPr lang="en-US" sz="1200" dirty="0" smtClean="0">
                          <a:latin typeface="Century Gothic" panose="020B0502020202020204" pitchFamily="34" charset="0"/>
                        </a:rPr>
                        <a:t>(push-pull)</a:t>
                      </a:r>
                    </a:p>
                    <a:p>
                      <a:pPr algn="ctr"/>
                      <a:endParaRPr lang="en-US" sz="1200" dirty="0" smtClean="0">
                        <a:latin typeface="Century Gothic" panose="020B0502020202020204" pitchFamily="34" charset="0"/>
                      </a:endParaRPr>
                    </a:p>
                    <a:p>
                      <a:pPr algn="ctr"/>
                      <a:endParaRPr lang="en-US" sz="1200" dirty="0" smtClean="0">
                        <a:latin typeface="Century Gothic" panose="020B0502020202020204" pitchFamily="34" charset="0"/>
                      </a:endParaRPr>
                    </a:p>
                    <a:p>
                      <a:pPr algn="ctr"/>
                      <a:endParaRPr lang="en-US" sz="1200" dirty="0" smtClean="0">
                        <a:latin typeface="Century Gothic" panose="020B0502020202020204" pitchFamily="34" charset="0"/>
                      </a:endParaRPr>
                    </a:p>
                    <a:p>
                      <a:pPr algn="ctr"/>
                      <a:endParaRPr lang="en-US" sz="1200" dirty="0" smtClean="0">
                        <a:latin typeface="Century Gothic" panose="020B0502020202020204" pitchFamily="34" charset="0"/>
                      </a:endParaRPr>
                    </a:p>
                    <a:p>
                      <a:pPr algn="ctr"/>
                      <a:endParaRPr lang="en-US" sz="1200" dirty="0" smtClean="0">
                        <a:latin typeface="Century Gothic" panose="020B0502020202020204" pitchFamily="34" charset="0"/>
                      </a:endParaRPr>
                    </a:p>
                    <a:p>
                      <a:pPr algn="ctr"/>
                      <a:endParaRPr lang="en-US" sz="1200" dirty="0" smtClean="0">
                        <a:latin typeface="Century Gothic" panose="020B0502020202020204" pitchFamily="34" charset="0"/>
                      </a:endParaRPr>
                    </a:p>
                    <a:p>
                      <a:pPr algn="ctr"/>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i="1" dirty="0" err="1" smtClean="0">
                          <a:effectLst>
                            <a:outerShdw blurRad="38100" dist="38100" dir="2700000" algn="tl">
                              <a:srgbClr val="000000">
                                <a:alpha val="43137"/>
                              </a:srgbClr>
                            </a:outerShdw>
                          </a:effectLst>
                          <a:latin typeface="Century Gothic" panose="020B0502020202020204" pitchFamily="34" charset="0"/>
                        </a:rPr>
                        <a:t>Freq</a:t>
                      </a:r>
                      <a:r>
                        <a:rPr lang="en-US" sz="1200" i="1" dirty="0" smtClean="0">
                          <a:effectLst>
                            <a:outerShdw blurRad="38100" dist="38100" dir="2700000" algn="tl">
                              <a:srgbClr val="000000">
                                <a:alpha val="43137"/>
                              </a:srgbClr>
                            </a:outerShdw>
                          </a:effectLst>
                          <a:latin typeface="Century Gothic" panose="020B0502020202020204" pitchFamily="34" charset="0"/>
                        </a:rPr>
                        <a:t> drift along</a:t>
                      </a:r>
                      <a:r>
                        <a:rPr lang="en-US" sz="1200" i="1" baseline="0" dirty="0" smtClean="0">
                          <a:effectLst>
                            <a:outerShdw blurRad="38100" dist="38100" dir="2700000" algn="tl">
                              <a:srgbClr val="000000">
                                <a:alpha val="43137"/>
                              </a:srgbClr>
                            </a:outerShdw>
                          </a:effectLst>
                          <a:latin typeface="Century Gothic" panose="020B0502020202020204" pitchFamily="34" charset="0"/>
                        </a:rPr>
                        <a:t> SPS energy range </a:t>
                      </a:r>
                      <a:r>
                        <a:rPr lang="en-US" sz="1100" i="0" baseline="0" dirty="0" smtClean="0">
                          <a:latin typeface="Century Gothic" panose="020B0502020202020204" pitchFamily="34" charset="0"/>
                        </a:rPr>
                        <a:t>(120</a:t>
                      </a:r>
                      <a:r>
                        <a:rPr lang="en-US" sz="1100" i="0" baseline="0" dirty="0" smtClean="0">
                          <a:latin typeface="Century Gothic" panose="020B0502020202020204" pitchFamily="34" charset="0"/>
                          <a:sym typeface="Wingdings" panose="05000000000000000000" pitchFamily="2" charset="2"/>
                        </a:rPr>
                        <a:t>450 </a:t>
                      </a:r>
                      <a:r>
                        <a:rPr lang="en-US" sz="1100" i="0" baseline="0" dirty="0" err="1" smtClean="0">
                          <a:latin typeface="Century Gothic" panose="020B0502020202020204" pitchFamily="34" charset="0"/>
                          <a:sym typeface="Wingdings" panose="05000000000000000000" pitchFamily="2" charset="2"/>
                        </a:rPr>
                        <a:t>GeV</a:t>
                      </a:r>
                      <a:r>
                        <a:rPr lang="en-US" sz="1100" i="0" baseline="0" dirty="0" smtClean="0">
                          <a:latin typeface="Century Gothic" panose="020B0502020202020204" pitchFamily="34" charset="0"/>
                          <a:sym typeface="Wingdings" panose="05000000000000000000" pitchFamily="2" charset="2"/>
                        </a:rPr>
                        <a:t>)</a:t>
                      </a:r>
                      <a:endParaRPr lang="en-US" sz="1100" i="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latin typeface="Century Gothic" panose="020B0502020202020204" pitchFamily="34" charset="0"/>
                        </a:rPr>
                        <a:t>+60</a:t>
                      </a:r>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US" sz="1200" dirty="0" smtClean="0">
                          <a:latin typeface="Century Gothic" panose="020B0502020202020204" pitchFamily="34" charset="0"/>
                        </a:rPr>
                        <a:t>0.22</a:t>
                      </a:r>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US" sz="1400" dirty="0" smtClean="0">
                          <a:latin typeface="Century Gothic" panose="020B0502020202020204" pitchFamily="34" charset="0"/>
                        </a:rPr>
                        <a:t>1.1 </a:t>
                      </a:r>
                      <a:r>
                        <a:rPr lang="en-US" sz="1400" dirty="0" err="1" smtClean="0">
                          <a:latin typeface="Century Gothic" panose="020B0502020202020204" pitchFamily="34" charset="0"/>
                        </a:rPr>
                        <a:t>kN</a:t>
                      </a:r>
                      <a:endParaRPr lang="en-US" sz="1400" dirty="0" smtClean="0">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entury Gothic" panose="020B0502020202020204" pitchFamily="34" charset="0"/>
                        </a:rPr>
                        <a:t>(247 </a:t>
                      </a:r>
                      <a:r>
                        <a:rPr lang="en-US" sz="1200" dirty="0" err="1" smtClean="0">
                          <a:latin typeface="Century Gothic" panose="020B0502020202020204" pitchFamily="34" charset="0"/>
                        </a:rPr>
                        <a:t>lb</a:t>
                      </a:r>
                      <a:r>
                        <a:rPr lang="en-US" sz="1200" baseline="-25000" dirty="0" err="1" smtClean="0">
                          <a:latin typeface="Century Gothic" panose="020B0502020202020204" pitchFamily="34" charset="0"/>
                        </a:rPr>
                        <a:t>F</a:t>
                      </a:r>
                      <a:r>
                        <a:rPr lang="en-US" sz="1200" dirty="0" smtClean="0">
                          <a:latin typeface="Century Gothic" panose="020B0502020202020204" pitchFamily="34" charset="0"/>
                        </a:rPr>
                        <a:t>)</a:t>
                      </a:r>
                    </a:p>
                    <a:p>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US" sz="1400" dirty="0" smtClean="0">
                          <a:latin typeface="Century Gothic" panose="020B0502020202020204" pitchFamily="34" charset="0"/>
                        </a:rPr>
                        <a:t>110 </a:t>
                      </a:r>
                      <a:r>
                        <a:rPr lang="en-US" sz="1400" dirty="0" err="1" smtClean="0">
                          <a:latin typeface="Century Gothic" panose="020B0502020202020204" pitchFamily="34" charset="0"/>
                        </a:rPr>
                        <a:t>MPa</a:t>
                      </a:r>
                      <a:endParaRPr lang="en-US" sz="1400" dirty="0" smtClean="0">
                        <a:latin typeface="Century Gothic" panose="020B0502020202020204" pitchFamily="34" charset="0"/>
                      </a:endParaRPr>
                    </a:p>
                    <a:p>
                      <a:r>
                        <a:rPr lang="en-US" sz="1200" dirty="0" smtClean="0">
                          <a:latin typeface="Century Gothic" panose="020B0502020202020204" pitchFamily="34" charset="0"/>
                        </a:rPr>
                        <a:t>(</a:t>
                      </a:r>
                      <a:r>
                        <a:rPr lang="en-GB" sz="1200" smtClean="0">
                          <a:latin typeface="Century Gothic" pitchFamily="34" charset="0"/>
                        </a:rPr>
                        <a:t>15700 </a:t>
                      </a:r>
                      <a:r>
                        <a:rPr lang="en-GB" sz="1200" dirty="0" smtClean="0">
                          <a:latin typeface="Century Gothic" pitchFamily="34" charset="0"/>
                        </a:rPr>
                        <a:t>psi)</a:t>
                      </a:r>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0040">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effectLst>
                            <a:outerShdw blurRad="38100" dist="38100" dir="2700000" algn="tl">
                              <a:srgbClr val="000000">
                                <a:alpha val="43137"/>
                              </a:srgbClr>
                            </a:outerShdw>
                          </a:effectLst>
                          <a:latin typeface="Century Gothic" panose="020B0502020202020204" pitchFamily="34" charset="0"/>
                        </a:rPr>
                        <a:t>Suppression of coupled bunch instabilities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entury Gothic" panose="020B0502020202020204" pitchFamily="34" charset="0"/>
                        </a:rPr>
                        <a:t>±21.7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0040">
                <a:tc vMerge="1">
                  <a:txBody>
                    <a:bodyPr/>
                    <a:lstStyle/>
                    <a:p>
                      <a:endParaRPr lang="en-US"/>
                    </a:p>
                  </a:txBody>
                  <a:tcPr/>
                </a:tc>
                <a:tc>
                  <a:txBody>
                    <a:bodyPr/>
                    <a:lstStyle/>
                    <a:p>
                      <a:r>
                        <a:rPr lang="en-US" sz="1200" i="1" baseline="0" dirty="0" smtClean="0">
                          <a:effectLst>
                            <a:outerShdw blurRad="38100" dist="38100" dir="2700000" algn="tl">
                              <a:srgbClr val="000000">
                                <a:alpha val="43137"/>
                              </a:srgbClr>
                            </a:outerShdw>
                          </a:effectLst>
                          <a:latin typeface="Century Gothic" panose="020B0502020202020204" pitchFamily="34" charset="0"/>
                        </a:rPr>
                        <a:t>Cavity transparency</a:t>
                      </a:r>
                      <a:endParaRPr lang="en-US" sz="1200" i="1" dirty="0">
                        <a:effectLst>
                          <a:outerShdw blurRad="38100" dist="38100" dir="2700000" algn="tl">
                            <a:srgbClr val="000000">
                              <a:alpha val="43137"/>
                            </a:srgbClr>
                          </a:outerShdw>
                        </a:effectLst>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solidFill>
                            <a:srgbClr val="FF0000"/>
                          </a:solidFill>
                          <a:latin typeface="Century Gothic" panose="020B0502020202020204" pitchFamily="34" charset="0"/>
                        </a:rPr>
                        <a:t>---</a:t>
                      </a:r>
                      <a:endParaRPr lang="en-US" sz="1200" dirty="0">
                        <a:solidFill>
                          <a:srgbClr val="FF00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86707">
                <a:tc rowSpan="2">
                  <a:txBody>
                    <a:bodyPr/>
                    <a:lstStyle/>
                    <a:p>
                      <a:pPr algn="ctr"/>
                      <a:r>
                        <a:rPr lang="en-US" sz="1200" b="1" dirty="0" smtClean="0">
                          <a:latin typeface="Century Gothic" panose="020B0502020202020204" pitchFamily="34" charset="0"/>
                        </a:rPr>
                        <a:t>Fast tuning </a:t>
                      </a:r>
                      <a:r>
                        <a:rPr lang="en-US" sz="1200" dirty="0" smtClean="0">
                          <a:latin typeface="Century Gothic" panose="020B0502020202020204" pitchFamily="34" charset="0"/>
                        </a:rPr>
                        <a:t>(</a:t>
                      </a:r>
                      <a:r>
                        <a:rPr lang="en-US" sz="1200" dirty="0" err="1" smtClean="0">
                          <a:latin typeface="Century Gothic" panose="020B0502020202020204" pitchFamily="34" charset="0"/>
                        </a:rPr>
                        <a:t>piezo</a:t>
                      </a:r>
                      <a:r>
                        <a:rPr lang="en-US" sz="1200" dirty="0" smtClean="0">
                          <a:latin typeface="Century Gothic" panose="020B0502020202020204" pitchFamily="34" charset="0"/>
                        </a:rPr>
                        <a:t>)</a:t>
                      </a:r>
                    </a:p>
                    <a:p>
                      <a:pPr algn="ctr"/>
                      <a:endParaRPr lang="en-US" sz="1200" dirty="0" smtClean="0">
                        <a:latin typeface="Century Gothic" panose="020B0502020202020204" pitchFamily="34" charset="0"/>
                      </a:endParaRPr>
                    </a:p>
                    <a:p>
                      <a:pPr algn="ctr"/>
                      <a:endParaRPr lang="en-US" sz="1200" dirty="0" smtClean="0">
                        <a:latin typeface="Century Gothic" panose="020B0502020202020204" pitchFamily="34" charset="0"/>
                      </a:endParaRPr>
                    </a:p>
                    <a:p>
                      <a:pPr algn="ctr"/>
                      <a:endParaRPr lang="en-US" sz="1200" dirty="0" smtClean="0">
                        <a:latin typeface="Century Gothic" panose="020B0502020202020204" pitchFamily="34" charset="0"/>
                      </a:endParaRPr>
                    </a:p>
                    <a:p>
                      <a:pPr algn="ctr"/>
                      <a:endParaRPr lang="en-US" sz="1200" dirty="0" smtClean="0">
                        <a:latin typeface="Century Gothic" panose="020B0502020202020204" pitchFamily="34" charset="0"/>
                      </a:endParaRPr>
                    </a:p>
                    <a:p>
                      <a:pPr algn="ctr"/>
                      <a:endParaRPr lang="en-US" sz="1200" dirty="0" smtClean="0">
                        <a:latin typeface="Century Gothic" panose="020B0502020202020204" pitchFamily="34" charset="0"/>
                      </a:endParaRPr>
                    </a:p>
                    <a:p>
                      <a:pPr algn="ctr"/>
                      <a:endParaRPr lang="en-US" sz="1200" dirty="0" smtClean="0">
                        <a:latin typeface="Century Gothic" panose="020B0502020202020204" pitchFamily="34" charset="0"/>
                      </a:endParaRPr>
                    </a:p>
                    <a:p>
                      <a:pPr algn="ctr"/>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200" i="1" dirty="0" smtClean="0">
                          <a:effectLst>
                            <a:outerShdw blurRad="38100" dist="38100" dir="2700000" algn="tl">
                              <a:srgbClr val="000000">
                                <a:alpha val="43137"/>
                              </a:srgbClr>
                            </a:outerShdw>
                          </a:effectLst>
                          <a:latin typeface="Century Gothic" panose="020B0502020202020204" pitchFamily="34" charset="0"/>
                        </a:rPr>
                        <a:t>Lorentz</a:t>
                      </a:r>
                      <a:r>
                        <a:rPr lang="en-US" sz="1200" i="1" baseline="0" dirty="0" smtClean="0">
                          <a:effectLst>
                            <a:outerShdw blurRad="38100" dist="38100" dir="2700000" algn="tl">
                              <a:srgbClr val="000000">
                                <a:alpha val="43137"/>
                              </a:srgbClr>
                            </a:outerShdw>
                          </a:effectLst>
                          <a:latin typeface="Century Gothic" panose="020B0502020202020204" pitchFamily="34" charset="0"/>
                        </a:rPr>
                        <a:t> detuning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200" dirty="0" smtClean="0">
                          <a:latin typeface="Century Gothic" panose="020B0502020202020204" pitchFamily="34" charset="0"/>
                        </a:rPr>
                        <a:t>-3.465</a:t>
                      </a:r>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3">
                  <a:txBody>
                    <a:bodyPr/>
                    <a:lstStyle/>
                    <a:p>
                      <a:pPr marL="171450" indent="-171450">
                        <a:buFont typeface="Arial" panose="020B0604020202020204" pitchFamily="34" charset="0"/>
                        <a:buChar char="•"/>
                      </a:pPr>
                      <a:r>
                        <a:rPr lang="en-US" sz="1200" dirty="0" smtClean="0">
                          <a:solidFill>
                            <a:schemeClr val="tx1"/>
                          </a:solidFill>
                          <a:latin typeface="Century Gothic" panose="020B0502020202020204" pitchFamily="34" charset="0"/>
                        </a:rPr>
                        <a:t>Max. tuning system travel = </a:t>
                      </a:r>
                      <a:r>
                        <a:rPr lang="en-US" sz="1200" dirty="0" smtClean="0">
                          <a:latin typeface="Century Gothic" panose="020B0502020202020204" pitchFamily="34" charset="0"/>
                        </a:rPr>
                        <a:t>30</a:t>
                      </a:r>
                      <a:r>
                        <a:rPr lang="en-US" sz="1200" dirty="0" smtClean="0">
                          <a:latin typeface="Symbol" panose="05050102010706020507" pitchFamily="18" charset="2"/>
                        </a:rPr>
                        <a:t>m</a:t>
                      </a:r>
                      <a:r>
                        <a:rPr lang="en-US" sz="1200" dirty="0" smtClean="0">
                          <a:latin typeface="Century Gothic" panose="020B0502020202020204" pitchFamily="34" charset="0"/>
                        </a:rPr>
                        <a:t>m</a:t>
                      </a:r>
                      <a:endParaRPr lang="en-US" sz="1200" dirty="0" smtClean="0">
                        <a:solidFill>
                          <a:schemeClr val="tx1"/>
                        </a:solidFill>
                        <a:latin typeface="Century Gothic" panose="020B0502020202020204" pitchFamily="34" charset="0"/>
                      </a:endParaRPr>
                    </a:p>
                    <a:p>
                      <a:pPr marL="171450" indent="-171450">
                        <a:buFont typeface="Arial" panose="020B0604020202020204" pitchFamily="34" charset="0"/>
                        <a:buChar char="•"/>
                      </a:pPr>
                      <a:r>
                        <a:rPr lang="en-US" sz="1200" dirty="0" smtClean="0">
                          <a:solidFill>
                            <a:schemeClr val="tx1"/>
                          </a:solidFill>
                          <a:latin typeface="Century Gothic" panose="020B0502020202020204" pitchFamily="34" charset="0"/>
                        </a:rPr>
                        <a:t>Max. </a:t>
                      </a:r>
                      <a:r>
                        <a:rPr lang="en-US" sz="1200" dirty="0" err="1" smtClean="0">
                          <a:solidFill>
                            <a:schemeClr val="tx1"/>
                          </a:solidFill>
                          <a:latin typeface="Century Gothic" panose="020B0502020202020204" pitchFamily="34" charset="0"/>
                        </a:rPr>
                        <a:t>freq</a:t>
                      </a:r>
                      <a:r>
                        <a:rPr lang="en-US" sz="1200" dirty="0" smtClean="0">
                          <a:solidFill>
                            <a:schemeClr val="tx1"/>
                          </a:solidFill>
                          <a:latin typeface="Century Gothic" panose="020B0502020202020204" pitchFamily="34" charset="0"/>
                        </a:rPr>
                        <a:t> correction = </a:t>
                      </a:r>
                      <a:r>
                        <a:rPr lang="en-US" sz="1200" dirty="0" smtClean="0">
                          <a:latin typeface="Century Gothic" panose="020B0502020202020204" pitchFamily="34" charset="0"/>
                        </a:rPr>
                        <a:t>48kHz</a:t>
                      </a:r>
                      <a:endParaRPr lang="en-US" sz="1200" dirty="0" smtClean="0">
                        <a:solidFill>
                          <a:schemeClr val="tx1"/>
                        </a:solidFill>
                        <a:latin typeface="Century Gothic" panose="020B0502020202020204" pitchFamily="34" charset="0"/>
                      </a:endParaRPr>
                    </a:p>
                    <a:p>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55426">
                <a:tc vMerge="1">
                  <a:txBody>
                    <a:bodyPr/>
                    <a:lstStyle/>
                    <a:p>
                      <a:endParaRPr lang="en-US"/>
                    </a:p>
                  </a:txBody>
                  <a:tcPr/>
                </a:tc>
                <a:tc gridSpan="2">
                  <a:txBody>
                    <a:bodyPr/>
                    <a:lstStyle/>
                    <a:p>
                      <a:pPr marL="0" indent="0">
                        <a:buFont typeface="Arial" panose="020B0604020202020204" pitchFamily="34" charset="0"/>
                        <a:buNone/>
                      </a:pPr>
                      <a:r>
                        <a:rPr lang="en-US" sz="1200" i="1" dirty="0" err="1" smtClean="0">
                          <a:effectLst>
                            <a:outerShdw blurRad="38100" dist="38100" dir="2700000" algn="tl">
                              <a:srgbClr val="000000">
                                <a:alpha val="43137"/>
                              </a:srgbClr>
                            </a:outerShdw>
                          </a:effectLst>
                          <a:latin typeface="Century Gothic" panose="020B0502020202020204" pitchFamily="34" charset="0"/>
                        </a:rPr>
                        <a:t>Microphonics</a:t>
                      </a:r>
                      <a:endParaRPr lang="en-US" sz="1200" i="1" dirty="0" smtClean="0">
                        <a:effectLst>
                          <a:outerShdw blurRad="38100" dist="38100" dir="2700000" algn="tl">
                            <a:srgbClr val="000000">
                              <a:alpha val="43137"/>
                            </a:srgbClr>
                          </a:outerShdw>
                        </a:effectLst>
                        <a:latin typeface="Century Gothic" panose="020B0502020202020204" pitchFamily="34" charset="0"/>
                      </a:endParaRPr>
                    </a:p>
                    <a:p>
                      <a:pPr marL="171450" indent="-171450">
                        <a:buFont typeface="Arial" panose="020B0604020202020204" pitchFamily="34" charset="0"/>
                        <a:buChar char="•"/>
                      </a:pPr>
                      <a:r>
                        <a:rPr lang="en-US" sz="1100" dirty="0" err="1" smtClean="0">
                          <a:latin typeface="Century Gothic" panose="020B0502020202020204" pitchFamily="34" charset="0"/>
                        </a:rPr>
                        <a:t>Freq</a:t>
                      </a:r>
                      <a:r>
                        <a:rPr lang="en-US" sz="1100" dirty="0" smtClean="0">
                          <a:latin typeface="Century Gothic" panose="020B0502020202020204" pitchFamily="34" charset="0"/>
                        </a:rPr>
                        <a:t> sensitivity to pressure: </a:t>
                      </a:r>
                      <a:r>
                        <a:rPr lang="en-US" sz="1100" kern="1200" dirty="0" smtClean="0">
                          <a:solidFill>
                            <a:schemeClr val="dk1"/>
                          </a:solidFill>
                          <a:effectLst/>
                          <a:latin typeface="Century Gothic" panose="020B0502020202020204" pitchFamily="34" charset="0"/>
                          <a:ea typeface="+mn-ea"/>
                          <a:cs typeface="+mn-cs"/>
                        </a:rPr>
                        <a:t>0.1 Hz/mbar</a:t>
                      </a:r>
                    </a:p>
                    <a:p>
                      <a:pPr marL="171450" indent="-171450">
                        <a:buFont typeface="Arial" panose="020B0604020202020204" pitchFamily="34" charset="0"/>
                        <a:buChar char="•"/>
                      </a:pPr>
                      <a:r>
                        <a:rPr lang="en-US" sz="1100" kern="1200" dirty="0" smtClean="0">
                          <a:solidFill>
                            <a:schemeClr val="dk1"/>
                          </a:solidFill>
                          <a:effectLst/>
                          <a:latin typeface="Century Gothic" panose="020B0502020202020204" pitchFamily="34" charset="0"/>
                          <a:ea typeface="+mn-ea"/>
                          <a:cs typeface="+mn-cs"/>
                        </a:rPr>
                        <a:t>Expected pressure</a:t>
                      </a:r>
                      <a:r>
                        <a:rPr lang="en-US" sz="1100" kern="1200" baseline="0" dirty="0" smtClean="0">
                          <a:solidFill>
                            <a:schemeClr val="dk1"/>
                          </a:solidFill>
                          <a:effectLst/>
                          <a:latin typeface="Century Gothic" panose="020B0502020202020204" pitchFamily="34" charset="0"/>
                          <a:ea typeface="+mn-ea"/>
                          <a:cs typeface="+mn-cs"/>
                        </a:rPr>
                        <a:t> instability during operation is about 1 mbar</a:t>
                      </a:r>
                      <a:endParaRPr lang="en-US" sz="11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171450" indent="-171450">
                        <a:buFont typeface="Arial" panose="020B0604020202020204" pitchFamily="34" charset="0"/>
                        <a:buChar char="•"/>
                      </a:pPr>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vMerge="1">
                  <a:txBody>
                    <a:bodyPr/>
                    <a:lstStyle/>
                    <a:p>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468" t="7495" r="22321" b="9615"/>
          <a:stretch/>
        </p:blipFill>
        <p:spPr bwMode="auto">
          <a:xfrm>
            <a:off x="157162" y="2075674"/>
            <a:ext cx="943492" cy="1253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983456" y="0"/>
            <a:ext cx="6648465" cy="1143000"/>
          </a:xfrm>
        </p:spPr>
        <p:txBody>
          <a:bodyPr/>
          <a:lstStyle/>
          <a:p>
            <a:r>
              <a:rPr lang="en-US" dirty="0" smtClean="0"/>
              <a:t>Cavity tuning</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12</a:t>
            </a:fld>
            <a:endParaRPr lang="en-US"/>
          </a:p>
        </p:txBody>
      </p:sp>
      <p:sp>
        <p:nvSpPr>
          <p:cNvPr id="6" name="TextBox 5"/>
          <p:cNvSpPr txBox="1"/>
          <p:nvPr/>
        </p:nvSpPr>
        <p:spPr>
          <a:xfrm>
            <a:off x="1296570" y="1000012"/>
            <a:ext cx="4984057" cy="276999"/>
          </a:xfrm>
          <a:prstGeom prst="rect">
            <a:avLst/>
          </a:prstGeom>
          <a:noFill/>
        </p:spPr>
        <p:txBody>
          <a:bodyPr wrap="none" rtlCol="0">
            <a:spAutoFit/>
          </a:bodyPr>
          <a:lstStyle/>
          <a:p>
            <a:r>
              <a:rPr lang="en-US" sz="1200" dirty="0" smtClean="0">
                <a:latin typeface="Century Gothic" panose="020B0502020202020204" pitchFamily="34" charset="0"/>
                <a:cs typeface="Arial" panose="020B0604020202020204" pitchFamily="34" charset="0"/>
              </a:rPr>
              <a:t>*Tuning sensitivity by acting on central plates:  fine - </a:t>
            </a:r>
            <a:r>
              <a:rPr lang="en-US" sz="1200" dirty="0" smtClean="0">
                <a:latin typeface="Century Gothic" panose="020B0502020202020204" pitchFamily="34" charset="0"/>
                <a:sym typeface="Wingdings"/>
              </a:rPr>
              <a:t>1.6 MHz/mm;</a:t>
            </a:r>
            <a:endParaRPr lang="en-US" sz="1200" dirty="0">
              <a:latin typeface="Century Gothic" panose="020B0502020202020204" pitchFamily="34" charset="0"/>
              <a:cs typeface="Arial" panose="020B0604020202020204" pitchFamily="34" charset="0"/>
            </a:endParaRPr>
          </a:p>
        </p:txBody>
      </p:sp>
      <p:sp>
        <p:nvSpPr>
          <p:cNvPr id="9" name="Down Arrow 8"/>
          <p:cNvSpPr/>
          <p:nvPr/>
        </p:nvSpPr>
        <p:spPr>
          <a:xfrm>
            <a:off x="271463" y="2921794"/>
            <a:ext cx="107156" cy="157162"/>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881063" y="2938463"/>
            <a:ext cx="107156" cy="157162"/>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468" t="7495" r="22321" b="9615"/>
          <a:stretch/>
        </p:blipFill>
        <p:spPr bwMode="auto">
          <a:xfrm>
            <a:off x="159544" y="3799699"/>
            <a:ext cx="943492" cy="1253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Down Arrow 11"/>
          <p:cNvSpPr/>
          <p:nvPr/>
        </p:nvSpPr>
        <p:spPr>
          <a:xfrm>
            <a:off x="576263" y="4612481"/>
            <a:ext cx="107156" cy="157162"/>
          </a:xfrm>
          <a:prstGeom prst="down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flipV="1">
            <a:off x="571501" y="4450554"/>
            <a:ext cx="114300" cy="164307"/>
          </a:xfrm>
          <a:prstGeom prst="down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468" t="7495" r="22321" b="9615"/>
          <a:stretch/>
        </p:blipFill>
        <p:spPr bwMode="auto">
          <a:xfrm>
            <a:off x="147637" y="5545155"/>
            <a:ext cx="943492" cy="1253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Down Arrow 14"/>
          <p:cNvSpPr/>
          <p:nvPr/>
        </p:nvSpPr>
        <p:spPr>
          <a:xfrm>
            <a:off x="585787" y="6350794"/>
            <a:ext cx="64293" cy="164305"/>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flipV="1">
            <a:off x="585788" y="6172200"/>
            <a:ext cx="71438" cy="180975"/>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4372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Cavity assembly</a:t>
            </a:r>
            <a:endParaRPr lang="en-US" dirty="0"/>
          </a:p>
        </p:txBody>
      </p:sp>
      <p:sp>
        <p:nvSpPr>
          <p:cNvPr id="5" name="Slide Number Placeholder 4"/>
          <p:cNvSpPr>
            <a:spLocks noGrp="1"/>
          </p:cNvSpPr>
          <p:nvPr>
            <p:ph type="sldNum" sz="quarter" idx="12"/>
          </p:nvPr>
        </p:nvSpPr>
        <p:spPr/>
        <p:txBody>
          <a:bodyPr/>
          <a:lstStyle/>
          <a:p>
            <a:fld id="{E5266E6E-3187-4C1D-BA6D-2ACAC749C432}" type="slidenum">
              <a:rPr lang="en-US" smtClean="0"/>
              <a:t>13</a:t>
            </a:fld>
            <a:endParaRPr lang="en-US"/>
          </a:p>
        </p:txBody>
      </p:sp>
      <p:grpSp>
        <p:nvGrpSpPr>
          <p:cNvPr id="14" name="Group 13"/>
          <p:cNvGrpSpPr/>
          <p:nvPr/>
        </p:nvGrpSpPr>
        <p:grpSpPr>
          <a:xfrm>
            <a:off x="508497" y="1602243"/>
            <a:ext cx="3363734" cy="3898900"/>
            <a:chOff x="-1166544" y="869950"/>
            <a:chExt cx="4752528" cy="5283200"/>
          </a:xfrm>
        </p:grpSpPr>
        <p:pic>
          <p:nvPicPr>
            <p:cNvPr id="10" name="Picture 2" descr="G:\Services\MechanicalCAD\Catia\Leuxe\CRAB Cavities\3D views Perso\CRAB Cavity BNL Mounting -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6544" y="879539"/>
              <a:ext cx="4752528" cy="52428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17550" y="869950"/>
              <a:ext cx="908050" cy="139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84250" y="4705350"/>
              <a:ext cx="90805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5694274">
              <a:off x="1078789" y="4301938"/>
              <a:ext cx="736025"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Down Arrow 14"/>
          <p:cNvSpPr/>
          <p:nvPr/>
        </p:nvSpPr>
        <p:spPr>
          <a:xfrm>
            <a:off x="1535118" y="2097050"/>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40906" y="1362876"/>
            <a:ext cx="469900" cy="45085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1</a:t>
            </a:r>
            <a:endParaRPr lang="en-US" dirty="0">
              <a:solidFill>
                <a:srgbClr val="002060"/>
              </a:solidFill>
            </a:endParaRPr>
          </a:p>
        </p:txBody>
      </p:sp>
      <p:sp>
        <p:nvSpPr>
          <p:cNvPr id="21" name="Down Arrow 20"/>
          <p:cNvSpPr/>
          <p:nvPr/>
        </p:nvSpPr>
        <p:spPr>
          <a:xfrm>
            <a:off x="2578064" y="2161986"/>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rot="10800000">
            <a:off x="1585477" y="4405579"/>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rot="5689343">
            <a:off x="3103457" y="3409429"/>
            <a:ext cx="203593" cy="415584"/>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rot="16424673">
            <a:off x="902677" y="3273976"/>
            <a:ext cx="192189" cy="411512"/>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own Arrow 61"/>
          <p:cNvSpPr/>
          <p:nvPr/>
        </p:nvSpPr>
        <p:spPr>
          <a:xfrm rot="10800000">
            <a:off x="1809439" y="4311490"/>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763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Cavity assembly</a:t>
            </a:r>
            <a:endParaRPr lang="en-US" dirty="0"/>
          </a:p>
        </p:txBody>
      </p:sp>
      <p:sp>
        <p:nvSpPr>
          <p:cNvPr id="5" name="Slide Number Placeholder 4"/>
          <p:cNvSpPr>
            <a:spLocks noGrp="1"/>
          </p:cNvSpPr>
          <p:nvPr>
            <p:ph type="sldNum" sz="quarter" idx="12"/>
          </p:nvPr>
        </p:nvSpPr>
        <p:spPr/>
        <p:txBody>
          <a:bodyPr/>
          <a:lstStyle/>
          <a:p>
            <a:fld id="{E5266E6E-3187-4C1D-BA6D-2ACAC749C432}" type="slidenum">
              <a:rPr lang="en-US" smtClean="0"/>
              <a:t>14</a:t>
            </a:fld>
            <a:endParaRPr lang="en-US"/>
          </a:p>
        </p:txBody>
      </p:sp>
      <p:grpSp>
        <p:nvGrpSpPr>
          <p:cNvPr id="14" name="Group 13"/>
          <p:cNvGrpSpPr/>
          <p:nvPr/>
        </p:nvGrpSpPr>
        <p:grpSpPr>
          <a:xfrm>
            <a:off x="508497" y="1602243"/>
            <a:ext cx="3363734" cy="3898900"/>
            <a:chOff x="-1166544" y="869950"/>
            <a:chExt cx="4752528" cy="5283200"/>
          </a:xfrm>
        </p:grpSpPr>
        <p:pic>
          <p:nvPicPr>
            <p:cNvPr id="10" name="Picture 2" descr="G:\Services\MechanicalCAD\Catia\Leuxe\CRAB Cavities\3D views Perso\CRAB Cavity BNL Mounting - 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6544" y="879539"/>
              <a:ext cx="4752528" cy="52428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17550" y="869950"/>
              <a:ext cx="908050" cy="139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84250" y="4705350"/>
              <a:ext cx="90805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5694274">
              <a:off x="1078789" y="4301938"/>
              <a:ext cx="736025"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Down Arrow 14"/>
          <p:cNvSpPr/>
          <p:nvPr/>
        </p:nvSpPr>
        <p:spPr>
          <a:xfrm>
            <a:off x="1535118" y="2097050"/>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40906" y="1362876"/>
            <a:ext cx="469900" cy="45085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1</a:t>
            </a:r>
            <a:endParaRPr lang="en-US" dirty="0">
              <a:solidFill>
                <a:srgbClr val="002060"/>
              </a:solidFill>
            </a:endParaRPr>
          </a:p>
        </p:txBody>
      </p:sp>
      <p:sp>
        <p:nvSpPr>
          <p:cNvPr id="21" name="Down Arrow 20"/>
          <p:cNvSpPr/>
          <p:nvPr/>
        </p:nvSpPr>
        <p:spPr>
          <a:xfrm>
            <a:off x="2578064" y="2161986"/>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rot="10800000">
            <a:off x="1585477" y="4405579"/>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rot="5689343">
            <a:off x="3103457" y="3409429"/>
            <a:ext cx="203593" cy="415584"/>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rot="16424673">
            <a:off x="902677" y="3273976"/>
            <a:ext cx="192189" cy="411512"/>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flipH="1" flipV="1">
            <a:off x="2118559" y="5039474"/>
            <a:ext cx="577140" cy="2450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1900362" y="1555585"/>
            <a:ext cx="1346893" cy="29706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3737113" y="3347499"/>
            <a:ext cx="421419" cy="2941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096247" y="3102334"/>
            <a:ext cx="2683748" cy="523220"/>
          </a:xfrm>
          <a:prstGeom prst="rect">
            <a:avLst/>
          </a:prstGeom>
          <a:noFill/>
        </p:spPr>
        <p:txBody>
          <a:bodyPr wrap="none" rtlCol="0">
            <a:spAutoFit/>
          </a:bodyPr>
          <a:lstStyle/>
          <a:p>
            <a:r>
              <a:rPr lang="en-US" sz="1400" i="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Beam pipes</a:t>
            </a:r>
            <a:r>
              <a:rPr lang="en-US" sz="1400" i="1" dirty="0" smtClean="0">
                <a:latin typeface="Arial" panose="020B0604020202020204" pitchFamily="34" charset="0"/>
                <a:cs typeface="Arial" panose="020B0604020202020204" pitchFamily="34" charset="0"/>
              </a:rPr>
              <a:t>: SS 316LN flange, </a:t>
            </a:r>
          </a:p>
          <a:p>
            <a:r>
              <a:rPr lang="en-US" sz="1400" i="1" dirty="0" err="1" smtClean="0">
                <a:latin typeface="Arial" panose="020B0604020202020204" pitchFamily="34" charset="0"/>
                <a:cs typeface="Arial" panose="020B0604020202020204" pitchFamily="34" charset="0"/>
              </a:rPr>
              <a:t>Nb</a:t>
            </a:r>
            <a:r>
              <a:rPr lang="en-US" sz="1400" i="1" dirty="0" smtClean="0">
                <a:latin typeface="Arial" panose="020B0604020202020204" pitchFamily="34" charset="0"/>
                <a:cs typeface="Arial" panose="020B0604020202020204" pitchFamily="34" charset="0"/>
              </a:rPr>
              <a:t> tube, Ti adaptor</a:t>
            </a:r>
            <a:endParaRPr lang="en-US" sz="1400" i="1" dirty="0">
              <a:latin typeface="Arial" panose="020B0604020202020204" pitchFamily="34" charset="0"/>
              <a:cs typeface="Arial" panose="020B0604020202020204" pitchFamily="34" charset="0"/>
            </a:endParaRPr>
          </a:p>
        </p:txBody>
      </p:sp>
      <p:cxnSp>
        <p:nvCxnSpPr>
          <p:cNvPr id="47" name="Straight Arrow Connector 46"/>
          <p:cNvCxnSpPr/>
          <p:nvPr/>
        </p:nvCxnSpPr>
        <p:spPr>
          <a:xfrm flipH="1">
            <a:off x="3379304" y="3927946"/>
            <a:ext cx="151074" cy="2862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225400" y="4177086"/>
            <a:ext cx="376167" cy="307777"/>
          </a:xfrm>
          <a:prstGeom prst="rect">
            <a:avLst/>
          </a:prstGeom>
          <a:noFill/>
        </p:spPr>
        <p:txBody>
          <a:bodyPr wrap="none" rtlCol="0">
            <a:spAutoFit/>
          </a:bodyPr>
          <a:lstStyle/>
          <a:p>
            <a:pPr algn="ctr"/>
            <a:r>
              <a:rPr lang="en-US" sz="1400" i="1" dirty="0" smtClean="0">
                <a:latin typeface="Arial" panose="020B0604020202020204" pitchFamily="34" charset="0"/>
                <a:cs typeface="Arial" panose="020B0604020202020204" pitchFamily="34" charset="0"/>
              </a:rPr>
              <a:t>Ti </a:t>
            </a:r>
          </a:p>
        </p:txBody>
      </p:sp>
      <p:cxnSp>
        <p:nvCxnSpPr>
          <p:cNvPr id="51" name="Straight Arrow Connector 50"/>
          <p:cNvCxnSpPr/>
          <p:nvPr/>
        </p:nvCxnSpPr>
        <p:spPr>
          <a:xfrm>
            <a:off x="3255207" y="1555585"/>
            <a:ext cx="466004" cy="174420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906449" y="5430740"/>
            <a:ext cx="724664" cy="307777"/>
          </a:xfrm>
          <a:prstGeom prst="rect">
            <a:avLst/>
          </a:prstGeom>
          <a:noFill/>
        </p:spPr>
        <p:txBody>
          <a:bodyPr wrap="square" rtlCol="0">
            <a:spAutoFit/>
          </a:bodyPr>
          <a:lstStyle/>
          <a:p>
            <a:r>
              <a:rPr lang="en-US" sz="1400" dirty="0" smtClean="0">
                <a:solidFill>
                  <a:srgbClr val="FF0000"/>
                </a:solidFill>
                <a:latin typeface="Arial" panose="020B0604020202020204" pitchFamily="34" charset="0"/>
                <a:cs typeface="Arial" panose="020B0604020202020204" pitchFamily="34" charset="0"/>
              </a:rPr>
              <a:t>brazed</a:t>
            </a:r>
            <a:endParaRPr lang="en-US" sz="1400" dirty="0">
              <a:solidFill>
                <a:srgbClr val="FF0000"/>
              </a:solidFill>
              <a:latin typeface="Arial" panose="020B0604020202020204" pitchFamily="34" charset="0"/>
              <a:cs typeface="Arial" panose="020B0604020202020204" pitchFamily="34" charset="0"/>
            </a:endParaRPr>
          </a:p>
        </p:txBody>
      </p:sp>
      <p:sp>
        <p:nvSpPr>
          <p:cNvPr id="62" name="Down Arrow 61"/>
          <p:cNvSpPr/>
          <p:nvPr/>
        </p:nvSpPr>
        <p:spPr>
          <a:xfrm rot="10800000">
            <a:off x="1809439" y="4311490"/>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a:off x="3625794" y="3864333"/>
            <a:ext cx="151075" cy="159026"/>
          </a:xfrm>
          <a:prstGeom prst="triangle">
            <a:avLst/>
          </a:prstGeom>
          <a:solidFill>
            <a:srgbClr val="FF9966"/>
          </a:solidFill>
          <a:ln>
            <a:solidFill>
              <a:srgbClr val="FF33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637429" y="5503627"/>
            <a:ext cx="151075" cy="159026"/>
          </a:xfrm>
          <a:prstGeom prst="triangle">
            <a:avLst/>
          </a:prstGeom>
          <a:solidFill>
            <a:srgbClr val="FF9966"/>
          </a:solidFill>
          <a:ln>
            <a:solidFill>
              <a:srgbClr val="FF33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907780" y="5726258"/>
            <a:ext cx="833556" cy="307777"/>
          </a:xfrm>
          <a:prstGeom prst="rect">
            <a:avLst/>
          </a:prstGeom>
          <a:noFill/>
        </p:spPr>
        <p:txBody>
          <a:bodyPr wrap="square" rtlCol="0">
            <a:spAutoFit/>
          </a:bodyPr>
          <a:lstStyle/>
          <a:p>
            <a:r>
              <a:rPr lang="en-US" sz="1400" dirty="0" smtClean="0">
                <a:solidFill>
                  <a:schemeClr val="accent6">
                    <a:lumMod val="75000"/>
                  </a:schemeClr>
                </a:solidFill>
                <a:latin typeface="Arial" panose="020B0604020202020204" pitchFamily="34" charset="0"/>
                <a:cs typeface="Arial" panose="020B0604020202020204" pitchFamily="34" charset="0"/>
              </a:rPr>
              <a:t>welded</a:t>
            </a:r>
            <a:endParaRPr lang="en-US" sz="1400" dirty="0">
              <a:solidFill>
                <a:schemeClr val="accent6">
                  <a:lumMod val="75000"/>
                </a:schemeClr>
              </a:solidFill>
              <a:latin typeface="Arial" panose="020B0604020202020204" pitchFamily="34" charset="0"/>
              <a:cs typeface="Arial" panose="020B0604020202020204" pitchFamily="34" charset="0"/>
            </a:endParaRPr>
          </a:p>
        </p:txBody>
      </p:sp>
      <p:sp>
        <p:nvSpPr>
          <p:cNvPr id="39" name="Isosceles Triangle 38"/>
          <p:cNvSpPr/>
          <p:nvPr/>
        </p:nvSpPr>
        <p:spPr>
          <a:xfrm>
            <a:off x="638760" y="5799145"/>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rot="10800000">
            <a:off x="2906207" y="3287858"/>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rot="5400000">
            <a:off x="1349077" y="2676934"/>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rot="5400000">
            <a:off x="2399974" y="2702114"/>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rot="5400000">
            <a:off x="1391483" y="4269847"/>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p:cNvSpPr/>
          <p:nvPr/>
        </p:nvSpPr>
        <p:spPr>
          <a:xfrm rot="10800000">
            <a:off x="1154269" y="3150038"/>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p:cNvSpPr/>
          <p:nvPr/>
        </p:nvSpPr>
        <p:spPr>
          <a:xfrm rot="-5400000">
            <a:off x="2036864" y="4175757"/>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rot="-2700000">
            <a:off x="1354377" y="3620490"/>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357997" y="1390308"/>
            <a:ext cx="3459601" cy="307777"/>
          </a:xfrm>
          <a:prstGeom prst="rect">
            <a:avLst/>
          </a:prstGeom>
          <a:noFill/>
        </p:spPr>
        <p:txBody>
          <a:bodyPr wrap="none" rtlCol="0">
            <a:spAutoFit/>
          </a:bodyPr>
          <a:lstStyle/>
          <a:p>
            <a:r>
              <a:rPr lang="en-US" sz="1400" i="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FPC tube</a:t>
            </a:r>
            <a:r>
              <a:rPr lang="en-US" sz="1400" i="1" dirty="0" smtClean="0">
                <a:latin typeface="Arial" panose="020B0604020202020204" pitchFamily="34" charset="0"/>
                <a:cs typeface="Arial" panose="020B0604020202020204" pitchFamily="34" charset="0"/>
              </a:rPr>
              <a:t>: SS 316LN flange for FPC tube</a:t>
            </a:r>
            <a:endParaRPr lang="en-US" sz="1400" i="1" dirty="0">
              <a:latin typeface="Arial" panose="020B0604020202020204" pitchFamily="34" charset="0"/>
              <a:cs typeface="Arial" panose="020B0604020202020204" pitchFamily="34" charset="0"/>
            </a:endParaRPr>
          </a:p>
        </p:txBody>
      </p:sp>
      <p:sp>
        <p:nvSpPr>
          <p:cNvPr id="50" name="TextBox 49"/>
          <p:cNvSpPr txBox="1"/>
          <p:nvPr/>
        </p:nvSpPr>
        <p:spPr>
          <a:xfrm>
            <a:off x="2716730" y="5166662"/>
            <a:ext cx="2680542" cy="523220"/>
          </a:xfrm>
          <a:prstGeom prst="rect">
            <a:avLst/>
          </a:prstGeom>
          <a:noFill/>
        </p:spPr>
        <p:txBody>
          <a:bodyPr wrap="none" rtlCol="0">
            <a:spAutoFit/>
          </a:bodyPr>
          <a:lstStyle/>
          <a:p>
            <a:r>
              <a:rPr lang="en-US" sz="1400" i="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HOM tube</a:t>
            </a:r>
            <a:r>
              <a:rPr lang="en-US" sz="1400" i="1" dirty="0" smtClean="0">
                <a:latin typeface="Arial" panose="020B0604020202020204" pitchFamily="34" charset="0"/>
                <a:cs typeface="Arial" panose="020B0604020202020204" pitchFamily="34" charset="0"/>
              </a:rPr>
              <a:t>: </a:t>
            </a:r>
            <a:r>
              <a:rPr lang="en-US" sz="1400" i="1" dirty="0" err="1" smtClean="0">
                <a:latin typeface="Arial" panose="020B0604020202020204" pitchFamily="34" charset="0"/>
                <a:cs typeface="Arial" panose="020B0604020202020204" pitchFamily="34" charset="0"/>
              </a:rPr>
              <a:t>NbTi</a:t>
            </a:r>
            <a:r>
              <a:rPr lang="en-US" sz="1400" i="1" dirty="0" smtClean="0">
                <a:latin typeface="Arial" panose="020B0604020202020204" pitchFamily="34" charset="0"/>
                <a:cs typeface="Arial" panose="020B0604020202020204" pitchFamily="34" charset="0"/>
              </a:rPr>
              <a:t> flange welded </a:t>
            </a:r>
          </a:p>
          <a:p>
            <a:r>
              <a:rPr lang="en-US" sz="1400" i="1" dirty="0" smtClean="0">
                <a:latin typeface="Arial" panose="020B0604020202020204" pitchFamily="34" charset="0"/>
                <a:cs typeface="Arial" panose="020B0604020202020204" pitchFamily="34" charset="0"/>
              </a:rPr>
              <a:t>to Ti adaptor and </a:t>
            </a:r>
            <a:r>
              <a:rPr lang="en-US" sz="1400" i="1" dirty="0" err="1" smtClean="0">
                <a:latin typeface="Arial" panose="020B0604020202020204" pitchFamily="34" charset="0"/>
                <a:cs typeface="Arial" panose="020B0604020202020204" pitchFamily="34" charset="0"/>
              </a:rPr>
              <a:t>Nb</a:t>
            </a:r>
            <a:r>
              <a:rPr lang="en-US" sz="1400" i="1" dirty="0" smtClean="0">
                <a:latin typeface="Arial" panose="020B0604020202020204" pitchFamily="34" charset="0"/>
                <a:cs typeface="Arial" panose="020B0604020202020204" pitchFamily="34" charset="0"/>
              </a:rPr>
              <a:t> tube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8004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G:\Services\MechanicalCAD\Catia\Leuxe\CRAB Cavities\3D views Perso\CRAB Cavity Tuning - 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260" r="15950"/>
          <a:stretch/>
        </p:blipFill>
        <p:spPr bwMode="auto">
          <a:xfrm>
            <a:off x="6764890" y="940902"/>
            <a:ext cx="2379110" cy="2412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Services\MechanicalCAD\Catia\Leuxe\CRAB Cavities\3D views Perso\CRAB Cavity Tuning - 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57" r="11773"/>
          <a:stretch/>
        </p:blipFill>
        <p:spPr bwMode="auto">
          <a:xfrm>
            <a:off x="4486103" y="864702"/>
            <a:ext cx="2354987" cy="23622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Tuning system assembly</a:t>
            </a:r>
            <a:endParaRPr lang="en-US" dirty="0"/>
          </a:p>
        </p:txBody>
      </p:sp>
      <p:sp>
        <p:nvSpPr>
          <p:cNvPr id="5" name="Slide Number Placeholder 4"/>
          <p:cNvSpPr>
            <a:spLocks noGrp="1"/>
          </p:cNvSpPr>
          <p:nvPr>
            <p:ph type="sldNum" sz="quarter" idx="12"/>
          </p:nvPr>
        </p:nvSpPr>
        <p:spPr/>
        <p:txBody>
          <a:bodyPr/>
          <a:lstStyle/>
          <a:p>
            <a:fld id="{E5266E6E-3187-4C1D-BA6D-2ACAC749C432}" type="slidenum">
              <a:rPr lang="en-US" smtClean="0"/>
              <a:t>15</a:t>
            </a:fld>
            <a:endParaRPr lang="en-US"/>
          </a:p>
        </p:txBody>
      </p:sp>
      <p:grpSp>
        <p:nvGrpSpPr>
          <p:cNvPr id="14" name="Group 13"/>
          <p:cNvGrpSpPr/>
          <p:nvPr/>
        </p:nvGrpSpPr>
        <p:grpSpPr>
          <a:xfrm>
            <a:off x="508497" y="1602243"/>
            <a:ext cx="3363734" cy="3898900"/>
            <a:chOff x="-1166544" y="869950"/>
            <a:chExt cx="4752528" cy="5283200"/>
          </a:xfrm>
        </p:grpSpPr>
        <p:pic>
          <p:nvPicPr>
            <p:cNvPr id="10" name="Picture 2" descr="G:\Services\MechanicalCAD\Catia\Leuxe\CRAB Cavities\3D views Perso\CRAB Cavity BNL Mounting - 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544" y="879539"/>
              <a:ext cx="4752528" cy="52428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17550" y="869950"/>
              <a:ext cx="908050" cy="139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84250" y="4705350"/>
              <a:ext cx="90805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5694274">
              <a:off x="1078789" y="4301938"/>
              <a:ext cx="736025"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Down Arrow 14"/>
          <p:cNvSpPr/>
          <p:nvPr/>
        </p:nvSpPr>
        <p:spPr>
          <a:xfrm>
            <a:off x="1535118" y="2097050"/>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40906" y="1362876"/>
            <a:ext cx="469900" cy="45085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1</a:t>
            </a:r>
            <a:endParaRPr lang="en-US" dirty="0">
              <a:solidFill>
                <a:srgbClr val="002060"/>
              </a:solidFill>
            </a:endParaRPr>
          </a:p>
        </p:txBody>
      </p:sp>
      <p:sp>
        <p:nvSpPr>
          <p:cNvPr id="17" name="Oval 16"/>
          <p:cNvSpPr/>
          <p:nvPr/>
        </p:nvSpPr>
        <p:spPr>
          <a:xfrm>
            <a:off x="4149974" y="1340347"/>
            <a:ext cx="469900" cy="45085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2</a:t>
            </a:r>
            <a:endParaRPr lang="en-US" dirty="0">
              <a:solidFill>
                <a:srgbClr val="002060"/>
              </a:solidFill>
            </a:endParaRPr>
          </a:p>
        </p:txBody>
      </p:sp>
      <p:sp>
        <p:nvSpPr>
          <p:cNvPr id="21" name="Down Arrow 20"/>
          <p:cNvSpPr/>
          <p:nvPr/>
        </p:nvSpPr>
        <p:spPr>
          <a:xfrm>
            <a:off x="2578064" y="2161986"/>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rot="10800000">
            <a:off x="1585477" y="4405579"/>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rot="10800000">
            <a:off x="1809439" y="4311490"/>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rot="5706486">
            <a:off x="3153210" y="3357332"/>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rot="16424673">
            <a:off x="832755" y="3207583"/>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5712204" y="1551060"/>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2934032" y="2146852"/>
            <a:ext cx="1486893" cy="985962"/>
          </a:xfrm>
          <a:custGeom>
            <a:avLst/>
            <a:gdLst>
              <a:gd name="connsiteX0" fmla="*/ 0 w 1757238"/>
              <a:gd name="connsiteY0" fmla="*/ 985962 h 985962"/>
              <a:gd name="connsiteX1" fmla="*/ 954156 w 1757238"/>
              <a:gd name="connsiteY1" fmla="*/ 230588 h 985962"/>
              <a:gd name="connsiteX2" fmla="*/ 1757238 w 1757238"/>
              <a:gd name="connsiteY2" fmla="*/ 0 h 985962"/>
              <a:gd name="connsiteX3" fmla="*/ 1757238 w 1757238"/>
              <a:gd name="connsiteY3" fmla="*/ 0 h 985962"/>
            </a:gdLst>
            <a:ahLst/>
            <a:cxnLst>
              <a:cxn ang="0">
                <a:pos x="connsiteX0" y="connsiteY0"/>
              </a:cxn>
              <a:cxn ang="0">
                <a:pos x="connsiteX1" y="connsiteY1"/>
              </a:cxn>
              <a:cxn ang="0">
                <a:pos x="connsiteX2" y="connsiteY2"/>
              </a:cxn>
              <a:cxn ang="0">
                <a:pos x="connsiteX3" y="connsiteY3"/>
              </a:cxn>
            </a:cxnLst>
            <a:rect l="l" t="t" r="r" b="b"/>
            <a:pathLst>
              <a:path w="1757238" h="985962">
                <a:moveTo>
                  <a:pt x="0" y="985962"/>
                </a:moveTo>
                <a:cubicBezTo>
                  <a:pt x="330641" y="690438"/>
                  <a:pt x="661283" y="394915"/>
                  <a:pt x="954156" y="230588"/>
                </a:cubicBezTo>
                <a:cubicBezTo>
                  <a:pt x="1247029" y="66261"/>
                  <a:pt x="1757238" y="0"/>
                  <a:pt x="1757238" y="0"/>
                </a:cubicBezTo>
                <a:lnTo>
                  <a:pt x="1757238" y="0"/>
                </a:lnTo>
              </a:path>
            </a:pathLst>
          </a:custGeom>
          <a:noFill/>
          <a:ln>
            <a:solidFill>
              <a:srgbClr val="003399"/>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6170212" y="1340843"/>
            <a:ext cx="954157" cy="185807"/>
          </a:xfrm>
          <a:custGeom>
            <a:avLst/>
            <a:gdLst>
              <a:gd name="connsiteX0" fmla="*/ 0 w 954157"/>
              <a:gd name="connsiteY0" fmla="*/ 185807 h 185807"/>
              <a:gd name="connsiteX1" fmla="*/ 445273 w 954157"/>
              <a:gd name="connsiteY1" fmla="*/ 2927 h 185807"/>
              <a:gd name="connsiteX2" fmla="*/ 954157 w 954157"/>
              <a:gd name="connsiteY2" fmla="*/ 90392 h 185807"/>
            </a:gdLst>
            <a:ahLst/>
            <a:cxnLst>
              <a:cxn ang="0">
                <a:pos x="connsiteX0" y="connsiteY0"/>
              </a:cxn>
              <a:cxn ang="0">
                <a:pos x="connsiteX1" y="connsiteY1"/>
              </a:cxn>
              <a:cxn ang="0">
                <a:pos x="connsiteX2" y="connsiteY2"/>
              </a:cxn>
            </a:cxnLst>
            <a:rect l="l" t="t" r="r" b="b"/>
            <a:pathLst>
              <a:path w="954157" h="185807">
                <a:moveTo>
                  <a:pt x="0" y="185807"/>
                </a:moveTo>
                <a:cubicBezTo>
                  <a:pt x="143123" y="102318"/>
                  <a:pt x="286247" y="18830"/>
                  <a:pt x="445273" y="2927"/>
                </a:cubicBezTo>
                <a:cubicBezTo>
                  <a:pt x="604299" y="-12976"/>
                  <a:pt x="779228" y="38708"/>
                  <a:pt x="954157" y="90392"/>
                </a:cubicBezTo>
              </a:path>
            </a:pathLst>
          </a:custGeom>
          <a:noFill/>
          <a:ln>
            <a:solidFill>
              <a:srgbClr val="003399"/>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979384" y="1041618"/>
            <a:ext cx="639919" cy="307777"/>
          </a:xfrm>
          <a:prstGeom prst="rect">
            <a:avLst/>
          </a:prstGeom>
          <a:noFill/>
        </p:spPr>
        <p:txBody>
          <a:bodyPr wrap="none" rtlCol="0">
            <a:spAutoFit/>
          </a:bodyPr>
          <a:lstStyle/>
          <a:p>
            <a:r>
              <a:rPr lang="en-US" sz="1400" i="1" dirty="0" smtClean="0">
                <a:latin typeface="Arial" panose="020B0604020202020204" pitchFamily="34" charset="0"/>
                <a:cs typeface="Arial" panose="020B0604020202020204" pitchFamily="34" charset="0"/>
              </a:rPr>
              <a:t>Ti rod</a:t>
            </a:r>
            <a:endParaRPr lang="en-US" sz="1400" i="1" dirty="0">
              <a:latin typeface="Arial" panose="020B0604020202020204" pitchFamily="34" charset="0"/>
              <a:cs typeface="Arial" panose="020B0604020202020204" pitchFamily="34" charset="0"/>
            </a:endParaRPr>
          </a:p>
        </p:txBody>
      </p:sp>
      <p:cxnSp>
        <p:nvCxnSpPr>
          <p:cNvPr id="31" name="Straight Arrow Connector 30"/>
          <p:cNvCxnSpPr/>
          <p:nvPr/>
        </p:nvCxnSpPr>
        <p:spPr>
          <a:xfrm flipH="1">
            <a:off x="5701086" y="1192696"/>
            <a:ext cx="349857" cy="27829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06449" y="5430740"/>
            <a:ext cx="724664" cy="307777"/>
          </a:xfrm>
          <a:prstGeom prst="rect">
            <a:avLst/>
          </a:prstGeom>
          <a:noFill/>
        </p:spPr>
        <p:txBody>
          <a:bodyPr wrap="square" rtlCol="0">
            <a:spAutoFit/>
          </a:bodyPr>
          <a:lstStyle/>
          <a:p>
            <a:r>
              <a:rPr lang="en-US" sz="1400" dirty="0" smtClean="0">
                <a:solidFill>
                  <a:srgbClr val="FF0000"/>
                </a:solidFill>
                <a:latin typeface="Arial" panose="020B0604020202020204" pitchFamily="34" charset="0"/>
                <a:cs typeface="Arial" panose="020B0604020202020204" pitchFamily="34" charset="0"/>
              </a:rPr>
              <a:t>brazed</a:t>
            </a:r>
            <a:endParaRPr lang="en-US" sz="1400" dirty="0">
              <a:solidFill>
                <a:srgbClr val="FF0000"/>
              </a:solidFill>
              <a:latin typeface="Arial" panose="020B0604020202020204" pitchFamily="34" charset="0"/>
              <a:cs typeface="Arial" panose="020B0604020202020204" pitchFamily="34" charset="0"/>
            </a:endParaRPr>
          </a:p>
        </p:txBody>
      </p:sp>
      <p:sp>
        <p:nvSpPr>
          <p:cNvPr id="35" name="Isosceles Triangle 34"/>
          <p:cNvSpPr/>
          <p:nvPr/>
        </p:nvSpPr>
        <p:spPr>
          <a:xfrm>
            <a:off x="637429" y="5503627"/>
            <a:ext cx="151075" cy="159026"/>
          </a:xfrm>
          <a:prstGeom prst="triangle">
            <a:avLst/>
          </a:prstGeom>
          <a:solidFill>
            <a:srgbClr val="FF9966"/>
          </a:solidFill>
          <a:ln>
            <a:solidFill>
              <a:srgbClr val="FF33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907780" y="5726258"/>
            <a:ext cx="833556" cy="307777"/>
          </a:xfrm>
          <a:prstGeom prst="rect">
            <a:avLst/>
          </a:prstGeom>
          <a:noFill/>
        </p:spPr>
        <p:txBody>
          <a:bodyPr wrap="square" rtlCol="0">
            <a:spAutoFit/>
          </a:bodyPr>
          <a:lstStyle/>
          <a:p>
            <a:r>
              <a:rPr lang="en-US" sz="1400" dirty="0" smtClean="0">
                <a:solidFill>
                  <a:schemeClr val="accent6">
                    <a:lumMod val="75000"/>
                  </a:schemeClr>
                </a:solidFill>
                <a:latin typeface="Arial" panose="020B0604020202020204" pitchFamily="34" charset="0"/>
                <a:cs typeface="Arial" panose="020B0604020202020204" pitchFamily="34" charset="0"/>
              </a:rPr>
              <a:t>welded</a:t>
            </a:r>
            <a:endParaRPr lang="en-US" sz="1400" dirty="0">
              <a:solidFill>
                <a:schemeClr val="accent6">
                  <a:lumMod val="75000"/>
                </a:schemeClr>
              </a:solidFill>
              <a:latin typeface="Arial" panose="020B0604020202020204" pitchFamily="34" charset="0"/>
              <a:cs typeface="Arial" panose="020B0604020202020204" pitchFamily="34" charset="0"/>
            </a:endParaRPr>
          </a:p>
        </p:txBody>
      </p:sp>
      <p:sp>
        <p:nvSpPr>
          <p:cNvPr id="37" name="Isosceles Triangle 36"/>
          <p:cNvSpPr/>
          <p:nvPr/>
        </p:nvSpPr>
        <p:spPr>
          <a:xfrm>
            <a:off x="638760" y="5799145"/>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p:cNvSpPr/>
          <p:nvPr/>
        </p:nvSpPr>
        <p:spPr>
          <a:xfrm rot="-5400000">
            <a:off x="7976490" y="2211784"/>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5283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Services\MechanicalCAD\Catia\Leuxe\CRAB Cavities\3D views Perso\CRAB Cavity Tuning - 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3104431"/>
            <a:ext cx="2848073" cy="29362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G:\Services\MechanicalCAD\Catia\Leuxe\CRAB Cavities\3D views Perso\CRAB Cavity Tuning - 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66" r="13130"/>
          <a:stretch/>
        </p:blipFill>
        <p:spPr bwMode="auto">
          <a:xfrm>
            <a:off x="6850698" y="3751770"/>
            <a:ext cx="2293302" cy="25530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Services\MechanicalCAD\Catia\Leuxe\CRAB Cavities\3D views Perso\CRAB Cavity Tuning - 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60" r="15950"/>
          <a:stretch/>
        </p:blipFill>
        <p:spPr bwMode="auto">
          <a:xfrm>
            <a:off x="6764890" y="940902"/>
            <a:ext cx="2379110" cy="2412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Services\MechanicalCAD\Catia\Leuxe\CRAB Cavities\3D views Perso\CRAB Cavity Tuning - 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57" r="11773"/>
          <a:stretch/>
        </p:blipFill>
        <p:spPr bwMode="auto">
          <a:xfrm>
            <a:off x="4486103" y="864702"/>
            <a:ext cx="2354987" cy="23622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Tuning system </a:t>
            </a:r>
            <a:r>
              <a:rPr lang="en-US" dirty="0" smtClean="0"/>
              <a:t>assembly</a:t>
            </a:r>
            <a:endParaRPr lang="en-US" dirty="0"/>
          </a:p>
        </p:txBody>
      </p:sp>
      <p:sp>
        <p:nvSpPr>
          <p:cNvPr id="5" name="Slide Number Placeholder 4"/>
          <p:cNvSpPr>
            <a:spLocks noGrp="1"/>
          </p:cNvSpPr>
          <p:nvPr>
            <p:ph type="sldNum" sz="quarter" idx="12"/>
          </p:nvPr>
        </p:nvSpPr>
        <p:spPr/>
        <p:txBody>
          <a:bodyPr/>
          <a:lstStyle/>
          <a:p>
            <a:fld id="{E5266E6E-3187-4C1D-BA6D-2ACAC749C432}" type="slidenum">
              <a:rPr lang="en-US" smtClean="0"/>
              <a:t>16</a:t>
            </a:fld>
            <a:endParaRPr lang="en-US"/>
          </a:p>
        </p:txBody>
      </p:sp>
      <p:grpSp>
        <p:nvGrpSpPr>
          <p:cNvPr id="14" name="Group 13"/>
          <p:cNvGrpSpPr/>
          <p:nvPr/>
        </p:nvGrpSpPr>
        <p:grpSpPr>
          <a:xfrm>
            <a:off x="508497" y="1602243"/>
            <a:ext cx="3363734" cy="3898900"/>
            <a:chOff x="-1166544" y="869950"/>
            <a:chExt cx="4752528" cy="5283200"/>
          </a:xfrm>
        </p:grpSpPr>
        <p:pic>
          <p:nvPicPr>
            <p:cNvPr id="10" name="Picture 2" descr="G:\Services\MechanicalCAD\Catia\Leuxe\CRAB Cavities\3D views Perso\CRAB Cavity BNL Mounting - 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6544" y="879539"/>
              <a:ext cx="4752528" cy="52428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17550" y="869950"/>
              <a:ext cx="908050" cy="139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84250" y="4705350"/>
              <a:ext cx="90805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5694274">
              <a:off x="1078789" y="4301938"/>
              <a:ext cx="736025"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Down Arrow 14"/>
          <p:cNvSpPr/>
          <p:nvPr/>
        </p:nvSpPr>
        <p:spPr>
          <a:xfrm>
            <a:off x="1535118" y="2097050"/>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40906" y="1362876"/>
            <a:ext cx="469900" cy="45085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1</a:t>
            </a:r>
            <a:endParaRPr lang="en-US" dirty="0">
              <a:solidFill>
                <a:srgbClr val="002060"/>
              </a:solidFill>
            </a:endParaRPr>
          </a:p>
        </p:txBody>
      </p:sp>
      <p:sp>
        <p:nvSpPr>
          <p:cNvPr id="17" name="Oval 16"/>
          <p:cNvSpPr/>
          <p:nvPr/>
        </p:nvSpPr>
        <p:spPr>
          <a:xfrm>
            <a:off x="4149974" y="1340347"/>
            <a:ext cx="469900" cy="45085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2</a:t>
            </a:r>
            <a:endParaRPr lang="en-US" dirty="0">
              <a:solidFill>
                <a:srgbClr val="002060"/>
              </a:solidFill>
            </a:endParaRPr>
          </a:p>
        </p:txBody>
      </p:sp>
      <p:sp>
        <p:nvSpPr>
          <p:cNvPr id="19" name="Oval 18"/>
          <p:cNvSpPr/>
          <p:nvPr/>
        </p:nvSpPr>
        <p:spPr>
          <a:xfrm>
            <a:off x="4222864" y="4013311"/>
            <a:ext cx="469900" cy="45085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3</a:t>
            </a:r>
            <a:endParaRPr lang="en-US" dirty="0">
              <a:solidFill>
                <a:srgbClr val="002060"/>
              </a:solidFill>
            </a:endParaRPr>
          </a:p>
        </p:txBody>
      </p:sp>
      <p:sp>
        <p:nvSpPr>
          <p:cNvPr id="21" name="Down Arrow 20"/>
          <p:cNvSpPr/>
          <p:nvPr/>
        </p:nvSpPr>
        <p:spPr>
          <a:xfrm>
            <a:off x="2578064" y="2161986"/>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rot="10800000">
            <a:off x="1585477" y="4405579"/>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rot="10800000">
            <a:off x="1809439" y="4311490"/>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rot="5706486">
            <a:off x="3153210" y="3357332"/>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rot="16424673">
            <a:off x="832755" y="3207583"/>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5712204" y="1551060"/>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5800994" y="4216073"/>
            <a:ext cx="199921" cy="543401"/>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2934032" y="2146852"/>
            <a:ext cx="1486893" cy="985962"/>
          </a:xfrm>
          <a:custGeom>
            <a:avLst/>
            <a:gdLst>
              <a:gd name="connsiteX0" fmla="*/ 0 w 1757238"/>
              <a:gd name="connsiteY0" fmla="*/ 985962 h 985962"/>
              <a:gd name="connsiteX1" fmla="*/ 954156 w 1757238"/>
              <a:gd name="connsiteY1" fmla="*/ 230588 h 985962"/>
              <a:gd name="connsiteX2" fmla="*/ 1757238 w 1757238"/>
              <a:gd name="connsiteY2" fmla="*/ 0 h 985962"/>
              <a:gd name="connsiteX3" fmla="*/ 1757238 w 1757238"/>
              <a:gd name="connsiteY3" fmla="*/ 0 h 985962"/>
            </a:gdLst>
            <a:ahLst/>
            <a:cxnLst>
              <a:cxn ang="0">
                <a:pos x="connsiteX0" y="connsiteY0"/>
              </a:cxn>
              <a:cxn ang="0">
                <a:pos x="connsiteX1" y="connsiteY1"/>
              </a:cxn>
              <a:cxn ang="0">
                <a:pos x="connsiteX2" y="connsiteY2"/>
              </a:cxn>
              <a:cxn ang="0">
                <a:pos x="connsiteX3" y="connsiteY3"/>
              </a:cxn>
            </a:cxnLst>
            <a:rect l="l" t="t" r="r" b="b"/>
            <a:pathLst>
              <a:path w="1757238" h="985962">
                <a:moveTo>
                  <a:pt x="0" y="985962"/>
                </a:moveTo>
                <a:cubicBezTo>
                  <a:pt x="330641" y="690438"/>
                  <a:pt x="661283" y="394915"/>
                  <a:pt x="954156" y="230588"/>
                </a:cubicBezTo>
                <a:cubicBezTo>
                  <a:pt x="1247029" y="66261"/>
                  <a:pt x="1757238" y="0"/>
                  <a:pt x="1757238" y="0"/>
                </a:cubicBezTo>
                <a:lnTo>
                  <a:pt x="1757238" y="0"/>
                </a:lnTo>
              </a:path>
            </a:pathLst>
          </a:custGeom>
          <a:noFill/>
          <a:ln>
            <a:solidFill>
              <a:srgbClr val="003399"/>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6170212" y="1340843"/>
            <a:ext cx="954157" cy="185807"/>
          </a:xfrm>
          <a:custGeom>
            <a:avLst/>
            <a:gdLst>
              <a:gd name="connsiteX0" fmla="*/ 0 w 954157"/>
              <a:gd name="connsiteY0" fmla="*/ 185807 h 185807"/>
              <a:gd name="connsiteX1" fmla="*/ 445273 w 954157"/>
              <a:gd name="connsiteY1" fmla="*/ 2927 h 185807"/>
              <a:gd name="connsiteX2" fmla="*/ 954157 w 954157"/>
              <a:gd name="connsiteY2" fmla="*/ 90392 h 185807"/>
            </a:gdLst>
            <a:ahLst/>
            <a:cxnLst>
              <a:cxn ang="0">
                <a:pos x="connsiteX0" y="connsiteY0"/>
              </a:cxn>
              <a:cxn ang="0">
                <a:pos x="connsiteX1" y="connsiteY1"/>
              </a:cxn>
              <a:cxn ang="0">
                <a:pos x="connsiteX2" y="connsiteY2"/>
              </a:cxn>
            </a:cxnLst>
            <a:rect l="l" t="t" r="r" b="b"/>
            <a:pathLst>
              <a:path w="954157" h="185807">
                <a:moveTo>
                  <a:pt x="0" y="185807"/>
                </a:moveTo>
                <a:cubicBezTo>
                  <a:pt x="143123" y="102318"/>
                  <a:pt x="286247" y="18830"/>
                  <a:pt x="445273" y="2927"/>
                </a:cubicBezTo>
                <a:cubicBezTo>
                  <a:pt x="604299" y="-12976"/>
                  <a:pt x="779228" y="38708"/>
                  <a:pt x="954157" y="90392"/>
                </a:cubicBezTo>
              </a:path>
            </a:pathLst>
          </a:custGeom>
          <a:noFill/>
          <a:ln>
            <a:solidFill>
              <a:srgbClr val="003399"/>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011186" y="3053301"/>
            <a:ext cx="1447137" cy="588396"/>
          </a:xfrm>
          <a:custGeom>
            <a:avLst/>
            <a:gdLst>
              <a:gd name="connsiteX0" fmla="*/ 1447137 w 1447137"/>
              <a:gd name="connsiteY0" fmla="*/ 0 h 588396"/>
              <a:gd name="connsiteX1" fmla="*/ 318052 w 1447137"/>
              <a:gd name="connsiteY1" fmla="*/ 286247 h 588396"/>
              <a:gd name="connsiteX2" fmla="*/ 0 w 1447137"/>
              <a:gd name="connsiteY2" fmla="*/ 588396 h 588396"/>
              <a:gd name="connsiteX3" fmla="*/ 0 w 1447137"/>
              <a:gd name="connsiteY3" fmla="*/ 588396 h 588396"/>
            </a:gdLst>
            <a:ahLst/>
            <a:cxnLst>
              <a:cxn ang="0">
                <a:pos x="connsiteX0" y="connsiteY0"/>
              </a:cxn>
              <a:cxn ang="0">
                <a:pos x="connsiteX1" y="connsiteY1"/>
              </a:cxn>
              <a:cxn ang="0">
                <a:pos x="connsiteX2" y="connsiteY2"/>
              </a:cxn>
              <a:cxn ang="0">
                <a:pos x="connsiteX3" y="connsiteY3"/>
              </a:cxn>
            </a:cxnLst>
            <a:rect l="l" t="t" r="r" b="b"/>
            <a:pathLst>
              <a:path w="1447137" h="588396">
                <a:moveTo>
                  <a:pt x="1447137" y="0"/>
                </a:moveTo>
                <a:cubicBezTo>
                  <a:pt x="1003189" y="94090"/>
                  <a:pt x="559241" y="188181"/>
                  <a:pt x="318052" y="286247"/>
                </a:cubicBezTo>
                <a:cubicBezTo>
                  <a:pt x="76862" y="384313"/>
                  <a:pt x="0" y="588396"/>
                  <a:pt x="0" y="588396"/>
                </a:cubicBezTo>
                <a:lnTo>
                  <a:pt x="0" y="588396"/>
                </a:lnTo>
              </a:path>
            </a:pathLst>
          </a:custGeom>
          <a:noFill/>
          <a:ln>
            <a:solidFill>
              <a:srgbClr val="003399"/>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6130456" y="5573864"/>
            <a:ext cx="1176793" cy="560320"/>
          </a:xfrm>
          <a:custGeom>
            <a:avLst/>
            <a:gdLst>
              <a:gd name="connsiteX0" fmla="*/ 0 w 1176793"/>
              <a:gd name="connsiteY0" fmla="*/ 389614 h 560320"/>
              <a:gd name="connsiteX1" fmla="*/ 556591 w 1176793"/>
              <a:gd name="connsiteY1" fmla="*/ 540689 h 560320"/>
              <a:gd name="connsiteX2" fmla="*/ 1176793 w 1176793"/>
              <a:gd name="connsiteY2" fmla="*/ 0 h 560320"/>
              <a:gd name="connsiteX3" fmla="*/ 1176793 w 1176793"/>
              <a:gd name="connsiteY3" fmla="*/ 0 h 560320"/>
              <a:gd name="connsiteX4" fmla="*/ 1176793 w 1176793"/>
              <a:gd name="connsiteY4" fmla="*/ 0 h 5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793" h="560320">
                <a:moveTo>
                  <a:pt x="0" y="389614"/>
                </a:moveTo>
                <a:cubicBezTo>
                  <a:pt x="180229" y="497619"/>
                  <a:pt x="360459" y="605625"/>
                  <a:pt x="556591" y="540689"/>
                </a:cubicBezTo>
                <a:cubicBezTo>
                  <a:pt x="752723" y="475753"/>
                  <a:pt x="1176793" y="0"/>
                  <a:pt x="1176793" y="0"/>
                </a:cubicBezTo>
                <a:lnTo>
                  <a:pt x="1176793" y="0"/>
                </a:lnTo>
                <a:lnTo>
                  <a:pt x="1176793" y="0"/>
                </a:lnTo>
              </a:path>
            </a:pathLst>
          </a:custGeom>
          <a:noFill/>
          <a:ln>
            <a:solidFill>
              <a:srgbClr val="003399"/>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176147" y="3832529"/>
            <a:ext cx="720069" cy="461665"/>
          </a:xfrm>
          <a:prstGeom prst="rect">
            <a:avLst/>
          </a:prstGeom>
          <a:noFill/>
        </p:spPr>
        <p:txBody>
          <a:bodyPr wrap="none" rtlCol="0">
            <a:spAutoFit/>
          </a:bodyPr>
          <a:lstStyle/>
          <a:p>
            <a:pPr algn="ctr"/>
            <a:r>
              <a:rPr lang="en-US" sz="1200" i="1" dirty="0" smtClean="0">
                <a:latin typeface="Arial" panose="020B0604020202020204" pitchFamily="34" charset="0"/>
                <a:cs typeface="Arial" panose="020B0604020202020204" pitchFamily="34" charset="0"/>
              </a:rPr>
              <a:t>Ti </a:t>
            </a:r>
          </a:p>
          <a:p>
            <a:pPr algn="ctr"/>
            <a:r>
              <a:rPr lang="en-US" sz="1200" i="1" dirty="0" smtClean="0">
                <a:latin typeface="Arial" panose="020B0604020202020204" pitchFamily="34" charset="0"/>
                <a:cs typeface="Arial" panose="020B0604020202020204" pitchFamily="34" charset="0"/>
              </a:rPr>
              <a:t>housing</a:t>
            </a:r>
            <a:endParaRPr lang="en-US" sz="1200" i="1" dirty="0">
              <a:latin typeface="Arial" panose="020B0604020202020204" pitchFamily="34" charset="0"/>
              <a:cs typeface="Arial" panose="020B0604020202020204" pitchFamily="34" charset="0"/>
            </a:endParaRPr>
          </a:p>
        </p:txBody>
      </p:sp>
      <p:cxnSp>
        <p:nvCxnSpPr>
          <p:cNvPr id="31" name="Straight Arrow Connector 30"/>
          <p:cNvCxnSpPr/>
          <p:nvPr/>
        </p:nvCxnSpPr>
        <p:spPr>
          <a:xfrm flipH="1" flipV="1">
            <a:off x="5987337" y="3943848"/>
            <a:ext cx="254437" cy="636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Isosceles Triangle 33"/>
          <p:cNvSpPr/>
          <p:nvPr/>
        </p:nvSpPr>
        <p:spPr>
          <a:xfrm rot="-5400000">
            <a:off x="8278640" y="4939081"/>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906449" y="5430740"/>
            <a:ext cx="724664" cy="307777"/>
          </a:xfrm>
          <a:prstGeom prst="rect">
            <a:avLst/>
          </a:prstGeom>
          <a:noFill/>
        </p:spPr>
        <p:txBody>
          <a:bodyPr wrap="square" rtlCol="0">
            <a:spAutoFit/>
          </a:bodyPr>
          <a:lstStyle/>
          <a:p>
            <a:r>
              <a:rPr lang="en-US" sz="1400" dirty="0" smtClean="0">
                <a:solidFill>
                  <a:srgbClr val="FF0000"/>
                </a:solidFill>
                <a:latin typeface="Arial" panose="020B0604020202020204" pitchFamily="34" charset="0"/>
                <a:cs typeface="Arial" panose="020B0604020202020204" pitchFamily="34" charset="0"/>
              </a:rPr>
              <a:t>brazed</a:t>
            </a:r>
            <a:endParaRPr lang="en-US" sz="1400" dirty="0">
              <a:solidFill>
                <a:srgbClr val="FF0000"/>
              </a:solidFill>
              <a:latin typeface="Arial" panose="020B0604020202020204" pitchFamily="34" charset="0"/>
              <a:cs typeface="Arial" panose="020B0604020202020204" pitchFamily="34" charset="0"/>
            </a:endParaRPr>
          </a:p>
        </p:txBody>
      </p:sp>
      <p:sp>
        <p:nvSpPr>
          <p:cNvPr id="36" name="Isosceles Triangle 35"/>
          <p:cNvSpPr/>
          <p:nvPr/>
        </p:nvSpPr>
        <p:spPr>
          <a:xfrm>
            <a:off x="637429" y="5503627"/>
            <a:ext cx="151075" cy="159026"/>
          </a:xfrm>
          <a:prstGeom prst="triangle">
            <a:avLst/>
          </a:prstGeom>
          <a:solidFill>
            <a:srgbClr val="FF9966"/>
          </a:solidFill>
          <a:ln>
            <a:solidFill>
              <a:srgbClr val="FF33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907780" y="5726258"/>
            <a:ext cx="833556" cy="307777"/>
          </a:xfrm>
          <a:prstGeom prst="rect">
            <a:avLst/>
          </a:prstGeom>
          <a:noFill/>
        </p:spPr>
        <p:txBody>
          <a:bodyPr wrap="square" rtlCol="0">
            <a:spAutoFit/>
          </a:bodyPr>
          <a:lstStyle/>
          <a:p>
            <a:r>
              <a:rPr lang="en-US" sz="1400" dirty="0" smtClean="0">
                <a:solidFill>
                  <a:schemeClr val="accent6">
                    <a:lumMod val="75000"/>
                  </a:schemeClr>
                </a:solidFill>
                <a:latin typeface="Arial" panose="020B0604020202020204" pitchFamily="34" charset="0"/>
                <a:cs typeface="Arial" panose="020B0604020202020204" pitchFamily="34" charset="0"/>
              </a:rPr>
              <a:t>welded</a:t>
            </a:r>
            <a:endParaRPr lang="en-US" sz="1400" dirty="0">
              <a:solidFill>
                <a:schemeClr val="accent6">
                  <a:lumMod val="75000"/>
                </a:schemeClr>
              </a:solidFill>
              <a:latin typeface="Arial" panose="020B0604020202020204" pitchFamily="34" charset="0"/>
              <a:cs typeface="Arial" panose="020B0604020202020204" pitchFamily="34" charset="0"/>
            </a:endParaRPr>
          </a:p>
        </p:txBody>
      </p:sp>
      <p:sp>
        <p:nvSpPr>
          <p:cNvPr id="38" name="Isosceles Triangle 37"/>
          <p:cNvSpPr/>
          <p:nvPr/>
        </p:nvSpPr>
        <p:spPr>
          <a:xfrm>
            <a:off x="638760" y="5799145"/>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5283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17</a:t>
            </a:fld>
            <a:endParaRPr lang="en-US"/>
          </a:p>
        </p:txBody>
      </p:sp>
      <p:grpSp>
        <p:nvGrpSpPr>
          <p:cNvPr id="14" name="Group 13"/>
          <p:cNvGrpSpPr/>
          <p:nvPr/>
        </p:nvGrpSpPr>
        <p:grpSpPr>
          <a:xfrm>
            <a:off x="1406718" y="1031315"/>
            <a:ext cx="6732984" cy="5281520"/>
            <a:chOff x="1295400" y="1140872"/>
            <a:chExt cx="6732984" cy="5281520"/>
          </a:xfrm>
        </p:grpSpPr>
        <p:pic>
          <p:nvPicPr>
            <p:cNvPr id="5" name="Picture 2" descr="G:\Services\MechanicalCAD\Catia\Leuxe\CRAB Cavities\3D views Perso\CRAB Cavity BNL Mounting - 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140872"/>
              <a:ext cx="6552728" cy="5281520"/>
            </a:xfrm>
            <a:prstGeom prst="rect">
              <a:avLst/>
            </a:prstGeom>
            <a:noFill/>
            <a:extLst>
              <a:ext uri="{909E8E84-426E-40DD-AFC4-6F175D3DCCD1}">
                <a14:hiddenFill xmlns:a14="http://schemas.microsoft.com/office/drawing/2010/main">
                  <a:solidFill>
                    <a:srgbClr val="FFFFFF"/>
                  </a:solidFill>
                </a14:hiddenFill>
              </a:ext>
            </a:extLst>
          </p:spPr>
        </p:pic>
        <p:sp>
          <p:nvSpPr>
            <p:cNvPr id="7" name="Down Arrow 6"/>
            <p:cNvSpPr/>
            <p:nvPr/>
          </p:nvSpPr>
          <p:spPr>
            <a:xfrm rot="6197721">
              <a:off x="5054600" y="3314701"/>
              <a:ext cx="450850" cy="1066800"/>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683250" y="3746500"/>
              <a:ext cx="469900" cy="45085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1</a:t>
              </a:r>
              <a:endParaRPr lang="en-US" dirty="0">
                <a:solidFill>
                  <a:srgbClr val="002060"/>
                </a:solidFill>
              </a:endParaRPr>
            </a:p>
          </p:txBody>
        </p:sp>
        <p:sp>
          <p:nvSpPr>
            <p:cNvPr id="9" name="Down Arrow 8"/>
            <p:cNvSpPr/>
            <p:nvPr/>
          </p:nvSpPr>
          <p:spPr>
            <a:xfrm rot="17244037">
              <a:off x="1917700" y="2546351"/>
              <a:ext cx="450850" cy="1066800"/>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95400" y="2667000"/>
              <a:ext cx="469900" cy="45085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2</a:t>
              </a:r>
              <a:endParaRPr lang="en-US" dirty="0">
                <a:solidFill>
                  <a:srgbClr val="002060"/>
                </a:solidFill>
              </a:endParaRPr>
            </a:p>
          </p:txBody>
        </p:sp>
        <p:sp>
          <p:nvSpPr>
            <p:cNvPr id="12" name="Down Arrow 11"/>
            <p:cNvSpPr/>
            <p:nvPr/>
          </p:nvSpPr>
          <p:spPr>
            <a:xfrm>
              <a:off x="5067301" y="2048334"/>
              <a:ext cx="450850" cy="1066800"/>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0800000">
              <a:off x="2413001" y="4787900"/>
              <a:ext cx="450850" cy="1066800"/>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06650" y="5765800"/>
              <a:ext cx="469900" cy="45085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3</a:t>
              </a:r>
              <a:endParaRPr lang="en-US" dirty="0">
                <a:solidFill>
                  <a:srgbClr val="002060"/>
                </a:solidFill>
              </a:endParaRPr>
            </a:p>
          </p:txBody>
        </p:sp>
        <p:sp>
          <p:nvSpPr>
            <p:cNvPr id="11" name="Oval 10"/>
            <p:cNvSpPr/>
            <p:nvPr/>
          </p:nvSpPr>
          <p:spPr>
            <a:xfrm>
              <a:off x="5054600" y="1838784"/>
              <a:ext cx="469900" cy="45085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4</a:t>
              </a:r>
              <a:endParaRPr lang="en-US" dirty="0">
                <a:solidFill>
                  <a:srgbClr val="002060"/>
                </a:solidFill>
              </a:endParaRPr>
            </a:p>
          </p:txBody>
        </p:sp>
      </p:grpSp>
      <p:sp>
        <p:nvSpPr>
          <p:cNvPr id="2" name="Title 1"/>
          <p:cNvSpPr>
            <a:spLocks noGrp="1"/>
          </p:cNvSpPr>
          <p:nvPr>
            <p:ph type="title"/>
          </p:nvPr>
        </p:nvSpPr>
        <p:spPr/>
        <p:txBody>
          <a:bodyPr/>
          <a:lstStyle/>
          <a:p>
            <a:r>
              <a:rPr lang="en-US" dirty="0" smtClean="0"/>
              <a:t>Helium vessel assembly</a:t>
            </a:r>
            <a:endParaRPr lang="en-US" dirty="0"/>
          </a:p>
        </p:txBody>
      </p:sp>
      <p:sp>
        <p:nvSpPr>
          <p:cNvPr id="16" name="TextBox 15"/>
          <p:cNvSpPr txBox="1"/>
          <p:nvPr/>
        </p:nvSpPr>
        <p:spPr>
          <a:xfrm>
            <a:off x="906449" y="5494348"/>
            <a:ext cx="724664" cy="307777"/>
          </a:xfrm>
          <a:prstGeom prst="rect">
            <a:avLst/>
          </a:prstGeom>
          <a:noFill/>
        </p:spPr>
        <p:txBody>
          <a:bodyPr wrap="square" rtlCol="0">
            <a:spAutoFit/>
          </a:bodyPr>
          <a:lstStyle/>
          <a:p>
            <a:r>
              <a:rPr lang="en-US" sz="1400" dirty="0" smtClean="0">
                <a:solidFill>
                  <a:srgbClr val="FF0000"/>
                </a:solidFill>
                <a:latin typeface="Arial" panose="020B0604020202020204" pitchFamily="34" charset="0"/>
                <a:cs typeface="Arial" panose="020B0604020202020204" pitchFamily="34" charset="0"/>
              </a:rPr>
              <a:t>brazed</a:t>
            </a:r>
            <a:endParaRPr lang="en-US" sz="1400" dirty="0">
              <a:solidFill>
                <a:srgbClr val="FF0000"/>
              </a:solidFill>
              <a:latin typeface="Arial" panose="020B0604020202020204" pitchFamily="34" charset="0"/>
              <a:cs typeface="Arial" panose="020B0604020202020204" pitchFamily="34" charset="0"/>
            </a:endParaRPr>
          </a:p>
        </p:txBody>
      </p:sp>
      <p:sp>
        <p:nvSpPr>
          <p:cNvPr id="17" name="Isosceles Triangle 16"/>
          <p:cNvSpPr/>
          <p:nvPr/>
        </p:nvSpPr>
        <p:spPr>
          <a:xfrm>
            <a:off x="637429" y="5567235"/>
            <a:ext cx="151075" cy="159026"/>
          </a:xfrm>
          <a:prstGeom prst="triangle">
            <a:avLst/>
          </a:prstGeom>
          <a:solidFill>
            <a:srgbClr val="FF9966"/>
          </a:solidFill>
          <a:ln>
            <a:solidFill>
              <a:srgbClr val="FF33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907780" y="5789866"/>
            <a:ext cx="833556" cy="307777"/>
          </a:xfrm>
          <a:prstGeom prst="rect">
            <a:avLst/>
          </a:prstGeom>
          <a:noFill/>
        </p:spPr>
        <p:txBody>
          <a:bodyPr wrap="square" rtlCol="0">
            <a:spAutoFit/>
          </a:bodyPr>
          <a:lstStyle/>
          <a:p>
            <a:r>
              <a:rPr lang="en-US" sz="1400" dirty="0" smtClean="0">
                <a:solidFill>
                  <a:schemeClr val="accent6">
                    <a:lumMod val="75000"/>
                  </a:schemeClr>
                </a:solidFill>
                <a:latin typeface="Arial" panose="020B0604020202020204" pitchFamily="34" charset="0"/>
                <a:cs typeface="Arial" panose="020B0604020202020204" pitchFamily="34" charset="0"/>
              </a:rPr>
              <a:t>welded</a:t>
            </a:r>
            <a:endParaRPr lang="en-US" sz="1400" dirty="0">
              <a:solidFill>
                <a:schemeClr val="accent6">
                  <a:lumMod val="75000"/>
                </a:schemeClr>
              </a:solidFill>
              <a:latin typeface="Arial" panose="020B0604020202020204" pitchFamily="34" charset="0"/>
              <a:cs typeface="Arial" panose="020B0604020202020204" pitchFamily="34" charset="0"/>
            </a:endParaRPr>
          </a:p>
        </p:txBody>
      </p:sp>
      <p:sp>
        <p:nvSpPr>
          <p:cNvPr id="19" name="Isosceles Triangle 18"/>
          <p:cNvSpPr/>
          <p:nvPr/>
        </p:nvSpPr>
        <p:spPr>
          <a:xfrm>
            <a:off x="638760" y="5862753"/>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a:off x="7951304" y="4190337"/>
            <a:ext cx="182879" cy="2862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5670" y="3660249"/>
            <a:ext cx="788999" cy="461665"/>
          </a:xfrm>
          <a:prstGeom prst="rect">
            <a:avLst/>
          </a:prstGeom>
          <a:noFill/>
        </p:spPr>
        <p:txBody>
          <a:bodyPr wrap="none" rtlCol="0">
            <a:spAutoFit/>
          </a:bodyPr>
          <a:lstStyle/>
          <a:p>
            <a:pPr algn="ctr"/>
            <a:r>
              <a:rPr lang="en-US" sz="1200" i="1" dirty="0" smtClean="0">
                <a:latin typeface="Arial" panose="020B0604020202020204" pitchFamily="34" charset="0"/>
                <a:cs typeface="Arial" panose="020B0604020202020204" pitchFamily="34" charset="0"/>
              </a:rPr>
              <a:t>Ti </a:t>
            </a:r>
          </a:p>
          <a:p>
            <a:pPr algn="ctr"/>
            <a:r>
              <a:rPr lang="en-US" sz="1200" i="1" dirty="0" smtClean="0">
                <a:latin typeface="Arial" panose="020B0604020202020204" pitchFamily="34" charset="0"/>
                <a:cs typeface="Arial" panose="020B0604020202020204" pitchFamily="34" charset="0"/>
              </a:rPr>
              <a:t>prep ring</a:t>
            </a:r>
            <a:endParaRPr lang="en-US" sz="1200" i="1" dirty="0">
              <a:latin typeface="Arial" panose="020B0604020202020204" pitchFamily="34" charset="0"/>
              <a:cs typeface="Arial" panose="020B0604020202020204" pitchFamily="34" charset="0"/>
            </a:endParaRPr>
          </a:p>
        </p:txBody>
      </p:sp>
      <p:cxnSp>
        <p:nvCxnSpPr>
          <p:cNvPr id="24" name="Straight Arrow Connector 23"/>
          <p:cNvCxnSpPr/>
          <p:nvPr/>
        </p:nvCxnSpPr>
        <p:spPr>
          <a:xfrm flipV="1">
            <a:off x="2767054" y="1423282"/>
            <a:ext cx="699715" cy="19878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826525" y="1338179"/>
            <a:ext cx="959172" cy="276999"/>
          </a:xfrm>
          <a:prstGeom prst="rect">
            <a:avLst/>
          </a:prstGeom>
          <a:noFill/>
        </p:spPr>
        <p:txBody>
          <a:bodyPr wrap="none" rtlCol="0">
            <a:spAutoFit/>
          </a:bodyPr>
          <a:lstStyle/>
          <a:p>
            <a:pPr algn="ctr"/>
            <a:r>
              <a:rPr lang="en-US" sz="1200" i="1" dirty="0" smtClean="0">
                <a:latin typeface="Arial" panose="020B0604020202020204" pitchFamily="34" charset="0"/>
                <a:cs typeface="Arial" panose="020B0604020202020204" pitchFamily="34" charset="0"/>
              </a:rPr>
              <a:t>Ti prep ring</a:t>
            </a:r>
            <a:endParaRPr lang="en-US" sz="1200" i="1" dirty="0">
              <a:latin typeface="Arial" panose="020B0604020202020204" pitchFamily="34" charset="0"/>
              <a:cs typeface="Arial" panose="020B0604020202020204" pitchFamily="34" charset="0"/>
            </a:endParaRPr>
          </a:p>
        </p:txBody>
      </p:sp>
      <p:cxnSp>
        <p:nvCxnSpPr>
          <p:cNvPr id="28" name="Straight Arrow Connector 27"/>
          <p:cNvCxnSpPr/>
          <p:nvPr/>
        </p:nvCxnSpPr>
        <p:spPr>
          <a:xfrm flipH="1">
            <a:off x="6282856" y="3005591"/>
            <a:ext cx="94090" cy="3829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089387" y="2707418"/>
            <a:ext cx="789255" cy="276999"/>
          </a:xfrm>
          <a:prstGeom prst="rect">
            <a:avLst/>
          </a:prstGeom>
          <a:noFill/>
        </p:spPr>
        <p:txBody>
          <a:bodyPr wrap="none" rtlCol="0">
            <a:spAutoFit/>
          </a:bodyPr>
          <a:lstStyle/>
          <a:p>
            <a:pPr algn="ctr"/>
            <a:r>
              <a:rPr lang="en-US" sz="1200" i="1" dirty="0" smtClean="0">
                <a:latin typeface="Arial" panose="020B0604020202020204" pitchFamily="34" charset="0"/>
                <a:cs typeface="Arial" panose="020B0604020202020204" pitchFamily="34" charset="0"/>
              </a:rPr>
              <a:t>Ti vessel</a:t>
            </a:r>
            <a:endParaRPr lang="en-US" sz="1200" i="1" dirty="0">
              <a:latin typeface="Arial" panose="020B0604020202020204" pitchFamily="34" charset="0"/>
              <a:cs typeface="Arial" panose="020B0604020202020204" pitchFamily="34" charset="0"/>
            </a:endParaRPr>
          </a:p>
        </p:txBody>
      </p:sp>
      <p:cxnSp>
        <p:nvCxnSpPr>
          <p:cNvPr id="32" name="Straight Arrow Connector 31"/>
          <p:cNvCxnSpPr/>
          <p:nvPr/>
        </p:nvCxnSpPr>
        <p:spPr>
          <a:xfrm flipH="1">
            <a:off x="6697649" y="3339545"/>
            <a:ext cx="394914" cy="7421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716255" y="3004309"/>
            <a:ext cx="2488933" cy="461665"/>
          </a:xfrm>
          <a:prstGeom prst="rect">
            <a:avLst/>
          </a:prstGeom>
          <a:noFill/>
        </p:spPr>
        <p:txBody>
          <a:bodyPr wrap="square" rtlCol="0">
            <a:spAutoFit/>
          </a:bodyPr>
          <a:lstStyle/>
          <a:p>
            <a:pPr algn="ctr"/>
            <a:r>
              <a:rPr lang="en-US" sz="1200" i="1" dirty="0" smtClean="0">
                <a:latin typeface="Arial" panose="020B0604020202020204" pitchFamily="34" charset="0"/>
                <a:cs typeface="Arial" panose="020B0604020202020204" pitchFamily="34" charset="0"/>
              </a:rPr>
              <a:t>Integrated section of adjacent beam pipe </a:t>
            </a:r>
          </a:p>
        </p:txBody>
      </p:sp>
      <p:cxnSp>
        <p:nvCxnSpPr>
          <p:cNvPr id="37" name="Straight Arrow Connector 36"/>
          <p:cNvCxnSpPr/>
          <p:nvPr/>
        </p:nvCxnSpPr>
        <p:spPr>
          <a:xfrm flipH="1">
            <a:off x="4685972" y="1550502"/>
            <a:ext cx="204080" cy="24119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810008" y="1488140"/>
            <a:ext cx="1953034" cy="276999"/>
          </a:xfrm>
          <a:prstGeom prst="rect">
            <a:avLst/>
          </a:prstGeom>
          <a:noFill/>
        </p:spPr>
        <p:txBody>
          <a:bodyPr wrap="none" rtlCol="0">
            <a:spAutoFit/>
          </a:bodyPr>
          <a:lstStyle/>
          <a:p>
            <a:pPr algn="ctr"/>
            <a:r>
              <a:rPr lang="en-US" sz="1200" i="1" dirty="0" err="1" smtClean="0">
                <a:latin typeface="Arial" panose="020B0604020202020204" pitchFamily="34" charset="0"/>
                <a:cs typeface="Arial" panose="020B0604020202020204" pitchFamily="34" charset="0"/>
              </a:rPr>
              <a:t>Cryo</a:t>
            </a:r>
            <a:r>
              <a:rPr lang="en-US" sz="1200" i="1" dirty="0" smtClean="0">
                <a:latin typeface="Arial" panose="020B0604020202020204" pitchFamily="34" charset="0"/>
                <a:cs typeface="Arial" panose="020B0604020202020204" pitchFamily="34" charset="0"/>
              </a:rPr>
              <a:t> tube in SS – H ; Ti-V</a:t>
            </a:r>
            <a:endParaRPr lang="en-US" sz="1200" i="1" dirty="0">
              <a:latin typeface="Arial" panose="020B0604020202020204" pitchFamily="34" charset="0"/>
              <a:cs typeface="Arial" panose="020B0604020202020204" pitchFamily="34" charset="0"/>
            </a:endParaRPr>
          </a:p>
        </p:txBody>
      </p:sp>
      <p:sp>
        <p:nvSpPr>
          <p:cNvPr id="45" name="Isosceles Triangle 44"/>
          <p:cNvSpPr/>
          <p:nvPr/>
        </p:nvSpPr>
        <p:spPr>
          <a:xfrm rot="5400000">
            <a:off x="3538335" y="2099142"/>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a:off x="6818249" y="5068947"/>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p:cNvSpPr/>
          <p:nvPr/>
        </p:nvSpPr>
        <p:spPr>
          <a:xfrm rot="5400000">
            <a:off x="2988370" y="5333997"/>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rot="5400000">
            <a:off x="3371357" y="5128589"/>
            <a:ext cx="151075" cy="159026"/>
          </a:xfrm>
          <a:prstGeom prst="triangle">
            <a:avLst/>
          </a:prstGeom>
          <a:solidFill>
            <a:schemeClr val="bg1"/>
          </a:solidFill>
          <a:ln>
            <a:solidFill>
              <a:srgbClr val="FF33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9510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7464" y="6186115"/>
            <a:ext cx="9358685" cy="779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Cooling and heat-stationing</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18</a:t>
            </a:fld>
            <a:endParaRPr lang="en-US"/>
          </a:p>
        </p:txBody>
      </p:sp>
      <p:sp>
        <p:nvSpPr>
          <p:cNvPr id="18" name="TextBox 17"/>
          <p:cNvSpPr txBox="1"/>
          <p:nvPr/>
        </p:nvSpPr>
        <p:spPr>
          <a:xfrm>
            <a:off x="352879" y="2110535"/>
            <a:ext cx="1300356" cy="461665"/>
          </a:xfrm>
          <a:prstGeom prst="rect">
            <a:avLst/>
          </a:prstGeom>
          <a:noFill/>
        </p:spPr>
        <p:txBody>
          <a:bodyPr wrap="none" rtlCol="0">
            <a:spAutoFit/>
          </a:bodyPr>
          <a:lstStyle/>
          <a:p>
            <a:pPr algn="r"/>
            <a:r>
              <a:rPr lang="en-US" sz="1200" i="1" dirty="0" smtClean="0">
                <a:latin typeface="Arial" panose="020B0604020202020204" pitchFamily="34" charset="0"/>
                <a:cs typeface="Arial" panose="020B0604020202020204" pitchFamily="34" charset="0"/>
              </a:rPr>
              <a:t>Helium chamber</a:t>
            </a:r>
          </a:p>
          <a:p>
            <a:pPr algn="r"/>
            <a:r>
              <a:rPr lang="en-US" sz="1200" i="1" dirty="0">
                <a:latin typeface="Arial" panose="020B0604020202020204" pitchFamily="34" charset="0"/>
                <a:cs typeface="Arial" panose="020B0604020202020204" pitchFamily="34" charset="0"/>
              </a:rPr>
              <a:t>f</a:t>
            </a:r>
            <a:r>
              <a:rPr lang="en-US" sz="1200" i="1" dirty="0" smtClean="0">
                <a:latin typeface="Arial" panose="020B0604020202020204" pitchFamily="34" charset="0"/>
                <a:cs typeface="Arial" panose="020B0604020202020204" pitchFamily="34" charset="0"/>
              </a:rPr>
              <a:t>or HOM filter</a:t>
            </a:r>
            <a:endParaRPr lang="en-US" sz="1200" i="1" dirty="0">
              <a:latin typeface="Arial" panose="020B0604020202020204" pitchFamily="34" charset="0"/>
              <a:cs typeface="Arial" panose="020B0604020202020204" pitchFamily="34" charset="0"/>
            </a:endParaRPr>
          </a:p>
        </p:txBody>
      </p:sp>
      <p:pic>
        <p:nvPicPr>
          <p:cNvPr id="19" name="Picture 2" descr="G:\Services\MechanicalCAD\Catia\Leuxe\CRAB Cavities\3D views Perso\CRAB Cavity Tuning - 0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921" t="7767" r="35727" b="21231"/>
          <a:stretch/>
        </p:blipFill>
        <p:spPr bwMode="auto">
          <a:xfrm>
            <a:off x="6209969" y="1232452"/>
            <a:ext cx="2934031" cy="50888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833177" y="1366407"/>
            <a:ext cx="1260281" cy="461665"/>
          </a:xfrm>
          <a:prstGeom prst="rect">
            <a:avLst/>
          </a:prstGeom>
          <a:solidFill>
            <a:schemeClr val="bg1">
              <a:alpha val="65000"/>
            </a:schemeClr>
          </a:solidFill>
        </p:spPr>
        <p:txBody>
          <a:bodyPr wrap="none" rtlCol="0">
            <a:spAutoFit/>
          </a:bodyPr>
          <a:lstStyle/>
          <a:p>
            <a:r>
              <a:rPr lang="en-US" sz="1200" i="1" dirty="0" smtClean="0">
                <a:latin typeface="Arial" panose="020B0604020202020204" pitchFamily="34" charset="0"/>
                <a:cs typeface="Arial" panose="020B0604020202020204" pitchFamily="34" charset="0"/>
              </a:rPr>
              <a:t>Heat-stationing </a:t>
            </a:r>
          </a:p>
          <a:p>
            <a:r>
              <a:rPr lang="en-US" sz="1200" i="1" dirty="0" smtClean="0">
                <a:latin typeface="Arial" panose="020B0604020202020204" pitchFamily="34" charset="0"/>
                <a:cs typeface="Arial" panose="020B0604020202020204" pitchFamily="34" charset="0"/>
              </a:rPr>
              <a:t>for tuning frame</a:t>
            </a:r>
            <a:endParaRPr lang="en-US" sz="1200" i="1" dirty="0">
              <a:latin typeface="Arial" panose="020B0604020202020204" pitchFamily="34" charset="0"/>
              <a:cs typeface="Arial" panose="020B0604020202020204" pitchFamily="34" charset="0"/>
            </a:endParaRPr>
          </a:p>
        </p:txBody>
      </p:sp>
      <p:sp>
        <p:nvSpPr>
          <p:cNvPr id="26" name="TextBox 25"/>
          <p:cNvSpPr txBox="1"/>
          <p:nvPr/>
        </p:nvSpPr>
        <p:spPr>
          <a:xfrm>
            <a:off x="4858355" y="1929168"/>
            <a:ext cx="1258678" cy="461665"/>
          </a:xfrm>
          <a:prstGeom prst="rect">
            <a:avLst/>
          </a:prstGeom>
          <a:solidFill>
            <a:schemeClr val="bg1">
              <a:alpha val="65000"/>
            </a:schemeClr>
          </a:solidFill>
        </p:spPr>
        <p:txBody>
          <a:bodyPr wrap="none" rtlCol="0">
            <a:spAutoFit/>
          </a:bodyPr>
          <a:lstStyle/>
          <a:p>
            <a:r>
              <a:rPr lang="en-US" sz="1200" i="1" dirty="0" smtClean="0">
                <a:latin typeface="Arial" panose="020B0604020202020204" pitchFamily="34" charset="0"/>
                <a:cs typeface="Arial" panose="020B0604020202020204" pitchFamily="34" charset="0"/>
              </a:rPr>
              <a:t>Heat-stationing </a:t>
            </a:r>
          </a:p>
          <a:p>
            <a:r>
              <a:rPr lang="en-US" sz="1200" i="1" dirty="0" smtClean="0">
                <a:latin typeface="Arial" panose="020B0604020202020204" pitchFamily="34" charset="0"/>
                <a:cs typeface="Arial" panose="020B0604020202020204" pitchFamily="34" charset="0"/>
              </a:rPr>
              <a:t>for tuning tube</a:t>
            </a:r>
            <a:endParaRPr lang="en-US" sz="1200" i="1" dirty="0">
              <a:latin typeface="Arial" panose="020B0604020202020204" pitchFamily="34" charset="0"/>
              <a:cs typeface="Arial" panose="020B0604020202020204" pitchFamily="34" charset="0"/>
            </a:endParaRPr>
          </a:p>
        </p:txBody>
      </p:sp>
      <p:cxnSp>
        <p:nvCxnSpPr>
          <p:cNvPr id="25" name="Straight Arrow Connector 24"/>
          <p:cNvCxnSpPr/>
          <p:nvPr/>
        </p:nvCxnSpPr>
        <p:spPr>
          <a:xfrm>
            <a:off x="6130456" y="1677725"/>
            <a:ext cx="1152939" cy="5804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52268" y="2275398"/>
            <a:ext cx="1318591" cy="2213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6534176" y="4436828"/>
            <a:ext cx="982224" cy="1403695"/>
          </a:xfrm>
          <a:custGeom>
            <a:avLst/>
            <a:gdLst>
              <a:gd name="connsiteX0" fmla="*/ 33601 w 982224"/>
              <a:gd name="connsiteY0" fmla="*/ 0 h 1403695"/>
              <a:gd name="connsiteX1" fmla="*/ 1795 w 982224"/>
              <a:gd name="connsiteY1" fmla="*/ 691764 h 1403695"/>
              <a:gd name="connsiteX2" fmla="*/ 81308 w 982224"/>
              <a:gd name="connsiteY2" fmla="*/ 1176793 h 1403695"/>
              <a:gd name="connsiteX3" fmla="*/ 566338 w 982224"/>
              <a:gd name="connsiteY3" fmla="*/ 1343771 h 1403695"/>
              <a:gd name="connsiteX4" fmla="*/ 948001 w 982224"/>
              <a:gd name="connsiteY4" fmla="*/ 1383527 h 1403695"/>
              <a:gd name="connsiteX5" fmla="*/ 963903 w 982224"/>
              <a:gd name="connsiteY5" fmla="*/ 1041621 h 1403695"/>
              <a:gd name="connsiteX6" fmla="*/ 963903 w 982224"/>
              <a:gd name="connsiteY6" fmla="*/ 1041621 h 140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2224" h="1403695">
                <a:moveTo>
                  <a:pt x="33601" y="0"/>
                </a:moveTo>
                <a:cubicBezTo>
                  <a:pt x="13722" y="247816"/>
                  <a:pt x="-6156" y="495632"/>
                  <a:pt x="1795" y="691764"/>
                </a:cubicBezTo>
                <a:cubicBezTo>
                  <a:pt x="9746" y="887896"/>
                  <a:pt x="-12782" y="1068125"/>
                  <a:pt x="81308" y="1176793"/>
                </a:cubicBezTo>
                <a:cubicBezTo>
                  <a:pt x="175398" y="1285461"/>
                  <a:pt x="421889" y="1309315"/>
                  <a:pt x="566338" y="1343771"/>
                </a:cubicBezTo>
                <a:cubicBezTo>
                  <a:pt x="710787" y="1378227"/>
                  <a:pt x="881740" y="1433885"/>
                  <a:pt x="948001" y="1383527"/>
                </a:cubicBezTo>
                <a:cubicBezTo>
                  <a:pt x="1014262" y="1333169"/>
                  <a:pt x="963903" y="1041621"/>
                  <a:pt x="963903" y="1041621"/>
                </a:cubicBezTo>
                <a:lnTo>
                  <a:pt x="963903" y="1041621"/>
                </a:lnTo>
              </a:path>
            </a:pathLst>
          </a:custGeom>
          <a:noFill/>
          <a:ln w="12700">
            <a:solidFill>
              <a:schemeClr val="bg1"/>
            </a:solidFill>
            <a:prstDash val="sysDot"/>
            <a:headEnd type="none" w="med" len="med"/>
            <a:tailEnd type="arrow" w="med" len="med"/>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7855416" y="4818491"/>
            <a:ext cx="1073900" cy="1206131"/>
          </a:xfrm>
          <a:custGeom>
            <a:avLst/>
            <a:gdLst>
              <a:gd name="connsiteX0" fmla="*/ 1107535 w 1107535"/>
              <a:gd name="connsiteY0" fmla="*/ 0 h 1204233"/>
              <a:gd name="connsiteX1" fmla="*/ 1028022 w 1107535"/>
              <a:gd name="connsiteY1" fmla="*/ 842838 h 1204233"/>
              <a:gd name="connsiteX2" fmla="*/ 940558 w 1107535"/>
              <a:gd name="connsiteY2" fmla="*/ 1168842 h 1204233"/>
              <a:gd name="connsiteX3" fmla="*/ 686116 w 1107535"/>
              <a:gd name="connsiteY3" fmla="*/ 1184744 h 1204233"/>
              <a:gd name="connsiteX4" fmla="*/ 57963 w 1107535"/>
              <a:gd name="connsiteY4" fmla="*/ 1073426 h 1204233"/>
              <a:gd name="connsiteX5" fmla="*/ 26158 w 1107535"/>
              <a:gd name="connsiteY5" fmla="*/ 993913 h 1204233"/>
              <a:gd name="connsiteX6" fmla="*/ 42061 w 1107535"/>
              <a:gd name="connsiteY6" fmla="*/ 763325 h 1204233"/>
              <a:gd name="connsiteX7" fmla="*/ 42061 w 1107535"/>
              <a:gd name="connsiteY7" fmla="*/ 763325 h 1204233"/>
              <a:gd name="connsiteX0" fmla="*/ 1104204 w 1104204"/>
              <a:gd name="connsiteY0" fmla="*/ 0 h 1204233"/>
              <a:gd name="connsiteX1" fmla="*/ 1024691 w 1104204"/>
              <a:gd name="connsiteY1" fmla="*/ 842838 h 1204233"/>
              <a:gd name="connsiteX2" fmla="*/ 937227 w 1104204"/>
              <a:gd name="connsiteY2" fmla="*/ 1168842 h 1204233"/>
              <a:gd name="connsiteX3" fmla="*/ 682785 w 1104204"/>
              <a:gd name="connsiteY3" fmla="*/ 1184744 h 1204233"/>
              <a:gd name="connsiteX4" fmla="*/ 54632 w 1104204"/>
              <a:gd name="connsiteY4" fmla="*/ 1073426 h 1204233"/>
              <a:gd name="connsiteX5" fmla="*/ 30778 w 1104204"/>
              <a:gd name="connsiteY5" fmla="*/ 1041621 h 1204233"/>
              <a:gd name="connsiteX6" fmla="*/ 38730 w 1104204"/>
              <a:gd name="connsiteY6" fmla="*/ 763325 h 1204233"/>
              <a:gd name="connsiteX7" fmla="*/ 38730 w 1104204"/>
              <a:gd name="connsiteY7" fmla="*/ 763325 h 1204233"/>
              <a:gd name="connsiteX0" fmla="*/ 1073900 w 1073900"/>
              <a:gd name="connsiteY0" fmla="*/ 0 h 1206131"/>
              <a:gd name="connsiteX1" fmla="*/ 994387 w 1073900"/>
              <a:gd name="connsiteY1" fmla="*/ 842838 h 1206131"/>
              <a:gd name="connsiteX2" fmla="*/ 906923 w 1073900"/>
              <a:gd name="connsiteY2" fmla="*/ 1168842 h 1206131"/>
              <a:gd name="connsiteX3" fmla="*/ 652481 w 1073900"/>
              <a:gd name="connsiteY3" fmla="*/ 1184744 h 1206131"/>
              <a:gd name="connsiteX4" fmla="*/ 474 w 1073900"/>
              <a:gd name="connsiteY4" fmla="*/ 1041621 h 1206131"/>
              <a:gd name="connsiteX5" fmla="*/ 8426 w 1073900"/>
              <a:gd name="connsiteY5" fmla="*/ 763325 h 1206131"/>
              <a:gd name="connsiteX6" fmla="*/ 8426 w 1073900"/>
              <a:gd name="connsiteY6" fmla="*/ 763325 h 120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3900" h="1206131">
                <a:moveTo>
                  <a:pt x="1073900" y="0"/>
                </a:moveTo>
                <a:cubicBezTo>
                  <a:pt x="1048058" y="324015"/>
                  <a:pt x="1022216" y="648031"/>
                  <a:pt x="994387" y="842838"/>
                </a:cubicBezTo>
                <a:cubicBezTo>
                  <a:pt x="966558" y="1037645"/>
                  <a:pt x="963907" y="1111858"/>
                  <a:pt x="906923" y="1168842"/>
                </a:cubicBezTo>
                <a:cubicBezTo>
                  <a:pt x="849939" y="1225826"/>
                  <a:pt x="803556" y="1205947"/>
                  <a:pt x="652481" y="1184744"/>
                </a:cubicBezTo>
                <a:cubicBezTo>
                  <a:pt x="501406" y="1163541"/>
                  <a:pt x="107817" y="1111858"/>
                  <a:pt x="474" y="1041621"/>
                </a:cubicBezTo>
                <a:cubicBezTo>
                  <a:pt x="-2176" y="989938"/>
                  <a:pt x="7101" y="809708"/>
                  <a:pt x="8426" y="763325"/>
                </a:cubicBezTo>
                <a:lnTo>
                  <a:pt x="8426" y="763325"/>
                </a:lnTo>
              </a:path>
            </a:pathLst>
          </a:custGeom>
          <a:noFill/>
          <a:ln w="12700">
            <a:solidFill>
              <a:schemeClr val="bg1"/>
            </a:solidFill>
            <a:prstDash val="sysDot"/>
            <a:headEnd type="none" w="med" len="med"/>
            <a:tailEnd type="arrow" w="med" len="med"/>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4" name="TextBox 11263"/>
          <p:cNvSpPr txBox="1"/>
          <p:nvPr/>
        </p:nvSpPr>
        <p:spPr>
          <a:xfrm>
            <a:off x="8126035" y="4977517"/>
            <a:ext cx="457695" cy="307777"/>
          </a:xfrm>
          <a:prstGeom prst="rect">
            <a:avLst/>
          </a:prstGeom>
          <a:noFill/>
        </p:spPr>
        <p:txBody>
          <a:bodyPr wrap="none" rtlCol="0">
            <a:spAutoFit/>
          </a:bodyPr>
          <a:lstStyle/>
          <a:p>
            <a:r>
              <a:rPr lang="en-US" sz="1400" i="1" dirty="0" smtClean="0">
                <a:solidFill>
                  <a:schemeClr val="bg1"/>
                </a:solidFill>
                <a:latin typeface="Arial" panose="020B0604020202020204" pitchFamily="34" charset="0"/>
                <a:cs typeface="Arial" panose="020B0604020202020204" pitchFamily="34" charset="0"/>
              </a:rPr>
              <a:t>He</a:t>
            </a:r>
            <a:endParaRPr lang="en-US" sz="1400" i="1" dirty="0">
              <a:solidFill>
                <a:schemeClr val="bg1"/>
              </a:solidFill>
              <a:latin typeface="Arial" panose="020B0604020202020204" pitchFamily="34" charset="0"/>
              <a:cs typeface="Arial" panose="020B0604020202020204" pitchFamily="34" charset="0"/>
            </a:endParaRPr>
          </a:p>
        </p:txBody>
      </p:sp>
      <p:pic>
        <p:nvPicPr>
          <p:cNvPr id="35" name="Picture 2" descr="https://cdn2.iconfinder.com/data/icons/ios-7-icons/50/down3-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022845">
            <a:off x="10338117" y="4304863"/>
            <a:ext cx="1196327" cy="19528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s://cdn2.iconfinder.com/data/icons/ios-7-icons/50/down3-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165093" flipV="1">
            <a:off x="9833281" y="3264164"/>
            <a:ext cx="724008" cy="118183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796" b="95936" l="25859" r="70911"/>
                    </a14:imgEffect>
                  </a14:imgLayer>
                </a14:imgProps>
              </a:ext>
              <a:ext uri="{28A0092B-C50C-407E-A947-70E740481C1C}">
                <a14:useLocalDpi xmlns:a14="http://schemas.microsoft.com/office/drawing/2010/main" val="0"/>
              </a:ext>
            </a:extLst>
          </a:blip>
          <a:srcRect l="23016" t="2399" r="27523" b="4064"/>
          <a:stretch/>
        </p:blipFill>
        <p:spPr bwMode="auto">
          <a:xfrm>
            <a:off x="629289" y="870670"/>
            <a:ext cx="4571826" cy="5987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a:off x="1230332" y="2544842"/>
            <a:ext cx="437534" cy="3373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5726" y="6083616"/>
            <a:ext cx="2710607" cy="738664"/>
          </a:xfrm>
          <a:prstGeom prst="rect">
            <a:avLst/>
          </a:prstGeom>
          <a:noFill/>
        </p:spPr>
        <p:txBody>
          <a:bodyPr wrap="square" rtlCol="0">
            <a:spAutoFit/>
          </a:bodyPr>
          <a:lstStyle/>
          <a:p>
            <a:pPr marL="285750" indent="-285750">
              <a:buFont typeface="Wingdings"/>
              <a:buChar char="à"/>
            </a:pPr>
            <a:r>
              <a:rPr lang="en-US" sz="1400" i="1" u="sng" dirty="0" smtClean="0">
                <a:effectLst>
                  <a:outerShdw blurRad="38100" dist="38100" dir="2700000" algn="tl">
                    <a:srgbClr val="000000">
                      <a:alpha val="43137"/>
                    </a:srgbClr>
                  </a:outerShdw>
                </a:effectLst>
                <a:latin typeface="Century Gothic" panose="020B0502020202020204" pitchFamily="34" charset="0"/>
                <a:sym typeface="Wingdings" panose="05000000000000000000" pitchFamily="2" charset="2"/>
              </a:rPr>
              <a:t>Heat load table</a:t>
            </a:r>
            <a:r>
              <a:rPr lang="en-US" sz="1400" i="1" dirty="0" smtClean="0">
                <a:effectLst>
                  <a:outerShdw blurRad="38100" dist="38100" dir="2700000" algn="tl">
                    <a:srgbClr val="000000">
                      <a:alpha val="43137"/>
                    </a:srgbClr>
                  </a:outerShdw>
                </a:effectLst>
                <a:latin typeface="Century Gothic" panose="020B0502020202020204" pitchFamily="34" charset="0"/>
                <a:sym typeface="Wingdings" panose="05000000000000000000" pitchFamily="2" charset="2"/>
              </a:rPr>
              <a:t>: </a:t>
            </a:r>
          </a:p>
          <a:p>
            <a:r>
              <a:rPr lang="en-US" sz="1400" dirty="0" smtClean="0">
                <a:latin typeface="Century Gothic" panose="020B0502020202020204" pitchFamily="34" charset="0"/>
                <a:sym typeface="Wingdings" panose="05000000000000000000" pitchFamily="2" charset="2"/>
              </a:rPr>
              <a:t>t</a:t>
            </a:r>
            <a:r>
              <a:rPr lang="en-US" sz="1400" dirty="0" smtClean="0">
                <a:latin typeface="Century Gothic" panose="020B0502020202020204" pitchFamily="34" charset="0"/>
              </a:rPr>
              <a:t>omorrow’s presentation </a:t>
            </a:r>
          </a:p>
          <a:p>
            <a:r>
              <a:rPr lang="en-US" sz="1400" dirty="0" smtClean="0">
                <a:latin typeface="Century Gothic" panose="020B0502020202020204" pitchFamily="34" charset="0"/>
              </a:rPr>
              <a:t>by John Skaritka</a:t>
            </a:r>
            <a:endParaRPr lang="en-US" sz="1400" dirty="0">
              <a:latin typeface="Century Gothic" panose="020B0502020202020204" pitchFamily="34" charset="0"/>
            </a:endParaRPr>
          </a:p>
        </p:txBody>
      </p:sp>
    </p:spTree>
    <p:extLst>
      <p:ext uri="{BB962C8B-B14F-4D97-AF65-F5344CB8AC3E}">
        <p14:creationId xmlns:p14="http://schemas.microsoft.com/office/powerpoint/2010/main" val="40013089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t>
            </a:r>
            <a:r>
              <a:rPr lang="en-US" dirty="0" smtClean="0"/>
              <a:t>elium pressure load </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19</a:t>
            </a:fld>
            <a:endParaRPr lang="en-US"/>
          </a:p>
        </p:txBody>
      </p:sp>
      <p:pic>
        <p:nvPicPr>
          <p:cNvPr id="5" name="Picture 2" descr="\\cern.ch\dfs\Users\n\nkuder\Desktop\12111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91"/>
          <a:stretch/>
        </p:blipFill>
        <p:spPr bwMode="auto">
          <a:xfrm>
            <a:off x="4963886" y="1362129"/>
            <a:ext cx="3956412" cy="48590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0471" y="1848443"/>
            <a:ext cx="4948747" cy="2200602"/>
          </a:xfrm>
          <a:prstGeom prst="rect">
            <a:avLst/>
          </a:prstGeom>
          <a:solidFill>
            <a:schemeClr val="bg1">
              <a:lumMod val="95000"/>
            </a:schemeClr>
          </a:solidFill>
        </p:spPr>
        <p:txBody>
          <a:bodyPr wrap="square" rtlCol="0">
            <a:spAutoFit/>
          </a:bodyPr>
          <a:lstStyle/>
          <a:p>
            <a:r>
              <a:rPr lang="en-GB" sz="1400" i="1" dirty="0" smtClean="0">
                <a:effectLst>
                  <a:outerShdw blurRad="38100" dist="38100" dir="2700000" algn="tl">
                    <a:srgbClr val="000000">
                      <a:alpha val="43137"/>
                    </a:srgbClr>
                  </a:outerShdw>
                </a:effectLst>
                <a:latin typeface="Century Gothic" pitchFamily="34" charset="0"/>
                <a:cs typeface="Arial" pitchFamily="34" charset="0"/>
              </a:rPr>
              <a:t>Study settings:</a:t>
            </a:r>
            <a:endParaRPr lang="en-GB" sz="1400" dirty="0" smtClean="0">
              <a:latin typeface="Century Gothic" pitchFamily="34" charset="0"/>
              <a:cs typeface="Arial" pitchFamily="34" charset="0"/>
            </a:endParaRPr>
          </a:p>
          <a:p>
            <a:pPr marL="285750" indent="-285750">
              <a:lnSpc>
                <a:spcPct val="150000"/>
              </a:lnSpc>
              <a:buFontTx/>
              <a:buChar char="-"/>
            </a:pPr>
            <a:r>
              <a:rPr lang="en-GB" sz="1400" dirty="0">
                <a:latin typeface="Century Gothic" pitchFamily="34" charset="0"/>
                <a:cs typeface="Arial" pitchFamily="34" charset="0"/>
              </a:rPr>
              <a:t>Internal pressure 1.8 bar (</a:t>
            </a:r>
            <a:r>
              <a:rPr lang="en-GB" sz="1400" dirty="0" smtClean="0">
                <a:latin typeface="Century Gothic" pitchFamily="34" charset="0"/>
                <a:cs typeface="Arial" pitchFamily="34" charset="0"/>
              </a:rPr>
              <a:t>abs): </a:t>
            </a:r>
            <a:r>
              <a:rPr lang="en-GB" sz="1200" u="sng" dirty="0" smtClean="0">
                <a:effectLst>
                  <a:outerShdw blurRad="38100" dist="38100" dir="2700000" algn="tl">
                    <a:srgbClr val="000000">
                      <a:alpha val="43137"/>
                    </a:srgbClr>
                  </a:outerShdw>
                </a:effectLst>
                <a:latin typeface="Century Gothic" pitchFamily="34" charset="0"/>
                <a:cs typeface="Arial" pitchFamily="34" charset="0"/>
              </a:rPr>
              <a:t>m</a:t>
            </a:r>
            <a:r>
              <a:rPr lang="en-GB" sz="1100" u="sng" dirty="0" smtClean="0">
                <a:effectLst>
                  <a:outerShdw blurRad="38100" dist="38100" dir="2700000" algn="tl">
                    <a:srgbClr val="000000">
                      <a:alpha val="43137"/>
                    </a:srgbClr>
                  </a:outerShdw>
                </a:effectLst>
                <a:latin typeface="Century Gothic" pitchFamily="34" charset="0"/>
                <a:cs typeface="Arial" pitchFamily="34" charset="0"/>
              </a:rPr>
              <a:t>ax. </a:t>
            </a:r>
            <a:r>
              <a:rPr lang="en-GB" sz="1100" u="sng" dirty="0">
                <a:effectLst>
                  <a:outerShdw blurRad="38100" dist="38100" dir="2700000" algn="tl">
                    <a:srgbClr val="000000">
                      <a:alpha val="43137"/>
                    </a:srgbClr>
                  </a:outerShdw>
                </a:effectLst>
                <a:latin typeface="Century Gothic" pitchFamily="34" charset="0"/>
                <a:cs typeface="Arial" pitchFamily="34" charset="0"/>
              </a:rPr>
              <a:t>allowable </a:t>
            </a:r>
            <a:r>
              <a:rPr lang="en-GB" sz="1100" u="sng" dirty="0" smtClean="0">
                <a:effectLst>
                  <a:outerShdw blurRad="38100" dist="38100" dir="2700000" algn="tl">
                    <a:srgbClr val="000000">
                      <a:alpha val="43137"/>
                    </a:srgbClr>
                  </a:outerShdw>
                </a:effectLst>
                <a:latin typeface="Century Gothic" pitchFamily="34" charset="0"/>
                <a:cs typeface="Arial" pitchFamily="34" charset="0"/>
              </a:rPr>
              <a:t>pressure </a:t>
            </a:r>
          </a:p>
          <a:p>
            <a:pPr>
              <a:lnSpc>
                <a:spcPct val="150000"/>
              </a:lnSpc>
            </a:pPr>
            <a:r>
              <a:rPr lang="en-GB" sz="1400" dirty="0">
                <a:latin typeface="Century Gothic" pitchFamily="34" charset="0"/>
                <a:cs typeface="Arial" pitchFamily="34" charset="0"/>
              </a:rPr>
              <a:t> </a:t>
            </a:r>
            <a:r>
              <a:rPr lang="en-GB" sz="1400" dirty="0" smtClean="0">
                <a:latin typeface="Century Gothic" pitchFamily="34" charset="0"/>
                <a:cs typeface="Arial" pitchFamily="34" charset="0"/>
              </a:rPr>
              <a:t>     </a:t>
            </a:r>
            <a:r>
              <a:rPr lang="en-GB" sz="1200" dirty="0" smtClean="0">
                <a:latin typeface="Century Gothic" pitchFamily="34" charset="0"/>
                <a:cs typeface="Arial" pitchFamily="34" charset="0"/>
              </a:rPr>
              <a:t>Safety </a:t>
            </a:r>
            <a:r>
              <a:rPr lang="en-GB" sz="1200" dirty="0">
                <a:latin typeface="Century Gothic" pitchFamily="34" charset="0"/>
                <a:cs typeface="Arial" pitchFamily="34" charset="0"/>
              </a:rPr>
              <a:t>coefficient of </a:t>
            </a:r>
            <a:r>
              <a:rPr lang="en-GB" sz="1200" dirty="0" smtClean="0">
                <a:latin typeface="Century Gothic" pitchFamily="34" charset="0"/>
                <a:cs typeface="Arial" pitchFamily="34" charset="0"/>
              </a:rPr>
              <a:t>1.5 on </a:t>
            </a:r>
            <a:r>
              <a:rPr lang="en-GB" sz="1200" dirty="0">
                <a:latin typeface="Century Gothic" pitchFamily="34" charset="0"/>
                <a:cs typeface="Arial" pitchFamily="34" charset="0"/>
              </a:rPr>
              <a:t>material properties (EN13445</a:t>
            </a:r>
            <a:r>
              <a:rPr lang="en-GB" sz="1200" dirty="0" smtClean="0">
                <a:latin typeface="Century Gothic" pitchFamily="34" charset="0"/>
                <a:cs typeface="Arial" pitchFamily="34" charset="0"/>
              </a:rPr>
              <a:t>).</a:t>
            </a:r>
            <a:endParaRPr lang="en-GB" sz="1400" dirty="0">
              <a:latin typeface="Century Gothic" pitchFamily="34" charset="0"/>
              <a:cs typeface="Arial" pitchFamily="34" charset="0"/>
            </a:endParaRPr>
          </a:p>
          <a:p>
            <a:pPr marL="285750" indent="-285750">
              <a:lnSpc>
                <a:spcPct val="150000"/>
              </a:lnSpc>
              <a:buFontTx/>
              <a:buChar char="-"/>
            </a:pPr>
            <a:r>
              <a:rPr lang="en-GB" sz="1400" dirty="0" smtClean="0">
                <a:latin typeface="Century Gothic" pitchFamily="34" charset="0"/>
                <a:cs typeface="Arial" pitchFamily="34" charset="0"/>
              </a:rPr>
              <a:t>Tuning </a:t>
            </a:r>
            <a:r>
              <a:rPr lang="en-GB" sz="1400" dirty="0">
                <a:latin typeface="Century Gothic" pitchFamily="34" charset="0"/>
                <a:cs typeface="Arial" pitchFamily="34" charset="0"/>
              </a:rPr>
              <a:t>mechanism blocked from the top </a:t>
            </a:r>
            <a:endParaRPr lang="en-GB" sz="1400" dirty="0" smtClean="0">
              <a:latin typeface="Century Gothic" pitchFamily="34" charset="0"/>
              <a:cs typeface="Arial" pitchFamily="34" charset="0"/>
            </a:endParaRPr>
          </a:p>
          <a:p>
            <a:pPr>
              <a:lnSpc>
                <a:spcPct val="150000"/>
              </a:lnSpc>
            </a:pPr>
            <a:r>
              <a:rPr lang="en-GB" sz="1200" dirty="0">
                <a:latin typeface="Century Gothic" pitchFamily="34" charset="0"/>
                <a:cs typeface="Arial" pitchFamily="34" charset="0"/>
              </a:rPr>
              <a:t> </a:t>
            </a:r>
            <a:r>
              <a:rPr lang="en-GB" sz="1200" dirty="0" smtClean="0">
                <a:latin typeface="Century Gothic" pitchFamily="34" charset="0"/>
                <a:cs typeface="Arial" pitchFamily="34" charset="0"/>
              </a:rPr>
              <a:t>     (</a:t>
            </a:r>
            <a:r>
              <a:rPr lang="en-GB" sz="1200" dirty="0">
                <a:latin typeface="Century Gothic" pitchFamily="34" charset="0"/>
                <a:cs typeface="Arial" pitchFamily="34" charset="0"/>
              </a:rPr>
              <a:t>relative movement  of inner </a:t>
            </a:r>
            <a:r>
              <a:rPr lang="en-GB" sz="1200" dirty="0" smtClean="0">
                <a:latin typeface="Century Gothic" pitchFamily="34" charset="0"/>
                <a:cs typeface="Arial" pitchFamily="34" charset="0"/>
              </a:rPr>
              <a:t>conductors)</a:t>
            </a:r>
          </a:p>
          <a:p>
            <a:pPr marL="285750" indent="-285750">
              <a:lnSpc>
                <a:spcPct val="150000"/>
              </a:lnSpc>
              <a:buFontTx/>
              <a:buChar char="-"/>
            </a:pPr>
            <a:r>
              <a:rPr lang="en-GB" sz="1400" dirty="0">
                <a:latin typeface="Century Gothic" pitchFamily="34" charset="0"/>
                <a:cs typeface="Arial" pitchFamily="34" charset="0"/>
              </a:rPr>
              <a:t>Connection to the </a:t>
            </a:r>
            <a:r>
              <a:rPr lang="en-GB" sz="1400" dirty="0" err="1">
                <a:latin typeface="Century Gothic" pitchFamily="34" charset="0"/>
                <a:cs typeface="Arial" pitchFamily="34" charset="0"/>
              </a:rPr>
              <a:t>cryomodule</a:t>
            </a:r>
            <a:r>
              <a:rPr lang="en-GB" sz="1400" dirty="0">
                <a:latin typeface="Century Gothic" pitchFamily="34" charset="0"/>
                <a:cs typeface="Arial" pitchFamily="34" charset="0"/>
              </a:rPr>
              <a:t> via the FPC flange</a:t>
            </a:r>
          </a:p>
          <a:p>
            <a:pPr marL="285750" indent="-285750">
              <a:lnSpc>
                <a:spcPct val="150000"/>
              </a:lnSpc>
              <a:buFontTx/>
              <a:buChar char="-"/>
            </a:pPr>
            <a:r>
              <a:rPr lang="en-GB" sz="1400" dirty="0" smtClean="0">
                <a:latin typeface="Century Gothic" pitchFamily="34" charset="0"/>
                <a:cs typeface="Arial" pitchFamily="34" charset="0"/>
              </a:rPr>
              <a:t>Gravity </a:t>
            </a:r>
            <a:r>
              <a:rPr lang="en-GB" sz="1400" dirty="0">
                <a:latin typeface="Century Gothic" pitchFamily="34" charset="0"/>
                <a:cs typeface="Arial" pitchFamily="34" charset="0"/>
              </a:rPr>
              <a:t>taken into </a:t>
            </a:r>
            <a:r>
              <a:rPr lang="en-GB" sz="1400" dirty="0" smtClean="0">
                <a:latin typeface="Century Gothic" pitchFamily="34" charset="0"/>
                <a:cs typeface="Arial" pitchFamily="34" charset="0"/>
              </a:rPr>
              <a:t>account</a:t>
            </a:r>
          </a:p>
        </p:txBody>
      </p:sp>
      <p:sp>
        <p:nvSpPr>
          <p:cNvPr id="7" name="Oval 6"/>
          <p:cNvSpPr/>
          <p:nvPr/>
        </p:nvSpPr>
        <p:spPr>
          <a:xfrm>
            <a:off x="6821044" y="1386603"/>
            <a:ext cx="1080120" cy="978494"/>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V="1">
            <a:off x="4207669" y="2128840"/>
            <a:ext cx="2521744" cy="7786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995863" y="3524251"/>
            <a:ext cx="1476375" cy="31194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Down Arrow 13"/>
          <p:cNvSpPr/>
          <p:nvPr/>
        </p:nvSpPr>
        <p:spPr>
          <a:xfrm>
            <a:off x="8051006" y="2293144"/>
            <a:ext cx="821532" cy="914400"/>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TextBox 14"/>
          <p:cNvSpPr txBox="1"/>
          <p:nvPr/>
        </p:nvSpPr>
        <p:spPr>
          <a:xfrm>
            <a:off x="8043868" y="2707512"/>
            <a:ext cx="816121" cy="338554"/>
          </a:xfrm>
          <a:prstGeom prst="rect">
            <a:avLst/>
          </a:prstGeom>
          <a:noFill/>
        </p:spPr>
        <p:txBody>
          <a:bodyPr wrap="none" rtlCol="0">
            <a:spAutoFit/>
          </a:bodyPr>
          <a:lstStyle/>
          <a:p>
            <a:r>
              <a:rPr lang="en-US" sz="1600" dirty="0" smtClean="0">
                <a:solidFill>
                  <a:srgbClr val="0033CC"/>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Gravity</a:t>
            </a:r>
            <a:endParaRPr lang="en-US" sz="1600" dirty="0">
              <a:solidFill>
                <a:srgbClr val="0033CC"/>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87216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Outline</a:t>
            </a:r>
            <a:endParaRPr lang="en-US" dirty="0"/>
          </a:p>
        </p:txBody>
      </p:sp>
      <p:sp>
        <p:nvSpPr>
          <p:cNvPr id="5" name="Content Placeholder 2"/>
          <p:cNvSpPr>
            <a:spLocks noGrp="1"/>
          </p:cNvSpPr>
          <p:nvPr>
            <p:ph idx="1"/>
          </p:nvPr>
        </p:nvSpPr>
        <p:spPr/>
        <p:txBody>
          <a:bodyPr>
            <a:noAutofit/>
          </a:bodyPr>
          <a:lstStyle/>
          <a:p>
            <a:r>
              <a:rPr lang="en-US" sz="1600" dirty="0" smtClean="0"/>
              <a:t>Conceptual design of the helium vessel and tuning system for the SPS DQWCC</a:t>
            </a:r>
          </a:p>
          <a:p>
            <a:pPr lvl="1"/>
            <a:r>
              <a:rPr lang="en-US" sz="1400" dirty="0" smtClean="0"/>
              <a:t>Introduction</a:t>
            </a:r>
          </a:p>
          <a:p>
            <a:pPr lvl="1"/>
            <a:r>
              <a:rPr lang="en-US" sz="1400" dirty="0" smtClean="0"/>
              <a:t>Overview: dimensions, weight, He volume</a:t>
            </a:r>
          </a:p>
          <a:p>
            <a:pPr lvl="1"/>
            <a:r>
              <a:rPr lang="en-US" sz="1400" dirty="0" smtClean="0"/>
              <a:t>Cavity stiffening, pre-tuning and tuning systems </a:t>
            </a:r>
          </a:p>
          <a:p>
            <a:pPr lvl="1"/>
            <a:r>
              <a:rPr lang="en-US" sz="1400" dirty="0" smtClean="0"/>
              <a:t>Helium vessel and tuning system: assembly sequence, connections and interfaces, materials and joints</a:t>
            </a:r>
          </a:p>
          <a:p>
            <a:pPr marL="0" indent="0">
              <a:buNone/>
            </a:pPr>
            <a:endParaRPr lang="en-US" sz="1600" dirty="0" smtClean="0">
              <a:sym typeface="Wingdings"/>
            </a:endParaRPr>
          </a:p>
          <a:p>
            <a:pPr indent="-285750"/>
            <a:r>
              <a:rPr lang="en-US" sz="1600" dirty="0" smtClean="0"/>
              <a:t>Mechanical studies</a:t>
            </a:r>
          </a:p>
          <a:p>
            <a:pPr lvl="1"/>
            <a:r>
              <a:rPr lang="en-US" sz="1400" dirty="0" smtClean="0">
                <a:sym typeface="Wingdings"/>
              </a:rPr>
              <a:t>Helium pressure load</a:t>
            </a:r>
          </a:p>
          <a:p>
            <a:pPr lvl="1"/>
            <a:r>
              <a:rPr lang="en-US" sz="1400" dirty="0" smtClean="0">
                <a:sym typeface="Wingdings"/>
              </a:rPr>
              <a:t>Tuning system load</a:t>
            </a:r>
          </a:p>
          <a:p>
            <a:pPr lvl="1"/>
            <a:r>
              <a:rPr lang="en-US" sz="1400" dirty="0" smtClean="0">
                <a:sym typeface="Wingdings"/>
              </a:rPr>
              <a:t>Mechanical frequency for first natural mode</a:t>
            </a:r>
          </a:p>
          <a:p>
            <a:pPr marL="457200" lvl="1" indent="0">
              <a:buNone/>
            </a:pPr>
            <a:endParaRPr lang="en-US" sz="1400" dirty="0" smtClean="0"/>
          </a:p>
          <a:p>
            <a:r>
              <a:rPr lang="en-US" sz="1600" dirty="0" smtClean="0"/>
              <a:t>Summary</a:t>
            </a:r>
          </a:p>
          <a:p>
            <a:pPr marL="914400" lvl="2" indent="0">
              <a:buNone/>
            </a:pPr>
            <a:endParaRPr lang="en-US" sz="1200" dirty="0" smtClean="0"/>
          </a:p>
          <a:p>
            <a:pPr lvl="1"/>
            <a:endParaRPr lang="en-US" sz="1400" dirty="0" smtClean="0"/>
          </a:p>
          <a:p>
            <a:endParaRPr lang="en-US" sz="1600" dirty="0"/>
          </a:p>
        </p:txBody>
      </p:sp>
      <p:sp>
        <p:nvSpPr>
          <p:cNvPr id="4" name="Slide Number Placeholder 3"/>
          <p:cNvSpPr>
            <a:spLocks noGrp="1"/>
          </p:cNvSpPr>
          <p:nvPr>
            <p:ph type="sldNum" sz="quarter" idx="12"/>
          </p:nvPr>
        </p:nvSpPr>
        <p:spPr/>
        <p:txBody>
          <a:bodyPr/>
          <a:lstStyle/>
          <a:p>
            <a:fld id="{E5266E6E-3187-4C1D-BA6D-2ACAC749C432}" type="slidenum">
              <a:rPr lang="en-US" smtClean="0"/>
              <a:pPr/>
              <a:t>2</a:t>
            </a:fld>
            <a:endParaRPr lang="en-US"/>
          </a:p>
        </p:txBody>
      </p:sp>
    </p:spTree>
    <p:extLst>
      <p:ext uri="{BB962C8B-B14F-4D97-AF65-F5344CB8AC3E}">
        <p14:creationId xmlns:p14="http://schemas.microsoft.com/office/powerpoint/2010/main" val="1109809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descr="\\cern.ch\dfs\Users\n\nkuder\Public\Report Crab Cavity 2904\TotalDeformation1_8bar.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8593" b="56403"/>
          <a:stretch/>
        </p:blipFill>
        <p:spPr bwMode="auto">
          <a:xfrm>
            <a:off x="86565" y="1483522"/>
            <a:ext cx="1456942" cy="288253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87464" y="6186115"/>
            <a:ext cx="9358685" cy="779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descr="\\cern.ch\dfs\Users\n\nkuder\Public\Report Crab Cavity 2904\TotalDeformation1_8bar.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280" r="27648"/>
          <a:stretch/>
        </p:blipFill>
        <p:spPr bwMode="auto">
          <a:xfrm>
            <a:off x="1068027" y="1411593"/>
            <a:ext cx="3247949" cy="329208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5266E6E-3187-4C1D-BA6D-2ACAC749C432}" type="slidenum">
              <a:rPr lang="en-US" smtClean="0"/>
              <a:t>20</a:t>
            </a:fld>
            <a:endParaRPr lang="en-US"/>
          </a:p>
        </p:txBody>
      </p:sp>
      <p:sp>
        <p:nvSpPr>
          <p:cNvPr id="7" name="TextBox 6"/>
          <p:cNvSpPr txBox="1"/>
          <p:nvPr/>
        </p:nvSpPr>
        <p:spPr>
          <a:xfrm>
            <a:off x="4645468" y="1619958"/>
            <a:ext cx="2343881" cy="738664"/>
          </a:xfrm>
          <a:prstGeom prst="rect">
            <a:avLst/>
          </a:prstGeom>
          <a:noFill/>
        </p:spPr>
        <p:txBody>
          <a:bodyPr wrap="square" rtlCol="0">
            <a:spAutoFit/>
          </a:bodyPr>
          <a:lstStyle/>
          <a:p>
            <a:r>
              <a:rPr lang="en-GB" sz="1400" i="1" u="sng" dirty="0" smtClean="0">
                <a:effectLst>
                  <a:outerShdw blurRad="38100" dist="38100" dir="2700000" algn="tl">
                    <a:srgbClr val="000000">
                      <a:alpha val="43137"/>
                    </a:srgbClr>
                  </a:outerShdw>
                </a:effectLst>
                <a:latin typeface="Century Gothic" pitchFamily="34" charset="0"/>
              </a:rPr>
              <a:t>Pressure load</a:t>
            </a:r>
            <a:r>
              <a:rPr lang="en-GB" sz="1400" dirty="0" smtClean="0">
                <a:latin typeface="Century Gothic" pitchFamily="34" charset="0"/>
              </a:rPr>
              <a:t>: </a:t>
            </a:r>
          </a:p>
          <a:p>
            <a:r>
              <a:rPr lang="en-GB" sz="1400" dirty="0" smtClean="0">
                <a:latin typeface="Century Gothic" pitchFamily="34" charset="0"/>
              </a:rPr>
              <a:t>Maximum deformation </a:t>
            </a:r>
          </a:p>
          <a:p>
            <a:r>
              <a:rPr lang="en-GB" sz="1400" dirty="0" smtClean="0">
                <a:latin typeface="Century Gothic" pitchFamily="34" charset="0"/>
              </a:rPr>
              <a:t>in titanium vessel. </a:t>
            </a:r>
            <a:endParaRPr lang="en-GB" sz="1400" dirty="0">
              <a:latin typeface="Century Gothic" pitchFamily="34" charset="0"/>
            </a:endParaRPr>
          </a:p>
        </p:txBody>
      </p:sp>
      <p:pic>
        <p:nvPicPr>
          <p:cNvPr id="8" name="Picture 2" descr="\\cern.ch\dfs\Users\n\nkuder\Public\Report Crab Cavity 2904\TotalDeformation1_8bar_Cavity.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 t="-238" r="89387" b="54257"/>
          <a:stretch/>
        </p:blipFill>
        <p:spPr bwMode="auto">
          <a:xfrm>
            <a:off x="4328937" y="3951086"/>
            <a:ext cx="1311081" cy="29069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303007" y="3182200"/>
            <a:ext cx="2952328" cy="1569660"/>
          </a:xfrm>
          <a:prstGeom prst="rect">
            <a:avLst/>
          </a:prstGeom>
          <a:noFill/>
        </p:spPr>
        <p:txBody>
          <a:bodyPr wrap="square" rtlCol="0">
            <a:spAutoFit/>
          </a:bodyPr>
          <a:lstStyle/>
          <a:p>
            <a:r>
              <a:rPr lang="en-GB" sz="1600" dirty="0" smtClean="0"/>
              <a:t>This deformation is mainly due to gravity effect and will be much improved by adopting an inter-cavity support system. This will play a role on meeting the alignment budget.</a:t>
            </a:r>
            <a:endParaRPr lang="en-GB" sz="1600" dirty="0"/>
          </a:p>
        </p:txBody>
      </p:sp>
      <p:sp>
        <p:nvSpPr>
          <p:cNvPr id="10" name="Title 1"/>
          <p:cNvSpPr txBox="1">
            <a:spLocks/>
          </p:cNvSpPr>
          <p:nvPr/>
        </p:nvSpPr>
        <p:spPr>
          <a:xfrm>
            <a:off x="762000" y="274638"/>
            <a:ext cx="6648465" cy="1143000"/>
          </a:xfrm>
          <a:prstGeom prst="rect">
            <a:avLst/>
          </a:prstGeom>
        </p:spPr>
        <p:txBody>
          <a:bodyPr>
            <a:normAutofit fontScale="97500" lnSpcReduction="10000"/>
          </a:bodyPr>
          <a:lstStyle>
            <a:lvl1pPr algn="ctr" defTabSz="914400" rtl="0" eaLnBrk="1" latinLnBrk="0" hangingPunct="1">
              <a:spcBef>
                <a:spcPct val="0"/>
              </a:spcBef>
              <a:buNone/>
              <a:defRPr sz="3600" kern="1200" baseline="0">
                <a:solidFill>
                  <a:srgbClr val="FF0000"/>
                </a:solidFill>
                <a:latin typeface="Century Gothic" panose="020B0502020202020204" pitchFamily="34" charset="0"/>
                <a:ea typeface="+mj-ea"/>
                <a:cs typeface="+mj-cs"/>
              </a:defRPr>
            </a:lvl1pPr>
          </a:lstStyle>
          <a:p>
            <a:r>
              <a:rPr lang="en-US" dirty="0" smtClean="0"/>
              <a:t>Helium pressure load – deformation and stress</a:t>
            </a:r>
            <a:endParaRPr lang="en-US" dirty="0"/>
          </a:p>
        </p:txBody>
      </p:sp>
      <p:sp>
        <p:nvSpPr>
          <p:cNvPr id="2" name="TextBox 1"/>
          <p:cNvSpPr txBox="1"/>
          <p:nvPr/>
        </p:nvSpPr>
        <p:spPr>
          <a:xfrm>
            <a:off x="54726" y="4416670"/>
            <a:ext cx="2481943" cy="1384995"/>
          </a:xfrm>
          <a:prstGeom prst="rect">
            <a:avLst/>
          </a:prstGeom>
          <a:noFill/>
        </p:spPr>
        <p:txBody>
          <a:bodyPr wrap="square" rtlCol="0">
            <a:spAutoFit/>
          </a:bodyPr>
          <a:lstStyle/>
          <a:p>
            <a:r>
              <a:rPr lang="en-GB" sz="1400" i="1" u="sng" dirty="0" smtClean="0">
                <a:effectLst>
                  <a:outerShdw blurRad="38100" dist="38100" dir="2700000" algn="tl">
                    <a:srgbClr val="000000">
                      <a:alpha val="43137"/>
                    </a:srgbClr>
                  </a:outerShdw>
                </a:effectLst>
                <a:latin typeface="Century Gothic" pitchFamily="34" charset="0"/>
              </a:rPr>
              <a:t>Gravity:</a:t>
            </a:r>
          </a:p>
          <a:p>
            <a:r>
              <a:rPr lang="en-GB" sz="1400" dirty="0" smtClean="0">
                <a:latin typeface="Century Gothic" pitchFamily="34" charset="0"/>
              </a:rPr>
              <a:t>Lowers down </a:t>
            </a:r>
            <a:r>
              <a:rPr lang="en-GB" sz="1400" dirty="0">
                <a:latin typeface="Century Gothic" pitchFamily="34" charset="0"/>
              </a:rPr>
              <a:t>assembly rigidly connected by the FPC </a:t>
            </a:r>
            <a:r>
              <a:rPr lang="en-GB" sz="1400" dirty="0" smtClean="0">
                <a:latin typeface="Century Gothic" pitchFamily="34" charset="0"/>
              </a:rPr>
              <a:t>flange by </a:t>
            </a:r>
            <a:r>
              <a:rPr lang="en-GB" sz="1400" dirty="0">
                <a:latin typeface="Century Gothic" pitchFamily="34" charset="0"/>
              </a:rPr>
              <a:t>less than 1mm.</a:t>
            </a:r>
          </a:p>
          <a:p>
            <a:endParaRPr lang="en-GB" sz="1400" dirty="0"/>
          </a:p>
        </p:txBody>
      </p:sp>
      <p:cxnSp>
        <p:nvCxnSpPr>
          <p:cNvPr id="11" name="Straight Arrow Connector 10"/>
          <p:cNvCxnSpPr/>
          <p:nvPr/>
        </p:nvCxnSpPr>
        <p:spPr>
          <a:xfrm flipH="1">
            <a:off x="3846759" y="2062886"/>
            <a:ext cx="776455" cy="57248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223829" y="4067251"/>
            <a:ext cx="1046073" cy="7607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654650" y="3353145"/>
            <a:ext cx="3489350" cy="3504855"/>
            <a:chOff x="2169678" y="849836"/>
            <a:chExt cx="4648090" cy="4673140"/>
          </a:xfrm>
        </p:grpSpPr>
        <p:pic>
          <p:nvPicPr>
            <p:cNvPr id="14" name="Picture 2" descr="\\cern.ch\dfs\Users\n\nkuder\Public\Report Crab Cavity 2904\StressIntensity_Cavity1_8bar.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310" t="1035" r="24622" b="11186"/>
            <a:stretch/>
          </p:blipFill>
          <p:spPr bwMode="auto">
            <a:xfrm>
              <a:off x="2169678" y="1616659"/>
              <a:ext cx="4648090" cy="3906317"/>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3229469" y="2321574"/>
              <a:ext cx="357808" cy="3975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775711" y="3260224"/>
              <a:ext cx="357808" cy="3975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575161" y="3774150"/>
              <a:ext cx="357808" cy="3975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017444" y="849836"/>
              <a:ext cx="3673648" cy="984885"/>
            </a:xfrm>
            <a:prstGeom prst="rect">
              <a:avLst/>
            </a:prstGeom>
            <a:noFill/>
          </p:spPr>
          <p:txBody>
            <a:bodyPr wrap="square" rtlCol="0">
              <a:spAutoFit/>
            </a:bodyPr>
            <a:lstStyle/>
            <a:p>
              <a:r>
                <a:rPr lang="en-US" sz="1400" dirty="0" smtClean="0">
                  <a:latin typeface="Century Gothic" pitchFamily="34" charset="0"/>
                  <a:cs typeface="Arial" panose="020B0604020202020204" pitchFamily="34" charset="0"/>
                </a:rPr>
                <a:t>Design complies with specs for stress linearization studies on most deformed regions</a:t>
              </a:r>
              <a:endParaRPr lang="en-US" sz="1400" dirty="0">
                <a:latin typeface="Century Gothic" pitchFamily="34" charset="0"/>
                <a:cs typeface="Arial" panose="020B0604020202020204" pitchFamily="34" charset="0"/>
              </a:endParaRPr>
            </a:p>
          </p:txBody>
        </p:sp>
        <p:cxnSp>
          <p:nvCxnSpPr>
            <p:cNvPr id="19" name="Straight Arrow Connector 18"/>
            <p:cNvCxnSpPr/>
            <p:nvPr/>
          </p:nvCxnSpPr>
          <p:spPr>
            <a:xfrm flipV="1">
              <a:off x="3668340" y="4180631"/>
              <a:ext cx="39756" cy="604299"/>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890765" y="4796600"/>
              <a:ext cx="1918740" cy="615553"/>
            </a:xfrm>
            <a:prstGeom prst="rect">
              <a:avLst/>
            </a:prstGeom>
            <a:noFill/>
          </p:spPr>
          <p:txBody>
            <a:bodyPr wrap="square" rtlCol="0">
              <a:spAutoFit/>
            </a:bodyPr>
            <a:lstStyle/>
            <a:p>
              <a:r>
                <a:rPr lang="en-GB" sz="1200" i="1" dirty="0">
                  <a:latin typeface="Arial" pitchFamily="34" charset="0"/>
                  <a:cs typeface="Arial" pitchFamily="34" charset="0"/>
                </a:rPr>
                <a:t>attachment to the actuation system</a:t>
              </a:r>
              <a:endParaRPr lang="en-US" sz="1200" i="1" dirty="0">
                <a:latin typeface="Arial" pitchFamily="34" charset="0"/>
                <a:cs typeface="Arial" pitchFamily="34" charset="0"/>
              </a:endParaRPr>
            </a:p>
          </p:txBody>
        </p:sp>
      </p:grpSp>
      <p:sp>
        <p:nvSpPr>
          <p:cNvPr id="27" name="TextBox 26"/>
          <p:cNvSpPr txBox="1"/>
          <p:nvPr/>
        </p:nvSpPr>
        <p:spPr>
          <a:xfrm>
            <a:off x="95100" y="1353312"/>
            <a:ext cx="1284326" cy="276999"/>
          </a:xfrm>
          <a:prstGeom prst="rect">
            <a:avLst/>
          </a:prstGeom>
          <a:noFill/>
        </p:spPr>
        <p:txBody>
          <a:bodyPr wrap="none" rtlCol="0">
            <a:spAutoFit/>
          </a:bodyPr>
          <a:lstStyle/>
          <a:p>
            <a:r>
              <a:rPr lang="en-US" sz="1200" b="1" u="sng" dirty="0" smtClean="0">
                <a:solidFill>
                  <a:srgbClr val="0033CC"/>
                </a:solidFill>
                <a:effectLst>
                  <a:outerShdw blurRad="38100" dist="38100" dir="2700000" algn="tl">
                    <a:srgbClr val="000000">
                      <a:alpha val="43137"/>
                    </a:srgbClr>
                  </a:outerShdw>
                </a:effectLst>
                <a:latin typeface="Century Gothic" panose="020B0502020202020204" pitchFamily="34" charset="0"/>
              </a:rPr>
              <a:t>DEFORMATION</a:t>
            </a:r>
            <a:endParaRPr lang="en-US" sz="1200" b="1" u="sng" dirty="0">
              <a:solidFill>
                <a:srgbClr val="0033CC"/>
              </a:solidFill>
              <a:effectLst>
                <a:outerShdw blurRad="38100" dist="38100" dir="2700000" algn="tl">
                  <a:srgbClr val="000000">
                    <a:alpha val="43137"/>
                  </a:srgbClr>
                </a:outerShdw>
              </a:effectLst>
              <a:latin typeface="Century Gothic" panose="020B0502020202020204" pitchFamily="34" charset="0"/>
            </a:endParaRPr>
          </a:p>
        </p:txBody>
      </p:sp>
      <p:sp>
        <p:nvSpPr>
          <p:cNvPr id="29" name="TextBox 28"/>
          <p:cNvSpPr txBox="1"/>
          <p:nvPr/>
        </p:nvSpPr>
        <p:spPr>
          <a:xfrm>
            <a:off x="4380590" y="3788054"/>
            <a:ext cx="1837362" cy="276999"/>
          </a:xfrm>
          <a:prstGeom prst="rect">
            <a:avLst/>
          </a:prstGeom>
          <a:noFill/>
        </p:spPr>
        <p:txBody>
          <a:bodyPr wrap="none" rtlCol="0">
            <a:spAutoFit/>
          </a:bodyPr>
          <a:lstStyle/>
          <a:p>
            <a:r>
              <a:rPr lang="en-US" sz="1200" b="1" u="sng" dirty="0" smtClean="0">
                <a:solidFill>
                  <a:srgbClr val="0033CC"/>
                </a:solidFill>
                <a:effectLst>
                  <a:outerShdw blurRad="38100" dist="38100" dir="2700000" algn="tl">
                    <a:srgbClr val="000000">
                      <a:alpha val="43137"/>
                    </a:srgbClr>
                  </a:outerShdw>
                </a:effectLst>
                <a:latin typeface="Century Gothic" panose="020B0502020202020204" pitchFamily="34" charset="0"/>
              </a:rPr>
              <a:t>DEFORMATION (zoom)</a:t>
            </a:r>
            <a:endParaRPr lang="en-US" sz="1200" b="1" u="sng" dirty="0">
              <a:solidFill>
                <a:srgbClr val="0033CC"/>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821818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Mechanical stresses </a:t>
            </a:r>
            <a:br>
              <a:rPr lang="en-US" dirty="0" smtClean="0"/>
            </a:br>
            <a:r>
              <a:rPr lang="en-US" dirty="0" smtClean="0"/>
              <a:t>due to tuner actuation</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21</a:t>
            </a:fld>
            <a:endParaRPr lang="en-US"/>
          </a:p>
        </p:txBody>
      </p:sp>
      <p:pic>
        <p:nvPicPr>
          <p:cNvPr id="5" name="Picture 2" descr="\\cern.ch\dfs\Users\n\nkuder\Desktop\3ew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819" y="1600200"/>
            <a:ext cx="4036361" cy="4525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4676" y="5516042"/>
            <a:ext cx="3247921" cy="584775"/>
          </a:xfrm>
          <a:prstGeom prst="rect">
            <a:avLst/>
          </a:prstGeom>
          <a:solidFill>
            <a:schemeClr val="bg1">
              <a:lumMod val="95000"/>
            </a:schemeClr>
          </a:solidFill>
        </p:spPr>
        <p:txBody>
          <a:bodyPr wrap="square" rtlCol="0">
            <a:spAutoFit/>
          </a:bodyPr>
          <a:lstStyle/>
          <a:p>
            <a:r>
              <a:rPr lang="en-GB" sz="1600" dirty="0">
                <a:latin typeface="Century Gothic" pitchFamily="34" charset="0"/>
              </a:rPr>
              <a:t>N</a:t>
            </a:r>
            <a:r>
              <a:rPr lang="en-GB" sz="1600" dirty="0" smtClean="0">
                <a:latin typeface="Century Gothic" pitchFamily="34" charset="0"/>
              </a:rPr>
              <a:t>o gravity taken into account, only tuning force of ‘250 </a:t>
            </a:r>
            <a:r>
              <a:rPr lang="en-GB" sz="1600" dirty="0" err="1" smtClean="0">
                <a:latin typeface="Century Gothic" pitchFamily="34" charset="0"/>
              </a:rPr>
              <a:t>kgf</a:t>
            </a:r>
            <a:r>
              <a:rPr lang="en-GB" sz="1600" dirty="0" smtClean="0">
                <a:latin typeface="Century Gothic" pitchFamily="34" charset="0"/>
              </a:rPr>
              <a:t>’</a:t>
            </a:r>
            <a:endParaRPr lang="en-GB" sz="1600" dirty="0">
              <a:latin typeface="Century Gothic" pitchFamily="34" charset="0"/>
            </a:endParaRPr>
          </a:p>
        </p:txBody>
      </p:sp>
    </p:spTree>
    <p:extLst>
      <p:ext uri="{BB962C8B-B14F-4D97-AF65-F5344CB8AC3E}">
        <p14:creationId xmlns:p14="http://schemas.microsoft.com/office/powerpoint/2010/main" val="1430780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7464" y="6186115"/>
            <a:ext cx="9358685" cy="779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E5266E6E-3187-4C1D-BA6D-2ACAC749C432}" type="slidenum">
              <a:rPr lang="en-US" smtClean="0"/>
              <a:t>22</a:t>
            </a:fld>
            <a:endParaRPr lang="en-US"/>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3600" b="0" kern="1200" baseline="0">
                <a:solidFill>
                  <a:srgbClr val="FF0000"/>
                </a:solidFill>
                <a:latin typeface="Century Gothic" panose="020B0502020202020204" pitchFamily="34" charset="0"/>
                <a:ea typeface="+mj-ea"/>
                <a:cs typeface="+mj-cs"/>
              </a:defRPr>
            </a:lvl1pPr>
          </a:lstStyle>
          <a:p>
            <a:pPr fontAlgn="auto">
              <a:spcAft>
                <a:spcPts val="0"/>
              </a:spcAft>
            </a:pPr>
            <a:r>
              <a:rPr lang="en-GB" dirty="0" smtClean="0"/>
              <a:t>Tuning system load – </a:t>
            </a:r>
          </a:p>
          <a:p>
            <a:pPr fontAlgn="auto">
              <a:spcAft>
                <a:spcPts val="0"/>
              </a:spcAft>
            </a:pPr>
            <a:r>
              <a:rPr lang="en-GB" dirty="0" smtClean="0"/>
              <a:t>deformation</a:t>
            </a:r>
            <a:endParaRPr lang="en-GB" dirty="0"/>
          </a:p>
        </p:txBody>
      </p:sp>
      <p:sp>
        <p:nvSpPr>
          <p:cNvPr id="8" name="TextBox 7"/>
          <p:cNvSpPr txBox="1"/>
          <p:nvPr/>
        </p:nvSpPr>
        <p:spPr>
          <a:xfrm>
            <a:off x="0" y="5904597"/>
            <a:ext cx="4930445" cy="954107"/>
          </a:xfrm>
          <a:prstGeom prst="rect">
            <a:avLst/>
          </a:prstGeom>
          <a:solidFill>
            <a:schemeClr val="bg1">
              <a:lumMod val="95000"/>
            </a:schemeClr>
          </a:solidFill>
        </p:spPr>
        <p:txBody>
          <a:bodyPr wrap="square" rtlCol="0">
            <a:spAutoFit/>
          </a:bodyPr>
          <a:lstStyle/>
          <a:p>
            <a:pPr marL="285750" indent="-285750">
              <a:buFont typeface="Arial" panose="020B0604020202020204" pitchFamily="34" charset="0"/>
              <a:buChar char="•"/>
            </a:pPr>
            <a:r>
              <a:rPr lang="en-GB" sz="1400" dirty="0" smtClean="0">
                <a:latin typeface="Century Gothic" pitchFamily="34" charset="0"/>
              </a:rPr>
              <a:t>Tuning system designed such that </a:t>
            </a:r>
            <a:r>
              <a:rPr lang="en-GB" sz="1400" u="sng" dirty="0" smtClean="0">
                <a:latin typeface="Century Gothic" pitchFamily="34" charset="0"/>
              </a:rPr>
              <a:t>equal force</a:t>
            </a:r>
            <a:r>
              <a:rPr lang="en-GB" sz="1400" dirty="0" smtClean="0">
                <a:latin typeface="Century Gothic" pitchFamily="34" charset="0"/>
              </a:rPr>
              <a:t>  </a:t>
            </a:r>
          </a:p>
          <a:p>
            <a:r>
              <a:rPr lang="en-GB" sz="1400" dirty="0">
                <a:latin typeface="Century Gothic" pitchFamily="34" charset="0"/>
              </a:rPr>
              <a:t> </a:t>
            </a:r>
            <a:r>
              <a:rPr lang="en-GB" sz="1400" dirty="0" smtClean="0">
                <a:latin typeface="Century Gothic" pitchFamily="34" charset="0"/>
              </a:rPr>
              <a:t>     is delivered to the inner conductors. </a:t>
            </a:r>
          </a:p>
          <a:p>
            <a:pPr marL="285750" indent="-285750">
              <a:buFont typeface="Arial" panose="020B0604020202020204" pitchFamily="34" charset="0"/>
              <a:buChar char="•"/>
            </a:pPr>
            <a:endParaRPr lang="en-GB" sz="1400" dirty="0" smtClean="0">
              <a:latin typeface="Century Gothic" pitchFamily="34" charset="0"/>
            </a:endParaRPr>
          </a:p>
          <a:p>
            <a:pPr marL="285750" indent="-285750">
              <a:buFont typeface="Arial" panose="020B0604020202020204" pitchFamily="34" charset="0"/>
              <a:buChar char="•"/>
            </a:pPr>
            <a:r>
              <a:rPr lang="en-GB" sz="1400" dirty="0" smtClean="0">
                <a:latin typeface="Century Gothic" pitchFamily="34" charset="0"/>
              </a:rPr>
              <a:t>Small </a:t>
            </a:r>
            <a:r>
              <a:rPr lang="en-GB" sz="1400" dirty="0">
                <a:latin typeface="Century Gothic" pitchFamily="34" charset="0"/>
              </a:rPr>
              <a:t>difference of 0.12mm </a:t>
            </a:r>
            <a:r>
              <a:rPr lang="en-GB" sz="1400" dirty="0" smtClean="0">
                <a:latin typeface="Century Gothic" pitchFamily="34" charset="0"/>
              </a:rPr>
              <a:t>due to port asymmetry.</a:t>
            </a:r>
          </a:p>
        </p:txBody>
      </p:sp>
      <p:pic>
        <p:nvPicPr>
          <p:cNvPr id="11" name="Content Placeholder 6" descr="\\cern.ch\dfs\Users\n\nkuder\Desktop\333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760" y="2701571"/>
            <a:ext cx="4206239" cy="41564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ern.ch\dfs\Users\n\nkuder\Public\Report Crab Cavity 2904\CavityNoGravityTuningSystemDirectionalDef_Cavit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12403" y="3003391"/>
            <a:ext cx="5649401" cy="2819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ern.ch\dfs\Users\n\nkuder\Public\Report Crab Cavity 2904\CavityNoGravityTuningSystemDirectionalDef.png"/>
          <p:cNvPicPr>
            <a:picLocks noChangeAspect="1" noChangeArrowheads="1"/>
          </p:cNvPicPr>
          <p:nvPr/>
        </p:nvPicPr>
        <p:blipFill rotWithShape="1">
          <a:blip r:embed="rId5">
            <a:extLst>
              <a:ext uri="{28A0092B-C50C-407E-A947-70E740481C1C}">
                <a14:useLocalDpi xmlns:a14="http://schemas.microsoft.com/office/drawing/2010/main" val="0"/>
              </a:ext>
            </a:extLst>
          </a:blip>
          <a:srcRect r="85484" b="55784"/>
          <a:stretch/>
        </p:blipFill>
        <p:spPr bwMode="auto">
          <a:xfrm>
            <a:off x="73152" y="1912552"/>
            <a:ext cx="1866596" cy="2837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ern.ch\dfs\Users\n\nkuder\Public\Report Crab Cavity 2904\CavityNoGravityTuningSystemDirectionalDef.pn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604" b="94466" l="12653" r="41747"/>
                    </a14:imgEffect>
                  </a14:imgLayer>
                </a14:imgProps>
              </a:ext>
              <a:ext uri="{28A0092B-C50C-407E-A947-70E740481C1C}">
                <a14:useLocalDpi xmlns:a14="http://schemas.microsoft.com/office/drawing/2010/main" val="0"/>
              </a:ext>
            </a:extLst>
          </a:blip>
          <a:srcRect l="11741" r="55179"/>
          <a:stretch/>
        </p:blipFill>
        <p:spPr bwMode="auto">
          <a:xfrm>
            <a:off x="1104591" y="1416333"/>
            <a:ext cx="3153564" cy="47573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5100" y="1243584"/>
            <a:ext cx="2098651" cy="707886"/>
          </a:xfrm>
          <a:prstGeom prst="rect">
            <a:avLst/>
          </a:prstGeom>
          <a:noFill/>
        </p:spPr>
        <p:txBody>
          <a:bodyPr wrap="none" rtlCol="0">
            <a:spAutoFit/>
          </a:bodyPr>
          <a:lstStyle/>
          <a:p>
            <a:r>
              <a:rPr lang="en-US" sz="1200" b="1" u="sng" dirty="0" smtClean="0">
                <a:solidFill>
                  <a:srgbClr val="0033CC"/>
                </a:solidFill>
                <a:effectLst>
                  <a:outerShdw blurRad="38100" dist="38100" dir="2700000" algn="tl">
                    <a:srgbClr val="000000">
                      <a:alpha val="43137"/>
                    </a:srgbClr>
                  </a:outerShdw>
                </a:effectLst>
                <a:latin typeface="Century Gothic" panose="020B0502020202020204" pitchFamily="34" charset="0"/>
              </a:rPr>
              <a:t>DEFORMATION</a:t>
            </a:r>
          </a:p>
          <a:p>
            <a:r>
              <a:rPr lang="en-US" sz="1400" dirty="0" err="1" smtClean="0">
                <a:latin typeface="Century Gothic" panose="020B0502020202020204" pitchFamily="34" charset="0"/>
              </a:rPr>
              <a:t>freq</a:t>
            </a:r>
            <a:r>
              <a:rPr lang="en-US" sz="1400" dirty="0" smtClean="0">
                <a:latin typeface="Century Gothic" panose="020B0502020202020204" pitchFamily="34" charset="0"/>
              </a:rPr>
              <a:t> range ~ 0.8 MHz</a:t>
            </a:r>
          </a:p>
          <a:p>
            <a:r>
              <a:rPr lang="en-US" sz="1400" dirty="0" smtClean="0">
                <a:latin typeface="Century Gothic" panose="020B0502020202020204" pitchFamily="34" charset="0"/>
              </a:rPr>
              <a:t>force: 2.5 </a:t>
            </a:r>
            <a:r>
              <a:rPr lang="en-US" sz="1400" dirty="0" err="1" smtClean="0">
                <a:latin typeface="Century Gothic" panose="020B0502020202020204" pitchFamily="34" charset="0"/>
              </a:rPr>
              <a:t>kN</a:t>
            </a:r>
            <a:r>
              <a:rPr lang="en-US" sz="1400" dirty="0" smtClean="0">
                <a:latin typeface="Century Gothic" panose="020B0502020202020204" pitchFamily="34" charset="0"/>
              </a:rPr>
              <a:t> or 562 </a:t>
            </a:r>
            <a:r>
              <a:rPr lang="en-US" sz="1400" dirty="0" err="1" smtClean="0">
                <a:latin typeface="Century Gothic" panose="020B0502020202020204" pitchFamily="34" charset="0"/>
              </a:rPr>
              <a:t>lb</a:t>
            </a:r>
            <a:r>
              <a:rPr lang="en-US" sz="1400" baseline="-25000" dirty="0" err="1" smtClean="0">
                <a:latin typeface="Century Gothic" panose="020B0502020202020204" pitchFamily="34" charset="0"/>
              </a:rPr>
              <a:t>F</a:t>
            </a:r>
            <a:endParaRPr lang="en-US" sz="1400" dirty="0">
              <a:latin typeface="Century Gothic" panose="020B0502020202020204" pitchFamily="34" charset="0"/>
            </a:endParaRPr>
          </a:p>
        </p:txBody>
      </p:sp>
    </p:spTree>
    <p:extLst>
      <p:ext uri="{BB962C8B-B14F-4D97-AF65-F5344CB8AC3E}">
        <p14:creationId xmlns:p14="http://schemas.microsoft.com/office/powerpoint/2010/main" val="955305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ern.ch\dfs\Users\n\nkuder\Public\Report Crab Cavity 2904\CavityNoGravityTuningSystemStressIntensity.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6349" b="53500"/>
          <a:stretch/>
        </p:blipFill>
        <p:spPr bwMode="auto">
          <a:xfrm>
            <a:off x="0" y="2159834"/>
            <a:ext cx="1483519" cy="2615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ern.ch\dfs\Users\n\nkuder\Public\Report Crab Cavity 2904\CavityNoGravityTuningSystemStressIntensity.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7891" l="17598" r="77200"/>
                    </a14:imgEffect>
                  </a14:imgLayer>
                </a14:imgProps>
              </a:ext>
              <a:ext uri="{28A0092B-C50C-407E-A947-70E740481C1C}">
                <a14:useLocalDpi xmlns:a14="http://schemas.microsoft.com/office/drawing/2010/main" val="0"/>
              </a:ext>
            </a:extLst>
          </a:blip>
          <a:srcRect l="16721" r="21849"/>
          <a:stretch/>
        </p:blipFill>
        <p:spPr bwMode="auto">
          <a:xfrm>
            <a:off x="750094" y="2450346"/>
            <a:ext cx="3621881" cy="305208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5266E6E-3187-4C1D-BA6D-2ACAC749C432}" type="slidenum">
              <a:rPr lang="en-US" smtClean="0"/>
              <a:t>23</a:t>
            </a:fld>
            <a:endParaRPr lang="en-US"/>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b="0" kern="1200" baseline="0">
                <a:solidFill>
                  <a:srgbClr val="FF0000"/>
                </a:solidFill>
                <a:latin typeface="Century Gothic" panose="020B0502020202020204" pitchFamily="34" charset="0"/>
                <a:ea typeface="+mj-ea"/>
                <a:cs typeface="+mj-cs"/>
              </a:defRPr>
            </a:lvl1pPr>
          </a:lstStyle>
          <a:p>
            <a:pPr fontAlgn="auto">
              <a:spcAft>
                <a:spcPts val="0"/>
              </a:spcAft>
            </a:pPr>
            <a:r>
              <a:rPr lang="en-GB" dirty="0" smtClean="0"/>
              <a:t>Tuning system load - stress</a:t>
            </a:r>
            <a:endParaRPr lang="en-GB" dirty="0"/>
          </a:p>
        </p:txBody>
      </p:sp>
      <p:sp>
        <p:nvSpPr>
          <p:cNvPr id="8" name="TextBox 7"/>
          <p:cNvSpPr txBox="1"/>
          <p:nvPr/>
        </p:nvSpPr>
        <p:spPr>
          <a:xfrm>
            <a:off x="97864" y="1476236"/>
            <a:ext cx="4431273" cy="738664"/>
          </a:xfrm>
          <a:prstGeom prst="rect">
            <a:avLst/>
          </a:prstGeom>
          <a:noFill/>
        </p:spPr>
        <p:txBody>
          <a:bodyPr wrap="square" rtlCol="0">
            <a:spAutoFit/>
          </a:bodyPr>
          <a:lstStyle/>
          <a:p>
            <a:r>
              <a:rPr lang="en-GB" sz="1400" i="1" dirty="0" smtClean="0">
                <a:effectLst>
                  <a:outerShdw blurRad="38100" dist="38100" dir="2700000" algn="tl">
                    <a:srgbClr val="000000">
                      <a:alpha val="43137"/>
                    </a:srgbClr>
                  </a:outerShdw>
                </a:effectLst>
                <a:latin typeface="Century Gothic" pitchFamily="34" charset="0"/>
              </a:rPr>
              <a:t>Tuning </a:t>
            </a:r>
            <a:r>
              <a:rPr lang="en-GB" sz="1400" i="1" u="sng" dirty="0" smtClean="0">
                <a:effectLst>
                  <a:outerShdw blurRad="38100" dist="38100" dir="2700000" algn="tl">
                    <a:srgbClr val="000000">
                      <a:alpha val="43137"/>
                    </a:srgbClr>
                  </a:outerShdw>
                </a:effectLst>
                <a:latin typeface="Century Gothic" pitchFamily="34" charset="0"/>
              </a:rPr>
              <a:t>at cold:</a:t>
            </a:r>
          </a:p>
          <a:p>
            <a:pPr marL="285750" indent="-285750">
              <a:buFont typeface="Wingdings" panose="05000000000000000000" pitchFamily="2" charset="2"/>
              <a:buChar char="ü"/>
            </a:pPr>
            <a:r>
              <a:rPr lang="en-GB" sz="1400" dirty="0" smtClean="0">
                <a:latin typeface="Century Gothic" pitchFamily="34" charset="0"/>
              </a:rPr>
              <a:t>max. stress of 248 </a:t>
            </a:r>
            <a:r>
              <a:rPr lang="en-GB" sz="1400" dirty="0" err="1" smtClean="0">
                <a:latin typeface="Century Gothic" pitchFamily="34" charset="0"/>
              </a:rPr>
              <a:t>MPa</a:t>
            </a:r>
            <a:r>
              <a:rPr lang="en-GB" sz="1400" dirty="0" smtClean="0">
                <a:latin typeface="Century Gothic" pitchFamily="34" charset="0"/>
              </a:rPr>
              <a:t> &lt; (1.5x400MPa</a:t>
            </a:r>
            <a:r>
              <a:rPr lang="en-GB" sz="1600" dirty="0" smtClean="0">
                <a:latin typeface="Century Gothic" pitchFamily="34" charset="0"/>
              </a:rPr>
              <a:t>)</a:t>
            </a:r>
          </a:p>
          <a:p>
            <a:r>
              <a:rPr lang="en-GB" sz="1200" dirty="0" smtClean="0">
                <a:latin typeface="Century Gothic" pitchFamily="34" charset="0"/>
              </a:rPr>
              <a:t>       [max. stress of 35700 psi &lt; (1.5x58000psi)]</a:t>
            </a:r>
          </a:p>
        </p:txBody>
      </p:sp>
      <p:sp>
        <p:nvSpPr>
          <p:cNvPr id="10" name="TextBox 9"/>
          <p:cNvSpPr txBox="1"/>
          <p:nvPr/>
        </p:nvSpPr>
        <p:spPr>
          <a:xfrm>
            <a:off x="4657816" y="3030446"/>
            <a:ext cx="4550475" cy="338554"/>
          </a:xfrm>
          <a:prstGeom prst="rect">
            <a:avLst/>
          </a:prstGeom>
          <a:noFill/>
        </p:spPr>
        <p:txBody>
          <a:bodyPr wrap="square" rtlCol="0">
            <a:spAutoFit/>
          </a:bodyPr>
          <a:lstStyle/>
          <a:p>
            <a:r>
              <a:rPr lang="en-GB" sz="1400" i="1" dirty="0">
                <a:effectLst>
                  <a:outerShdw blurRad="38100" dist="38100" dir="2700000" algn="tl">
                    <a:srgbClr val="000000">
                      <a:alpha val="43137"/>
                    </a:srgbClr>
                  </a:outerShdw>
                </a:effectLst>
                <a:latin typeface="Century Gothic" pitchFamily="34" charset="0"/>
              </a:rPr>
              <a:t>T</a:t>
            </a:r>
            <a:r>
              <a:rPr lang="en-GB" sz="1400" i="1" dirty="0" smtClean="0">
                <a:effectLst>
                  <a:outerShdw blurRad="38100" dist="38100" dir="2700000" algn="tl">
                    <a:srgbClr val="000000">
                      <a:alpha val="43137"/>
                    </a:srgbClr>
                  </a:outerShdw>
                </a:effectLst>
                <a:latin typeface="Century Gothic" pitchFamily="34" charset="0"/>
              </a:rPr>
              <a:t>uning </a:t>
            </a:r>
            <a:r>
              <a:rPr lang="en-GB" sz="1400" i="1" u="sng" dirty="0" smtClean="0">
                <a:effectLst>
                  <a:outerShdw blurRad="38100" dist="38100" dir="2700000" algn="tl">
                    <a:srgbClr val="000000">
                      <a:alpha val="43137"/>
                    </a:srgbClr>
                  </a:outerShdw>
                </a:effectLst>
                <a:latin typeface="Century Gothic" pitchFamily="34" charset="0"/>
              </a:rPr>
              <a:t>at room temperature</a:t>
            </a:r>
            <a:r>
              <a:rPr lang="en-GB" sz="1600" dirty="0" smtClean="0">
                <a:latin typeface="Century Gothic" pitchFamily="34" charset="0"/>
              </a:rPr>
              <a:t>: </a:t>
            </a:r>
            <a:r>
              <a:rPr lang="en-GB" sz="1400" dirty="0" smtClean="0">
                <a:latin typeface="Century Gothic" pitchFamily="34" charset="0"/>
              </a:rPr>
              <a:t>plastic deformation</a:t>
            </a:r>
            <a:endParaRPr lang="en-GB" sz="1400" dirty="0">
              <a:latin typeface="Century Gothic" pitchFamily="34" charset="0"/>
            </a:endParaRPr>
          </a:p>
        </p:txBody>
      </p:sp>
      <p:grpSp>
        <p:nvGrpSpPr>
          <p:cNvPr id="3" name="Group 2"/>
          <p:cNvGrpSpPr/>
          <p:nvPr/>
        </p:nvGrpSpPr>
        <p:grpSpPr>
          <a:xfrm>
            <a:off x="4595071" y="3433150"/>
            <a:ext cx="1434397" cy="2817631"/>
            <a:chOff x="4645077" y="1097144"/>
            <a:chExt cx="1434397" cy="2817631"/>
          </a:xfrm>
        </p:grpSpPr>
        <p:pic>
          <p:nvPicPr>
            <p:cNvPr id="12" name="Picture 2" descr="\\cern.ch\dfs\Users\n\nkuder\Public\Report Crab Cavity 2904\CavityNoGravityTuningSystemStressIntensity50MPa.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7129" b="53389"/>
            <a:stretch/>
          </p:blipFill>
          <p:spPr bwMode="auto">
            <a:xfrm>
              <a:off x="4645077" y="1097144"/>
              <a:ext cx="1434397" cy="26890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93531" y="2536031"/>
              <a:ext cx="685800" cy="1378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2" descr="\\cern.ch\dfs\Users\n\nkuder\Public\Report Crab Cavity 2904\CavityNoGravityTuningSystemStressIntensity50MPa.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92741" y="4043362"/>
            <a:ext cx="4031041" cy="2086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348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266E6E-3187-4C1D-BA6D-2ACAC749C432}" type="slidenum">
              <a:rPr lang="en-US" smtClean="0"/>
              <a:t>24</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006" y="1443038"/>
            <a:ext cx="73152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b="0" kern="1200" baseline="0">
                <a:solidFill>
                  <a:srgbClr val="FF0000"/>
                </a:solidFill>
                <a:latin typeface="Century Gothic" panose="020B0502020202020204" pitchFamily="34" charset="0"/>
                <a:ea typeface="+mj-ea"/>
                <a:cs typeface="+mj-cs"/>
              </a:defRPr>
            </a:lvl1pPr>
          </a:lstStyle>
          <a:p>
            <a:pPr fontAlgn="auto">
              <a:spcAft>
                <a:spcPts val="0"/>
              </a:spcAft>
            </a:pPr>
            <a:r>
              <a:rPr lang="en-GB" dirty="0" smtClean="0"/>
              <a:t>Mechanical natural frequency</a:t>
            </a:r>
            <a:endParaRPr lang="en-GB" dirty="0"/>
          </a:p>
        </p:txBody>
      </p:sp>
      <p:sp>
        <p:nvSpPr>
          <p:cNvPr id="3" name="TextBox 2"/>
          <p:cNvSpPr txBox="1"/>
          <p:nvPr/>
        </p:nvSpPr>
        <p:spPr>
          <a:xfrm>
            <a:off x="345819" y="5710712"/>
            <a:ext cx="8329524" cy="338554"/>
          </a:xfrm>
          <a:prstGeom prst="rect">
            <a:avLst/>
          </a:prstGeom>
          <a:noFill/>
        </p:spPr>
        <p:txBody>
          <a:bodyPr wrap="none" rtlCol="0">
            <a:spAutoFit/>
          </a:bodyPr>
          <a:lstStyle/>
          <a:p>
            <a:r>
              <a:rPr lang="en-US" sz="1600" dirty="0">
                <a:latin typeface="Century Gothic" panose="020B0502020202020204" pitchFamily="34" charset="0"/>
              </a:rPr>
              <a:t>The </a:t>
            </a:r>
            <a:r>
              <a:rPr lang="en-US" sz="1600" dirty="0" smtClean="0">
                <a:latin typeface="Century Gothic" panose="020B0502020202020204" pitchFamily="34" charset="0"/>
              </a:rPr>
              <a:t>mechanical </a:t>
            </a:r>
            <a:r>
              <a:rPr lang="en-US" sz="1600" dirty="0">
                <a:latin typeface="Century Gothic" panose="020B0502020202020204" pitchFamily="34" charset="0"/>
              </a:rPr>
              <a:t>frequency of the first natural mode of the cavity is about 160Hz. </a:t>
            </a:r>
          </a:p>
        </p:txBody>
      </p:sp>
    </p:spTree>
    <p:extLst>
      <p:ext uri="{BB962C8B-B14F-4D97-AF65-F5344CB8AC3E}">
        <p14:creationId xmlns:p14="http://schemas.microsoft.com/office/powerpoint/2010/main" val="2222283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into </a:t>
            </a:r>
            <a:r>
              <a:rPr lang="en-US" dirty="0" err="1" smtClean="0"/>
              <a:t>cryomodule</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25</a:t>
            </a:fld>
            <a:endParaRPr lang="en-US"/>
          </a:p>
        </p:txBody>
      </p:sp>
      <p:sp>
        <p:nvSpPr>
          <p:cNvPr id="6" name="TextBox 5"/>
          <p:cNvSpPr txBox="1"/>
          <p:nvPr/>
        </p:nvSpPr>
        <p:spPr>
          <a:xfrm>
            <a:off x="1481880" y="5748993"/>
            <a:ext cx="5897768" cy="338554"/>
          </a:xfrm>
          <a:prstGeom prst="rect">
            <a:avLst/>
          </a:prstGeom>
          <a:noFill/>
        </p:spPr>
        <p:txBody>
          <a:bodyPr wrap="none" rtlCol="0">
            <a:spAutoFit/>
          </a:bodyPr>
          <a:lstStyle/>
          <a:p>
            <a:pPr algn="r"/>
            <a:r>
              <a:rPr lang="en-US" sz="1600" dirty="0" smtClean="0">
                <a:latin typeface="Century Gothic" panose="020B0502020202020204" pitchFamily="34" charset="0"/>
                <a:sym typeface="Wingdings" panose="05000000000000000000" pitchFamily="2" charset="2"/>
              </a:rPr>
              <a:t> </a:t>
            </a:r>
            <a:r>
              <a:rPr lang="en-US" sz="1600" i="1" u="sng" dirty="0" err="1">
                <a:effectLst>
                  <a:outerShdw blurRad="38100" dist="38100" dir="2700000" algn="tl">
                    <a:srgbClr val="000000">
                      <a:alpha val="43137"/>
                    </a:srgbClr>
                  </a:outerShdw>
                </a:effectLst>
                <a:latin typeface="Century Gothic" panose="020B0502020202020204" pitchFamily="34" charset="0"/>
                <a:sym typeface="Wingdings" panose="05000000000000000000" pitchFamily="2" charset="2"/>
              </a:rPr>
              <a:t>C</a:t>
            </a:r>
            <a:r>
              <a:rPr lang="en-US" sz="1600" i="1" u="sng" dirty="0" err="1" smtClean="0">
                <a:effectLst>
                  <a:outerShdw blurRad="38100" dist="38100" dir="2700000" algn="tl">
                    <a:srgbClr val="000000">
                      <a:alpha val="43137"/>
                    </a:srgbClr>
                  </a:outerShdw>
                </a:effectLst>
                <a:latin typeface="Century Gothic" panose="020B0502020202020204" pitchFamily="34" charset="0"/>
                <a:sym typeface="Wingdings" panose="05000000000000000000" pitchFamily="2" charset="2"/>
              </a:rPr>
              <a:t>ryomodule</a:t>
            </a:r>
            <a:r>
              <a:rPr lang="en-US" sz="1600" dirty="0" smtClean="0">
                <a:latin typeface="Century Gothic" panose="020B0502020202020204" pitchFamily="34" charset="0"/>
                <a:sym typeface="Wingdings" panose="05000000000000000000" pitchFamily="2" charset="2"/>
              </a:rPr>
              <a:t>: </a:t>
            </a:r>
            <a:r>
              <a:rPr lang="en-US" sz="1600" dirty="0">
                <a:latin typeface="Century Gothic" panose="020B0502020202020204" pitchFamily="34" charset="0"/>
                <a:sym typeface="Wingdings" panose="05000000000000000000" pitchFamily="2" charset="2"/>
              </a:rPr>
              <a:t>t</a:t>
            </a:r>
            <a:r>
              <a:rPr lang="en-US" sz="1600" dirty="0" smtClean="0">
                <a:latin typeface="Century Gothic" panose="020B0502020202020204" pitchFamily="34" charset="0"/>
              </a:rPr>
              <a:t>omorrow’s presentation by John Skaritka</a:t>
            </a:r>
            <a:endParaRPr lang="en-US" sz="1600" dirty="0">
              <a:latin typeface="Century Gothic" panose="020B0502020202020204"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8731" y="1138506"/>
            <a:ext cx="6419130" cy="4445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00177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sz="1800" b="1" dirty="0" smtClean="0"/>
              <a:t>Compact vessel </a:t>
            </a:r>
            <a:r>
              <a:rPr lang="en-US" sz="1800" dirty="0" smtClean="0"/>
              <a:t>for compact cavity</a:t>
            </a:r>
          </a:p>
          <a:p>
            <a:pPr marL="0" indent="0">
              <a:buNone/>
            </a:pPr>
            <a:endParaRPr lang="en-US" sz="1800" dirty="0" smtClean="0"/>
          </a:p>
          <a:p>
            <a:r>
              <a:rPr lang="en-US" sz="1800" dirty="0" smtClean="0"/>
              <a:t>Dedicated vessel design to:</a:t>
            </a:r>
          </a:p>
          <a:p>
            <a:pPr lvl="1"/>
            <a:r>
              <a:rPr lang="en-US" sz="1600" b="1" dirty="0" smtClean="0"/>
              <a:t>minimize</a:t>
            </a:r>
            <a:r>
              <a:rPr lang="en-US" sz="1600" dirty="0" smtClean="0"/>
              <a:t> liquid helium </a:t>
            </a:r>
            <a:r>
              <a:rPr lang="en-US" sz="1600" b="1" dirty="0" smtClean="0"/>
              <a:t>leak chances</a:t>
            </a:r>
            <a:r>
              <a:rPr lang="en-US" sz="1600" dirty="0"/>
              <a:t> </a:t>
            </a:r>
            <a:r>
              <a:rPr lang="en-US" sz="1400" dirty="0" smtClean="0"/>
              <a:t>(all helium-vacuum interfaces welded)</a:t>
            </a:r>
          </a:p>
          <a:p>
            <a:pPr lvl="1"/>
            <a:r>
              <a:rPr lang="en-US" sz="1600" b="1" dirty="0"/>
              <a:t>e</a:t>
            </a:r>
            <a:r>
              <a:rPr lang="en-US" sz="1600" b="1" dirty="0" smtClean="0"/>
              <a:t>ase assembly</a:t>
            </a:r>
            <a:r>
              <a:rPr lang="en-US" sz="1600" dirty="0" smtClean="0"/>
              <a:t>, particularly the access to cavity ports</a:t>
            </a:r>
          </a:p>
          <a:p>
            <a:pPr lvl="1"/>
            <a:r>
              <a:rPr lang="en-US" sz="1600" b="1" dirty="0" smtClean="0"/>
              <a:t>ease disassembly </a:t>
            </a:r>
            <a:r>
              <a:rPr lang="en-US" sz="1400" dirty="0" smtClean="0"/>
              <a:t>(prep rings)</a:t>
            </a:r>
          </a:p>
          <a:p>
            <a:pPr marL="457200" lvl="1" indent="0">
              <a:buNone/>
            </a:pPr>
            <a:endParaRPr lang="en-US" sz="1400" dirty="0" smtClean="0"/>
          </a:p>
          <a:p>
            <a:r>
              <a:rPr lang="en-US" sz="1800" dirty="0" smtClean="0"/>
              <a:t>Robust vessel design. Helium vessel and tuning system provide enough stiffening. </a:t>
            </a:r>
          </a:p>
          <a:p>
            <a:pPr marL="0" indent="0">
              <a:buNone/>
            </a:pPr>
            <a:endParaRPr lang="en-US" sz="1800" dirty="0" smtClean="0"/>
          </a:p>
          <a:p>
            <a:r>
              <a:rPr lang="en-US" sz="1800" dirty="0" smtClean="0"/>
              <a:t>Appropriate </a:t>
            </a:r>
            <a:r>
              <a:rPr lang="en-US" sz="1800" b="1" dirty="0"/>
              <a:t>stiffening</a:t>
            </a:r>
            <a:r>
              <a:rPr lang="en-US" sz="1800" dirty="0"/>
              <a:t> of the cavity provided by rigid connection of cavity ports to vessel and tuning </a:t>
            </a:r>
            <a:r>
              <a:rPr lang="en-US" sz="1800" dirty="0" smtClean="0"/>
              <a:t>system</a:t>
            </a:r>
          </a:p>
          <a:p>
            <a:pPr marL="0" indent="0">
              <a:buNone/>
            </a:pPr>
            <a:endParaRPr lang="en-US" sz="1800" dirty="0" smtClean="0"/>
          </a:p>
          <a:p>
            <a:r>
              <a:rPr lang="en-US" sz="1800" dirty="0" smtClean="0"/>
              <a:t>Manifold tuning : </a:t>
            </a:r>
            <a:r>
              <a:rPr lang="en-US" sz="1800" b="1" dirty="0" smtClean="0"/>
              <a:t>pre-tuning + push-pull + </a:t>
            </a:r>
            <a:r>
              <a:rPr lang="en-US" sz="1800" b="1" dirty="0" err="1" smtClean="0"/>
              <a:t>piezo</a:t>
            </a:r>
            <a:endParaRPr lang="en-US" sz="1800" b="1" dirty="0" smtClean="0"/>
          </a:p>
          <a:p>
            <a:pPr marL="0" indent="0">
              <a:buNone/>
            </a:pPr>
            <a:endParaRPr lang="en-US" sz="1800" b="1" dirty="0" smtClean="0"/>
          </a:p>
        </p:txBody>
      </p:sp>
      <p:sp>
        <p:nvSpPr>
          <p:cNvPr id="4" name="Slide Number Placeholder 3"/>
          <p:cNvSpPr>
            <a:spLocks noGrp="1"/>
          </p:cNvSpPr>
          <p:nvPr>
            <p:ph type="sldNum" sz="quarter" idx="12"/>
          </p:nvPr>
        </p:nvSpPr>
        <p:spPr/>
        <p:txBody>
          <a:bodyPr/>
          <a:lstStyle/>
          <a:p>
            <a:fld id="{E5266E6E-3187-4C1D-BA6D-2ACAC749C432}" type="slidenum">
              <a:rPr lang="en-US" smtClean="0"/>
              <a:t>26</a:t>
            </a:fld>
            <a:endParaRPr lang="en-US"/>
          </a:p>
        </p:txBody>
      </p:sp>
    </p:spTree>
    <p:extLst>
      <p:ext uri="{BB962C8B-B14F-4D97-AF65-F5344CB8AC3E}">
        <p14:creationId xmlns:p14="http://schemas.microsoft.com/office/powerpoint/2010/main" val="8797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4034" y="1234454"/>
            <a:ext cx="8483600" cy="4959612"/>
          </a:xfrm>
        </p:spPr>
        <p:txBody>
          <a:bodyPr>
            <a:normAutofit fontScale="85000" lnSpcReduction="10000"/>
          </a:bodyPr>
          <a:lstStyle/>
          <a:p>
            <a:pPr marL="0" indent="0">
              <a:buNone/>
            </a:pPr>
            <a:r>
              <a:rPr lang="en-US" dirty="0" smtClean="0"/>
              <a:t>BNL</a:t>
            </a:r>
          </a:p>
          <a:p>
            <a:pPr marL="400050" lvl="1" indent="0">
              <a:buNone/>
            </a:pPr>
            <a:r>
              <a:rPr lang="en-US" sz="2600" dirty="0" smtClean="0"/>
              <a:t>Sergey Belomestnykh, Ilan Ben-Zvi, Carlos Marques, John Skaritka, Silvia </a:t>
            </a:r>
            <a:r>
              <a:rPr lang="en-US" sz="2600" dirty="0" err="1" smtClean="0"/>
              <a:t>Verdú</a:t>
            </a:r>
            <a:r>
              <a:rPr lang="en-US" sz="2600" dirty="0" smtClean="0"/>
              <a:t>-Andrés, Binping Xiao, Qiong Wu</a:t>
            </a:r>
          </a:p>
          <a:p>
            <a:pPr marL="400050" lvl="1" indent="0">
              <a:buNone/>
            </a:pPr>
            <a:endParaRPr lang="en-US" sz="2600" dirty="0" smtClean="0"/>
          </a:p>
          <a:p>
            <a:pPr marL="400050" lvl="1" indent="0">
              <a:buNone/>
            </a:pPr>
            <a:endParaRPr lang="en-US" dirty="0" smtClean="0"/>
          </a:p>
          <a:p>
            <a:pPr marL="0" indent="0">
              <a:buNone/>
            </a:pPr>
            <a:r>
              <a:rPr lang="en-US" dirty="0" smtClean="0"/>
              <a:t>CERN</a:t>
            </a:r>
          </a:p>
          <a:p>
            <a:pPr marL="400050" lvl="1" indent="0">
              <a:buNone/>
            </a:pPr>
            <a:r>
              <a:rPr lang="en-US" sz="2600" dirty="0" smtClean="0"/>
              <a:t>Luis Alberty, Rama Calaga, Ofelia Capatina, Federico Carra, Giuseppe </a:t>
            </a:r>
            <a:r>
              <a:rPr lang="en-US" sz="2600" dirty="0" err="1" smtClean="0"/>
              <a:t>Foffano</a:t>
            </a:r>
            <a:r>
              <a:rPr lang="en-US" sz="2600" dirty="0" smtClean="0"/>
              <a:t>, Norbert </a:t>
            </a:r>
            <a:r>
              <a:rPr lang="en-US" sz="2600" dirty="0" err="1" smtClean="0"/>
              <a:t>Kuder</a:t>
            </a:r>
            <a:r>
              <a:rPr lang="en-US" sz="2600" dirty="0" smtClean="0"/>
              <a:t>, Raphael Leuxe, Thierry Renaglia</a:t>
            </a:r>
          </a:p>
          <a:p>
            <a:pPr marL="400050" lvl="1" indent="0">
              <a:buNone/>
            </a:pPr>
            <a:endParaRPr lang="en-US" sz="2600" dirty="0" smtClean="0"/>
          </a:p>
          <a:p>
            <a:pPr marL="400050" lvl="1" indent="0">
              <a:buNone/>
            </a:pPr>
            <a:endParaRPr lang="en-US" dirty="0" smtClean="0"/>
          </a:p>
          <a:p>
            <a:pPr marL="0" indent="0">
              <a:buNone/>
            </a:pPr>
            <a:r>
              <a:rPr lang="en-US" dirty="0" smtClean="0"/>
              <a:t>SLAC</a:t>
            </a:r>
          </a:p>
          <a:p>
            <a:pPr marL="400050" lvl="1" indent="0">
              <a:buNone/>
            </a:pPr>
            <a:r>
              <a:rPr lang="en-US" sz="2600" dirty="0" err="1" smtClean="0"/>
              <a:t>Zenghai</a:t>
            </a:r>
            <a:r>
              <a:rPr lang="en-US" sz="2600" dirty="0" smtClean="0"/>
              <a:t> Li</a:t>
            </a:r>
            <a:endParaRPr lang="en-US" sz="2600" dirty="0"/>
          </a:p>
        </p:txBody>
      </p:sp>
      <p:sp>
        <p:nvSpPr>
          <p:cNvPr id="4" name="Slide Number Placeholder 3"/>
          <p:cNvSpPr>
            <a:spLocks noGrp="1"/>
          </p:cNvSpPr>
          <p:nvPr>
            <p:ph type="sldNum" sz="quarter" idx="12"/>
          </p:nvPr>
        </p:nvSpPr>
        <p:spPr/>
        <p:txBody>
          <a:bodyPr/>
          <a:lstStyle/>
          <a:p>
            <a:fld id="{E5266E6E-3187-4C1D-BA6D-2ACAC749C432}" type="slidenum">
              <a:rPr lang="en-US" smtClean="0"/>
              <a:t>27</a:t>
            </a:fld>
            <a:endParaRPr lang="en-US"/>
          </a:p>
        </p:txBody>
      </p:sp>
      <p:pic>
        <p:nvPicPr>
          <p:cNvPr id="10244" name="Picture 4" descr="http://www.dfw.state.or.us/mrp/shellfish/crab/images/graceful_kelp_male_ODFW.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0563">
            <a:off x="1980560" y="4882115"/>
            <a:ext cx="908935" cy="78428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www.coastalmobile.com/images/delaware-blue-crab_5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2309" y="694474"/>
            <a:ext cx="1919135" cy="903738"/>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www.eos.unh.edu/images/newsl_0309/greencrab_sil_l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4459" y="2674800"/>
            <a:ext cx="1383527" cy="9334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35830" y="242889"/>
            <a:ext cx="6513322" cy="461665"/>
          </a:xfrm>
          <a:prstGeom prst="rect">
            <a:avLst/>
          </a:prstGeom>
          <a:noFill/>
        </p:spPr>
        <p:txBody>
          <a:bodyPr wrap="none" rtlCol="0">
            <a:spAutoFit/>
          </a:bodyPr>
          <a:lstStyle/>
          <a:p>
            <a:r>
              <a:rPr lang="en-US" u="sng" dirty="0" smtClean="0">
                <a:solidFill>
                  <a:srgbClr val="FF0000"/>
                </a:solidFill>
                <a:effectLst>
                  <a:outerShdw blurRad="38100" dist="38100" dir="2700000" algn="tl">
                    <a:srgbClr val="000000">
                      <a:alpha val="43137"/>
                    </a:srgbClr>
                  </a:outerShdw>
                </a:effectLst>
                <a:latin typeface="Century Gothic" panose="020B0502020202020204" pitchFamily="34" charset="0"/>
              </a:rPr>
              <a:t>The SPS Double-Quarter Wave Crab Cavity</a:t>
            </a:r>
            <a:endParaRPr lang="en-US" u="sng" dirty="0">
              <a:solidFill>
                <a:srgbClr val="FF0000"/>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989688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ocalknit.com/wp/wp-content/uploads/2011/06/Long-Island-Blue-Claw-Crab-4-608x3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103"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95535" y="4687888"/>
            <a:ext cx="6648465" cy="1143000"/>
          </a:xfrm>
          <a:solidFill>
            <a:schemeClr val="bg1"/>
          </a:solidFill>
        </p:spPr>
        <p:txBody>
          <a:bodyPr/>
          <a:lstStyle/>
          <a:p>
            <a:r>
              <a:rPr lang="en-US" dirty="0" smtClean="0"/>
              <a:t>Thanks for your attention</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28</a:t>
            </a:fld>
            <a:endParaRPr lang="en-US"/>
          </a:p>
        </p:txBody>
      </p:sp>
      <p:sp>
        <p:nvSpPr>
          <p:cNvPr id="5" name="TextBox 4"/>
          <p:cNvSpPr txBox="1"/>
          <p:nvPr/>
        </p:nvSpPr>
        <p:spPr>
          <a:xfrm>
            <a:off x="55636" y="421415"/>
            <a:ext cx="3929281" cy="830997"/>
          </a:xfrm>
          <a:prstGeom prst="rect">
            <a:avLst/>
          </a:prstGeom>
          <a:noFill/>
        </p:spPr>
        <p:txBody>
          <a:bodyPr wrap="none" rtlCol="0">
            <a:spAutoFit/>
          </a:bodyPr>
          <a:lstStyle/>
          <a:p>
            <a:r>
              <a:rPr lang="en-US" dirty="0">
                <a:solidFill>
                  <a:srgbClr val="FFFF66"/>
                </a:solidFill>
                <a:latin typeface="Candara" panose="020E0502030303020204" pitchFamily="34" charset="0"/>
              </a:rPr>
              <a:t>Long Island Blue Claw </a:t>
            </a:r>
            <a:r>
              <a:rPr lang="en-US" dirty="0" smtClean="0">
                <a:solidFill>
                  <a:srgbClr val="FFFF66"/>
                </a:solidFill>
                <a:latin typeface="Candara" panose="020E0502030303020204" pitchFamily="34" charset="0"/>
              </a:rPr>
              <a:t>Crabs</a:t>
            </a:r>
          </a:p>
          <a:p>
            <a:r>
              <a:rPr lang="en-US" dirty="0">
                <a:solidFill>
                  <a:srgbClr val="FFFF66"/>
                </a:solidFill>
                <a:latin typeface="Candara" panose="020E0502030303020204" pitchFamily="34" charset="0"/>
              </a:rPr>
              <a:t>r</a:t>
            </a:r>
            <a:r>
              <a:rPr lang="en-US" dirty="0" smtClean="0">
                <a:solidFill>
                  <a:srgbClr val="FFFF66"/>
                </a:solidFill>
                <a:latin typeface="Candara" panose="020E0502030303020204" pitchFamily="34" charset="0"/>
              </a:rPr>
              <a:t>eady for crabbing SPS beam</a:t>
            </a:r>
            <a:endParaRPr lang="en-US" dirty="0">
              <a:solidFill>
                <a:srgbClr val="FFFF66"/>
              </a:solidFill>
              <a:latin typeface="Candara" panose="020E0502030303020204" pitchFamily="34" charset="0"/>
            </a:endParaRPr>
          </a:p>
        </p:txBody>
      </p:sp>
    </p:spTree>
    <p:extLst>
      <p:ext uri="{BB962C8B-B14F-4D97-AF65-F5344CB8AC3E}">
        <p14:creationId xmlns:p14="http://schemas.microsoft.com/office/powerpoint/2010/main" val="33701369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Coarse tuning</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E5266E6E-3187-4C1D-BA6D-2ACAC749C432}" type="slidenum">
              <a:rPr lang="en-US" smtClean="0"/>
              <a:t>29</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6550"/>
            <a:ext cx="9245600" cy="364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8755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the </a:t>
            </a:r>
            <a:r>
              <a:rPr lang="en-US" dirty="0" err="1" smtClean="0"/>
              <a:t>PoP</a:t>
            </a:r>
            <a:r>
              <a:rPr lang="en-US" dirty="0" smtClean="0"/>
              <a:t> cavity…</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3</a:t>
            </a:fld>
            <a:endParaRPr lang="en-US"/>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292559" y="2473847"/>
            <a:ext cx="4401646" cy="330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binping\Desktop\Crab Files\600CBaking\afterbak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7798" y="1209332"/>
            <a:ext cx="2246202" cy="16846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079439" y="1232460"/>
            <a:ext cx="1797287" cy="523220"/>
          </a:xfrm>
          <a:prstGeom prst="rect">
            <a:avLst/>
          </a:prstGeom>
          <a:noFill/>
        </p:spPr>
        <p:txBody>
          <a:bodyPr wrap="none" rtlCol="0">
            <a:spAutoFit/>
          </a:bodyPr>
          <a:lstStyle/>
          <a:p>
            <a:pPr algn="r"/>
            <a:r>
              <a:rPr lang="en-US" sz="1400" i="1" dirty="0" err="1" smtClean="0">
                <a:latin typeface="Century Gothic" panose="020B0502020202020204" pitchFamily="34" charset="0"/>
              </a:rPr>
              <a:t>PoP</a:t>
            </a:r>
            <a:r>
              <a:rPr lang="en-US" sz="1400" i="1" dirty="0" smtClean="0">
                <a:latin typeface="Century Gothic" panose="020B0502020202020204" pitchFamily="34" charset="0"/>
              </a:rPr>
              <a:t> cavity with </a:t>
            </a:r>
          </a:p>
          <a:p>
            <a:pPr algn="r"/>
            <a:r>
              <a:rPr lang="en-US" sz="1400" i="1" dirty="0" smtClean="0">
                <a:latin typeface="Century Gothic" panose="020B0502020202020204" pitchFamily="34" charset="0"/>
              </a:rPr>
              <a:t>stiffening frame </a:t>
            </a:r>
            <a:r>
              <a:rPr lang="en-US" sz="1400" dirty="0" smtClean="0">
                <a:latin typeface="Century Gothic" panose="020B0502020202020204" pitchFamily="34" charset="0"/>
                <a:sym typeface="Wingdings" panose="05000000000000000000" pitchFamily="2" charset="2"/>
              </a:rPr>
              <a:t></a:t>
            </a:r>
            <a:r>
              <a:rPr lang="en-US" sz="1400" i="1" dirty="0" smtClean="0">
                <a:latin typeface="Century Gothic" panose="020B0502020202020204" pitchFamily="34" charset="0"/>
                <a:sym typeface="Wingdings" panose="05000000000000000000" pitchFamily="2" charset="2"/>
              </a:rPr>
              <a:t> </a:t>
            </a:r>
            <a:endParaRPr lang="en-US" sz="1400" i="1" dirty="0">
              <a:latin typeface="Century Gothic" panose="020B0502020202020204" pitchFamily="34" charset="0"/>
            </a:endParaRPr>
          </a:p>
        </p:txBody>
      </p:sp>
      <p:pic>
        <p:nvPicPr>
          <p:cNvPr id="9"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4304" b="20739"/>
          <a:stretch/>
        </p:blipFill>
        <p:spPr bwMode="auto">
          <a:xfrm>
            <a:off x="3039959" y="1709530"/>
            <a:ext cx="2454398" cy="19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961" y="1367460"/>
            <a:ext cx="2738967"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2585" y="3858536"/>
            <a:ext cx="1318480" cy="145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782472" y="5805787"/>
            <a:ext cx="2077813" cy="523220"/>
          </a:xfrm>
          <a:prstGeom prst="rect">
            <a:avLst/>
          </a:prstGeom>
          <a:noFill/>
        </p:spPr>
        <p:txBody>
          <a:bodyPr wrap="none" rtlCol="0">
            <a:spAutoFit/>
          </a:bodyPr>
          <a:lstStyle/>
          <a:p>
            <a:r>
              <a:rPr lang="en-US" sz="1400" i="1" dirty="0">
                <a:latin typeface="Century Gothic" panose="020B0502020202020204" pitchFamily="34" charset="0"/>
                <a:sym typeface="Wingdings" panose="05000000000000000000" pitchFamily="2" charset="2"/>
              </a:rPr>
              <a:t>g</a:t>
            </a:r>
            <a:r>
              <a:rPr lang="en-US" sz="1400" i="1" dirty="0" smtClean="0">
                <a:latin typeface="Century Gothic" panose="020B0502020202020204" pitchFamily="34" charset="0"/>
                <a:sym typeface="Wingdings" panose="05000000000000000000" pitchFamily="2" charset="2"/>
              </a:rPr>
              <a:t>oing into </a:t>
            </a:r>
            <a:r>
              <a:rPr lang="en-US" sz="1400" i="1" dirty="0" err="1" smtClean="0">
                <a:latin typeface="Century Gothic" panose="020B0502020202020204" pitchFamily="34" charset="0"/>
                <a:sym typeface="Wingdings" panose="05000000000000000000" pitchFamily="2" charset="2"/>
              </a:rPr>
              <a:t>dewar</a:t>
            </a:r>
            <a:r>
              <a:rPr lang="en-US" sz="1400" i="1" dirty="0" smtClean="0">
                <a:latin typeface="Century Gothic" panose="020B0502020202020204" pitchFamily="34" charset="0"/>
                <a:sym typeface="Wingdings" panose="05000000000000000000" pitchFamily="2" charset="2"/>
              </a:rPr>
              <a:t> for </a:t>
            </a:r>
          </a:p>
          <a:p>
            <a:r>
              <a:rPr lang="en-US" sz="1400" i="1" dirty="0" smtClean="0">
                <a:latin typeface="Century Gothic" panose="020B0502020202020204" pitchFamily="34" charset="0"/>
                <a:sym typeface="Wingdings" panose="05000000000000000000" pitchFamily="2" charset="2"/>
              </a:rPr>
              <a:t>cold testing at BNL </a:t>
            </a:r>
            <a:r>
              <a:rPr lang="en-US" sz="1400" dirty="0" smtClean="0">
                <a:latin typeface="Century Gothic" panose="020B0502020202020204" pitchFamily="34" charset="0"/>
                <a:sym typeface="Wingdings" panose="05000000000000000000" pitchFamily="2" charset="2"/>
              </a:rPr>
              <a:t></a:t>
            </a:r>
            <a:endParaRPr lang="en-US" sz="1400" dirty="0">
              <a:latin typeface="Century Gothic" panose="020B0502020202020204" pitchFamily="34" charset="0"/>
            </a:endParaRPr>
          </a:p>
        </p:txBody>
      </p:sp>
      <p:sp>
        <p:nvSpPr>
          <p:cNvPr id="13" name="TextBox 12"/>
          <p:cNvSpPr txBox="1"/>
          <p:nvPr/>
        </p:nvSpPr>
        <p:spPr>
          <a:xfrm>
            <a:off x="294197" y="4516343"/>
            <a:ext cx="3601941" cy="1169551"/>
          </a:xfrm>
          <a:prstGeom prst="rect">
            <a:avLst/>
          </a:prstGeom>
          <a:noFill/>
        </p:spPr>
        <p:txBody>
          <a:bodyPr wrap="square" rtlCol="0">
            <a:spAutoFit/>
          </a:bodyPr>
          <a:lstStyle/>
          <a:p>
            <a:pPr marL="285750" indent="-285750">
              <a:buFont typeface="Arial" pitchFamily="34" charset="0"/>
              <a:buChar char="•"/>
            </a:pPr>
            <a:r>
              <a:rPr lang="en-US" sz="1400" dirty="0" smtClean="0">
                <a:latin typeface="Century Gothic" panose="020B0502020202020204" pitchFamily="34" charset="0"/>
              </a:rPr>
              <a:t>Stiffening frame in Ti</a:t>
            </a:r>
          </a:p>
          <a:p>
            <a:pPr marL="285750" indent="-285750">
              <a:buFont typeface="Arial" pitchFamily="34" charset="0"/>
              <a:buChar char="•"/>
            </a:pPr>
            <a:r>
              <a:rPr lang="en-US" sz="1400" dirty="0" err="1" smtClean="0">
                <a:latin typeface="Century Gothic" panose="020B0502020202020204" pitchFamily="34" charset="0"/>
              </a:rPr>
              <a:t>Nb</a:t>
            </a:r>
            <a:r>
              <a:rPr lang="en-US" sz="1400" dirty="0" smtClean="0">
                <a:latin typeface="Century Gothic" panose="020B0502020202020204" pitchFamily="34" charset="0"/>
              </a:rPr>
              <a:t> to Ti transition by serrated surface plus SS bolts</a:t>
            </a:r>
          </a:p>
          <a:p>
            <a:pPr marL="285750" indent="-285750">
              <a:buFont typeface="Arial" pitchFamily="34" charset="0"/>
              <a:buChar char="•"/>
            </a:pPr>
            <a:r>
              <a:rPr lang="en-US" sz="1400" dirty="0" smtClean="0">
                <a:latin typeface="Century Gothic" panose="020B0502020202020204" pitchFamily="34" charset="0"/>
              </a:rPr>
              <a:t>SS bolts and pins at frame connections</a:t>
            </a:r>
            <a:endParaRPr lang="en-US" sz="1400" dirty="0">
              <a:latin typeface="Century Gothic" panose="020B0502020202020204" pitchFamily="34" charset="0"/>
            </a:endParaRPr>
          </a:p>
        </p:txBody>
      </p:sp>
      <p:sp>
        <p:nvSpPr>
          <p:cNvPr id="14" name="Curved Right Arrow 13"/>
          <p:cNvSpPr/>
          <p:nvPr/>
        </p:nvSpPr>
        <p:spPr>
          <a:xfrm rot="21230652" flipH="1">
            <a:off x="4898175" y="2207532"/>
            <a:ext cx="587221" cy="2346563"/>
          </a:xfrm>
          <a:prstGeom prst="curvedRightArrow">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46404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152" y="-73152"/>
            <a:ext cx="9312250" cy="7015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569"/>
            <a:ext cx="9144000" cy="6332246"/>
          </a:xfrm>
          <a:prstGeom prst="rect">
            <a:avLst/>
          </a:prstGeom>
        </p:spPr>
      </p:pic>
      <p:grpSp>
        <p:nvGrpSpPr>
          <p:cNvPr id="11" name="Group 10"/>
          <p:cNvGrpSpPr/>
          <p:nvPr/>
        </p:nvGrpSpPr>
        <p:grpSpPr>
          <a:xfrm>
            <a:off x="1691680" y="90569"/>
            <a:ext cx="2934078" cy="461665"/>
            <a:chOff x="1691680" y="422752"/>
            <a:chExt cx="2934078" cy="461665"/>
          </a:xfrm>
        </p:grpSpPr>
        <p:sp>
          <p:nvSpPr>
            <p:cNvPr id="8" name="TextBox 7"/>
            <p:cNvSpPr txBox="1"/>
            <p:nvPr/>
          </p:nvSpPr>
          <p:spPr>
            <a:xfrm>
              <a:off x="1691680" y="422752"/>
              <a:ext cx="2232662" cy="461665"/>
            </a:xfrm>
            <a:prstGeom prst="rect">
              <a:avLst/>
            </a:prstGeom>
            <a:noFill/>
          </p:spPr>
          <p:txBody>
            <a:bodyPr wrap="none" rtlCol="0">
              <a:spAutoFit/>
            </a:bodyPr>
            <a:lstStyle/>
            <a:p>
              <a:r>
                <a:rPr lang="en-US" sz="2400" dirty="0" smtClean="0"/>
                <a:t>Motor</a:t>
              </a:r>
              <a:r>
                <a:rPr lang="fr-CH" sz="2400" dirty="0" smtClean="0"/>
                <a:t> (stepper)</a:t>
              </a:r>
              <a:endParaRPr lang="en-GB" sz="2400" dirty="0"/>
            </a:p>
          </p:txBody>
        </p:sp>
        <p:cxnSp>
          <p:nvCxnSpPr>
            <p:cNvPr id="10" name="Straight Arrow Connector 9"/>
            <p:cNvCxnSpPr/>
            <p:nvPr/>
          </p:nvCxnSpPr>
          <p:spPr>
            <a:xfrm>
              <a:off x="4193710" y="684362"/>
              <a:ext cx="4320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565914" y="880428"/>
            <a:ext cx="2934078" cy="461665"/>
            <a:chOff x="1691680" y="422752"/>
            <a:chExt cx="2934078" cy="461665"/>
          </a:xfrm>
        </p:grpSpPr>
        <p:sp>
          <p:nvSpPr>
            <p:cNvPr id="13" name="TextBox 12"/>
            <p:cNvSpPr txBox="1"/>
            <p:nvPr/>
          </p:nvSpPr>
          <p:spPr>
            <a:xfrm>
              <a:off x="1691680" y="422752"/>
              <a:ext cx="2517164" cy="461665"/>
            </a:xfrm>
            <a:prstGeom prst="rect">
              <a:avLst/>
            </a:prstGeom>
            <a:noFill/>
          </p:spPr>
          <p:txBody>
            <a:bodyPr wrap="none" rtlCol="0">
              <a:spAutoFit/>
            </a:bodyPr>
            <a:lstStyle/>
            <a:p>
              <a:r>
                <a:rPr lang="en-US" sz="2400" dirty="0" smtClean="0"/>
                <a:t>Harmonic gearbox</a:t>
              </a:r>
              <a:endParaRPr lang="en-US" sz="2400" dirty="0"/>
            </a:p>
          </p:txBody>
        </p:sp>
        <p:cxnSp>
          <p:nvCxnSpPr>
            <p:cNvPr id="14" name="Straight Arrow Connector 13"/>
            <p:cNvCxnSpPr/>
            <p:nvPr/>
          </p:nvCxnSpPr>
          <p:spPr>
            <a:xfrm>
              <a:off x="4193710" y="684362"/>
              <a:ext cx="4320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364208" y="1498883"/>
            <a:ext cx="2207792" cy="461665"/>
            <a:chOff x="2436216" y="350744"/>
            <a:chExt cx="2207792" cy="461665"/>
          </a:xfrm>
        </p:grpSpPr>
        <p:sp>
          <p:nvSpPr>
            <p:cNvPr id="16" name="TextBox 15"/>
            <p:cNvSpPr txBox="1"/>
            <p:nvPr/>
          </p:nvSpPr>
          <p:spPr>
            <a:xfrm>
              <a:off x="2436216" y="350744"/>
              <a:ext cx="1703736" cy="461665"/>
            </a:xfrm>
            <a:prstGeom prst="rect">
              <a:avLst/>
            </a:prstGeom>
            <a:noFill/>
          </p:spPr>
          <p:txBody>
            <a:bodyPr wrap="none" rtlCol="0">
              <a:spAutoFit/>
            </a:bodyPr>
            <a:lstStyle/>
            <a:p>
              <a:r>
                <a:rPr lang="en-US" sz="2400" dirty="0" smtClean="0"/>
                <a:t>Roller screw</a:t>
              </a:r>
              <a:endParaRPr lang="en-US" sz="2400" dirty="0"/>
            </a:p>
          </p:txBody>
        </p:sp>
        <p:cxnSp>
          <p:nvCxnSpPr>
            <p:cNvPr id="17" name="Straight Arrow Connector 16"/>
            <p:cNvCxnSpPr/>
            <p:nvPr/>
          </p:nvCxnSpPr>
          <p:spPr>
            <a:xfrm>
              <a:off x="4211960" y="596385"/>
              <a:ext cx="4320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3298183" y="2218963"/>
            <a:ext cx="1489841" cy="461665"/>
            <a:chOff x="3342303" y="365552"/>
            <a:chExt cx="1489841" cy="461665"/>
          </a:xfrm>
        </p:grpSpPr>
        <p:sp>
          <p:nvSpPr>
            <p:cNvPr id="19" name="TextBox 18"/>
            <p:cNvSpPr txBox="1"/>
            <p:nvPr/>
          </p:nvSpPr>
          <p:spPr>
            <a:xfrm>
              <a:off x="3342303" y="365552"/>
              <a:ext cx="841769" cy="461665"/>
            </a:xfrm>
            <a:prstGeom prst="rect">
              <a:avLst/>
            </a:prstGeom>
            <a:noFill/>
          </p:spPr>
          <p:txBody>
            <a:bodyPr wrap="none" rtlCol="0">
              <a:spAutoFit/>
            </a:bodyPr>
            <a:lstStyle/>
            <a:p>
              <a:r>
                <a:rPr lang="en-US" sz="2400" dirty="0" err="1" smtClean="0"/>
                <a:t>Piezo</a:t>
              </a:r>
              <a:endParaRPr lang="en-US" sz="2400" dirty="0"/>
            </a:p>
          </p:txBody>
        </p:sp>
        <p:cxnSp>
          <p:nvCxnSpPr>
            <p:cNvPr id="20" name="Straight Arrow Connector 19"/>
            <p:cNvCxnSpPr/>
            <p:nvPr/>
          </p:nvCxnSpPr>
          <p:spPr>
            <a:xfrm>
              <a:off x="4211960" y="638776"/>
              <a:ext cx="62018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146044" y="2651011"/>
            <a:ext cx="1431517" cy="461665"/>
            <a:chOff x="3212491" y="365552"/>
            <a:chExt cx="1431517" cy="461665"/>
          </a:xfrm>
        </p:grpSpPr>
        <p:sp>
          <p:nvSpPr>
            <p:cNvPr id="22" name="TextBox 21"/>
            <p:cNvSpPr txBox="1"/>
            <p:nvPr/>
          </p:nvSpPr>
          <p:spPr>
            <a:xfrm>
              <a:off x="3212491" y="365552"/>
              <a:ext cx="1026628" cy="461665"/>
            </a:xfrm>
            <a:prstGeom prst="rect">
              <a:avLst/>
            </a:prstGeom>
            <a:noFill/>
          </p:spPr>
          <p:txBody>
            <a:bodyPr wrap="none" rtlCol="0">
              <a:spAutoFit/>
            </a:bodyPr>
            <a:lstStyle/>
            <a:p>
              <a:r>
                <a:rPr lang="en-US" sz="2400" dirty="0" smtClean="0"/>
                <a:t>Bellow</a:t>
              </a:r>
              <a:endParaRPr lang="en-US" sz="2400" dirty="0"/>
            </a:p>
          </p:txBody>
        </p:sp>
        <p:cxnSp>
          <p:nvCxnSpPr>
            <p:cNvPr id="23" name="Straight Arrow Connector 22"/>
            <p:cNvCxnSpPr/>
            <p:nvPr/>
          </p:nvCxnSpPr>
          <p:spPr>
            <a:xfrm>
              <a:off x="4211960" y="596385"/>
              <a:ext cx="4320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2085104" y="3112676"/>
            <a:ext cx="2270872" cy="1938992"/>
            <a:chOff x="2669811" y="365552"/>
            <a:chExt cx="2270872" cy="1938992"/>
          </a:xfrm>
        </p:grpSpPr>
        <p:sp>
          <p:nvSpPr>
            <p:cNvPr id="25" name="TextBox 24"/>
            <p:cNvSpPr txBox="1"/>
            <p:nvPr/>
          </p:nvSpPr>
          <p:spPr>
            <a:xfrm>
              <a:off x="2669811" y="365552"/>
              <a:ext cx="1997974" cy="1938992"/>
            </a:xfrm>
            <a:prstGeom prst="rect">
              <a:avLst/>
            </a:prstGeom>
            <a:noFill/>
          </p:spPr>
          <p:txBody>
            <a:bodyPr wrap="square" rtlCol="0">
              <a:spAutoFit/>
            </a:bodyPr>
            <a:lstStyle/>
            <a:p>
              <a:r>
                <a:rPr lang="en-US" sz="2400" dirty="0" smtClean="0"/>
                <a:t>Tuning actuation will be linked by bellow to vacuum tank</a:t>
              </a:r>
              <a:endParaRPr lang="en-US" sz="2400" dirty="0"/>
            </a:p>
          </p:txBody>
        </p:sp>
        <p:cxnSp>
          <p:nvCxnSpPr>
            <p:cNvPr id="26" name="Straight Arrow Connector 25"/>
            <p:cNvCxnSpPr/>
            <p:nvPr/>
          </p:nvCxnSpPr>
          <p:spPr>
            <a:xfrm>
              <a:off x="3800783" y="596385"/>
              <a:ext cx="11399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3737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stresses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400" dirty="0" smtClean="0"/>
              <a:t>Helium pressure</a:t>
            </a:r>
          </a:p>
          <a:p>
            <a:pPr marL="514350" indent="-514350">
              <a:buFont typeface="+mj-lt"/>
              <a:buAutoNum type="arabicPeriod"/>
            </a:pPr>
            <a:r>
              <a:rPr lang="en-US" sz="2400" dirty="0" smtClean="0"/>
              <a:t>300 K </a:t>
            </a:r>
            <a:r>
              <a:rPr lang="en-US" sz="2400" dirty="0" smtClean="0">
                <a:sym typeface="Wingdings" panose="05000000000000000000" pitchFamily="2" charset="2"/>
              </a:rPr>
              <a:t> 2K</a:t>
            </a:r>
          </a:p>
          <a:p>
            <a:pPr marL="514350" indent="-514350">
              <a:buFont typeface="+mj-lt"/>
              <a:buAutoNum type="arabicPeriod"/>
            </a:pPr>
            <a:r>
              <a:rPr lang="en-US" sz="2400" dirty="0" smtClean="0">
                <a:sym typeface="Wingdings" panose="05000000000000000000" pitchFamily="2" charset="2"/>
              </a:rPr>
              <a:t>Actuation of tuning system</a:t>
            </a:r>
            <a:endParaRPr lang="en-US" sz="2400" dirty="0"/>
          </a:p>
        </p:txBody>
      </p:sp>
      <p:sp>
        <p:nvSpPr>
          <p:cNvPr id="4" name="Slide Number Placeholder 3"/>
          <p:cNvSpPr>
            <a:spLocks noGrp="1"/>
          </p:cNvSpPr>
          <p:nvPr>
            <p:ph type="sldNum" sz="quarter" idx="12"/>
          </p:nvPr>
        </p:nvSpPr>
        <p:spPr/>
        <p:txBody>
          <a:bodyPr/>
          <a:lstStyle/>
          <a:p>
            <a:fld id="{E5266E6E-3187-4C1D-BA6D-2ACAC749C432}" type="slidenum">
              <a:rPr lang="en-US" smtClean="0"/>
              <a:t>31</a:t>
            </a:fld>
            <a:endParaRPr lang="en-US"/>
          </a:p>
        </p:txBody>
      </p:sp>
      <p:pic>
        <p:nvPicPr>
          <p:cNvPr id="5" name="Picture 2" descr="G:\Services\MechanicalCAD\Catia\Leuxe\CRAB Cavities\3D views Perso\CRAB Cavity Tuning - 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16" b="8094"/>
          <a:stretch/>
        </p:blipFill>
        <p:spPr bwMode="auto">
          <a:xfrm>
            <a:off x="5060872" y="1503680"/>
            <a:ext cx="3966591" cy="4444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032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stresses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400" b="1" dirty="0" smtClean="0"/>
              <a:t>Helium pressure</a:t>
            </a:r>
          </a:p>
          <a:p>
            <a:pPr marL="514350" indent="-514350">
              <a:buFont typeface="+mj-lt"/>
              <a:buAutoNum type="arabicPeriod"/>
            </a:pPr>
            <a:r>
              <a:rPr lang="en-US" sz="2400" dirty="0" smtClean="0"/>
              <a:t>300 K </a:t>
            </a:r>
            <a:r>
              <a:rPr lang="en-US" sz="2400" dirty="0" smtClean="0">
                <a:sym typeface="Wingdings" panose="05000000000000000000" pitchFamily="2" charset="2"/>
              </a:rPr>
              <a:t> 2K</a:t>
            </a:r>
          </a:p>
          <a:p>
            <a:pPr marL="514350" indent="-514350">
              <a:buFont typeface="+mj-lt"/>
              <a:buAutoNum type="arabicPeriod"/>
            </a:pPr>
            <a:r>
              <a:rPr lang="en-US" sz="2400" dirty="0" smtClean="0">
                <a:sym typeface="Wingdings" panose="05000000000000000000" pitchFamily="2" charset="2"/>
              </a:rPr>
              <a:t>Actuation of tuning system</a:t>
            </a:r>
            <a:endParaRPr lang="en-US" sz="2400" dirty="0"/>
          </a:p>
        </p:txBody>
      </p:sp>
      <p:sp>
        <p:nvSpPr>
          <p:cNvPr id="4" name="Slide Number Placeholder 3"/>
          <p:cNvSpPr>
            <a:spLocks noGrp="1"/>
          </p:cNvSpPr>
          <p:nvPr>
            <p:ph type="sldNum" sz="quarter" idx="12"/>
          </p:nvPr>
        </p:nvSpPr>
        <p:spPr/>
        <p:txBody>
          <a:bodyPr/>
          <a:lstStyle/>
          <a:p>
            <a:fld id="{E5266E6E-3187-4C1D-BA6D-2ACAC749C432}" type="slidenum">
              <a:rPr lang="en-US" smtClean="0"/>
              <a:t>32</a:t>
            </a:fld>
            <a:endParaRPr lang="en-US"/>
          </a:p>
        </p:txBody>
      </p:sp>
      <p:pic>
        <p:nvPicPr>
          <p:cNvPr id="5" name="Picture 2" descr="G:\Services\MechanicalCAD\Catia\Leuxe\CRAB Cavities\3D views Perso\CRAB Cavity Tuning - 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16" b="8094"/>
          <a:stretch/>
        </p:blipFill>
        <p:spPr bwMode="auto">
          <a:xfrm>
            <a:off x="5060872" y="1503680"/>
            <a:ext cx="3966591" cy="444409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08883" y="1653871"/>
            <a:ext cx="2926080" cy="373712"/>
          </a:xfrm>
          <a:prstGeom prst="roundRect">
            <a:avLst/>
          </a:prstGeom>
          <a:no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6197721">
            <a:off x="7392284" y="1670542"/>
            <a:ext cx="450850" cy="1066800"/>
          </a:xfrm>
          <a:prstGeom prst="downArrow">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8471595">
            <a:off x="7021511" y="3858864"/>
            <a:ext cx="228717" cy="254058"/>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3778077">
            <a:off x="6324759" y="3710687"/>
            <a:ext cx="217467" cy="227910"/>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6297780">
            <a:off x="7598258" y="4885550"/>
            <a:ext cx="203780" cy="179334"/>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5113448">
            <a:off x="7671124" y="4101787"/>
            <a:ext cx="189871" cy="212293"/>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7519050">
            <a:off x="6305427" y="4650101"/>
            <a:ext cx="225910" cy="220054"/>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5000665">
            <a:off x="6978418" y="4801790"/>
            <a:ext cx="225910" cy="220054"/>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18471595">
            <a:off x="5718823" y="3558040"/>
            <a:ext cx="228717" cy="254058"/>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15000665">
            <a:off x="5747292" y="4461210"/>
            <a:ext cx="225910" cy="220054"/>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5695428" y="4805469"/>
            <a:ext cx="182880" cy="274320"/>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7493747" y="5228214"/>
            <a:ext cx="182880" cy="274320"/>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7049799" y="5126173"/>
            <a:ext cx="182880" cy="274320"/>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6168529" y="4920764"/>
            <a:ext cx="182880" cy="274320"/>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rot="10800000">
            <a:off x="5588709" y="3223450"/>
            <a:ext cx="182880" cy="274320"/>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rot="10800000">
            <a:off x="6345409" y="3399704"/>
            <a:ext cx="182880" cy="274320"/>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rot="10800000">
            <a:off x="6927180" y="3544153"/>
            <a:ext cx="182880" cy="274320"/>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rot="10800000">
            <a:off x="7620269" y="3728358"/>
            <a:ext cx="182880" cy="274320"/>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753422">
            <a:off x="7276653" y="2049381"/>
            <a:ext cx="878767" cy="338554"/>
          </a:xfrm>
          <a:prstGeom prst="rect">
            <a:avLst/>
          </a:prstGeom>
          <a:noFill/>
        </p:spPr>
        <p:txBody>
          <a:bodyPr wrap="none" rtlCol="0">
            <a:spAutoFit/>
          </a:bodyPr>
          <a:lstStyle/>
          <a:p>
            <a:r>
              <a:rPr lang="en-US" sz="1600" dirty="0" smtClean="0">
                <a:solidFill>
                  <a:srgbClr val="002060"/>
                </a:solidFill>
                <a:latin typeface="Arial" panose="020B0604020202020204" pitchFamily="34" charset="0"/>
                <a:cs typeface="Arial" panose="020B0604020202020204" pitchFamily="34" charset="0"/>
              </a:rPr>
              <a:t>Helium </a:t>
            </a:r>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696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33</a:t>
            </a:fld>
            <a:endParaRPr lang="en-US"/>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0" kern="1200" baseline="0">
                <a:solidFill>
                  <a:srgbClr val="FF0000"/>
                </a:solidFill>
                <a:latin typeface="Century Gothic" panose="020B0502020202020204" pitchFamily="34" charset="0"/>
                <a:ea typeface="+mj-ea"/>
                <a:cs typeface="+mj-cs"/>
              </a:defRPr>
            </a:lvl1pPr>
          </a:lstStyle>
          <a:p>
            <a:pPr fontAlgn="auto">
              <a:spcAft>
                <a:spcPts val="0"/>
              </a:spcAft>
            </a:pPr>
            <a:r>
              <a:rPr lang="en-GB" smtClean="0"/>
              <a:t>Load case 1 – total def. cavity only</a:t>
            </a:r>
            <a:endParaRPr lang="en-GB" dirty="0"/>
          </a:p>
        </p:txBody>
      </p:sp>
      <p:pic>
        <p:nvPicPr>
          <p:cNvPr id="6" name="Picture 2" descr="\\cern.ch\dfs\Users\n\nkuder\Public\Report Crab Cavity 2904\TotalDeformation1_8bar_Cavi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33105"/>
            <a:ext cx="8229600" cy="42601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20172" y="1412776"/>
            <a:ext cx="2952328" cy="2031325"/>
          </a:xfrm>
          <a:prstGeom prst="rect">
            <a:avLst/>
          </a:prstGeom>
          <a:noFill/>
        </p:spPr>
        <p:txBody>
          <a:bodyPr wrap="square" rtlCol="0">
            <a:spAutoFit/>
          </a:bodyPr>
          <a:lstStyle/>
          <a:p>
            <a:r>
              <a:rPr lang="en-GB" dirty="0" smtClean="0"/>
              <a:t>This deformation is mainly due to gravity effect and will be much improved by adopting an inter-cavity support system. This will play a role on meeting the alignment budget.</a:t>
            </a:r>
            <a:endParaRPr lang="en-GB" dirty="0"/>
          </a:p>
        </p:txBody>
      </p:sp>
    </p:spTree>
    <p:extLst>
      <p:ext uri="{BB962C8B-B14F-4D97-AF65-F5344CB8AC3E}">
        <p14:creationId xmlns:p14="http://schemas.microsoft.com/office/powerpoint/2010/main" val="2889805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266E6E-3187-4C1D-BA6D-2ACAC749C432}" type="slidenum">
              <a:rPr lang="en-US" smtClean="0"/>
              <a:t>34</a:t>
            </a:fld>
            <a:endParaRPr lang="en-US"/>
          </a:p>
        </p:txBody>
      </p:sp>
      <p:sp>
        <p:nvSpPr>
          <p:cNvPr id="3" name="Content Placeholder 2"/>
          <p:cNvSpPr txBox="1">
            <a:spLocks/>
          </p:cNvSpPr>
          <p:nvPr/>
        </p:nvSpPr>
        <p:spPr>
          <a:xfrm>
            <a:off x="457200" y="1600200"/>
            <a:ext cx="8229600" cy="4525963"/>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baseline="0">
                <a:solidFill>
                  <a:srgbClr val="0070C0"/>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75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6">
                    <a:lumMod val="75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GB" smtClean="0"/>
              <a:t>The dressed cavity has been assessed to the maximum allowable pressure that can occur during cool-down, 1.8bar. The increase of stiffness given by the helium vessel and the tuning mechanism makes that no additional reinforcement is needed; </a:t>
            </a:r>
          </a:p>
          <a:p>
            <a:pPr fontAlgn="auto">
              <a:spcAft>
                <a:spcPts val="0"/>
              </a:spcAft>
            </a:pPr>
            <a:r>
              <a:rPr lang="en-GB" smtClean="0"/>
              <a:t>The stress levels observed are higher than the maximum allowable stress defined taking into account the material properties and the relevant safety factor, but detailed stress linearization analysis allows to validate the existing design;</a:t>
            </a:r>
          </a:p>
          <a:p>
            <a:pPr fontAlgn="auto">
              <a:spcAft>
                <a:spcPts val="0"/>
              </a:spcAft>
            </a:pPr>
            <a:r>
              <a:rPr lang="en-GB" smtClean="0"/>
              <a:t>The effect of gravity will be compensated by an inter-cavity support strategy.</a:t>
            </a:r>
            <a:endParaRPr lang="en-GB" dirty="0"/>
          </a:p>
        </p:txBody>
      </p:sp>
    </p:spTree>
    <p:extLst>
      <p:ext uri="{BB962C8B-B14F-4D97-AF65-F5344CB8AC3E}">
        <p14:creationId xmlns:p14="http://schemas.microsoft.com/office/powerpoint/2010/main" val="601364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stresses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400" dirty="0" smtClean="0"/>
              <a:t>Helium pressure</a:t>
            </a:r>
          </a:p>
          <a:p>
            <a:pPr marL="514350" indent="-514350">
              <a:buClr>
                <a:schemeClr val="tx2"/>
              </a:buClr>
              <a:buFont typeface="+mj-lt"/>
              <a:buAutoNum type="arabicPeriod"/>
            </a:pPr>
            <a:r>
              <a:rPr lang="en-US" sz="2400" b="1" dirty="0" smtClean="0">
                <a:solidFill>
                  <a:srgbClr val="FF0000"/>
                </a:solidFill>
              </a:rPr>
              <a:t>300 K</a:t>
            </a:r>
            <a:r>
              <a:rPr lang="en-US" sz="2400" b="1" dirty="0" smtClean="0"/>
              <a:t> </a:t>
            </a:r>
            <a:r>
              <a:rPr lang="en-US" sz="2400" dirty="0" smtClean="0">
                <a:sym typeface="Wingdings" panose="05000000000000000000" pitchFamily="2" charset="2"/>
              </a:rPr>
              <a:t></a:t>
            </a:r>
            <a:r>
              <a:rPr lang="en-US" sz="2400" b="1" dirty="0" smtClean="0">
                <a:sym typeface="Wingdings" panose="05000000000000000000" pitchFamily="2" charset="2"/>
              </a:rPr>
              <a:t> </a:t>
            </a:r>
            <a:r>
              <a:rPr lang="en-US" sz="2400" b="1" dirty="0" smtClean="0">
                <a:solidFill>
                  <a:srgbClr val="002060"/>
                </a:solidFill>
                <a:sym typeface="Wingdings" panose="05000000000000000000" pitchFamily="2" charset="2"/>
              </a:rPr>
              <a:t>2K</a:t>
            </a:r>
          </a:p>
          <a:p>
            <a:pPr marL="514350" indent="-514350">
              <a:buFont typeface="+mj-lt"/>
              <a:buAutoNum type="arabicPeriod"/>
            </a:pPr>
            <a:r>
              <a:rPr lang="en-US" sz="2400" dirty="0" smtClean="0">
                <a:sym typeface="Wingdings" panose="05000000000000000000" pitchFamily="2" charset="2"/>
              </a:rPr>
              <a:t>Actuation of tuning system</a:t>
            </a:r>
            <a:endParaRPr lang="en-US" sz="2400" dirty="0"/>
          </a:p>
        </p:txBody>
      </p:sp>
      <p:sp>
        <p:nvSpPr>
          <p:cNvPr id="4" name="Slide Number Placeholder 3"/>
          <p:cNvSpPr>
            <a:spLocks noGrp="1"/>
          </p:cNvSpPr>
          <p:nvPr>
            <p:ph type="sldNum" sz="quarter" idx="12"/>
          </p:nvPr>
        </p:nvSpPr>
        <p:spPr/>
        <p:txBody>
          <a:bodyPr/>
          <a:lstStyle/>
          <a:p>
            <a:fld id="{E5266E6E-3187-4C1D-BA6D-2ACAC749C432}" type="slidenum">
              <a:rPr lang="en-US" smtClean="0"/>
              <a:t>35</a:t>
            </a:fld>
            <a:endParaRPr lang="en-US"/>
          </a:p>
        </p:txBody>
      </p:sp>
      <p:pic>
        <p:nvPicPr>
          <p:cNvPr id="5" name="Picture 2" descr="G:\Services\MechanicalCAD\Catia\Leuxe\CRAB Cavities\3D views Perso\CRAB Cavity Tuning - 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16" b="8094"/>
          <a:stretch/>
        </p:blipFill>
        <p:spPr bwMode="auto">
          <a:xfrm>
            <a:off x="5060872" y="1503680"/>
            <a:ext cx="3966591" cy="444409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08883" y="2075274"/>
            <a:ext cx="2226366" cy="373712"/>
          </a:xfrm>
          <a:prstGeom prst="roundRect">
            <a:avLst/>
          </a:prstGeom>
          <a:no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17524272">
            <a:off x="5201988" y="3216134"/>
            <a:ext cx="228717" cy="254058"/>
          </a:xfrm>
          <a:prstGeom prst="downArrow">
            <a:avLst/>
          </a:prstGeom>
          <a:solidFill>
            <a:schemeClr val="bg1">
              <a:alpha val="36000"/>
            </a:schemeClr>
          </a:solidFill>
          <a:ln>
            <a:gradFill>
              <a:gsLst>
                <a:gs pos="0">
                  <a:srgbClr val="FF0000"/>
                </a:gs>
                <a:gs pos="50000">
                  <a:schemeClr val="accent1">
                    <a:tint val="44500"/>
                    <a:satMod val="160000"/>
                  </a:schemeClr>
                </a:gs>
                <a:gs pos="100000">
                  <a:srgbClr val="00206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6666529">
            <a:off x="5155605" y="4529423"/>
            <a:ext cx="228717" cy="254058"/>
          </a:xfrm>
          <a:prstGeom prst="downArrow">
            <a:avLst/>
          </a:prstGeom>
          <a:solidFill>
            <a:schemeClr val="bg1">
              <a:alpha val="36000"/>
            </a:schemeClr>
          </a:solidFill>
          <a:ln>
            <a:gradFill>
              <a:gsLst>
                <a:gs pos="0">
                  <a:srgbClr val="FF0000"/>
                </a:gs>
                <a:gs pos="50000">
                  <a:schemeClr val="accent1">
                    <a:tint val="44500"/>
                    <a:satMod val="160000"/>
                  </a:schemeClr>
                </a:gs>
                <a:gs pos="100000">
                  <a:srgbClr val="00206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21187935">
            <a:off x="6063379" y="2709899"/>
            <a:ext cx="228717" cy="254058"/>
          </a:xfrm>
          <a:prstGeom prst="downArrow">
            <a:avLst/>
          </a:prstGeom>
          <a:solidFill>
            <a:schemeClr val="bg1">
              <a:alpha val="36000"/>
            </a:schemeClr>
          </a:solidFill>
          <a:ln>
            <a:gradFill>
              <a:gsLst>
                <a:gs pos="0">
                  <a:srgbClr val="FF0000"/>
                </a:gs>
                <a:gs pos="50000">
                  <a:schemeClr val="accent1">
                    <a:tint val="44500"/>
                    <a:satMod val="160000"/>
                  </a:schemeClr>
                </a:gs>
                <a:gs pos="100000">
                  <a:srgbClr val="00206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278874">
            <a:off x="7010909" y="2981570"/>
            <a:ext cx="228717" cy="254058"/>
          </a:xfrm>
          <a:prstGeom prst="downArrow">
            <a:avLst/>
          </a:prstGeom>
          <a:solidFill>
            <a:schemeClr val="bg1">
              <a:alpha val="36000"/>
            </a:schemeClr>
          </a:solidFill>
          <a:ln>
            <a:gradFill>
              <a:gsLst>
                <a:gs pos="0">
                  <a:srgbClr val="FF0000"/>
                </a:gs>
                <a:gs pos="50000">
                  <a:schemeClr val="accent1">
                    <a:tint val="44500"/>
                    <a:satMod val="160000"/>
                  </a:schemeClr>
                </a:gs>
                <a:gs pos="100000">
                  <a:srgbClr val="00206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205021">
            <a:off x="7902781" y="3213482"/>
            <a:ext cx="228717" cy="254058"/>
          </a:xfrm>
          <a:prstGeom prst="downArrow">
            <a:avLst/>
          </a:prstGeom>
          <a:solidFill>
            <a:schemeClr val="bg1">
              <a:alpha val="36000"/>
            </a:schemeClr>
          </a:solidFill>
          <a:ln>
            <a:gradFill>
              <a:gsLst>
                <a:gs pos="0">
                  <a:srgbClr val="FF0000"/>
                </a:gs>
                <a:gs pos="50000">
                  <a:schemeClr val="accent1">
                    <a:tint val="44500"/>
                    <a:satMod val="160000"/>
                  </a:schemeClr>
                </a:gs>
                <a:gs pos="100000">
                  <a:srgbClr val="00206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4950850">
            <a:off x="8039278" y="3755496"/>
            <a:ext cx="228717" cy="254058"/>
          </a:xfrm>
          <a:prstGeom prst="downArrow">
            <a:avLst/>
          </a:prstGeom>
          <a:solidFill>
            <a:schemeClr val="bg1">
              <a:alpha val="36000"/>
            </a:schemeClr>
          </a:solidFill>
          <a:ln>
            <a:gradFill>
              <a:gsLst>
                <a:gs pos="0">
                  <a:srgbClr val="FF0000"/>
                </a:gs>
                <a:gs pos="50000">
                  <a:schemeClr val="accent1">
                    <a:tint val="44500"/>
                    <a:satMod val="160000"/>
                  </a:schemeClr>
                </a:gs>
                <a:gs pos="100000">
                  <a:srgbClr val="00206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5763846">
            <a:off x="8016750" y="5148299"/>
            <a:ext cx="228717" cy="254058"/>
          </a:xfrm>
          <a:prstGeom prst="downArrow">
            <a:avLst/>
          </a:prstGeom>
          <a:solidFill>
            <a:schemeClr val="bg1">
              <a:alpha val="36000"/>
            </a:schemeClr>
          </a:solidFill>
          <a:ln>
            <a:gradFill>
              <a:gsLst>
                <a:gs pos="0">
                  <a:srgbClr val="FF0000"/>
                </a:gs>
                <a:gs pos="50000">
                  <a:schemeClr val="accent1">
                    <a:tint val="44500"/>
                    <a:satMod val="160000"/>
                  </a:schemeClr>
                </a:gs>
                <a:gs pos="100000">
                  <a:srgbClr val="00206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0800000">
            <a:off x="7183188" y="5539239"/>
            <a:ext cx="228717" cy="254058"/>
          </a:xfrm>
          <a:prstGeom prst="downArrow">
            <a:avLst/>
          </a:prstGeom>
          <a:solidFill>
            <a:schemeClr val="bg1">
              <a:alpha val="36000"/>
            </a:schemeClr>
          </a:solidFill>
          <a:ln>
            <a:gradFill>
              <a:gsLst>
                <a:gs pos="0">
                  <a:srgbClr val="FF0000"/>
                </a:gs>
                <a:gs pos="50000">
                  <a:schemeClr val="accent1">
                    <a:tint val="44500"/>
                    <a:satMod val="160000"/>
                  </a:schemeClr>
                </a:gs>
                <a:gs pos="100000">
                  <a:srgbClr val="00206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0800000">
            <a:off x="6063379" y="5286122"/>
            <a:ext cx="228717" cy="254058"/>
          </a:xfrm>
          <a:prstGeom prst="downArrow">
            <a:avLst/>
          </a:prstGeom>
          <a:solidFill>
            <a:schemeClr val="bg1">
              <a:alpha val="36000"/>
            </a:schemeClr>
          </a:solidFill>
          <a:ln>
            <a:gradFill>
              <a:gsLst>
                <a:gs pos="0">
                  <a:srgbClr val="FF0000"/>
                </a:gs>
                <a:gs pos="50000">
                  <a:schemeClr val="accent1">
                    <a:tint val="44500"/>
                    <a:satMod val="160000"/>
                  </a:schemeClr>
                </a:gs>
                <a:gs pos="100000">
                  <a:srgbClr val="00206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10800000">
            <a:off x="6637198" y="4420755"/>
            <a:ext cx="228717" cy="254058"/>
          </a:xfrm>
          <a:prstGeom prst="downArrow">
            <a:avLst/>
          </a:prstGeom>
          <a:solidFill>
            <a:schemeClr val="bg1">
              <a:alpha val="36000"/>
            </a:schemeClr>
          </a:solidFill>
          <a:ln>
            <a:gradFill>
              <a:gsLst>
                <a:gs pos="0">
                  <a:srgbClr val="FF0000"/>
                </a:gs>
                <a:gs pos="50000">
                  <a:schemeClr val="accent1">
                    <a:tint val="44500"/>
                    <a:satMod val="160000"/>
                  </a:schemeClr>
                </a:gs>
                <a:gs pos="100000">
                  <a:srgbClr val="00206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278874">
            <a:off x="6662377" y="4119932"/>
            <a:ext cx="228717" cy="254058"/>
          </a:xfrm>
          <a:prstGeom prst="downArrow">
            <a:avLst/>
          </a:prstGeom>
          <a:solidFill>
            <a:schemeClr val="bg1">
              <a:alpha val="36000"/>
            </a:schemeClr>
          </a:solidFill>
          <a:ln>
            <a:gradFill>
              <a:gsLst>
                <a:gs pos="0">
                  <a:srgbClr val="FF0000"/>
                </a:gs>
                <a:gs pos="50000">
                  <a:schemeClr val="accent1">
                    <a:tint val="44500"/>
                    <a:satMod val="160000"/>
                  </a:schemeClr>
                </a:gs>
                <a:gs pos="100000">
                  <a:srgbClr val="00206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3843781">
            <a:off x="7404499" y="4217996"/>
            <a:ext cx="228717" cy="254058"/>
          </a:xfrm>
          <a:prstGeom prst="downArrow">
            <a:avLst/>
          </a:prstGeom>
          <a:solidFill>
            <a:schemeClr val="bg1">
              <a:alpha val="36000"/>
            </a:schemeClr>
          </a:solidFill>
          <a:ln>
            <a:gradFill>
              <a:gsLst>
                <a:gs pos="0">
                  <a:srgbClr val="FF0000"/>
                </a:gs>
                <a:gs pos="50000">
                  <a:schemeClr val="accent1">
                    <a:tint val="44500"/>
                    <a:satMod val="160000"/>
                  </a:schemeClr>
                </a:gs>
                <a:gs pos="100000">
                  <a:srgbClr val="00206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7836323">
            <a:off x="7389922" y="4656644"/>
            <a:ext cx="228717" cy="254058"/>
          </a:xfrm>
          <a:prstGeom prst="downArrow">
            <a:avLst/>
          </a:prstGeom>
          <a:solidFill>
            <a:schemeClr val="bg1">
              <a:alpha val="36000"/>
            </a:schemeClr>
          </a:solidFill>
          <a:ln>
            <a:gradFill>
              <a:gsLst>
                <a:gs pos="0">
                  <a:srgbClr val="FF0000"/>
                </a:gs>
                <a:gs pos="50000">
                  <a:schemeClr val="accent1">
                    <a:tint val="44500"/>
                    <a:satMod val="160000"/>
                  </a:schemeClr>
                </a:gs>
                <a:gs pos="100000">
                  <a:srgbClr val="00206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19329430">
            <a:off x="5953386" y="3927773"/>
            <a:ext cx="228717" cy="254058"/>
          </a:xfrm>
          <a:prstGeom prst="downArrow">
            <a:avLst/>
          </a:prstGeom>
          <a:solidFill>
            <a:schemeClr val="bg1">
              <a:alpha val="36000"/>
            </a:schemeClr>
          </a:solidFill>
          <a:ln>
            <a:gradFill>
              <a:gsLst>
                <a:gs pos="0">
                  <a:srgbClr val="FF0000"/>
                </a:gs>
                <a:gs pos="50000">
                  <a:schemeClr val="accent1">
                    <a:tint val="44500"/>
                    <a:satMod val="160000"/>
                  </a:schemeClr>
                </a:gs>
                <a:gs pos="100000">
                  <a:srgbClr val="00206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rot="14923352">
            <a:off x="5960011" y="4300160"/>
            <a:ext cx="228717" cy="254058"/>
          </a:xfrm>
          <a:prstGeom prst="downArrow">
            <a:avLst/>
          </a:prstGeom>
          <a:solidFill>
            <a:schemeClr val="bg1">
              <a:alpha val="36000"/>
            </a:schemeClr>
          </a:solidFill>
          <a:ln>
            <a:gradFill>
              <a:gsLst>
                <a:gs pos="0">
                  <a:srgbClr val="FF0000"/>
                </a:gs>
                <a:gs pos="50000">
                  <a:schemeClr val="accent1">
                    <a:tint val="44500"/>
                    <a:satMod val="160000"/>
                  </a:schemeClr>
                </a:gs>
                <a:gs pos="100000">
                  <a:srgbClr val="00206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303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stresses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400" dirty="0" smtClean="0"/>
              <a:t>Helium pressure</a:t>
            </a:r>
          </a:p>
          <a:p>
            <a:pPr marL="514350" indent="-514350">
              <a:buFont typeface="+mj-lt"/>
              <a:buAutoNum type="arabicPeriod"/>
            </a:pPr>
            <a:r>
              <a:rPr lang="en-US" sz="2400" dirty="0" smtClean="0"/>
              <a:t>300 K </a:t>
            </a:r>
            <a:r>
              <a:rPr lang="en-US" sz="2400" dirty="0" smtClean="0">
                <a:sym typeface="Wingdings" panose="05000000000000000000" pitchFamily="2" charset="2"/>
              </a:rPr>
              <a:t> 2K</a:t>
            </a:r>
          </a:p>
          <a:p>
            <a:pPr marL="514350" indent="-514350">
              <a:buFont typeface="+mj-lt"/>
              <a:buAutoNum type="arabicPeriod"/>
            </a:pPr>
            <a:r>
              <a:rPr lang="en-US" sz="2400" b="1" dirty="0" smtClean="0">
                <a:sym typeface="Wingdings" panose="05000000000000000000" pitchFamily="2" charset="2"/>
              </a:rPr>
              <a:t>Actuation of tuning system</a:t>
            </a:r>
            <a:endParaRPr lang="en-US" sz="2400" b="1" dirty="0"/>
          </a:p>
        </p:txBody>
      </p:sp>
      <p:sp>
        <p:nvSpPr>
          <p:cNvPr id="4" name="Slide Number Placeholder 3"/>
          <p:cNvSpPr>
            <a:spLocks noGrp="1"/>
          </p:cNvSpPr>
          <p:nvPr>
            <p:ph type="sldNum" sz="quarter" idx="12"/>
          </p:nvPr>
        </p:nvSpPr>
        <p:spPr/>
        <p:txBody>
          <a:bodyPr/>
          <a:lstStyle/>
          <a:p>
            <a:fld id="{E5266E6E-3187-4C1D-BA6D-2ACAC749C432}" type="slidenum">
              <a:rPr lang="en-US" smtClean="0"/>
              <a:t>36</a:t>
            </a:fld>
            <a:endParaRPr lang="en-US"/>
          </a:p>
        </p:txBody>
      </p:sp>
      <p:pic>
        <p:nvPicPr>
          <p:cNvPr id="5" name="Picture 2" descr="G:\Services\MechanicalCAD\Catia\Leuxe\CRAB Cavities\3D views Perso\CRAB Cavity Tuning - 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16" b="8094"/>
          <a:stretch/>
        </p:blipFill>
        <p:spPr bwMode="auto">
          <a:xfrm>
            <a:off x="5060872" y="1503680"/>
            <a:ext cx="3966591" cy="444409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08882" y="2520530"/>
            <a:ext cx="4492487" cy="373712"/>
          </a:xfrm>
          <a:prstGeom prst="roundRect">
            <a:avLst/>
          </a:prstGeom>
          <a:no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6430918" y="3815532"/>
            <a:ext cx="653693" cy="374805"/>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0800000">
            <a:off x="6408390" y="4596085"/>
            <a:ext cx="653693" cy="374805"/>
          </a:xfrm>
          <a:prstGeom prst="downArrow">
            <a:avLst/>
          </a:prstGeom>
          <a:solidFill>
            <a:schemeClr val="bg1">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6408389" y="5009553"/>
            <a:ext cx="653693" cy="374805"/>
          </a:xfrm>
          <a:prstGeom prst="downArrow">
            <a:avLst/>
          </a:prstGeom>
          <a:solidFill>
            <a:schemeClr val="bg1">
              <a:alpha val="36000"/>
            </a:schemeClr>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0800000">
            <a:off x="6433568" y="3412666"/>
            <a:ext cx="653693" cy="374805"/>
          </a:xfrm>
          <a:prstGeom prst="downArrow">
            <a:avLst/>
          </a:prstGeom>
          <a:solidFill>
            <a:schemeClr val="bg1">
              <a:alpha val="36000"/>
            </a:schemeClr>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074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Mechanical stresses </a:t>
            </a:r>
            <a:br>
              <a:rPr lang="en-US" dirty="0" smtClean="0"/>
            </a:br>
            <a:r>
              <a:rPr lang="en-US" dirty="0" smtClean="0"/>
              <a:t>due to tuning system actuation</a:t>
            </a:r>
            <a:endParaRPr lang="en-US" dirty="0"/>
          </a:p>
        </p:txBody>
      </p:sp>
      <p:sp>
        <p:nvSpPr>
          <p:cNvPr id="3" name="Content Placeholder 2"/>
          <p:cNvSpPr>
            <a:spLocks noGrp="1"/>
          </p:cNvSpPr>
          <p:nvPr>
            <p:ph idx="1"/>
          </p:nvPr>
        </p:nvSpPr>
        <p:spPr>
          <a:solidFill>
            <a:srgbClr val="FFFF00"/>
          </a:solidFill>
        </p:spPr>
        <p:txBody>
          <a:bodyPr>
            <a:normAutofit/>
          </a:bodyPr>
          <a:lstStyle/>
          <a:p>
            <a:pPr marL="342900" lvl="1" indent="-342900">
              <a:buFont typeface="Arial" pitchFamily="34" charset="0"/>
              <a:buChar char="•"/>
            </a:pPr>
            <a:r>
              <a:rPr lang="en-GB" dirty="0"/>
              <a:t>cavity is @ cold, tuning is done from the top actuator;</a:t>
            </a:r>
          </a:p>
          <a:p>
            <a:endParaRPr lang="en-US" sz="2000" dirty="0" smtClean="0"/>
          </a:p>
          <a:p>
            <a:r>
              <a:rPr lang="en-US" sz="2000" dirty="0" smtClean="0"/>
              <a:t>Constrains </a:t>
            </a:r>
            <a:r>
              <a:rPr lang="en-US" sz="2000" dirty="0"/>
              <a:t>(fixed boundaries, </a:t>
            </a:r>
            <a:r>
              <a:rPr lang="en-US" sz="2000" dirty="0" err="1"/>
              <a:t>etc</a:t>
            </a:r>
            <a:r>
              <a:rPr lang="en-US" sz="2000" dirty="0"/>
              <a:t>)</a:t>
            </a:r>
          </a:p>
          <a:p>
            <a:r>
              <a:rPr lang="en-US" sz="2000" dirty="0"/>
              <a:t>Load(s</a:t>
            </a:r>
            <a:r>
              <a:rPr lang="en-US" sz="2000" dirty="0" smtClean="0"/>
              <a:t>) </a:t>
            </a:r>
            <a:r>
              <a:rPr lang="en-US" sz="2000" dirty="0"/>
              <a:t>and </a:t>
            </a:r>
            <a:r>
              <a:rPr lang="en-US" sz="2000" dirty="0" smtClean="0"/>
              <a:t>number of cycles </a:t>
            </a:r>
            <a:r>
              <a:rPr lang="en-US" sz="2000" dirty="0"/>
              <a:t>(if applies</a:t>
            </a:r>
            <a:r>
              <a:rPr lang="en-US" sz="2000" dirty="0" smtClean="0"/>
              <a:t>)</a:t>
            </a:r>
            <a:endParaRPr lang="en-US" sz="2000" dirty="0"/>
          </a:p>
          <a:p>
            <a:r>
              <a:rPr lang="en-US" sz="2000" dirty="0"/>
              <a:t>Max. stress allowed</a:t>
            </a:r>
          </a:p>
          <a:p>
            <a:r>
              <a:rPr lang="en-US" sz="2000" dirty="0"/>
              <a:t>Picture of initial constrains and loads</a:t>
            </a:r>
          </a:p>
          <a:p>
            <a:r>
              <a:rPr lang="en-US" sz="2000" dirty="0" smtClean="0"/>
              <a:t>Picture of mesh</a:t>
            </a:r>
          </a:p>
          <a:p>
            <a:r>
              <a:rPr lang="en-US" sz="2000" dirty="0" smtClean="0"/>
              <a:t>Picture </a:t>
            </a:r>
            <a:r>
              <a:rPr lang="en-US" sz="2000" dirty="0"/>
              <a:t>of stress value and deformation arrows</a:t>
            </a:r>
          </a:p>
          <a:p>
            <a:r>
              <a:rPr lang="en-US" sz="2000" dirty="0"/>
              <a:t>Design elements incorporated to counter-act load </a:t>
            </a:r>
            <a:r>
              <a:rPr lang="en-US" sz="2000" dirty="0" smtClean="0"/>
              <a:t>effects</a:t>
            </a:r>
          </a:p>
          <a:p>
            <a:r>
              <a:rPr lang="en-US" sz="2000" dirty="0"/>
              <a:t>Young modulus and Poisson’s </a:t>
            </a:r>
            <a:r>
              <a:rPr lang="en-US" sz="2000" dirty="0" smtClean="0"/>
              <a:t>ratio</a:t>
            </a:r>
            <a:endParaRPr lang="en-US" sz="2000" dirty="0"/>
          </a:p>
          <a:p>
            <a:endParaRPr lang="en-US" sz="2000" dirty="0"/>
          </a:p>
        </p:txBody>
      </p:sp>
      <p:sp>
        <p:nvSpPr>
          <p:cNvPr id="4" name="Slide Number Placeholder 3"/>
          <p:cNvSpPr>
            <a:spLocks noGrp="1"/>
          </p:cNvSpPr>
          <p:nvPr>
            <p:ph type="sldNum" sz="quarter" idx="12"/>
          </p:nvPr>
        </p:nvSpPr>
        <p:spPr/>
        <p:txBody>
          <a:bodyPr/>
          <a:lstStyle/>
          <a:p>
            <a:fld id="{E5266E6E-3187-4C1D-BA6D-2ACAC749C432}" type="slidenum">
              <a:rPr lang="en-US" smtClean="0"/>
              <a:t>37</a:t>
            </a:fld>
            <a:endParaRPr lang="en-US"/>
          </a:p>
        </p:txBody>
      </p:sp>
    </p:spTree>
    <p:extLst>
      <p:ext uri="{BB962C8B-B14F-4D97-AF65-F5344CB8AC3E}">
        <p14:creationId xmlns:p14="http://schemas.microsoft.com/office/powerpoint/2010/main" val="2434152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Frequency shifts </a:t>
            </a:r>
            <a:br>
              <a:rPr lang="en-US" dirty="0" smtClean="0"/>
            </a:br>
            <a:r>
              <a:rPr lang="en-US" dirty="0" smtClean="0"/>
              <a:t>– simulation settings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43364133"/>
              </p:ext>
            </p:extLst>
          </p:nvPr>
        </p:nvGraphicFramePr>
        <p:xfrm>
          <a:off x="457199" y="1600200"/>
          <a:ext cx="8187397" cy="3032760"/>
        </p:xfrm>
        <a:graphic>
          <a:graphicData uri="http://schemas.openxmlformats.org/drawingml/2006/table">
            <a:tbl>
              <a:tblPr firstRow="1" bandRow="1">
                <a:tableStyleId>{5C22544A-7EE6-4342-B048-85BDC9FD1C3A}</a:tableStyleId>
              </a:tblPr>
              <a:tblGrid>
                <a:gridCol w="1828801"/>
                <a:gridCol w="2117188"/>
                <a:gridCol w="2475914"/>
                <a:gridCol w="1765494"/>
              </a:tblGrid>
              <a:tr h="370840">
                <a:tc>
                  <a:txBody>
                    <a:bodyPr/>
                    <a:lstStyle/>
                    <a:p>
                      <a:r>
                        <a:rPr lang="en-US" dirty="0" smtClean="0"/>
                        <a:t>Shift</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Ports</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Central plates</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err="1" smtClean="0">
                          <a:latin typeface="Symbol" panose="05050102010706020507" pitchFamily="18" charset="2"/>
                        </a:rPr>
                        <a:t>D</a:t>
                      </a:r>
                      <a:r>
                        <a:rPr lang="en-US" dirty="0" err="1" smtClean="0"/>
                        <a:t>f</a:t>
                      </a:r>
                      <a:endParaRPr lang="en-US" dirty="0"/>
                    </a:p>
                  </a:txBody>
                  <a:tcPr>
                    <a:lnB w="12700" cap="flat" cmpd="sng" algn="ctr">
                      <a:solidFill>
                        <a:schemeClr val="tx1"/>
                      </a:solidFill>
                      <a:prstDash val="solid"/>
                      <a:round/>
                      <a:headEnd type="none" w="med" len="med"/>
                      <a:tailEnd type="none" w="med" len="med"/>
                    </a:lnB>
                  </a:tcPr>
                </a:tc>
              </a:tr>
              <a:tr h="370840">
                <a:tc>
                  <a:txBody>
                    <a:bodyPr/>
                    <a:lstStyle/>
                    <a:p>
                      <a:r>
                        <a:rPr lang="en-US" i="1" dirty="0" smtClean="0"/>
                        <a:t>Helium</a:t>
                      </a:r>
                      <a:r>
                        <a:rPr lang="en-US" i="1" baseline="0" dirty="0" smtClean="0"/>
                        <a:t> p</a:t>
                      </a:r>
                      <a:r>
                        <a:rPr lang="en-US" i="1" dirty="0" smtClean="0"/>
                        <a:t>ressure</a:t>
                      </a:r>
                      <a:endParaRPr lang="en-US" i="1" dirty="0"/>
                    </a:p>
                  </a:txBody>
                  <a:tcPr>
                    <a:lnT w="12700" cap="flat" cmpd="sng" algn="ctr">
                      <a:solidFill>
                        <a:schemeClr val="tx1"/>
                      </a:solidFill>
                      <a:prstDash val="solid"/>
                      <a:round/>
                      <a:headEnd type="none" w="med" len="med"/>
                      <a:tailEnd type="none" w="med" len="med"/>
                    </a:lnT>
                  </a:tcPr>
                </a:tc>
                <a:tc>
                  <a:txBody>
                    <a:bodyPr/>
                    <a:lstStyle/>
                    <a:p>
                      <a:r>
                        <a:rPr lang="en-US" dirty="0" smtClean="0"/>
                        <a:t>Fixed by vessel</a:t>
                      </a:r>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r>
              <a:tr h="370840">
                <a:tc>
                  <a:txBody>
                    <a:bodyPr/>
                    <a:lstStyle/>
                    <a:p>
                      <a:endParaRPr lang="en-US" i="1" dirty="0"/>
                    </a:p>
                  </a:txBody>
                  <a:tcPr>
                    <a:lnB w="12700" cap="flat" cmpd="sng" algn="ctr">
                      <a:solidFill>
                        <a:schemeClr val="tx1"/>
                      </a:solidFill>
                      <a:prstDash val="solid"/>
                      <a:round/>
                      <a:headEnd type="none" w="med" len="med"/>
                      <a:tailEnd type="none" w="med" len="med"/>
                    </a:lnB>
                  </a:tcPr>
                </a:tc>
                <a:tc>
                  <a:txBody>
                    <a:bodyPr/>
                    <a:lstStyle/>
                    <a:p>
                      <a:r>
                        <a:rPr lang="en-US" dirty="0" smtClean="0"/>
                        <a:t>Fixed by vessel</a:t>
                      </a:r>
                      <a:endParaRPr lang="en-US" dirty="0"/>
                    </a:p>
                  </a:txBody>
                  <a:tcPr>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Fully fixed by tuner</a:t>
                      </a:r>
                    </a:p>
                  </a:txBody>
                  <a:tcPr>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0.1 Hz/mbar</a:t>
                      </a:r>
                    </a:p>
                  </a:txBody>
                  <a:tcPr>
                    <a:lnB w="12700" cap="flat" cmpd="sng" algn="ctr">
                      <a:solidFill>
                        <a:schemeClr val="tx1"/>
                      </a:solidFill>
                      <a:prstDash val="solid"/>
                      <a:round/>
                      <a:headEnd type="none" w="med" len="med"/>
                      <a:tailEnd type="none" w="med" len="med"/>
                    </a:lnB>
                  </a:tcPr>
                </a:tc>
              </a:tr>
              <a:tr h="370840">
                <a:tc>
                  <a:txBody>
                    <a:bodyPr/>
                    <a:lstStyle/>
                    <a:p>
                      <a:r>
                        <a:rPr lang="en-US" i="1" dirty="0" smtClean="0"/>
                        <a:t>300K </a:t>
                      </a:r>
                      <a:r>
                        <a:rPr lang="en-US" i="1" dirty="0" smtClean="0">
                          <a:sym typeface="Wingdings" panose="05000000000000000000" pitchFamily="2" charset="2"/>
                        </a:rPr>
                        <a:t> 2K</a:t>
                      </a:r>
                      <a:endParaRPr lang="en-US" i="1" dirty="0"/>
                    </a:p>
                  </a:txBody>
                  <a:tcPr>
                    <a:lnT w="12700" cap="flat" cmpd="sng" algn="ctr">
                      <a:solidFill>
                        <a:schemeClr val="tx1"/>
                      </a:solidFill>
                      <a:prstDash val="solid"/>
                      <a:round/>
                      <a:headEnd type="none" w="med" len="med"/>
                      <a:tailEnd type="none" w="med" len="med"/>
                    </a:lnT>
                  </a:tcPr>
                </a:tc>
                <a:tc>
                  <a:txBody>
                    <a:bodyPr/>
                    <a:lstStyle/>
                    <a:p>
                      <a:r>
                        <a:rPr lang="en-US" dirty="0" smtClean="0"/>
                        <a:t>Fixed FPC; other ports</a:t>
                      </a:r>
                      <a:r>
                        <a:rPr lang="en-US" baseline="0" dirty="0" smtClean="0"/>
                        <a:t> are free</a:t>
                      </a:r>
                      <a:endParaRPr lang="en-US" dirty="0"/>
                    </a:p>
                  </a:txBody>
                  <a:tcPr>
                    <a:lnT w="12700" cap="flat" cmpd="sng" algn="ctr">
                      <a:solidFill>
                        <a:schemeClr val="tx1"/>
                      </a:solidFill>
                      <a:prstDash val="solid"/>
                      <a:round/>
                      <a:headEnd type="none" w="med" len="med"/>
                      <a:tailEnd type="none" w="med" len="med"/>
                    </a:lnT>
                  </a:tcPr>
                </a:tc>
                <a:tc>
                  <a:txBody>
                    <a:bodyPr/>
                    <a:lstStyle/>
                    <a:p>
                      <a:r>
                        <a:rPr lang="en-US" dirty="0" smtClean="0"/>
                        <a:t>Free </a:t>
                      </a:r>
                      <a:endParaRPr lang="en-US" dirty="0"/>
                    </a:p>
                  </a:txBody>
                  <a:tcPr>
                    <a:lnT w="12700" cap="flat" cmpd="sng" algn="ctr">
                      <a:solidFill>
                        <a:schemeClr val="tx1"/>
                      </a:solidFill>
                      <a:prstDash val="solid"/>
                      <a:round/>
                      <a:headEnd type="none" w="med" len="med"/>
                      <a:tailEnd type="none" w="med" len="med"/>
                    </a:lnT>
                  </a:tcPr>
                </a:tc>
                <a:tc>
                  <a:txBody>
                    <a:bodyPr/>
                    <a:lstStyle/>
                    <a:p>
                      <a:r>
                        <a:rPr lang="en-US" dirty="0" smtClean="0"/>
                        <a:t>-573 kHz</a:t>
                      </a:r>
                      <a:endParaRPr lang="en-US" dirty="0"/>
                    </a:p>
                  </a:txBody>
                  <a:tcPr>
                    <a:lnT w="12700" cap="flat" cmpd="sng" algn="ctr">
                      <a:solidFill>
                        <a:schemeClr val="tx1"/>
                      </a:solidFill>
                      <a:prstDash val="solid"/>
                      <a:round/>
                      <a:headEnd type="none" w="med" len="med"/>
                      <a:tailEnd type="none" w="med" len="med"/>
                    </a:lnT>
                  </a:tcPr>
                </a:tc>
              </a:tr>
              <a:tr h="370840">
                <a:tc>
                  <a:txBody>
                    <a:bodyPr/>
                    <a:lstStyle/>
                    <a:p>
                      <a:endParaRPr lang="en-US" i="1" dirty="0"/>
                    </a:p>
                  </a:txBody>
                  <a:tcPr>
                    <a:lnB w="12700" cap="flat" cmpd="sng" algn="ctr">
                      <a:solidFill>
                        <a:schemeClr val="tx1"/>
                      </a:solidFill>
                      <a:prstDash val="solid"/>
                      <a:round/>
                      <a:headEnd type="none" w="med" len="med"/>
                      <a:tailEnd type="none" w="med" len="med"/>
                    </a:lnB>
                  </a:tcPr>
                </a:tc>
                <a:tc>
                  <a:txBody>
                    <a:bodyPr/>
                    <a:lstStyle/>
                    <a:p>
                      <a:r>
                        <a:rPr lang="en-US" dirty="0" smtClean="0"/>
                        <a:t>Fixed FPC;</a:t>
                      </a:r>
                      <a:r>
                        <a:rPr lang="en-US" baseline="0" dirty="0" smtClean="0"/>
                        <a:t> other ports free</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Fully</a:t>
                      </a:r>
                      <a:r>
                        <a:rPr lang="en-US" baseline="0" dirty="0" smtClean="0"/>
                        <a:t> f</a:t>
                      </a:r>
                      <a:r>
                        <a:rPr lang="en-US" dirty="0" smtClean="0"/>
                        <a:t>ixed by tuner</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-672 kHz</a:t>
                      </a:r>
                      <a:endParaRPr lang="en-US" dirty="0"/>
                    </a:p>
                  </a:txBody>
                  <a:tcPr>
                    <a:lnB w="12700" cap="flat" cmpd="sng" algn="ctr">
                      <a:solidFill>
                        <a:schemeClr val="tx1"/>
                      </a:solidFill>
                      <a:prstDash val="solid"/>
                      <a:round/>
                      <a:headEnd type="none" w="med" len="med"/>
                      <a:tailEnd type="none" w="med" len="med"/>
                    </a:lnB>
                  </a:tcPr>
                </a:tc>
              </a:tr>
              <a:tr h="370840">
                <a:tc>
                  <a:txBody>
                    <a:bodyPr/>
                    <a:lstStyle/>
                    <a:p>
                      <a:r>
                        <a:rPr lang="en-US" i="1" dirty="0" smtClean="0"/>
                        <a:t>Lorentz detuning</a:t>
                      </a:r>
                      <a:endParaRPr lang="en-US" i="1" dirty="0"/>
                    </a:p>
                  </a:txBody>
                  <a:tcPr>
                    <a:lnT w="12700" cap="flat" cmpd="sng" algn="ctr">
                      <a:solidFill>
                        <a:schemeClr val="tx1"/>
                      </a:solidFill>
                      <a:prstDash val="solid"/>
                      <a:round/>
                      <a:headEnd type="none" w="med" len="med"/>
                      <a:tailEnd type="none" w="med" len="med"/>
                    </a:lnT>
                  </a:tcPr>
                </a:tc>
                <a:tc>
                  <a:txBody>
                    <a:bodyPr/>
                    <a:lstStyle/>
                    <a:p>
                      <a:r>
                        <a:rPr lang="en-US" dirty="0" smtClean="0"/>
                        <a:t>Fixed by</a:t>
                      </a:r>
                      <a:r>
                        <a:rPr lang="en-US" baseline="0" dirty="0" smtClean="0"/>
                        <a:t> vessel, except pickup</a:t>
                      </a:r>
                      <a:endParaRPr lang="en-US" dirty="0"/>
                    </a:p>
                  </a:txBody>
                  <a:tcPr>
                    <a:lnT w="12700" cap="flat" cmpd="sng" algn="ctr">
                      <a:solidFill>
                        <a:schemeClr val="tx1"/>
                      </a:solidFill>
                      <a:prstDash val="solid"/>
                      <a:round/>
                      <a:headEnd type="none" w="med" len="med"/>
                      <a:tailEnd type="none" w="med" len="med"/>
                    </a:lnT>
                  </a:tcPr>
                </a:tc>
                <a:tc>
                  <a:txBody>
                    <a:bodyPr/>
                    <a:lstStyle/>
                    <a:p>
                      <a:r>
                        <a:rPr lang="en-US" dirty="0" smtClean="0"/>
                        <a:t>Free </a:t>
                      </a:r>
                      <a:r>
                        <a:rPr lang="en-US" sz="1200" dirty="0" smtClean="0"/>
                        <a:t>(worst case scenario)</a:t>
                      </a:r>
                      <a:endParaRPr lang="en-US" sz="1200" dirty="0"/>
                    </a:p>
                  </a:txBody>
                  <a:tcPr>
                    <a:lnT w="12700" cap="flat" cmpd="sng" algn="ctr">
                      <a:solidFill>
                        <a:schemeClr val="tx1"/>
                      </a:solidFill>
                      <a:prstDash val="solid"/>
                      <a:round/>
                      <a:headEnd type="none" w="med" len="med"/>
                      <a:tailEnd type="none" w="med" len="med"/>
                    </a:lnT>
                  </a:tcPr>
                </a:tc>
                <a:tc>
                  <a:txBody>
                    <a:bodyPr/>
                    <a:lstStyle/>
                    <a:p>
                      <a:r>
                        <a:rPr lang="en-US" sz="1800" kern="1200" dirty="0" smtClean="0">
                          <a:solidFill>
                            <a:schemeClr val="dk1"/>
                          </a:solidFill>
                          <a:effectLst/>
                          <a:latin typeface="+mn-lt"/>
                          <a:ea typeface="+mn-ea"/>
                          <a:cs typeface="+mn-cs"/>
                        </a:rPr>
                        <a:t>–346 Hz/(MV)^2</a:t>
                      </a:r>
                      <a:r>
                        <a:rPr lang="en-US" dirty="0" smtClean="0"/>
                        <a:t> </a:t>
                      </a:r>
                      <a:endParaRPr lang="en-US" dirty="0"/>
                    </a:p>
                  </a:txBody>
                  <a:tcPr>
                    <a:lnT w="12700" cap="flat" cmpd="sng" algn="ctr">
                      <a:solidFill>
                        <a:schemeClr val="tx1"/>
                      </a:solidFill>
                      <a:prstDash val="solid"/>
                      <a:round/>
                      <a:headEnd type="none" w="med" len="med"/>
                      <a:tailEnd type="none" w="med" len="med"/>
                    </a:lnT>
                  </a:tcPr>
                </a:tc>
              </a:tr>
            </a:tbl>
          </a:graphicData>
        </a:graphic>
      </p:graphicFrame>
      <p:sp>
        <p:nvSpPr>
          <p:cNvPr id="4" name="Slide Number Placeholder 3"/>
          <p:cNvSpPr>
            <a:spLocks noGrp="1"/>
          </p:cNvSpPr>
          <p:nvPr>
            <p:ph type="sldNum" sz="quarter" idx="12"/>
          </p:nvPr>
        </p:nvSpPr>
        <p:spPr/>
        <p:txBody>
          <a:bodyPr/>
          <a:lstStyle/>
          <a:p>
            <a:fld id="{E5266E6E-3187-4C1D-BA6D-2ACAC749C432}" type="slidenum">
              <a:rPr lang="en-US" smtClean="0"/>
              <a:t>38</a:t>
            </a:fld>
            <a:endParaRPr lang="en-US"/>
          </a:p>
        </p:txBody>
      </p:sp>
    </p:spTree>
    <p:extLst>
      <p:ext uri="{BB962C8B-B14F-4D97-AF65-F5344CB8AC3E}">
        <p14:creationId xmlns:p14="http://schemas.microsoft.com/office/powerpoint/2010/main" val="406289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to the SPS dressed cavity</a:t>
            </a:r>
            <a:endParaRPr lang="en-US" dirty="0"/>
          </a:p>
        </p:txBody>
      </p:sp>
      <p:sp>
        <p:nvSpPr>
          <p:cNvPr id="3" name="Content Placeholder 2"/>
          <p:cNvSpPr>
            <a:spLocks noGrp="1"/>
          </p:cNvSpPr>
          <p:nvPr>
            <p:ph idx="1"/>
          </p:nvPr>
        </p:nvSpPr>
        <p:spPr>
          <a:xfrm>
            <a:off x="4397072" y="1592249"/>
            <a:ext cx="4476584" cy="4525963"/>
          </a:xfrm>
        </p:spPr>
        <p:txBody>
          <a:bodyPr/>
          <a:lstStyle/>
          <a:p>
            <a:pPr marL="0" indent="0">
              <a:buNone/>
            </a:pPr>
            <a:r>
              <a:rPr lang="en-US" sz="2400" dirty="0" smtClean="0"/>
              <a:t>The </a:t>
            </a:r>
            <a:r>
              <a:rPr lang="en-US" sz="2400" b="1" dirty="0" smtClean="0"/>
              <a:t>helium vessel </a:t>
            </a:r>
            <a:r>
              <a:rPr lang="en-US" sz="2400" dirty="0" smtClean="0"/>
              <a:t>as:</a:t>
            </a:r>
          </a:p>
          <a:p>
            <a:pPr marL="0" indent="0">
              <a:buNone/>
            </a:pPr>
            <a:r>
              <a:rPr lang="en-US" dirty="0" smtClean="0"/>
              <a:t> </a:t>
            </a:r>
          </a:p>
          <a:p>
            <a:pPr marL="914400" lvl="1" indent="-514350">
              <a:buAutoNum type="arabicParenR"/>
            </a:pPr>
            <a:r>
              <a:rPr lang="en-US" sz="2400" u="sng" dirty="0" smtClean="0"/>
              <a:t>helium container</a:t>
            </a:r>
          </a:p>
          <a:p>
            <a:pPr marL="914400" lvl="1" indent="-514350">
              <a:buAutoNum type="arabicParenR"/>
            </a:pPr>
            <a:endParaRPr lang="en-US" sz="2400" dirty="0" smtClean="0"/>
          </a:p>
          <a:p>
            <a:pPr marL="914400" lvl="1" indent="-514350">
              <a:buAutoNum type="arabicParenR"/>
            </a:pPr>
            <a:r>
              <a:rPr lang="en-US" sz="2400" dirty="0"/>
              <a:t>c</a:t>
            </a:r>
            <a:r>
              <a:rPr lang="en-US" sz="2400" dirty="0" smtClean="0"/>
              <a:t>avity </a:t>
            </a:r>
            <a:r>
              <a:rPr lang="en-US" sz="2400" u="sng" dirty="0" smtClean="0"/>
              <a:t>stiffener</a:t>
            </a:r>
          </a:p>
          <a:p>
            <a:pPr marL="914400" lvl="1" indent="-514350">
              <a:buAutoNum type="arabicParenR"/>
            </a:pPr>
            <a:endParaRPr lang="en-US" sz="2400" dirty="0" smtClean="0"/>
          </a:p>
          <a:p>
            <a:pPr marL="400050" lvl="1" indent="0">
              <a:buNone/>
            </a:pPr>
            <a:r>
              <a:rPr lang="en-US" sz="2400" dirty="0" smtClean="0"/>
              <a:t>3)  host for </a:t>
            </a:r>
            <a:r>
              <a:rPr lang="en-US" sz="2400" u="sng" dirty="0" smtClean="0"/>
              <a:t>tuning</a:t>
            </a:r>
            <a:r>
              <a:rPr lang="en-US" sz="2400" dirty="0" smtClean="0"/>
              <a:t> system</a:t>
            </a:r>
            <a:endParaRPr lang="en-US" sz="2400" dirty="0"/>
          </a:p>
        </p:txBody>
      </p:sp>
      <p:sp>
        <p:nvSpPr>
          <p:cNvPr id="4" name="Slide Number Placeholder 3"/>
          <p:cNvSpPr>
            <a:spLocks noGrp="1"/>
          </p:cNvSpPr>
          <p:nvPr>
            <p:ph type="sldNum" sz="quarter" idx="12"/>
          </p:nvPr>
        </p:nvSpPr>
        <p:spPr/>
        <p:txBody>
          <a:bodyPr/>
          <a:lstStyle/>
          <a:p>
            <a:fld id="{E5266E6E-3187-4C1D-BA6D-2ACAC749C432}" type="slidenum">
              <a:rPr lang="en-US" smtClean="0"/>
              <a:t>4</a:t>
            </a:fld>
            <a:endParaRPr lang="en-US"/>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723" b="98357" l="27363" r="73419"/>
                    </a14:imgEffect>
                  </a14:imgLayer>
                </a14:imgProps>
              </a:ext>
              <a:ext uri="{28A0092B-C50C-407E-A947-70E740481C1C}">
                <a14:useLocalDpi xmlns:a14="http://schemas.microsoft.com/office/drawing/2010/main" val="0"/>
              </a:ext>
            </a:extLst>
          </a:blip>
          <a:srcRect/>
          <a:stretch>
            <a:fillRect/>
          </a:stretch>
        </p:blipFill>
        <p:spPr bwMode="auto">
          <a:xfrm>
            <a:off x="-1214438" y="897643"/>
            <a:ext cx="7659687" cy="5303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58958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723" b="98357" l="27363" r="73419"/>
                    </a14:imgEffect>
                  </a14:imgLayer>
                </a14:imgProps>
              </a:ext>
              <a:ext uri="{28A0092B-C50C-407E-A947-70E740481C1C}">
                <a14:useLocalDpi xmlns:a14="http://schemas.microsoft.com/office/drawing/2010/main" val="0"/>
              </a:ext>
            </a:extLst>
          </a:blip>
          <a:srcRect/>
          <a:stretch>
            <a:fillRect/>
          </a:stretch>
        </p:blipFill>
        <p:spPr bwMode="auto">
          <a:xfrm>
            <a:off x="-1084569" y="1169918"/>
            <a:ext cx="7284664" cy="504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Rectangle 51"/>
          <p:cNvSpPr/>
          <p:nvPr/>
        </p:nvSpPr>
        <p:spPr>
          <a:xfrm>
            <a:off x="-87464" y="6239865"/>
            <a:ext cx="9358685" cy="725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6" name="Table 45"/>
          <p:cNvGraphicFramePr>
            <a:graphicFrameLocks noGrp="1"/>
          </p:cNvGraphicFramePr>
          <p:nvPr>
            <p:extLst>
              <p:ext uri="{D42A27DB-BD31-4B8C-83A1-F6EECF244321}">
                <p14:modId xmlns:p14="http://schemas.microsoft.com/office/powerpoint/2010/main" val="3008244151"/>
              </p:ext>
            </p:extLst>
          </p:nvPr>
        </p:nvGraphicFramePr>
        <p:xfrm>
          <a:off x="148363" y="1676477"/>
          <a:ext cx="2075455" cy="548640"/>
        </p:xfrm>
        <a:graphic>
          <a:graphicData uri="http://schemas.openxmlformats.org/drawingml/2006/table">
            <a:tbl>
              <a:tblPr bandRow="1">
                <a:tableStyleId>{5C22544A-7EE6-4342-B048-85BDC9FD1C3A}</a:tableStyleId>
              </a:tblPr>
              <a:tblGrid>
                <a:gridCol w="1153104"/>
                <a:gridCol w="922351"/>
              </a:tblGrid>
              <a:tr h="245533">
                <a:tc>
                  <a:txBody>
                    <a:bodyPr/>
                    <a:lstStyle/>
                    <a:p>
                      <a:r>
                        <a:rPr lang="en-US" sz="1200" i="1" dirty="0" smtClean="0">
                          <a:solidFill>
                            <a:schemeClr val="tx1"/>
                          </a:solidFill>
                          <a:latin typeface="Century Gothic" panose="020B0502020202020204" pitchFamily="34" charset="0"/>
                        </a:rPr>
                        <a:t>He capacity:</a:t>
                      </a:r>
                      <a:endParaRPr lang="en-US" sz="1200" i="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smtClean="0">
                          <a:solidFill>
                            <a:schemeClr val="tx1"/>
                          </a:solidFill>
                          <a:latin typeface="Century Gothic" panose="020B0502020202020204" pitchFamily="34" charset="0"/>
                        </a:rPr>
                        <a:t>38 liters*</a:t>
                      </a:r>
                      <a:endParaRPr lang="en-US" sz="1200"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45533">
                <a:tc>
                  <a:txBody>
                    <a:bodyPr/>
                    <a:lstStyle/>
                    <a:p>
                      <a:r>
                        <a:rPr lang="en-US" sz="1200" i="1" dirty="0" smtClean="0">
                          <a:solidFill>
                            <a:schemeClr val="tx1"/>
                          </a:solidFill>
                          <a:latin typeface="Century Gothic" panose="020B0502020202020204" pitchFamily="34" charset="0"/>
                        </a:rPr>
                        <a:t>Weight:</a:t>
                      </a:r>
                      <a:endParaRPr lang="en-US" sz="1200" i="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smtClean="0">
                          <a:solidFill>
                            <a:schemeClr val="tx1"/>
                          </a:solidFill>
                          <a:latin typeface="Century Gothic" panose="020B0502020202020204" pitchFamily="34" charset="0"/>
                        </a:rPr>
                        <a:t>96kg</a:t>
                      </a:r>
                      <a:endParaRPr lang="en-US" sz="1200"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grpSp>
        <p:nvGrpSpPr>
          <p:cNvPr id="30" name="Group 29"/>
          <p:cNvGrpSpPr/>
          <p:nvPr/>
        </p:nvGrpSpPr>
        <p:grpSpPr>
          <a:xfrm>
            <a:off x="522699" y="3674384"/>
            <a:ext cx="3522395" cy="2661645"/>
            <a:chOff x="639649" y="3650255"/>
            <a:chExt cx="3522395" cy="2661645"/>
          </a:xfrm>
        </p:grpSpPr>
        <p:cxnSp>
          <p:nvCxnSpPr>
            <p:cNvPr id="32" name="Straight Connector 31"/>
            <p:cNvCxnSpPr/>
            <p:nvPr/>
          </p:nvCxnSpPr>
          <p:spPr>
            <a:xfrm>
              <a:off x="1228445" y="5058078"/>
              <a:ext cx="0" cy="11458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378200" y="5166028"/>
              <a:ext cx="0" cy="11458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206500" y="6146800"/>
              <a:ext cx="2159000" cy="8890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rot="206107">
              <a:off x="1827691" y="5906319"/>
              <a:ext cx="943646" cy="307777"/>
            </a:xfrm>
            <a:prstGeom prst="rect">
              <a:avLst/>
            </a:prstGeom>
            <a:noFill/>
          </p:spPr>
          <p:txBody>
            <a:bodyPr wrap="square" rtlCol="0">
              <a:spAutoFit/>
            </a:bodyPr>
            <a:lstStyle/>
            <a:p>
              <a:r>
                <a:rPr lang="en-US" sz="1400" i="1" dirty="0" smtClean="0">
                  <a:latin typeface="Arial" panose="020B0604020202020204" pitchFamily="34" charset="0"/>
                  <a:cs typeface="Arial" panose="020B0604020202020204" pitchFamily="34" charset="0"/>
                </a:rPr>
                <a:t>660mm</a:t>
              </a:r>
              <a:endParaRPr lang="en-US" sz="1400" i="1" dirty="0">
                <a:latin typeface="Arial" panose="020B0604020202020204" pitchFamily="34" charset="0"/>
                <a:cs typeface="Arial" panose="020B0604020202020204" pitchFamily="34" charset="0"/>
              </a:endParaRPr>
            </a:p>
          </p:txBody>
        </p:sp>
        <p:cxnSp>
          <p:nvCxnSpPr>
            <p:cNvPr id="36" name="Straight Connector 35"/>
            <p:cNvCxnSpPr/>
            <p:nvPr/>
          </p:nvCxnSpPr>
          <p:spPr>
            <a:xfrm>
              <a:off x="3812794" y="4853483"/>
              <a:ext cx="349250" cy="349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403600" y="5232400"/>
              <a:ext cx="381000" cy="400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752850" y="5176978"/>
              <a:ext cx="358199" cy="41737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rot="18654417">
              <a:off x="3406295" y="5062224"/>
              <a:ext cx="943648" cy="307777"/>
            </a:xfrm>
            <a:prstGeom prst="rect">
              <a:avLst/>
            </a:prstGeom>
            <a:noFill/>
          </p:spPr>
          <p:txBody>
            <a:bodyPr wrap="square" rtlCol="0">
              <a:spAutoFit/>
            </a:bodyPr>
            <a:lstStyle/>
            <a:p>
              <a:r>
                <a:rPr lang="en-US" sz="1400" i="1" dirty="0" smtClean="0">
                  <a:latin typeface="Arial" panose="020B0604020202020204" pitchFamily="34" charset="0"/>
                  <a:cs typeface="Arial" panose="020B0604020202020204" pitchFamily="34" charset="0"/>
                </a:rPr>
                <a:t>470mm</a:t>
              </a:r>
              <a:endParaRPr lang="en-US" sz="1400" i="1" dirty="0">
                <a:latin typeface="Arial" panose="020B0604020202020204" pitchFamily="34" charset="0"/>
                <a:cs typeface="Arial" panose="020B0604020202020204" pitchFamily="34" charset="0"/>
              </a:endParaRPr>
            </a:p>
          </p:txBody>
        </p:sp>
        <p:cxnSp>
          <p:nvCxnSpPr>
            <p:cNvPr id="40" name="Straight Connector 39"/>
            <p:cNvCxnSpPr/>
            <p:nvPr/>
          </p:nvCxnSpPr>
          <p:spPr>
            <a:xfrm flipV="1">
              <a:off x="831850" y="5122459"/>
              <a:ext cx="452683" cy="19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31850" y="3650255"/>
              <a:ext cx="429665" cy="73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914400" y="3661078"/>
              <a:ext cx="12700" cy="145067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16200000">
              <a:off x="341838" y="4136011"/>
              <a:ext cx="903399" cy="307777"/>
            </a:xfrm>
            <a:prstGeom prst="rect">
              <a:avLst/>
            </a:prstGeom>
            <a:noFill/>
          </p:spPr>
          <p:txBody>
            <a:bodyPr wrap="square" rtlCol="0">
              <a:spAutoFit/>
            </a:bodyPr>
            <a:lstStyle/>
            <a:p>
              <a:r>
                <a:rPr lang="en-US" sz="1400" i="1" dirty="0" smtClean="0">
                  <a:latin typeface="Arial" panose="020B0604020202020204" pitchFamily="34" charset="0"/>
                  <a:cs typeface="Arial" panose="020B0604020202020204" pitchFamily="34" charset="0"/>
                </a:rPr>
                <a:t>390mm</a:t>
              </a:r>
              <a:endParaRPr lang="en-US" sz="1400" i="1" dirty="0">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p:txBody>
          <a:bodyPr/>
          <a:lstStyle/>
          <a:p>
            <a:r>
              <a:rPr lang="en-US" dirty="0" smtClean="0"/>
              <a:t>The helium vessel concept</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5</a:t>
            </a:fld>
            <a:endParaRPr lang="en-US"/>
          </a:p>
        </p:txBody>
      </p:sp>
      <p:sp>
        <p:nvSpPr>
          <p:cNvPr id="29" name="TextBox 28"/>
          <p:cNvSpPr txBox="1"/>
          <p:nvPr/>
        </p:nvSpPr>
        <p:spPr>
          <a:xfrm>
            <a:off x="2751159" y="1081382"/>
            <a:ext cx="3068469" cy="461665"/>
          </a:xfrm>
          <a:prstGeom prst="rect">
            <a:avLst/>
          </a:prstGeom>
          <a:noFill/>
        </p:spPr>
        <p:txBody>
          <a:bodyPr wrap="none" rtlCol="0">
            <a:spAutoFit/>
          </a:bodyPr>
          <a:lstStyle/>
          <a:p>
            <a:r>
              <a:rPr lang="en-US" dirty="0" smtClean="0">
                <a:solidFill>
                  <a:srgbClr val="FF0000"/>
                </a:solidFill>
                <a:latin typeface="Century Gothic" panose="020B0502020202020204" pitchFamily="34" charset="0"/>
              </a:rPr>
              <a:t>1) </a:t>
            </a:r>
            <a:r>
              <a:rPr lang="en-US" u="sng" dirty="0">
                <a:solidFill>
                  <a:srgbClr val="FF0000"/>
                </a:solidFill>
                <a:latin typeface="Century Gothic" panose="020B0502020202020204" pitchFamily="34" charset="0"/>
              </a:rPr>
              <a:t>h</a:t>
            </a:r>
            <a:r>
              <a:rPr lang="en-US" u="sng" dirty="0" smtClean="0">
                <a:solidFill>
                  <a:srgbClr val="FF0000"/>
                </a:solidFill>
                <a:latin typeface="Century Gothic" panose="020B0502020202020204" pitchFamily="34" charset="0"/>
              </a:rPr>
              <a:t>elium container</a:t>
            </a:r>
            <a:endParaRPr lang="en-US" u="sng" dirty="0">
              <a:solidFill>
                <a:srgbClr val="FF0000"/>
              </a:solidFill>
              <a:latin typeface="Century Gothic" panose="020B0502020202020204" pitchFamily="34" charset="0"/>
            </a:endParaRPr>
          </a:p>
        </p:txBody>
      </p:sp>
      <p:grpSp>
        <p:nvGrpSpPr>
          <p:cNvPr id="54" name="Group 53"/>
          <p:cNvGrpSpPr/>
          <p:nvPr/>
        </p:nvGrpSpPr>
        <p:grpSpPr>
          <a:xfrm>
            <a:off x="9295082" y="1750170"/>
            <a:ext cx="4938339" cy="4444093"/>
            <a:chOff x="63617" y="1591144"/>
            <a:chExt cx="4938339" cy="4444093"/>
          </a:xfrm>
        </p:grpSpPr>
        <p:sp>
          <p:nvSpPr>
            <p:cNvPr id="15" name="TextBox 7"/>
            <p:cNvSpPr txBox="1"/>
            <p:nvPr/>
          </p:nvSpPr>
          <p:spPr>
            <a:xfrm>
              <a:off x="291032" y="2781527"/>
              <a:ext cx="416642" cy="261610"/>
            </a:xfrm>
            <a:prstGeom prst="rect">
              <a:avLst/>
            </a:prstGeom>
            <a:solidFill>
              <a:schemeClr val="bg1">
                <a:alpha val="54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i="1" dirty="0" smtClean="0">
                  <a:latin typeface="Arial" panose="020B0604020202020204" pitchFamily="34" charset="0"/>
                  <a:cs typeface="Arial" panose="020B0604020202020204" pitchFamily="34" charset="0"/>
                </a:rPr>
                <a:t>PU</a:t>
              </a:r>
              <a:endParaRPr lang="en-US" sz="1100" i="1" dirty="0">
                <a:latin typeface="Arial" panose="020B0604020202020204" pitchFamily="34" charset="0"/>
                <a:cs typeface="Arial" panose="020B0604020202020204" pitchFamily="34" charset="0"/>
              </a:endParaRPr>
            </a:p>
          </p:txBody>
        </p:sp>
        <p:grpSp>
          <p:nvGrpSpPr>
            <p:cNvPr id="16" name="Group 15"/>
            <p:cNvGrpSpPr/>
            <p:nvPr/>
          </p:nvGrpSpPr>
          <p:grpSpPr>
            <a:xfrm>
              <a:off x="63617" y="1591144"/>
              <a:ext cx="4938339" cy="4444093"/>
              <a:chOff x="382988" y="1676400"/>
              <a:chExt cx="4938339" cy="4444093"/>
            </a:xfrm>
          </p:grpSpPr>
          <p:pic>
            <p:nvPicPr>
              <p:cNvPr id="17" name="Picture 2" descr="G:\Services\MechanicalCAD\Catia\Leuxe\CRAB Cavities\3D views Perso\CRAB Cavity Tuning - 0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16" b="8094"/>
              <a:stretch/>
            </p:blipFill>
            <p:spPr bwMode="auto">
              <a:xfrm>
                <a:off x="681609" y="1676400"/>
                <a:ext cx="3966591" cy="444409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7"/>
              <p:cNvSpPr txBox="1"/>
              <p:nvPr/>
            </p:nvSpPr>
            <p:spPr>
              <a:xfrm>
                <a:off x="1388690" y="2324100"/>
                <a:ext cx="68140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i="1" dirty="0" err="1" smtClean="0">
                    <a:latin typeface="Arial" panose="020B0604020202020204" pitchFamily="34" charset="0"/>
                    <a:cs typeface="Arial" panose="020B0604020202020204" pitchFamily="34" charset="0"/>
                  </a:rPr>
                  <a:t>Cryo</a:t>
                </a:r>
                <a:r>
                  <a:rPr lang="en-US" sz="1200" i="1" dirty="0" smtClean="0">
                    <a:latin typeface="Arial" panose="020B0604020202020204" pitchFamily="34" charset="0"/>
                    <a:cs typeface="Arial" panose="020B0604020202020204" pitchFamily="34" charset="0"/>
                  </a:rPr>
                  <a:t> </a:t>
                </a:r>
              </a:p>
              <a:p>
                <a:pPr algn="r"/>
                <a:r>
                  <a:rPr lang="en-US" sz="1200" i="1" dirty="0" smtClean="0">
                    <a:latin typeface="Arial" panose="020B0604020202020204" pitchFamily="34" charset="0"/>
                    <a:cs typeface="Arial" panose="020B0604020202020204" pitchFamily="34" charset="0"/>
                  </a:rPr>
                  <a:t>jumper</a:t>
                </a:r>
                <a:endParaRPr lang="en-US" sz="1200" i="1" dirty="0">
                  <a:latin typeface="Arial" panose="020B0604020202020204" pitchFamily="34" charset="0"/>
                  <a:cs typeface="Arial" panose="020B0604020202020204" pitchFamily="34" charset="0"/>
                </a:endParaRPr>
              </a:p>
            </p:txBody>
          </p:sp>
          <p:sp>
            <p:nvSpPr>
              <p:cNvPr id="19" name="TextBox 7"/>
              <p:cNvSpPr txBox="1"/>
              <p:nvPr/>
            </p:nvSpPr>
            <p:spPr>
              <a:xfrm>
                <a:off x="2392673" y="5830792"/>
                <a:ext cx="1364284"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smtClean="0">
                    <a:latin typeface="Arial" panose="020B0604020202020204" pitchFamily="34" charset="0"/>
                    <a:cs typeface="Arial" panose="020B0604020202020204" pitchFamily="34" charset="0"/>
                  </a:rPr>
                  <a:t>Tuner + stiffening</a:t>
                </a:r>
                <a:endParaRPr lang="en-US" sz="1200" i="1" dirty="0">
                  <a:latin typeface="Arial" panose="020B0604020202020204" pitchFamily="34" charset="0"/>
                  <a:cs typeface="Arial" panose="020B0604020202020204" pitchFamily="34" charset="0"/>
                </a:endParaRPr>
              </a:p>
            </p:txBody>
          </p:sp>
          <p:cxnSp>
            <p:nvCxnSpPr>
              <p:cNvPr id="20" name="Straight Arrow Connector 19"/>
              <p:cNvCxnSpPr/>
              <p:nvPr/>
            </p:nvCxnSpPr>
            <p:spPr>
              <a:xfrm flipH="1">
                <a:off x="3372678" y="2550160"/>
                <a:ext cx="548640" cy="8269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189040" y="3321437"/>
                <a:ext cx="201405" cy="11743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7"/>
              <p:cNvSpPr txBox="1"/>
              <p:nvPr/>
            </p:nvSpPr>
            <p:spPr>
              <a:xfrm>
                <a:off x="3259066" y="2866445"/>
                <a:ext cx="206226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i="1" dirty="0" smtClean="0">
                    <a:latin typeface="Arial" panose="020B0604020202020204" pitchFamily="34" charset="0"/>
                    <a:cs typeface="Arial" panose="020B0604020202020204" pitchFamily="34" charset="0"/>
                  </a:rPr>
                  <a:t>Adjacent beam pipe through the vessel</a:t>
                </a:r>
                <a:endParaRPr lang="en-US" sz="1200" i="1" dirty="0">
                  <a:latin typeface="Arial" panose="020B0604020202020204" pitchFamily="34" charset="0"/>
                  <a:cs typeface="Arial" panose="020B0604020202020204" pitchFamily="34" charset="0"/>
                </a:endParaRPr>
              </a:p>
            </p:txBody>
          </p:sp>
          <p:cxnSp>
            <p:nvCxnSpPr>
              <p:cNvPr id="23" name="Straight Arrow Connector 22"/>
              <p:cNvCxnSpPr/>
              <p:nvPr/>
            </p:nvCxnSpPr>
            <p:spPr>
              <a:xfrm flipH="1" flipV="1">
                <a:off x="382988" y="4045006"/>
                <a:ext cx="4300196" cy="1144886"/>
              </a:xfrm>
              <a:prstGeom prst="straightConnector1">
                <a:avLst/>
              </a:prstGeom>
              <a:ln w="28575">
                <a:solidFill>
                  <a:srgbClr val="FF9966"/>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4" name="TextBox 16"/>
              <p:cNvSpPr txBox="1"/>
              <p:nvPr/>
            </p:nvSpPr>
            <p:spPr>
              <a:xfrm rot="934918">
                <a:off x="4247349" y="4883400"/>
                <a:ext cx="63190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solidFill>
                      <a:srgbClr val="FF9966"/>
                    </a:solidFill>
                    <a:latin typeface="Arial" panose="020B0604020202020204" pitchFamily="34" charset="0"/>
                    <a:cs typeface="Arial" panose="020B0604020202020204" pitchFamily="34" charset="0"/>
                  </a:rPr>
                  <a:t>beam</a:t>
                </a:r>
                <a:endParaRPr lang="en-US" sz="1400" i="1" dirty="0">
                  <a:solidFill>
                    <a:srgbClr val="FF9966"/>
                  </a:solidFill>
                  <a:latin typeface="Arial" panose="020B0604020202020204" pitchFamily="34" charset="0"/>
                  <a:cs typeface="Arial" panose="020B0604020202020204" pitchFamily="34" charset="0"/>
                </a:endParaRPr>
              </a:p>
            </p:txBody>
          </p:sp>
          <p:sp>
            <p:nvSpPr>
              <p:cNvPr id="25" name="TextBox 7"/>
              <p:cNvSpPr txBox="1"/>
              <p:nvPr/>
            </p:nvSpPr>
            <p:spPr>
              <a:xfrm>
                <a:off x="3350840" y="3505200"/>
                <a:ext cx="587262" cy="307777"/>
              </a:xfrm>
              <a:prstGeom prst="rect">
                <a:avLst/>
              </a:prstGeom>
              <a:solidFill>
                <a:schemeClr val="bg1">
                  <a:alpha val="54000"/>
                </a:schemeClr>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latin typeface="Arial" panose="020B0604020202020204" pitchFamily="34" charset="0"/>
                    <a:cs typeface="Arial" panose="020B0604020202020204" pitchFamily="34" charset="0"/>
                  </a:rPr>
                  <a:t>FPC</a:t>
                </a:r>
                <a:endParaRPr lang="en-US" sz="1400" i="1" dirty="0">
                  <a:latin typeface="Arial" panose="020B0604020202020204" pitchFamily="34" charset="0"/>
                  <a:cs typeface="Arial" panose="020B0604020202020204" pitchFamily="34" charset="0"/>
                </a:endParaRPr>
              </a:p>
            </p:txBody>
          </p:sp>
          <p:sp>
            <p:nvSpPr>
              <p:cNvPr id="26" name="TextBox 7"/>
              <p:cNvSpPr txBox="1"/>
              <p:nvPr/>
            </p:nvSpPr>
            <p:spPr>
              <a:xfrm>
                <a:off x="1369640" y="2968823"/>
                <a:ext cx="647049" cy="307777"/>
              </a:xfrm>
              <a:prstGeom prst="rect">
                <a:avLst/>
              </a:prstGeom>
              <a:solidFill>
                <a:schemeClr val="bg1">
                  <a:alpha val="38000"/>
                </a:schemeClr>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latin typeface="Arial" panose="020B0604020202020204" pitchFamily="34" charset="0"/>
                    <a:cs typeface="Arial" panose="020B0604020202020204" pitchFamily="34" charset="0"/>
                  </a:rPr>
                  <a:t>HOM</a:t>
                </a:r>
                <a:endParaRPr lang="en-US" sz="1400" i="1" dirty="0">
                  <a:latin typeface="Arial" panose="020B0604020202020204" pitchFamily="34" charset="0"/>
                  <a:cs typeface="Arial" panose="020B0604020202020204" pitchFamily="34" charset="0"/>
                </a:endParaRPr>
              </a:p>
            </p:txBody>
          </p:sp>
          <p:sp>
            <p:nvSpPr>
              <p:cNvPr id="27" name="TextBox 7"/>
              <p:cNvSpPr txBox="1"/>
              <p:nvPr/>
            </p:nvSpPr>
            <p:spPr>
              <a:xfrm>
                <a:off x="1408391" y="5105400"/>
                <a:ext cx="647049" cy="307777"/>
              </a:xfrm>
              <a:prstGeom prst="rect">
                <a:avLst/>
              </a:prstGeom>
              <a:solidFill>
                <a:schemeClr val="bg1">
                  <a:alpha val="40000"/>
                </a:schemeClr>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latin typeface="Arial" panose="020B0604020202020204" pitchFamily="34" charset="0"/>
                    <a:cs typeface="Arial" panose="020B0604020202020204" pitchFamily="34" charset="0"/>
                  </a:rPr>
                  <a:t>HOM</a:t>
                </a:r>
                <a:endParaRPr lang="en-US" sz="1400" i="1" dirty="0">
                  <a:latin typeface="Arial" panose="020B0604020202020204" pitchFamily="34" charset="0"/>
                  <a:cs typeface="Arial" panose="020B0604020202020204" pitchFamily="34" charset="0"/>
                </a:endParaRPr>
              </a:p>
            </p:txBody>
          </p:sp>
        </p:grpSp>
        <p:sp>
          <p:nvSpPr>
            <p:cNvPr id="28" name="TextBox 7"/>
            <p:cNvSpPr txBox="1"/>
            <p:nvPr/>
          </p:nvSpPr>
          <p:spPr>
            <a:xfrm>
              <a:off x="3299302" y="2027635"/>
              <a:ext cx="1454244"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i="1" dirty="0" smtClean="0">
                  <a:latin typeface="Arial" panose="020B0604020202020204" pitchFamily="34" charset="0"/>
                  <a:cs typeface="Arial" panose="020B0604020202020204" pitchFamily="34" charset="0"/>
                </a:rPr>
                <a:t>Ribs for additional </a:t>
              </a:r>
            </a:p>
            <a:p>
              <a:pPr algn="r"/>
              <a:r>
                <a:rPr lang="en-US" sz="1200" i="1" dirty="0">
                  <a:latin typeface="Arial" panose="020B0604020202020204" pitchFamily="34" charset="0"/>
                  <a:cs typeface="Arial" panose="020B0604020202020204" pitchFamily="34" charset="0"/>
                </a:rPr>
                <a:t>v</a:t>
              </a:r>
              <a:r>
                <a:rPr lang="en-US" sz="1200" i="1" dirty="0" smtClean="0">
                  <a:latin typeface="Arial" panose="020B0604020202020204" pitchFamily="34" charset="0"/>
                  <a:cs typeface="Arial" panose="020B0604020202020204" pitchFamily="34" charset="0"/>
                </a:rPr>
                <a:t>essel stiffening</a:t>
              </a:r>
              <a:endParaRPr lang="en-US" sz="1200" i="1" dirty="0">
                <a:latin typeface="Arial" panose="020B0604020202020204" pitchFamily="34" charset="0"/>
                <a:cs typeface="Arial" panose="020B0604020202020204" pitchFamily="34" charset="0"/>
              </a:endParaRPr>
            </a:p>
          </p:txBody>
        </p:sp>
        <p:cxnSp>
          <p:nvCxnSpPr>
            <p:cNvPr id="48" name="Straight Arrow Connector 47"/>
            <p:cNvCxnSpPr/>
            <p:nvPr/>
          </p:nvCxnSpPr>
          <p:spPr>
            <a:xfrm flipH="1">
              <a:off x="2592132" y="2466229"/>
              <a:ext cx="995238" cy="69043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3" name="TextBox 7"/>
          <p:cNvSpPr txBox="1"/>
          <p:nvPr/>
        </p:nvSpPr>
        <p:spPr>
          <a:xfrm>
            <a:off x="9912103" y="1095850"/>
            <a:ext cx="416642" cy="261610"/>
          </a:xfrm>
          <a:prstGeom prst="rect">
            <a:avLst/>
          </a:prstGeom>
          <a:solidFill>
            <a:schemeClr val="bg1">
              <a:alpha val="54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i="1" dirty="0" smtClean="0">
                <a:latin typeface="Arial" panose="020B0604020202020204" pitchFamily="34" charset="0"/>
                <a:cs typeface="Arial" panose="020B0604020202020204" pitchFamily="34" charset="0"/>
              </a:rPr>
              <a:t>PU</a:t>
            </a:r>
            <a:endParaRPr lang="en-US" sz="1100" i="1" dirty="0">
              <a:latin typeface="Arial" panose="020B0604020202020204" pitchFamily="34" charset="0"/>
              <a:cs typeface="Arial" panose="020B0604020202020204" pitchFamily="34" charset="0"/>
            </a:endParaRPr>
          </a:p>
        </p:txBody>
      </p:sp>
      <p:pic>
        <p:nvPicPr>
          <p:cNvPr id="4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6211" y="5473355"/>
            <a:ext cx="1967789" cy="1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488" b="94166" l="25997" r="75557"/>
                    </a14:imgEffect>
                  </a14:imgLayer>
                </a14:imgProps>
              </a:ext>
              <a:ext uri="{28A0092B-C50C-407E-A947-70E740481C1C}">
                <a14:useLocalDpi xmlns:a14="http://schemas.microsoft.com/office/drawing/2010/main" val="0"/>
              </a:ext>
            </a:extLst>
          </a:blip>
          <a:srcRect/>
          <a:stretch>
            <a:fillRect/>
          </a:stretch>
        </p:blipFill>
        <p:spPr bwMode="auto">
          <a:xfrm>
            <a:off x="2318770" y="1156723"/>
            <a:ext cx="7925368" cy="548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TextBox 57"/>
          <p:cNvSpPr txBox="1"/>
          <p:nvPr/>
        </p:nvSpPr>
        <p:spPr>
          <a:xfrm>
            <a:off x="4809136" y="6522479"/>
            <a:ext cx="2509020" cy="276999"/>
          </a:xfrm>
          <a:prstGeom prst="rect">
            <a:avLst/>
          </a:prstGeom>
          <a:noFill/>
        </p:spPr>
        <p:txBody>
          <a:bodyPr wrap="none" rtlCol="0">
            <a:spAutoFit/>
          </a:bodyPr>
          <a:lstStyle/>
          <a:p>
            <a:r>
              <a:rPr lang="en-US" sz="1200" dirty="0" smtClean="0">
                <a:solidFill>
                  <a:srgbClr val="FF0000"/>
                </a:solidFill>
                <a:latin typeface="Century Gothic" panose="020B0502020202020204" pitchFamily="34" charset="0"/>
              </a:rPr>
              <a:t>Integration into </a:t>
            </a:r>
            <a:r>
              <a:rPr lang="en-US" sz="1200" dirty="0" err="1" smtClean="0">
                <a:solidFill>
                  <a:srgbClr val="FF0000"/>
                </a:solidFill>
                <a:latin typeface="Century Gothic" panose="020B0502020202020204" pitchFamily="34" charset="0"/>
              </a:rPr>
              <a:t>cryomodule</a:t>
            </a:r>
            <a:r>
              <a:rPr lang="en-US" sz="1200" dirty="0" smtClean="0">
                <a:solidFill>
                  <a:srgbClr val="FF0000"/>
                </a:solidFill>
                <a:latin typeface="Century Gothic" panose="020B0502020202020204" pitchFamily="34" charset="0"/>
              </a:rPr>
              <a:t> </a:t>
            </a:r>
            <a:r>
              <a:rPr lang="en-US" sz="1200" dirty="0" smtClean="0">
                <a:solidFill>
                  <a:srgbClr val="FF0000"/>
                </a:solidFill>
                <a:latin typeface="Century Gothic" panose="020B0502020202020204" pitchFamily="34" charset="0"/>
                <a:sym typeface="Wingdings" panose="05000000000000000000" pitchFamily="2" charset="2"/>
              </a:rPr>
              <a:t></a:t>
            </a:r>
            <a:endParaRPr lang="en-US" sz="1200"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5530345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723" b="98357" l="27363" r="73419"/>
                    </a14:imgEffect>
                  </a14:imgLayer>
                </a14:imgProps>
              </a:ext>
              <a:ext uri="{28A0092B-C50C-407E-A947-70E740481C1C}">
                <a14:useLocalDpi xmlns:a14="http://schemas.microsoft.com/office/drawing/2010/main" val="0"/>
              </a:ext>
            </a:extLst>
          </a:blip>
          <a:srcRect/>
          <a:stretch>
            <a:fillRect/>
          </a:stretch>
        </p:blipFill>
        <p:spPr bwMode="auto">
          <a:xfrm>
            <a:off x="-1084569" y="1169918"/>
            <a:ext cx="7284664" cy="504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488" b="94166" l="25997" r="75557"/>
                    </a14:imgEffect>
                  </a14:imgLayer>
                </a14:imgProps>
              </a:ext>
              <a:ext uri="{28A0092B-C50C-407E-A947-70E740481C1C}">
                <a14:useLocalDpi xmlns:a14="http://schemas.microsoft.com/office/drawing/2010/main" val="0"/>
              </a:ext>
            </a:extLst>
          </a:blip>
          <a:srcRect/>
          <a:stretch>
            <a:fillRect/>
          </a:stretch>
        </p:blipFill>
        <p:spPr bwMode="auto">
          <a:xfrm>
            <a:off x="2318770" y="1156723"/>
            <a:ext cx="7925368" cy="548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7464" y="6186115"/>
            <a:ext cx="9358685" cy="779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helium vessel concept</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6</a:t>
            </a:fld>
            <a:endParaRPr lang="en-US"/>
          </a:p>
        </p:txBody>
      </p:sp>
      <p:sp>
        <p:nvSpPr>
          <p:cNvPr id="29" name="TextBox 28"/>
          <p:cNvSpPr txBox="1"/>
          <p:nvPr/>
        </p:nvSpPr>
        <p:spPr>
          <a:xfrm>
            <a:off x="2751159" y="1081382"/>
            <a:ext cx="3068469" cy="461665"/>
          </a:xfrm>
          <a:prstGeom prst="rect">
            <a:avLst/>
          </a:prstGeom>
          <a:noFill/>
        </p:spPr>
        <p:txBody>
          <a:bodyPr wrap="none" rtlCol="0">
            <a:spAutoFit/>
          </a:bodyPr>
          <a:lstStyle/>
          <a:p>
            <a:r>
              <a:rPr lang="en-US" dirty="0" smtClean="0">
                <a:solidFill>
                  <a:srgbClr val="FF0000"/>
                </a:solidFill>
                <a:latin typeface="Century Gothic" panose="020B0502020202020204" pitchFamily="34" charset="0"/>
              </a:rPr>
              <a:t>1) </a:t>
            </a:r>
            <a:r>
              <a:rPr lang="en-US" u="sng" dirty="0">
                <a:solidFill>
                  <a:srgbClr val="FF0000"/>
                </a:solidFill>
                <a:latin typeface="Century Gothic" panose="020B0502020202020204" pitchFamily="34" charset="0"/>
              </a:rPr>
              <a:t>h</a:t>
            </a:r>
            <a:r>
              <a:rPr lang="en-US" u="sng" dirty="0" smtClean="0">
                <a:solidFill>
                  <a:srgbClr val="FF0000"/>
                </a:solidFill>
                <a:latin typeface="Century Gothic" panose="020B0502020202020204" pitchFamily="34" charset="0"/>
              </a:rPr>
              <a:t>elium container</a:t>
            </a:r>
            <a:endParaRPr lang="en-US" u="sng" dirty="0">
              <a:solidFill>
                <a:srgbClr val="FF0000"/>
              </a:solidFill>
              <a:latin typeface="Century Gothic" panose="020B0502020202020204" pitchFamily="34" charset="0"/>
            </a:endParaRPr>
          </a:p>
        </p:txBody>
      </p:sp>
      <p:grpSp>
        <p:nvGrpSpPr>
          <p:cNvPr id="54" name="Group 53"/>
          <p:cNvGrpSpPr/>
          <p:nvPr/>
        </p:nvGrpSpPr>
        <p:grpSpPr>
          <a:xfrm>
            <a:off x="950356" y="1752469"/>
            <a:ext cx="8193644" cy="4168315"/>
            <a:chOff x="-3224074" y="1641150"/>
            <a:chExt cx="8193644" cy="4168315"/>
          </a:xfrm>
        </p:grpSpPr>
        <p:grpSp>
          <p:nvGrpSpPr>
            <p:cNvPr id="16" name="Group 15"/>
            <p:cNvGrpSpPr/>
            <p:nvPr/>
          </p:nvGrpSpPr>
          <p:grpSpPr>
            <a:xfrm>
              <a:off x="-3224074" y="1641150"/>
              <a:ext cx="8193644" cy="4168315"/>
              <a:chOff x="-2904703" y="1726406"/>
              <a:chExt cx="8193644" cy="4168315"/>
            </a:xfrm>
          </p:grpSpPr>
          <p:sp>
            <p:nvSpPr>
              <p:cNvPr id="18" name="TextBox 7"/>
              <p:cNvSpPr txBox="1"/>
              <p:nvPr/>
            </p:nvSpPr>
            <p:spPr>
              <a:xfrm>
                <a:off x="-2904703" y="2138363"/>
                <a:ext cx="68140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i="1" dirty="0" err="1" smtClean="0">
                    <a:latin typeface="Arial" panose="020B0604020202020204" pitchFamily="34" charset="0"/>
                    <a:cs typeface="Arial" panose="020B0604020202020204" pitchFamily="34" charset="0"/>
                  </a:rPr>
                  <a:t>Cryo</a:t>
                </a:r>
                <a:r>
                  <a:rPr lang="en-US" sz="1200" i="1" dirty="0" smtClean="0">
                    <a:latin typeface="Arial" panose="020B0604020202020204" pitchFamily="34" charset="0"/>
                    <a:cs typeface="Arial" panose="020B0604020202020204" pitchFamily="34" charset="0"/>
                  </a:rPr>
                  <a:t> </a:t>
                </a:r>
              </a:p>
              <a:p>
                <a:pPr algn="r"/>
                <a:r>
                  <a:rPr lang="en-US" sz="1200" i="1" dirty="0" smtClean="0">
                    <a:latin typeface="Arial" panose="020B0604020202020204" pitchFamily="34" charset="0"/>
                    <a:cs typeface="Arial" panose="020B0604020202020204" pitchFamily="34" charset="0"/>
                  </a:rPr>
                  <a:t>jumper</a:t>
                </a:r>
                <a:endParaRPr lang="en-US" sz="1200" i="1" dirty="0">
                  <a:latin typeface="Arial" panose="020B0604020202020204" pitchFamily="34" charset="0"/>
                  <a:cs typeface="Arial" panose="020B0604020202020204" pitchFamily="34" charset="0"/>
                </a:endParaRPr>
              </a:p>
            </p:txBody>
          </p:sp>
          <p:sp>
            <p:nvSpPr>
              <p:cNvPr id="19" name="TextBox 7"/>
              <p:cNvSpPr txBox="1"/>
              <p:nvPr/>
            </p:nvSpPr>
            <p:spPr>
              <a:xfrm>
                <a:off x="2894972" y="5617722"/>
                <a:ext cx="1364284"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smtClean="0">
                    <a:latin typeface="Arial" panose="020B0604020202020204" pitchFamily="34" charset="0"/>
                    <a:cs typeface="Arial" panose="020B0604020202020204" pitchFamily="34" charset="0"/>
                  </a:rPr>
                  <a:t>Tuner + stiffening</a:t>
                </a:r>
                <a:endParaRPr lang="en-US" sz="1200" i="1" dirty="0">
                  <a:latin typeface="Arial" panose="020B0604020202020204" pitchFamily="34" charset="0"/>
                  <a:cs typeface="Arial" panose="020B0604020202020204" pitchFamily="34" charset="0"/>
                </a:endParaRPr>
              </a:p>
            </p:txBody>
          </p:sp>
          <p:cxnSp>
            <p:nvCxnSpPr>
              <p:cNvPr id="20" name="Straight Arrow Connector 19"/>
              <p:cNvCxnSpPr/>
              <p:nvPr/>
            </p:nvCxnSpPr>
            <p:spPr>
              <a:xfrm flipH="1" flipV="1">
                <a:off x="-734979" y="5005871"/>
                <a:ext cx="558951" cy="38302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331554" y="3903000"/>
                <a:ext cx="578643" cy="3429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7"/>
              <p:cNvSpPr txBox="1"/>
              <p:nvPr/>
            </p:nvSpPr>
            <p:spPr>
              <a:xfrm>
                <a:off x="3226680" y="3659401"/>
                <a:ext cx="206226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i="1" dirty="0" smtClean="0">
                    <a:latin typeface="Arial" panose="020B0604020202020204" pitchFamily="34" charset="0"/>
                    <a:cs typeface="Arial" panose="020B0604020202020204" pitchFamily="34" charset="0"/>
                  </a:rPr>
                  <a:t>Adjacent beam pipe through the vessel</a:t>
                </a:r>
                <a:endParaRPr lang="en-US" sz="1200" i="1" dirty="0">
                  <a:latin typeface="Arial" panose="020B0604020202020204" pitchFamily="34" charset="0"/>
                  <a:cs typeface="Arial" panose="020B0604020202020204" pitchFamily="34" charset="0"/>
                </a:endParaRPr>
              </a:p>
            </p:txBody>
          </p:sp>
          <p:cxnSp>
            <p:nvCxnSpPr>
              <p:cNvPr id="23" name="Straight Arrow Connector 22"/>
              <p:cNvCxnSpPr/>
              <p:nvPr/>
            </p:nvCxnSpPr>
            <p:spPr>
              <a:xfrm flipH="1" flipV="1">
                <a:off x="395472" y="4424494"/>
                <a:ext cx="4107657" cy="221456"/>
              </a:xfrm>
              <a:prstGeom prst="straightConnector1">
                <a:avLst/>
              </a:prstGeom>
              <a:ln w="28575">
                <a:solidFill>
                  <a:srgbClr val="FF9966"/>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4" name="TextBox 16"/>
              <p:cNvSpPr txBox="1"/>
              <p:nvPr/>
            </p:nvSpPr>
            <p:spPr>
              <a:xfrm rot="232935">
                <a:off x="3883018" y="4333329"/>
                <a:ext cx="63190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solidFill>
                      <a:srgbClr val="FF9966"/>
                    </a:solidFill>
                    <a:latin typeface="Arial" panose="020B0604020202020204" pitchFamily="34" charset="0"/>
                    <a:cs typeface="Arial" panose="020B0604020202020204" pitchFamily="34" charset="0"/>
                  </a:rPr>
                  <a:t>beam</a:t>
                </a:r>
                <a:endParaRPr lang="en-US" sz="1400" i="1" dirty="0">
                  <a:solidFill>
                    <a:srgbClr val="FF9966"/>
                  </a:solidFill>
                  <a:latin typeface="Arial" panose="020B0604020202020204" pitchFamily="34" charset="0"/>
                  <a:cs typeface="Arial" panose="020B0604020202020204" pitchFamily="34" charset="0"/>
                </a:endParaRPr>
              </a:p>
            </p:txBody>
          </p:sp>
          <p:sp>
            <p:nvSpPr>
              <p:cNvPr id="25" name="TextBox 7"/>
              <p:cNvSpPr txBox="1"/>
              <p:nvPr/>
            </p:nvSpPr>
            <p:spPr>
              <a:xfrm>
                <a:off x="3465140" y="1726406"/>
                <a:ext cx="587262" cy="307777"/>
              </a:xfrm>
              <a:prstGeom prst="rect">
                <a:avLst/>
              </a:prstGeom>
              <a:solidFill>
                <a:schemeClr val="bg1">
                  <a:alpha val="54000"/>
                </a:schemeClr>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latin typeface="Arial" panose="020B0604020202020204" pitchFamily="34" charset="0"/>
                    <a:cs typeface="Arial" panose="020B0604020202020204" pitchFamily="34" charset="0"/>
                  </a:rPr>
                  <a:t>FPC</a:t>
                </a:r>
                <a:endParaRPr lang="en-US" sz="1400" i="1" dirty="0">
                  <a:latin typeface="Arial" panose="020B0604020202020204" pitchFamily="34" charset="0"/>
                  <a:cs typeface="Arial" panose="020B0604020202020204" pitchFamily="34" charset="0"/>
                </a:endParaRPr>
              </a:p>
            </p:txBody>
          </p:sp>
          <p:sp>
            <p:nvSpPr>
              <p:cNvPr id="26" name="TextBox 7"/>
              <p:cNvSpPr txBox="1"/>
              <p:nvPr/>
            </p:nvSpPr>
            <p:spPr>
              <a:xfrm>
                <a:off x="505245" y="2975966"/>
                <a:ext cx="647049" cy="307777"/>
              </a:xfrm>
              <a:prstGeom prst="rect">
                <a:avLst/>
              </a:prstGeom>
              <a:solidFill>
                <a:schemeClr val="bg1">
                  <a:alpha val="38000"/>
                </a:schemeClr>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latin typeface="Arial" panose="020B0604020202020204" pitchFamily="34" charset="0"/>
                    <a:cs typeface="Arial" panose="020B0604020202020204" pitchFamily="34" charset="0"/>
                  </a:rPr>
                  <a:t>HOM</a:t>
                </a:r>
                <a:endParaRPr lang="en-US" sz="1400" i="1" dirty="0">
                  <a:latin typeface="Arial" panose="020B0604020202020204" pitchFamily="34" charset="0"/>
                  <a:cs typeface="Arial" panose="020B0604020202020204" pitchFamily="34" charset="0"/>
                </a:endParaRPr>
              </a:p>
            </p:txBody>
          </p:sp>
          <p:sp>
            <p:nvSpPr>
              <p:cNvPr id="27" name="TextBox 7"/>
              <p:cNvSpPr txBox="1"/>
              <p:nvPr/>
            </p:nvSpPr>
            <p:spPr>
              <a:xfrm>
                <a:off x="829747" y="5476875"/>
                <a:ext cx="647049" cy="307777"/>
              </a:xfrm>
              <a:prstGeom prst="rect">
                <a:avLst/>
              </a:prstGeom>
              <a:solidFill>
                <a:schemeClr val="bg1">
                  <a:alpha val="40000"/>
                </a:schemeClr>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latin typeface="Arial" panose="020B0604020202020204" pitchFamily="34" charset="0"/>
                    <a:cs typeface="Arial" panose="020B0604020202020204" pitchFamily="34" charset="0"/>
                  </a:rPr>
                  <a:t>HOM</a:t>
                </a:r>
                <a:endParaRPr lang="en-US" sz="1400" i="1" dirty="0">
                  <a:latin typeface="Arial" panose="020B0604020202020204" pitchFamily="34" charset="0"/>
                  <a:cs typeface="Arial" panose="020B0604020202020204" pitchFamily="34" charset="0"/>
                </a:endParaRPr>
              </a:p>
            </p:txBody>
          </p:sp>
        </p:grpSp>
        <p:sp>
          <p:nvSpPr>
            <p:cNvPr id="28" name="TextBox 7"/>
            <p:cNvSpPr txBox="1"/>
            <p:nvPr/>
          </p:nvSpPr>
          <p:spPr>
            <a:xfrm>
              <a:off x="-1251267" y="5306616"/>
              <a:ext cx="1454244"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i="1" dirty="0" smtClean="0">
                  <a:latin typeface="Arial" panose="020B0604020202020204" pitchFamily="34" charset="0"/>
                  <a:cs typeface="Arial" panose="020B0604020202020204" pitchFamily="34" charset="0"/>
                </a:rPr>
                <a:t>Ribs for additional </a:t>
              </a:r>
            </a:p>
            <a:p>
              <a:pPr algn="r"/>
              <a:r>
                <a:rPr lang="en-US" sz="1200" i="1" dirty="0">
                  <a:latin typeface="Arial" panose="020B0604020202020204" pitchFamily="34" charset="0"/>
                  <a:cs typeface="Arial" panose="020B0604020202020204" pitchFamily="34" charset="0"/>
                </a:rPr>
                <a:t>v</a:t>
              </a:r>
              <a:r>
                <a:rPr lang="en-US" sz="1200" i="1" dirty="0" smtClean="0">
                  <a:latin typeface="Arial" panose="020B0604020202020204" pitchFamily="34" charset="0"/>
                  <a:cs typeface="Arial" panose="020B0604020202020204" pitchFamily="34" charset="0"/>
                </a:rPr>
                <a:t>essel stiffening</a:t>
              </a:r>
              <a:endParaRPr lang="en-US" sz="1200" i="1" dirty="0">
                <a:latin typeface="Arial" panose="020B0604020202020204" pitchFamily="34" charset="0"/>
                <a:cs typeface="Arial" panose="020B0604020202020204" pitchFamily="34" charset="0"/>
              </a:endParaRPr>
            </a:p>
          </p:txBody>
        </p:sp>
        <p:cxnSp>
          <p:nvCxnSpPr>
            <p:cNvPr id="48" name="Straight Arrow Connector 47"/>
            <p:cNvCxnSpPr/>
            <p:nvPr/>
          </p:nvCxnSpPr>
          <p:spPr>
            <a:xfrm flipV="1">
              <a:off x="-495399" y="4728293"/>
              <a:ext cx="8575" cy="55391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3" name="TextBox 7"/>
          <p:cNvSpPr txBox="1"/>
          <p:nvPr/>
        </p:nvSpPr>
        <p:spPr>
          <a:xfrm>
            <a:off x="1143430" y="4680272"/>
            <a:ext cx="416642" cy="261610"/>
          </a:xfrm>
          <a:prstGeom prst="rect">
            <a:avLst/>
          </a:prstGeom>
          <a:solidFill>
            <a:schemeClr val="bg1">
              <a:alpha val="54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i="1" dirty="0" smtClean="0">
                <a:latin typeface="Arial" panose="020B0604020202020204" pitchFamily="34" charset="0"/>
                <a:cs typeface="Arial" panose="020B0604020202020204" pitchFamily="34" charset="0"/>
              </a:rPr>
              <a:t>PU</a:t>
            </a:r>
            <a:endParaRPr lang="en-US" sz="1100" i="1" dirty="0">
              <a:latin typeface="Arial" panose="020B0604020202020204" pitchFamily="34" charset="0"/>
              <a:cs typeface="Arial" panose="020B0604020202020204" pitchFamily="34" charset="0"/>
            </a:endParaRPr>
          </a:p>
        </p:txBody>
      </p:sp>
      <p:sp>
        <p:nvSpPr>
          <p:cNvPr id="47" name="TextBox 46"/>
          <p:cNvSpPr txBox="1"/>
          <p:nvPr/>
        </p:nvSpPr>
        <p:spPr>
          <a:xfrm>
            <a:off x="2957885" y="6119336"/>
            <a:ext cx="6186109" cy="738664"/>
          </a:xfrm>
          <a:prstGeom prst="rect">
            <a:avLst/>
          </a:prstGeom>
          <a:solidFill>
            <a:schemeClr val="bg1">
              <a:lumMod val="95000"/>
            </a:schemeClr>
          </a:solidFill>
        </p:spPr>
        <p:txBody>
          <a:bodyPr wrap="square" rtlCol="0">
            <a:spAutoFit/>
          </a:bodyPr>
          <a:lstStyle/>
          <a:p>
            <a:pPr marL="285750" indent="-285750">
              <a:buFont typeface="Arial" panose="020B0604020202020204" pitchFamily="34" charset="0"/>
              <a:buChar char="•"/>
            </a:pPr>
            <a:r>
              <a:rPr lang="en-US" sz="1400" dirty="0" smtClean="0">
                <a:latin typeface="Century Gothic" panose="020B0502020202020204" pitchFamily="34" charset="0"/>
                <a:cs typeface="Arial" panose="020B0604020202020204" pitchFamily="34" charset="0"/>
              </a:rPr>
              <a:t>All helium – vacuum interfaces welded for best vacuum tightness</a:t>
            </a:r>
          </a:p>
          <a:p>
            <a:pPr marL="285750" indent="-285750">
              <a:buFont typeface="Arial" panose="020B0604020202020204" pitchFamily="34" charset="0"/>
              <a:buChar char="•"/>
            </a:pPr>
            <a:r>
              <a:rPr lang="en-US" sz="1400" dirty="0" smtClean="0">
                <a:latin typeface="Century Gothic" panose="020B0502020202020204" pitchFamily="34" charset="0"/>
                <a:cs typeface="Arial" panose="020B0604020202020204" pitchFamily="34" charset="0"/>
              </a:rPr>
              <a:t>Prep rings for eventual disassembly</a:t>
            </a:r>
          </a:p>
          <a:p>
            <a:pPr marL="285750" indent="-285750">
              <a:buFont typeface="Arial" panose="020B0604020202020204" pitchFamily="34" charset="0"/>
              <a:buChar char="•"/>
            </a:pPr>
            <a:r>
              <a:rPr lang="en-US" sz="1400" dirty="0">
                <a:latin typeface="Century Gothic" panose="020B0502020202020204" pitchFamily="34" charset="0"/>
                <a:cs typeface="Arial" panose="020B0604020202020204" pitchFamily="34" charset="0"/>
              </a:rPr>
              <a:t>Clearance to access to </a:t>
            </a:r>
            <a:r>
              <a:rPr lang="en-US" sz="1400" dirty="0" smtClean="0">
                <a:latin typeface="Century Gothic" panose="020B0502020202020204" pitchFamily="34" charset="0"/>
                <a:cs typeface="Arial" panose="020B0604020202020204" pitchFamily="34" charset="0"/>
              </a:rPr>
              <a:t>ports</a:t>
            </a:r>
            <a:endParaRPr lang="en-US" sz="14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8293343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7</a:t>
            </a:fld>
            <a:endParaRPr lang="en-US"/>
          </a:p>
        </p:txBody>
      </p:sp>
      <p:sp>
        <p:nvSpPr>
          <p:cNvPr id="2" name="Title 1"/>
          <p:cNvSpPr>
            <a:spLocks noGrp="1"/>
          </p:cNvSpPr>
          <p:nvPr>
            <p:ph type="title"/>
          </p:nvPr>
        </p:nvSpPr>
        <p:spPr/>
        <p:txBody>
          <a:bodyPr>
            <a:normAutofit/>
          </a:bodyPr>
          <a:lstStyle/>
          <a:p>
            <a:r>
              <a:rPr lang="en-US" dirty="0" smtClean="0"/>
              <a:t>The helium vessel concept</a:t>
            </a:r>
            <a:endParaRPr lang="en-US" dirty="0"/>
          </a:p>
        </p:txBody>
      </p:sp>
      <p:sp>
        <p:nvSpPr>
          <p:cNvPr id="33" name="TextBox 32"/>
          <p:cNvSpPr txBox="1"/>
          <p:nvPr/>
        </p:nvSpPr>
        <p:spPr>
          <a:xfrm>
            <a:off x="2751159" y="1081382"/>
            <a:ext cx="2706190" cy="461665"/>
          </a:xfrm>
          <a:prstGeom prst="rect">
            <a:avLst/>
          </a:prstGeom>
          <a:noFill/>
        </p:spPr>
        <p:txBody>
          <a:bodyPr wrap="none" rtlCol="0">
            <a:spAutoFit/>
          </a:bodyPr>
          <a:lstStyle/>
          <a:p>
            <a:r>
              <a:rPr lang="en-US" dirty="0" smtClean="0">
                <a:solidFill>
                  <a:srgbClr val="FF0000"/>
                </a:solidFill>
                <a:latin typeface="Century Gothic" panose="020B0502020202020204" pitchFamily="34" charset="0"/>
              </a:rPr>
              <a:t>2) cavity </a:t>
            </a:r>
            <a:r>
              <a:rPr lang="en-US" u="sng" dirty="0" smtClean="0">
                <a:solidFill>
                  <a:srgbClr val="FF0000"/>
                </a:solidFill>
                <a:latin typeface="Century Gothic" panose="020B0502020202020204" pitchFamily="34" charset="0"/>
              </a:rPr>
              <a:t>stiffener</a:t>
            </a:r>
            <a:endParaRPr lang="en-US" u="sng" dirty="0">
              <a:solidFill>
                <a:srgbClr val="FF0000"/>
              </a:solidFill>
              <a:latin typeface="Century Gothic" panose="020B0502020202020204" pitchFamily="34" charset="0"/>
            </a:endParaRPr>
          </a:p>
        </p:txBody>
      </p:sp>
      <p:pic>
        <p:nvPicPr>
          <p:cNvPr id="5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499" y="1596400"/>
            <a:ext cx="4006265" cy="240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Rectangle 77"/>
          <p:cNvSpPr/>
          <p:nvPr/>
        </p:nvSpPr>
        <p:spPr>
          <a:xfrm>
            <a:off x="1140248" y="3989170"/>
            <a:ext cx="3029997" cy="338554"/>
          </a:xfrm>
          <a:prstGeom prst="rect">
            <a:avLst/>
          </a:prstGeom>
        </p:spPr>
        <p:txBody>
          <a:bodyPr wrap="none">
            <a:spAutoFit/>
          </a:bodyPr>
          <a:lstStyle/>
          <a:p>
            <a:r>
              <a:rPr lang="en-US" sz="1600" dirty="0" smtClean="0">
                <a:latin typeface="Century Gothic" panose="020B0502020202020204" pitchFamily="34" charset="0"/>
              </a:rPr>
              <a:t>Bare cavity without stiffening</a:t>
            </a:r>
            <a:endParaRPr lang="en-US" sz="1600" dirty="0">
              <a:latin typeface="Century Gothic" panose="020B0502020202020204" pitchFamily="34" charset="0"/>
            </a:endParaRPr>
          </a:p>
        </p:txBody>
      </p:sp>
      <p:grpSp>
        <p:nvGrpSpPr>
          <p:cNvPr id="3" name="Group 2"/>
          <p:cNvGrpSpPr/>
          <p:nvPr/>
        </p:nvGrpSpPr>
        <p:grpSpPr>
          <a:xfrm>
            <a:off x="5745708" y="1569493"/>
            <a:ext cx="3098042" cy="4462817"/>
            <a:chOff x="2576252" y="1274206"/>
            <a:chExt cx="2643387" cy="3848633"/>
          </a:xfrm>
        </p:grpSpPr>
        <p:grpSp>
          <p:nvGrpSpPr>
            <p:cNvPr id="64" name="Group 63"/>
            <p:cNvGrpSpPr/>
            <p:nvPr/>
          </p:nvGrpSpPr>
          <p:grpSpPr>
            <a:xfrm>
              <a:off x="2576252" y="3198623"/>
              <a:ext cx="2643387" cy="1924216"/>
              <a:chOff x="4870487" y="2040284"/>
              <a:chExt cx="3892959" cy="2994243"/>
            </a:xfrm>
          </p:grpSpPr>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0487" y="2040284"/>
                <a:ext cx="3828239" cy="2994243"/>
              </a:xfrm>
              <a:prstGeom prst="rect">
                <a:avLst/>
              </a:prstGeom>
            </p:spPr>
          </p:pic>
          <p:sp>
            <p:nvSpPr>
              <p:cNvPr id="67" name="TextBox 7"/>
              <p:cNvSpPr txBox="1"/>
              <p:nvPr/>
            </p:nvSpPr>
            <p:spPr>
              <a:xfrm>
                <a:off x="8061011" y="4585488"/>
                <a:ext cx="702435" cy="30777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H-field</a:t>
                </a:r>
                <a:endParaRPr lang="en-US" sz="1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3" name="Group 72"/>
            <p:cNvGrpSpPr/>
            <p:nvPr/>
          </p:nvGrpSpPr>
          <p:grpSpPr>
            <a:xfrm>
              <a:off x="2579501" y="1274206"/>
              <a:ext cx="2581801" cy="1915940"/>
              <a:chOff x="4274292" y="-947313"/>
              <a:chExt cx="3816625" cy="2985158"/>
            </a:xfrm>
          </p:grpSpPr>
          <p:pic>
            <p:nvPicPr>
              <p:cNvPr id="74" name="Picture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4292" y="-947313"/>
                <a:ext cx="3816625" cy="2985158"/>
              </a:xfrm>
              <a:prstGeom prst="rect">
                <a:avLst/>
              </a:prstGeom>
            </p:spPr>
          </p:pic>
          <p:sp>
            <p:nvSpPr>
              <p:cNvPr id="77" name="TextBox 7"/>
              <p:cNvSpPr txBox="1"/>
              <p:nvPr/>
            </p:nvSpPr>
            <p:spPr>
              <a:xfrm>
                <a:off x="7375233" y="1537890"/>
                <a:ext cx="69281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E-field</a:t>
                </a:r>
                <a:endParaRPr lang="en-US" sz="1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5" name="Rectangle 4"/>
            <p:cNvSpPr/>
            <p:nvPr/>
          </p:nvSpPr>
          <p:spPr>
            <a:xfrm>
              <a:off x="2593075" y="1287992"/>
              <a:ext cx="389614" cy="4929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f</a:t>
              </a:r>
              <a:r>
                <a:rPr lang="en-US" b="1" baseline="-25000" dirty="0" smtClean="0">
                  <a:solidFill>
                    <a:schemeClr val="tx1"/>
                  </a:solidFill>
                  <a:effectLst>
                    <a:outerShdw blurRad="38100" dist="38100" dir="2700000" algn="tl">
                      <a:srgbClr val="000000">
                        <a:alpha val="43137"/>
                      </a:srgbClr>
                    </a:outerShdw>
                  </a:effectLst>
                </a:rPr>
                <a:t>0</a:t>
              </a:r>
              <a:endParaRPr lang="en-US" b="1" baseline="-25000" dirty="0">
                <a:solidFill>
                  <a:schemeClr val="tx1"/>
                </a:solidFill>
                <a:effectLst>
                  <a:outerShdw blurRad="38100" dist="38100" dir="2700000" algn="tl">
                    <a:srgbClr val="000000">
                      <a:alpha val="43137"/>
                    </a:srgbClr>
                  </a:outerShdw>
                </a:effectLst>
              </a:endParaRPr>
            </a:p>
          </p:txBody>
        </p:sp>
      </p:grpSp>
      <p:pic>
        <p:nvPicPr>
          <p:cNvPr id="79" name="Picture 78" descr="D:\CrabPOP\report\report pics+data\resized\SPS Assembly v1_f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3198" y="2448452"/>
            <a:ext cx="3241839" cy="305837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37553" y="5506346"/>
            <a:ext cx="2542374" cy="584775"/>
          </a:xfrm>
          <a:prstGeom prst="rect">
            <a:avLst/>
          </a:prstGeom>
        </p:spPr>
        <p:txBody>
          <a:bodyPr wrap="square">
            <a:spAutoFit/>
          </a:bodyPr>
          <a:lstStyle/>
          <a:p>
            <a:r>
              <a:rPr lang="en-US" sz="1600" dirty="0">
                <a:latin typeface="Century Gothic" panose="020B0502020202020204" pitchFamily="34" charset="0"/>
              </a:rPr>
              <a:t>f</a:t>
            </a:r>
            <a:r>
              <a:rPr lang="en-US" sz="1600" dirty="0" smtClean="0">
                <a:latin typeface="Century Gothic" panose="020B0502020202020204" pitchFamily="34" charset="0"/>
              </a:rPr>
              <a:t>rom </a:t>
            </a:r>
            <a:r>
              <a:rPr lang="en-US" sz="1600" dirty="0" err="1" smtClean="0">
                <a:effectLst>
                  <a:outerShdw blurRad="38100" dist="38100" dir="2700000" algn="tl">
                    <a:srgbClr val="000000">
                      <a:alpha val="43137"/>
                    </a:srgbClr>
                  </a:outerShdw>
                </a:effectLst>
                <a:latin typeface="Century Gothic" panose="020B0502020202020204" pitchFamily="34" charset="0"/>
              </a:rPr>
              <a:t>Qiong</a:t>
            </a:r>
            <a:r>
              <a:rPr lang="en-US" sz="1600" dirty="0" smtClean="0">
                <a:effectLst>
                  <a:outerShdw blurRad="38100" dist="38100" dir="2700000" algn="tl">
                    <a:srgbClr val="000000">
                      <a:alpha val="43137"/>
                    </a:srgbClr>
                  </a:outerShdw>
                </a:effectLst>
                <a:latin typeface="Century Gothic" panose="020B0502020202020204" pitchFamily="34" charset="0"/>
              </a:rPr>
              <a:t> Wu´s slides </a:t>
            </a:r>
            <a:r>
              <a:rPr lang="en-US" sz="1600" dirty="0" smtClean="0">
                <a:latin typeface="Century Gothic" panose="020B0502020202020204" pitchFamily="34" charset="0"/>
              </a:rPr>
              <a:t>on the </a:t>
            </a:r>
            <a:r>
              <a:rPr lang="en-US" sz="1600" dirty="0" err="1" smtClean="0">
                <a:latin typeface="Century Gothic" panose="020B0502020202020204" pitchFamily="34" charset="0"/>
              </a:rPr>
              <a:t>PoP</a:t>
            </a:r>
            <a:r>
              <a:rPr lang="en-US" sz="1600" dirty="0" smtClean="0">
                <a:latin typeface="Century Gothic" panose="020B0502020202020204" pitchFamily="34" charset="0"/>
              </a:rPr>
              <a:t> DQWCC</a:t>
            </a:r>
            <a:endParaRPr lang="en-US" sz="1600" dirty="0">
              <a:latin typeface="Century Gothic" panose="020B0502020202020204" pitchFamily="34" charset="0"/>
            </a:endParaRPr>
          </a:p>
        </p:txBody>
      </p:sp>
    </p:spTree>
    <p:extLst>
      <p:ext uri="{BB962C8B-B14F-4D97-AF65-F5344CB8AC3E}">
        <p14:creationId xmlns:p14="http://schemas.microsoft.com/office/powerpoint/2010/main" val="12441754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87464" y="6186115"/>
            <a:ext cx="9358685" cy="779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E5266E6E-3187-4C1D-BA6D-2ACAC749C432}" type="slidenum">
              <a:rPr lang="en-US" smtClean="0"/>
              <a:t>8</a:t>
            </a:fld>
            <a:endParaRPr lang="en-US"/>
          </a:p>
        </p:txBody>
      </p:sp>
      <p:sp>
        <p:nvSpPr>
          <p:cNvPr id="2" name="Title 1"/>
          <p:cNvSpPr>
            <a:spLocks noGrp="1"/>
          </p:cNvSpPr>
          <p:nvPr>
            <p:ph type="title"/>
          </p:nvPr>
        </p:nvSpPr>
        <p:spPr/>
        <p:txBody>
          <a:bodyPr>
            <a:normAutofit/>
          </a:bodyPr>
          <a:lstStyle/>
          <a:p>
            <a:r>
              <a:rPr lang="en-US" dirty="0" smtClean="0"/>
              <a:t>The helium vessel concept</a:t>
            </a:r>
            <a:endParaRPr lang="en-US" dirty="0"/>
          </a:p>
        </p:txBody>
      </p:sp>
      <p:sp>
        <p:nvSpPr>
          <p:cNvPr id="33" name="TextBox 32"/>
          <p:cNvSpPr txBox="1"/>
          <p:nvPr/>
        </p:nvSpPr>
        <p:spPr>
          <a:xfrm>
            <a:off x="2751159" y="1081382"/>
            <a:ext cx="2706190" cy="461665"/>
          </a:xfrm>
          <a:prstGeom prst="rect">
            <a:avLst/>
          </a:prstGeom>
          <a:noFill/>
        </p:spPr>
        <p:txBody>
          <a:bodyPr wrap="none" rtlCol="0">
            <a:spAutoFit/>
          </a:bodyPr>
          <a:lstStyle/>
          <a:p>
            <a:r>
              <a:rPr lang="en-US" dirty="0" smtClean="0">
                <a:solidFill>
                  <a:srgbClr val="FF0000"/>
                </a:solidFill>
                <a:latin typeface="Century Gothic" panose="020B0502020202020204" pitchFamily="34" charset="0"/>
              </a:rPr>
              <a:t>2) cavity </a:t>
            </a:r>
            <a:r>
              <a:rPr lang="en-US" u="sng" dirty="0" smtClean="0">
                <a:solidFill>
                  <a:srgbClr val="FF0000"/>
                </a:solidFill>
                <a:latin typeface="Century Gothic" panose="020B0502020202020204" pitchFamily="34" charset="0"/>
              </a:rPr>
              <a:t>stiffener</a:t>
            </a:r>
            <a:endParaRPr lang="en-US" u="sng" dirty="0">
              <a:solidFill>
                <a:srgbClr val="FF0000"/>
              </a:solidFill>
              <a:latin typeface="Century Gothic" panose="020B0502020202020204" pitchFamily="34" charset="0"/>
            </a:endParaRPr>
          </a:p>
        </p:txBody>
      </p:sp>
      <p:grpSp>
        <p:nvGrpSpPr>
          <p:cNvPr id="34" name="Group 33"/>
          <p:cNvGrpSpPr/>
          <p:nvPr/>
        </p:nvGrpSpPr>
        <p:grpSpPr>
          <a:xfrm>
            <a:off x="9955035" y="1988710"/>
            <a:ext cx="4496265" cy="4444093"/>
            <a:chOff x="63617" y="1591144"/>
            <a:chExt cx="4496265" cy="4444093"/>
          </a:xfrm>
        </p:grpSpPr>
        <p:sp>
          <p:nvSpPr>
            <p:cNvPr id="35" name="TextBox 7"/>
            <p:cNvSpPr txBox="1"/>
            <p:nvPr/>
          </p:nvSpPr>
          <p:spPr>
            <a:xfrm>
              <a:off x="291032" y="2781527"/>
              <a:ext cx="416642" cy="261610"/>
            </a:xfrm>
            <a:prstGeom prst="rect">
              <a:avLst/>
            </a:prstGeom>
            <a:solidFill>
              <a:schemeClr val="bg1">
                <a:alpha val="54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i="1" dirty="0" smtClean="0">
                  <a:latin typeface="Arial" panose="020B0604020202020204" pitchFamily="34" charset="0"/>
                  <a:cs typeface="Arial" panose="020B0604020202020204" pitchFamily="34" charset="0"/>
                </a:rPr>
                <a:t>PU</a:t>
              </a:r>
              <a:endParaRPr lang="en-US" sz="1100" i="1" dirty="0">
                <a:latin typeface="Arial" panose="020B0604020202020204" pitchFamily="34" charset="0"/>
                <a:cs typeface="Arial" panose="020B0604020202020204" pitchFamily="34" charset="0"/>
              </a:endParaRPr>
            </a:p>
          </p:txBody>
        </p:sp>
        <p:grpSp>
          <p:nvGrpSpPr>
            <p:cNvPr id="36" name="Group 35"/>
            <p:cNvGrpSpPr/>
            <p:nvPr/>
          </p:nvGrpSpPr>
          <p:grpSpPr>
            <a:xfrm>
              <a:off x="63617" y="1591144"/>
              <a:ext cx="4496265" cy="4444093"/>
              <a:chOff x="382988" y="1676400"/>
              <a:chExt cx="4496265" cy="4444093"/>
            </a:xfrm>
          </p:grpSpPr>
          <p:pic>
            <p:nvPicPr>
              <p:cNvPr id="39" name="Picture 2" descr="G:\Services\MechanicalCAD\Catia\Leuxe\CRAB Cavities\3D views Perso\CRAB Cavity Tuning - 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16" b="8094"/>
              <a:stretch/>
            </p:blipFill>
            <p:spPr bwMode="auto">
              <a:xfrm>
                <a:off x="681609" y="1676400"/>
                <a:ext cx="3966591" cy="4444093"/>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p:cNvCxnSpPr/>
              <p:nvPr/>
            </p:nvCxnSpPr>
            <p:spPr>
              <a:xfrm flipH="1" flipV="1">
                <a:off x="382988" y="4045006"/>
                <a:ext cx="4300196" cy="1144886"/>
              </a:xfrm>
              <a:prstGeom prst="straightConnector1">
                <a:avLst/>
              </a:prstGeom>
              <a:ln w="28575">
                <a:solidFill>
                  <a:srgbClr val="FF9966"/>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6" name="TextBox 16"/>
              <p:cNvSpPr txBox="1"/>
              <p:nvPr/>
            </p:nvSpPr>
            <p:spPr>
              <a:xfrm rot="934918">
                <a:off x="4247349" y="4883400"/>
                <a:ext cx="63190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solidFill>
                      <a:srgbClr val="FF9966"/>
                    </a:solidFill>
                    <a:latin typeface="Arial" panose="020B0604020202020204" pitchFamily="34" charset="0"/>
                    <a:cs typeface="Arial" panose="020B0604020202020204" pitchFamily="34" charset="0"/>
                  </a:rPr>
                  <a:t>beam</a:t>
                </a:r>
                <a:endParaRPr lang="en-US" sz="1400" i="1" dirty="0">
                  <a:solidFill>
                    <a:srgbClr val="FF9966"/>
                  </a:solidFill>
                  <a:latin typeface="Arial" panose="020B0604020202020204" pitchFamily="34" charset="0"/>
                  <a:cs typeface="Arial" panose="020B0604020202020204" pitchFamily="34" charset="0"/>
                </a:endParaRPr>
              </a:p>
            </p:txBody>
          </p:sp>
          <p:sp>
            <p:nvSpPr>
              <p:cNvPr id="49" name="TextBox 7"/>
              <p:cNvSpPr txBox="1"/>
              <p:nvPr/>
            </p:nvSpPr>
            <p:spPr>
              <a:xfrm>
                <a:off x="3350840" y="3505200"/>
                <a:ext cx="587262" cy="307777"/>
              </a:xfrm>
              <a:prstGeom prst="rect">
                <a:avLst/>
              </a:prstGeom>
              <a:solidFill>
                <a:schemeClr val="bg1">
                  <a:alpha val="54000"/>
                </a:schemeClr>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latin typeface="Arial" panose="020B0604020202020204" pitchFamily="34" charset="0"/>
                    <a:cs typeface="Arial" panose="020B0604020202020204" pitchFamily="34" charset="0"/>
                  </a:rPr>
                  <a:t>FPC</a:t>
                </a:r>
                <a:endParaRPr lang="en-US" sz="1400" i="1" dirty="0">
                  <a:latin typeface="Arial" panose="020B0604020202020204" pitchFamily="34" charset="0"/>
                  <a:cs typeface="Arial" panose="020B0604020202020204" pitchFamily="34" charset="0"/>
                </a:endParaRPr>
              </a:p>
            </p:txBody>
          </p:sp>
          <p:sp>
            <p:nvSpPr>
              <p:cNvPr id="50" name="TextBox 7"/>
              <p:cNvSpPr txBox="1"/>
              <p:nvPr/>
            </p:nvSpPr>
            <p:spPr>
              <a:xfrm>
                <a:off x="1369640" y="2968823"/>
                <a:ext cx="647049" cy="307777"/>
              </a:xfrm>
              <a:prstGeom prst="rect">
                <a:avLst/>
              </a:prstGeom>
              <a:solidFill>
                <a:schemeClr val="bg1">
                  <a:alpha val="38000"/>
                </a:schemeClr>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latin typeface="Arial" panose="020B0604020202020204" pitchFamily="34" charset="0"/>
                    <a:cs typeface="Arial" panose="020B0604020202020204" pitchFamily="34" charset="0"/>
                  </a:rPr>
                  <a:t>HOM</a:t>
                </a:r>
                <a:endParaRPr lang="en-US" sz="1400" i="1" dirty="0">
                  <a:latin typeface="Arial" panose="020B0604020202020204" pitchFamily="34" charset="0"/>
                  <a:cs typeface="Arial" panose="020B0604020202020204" pitchFamily="34" charset="0"/>
                </a:endParaRPr>
              </a:p>
            </p:txBody>
          </p:sp>
          <p:sp>
            <p:nvSpPr>
              <p:cNvPr id="58" name="TextBox 7"/>
              <p:cNvSpPr txBox="1"/>
              <p:nvPr/>
            </p:nvSpPr>
            <p:spPr>
              <a:xfrm>
                <a:off x="1408391" y="5105400"/>
                <a:ext cx="647049" cy="307777"/>
              </a:xfrm>
              <a:prstGeom prst="rect">
                <a:avLst/>
              </a:prstGeom>
              <a:solidFill>
                <a:schemeClr val="bg1">
                  <a:alpha val="40000"/>
                </a:schemeClr>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smtClean="0">
                    <a:latin typeface="Arial" panose="020B0604020202020204" pitchFamily="34" charset="0"/>
                    <a:cs typeface="Arial" panose="020B0604020202020204" pitchFamily="34" charset="0"/>
                  </a:rPr>
                  <a:t>HOM</a:t>
                </a:r>
                <a:endParaRPr lang="en-US" sz="1400" i="1" dirty="0">
                  <a:latin typeface="Arial" panose="020B0604020202020204" pitchFamily="34" charset="0"/>
                  <a:cs typeface="Arial" panose="020B0604020202020204" pitchFamily="34" charset="0"/>
                </a:endParaRPr>
              </a:p>
            </p:txBody>
          </p:sp>
        </p:grpSp>
      </p:grpSp>
      <p:sp>
        <p:nvSpPr>
          <p:cNvPr id="62" name="TextBox 61"/>
          <p:cNvSpPr txBox="1"/>
          <p:nvPr/>
        </p:nvSpPr>
        <p:spPr>
          <a:xfrm>
            <a:off x="0" y="6119336"/>
            <a:ext cx="5565913" cy="738664"/>
          </a:xfrm>
          <a:prstGeom prst="rect">
            <a:avLst/>
          </a:prstGeom>
          <a:solidFill>
            <a:schemeClr val="bg1">
              <a:lumMod val="95000"/>
            </a:schemeClr>
          </a:solidFill>
        </p:spPr>
        <p:txBody>
          <a:bodyPr wrap="square" rtlCol="0">
            <a:spAutoFit/>
          </a:bodyPr>
          <a:lstStyle/>
          <a:p>
            <a:pPr marL="285750" indent="-285750">
              <a:buFont typeface="Arial" panose="020B0604020202020204" pitchFamily="34" charset="0"/>
              <a:buChar char="•"/>
            </a:pPr>
            <a:r>
              <a:rPr lang="en-US" sz="1400" dirty="0" smtClean="0">
                <a:latin typeface="Century Gothic" panose="020B0502020202020204" pitchFamily="34" charset="0"/>
                <a:cs typeface="Arial" panose="020B0604020202020204" pitchFamily="34" charset="0"/>
              </a:rPr>
              <a:t>Helium vessel in </a:t>
            </a:r>
            <a:r>
              <a:rPr lang="en-US" sz="1400" u="sng" dirty="0" smtClean="0">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Titanium</a:t>
            </a:r>
          </a:p>
          <a:p>
            <a:pPr marL="285750" indent="-285750">
              <a:buFont typeface="Arial" panose="020B0604020202020204" pitchFamily="34" charset="0"/>
              <a:buChar char="•"/>
            </a:pPr>
            <a:r>
              <a:rPr lang="en-US" sz="1400" dirty="0" smtClean="0">
                <a:latin typeface="Century Gothic" panose="020B0502020202020204" pitchFamily="34" charset="0"/>
                <a:cs typeface="Arial" panose="020B0604020202020204" pitchFamily="34" charset="0"/>
              </a:rPr>
              <a:t>Titanium and Niobium similar thermal expansion </a:t>
            </a:r>
            <a:r>
              <a:rPr lang="en-US" sz="1400" dirty="0">
                <a:latin typeface="Century Gothic" panose="020B0502020202020204" pitchFamily="34" charset="0"/>
                <a:cs typeface="Arial" panose="020B0604020202020204" pitchFamily="34" charset="0"/>
              </a:rPr>
              <a:t>coefficient </a:t>
            </a:r>
            <a:endParaRPr lang="en-US" sz="1400" dirty="0" smtClean="0">
              <a:latin typeface="Century Gothic" panose="020B0502020202020204" pitchFamily="34" charset="0"/>
              <a:cs typeface="Arial" panose="020B0604020202020204" pitchFamily="34" charset="0"/>
            </a:endParaRPr>
          </a:p>
          <a:p>
            <a:r>
              <a:rPr lang="en-US" sz="1400" dirty="0">
                <a:latin typeface="Century Gothic" panose="020B0502020202020204" pitchFamily="34" charset="0"/>
                <a:cs typeface="Arial" panose="020B0604020202020204" pitchFamily="34" charset="0"/>
                <a:sym typeface="Wingdings" panose="05000000000000000000" pitchFamily="2" charset="2"/>
              </a:rPr>
              <a:t> </a:t>
            </a:r>
            <a:r>
              <a:rPr lang="en-US" sz="1400" dirty="0" smtClean="0">
                <a:latin typeface="Century Gothic" panose="020B0502020202020204" pitchFamily="34" charset="0"/>
                <a:cs typeface="Arial" panose="020B0604020202020204" pitchFamily="34" charset="0"/>
                <a:sym typeface="Wingdings" panose="05000000000000000000" pitchFamily="2" charset="2"/>
              </a:rPr>
              <a:t>      </a:t>
            </a:r>
            <a:r>
              <a:rPr lang="en-US" sz="1400" i="1" dirty="0">
                <a:solidFill>
                  <a:srgbClr val="002060"/>
                </a:solidFill>
                <a:latin typeface="Century Gothic" panose="020B0502020202020204" pitchFamily="34" charset="0"/>
                <a:cs typeface="Arial" panose="020B0604020202020204" pitchFamily="34" charset="0"/>
                <a:sym typeface="Wingdings" panose="05000000000000000000" pitchFamily="2" charset="2"/>
              </a:rPr>
              <a:t>r</a:t>
            </a:r>
            <a:r>
              <a:rPr lang="en-US" sz="1400" i="1" dirty="0">
                <a:solidFill>
                  <a:srgbClr val="002060"/>
                </a:solidFill>
                <a:latin typeface="Century Gothic" panose="020B0502020202020204" pitchFamily="34" charset="0"/>
                <a:cs typeface="Arial" panose="020B0604020202020204" pitchFamily="34" charset="0"/>
              </a:rPr>
              <a:t>igid </a:t>
            </a:r>
            <a:r>
              <a:rPr lang="en-US" sz="1400" i="1" dirty="0" smtClean="0">
                <a:solidFill>
                  <a:srgbClr val="002060"/>
                </a:solidFill>
                <a:latin typeface="Century Gothic" panose="020B0502020202020204" pitchFamily="34" charset="0"/>
                <a:cs typeface="Arial" panose="020B0604020202020204" pitchFamily="34" charset="0"/>
              </a:rPr>
              <a:t>connections </a:t>
            </a:r>
            <a:r>
              <a:rPr lang="en-US" sz="1400" i="1" dirty="0">
                <a:solidFill>
                  <a:srgbClr val="002060"/>
                </a:solidFill>
                <a:latin typeface="Century Gothic" panose="020B0502020202020204" pitchFamily="34" charset="0"/>
                <a:cs typeface="Arial" panose="020B0604020202020204" pitchFamily="34" charset="0"/>
              </a:rPr>
              <a:t>for </a:t>
            </a:r>
            <a:r>
              <a:rPr lang="en-US" sz="1400" i="1" dirty="0" smtClean="0">
                <a:solidFill>
                  <a:srgbClr val="002060"/>
                </a:solidFill>
                <a:latin typeface="Century Gothic" panose="020B0502020202020204" pitchFamily="34" charset="0"/>
                <a:cs typeface="Arial" panose="020B0604020202020204" pitchFamily="34" charset="0"/>
              </a:rPr>
              <a:t>all ports but pickup</a:t>
            </a:r>
            <a:endParaRPr lang="en-US" sz="1400" i="1" dirty="0">
              <a:solidFill>
                <a:srgbClr val="002060"/>
              </a:solidFill>
              <a:latin typeface="Century Gothic" panose="020B0502020202020204" pitchFamily="34" charset="0"/>
              <a:cs typeface="Arial" panose="020B0604020202020204" pitchFamily="34" charset="0"/>
            </a:endParaRPr>
          </a:p>
        </p:txBody>
      </p:sp>
      <p:grpSp>
        <p:nvGrpSpPr>
          <p:cNvPr id="17" name="Group 16"/>
          <p:cNvGrpSpPr/>
          <p:nvPr/>
        </p:nvGrpSpPr>
        <p:grpSpPr>
          <a:xfrm>
            <a:off x="0" y="1273093"/>
            <a:ext cx="3966591" cy="4803016"/>
            <a:chOff x="0" y="1288995"/>
            <a:chExt cx="3966591" cy="4803016"/>
          </a:xfrm>
        </p:grpSpPr>
        <p:grpSp>
          <p:nvGrpSpPr>
            <p:cNvPr id="18" name="Group 17"/>
            <p:cNvGrpSpPr/>
            <p:nvPr/>
          </p:nvGrpSpPr>
          <p:grpSpPr>
            <a:xfrm>
              <a:off x="0" y="1288995"/>
              <a:ext cx="3966591" cy="4803016"/>
              <a:chOff x="681609" y="1676400"/>
              <a:chExt cx="3966591" cy="4803016"/>
            </a:xfrm>
          </p:grpSpPr>
          <p:pic>
            <p:nvPicPr>
              <p:cNvPr id="21" name="Picture 2" descr="G:\Services\MechanicalCAD\Catia\Leuxe\CRAB Cavities\3D views Perso\CRAB Cavity Tuning - 06.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348" b="91407" l="2096" r="94235"/>
                        </a14:imgEffect>
                      </a14:imgLayer>
                    </a14:imgProps>
                  </a:ext>
                  <a:ext uri="{28A0092B-C50C-407E-A947-70E740481C1C}">
                    <a14:useLocalDpi xmlns:a14="http://schemas.microsoft.com/office/drawing/2010/main" val="0"/>
                  </a:ext>
                </a:extLst>
              </a:blip>
              <a:srcRect t="1816" b="8094"/>
              <a:stretch/>
            </p:blipFill>
            <p:spPr bwMode="auto">
              <a:xfrm>
                <a:off x="681609" y="1676400"/>
                <a:ext cx="3966591" cy="444409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557083" y="5802308"/>
                <a:ext cx="1945603"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smtClean="0">
                    <a:latin typeface="Arial" pitchFamily="34" charset="0"/>
                    <a:cs typeface="Arial" pitchFamily="34" charset="0"/>
                  </a:rPr>
                  <a:t>Combined function: </a:t>
                </a:r>
              </a:p>
              <a:p>
                <a:pPr algn="ctr"/>
                <a:r>
                  <a:rPr lang="en-US" sz="1400" i="1" dirty="0">
                    <a:effectLst>
                      <a:outerShdw blurRad="38100" dist="38100" dir="2700000" algn="tl">
                        <a:srgbClr val="000000">
                          <a:alpha val="43137"/>
                        </a:srgbClr>
                      </a:outerShdw>
                    </a:effectLst>
                    <a:latin typeface="Arial" pitchFamily="34" charset="0"/>
                    <a:cs typeface="Arial" pitchFamily="34" charset="0"/>
                  </a:rPr>
                  <a:t>t</a:t>
                </a:r>
                <a:r>
                  <a:rPr lang="en-US" sz="1400" i="1" dirty="0" smtClean="0">
                    <a:effectLst>
                      <a:outerShdw blurRad="38100" dist="38100" dir="2700000" algn="tl">
                        <a:srgbClr val="000000">
                          <a:alpha val="43137"/>
                        </a:srgbClr>
                      </a:outerShdw>
                    </a:effectLst>
                    <a:latin typeface="Arial" pitchFamily="34" charset="0"/>
                    <a:cs typeface="Arial" pitchFamily="34" charset="0"/>
                  </a:rPr>
                  <a:t>uning + stiffening</a:t>
                </a:r>
              </a:p>
              <a:p>
                <a:pPr algn="ctr"/>
                <a:r>
                  <a:rPr lang="en-US" sz="1200" i="1" dirty="0">
                    <a:latin typeface="Arial" pitchFamily="34" charset="0"/>
                    <a:cs typeface="Arial" pitchFamily="34" charset="0"/>
                  </a:rPr>
                  <a:t>o</a:t>
                </a:r>
                <a:r>
                  <a:rPr lang="en-US" sz="1200" i="1" dirty="0" smtClean="0">
                    <a:latin typeface="Arial" pitchFamily="34" charset="0"/>
                    <a:cs typeface="Arial" pitchFamily="34" charset="0"/>
                  </a:rPr>
                  <a:t>n central plates</a:t>
                </a:r>
                <a:endParaRPr lang="en-US" sz="1200" i="1" dirty="0">
                  <a:latin typeface="Arial" pitchFamily="34" charset="0"/>
                  <a:cs typeface="Arial" pitchFamily="34" charset="0"/>
                </a:endParaRPr>
              </a:p>
            </p:txBody>
          </p:sp>
        </p:grpSp>
        <p:cxnSp>
          <p:nvCxnSpPr>
            <p:cNvPr id="19" name="Straight Arrow Connector 18"/>
            <p:cNvCxnSpPr/>
            <p:nvPr/>
          </p:nvCxnSpPr>
          <p:spPr>
            <a:xfrm flipH="1" flipV="1">
              <a:off x="1855304" y="5078343"/>
              <a:ext cx="317500" cy="4000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1893404" y="4030593"/>
              <a:ext cx="368300" cy="14541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3" name="Picture 2" descr="G:\Services\MechanicalCAD\Catia\Leuxe\CRAB Cavities\3D views Perso\CRAB Cavity Tuning - 0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72" t="1840" r="32838" b="20768"/>
          <a:stretch/>
        </p:blipFill>
        <p:spPr bwMode="auto">
          <a:xfrm>
            <a:off x="6154311" y="1311965"/>
            <a:ext cx="2989690" cy="5009322"/>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p:cNvCxnSpPr/>
          <p:nvPr/>
        </p:nvCxnSpPr>
        <p:spPr>
          <a:xfrm>
            <a:off x="5828306" y="5128591"/>
            <a:ext cx="853109" cy="5969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21374" y="4665484"/>
            <a:ext cx="221256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smtClean="0">
                <a:latin typeface="Arial" pitchFamily="34" charset="0"/>
                <a:cs typeface="Arial" pitchFamily="34" charset="0"/>
              </a:rPr>
              <a:t>Stiffening during cooling down and pressure changes </a:t>
            </a:r>
            <a:endParaRPr lang="en-US" sz="1400" i="1" dirty="0">
              <a:effectLst>
                <a:outerShdw blurRad="38100" dist="38100" dir="2700000" algn="tl">
                  <a:srgbClr val="000000">
                    <a:alpha val="43137"/>
                  </a:srgbClr>
                </a:outerShdw>
              </a:effectLst>
              <a:latin typeface="Arial" pitchFamily="34" charset="0"/>
              <a:cs typeface="Arial" pitchFamily="34" charset="0"/>
            </a:endParaRPr>
          </a:p>
        </p:txBody>
      </p:sp>
      <p:sp>
        <p:nvSpPr>
          <p:cNvPr id="26" name="TextBox 25"/>
          <p:cNvSpPr txBox="1"/>
          <p:nvPr/>
        </p:nvSpPr>
        <p:spPr>
          <a:xfrm>
            <a:off x="2808917" y="2003122"/>
            <a:ext cx="228169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smtClean="0">
                <a:latin typeface="Arial" pitchFamily="34" charset="0"/>
                <a:cs typeface="Arial" pitchFamily="34" charset="0"/>
              </a:rPr>
              <a:t>All port connections are rigid except from pickup</a:t>
            </a:r>
            <a:endParaRPr lang="en-US" sz="1400" i="1" dirty="0">
              <a:effectLst>
                <a:outerShdw blurRad="38100" dist="38100" dir="2700000" algn="tl">
                  <a:srgbClr val="000000">
                    <a:alpha val="43137"/>
                  </a:srgbClr>
                </a:outerShdw>
              </a:effectLst>
              <a:latin typeface="Arial" pitchFamily="34" charset="0"/>
              <a:cs typeface="Arial" pitchFamily="34" charset="0"/>
            </a:endParaRPr>
          </a:p>
        </p:txBody>
      </p:sp>
      <p:cxnSp>
        <p:nvCxnSpPr>
          <p:cNvPr id="28" name="Straight Arrow Connector 27"/>
          <p:cNvCxnSpPr/>
          <p:nvPr/>
        </p:nvCxnSpPr>
        <p:spPr>
          <a:xfrm flipH="1">
            <a:off x="2663687" y="2443701"/>
            <a:ext cx="932953" cy="78452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1367624" y="2445026"/>
            <a:ext cx="2230342" cy="49695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822713" y="2450327"/>
            <a:ext cx="764650" cy="164459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484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87464" y="6186115"/>
            <a:ext cx="9358685" cy="779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268" y="1524985"/>
            <a:ext cx="4028274" cy="5328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s-ES" dirty="0" err="1" smtClean="0"/>
              <a:t>The</a:t>
            </a:r>
            <a:r>
              <a:rPr lang="es-ES" dirty="0" smtClean="0"/>
              <a:t> </a:t>
            </a:r>
            <a:r>
              <a:rPr lang="es-ES" dirty="0" err="1" smtClean="0"/>
              <a:t>helium</a:t>
            </a:r>
            <a:r>
              <a:rPr lang="es-ES" dirty="0" smtClean="0"/>
              <a:t> </a:t>
            </a:r>
            <a:r>
              <a:rPr lang="es-ES" dirty="0" err="1" smtClean="0"/>
              <a:t>vessel</a:t>
            </a:r>
            <a:r>
              <a:rPr lang="es-ES" dirty="0" smtClean="0"/>
              <a:t> concept</a:t>
            </a:r>
            <a:endParaRPr lang="en-GB" dirty="0"/>
          </a:p>
        </p:txBody>
      </p:sp>
      <p:sp>
        <p:nvSpPr>
          <p:cNvPr id="4" name="Slide Number Placeholder 3"/>
          <p:cNvSpPr>
            <a:spLocks noGrp="1"/>
          </p:cNvSpPr>
          <p:nvPr>
            <p:ph type="sldNum" sz="quarter" idx="12"/>
          </p:nvPr>
        </p:nvSpPr>
        <p:spPr/>
        <p:txBody>
          <a:bodyPr/>
          <a:lstStyle/>
          <a:p>
            <a:fld id="{E5266E6E-3187-4C1D-BA6D-2ACAC749C432}" type="slidenum">
              <a:rPr lang="en-US" smtClean="0"/>
              <a:t>9</a:t>
            </a:fld>
            <a:endParaRPr lang="en-US"/>
          </a:p>
        </p:txBody>
      </p:sp>
      <p:sp>
        <p:nvSpPr>
          <p:cNvPr id="5" name="TextBox 4"/>
          <p:cNvSpPr txBox="1"/>
          <p:nvPr/>
        </p:nvSpPr>
        <p:spPr>
          <a:xfrm>
            <a:off x="2751159" y="1081382"/>
            <a:ext cx="2632452" cy="461665"/>
          </a:xfrm>
          <a:prstGeom prst="rect">
            <a:avLst/>
          </a:prstGeom>
          <a:noFill/>
        </p:spPr>
        <p:txBody>
          <a:bodyPr wrap="none" rtlCol="0">
            <a:spAutoFit/>
          </a:bodyPr>
          <a:lstStyle/>
          <a:p>
            <a:r>
              <a:rPr lang="en-US" dirty="0">
                <a:solidFill>
                  <a:srgbClr val="FF0000"/>
                </a:solidFill>
                <a:latin typeface="Century Gothic" panose="020B0502020202020204" pitchFamily="34" charset="0"/>
              </a:rPr>
              <a:t>3</a:t>
            </a:r>
            <a:r>
              <a:rPr lang="en-US" dirty="0" smtClean="0">
                <a:solidFill>
                  <a:srgbClr val="FF0000"/>
                </a:solidFill>
                <a:latin typeface="Century Gothic" panose="020B0502020202020204" pitchFamily="34" charset="0"/>
              </a:rPr>
              <a:t>) </a:t>
            </a:r>
            <a:r>
              <a:rPr lang="en-US" u="sng" dirty="0" smtClean="0">
                <a:solidFill>
                  <a:srgbClr val="FF0000"/>
                </a:solidFill>
                <a:latin typeface="Century Gothic" panose="020B0502020202020204" pitchFamily="34" charset="0"/>
              </a:rPr>
              <a:t>tuning system</a:t>
            </a:r>
            <a:endParaRPr lang="en-US" u="sng" dirty="0">
              <a:solidFill>
                <a:srgbClr val="FF0000"/>
              </a:solidFill>
              <a:latin typeface="Century Gothic" panose="020B0502020202020204" pitchFamily="34" charset="0"/>
            </a:endParaRPr>
          </a:p>
        </p:txBody>
      </p:sp>
      <p:grpSp>
        <p:nvGrpSpPr>
          <p:cNvPr id="6" name="Group 5"/>
          <p:cNvGrpSpPr/>
          <p:nvPr/>
        </p:nvGrpSpPr>
        <p:grpSpPr>
          <a:xfrm>
            <a:off x="5015133" y="4783016"/>
            <a:ext cx="2774316" cy="1885071"/>
            <a:chOff x="2086148" y="4239577"/>
            <a:chExt cx="3105393" cy="2062176"/>
          </a:xfrm>
        </p:grpSpPr>
        <p:sp>
          <p:nvSpPr>
            <p:cNvPr id="11" name="TextBox 10"/>
            <p:cNvSpPr txBox="1"/>
            <p:nvPr/>
          </p:nvSpPr>
          <p:spPr>
            <a:xfrm>
              <a:off x="3245937" y="5729376"/>
              <a:ext cx="1945604" cy="5723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i="1" dirty="0" smtClean="0">
                  <a:latin typeface="Arial" pitchFamily="34" charset="0"/>
                  <a:cs typeface="Arial" pitchFamily="34" charset="0"/>
                </a:rPr>
                <a:t>Combined function: </a:t>
              </a:r>
            </a:p>
            <a:p>
              <a:pPr algn="ctr"/>
              <a:r>
                <a:rPr lang="en-US" sz="1400" i="1" dirty="0">
                  <a:effectLst>
                    <a:outerShdw blurRad="38100" dist="38100" dir="2700000" algn="tl">
                      <a:srgbClr val="000000">
                        <a:alpha val="43137"/>
                      </a:srgbClr>
                    </a:outerShdw>
                  </a:effectLst>
                  <a:latin typeface="Arial" pitchFamily="34" charset="0"/>
                  <a:cs typeface="Arial" pitchFamily="34" charset="0"/>
                </a:rPr>
                <a:t>t</a:t>
              </a:r>
              <a:r>
                <a:rPr lang="en-US" sz="1400" i="1" dirty="0" smtClean="0">
                  <a:effectLst>
                    <a:outerShdw blurRad="38100" dist="38100" dir="2700000" algn="tl">
                      <a:srgbClr val="000000">
                        <a:alpha val="43137"/>
                      </a:srgbClr>
                    </a:outerShdw>
                  </a:effectLst>
                  <a:latin typeface="Arial" pitchFamily="34" charset="0"/>
                  <a:cs typeface="Arial" pitchFamily="34" charset="0"/>
                </a:rPr>
                <a:t>uning + stiffening</a:t>
              </a:r>
              <a:endParaRPr lang="en-US" sz="1400" i="1" dirty="0">
                <a:effectLst>
                  <a:outerShdw blurRad="38100" dist="38100" dir="2700000" algn="tl">
                    <a:srgbClr val="000000">
                      <a:alpha val="43137"/>
                    </a:srgbClr>
                  </a:outerShdw>
                </a:effectLst>
                <a:latin typeface="Arial" pitchFamily="34" charset="0"/>
                <a:cs typeface="Arial" pitchFamily="34" charset="0"/>
              </a:endParaRPr>
            </a:p>
          </p:txBody>
        </p:sp>
        <p:cxnSp>
          <p:nvCxnSpPr>
            <p:cNvPr id="8" name="Straight Arrow Connector 7"/>
            <p:cNvCxnSpPr/>
            <p:nvPr/>
          </p:nvCxnSpPr>
          <p:spPr>
            <a:xfrm flipH="1" flipV="1">
              <a:off x="2157006" y="4970572"/>
              <a:ext cx="1645509" cy="78485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2086148" y="4239577"/>
              <a:ext cx="1716366" cy="15235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0" y="3657719"/>
            <a:ext cx="2643387" cy="1924216"/>
            <a:chOff x="4870487" y="2040284"/>
            <a:chExt cx="3892959" cy="2994243"/>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0487" y="2040284"/>
              <a:ext cx="3828239" cy="2994243"/>
            </a:xfrm>
            <a:prstGeom prst="rect">
              <a:avLst/>
            </a:prstGeom>
          </p:spPr>
        </p:pic>
        <p:sp>
          <p:nvSpPr>
            <p:cNvPr id="14" name="TextBox 7"/>
            <p:cNvSpPr txBox="1"/>
            <p:nvPr/>
          </p:nvSpPr>
          <p:spPr>
            <a:xfrm>
              <a:off x="8061011" y="4585488"/>
              <a:ext cx="702435" cy="30777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H-field</a:t>
              </a:r>
              <a:endParaRPr lang="en-US" sz="1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Down Arrow 14"/>
            <p:cNvSpPr/>
            <p:nvPr/>
          </p:nvSpPr>
          <p:spPr>
            <a:xfrm rot="20520000">
              <a:off x="6192295" y="2687583"/>
              <a:ext cx="140821" cy="557520"/>
            </a:xfrm>
            <a:prstGeom prst="downArrow">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9720000">
              <a:off x="6217475" y="3905457"/>
              <a:ext cx="140821" cy="557520"/>
            </a:xfrm>
            <a:prstGeom prst="downArrow">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20520000">
              <a:off x="6886709" y="2722037"/>
              <a:ext cx="140821" cy="557520"/>
            </a:xfrm>
            <a:prstGeom prst="downArrow">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9720000">
              <a:off x="6862856" y="3930637"/>
              <a:ext cx="140821" cy="557520"/>
            </a:xfrm>
            <a:prstGeom prst="downArrow">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1" y="5571039"/>
            <a:ext cx="2586039" cy="523220"/>
          </a:xfrm>
          <a:prstGeom prst="rect">
            <a:avLst/>
          </a:prstGeom>
          <a:solidFill>
            <a:schemeClr val="bg1">
              <a:lumMod val="95000"/>
            </a:schemeClr>
          </a:solidFill>
        </p:spPr>
        <p:txBody>
          <a:bodyPr wrap="square" rtlCol="0">
            <a:spAutoFit/>
          </a:bodyPr>
          <a:lstStyle/>
          <a:p>
            <a:pPr algn="ctr"/>
            <a:r>
              <a:rPr lang="en-US" sz="1400" dirty="0" smtClean="0">
                <a:latin typeface="Century Gothic" panose="020B0502020202020204" pitchFamily="34" charset="0"/>
                <a:cs typeface="Arial" panose="020B0604020202020204" pitchFamily="34" charset="0"/>
              </a:rPr>
              <a:t>Tuning by actuation </a:t>
            </a:r>
          </a:p>
          <a:p>
            <a:pPr algn="ctr"/>
            <a:r>
              <a:rPr lang="en-US" sz="1400" dirty="0" smtClean="0">
                <a:latin typeface="Century Gothic" panose="020B0502020202020204" pitchFamily="34" charset="0"/>
                <a:cs typeface="Arial" panose="020B0604020202020204" pitchFamily="34" charset="0"/>
              </a:rPr>
              <a:t>on central plates</a:t>
            </a:r>
          </a:p>
        </p:txBody>
      </p:sp>
      <p:grpSp>
        <p:nvGrpSpPr>
          <p:cNvPr id="20" name="Group 19"/>
          <p:cNvGrpSpPr/>
          <p:nvPr/>
        </p:nvGrpSpPr>
        <p:grpSpPr>
          <a:xfrm>
            <a:off x="74" y="1534602"/>
            <a:ext cx="2620923" cy="2282035"/>
            <a:chOff x="461177" y="1741336"/>
            <a:chExt cx="3874458" cy="3555558"/>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177" y="2050923"/>
              <a:ext cx="3816625" cy="2985158"/>
            </a:xfrm>
            <a:prstGeom prst="rect">
              <a:avLst/>
            </a:prstGeom>
          </p:spPr>
        </p:pic>
        <p:sp>
          <p:nvSpPr>
            <p:cNvPr id="22" name="Down Arrow 21"/>
            <p:cNvSpPr/>
            <p:nvPr/>
          </p:nvSpPr>
          <p:spPr>
            <a:xfrm>
              <a:off x="2019631" y="1741336"/>
              <a:ext cx="516835" cy="1335819"/>
            </a:xfrm>
            <a:prstGeom prst="downArrow">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rot="10800000">
              <a:off x="2044810" y="3961075"/>
              <a:ext cx="516835" cy="1335819"/>
            </a:xfrm>
            <a:prstGeom prst="downArrow">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7"/>
            <p:cNvSpPr txBox="1"/>
            <p:nvPr/>
          </p:nvSpPr>
          <p:spPr>
            <a:xfrm>
              <a:off x="3642818" y="4621183"/>
              <a:ext cx="69281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E-field</a:t>
              </a:r>
              <a:endParaRPr lang="en-US" sz="1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3" name="Group 2"/>
          <p:cNvGrpSpPr/>
          <p:nvPr/>
        </p:nvGrpSpPr>
        <p:grpSpPr>
          <a:xfrm>
            <a:off x="6224953" y="1083212"/>
            <a:ext cx="2779369" cy="3239708"/>
            <a:chOff x="2180310" y="2075189"/>
            <a:chExt cx="3958836" cy="5406910"/>
          </a:xfrm>
        </p:grpSpPr>
        <p:sp>
          <p:nvSpPr>
            <p:cNvPr id="28" name="TextBox 27"/>
            <p:cNvSpPr txBox="1"/>
            <p:nvPr/>
          </p:nvSpPr>
          <p:spPr>
            <a:xfrm>
              <a:off x="3582945" y="6249306"/>
              <a:ext cx="2556201" cy="1232793"/>
            </a:xfrm>
            <a:prstGeom prst="rect">
              <a:avLst/>
            </a:prstGeom>
            <a:noFill/>
          </p:spPr>
          <p:txBody>
            <a:bodyPr wrap="square" rtlCol="0">
              <a:spAutoFit/>
            </a:bodyPr>
            <a:lstStyle/>
            <a:p>
              <a:pPr algn="r"/>
              <a:r>
                <a:rPr lang="en-US" sz="1400" i="1" dirty="0" smtClean="0">
                  <a:latin typeface="Arial" pitchFamily="34" charset="0"/>
                  <a:cs typeface="Arial" pitchFamily="34" charset="0"/>
                </a:rPr>
                <a:t>Symmetric </a:t>
              </a:r>
            </a:p>
            <a:p>
              <a:pPr algn="r"/>
              <a:r>
                <a:rPr lang="en-US" sz="1400" i="1" dirty="0" smtClean="0">
                  <a:latin typeface="Arial" pitchFamily="34" charset="0"/>
                  <a:cs typeface="Arial" pitchFamily="34" charset="0"/>
                </a:rPr>
                <a:t>actuation onto both </a:t>
              </a:r>
            </a:p>
            <a:p>
              <a:pPr algn="r"/>
              <a:r>
                <a:rPr lang="en-US" sz="1400" i="1" dirty="0" smtClean="0">
                  <a:latin typeface="Arial" pitchFamily="34" charset="0"/>
                  <a:cs typeface="Arial" pitchFamily="34" charset="0"/>
                </a:rPr>
                <a:t>central plates</a:t>
              </a:r>
            </a:p>
          </p:txBody>
        </p:sp>
        <p:pic>
          <p:nvPicPr>
            <p:cNvPr id="26"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22269" r="76891"/>
                      </a14:imgEffect>
                    </a14:imgLayer>
                  </a14:imgProps>
                </a:ext>
                <a:ext uri="{28A0092B-C50C-407E-A947-70E740481C1C}">
                  <a14:useLocalDpi xmlns:a14="http://schemas.microsoft.com/office/drawing/2010/main" val="0"/>
                </a:ext>
              </a:extLst>
            </a:blip>
            <a:srcRect l="11265" r="19904"/>
            <a:stretch/>
          </p:blipFill>
          <p:spPr bwMode="auto">
            <a:xfrm>
              <a:off x="2180310" y="2075189"/>
              <a:ext cx="3675196" cy="4576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Rectangle 28"/>
          <p:cNvSpPr/>
          <p:nvPr/>
        </p:nvSpPr>
        <p:spPr>
          <a:xfrm>
            <a:off x="0" y="1735498"/>
            <a:ext cx="456626" cy="5716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f</a:t>
            </a:r>
            <a:r>
              <a:rPr lang="en-US" b="1" baseline="-25000" dirty="0" smtClean="0">
                <a:solidFill>
                  <a:schemeClr val="tx1"/>
                </a:solidFill>
                <a:effectLst>
                  <a:outerShdw blurRad="38100" dist="38100" dir="2700000" algn="tl">
                    <a:srgbClr val="000000">
                      <a:alpha val="43137"/>
                    </a:srgbClr>
                  </a:outerShdw>
                </a:effectLst>
              </a:rPr>
              <a:t>0</a:t>
            </a:r>
            <a:endParaRPr lang="en-US" b="1" baseline="-25000" dirty="0">
              <a:solidFill>
                <a:schemeClr val="tx1"/>
              </a:solidFill>
              <a:effectLst>
                <a:outerShdw blurRad="38100" dist="38100" dir="2700000" algn="tl">
                  <a:srgbClr val="000000">
                    <a:alpha val="43137"/>
                  </a:srgbClr>
                </a:outerShdw>
              </a:effectLst>
            </a:endParaRPr>
          </a:p>
        </p:txBody>
      </p:sp>
      <p:sp>
        <p:nvSpPr>
          <p:cNvPr id="34" name="TextBox 33"/>
          <p:cNvSpPr txBox="1"/>
          <p:nvPr/>
        </p:nvSpPr>
        <p:spPr>
          <a:xfrm>
            <a:off x="0" y="6329955"/>
            <a:ext cx="2878007" cy="523220"/>
          </a:xfrm>
          <a:prstGeom prst="rect">
            <a:avLst/>
          </a:prstGeom>
          <a:noFill/>
        </p:spPr>
        <p:txBody>
          <a:bodyPr wrap="square" rtlCol="0">
            <a:spAutoFit/>
          </a:bodyPr>
          <a:lstStyle/>
          <a:p>
            <a:r>
              <a:rPr lang="en-US" sz="1400" dirty="0" smtClean="0">
                <a:latin typeface="Century Gothic" panose="020B0502020202020204" pitchFamily="34" charset="0"/>
                <a:sym typeface="Wingdings" panose="05000000000000000000" pitchFamily="2" charset="2"/>
              </a:rPr>
              <a:t> </a:t>
            </a:r>
            <a:r>
              <a:rPr lang="en-US" sz="1400" i="1" u="sng" dirty="0" smtClean="0">
                <a:effectLst>
                  <a:outerShdw blurRad="38100" dist="38100" dir="2700000" algn="tl">
                    <a:srgbClr val="000000">
                      <a:alpha val="43137"/>
                    </a:srgbClr>
                  </a:outerShdw>
                </a:effectLst>
                <a:latin typeface="Century Gothic" panose="020B0502020202020204" pitchFamily="34" charset="0"/>
                <a:sym typeface="Wingdings" panose="05000000000000000000" pitchFamily="2" charset="2"/>
              </a:rPr>
              <a:t>Tuning actuator</a:t>
            </a:r>
            <a:r>
              <a:rPr lang="en-US" sz="1400" i="1" dirty="0" smtClean="0">
                <a:effectLst>
                  <a:outerShdw blurRad="38100" dist="38100" dir="2700000" algn="tl">
                    <a:srgbClr val="000000">
                      <a:alpha val="43137"/>
                    </a:srgbClr>
                  </a:outerShdw>
                </a:effectLst>
                <a:latin typeface="Century Gothic" panose="020B0502020202020204" pitchFamily="34" charset="0"/>
                <a:sym typeface="Wingdings" panose="05000000000000000000" pitchFamily="2" charset="2"/>
              </a:rPr>
              <a:t>: </a:t>
            </a:r>
            <a:r>
              <a:rPr lang="en-US" sz="1400" dirty="0" smtClean="0">
                <a:latin typeface="Century Gothic" panose="020B0502020202020204" pitchFamily="34" charset="0"/>
                <a:sym typeface="Wingdings" panose="05000000000000000000" pitchFamily="2" charset="2"/>
              </a:rPr>
              <a:t>t</a:t>
            </a:r>
            <a:r>
              <a:rPr lang="en-US" sz="1400" dirty="0" smtClean="0">
                <a:latin typeface="Century Gothic" panose="020B0502020202020204" pitchFamily="34" charset="0"/>
              </a:rPr>
              <a:t>omorrow’s presentation by John Skaritka</a:t>
            </a:r>
            <a:endParaRPr lang="en-US" sz="1400" dirty="0">
              <a:latin typeface="Century Gothic" panose="020B0502020202020204" pitchFamily="34" charset="0"/>
            </a:endParaRPr>
          </a:p>
        </p:txBody>
      </p:sp>
      <p:sp>
        <p:nvSpPr>
          <p:cNvPr id="8196" name="TextBox 8195"/>
          <p:cNvSpPr txBox="1"/>
          <p:nvPr/>
        </p:nvSpPr>
        <p:spPr>
          <a:xfrm>
            <a:off x="5141742" y="1540412"/>
            <a:ext cx="1664238" cy="646331"/>
          </a:xfrm>
          <a:prstGeom prst="rect">
            <a:avLst/>
          </a:prstGeom>
          <a:noFill/>
        </p:spPr>
        <p:txBody>
          <a:bodyPr wrap="none" rtlCol="0">
            <a:spAutoFit/>
          </a:bodyPr>
          <a:lstStyle/>
          <a:p>
            <a:r>
              <a:rPr lang="en-US" sz="1200" i="1" dirty="0" err="1">
                <a:latin typeface="Arial" panose="020B0604020202020204" pitchFamily="34" charset="0"/>
                <a:cs typeface="Arial" panose="020B0604020202020204" pitchFamily="34" charset="0"/>
              </a:rPr>
              <a:t>Piezo</a:t>
            </a:r>
            <a:r>
              <a:rPr lang="en-US" sz="1200" i="1" dirty="0">
                <a:latin typeface="Arial" panose="020B0604020202020204" pitchFamily="34" charset="0"/>
                <a:cs typeface="Arial" panose="020B0604020202020204" pitchFamily="34" charset="0"/>
              </a:rPr>
              <a:t> outside vessel </a:t>
            </a:r>
            <a:endParaRPr lang="en-US" sz="1200" i="1" dirty="0" smtClean="0">
              <a:latin typeface="Arial" panose="020B0604020202020204" pitchFamily="34" charset="0"/>
              <a:cs typeface="Arial" panose="020B0604020202020204" pitchFamily="34" charset="0"/>
            </a:endParaRPr>
          </a:p>
          <a:p>
            <a:r>
              <a:rPr lang="en-US" sz="1200" i="1" dirty="0" smtClean="0">
                <a:latin typeface="Arial" panose="020B0604020202020204" pitchFamily="34" charset="0"/>
                <a:cs typeface="Arial" panose="020B0604020202020204" pitchFamily="34" charset="0"/>
                <a:sym typeface="Wingdings" panose="05000000000000000000" pitchFamily="2" charset="2"/>
              </a:rPr>
              <a:t> </a:t>
            </a:r>
            <a:r>
              <a:rPr lang="en-US" sz="1200" i="1" dirty="0">
                <a:latin typeface="Arial" panose="020B0604020202020204" pitchFamily="34" charset="0"/>
                <a:cs typeface="Arial" panose="020B0604020202020204" pitchFamily="34" charset="0"/>
                <a:sym typeface="Wingdings" panose="05000000000000000000" pitchFamily="2" charset="2"/>
              </a:rPr>
              <a:t>larger tuning range</a:t>
            </a:r>
          </a:p>
          <a:p>
            <a:endParaRPr lang="en-US" sz="1200" i="1" dirty="0">
              <a:latin typeface="Arial" panose="020B0604020202020204" pitchFamily="34" charset="0"/>
              <a:cs typeface="Arial" panose="020B0604020202020204" pitchFamily="34" charset="0"/>
            </a:endParaRPr>
          </a:p>
        </p:txBody>
      </p:sp>
      <p:cxnSp>
        <p:nvCxnSpPr>
          <p:cNvPr id="10" name="Straight Arrow Connector 9"/>
          <p:cNvCxnSpPr/>
          <p:nvPr/>
        </p:nvCxnSpPr>
        <p:spPr>
          <a:xfrm flipH="1">
            <a:off x="4480561" y="1674056"/>
            <a:ext cx="7034" cy="1828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564966" y="1793631"/>
            <a:ext cx="0" cy="1969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5153465" y="1756118"/>
            <a:ext cx="7034" cy="1828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5012788" y="1861625"/>
            <a:ext cx="0" cy="1969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3957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44380</TotalTime>
  <Pages>1</Pages>
  <Words>1762</Words>
  <Application>Microsoft Office PowerPoint</Application>
  <PresentationFormat>On-screen Show (4:3)</PresentationFormat>
  <Paragraphs>418</Paragraphs>
  <Slides>38</Slides>
  <Notes>9</Notes>
  <HiddenSlides>8</HiddenSlides>
  <MMClips>0</MMClips>
  <ScaleCrop>false</ScaleCrop>
  <HeadingPairs>
    <vt:vector size="6" baseType="variant">
      <vt:variant>
        <vt:lpstr>Theme</vt:lpstr>
      </vt:variant>
      <vt:variant>
        <vt:i4>1</vt:i4>
      </vt:variant>
      <vt:variant>
        <vt:lpstr>Slide Titles</vt:lpstr>
      </vt:variant>
      <vt:variant>
        <vt:i4>38</vt:i4>
      </vt:variant>
      <vt:variant>
        <vt:lpstr>Custom Shows</vt:lpstr>
      </vt:variant>
      <vt:variant>
        <vt:i4>1</vt:i4>
      </vt:variant>
    </vt:vector>
  </HeadingPairs>
  <TitlesOfParts>
    <vt:vector size="40" baseType="lpstr">
      <vt:lpstr>Office Theme</vt:lpstr>
      <vt:lpstr>Double Quarter Wave Crab Cavity Helium Vessel</vt:lpstr>
      <vt:lpstr>Outline</vt:lpstr>
      <vt:lpstr>From the PoP cavity…</vt:lpstr>
      <vt:lpstr>… to the SPS dressed cavity</vt:lpstr>
      <vt:lpstr>The helium vessel concept</vt:lpstr>
      <vt:lpstr>The helium vessel concept</vt:lpstr>
      <vt:lpstr>The helium vessel concept</vt:lpstr>
      <vt:lpstr>The helium vessel concept</vt:lpstr>
      <vt:lpstr>The helium vessel concept</vt:lpstr>
      <vt:lpstr>Pre-tuning system</vt:lpstr>
      <vt:lpstr>Tuning system                       </vt:lpstr>
      <vt:lpstr>Cavity tuning</vt:lpstr>
      <vt:lpstr>Cavity assembly</vt:lpstr>
      <vt:lpstr>Cavity assembly</vt:lpstr>
      <vt:lpstr>Tuning system assembly</vt:lpstr>
      <vt:lpstr>Tuning system assembly</vt:lpstr>
      <vt:lpstr>Helium vessel assembly</vt:lpstr>
      <vt:lpstr>Cooling and heat-stationing</vt:lpstr>
      <vt:lpstr>Helium pressure load </vt:lpstr>
      <vt:lpstr>PowerPoint Presentation</vt:lpstr>
      <vt:lpstr>Mechanical stresses  due to tuner actuation</vt:lpstr>
      <vt:lpstr>PowerPoint Presentation</vt:lpstr>
      <vt:lpstr>PowerPoint Presentation</vt:lpstr>
      <vt:lpstr>PowerPoint Presentation</vt:lpstr>
      <vt:lpstr>Integration into cryomodule</vt:lpstr>
      <vt:lpstr>Summary</vt:lpstr>
      <vt:lpstr>PowerPoint Presentation</vt:lpstr>
      <vt:lpstr>Thanks for your attention</vt:lpstr>
      <vt:lpstr>Coarse tuning</vt:lpstr>
      <vt:lpstr>PowerPoint Presentation</vt:lpstr>
      <vt:lpstr>Mechanical stresses</vt:lpstr>
      <vt:lpstr>Mechanical stresses</vt:lpstr>
      <vt:lpstr>PowerPoint Presentation</vt:lpstr>
      <vt:lpstr>PowerPoint Presentation</vt:lpstr>
      <vt:lpstr>Mechanical stresses</vt:lpstr>
      <vt:lpstr>Mechanical stresses</vt:lpstr>
      <vt:lpstr>Mechanical stresses  due to tuning system actuation</vt:lpstr>
      <vt:lpstr>Frequency shifts  – simulation settings</vt:lpstr>
      <vt:lpstr>Custom Show 1</vt:lpstr>
    </vt:vector>
  </TitlesOfParts>
  <Company>LBNL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Division Future Plans</dc:title>
  <dc:subject>Berkeley Lab Generic Presentation</dc:subject>
  <dc:creator>PCuser</dc:creator>
  <cp:keywords>Presentation Generic</cp:keywords>
  <cp:lastModifiedBy>Skaritka, John</cp:lastModifiedBy>
  <cp:revision>1976</cp:revision>
  <cp:lastPrinted>2014-04-25T18:27:05Z</cp:lastPrinted>
  <dcterms:created xsi:type="dcterms:W3CDTF">2004-10-30T19:36:16Z</dcterms:created>
  <dcterms:modified xsi:type="dcterms:W3CDTF">2014-05-05T18:33:51Z</dcterms:modified>
</cp:coreProperties>
</file>