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68" r:id="rId27"/>
  </p:sldIdLst>
  <p:sldSz cx="13004800" cy="9753600"/>
  <p:notesSz cx="6858000" cy="9144000"/>
  <p:defaultTextStyle>
    <a:lvl1pPr algn="ctr" defTabSz="584200">
      <a:defRPr sz="4200">
        <a:latin typeface="+mn-lt"/>
        <a:ea typeface="+mn-ea"/>
        <a:cs typeface="+mn-cs"/>
        <a:sym typeface="Helvetica Neue Light"/>
      </a:defRPr>
    </a:lvl1pPr>
    <a:lvl2pPr indent="342900" algn="ctr" defTabSz="584200">
      <a:defRPr sz="4200">
        <a:latin typeface="+mn-lt"/>
        <a:ea typeface="+mn-ea"/>
        <a:cs typeface="+mn-cs"/>
        <a:sym typeface="Helvetica Neue Light"/>
      </a:defRPr>
    </a:lvl2pPr>
    <a:lvl3pPr indent="685800" algn="ctr" defTabSz="584200">
      <a:defRPr sz="4200">
        <a:latin typeface="+mn-lt"/>
        <a:ea typeface="+mn-ea"/>
        <a:cs typeface="+mn-cs"/>
        <a:sym typeface="Helvetica Neue Light"/>
      </a:defRPr>
    </a:lvl3pPr>
    <a:lvl4pPr indent="1028700" algn="ctr" defTabSz="584200">
      <a:defRPr sz="4200">
        <a:latin typeface="+mn-lt"/>
        <a:ea typeface="+mn-ea"/>
        <a:cs typeface="+mn-cs"/>
        <a:sym typeface="Helvetica Neue Light"/>
      </a:defRPr>
    </a:lvl4pPr>
    <a:lvl5pPr indent="1371600" algn="ctr" defTabSz="584200">
      <a:defRPr sz="4200">
        <a:latin typeface="+mn-lt"/>
        <a:ea typeface="+mn-ea"/>
        <a:cs typeface="+mn-cs"/>
        <a:sym typeface="Helvetica Neue Light"/>
      </a:defRPr>
    </a:lvl5pPr>
    <a:lvl6pPr indent="1714500" algn="ctr" defTabSz="584200">
      <a:defRPr sz="4200">
        <a:latin typeface="+mn-lt"/>
        <a:ea typeface="+mn-ea"/>
        <a:cs typeface="+mn-cs"/>
        <a:sym typeface="Helvetica Neue Light"/>
      </a:defRPr>
    </a:lvl6pPr>
    <a:lvl7pPr indent="2057400" algn="ctr" defTabSz="584200">
      <a:defRPr sz="4200">
        <a:latin typeface="+mn-lt"/>
        <a:ea typeface="+mn-ea"/>
        <a:cs typeface="+mn-cs"/>
        <a:sym typeface="Helvetica Neue Light"/>
      </a:defRPr>
    </a:lvl7pPr>
    <a:lvl8pPr indent="2400300" algn="ctr" defTabSz="584200">
      <a:defRPr sz="4200">
        <a:latin typeface="+mn-lt"/>
        <a:ea typeface="+mn-ea"/>
        <a:cs typeface="+mn-cs"/>
        <a:sym typeface="Helvetica Neue Light"/>
      </a:defRPr>
    </a:lvl8pPr>
    <a:lvl9pPr indent="2743200" algn="ctr" defTabSz="584200">
      <a:defRPr sz="4200">
        <a:latin typeface="+mn-lt"/>
        <a:ea typeface="+mn-ea"/>
        <a:cs typeface="+mn-cs"/>
        <a:sym typeface="Helvetica Neue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ajor">
          <a:srgbClr val="444444"/>
        </a:fontRef>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a:fontRef idx="major">
          <a:srgbClr val="444444"/>
        </a:fontRef>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a:fontRef idx="major">
          <a:srgbClr val="444444"/>
        </a:fontRef>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a:fontRef idx="maj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325D6B"/>
          </a:solidFill>
        </a:fill>
      </a:tcStyle>
    </a:firstRow>
  </a:tblStyle>
  <a:tblStyle styleId="{C7B018BB-80A7-4F77-B60F-C8B233D01FF8}" styleName="">
    <a:tblBg/>
    <a:wholeTbl>
      <a:tcTxStyle>
        <a:fontRef idx="major">
          <a:srgbClr val="444444"/>
        </a:fontRef>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a:fontRef idx="major">
          <a:srgbClr val="444444"/>
        </a:fontRef>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a:fontRef idx="major">
          <a:srgbClr val="FFFFFF"/>
        </a:fontRef>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a:fontRef idx="major">
          <a:srgbClr val="444444"/>
        </a:fontRef>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a:fontRef idx="major">
          <a:srgbClr val="444444"/>
        </a:fontRef>
        <a:srgbClr val="444444"/>
      </a:tcTxStyle>
      <a:tcStyle>
        <a:tcBdr>
          <a:left>
            <a:ln w="12700" cap="flat">
              <a:solidFill>
                <a:srgbClr val="3C3C1D"/>
              </a:solidFill>
              <a:prstDash val="solid"/>
              <a:miter lim="400000"/>
            </a:ln>
          </a:left>
          <a:right>
            <a:ln w="12700" cap="flat">
              <a:solidFill>
                <a:srgbClr val="A9A584"/>
              </a:solidFill>
              <a:prstDash val="solid"/>
              <a:miter lim="400000"/>
            </a:ln>
          </a:right>
          <a:top>
            <a:ln w="12700" cap="flat">
              <a:solidFill>
                <a:srgbClr val="A9A584"/>
              </a:solidFill>
              <a:prstDash val="solid"/>
              <a:miter lim="400000"/>
            </a:ln>
          </a:top>
          <a:bottom>
            <a:ln w="12700" cap="flat">
              <a:solidFill>
                <a:srgbClr val="A9A584"/>
              </a:solidFill>
              <a:prstDash val="solid"/>
              <a:miter lim="400000"/>
            </a:ln>
          </a:bottom>
          <a:insideH>
            <a:ln w="12700" cap="flat">
              <a:solidFill>
                <a:srgbClr val="A9A584"/>
              </a:solidFill>
              <a:prstDash val="solid"/>
              <a:miter lim="400000"/>
            </a:ln>
          </a:insideH>
          <a:insideV>
            <a:ln w="12700" cap="flat">
              <a:solidFill>
                <a:srgbClr val="A9A584"/>
              </a:solidFill>
              <a:prstDash val="solid"/>
              <a:miter lim="400000"/>
            </a:ln>
          </a:insideV>
        </a:tcBdr>
        <a:fill>
          <a:solidFill>
            <a:srgbClr val="CFCDBB"/>
          </a:solidFill>
        </a:fill>
      </a:tcStyle>
    </a:firstCol>
    <a:lastRow>
      <a:tcTxStyle>
        <a:fontRef idx="major">
          <a:srgbClr val="444444"/>
        </a:fontRef>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a:fontRef idx="major">
          <a:srgbClr val="FFFFFF"/>
        </a:fontRef>
        <a:srgbClr val="FFFFFF"/>
      </a:tcTxStyle>
      <a:tcStyle>
        <a:tcBdr>
          <a:left>
            <a:ln w="12700" cap="flat">
              <a:solidFill>
                <a:srgbClr val="A9A584"/>
              </a:solidFill>
              <a:prstDash val="solid"/>
              <a:miter lim="400000"/>
            </a:ln>
          </a:left>
          <a:right>
            <a:ln w="12700" cap="flat">
              <a:solidFill>
                <a:srgbClr val="A9A584"/>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rgbClr val="A9A584"/>
              </a:solidFill>
              <a:prstDash val="solid"/>
              <a:miter lim="400000"/>
            </a:ln>
          </a:insideV>
        </a:tcBdr>
        <a:fill>
          <a:solidFill>
            <a:srgbClr val="656839"/>
          </a:solidFill>
        </a:fill>
      </a:tcStyle>
    </a:firstRow>
  </a:tblStyle>
  <a:tblStyle styleId="{CF821DB8-F4EB-4A41-A1BA-3FCAFE7338EE}" styleName="">
    <a:tblBg/>
    <a:wholeTbl>
      <a:tcTxStyle>
        <a:fontRef idx="major">
          <a:srgbClr val="444444"/>
        </a:fontRef>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a:fontRef idx="major">
          <a:srgbClr val="FFFFFF"/>
        </a:fontRef>
        <a:srgbClr val="FFFFFF"/>
      </a:tcTxStyle>
      <a:tcStyle>
        <a:tcBdr>
          <a:left>
            <a:ln w="12700" cap="flat">
              <a:solidFill>
                <a:srgbClr val="515151"/>
              </a:solidFill>
              <a:prstDash val="solid"/>
              <a:miter lim="400000"/>
            </a:ln>
          </a:left>
          <a:right>
            <a:ln w="1270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a:fontRef idx="major">
          <a:srgbClr val="444444"/>
        </a:fontRef>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a:fontRef idx="major">
          <a:srgbClr val="FFFFFF"/>
        </a:fontRef>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rgbClr val="A9A584"/>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a:fontRef idx="major">
          <a:srgbClr val="444444"/>
        </a:fontRef>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a:fontRef idx="major">
          <a:srgbClr val="444444"/>
        </a:fontRef>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a:fontRef idx="major">
          <a:srgbClr val="444444"/>
        </a:fontRef>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a:fontRef idx="major">
          <a:srgbClr val="444444"/>
        </a:fontRef>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a:fontRef idx="major">
          <a:srgbClr val="777777"/>
        </a:fontRef>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D2D2D2">
              <a:alpha val="30000"/>
            </a:srgbClr>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snapToObjects="1">
      <p:cViewPr varScale="1">
        <p:scale>
          <a:sx n="109" d="100"/>
          <a:sy n="109" d="100"/>
        </p:scale>
        <p:origin x="-1104" y="-120"/>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95" name="Shape 95"/>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291095243"/>
      </p:ext>
    </p:extLst>
  </p:cSld>
  <p:clrMap bg1="lt1" tx1="dk1" bg2="lt2" tx2="dk2" accent1="accent1" accent2="accent2" accent3="accent3" accent4="accent4" accent5="accent5" accent6="accent6" hlink="hlink" folHlink="folHlink"/>
  <p:notesStyle>
    <a:lvl1pPr defTabSz="584200">
      <a:defRPr sz="2200">
        <a:latin typeface="Lucida Grande"/>
        <a:ea typeface="Lucida Grande"/>
        <a:cs typeface="Lucida Grande"/>
        <a:sym typeface="Lucida Grande"/>
      </a:defRPr>
    </a:lvl1pPr>
    <a:lvl2pPr indent="228600" defTabSz="584200">
      <a:defRPr sz="2200">
        <a:latin typeface="Lucida Grande"/>
        <a:ea typeface="Lucida Grande"/>
        <a:cs typeface="Lucida Grande"/>
        <a:sym typeface="Lucida Grande"/>
      </a:defRPr>
    </a:lvl2pPr>
    <a:lvl3pPr indent="457200" defTabSz="584200">
      <a:defRPr sz="2200">
        <a:latin typeface="Lucida Grande"/>
        <a:ea typeface="Lucida Grande"/>
        <a:cs typeface="Lucida Grande"/>
        <a:sym typeface="Lucida Grande"/>
      </a:defRPr>
    </a:lvl3pPr>
    <a:lvl4pPr indent="685800" defTabSz="584200">
      <a:defRPr sz="2200">
        <a:latin typeface="Lucida Grande"/>
        <a:ea typeface="Lucida Grande"/>
        <a:cs typeface="Lucida Grande"/>
        <a:sym typeface="Lucida Grande"/>
      </a:defRPr>
    </a:lvl4pPr>
    <a:lvl5pPr indent="914400" defTabSz="584200">
      <a:defRPr sz="2200">
        <a:latin typeface="Lucida Grande"/>
        <a:ea typeface="Lucida Grande"/>
        <a:cs typeface="Lucida Grande"/>
        <a:sym typeface="Lucida Grande"/>
      </a:defRPr>
    </a:lvl5pPr>
    <a:lvl6pPr indent="1143000" defTabSz="584200">
      <a:defRPr sz="2200">
        <a:latin typeface="Lucida Grande"/>
        <a:ea typeface="Lucida Grande"/>
        <a:cs typeface="Lucida Grande"/>
        <a:sym typeface="Lucida Grande"/>
      </a:defRPr>
    </a:lvl6pPr>
    <a:lvl7pPr indent="1371600" defTabSz="584200">
      <a:defRPr sz="2200">
        <a:latin typeface="Lucida Grande"/>
        <a:ea typeface="Lucida Grande"/>
        <a:cs typeface="Lucida Grande"/>
        <a:sym typeface="Lucida Grande"/>
      </a:defRPr>
    </a:lvl7pPr>
    <a:lvl8pPr indent="1600200" defTabSz="584200">
      <a:defRPr sz="2200">
        <a:latin typeface="Lucida Grande"/>
        <a:ea typeface="Lucida Grande"/>
        <a:cs typeface="Lucida Grande"/>
        <a:sym typeface="Lucida Grande"/>
      </a:defRPr>
    </a:lvl8pPr>
    <a:lvl9pPr indent="1828800" defTabSz="58420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7" name="Shape 7"/>
          <p:cNvSpPr/>
          <p:nvPr/>
        </p:nvSpPr>
        <p:spPr>
          <a:xfrm>
            <a:off x="647700" y="4749800"/>
            <a:ext cx="11709421" cy="127"/>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8" name="Shape 8"/>
          <p:cNvSpPr>
            <a:spLocks noGrp="1"/>
          </p:cNvSpPr>
          <p:nvPr>
            <p:ph type="title"/>
          </p:nvPr>
        </p:nvSpPr>
        <p:spPr>
          <a:xfrm>
            <a:off x="571500" y="1320800"/>
            <a:ext cx="11861800" cy="3175000"/>
          </a:xfrm>
          <a:prstGeom prst="rect">
            <a:avLst/>
          </a:prstGeom>
        </p:spPr>
        <p:txBody>
          <a:bodyPr/>
          <a:lstStyle/>
          <a:p>
            <a:pPr lvl="0">
              <a:defRPr sz="1800"/>
            </a:pPr>
            <a:r>
              <a:rPr sz="4200"/>
              <a:t>Title Text</a:t>
            </a:r>
          </a:p>
        </p:txBody>
      </p:sp>
      <p:sp>
        <p:nvSpPr>
          <p:cNvPr id="9" name="Shape 9"/>
          <p:cNvSpPr>
            <a:spLocks noGrp="1"/>
          </p:cNvSpPr>
          <p:nvPr>
            <p:ph type="body" idx="1"/>
          </p:nvPr>
        </p:nvSpPr>
        <p:spPr>
          <a:xfrm>
            <a:off x="571500" y="5016500"/>
            <a:ext cx="11861800" cy="3175000"/>
          </a:xfrm>
          <a:prstGeom prst="rect">
            <a:avLst/>
          </a:prstGeom>
        </p:spPr>
        <p:txBody>
          <a:bodyPr/>
          <a:lstStyle>
            <a:lvl1pPr marL="0" indent="0">
              <a:spcBef>
                <a:spcPts val="0"/>
              </a:spcBef>
              <a:buSzTx/>
              <a:buNone/>
              <a:defRPr>
                <a:solidFill>
                  <a:srgbClr val="747474"/>
                </a:solidFill>
              </a:defRPr>
            </a:lvl1pPr>
            <a:lvl2pPr marL="0" indent="0">
              <a:spcBef>
                <a:spcPts val="0"/>
              </a:spcBef>
              <a:buSzTx/>
              <a:buNone/>
              <a:defRPr>
                <a:solidFill>
                  <a:srgbClr val="747474"/>
                </a:solidFill>
              </a:defRPr>
            </a:lvl2pPr>
            <a:lvl3pPr marL="0" indent="0">
              <a:spcBef>
                <a:spcPts val="0"/>
              </a:spcBef>
              <a:buSzTx/>
              <a:buNone/>
              <a:defRPr>
                <a:solidFill>
                  <a:srgbClr val="747474"/>
                </a:solidFill>
              </a:defRPr>
            </a:lvl3pPr>
            <a:lvl4pPr marL="0" indent="0">
              <a:spcBef>
                <a:spcPts val="0"/>
              </a:spcBef>
              <a:buSzTx/>
              <a:buNone/>
              <a:defRPr>
                <a:solidFill>
                  <a:srgbClr val="747474"/>
                </a:solidFill>
              </a:defRPr>
            </a:lvl4pPr>
            <a:lvl5pPr marL="0" indent="0">
              <a:spcBef>
                <a:spcPts val="0"/>
              </a:spcBef>
              <a:buSzTx/>
              <a:buNone/>
              <a:defRPr>
                <a:solidFill>
                  <a:srgbClr val="747474"/>
                </a:solidFill>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
        <p:nvSpPr>
          <p:cNvPr id="10" name="Shape 10"/>
          <p:cNvSpPr>
            <a:spLocks noGrp="1"/>
          </p:cNvSpPr>
          <p:nvPr>
            <p:ph type="sldNum" sz="quarter" idx="2"/>
          </p:nvPr>
        </p:nvSpPr>
        <p:spPr>
          <a:xfrm>
            <a:off x="12268200" y="9194800"/>
            <a:ext cx="312014" cy="299822"/>
          </a:xfrm>
          <a:prstGeom prst="rect">
            <a:avLst/>
          </a:prstGeom>
        </p:spPr>
        <p:txBody>
          <a:bodyPr/>
          <a:lstStyle>
            <a:lvl1pPr algn="l"/>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39" name="Shape 39"/>
          <p:cNvSpPr/>
          <p:nvPr/>
        </p:nvSpPr>
        <p:spPr>
          <a:xfrm>
            <a:off x="647700" y="1968500"/>
            <a:ext cx="4876867" cy="127"/>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40" name="Shape 40"/>
          <p:cNvSpPr>
            <a:spLocks noGrp="1"/>
          </p:cNvSpPr>
          <p:nvPr>
            <p:ph type="title"/>
          </p:nvPr>
        </p:nvSpPr>
        <p:spPr>
          <a:xfrm>
            <a:off x="571500" y="330200"/>
            <a:ext cx="5080000" cy="1397000"/>
          </a:xfrm>
          <a:prstGeom prst="rect">
            <a:avLst/>
          </a:prstGeom>
        </p:spPr>
        <p:txBody>
          <a:bodyPr/>
          <a:lstStyle/>
          <a:p>
            <a:pPr lvl="0">
              <a:defRPr sz="1800"/>
            </a:pPr>
            <a:r>
              <a:rPr sz="4200"/>
              <a:t>Title Text</a:t>
            </a:r>
          </a:p>
        </p:txBody>
      </p:sp>
      <p:sp>
        <p:nvSpPr>
          <p:cNvPr id="41" name="Shape 41"/>
          <p:cNvSpPr>
            <a:spLocks noGrp="1"/>
          </p:cNvSpPr>
          <p:nvPr>
            <p:ph type="body" idx="1"/>
          </p:nvPr>
        </p:nvSpPr>
        <p:spPr>
          <a:xfrm>
            <a:off x="571500" y="2324100"/>
            <a:ext cx="5080000" cy="6565900"/>
          </a:xfrm>
          <a:prstGeom prst="rect">
            <a:avLst/>
          </a:prstGeom>
        </p:spPr>
        <p:txBody>
          <a:bodyPr/>
          <a:lstStyle>
            <a:lvl1pPr>
              <a:spcBef>
                <a:spcPts val="4800"/>
              </a:spcBef>
              <a:defRPr>
                <a:solidFill>
                  <a:srgbClr val="747474"/>
                </a:solidFill>
              </a:defRPr>
            </a:lvl1pPr>
            <a:lvl2pPr>
              <a:spcBef>
                <a:spcPts val="4800"/>
              </a:spcBef>
              <a:defRPr>
                <a:solidFill>
                  <a:srgbClr val="747474"/>
                </a:solidFill>
              </a:defRPr>
            </a:lvl2pPr>
            <a:lvl3pPr>
              <a:spcBef>
                <a:spcPts val="4800"/>
              </a:spcBef>
              <a:defRPr>
                <a:solidFill>
                  <a:srgbClr val="747474"/>
                </a:solidFill>
              </a:defRPr>
            </a:lvl3pPr>
            <a:lvl4pPr>
              <a:spcBef>
                <a:spcPts val="4800"/>
              </a:spcBef>
              <a:defRPr>
                <a:solidFill>
                  <a:srgbClr val="747474"/>
                </a:solidFill>
              </a:defRPr>
            </a:lvl4pPr>
            <a:lvl5pPr>
              <a:spcBef>
                <a:spcPts val="4800"/>
              </a:spcBef>
              <a:defRPr>
                <a:solidFill>
                  <a:srgbClr val="747474"/>
                </a:solidFill>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 2 Up Landscape">
    <p:spTree>
      <p:nvGrpSpPr>
        <p:cNvPr id="1" name=""/>
        <p:cNvGrpSpPr/>
        <p:nvPr/>
      </p:nvGrpSpPr>
      <p:grpSpPr>
        <a:xfrm>
          <a:off x="0" y="0"/>
          <a:ext cx="0" cy="0"/>
          <a:chOff x="0" y="0"/>
          <a:chExt cx="0" cy="0"/>
        </a:xfrm>
      </p:grpSpPr>
      <p:sp>
        <p:nvSpPr>
          <p:cNvPr id="43" name="Shape 43"/>
          <p:cNvSpPr/>
          <p:nvPr/>
        </p:nvSpPr>
        <p:spPr>
          <a:xfrm flipH="1">
            <a:off x="6502399" y="1803400"/>
            <a:ext cx="1" cy="4318000"/>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44" name="Shape 44"/>
          <p:cNvSpPr>
            <a:spLocks noGrp="1"/>
          </p:cNvSpPr>
          <p:nvPr>
            <p:ph type="body" idx="1"/>
          </p:nvPr>
        </p:nvSpPr>
        <p:spPr>
          <a:xfrm>
            <a:off x="431800" y="8813800"/>
            <a:ext cx="8255000" cy="812800"/>
          </a:xfrm>
          <a:prstGeom prst="rect">
            <a:avLst/>
          </a:prstGeom>
        </p:spPr>
        <p:txBody>
          <a:bodyPr/>
          <a:lstStyle>
            <a:lvl1pPr marL="0" indent="0">
              <a:spcBef>
                <a:spcPts val="0"/>
              </a:spcBef>
              <a:buSzTx/>
              <a:buNone/>
              <a:defRPr sz="2000">
                <a:solidFill>
                  <a:srgbClr val="868686"/>
                </a:solidFill>
              </a:defRPr>
            </a:lvl1pPr>
            <a:lvl2pPr marL="0" indent="0">
              <a:spcBef>
                <a:spcPts val="0"/>
              </a:spcBef>
              <a:buSzTx/>
              <a:buNone/>
              <a:defRPr sz="2000">
                <a:solidFill>
                  <a:srgbClr val="868686"/>
                </a:solidFill>
              </a:defRPr>
            </a:lvl2pPr>
            <a:lvl3pPr marL="0" indent="0">
              <a:spcBef>
                <a:spcPts val="0"/>
              </a:spcBef>
              <a:buSzTx/>
              <a:buNone/>
              <a:defRPr sz="2000">
                <a:solidFill>
                  <a:srgbClr val="868686"/>
                </a:solidFill>
              </a:defRPr>
            </a:lvl3pPr>
            <a:lvl4pPr marL="0" indent="0">
              <a:spcBef>
                <a:spcPts val="0"/>
              </a:spcBef>
              <a:buSzTx/>
              <a:buNone/>
              <a:defRPr sz="2000">
                <a:solidFill>
                  <a:srgbClr val="868686"/>
                </a:solidFill>
              </a:defRPr>
            </a:lvl4pPr>
            <a:lvl5pPr marL="0" indent="0">
              <a:spcBef>
                <a:spcPts val="0"/>
              </a:spcBef>
              <a:buSzTx/>
              <a:buNone/>
              <a:defRPr sz="2000">
                <a:solidFill>
                  <a:srgbClr val="868686"/>
                </a:solidFill>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hoto - 2 Up Portrait &amp; Landscape">
    <p:spTree>
      <p:nvGrpSpPr>
        <p:cNvPr id="1" name=""/>
        <p:cNvGrpSpPr/>
        <p:nvPr/>
      </p:nvGrpSpPr>
      <p:grpSpPr>
        <a:xfrm>
          <a:off x="0" y="0"/>
          <a:ext cx="0" cy="0"/>
          <a:chOff x="0" y="0"/>
          <a:chExt cx="0" cy="0"/>
        </a:xfrm>
      </p:grpSpPr>
      <p:sp>
        <p:nvSpPr>
          <p:cNvPr id="46" name="Shape 46"/>
          <p:cNvSpPr/>
          <p:nvPr/>
        </p:nvSpPr>
        <p:spPr>
          <a:xfrm flipH="1">
            <a:off x="4432299" y="1778000"/>
            <a:ext cx="1" cy="5054600"/>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47" name="Shape 47"/>
          <p:cNvSpPr>
            <a:spLocks noGrp="1"/>
          </p:cNvSpPr>
          <p:nvPr>
            <p:ph type="body" idx="1"/>
          </p:nvPr>
        </p:nvSpPr>
        <p:spPr>
          <a:xfrm>
            <a:off x="431800" y="8813800"/>
            <a:ext cx="8255000" cy="812800"/>
          </a:xfrm>
          <a:prstGeom prst="rect">
            <a:avLst/>
          </a:prstGeom>
        </p:spPr>
        <p:txBody>
          <a:bodyPr/>
          <a:lstStyle>
            <a:lvl1pPr marL="0" indent="0">
              <a:spcBef>
                <a:spcPts val="0"/>
              </a:spcBef>
              <a:buSzTx/>
              <a:buNone/>
              <a:defRPr sz="2000">
                <a:solidFill>
                  <a:srgbClr val="868686"/>
                </a:solidFill>
              </a:defRPr>
            </a:lvl1pPr>
            <a:lvl2pPr marL="0" indent="0">
              <a:spcBef>
                <a:spcPts val="0"/>
              </a:spcBef>
              <a:buSzTx/>
              <a:buNone/>
              <a:defRPr sz="2000">
                <a:solidFill>
                  <a:srgbClr val="868686"/>
                </a:solidFill>
              </a:defRPr>
            </a:lvl2pPr>
            <a:lvl3pPr marL="0" indent="0">
              <a:spcBef>
                <a:spcPts val="0"/>
              </a:spcBef>
              <a:buSzTx/>
              <a:buNone/>
              <a:defRPr sz="2000">
                <a:solidFill>
                  <a:srgbClr val="868686"/>
                </a:solidFill>
              </a:defRPr>
            </a:lvl3pPr>
            <a:lvl4pPr marL="0" indent="0">
              <a:spcBef>
                <a:spcPts val="0"/>
              </a:spcBef>
              <a:buSzTx/>
              <a:buNone/>
              <a:defRPr sz="2000">
                <a:solidFill>
                  <a:srgbClr val="868686"/>
                </a:solidFill>
              </a:defRPr>
            </a:lvl4pPr>
            <a:lvl5pPr marL="0" indent="0">
              <a:spcBef>
                <a:spcPts val="0"/>
              </a:spcBef>
              <a:buSzTx/>
              <a:buNone/>
              <a:defRPr sz="2000">
                <a:solidFill>
                  <a:srgbClr val="868686"/>
                </a:solidFill>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2 Up Portrait">
    <p:spTree>
      <p:nvGrpSpPr>
        <p:cNvPr id="1" name=""/>
        <p:cNvGrpSpPr/>
        <p:nvPr/>
      </p:nvGrpSpPr>
      <p:grpSpPr>
        <a:xfrm>
          <a:off x="0" y="0"/>
          <a:ext cx="0" cy="0"/>
          <a:chOff x="0" y="0"/>
          <a:chExt cx="0" cy="0"/>
        </a:xfrm>
      </p:grpSpPr>
      <p:sp>
        <p:nvSpPr>
          <p:cNvPr id="49" name="Shape 49"/>
          <p:cNvSpPr/>
          <p:nvPr/>
        </p:nvSpPr>
        <p:spPr>
          <a:xfrm flipH="1">
            <a:off x="6489699" y="508000"/>
            <a:ext cx="1" cy="8013731"/>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50" name="Shape 50"/>
          <p:cNvSpPr>
            <a:spLocks noGrp="1"/>
          </p:cNvSpPr>
          <p:nvPr>
            <p:ph type="body" idx="1"/>
          </p:nvPr>
        </p:nvSpPr>
        <p:spPr>
          <a:xfrm>
            <a:off x="431800" y="8813800"/>
            <a:ext cx="8255000" cy="812800"/>
          </a:xfrm>
          <a:prstGeom prst="rect">
            <a:avLst/>
          </a:prstGeom>
        </p:spPr>
        <p:txBody>
          <a:bodyPr/>
          <a:lstStyle>
            <a:lvl1pPr marL="0" indent="0">
              <a:spcBef>
                <a:spcPts val="0"/>
              </a:spcBef>
              <a:buSzTx/>
              <a:buNone/>
              <a:defRPr sz="2000">
                <a:solidFill>
                  <a:srgbClr val="868686"/>
                </a:solidFill>
              </a:defRPr>
            </a:lvl1pPr>
            <a:lvl2pPr marL="0" indent="0">
              <a:spcBef>
                <a:spcPts val="0"/>
              </a:spcBef>
              <a:buSzTx/>
              <a:buNone/>
              <a:defRPr sz="2000">
                <a:solidFill>
                  <a:srgbClr val="868686"/>
                </a:solidFill>
              </a:defRPr>
            </a:lvl2pPr>
            <a:lvl3pPr marL="0" indent="0">
              <a:spcBef>
                <a:spcPts val="0"/>
              </a:spcBef>
              <a:buSzTx/>
              <a:buNone/>
              <a:defRPr sz="2000">
                <a:solidFill>
                  <a:srgbClr val="868686"/>
                </a:solidFill>
              </a:defRPr>
            </a:lvl3pPr>
            <a:lvl4pPr marL="0" indent="0">
              <a:spcBef>
                <a:spcPts val="0"/>
              </a:spcBef>
              <a:buSzTx/>
              <a:buNone/>
              <a:defRPr sz="2000">
                <a:solidFill>
                  <a:srgbClr val="868686"/>
                </a:solidFill>
              </a:defRPr>
            </a:lvl4pPr>
            <a:lvl5pPr marL="0" indent="0">
              <a:spcBef>
                <a:spcPts val="0"/>
              </a:spcBef>
              <a:buSzTx/>
              <a:buNone/>
              <a:defRPr sz="2000">
                <a:solidFill>
                  <a:srgbClr val="868686"/>
                </a:solidFill>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 3 Up Portrait">
    <p:spTree>
      <p:nvGrpSpPr>
        <p:cNvPr id="1" name=""/>
        <p:cNvGrpSpPr/>
        <p:nvPr/>
      </p:nvGrpSpPr>
      <p:grpSpPr>
        <a:xfrm>
          <a:off x="0" y="0"/>
          <a:ext cx="0" cy="0"/>
          <a:chOff x="0" y="0"/>
          <a:chExt cx="0" cy="0"/>
        </a:xfrm>
      </p:grpSpPr>
      <p:sp>
        <p:nvSpPr>
          <p:cNvPr id="52" name="Shape 52"/>
          <p:cNvSpPr/>
          <p:nvPr/>
        </p:nvSpPr>
        <p:spPr>
          <a:xfrm flipH="1">
            <a:off x="4444998" y="1777968"/>
            <a:ext cx="1" cy="5067381"/>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53" name="Shape 53"/>
          <p:cNvSpPr/>
          <p:nvPr/>
        </p:nvSpPr>
        <p:spPr>
          <a:xfrm flipH="1">
            <a:off x="8547098" y="1777968"/>
            <a:ext cx="1" cy="5067381"/>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54" name="Shape 54"/>
          <p:cNvSpPr>
            <a:spLocks noGrp="1"/>
          </p:cNvSpPr>
          <p:nvPr>
            <p:ph type="body" idx="1"/>
          </p:nvPr>
        </p:nvSpPr>
        <p:spPr>
          <a:xfrm>
            <a:off x="431800" y="8813800"/>
            <a:ext cx="8255000" cy="812800"/>
          </a:xfrm>
          <a:prstGeom prst="rect">
            <a:avLst/>
          </a:prstGeom>
        </p:spPr>
        <p:txBody>
          <a:bodyPr/>
          <a:lstStyle>
            <a:lvl1pPr marL="0" indent="0">
              <a:spcBef>
                <a:spcPts val="0"/>
              </a:spcBef>
              <a:buSzTx/>
              <a:buNone/>
              <a:defRPr sz="2000">
                <a:solidFill>
                  <a:srgbClr val="868686"/>
                </a:solidFill>
              </a:defRPr>
            </a:lvl1pPr>
            <a:lvl2pPr marL="0" indent="0">
              <a:spcBef>
                <a:spcPts val="0"/>
              </a:spcBef>
              <a:buSzTx/>
              <a:buNone/>
              <a:defRPr sz="2000">
                <a:solidFill>
                  <a:srgbClr val="868686"/>
                </a:solidFill>
              </a:defRPr>
            </a:lvl2pPr>
            <a:lvl3pPr marL="0" indent="0">
              <a:spcBef>
                <a:spcPts val="0"/>
              </a:spcBef>
              <a:buSzTx/>
              <a:buNone/>
              <a:defRPr sz="2000">
                <a:solidFill>
                  <a:srgbClr val="868686"/>
                </a:solidFill>
              </a:defRPr>
            </a:lvl3pPr>
            <a:lvl4pPr marL="0" indent="0">
              <a:spcBef>
                <a:spcPts val="0"/>
              </a:spcBef>
              <a:buSzTx/>
              <a:buNone/>
              <a:defRPr sz="2000">
                <a:solidFill>
                  <a:srgbClr val="868686"/>
                </a:solidFill>
              </a:defRPr>
            </a:lvl4pPr>
            <a:lvl5pPr marL="0" indent="0">
              <a:spcBef>
                <a:spcPts val="0"/>
              </a:spcBef>
              <a:buSzTx/>
              <a:buNone/>
              <a:defRPr sz="2000">
                <a:solidFill>
                  <a:srgbClr val="868686"/>
                </a:solidFill>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hoto - Big">
    <p:spTree>
      <p:nvGrpSpPr>
        <p:cNvPr id="1" name=""/>
        <p:cNvGrpSpPr/>
        <p:nvPr/>
      </p:nvGrpSpPr>
      <p:grpSpPr>
        <a:xfrm>
          <a:off x="0" y="0"/>
          <a:ext cx="0" cy="0"/>
          <a:chOff x="0" y="0"/>
          <a:chExt cx="0" cy="0"/>
        </a:xfrm>
      </p:grpSpPr>
      <p:sp>
        <p:nvSpPr>
          <p:cNvPr id="56" name="Shape 56"/>
          <p:cNvSpPr>
            <a:spLocks noGrp="1"/>
          </p:cNvSpPr>
          <p:nvPr>
            <p:ph type="body" idx="1"/>
          </p:nvPr>
        </p:nvSpPr>
        <p:spPr>
          <a:xfrm>
            <a:off x="431800" y="8813800"/>
            <a:ext cx="8255000" cy="812800"/>
          </a:xfrm>
          <a:prstGeom prst="rect">
            <a:avLst/>
          </a:prstGeom>
        </p:spPr>
        <p:txBody>
          <a:bodyPr/>
          <a:lstStyle>
            <a:lvl1pPr marL="0" indent="0">
              <a:spcBef>
                <a:spcPts val="0"/>
              </a:spcBef>
              <a:buSzTx/>
              <a:buNone/>
              <a:defRPr sz="2000">
                <a:solidFill>
                  <a:srgbClr val="868686"/>
                </a:solidFill>
              </a:defRPr>
            </a:lvl1pPr>
            <a:lvl2pPr marL="0" indent="0">
              <a:spcBef>
                <a:spcPts val="0"/>
              </a:spcBef>
              <a:buSzTx/>
              <a:buNone/>
              <a:defRPr sz="2000">
                <a:solidFill>
                  <a:srgbClr val="868686"/>
                </a:solidFill>
              </a:defRPr>
            </a:lvl2pPr>
            <a:lvl3pPr marL="0" indent="0">
              <a:spcBef>
                <a:spcPts val="0"/>
              </a:spcBef>
              <a:buSzTx/>
              <a:buNone/>
              <a:defRPr sz="2000">
                <a:solidFill>
                  <a:srgbClr val="868686"/>
                </a:solidFill>
              </a:defRPr>
            </a:lvl3pPr>
            <a:lvl4pPr marL="0" indent="0">
              <a:spcBef>
                <a:spcPts val="0"/>
              </a:spcBef>
              <a:buSzTx/>
              <a:buNone/>
              <a:defRPr sz="2000">
                <a:solidFill>
                  <a:srgbClr val="868686"/>
                </a:solidFill>
              </a:defRPr>
            </a:lvl4pPr>
            <a:lvl5pPr marL="0" indent="0">
              <a:spcBef>
                <a:spcPts val="0"/>
              </a:spcBef>
              <a:buSzTx/>
              <a:buNone/>
              <a:defRPr sz="2000">
                <a:solidFill>
                  <a:srgbClr val="868686"/>
                </a:solidFill>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58" name="Shape 58"/>
          <p:cNvSpPr/>
          <p:nvPr/>
        </p:nvSpPr>
        <p:spPr>
          <a:xfrm flipH="1">
            <a:off x="6489698" y="520668"/>
            <a:ext cx="1" cy="7962963"/>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59" name="Shape 59"/>
          <p:cNvSpPr/>
          <p:nvPr/>
        </p:nvSpPr>
        <p:spPr>
          <a:xfrm>
            <a:off x="6489696" y="4476750"/>
            <a:ext cx="5994408" cy="127"/>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60" name="Shape 60"/>
          <p:cNvSpPr>
            <a:spLocks noGrp="1"/>
          </p:cNvSpPr>
          <p:nvPr>
            <p:ph type="body" idx="1"/>
          </p:nvPr>
        </p:nvSpPr>
        <p:spPr>
          <a:xfrm>
            <a:off x="431800" y="8813800"/>
            <a:ext cx="8255000" cy="812800"/>
          </a:xfrm>
          <a:prstGeom prst="rect">
            <a:avLst/>
          </a:prstGeom>
        </p:spPr>
        <p:txBody>
          <a:bodyPr/>
          <a:lstStyle>
            <a:lvl1pPr marL="0" indent="0">
              <a:spcBef>
                <a:spcPts val="0"/>
              </a:spcBef>
              <a:buSzTx/>
              <a:buNone/>
              <a:defRPr sz="2000">
                <a:solidFill>
                  <a:srgbClr val="868686"/>
                </a:solidFill>
              </a:defRPr>
            </a:lvl1pPr>
            <a:lvl2pPr marL="0" indent="0">
              <a:spcBef>
                <a:spcPts val="0"/>
              </a:spcBef>
              <a:buSzTx/>
              <a:buNone/>
              <a:defRPr sz="2000">
                <a:solidFill>
                  <a:srgbClr val="868686"/>
                </a:solidFill>
              </a:defRPr>
            </a:lvl2pPr>
            <a:lvl3pPr marL="0" indent="0">
              <a:spcBef>
                <a:spcPts val="0"/>
              </a:spcBef>
              <a:buSzTx/>
              <a:buNone/>
              <a:defRPr sz="2000">
                <a:solidFill>
                  <a:srgbClr val="868686"/>
                </a:solidFill>
              </a:defRPr>
            </a:lvl3pPr>
            <a:lvl4pPr marL="0" indent="0">
              <a:spcBef>
                <a:spcPts val="0"/>
              </a:spcBef>
              <a:buSzTx/>
              <a:buNone/>
              <a:defRPr sz="2000">
                <a:solidFill>
                  <a:srgbClr val="868686"/>
                </a:solidFill>
              </a:defRPr>
            </a:lvl4pPr>
            <a:lvl5pPr marL="0" indent="0">
              <a:spcBef>
                <a:spcPts val="0"/>
              </a:spcBef>
              <a:buSzTx/>
              <a:buNone/>
              <a:defRPr sz="2000">
                <a:solidFill>
                  <a:srgbClr val="868686"/>
                </a:solidFill>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Photo - 4 Up">
    <p:spTree>
      <p:nvGrpSpPr>
        <p:cNvPr id="1" name=""/>
        <p:cNvGrpSpPr/>
        <p:nvPr/>
      </p:nvGrpSpPr>
      <p:grpSpPr>
        <a:xfrm>
          <a:off x="0" y="0"/>
          <a:ext cx="0" cy="0"/>
          <a:chOff x="0" y="0"/>
          <a:chExt cx="0" cy="0"/>
        </a:xfrm>
      </p:grpSpPr>
      <p:sp>
        <p:nvSpPr>
          <p:cNvPr id="62" name="Shape 62"/>
          <p:cNvSpPr/>
          <p:nvPr/>
        </p:nvSpPr>
        <p:spPr>
          <a:xfrm flipH="1">
            <a:off x="9067798" y="520668"/>
            <a:ext cx="1" cy="7962963"/>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63" name="Shape 63"/>
          <p:cNvSpPr/>
          <p:nvPr/>
        </p:nvSpPr>
        <p:spPr>
          <a:xfrm>
            <a:off x="9067796" y="3092450"/>
            <a:ext cx="3429023" cy="127"/>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64" name="Shape 64"/>
          <p:cNvSpPr/>
          <p:nvPr/>
        </p:nvSpPr>
        <p:spPr>
          <a:xfrm>
            <a:off x="9067796" y="5873750"/>
            <a:ext cx="3429023" cy="127"/>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65" name="Shape 65"/>
          <p:cNvSpPr>
            <a:spLocks noGrp="1"/>
          </p:cNvSpPr>
          <p:nvPr>
            <p:ph type="body" idx="1"/>
          </p:nvPr>
        </p:nvSpPr>
        <p:spPr>
          <a:xfrm>
            <a:off x="431800" y="8813800"/>
            <a:ext cx="8255000" cy="812800"/>
          </a:xfrm>
          <a:prstGeom prst="rect">
            <a:avLst/>
          </a:prstGeom>
        </p:spPr>
        <p:txBody>
          <a:bodyPr/>
          <a:lstStyle>
            <a:lvl1pPr marL="0" indent="0">
              <a:spcBef>
                <a:spcPts val="0"/>
              </a:spcBef>
              <a:buSzTx/>
              <a:buNone/>
              <a:defRPr sz="2000">
                <a:solidFill>
                  <a:srgbClr val="868686"/>
                </a:solidFill>
              </a:defRPr>
            </a:lvl1pPr>
            <a:lvl2pPr marL="0" indent="0">
              <a:spcBef>
                <a:spcPts val="0"/>
              </a:spcBef>
              <a:buSzTx/>
              <a:buNone/>
              <a:defRPr sz="2000">
                <a:solidFill>
                  <a:srgbClr val="868686"/>
                </a:solidFill>
              </a:defRPr>
            </a:lvl2pPr>
            <a:lvl3pPr marL="0" indent="0">
              <a:spcBef>
                <a:spcPts val="0"/>
              </a:spcBef>
              <a:buSzTx/>
              <a:buNone/>
              <a:defRPr sz="2000">
                <a:solidFill>
                  <a:srgbClr val="868686"/>
                </a:solidFill>
              </a:defRPr>
            </a:lvl3pPr>
            <a:lvl4pPr marL="0" indent="0">
              <a:spcBef>
                <a:spcPts val="0"/>
              </a:spcBef>
              <a:buSzTx/>
              <a:buNone/>
              <a:defRPr sz="2000">
                <a:solidFill>
                  <a:srgbClr val="868686"/>
                </a:solidFill>
              </a:defRPr>
            </a:lvl4pPr>
            <a:lvl5pPr marL="0" indent="0">
              <a:spcBef>
                <a:spcPts val="0"/>
              </a:spcBef>
              <a:buSzTx/>
              <a:buNone/>
              <a:defRPr sz="2000">
                <a:solidFill>
                  <a:srgbClr val="868686"/>
                </a:solidFill>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mp; Bullets - Left">
    <p:spTree>
      <p:nvGrpSpPr>
        <p:cNvPr id="1" name=""/>
        <p:cNvGrpSpPr/>
        <p:nvPr/>
      </p:nvGrpSpPr>
      <p:grpSpPr>
        <a:xfrm>
          <a:off x="0" y="0"/>
          <a:ext cx="0" cy="0"/>
          <a:chOff x="0" y="0"/>
          <a:chExt cx="0" cy="0"/>
        </a:xfrm>
      </p:grpSpPr>
      <p:sp>
        <p:nvSpPr>
          <p:cNvPr id="67" name="Shape 67"/>
          <p:cNvSpPr/>
          <p:nvPr/>
        </p:nvSpPr>
        <p:spPr>
          <a:xfrm>
            <a:off x="647700" y="1968500"/>
            <a:ext cx="11709400" cy="127"/>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68" name="Shape 68"/>
          <p:cNvSpPr>
            <a:spLocks noGrp="1"/>
          </p:cNvSpPr>
          <p:nvPr>
            <p:ph type="title"/>
          </p:nvPr>
        </p:nvSpPr>
        <p:spPr>
          <a:xfrm>
            <a:off x="571500" y="330200"/>
            <a:ext cx="11861800" cy="1397000"/>
          </a:xfrm>
          <a:prstGeom prst="rect">
            <a:avLst/>
          </a:prstGeom>
        </p:spPr>
        <p:txBody>
          <a:bodyPr/>
          <a:lstStyle/>
          <a:p>
            <a:pPr lvl="0">
              <a:defRPr sz="1800"/>
            </a:pPr>
            <a:r>
              <a:rPr sz="4200"/>
              <a:t>Title Text</a:t>
            </a:r>
          </a:p>
        </p:txBody>
      </p:sp>
      <p:sp>
        <p:nvSpPr>
          <p:cNvPr id="69" name="Shape 69"/>
          <p:cNvSpPr>
            <a:spLocks noGrp="1"/>
          </p:cNvSpPr>
          <p:nvPr>
            <p:ph type="body" idx="1"/>
          </p:nvPr>
        </p:nvSpPr>
        <p:spPr>
          <a:xfrm>
            <a:off x="571500" y="2324100"/>
            <a:ext cx="5080000" cy="6565900"/>
          </a:xfrm>
          <a:prstGeom prst="rect">
            <a:avLst/>
          </a:prstGeom>
        </p:spPr>
        <p:txBody>
          <a:bodyPr/>
          <a:lstStyle>
            <a:lvl1pPr>
              <a:spcBef>
                <a:spcPts val="4800"/>
              </a:spcBef>
              <a:defRPr>
                <a:solidFill>
                  <a:srgbClr val="747474"/>
                </a:solidFill>
              </a:defRPr>
            </a:lvl1pPr>
            <a:lvl2pPr>
              <a:spcBef>
                <a:spcPts val="4800"/>
              </a:spcBef>
              <a:defRPr>
                <a:solidFill>
                  <a:srgbClr val="747474"/>
                </a:solidFill>
              </a:defRPr>
            </a:lvl2pPr>
            <a:lvl3pPr>
              <a:spcBef>
                <a:spcPts val="4800"/>
              </a:spcBef>
              <a:defRPr>
                <a:solidFill>
                  <a:srgbClr val="747474"/>
                </a:solidFill>
              </a:defRPr>
            </a:lvl3pPr>
            <a:lvl4pPr>
              <a:spcBef>
                <a:spcPts val="4800"/>
              </a:spcBef>
              <a:defRPr>
                <a:solidFill>
                  <a:srgbClr val="747474"/>
                </a:solidFill>
              </a:defRPr>
            </a:lvl4pPr>
            <a:lvl5pPr>
              <a:spcBef>
                <a:spcPts val="4800"/>
              </a:spcBef>
              <a:defRPr>
                <a:solidFill>
                  <a:srgbClr val="747474"/>
                </a:solidFill>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mp; Bullets - Right">
    <p:spTree>
      <p:nvGrpSpPr>
        <p:cNvPr id="1" name=""/>
        <p:cNvGrpSpPr/>
        <p:nvPr/>
      </p:nvGrpSpPr>
      <p:grpSpPr>
        <a:xfrm>
          <a:off x="0" y="0"/>
          <a:ext cx="0" cy="0"/>
          <a:chOff x="0" y="0"/>
          <a:chExt cx="0" cy="0"/>
        </a:xfrm>
      </p:grpSpPr>
      <p:sp>
        <p:nvSpPr>
          <p:cNvPr id="71" name="Shape 71"/>
          <p:cNvSpPr/>
          <p:nvPr/>
        </p:nvSpPr>
        <p:spPr>
          <a:xfrm>
            <a:off x="647700" y="1968500"/>
            <a:ext cx="11709400" cy="127"/>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72" name="Shape 72"/>
          <p:cNvSpPr>
            <a:spLocks noGrp="1"/>
          </p:cNvSpPr>
          <p:nvPr>
            <p:ph type="title"/>
          </p:nvPr>
        </p:nvSpPr>
        <p:spPr>
          <a:xfrm>
            <a:off x="571500" y="330200"/>
            <a:ext cx="11861800" cy="1397000"/>
          </a:xfrm>
          <a:prstGeom prst="rect">
            <a:avLst/>
          </a:prstGeom>
        </p:spPr>
        <p:txBody>
          <a:bodyPr/>
          <a:lstStyle/>
          <a:p>
            <a:pPr lvl="0">
              <a:defRPr sz="1800"/>
            </a:pPr>
            <a:r>
              <a:rPr sz="4200"/>
              <a:t>Title Text</a:t>
            </a:r>
          </a:p>
        </p:txBody>
      </p:sp>
      <p:sp>
        <p:nvSpPr>
          <p:cNvPr id="73" name="Shape 73"/>
          <p:cNvSpPr>
            <a:spLocks noGrp="1"/>
          </p:cNvSpPr>
          <p:nvPr>
            <p:ph type="body" idx="1"/>
          </p:nvPr>
        </p:nvSpPr>
        <p:spPr>
          <a:xfrm>
            <a:off x="8369300" y="2324100"/>
            <a:ext cx="4064000" cy="6565900"/>
          </a:xfrm>
          <a:prstGeom prst="rect">
            <a:avLst/>
          </a:prstGeom>
        </p:spPr>
        <p:txBody>
          <a:bodyPr/>
          <a:lstStyle>
            <a:lvl1pPr>
              <a:spcBef>
                <a:spcPts val="4800"/>
              </a:spcBef>
              <a:defRPr>
                <a:solidFill>
                  <a:srgbClr val="747474"/>
                </a:solidFill>
              </a:defRPr>
            </a:lvl1pPr>
            <a:lvl2pPr>
              <a:spcBef>
                <a:spcPts val="4800"/>
              </a:spcBef>
              <a:defRPr>
                <a:solidFill>
                  <a:srgbClr val="747474"/>
                </a:solidFill>
              </a:defRPr>
            </a:lvl2pPr>
            <a:lvl3pPr>
              <a:spcBef>
                <a:spcPts val="4800"/>
              </a:spcBef>
              <a:defRPr>
                <a:solidFill>
                  <a:srgbClr val="747474"/>
                </a:solidFill>
              </a:defRPr>
            </a:lvl3pPr>
            <a:lvl4pPr>
              <a:spcBef>
                <a:spcPts val="4800"/>
              </a:spcBef>
              <a:defRPr>
                <a:solidFill>
                  <a:srgbClr val="747474"/>
                </a:solidFill>
              </a:defRPr>
            </a:lvl4pPr>
            <a:lvl5pPr>
              <a:spcBef>
                <a:spcPts val="4800"/>
              </a:spcBef>
              <a:defRPr>
                <a:solidFill>
                  <a:srgbClr val="747474"/>
                </a:solidFill>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2" name="Shape 12"/>
          <p:cNvSpPr/>
          <p:nvPr/>
        </p:nvSpPr>
        <p:spPr>
          <a:xfrm>
            <a:off x="647699" y="1270000"/>
            <a:ext cx="11709402" cy="1"/>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3" name="Shape 13"/>
          <p:cNvSpPr>
            <a:spLocks noGrp="1"/>
          </p:cNvSpPr>
          <p:nvPr>
            <p:ph type="title"/>
          </p:nvPr>
        </p:nvSpPr>
        <p:spPr>
          <a:xfrm>
            <a:off x="571500" y="330200"/>
            <a:ext cx="11861800" cy="939800"/>
          </a:xfrm>
          <a:prstGeom prst="rect">
            <a:avLst/>
          </a:prstGeom>
        </p:spPr>
        <p:txBody>
          <a:bodyPr/>
          <a:lstStyle/>
          <a:p>
            <a:pPr lvl="0">
              <a:defRPr sz="1800"/>
            </a:pPr>
            <a:r>
              <a:rPr sz="4200"/>
              <a:t>Title Text</a:t>
            </a:r>
          </a:p>
        </p:txBody>
      </p:sp>
      <p:sp>
        <p:nvSpPr>
          <p:cNvPr id="14" name="Shape 14"/>
          <p:cNvSpPr>
            <a:spLocks noGrp="1"/>
          </p:cNvSpPr>
          <p:nvPr>
            <p:ph type="body" idx="1"/>
          </p:nvPr>
        </p:nvSpPr>
        <p:spPr>
          <a:xfrm>
            <a:off x="571500" y="1397000"/>
            <a:ext cx="11861800" cy="7200900"/>
          </a:xfrm>
          <a:prstGeom prst="rect">
            <a:avLst/>
          </a:prstGeom>
        </p:spPr>
        <p:txBody>
          <a:bodyPr/>
          <a:lstStyle>
            <a:lvl1pPr>
              <a:defRPr b="1">
                <a:solidFill>
                  <a:srgbClr val="747474"/>
                </a:solidFill>
              </a:defRPr>
            </a:lvl1pPr>
            <a:lvl2pPr>
              <a:defRPr>
                <a:solidFill>
                  <a:srgbClr val="0433FF"/>
                </a:solidFill>
              </a:defRPr>
            </a:lvl2pPr>
            <a:lvl3pPr>
              <a:defRPr>
                <a:solidFill>
                  <a:srgbClr val="9437FF"/>
                </a:solidFill>
              </a:defRPr>
            </a:lvl3pPr>
            <a:lvl4pPr>
              <a:defRPr>
                <a:solidFill>
                  <a:srgbClr val="747474"/>
                </a:solidFill>
              </a:defRPr>
            </a:lvl4pPr>
            <a:lvl5pPr>
              <a:defRPr>
                <a:solidFill>
                  <a:srgbClr val="747474"/>
                </a:solidFill>
              </a:defRPr>
            </a:lvl5pPr>
          </a:lstStyle>
          <a:p>
            <a:pPr lvl="0">
              <a:defRPr sz="1800" b="0">
                <a:solidFill>
                  <a:srgbClr val="000000"/>
                </a:solidFill>
              </a:defRPr>
            </a:pPr>
            <a:r>
              <a:rPr sz="2600" b="1">
                <a:solidFill>
                  <a:srgbClr val="747474"/>
                </a:solidFill>
              </a:rPr>
              <a:t>Body Level One</a:t>
            </a:r>
          </a:p>
          <a:p>
            <a:pPr lvl="1">
              <a:defRPr sz="1800">
                <a:solidFill>
                  <a:srgbClr val="000000"/>
                </a:solidFill>
              </a:defRPr>
            </a:pPr>
            <a:r>
              <a:rPr sz="2600">
                <a:solidFill>
                  <a:srgbClr val="0433FF"/>
                </a:solidFill>
              </a:rPr>
              <a:t>Body Level Two</a:t>
            </a:r>
          </a:p>
          <a:p>
            <a:pPr lvl="2">
              <a:defRPr sz="1800">
                <a:solidFill>
                  <a:srgbClr val="000000"/>
                </a:solidFill>
              </a:defRPr>
            </a:pPr>
            <a:r>
              <a:rPr sz="2600">
                <a:solidFill>
                  <a:srgbClr val="9437FF"/>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
        <p:nvSpPr>
          <p:cNvPr id="15" name="Shape 15"/>
          <p:cNvSpPr>
            <a:spLocks noGrp="1"/>
          </p:cNvSpPr>
          <p:nvPr>
            <p:ph type="sldNum" sz="quarter" idx="2"/>
          </p:nvPr>
        </p:nvSpPr>
        <p:spPr>
          <a:xfrm>
            <a:off x="12268199" y="9194800"/>
            <a:ext cx="312015" cy="299822"/>
          </a:xfrm>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5" name="Shape 75"/>
          <p:cNvSpPr>
            <a:spLocks noGrp="1"/>
          </p:cNvSpPr>
          <p:nvPr>
            <p:ph type="title"/>
          </p:nvPr>
        </p:nvSpPr>
        <p:spPr>
          <a:prstGeom prst="rect">
            <a:avLst/>
          </a:prstGeom>
        </p:spPr>
        <p:txBody>
          <a:bodyPr/>
          <a:lstStyle/>
          <a:p>
            <a:pPr lvl="0">
              <a:defRPr sz="1800"/>
            </a:pPr>
            <a:r>
              <a:rPr sz="4200"/>
              <a:t>Title Text</a:t>
            </a:r>
          </a:p>
        </p:txBody>
      </p:sp>
      <p:sp>
        <p:nvSpPr>
          <p:cNvPr id="76" name="Shape 76"/>
          <p:cNvSpPr>
            <a:spLocks noGrp="1"/>
          </p:cNvSpPr>
          <p:nvPr>
            <p:ph type="body" idx="1"/>
          </p:nvPr>
        </p:nvSpPr>
        <p:spPr>
          <a:prstGeom prst="rect">
            <a:avLst/>
          </a:prstGeom>
        </p:spPr>
        <p:txBody>
          <a:bodyPr/>
          <a:lstStyle/>
          <a:p>
            <a:pPr lvl="0">
              <a:defRPr sz="1800">
                <a:solidFill>
                  <a:srgbClr val="000000"/>
                </a:solidFill>
              </a:defRPr>
            </a:pPr>
            <a:r>
              <a:rPr sz="2600">
                <a:solidFill>
                  <a:srgbClr val="002E7A"/>
                </a:solidFill>
              </a:rPr>
              <a:t>Body Level One</a:t>
            </a:r>
          </a:p>
          <a:p>
            <a:pPr lvl="1">
              <a:defRPr sz="1800">
                <a:solidFill>
                  <a:srgbClr val="000000"/>
                </a:solidFill>
              </a:defRPr>
            </a:pPr>
            <a:r>
              <a:rPr sz="2600">
                <a:solidFill>
                  <a:srgbClr val="002E7A"/>
                </a:solidFill>
              </a:rPr>
              <a:t>Body Level Two</a:t>
            </a:r>
          </a:p>
          <a:p>
            <a:pPr lvl="2">
              <a:defRPr sz="1800">
                <a:solidFill>
                  <a:srgbClr val="000000"/>
                </a:solidFill>
              </a:defRPr>
            </a:pPr>
            <a:r>
              <a:rPr sz="2600">
                <a:solidFill>
                  <a:srgbClr val="002E7A"/>
                </a:solidFill>
              </a:rPr>
              <a:t>Body Level Three</a:t>
            </a:r>
          </a:p>
          <a:p>
            <a:pPr lvl="3">
              <a:defRPr sz="1800">
                <a:solidFill>
                  <a:srgbClr val="000000"/>
                </a:solidFill>
              </a:defRPr>
            </a:pPr>
            <a:r>
              <a:rPr sz="2600">
                <a:solidFill>
                  <a:srgbClr val="002E7A"/>
                </a:solidFill>
              </a:rPr>
              <a:t>Body Level Four</a:t>
            </a:r>
          </a:p>
          <a:p>
            <a:pPr lvl="4">
              <a:defRPr sz="1800">
                <a:solidFill>
                  <a:srgbClr val="000000"/>
                </a:solidFill>
              </a:defRPr>
            </a:pPr>
            <a:r>
              <a:rPr sz="2600">
                <a:solidFill>
                  <a:srgbClr val="002E7A"/>
                </a:solidFill>
              </a:rPr>
              <a:t>Body Level Five</a:t>
            </a:r>
          </a:p>
        </p:txBody>
      </p:sp>
      <p:sp>
        <p:nvSpPr>
          <p:cNvPr id="77" name="Shape 7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79" name="Shape 79"/>
          <p:cNvSpPr/>
          <p:nvPr/>
        </p:nvSpPr>
        <p:spPr>
          <a:xfrm>
            <a:off x="647700" y="1968500"/>
            <a:ext cx="11709400" cy="127"/>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80" name="Shape 80"/>
          <p:cNvSpPr>
            <a:spLocks noGrp="1"/>
          </p:cNvSpPr>
          <p:nvPr>
            <p:ph type="title"/>
          </p:nvPr>
        </p:nvSpPr>
        <p:spPr>
          <a:xfrm>
            <a:off x="571500" y="330200"/>
            <a:ext cx="11861800" cy="1397000"/>
          </a:xfrm>
          <a:prstGeom prst="rect">
            <a:avLst/>
          </a:prstGeom>
        </p:spPr>
        <p:txBody>
          <a:bodyPr/>
          <a:lstStyle/>
          <a:p>
            <a:pPr lvl="0">
              <a:defRPr sz="1800"/>
            </a:pPr>
            <a:r>
              <a:rPr sz="4200"/>
              <a:t>Title Text</a:t>
            </a:r>
          </a:p>
        </p:txBody>
      </p:sp>
      <p:sp>
        <p:nvSpPr>
          <p:cNvPr id="81" name="Shape 81"/>
          <p:cNvSpPr>
            <a:spLocks noGrp="1"/>
          </p:cNvSpPr>
          <p:nvPr>
            <p:ph type="body" idx="1"/>
          </p:nvPr>
        </p:nvSpPr>
        <p:spPr>
          <a:xfrm>
            <a:off x="571500" y="2324100"/>
            <a:ext cx="11861800" cy="6565900"/>
          </a:xfrm>
          <a:prstGeom prst="rect">
            <a:avLst/>
          </a:prstGeom>
        </p:spPr>
        <p:txBody>
          <a:bodyPr/>
          <a:lstStyle/>
          <a:p>
            <a:pPr lvl="0">
              <a:defRPr sz="1800">
                <a:solidFill>
                  <a:srgbClr val="000000"/>
                </a:solidFill>
              </a:defRPr>
            </a:pPr>
            <a:r>
              <a:rPr sz="2600">
                <a:solidFill>
                  <a:srgbClr val="002E7A"/>
                </a:solidFill>
              </a:rPr>
              <a:t>Body Level One</a:t>
            </a:r>
          </a:p>
          <a:p>
            <a:pPr lvl="1">
              <a:defRPr sz="1800">
                <a:solidFill>
                  <a:srgbClr val="000000"/>
                </a:solidFill>
              </a:defRPr>
            </a:pPr>
            <a:r>
              <a:rPr sz="2600">
                <a:solidFill>
                  <a:srgbClr val="002E7A"/>
                </a:solidFill>
              </a:rPr>
              <a:t>Body Level Two</a:t>
            </a:r>
          </a:p>
          <a:p>
            <a:pPr lvl="2">
              <a:defRPr sz="1800">
                <a:solidFill>
                  <a:srgbClr val="000000"/>
                </a:solidFill>
              </a:defRPr>
            </a:pPr>
            <a:r>
              <a:rPr sz="2600">
                <a:solidFill>
                  <a:srgbClr val="002E7A"/>
                </a:solidFill>
              </a:rPr>
              <a:t>Body Level Three</a:t>
            </a:r>
          </a:p>
          <a:p>
            <a:pPr lvl="3">
              <a:defRPr sz="1800">
                <a:solidFill>
                  <a:srgbClr val="000000"/>
                </a:solidFill>
              </a:defRPr>
            </a:pPr>
            <a:r>
              <a:rPr sz="2600">
                <a:solidFill>
                  <a:srgbClr val="002E7A"/>
                </a:solidFill>
              </a:rPr>
              <a:t>Body Level Four</a:t>
            </a:r>
          </a:p>
          <a:p>
            <a:pPr lvl="4">
              <a:defRPr sz="1800">
                <a:solidFill>
                  <a:srgbClr val="000000"/>
                </a:solidFill>
              </a:defRPr>
            </a:pPr>
            <a:r>
              <a:rPr sz="2600">
                <a:solidFill>
                  <a:srgbClr val="002E7A"/>
                </a:solidFill>
              </a:rPr>
              <a:t>Body Level Five</a:t>
            </a: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amp; Bullets copy 1">
    <p:spTree>
      <p:nvGrpSpPr>
        <p:cNvPr id="1" name=""/>
        <p:cNvGrpSpPr/>
        <p:nvPr/>
      </p:nvGrpSpPr>
      <p:grpSpPr>
        <a:xfrm>
          <a:off x="0" y="0"/>
          <a:ext cx="0" cy="0"/>
          <a:chOff x="0" y="0"/>
          <a:chExt cx="0" cy="0"/>
        </a:xfrm>
      </p:grpSpPr>
      <p:sp>
        <p:nvSpPr>
          <p:cNvPr id="83" name="Shape 83"/>
          <p:cNvSpPr/>
          <p:nvPr/>
        </p:nvSpPr>
        <p:spPr>
          <a:xfrm>
            <a:off x="647700" y="1968500"/>
            <a:ext cx="11709400" cy="127"/>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84" name="Shape 84"/>
          <p:cNvSpPr>
            <a:spLocks noGrp="1"/>
          </p:cNvSpPr>
          <p:nvPr>
            <p:ph type="title"/>
          </p:nvPr>
        </p:nvSpPr>
        <p:spPr>
          <a:xfrm>
            <a:off x="571500" y="330200"/>
            <a:ext cx="11861800" cy="1397000"/>
          </a:xfrm>
          <a:prstGeom prst="rect">
            <a:avLst/>
          </a:prstGeom>
        </p:spPr>
        <p:txBody>
          <a:bodyPr/>
          <a:lstStyle/>
          <a:p>
            <a:pPr lvl="0">
              <a:defRPr sz="1800"/>
            </a:pPr>
            <a:r>
              <a:rPr sz="4200"/>
              <a:t>Title Text</a:t>
            </a:r>
          </a:p>
        </p:txBody>
      </p:sp>
      <p:sp>
        <p:nvSpPr>
          <p:cNvPr id="85" name="Shape 85"/>
          <p:cNvSpPr>
            <a:spLocks noGrp="1"/>
          </p:cNvSpPr>
          <p:nvPr>
            <p:ph type="body" idx="1"/>
          </p:nvPr>
        </p:nvSpPr>
        <p:spPr>
          <a:xfrm>
            <a:off x="571500" y="2324100"/>
            <a:ext cx="11861800" cy="6565900"/>
          </a:xfrm>
          <a:prstGeom prst="rect">
            <a:avLst/>
          </a:prstGeom>
        </p:spPr>
        <p:txBody>
          <a:bodyPr/>
          <a:lstStyle/>
          <a:p>
            <a:pPr lvl="0">
              <a:defRPr sz="1800">
                <a:solidFill>
                  <a:srgbClr val="000000"/>
                </a:solidFill>
              </a:defRPr>
            </a:pPr>
            <a:r>
              <a:rPr sz="2600">
                <a:solidFill>
                  <a:srgbClr val="002E7A"/>
                </a:solidFill>
              </a:rPr>
              <a:t>Body Level One</a:t>
            </a:r>
          </a:p>
          <a:p>
            <a:pPr lvl="1">
              <a:defRPr sz="1800">
                <a:solidFill>
                  <a:srgbClr val="000000"/>
                </a:solidFill>
              </a:defRPr>
            </a:pPr>
            <a:r>
              <a:rPr sz="2600">
                <a:solidFill>
                  <a:srgbClr val="002E7A"/>
                </a:solidFill>
              </a:rPr>
              <a:t>Body Level Two</a:t>
            </a:r>
          </a:p>
          <a:p>
            <a:pPr lvl="2">
              <a:defRPr sz="1800">
                <a:solidFill>
                  <a:srgbClr val="000000"/>
                </a:solidFill>
              </a:defRPr>
            </a:pPr>
            <a:r>
              <a:rPr sz="2600">
                <a:solidFill>
                  <a:srgbClr val="002E7A"/>
                </a:solidFill>
              </a:rPr>
              <a:t>Body Level Three</a:t>
            </a:r>
          </a:p>
          <a:p>
            <a:pPr lvl="3">
              <a:defRPr sz="1800">
                <a:solidFill>
                  <a:srgbClr val="000000"/>
                </a:solidFill>
              </a:defRPr>
            </a:pPr>
            <a:r>
              <a:rPr sz="2600">
                <a:solidFill>
                  <a:srgbClr val="002E7A"/>
                </a:solidFill>
              </a:rPr>
              <a:t>Body Level Four</a:t>
            </a:r>
          </a:p>
          <a:p>
            <a:pPr lvl="4">
              <a:defRPr sz="1800">
                <a:solidFill>
                  <a:srgbClr val="000000"/>
                </a:solidFill>
              </a:defRPr>
            </a:pPr>
            <a:r>
              <a:rPr sz="2600">
                <a:solidFill>
                  <a:srgbClr val="002E7A"/>
                </a:solidFill>
              </a:rPr>
              <a:t>Body Level Five</a:t>
            </a: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amp; Bullets copy 2">
    <p:spTree>
      <p:nvGrpSpPr>
        <p:cNvPr id="1" name=""/>
        <p:cNvGrpSpPr/>
        <p:nvPr/>
      </p:nvGrpSpPr>
      <p:grpSpPr>
        <a:xfrm>
          <a:off x="0" y="0"/>
          <a:ext cx="0" cy="0"/>
          <a:chOff x="0" y="0"/>
          <a:chExt cx="0" cy="0"/>
        </a:xfrm>
      </p:grpSpPr>
      <p:sp>
        <p:nvSpPr>
          <p:cNvPr id="87" name="Shape 87"/>
          <p:cNvSpPr/>
          <p:nvPr/>
        </p:nvSpPr>
        <p:spPr>
          <a:xfrm>
            <a:off x="647700" y="1968500"/>
            <a:ext cx="11709400" cy="127"/>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88" name="Shape 88"/>
          <p:cNvSpPr>
            <a:spLocks noGrp="1"/>
          </p:cNvSpPr>
          <p:nvPr>
            <p:ph type="title"/>
          </p:nvPr>
        </p:nvSpPr>
        <p:spPr>
          <a:xfrm>
            <a:off x="571500" y="330200"/>
            <a:ext cx="11861800" cy="1397000"/>
          </a:xfrm>
          <a:prstGeom prst="rect">
            <a:avLst/>
          </a:prstGeom>
        </p:spPr>
        <p:txBody>
          <a:bodyPr/>
          <a:lstStyle/>
          <a:p>
            <a:pPr lvl="0">
              <a:defRPr sz="1800"/>
            </a:pPr>
            <a:r>
              <a:rPr sz="4200"/>
              <a:t>Title Text</a:t>
            </a:r>
          </a:p>
        </p:txBody>
      </p:sp>
      <p:sp>
        <p:nvSpPr>
          <p:cNvPr id="89" name="Shape 89"/>
          <p:cNvSpPr>
            <a:spLocks noGrp="1"/>
          </p:cNvSpPr>
          <p:nvPr>
            <p:ph type="body" idx="1"/>
          </p:nvPr>
        </p:nvSpPr>
        <p:spPr>
          <a:xfrm>
            <a:off x="571500" y="2324100"/>
            <a:ext cx="11861800" cy="6565900"/>
          </a:xfrm>
          <a:prstGeom prst="rect">
            <a:avLst/>
          </a:prstGeom>
        </p:spPr>
        <p:txBody>
          <a:bodyPr/>
          <a:lstStyle/>
          <a:p>
            <a:pPr lvl="0">
              <a:defRPr sz="1800">
                <a:solidFill>
                  <a:srgbClr val="000000"/>
                </a:solidFill>
              </a:defRPr>
            </a:pPr>
            <a:r>
              <a:rPr sz="2600">
                <a:solidFill>
                  <a:srgbClr val="002E7A"/>
                </a:solidFill>
              </a:rPr>
              <a:t>Body Level One</a:t>
            </a:r>
          </a:p>
          <a:p>
            <a:pPr lvl="1">
              <a:defRPr sz="1800">
                <a:solidFill>
                  <a:srgbClr val="000000"/>
                </a:solidFill>
              </a:defRPr>
            </a:pPr>
            <a:r>
              <a:rPr sz="2600">
                <a:solidFill>
                  <a:srgbClr val="002E7A"/>
                </a:solidFill>
              </a:rPr>
              <a:t>Body Level Two</a:t>
            </a:r>
          </a:p>
          <a:p>
            <a:pPr lvl="2">
              <a:defRPr sz="1800">
                <a:solidFill>
                  <a:srgbClr val="000000"/>
                </a:solidFill>
              </a:defRPr>
            </a:pPr>
            <a:r>
              <a:rPr sz="2600">
                <a:solidFill>
                  <a:srgbClr val="002E7A"/>
                </a:solidFill>
              </a:rPr>
              <a:t>Body Level Three</a:t>
            </a:r>
          </a:p>
          <a:p>
            <a:pPr lvl="3">
              <a:defRPr sz="1800">
                <a:solidFill>
                  <a:srgbClr val="000000"/>
                </a:solidFill>
              </a:defRPr>
            </a:pPr>
            <a:r>
              <a:rPr sz="2600">
                <a:solidFill>
                  <a:srgbClr val="002E7A"/>
                </a:solidFill>
              </a:rPr>
              <a:t>Body Level Four</a:t>
            </a:r>
          </a:p>
          <a:p>
            <a:pPr lvl="4">
              <a:defRPr sz="1800">
                <a:solidFill>
                  <a:srgbClr val="000000"/>
                </a:solidFill>
              </a:defRPr>
            </a:pPr>
            <a:r>
              <a:rPr sz="2600">
                <a:solidFill>
                  <a:srgbClr val="002E7A"/>
                </a:solidFill>
              </a:rPr>
              <a:t>Body Level Five</a:t>
            </a: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91" name="Shape 91"/>
          <p:cNvSpPr/>
          <p:nvPr/>
        </p:nvSpPr>
        <p:spPr>
          <a:xfrm>
            <a:off x="647700" y="1968500"/>
            <a:ext cx="11709400" cy="127"/>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92" name="Shape 92"/>
          <p:cNvSpPr>
            <a:spLocks noGrp="1"/>
          </p:cNvSpPr>
          <p:nvPr>
            <p:ph type="title"/>
          </p:nvPr>
        </p:nvSpPr>
        <p:spPr>
          <a:xfrm>
            <a:off x="571500" y="330200"/>
            <a:ext cx="11861800" cy="1397000"/>
          </a:xfrm>
          <a:prstGeom prst="rect">
            <a:avLst/>
          </a:prstGeom>
        </p:spPr>
        <p:txBody>
          <a:bodyPr/>
          <a:lstStyle/>
          <a:p>
            <a:pPr lvl="0">
              <a:defRPr sz="1800"/>
            </a:pPr>
            <a:r>
              <a:rPr sz="4200"/>
              <a:t>Title Text</a:t>
            </a:r>
          </a:p>
        </p:txBody>
      </p:sp>
      <p:sp>
        <p:nvSpPr>
          <p:cNvPr id="93" name="Shape 93"/>
          <p:cNvSpPr>
            <a:spLocks noGrp="1"/>
          </p:cNvSpPr>
          <p:nvPr>
            <p:ph type="body" idx="1"/>
          </p:nvPr>
        </p:nvSpPr>
        <p:spPr>
          <a:xfrm>
            <a:off x="571500" y="2324100"/>
            <a:ext cx="11861800" cy="6565900"/>
          </a:xfrm>
          <a:prstGeom prst="rect">
            <a:avLst/>
          </a:prstGeom>
        </p:spPr>
        <p:txBody>
          <a:bodyPr/>
          <a:lstStyle>
            <a:lvl1pPr>
              <a:spcBef>
                <a:spcPts val="4800"/>
              </a:spcBef>
              <a:defRPr>
                <a:solidFill>
                  <a:srgbClr val="747474"/>
                </a:solidFill>
              </a:defRPr>
            </a:lvl1pPr>
            <a:lvl2pPr>
              <a:spcBef>
                <a:spcPts val="4800"/>
              </a:spcBef>
              <a:defRPr>
                <a:solidFill>
                  <a:srgbClr val="747474"/>
                </a:solidFill>
              </a:defRPr>
            </a:lvl2pPr>
            <a:lvl3pPr>
              <a:spcBef>
                <a:spcPts val="4800"/>
              </a:spcBef>
              <a:defRPr>
                <a:solidFill>
                  <a:srgbClr val="747474"/>
                </a:solidFill>
              </a:defRPr>
            </a:lvl3pPr>
            <a:lvl4pPr>
              <a:spcBef>
                <a:spcPts val="4800"/>
              </a:spcBef>
              <a:defRPr>
                <a:solidFill>
                  <a:srgbClr val="747474"/>
                </a:solidFill>
              </a:defRPr>
            </a:lvl4pPr>
            <a:lvl5pPr>
              <a:spcBef>
                <a:spcPts val="4800"/>
              </a:spcBef>
              <a:defRPr>
                <a:solidFill>
                  <a:srgbClr val="747474"/>
                </a:solidFill>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Bullets - 2 Column">
    <p:spTree>
      <p:nvGrpSpPr>
        <p:cNvPr id="1" name=""/>
        <p:cNvGrpSpPr/>
        <p:nvPr/>
      </p:nvGrpSpPr>
      <p:grpSpPr>
        <a:xfrm>
          <a:off x="0" y="0"/>
          <a:ext cx="0" cy="0"/>
          <a:chOff x="0" y="0"/>
          <a:chExt cx="0" cy="0"/>
        </a:xfrm>
      </p:grpSpPr>
      <p:sp>
        <p:nvSpPr>
          <p:cNvPr id="17" name="Shape 17"/>
          <p:cNvSpPr/>
          <p:nvPr/>
        </p:nvSpPr>
        <p:spPr>
          <a:xfrm>
            <a:off x="647699" y="1270000"/>
            <a:ext cx="11709402" cy="1"/>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8" name="Shape 18"/>
          <p:cNvSpPr>
            <a:spLocks noGrp="1"/>
          </p:cNvSpPr>
          <p:nvPr>
            <p:ph type="title"/>
          </p:nvPr>
        </p:nvSpPr>
        <p:spPr>
          <a:xfrm>
            <a:off x="571500" y="330200"/>
            <a:ext cx="11861800" cy="939800"/>
          </a:xfrm>
          <a:prstGeom prst="rect">
            <a:avLst/>
          </a:prstGeom>
        </p:spPr>
        <p:txBody>
          <a:bodyPr/>
          <a:lstStyle/>
          <a:p>
            <a:pPr lvl="0">
              <a:defRPr sz="1800"/>
            </a:pPr>
            <a:r>
              <a:rPr sz="4200"/>
              <a:t>Title Text</a:t>
            </a:r>
          </a:p>
        </p:txBody>
      </p:sp>
      <p:sp>
        <p:nvSpPr>
          <p:cNvPr id="19" name="Shape 19"/>
          <p:cNvSpPr>
            <a:spLocks noGrp="1"/>
          </p:cNvSpPr>
          <p:nvPr>
            <p:ph type="body" idx="1"/>
          </p:nvPr>
        </p:nvSpPr>
        <p:spPr>
          <a:xfrm>
            <a:off x="571500" y="1397000"/>
            <a:ext cx="11861800" cy="7200900"/>
          </a:xfrm>
          <a:prstGeom prst="rect">
            <a:avLst/>
          </a:prstGeom>
        </p:spPr>
        <p:txBody>
          <a:bodyPr numCol="2" spcCol="593090"/>
          <a:lstStyle>
            <a:lvl1pPr>
              <a:defRPr b="1">
                <a:solidFill>
                  <a:srgbClr val="747474"/>
                </a:solidFill>
              </a:defRPr>
            </a:lvl1pPr>
            <a:lvl2pPr>
              <a:defRPr>
                <a:solidFill>
                  <a:srgbClr val="0433FF"/>
                </a:solidFill>
              </a:defRPr>
            </a:lvl2pPr>
            <a:lvl3pPr>
              <a:defRPr>
                <a:solidFill>
                  <a:srgbClr val="9437FF"/>
                </a:solidFill>
              </a:defRPr>
            </a:lvl3pPr>
            <a:lvl4pPr>
              <a:defRPr>
                <a:solidFill>
                  <a:srgbClr val="747474"/>
                </a:solidFill>
              </a:defRPr>
            </a:lvl4pPr>
            <a:lvl5pPr>
              <a:defRPr>
                <a:solidFill>
                  <a:srgbClr val="747474"/>
                </a:solidFill>
              </a:defRPr>
            </a:lvl5pPr>
          </a:lstStyle>
          <a:p>
            <a:pPr lvl="0">
              <a:defRPr sz="1800" b="0">
                <a:solidFill>
                  <a:srgbClr val="000000"/>
                </a:solidFill>
              </a:defRPr>
            </a:pPr>
            <a:r>
              <a:rPr sz="2600" b="1">
                <a:solidFill>
                  <a:srgbClr val="747474"/>
                </a:solidFill>
              </a:rPr>
              <a:t>Body Level One</a:t>
            </a:r>
          </a:p>
          <a:p>
            <a:pPr lvl="1">
              <a:defRPr sz="1800">
                <a:solidFill>
                  <a:srgbClr val="000000"/>
                </a:solidFill>
              </a:defRPr>
            </a:pPr>
            <a:r>
              <a:rPr sz="2600">
                <a:solidFill>
                  <a:srgbClr val="0433FF"/>
                </a:solidFill>
              </a:rPr>
              <a:t>Body Level Two</a:t>
            </a:r>
          </a:p>
          <a:p>
            <a:pPr lvl="2">
              <a:defRPr sz="1800">
                <a:solidFill>
                  <a:srgbClr val="000000"/>
                </a:solidFill>
              </a:defRPr>
            </a:pPr>
            <a:r>
              <a:rPr sz="2600">
                <a:solidFill>
                  <a:srgbClr val="9437FF"/>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
        <p:nvSpPr>
          <p:cNvPr id="20" name="Shape 20"/>
          <p:cNvSpPr>
            <a:spLocks noGrp="1"/>
          </p:cNvSpPr>
          <p:nvPr>
            <p:ph type="sldNum" sz="quarter" idx="2"/>
          </p:nvPr>
        </p:nvSpPr>
        <p:spPr>
          <a:xfrm>
            <a:off x="12268199" y="9194800"/>
            <a:ext cx="312015" cy="299822"/>
          </a:xfrm>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22" name="Shape 22"/>
          <p:cNvSpPr>
            <a:spLocks noGrp="1"/>
          </p:cNvSpPr>
          <p:nvPr>
            <p:ph type="body" idx="1"/>
          </p:nvPr>
        </p:nvSpPr>
        <p:spPr>
          <a:xfrm>
            <a:off x="571500" y="863600"/>
            <a:ext cx="11861800" cy="8026400"/>
          </a:xfrm>
          <a:prstGeom prst="rect">
            <a:avLst/>
          </a:prstGeom>
        </p:spPr>
        <p:txBody>
          <a:bodyPr/>
          <a:lstStyle>
            <a:lvl1pPr>
              <a:spcBef>
                <a:spcPts val="7200"/>
              </a:spcBef>
              <a:defRPr>
                <a:solidFill>
                  <a:srgbClr val="747474"/>
                </a:solidFill>
              </a:defRPr>
            </a:lvl1pPr>
            <a:lvl2pPr>
              <a:spcBef>
                <a:spcPts val="7200"/>
              </a:spcBef>
              <a:defRPr>
                <a:solidFill>
                  <a:srgbClr val="747474"/>
                </a:solidFill>
              </a:defRPr>
            </a:lvl2pPr>
            <a:lvl3pPr>
              <a:spcBef>
                <a:spcPts val="7200"/>
              </a:spcBef>
              <a:defRPr>
                <a:solidFill>
                  <a:srgbClr val="747474"/>
                </a:solidFill>
              </a:defRPr>
            </a:lvl3pPr>
            <a:lvl4pPr>
              <a:spcBef>
                <a:spcPts val="7200"/>
              </a:spcBef>
              <a:defRPr>
                <a:solidFill>
                  <a:srgbClr val="747474"/>
                </a:solidFill>
              </a:defRPr>
            </a:lvl4pPr>
            <a:lvl5pPr>
              <a:spcBef>
                <a:spcPts val="7200"/>
              </a:spcBef>
              <a:defRPr>
                <a:solidFill>
                  <a:srgbClr val="747474"/>
                </a:solidFill>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
        <p:nvSpPr>
          <p:cNvPr id="23" name="Shape 23"/>
          <p:cNvSpPr>
            <a:spLocks noGrp="1"/>
          </p:cNvSpPr>
          <p:nvPr>
            <p:ph type="sldNum" sz="quarter" idx="2"/>
          </p:nvPr>
        </p:nvSpPr>
        <p:spPr>
          <a:xfrm>
            <a:off x="12268199" y="9194800"/>
            <a:ext cx="312015" cy="299822"/>
          </a:xfrm>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26" name="Shape 26"/>
          <p:cNvSpPr/>
          <p:nvPr/>
        </p:nvSpPr>
        <p:spPr>
          <a:xfrm>
            <a:off x="647700" y="1968500"/>
            <a:ext cx="11709400" cy="127"/>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7" name="Shape 27"/>
          <p:cNvSpPr>
            <a:spLocks noGrp="1"/>
          </p:cNvSpPr>
          <p:nvPr>
            <p:ph type="title"/>
          </p:nvPr>
        </p:nvSpPr>
        <p:spPr>
          <a:xfrm>
            <a:off x="571500" y="330200"/>
            <a:ext cx="11861800" cy="1397000"/>
          </a:xfrm>
          <a:prstGeom prst="rect">
            <a:avLst/>
          </a:prstGeom>
        </p:spPr>
        <p:txBody>
          <a:bodyPr/>
          <a:lstStyle/>
          <a:p>
            <a:pPr lvl="0">
              <a:defRPr sz="1800"/>
            </a:pPr>
            <a:r>
              <a:rPr sz="4200"/>
              <a:t>Title Text</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29" name="Shape 29"/>
          <p:cNvSpPr>
            <a:spLocks noGrp="1"/>
          </p:cNvSpPr>
          <p:nvPr>
            <p:ph type="title"/>
          </p:nvPr>
        </p:nvSpPr>
        <p:spPr>
          <a:xfrm>
            <a:off x="571500" y="3708400"/>
            <a:ext cx="11861800" cy="2336800"/>
          </a:xfrm>
          <a:prstGeom prst="rect">
            <a:avLst/>
          </a:prstGeom>
        </p:spPr>
        <p:txBody>
          <a:bodyPr lIns="50800" tIns="50800" rIns="50800" bIns="50800" anchor="ctr"/>
          <a:lstStyle/>
          <a:p>
            <a:pPr lvl="0">
              <a:defRPr sz="1800"/>
            </a:pPr>
            <a:r>
              <a:rPr sz="4200"/>
              <a:t>Title Text</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31" name="Shape 31"/>
          <p:cNvSpPr/>
          <p:nvPr/>
        </p:nvSpPr>
        <p:spPr>
          <a:xfrm>
            <a:off x="7543800" y="7975599"/>
            <a:ext cx="1" cy="1422529"/>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32" name="Shape 32"/>
          <p:cNvSpPr>
            <a:spLocks noGrp="1"/>
          </p:cNvSpPr>
          <p:nvPr>
            <p:ph type="title"/>
          </p:nvPr>
        </p:nvSpPr>
        <p:spPr>
          <a:xfrm>
            <a:off x="1409700" y="7785100"/>
            <a:ext cx="5791200" cy="1701800"/>
          </a:xfrm>
          <a:prstGeom prst="rect">
            <a:avLst/>
          </a:prstGeom>
        </p:spPr>
        <p:txBody>
          <a:bodyPr lIns="50800" tIns="50800" rIns="50800" bIns="50800" anchor="ctr"/>
          <a:lstStyle>
            <a:lvl1pPr algn="r"/>
          </a:lstStyle>
          <a:p>
            <a:pPr lvl="0">
              <a:defRPr sz="1800"/>
            </a:pPr>
            <a:r>
              <a:rPr sz="4200"/>
              <a:t>Title Text</a:t>
            </a:r>
          </a:p>
        </p:txBody>
      </p:sp>
      <p:sp>
        <p:nvSpPr>
          <p:cNvPr id="33" name="Shape 33"/>
          <p:cNvSpPr>
            <a:spLocks noGrp="1"/>
          </p:cNvSpPr>
          <p:nvPr>
            <p:ph type="body" idx="1"/>
          </p:nvPr>
        </p:nvSpPr>
        <p:spPr>
          <a:xfrm>
            <a:off x="7848600" y="8470900"/>
            <a:ext cx="4953000" cy="508000"/>
          </a:xfrm>
          <a:prstGeom prst="rect">
            <a:avLst/>
          </a:prstGeom>
        </p:spPr>
        <p:txBody>
          <a:bodyPr/>
          <a:lstStyle>
            <a:lvl1pPr marL="0" indent="0">
              <a:spcBef>
                <a:spcPts val="0"/>
              </a:spcBef>
              <a:buSzTx/>
              <a:buNone/>
              <a:defRPr>
                <a:solidFill>
                  <a:srgbClr val="A9A9A9"/>
                </a:solidFill>
              </a:defRPr>
            </a:lvl1pPr>
            <a:lvl2pPr marL="0" indent="0">
              <a:spcBef>
                <a:spcPts val="0"/>
              </a:spcBef>
              <a:buSzTx/>
              <a:buNone/>
              <a:defRPr>
                <a:solidFill>
                  <a:srgbClr val="A9A9A9"/>
                </a:solidFill>
              </a:defRPr>
            </a:lvl2pPr>
            <a:lvl3pPr marL="0" indent="0">
              <a:spcBef>
                <a:spcPts val="0"/>
              </a:spcBef>
              <a:buSzTx/>
              <a:buNone/>
              <a:defRPr>
                <a:solidFill>
                  <a:srgbClr val="A9A9A9"/>
                </a:solidFill>
              </a:defRPr>
            </a:lvl3pPr>
            <a:lvl4pPr marL="0" indent="0">
              <a:spcBef>
                <a:spcPts val="0"/>
              </a:spcBef>
              <a:buSzTx/>
              <a:buNone/>
              <a:defRPr>
                <a:solidFill>
                  <a:srgbClr val="A9A9A9"/>
                </a:solidFill>
              </a:defRPr>
            </a:lvl4pPr>
            <a:lvl5pPr marL="0" indent="0">
              <a:spcBef>
                <a:spcPts val="0"/>
              </a:spcBef>
              <a:buSzTx/>
              <a:buNone/>
              <a:defRPr>
                <a:solidFill>
                  <a:srgbClr val="A9A9A9"/>
                </a:solidFill>
              </a:defRPr>
            </a:lvl5pPr>
          </a:lstStyle>
          <a:p>
            <a:pPr lvl="0">
              <a:defRPr sz="1800">
                <a:solidFill>
                  <a:srgbClr val="000000"/>
                </a:solidFill>
              </a:defRPr>
            </a:pPr>
            <a:r>
              <a:rPr sz="2600">
                <a:solidFill>
                  <a:srgbClr val="A9A9A9"/>
                </a:solidFill>
              </a:rPr>
              <a:t>Body Level One</a:t>
            </a:r>
          </a:p>
          <a:p>
            <a:pPr lvl="1">
              <a:defRPr sz="1800">
                <a:solidFill>
                  <a:srgbClr val="000000"/>
                </a:solidFill>
              </a:defRPr>
            </a:pPr>
            <a:r>
              <a:rPr sz="2600">
                <a:solidFill>
                  <a:srgbClr val="A9A9A9"/>
                </a:solidFill>
              </a:rPr>
              <a:t>Body Level Two</a:t>
            </a:r>
          </a:p>
          <a:p>
            <a:pPr lvl="2">
              <a:defRPr sz="1800">
                <a:solidFill>
                  <a:srgbClr val="000000"/>
                </a:solidFill>
              </a:defRPr>
            </a:pPr>
            <a:r>
              <a:rPr sz="2600">
                <a:solidFill>
                  <a:srgbClr val="A9A9A9"/>
                </a:solidFill>
              </a:rPr>
              <a:t>Body Level Three</a:t>
            </a:r>
          </a:p>
          <a:p>
            <a:pPr lvl="3">
              <a:defRPr sz="1800">
                <a:solidFill>
                  <a:srgbClr val="000000"/>
                </a:solidFill>
              </a:defRPr>
            </a:pPr>
            <a:r>
              <a:rPr sz="2600">
                <a:solidFill>
                  <a:srgbClr val="A9A9A9"/>
                </a:solidFill>
              </a:rPr>
              <a:t>Body Level Four</a:t>
            </a:r>
          </a:p>
          <a:p>
            <a:pPr lvl="4">
              <a:defRPr sz="1800">
                <a:solidFill>
                  <a:srgbClr val="000000"/>
                </a:solidFill>
              </a:defRPr>
            </a:pPr>
            <a:r>
              <a:rPr sz="2600">
                <a:solidFill>
                  <a:srgbClr val="A9A9A9"/>
                </a:solidFill>
              </a:rPr>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35" name="Shape 35"/>
          <p:cNvSpPr/>
          <p:nvPr/>
        </p:nvSpPr>
        <p:spPr>
          <a:xfrm>
            <a:off x="647700" y="4749800"/>
            <a:ext cx="4882122" cy="127"/>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36" name="Shape 36"/>
          <p:cNvSpPr>
            <a:spLocks noGrp="1"/>
          </p:cNvSpPr>
          <p:nvPr>
            <p:ph type="title"/>
          </p:nvPr>
        </p:nvSpPr>
        <p:spPr>
          <a:xfrm>
            <a:off x="571500" y="1320800"/>
            <a:ext cx="5080000" cy="3175000"/>
          </a:xfrm>
          <a:prstGeom prst="rect">
            <a:avLst/>
          </a:prstGeom>
        </p:spPr>
        <p:txBody>
          <a:bodyPr/>
          <a:lstStyle/>
          <a:p>
            <a:pPr lvl="0">
              <a:defRPr sz="1800"/>
            </a:pPr>
            <a:r>
              <a:rPr sz="4200"/>
              <a:t>Title Text</a:t>
            </a:r>
          </a:p>
        </p:txBody>
      </p:sp>
      <p:sp>
        <p:nvSpPr>
          <p:cNvPr id="37" name="Shape 37"/>
          <p:cNvSpPr>
            <a:spLocks noGrp="1"/>
          </p:cNvSpPr>
          <p:nvPr>
            <p:ph type="body" idx="1"/>
          </p:nvPr>
        </p:nvSpPr>
        <p:spPr>
          <a:xfrm>
            <a:off x="571500" y="5016500"/>
            <a:ext cx="5080000" cy="3175000"/>
          </a:xfrm>
          <a:prstGeom prst="rect">
            <a:avLst/>
          </a:prstGeom>
        </p:spPr>
        <p:txBody>
          <a:bodyPr/>
          <a:lstStyle>
            <a:lvl1pPr marL="0" indent="0">
              <a:spcBef>
                <a:spcPts val="0"/>
              </a:spcBef>
              <a:buSzTx/>
              <a:buNone/>
              <a:defRPr>
                <a:solidFill>
                  <a:srgbClr val="747474"/>
                </a:solidFill>
              </a:defRPr>
            </a:lvl1pPr>
            <a:lvl2pPr marL="0" indent="0">
              <a:spcBef>
                <a:spcPts val="0"/>
              </a:spcBef>
              <a:buSzTx/>
              <a:buNone/>
              <a:defRPr>
                <a:solidFill>
                  <a:srgbClr val="747474"/>
                </a:solidFill>
              </a:defRPr>
            </a:lvl2pPr>
            <a:lvl3pPr marL="0" indent="0">
              <a:spcBef>
                <a:spcPts val="0"/>
              </a:spcBef>
              <a:buSzTx/>
              <a:buNone/>
              <a:defRPr>
                <a:solidFill>
                  <a:srgbClr val="747474"/>
                </a:solidFill>
              </a:defRPr>
            </a:lvl3pPr>
            <a:lvl4pPr marL="0" indent="0">
              <a:spcBef>
                <a:spcPts val="0"/>
              </a:spcBef>
              <a:buSzTx/>
              <a:buNone/>
              <a:defRPr>
                <a:solidFill>
                  <a:srgbClr val="747474"/>
                </a:solidFill>
              </a:defRPr>
            </a:lvl4pPr>
            <a:lvl5pPr marL="0" indent="0">
              <a:spcBef>
                <a:spcPts val="0"/>
              </a:spcBef>
              <a:buSzTx/>
              <a:buNone/>
              <a:defRPr>
                <a:solidFill>
                  <a:srgbClr val="747474"/>
                </a:solidFill>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647700" y="1536700"/>
            <a:ext cx="11709400" cy="127"/>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3" name="Shape 3"/>
          <p:cNvSpPr>
            <a:spLocks noGrp="1"/>
          </p:cNvSpPr>
          <p:nvPr>
            <p:ph type="title"/>
          </p:nvPr>
        </p:nvSpPr>
        <p:spPr>
          <a:xfrm>
            <a:off x="571500" y="330200"/>
            <a:ext cx="11861800" cy="10541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lstStyle/>
          <a:p>
            <a:pPr lvl="0">
              <a:defRPr sz="1800"/>
            </a:pPr>
            <a:r>
              <a:rPr sz="4200"/>
              <a:t>Title Text</a:t>
            </a:r>
          </a:p>
        </p:txBody>
      </p:sp>
      <p:sp>
        <p:nvSpPr>
          <p:cNvPr id="4" name="Shape 4"/>
          <p:cNvSpPr>
            <a:spLocks noGrp="1"/>
          </p:cNvSpPr>
          <p:nvPr>
            <p:ph type="body" idx="1"/>
          </p:nvPr>
        </p:nvSpPr>
        <p:spPr>
          <a:xfrm>
            <a:off x="571500" y="1701800"/>
            <a:ext cx="11861800" cy="77216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defRPr sz="1800">
                <a:solidFill>
                  <a:srgbClr val="000000"/>
                </a:solidFill>
              </a:defRPr>
            </a:pPr>
            <a:r>
              <a:rPr sz="2600">
                <a:solidFill>
                  <a:srgbClr val="002E7A"/>
                </a:solidFill>
              </a:rPr>
              <a:t>Body Level One</a:t>
            </a:r>
          </a:p>
          <a:p>
            <a:pPr lvl="1">
              <a:defRPr sz="1800">
                <a:solidFill>
                  <a:srgbClr val="000000"/>
                </a:solidFill>
              </a:defRPr>
            </a:pPr>
            <a:r>
              <a:rPr sz="2600">
                <a:solidFill>
                  <a:srgbClr val="002E7A"/>
                </a:solidFill>
              </a:rPr>
              <a:t>Body Level Two</a:t>
            </a:r>
          </a:p>
          <a:p>
            <a:pPr lvl="2">
              <a:defRPr sz="1800">
                <a:solidFill>
                  <a:srgbClr val="000000"/>
                </a:solidFill>
              </a:defRPr>
            </a:pPr>
            <a:r>
              <a:rPr sz="2600">
                <a:solidFill>
                  <a:srgbClr val="002E7A"/>
                </a:solidFill>
              </a:rPr>
              <a:t>Body Level Three</a:t>
            </a:r>
          </a:p>
          <a:p>
            <a:pPr lvl="3">
              <a:defRPr sz="1800">
                <a:solidFill>
                  <a:srgbClr val="000000"/>
                </a:solidFill>
              </a:defRPr>
            </a:pPr>
            <a:r>
              <a:rPr sz="2600">
                <a:solidFill>
                  <a:srgbClr val="002E7A"/>
                </a:solidFill>
              </a:rPr>
              <a:t>Body Level Four</a:t>
            </a:r>
          </a:p>
          <a:p>
            <a:pPr lvl="4">
              <a:defRPr sz="1800">
                <a:solidFill>
                  <a:srgbClr val="000000"/>
                </a:solidFill>
              </a:defRPr>
            </a:pPr>
            <a:r>
              <a:rPr sz="2600">
                <a:solidFill>
                  <a:srgbClr val="002E7A"/>
                </a:solidFill>
              </a:rPr>
              <a:t>Body Level Five</a:t>
            </a:r>
          </a:p>
        </p:txBody>
      </p:sp>
      <p:sp>
        <p:nvSpPr>
          <p:cNvPr id="5" name="Shape 5"/>
          <p:cNvSpPr>
            <a:spLocks noGrp="1"/>
          </p:cNvSpPr>
          <p:nvPr>
            <p:ph type="sldNum" sz="quarter" idx="2"/>
          </p:nvPr>
        </p:nvSpPr>
        <p:spPr>
          <a:xfrm>
            <a:off x="12534899" y="9321800"/>
            <a:ext cx="312015" cy="299822"/>
          </a:xfrm>
          <a:prstGeom prst="rect">
            <a:avLst/>
          </a:prstGeom>
          <a:ln w="12700">
            <a:miter lim="400000"/>
          </a:ln>
        </p:spPr>
        <p:txBody>
          <a:bodyPr wrap="none" lIns="0" tIns="0" rIns="0" bIns="0">
            <a:spAutoFit/>
          </a:bodyPr>
          <a:lstStyle>
            <a:lvl1pPr algn="r">
              <a:defRPr sz="1400">
                <a:latin typeface="+mj-lt"/>
                <a:ea typeface="+mj-ea"/>
                <a:cs typeface="+mj-cs"/>
                <a:sym typeface="Helvetica Neue"/>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ransition xmlns:p14="http://schemas.microsoft.com/office/powerpoint/2010/main" spd="med"/>
  <p:txStyles>
    <p:titleStyle>
      <a:lvl1pPr defTabSz="584200">
        <a:defRPr sz="4200">
          <a:latin typeface="+mn-lt"/>
          <a:ea typeface="+mn-ea"/>
          <a:cs typeface="+mn-cs"/>
          <a:sym typeface="Helvetica Neue Light"/>
        </a:defRPr>
      </a:lvl1pPr>
      <a:lvl2pPr indent="228600" defTabSz="584200">
        <a:defRPr sz="4200">
          <a:latin typeface="+mn-lt"/>
          <a:ea typeface="+mn-ea"/>
          <a:cs typeface="+mn-cs"/>
          <a:sym typeface="Helvetica Neue Light"/>
        </a:defRPr>
      </a:lvl2pPr>
      <a:lvl3pPr indent="457200" defTabSz="584200">
        <a:defRPr sz="4200">
          <a:latin typeface="+mn-lt"/>
          <a:ea typeface="+mn-ea"/>
          <a:cs typeface="+mn-cs"/>
          <a:sym typeface="Helvetica Neue Light"/>
        </a:defRPr>
      </a:lvl3pPr>
      <a:lvl4pPr indent="685800" defTabSz="584200">
        <a:defRPr sz="4200">
          <a:latin typeface="+mn-lt"/>
          <a:ea typeface="+mn-ea"/>
          <a:cs typeface="+mn-cs"/>
          <a:sym typeface="Helvetica Neue Light"/>
        </a:defRPr>
      </a:lvl4pPr>
      <a:lvl5pPr indent="914400" defTabSz="584200">
        <a:defRPr sz="4200">
          <a:latin typeface="+mn-lt"/>
          <a:ea typeface="+mn-ea"/>
          <a:cs typeface="+mn-cs"/>
          <a:sym typeface="Helvetica Neue Light"/>
        </a:defRPr>
      </a:lvl5pPr>
      <a:lvl6pPr indent="1143000" defTabSz="584200">
        <a:defRPr sz="4200">
          <a:latin typeface="+mn-lt"/>
          <a:ea typeface="+mn-ea"/>
          <a:cs typeface="+mn-cs"/>
          <a:sym typeface="Helvetica Neue Light"/>
        </a:defRPr>
      </a:lvl6pPr>
      <a:lvl7pPr indent="1371600" defTabSz="584200">
        <a:defRPr sz="4200">
          <a:latin typeface="+mn-lt"/>
          <a:ea typeface="+mn-ea"/>
          <a:cs typeface="+mn-cs"/>
          <a:sym typeface="Helvetica Neue Light"/>
        </a:defRPr>
      </a:lvl7pPr>
      <a:lvl8pPr indent="1600200" defTabSz="584200">
        <a:defRPr sz="4200">
          <a:latin typeface="+mn-lt"/>
          <a:ea typeface="+mn-ea"/>
          <a:cs typeface="+mn-cs"/>
          <a:sym typeface="Helvetica Neue Light"/>
        </a:defRPr>
      </a:lvl8pPr>
      <a:lvl9pPr indent="1828800" defTabSz="584200">
        <a:defRPr sz="4200">
          <a:latin typeface="+mn-lt"/>
          <a:ea typeface="+mn-ea"/>
          <a:cs typeface="+mn-cs"/>
          <a:sym typeface="Helvetica Neue Light"/>
        </a:defRPr>
      </a:lvl9pPr>
    </p:titleStyle>
    <p:bodyStyle>
      <a:lvl1pPr marL="266700" indent="-266700" defTabSz="584200">
        <a:spcBef>
          <a:spcPts val="1200"/>
        </a:spcBef>
        <a:buSzPct val="100000"/>
        <a:buChar char="•"/>
        <a:defRPr sz="2600">
          <a:solidFill>
            <a:srgbClr val="002E7A"/>
          </a:solidFill>
          <a:latin typeface="+mj-lt"/>
          <a:ea typeface="+mj-ea"/>
          <a:cs typeface="+mj-cs"/>
          <a:sym typeface="Helvetica Neue"/>
        </a:defRPr>
      </a:lvl1pPr>
      <a:lvl2pPr marL="711200" indent="-266700" defTabSz="584200">
        <a:spcBef>
          <a:spcPts val="1200"/>
        </a:spcBef>
        <a:buSzPct val="100000"/>
        <a:buChar char="•"/>
        <a:defRPr sz="2600">
          <a:solidFill>
            <a:srgbClr val="002E7A"/>
          </a:solidFill>
          <a:latin typeface="+mj-lt"/>
          <a:ea typeface="+mj-ea"/>
          <a:cs typeface="+mj-cs"/>
          <a:sym typeface="Helvetica Neue"/>
        </a:defRPr>
      </a:lvl2pPr>
      <a:lvl3pPr marL="1155700" indent="-266700" defTabSz="584200">
        <a:spcBef>
          <a:spcPts val="1200"/>
        </a:spcBef>
        <a:buSzPct val="100000"/>
        <a:buChar char="•"/>
        <a:defRPr sz="2600">
          <a:solidFill>
            <a:srgbClr val="002E7A"/>
          </a:solidFill>
          <a:latin typeface="+mj-lt"/>
          <a:ea typeface="+mj-ea"/>
          <a:cs typeface="+mj-cs"/>
          <a:sym typeface="Helvetica Neue"/>
        </a:defRPr>
      </a:lvl3pPr>
      <a:lvl4pPr marL="1600200" indent="-266700" defTabSz="584200">
        <a:spcBef>
          <a:spcPts val="1200"/>
        </a:spcBef>
        <a:buSzPct val="100000"/>
        <a:buChar char="•"/>
        <a:defRPr sz="2600">
          <a:solidFill>
            <a:srgbClr val="002E7A"/>
          </a:solidFill>
          <a:latin typeface="+mj-lt"/>
          <a:ea typeface="+mj-ea"/>
          <a:cs typeface="+mj-cs"/>
          <a:sym typeface="Helvetica Neue"/>
        </a:defRPr>
      </a:lvl4pPr>
      <a:lvl5pPr marL="2044700" indent="-266700" defTabSz="584200">
        <a:spcBef>
          <a:spcPts val="1200"/>
        </a:spcBef>
        <a:buSzPct val="100000"/>
        <a:buChar char="•"/>
        <a:defRPr sz="2600">
          <a:solidFill>
            <a:srgbClr val="002E7A"/>
          </a:solidFill>
          <a:latin typeface="+mj-lt"/>
          <a:ea typeface="+mj-ea"/>
          <a:cs typeface="+mj-cs"/>
          <a:sym typeface="Helvetica Neue"/>
        </a:defRPr>
      </a:lvl5pPr>
      <a:lvl6pPr marL="2489200" indent="-266700" defTabSz="584200">
        <a:spcBef>
          <a:spcPts val="1200"/>
        </a:spcBef>
        <a:buSzPct val="100000"/>
        <a:buChar char="•"/>
        <a:defRPr sz="2600">
          <a:solidFill>
            <a:srgbClr val="002E7A"/>
          </a:solidFill>
          <a:latin typeface="+mj-lt"/>
          <a:ea typeface="+mj-ea"/>
          <a:cs typeface="+mj-cs"/>
          <a:sym typeface="Helvetica Neue"/>
        </a:defRPr>
      </a:lvl6pPr>
      <a:lvl7pPr marL="2933700" indent="-266700" defTabSz="584200">
        <a:spcBef>
          <a:spcPts val="1200"/>
        </a:spcBef>
        <a:buSzPct val="100000"/>
        <a:buChar char="•"/>
        <a:defRPr sz="2600">
          <a:solidFill>
            <a:srgbClr val="002E7A"/>
          </a:solidFill>
          <a:latin typeface="+mj-lt"/>
          <a:ea typeface="+mj-ea"/>
          <a:cs typeface="+mj-cs"/>
          <a:sym typeface="Helvetica Neue"/>
        </a:defRPr>
      </a:lvl7pPr>
      <a:lvl8pPr marL="3378200" indent="-266700" defTabSz="584200">
        <a:spcBef>
          <a:spcPts val="1200"/>
        </a:spcBef>
        <a:buSzPct val="100000"/>
        <a:buChar char="•"/>
        <a:defRPr sz="2600">
          <a:solidFill>
            <a:srgbClr val="002E7A"/>
          </a:solidFill>
          <a:latin typeface="+mj-lt"/>
          <a:ea typeface="+mj-ea"/>
          <a:cs typeface="+mj-cs"/>
          <a:sym typeface="Helvetica Neue"/>
        </a:defRPr>
      </a:lvl8pPr>
      <a:lvl9pPr marL="3822700" indent="-266700" defTabSz="584200">
        <a:spcBef>
          <a:spcPts val="1200"/>
        </a:spcBef>
        <a:buSzPct val="100000"/>
        <a:buChar char="•"/>
        <a:defRPr sz="2600">
          <a:solidFill>
            <a:srgbClr val="002E7A"/>
          </a:solidFill>
          <a:latin typeface="+mj-lt"/>
          <a:ea typeface="+mj-ea"/>
          <a:cs typeface="+mj-cs"/>
          <a:sym typeface="Helvetica Neue"/>
        </a:defRPr>
      </a:lvl9pPr>
    </p:bodyStyle>
    <p:otherStyle>
      <a:lvl1pPr algn="r" defTabSz="584200">
        <a:defRPr sz="1400">
          <a:solidFill>
            <a:schemeClr val="tx1"/>
          </a:solidFill>
          <a:latin typeface="+mn-lt"/>
          <a:ea typeface="+mn-ea"/>
          <a:cs typeface="+mn-cs"/>
          <a:sym typeface="Helvetica Neue"/>
        </a:defRPr>
      </a:lvl1pPr>
      <a:lvl2pPr indent="228600" algn="r" defTabSz="584200">
        <a:defRPr sz="1400">
          <a:solidFill>
            <a:schemeClr val="tx1"/>
          </a:solidFill>
          <a:latin typeface="+mn-lt"/>
          <a:ea typeface="+mn-ea"/>
          <a:cs typeface="+mn-cs"/>
          <a:sym typeface="Helvetica Neue"/>
        </a:defRPr>
      </a:lvl2pPr>
      <a:lvl3pPr indent="457200" algn="r" defTabSz="584200">
        <a:defRPr sz="1400">
          <a:solidFill>
            <a:schemeClr val="tx1"/>
          </a:solidFill>
          <a:latin typeface="+mn-lt"/>
          <a:ea typeface="+mn-ea"/>
          <a:cs typeface="+mn-cs"/>
          <a:sym typeface="Helvetica Neue"/>
        </a:defRPr>
      </a:lvl3pPr>
      <a:lvl4pPr indent="685800" algn="r" defTabSz="584200">
        <a:defRPr sz="1400">
          <a:solidFill>
            <a:schemeClr val="tx1"/>
          </a:solidFill>
          <a:latin typeface="+mn-lt"/>
          <a:ea typeface="+mn-ea"/>
          <a:cs typeface="+mn-cs"/>
          <a:sym typeface="Helvetica Neue"/>
        </a:defRPr>
      </a:lvl4pPr>
      <a:lvl5pPr indent="914400" algn="r" defTabSz="584200">
        <a:defRPr sz="1400">
          <a:solidFill>
            <a:schemeClr val="tx1"/>
          </a:solidFill>
          <a:latin typeface="+mn-lt"/>
          <a:ea typeface="+mn-ea"/>
          <a:cs typeface="+mn-cs"/>
          <a:sym typeface="Helvetica Neue"/>
        </a:defRPr>
      </a:lvl5pPr>
      <a:lvl6pPr indent="1143000" algn="r" defTabSz="584200">
        <a:defRPr sz="1400">
          <a:solidFill>
            <a:schemeClr val="tx1"/>
          </a:solidFill>
          <a:latin typeface="+mn-lt"/>
          <a:ea typeface="+mn-ea"/>
          <a:cs typeface="+mn-cs"/>
          <a:sym typeface="Helvetica Neue"/>
        </a:defRPr>
      </a:lvl6pPr>
      <a:lvl7pPr indent="1371600" algn="r" defTabSz="584200">
        <a:defRPr sz="1400">
          <a:solidFill>
            <a:schemeClr val="tx1"/>
          </a:solidFill>
          <a:latin typeface="+mn-lt"/>
          <a:ea typeface="+mn-ea"/>
          <a:cs typeface="+mn-cs"/>
          <a:sym typeface="Helvetica Neue"/>
        </a:defRPr>
      </a:lvl7pPr>
      <a:lvl8pPr indent="1600200" algn="r" defTabSz="584200">
        <a:defRPr sz="1400">
          <a:solidFill>
            <a:schemeClr val="tx1"/>
          </a:solidFill>
          <a:latin typeface="+mn-lt"/>
          <a:ea typeface="+mn-ea"/>
          <a:cs typeface="+mn-cs"/>
          <a:sym typeface="Helvetica Neue"/>
        </a:defRPr>
      </a:lvl8pPr>
      <a:lvl9pPr indent="1828800" algn="r" defTabSz="584200">
        <a:defRPr sz="1400">
          <a:solidFill>
            <a:schemeClr val="tx1"/>
          </a:solidFill>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7.png"/><Relationship Id="rId1" Type="http://schemas.openxmlformats.org/officeDocument/2006/relationships/slideLayout" Target="../slideLayouts/slideLayout20.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tif"/><Relationship Id="rId4" Type="http://schemas.openxmlformats.org/officeDocument/2006/relationships/image" Target="../media/image19.tif"/><Relationship Id="rId5" Type="http://schemas.openxmlformats.org/officeDocument/2006/relationships/image" Target="../media/image20.tif"/><Relationship Id="rId6" Type="http://schemas.openxmlformats.org/officeDocument/2006/relationships/hyperlink" Target="https://edms.cern.ch/document/1360083" TargetMode="External"/><Relationship Id="rId1" Type="http://schemas.openxmlformats.org/officeDocument/2006/relationships/slideLayout" Target="../slideLayouts/slideLayout2.xml"/><Relationship Id="rId2" Type="http://schemas.openxmlformats.org/officeDocument/2006/relationships/image" Target="../media/image17.tif"/></Relationships>
</file>

<file path=ppt/slides/_rels/slide12.xml.rels><?xml version="1.0" encoding="UTF-8" standalone="yes"?>
<Relationships xmlns="http://schemas.openxmlformats.org/package/2006/relationships"><Relationship Id="rId3" Type="http://schemas.openxmlformats.org/officeDocument/2006/relationships/image" Target="../media/image18.tif"/><Relationship Id="rId4" Type="http://schemas.openxmlformats.org/officeDocument/2006/relationships/image" Target="../media/image19.tif"/><Relationship Id="rId5" Type="http://schemas.openxmlformats.org/officeDocument/2006/relationships/image" Target="../media/image20.tif"/><Relationship Id="rId6" Type="http://schemas.openxmlformats.org/officeDocument/2006/relationships/hyperlink" Target="https://edms.cern.ch/document/1360083" TargetMode="External"/><Relationship Id="rId1" Type="http://schemas.openxmlformats.org/officeDocument/2006/relationships/slideLayout" Target="../slideLayouts/slideLayout2.xml"/><Relationship Id="rId2" Type="http://schemas.openxmlformats.org/officeDocument/2006/relationships/image" Target="../media/image21.tif"/></Relationships>
</file>

<file path=ppt/slides/_rels/slide13.xml.rels><?xml version="1.0" encoding="UTF-8" standalone="yes"?>
<Relationships xmlns="http://schemas.openxmlformats.org/package/2006/relationships"><Relationship Id="rId3" Type="http://schemas.openxmlformats.org/officeDocument/2006/relationships/hyperlink" Target="https://edms.cern.ch/document/1377806" TargetMode="External"/><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6.tif"/><Relationship Id="rId4" Type="http://schemas.openxmlformats.org/officeDocument/2006/relationships/image" Target="../media/image27.png"/><Relationship Id="rId5" Type="http://schemas.openxmlformats.org/officeDocument/2006/relationships/image" Target="../media/image28.tif"/><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kiwi.web.cern.ch/kiwi/Crab_SPS/index.html" TargetMode="External"/><Relationship Id="rId3" Type="http://schemas.openxmlformats.org/officeDocument/2006/relationships/image" Target="../media/image30.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Relationships>
</file>

<file path=ppt/slides/_rels/slide3.xml.rels><?xml version="1.0" encoding="UTF-8" standalone="yes"?>
<Relationships xmlns="http://schemas.openxmlformats.org/package/2006/relationships"><Relationship Id="rId3" Type="http://schemas.openxmlformats.org/officeDocument/2006/relationships/image" Target="../media/image3.tif"/><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2.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png"/><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0.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title"/>
          </p:nvPr>
        </p:nvSpPr>
        <p:spPr>
          <a:prstGeom prst="rect">
            <a:avLst/>
          </a:prstGeom>
        </p:spPr>
        <p:txBody>
          <a:bodyPr/>
          <a:lstStyle>
            <a:lvl1pPr>
              <a:defRPr b="1"/>
            </a:lvl1pPr>
          </a:lstStyle>
          <a:p>
            <a:pPr lvl="0">
              <a:defRPr sz="1800" b="0"/>
            </a:pPr>
            <a:r>
              <a:rPr sz="4200" b="1"/>
              <a:t>SPS Crab Cavity Validation Run (2017-2018)</a:t>
            </a:r>
          </a:p>
        </p:txBody>
      </p:sp>
      <p:sp>
        <p:nvSpPr>
          <p:cNvPr id="98" name="Shape 98"/>
          <p:cNvSpPr>
            <a:spLocks noGrp="1"/>
          </p:cNvSpPr>
          <p:nvPr>
            <p:ph type="body" idx="1"/>
          </p:nvPr>
        </p:nvSpPr>
        <p:spPr>
          <a:xfrm>
            <a:off x="571500" y="5016500"/>
            <a:ext cx="11861800" cy="3918078"/>
          </a:xfrm>
          <a:prstGeom prst="rect">
            <a:avLst/>
          </a:prstGeom>
        </p:spPr>
        <p:txBody>
          <a:bodyPr/>
          <a:lstStyle/>
          <a:p>
            <a:pPr lvl="0">
              <a:defRPr sz="1800">
                <a:solidFill>
                  <a:srgbClr val="000000"/>
                </a:solidFill>
              </a:defRPr>
            </a:pPr>
            <a:r>
              <a:rPr sz="2600">
                <a:solidFill>
                  <a:srgbClr val="747474"/>
                </a:solidFill>
              </a:rPr>
              <a:t>Alick Macpherson</a:t>
            </a:r>
          </a:p>
          <a:p>
            <a:pPr lvl="0">
              <a:defRPr sz="1800">
                <a:solidFill>
                  <a:srgbClr val="000000"/>
                </a:solidFill>
              </a:defRPr>
            </a:pPr>
            <a:r>
              <a:rPr sz="2600">
                <a:solidFill>
                  <a:srgbClr val="747474"/>
                </a:solidFill>
              </a:rPr>
              <a:t>BE-RF-SRF</a:t>
            </a:r>
          </a:p>
          <a:p>
            <a:pPr lvl="0">
              <a:defRPr sz="1800">
                <a:solidFill>
                  <a:srgbClr val="000000"/>
                </a:solidFill>
              </a:defRPr>
            </a:pPr>
            <a:endParaRPr sz="2600">
              <a:solidFill>
                <a:srgbClr val="747474"/>
              </a:solidFill>
            </a:endParaRPr>
          </a:p>
          <a:p>
            <a:pPr lvl="0">
              <a:defRPr sz="1800">
                <a:solidFill>
                  <a:srgbClr val="000000"/>
                </a:solidFill>
              </a:defRPr>
            </a:pPr>
            <a:endParaRPr sz="2600">
              <a:solidFill>
                <a:srgbClr val="747474"/>
              </a:solidFill>
            </a:endParaRPr>
          </a:p>
          <a:p>
            <a:pPr lvl="0">
              <a:defRPr sz="1800">
                <a:solidFill>
                  <a:srgbClr val="000000"/>
                </a:solidFill>
              </a:defRPr>
            </a:pPr>
            <a:r>
              <a:rPr sz="2200" u="sng">
                <a:solidFill>
                  <a:srgbClr val="747474"/>
                </a:solidFill>
              </a:rPr>
              <a:t>Acknowledgments</a:t>
            </a:r>
          </a:p>
          <a:p>
            <a:pPr lvl="0">
              <a:defRPr sz="1800">
                <a:solidFill>
                  <a:srgbClr val="000000"/>
                </a:solidFill>
              </a:defRPr>
            </a:pPr>
            <a:r>
              <a:rPr sz="2200">
                <a:solidFill>
                  <a:srgbClr val="747474"/>
                </a:solidFill>
              </a:rPr>
              <a:t>Marton Ady, Vincent Baglin, Philippe Baudrenghien, Krzyzstof Brodzinski, Rama Calaga, Ofelia Capatina, Frederic Galleazzi, Erk Jensen, Antoine Kosmicki, Phoevos Kardasopoulos, Pierre Maesen, Eric Montesinos, Ghislain Roy, Benoit Salvant, Rogelio Tomas, Giovanna Vandoni.</a:t>
            </a:r>
          </a:p>
        </p:txBody>
      </p:sp>
      <p:sp>
        <p:nvSpPr>
          <p:cNvPr id="99" name="Shape 99"/>
          <p:cNvSpPr>
            <a:spLocks noGrp="1"/>
          </p:cNvSpPr>
          <p:nvPr>
            <p:ph type="sldNum" sz="quarter" idx="2"/>
          </p:nvPr>
        </p:nvSpPr>
        <p:spPr>
          <a:xfrm>
            <a:off x="12268200" y="9194800"/>
            <a:ext cx="213157" cy="299822"/>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1</a:t>
            </a:fld>
            <a:endParaRPr sz="14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a:lstStyle/>
          <a:p>
            <a:pPr lvl="0">
              <a:defRPr sz="1800"/>
            </a:pPr>
            <a:r>
              <a:rPr sz="4200"/>
              <a:t>Y- Chamber: Changes in shunt impedance</a:t>
            </a:r>
          </a:p>
        </p:txBody>
      </p:sp>
      <p:sp>
        <p:nvSpPr>
          <p:cNvPr id="192" name="Shape 192"/>
          <p:cNvSpPr>
            <a:spLocks noGrp="1"/>
          </p:cNvSpPr>
          <p:nvPr>
            <p:ph type="body" idx="1"/>
          </p:nvPr>
        </p:nvSpPr>
        <p:spPr>
          <a:prstGeom prst="rect">
            <a:avLst/>
          </a:prstGeom>
        </p:spPr>
        <p:txBody>
          <a:bodyPr/>
          <a:lstStyle/>
          <a:p>
            <a:pPr lvl="0"/>
            <a:endParaRPr/>
          </a:p>
        </p:txBody>
      </p:sp>
      <p:sp>
        <p:nvSpPr>
          <p:cNvPr id="193" name="Shape 19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10</a:t>
            </a:fld>
            <a:endParaRPr sz="1400"/>
          </a:p>
        </p:txBody>
      </p:sp>
      <p:pic>
        <p:nvPicPr>
          <p:cNvPr id="194" name="impedance.png"/>
          <p:cNvPicPr/>
          <p:nvPr/>
        </p:nvPicPr>
        <p:blipFill>
          <a:blip r:embed="rId2">
            <a:extLst/>
          </a:blip>
          <a:stretch>
            <a:fillRect/>
          </a:stretch>
        </p:blipFill>
        <p:spPr>
          <a:xfrm>
            <a:off x="134296" y="2597074"/>
            <a:ext cx="10557277" cy="7038184"/>
          </a:xfrm>
          <a:prstGeom prst="rect">
            <a:avLst/>
          </a:prstGeom>
          <a:ln w="12700">
            <a:miter lim="400000"/>
          </a:ln>
        </p:spPr>
      </p:pic>
      <p:pic>
        <p:nvPicPr>
          <p:cNvPr id="195" name="image7.png"/>
          <p:cNvPicPr/>
          <p:nvPr/>
        </p:nvPicPr>
        <p:blipFill>
          <a:blip r:embed="rId3">
            <a:extLst/>
          </a:blip>
          <a:srcRect l="34091" t="33594" r="23679" b="39258"/>
          <a:stretch>
            <a:fillRect/>
          </a:stretch>
        </p:blipFill>
        <p:spPr>
          <a:xfrm>
            <a:off x="569840" y="1701927"/>
            <a:ext cx="4159915" cy="1505803"/>
          </a:xfrm>
          <a:prstGeom prst="rect">
            <a:avLst/>
          </a:prstGeom>
          <a:ln w="25400">
            <a:solidFill>
              <a:srgbClr val="0433FF"/>
            </a:solidFill>
            <a:miter lim="400000"/>
          </a:ln>
        </p:spPr>
      </p:pic>
      <p:pic>
        <p:nvPicPr>
          <p:cNvPr id="196" name="image25.png"/>
          <p:cNvPicPr/>
          <p:nvPr/>
        </p:nvPicPr>
        <p:blipFill>
          <a:blip r:embed="rId4">
            <a:extLst/>
          </a:blip>
          <a:srcRect l="42836" t="24872" r="27162" b="42221"/>
          <a:stretch>
            <a:fillRect/>
          </a:stretch>
        </p:blipFill>
        <p:spPr>
          <a:xfrm>
            <a:off x="5162818" y="1701926"/>
            <a:ext cx="2440448" cy="1505726"/>
          </a:xfrm>
          <a:prstGeom prst="rect">
            <a:avLst/>
          </a:prstGeom>
          <a:ln w="25400">
            <a:solidFill>
              <a:srgbClr val="FF2600"/>
            </a:solidFill>
            <a:miter lim="400000"/>
          </a:ln>
        </p:spPr>
      </p:pic>
      <p:sp>
        <p:nvSpPr>
          <p:cNvPr id="197" name="Shape 197"/>
          <p:cNvSpPr/>
          <p:nvPr/>
        </p:nvSpPr>
        <p:spPr>
          <a:xfrm>
            <a:off x="4896484" y="4571912"/>
            <a:ext cx="4151631"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b="1">
                <a:solidFill>
                  <a:srgbClr val="FFFFFF"/>
                </a:solidFill>
              </a:defRPr>
            </a:lvl1pPr>
          </a:lstStyle>
          <a:p>
            <a:pPr lvl="0">
              <a:defRPr sz="1800" b="0">
                <a:solidFill>
                  <a:srgbClr val="000000"/>
                </a:solidFill>
              </a:defRPr>
            </a:pPr>
            <a:r>
              <a:rPr sz="3400" b="1">
                <a:solidFill>
                  <a:srgbClr val="FFFFFF"/>
                </a:solidFill>
              </a:rPr>
              <a:t>Propagating modes</a:t>
            </a:r>
          </a:p>
        </p:txBody>
      </p:sp>
      <mc:AlternateContent xmlns:mc="http://schemas.openxmlformats.org/markup-compatibility/2006" xmlns:a14="http://schemas.microsoft.com/office/drawing/2010/main">
        <mc:Choice Requires="a14">
          <p:sp>
            <p:nvSpPr>
              <p:cNvPr id="198" name="Shape 198"/>
              <p:cNvSpPr/>
              <p:nvPr/>
            </p:nvSpPr>
            <p:spPr>
              <a:xfrm>
                <a:off x="7871617" y="5295269"/>
                <a:ext cx="4972987" cy="3165791"/>
              </a:xfrm>
              <a:prstGeom prst="rect">
                <a:avLst/>
              </a:prstGeom>
              <a:solidFill>
                <a:srgbClr val="FFFFFF"/>
              </a:solidFill>
              <a:ln w="25400">
                <a:solidFill>
                  <a:srgbClr val="0055A0"/>
                </a:solidFill>
              </a:ln>
              <a:extLst>
                <a:ext uri="{C572A759-6A51-4108-AA02-DFA0A04FC94B}">
                  <ma14:wrappingTextBoxFlag xmlns:ma14="http://schemas.microsoft.com/office/mac/drawingml/2011/main" val="1"/>
                </a:ext>
              </a:extLst>
            </p:spPr>
            <p:txBody>
              <a:bodyPr lIns="0" tIns="0" rIns="0" bIns="0" anchor="ctr">
                <a:spAutoFit/>
              </a:bodyPr>
              <a:lstStyle/>
              <a:p>
                <a:pPr marL="228600" lvl="0" indent="-228600" algn="l">
                  <a:buSzPct val="100000"/>
                  <a:buChar char="•"/>
                  <a:defRPr sz="1800"/>
                </a:pPr>
                <a:r>
                  <a:rPr sz="2500" dirty="0"/>
                  <a:t>No significant impedances within  beam spectrum (</a:t>
                </a:r>
                <a14:m>
                  <m:oMath xmlns:m="http://schemas.openxmlformats.org/officeDocument/2006/math" xmlns="">
                    <m:r>
                      <a:rPr lang="en-GB" sz="2500" i="1" dirty="0" smtClean="0">
                        <a:latin typeface="Cambria Math"/>
                      </a:rPr>
                      <m:t>&lt;1.5 </m:t>
                    </m:r>
                    <m:r>
                      <m:rPr>
                        <m:sty m:val="p"/>
                      </m:rPr>
                      <a:rPr lang="en-GB" sz="2500" i="0" dirty="0" smtClean="0">
                        <a:latin typeface="Cambria Math"/>
                      </a:rPr>
                      <m:t>GHz</m:t>
                    </m:r>
                  </m:oMath>
                </a14:m>
                <a:r>
                  <a:rPr sz="2500" dirty="0"/>
                  <a:t>) </a:t>
                </a:r>
              </a:p>
              <a:p>
                <a:pPr marL="228600" lvl="0" indent="-228600" algn="l">
                  <a:buSzPct val="100000"/>
                  <a:buChar char="•"/>
                  <a:defRPr sz="1800"/>
                </a:pPr>
                <a:r>
                  <a:rPr sz="2500" dirty="0"/>
                  <a:t>Propagating modes do not reach cavity due to aperture reduction </a:t>
                </a:r>
              </a:p>
              <a:p>
                <a:pPr marL="228600" lvl="0" indent="-228600" algn="l">
                  <a:buSzPct val="100000"/>
                  <a:buChar char="•"/>
                  <a:defRPr sz="1800"/>
                </a:pPr>
                <a:r>
                  <a:rPr sz="2500" dirty="0"/>
                  <a:t>Propagating modes into SPS  reduced </a:t>
                </a:r>
                <a:r>
                  <a:rPr sz="2500" dirty="0" err="1"/>
                  <a:t>wrt</a:t>
                </a:r>
                <a:r>
                  <a:rPr sz="2500" dirty="0"/>
                  <a:t> existing design</a:t>
                </a:r>
              </a:p>
              <a:p>
                <a:pPr marL="228600" lvl="0" indent="-228600" algn="l">
                  <a:buSzPct val="100000"/>
                  <a:buChar char="•"/>
                  <a:defRPr sz="1800"/>
                </a:pPr>
                <a:r>
                  <a:rPr sz="2500" dirty="0"/>
                  <a:t>Design endorsed by Impedance Working Group</a:t>
                </a:r>
              </a:p>
            </p:txBody>
          </p:sp>
        </mc:Choice>
        <mc:Fallback xmlns="">
          <p:sp>
            <p:nvSpPr>
              <p:cNvPr id="198" name="Shape 198"/>
              <p:cNvSpPr>
                <a:spLocks noRot="1" noChangeAspect="1" noMove="1" noResize="1" noEditPoints="1" noAdjustHandles="1" noChangeArrowheads="1" noChangeShapeType="1" noTextEdit="1"/>
              </p:cNvSpPr>
              <p:nvPr/>
            </p:nvSpPr>
            <p:spPr>
              <a:xfrm>
                <a:off x="7871617" y="5295269"/>
                <a:ext cx="4972987" cy="3165791"/>
              </a:xfrm>
              <a:prstGeom prst="rect">
                <a:avLst/>
              </a:prstGeom>
              <a:blipFill rotWithShape="1">
                <a:blip r:embed="rId5"/>
                <a:stretch>
                  <a:fillRect l="-3293" t="-574" r="-4390" b="-3824"/>
                </a:stretch>
              </a:blipFill>
              <a:ln w="25400">
                <a:solidFill>
                  <a:srgbClr val="0055A0"/>
                </a:solidFill>
              </a:ln>
              <a:extLst>
                <a:ext uri="{C572A759-6A51-4108-AA02-DFA0A04FC94B}">
                  <ma14:wrappingTextBoxFlag xmlns:ma14="http://schemas.microsoft.com/office/mac/drawingml/2011/main" xmlns="" val="1"/>
                </a:ext>
              </a:extLst>
            </p:spPr>
            <p:txBody>
              <a:bodyPr/>
              <a:lstStyle/>
              <a:p>
                <a:r>
                  <a:rPr lang="en-GB">
                    <a:noFill/>
                  </a:rPr>
                  <a:t> </a:t>
                </a:r>
              </a:p>
            </p:txBody>
          </p:sp>
        </mc:Fallback>
      </mc:AlternateContent>
      <p:sp>
        <p:nvSpPr>
          <p:cNvPr id="199" name="Shape 199"/>
          <p:cNvSpPr/>
          <p:nvPr/>
        </p:nvSpPr>
        <p:spPr>
          <a:xfrm>
            <a:off x="8553661" y="2231356"/>
            <a:ext cx="3849168" cy="9548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800"/>
              <a:t>Simulations: </a:t>
            </a:r>
          </a:p>
          <a:p>
            <a:pPr lvl="0">
              <a:defRPr sz="1800"/>
            </a:pPr>
            <a:r>
              <a:rPr sz="2800"/>
              <a:t>Phoevos Kardasopoulos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title"/>
          </p:nvPr>
        </p:nvSpPr>
        <p:spPr>
          <a:prstGeom prst="rect">
            <a:avLst/>
          </a:prstGeom>
        </p:spPr>
        <p:txBody>
          <a:bodyPr/>
          <a:lstStyle/>
          <a:p>
            <a:pPr lvl="0">
              <a:defRPr sz="1800"/>
            </a:pPr>
            <a:r>
              <a:rPr sz="4200"/>
              <a:t>Integration Space</a:t>
            </a:r>
          </a:p>
        </p:txBody>
      </p:sp>
      <p:sp>
        <p:nvSpPr>
          <p:cNvPr id="202" name="Shape 202"/>
          <p:cNvSpPr>
            <a:spLocks noGrp="1"/>
          </p:cNvSpPr>
          <p:nvPr>
            <p:ph type="body" idx="1"/>
          </p:nvPr>
        </p:nvSpPr>
        <p:spPr>
          <a:prstGeom prst="rect">
            <a:avLst/>
          </a:prstGeom>
        </p:spPr>
        <p:txBody>
          <a:bodyPr/>
          <a:lstStyle>
            <a:lvl1pPr>
              <a:lnSpc>
                <a:spcPct val="80000"/>
              </a:lnSpc>
            </a:lvl1pPr>
          </a:lstStyle>
          <a:p>
            <a:pPr lvl="0">
              <a:defRPr sz="1800" b="0">
                <a:solidFill>
                  <a:srgbClr val="000000"/>
                </a:solidFill>
              </a:defRPr>
            </a:pPr>
            <a:r>
              <a:rPr sz="2600" b="1" dirty="0">
                <a:solidFill>
                  <a:srgbClr val="747474"/>
                </a:solidFill>
              </a:rPr>
              <a:t>Vertical constraints:  </a:t>
            </a:r>
            <a:r>
              <a:rPr sz="2600" b="1" dirty="0" smtClean="0">
                <a:solidFill>
                  <a:srgbClr val="747474"/>
                </a:solidFill>
              </a:rPr>
              <a:t>700</a:t>
            </a:r>
            <a:r>
              <a:rPr lang="en-GB" sz="2600" b="1" dirty="0" smtClean="0">
                <a:solidFill>
                  <a:srgbClr val="747474"/>
                </a:solidFill>
              </a:rPr>
              <a:t> </a:t>
            </a:r>
            <a:r>
              <a:rPr sz="2600" b="1" dirty="0" smtClean="0">
                <a:solidFill>
                  <a:srgbClr val="747474"/>
                </a:solidFill>
              </a:rPr>
              <a:t>mm </a:t>
            </a:r>
            <a:r>
              <a:rPr sz="2600" b="1" dirty="0">
                <a:solidFill>
                  <a:srgbClr val="747474"/>
                </a:solidFill>
              </a:rPr>
              <a:t>(max) between beam axis and top of table</a:t>
            </a:r>
          </a:p>
          <a:p>
            <a:pPr lvl="1">
              <a:defRPr sz="1800">
                <a:solidFill>
                  <a:srgbClr val="000000"/>
                </a:solidFill>
              </a:defRPr>
            </a:pPr>
            <a:r>
              <a:rPr sz="2600" dirty="0">
                <a:solidFill>
                  <a:srgbClr val="0433FF"/>
                </a:solidFill>
              </a:rPr>
              <a:t>Magnet </a:t>
            </a:r>
            <a:r>
              <a:rPr sz="2600" dirty="0" err="1">
                <a:solidFill>
                  <a:srgbClr val="0433FF"/>
                </a:solidFill>
              </a:rPr>
              <a:t>Busbar</a:t>
            </a:r>
            <a:r>
              <a:rPr sz="2600" dirty="0">
                <a:solidFill>
                  <a:srgbClr val="0433FF"/>
                </a:solidFill>
              </a:rPr>
              <a:t> + shielding + support Table</a:t>
            </a:r>
          </a:p>
        </p:txBody>
      </p:sp>
      <p:sp>
        <p:nvSpPr>
          <p:cNvPr id="203" name="Shape 20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11</a:t>
            </a:fld>
            <a:endParaRPr sz="1400"/>
          </a:p>
        </p:txBody>
      </p:sp>
      <p:grpSp>
        <p:nvGrpSpPr>
          <p:cNvPr id="222" name="Group 222"/>
          <p:cNvGrpSpPr/>
          <p:nvPr/>
        </p:nvGrpSpPr>
        <p:grpSpPr>
          <a:xfrm>
            <a:off x="185334" y="2146632"/>
            <a:ext cx="12158983" cy="7010401"/>
            <a:chOff x="0" y="0"/>
            <a:chExt cx="12158981" cy="7010400"/>
          </a:xfrm>
        </p:grpSpPr>
        <p:grpSp>
          <p:nvGrpSpPr>
            <p:cNvPr id="218" name="Group 218"/>
            <p:cNvGrpSpPr/>
            <p:nvPr/>
          </p:nvGrpSpPr>
          <p:grpSpPr>
            <a:xfrm>
              <a:off x="0" y="-1"/>
              <a:ext cx="12158983" cy="7010401"/>
              <a:chOff x="0" y="0"/>
              <a:chExt cx="12158982" cy="7010400"/>
            </a:xfrm>
          </p:grpSpPr>
          <p:pic>
            <p:nvPicPr>
              <p:cNvPr id="204" name="pasted-image.tif"/>
              <p:cNvPicPr/>
              <p:nvPr/>
            </p:nvPicPr>
            <p:blipFill>
              <a:blip r:embed="rId2">
                <a:extLst/>
              </a:blip>
              <a:srcRect l="11017" t="11452" r="11017" b="16733"/>
              <a:stretch>
                <a:fillRect/>
              </a:stretch>
            </p:blipFill>
            <p:spPr>
              <a:xfrm>
                <a:off x="474982" y="3289927"/>
                <a:ext cx="6121401" cy="3642016"/>
              </a:xfrm>
              <a:prstGeom prst="rect">
                <a:avLst/>
              </a:prstGeom>
              <a:ln w="12700" cap="flat">
                <a:noFill/>
                <a:miter lim="400000"/>
              </a:ln>
              <a:effectLst/>
            </p:spPr>
          </p:pic>
          <p:grpSp>
            <p:nvGrpSpPr>
              <p:cNvPr id="210" name="Group 210"/>
              <p:cNvGrpSpPr/>
              <p:nvPr/>
            </p:nvGrpSpPr>
            <p:grpSpPr>
              <a:xfrm>
                <a:off x="6697982" y="-1"/>
                <a:ext cx="5461001" cy="7010401"/>
                <a:chOff x="0" y="-174938"/>
                <a:chExt cx="5461000" cy="7010400"/>
              </a:xfrm>
            </p:grpSpPr>
            <p:pic>
              <p:nvPicPr>
                <p:cNvPr id="205" name="15.tiff"/>
                <p:cNvPicPr/>
                <p:nvPr/>
              </p:nvPicPr>
              <p:blipFill>
                <a:blip r:embed="rId3">
                  <a:extLst/>
                </a:blip>
                <a:srcRect l="21715" t="34576" r="29186" b="12658"/>
                <a:stretch>
                  <a:fillRect/>
                </a:stretch>
              </p:blipFill>
              <p:spPr>
                <a:xfrm>
                  <a:off x="0" y="3383922"/>
                  <a:ext cx="5461000" cy="3302001"/>
                </a:xfrm>
                <a:prstGeom prst="rect">
                  <a:avLst/>
                </a:prstGeom>
                <a:ln w="12700" cap="flat">
                  <a:noFill/>
                  <a:miter lim="400000"/>
                </a:ln>
                <a:effectLst/>
              </p:spPr>
            </p:pic>
            <p:pic>
              <p:nvPicPr>
                <p:cNvPr id="206" name="19.tiff"/>
                <p:cNvPicPr/>
                <p:nvPr/>
              </p:nvPicPr>
              <p:blipFill>
                <a:blip r:embed="rId4">
                  <a:extLst/>
                </a:blip>
                <a:srcRect l="21236" t="26571" r="24036" b="14614"/>
                <a:stretch>
                  <a:fillRect/>
                </a:stretch>
              </p:blipFill>
              <p:spPr>
                <a:xfrm>
                  <a:off x="0" y="11164"/>
                  <a:ext cx="5461000" cy="3302001"/>
                </a:xfrm>
                <a:prstGeom prst="rect">
                  <a:avLst/>
                </a:prstGeom>
                <a:ln w="12700" cap="flat">
                  <a:noFill/>
                  <a:miter lim="400000"/>
                </a:ln>
                <a:effectLst/>
              </p:spPr>
            </p:pic>
            <p:sp>
              <p:nvSpPr>
                <p:cNvPr id="207" name="Shape 207"/>
                <p:cNvSpPr/>
                <p:nvPr/>
              </p:nvSpPr>
              <p:spPr>
                <a:xfrm flipH="1" flipV="1">
                  <a:off x="4927600" y="-174940"/>
                  <a:ext cx="1" cy="7010402"/>
                </a:xfrm>
                <a:prstGeom prst="line">
                  <a:avLst/>
                </a:prstGeom>
                <a:noFill/>
                <a:ln w="63500" cap="flat">
                  <a:solidFill>
                    <a:srgbClr val="FF2600"/>
                  </a:solidFill>
                  <a:custDash>
                    <a:ds d="200000" sp="200000"/>
                  </a:custDash>
                  <a:miter lim="400000"/>
                </a:ln>
                <a:effectLst/>
              </p:spPr>
              <p:txBody>
                <a:bodyPr wrap="square" lIns="0" tIns="0" rIns="0" bIns="0" numCol="1" anchor="ctr">
                  <a:noAutofit/>
                </a:bodyPr>
                <a:lstStyle/>
                <a:p>
                  <a:pPr lvl="0">
                    <a:defRPr sz="3600"/>
                  </a:pPr>
                  <a:endParaRPr/>
                </a:p>
              </p:txBody>
            </p:sp>
            <p:sp>
              <p:nvSpPr>
                <p:cNvPr id="208" name="Shape 208"/>
                <p:cNvSpPr/>
                <p:nvPr/>
              </p:nvSpPr>
              <p:spPr>
                <a:xfrm>
                  <a:off x="0" y="3390900"/>
                  <a:ext cx="2565400" cy="512217"/>
                </a:xfrm>
                <a:prstGeom prst="roundRect">
                  <a:avLst>
                    <a:gd name="adj" fmla="val 37191"/>
                  </a:avLst>
                </a:prstGeom>
                <a:solidFill>
                  <a:srgbClr val="CBCBCB"/>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b="1"/>
                  </a:lvl1pPr>
                </a:lstStyle>
                <a:p>
                  <a:pPr lvl="0">
                    <a:defRPr sz="1800" b="0"/>
                  </a:pPr>
                  <a:r>
                    <a:rPr sz="2300" b="1"/>
                    <a:t>In Beam</a:t>
                  </a:r>
                </a:p>
              </p:txBody>
            </p:sp>
            <p:sp>
              <p:nvSpPr>
                <p:cNvPr id="209" name="Shape 209"/>
                <p:cNvSpPr/>
                <p:nvPr/>
              </p:nvSpPr>
              <p:spPr>
                <a:xfrm>
                  <a:off x="0" y="0"/>
                  <a:ext cx="2565400" cy="501899"/>
                </a:xfrm>
                <a:prstGeom prst="roundRect">
                  <a:avLst>
                    <a:gd name="adj" fmla="val 37956"/>
                  </a:avLst>
                </a:prstGeom>
                <a:solidFill>
                  <a:srgbClr val="CBCBCB"/>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b="1"/>
                  </a:lvl1pPr>
                </a:lstStyle>
                <a:p>
                  <a:pPr lvl="0">
                    <a:defRPr sz="1800" b="0"/>
                  </a:pPr>
                  <a:r>
                    <a:rPr sz="2300" b="1"/>
                    <a:t>Out of Beam</a:t>
                  </a:r>
                </a:p>
              </p:txBody>
            </p:sp>
          </p:grpSp>
          <p:pic>
            <p:nvPicPr>
              <p:cNvPr id="211" name="17.tiff"/>
              <p:cNvPicPr/>
              <p:nvPr/>
            </p:nvPicPr>
            <p:blipFill>
              <a:blip r:embed="rId5">
                <a:extLst/>
              </a:blip>
              <a:srcRect l="39181" t="34783" r="17818" b="27640"/>
              <a:stretch>
                <a:fillRect/>
              </a:stretch>
            </p:blipFill>
            <p:spPr>
              <a:xfrm>
                <a:off x="487682" y="184149"/>
                <a:ext cx="6096001" cy="2997201"/>
              </a:xfrm>
              <a:prstGeom prst="rect">
                <a:avLst/>
              </a:prstGeom>
              <a:ln w="12700" cap="flat">
                <a:noFill/>
                <a:miter lim="400000"/>
              </a:ln>
              <a:effectLst/>
            </p:spPr>
          </p:pic>
          <p:sp>
            <p:nvSpPr>
              <p:cNvPr id="212" name="Shape 212"/>
              <p:cNvSpPr/>
              <p:nvPr/>
            </p:nvSpPr>
            <p:spPr>
              <a:xfrm>
                <a:off x="487682" y="191127"/>
                <a:ext cx="1485901" cy="508001"/>
              </a:xfrm>
              <a:prstGeom prst="roundRect">
                <a:avLst>
                  <a:gd name="adj" fmla="val 37500"/>
                </a:avLst>
              </a:prstGeom>
              <a:solidFill>
                <a:srgbClr val="CBCBCB"/>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b="1"/>
                </a:lvl1pPr>
              </a:lstStyle>
              <a:p>
                <a:pPr lvl="0">
                  <a:defRPr sz="1800" b="0"/>
                </a:pPr>
                <a:r>
                  <a:rPr sz="2300" b="1"/>
                  <a:t>Top</a:t>
                </a:r>
              </a:p>
            </p:txBody>
          </p:sp>
          <p:sp>
            <p:nvSpPr>
              <p:cNvPr id="213" name="Shape 213"/>
              <p:cNvSpPr/>
              <p:nvPr/>
            </p:nvSpPr>
            <p:spPr>
              <a:xfrm>
                <a:off x="0" y="3413124"/>
                <a:ext cx="1866900" cy="914401"/>
              </a:xfrm>
              <a:prstGeom prst="roundRect">
                <a:avLst>
                  <a:gd name="adj" fmla="val 20833"/>
                </a:avLst>
              </a:prstGeom>
              <a:solidFill>
                <a:srgbClr val="CBCBCB"/>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0">
                  <a:defRPr sz="1800"/>
                </a:pPr>
                <a:r>
                  <a:rPr sz="2300" b="1"/>
                  <a:t>Front:</a:t>
                </a:r>
              </a:p>
              <a:p>
                <a:pPr lvl="0">
                  <a:defRPr sz="1800"/>
                </a:pPr>
                <a:r>
                  <a:rPr sz="2300" b="1"/>
                  <a:t>Installation</a:t>
                </a:r>
              </a:p>
            </p:txBody>
          </p:sp>
          <p:sp>
            <p:nvSpPr>
              <p:cNvPr id="214" name="Shape 214"/>
              <p:cNvSpPr/>
              <p:nvPr/>
            </p:nvSpPr>
            <p:spPr>
              <a:xfrm flipH="1" flipV="1">
                <a:off x="4361177" y="6216567"/>
                <a:ext cx="1" cy="612354"/>
              </a:xfrm>
              <a:prstGeom prst="line">
                <a:avLst/>
              </a:prstGeom>
              <a:noFill/>
              <a:ln w="63500" cap="flat">
                <a:solidFill>
                  <a:srgbClr val="E32400"/>
                </a:solidFill>
                <a:prstDash val="solid"/>
                <a:miter lim="400000"/>
                <a:headEnd type="stealth" w="med" len="med"/>
                <a:tailEnd type="stealth" w="med" len="med"/>
              </a:ln>
              <a:effectLst/>
            </p:spPr>
            <p:txBody>
              <a:bodyPr wrap="square" lIns="0" tIns="0" rIns="0" bIns="0" numCol="1" anchor="ctr">
                <a:noAutofit/>
              </a:bodyPr>
              <a:lstStyle/>
              <a:p>
                <a:pPr lvl="0">
                  <a:defRPr sz="3600"/>
                </a:pPr>
                <a:endParaRPr/>
              </a:p>
            </p:txBody>
          </p:sp>
          <p:sp>
            <p:nvSpPr>
              <p:cNvPr id="215" name="Shape 215"/>
              <p:cNvSpPr/>
              <p:nvPr/>
            </p:nvSpPr>
            <p:spPr>
              <a:xfrm>
                <a:off x="4696040" y="6210217"/>
                <a:ext cx="1415619" cy="523454"/>
              </a:xfrm>
              <a:prstGeom prst="rect">
                <a:avLst/>
              </a:prstGeom>
              <a:solidFill>
                <a:srgbClr val="CAF0FE"/>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sz="2700" b="1">
                    <a:solidFill>
                      <a:srgbClr val="E32400"/>
                    </a:solidFill>
                  </a:defRPr>
                </a:lvl1pPr>
              </a:lstStyle>
              <a:p>
                <a:pPr lvl="0">
                  <a:defRPr sz="1800" b="0">
                    <a:solidFill>
                      <a:srgbClr val="000000"/>
                    </a:solidFill>
                  </a:defRPr>
                </a:pPr>
                <a:r>
                  <a:rPr sz="2700" b="1">
                    <a:solidFill>
                      <a:srgbClr val="E32400"/>
                    </a:solidFill>
                  </a:rPr>
                  <a:t>500 mm</a:t>
                </a:r>
              </a:p>
            </p:txBody>
          </p:sp>
          <p:sp>
            <p:nvSpPr>
              <p:cNvPr id="216" name="Shape 216"/>
              <p:cNvSpPr/>
              <p:nvPr/>
            </p:nvSpPr>
            <p:spPr>
              <a:xfrm flipH="1" flipV="1">
                <a:off x="1894832" y="5391067"/>
                <a:ext cx="1" cy="1431421"/>
              </a:xfrm>
              <a:prstGeom prst="line">
                <a:avLst/>
              </a:prstGeom>
              <a:noFill/>
              <a:ln w="63500" cap="flat">
                <a:solidFill>
                  <a:srgbClr val="E32400"/>
                </a:solidFill>
                <a:prstDash val="solid"/>
                <a:miter lim="400000"/>
                <a:headEnd type="stealth" w="med" len="med"/>
                <a:tailEnd type="stealth" w="med" len="med"/>
              </a:ln>
              <a:effectLst/>
            </p:spPr>
            <p:txBody>
              <a:bodyPr wrap="square" lIns="0" tIns="0" rIns="0" bIns="0" numCol="1" anchor="ctr">
                <a:noAutofit/>
              </a:bodyPr>
              <a:lstStyle/>
              <a:p>
                <a:pPr lvl="0">
                  <a:defRPr sz="3600"/>
                </a:pPr>
                <a:endParaRPr/>
              </a:p>
            </p:txBody>
          </p:sp>
          <p:sp>
            <p:nvSpPr>
              <p:cNvPr id="217" name="Shape 217"/>
              <p:cNvSpPr/>
              <p:nvPr/>
            </p:nvSpPr>
            <p:spPr>
              <a:xfrm>
                <a:off x="130314" y="5626016"/>
                <a:ext cx="1606272" cy="523455"/>
              </a:xfrm>
              <a:prstGeom prst="rect">
                <a:avLst/>
              </a:prstGeom>
              <a:solidFill>
                <a:srgbClr val="CAF0FE"/>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sz="2700" b="1">
                    <a:solidFill>
                      <a:srgbClr val="E32400"/>
                    </a:solidFill>
                  </a:defRPr>
                </a:lvl1pPr>
              </a:lstStyle>
              <a:p>
                <a:pPr lvl="0">
                  <a:defRPr sz="1800" b="0">
                    <a:solidFill>
                      <a:srgbClr val="000000"/>
                    </a:solidFill>
                  </a:defRPr>
                </a:pPr>
                <a:r>
                  <a:rPr sz="2700" b="1">
                    <a:solidFill>
                      <a:srgbClr val="E32400"/>
                    </a:solidFill>
                  </a:rPr>
                  <a:t>1200 mm</a:t>
                </a:r>
              </a:p>
            </p:txBody>
          </p:sp>
        </p:grpSp>
        <p:grpSp>
          <p:nvGrpSpPr>
            <p:cNvPr id="221" name="Group 221"/>
            <p:cNvGrpSpPr/>
            <p:nvPr/>
          </p:nvGrpSpPr>
          <p:grpSpPr>
            <a:xfrm>
              <a:off x="4361176" y="3911599"/>
              <a:ext cx="1718311" cy="1482222"/>
              <a:chOff x="709359" y="0"/>
              <a:chExt cx="1718309" cy="1482220"/>
            </a:xfrm>
          </p:grpSpPr>
          <p:sp>
            <p:nvSpPr>
              <p:cNvPr id="219" name="Shape 219"/>
              <p:cNvSpPr/>
              <p:nvPr/>
            </p:nvSpPr>
            <p:spPr>
              <a:xfrm flipH="1" flipV="1">
                <a:off x="709359" y="-1"/>
                <a:ext cx="2" cy="1482222"/>
              </a:xfrm>
              <a:prstGeom prst="line">
                <a:avLst/>
              </a:prstGeom>
              <a:noFill/>
              <a:ln w="63500" cap="flat">
                <a:solidFill>
                  <a:srgbClr val="E32400"/>
                </a:solidFill>
                <a:prstDash val="solid"/>
                <a:miter lim="400000"/>
                <a:headEnd type="stealth" w="med" len="med"/>
                <a:tailEnd type="stealth" w="med" len="med"/>
              </a:ln>
              <a:effectLst/>
            </p:spPr>
            <p:txBody>
              <a:bodyPr wrap="square" lIns="0" tIns="0" rIns="0" bIns="0" numCol="1" anchor="ctr">
                <a:noAutofit/>
              </a:bodyPr>
              <a:lstStyle/>
              <a:p>
                <a:pPr lvl="0">
                  <a:defRPr sz="3600"/>
                </a:pPr>
                <a:endParaRPr/>
              </a:p>
            </p:txBody>
          </p:sp>
          <p:sp>
            <p:nvSpPr>
              <p:cNvPr id="220" name="Shape 220"/>
              <p:cNvSpPr/>
              <p:nvPr/>
            </p:nvSpPr>
            <p:spPr>
              <a:xfrm>
                <a:off x="821399" y="703473"/>
                <a:ext cx="1606271" cy="523454"/>
              </a:xfrm>
              <a:prstGeom prst="rect">
                <a:avLst/>
              </a:prstGeom>
              <a:solidFill>
                <a:srgbClr val="CAF0FE"/>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sz="2700" b="1">
                    <a:solidFill>
                      <a:srgbClr val="E32400"/>
                    </a:solidFill>
                  </a:defRPr>
                </a:lvl1pPr>
              </a:lstStyle>
              <a:p>
                <a:pPr lvl="0">
                  <a:defRPr sz="1800" b="0">
                    <a:solidFill>
                      <a:srgbClr val="000000"/>
                    </a:solidFill>
                  </a:defRPr>
                </a:pPr>
                <a:r>
                  <a:rPr sz="2700" b="1">
                    <a:solidFill>
                      <a:srgbClr val="E32400"/>
                    </a:solidFill>
                  </a:rPr>
                  <a:t>1250 mm</a:t>
                </a:r>
              </a:p>
            </p:txBody>
          </p:sp>
        </p:grpSp>
      </p:grpSp>
      <p:sp>
        <p:nvSpPr>
          <p:cNvPr id="223" name="Shape 223"/>
          <p:cNvSpPr/>
          <p:nvPr/>
        </p:nvSpPr>
        <p:spPr>
          <a:xfrm>
            <a:off x="2166162" y="9008720"/>
            <a:ext cx="867247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400"/>
              <a:t>Integration constraints: </a:t>
            </a:r>
            <a:r>
              <a:rPr sz="2400" u="sng">
                <a:hlinkClick r:id="rId6"/>
              </a:rPr>
              <a:t>https://edms.cern.ch/document/1360083</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asted-image.tif"/>
          <p:cNvPicPr/>
          <p:nvPr/>
        </p:nvPicPr>
        <p:blipFill>
          <a:blip r:embed="rId2">
            <a:extLst/>
          </a:blip>
          <a:srcRect l="9290" t="14354" r="686" b="3913"/>
          <a:stretch>
            <a:fillRect/>
          </a:stretch>
        </p:blipFill>
        <p:spPr>
          <a:xfrm>
            <a:off x="540857" y="5477426"/>
            <a:ext cx="6173593" cy="3620387"/>
          </a:xfrm>
          <a:prstGeom prst="rect">
            <a:avLst/>
          </a:prstGeom>
          <a:ln w="12700">
            <a:miter lim="400000"/>
          </a:ln>
        </p:spPr>
      </p:pic>
      <p:sp>
        <p:nvSpPr>
          <p:cNvPr id="226" name="Shape 226"/>
          <p:cNvSpPr>
            <a:spLocks noGrp="1"/>
          </p:cNvSpPr>
          <p:nvPr>
            <p:ph type="title"/>
          </p:nvPr>
        </p:nvSpPr>
        <p:spPr>
          <a:prstGeom prst="rect">
            <a:avLst/>
          </a:prstGeom>
        </p:spPr>
        <p:txBody>
          <a:bodyPr/>
          <a:lstStyle/>
          <a:p>
            <a:pPr lvl="0">
              <a:defRPr sz="1800"/>
            </a:pPr>
            <a:r>
              <a:rPr sz="4200"/>
              <a:t>Integration Space</a:t>
            </a:r>
          </a:p>
        </p:txBody>
      </p:sp>
      <p:sp>
        <p:nvSpPr>
          <p:cNvPr id="227" name="Shape 227"/>
          <p:cNvSpPr>
            <a:spLocks noGrp="1"/>
          </p:cNvSpPr>
          <p:nvPr>
            <p:ph type="body" idx="1"/>
          </p:nvPr>
        </p:nvSpPr>
        <p:spPr>
          <a:prstGeom prst="rect">
            <a:avLst/>
          </a:prstGeom>
        </p:spPr>
        <p:txBody>
          <a:bodyPr/>
          <a:lstStyle>
            <a:lvl1pPr>
              <a:lnSpc>
                <a:spcPct val="80000"/>
              </a:lnSpc>
            </a:lvl1pPr>
          </a:lstStyle>
          <a:p>
            <a:pPr lvl="0">
              <a:defRPr sz="1800" b="0">
                <a:solidFill>
                  <a:srgbClr val="000000"/>
                </a:solidFill>
              </a:defRPr>
            </a:pPr>
            <a:r>
              <a:rPr sz="2600" b="1" dirty="0">
                <a:solidFill>
                  <a:srgbClr val="747474"/>
                </a:solidFill>
              </a:rPr>
              <a:t>Vertical constraints:  </a:t>
            </a:r>
            <a:r>
              <a:rPr sz="2600" b="1" dirty="0" smtClean="0">
                <a:solidFill>
                  <a:srgbClr val="747474"/>
                </a:solidFill>
              </a:rPr>
              <a:t>700</a:t>
            </a:r>
            <a:r>
              <a:rPr lang="en-GB" sz="2600" b="1" dirty="0" smtClean="0">
                <a:solidFill>
                  <a:srgbClr val="747474"/>
                </a:solidFill>
              </a:rPr>
              <a:t> </a:t>
            </a:r>
            <a:r>
              <a:rPr sz="2600" b="1" dirty="0" smtClean="0">
                <a:solidFill>
                  <a:srgbClr val="747474"/>
                </a:solidFill>
              </a:rPr>
              <a:t>mm </a:t>
            </a:r>
            <a:r>
              <a:rPr sz="2600" b="1" dirty="0">
                <a:solidFill>
                  <a:srgbClr val="747474"/>
                </a:solidFill>
              </a:rPr>
              <a:t>(max) between beam axis and top of table</a:t>
            </a:r>
          </a:p>
          <a:p>
            <a:pPr lvl="1">
              <a:defRPr sz="1800">
                <a:solidFill>
                  <a:srgbClr val="000000"/>
                </a:solidFill>
              </a:defRPr>
            </a:pPr>
            <a:r>
              <a:rPr sz="2600" dirty="0">
                <a:solidFill>
                  <a:srgbClr val="0433FF"/>
                </a:solidFill>
              </a:rPr>
              <a:t>Magnet </a:t>
            </a:r>
            <a:r>
              <a:rPr sz="2600" dirty="0" err="1">
                <a:solidFill>
                  <a:srgbClr val="0433FF"/>
                </a:solidFill>
              </a:rPr>
              <a:t>Busbar</a:t>
            </a:r>
            <a:r>
              <a:rPr sz="2600" dirty="0">
                <a:solidFill>
                  <a:srgbClr val="0433FF"/>
                </a:solidFill>
              </a:rPr>
              <a:t> + shielding + support Table</a:t>
            </a:r>
          </a:p>
        </p:txBody>
      </p:sp>
      <p:sp>
        <p:nvSpPr>
          <p:cNvPr id="228" name="Shape 22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12</a:t>
            </a:fld>
            <a:endParaRPr sz="1400"/>
          </a:p>
        </p:txBody>
      </p:sp>
      <p:grpSp>
        <p:nvGrpSpPr>
          <p:cNvPr id="234" name="Group 234"/>
          <p:cNvGrpSpPr/>
          <p:nvPr/>
        </p:nvGrpSpPr>
        <p:grpSpPr>
          <a:xfrm>
            <a:off x="6883316" y="2146632"/>
            <a:ext cx="5461001" cy="7010401"/>
            <a:chOff x="0" y="-174938"/>
            <a:chExt cx="5461000" cy="7010400"/>
          </a:xfrm>
        </p:grpSpPr>
        <p:pic>
          <p:nvPicPr>
            <p:cNvPr id="229" name="15.tiff"/>
            <p:cNvPicPr/>
            <p:nvPr/>
          </p:nvPicPr>
          <p:blipFill>
            <a:blip r:embed="rId3">
              <a:extLst/>
            </a:blip>
            <a:srcRect l="21715" t="34576" r="29186" b="12658"/>
            <a:stretch>
              <a:fillRect/>
            </a:stretch>
          </p:blipFill>
          <p:spPr>
            <a:xfrm>
              <a:off x="0" y="3383922"/>
              <a:ext cx="5461000" cy="3302001"/>
            </a:xfrm>
            <a:prstGeom prst="rect">
              <a:avLst/>
            </a:prstGeom>
            <a:ln w="12700" cap="flat">
              <a:noFill/>
              <a:miter lim="400000"/>
            </a:ln>
            <a:effectLst/>
          </p:spPr>
        </p:pic>
        <p:pic>
          <p:nvPicPr>
            <p:cNvPr id="230" name="19.tiff"/>
            <p:cNvPicPr/>
            <p:nvPr/>
          </p:nvPicPr>
          <p:blipFill>
            <a:blip r:embed="rId4">
              <a:extLst/>
            </a:blip>
            <a:srcRect l="21236" t="26571" r="24036" b="14614"/>
            <a:stretch>
              <a:fillRect/>
            </a:stretch>
          </p:blipFill>
          <p:spPr>
            <a:xfrm>
              <a:off x="0" y="11164"/>
              <a:ext cx="5461000" cy="3302001"/>
            </a:xfrm>
            <a:prstGeom prst="rect">
              <a:avLst/>
            </a:prstGeom>
            <a:ln w="12700" cap="flat">
              <a:noFill/>
              <a:miter lim="400000"/>
            </a:ln>
            <a:effectLst/>
          </p:spPr>
        </p:pic>
        <p:sp>
          <p:nvSpPr>
            <p:cNvPr id="231" name="Shape 231"/>
            <p:cNvSpPr/>
            <p:nvPr/>
          </p:nvSpPr>
          <p:spPr>
            <a:xfrm flipH="1" flipV="1">
              <a:off x="4927600" y="-174940"/>
              <a:ext cx="1" cy="7010402"/>
            </a:xfrm>
            <a:prstGeom prst="line">
              <a:avLst/>
            </a:prstGeom>
            <a:noFill/>
            <a:ln w="63500" cap="flat">
              <a:solidFill>
                <a:srgbClr val="FF2600"/>
              </a:solidFill>
              <a:custDash>
                <a:ds d="200000" sp="200000"/>
              </a:custDash>
              <a:miter lim="400000"/>
            </a:ln>
            <a:effectLst/>
          </p:spPr>
          <p:txBody>
            <a:bodyPr wrap="square" lIns="0" tIns="0" rIns="0" bIns="0" numCol="1" anchor="ctr">
              <a:noAutofit/>
            </a:bodyPr>
            <a:lstStyle/>
            <a:p>
              <a:pPr lvl="0">
                <a:defRPr sz="3600"/>
              </a:pPr>
              <a:endParaRPr/>
            </a:p>
          </p:txBody>
        </p:sp>
        <p:sp>
          <p:nvSpPr>
            <p:cNvPr id="232" name="Shape 232"/>
            <p:cNvSpPr/>
            <p:nvPr/>
          </p:nvSpPr>
          <p:spPr>
            <a:xfrm>
              <a:off x="0" y="3390900"/>
              <a:ext cx="2565400" cy="512217"/>
            </a:xfrm>
            <a:prstGeom prst="roundRect">
              <a:avLst>
                <a:gd name="adj" fmla="val 37191"/>
              </a:avLst>
            </a:prstGeom>
            <a:solidFill>
              <a:srgbClr val="CBCBCB"/>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b="1"/>
              </a:lvl1pPr>
            </a:lstStyle>
            <a:p>
              <a:pPr lvl="0">
                <a:defRPr sz="1800" b="0"/>
              </a:pPr>
              <a:r>
                <a:rPr sz="2300" b="1"/>
                <a:t>In Beam</a:t>
              </a:r>
            </a:p>
          </p:txBody>
        </p:sp>
        <p:sp>
          <p:nvSpPr>
            <p:cNvPr id="233" name="Shape 233"/>
            <p:cNvSpPr/>
            <p:nvPr/>
          </p:nvSpPr>
          <p:spPr>
            <a:xfrm>
              <a:off x="0" y="0"/>
              <a:ext cx="2565400" cy="501899"/>
            </a:xfrm>
            <a:prstGeom prst="roundRect">
              <a:avLst>
                <a:gd name="adj" fmla="val 37956"/>
              </a:avLst>
            </a:prstGeom>
            <a:solidFill>
              <a:srgbClr val="CBCBCB"/>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b="1"/>
              </a:lvl1pPr>
            </a:lstStyle>
            <a:p>
              <a:pPr lvl="0">
                <a:defRPr sz="1800" b="0"/>
              </a:pPr>
              <a:r>
                <a:rPr sz="2300" b="1"/>
                <a:t>Out of Beam</a:t>
              </a:r>
            </a:p>
          </p:txBody>
        </p:sp>
      </p:grpSp>
      <p:pic>
        <p:nvPicPr>
          <p:cNvPr id="235" name="17.tiff"/>
          <p:cNvPicPr/>
          <p:nvPr/>
        </p:nvPicPr>
        <p:blipFill>
          <a:blip r:embed="rId5">
            <a:extLst/>
          </a:blip>
          <a:srcRect l="39181" t="34783" r="17818" b="27640"/>
          <a:stretch>
            <a:fillRect/>
          </a:stretch>
        </p:blipFill>
        <p:spPr>
          <a:xfrm>
            <a:off x="673016" y="2330782"/>
            <a:ext cx="6096001" cy="2997201"/>
          </a:xfrm>
          <a:prstGeom prst="rect">
            <a:avLst/>
          </a:prstGeom>
          <a:ln w="12700">
            <a:miter lim="400000"/>
          </a:ln>
        </p:spPr>
      </p:pic>
      <p:sp>
        <p:nvSpPr>
          <p:cNvPr id="236" name="Shape 236"/>
          <p:cNvSpPr/>
          <p:nvPr/>
        </p:nvSpPr>
        <p:spPr>
          <a:xfrm>
            <a:off x="673016" y="2337760"/>
            <a:ext cx="1485901" cy="508001"/>
          </a:xfrm>
          <a:prstGeom prst="roundRect">
            <a:avLst>
              <a:gd name="adj" fmla="val 37500"/>
            </a:avLst>
          </a:prstGeom>
          <a:solidFill>
            <a:srgbClr val="CBCBCB"/>
          </a:solidFill>
          <a:ln w="254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lvl1pPr>
          </a:lstStyle>
          <a:p>
            <a:pPr lvl="0">
              <a:defRPr sz="1800" b="0"/>
            </a:pPr>
            <a:r>
              <a:rPr sz="2300" b="1"/>
              <a:t>Top</a:t>
            </a:r>
          </a:p>
        </p:txBody>
      </p:sp>
      <p:sp>
        <p:nvSpPr>
          <p:cNvPr id="237" name="Shape 237"/>
          <p:cNvSpPr/>
          <p:nvPr/>
        </p:nvSpPr>
        <p:spPr>
          <a:xfrm>
            <a:off x="623916" y="5397833"/>
            <a:ext cx="1402919" cy="508001"/>
          </a:xfrm>
          <a:prstGeom prst="roundRect">
            <a:avLst>
              <a:gd name="adj" fmla="val 37500"/>
            </a:avLst>
          </a:prstGeom>
          <a:solidFill>
            <a:srgbClr val="CBCBCB"/>
          </a:solidFill>
          <a:ln w="254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300" b="1"/>
            </a:lvl1pPr>
          </a:lstStyle>
          <a:p>
            <a:pPr lvl="0">
              <a:defRPr sz="1800" b="0"/>
            </a:pPr>
            <a:r>
              <a:rPr sz="2300" b="1"/>
              <a:t>Front</a:t>
            </a:r>
          </a:p>
        </p:txBody>
      </p:sp>
      <p:sp>
        <p:nvSpPr>
          <p:cNvPr id="238" name="Shape 238"/>
          <p:cNvSpPr/>
          <p:nvPr/>
        </p:nvSpPr>
        <p:spPr>
          <a:xfrm flipH="1" flipV="1">
            <a:off x="4546511" y="8363200"/>
            <a:ext cx="1" cy="612354"/>
          </a:xfrm>
          <a:prstGeom prst="line">
            <a:avLst/>
          </a:prstGeom>
          <a:ln w="63500">
            <a:solidFill>
              <a:srgbClr val="E32400"/>
            </a:solidFill>
            <a:miter lim="400000"/>
            <a:headEnd type="stealth"/>
            <a:tailEnd type="stealth"/>
          </a:ln>
        </p:spPr>
        <p:txBody>
          <a:bodyPr lIns="0" tIns="0" rIns="0" bIns="0" anchor="ctr"/>
          <a:lstStyle/>
          <a:p>
            <a:pPr lvl="0">
              <a:defRPr sz="3600"/>
            </a:pPr>
            <a:endParaRPr/>
          </a:p>
        </p:txBody>
      </p:sp>
      <p:sp>
        <p:nvSpPr>
          <p:cNvPr id="239" name="Shape 239"/>
          <p:cNvSpPr/>
          <p:nvPr/>
        </p:nvSpPr>
        <p:spPr>
          <a:xfrm>
            <a:off x="4881375" y="8356850"/>
            <a:ext cx="1415619" cy="523454"/>
          </a:xfrm>
          <a:prstGeom prst="rect">
            <a:avLst/>
          </a:prstGeom>
          <a:solidFill>
            <a:srgbClr val="CAF0FE"/>
          </a:solidFill>
          <a:ln w="12700">
            <a:solidFill/>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b="1">
                <a:solidFill>
                  <a:srgbClr val="E32400"/>
                </a:solidFill>
              </a:defRPr>
            </a:lvl1pPr>
          </a:lstStyle>
          <a:p>
            <a:pPr lvl="0">
              <a:defRPr sz="1800" b="0">
                <a:solidFill>
                  <a:srgbClr val="000000"/>
                </a:solidFill>
              </a:defRPr>
            </a:pPr>
            <a:r>
              <a:rPr sz="2700" b="1">
                <a:solidFill>
                  <a:srgbClr val="E32400"/>
                </a:solidFill>
              </a:rPr>
              <a:t>500 mm</a:t>
            </a:r>
          </a:p>
        </p:txBody>
      </p:sp>
      <p:sp>
        <p:nvSpPr>
          <p:cNvPr id="240" name="Shape 240"/>
          <p:cNvSpPr/>
          <p:nvPr/>
        </p:nvSpPr>
        <p:spPr>
          <a:xfrm flipH="1" flipV="1">
            <a:off x="2080167" y="7537700"/>
            <a:ext cx="1" cy="1431421"/>
          </a:xfrm>
          <a:prstGeom prst="line">
            <a:avLst/>
          </a:prstGeom>
          <a:ln w="63500">
            <a:solidFill>
              <a:srgbClr val="E32400"/>
            </a:solidFill>
            <a:miter lim="400000"/>
            <a:headEnd type="stealth"/>
            <a:tailEnd type="stealth"/>
          </a:ln>
        </p:spPr>
        <p:txBody>
          <a:bodyPr lIns="0" tIns="0" rIns="0" bIns="0" anchor="ctr"/>
          <a:lstStyle/>
          <a:p>
            <a:pPr lvl="0">
              <a:defRPr sz="3600"/>
            </a:pPr>
            <a:endParaRPr/>
          </a:p>
        </p:txBody>
      </p:sp>
      <p:sp>
        <p:nvSpPr>
          <p:cNvPr id="241" name="Shape 241"/>
          <p:cNvSpPr/>
          <p:nvPr/>
        </p:nvSpPr>
        <p:spPr>
          <a:xfrm>
            <a:off x="315649" y="7772649"/>
            <a:ext cx="1606271" cy="523455"/>
          </a:xfrm>
          <a:prstGeom prst="rect">
            <a:avLst/>
          </a:prstGeom>
          <a:solidFill>
            <a:srgbClr val="CAF0FE"/>
          </a:solidFill>
          <a:ln w="12700">
            <a:solidFill/>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b="1">
                <a:solidFill>
                  <a:srgbClr val="E32400"/>
                </a:solidFill>
              </a:defRPr>
            </a:lvl1pPr>
          </a:lstStyle>
          <a:p>
            <a:pPr lvl="0">
              <a:defRPr sz="1800" b="0">
                <a:solidFill>
                  <a:srgbClr val="000000"/>
                </a:solidFill>
              </a:defRPr>
            </a:pPr>
            <a:r>
              <a:rPr sz="2700" b="1">
                <a:solidFill>
                  <a:srgbClr val="E32400"/>
                </a:solidFill>
              </a:rPr>
              <a:t>1200 mm</a:t>
            </a:r>
          </a:p>
        </p:txBody>
      </p:sp>
      <p:sp>
        <p:nvSpPr>
          <p:cNvPr id="242" name="Shape 242"/>
          <p:cNvSpPr/>
          <p:nvPr/>
        </p:nvSpPr>
        <p:spPr>
          <a:xfrm flipH="1" flipV="1">
            <a:off x="4546511" y="6159832"/>
            <a:ext cx="1" cy="1380622"/>
          </a:xfrm>
          <a:prstGeom prst="line">
            <a:avLst/>
          </a:prstGeom>
          <a:ln w="63500">
            <a:solidFill>
              <a:srgbClr val="E32400"/>
            </a:solidFill>
            <a:miter lim="400000"/>
            <a:headEnd type="stealth"/>
            <a:tailEnd type="stealth"/>
          </a:ln>
        </p:spPr>
        <p:txBody>
          <a:bodyPr lIns="0" tIns="0" rIns="0" bIns="0" anchor="ctr"/>
          <a:lstStyle/>
          <a:p>
            <a:pPr lvl="0">
              <a:defRPr sz="3600"/>
            </a:pPr>
            <a:endParaRPr/>
          </a:p>
        </p:txBody>
      </p:sp>
      <p:sp>
        <p:nvSpPr>
          <p:cNvPr id="243" name="Shape 243"/>
          <p:cNvSpPr/>
          <p:nvPr/>
        </p:nvSpPr>
        <p:spPr>
          <a:xfrm>
            <a:off x="4658550" y="6761706"/>
            <a:ext cx="1606271" cy="523454"/>
          </a:xfrm>
          <a:prstGeom prst="rect">
            <a:avLst/>
          </a:prstGeom>
          <a:solidFill>
            <a:srgbClr val="CAF0FE"/>
          </a:solidFill>
          <a:ln w="12700">
            <a:solidFill/>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b="1">
                <a:solidFill>
                  <a:srgbClr val="E32400"/>
                </a:solidFill>
              </a:defRPr>
            </a:lvl1pPr>
          </a:lstStyle>
          <a:p>
            <a:pPr lvl="0">
              <a:defRPr sz="1800" b="0">
                <a:solidFill>
                  <a:srgbClr val="000000"/>
                </a:solidFill>
              </a:defRPr>
            </a:pPr>
            <a:r>
              <a:rPr sz="2700" b="1">
                <a:solidFill>
                  <a:srgbClr val="E32400"/>
                </a:solidFill>
              </a:rPr>
              <a:t>1178 mm</a:t>
            </a:r>
          </a:p>
        </p:txBody>
      </p:sp>
      <p:sp>
        <p:nvSpPr>
          <p:cNvPr id="244" name="Shape 244"/>
          <p:cNvSpPr/>
          <p:nvPr/>
        </p:nvSpPr>
        <p:spPr>
          <a:xfrm>
            <a:off x="2166162" y="9008720"/>
            <a:ext cx="867247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400"/>
              <a:t>Integration constraints: </a:t>
            </a:r>
            <a:r>
              <a:rPr sz="2400" u="sng">
                <a:hlinkClick r:id="rId6"/>
              </a:rPr>
              <a:t>https://edms.cern.ch/document/1360083</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p:cNvSpPr>
          <p:nvPr>
            <p:ph type="title"/>
          </p:nvPr>
        </p:nvSpPr>
        <p:spPr>
          <a:prstGeom prst="rect">
            <a:avLst/>
          </a:prstGeom>
        </p:spPr>
        <p:txBody>
          <a:bodyPr/>
          <a:lstStyle/>
          <a:p>
            <a:pPr lvl="0">
              <a:defRPr sz="1800"/>
            </a:pPr>
            <a:r>
              <a:rPr sz="4200"/>
              <a:t>SPS Ambient Magnetic Field</a:t>
            </a:r>
          </a:p>
        </p:txBody>
      </p:sp>
      <mc:AlternateContent xmlns:mc="http://schemas.openxmlformats.org/markup-compatibility/2006">
        <mc:Choice xmlns:a14="http://schemas.microsoft.com/office/drawing/2010/main" Requires="a14">
          <p:sp>
            <p:nvSpPr>
              <p:cNvPr id="254" name="Shape 254"/>
              <p:cNvSpPr>
                <a:spLocks noGrp="1"/>
              </p:cNvSpPr>
              <p:nvPr>
                <p:ph type="body" idx="1"/>
              </p:nvPr>
            </p:nvSpPr>
            <p:spPr>
              <a:xfrm>
                <a:off x="594097" y="1397000"/>
                <a:ext cx="11861800" cy="7200900"/>
              </a:xfrm>
              <a:prstGeom prst="rect">
                <a:avLst/>
              </a:prstGeom>
            </p:spPr>
            <p:txBody>
              <a:bodyPr/>
              <a:lstStyle/>
              <a:p>
                <a:pPr lvl="0">
                  <a:defRPr sz="1800" b="0">
                    <a:solidFill>
                      <a:srgbClr val="000000"/>
                    </a:solidFill>
                  </a:defRPr>
                </a:pPr>
                <a:r>
                  <a:rPr sz="2600" b="1" dirty="0">
                    <a:solidFill>
                      <a:srgbClr val="747474"/>
                    </a:solidFill>
                  </a:rPr>
                  <a:t>Initial 2D simulation results</a:t>
                </a:r>
              </a:p>
              <a:p>
                <a:pPr lvl="1">
                  <a:defRPr sz="1800">
                    <a:solidFill>
                      <a:srgbClr val="000000"/>
                    </a:solidFill>
                  </a:defRPr>
                </a:pPr>
                <a:r>
                  <a:rPr sz="2600" dirty="0">
                    <a:solidFill>
                      <a:srgbClr val="0433FF"/>
                    </a:solidFill>
                  </a:rPr>
                  <a:t>consider only main magnet </a:t>
                </a:r>
                <a:r>
                  <a:rPr sz="2600" dirty="0" err="1">
                    <a:solidFill>
                      <a:srgbClr val="0433FF"/>
                    </a:solidFill>
                  </a:rPr>
                  <a:t>busbars</a:t>
                </a:r>
                <a:r>
                  <a:rPr sz="2600" dirty="0">
                    <a:solidFill>
                      <a:srgbClr val="0433FF"/>
                    </a:solidFill>
                  </a:rPr>
                  <a:t> </a:t>
                </a:r>
              </a:p>
              <a:p>
                <a:pPr lvl="1">
                  <a:defRPr sz="1800">
                    <a:solidFill>
                      <a:srgbClr val="000000"/>
                    </a:solidFill>
                  </a:defRPr>
                </a:pPr>
                <a:r>
                  <a:rPr sz="2600" dirty="0">
                    <a:solidFill>
                      <a:srgbClr val="0433FF"/>
                    </a:solidFill>
                  </a:rPr>
                  <a:t>use worst case scenario: </a:t>
                </a:r>
              </a:p>
              <a:p>
                <a:pPr lvl="0">
                  <a:defRPr sz="1800" b="0">
                    <a:solidFill>
                      <a:srgbClr val="000000"/>
                    </a:solidFill>
                  </a:defRPr>
                </a:pPr>
                <a:r>
                  <a:rPr sz="2600" b="1" dirty="0">
                    <a:solidFill>
                      <a:srgbClr val="747474"/>
                    </a:solidFill>
                  </a:rPr>
                  <a:t>Identify most critical position.</a:t>
                </a:r>
              </a:p>
              <a:p>
                <a:pPr lvl="1">
                  <a:defRPr sz="1800">
                    <a:solidFill>
                      <a:srgbClr val="000000"/>
                    </a:solidFill>
                  </a:defRPr>
                </a:pPr>
                <a:r>
                  <a:rPr sz="2600" dirty="0">
                    <a:solidFill>
                      <a:srgbClr val="0433FF"/>
                    </a:solidFill>
                  </a:rPr>
                  <a:t>Pt A: Outer surface of </a:t>
                </a:r>
                <a:r>
                  <a:rPr sz="2600" dirty="0" err="1">
                    <a:solidFill>
                      <a:srgbClr val="0433FF"/>
                    </a:solidFill>
                  </a:rPr>
                  <a:t>cryomodule</a:t>
                </a:r>
                <a:endParaRPr sz="2600" dirty="0">
                  <a:solidFill>
                    <a:srgbClr val="0433FF"/>
                  </a:solidFill>
                </a:endParaRPr>
              </a:p>
              <a:p>
                <a:pPr lvl="1">
                  <a:defRPr sz="1800">
                    <a:solidFill>
                      <a:srgbClr val="000000"/>
                    </a:solidFill>
                  </a:defRPr>
                </a:pPr>
                <a:r>
                  <a:rPr sz="2600" dirty="0">
                    <a:solidFill>
                      <a:srgbClr val="0433FF"/>
                    </a:solidFill>
                  </a:rPr>
                  <a:t>Pt B: Outer  surface of He Vessel</a:t>
                </a:r>
              </a:p>
              <a:p>
                <a:pPr lvl="0">
                  <a:defRPr sz="1800" b="0">
                    <a:solidFill>
                      <a:srgbClr val="000000"/>
                    </a:solidFill>
                  </a:defRPr>
                </a:pPr>
                <a:r>
                  <a:rPr sz="2600" b="1" dirty="0">
                    <a:solidFill>
                      <a:srgbClr val="747474"/>
                    </a:solidFill>
                  </a:rPr>
                  <a:t>Cavity specifications require a ambient magnetic field </a:t>
                </a:r>
                <a14:m>
                  <m:oMath xmlns:m="http://schemas.openxmlformats.org/officeDocument/2006/math" xmlns="">
                    <m:r>
                      <a:rPr lang="en-GB" sz="2600" b="1" i="1" dirty="0" smtClean="0">
                        <a:solidFill>
                          <a:srgbClr val="747474"/>
                        </a:solidFill>
                        <a:latin typeface="Cambria Math"/>
                      </a:rPr>
                      <m:t>&lt;</m:t>
                    </m:r>
                    <m:r>
                      <a:rPr lang="en-GB" sz="2600" b="1" i="1" dirty="0" smtClean="0">
                        <a:solidFill>
                          <a:srgbClr val="747474"/>
                        </a:solidFill>
                        <a:latin typeface="Cambria Math"/>
                      </a:rPr>
                      <m:t>𝟏</m:t>
                    </m:r>
                    <m:r>
                      <a:rPr lang="en-GB" sz="2600" b="1" i="1" dirty="0" smtClean="0">
                        <a:solidFill>
                          <a:srgbClr val="747474"/>
                        </a:solidFill>
                        <a:latin typeface="Cambria Math"/>
                      </a:rPr>
                      <m:t> </m:t>
                    </m:r>
                    <m:r>
                      <a:rPr lang="en-GB" sz="2600" b="1" i="0" dirty="0" err="1">
                        <a:solidFill>
                          <a:srgbClr val="747474"/>
                        </a:solidFill>
                        <a:latin typeface="Cambria Math"/>
                      </a:rPr>
                      <m:t>𝛍</m:t>
                    </m:r>
                    <m:r>
                      <a:rPr lang="en-GB" sz="2600" b="1" i="0" dirty="0" err="1">
                        <a:solidFill>
                          <a:srgbClr val="747474"/>
                        </a:solidFill>
                        <a:latin typeface="Cambria Math"/>
                      </a:rPr>
                      <m:t>𝐓</m:t>
                    </m:r>
                  </m:oMath>
                </a14:m>
                <a:endParaRPr sz="2600" b="1" dirty="0">
                  <a:solidFill>
                    <a:srgbClr val="747474"/>
                  </a:solidFill>
                </a:endParaRPr>
              </a:p>
              <a:p>
                <a:pPr lvl="1">
                  <a:defRPr sz="1800">
                    <a:solidFill>
                      <a:srgbClr val="000000"/>
                    </a:solidFill>
                  </a:defRPr>
                </a:pPr>
                <a:r>
                  <a:rPr sz="2600" dirty="0">
                    <a:solidFill>
                      <a:srgbClr val="0433FF"/>
                    </a:solidFill>
                  </a:rPr>
                  <a:t>With </a:t>
                </a:r>
                <a:r>
                  <a:rPr sz="2600" dirty="0" err="1">
                    <a:solidFill>
                      <a:srgbClr val="0433FF"/>
                    </a:solidFill>
                  </a:rPr>
                  <a:t>busbar</a:t>
                </a:r>
                <a:r>
                  <a:rPr sz="2600" dirty="0">
                    <a:solidFill>
                      <a:srgbClr val="0433FF"/>
                    </a:solidFill>
                  </a:rPr>
                  <a:t> shield, </a:t>
                </a:r>
                <a:r>
                  <a:rPr sz="2600" dirty="0" err="1">
                    <a:solidFill>
                      <a:srgbClr val="0433FF"/>
                    </a:solidFill>
                  </a:rPr>
                  <a:t>cryomodule</a:t>
                </a:r>
                <a:r>
                  <a:rPr sz="2600" dirty="0">
                    <a:solidFill>
                      <a:srgbClr val="0433FF"/>
                    </a:solidFill>
                  </a:rPr>
                  <a:t> shield factor = 200 (achievable)</a:t>
                </a:r>
              </a:p>
              <a:p>
                <a:pPr lvl="1">
                  <a:defRPr sz="1800">
                    <a:solidFill>
                      <a:srgbClr val="000000"/>
                    </a:solidFill>
                  </a:defRPr>
                </a:pPr>
                <a:r>
                  <a:rPr sz="2600" dirty="0">
                    <a:solidFill>
                      <a:srgbClr val="0433FF"/>
                    </a:solidFill>
                  </a:rPr>
                  <a:t>10mm </a:t>
                </a:r>
                <a:r>
                  <a:rPr sz="2600" dirty="0" err="1">
                    <a:solidFill>
                      <a:srgbClr val="0433FF"/>
                    </a:solidFill>
                  </a:rPr>
                  <a:t>busbar</a:t>
                </a:r>
                <a:r>
                  <a:rPr sz="2600" dirty="0">
                    <a:solidFill>
                      <a:srgbClr val="0433FF"/>
                    </a:solidFill>
                  </a:rPr>
                  <a:t> shielding to be installed (2015)</a:t>
                </a:r>
              </a:p>
            </p:txBody>
          </p:sp>
        </mc:Choice>
        <mc:Fallback>
          <p:sp>
            <p:nvSpPr>
              <p:cNvPr id="254" name="Shape 254"/>
              <p:cNvSpPr>
                <a:spLocks noGrp="1" noRot="1" noChangeAspect="1" noMove="1" noResize="1" noEditPoints="1" noAdjustHandles="1" noChangeArrowheads="1" noChangeShapeType="1" noTextEdit="1"/>
              </p:cNvSpPr>
              <p:nvPr>
                <p:ph type="body" idx="1"/>
              </p:nvPr>
            </p:nvSpPr>
            <p:spPr>
              <a:xfrm>
                <a:off x="594097" y="1397000"/>
                <a:ext cx="11861800" cy="7200900"/>
              </a:xfrm>
              <a:prstGeom prst="rect">
                <a:avLst/>
              </a:prstGeom>
              <a:blipFill rotWithShape="1">
                <a:blip r:embed="rId2"/>
                <a:stretch>
                  <a:fillRect l="-205" t="-338"/>
                </a:stretch>
              </a:blipFill>
            </p:spPr>
            <p:txBody>
              <a:bodyPr/>
              <a:lstStyle/>
              <a:p>
                <a:r>
                  <a:rPr lang="en-US">
                    <a:noFill/>
                  </a:rPr>
                  <a:t> </a:t>
                </a:r>
              </a:p>
            </p:txBody>
          </p:sp>
        </mc:Fallback>
      </mc:AlternateContent>
      <p:sp>
        <p:nvSpPr>
          <p:cNvPr id="255" name="Shape 25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13</a:t>
            </a:fld>
            <a:endParaRPr sz="1400"/>
          </a:p>
        </p:txBody>
      </p:sp>
      <p:graphicFrame>
        <p:nvGraphicFramePr>
          <p:cNvPr id="256" name="Table 256"/>
          <p:cNvGraphicFramePr/>
          <p:nvPr/>
        </p:nvGraphicFramePr>
        <p:xfrm>
          <a:off x="594097" y="6556864"/>
          <a:ext cx="11816605" cy="2787312"/>
        </p:xfrm>
        <a:graphic>
          <a:graphicData uri="http://schemas.openxmlformats.org/drawingml/2006/table">
            <a:tbl>
              <a:tblPr>
                <a:tableStyleId>{C7B018BB-80A7-4F77-B60F-C8B233D01FF8}</a:tableStyleId>
              </a:tblPr>
              <a:tblGrid>
                <a:gridCol w="4862413"/>
                <a:gridCol w="1738548"/>
                <a:gridCol w="1738548"/>
                <a:gridCol w="1738548"/>
                <a:gridCol w="1738548"/>
              </a:tblGrid>
              <a:tr h="709147">
                <a:tc>
                  <a:txBody>
                    <a:bodyPr/>
                    <a:lstStyle/>
                    <a:p>
                      <a:pPr lvl="0" algn="ctr" defTabSz="457200">
                        <a:defRPr sz="2200" b="1">
                          <a:solidFill>
                            <a:srgbClr val="FFFFFF"/>
                          </a:solidFill>
                        </a:defRPr>
                      </a:pPr>
                      <a:endParaRPr/>
                    </a:p>
                  </a:txBody>
                  <a:tcPr marL="50800" marR="50800" marT="50800" marB="50800" anchor="ctr" horzOverflow="overflow">
                    <a:lnL w="12700">
                      <a:solidFill>
                        <a:srgbClr val="CBCBCB"/>
                      </a:solidFill>
                      <a:miter lim="400000"/>
                    </a:lnL>
                    <a:lnR w="12700">
                      <a:solidFill>
                        <a:srgbClr val="CBCBCB"/>
                      </a:solidFill>
                      <a:miter lim="400000"/>
                    </a:lnR>
                    <a:solidFill>
                      <a:srgbClr val="5185D6"/>
                    </a:solidFill>
                  </a:tcPr>
                </a:tc>
                <a:tc gridSpan="2">
                  <a:txBody>
                    <a:bodyPr/>
                    <a:lstStyle/>
                    <a:p>
                      <a:pPr lvl="0" algn="ctr" defTabSz="457200">
                        <a:defRPr sz="1800">
                          <a:solidFill>
                            <a:srgbClr val="000000"/>
                          </a:solidFill>
                        </a:defRPr>
                      </a:pPr>
                      <a:r>
                        <a:rPr sz="2200" b="1">
                          <a:solidFill>
                            <a:srgbClr val="FFFFFF"/>
                          </a:solidFill>
                          <a:latin typeface="Times New Roman"/>
                          <a:ea typeface="Times New Roman"/>
                          <a:cs typeface="Times New Roman"/>
                          <a:sym typeface="Times New Roman"/>
                        </a:rPr>
                        <a:t>In-Beam </a:t>
                      </a:r>
                    </a:p>
                    <a:p>
                      <a:pPr lvl="0" algn="ctr" defTabSz="457200">
                        <a:defRPr sz="1800">
                          <a:solidFill>
                            <a:srgbClr val="000000"/>
                          </a:solidFill>
                        </a:defRPr>
                      </a:pPr>
                      <a:r>
                        <a:rPr sz="2200" b="1">
                          <a:solidFill>
                            <a:srgbClr val="FFFFFF"/>
                          </a:solidFill>
                          <a:latin typeface="Times New Roman"/>
                          <a:ea typeface="Times New Roman"/>
                          <a:cs typeface="Times New Roman"/>
                          <a:sym typeface="Times New Roman"/>
                        </a:rPr>
                        <a:t>Stray field [mT]</a:t>
                      </a:r>
                    </a:p>
                  </a:txBody>
                  <a:tcPr marL="50800" marR="50800" marT="50800" marB="50800" anchor="ctr" horzOverflow="overflow">
                    <a:lnL w="12700">
                      <a:solidFill>
                        <a:srgbClr val="CBCBCB"/>
                      </a:solidFill>
                      <a:miter lim="400000"/>
                    </a:lnL>
                    <a:lnR w="12700">
                      <a:solidFill>
                        <a:srgbClr val="000000"/>
                      </a:solidFill>
                      <a:miter lim="400000"/>
                    </a:lnR>
                    <a:solidFill>
                      <a:srgbClr val="5185D6"/>
                    </a:solidFill>
                  </a:tcPr>
                </a:tc>
                <a:tc hMerge="1">
                  <a:txBody>
                    <a:bodyPr/>
                    <a:lstStyle/>
                    <a:p>
                      <a:endParaRPr lang="en-US"/>
                    </a:p>
                  </a:txBody>
                  <a:tcPr/>
                </a:tc>
                <a:tc gridSpan="2">
                  <a:txBody>
                    <a:bodyPr/>
                    <a:lstStyle/>
                    <a:p>
                      <a:pPr lvl="0" algn="ctr" defTabSz="457200">
                        <a:defRPr sz="1800">
                          <a:solidFill>
                            <a:srgbClr val="000000"/>
                          </a:solidFill>
                        </a:defRPr>
                      </a:pPr>
                      <a:r>
                        <a:rPr sz="2200" b="1">
                          <a:solidFill>
                            <a:srgbClr val="FFFFFF"/>
                          </a:solidFill>
                        </a:rPr>
                        <a:t>Out-of-Beam </a:t>
                      </a:r>
                    </a:p>
                    <a:p>
                      <a:pPr lvl="0" algn="ctr" defTabSz="457200">
                        <a:defRPr sz="1800">
                          <a:solidFill>
                            <a:srgbClr val="000000"/>
                          </a:solidFill>
                        </a:defRPr>
                      </a:pPr>
                      <a:r>
                        <a:rPr sz="2200" b="1">
                          <a:solidFill>
                            <a:srgbClr val="FFFFFF"/>
                          </a:solidFill>
                        </a:rPr>
                        <a:t>Stray field [mT]</a:t>
                      </a:r>
                    </a:p>
                  </a:txBody>
                  <a:tcPr marL="50800" marR="50800" marT="50800" marB="50800" anchor="ctr" horzOverflow="overflow">
                    <a:lnL w="12700">
                      <a:solidFill>
                        <a:srgbClr val="000000"/>
                      </a:solidFill>
                      <a:miter lim="400000"/>
                    </a:lnL>
                    <a:solidFill>
                      <a:srgbClr val="5185D6"/>
                    </a:solidFill>
                  </a:tcPr>
                </a:tc>
                <a:tc hMerge="1">
                  <a:txBody>
                    <a:bodyPr/>
                    <a:lstStyle/>
                    <a:p>
                      <a:endParaRPr lang="en-US"/>
                    </a:p>
                  </a:txBody>
                  <a:tcPr/>
                </a:tc>
              </a:tr>
              <a:tr h="449095">
                <a:tc>
                  <a:txBody>
                    <a:bodyPr/>
                    <a:lstStyle/>
                    <a:p>
                      <a:pPr lvl="0" algn="ctr" defTabSz="457200">
                        <a:defRPr sz="1800">
                          <a:solidFill>
                            <a:srgbClr val="000000"/>
                          </a:solidFill>
                        </a:defRPr>
                      </a:pPr>
                      <a:r>
                        <a:rPr sz="2200" b="1">
                          <a:solidFill>
                            <a:srgbClr val="FFFFFF"/>
                          </a:solidFill>
                        </a:rPr>
                        <a:t>Busbar shielding</a:t>
                      </a:r>
                    </a:p>
                  </a:txBody>
                  <a:tcPr marL="50800" marR="50800" marT="50800" marB="50800" anchor="ctr" horzOverflow="overflow">
                    <a:lnL w="12700">
                      <a:solidFill>
                        <a:srgbClr val="CBCBCB"/>
                      </a:solidFill>
                      <a:miter lim="400000"/>
                    </a:lnL>
                    <a:lnR w="12700">
                      <a:solidFill>
                        <a:srgbClr val="CBCBCB"/>
                      </a:solidFill>
                      <a:miter lim="400000"/>
                    </a:lnR>
                    <a:solidFill>
                      <a:srgbClr val="5185D6"/>
                    </a:solidFill>
                  </a:tcPr>
                </a:tc>
                <a:tc>
                  <a:txBody>
                    <a:bodyPr/>
                    <a:lstStyle/>
                    <a:p>
                      <a:pPr lvl="0" algn="ctr" defTabSz="457200">
                        <a:defRPr sz="1800">
                          <a:solidFill>
                            <a:srgbClr val="000000"/>
                          </a:solidFill>
                        </a:defRPr>
                      </a:pPr>
                      <a:r>
                        <a:rPr sz="2200" b="1">
                          <a:solidFill>
                            <a:srgbClr val="FFFFFF"/>
                          </a:solidFill>
                        </a:rPr>
                        <a:t>Pt A</a:t>
                      </a:r>
                    </a:p>
                  </a:txBody>
                  <a:tcPr marL="50800" marR="50800" marT="50800" marB="50800" anchor="ctr" horzOverflow="overflow">
                    <a:lnL w="12700">
                      <a:solidFill>
                        <a:srgbClr val="CBCBCB"/>
                      </a:solidFill>
                      <a:miter lim="400000"/>
                    </a:lnL>
                    <a:lnR w="12700">
                      <a:solidFill>
                        <a:srgbClr val="CBCBCB"/>
                      </a:solidFill>
                      <a:miter lim="400000"/>
                    </a:lnR>
                    <a:solidFill>
                      <a:srgbClr val="5185D6"/>
                    </a:solidFill>
                  </a:tcPr>
                </a:tc>
                <a:tc>
                  <a:txBody>
                    <a:bodyPr/>
                    <a:lstStyle/>
                    <a:p>
                      <a:pPr lvl="0" algn="ctr" defTabSz="457200">
                        <a:defRPr sz="1800">
                          <a:solidFill>
                            <a:srgbClr val="000000"/>
                          </a:solidFill>
                        </a:defRPr>
                      </a:pPr>
                      <a:r>
                        <a:rPr sz="2200" b="1">
                          <a:solidFill>
                            <a:srgbClr val="FFFFFF"/>
                          </a:solidFill>
                        </a:rPr>
                        <a:t>Pt B</a:t>
                      </a:r>
                    </a:p>
                  </a:txBody>
                  <a:tcPr marL="50800" marR="50800" marT="50800" marB="50800" anchor="ctr" horzOverflow="overflow">
                    <a:lnL w="12700">
                      <a:solidFill>
                        <a:srgbClr val="CBCBCB"/>
                      </a:solidFill>
                      <a:miter lim="400000"/>
                    </a:lnL>
                    <a:lnR w="12700">
                      <a:solidFill>
                        <a:srgbClr val="CBCBCB"/>
                      </a:solidFill>
                      <a:miter lim="400000"/>
                    </a:lnR>
                    <a:solidFill>
                      <a:srgbClr val="5185D6"/>
                    </a:solidFill>
                  </a:tcPr>
                </a:tc>
                <a:tc>
                  <a:txBody>
                    <a:bodyPr/>
                    <a:lstStyle/>
                    <a:p>
                      <a:pPr lvl="0" algn="ctr" defTabSz="457200">
                        <a:defRPr sz="1800">
                          <a:solidFill>
                            <a:srgbClr val="000000"/>
                          </a:solidFill>
                        </a:defRPr>
                      </a:pPr>
                      <a:r>
                        <a:rPr sz="2200" b="1">
                          <a:solidFill>
                            <a:srgbClr val="FFFFFF"/>
                          </a:solidFill>
                        </a:rPr>
                        <a:t>Pt A</a:t>
                      </a:r>
                    </a:p>
                  </a:txBody>
                  <a:tcPr marL="50800" marR="50800" marT="50800" marB="50800" anchor="ctr" horzOverflow="overflow">
                    <a:lnL w="12700">
                      <a:solidFill>
                        <a:srgbClr val="CBCBCB"/>
                      </a:solidFill>
                      <a:miter lim="400000"/>
                    </a:lnL>
                    <a:lnR w="12700">
                      <a:solidFill>
                        <a:srgbClr val="CBCBCB"/>
                      </a:solidFill>
                      <a:miter lim="400000"/>
                    </a:lnR>
                    <a:solidFill>
                      <a:srgbClr val="5185D6"/>
                    </a:solidFill>
                  </a:tcPr>
                </a:tc>
                <a:tc>
                  <a:txBody>
                    <a:bodyPr/>
                    <a:lstStyle/>
                    <a:p>
                      <a:pPr lvl="0" algn="ctr" defTabSz="457200">
                        <a:defRPr sz="1800">
                          <a:solidFill>
                            <a:srgbClr val="000000"/>
                          </a:solidFill>
                        </a:defRPr>
                      </a:pPr>
                      <a:r>
                        <a:rPr sz="2200" b="1">
                          <a:solidFill>
                            <a:srgbClr val="FFFFFF"/>
                          </a:solidFill>
                        </a:rPr>
                        <a:t>Pt B</a:t>
                      </a:r>
                    </a:p>
                  </a:txBody>
                  <a:tcPr marL="50800" marR="50800" marT="50800" marB="50800" anchor="ctr" horzOverflow="overflow">
                    <a:lnL w="12700">
                      <a:solidFill>
                        <a:srgbClr val="CBCBCB"/>
                      </a:solidFill>
                      <a:miter lim="400000"/>
                    </a:lnL>
                    <a:solidFill>
                      <a:srgbClr val="5185D6"/>
                    </a:solidFill>
                  </a:tcPr>
                </a:tc>
              </a:tr>
              <a:tr h="522019">
                <a:tc>
                  <a:txBody>
                    <a:bodyPr/>
                    <a:lstStyle/>
                    <a:p>
                      <a:pPr lvl="0" algn="ctr" defTabSz="457200">
                        <a:defRPr sz="1800">
                          <a:solidFill>
                            <a:srgbClr val="000000"/>
                          </a:solidFill>
                        </a:defRPr>
                      </a:pPr>
                      <a:r>
                        <a:rPr sz="2333">
                          <a:solidFill>
                            <a:srgbClr val="444444"/>
                          </a:solidFill>
                        </a:rPr>
                        <a:t>Stainless steel (or no cover)</a:t>
                      </a:r>
                    </a:p>
                  </a:txBody>
                  <a:tcPr marL="50800" marR="50800" marT="50800" marB="50800" anchor="ctr" horzOverflow="overflow">
                    <a:lnL w="12700">
                      <a:solidFill>
                        <a:srgbClr val="CBCBCB"/>
                      </a:solidFill>
                      <a:miter lim="400000"/>
                    </a:lnL>
                    <a:lnR w="12700">
                      <a:solidFill>
                        <a:srgbClr val="CBCBCB"/>
                      </a:solidFill>
                      <a:miter lim="400000"/>
                    </a:lnR>
                  </a:tcPr>
                </a:tc>
                <a:tc>
                  <a:txBody>
                    <a:bodyPr/>
                    <a:lstStyle/>
                    <a:p>
                      <a:pPr lvl="0" algn="ctr" defTabSz="457200">
                        <a:defRPr sz="1800">
                          <a:solidFill>
                            <a:srgbClr val="000000"/>
                          </a:solidFill>
                        </a:defRPr>
                      </a:pPr>
                      <a:r>
                        <a:rPr sz="2333">
                          <a:solidFill>
                            <a:srgbClr val="444444"/>
                          </a:solidFill>
                        </a:rPr>
                        <a:t>0.4</a:t>
                      </a:r>
                    </a:p>
                  </a:txBody>
                  <a:tcPr marL="50800" marR="50800" marT="50800" marB="50800" anchor="ctr" horzOverflow="overflow">
                    <a:lnL w="12700">
                      <a:solidFill>
                        <a:srgbClr val="CBCBCB"/>
                      </a:solidFill>
                      <a:miter lim="400000"/>
                    </a:lnL>
                    <a:lnR w="12700">
                      <a:solidFill>
                        <a:srgbClr val="CBCBCB"/>
                      </a:solidFill>
                      <a:miter lim="400000"/>
                    </a:lnR>
                  </a:tcPr>
                </a:tc>
                <a:tc>
                  <a:txBody>
                    <a:bodyPr/>
                    <a:lstStyle/>
                    <a:p>
                      <a:pPr lvl="0" algn="ctr" defTabSz="457200">
                        <a:defRPr sz="1800">
                          <a:solidFill>
                            <a:srgbClr val="000000"/>
                          </a:solidFill>
                        </a:defRPr>
                      </a:pPr>
                      <a:r>
                        <a:rPr sz="2333">
                          <a:solidFill>
                            <a:srgbClr val="444444"/>
                          </a:solidFill>
                        </a:rPr>
                        <a:t>0.2</a:t>
                      </a:r>
                    </a:p>
                  </a:txBody>
                  <a:tcPr marL="50800" marR="50800" marT="50800" marB="50800" anchor="ctr" horzOverflow="overflow">
                    <a:lnL w="12700">
                      <a:solidFill>
                        <a:srgbClr val="CBCBCB"/>
                      </a:solidFill>
                      <a:miter lim="400000"/>
                    </a:lnL>
                    <a:lnR w="12700">
                      <a:solidFill>
                        <a:srgbClr val="CBCBCB"/>
                      </a:solidFill>
                      <a:miter lim="400000"/>
                    </a:lnR>
                  </a:tcPr>
                </a:tc>
                <a:tc>
                  <a:txBody>
                    <a:bodyPr/>
                    <a:lstStyle/>
                    <a:p>
                      <a:pPr lvl="0" algn="ctr" defTabSz="457200">
                        <a:defRPr sz="1800">
                          <a:solidFill>
                            <a:srgbClr val="000000"/>
                          </a:solidFill>
                        </a:defRPr>
                      </a:pPr>
                      <a:r>
                        <a:rPr sz="2333">
                          <a:solidFill>
                            <a:srgbClr val="444444"/>
                          </a:solidFill>
                        </a:rPr>
                        <a:t>0.6</a:t>
                      </a:r>
                    </a:p>
                  </a:txBody>
                  <a:tcPr marL="50800" marR="50800" marT="50800" marB="50800" anchor="ctr" horzOverflow="overflow">
                    <a:lnL w="12700">
                      <a:solidFill>
                        <a:srgbClr val="CBCBCB"/>
                      </a:solidFill>
                      <a:miter lim="400000"/>
                    </a:lnL>
                    <a:lnR w="12700">
                      <a:solidFill>
                        <a:srgbClr val="CBCBCB"/>
                      </a:solidFill>
                      <a:miter lim="400000"/>
                    </a:lnR>
                  </a:tcPr>
                </a:tc>
                <a:tc>
                  <a:txBody>
                    <a:bodyPr/>
                    <a:lstStyle/>
                    <a:p>
                      <a:pPr lvl="0" algn="ctr" defTabSz="457200">
                        <a:defRPr sz="1800">
                          <a:solidFill>
                            <a:srgbClr val="000000"/>
                          </a:solidFill>
                        </a:defRPr>
                      </a:pPr>
                      <a:r>
                        <a:rPr sz="2333">
                          <a:solidFill>
                            <a:srgbClr val="444444"/>
                          </a:solidFill>
                        </a:rPr>
                        <a:t>0.3</a:t>
                      </a:r>
                    </a:p>
                  </a:txBody>
                  <a:tcPr marL="50800" marR="50800" marT="50800" marB="50800" anchor="ctr" horzOverflow="overflow">
                    <a:lnL w="12700">
                      <a:solidFill>
                        <a:srgbClr val="CBCBCB"/>
                      </a:solidFill>
                      <a:miter lim="400000"/>
                    </a:lnL>
                    <a:lnR w="12700">
                      <a:solidFill>
                        <a:srgbClr val="CBCBCB"/>
                      </a:solidFill>
                      <a:miter lim="400000"/>
                    </a:lnR>
                  </a:tcPr>
                </a:tc>
              </a:tr>
              <a:tr h="522019">
                <a:tc>
                  <a:txBody>
                    <a:bodyPr/>
                    <a:lstStyle/>
                    <a:p>
                      <a:pPr lvl="0" algn="ctr" defTabSz="457200">
                        <a:defRPr sz="1800">
                          <a:solidFill>
                            <a:srgbClr val="000000"/>
                          </a:solidFill>
                        </a:defRPr>
                      </a:pPr>
                      <a:r>
                        <a:rPr sz="2333">
                          <a:solidFill>
                            <a:srgbClr val="444444"/>
                          </a:solidFill>
                        </a:rPr>
                        <a:t>Constructional steel, 2 mm thick</a:t>
                      </a:r>
                    </a:p>
                  </a:txBody>
                  <a:tcPr marL="50800" marR="50800" marT="50800" marB="50800" anchor="ctr" horzOverflow="overflow">
                    <a:lnL w="12700">
                      <a:solidFill>
                        <a:srgbClr val="CBCBCB"/>
                      </a:solidFill>
                      <a:miter lim="400000"/>
                    </a:lnL>
                    <a:lnR w="12700">
                      <a:solidFill>
                        <a:srgbClr val="CBCBCB"/>
                      </a:solidFill>
                      <a:miter lim="400000"/>
                    </a:lnR>
                  </a:tcPr>
                </a:tc>
                <a:tc>
                  <a:txBody>
                    <a:bodyPr/>
                    <a:lstStyle/>
                    <a:p>
                      <a:pPr lvl="0" algn="ctr" defTabSz="457200">
                        <a:defRPr sz="1800">
                          <a:solidFill>
                            <a:srgbClr val="000000"/>
                          </a:solidFill>
                        </a:defRPr>
                      </a:pPr>
                      <a:r>
                        <a:rPr sz="2333">
                          <a:solidFill>
                            <a:srgbClr val="444444"/>
                          </a:solidFill>
                        </a:rPr>
                        <a:t>0.3</a:t>
                      </a:r>
                    </a:p>
                  </a:txBody>
                  <a:tcPr marL="50800" marR="50800" marT="50800" marB="50800" anchor="ctr" horzOverflow="overflow">
                    <a:lnL w="12700">
                      <a:solidFill>
                        <a:srgbClr val="CBCBCB"/>
                      </a:solidFill>
                      <a:miter lim="400000"/>
                    </a:lnL>
                    <a:lnR w="12700">
                      <a:solidFill>
                        <a:srgbClr val="CBCBCB"/>
                      </a:solidFill>
                      <a:miter lim="400000"/>
                    </a:lnR>
                  </a:tcPr>
                </a:tc>
                <a:tc>
                  <a:txBody>
                    <a:bodyPr/>
                    <a:lstStyle/>
                    <a:p>
                      <a:pPr lvl="0" algn="ctr" defTabSz="457200">
                        <a:defRPr sz="1800">
                          <a:solidFill>
                            <a:srgbClr val="000000"/>
                          </a:solidFill>
                        </a:defRPr>
                      </a:pPr>
                      <a:r>
                        <a:rPr sz="2333">
                          <a:solidFill>
                            <a:srgbClr val="444444"/>
                          </a:solidFill>
                        </a:rPr>
                        <a:t>0.2</a:t>
                      </a:r>
                    </a:p>
                  </a:txBody>
                  <a:tcPr marL="50800" marR="50800" marT="50800" marB="50800" anchor="ctr" horzOverflow="overflow">
                    <a:lnL w="12700">
                      <a:solidFill>
                        <a:srgbClr val="CBCBCB"/>
                      </a:solidFill>
                      <a:miter lim="400000"/>
                    </a:lnL>
                    <a:lnR w="12700">
                      <a:solidFill>
                        <a:srgbClr val="CBCBCB"/>
                      </a:solidFill>
                      <a:miter lim="400000"/>
                    </a:lnR>
                  </a:tcPr>
                </a:tc>
                <a:tc>
                  <a:txBody>
                    <a:bodyPr/>
                    <a:lstStyle/>
                    <a:p>
                      <a:pPr lvl="0" algn="ctr" defTabSz="457200">
                        <a:defRPr sz="1800">
                          <a:solidFill>
                            <a:srgbClr val="000000"/>
                          </a:solidFill>
                        </a:defRPr>
                      </a:pPr>
                      <a:r>
                        <a:rPr sz="2333">
                          <a:solidFill>
                            <a:srgbClr val="444444"/>
                          </a:solidFill>
                        </a:rPr>
                        <a:t>0.4</a:t>
                      </a:r>
                    </a:p>
                  </a:txBody>
                  <a:tcPr marL="50800" marR="50800" marT="50800" marB="50800" anchor="ctr" horzOverflow="overflow">
                    <a:lnL w="12700">
                      <a:solidFill>
                        <a:srgbClr val="CBCBCB"/>
                      </a:solidFill>
                      <a:miter lim="400000"/>
                    </a:lnL>
                    <a:lnR w="12700">
                      <a:solidFill>
                        <a:srgbClr val="CBCBCB"/>
                      </a:solidFill>
                      <a:miter lim="400000"/>
                    </a:lnR>
                  </a:tcPr>
                </a:tc>
                <a:tc>
                  <a:txBody>
                    <a:bodyPr/>
                    <a:lstStyle/>
                    <a:p>
                      <a:pPr lvl="0" algn="ctr" defTabSz="457200">
                        <a:defRPr sz="1800">
                          <a:solidFill>
                            <a:srgbClr val="000000"/>
                          </a:solidFill>
                        </a:defRPr>
                      </a:pPr>
                      <a:r>
                        <a:rPr sz="2333">
                          <a:solidFill>
                            <a:srgbClr val="444444"/>
                          </a:solidFill>
                        </a:rPr>
                        <a:t>0.2</a:t>
                      </a:r>
                    </a:p>
                  </a:txBody>
                  <a:tcPr marL="50800" marR="50800" marT="50800" marB="50800" anchor="ctr" horzOverflow="overflow">
                    <a:lnL w="12700">
                      <a:solidFill>
                        <a:srgbClr val="CBCBCB"/>
                      </a:solidFill>
                      <a:miter lim="400000"/>
                    </a:lnL>
                    <a:lnR w="12700">
                      <a:solidFill>
                        <a:srgbClr val="CBCBCB"/>
                      </a:solidFill>
                      <a:miter lim="400000"/>
                    </a:lnR>
                  </a:tcPr>
                </a:tc>
              </a:tr>
              <a:tr h="522019">
                <a:tc>
                  <a:txBody>
                    <a:bodyPr/>
                    <a:lstStyle/>
                    <a:p>
                      <a:pPr lvl="0" algn="ctr" defTabSz="457200">
                        <a:defRPr sz="1800">
                          <a:solidFill>
                            <a:srgbClr val="000000"/>
                          </a:solidFill>
                        </a:defRPr>
                      </a:pPr>
                      <a:r>
                        <a:rPr sz="2333" b="1">
                          <a:solidFill>
                            <a:srgbClr val="444444"/>
                          </a:solidFill>
                        </a:rPr>
                        <a:t>Constructional steel, 10 mm thick</a:t>
                      </a:r>
                    </a:p>
                  </a:txBody>
                  <a:tcPr marL="50800" marR="50800" marT="50800" marB="50800" anchor="ctr" horzOverflow="overflow">
                    <a:lnL w="12700">
                      <a:solidFill>
                        <a:srgbClr val="CBCBCB"/>
                      </a:solidFill>
                      <a:miter lim="400000"/>
                    </a:lnL>
                    <a:lnR w="12700">
                      <a:solidFill>
                        <a:srgbClr val="CBCBCB"/>
                      </a:solidFill>
                      <a:miter lim="400000"/>
                    </a:lnR>
                  </a:tcPr>
                </a:tc>
                <a:tc>
                  <a:txBody>
                    <a:bodyPr/>
                    <a:lstStyle/>
                    <a:p>
                      <a:pPr lvl="0" algn="ctr" defTabSz="457200">
                        <a:defRPr sz="1800">
                          <a:solidFill>
                            <a:srgbClr val="000000"/>
                          </a:solidFill>
                        </a:defRPr>
                      </a:pPr>
                      <a:r>
                        <a:rPr sz="2333" b="1">
                          <a:solidFill>
                            <a:srgbClr val="444444"/>
                          </a:solidFill>
                        </a:rPr>
                        <a:t>0.1</a:t>
                      </a:r>
                    </a:p>
                  </a:txBody>
                  <a:tcPr marL="50800" marR="50800" marT="50800" marB="50800" anchor="ctr" horzOverflow="overflow">
                    <a:lnL w="12700">
                      <a:solidFill>
                        <a:srgbClr val="CBCBCB"/>
                      </a:solidFill>
                      <a:miter lim="400000"/>
                    </a:lnL>
                    <a:lnR w="12700">
                      <a:solidFill>
                        <a:srgbClr val="CBCBCB"/>
                      </a:solidFill>
                      <a:miter lim="400000"/>
                    </a:lnR>
                  </a:tcPr>
                </a:tc>
                <a:tc>
                  <a:txBody>
                    <a:bodyPr/>
                    <a:lstStyle/>
                    <a:p>
                      <a:pPr lvl="0" algn="ctr" defTabSz="457200">
                        <a:defRPr sz="1800">
                          <a:solidFill>
                            <a:srgbClr val="000000"/>
                          </a:solidFill>
                        </a:defRPr>
                      </a:pPr>
                      <a:r>
                        <a:rPr sz="2333" b="1">
                          <a:solidFill>
                            <a:srgbClr val="444444"/>
                          </a:solidFill>
                        </a:rPr>
                        <a:t>0.1</a:t>
                      </a:r>
                    </a:p>
                  </a:txBody>
                  <a:tcPr marL="50800" marR="50800" marT="50800" marB="50800" anchor="ctr" horzOverflow="overflow">
                    <a:lnL w="12700">
                      <a:solidFill>
                        <a:srgbClr val="CBCBCB"/>
                      </a:solidFill>
                      <a:miter lim="400000"/>
                    </a:lnL>
                    <a:lnR w="12700">
                      <a:solidFill>
                        <a:srgbClr val="CBCBCB"/>
                      </a:solidFill>
                      <a:miter lim="400000"/>
                    </a:lnR>
                  </a:tcPr>
                </a:tc>
                <a:tc>
                  <a:txBody>
                    <a:bodyPr/>
                    <a:lstStyle/>
                    <a:p>
                      <a:pPr lvl="0" algn="ctr" defTabSz="457200">
                        <a:defRPr sz="1800">
                          <a:solidFill>
                            <a:srgbClr val="000000"/>
                          </a:solidFill>
                        </a:defRPr>
                      </a:pPr>
                      <a:r>
                        <a:rPr sz="2333" b="1">
                          <a:solidFill>
                            <a:srgbClr val="444444"/>
                          </a:solidFill>
                        </a:rPr>
                        <a:t>0.2</a:t>
                      </a:r>
                    </a:p>
                  </a:txBody>
                  <a:tcPr marL="50800" marR="50800" marT="50800" marB="50800" anchor="ctr" horzOverflow="overflow">
                    <a:lnL w="12700">
                      <a:solidFill>
                        <a:srgbClr val="CBCBCB"/>
                      </a:solidFill>
                      <a:miter lim="400000"/>
                    </a:lnL>
                    <a:lnR w="12700">
                      <a:solidFill>
                        <a:srgbClr val="CBCBCB"/>
                      </a:solidFill>
                      <a:miter lim="400000"/>
                    </a:lnR>
                  </a:tcPr>
                </a:tc>
                <a:tc>
                  <a:txBody>
                    <a:bodyPr/>
                    <a:lstStyle/>
                    <a:p>
                      <a:pPr lvl="0" algn="ctr" defTabSz="457200">
                        <a:defRPr sz="1800">
                          <a:solidFill>
                            <a:srgbClr val="000000"/>
                          </a:solidFill>
                        </a:defRPr>
                      </a:pPr>
                      <a:r>
                        <a:rPr sz="2333" b="1">
                          <a:solidFill>
                            <a:srgbClr val="444444"/>
                          </a:solidFill>
                        </a:rPr>
                        <a:t>0.1</a:t>
                      </a:r>
                    </a:p>
                  </a:txBody>
                  <a:tcPr marL="50800" marR="50800" marT="50800" marB="50800" anchor="ctr" horzOverflow="overflow">
                    <a:lnL w="12700">
                      <a:solidFill>
                        <a:srgbClr val="CBCBCB"/>
                      </a:solidFill>
                      <a:miter lim="400000"/>
                    </a:lnL>
                    <a:lnR w="12700">
                      <a:solidFill>
                        <a:srgbClr val="CBCBCB"/>
                      </a:solidFill>
                      <a:miter lim="400000"/>
                    </a:lnR>
                  </a:tcPr>
                </a:tc>
              </a:tr>
            </a:tbl>
          </a:graphicData>
        </a:graphic>
      </p:graphicFrame>
      <p:sp>
        <p:nvSpPr>
          <p:cNvPr id="257" name="Shape 257"/>
          <p:cNvSpPr/>
          <p:nvPr/>
        </p:nvSpPr>
        <p:spPr>
          <a:xfrm>
            <a:off x="1116939" y="9261722"/>
            <a:ext cx="5072178" cy="3743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t> Details: </a:t>
            </a:r>
            <a:r>
              <a:rPr u="sng">
                <a:hlinkClick r:id="rId3"/>
              </a:rPr>
              <a:t>https://edms.cern.ch/document/1377806</a:t>
            </a:r>
          </a:p>
        </p:txBody>
      </p:sp>
      <p:sp>
        <p:nvSpPr>
          <p:cNvPr id="258" name="Shape 258"/>
          <p:cNvSpPr/>
          <p:nvPr/>
        </p:nvSpPr>
        <p:spPr>
          <a:xfrm rot="21600000">
            <a:off x="8167260" y="5831365"/>
            <a:ext cx="4773723" cy="804328"/>
          </a:xfrm>
          <a:prstGeom prst="rect">
            <a:avLst/>
          </a:prstGeom>
          <a:solidFill>
            <a:srgbClr val="82A1AB"/>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2300" b="1"/>
            </a:lvl1pPr>
          </a:lstStyle>
          <a:p>
            <a:pPr lvl="0">
              <a:defRPr sz="1800" b="0"/>
            </a:pPr>
            <a:r>
              <a:rPr sz="2300" b="1"/>
              <a:t>To be confirmed by measurement in September  2014</a:t>
            </a:r>
          </a:p>
        </p:txBody>
      </p:sp>
      <p:grpSp>
        <p:nvGrpSpPr>
          <p:cNvPr id="266" name="Group 266"/>
          <p:cNvGrpSpPr/>
          <p:nvPr/>
        </p:nvGrpSpPr>
        <p:grpSpPr>
          <a:xfrm>
            <a:off x="7473269" y="1305597"/>
            <a:ext cx="5303557" cy="3222193"/>
            <a:chOff x="0" y="0"/>
            <a:chExt cx="5303556" cy="3222192"/>
          </a:xfrm>
        </p:grpSpPr>
        <p:pic>
          <p:nvPicPr>
            <p:cNvPr id="259" name="droppedImage.png"/>
            <p:cNvPicPr/>
            <p:nvPr/>
          </p:nvPicPr>
          <p:blipFill>
            <a:blip r:embed="rId4">
              <a:extLst/>
            </a:blip>
            <a:srcRect l="8162" b="17584"/>
            <a:stretch>
              <a:fillRect/>
            </a:stretch>
          </p:blipFill>
          <p:spPr>
            <a:xfrm>
              <a:off x="0" y="0"/>
              <a:ext cx="5303557" cy="3222193"/>
            </a:xfrm>
            <a:prstGeom prst="rect">
              <a:avLst/>
            </a:prstGeom>
            <a:ln w="12700" cap="flat">
              <a:noFill/>
              <a:miter lim="400000"/>
            </a:ln>
            <a:effectLst/>
          </p:spPr>
        </p:pic>
        <p:sp>
          <p:nvSpPr>
            <p:cNvPr id="260" name="Shape 260"/>
            <p:cNvSpPr/>
            <p:nvPr/>
          </p:nvSpPr>
          <p:spPr>
            <a:xfrm>
              <a:off x="3410630" y="1814261"/>
              <a:ext cx="258962" cy="279401"/>
            </a:xfrm>
            <a:prstGeom prst="rect">
              <a:avLst/>
            </a:prstGeom>
            <a:solidFill>
              <a:srgbClr val="325D6B"/>
            </a:solidFill>
            <a:ln w="12700" cap="flat">
              <a:noFill/>
              <a:miter lim="400000"/>
            </a:ln>
            <a:effectLst/>
          </p:spPr>
          <p:txBody>
            <a:bodyPr wrap="square" lIns="50800" tIns="50800" rIns="50800" bIns="50800" numCol="1" anchor="ctr">
              <a:noAutofit/>
            </a:bodyPr>
            <a:lstStyle/>
            <a:p>
              <a:pPr lvl="0">
                <a:defRPr sz="3600"/>
              </a:pPr>
              <a:endParaRPr/>
            </a:p>
          </p:txBody>
        </p:sp>
        <p:sp>
          <p:nvSpPr>
            <p:cNvPr id="261" name="Shape 261"/>
            <p:cNvSpPr/>
            <p:nvPr/>
          </p:nvSpPr>
          <p:spPr>
            <a:xfrm>
              <a:off x="3016633" y="2505815"/>
              <a:ext cx="114319" cy="160046"/>
            </a:xfrm>
            <a:prstGeom prst="rect">
              <a:avLst/>
            </a:prstGeom>
            <a:solidFill>
              <a:srgbClr val="7B219F"/>
            </a:solidFill>
            <a:ln w="25400" cap="flat">
              <a:solidFill>
                <a:srgbClr val="7B219F"/>
              </a:solidFill>
              <a:prstDash val="solid"/>
              <a:miter lim="400000"/>
            </a:ln>
            <a:effectLst/>
          </p:spPr>
          <p:txBody>
            <a:bodyPr wrap="square" lIns="0" tIns="0" rIns="0" bIns="0" numCol="1" anchor="ctr">
              <a:noAutofit/>
            </a:bodyPr>
            <a:lstStyle/>
            <a:p>
              <a:pPr lvl="0">
                <a:defRPr sz="3600"/>
              </a:pPr>
              <a:endParaRPr/>
            </a:p>
          </p:txBody>
        </p:sp>
        <p:sp>
          <p:nvSpPr>
            <p:cNvPr id="262" name="Shape 262"/>
            <p:cNvSpPr/>
            <p:nvPr/>
          </p:nvSpPr>
          <p:spPr>
            <a:xfrm>
              <a:off x="3302428" y="2174294"/>
              <a:ext cx="102887" cy="1028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32400"/>
            </a:solidFill>
            <a:ln w="12700" cap="flat">
              <a:noFill/>
              <a:miter lim="400000"/>
            </a:ln>
            <a:effectLst/>
          </p:spPr>
          <p:txBody>
            <a:bodyPr wrap="square" lIns="0" tIns="0" rIns="0" bIns="0" numCol="1" anchor="ctr">
              <a:noAutofit/>
            </a:bodyPr>
            <a:lstStyle/>
            <a:p>
              <a:pPr lvl="0">
                <a:defRPr sz="3600"/>
              </a:pPr>
              <a:endParaRPr/>
            </a:p>
          </p:txBody>
        </p:sp>
        <p:sp>
          <p:nvSpPr>
            <p:cNvPr id="263" name="Shape 263"/>
            <p:cNvSpPr/>
            <p:nvPr/>
          </p:nvSpPr>
          <p:spPr>
            <a:xfrm>
              <a:off x="3382451" y="2025680"/>
              <a:ext cx="102887" cy="1028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32400"/>
            </a:solidFill>
            <a:ln w="12700" cap="flat">
              <a:noFill/>
              <a:miter lim="400000"/>
            </a:ln>
            <a:effectLst/>
          </p:spPr>
          <p:txBody>
            <a:bodyPr wrap="square" lIns="0" tIns="0" rIns="0" bIns="0" numCol="1" anchor="ctr">
              <a:noAutofit/>
            </a:bodyPr>
            <a:lstStyle/>
            <a:p>
              <a:pPr lvl="0">
                <a:defRPr sz="3600"/>
              </a:pPr>
              <a:endParaRPr/>
            </a:p>
          </p:txBody>
        </p:sp>
        <p:sp>
          <p:nvSpPr>
            <p:cNvPr id="264" name="Shape 264"/>
            <p:cNvSpPr/>
            <p:nvPr/>
          </p:nvSpPr>
          <p:spPr>
            <a:xfrm>
              <a:off x="3036219" y="1897292"/>
              <a:ext cx="306487" cy="445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900" b="1">
                  <a:solidFill>
                    <a:srgbClr val="E32400"/>
                  </a:solidFill>
                </a:defRPr>
              </a:lvl1pPr>
            </a:lstStyle>
            <a:p>
              <a:pPr lvl="0">
                <a:defRPr sz="1800" b="0">
                  <a:solidFill>
                    <a:srgbClr val="000000"/>
                  </a:solidFill>
                </a:defRPr>
              </a:pPr>
              <a:r>
                <a:rPr sz="1900" b="1">
                  <a:solidFill>
                    <a:srgbClr val="E32400"/>
                  </a:solidFill>
                </a:rPr>
                <a:t>A</a:t>
              </a:r>
            </a:p>
          </p:txBody>
        </p:sp>
        <p:sp>
          <p:nvSpPr>
            <p:cNvPr id="265" name="Shape 265"/>
            <p:cNvSpPr/>
            <p:nvPr/>
          </p:nvSpPr>
          <p:spPr>
            <a:xfrm>
              <a:off x="3135261" y="1695478"/>
              <a:ext cx="312133" cy="445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900" b="1">
                  <a:solidFill>
                    <a:srgbClr val="E32400"/>
                  </a:solidFill>
                </a:defRPr>
              </a:lvl1pPr>
            </a:lstStyle>
            <a:p>
              <a:pPr lvl="0">
                <a:defRPr sz="1800" b="0">
                  <a:solidFill>
                    <a:srgbClr val="000000"/>
                  </a:solidFill>
                </a:defRPr>
              </a:pPr>
              <a:r>
                <a:rPr sz="1900" b="1">
                  <a:solidFill>
                    <a:srgbClr val="E32400"/>
                  </a:solidFill>
                </a:rPr>
                <a:t>B</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5" name="Group 275"/>
          <p:cNvGrpSpPr/>
          <p:nvPr/>
        </p:nvGrpSpPr>
        <p:grpSpPr>
          <a:xfrm>
            <a:off x="5928782" y="5386599"/>
            <a:ext cx="7068925" cy="3992039"/>
            <a:chOff x="0" y="0"/>
            <a:chExt cx="7068923" cy="3992037"/>
          </a:xfrm>
        </p:grpSpPr>
        <p:pic>
          <p:nvPicPr>
            <p:cNvPr id="268" name="image2.png"/>
            <p:cNvPicPr/>
            <p:nvPr/>
          </p:nvPicPr>
          <p:blipFill>
            <a:blip r:embed="rId2">
              <a:extLst/>
            </a:blip>
            <a:stretch>
              <a:fillRect/>
            </a:stretch>
          </p:blipFill>
          <p:spPr>
            <a:xfrm>
              <a:off x="0" y="0"/>
              <a:ext cx="6722033" cy="3992038"/>
            </a:xfrm>
            <a:prstGeom prst="rect">
              <a:avLst/>
            </a:prstGeom>
            <a:ln w="12700" cap="flat">
              <a:noFill/>
              <a:round/>
            </a:ln>
            <a:effectLst/>
          </p:spPr>
        </p:pic>
        <p:sp>
          <p:nvSpPr>
            <p:cNvPr id="269" name="Shape 269"/>
            <p:cNvSpPr/>
            <p:nvPr/>
          </p:nvSpPr>
          <p:spPr>
            <a:xfrm flipV="1">
              <a:off x="4392046" y="303320"/>
              <a:ext cx="1" cy="3399118"/>
            </a:xfrm>
            <a:prstGeom prst="line">
              <a:avLst/>
            </a:prstGeom>
            <a:noFill/>
            <a:ln w="28575" cap="flat">
              <a:solidFill>
                <a:srgbClr val="F2913F"/>
              </a:solidFill>
              <a:prstDash val="solid"/>
              <a:miter lim="400000"/>
            </a:ln>
            <a:effectLst/>
          </p:spPr>
          <p:txBody>
            <a:bodyPr wrap="square" lIns="0" tIns="0" rIns="0" bIns="0" numCol="1" anchor="ctr">
              <a:noAutofit/>
            </a:bodyPr>
            <a:lstStyle/>
            <a:p>
              <a:pPr lvl="0">
                <a:defRPr sz="3600"/>
              </a:pPr>
              <a:endParaRPr/>
            </a:p>
          </p:txBody>
        </p:sp>
        <p:sp>
          <p:nvSpPr>
            <p:cNvPr id="270" name="Shape 270"/>
            <p:cNvSpPr/>
            <p:nvPr/>
          </p:nvSpPr>
          <p:spPr>
            <a:xfrm flipV="1">
              <a:off x="5070342" y="314726"/>
              <a:ext cx="1" cy="3387712"/>
            </a:xfrm>
            <a:prstGeom prst="line">
              <a:avLst/>
            </a:prstGeom>
            <a:noFill/>
            <a:ln w="28575" cap="flat">
              <a:solidFill>
                <a:srgbClr val="F2913F"/>
              </a:solidFill>
              <a:prstDash val="solid"/>
              <a:miter lim="400000"/>
            </a:ln>
            <a:effectLst/>
          </p:spPr>
          <p:txBody>
            <a:bodyPr wrap="square" lIns="0" tIns="0" rIns="0" bIns="0" numCol="1" anchor="ctr">
              <a:noAutofit/>
            </a:bodyPr>
            <a:lstStyle/>
            <a:p>
              <a:pPr lvl="0">
                <a:defRPr sz="3600"/>
              </a:pPr>
              <a:endParaRPr/>
            </a:p>
          </p:txBody>
        </p:sp>
        <p:sp>
          <p:nvSpPr>
            <p:cNvPr id="271" name="Shape 271"/>
            <p:cNvSpPr/>
            <p:nvPr/>
          </p:nvSpPr>
          <p:spPr>
            <a:xfrm>
              <a:off x="873313" y="219409"/>
              <a:ext cx="1489816" cy="420110"/>
            </a:xfrm>
            <a:prstGeom prst="rect">
              <a:avLst/>
            </a:prstGeom>
            <a:solidFill>
              <a:srgbClr val="5488CF"/>
            </a:solidFill>
            <a:ln w="12700" cap="flat">
              <a:solidFill>
                <a:srgbClr val="4068A1"/>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buClr>
                  <a:srgbClr val="FFFFFF"/>
                </a:buClr>
                <a:defRPr sz="1900" b="1">
                  <a:uFill>
                    <a:solidFill/>
                  </a:uFill>
                  <a:latin typeface="Calibri"/>
                  <a:ea typeface="Calibri"/>
                  <a:cs typeface="Calibri"/>
                  <a:sym typeface="Calibri"/>
                </a:defRPr>
              </a:lvl1pPr>
            </a:lstStyle>
            <a:p>
              <a:pPr lvl="0">
                <a:defRPr sz="1800" b="0">
                  <a:uFillTx/>
                </a:defRPr>
              </a:pPr>
              <a:r>
                <a:rPr sz="1900" b="1">
                  <a:uFill>
                    <a:solidFill/>
                  </a:uFill>
                </a:rPr>
                <a:t>Pressure [Pa]</a:t>
              </a:r>
            </a:p>
          </p:txBody>
        </p:sp>
        <p:sp>
          <p:nvSpPr>
            <p:cNvPr id="272" name="Shape 272"/>
            <p:cNvSpPr/>
            <p:nvPr/>
          </p:nvSpPr>
          <p:spPr>
            <a:xfrm>
              <a:off x="5140480" y="673396"/>
              <a:ext cx="193899" cy="752785"/>
            </a:xfrm>
            <a:custGeom>
              <a:avLst/>
              <a:gdLst/>
              <a:ahLst/>
              <a:cxnLst>
                <a:cxn ang="0">
                  <a:pos x="wd2" y="hd2"/>
                </a:cxn>
                <a:cxn ang="5400000">
                  <a:pos x="wd2" y="hd2"/>
                </a:cxn>
                <a:cxn ang="10800000">
                  <a:pos x="wd2" y="hd2"/>
                </a:cxn>
                <a:cxn ang="16200000">
                  <a:pos x="wd2" y="hd2"/>
                </a:cxn>
              </a:cxnLst>
              <a:rect l="0" t="0" r="r" b="b"/>
              <a:pathLst>
                <a:path w="21600" h="21600" extrusionOk="0">
                  <a:moveTo>
                    <a:pt x="0" y="2941"/>
                  </a:moveTo>
                  <a:lnTo>
                    <a:pt x="10800" y="0"/>
                  </a:lnTo>
                  <a:lnTo>
                    <a:pt x="21600" y="2941"/>
                  </a:lnTo>
                  <a:lnTo>
                    <a:pt x="16200" y="2941"/>
                  </a:lnTo>
                  <a:lnTo>
                    <a:pt x="16200" y="18659"/>
                  </a:lnTo>
                  <a:lnTo>
                    <a:pt x="21600" y="18659"/>
                  </a:lnTo>
                  <a:lnTo>
                    <a:pt x="10800" y="21600"/>
                  </a:lnTo>
                  <a:lnTo>
                    <a:pt x="0" y="18659"/>
                  </a:lnTo>
                  <a:lnTo>
                    <a:pt x="5400" y="18659"/>
                  </a:lnTo>
                  <a:lnTo>
                    <a:pt x="5400" y="2941"/>
                  </a:lnTo>
                  <a:close/>
                </a:path>
              </a:pathLst>
            </a:custGeom>
            <a:solidFill>
              <a:srgbClr val="6CACDD"/>
            </a:solidFill>
            <a:ln w="12700" cap="flat">
              <a:solidFill>
                <a:srgbClr val="5285AC"/>
              </a:solidFill>
              <a:prstDash val="solid"/>
              <a:miter lim="400000"/>
            </a:ln>
            <a:effectLst/>
          </p:spPr>
          <p:txBody>
            <a:bodyPr wrap="square" lIns="0" tIns="0" rIns="0" bIns="0" numCol="1" anchor="ctr">
              <a:noAutofit/>
            </a:bodyPr>
            <a:lstStyle/>
            <a:p>
              <a:pPr lvl="0" defTabSz="457200">
                <a:defRPr sz="1200">
                  <a:latin typeface="Helvetica"/>
                  <a:ea typeface="Helvetica"/>
                  <a:cs typeface="Helvetica"/>
                  <a:sym typeface="Helvetica"/>
                </a:defRPr>
              </a:pPr>
              <a:endParaRPr/>
            </a:p>
          </p:txBody>
        </p:sp>
        <p:sp>
          <p:nvSpPr>
            <p:cNvPr id="273" name="Shape 273"/>
            <p:cNvSpPr/>
            <p:nvPr/>
          </p:nvSpPr>
          <p:spPr>
            <a:xfrm>
              <a:off x="5358051" y="623793"/>
              <a:ext cx="1710873" cy="796976"/>
            </a:xfrm>
            <a:prstGeom prst="rect">
              <a:avLst/>
            </a:prstGeom>
            <a:solidFill>
              <a:srgbClr val="5488CF"/>
            </a:solidFill>
            <a:ln w="12700" cap="flat">
              <a:solidFill>
                <a:srgbClr val="4068A1"/>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lvl="0" defTabSz="914400">
                <a:buClr>
                  <a:srgbClr val="FFFFFF"/>
                </a:buClr>
                <a:defRPr sz="1800"/>
              </a:pPr>
              <a:r>
                <a:rPr sz="1900" b="1">
                  <a:uFill>
                    <a:solidFill/>
                  </a:uFill>
                  <a:latin typeface="Calibri"/>
                  <a:ea typeface="Calibri"/>
                  <a:cs typeface="Calibri"/>
                  <a:sym typeface="Calibri"/>
                </a:rPr>
                <a:t>Pressure drop:</a:t>
              </a:r>
              <a:endParaRPr sz="2300" b="1">
                <a:uFill>
                  <a:solidFill/>
                </a:uFill>
                <a:latin typeface="Calibri"/>
                <a:ea typeface="Calibri"/>
                <a:cs typeface="Calibri"/>
                <a:sym typeface="Calibri"/>
              </a:endParaRPr>
            </a:p>
            <a:p>
              <a:pPr lvl="0" defTabSz="914400">
                <a:buClr>
                  <a:srgbClr val="FFFFFF"/>
                </a:buClr>
                <a:defRPr sz="1800"/>
              </a:pPr>
              <a:r>
                <a:rPr sz="2100" b="1">
                  <a:uFill>
                    <a:solidFill/>
                  </a:uFill>
                  <a:latin typeface="Calibri"/>
                  <a:ea typeface="Calibri"/>
                  <a:cs typeface="Calibri"/>
                  <a:sym typeface="Calibri"/>
                </a:rPr>
                <a:t>2 orders</a:t>
              </a:r>
            </a:p>
          </p:txBody>
        </p:sp>
        <p:sp>
          <p:nvSpPr>
            <p:cNvPr id="274" name="Shape 274"/>
            <p:cNvSpPr/>
            <p:nvPr/>
          </p:nvSpPr>
          <p:spPr>
            <a:xfrm>
              <a:off x="4220958" y="3452043"/>
              <a:ext cx="1015119" cy="403263"/>
            </a:xfrm>
            <a:prstGeom prst="rect">
              <a:avLst/>
            </a:prstGeom>
            <a:gradFill flip="none" rotWithShape="1">
              <a:gsLst>
                <a:gs pos="0">
                  <a:srgbClr val="F8B37F"/>
                </a:gs>
                <a:gs pos="50000">
                  <a:srgbClr val="FA8F33"/>
                </a:gs>
                <a:gs pos="100000">
                  <a:srgbClr val="EB801F"/>
                </a:gs>
              </a:gsLst>
              <a:lin ang="5400000" scaled="0"/>
            </a:gradFill>
            <a:ln w="12700" cap="flat">
              <a:noFill/>
              <a:round/>
            </a:ln>
            <a:effectLst>
              <a:outerShdw blurRad="63500" dist="19050" dir="5400000" rotWithShape="0">
                <a:srgbClr val="000000">
                  <a:alpha val="63000"/>
                </a:srgbClr>
              </a:outerShdw>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buClr>
                  <a:srgbClr val="FFFFFF"/>
                </a:buClr>
                <a:defRPr sz="1900" b="1">
                  <a:uFill>
                    <a:solidFill/>
                  </a:uFill>
                  <a:latin typeface="Calibri"/>
                  <a:ea typeface="Calibri"/>
                  <a:cs typeface="Calibri"/>
                  <a:sym typeface="Calibri"/>
                </a:defRPr>
              </a:lvl1pPr>
            </a:lstStyle>
            <a:p>
              <a:pPr lvl="0">
                <a:defRPr sz="1800" b="0">
                  <a:uFillTx/>
                </a:defRPr>
              </a:pPr>
              <a:r>
                <a:rPr sz="1900" b="1">
                  <a:uFill>
                    <a:solidFill/>
                  </a:uFill>
                </a:rPr>
                <a:t>Cryotrap</a:t>
              </a:r>
            </a:p>
          </p:txBody>
        </p:sp>
      </p:grpSp>
      <p:graphicFrame>
        <p:nvGraphicFramePr>
          <p:cNvPr id="276" name="Table 276"/>
          <p:cNvGraphicFramePr/>
          <p:nvPr/>
        </p:nvGraphicFramePr>
        <p:xfrm>
          <a:off x="584621" y="7086996"/>
          <a:ext cx="4846139" cy="1794932"/>
        </p:xfrm>
        <a:graphic>
          <a:graphicData uri="http://schemas.openxmlformats.org/drawingml/2006/table">
            <a:tbl>
              <a:tblPr>
                <a:tableStyleId>{4C3C2611-4C71-4FC5-86AE-919BDF0F9419}</a:tableStyleId>
              </a:tblPr>
              <a:tblGrid>
                <a:gridCol w="1299641"/>
                <a:gridCol w="1182166"/>
                <a:gridCol w="1182166"/>
                <a:gridCol w="1182166"/>
              </a:tblGrid>
              <a:tr h="592666">
                <a:tc>
                  <a:txBody>
                    <a:bodyPr/>
                    <a:lstStyle/>
                    <a:p>
                      <a:pPr lvl="0" algn="ctr" defTabSz="914400">
                        <a:tabLst>
                          <a:tab pos="914400" algn="l"/>
                        </a:tabLst>
                        <a:defRPr sz="2100" b="1">
                          <a:uFill>
                            <a:solidFill/>
                          </a:uFill>
                          <a:latin typeface="Calibri"/>
                          <a:ea typeface="Calibri"/>
                          <a:cs typeface="Calibri"/>
                          <a:sym typeface="Calibri"/>
                        </a:defRPr>
                      </a:pPr>
                      <a:endParaRPr/>
                    </a:p>
                  </a:txBody>
                  <a:tcPr marL="0" marR="0" marT="0" marB="0" anchor="ctr" horzOverflow="overflow">
                    <a:lnL w="12700">
                      <a:solidFill>
                        <a:srgbClr val="000000"/>
                      </a:solidFill>
                      <a:miter lim="400000"/>
                    </a:lnL>
                    <a:lnT w="12700">
                      <a:solidFill>
                        <a:srgbClr val="000000"/>
                      </a:solidFill>
                      <a:miter lim="400000"/>
                    </a:lnT>
                    <a:solidFill>
                      <a:srgbClr val="C1D2EC"/>
                    </a:solidFill>
                  </a:tcPr>
                </a:tc>
                <a:tc>
                  <a:txBody>
                    <a:bodyPr/>
                    <a:lstStyle/>
                    <a:p>
                      <a:pPr lvl="0" algn="ctr" defTabSz="914400">
                        <a:tabLst>
                          <a:tab pos="914400" algn="l"/>
                        </a:tabLst>
                        <a:defRPr sz="1800">
                          <a:solidFill>
                            <a:srgbClr val="000000"/>
                          </a:solidFill>
                        </a:defRPr>
                      </a:pPr>
                      <a:r>
                        <a:rPr sz="2000" b="1">
                          <a:solidFill>
                            <a:srgbClr val="444444"/>
                          </a:solidFill>
                          <a:uFill>
                            <a:solidFill/>
                          </a:uFill>
                          <a:latin typeface="Calibri"/>
                          <a:ea typeface="Calibri"/>
                          <a:cs typeface="Calibri"/>
                          <a:sym typeface="Calibri"/>
                        </a:rPr>
                        <a:t>No 
cryotrap</a:t>
                      </a:r>
                    </a:p>
                  </a:txBody>
                  <a:tcPr marL="0" marR="0" marT="0" marB="0" anchor="ctr" horzOverflow="overflow">
                    <a:lnT w="12700">
                      <a:solidFill>
                        <a:srgbClr val="000000"/>
                      </a:solidFill>
                      <a:miter lim="400000"/>
                    </a:lnT>
                    <a:solidFill>
                      <a:srgbClr val="C1D2EC"/>
                    </a:solidFill>
                  </a:tcPr>
                </a:tc>
                <a:tc>
                  <a:txBody>
                    <a:bodyPr/>
                    <a:lstStyle/>
                    <a:p>
                      <a:pPr lvl="0" algn="ctr" defTabSz="914400">
                        <a:tabLst>
                          <a:tab pos="914400" algn="l"/>
                        </a:tabLst>
                        <a:defRPr sz="1800">
                          <a:solidFill>
                            <a:srgbClr val="000000"/>
                          </a:solidFill>
                        </a:defRPr>
                      </a:pPr>
                      <a:r>
                        <a:rPr sz="2000" b="1">
                          <a:solidFill>
                            <a:srgbClr val="444444"/>
                          </a:solidFill>
                          <a:uFill>
                            <a:solidFill/>
                          </a:uFill>
                          <a:latin typeface="Calibri"/>
                          <a:ea typeface="Calibri"/>
                          <a:cs typeface="Calibri"/>
                          <a:sym typeface="Calibri"/>
                        </a:rPr>
                        <a:t>0.5m 
cryotrap</a:t>
                      </a:r>
                    </a:p>
                  </a:txBody>
                  <a:tcPr marL="0" marR="0" marT="0" marB="0" anchor="ctr" horzOverflow="overflow">
                    <a:lnT w="12700">
                      <a:solidFill>
                        <a:srgbClr val="000000"/>
                      </a:solidFill>
                      <a:miter lim="400000"/>
                    </a:lnT>
                    <a:solidFill>
                      <a:srgbClr val="C1D2EC"/>
                    </a:solidFill>
                  </a:tcPr>
                </a:tc>
                <a:tc>
                  <a:txBody>
                    <a:bodyPr/>
                    <a:lstStyle/>
                    <a:p>
                      <a:pPr lvl="0" algn="ctr" defTabSz="914400">
                        <a:tabLst>
                          <a:tab pos="914400" algn="l"/>
                        </a:tabLst>
                        <a:defRPr sz="1800">
                          <a:solidFill>
                            <a:srgbClr val="000000"/>
                          </a:solidFill>
                        </a:defRPr>
                      </a:pPr>
                      <a:r>
                        <a:rPr sz="2000" b="1">
                          <a:solidFill>
                            <a:srgbClr val="444444"/>
                          </a:solidFill>
                          <a:uFill>
                            <a:solidFill/>
                          </a:uFill>
                          <a:latin typeface="Calibri"/>
                          <a:ea typeface="Calibri"/>
                          <a:cs typeface="Calibri"/>
                          <a:sym typeface="Calibri"/>
                        </a:rPr>
                        <a:t>1.0m 
cryotrap</a:t>
                      </a:r>
                    </a:p>
                  </a:txBody>
                  <a:tcPr marL="0" marR="0" marT="0" marB="0" anchor="ctr" horzOverflow="overflow">
                    <a:lnR w="12700">
                      <a:solidFill>
                        <a:srgbClr val="000000"/>
                      </a:solidFill>
                      <a:miter lim="400000"/>
                    </a:lnR>
                    <a:lnT w="12700">
                      <a:solidFill>
                        <a:srgbClr val="000000"/>
                      </a:solidFill>
                      <a:miter lim="400000"/>
                    </a:lnT>
                    <a:solidFill>
                      <a:srgbClr val="C1D2EC"/>
                    </a:solidFill>
                  </a:tcPr>
                </a:tc>
              </a:tr>
              <a:tr h="592666">
                <a:tc>
                  <a:txBody>
                    <a:bodyPr/>
                    <a:lstStyle/>
                    <a:p>
                      <a:pPr lvl="0" algn="ctr" defTabSz="914400">
                        <a:tabLst>
                          <a:tab pos="914400" algn="l"/>
                        </a:tabLst>
                        <a:defRPr sz="1800">
                          <a:solidFill>
                            <a:srgbClr val="000000"/>
                          </a:solidFill>
                        </a:defRPr>
                      </a:pPr>
                      <a:r>
                        <a:rPr sz="1900" b="1">
                          <a:solidFill>
                            <a:srgbClr val="444444"/>
                          </a:solidFill>
                          <a:uFill>
                            <a:solidFill/>
                          </a:uFill>
                          <a:latin typeface="Calibri"/>
                          <a:ea typeface="Calibri"/>
                          <a:cs typeface="Calibri"/>
                          <a:sym typeface="Calibri"/>
                        </a:rPr>
                        <a:t>No pump</a:t>
                      </a:r>
                    </a:p>
                  </a:txBody>
                  <a:tcPr marL="0" marR="0" marT="0" marB="0" anchor="ctr" horzOverflow="overflow">
                    <a:lnL w="12700">
                      <a:solidFill>
                        <a:srgbClr val="000000"/>
                      </a:solidFill>
                      <a:miter lim="400000"/>
                    </a:lnL>
                    <a:solidFill>
                      <a:srgbClr val="C1D2EC"/>
                    </a:solidFill>
                  </a:tcPr>
                </a:tc>
                <a:tc>
                  <a:txBody>
                    <a:bodyPr/>
                    <a:lstStyle/>
                    <a:p>
                      <a:pPr lvl="0" algn="ctr" defTabSz="914400">
                        <a:tabLst>
                          <a:tab pos="914400" algn="l"/>
                        </a:tabLst>
                        <a:defRPr sz="1800">
                          <a:solidFill>
                            <a:srgbClr val="000000"/>
                          </a:solidFill>
                        </a:defRPr>
                      </a:pPr>
                      <a:r>
                        <a:rPr sz="2300">
                          <a:solidFill>
                            <a:srgbClr val="444444"/>
                          </a:solidFill>
                          <a:uFill>
                            <a:solidFill/>
                          </a:uFill>
                          <a:latin typeface="Calibri"/>
                          <a:ea typeface="Calibri"/>
                          <a:cs typeface="Calibri"/>
                          <a:sym typeface="Calibri"/>
                        </a:rPr>
                        <a:t>100%</a:t>
                      </a:r>
                    </a:p>
                  </a:txBody>
                  <a:tcPr marL="0" marR="0" marT="0" marB="0" anchor="ctr" horzOverflow="overflow">
                    <a:solidFill>
                      <a:srgbClr val="F2F7FC"/>
                    </a:solidFill>
                  </a:tcPr>
                </a:tc>
                <a:tc>
                  <a:txBody>
                    <a:bodyPr/>
                    <a:lstStyle/>
                    <a:p>
                      <a:pPr lvl="0" algn="ctr" defTabSz="914400">
                        <a:tabLst>
                          <a:tab pos="914400" algn="l"/>
                        </a:tabLst>
                        <a:defRPr sz="1800">
                          <a:solidFill>
                            <a:srgbClr val="000000"/>
                          </a:solidFill>
                        </a:defRPr>
                      </a:pPr>
                      <a:r>
                        <a:rPr sz="2300">
                          <a:solidFill>
                            <a:srgbClr val="444444"/>
                          </a:solidFill>
                          <a:uFill>
                            <a:solidFill/>
                          </a:uFill>
                          <a:latin typeface="Calibri"/>
                          <a:ea typeface="Calibri"/>
                          <a:cs typeface="Calibri"/>
                          <a:sym typeface="Calibri"/>
                        </a:rPr>
                        <a:t>1%</a:t>
                      </a:r>
                    </a:p>
                  </a:txBody>
                  <a:tcPr marL="0" marR="0" marT="0" marB="0" anchor="ctr" horzOverflow="overflow">
                    <a:solidFill>
                      <a:srgbClr val="F2F7FC"/>
                    </a:solidFill>
                  </a:tcPr>
                </a:tc>
                <a:tc>
                  <a:txBody>
                    <a:bodyPr/>
                    <a:lstStyle/>
                    <a:p>
                      <a:pPr lvl="0" algn="ctr" defTabSz="914400">
                        <a:tabLst>
                          <a:tab pos="914400" algn="l"/>
                        </a:tabLst>
                        <a:defRPr sz="1800">
                          <a:solidFill>
                            <a:srgbClr val="000000"/>
                          </a:solidFill>
                        </a:defRPr>
                      </a:pPr>
                      <a:r>
                        <a:rPr sz="2300">
                          <a:solidFill>
                            <a:srgbClr val="444444"/>
                          </a:solidFill>
                          <a:uFill>
                            <a:solidFill/>
                          </a:uFill>
                          <a:latin typeface="Calibri"/>
                          <a:ea typeface="Calibri"/>
                          <a:cs typeface="Calibri"/>
                          <a:sym typeface="Calibri"/>
                        </a:rPr>
                        <a:t>0.55%</a:t>
                      </a:r>
                    </a:p>
                  </a:txBody>
                  <a:tcPr marL="0" marR="0" marT="0" marB="0" anchor="ctr" horzOverflow="overflow">
                    <a:lnR w="12700">
                      <a:solidFill>
                        <a:srgbClr val="000000"/>
                      </a:solidFill>
                      <a:miter lim="400000"/>
                    </a:lnR>
                    <a:solidFill>
                      <a:srgbClr val="F2F7FC"/>
                    </a:solidFill>
                  </a:tcPr>
                </a:tc>
              </a:tr>
              <a:tr h="592666">
                <a:tc>
                  <a:txBody>
                    <a:bodyPr/>
                    <a:lstStyle/>
                    <a:p>
                      <a:pPr lvl="0" algn="ctr" defTabSz="914400">
                        <a:tabLst>
                          <a:tab pos="914400" algn="l"/>
                        </a:tabLst>
                        <a:defRPr sz="1800">
                          <a:solidFill>
                            <a:srgbClr val="000000"/>
                          </a:solidFill>
                        </a:defRPr>
                      </a:pPr>
                      <a:r>
                        <a:rPr sz="1900" b="1">
                          <a:solidFill>
                            <a:srgbClr val="444444"/>
                          </a:solidFill>
                          <a:uFill>
                            <a:solidFill/>
                          </a:uFill>
                          <a:latin typeface="Calibri"/>
                          <a:ea typeface="Calibri"/>
                          <a:cs typeface="Calibri"/>
                          <a:sym typeface="Calibri"/>
                        </a:rPr>
                        <a:t>With pump</a:t>
                      </a:r>
                    </a:p>
                  </a:txBody>
                  <a:tcPr marL="0" marR="0" marT="0" marB="0" anchor="ctr" horzOverflow="overflow">
                    <a:lnL w="12700">
                      <a:solidFill>
                        <a:srgbClr val="000000"/>
                      </a:solidFill>
                      <a:miter lim="400000"/>
                    </a:lnL>
                    <a:lnB w="12700">
                      <a:solidFill>
                        <a:srgbClr val="000000"/>
                      </a:solidFill>
                      <a:miter lim="400000"/>
                    </a:lnB>
                    <a:solidFill>
                      <a:srgbClr val="C1D2EC"/>
                    </a:solidFill>
                  </a:tcPr>
                </a:tc>
                <a:tc>
                  <a:txBody>
                    <a:bodyPr/>
                    <a:lstStyle/>
                    <a:p>
                      <a:pPr lvl="0" algn="ctr" defTabSz="914400">
                        <a:tabLst>
                          <a:tab pos="914400" algn="l"/>
                        </a:tabLst>
                        <a:defRPr sz="1800">
                          <a:solidFill>
                            <a:srgbClr val="000000"/>
                          </a:solidFill>
                        </a:defRPr>
                      </a:pPr>
                      <a:r>
                        <a:rPr sz="2300">
                          <a:solidFill>
                            <a:srgbClr val="444444"/>
                          </a:solidFill>
                          <a:uFill>
                            <a:solidFill/>
                          </a:uFill>
                          <a:latin typeface="Calibri"/>
                          <a:ea typeface="Calibri"/>
                          <a:cs typeface="Calibri"/>
                          <a:sym typeface="Calibri"/>
                        </a:rPr>
                        <a:t>10%</a:t>
                      </a:r>
                    </a:p>
                  </a:txBody>
                  <a:tcPr marL="0" marR="0" marT="0" marB="0" anchor="ctr" horzOverflow="overflow">
                    <a:lnB w="12700">
                      <a:solidFill>
                        <a:srgbClr val="000000"/>
                      </a:solidFill>
                      <a:miter lim="400000"/>
                    </a:lnB>
                    <a:solidFill>
                      <a:srgbClr val="F2F7FC"/>
                    </a:solidFill>
                  </a:tcPr>
                </a:tc>
                <a:tc>
                  <a:txBody>
                    <a:bodyPr/>
                    <a:lstStyle/>
                    <a:p>
                      <a:pPr lvl="0" algn="ctr" defTabSz="914400">
                        <a:tabLst>
                          <a:tab pos="914400" algn="l"/>
                        </a:tabLst>
                        <a:defRPr sz="1800">
                          <a:solidFill>
                            <a:srgbClr val="000000"/>
                          </a:solidFill>
                        </a:defRPr>
                      </a:pPr>
                      <a:r>
                        <a:rPr sz="2300">
                          <a:solidFill>
                            <a:srgbClr val="444444"/>
                          </a:solidFill>
                          <a:uFill>
                            <a:solidFill/>
                          </a:uFill>
                          <a:latin typeface="Calibri"/>
                          <a:ea typeface="Calibri"/>
                          <a:cs typeface="Calibri"/>
                          <a:sym typeface="Calibri"/>
                        </a:rPr>
                        <a:t>0.55%</a:t>
                      </a:r>
                    </a:p>
                  </a:txBody>
                  <a:tcPr marL="0" marR="0" marT="0" marB="0" anchor="ctr" horzOverflow="overflow">
                    <a:lnB w="12700">
                      <a:solidFill>
                        <a:srgbClr val="000000"/>
                      </a:solidFill>
                      <a:miter lim="400000"/>
                    </a:lnB>
                    <a:solidFill>
                      <a:srgbClr val="F2F7FC"/>
                    </a:solidFill>
                  </a:tcPr>
                </a:tc>
                <a:tc>
                  <a:txBody>
                    <a:bodyPr/>
                    <a:lstStyle/>
                    <a:p>
                      <a:pPr lvl="0" algn="ctr" defTabSz="914400">
                        <a:tabLst>
                          <a:tab pos="914400" algn="l"/>
                        </a:tabLst>
                        <a:defRPr sz="1800">
                          <a:solidFill>
                            <a:srgbClr val="000000"/>
                          </a:solidFill>
                        </a:defRPr>
                      </a:pPr>
                      <a:r>
                        <a:rPr sz="2300" b="1">
                          <a:solidFill>
                            <a:srgbClr val="444444"/>
                          </a:solidFill>
                          <a:uFill>
                            <a:solidFill/>
                          </a:uFill>
                          <a:latin typeface="Calibri"/>
                          <a:ea typeface="Calibri"/>
                          <a:cs typeface="Calibri"/>
                          <a:sym typeface="Calibri"/>
                        </a:rPr>
                        <a:t>0.2%</a:t>
                      </a:r>
                    </a:p>
                  </a:txBody>
                  <a:tcPr marL="0" marR="0" marT="0" marB="0" anchor="ctr" horzOverflow="overflow">
                    <a:lnR w="12700">
                      <a:solidFill>
                        <a:srgbClr val="000000"/>
                      </a:solidFill>
                      <a:miter lim="400000"/>
                    </a:lnR>
                    <a:lnB w="12700">
                      <a:solidFill>
                        <a:srgbClr val="000000"/>
                      </a:solidFill>
                      <a:miter lim="400000"/>
                    </a:lnB>
                    <a:solidFill>
                      <a:srgbClr val="F2F7FC"/>
                    </a:solidFill>
                  </a:tcPr>
                </a:tc>
              </a:tr>
            </a:tbl>
          </a:graphicData>
        </a:graphic>
      </p:graphicFrame>
      <p:grpSp>
        <p:nvGrpSpPr>
          <p:cNvPr id="279" name="Group 279"/>
          <p:cNvGrpSpPr/>
          <p:nvPr/>
        </p:nvGrpSpPr>
        <p:grpSpPr>
          <a:xfrm>
            <a:off x="474195" y="5671935"/>
            <a:ext cx="5072254" cy="1278913"/>
            <a:chOff x="0" y="285336"/>
            <a:chExt cx="5072253" cy="1278911"/>
          </a:xfrm>
        </p:grpSpPr>
        <p:sp>
          <p:nvSpPr>
            <p:cNvPr id="277" name="Shape 277"/>
            <p:cNvSpPr/>
            <p:nvPr/>
          </p:nvSpPr>
          <p:spPr>
            <a:xfrm>
              <a:off x="432668" y="1094347"/>
              <a:ext cx="3734843" cy="469901"/>
            </a:xfrm>
            <a:prstGeom prst="rect">
              <a:avLst/>
            </a:prstGeom>
            <a:noFill/>
            <a:ln w="12700" cap="flat">
              <a:noFill/>
              <a:round/>
            </a:ln>
            <a:effectLst/>
            <a:extLst>
              <a:ext uri="{C572A759-6A51-4108-AA02-DFA0A04FC94B}">
                <ma14:wrappingTextBoxFlag xmlns:ma14="http://schemas.microsoft.com/office/mac/drawingml/2011/main" val="1"/>
              </a:ext>
            </a:extLst>
          </p:spPr>
          <p:txBody>
            <a:bodyPr wrap="none" lIns="0" tIns="0" rIns="0" bIns="0" numCol="1" anchor="ctr">
              <a:spAutoFit/>
            </a:bodyPr>
            <a:lstStyle>
              <a:lvl1pPr defTabSz="914400">
                <a:buClr>
                  <a:srgbClr val="000000"/>
                </a:buClr>
                <a:defRPr sz="2400" b="1">
                  <a:uFill>
                    <a:solidFill/>
                  </a:uFill>
                  <a:latin typeface="Calibri"/>
                  <a:ea typeface="Calibri"/>
                  <a:cs typeface="Calibri"/>
                  <a:sym typeface="Calibri"/>
                </a:defRPr>
              </a:lvl1pPr>
            </a:lstStyle>
            <a:p>
              <a:pPr lvl="0">
                <a:defRPr sz="1800" b="0">
                  <a:uFillTx/>
                </a:defRPr>
              </a:pPr>
              <a:r>
                <a:rPr sz="2400" b="1">
                  <a:uFill>
                    <a:solidFill/>
                  </a:uFill>
                </a:rPr>
                <a:t>Cryo trap: Transmission ratio</a:t>
              </a:r>
            </a:p>
          </p:txBody>
        </p:sp>
        <p:sp>
          <p:nvSpPr>
            <p:cNvPr id="278" name="Shape 278"/>
            <p:cNvSpPr/>
            <p:nvPr/>
          </p:nvSpPr>
          <p:spPr>
            <a:xfrm>
              <a:off x="0" y="285336"/>
              <a:ext cx="5072254" cy="7338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a:lvl1pPr>
            </a:lstStyle>
            <a:p>
              <a:pPr lvl="0">
                <a:defRPr sz="1800" b="0"/>
              </a:pPr>
              <a:r>
                <a:rPr sz="4200" b="1"/>
                <a:t>Example: Cryo Trap</a:t>
              </a:r>
            </a:p>
          </p:txBody>
        </p:sp>
      </p:grpSp>
      <p:sp>
        <p:nvSpPr>
          <p:cNvPr id="280" name="Shape 280"/>
          <p:cNvSpPr>
            <a:spLocks noGrp="1"/>
          </p:cNvSpPr>
          <p:nvPr>
            <p:ph type="title"/>
          </p:nvPr>
        </p:nvSpPr>
        <p:spPr>
          <a:prstGeom prst="rect">
            <a:avLst/>
          </a:prstGeom>
        </p:spPr>
        <p:txBody>
          <a:bodyPr/>
          <a:lstStyle/>
          <a:p>
            <a:pPr lvl="0">
              <a:defRPr sz="1800"/>
            </a:pPr>
            <a:r>
              <a:rPr sz="4200"/>
              <a:t>Beam Line Around the Cryomodule</a:t>
            </a:r>
          </a:p>
        </p:txBody>
      </p:sp>
      <p:sp>
        <p:nvSpPr>
          <p:cNvPr id="281" name="Shape 281"/>
          <p:cNvSpPr>
            <a:spLocks noGrp="1"/>
          </p:cNvSpPr>
          <p:nvPr>
            <p:ph type="body" idx="1"/>
          </p:nvPr>
        </p:nvSpPr>
        <p:spPr>
          <a:prstGeom prst="rect">
            <a:avLst/>
          </a:prstGeom>
        </p:spPr>
        <p:txBody>
          <a:bodyPr/>
          <a:lstStyle/>
          <a:p>
            <a:pPr lvl="0">
              <a:defRPr sz="1800" b="0">
                <a:solidFill>
                  <a:srgbClr val="000000"/>
                </a:solidFill>
              </a:defRPr>
            </a:pPr>
            <a:r>
              <a:rPr sz="2600" b="1" dirty="0">
                <a:solidFill>
                  <a:srgbClr val="747474"/>
                </a:solidFill>
              </a:rPr>
              <a:t>Vacuum Conditions: Required case operational conditions = 10</a:t>
            </a:r>
            <a:r>
              <a:rPr sz="2600" b="1" baseline="31999" dirty="0">
                <a:solidFill>
                  <a:srgbClr val="747474"/>
                </a:solidFill>
              </a:rPr>
              <a:t>-10</a:t>
            </a:r>
            <a:r>
              <a:rPr sz="2600" b="1" dirty="0">
                <a:solidFill>
                  <a:srgbClr val="747474"/>
                </a:solidFill>
              </a:rPr>
              <a:t> mbar</a:t>
            </a:r>
          </a:p>
          <a:p>
            <a:pPr lvl="1">
              <a:defRPr sz="1800">
                <a:solidFill>
                  <a:srgbClr val="000000"/>
                </a:solidFill>
              </a:defRPr>
            </a:pPr>
            <a:r>
              <a:rPr sz="2600" dirty="0">
                <a:solidFill>
                  <a:srgbClr val="0433FF"/>
                </a:solidFill>
              </a:rPr>
              <a:t>Present SPS vacuum conditions: ~ 10</a:t>
            </a:r>
            <a:r>
              <a:rPr sz="2600" baseline="31999" dirty="0">
                <a:solidFill>
                  <a:srgbClr val="0433FF"/>
                </a:solidFill>
              </a:rPr>
              <a:t>-9 </a:t>
            </a:r>
            <a:r>
              <a:rPr sz="2600" dirty="0">
                <a:solidFill>
                  <a:srgbClr val="0433FF"/>
                </a:solidFill>
              </a:rPr>
              <a:t>- 10</a:t>
            </a:r>
            <a:r>
              <a:rPr sz="2600" baseline="31999" dirty="0">
                <a:solidFill>
                  <a:srgbClr val="0433FF"/>
                </a:solidFill>
              </a:rPr>
              <a:t>-8</a:t>
            </a:r>
            <a:r>
              <a:rPr sz="2600" dirty="0">
                <a:solidFill>
                  <a:srgbClr val="0433FF"/>
                </a:solidFill>
              </a:rPr>
              <a:t> mbar </a:t>
            </a:r>
          </a:p>
          <a:p>
            <a:pPr lvl="1">
              <a:defRPr sz="1800">
                <a:solidFill>
                  <a:srgbClr val="000000"/>
                </a:solidFill>
              </a:defRPr>
            </a:pPr>
            <a:r>
              <a:rPr sz="2600" dirty="0">
                <a:solidFill>
                  <a:srgbClr val="0433FF"/>
                </a:solidFill>
              </a:rPr>
              <a:t>Crab Cavity cryo module </a:t>
            </a:r>
            <a:r>
              <a:rPr sz="2600" b="1" u="sng" dirty="0">
                <a:solidFill>
                  <a:srgbClr val="0433FF"/>
                </a:solidFill>
              </a:rPr>
              <a:t>should not cryo pump</a:t>
            </a:r>
            <a:r>
              <a:rPr sz="2600" u="sng" dirty="0">
                <a:solidFill>
                  <a:srgbClr val="0433FF"/>
                </a:solidFill>
              </a:rPr>
              <a:t> </a:t>
            </a:r>
            <a:r>
              <a:rPr sz="2600" dirty="0">
                <a:solidFill>
                  <a:srgbClr val="0433FF"/>
                </a:solidFill>
              </a:rPr>
              <a:t>the SPS beam line</a:t>
            </a:r>
          </a:p>
          <a:p>
            <a:pPr lvl="0">
              <a:defRPr sz="1800" b="0">
                <a:solidFill>
                  <a:srgbClr val="000000"/>
                </a:solidFill>
              </a:defRPr>
            </a:pPr>
            <a:r>
              <a:rPr sz="2600" b="1" dirty="0">
                <a:solidFill>
                  <a:srgbClr val="747474"/>
                </a:solidFill>
              </a:rPr>
              <a:t>Vacuum infrastructure + Standard RF warm-cold transition at CM</a:t>
            </a:r>
          </a:p>
          <a:p>
            <a:pPr lvl="1">
              <a:defRPr sz="1800">
                <a:solidFill>
                  <a:srgbClr val="000000"/>
                </a:solidFill>
              </a:defRPr>
            </a:pPr>
            <a:r>
              <a:rPr sz="2600" dirty="0">
                <a:solidFill>
                  <a:srgbClr val="0433FF"/>
                </a:solidFill>
              </a:rPr>
              <a:t>Require: NEG Coating </a:t>
            </a:r>
            <a:r>
              <a:rPr sz="2600" b="1" dirty="0">
                <a:solidFill>
                  <a:srgbClr val="0433FF"/>
                </a:solidFill>
              </a:rPr>
              <a:t>or</a:t>
            </a:r>
            <a:r>
              <a:rPr sz="2600" dirty="0">
                <a:solidFill>
                  <a:srgbClr val="0433FF"/>
                </a:solidFill>
              </a:rPr>
              <a:t> cold trap </a:t>
            </a:r>
            <a:r>
              <a:rPr sz="2600" b="1" dirty="0">
                <a:solidFill>
                  <a:srgbClr val="0433FF"/>
                </a:solidFill>
              </a:rPr>
              <a:t>or</a:t>
            </a:r>
            <a:r>
              <a:rPr sz="2600" dirty="0">
                <a:solidFill>
                  <a:srgbClr val="0433FF"/>
                </a:solidFill>
              </a:rPr>
              <a:t> baked aCarbon on each side of CM</a:t>
            </a:r>
          </a:p>
          <a:p>
            <a:pPr lvl="1">
              <a:defRPr sz="1800">
                <a:solidFill>
                  <a:srgbClr val="000000"/>
                </a:solidFill>
              </a:defRPr>
            </a:pPr>
            <a:r>
              <a:rPr sz="2600" dirty="0">
                <a:solidFill>
                  <a:srgbClr val="0433FF"/>
                </a:solidFill>
              </a:rPr>
              <a:t>Differential pumping: Implemented at beam pipe transition diameter</a:t>
            </a:r>
          </a:p>
          <a:p>
            <a:pPr lvl="0">
              <a:defRPr sz="1800" b="0">
                <a:solidFill>
                  <a:srgbClr val="000000"/>
                </a:solidFill>
              </a:defRPr>
            </a:pPr>
            <a:r>
              <a:rPr sz="2600" b="1" dirty="0">
                <a:solidFill>
                  <a:srgbClr val="747474"/>
                </a:solidFill>
              </a:rPr>
              <a:t>With  some beam line modification P</a:t>
            </a:r>
            <a:r>
              <a:rPr sz="2600" b="1" baseline="-5999" dirty="0">
                <a:solidFill>
                  <a:srgbClr val="747474"/>
                </a:solidFill>
              </a:rPr>
              <a:t>Cavity</a:t>
            </a:r>
            <a:r>
              <a:rPr sz="2600" b="1" dirty="0">
                <a:solidFill>
                  <a:srgbClr val="747474"/>
                </a:solidFill>
              </a:rPr>
              <a:t> &lt;10</a:t>
            </a:r>
            <a:r>
              <a:rPr sz="2600" b="1" baseline="31999" dirty="0">
                <a:solidFill>
                  <a:srgbClr val="747474"/>
                </a:solidFill>
              </a:rPr>
              <a:t>-10</a:t>
            </a:r>
            <a:r>
              <a:rPr sz="2600" b="1" dirty="0">
                <a:solidFill>
                  <a:srgbClr val="747474"/>
                </a:solidFill>
              </a:rPr>
              <a:t> mbar is achievable</a:t>
            </a:r>
          </a:p>
        </p:txBody>
      </p:sp>
      <p:sp>
        <p:nvSpPr>
          <p:cNvPr id="282" name="Shape 28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14</a:t>
            </a:fld>
            <a:endParaRPr sz="140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5"/>
                                        </p:tgtEl>
                                        <p:attrNameLst>
                                          <p:attrName>style.visibility</p:attrName>
                                        </p:attrNameLst>
                                      </p:cBhvr>
                                      <p:to>
                                        <p:strVal val="visible"/>
                                      </p:to>
                                    </p:set>
                                  </p:childTnLst>
                                </p:cTn>
                              </p:par>
                              <p:par>
                                <p:cTn id="7" presetID="1" presetClass="entr" presetSubtype="0" fill="hold">
                                  <p:stCondLst>
                                    <p:cond delay="0"/>
                                  </p:stCondLst>
                                  <p:iterate>
                                    <p:tmAbs val="0"/>
                                  </p:iterate>
                                  <p:childTnLst>
                                    <p:set>
                                      <p:cBhvr>
                                        <p:cTn id="8" fill="hold"/>
                                        <p:tgtEl>
                                          <p:spTgt spid="276"/>
                                        </p:tgtEl>
                                        <p:attrNameLst>
                                          <p:attrName>style.visibility</p:attrName>
                                        </p:attrNameLst>
                                      </p:cBhvr>
                                      <p:to>
                                        <p:strVal val="visible"/>
                                      </p:to>
                                    </p:set>
                                  </p:childTnLst>
                                </p:cTn>
                              </p:par>
                              <p:par>
                                <p:cTn id="9" presetID="1" presetClass="entr" presetSubtype="0" fill="hold">
                                  <p:stCondLst>
                                    <p:cond delay="0"/>
                                  </p:stCondLst>
                                  <p:iterate>
                                    <p:tmAbs val="0"/>
                                  </p:iterate>
                                  <p:childTnLst>
                                    <p:set>
                                      <p:cBhvr>
                                        <p:cTn id="10" fill="hold"/>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title"/>
          </p:nvPr>
        </p:nvSpPr>
        <p:spPr>
          <a:prstGeom prst="rect">
            <a:avLst/>
          </a:prstGeom>
        </p:spPr>
        <p:txBody>
          <a:bodyPr/>
          <a:lstStyle/>
          <a:p>
            <a:pPr lvl="0">
              <a:defRPr sz="1800"/>
            </a:pPr>
            <a:r>
              <a:rPr sz="4200"/>
              <a:t>Vacuum Considerations</a:t>
            </a:r>
          </a:p>
        </p:txBody>
      </p:sp>
      <p:sp>
        <p:nvSpPr>
          <p:cNvPr id="285" name="Shape 28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15</a:t>
            </a:fld>
            <a:endParaRPr sz="1400"/>
          </a:p>
        </p:txBody>
      </p:sp>
      <p:grpSp>
        <p:nvGrpSpPr>
          <p:cNvPr id="316" name="Group 316"/>
          <p:cNvGrpSpPr/>
          <p:nvPr/>
        </p:nvGrpSpPr>
        <p:grpSpPr>
          <a:xfrm>
            <a:off x="1392088" y="1554686"/>
            <a:ext cx="10220625" cy="3332388"/>
            <a:chOff x="0" y="0"/>
            <a:chExt cx="10220623" cy="3332387"/>
          </a:xfrm>
        </p:grpSpPr>
        <p:sp>
          <p:nvSpPr>
            <p:cNvPr id="286" name="Shape 286"/>
            <p:cNvSpPr/>
            <p:nvPr/>
          </p:nvSpPr>
          <p:spPr>
            <a:xfrm>
              <a:off x="2440570" y="2235268"/>
              <a:ext cx="6531279" cy="1"/>
            </a:xfrm>
            <a:prstGeom prst="line">
              <a:avLst/>
            </a:prstGeom>
            <a:noFill/>
            <a:ln w="25400" cap="flat">
              <a:solidFill>
                <a:srgbClr val="0055A0"/>
              </a:solidFill>
              <a:prstDash val="solid"/>
              <a:bevel/>
            </a:ln>
            <a:effectLst>
              <a:outerShdw blurRad="38100" dist="20000" dir="5400000" rotWithShape="0">
                <a:srgbClr val="000000">
                  <a:alpha val="38000"/>
                </a:srgbClr>
              </a:outerShdw>
            </a:effectLst>
          </p:spPr>
          <p:txBody>
            <a:bodyPr wrap="square" lIns="0" tIns="0" rIns="0" bIns="0" numCol="1" anchor="ctr">
              <a:noAutofit/>
            </a:bodyPr>
            <a:lstStyle/>
            <a:p>
              <a:pPr lvl="0">
                <a:defRPr sz="3600"/>
              </a:pPr>
              <a:endParaRPr/>
            </a:p>
          </p:txBody>
        </p:sp>
        <p:sp>
          <p:nvSpPr>
            <p:cNvPr id="287" name="Shape 287"/>
            <p:cNvSpPr/>
            <p:nvPr/>
          </p:nvSpPr>
          <p:spPr>
            <a:xfrm>
              <a:off x="5444706" y="2424581"/>
              <a:ext cx="437395" cy="4609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800">
                  <a:solidFill>
                    <a:srgbClr val="0055A0"/>
                  </a:solidFill>
                  <a:latin typeface="Arial Bold"/>
                  <a:ea typeface="Arial Bold"/>
                  <a:cs typeface="Arial Bold"/>
                  <a:sym typeface="Arial Bold"/>
                </a:defRPr>
              </a:lvl1pPr>
            </a:lstStyle>
            <a:p>
              <a:pPr lvl="0">
                <a:defRPr>
                  <a:solidFill>
                    <a:srgbClr val="000000"/>
                  </a:solidFill>
                </a:defRPr>
              </a:pPr>
              <a:r>
                <a:rPr>
                  <a:solidFill>
                    <a:srgbClr val="0055A0"/>
                  </a:solidFill>
                </a:rPr>
                <a:t>IN</a:t>
              </a:r>
            </a:p>
          </p:txBody>
        </p:sp>
        <p:sp>
          <p:nvSpPr>
            <p:cNvPr id="288" name="Shape 288"/>
            <p:cNvSpPr/>
            <p:nvPr/>
          </p:nvSpPr>
          <p:spPr>
            <a:xfrm rot="16200000">
              <a:off x="2185026" y="2116961"/>
              <a:ext cx="274474" cy="236615"/>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sp>
          <p:nvSpPr>
            <p:cNvPr id="289" name="Shape 289"/>
            <p:cNvSpPr/>
            <p:nvPr/>
          </p:nvSpPr>
          <p:spPr>
            <a:xfrm rot="5400000">
              <a:off x="1948413" y="2116961"/>
              <a:ext cx="274473" cy="236615"/>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sp>
          <p:nvSpPr>
            <p:cNvPr id="290" name="Shape 290"/>
            <p:cNvSpPr/>
            <p:nvPr/>
          </p:nvSpPr>
          <p:spPr>
            <a:xfrm rot="5400000">
              <a:off x="3409758" y="1212978"/>
              <a:ext cx="274473" cy="236615"/>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grpSp>
          <p:nvGrpSpPr>
            <p:cNvPr id="293" name="Group 293"/>
            <p:cNvGrpSpPr/>
            <p:nvPr/>
          </p:nvGrpSpPr>
          <p:grpSpPr>
            <a:xfrm>
              <a:off x="7227442" y="1180873"/>
              <a:ext cx="473229" cy="274474"/>
              <a:chOff x="78871" y="21230"/>
              <a:chExt cx="473228" cy="274472"/>
            </a:xfrm>
          </p:grpSpPr>
          <p:sp>
            <p:nvSpPr>
              <p:cNvPr id="291" name="Shape 291"/>
              <p:cNvSpPr/>
              <p:nvPr/>
            </p:nvSpPr>
            <p:spPr>
              <a:xfrm rot="16200000">
                <a:off x="296556" y="40159"/>
                <a:ext cx="274473" cy="236616"/>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sp>
            <p:nvSpPr>
              <p:cNvPr id="292" name="Shape 292"/>
              <p:cNvSpPr/>
              <p:nvPr/>
            </p:nvSpPr>
            <p:spPr>
              <a:xfrm rot="5400000">
                <a:off x="59942" y="40159"/>
                <a:ext cx="274473" cy="236615"/>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grpSp>
        <p:sp>
          <p:nvSpPr>
            <p:cNvPr id="294" name="Shape 294"/>
            <p:cNvSpPr/>
            <p:nvPr/>
          </p:nvSpPr>
          <p:spPr>
            <a:xfrm rot="16200000">
              <a:off x="9189533" y="2116961"/>
              <a:ext cx="274474" cy="236616"/>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sp>
          <p:nvSpPr>
            <p:cNvPr id="295" name="Shape 295"/>
            <p:cNvSpPr/>
            <p:nvPr/>
          </p:nvSpPr>
          <p:spPr>
            <a:xfrm rot="5400000">
              <a:off x="8952919" y="2116961"/>
              <a:ext cx="274474" cy="236615"/>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sp>
          <p:nvSpPr>
            <p:cNvPr id="296" name="Shape 296"/>
            <p:cNvSpPr/>
            <p:nvPr/>
          </p:nvSpPr>
          <p:spPr>
            <a:xfrm flipH="1">
              <a:off x="2664296" y="1331285"/>
              <a:ext cx="764392" cy="903984"/>
            </a:xfrm>
            <a:prstGeom prst="line">
              <a:avLst/>
            </a:prstGeom>
            <a:noFill/>
            <a:ln w="25400" cap="flat">
              <a:solidFill>
                <a:srgbClr val="0055A0"/>
              </a:solidFill>
              <a:prstDash val="solid"/>
              <a:bevel/>
            </a:ln>
            <a:effectLst>
              <a:outerShdw blurRad="38100" dist="20000" dir="5400000" rotWithShape="0">
                <a:srgbClr val="000000">
                  <a:alpha val="38000"/>
                </a:srgbClr>
              </a:outerShdw>
            </a:effectLst>
          </p:spPr>
          <p:txBody>
            <a:bodyPr wrap="square" lIns="0" tIns="0" rIns="0" bIns="0" numCol="1" anchor="ctr">
              <a:noAutofit/>
            </a:bodyPr>
            <a:lstStyle/>
            <a:p>
              <a:pPr lvl="0">
                <a:defRPr sz="3600"/>
              </a:pPr>
              <a:endParaRPr/>
            </a:p>
          </p:txBody>
        </p:sp>
        <p:sp>
          <p:nvSpPr>
            <p:cNvPr id="297" name="Shape 297"/>
            <p:cNvSpPr/>
            <p:nvPr/>
          </p:nvSpPr>
          <p:spPr>
            <a:xfrm>
              <a:off x="7700670" y="1318109"/>
              <a:ext cx="987211" cy="917160"/>
            </a:xfrm>
            <a:prstGeom prst="line">
              <a:avLst/>
            </a:prstGeom>
            <a:noFill/>
            <a:ln w="25400" cap="flat">
              <a:solidFill>
                <a:srgbClr val="0055A0"/>
              </a:solidFill>
              <a:prstDash val="solid"/>
              <a:bevel/>
            </a:ln>
            <a:effectLst>
              <a:outerShdw blurRad="38100" dist="20000" dir="5400000" rotWithShape="0">
                <a:srgbClr val="000000">
                  <a:alpha val="38000"/>
                </a:srgbClr>
              </a:outerShdw>
            </a:effectLst>
          </p:spPr>
          <p:txBody>
            <a:bodyPr wrap="square" lIns="0" tIns="0" rIns="0" bIns="0" numCol="1" anchor="ctr">
              <a:noAutofit/>
            </a:bodyPr>
            <a:lstStyle/>
            <a:p>
              <a:pPr lvl="0">
                <a:defRPr sz="3600"/>
              </a:pPr>
              <a:endParaRPr/>
            </a:p>
          </p:txBody>
        </p:sp>
        <p:sp>
          <p:nvSpPr>
            <p:cNvPr id="368" name="Shape 368"/>
            <p:cNvSpPr/>
            <p:nvPr/>
          </p:nvSpPr>
          <p:spPr>
            <a:xfrm>
              <a:off x="3665313" y="1318113"/>
              <a:ext cx="3549536" cy="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noFill/>
            <a:ln w="25400" cap="flat">
              <a:solidFill>
                <a:srgbClr val="0055A0"/>
              </a:solidFill>
              <a:prstDash val="solid"/>
              <a:bevel/>
            </a:ln>
            <a:effectLst>
              <a:outerShdw blurRad="38100" dist="20000" dir="5400000" rotWithShape="0">
                <a:srgbClr val="000000">
                  <a:alpha val="38000"/>
                </a:srgbClr>
              </a:outerShdw>
            </a:effectLst>
          </p:spPr>
          <p:txBody>
            <a:bodyPr/>
            <a:lstStyle/>
            <a:p>
              <a:pPr lvl="0"/>
              <a:endParaRPr/>
            </a:p>
          </p:txBody>
        </p:sp>
        <p:sp>
          <p:nvSpPr>
            <p:cNvPr id="299" name="Shape 299"/>
            <p:cNvSpPr/>
            <p:nvPr/>
          </p:nvSpPr>
          <p:spPr>
            <a:xfrm>
              <a:off x="4813050" y="1174100"/>
              <a:ext cx="1514500" cy="274474"/>
            </a:xfrm>
            <a:prstGeom prst="rect">
              <a:avLst/>
            </a:prstGeom>
            <a:solidFill>
              <a:srgbClr val="4D4D4D"/>
            </a:solidFill>
            <a:ln w="25400" cap="flat">
              <a:solidFill>
                <a:srgbClr val="383838"/>
              </a:solidFill>
              <a:prstDash val="solid"/>
              <a:bevel/>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400" b="1">
                  <a:solidFill>
                    <a:srgbClr val="FFFFFF"/>
                  </a:solidFill>
                  <a:latin typeface="Arial"/>
                  <a:ea typeface="Arial"/>
                  <a:cs typeface="Arial"/>
                  <a:sym typeface="Arial"/>
                </a:defRPr>
              </a:lvl1pPr>
            </a:lstStyle>
            <a:p>
              <a:pPr lvl="0">
                <a:defRPr sz="1800" b="0">
                  <a:solidFill>
                    <a:srgbClr val="000000"/>
                  </a:solidFill>
                </a:defRPr>
              </a:pPr>
              <a:r>
                <a:rPr sz="1400" b="1">
                  <a:solidFill>
                    <a:srgbClr val="FFFFFF"/>
                  </a:solidFill>
                </a:rPr>
                <a:t>COLDEX</a:t>
              </a:r>
            </a:p>
          </p:txBody>
        </p:sp>
        <p:sp>
          <p:nvSpPr>
            <p:cNvPr id="300" name="Shape 300"/>
            <p:cNvSpPr/>
            <p:nvPr/>
          </p:nvSpPr>
          <p:spPr>
            <a:xfrm>
              <a:off x="5179604" y="607131"/>
              <a:ext cx="771203" cy="4609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800">
                  <a:solidFill>
                    <a:srgbClr val="0055A0"/>
                  </a:solidFill>
                  <a:latin typeface="Arial Bold"/>
                  <a:ea typeface="Arial Bold"/>
                  <a:cs typeface="Arial Bold"/>
                  <a:sym typeface="Arial Bold"/>
                </a:defRPr>
              </a:lvl1pPr>
            </a:lstStyle>
            <a:p>
              <a:pPr lvl="0">
                <a:defRPr>
                  <a:solidFill>
                    <a:srgbClr val="000000"/>
                  </a:solidFill>
                </a:defRPr>
              </a:pPr>
              <a:r>
                <a:rPr>
                  <a:solidFill>
                    <a:srgbClr val="0055A0"/>
                  </a:solidFill>
                </a:rPr>
                <a:t>OUT</a:t>
              </a:r>
            </a:p>
          </p:txBody>
        </p:sp>
        <p:sp>
          <p:nvSpPr>
            <p:cNvPr id="301" name="Shape 301"/>
            <p:cNvSpPr/>
            <p:nvPr/>
          </p:nvSpPr>
          <p:spPr>
            <a:xfrm>
              <a:off x="1114270" y="2424581"/>
              <a:ext cx="2178207" cy="5816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lvl="0" defTabSz="914400">
                <a:defRPr sz="1800"/>
              </a:pPr>
              <a:r>
                <a:rPr sz="1400">
                  <a:solidFill>
                    <a:srgbClr val="0055A0"/>
                  </a:solidFill>
                  <a:latin typeface="Arial Bold"/>
                  <a:ea typeface="Arial Bold"/>
                  <a:cs typeface="Arial Bold"/>
                  <a:sym typeface="Arial Bold"/>
                </a:rPr>
                <a:t>V1</a:t>
              </a:r>
            </a:p>
            <a:p>
              <a:pPr lvl="0" defTabSz="914400">
                <a:defRPr sz="1800"/>
              </a:pPr>
              <a:r>
                <a:rPr sz="1100">
                  <a:solidFill>
                    <a:srgbClr val="0055A0"/>
                  </a:solidFill>
                  <a:latin typeface="Arial Bold"/>
                  <a:ea typeface="Arial Bold"/>
                  <a:cs typeface="Arial Bold"/>
                  <a:sym typeface="Arial Bold"/>
                </a:rPr>
                <a:t>DCUM 41731</a:t>
              </a:r>
            </a:p>
          </p:txBody>
        </p:sp>
        <p:sp>
          <p:nvSpPr>
            <p:cNvPr id="302" name="Shape 302"/>
            <p:cNvSpPr/>
            <p:nvPr/>
          </p:nvSpPr>
          <p:spPr>
            <a:xfrm>
              <a:off x="7148570" y="724585"/>
              <a:ext cx="1597175" cy="581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lvl="0" defTabSz="914400">
                <a:defRPr sz="1800"/>
              </a:pPr>
              <a:r>
                <a:rPr sz="1400">
                  <a:solidFill>
                    <a:srgbClr val="0055A0"/>
                  </a:solidFill>
                  <a:latin typeface="Arial Bold"/>
                  <a:ea typeface="Arial Bold"/>
                  <a:cs typeface="Arial Bold"/>
                  <a:sym typeface="Arial Bold"/>
                </a:rPr>
                <a:t>V3</a:t>
              </a:r>
            </a:p>
            <a:p>
              <a:pPr lvl="0" defTabSz="914400">
                <a:defRPr sz="1800"/>
              </a:pPr>
              <a:r>
                <a:rPr sz="1100">
                  <a:solidFill>
                    <a:srgbClr val="0055A0"/>
                  </a:solidFill>
                  <a:latin typeface="Arial Bold"/>
                  <a:ea typeface="Arial Bold"/>
                  <a:cs typeface="Arial Bold"/>
                  <a:sym typeface="Arial Bold"/>
                </a:rPr>
                <a:t>DCUM 41753</a:t>
              </a:r>
            </a:p>
          </p:txBody>
        </p:sp>
        <p:sp>
          <p:nvSpPr>
            <p:cNvPr id="303" name="Shape 303"/>
            <p:cNvSpPr/>
            <p:nvPr/>
          </p:nvSpPr>
          <p:spPr>
            <a:xfrm>
              <a:off x="8231456" y="2465038"/>
              <a:ext cx="1989168" cy="5816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lvl="0" defTabSz="914400">
                <a:defRPr sz="1800"/>
              </a:pPr>
              <a:r>
                <a:rPr sz="1400">
                  <a:solidFill>
                    <a:srgbClr val="0055A0"/>
                  </a:solidFill>
                  <a:latin typeface="Arial Bold"/>
                  <a:ea typeface="Arial Bold"/>
                  <a:cs typeface="Arial Bold"/>
                  <a:sym typeface="Arial Bold"/>
                </a:rPr>
                <a:t>V4</a:t>
              </a:r>
            </a:p>
            <a:p>
              <a:pPr lvl="0" defTabSz="914400">
                <a:defRPr sz="1800"/>
              </a:pPr>
              <a:r>
                <a:rPr sz="1100">
                  <a:solidFill>
                    <a:srgbClr val="0055A0"/>
                  </a:solidFill>
                  <a:latin typeface="Arial Bold"/>
                  <a:ea typeface="Arial Bold"/>
                  <a:cs typeface="Arial Bold"/>
                  <a:sym typeface="Arial Bold"/>
                </a:rPr>
                <a:t>DCUM 41757</a:t>
              </a:r>
            </a:p>
          </p:txBody>
        </p:sp>
        <p:sp>
          <p:nvSpPr>
            <p:cNvPr id="304" name="Shape 304"/>
            <p:cNvSpPr/>
            <p:nvPr/>
          </p:nvSpPr>
          <p:spPr>
            <a:xfrm>
              <a:off x="2643045" y="719135"/>
              <a:ext cx="1597174" cy="581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lvl="0" defTabSz="914400">
                <a:defRPr sz="1800"/>
              </a:pPr>
              <a:r>
                <a:rPr sz="1400">
                  <a:solidFill>
                    <a:srgbClr val="0055A0"/>
                  </a:solidFill>
                  <a:latin typeface="Arial Bold"/>
                  <a:ea typeface="Arial Bold"/>
                  <a:cs typeface="Arial Bold"/>
                  <a:sym typeface="Arial Bold"/>
                </a:rPr>
                <a:t>V2</a:t>
              </a:r>
            </a:p>
            <a:p>
              <a:pPr lvl="0" defTabSz="914400">
                <a:defRPr sz="1800"/>
              </a:pPr>
              <a:r>
                <a:rPr sz="1100">
                  <a:solidFill>
                    <a:srgbClr val="0055A0"/>
                  </a:solidFill>
                  <a:latin typeface="Arial Bold"/>
                  <a:ea typeface="Arial Bold"/>
                  <a:cs typeface="Arial Bold"/>
                  <a:sym typeface="Arial Bold"/>
                </a:rPr>
                <a:t>DCUM 41737</a:t>
              </a:r>
            </a:p>
          </p:txBody>
        </p:sp>
        <p:sp>
          <p:nvSpPr>
            <p:cNvPr id="305" name="Shape 305"/>
            <p:cNvSpPr/>
            <p:nvPr/>
          </p:nvSpPr>
          <p:spPr>
            <a:xfrm>
              <a:off x="3665299" y="2235268"/>
              <a:ext cx="3" cy="432061"/>
            </a:xfrm>
            <a:prstGeom prst="line">
              <a:avLst/>
            </a:prstGeom>
            <a:noFill/>
            <a:ln w="25400" cap="flat">
              <a:solidFill>
                <a:srgbClr val="0055A0"/>
              </a:solidFill>
              <a:prstDash val="solid"/>
              <a:bevel/>
            </a:ln>
            <a:effectLst>
              <a:outerShdw blurRad="38100" dist="20000" dir="5400000" rotWithShape="0">
                <a:srgbClr val="000000">
                  <a:alpha val="38000"/>
                </a:srgbClr>
              </a:outerShdw>
            </a:effectLst>
          </p:spPr>
          <p:txBody>
            <a:bodyPr wrap="square" lIns="0" tIns="0" rIns="0" bIns="0" numCol="1" anchor="ctr">
              <a:noAutofit/>
            </a:bodyPr>
            <a:lstStyle/>
            <a:p>
              <a:pPr lvl="0">
                <a:defRPr sz="3600"/>
              </a:pPr>
              <a:endParaRPr/>
            </a:p>
          </p:txBody>
        </p:sp>
        <p:sp>
          <p:nvSpPr>
            <p:cNvPr id="306" name="Shape 306"/>
            <p:cNvSpPr/>
            <p:nvPr/>
          </p:nvSpPr>
          <p:spPr>
            <a:xfrm>
              <a:off x="3093956" y="2677443"/>
              <a:ext cx="1155435" cy="347916"/>
            </a:xfrm>
            <a:prstGeom prst="rect">
              <a:avLst/>
            </a:prstGeom>
            <a:solidFill>
              <a:srgbClr val="FFFFFF"/>
            </a:solidFill>
            <a:ln w="25400" cap="flat">
              <a:solidFill>
                <a:srgbClr val="0055A0"/>
              </a:solidFill>
              <a:prstDash val="solid"/>
              <a:bevel/>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100">
                  <a:solidFill>
                    <a:srgbClr val="0055A0"/>
                  </a:solidFill>
                  <a:latin typeface="Arial Bold"/>
                  <a:ea typeface="Arial Bold"/>
                  <a:cs typeface="Arial Bold"/>
                  <a:sym typeface="Arial Bold"/>
                </a:defRPr>
              </a:lvl1pPr>
            </a:lstStyle>
            <a:p>
              <a:pPr lvl="0">
                <a:defRPr sz="1800">
                  <a:solidFill>
                    <a:srgbClr val="000000"/>
                  </a:solidFill>
                </a:defRPr>
              </a:pPr>
              <a:r>
                <a:rPr sz="1100">
                  <a:solidFill>
                    <a:srgbClr val="0055A0"/>
                  </a:solidFill>
                </a:rPr>
                <a:t>Vacuum gauge</a:t>
              </a:r>
            </a:p>
          </p:txBody>
        </p:sp>
        <p:sp>
          <p:nvSpPr>
            <p:cNvPr id="307" name="Shape 307"/>
            <p:cNvSpPr/>
            <p:nvPr/>
          </p:nvSpPr>
          <p:spPr>
            <a:xfrm>
              <a:off x="7475297" y="2225029"/>
              <a:ext cx="3" cy="432061"/>
            </a:xfrm>
            <a:prstGeom prst="line">
              <a:avLst/>
            </a:prstGeom>
            <a:noFill/>
            <a:ln w="25400" cap="flat">
              <a:solidFill>
                <a:srgbClr val="0055A0"/>
              </a:solidFill>
              <a:prstDash val="solid"/>
              <a:bevel/>
            </a:ln>
            <a:effectLst>
              <a:outerShdw blurRad="38100" dist="20000" dir="5400000" rotWithShape="0">
                <a:srgbClr val="000000">
                  <a:alpha val="38000"/>
                </a:srgbClr>
              </a:outerShdw>
            </a:effectLst>
          </p:spPr>
          <p:txBody>
            <a:bodyPr wrap="square" lIns="0" tIns="0" rIns="0" bIns="0" numCol="1" anchor="ctr">
              <a:noAutofit/>
            </a:bodyPr>
            <a:lstStyle/>
            <a:p>
              <a:pPr lvl="0">
                <a:defRPr sz="3600"/>
              </a:pPr>
              <a:endParaRPr/>
            </a:p>
          </p:txBody>
        </p:sp>
        <p:sp>
          <p:nvSpPr>
            <p:cNvPr id="308" name="Shape 308"/>
            <p:cNvSpPr/>
            <p:nvPr/>
          </p:nvSpPr>
          <p:spPr>
            <a:xfrm>
              <a:off x="4659953" y="2838045"/>
              <a:ext cx="1820693" cy="494343"/>
            </a:xfrm>
            <a:prstGeom prst="rect">
              <a:avLst/>
            </a:prstGeom>
            <a:solidFill>
              <a:srgbClr val="FFFFFF"/>
            </a:solidFill>
            <a:ln w="25400" cap="flat">
              <a:solidFill>
                <a:srgbClr val="969696"/>
              </a:solidFill>
              <a:prstDash val="solid"/>
              <a:bevel/>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800">
                  <a:solidFill>
                    <a:srgbClr val="0055A0"/>
                  </a:solidFill>
                  <a:latin typeface="Arial"/>
                  <a:ea typeface="Arial"/>
                  <a:cs typeface="Arial"/>
                  <a:sym typeface="Arial"/>
                </a:defRPr>
              </a:lvl1pPr>
            </a:lstStyle>
            <a:p>
              <a:pPr lvl="0">
                <a:defRPr>
                  <a:solidFill>
                    <a:srgbClr val="000000"/>
                  </a:solidFill>
                </a:defRPr>
              </a:pPr>
              <a:r>
                <a:rPr>
                  <a:solidFill>
                    <a:srgbClr val="0055A0"/>
                  </a:solidFill>
                </a:rPr>
                <a:t>Sector 430</a:t>
              </a:r>
            </a:p>
          </p:txBody>
        </p:sp>
        <p:sp>
          <p:nvSpPr>
            <p:cNvPr id="309" name="Shape 309"/>
            <p:cNvSpPr/>
            <p:nvPr/>
          </p:nvSpPr>
          <p:spPr>
            <a:xfrm>
              <a:off x="4685160" y="0"/>
              <a:ext cx="1760090" cy="494342"/>
            </a:xfrm>
            <a:prstGeom prst="rect">
              <a:avLst/>
            </a:prstGeom>
            <a:solidFill>
              <a:srgbClr val="FFFFFF"/>
            </a:solidFill>
            <a:ln w="25400" cap="flat">
              <a:solidFill>
                <a:srgbClr val="969696"/>
              </a:solidFill>
              <a:prstDash val="solid"/>
              <a:bevel/>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800">
                  <a:solidFill>
                    <a:srgbClr val="FF0000"/>
                  </a:solidFill>
                  <a:latin typeface="Arial"/>
                  <a:ea typeface="Arial"/>
                  <a:cs typeface="Arial"/>
                  <a:sym typeface="Arial"/>
                </a:defRPr>
              </a:lvl1pPr>
            </a:lstStyle>
            <a:p>
              <a:pPr lvl="0">
                <a:defRPr>
                  <a:solidFill>
                    <a:srgbClr val="000000"/>
                  </a:solidFill>
                </a:defRPr>
              </a:pPr>
              <a:r>
                <a:rPr>
                  <a:solidFill>
                    <a:srgbClr val="FF0000"/>
                  </a:solidFill>
                </a:rPr>
                <a:t>Sector 431</a:t>
              </a:r>
            </a:p>
          </p:txBody>
        </p:sp>
        <p:sp>
          <p:nvSpPr>
            <p:cNvPr id="310" name="Shape 310"/>
            <p:cNvSpPr/>
            <p:nvPr/>
          </p:nvSpPr>
          <p:spPr>
            <a:xfrm>
              <a:off x="468367" y="2225029"/>
              <a:ext cx="1131980" cy="10239"/>
            </a:xfrm>
            <a:prstGeom prst="line">
              <a:avLst/>
            </a:prstGeom>
            <a:noFill/>
            <a:ln w="38100" cap="flat">
              <a:solidFill>
                <a:srgbClr val="FF0000"/>
              </a:solidFill>
              <a:prstDash val="solid"/>
              <a:bevel/>
              <a:tailEnd type="triangle" w="med" len="med"/>
            </a:ln>
            <a:effectLst>
              <a:outerShdw blurRad="38100" dist="23000" dir="5400000" rotWithShape="0">
                <a:srgbClr val="000000">
                  <a:alpha val="35000"/>
                </a:srgbClr>
              </a:outerShdw>
            </a:effectLst>
          </p:spPr>
          <p:txBody>
            <a:bodyPr wrap="square" lIns="0" tIns="0" rIns="0" bIns="0" numCol="1" anchor="ctr">
              <a:noAutofit/>
            </a:bodyPr>
            <a:lstStyle/>
            <a:p>
              <a:pPr lvl="0">
                <a:defRPr sz="3600"/>
              </a:pPr>
              <a:endParaRPr/>
            </a:p>
          </p:txBody>
        </p:sp>
        <p:sp>
          <p:nvSpPr>
            <p:cNvPr id="311" name="Shape 311"/>
            <p:cNvSpPr/>
            <p:nvPr/>
          </p:nvSpPr>
          <p:spPr>
            <a:xfrm>
              <a:off x="0" y="1577763"/>
              <a:ext cx="1903132" cy="392187"/>
            </a:xfrm>
            <a:prstGeom prst="rect">
              <a:avLst/>
            </a:prstGeom>
            <a:gradFill flip="none" rotWithShape="1">
              <a:gsLst>
                <a:gs pos="0">
                  <a:srgbClr val="393939"/>
                </a:gs>
                <a:gs pos="80000">
                  <a:srgbClr val="4B4B4B"/>
                </a:gs>
                <a:gs pos="100000">
                  <a:srgbClr val="4B4B4B"/>
                </a:gs>
              </a:gsLst>
              <a:lin ang="16200000" scaled="0"/>
            </a:gradFill>
            <a:ln w="9525" cap="flat">
              <a:solidFill>
                <a:srgbClr val="4B4B4B"/>
              </a:solidFill>
              <a:prstDash val="solid"/>
              <a:bevel/>
            </a:ln>
            <a:effectLst>
              <a:outerShdw blurRad="38100" dist="23000" dir="5400000" rotWithShape="0">
                <a:srgbClr val="000000">
                  <a:alpha val="35000"/>
                </a:srgbClr>
              </a:outerShdw>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400" b="1">
                  <a:solidFill>
                    <a:srgbClr val="FFFFFF"/>
                  </a:solidFill>
                  <a:latin typeface="Arial"/>
                  <a:ea typeface="Arial"/>
                  <a:cs typeface="Arial"/>
                  <a:sym typeface="Arial"/>
                </a:defRPr>
              </a:lvl1pPr>
            </a:lstStyle>
            <a:p>
              <a:pPr lvl="0">
                <a:defRPr sz="1800" b="0">
                  <a:solidFill>
                    <a:srgbClr val="000000"/>
                  </a:solidFill>
                </a:defRPr>
              </a:pPr>
              <a:r>
                <a:rPr sz="1400" b="1">
                  <a:solidFill>
                    <a:srgbClr val="FFFFFF"/>
                  </a:solidFill>
                </a:rPr>
                <a:t>Circulating beam</a:t>
              </a:r>
            </a:p>
          </p:txBody>
        </p:sp>
        <p:sp>
          <p:nvSpPr>
            <p:cNvPr id="312" name="Shape 312"/>
            <p:cNvSpPr/>
            <p:nvPr/>
          </p:nvSpPr>
          <p:spPr>
            <a:xfrm>
              <a:off x="6697512" y="894764"/>
              <a:ext cx="3" cy="432061"/>
            </a:xfrm>
            <a:prstGeom prst="line">
              <a:avLst/>
            </a:prstGeom>
            <a:noFill/>
            <a:ln w="25400" cap="flat">
              <a:solidFill>
                <a:srgbClr val="0055A0"/>
              </a:solidFill>
              <a:prstDash val="solid"/>
              <a:bevel/>
            </a:ln>
            <a:effectLst>
              <a:outerShdw blurRad="38100" dist="20000" dir="5400000" rotWithShape="0">
                <a:srgbClr val="000000">
                  <a:alpha val="38000"/>
                </a:srgbClr>
              </a:outerShdw>
            </a:effectLst>
          </p:spPr>
          <p:txBody>
            <a:bodyPr wrap="square" lIns="0" tIns="0" rIns="0" bIns="0" numCol="1" anchor="ctr">
              <a:noAutofit/>
            </a:bodyPr>
            <a:lstStyle/>
            <a:p>
              <a:pPr lvl="0">
                <a:defRPr sz="3600"/>
              </a:pPr>
              <a:endParaRPr/>
            </a:p>
          </p:txBody>
        </p:sp>
        <p:sp>
          <p:nvSpPr>
            <p:cNvPr id="313" name="Shape 313"/>
            <p:cNvSpPr/>
            <p:nvPr/>
          </p:nvSpPr>
          <p:spPr>
            <a:xfrm>
              <a:off x="6897581" y="2677443"/>
              <a:ext cx="1155435" cy="347916"/>
            </a:xfrm>
            <a:prstGeom prst="rect">
              <a:avLst/>
            </a:prstGeom>
            <a:solidFill>
              <a:srgbClr val="FFFFFF"/>
            </a:solidFill>
            <a:ln w="25400" cap="flat">
              <a:solidFill>
                <a:srgbClr val="0055A0"/>
              </a:solidFill>
              <a:prstDash val="solid"/>
              <a:bevel/>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100">
                  <a:solidFill>
                    <a:srgbClr val="0055A0"/>
                  </a:solidFill>
                  <a:latin typeface="Arial Bold"/>
                  <a:ea typeface="Arial Bold"/>
                  <a:cs typeface="Arial Bold"/>
                  <a:sym typeface="Arial Bold"/>
                </a:defRPr>
              </a:lvl1pPr>
            </a:lstStyle>
            <a:p>
              <a:pPr lvl="0">
                <a:defRPr sz="1800">
                  <a:solidFill>
                    <a:srgbClr val="000000"/>
                  </a:solidFill>
                </a:defRPr>
              </a:pPr>
              <a:r>
                <a:rPr sz="1100">
                  <a:solidFill>
                    <a:srgbClr val="0055A0"/>
                  </a:solidFill>
                </a:rPr>
                <a:t>Vacuum gauge</a:t>
              </a:r>
            </a:p>
          </p:txBody>
        </p:sp>
        <p:sp>
          <p:nvSpPr>
            <p:cNvPr id="314" name="Shape 314"/>
            <p:cNvSpPr/>
            <p:nvPr/>
          </p:nvSpPr>
          <p:spPr>
            <a:xfrm>
              <a:off x="6131227" y="583716"/>
              <a:ext cx="1155436" cy="347916"/>
            </a:xfrm>
            <a:prstGeom prst="rect">
              <a:avLst/>
            </a:prstGeom>
            <a:solidFill>
              <a:srgbClr val="FFFFFF"/>
            </a:solidFill>
            <a:ln w="25400" cap="flat">
              <a:solidFill>
                <a:srgbClr val="0055A0"/>
              </a:solidFill>
              <a:prstDash val="solid"/>
              <a:bevel/>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100">
                  <a:solidFill>
                    <a:srgbClr val="0055A0"/>
                  </a:solidFill>
                  <a:latin typeface="Arial Bold"/>
                  <a:ea typeface="Arial Bold"/>
                  <a:cs typeface="Arial Bold"/>
                  <a:sym typeface="Arial Bold"/>
                </a:defRPr>
              </a:lvl1pPr>
            </a:lstStyle>
            <a:p>
              <a:pPr lvl="0">
                <a:defRPr sz="1800">
                  <a:solidFill>
                    <a:srgbClr val="000000"/>
                  </a:solidFill>
                </a:defRPr>
              </a:pPr>
              <a:r>
                <a:rPr sz="1100">
                  <a:solidFill>
                    <a:srgbClr val="0055A0"/>
                  </a:solidFill>
                </a:rPr>
                <a:t>Vacuum gauge</a:t>
              </a:r>
            </a:p>
          </p:txBody>
        </p:sp>
        <p:sp>
          <p:nvSpPr>
            <p:cNvPr id="315" name="Shape 315"/>
            <p:cNvSpPr/>
            <p:nvPr/>
          </p:nvSpPr>
          <p:spPr>
            <a:xfrm rot="16200000">
              <a:off x="3646372" y="1212978"/>
              <a:ext cx="274474" cy="236615"/>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grpSp>
      <p:sp>
        <p:nvSpPr>
          <p:cNvPr id="317" name="Shape 317"/>
          <p:cNvSpPr/>
          <p:nvPr/>
        </p:nvSpPr>
        <p:spPr>
          <a:xfrm>
            <a:off x="193573" y="1689226"/>
            <a:ext cx="4007054"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4200"/>
              <a:t>Present Situation</a:t>
            </a:r>
          </a:p>
        </p:txBody>
      </p:sp>
      <p:grpSp>
        <p:nvGrpSpPr>
          <p:cNvPr id="367" name="Group 367"/>
          <p:cNvGrpSpPr/>
          <p:nvPr/>
        </p:nvGrpSpPr>
        <p:grpSpPr>
          <a:xfrm>
            <a:off x="228244" y="5237646"/>
            <a:ext cx="12648770" cy="4081728"/>
            <a:chOff x="0" y="0"/>
            <a:chExt cx="12648768" cy="4081727"/>
          </a:xfrm>
        </p:grpSpPr>
        <p:sp>
          <p:nvSpPr>
            <p:cNvPr id="318" name="Shape 318"/>
            <p:cNvSpPr/>
            <p:nvPr/>
          </p:nvSpPr>
          <p:spPr>
            <a:xfrm>
              <a:off x="3355534" y="1727308"/>
              <a:ext cx="7029039" cy="1376451"/>
            </a:xfrm>
            <a:prstGeom prst="rect">
              <a:avLst/>
            </a:prstGeom>
            <a:solidFill>
              <a:srgbClr val="FF7E79">
                <a:alpha val="51000"/>
              </a:srgbClr>
            </a:solidFill>
            <a:ln w="12700" cap="flat">
              <a:noFill/>
              <a:miter lim="400000"/>
            </a:ln>
            <a:effectLst/>
          </p:spPr>
          <p:txBody>
            <a:bodyPr wrap="square" lIns="0" tIns="0" rIns="0" bIns="0" numCol="1" anchor="ctr">
              <a:noAutofit/>
            </a:bodyPr>
            <a:lstStyle/>
            <a:p>
              <a:pPr lvl="0">
                <a:defRPr sz="3600"/>
              </a:pPr>
              <a:endParaRPr/>
            </a:p>
          </p:txBody>
        </p:sp>
        <p:sp>
          <p:nvSpPr>
            <p:cNvPr id="319" name="Shape 319"/>
            <p:cNvSpPr/>
            <p:nvPr/>
          </p:nvSpPr>
          <p:spPr>
            <a:xfrm>
              <a:off x="3604414" y="2984608"/>
              <a:ext cx="6531279" cy="1"/>
            </a:xfrm>
            <a:prstGeom prst="line">
              <a:avLst/>
            </a:prstGeom>
            <a:noFill/>
            <a:ln w="25400" cap="flat">
              <a:solidFill>
                <a:srgbClr val="0055A0"/>
              </a:solidFill>
              <a:prstDash val="solid"/>
              <a:bevel/>
            </a:ln>
            <a:effectLst>
              <a:outerShdw blurRad="38100" dist="20000" dir="5400000" rotWithShape="0">
                <a:srgbClr val="000000">
                  <a:alpha val="38000"/>
                </a:srgbClr>
              </a:outerShdw>
            </a:effectLst>
          </p:spPr>
          <p:txBody>
            <a:bodyPr wrap="square" lIns="0" tIns="0" rIns="0" bIns="0" numCol="1" anchor="ctr">
              <a:noAutofit/>
            </a:bodyPr>
            <a:lstStyle/>
            <a:p>
              <a:pPr lvl="0">
                <a:defRPr sz="3600"/>
              </a:pPr>
              <a:endParaRPr/>
            </a:p>
          </p:txBody>
        </p:sp>
        <p:sp>
          <p:nvSpPr>
            <p:cNvPr id="320" name="Shape 320"/>
            <p:cNvSpPr/>
            <p:nvPr/>
          </p:nvSpPr>
          <p:spPr>
            <a:xfrm>
              <a:off x="6608549" y="3173920"/>
              <a:ext cx="437396" cy="4609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800">
                  <a:solidFill>
                    <a:srgbClr val="0055A0"/>
                  </a:solidFill>
                  <a:latin typeface="Arial Bold"/>
                  <a:ea typeface="Arial Bold"/>
                  <a:cs typeface="Arial Bold"/>
                  <a:sym typeface="Arial Bold"/>
                </a:defRPr>
              </a:lvl1pPr>
            </a:lstStyle>
            <a:p>
              <a:pPr lvl="0">
                <a:defRPr>
                  <a:solidFill>
                    <a:srgbClr val="000000"/>
                  </a:solidFill>
                </a:defRPr>
              </a:pPr>
              <a:r>
                <a:rPr>
                  <a:solidFill>
                    <a:srgbClr val="0055A0"/>
                  </a:solidFill>
                </a:rPr>
                <a:t>IN</a:t>
              </a:r>
            </a:p>
          </p:txBody>
        </p:sp>
        <p:sp>
          <p:nvSpPr>
            <p:cNvPr id="321" name="Shape 321"/>
            <p:cNvSpPr/>
            <p:nvPr/>
          </p:nvSpPr>
          <p:spPr>
            <a:xfrm rot="16200000">
              <a:off x="3348870" y="2866301"/>
              <a:ext cx="274474" cy="236615"/>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sp>
          <p:nvSpPr>
            <p:cNvPr id="322" name="Shape 322"/>
            <p:cNvSpPr/>
            <p:nvPr/>
          </p:nvSpPr>
          <p:spPr>
            <a:xfrm rot="5400000">
              <a:off x="3112257" y="2866301"/>
              <a:ext cx="274473" cy="236615"/>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sp>
          <p:nvSpPr>
            <p:cNvPr id="323" name="Shape 323"/>
            <p:cNvSpPr/>
            <p:nvPr/>
          </p:nvSpPr>
          <p:spPr>
            <a:xfrm rot="16200000">
              <a:off x="10353377" y="2866301"/>
              <a:ext cx="274473" cy="236616"/>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sp>
          <p:nvSpPr>
            <p:cNvPr id="324" name="Shape 324"/>
            <p:cNvSpPr/>
            <p:nvPr/>
          </p:nvSpPr>
          <p:spPr>
            <a:xfrm rot="5400000">
              <a:off x="10116763" y="2866301"/>
              <a:ext cx="274473" cy="236615"/>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sp>
          <p:nvSpPr>
            <p:cNvPr id="325" name="Shape 325"/>
            <p:cNvSpPr/>
            <p:nvPr/>
          </p:nvSpPr>
          <p:spPr>
            <a:xfrm flipH="1">
              <a:off x="3828140" y="2080625"/>
              <a:ext cx="764391" cy="903984"/>
            </a:xfrm>
            <a:prstGeom prst="line">
              <a:avLst/>
            </a:prstGeom>
            <a:noFill/>
            <a:ln w="25400" cap="flat">
              <a:solidFill>
                <a:srgbClr val="0055A0"/>
              </a:solidFill>
              <a:prstDash val="solid"/>
              <a:bevel/>
            </a:ln>
            <a:effectLst>
              <a:outerShdw blurRad="38100" dist="20000" dir="5400000" rotWithShape="0">
                <a:srgbClr val="000000">
                  <a:alpha val="38000"/>
                </a:srgbClr>
              </a:outerShdw>
            </a:effectLst>
          </p:spPr>
          <p:txBody>
            <a:bodyPr wrap="square" lIns="0" tIns="0" rIns="0" bIns="0" numCol="1" anchor="ctr">
              <a:noAutofit/>
            </a:bodyPr>
            <a:lstStyle/>
            <a:p>
              <a:pPr lvl="0">
                <a:defRPr sz="3600"/>
              </a:pPr>
              <a:endParaRPr/>
            </a:p>
          </p:txBody>
        </p:sp>
        <p:sp>
          <p:nvSpPr>
            <p:cNvPr id="326" name="Shape 326"/>
            <p:cNvSpPr/>
            <p:nvPr/>
          </p:nvSpPr>
          <p:spPr>
            <a:xfrm>
              <a:off x="8864513" y="2067449"/>
              <a:ext cx="987211" cy="917160"/>
            </a:xfrm>
            <a:prstGeom prst="line">
              <a:avLst/>
            </a:prstGeom>
            <a:noFill/>
            <a:ln w="25400" cap="flat">
              <a:solidFill>
                <a:srgbClr val="0055A0"/>
              </a:solidFill>
              <a:prstDash val="solid"/>
              <a:bevel/>
            </a:ln>
            <a:effectLst>
              <a:outerShdw blurRad="38100" dist="20000" dir="5400000" rotWithShape="0">
                <a:srgbClr val="000000">
                  <a:alpha val="38000"/>
                </a:srgbClr>
              </a:outerShdw>
            </a:effectLst>
          </p:spPr>
          <p:txBody>
            <a:bodyPr wrap="square" lIns="0" tIns="0" rIns="0" bIns="0" numCol="1" anchor="ctr">
              <a:noAutofit/>
            </a:bodyPr>
            <a:lstStyle/>
            <a:p>
              <a:pPr lvl="0">
                <a:defRPr sz="3600"/>
              </a:pPr>
              <a:endParaRPr/>
            </a:p>
          </p:txBody>
        </p:sp>
        <p:sp>
          <p:nvSpPr>
            <p:cNvPr id="369" name="Shape 369"/>
            <p:cNvSpPr/>
            <p:nvPr/>
          </p:nvSpPr>
          <p:spPr>
            <a:xfrm>
              <a:off x="4587856" y="2060026"/>
              <a:ext cx="4275322" cy="74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noFill/>
            <a:ln w="25400" cap="flat">
              <a:solidFill>
                <a:srgbClr val="0055A0"/>
              </a:solidFill>
              <a:prstDash val="solid"/>
              <a:bevel/>
            </a:ln>
            <a:effectLst>
              <a:outerShdw blurRad="38100" dist="20000" dir="5400000" rotWithShape="0">
                <a:srgbClr val="000000">
                  <a:alpha val="38000"/>
                </a:srgbClr>
              </a:outerShdw>
            </a:effectLst>
          </p:spPr>
          <p:txBody>
            <a:bodyPr/>
            <a:lstStyle/>
            <a:p>
              <a:pPr lvl="0"/>
              <a:endParaRPr/>
            </a:p>
          </p:txBody>
        </p:sp>
        <p:sp>
          <p:nvSpPr>
            <p:cNvPr id="328" name="Shape 328"/>
            <p:cNvSpPr/>
            <p:nvPr/>
          </p:nvSpPr>
          <p:spPr>
            <a:xfrm>
              <a:off x="6200147" y="1906406"/>
              <a:ext cx="1057805" cy="274474"/>
            </a:xfrm>
            <a:prstGeom prst="rect">
              <a:avLst/>
            </a:prstGeom>
            <a:solidFill>
              <a:srgbClr val="4D4D4D"/>
            </a:solidFill>
            <a:ln w="25400" cap="flat">
              <a:solidFill>
                <a:srgbClr val="383838"/>
              </a:solidFill>
              <a:prstDash val="solid"/>
              <a:bevel/>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400" b="1">
                  <a:solidFill>
                    <a:srgbClr val="FFFFFF"/>
                  </a:solidFill>
                  <a:latin typeface="Arial"/>
                  <a:ea typeface="Arial"/>
                  <a:cs typeface="Arial"/>
                  <a:sym typeface="Arial"/>
                </a:defRPr>
              </a:lvl1pPr>
            </a:lstStyle>
            <a:p>
              <a:pPr lvl="0">
                <a:defRPr sz="1800" b="0">
                  <a:solidFill>
                    <a:srgbClr val="000000"/>
                  </a:solidFill>
                </a:defRPr>
              </a:pPr>
              <a:r>
                <a:rPr sz="1400" b="1">
                  <a:solidFill>
                    <a:srgbClr val="FFFFFF"/>
                  </a:solidFill>
                </a:rPr>
                <a:t>CRAB</a:t>
              </a:r>
            </a:p>
          </p:txBody>
        </p:sp>
        <p:sp>
          <p:nvSpPr>
            <p:cNvPr id="329" name="Shape 329"/>
            <p:cNvSpPr/>
            <p:nvPr/>
          </p:nvSpPr>
          <p:spPr>
            <a:xfrm>
              <a:off x="6343448" y="1293991"/>
              <a:ext cx="771203" cy="4609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800">
                  <a:solidFill>
                    <a:srgbClr val="0055A0"/>
                  </a:solidFill>
                  <a:latin typeface="Arial Bold"/>
                  <a:ea typeface="Arial Bold"/>
                  <a:cs typeface="Arial Bold"/>
                  <a:sym typeface="Arial Bold"/>
                </a:defRPr>
              </a:lvl1pPr>
            </a:lstStyle>
            <a:p>
              <a:pPr lvl="0">
                <a:defRPr>
                  <a:solidFill>
                    <a:srgbClr val="000000"/>
                  </a:solidFill>
                </a:defRPr>
              </a:pPr>
              <a:r>
                <a:rPr>
                  <a:solidFill>
                    <a:srgbClr val="0055A0"/>
                  </a:solidFill>
                </a:rPr>
                <a:t>OUT</a:t>
              </a:r>
            </a:p>
          </p:txBody>
        </p:sp>
        <p:sp>
          <p:nvSpPr>
            <p:cNvPr id="330" name="Shape 330"/>
            <p:cNvSpPr/>
            <p:nvPr/>
          </p:nvSpPr>
          <p:spPr>
            <a:xfrm>
              <a:off x="2278113" y="3173920"/>
              <a:ext cx="2178208" cy="581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lvl="0" defTabSz="914400">
                <a:defRPr sz="1800"/>
              </a:pPr>
              <a:r>
                <a:rPr sz="1400">
                  <a:solidFill>
                    <a:srgbClr val="0055A0"/>
                  </a:solidFill>
                  <a:latin typeface="Arial Bold"/>
                  <a:ea typeface="Arial Bold"/>
                  <a:cs typeface="Arial Bold"/>
                  <a:sym typeface="Arial Bold"/>
                </a:rPr>
                <a:t>V1</a:t>
              </a:r>
            </a:p>
            <a:p>
              <a:pPr lvl="0" defTabSz="914400">
                <a:defRPr sz="1800"/>
              </a:pPr>
              <a:r>
                <a:rPr sz="1100">
                  <a:solidFill>
                    <a:srgbClr val="0055A0"/>
                  </a:solidFill>
                  <a:latin typeface="Arial Bold"/>
                  <a:ea typeface="Arial Bold"/>
                  <a:cs typeface="Arial Bold"/>
                  <a:sym typeface="Arial Bold"/>
                </a:rPr>
                <a:t>DCUM 41731</a:t>
              </a:r>
            </a:p>
          </p:txBody>
        </p:sp>
        <p:sp>
          <p:nvSpPr>
            <p:cNvPr id="331" name="Shape 331"/>
            <p:cNvSpPr/>
            <p:nvPr/>
          </p:nvSpPr>
          <p:spPr>
            <a:xfrm>
              <a:off x="9395299" y="3214378"/>
              <a:ext cx="1989169" cy="5816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lvl="0" defTabSz="914400">
                <a:defRPr sz="1800"/>
              </a:pPr>
              <a:r>
                <a:rPr sz="1400">
                  <a:solidFill>
                    <a:srgbClr val="0055A0"/>
                  </a:solidFill>
                  <a:latin typeface="Arial Bold"/>
                  <a:ea typeface="Arial Bold"/>
                  <a:cs typeface="Arial Bold"/>
                  <a:sym typeface="Arial Bold"/>
                </a:rPr>
                <a:t>V4</a:t>
              </a:r>
            </a:p>
            <a:p>
              <a:pPr lvl="0" defTabSz="914400">
                <a:defRPr sz="1800"/>
              </a:pPr>
              <a:r>
                <a:rPr sz="1100">
                  <a:solidFill>
                    <a:srgbClr val="0055A0"/>
                  </a:solidFill>
                  <a:latin typeface="Arial Bold"/>
                  <a:ea typeface="Arial Bold"/>
                  <a:cs typeface="Arial Bold"/>
                  <a:sym typeface="Arial Bold"/>
                </a:rPr>
                <a:t>DCUM 41757</a:t>
              </a:r>
            </a:p>
          </p:txBody>
        </p:sp>
        <p:sp>
          <p:nvSpPr>
            <p:cNvPr id="332" name="Shape 332"/>
            <p:cNvSpPr/>
            <p:nvPr/>
          </p:nvSpPr>
          <p:spPr>
            <a:xfrm>
              <a:off x="4829143" y="2984608"/>
              <a:ext cx="3" cy="432061"/>
            </a:xfrm>
            <a:prstGeom prst="line">
              <a:avLst/>
            </a:prstGeom>
            <a:noFill/>
            <a:ln w="25400" cap="flat">
              <a:solidFill>
                <a:srgbClr val="0055A0"/>
              </a:solidFill>
              <a:prstDash val="solid"/>
              <a:bevel/>
            </a:ln>
            <a:effectLst>
              <a:outerShdw blurRad="38100" dist="20000" dir="5400000" rotWithShape="0">
                <a:srgbClr val="000000">
                  <a:alpha val="38000"/>
                </a:srgbClr>
              </a:outerShdw>
            </a:effectLst>
          </p:spPr>
          <p:txBody>
            <a:bodyPr wrap="square" lIns="0" tIns="0" rIns="0" bIns="0" numCol="1" anchor="ctr">
              <a:noAutofit/>
            </a:bodyPr>
            <a:lstStyle/>
            <a:p>
              <a:pPr lvl="0">
                <a:defRPr sz="3600"/>
              </a:pPr>
              <a:endParaRPr/>
            </a:p>
          </p:txBody>
        </p:sp>
        <p:sp>
          <p:nvSpPr>
            <p:cNvPr id="333" name="Shape 333"/>
            <p:cNvSpPr/>
            <p:nvPr/>
          </p:nvSpPr>
          <p:spPr>
            <a:xfrm>
              <a:off x="4257799" y="3426783"/>
              <a:ext cx="1155436" cy="347916"/>
            </a:xfrm>
            <a:prstGeom prst="rect">
              <a:avLst/>
            </a:prstGeom>
            <a:solidFill>
              <a:srgbClr val="FFFFFF"/>
            </a:solidFill>
            <a:ln w="25400" cap="flat">
              <a:solidFill>
                <a:srgbClr val="0055A0"/>
              </a:solidFill>
              <a:prstDash val="solid"/>
              <a:bevel/>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100">
                  <a:solidFill>
                    <a:srgbClr val="0055A0"/>
                  </a:solidFill>
                  <a:latin typeface="Arial Bold"/>
                  <a:ea typeface="Arial Bold"/>
                  <a:cs typeface="Arial Bold"/>
                  <a:sym typeface="Arial Bold"/>
                </a:defRPr>
              </a:lvl1pPr>
            </a:lstStyle>
            <a:p>
              <a:pPr lvl="0">
                <a:defRPr sz="1800">
                  <a:solidFill>
                    <a:srgbClr val="000000"/>
                  </a:solidFill>
                </a:defRPr>
              </a:pPr>
              <a:r>
                <a:rPr sz="1100">
                  <a:solidFill>
                    <a:srgbClr val="0055A0"/>
                  </a:solidFill>
                </a:rPr>
                <a:t>Vacuum gauge</a:t>
              </a:r>
            </a:p>
          </p:txBody>
        </p:sp>
        <p:sp>
          <p:nvSpPr>
            <p:cNvPr id="334" name="Shape 334"/>
            <p:cNvSpPr/>
            <p:nvPr/>
          </p:nvSpPr>
          <p:spPr>
            <a:xfrm>
              <a:off x="8639141" y="2974369"/>
              <a:ext cx="2" cy="432061"/>
            </a:xfrm>
            <a:prstGeom prst="line">
              <a:avLst/>
            </a:prstGeom>
            <a:noFill/>
            <a:ln w="25400" cap="flat">
              <a:solidFill>
                <a:srgbClr val="0055A0"/>
              </a:solidFill>
              <a:prstDash val="solid"/>
              <a:bevel/>
            </a:ln>
            <a:effectLst>
              <a:outerShdw blurRad="38100" dist="20000" dir="5400000" rotWithShape="0">
                <a:srgbClr val="000000">
                  <a:alpha val="38000"/>
                </a:srgbClr>
              </a:outerShdw>
            </a:effectLst>
          </p:spPr>
          <p:txBody>
            <a:bodyPr wrap="square" lIns="0" tIns="0" rIns="0" bIns="0" numCol="1" anchor="ctr">
              <a:noAutofit/>
            </a:bodyPr>
            <a:lstStyle/>
            <a:p>
              <a:pPr lvl="0">
                <a:defRPr sz="3600"/>
              </a:pPr>
              <a:endParaRPr/>
            </a:p>
          </p:txBody>
        </p:sp>
        <p:sp>
          <p:nvSpPr>
            <p:cNvPr id="335" name="Shape 335"/>
            <p:cNvSpPr/>
            <p:nvPr/>
          </p:nvSpPr>
          <p:spPr>
            <a:xfrm>
              <a:off x="5823797" y="3587385"/>
              <a:ext cx="1820693" cy="494343"/>
            </a:xfrm>
            <a:prstGeom prst="rect">
              <a:avLst/>
            </a:prstGeom>
            <a:solidFill>
              <a:srgbClr val="FFFFFF"/>
            </a:solidFill>
            <a:ln w="25400" cap="flat">
              <a:solidFill>
                <a:srgbClr val="969696"/>
              </a:solidFill>
              <a:prstDash val="solid"/>
              <a:bevel/>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800">
                  <a:solidFill>
                    <a:srgbClr val="0055A0"/>
                  </a:solidFill>
                  <a:latin typeface="Arial"/>
                  <a:ea typeface="Arial"/>
                  <a:cs typeface="Arial"/>
                  <a:sym typeface="Arial"/>
                </a:defRPr>
              </a:lvl1pPr>
            </a:lstStyle>
            <a:p>
              <a:pPr lvl="0">
                <a:defRPr>
                  <a:solidFill>
                    <a:srgbClr val="000000"/>
                  </a:solidFill>
                </a:defRPr>
              </a:pPr>
              <a:r>
                <a:rPr>
                  <a:solidFill>
                    <a:srgbClr val="0055A0"/>
                  </a:solidFill>
                </a:rPr>
                <a:t>Sector 430</a:t>
              </a:r>
            </a:p>
          </p:txBody>
        </p:sp>
        <p:sp>
          <p:nvSpPr>
            <p:cNvPr id="336" name="Shape 336"/>
            <p:cNvSpPr/>
            <p:nvPr/>
          </p:nvSpPr>
          <p:spPr>
            <a:xfrm>
              <a:off x="5849004" y="749339"/>
              <a:ext cx="1760090" cy="494343"/>
            </a:xfrm>
            <a:prstGeom prst="rect">
              <a:avLst/>
            </a:prstGeom>
            <a:solidFill>
              <a:srgbClr val="FFFFFF"/>
            </a:solidFill>
            <a:ln w="25400" cap="flat">
              <a:solidFill>
                <a:srgbClr val="969696"/>
              </a:solidFill>
              <a:prstDash val="solid"/>
              <a:bevel/>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800">
                  <a:solidFill>
                    <a:srgbClr val="FF0000"/>
                  </a:solidFill>
                  <a:latin typeface="Arial"/>
                  <a:ea typeface="Arial"/>
                  <a:cs typeface="Arial"/>
                  <a:sym typeface="Arial"/>
                </a:defRPr>
              </a:lvl1pPr>
            </a:lstStyle>
            <a:p>
              <a:pPr lvl="0">
                <a:defRPr>
                  <a:solidFill>
                    <a:srgbClr val="000000"/>
                  </a:solidFill>
                </a:defRPr>
              </a:pPr>
              <a:r>
                <a:rPr>
                  <a:solidFill>
                    <a:srgbClr val="FF0000"/>
                  </a:solidFill>
                </a:rPr>
                <a:t>Sector 431</a:t>
              </a:r>
            </a:p>
          </p:txBody>
        </p:sp>
        <p:sp>
          <p:nvSpPr>
            <p:cNvPr id="337" name="Shape 337"/>
            <p:cNvSpPr/>
            <p:nvPr/>
          </p:nvSpPr>
          <p:spPr>
            <a:xfrm>
              <a:off x="1632211" y="2974369"/>
              <a:ext cx="1131980" cy="10238"/>
            </a:xfrm>
            <a:prstGeom prst="line">
              <a:avLst/>
            </a:prstGeom>
            <a:noFill/>
            <a:ln w="38100" cap="flat">
              <a:solidFill>
                <a:srgbClr val="FF0000"/>
              </a:solidFill>
              <a:prstDash val="solid"/>
              <a:bevel/>
              <a:tailEnd type="triangle" w="med" len="med"/>
            </a:ln>
            <a:effectLst>
              <a:outerShdw blurRad="38100" dist="23000" dir="5400000" rotWithShape="0">
                <a:srgbClr val="000000">
                  <a:alpha val="35000"/>
                </a:srgbClr>
              </a:outerShdw>
            </a:effectLst>
          </p:spPr>
          <p:txBody>
            <a:bodyPr wrap="square" lIns="0" tIns="0" rIns="0" bIns="0" numCol="1" anchor="ctr">
              <a:noAutofit/>
            </a:bodyPr>
            <a:lstStyle/>
            <a:p>
              <a:pPr lvl="0">
                <a:defRPr sz="3600"/>
              </a:pPr>
              <a:endParaRPr/>
            </a:p>
          </p:txBody>
        </p:sp>
        <p:sp>
          <p:nvSpPr>
            <p:cNvPr id="338" name="Shape 338"/>
            <p:cNvSpPr/>
            <p:nvPr/>
          </p:nvSpPr>
          <p:spPr>
            <a:xfrm>
              <a:off x="1163843" y="2327103"/>
              <a:ext cx="1903132" cy="392187"/>
            </a:xfrm>
            <a:prstGeom prst="rect">
              <a:avLst/>
            </a:prstGeom>
            <a:gradFill flip="none" rotWithShape="1">
              <a:gsLst>
                <a:gs pos="0">
                  <a:srgbClr val="393939"/>
                </a:gs>
                <a:gs pos="80000">
                  <a:srgbClr val="4B4B4B"/>
                </a:gs>
                <a:gs pos="100000">
                  <a:srgbClr val="4B4B4B"/>
                </a:gs>
              </a:gsLst>
              <a:lin ang="16200000" scaled="0"/>
            </a:gradFill>
            <a:ln w="9525" cap="flat">
              <a:solidFill>
                <a:srgbClr val="4B4B4B"/>
              </a:solidFill>
              <a:prstDash val="solid"/>
              <a:bevel/>
            </a:ln>
            <a:effectLst>
              <a:outerShdw blurRad="38100" dist="23000" dir="5400000" rotWithShape="0">
                <a:srgbClr val="000000">
                  <a:alpha val="35000"/>
                </a:srgbClr>
              </a:outerShdw>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400" b="1">
                  <a:solidFill>
                    <a:srgbClr val="FFFFFF"/>
                  </a:solidFill>
                  <a:latin typeface="Arial"/>
                  <a:ea typeface="Arial"/>
                  <a:cs typeface="Arial"/>
                  <a:sym typeface="Arial"/>
                </a:defRPr>
              </a:lvl1pPr>
            </a:lstStyle>
            <a:p>
              <a:pPr lvl="0">
                <a:defRPr sz="1800" b="0">
                  <a:solidFill>
                    <a:srgbClr val="000000"/>
                  </a:solidFill>
                </a:defRPr>
              </a:pPr>
              <a:r>
                <a:rPr sz="1400" b="1">
                  <a:solidFill>
                    <a:srgbClr val="FFFFFF"/>
                  </a:solidFill>
                </a:rPr>
                <a:t>Circulating beam</a:t>
              </a:r>
            </a:p>
          </p:txBody>
        </p:sp>
        <p:sp>
          <p:nvSpPr>
            <p:cNvPr id="339" name="Shape 339"/>
            <p:cNvSpPr/>
            <p:nvPr/>
          </p:nvSpPr>
          <p:spPr>
            <a:xfrm>
              <a:off x="8115356" y="1644104"/>
              <a:ext cx="2" cy="432061"/>
            </a:xfrm>
            <a:prstGeom prst="line">
              <a:avLst/>
            </a:prstGeom>
            <a:noFill/>
            <a:ln w="25400" cap="flat">
              <a:solidFill>
                <a:srgbClr val="0055A0"/>
              </a:solidFill>
              <a:prstDash val="solid"/>
              <a:bevel/>
            </a:ln>
            <a:effectLst>
              <a:outerShdw blurRad="38100" dist="20000" dir="5400000" rotWithShape="0">
                <a:srgbClr val="000000">
                  <a:alpha val="38000"/>
                </a:srgbClr>
              </a:outerShdw>
            </a:effectLst>
          </p:spPr>
          <p:txBody>
            <a:bodyPr wrap="square" lIns="0" tIns="0" rIns="0" bIns="0" numCol="1" anchor="ctr">
              <a:noAutofit/>
            </a:bodyPr>
            <a:lstStyle/>
            <a:p>
              <a:pPr lvl="0">
                <a:defRPr sz="3600"/>
              </a:pPr>
              <a:endParaRPr/>
            </a:p>
          </p:txBody>
        </p:sp>
        <p:sp>
          <p:nvSpPr>
            <p:cNvPr id="340" name="Shape 340"/>
            <p:cNvSpPr/>
            <p:nvPr/>
          </p:nvSpPr>
          <p:spPr>
            <a:xfrm>
              <a:off x="8061424" y="3426783"/>
              <a:ext cx="1155436" cy="347916"/>
            </a:xfrm>
            <a:prstGeom prst="rect">
              <a:avLst/>
            </a:prstGeom>
            <a:solidFill>
              <a:srgbClr val="FFFFFF"/>
            </a:solidFill>
            <a:ln w="25400" cap="flat">
              <a:solidFill>
                <a:srgbClr val="0055A0"/>
              </a:solidFill>
              <a:prstDash val="solid"/>
              <a:bevel/>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100">
                  <a:solidFill>
                    <a:srgbClr val="0055A0"/>
                  </a:solidFill>
                  <a:latin typeface="Arial Bold"/>
                  <a:ea typeface="Arial Bold"/>
                  <a:cs typeface="Arial Bold"/>
                  <a:sym typeface="Arial Bold"/>
                </a:defRPr>
              </a:lvl1pPr>
            </a:lstStyle>
            <a:p>
              <a:pPr lvl="0">
                <a:defRPr sz="1800">
                  <a:solidFill>
                    <a:srgbClr val="000000"/>
                  </a:solidFill>
                </a:defRPr>
              </a:pPr>
              <a:r>
                <a:rPr sz="1100">
                  <a:solidFill>
                    <a:srgbClr val="0055A0"/>
                  </a:solidFill>
                </a:rPr>
                <a:t>Vacuum gauge</a:t>
              </a:r>
            </a:p>
          </p:txBody>
        </p:sp>
        <p:grpSp>
          <p:nvGrpSpPr>
            <p:cNvPr id="343" name="Group 343"/>
            <p:cNvGrpSpPr/>
            <p:nvPr/>
          </p:nvGrpSpPr>
          <p:grpSpPr>
            <a:xfrm>
              <a:off x="5949078" y="1930269"/>
              <a:ext cx="473229" cy="274473"/>
              <a:chOff x="78871" y="21230"/>
              <a:chExt cx="473228" cy="274472"/>
            </a:xfrm>
          </p:grpSpPr>
          <p:sp>
            <p:nvSpPr>
              <p:cNvPr id="341" name="Shape 341"/>
              <p:cNvSpPr/>
              <p:nvPr/>
            </p:nvSpPr>
            <p:spPr>
              <a:xfrm rot="16200000">
                <a:off x="296556" y="40159"/>
                <a:ext cx="274473" cy="236615"/>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sp>
            <p:nvSpPr>
              <p:cNvPr id="342" name="Shape 342"/>
              <p:cNvSpPr/>
              <p:nvPr/>
            </p:nvSpPr>
            <p:spPr>
              <a:xfrm rot="5400000">
                <a:off x="59942" y="40159"/>
                <a:ext cx="274473" cy="236615"/>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grpSp>
        <p:grpSp>
          <p:nvGrpSpPr>
            <p:cNvPr id="346" name="Group 346"/>
            <p:cNvGrpSpPr/>
            <p:nvPr/>
          </p:nvGrpSpPr>
          <p:grpSpPr>
            <a:xfrm>
              <a:off x="7046128" y="1930269"/>
              <a:ext cx="473230" cy="274473"/>
              <a:chOff x="78871" y="21230"/>
              <a:chExt cx="473228" cy="274472"/>
            </a:xfrm>
          </p:grpSpPr>
          <p:sp>
            <p:nvSpPr>
              <p:cNvPr id="344" name="Shape 344"/>
              <p:cNvSpPr/>
              <p:nvPr/>
            </p:nvSpPr>
            <p:spPr>
              <a:xfrm rot="16200000">
                <a:off x="296556" y="40159"/>
                <a:ext cx="274473" cy="236616"/>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sp>
            <p:nvSpPr>
              <p:cNvPr id="345" name="Shape 345"/>
              <p:cNvSpPr/>
              <p:nvPr/>
            </p:nvSpPr>
            <p:spPr>
              <a:xfrm rot="5400000">
                <a:off x="59942" y="40159"/>
                <a:ext cx="274473" cy="236615"/>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grpSp>
        <p:sp>
          <p:nvSpPr>
            <p:cNvPr id="347" name="Shape 347"/>
            <p:cNvSpPr/>
            <p:nvPr/>
          </p:nvSpPr>
          <p:spPr>
            <a:xfrm>
              <a:off x="8171871" y="1946969"/>
              <a:ext cx="630972" cy="232946"/>
            </a:xfrm>
            <a:prstGeom prst="rect">
              <a:avLst/>
            </a:prstGeom>
            <a:solidFill>
              <a:srgbClr val="325D6B"/>
            </a:solidFill>
            <a:ln w="12700" cap="flat">
              <a:noFill/>
              <a:miter lim="400000"/>
            </a:ln>
            <a:effectLst/>
          </p:spPr>
          <p:txBody>
            <a:bodyPr wrap="square" lIns="50800" tIns="50800" rIns="50800" bIns="50800" numCol="1" anchor="ctr">
              <a:noAutofit/>
            </a:bodyPr>
            <a:lstStyle/>
            <a:p>
              <a:pPr lvl="0">
                <a:defRPr sz="3600"/>
              </a:pPr>
              <a:endParaRPr/>
            </a:p>
          </p:txBody>
        </p:sp>
        <p:sp>
          <p:nvSpPr>
            <p:cNvPr id="348" name="Shape 348"/>
            <p:cNvSpPr/>
            <p:nvPr/>
          </p:nvSpPr>
          <p:spPr>
            <a:xfrm>
              <a:off x="4676262" y="1946969"/>
              <a:ext cx="630972" cy="232946"/>
            </a:xfrm>
            <a:prstGeom prst="rect">
              <a:avLst/>
            </a:prstGeom>
            <a:solidFill>
              <a:srgbClr val="325D6B"/>
            </a:solidFill>
            <a:ln w="12700" cap="flat">
              <a:noFill/>
              <a:miter lim="400000"/>
            </a:ln>
            <a:effectLst/>
          </p:spPr>
          <p:txBody>
            <a:bodyPr wrap="square" lIns="50800" tIns="50800" rIns="50800" bIns="50800" numCol="1" anchor="ctr">
              <a:noAutofit/>
            </a:bodyPr>
            <a:lstStyle/>
            <a:p>
              <a:pPr lvl="0">
                <a:defRPr sz="3600"/>
              </a:pPr>
              <a:endParaRPr/>
            </a:p>
          </p:txBody>
        </p:sp>
        <p:sp>
          <p:nvSpPr>
            <p:cNvPr id="349" name="Shape 349"/>
            <p:cNvSpPr/>
            <p:nvPr/>
          </p:nvSpPr>
          <p:spPr>
            <a:xfrm>
              <a:off x="5355439" y="1631381"/>
              <a:ext cx="3" cy="432062"/>
            </a:xfrm>
            <a:prstGeom prst="line">
              <a:avLst/>
            </a:prstGeom>
            <a:noFill/>
            <a:ln w="25400" cap="flat">
              <a:solidFill>
                <a:srgbClr val="0055A0"/>
              </a:solidFill>
              <a:prstDash val="solid"/>
              <a:bevel/>
            </a:ln>
            <a:effectLst>
              <a:outerShdw blurRad="38100" dist="20000" dir="5400000" rotWithShape="0">
                <a:srgbClr val="000000">
                  <a:alpha val="38000"/>
                </a:srgbClr>
              </a:outerShdw>
            </a:effectLst>
          </p:spPr>
          <p:txBody>
            <a:bodyPr wrap="square" lIns="0" tIns="0" rIns="0" bIns="0" numCol="1" anchor="ctr">
              <a:noAutofit/>
            </a:bodyPr>
            <a:lstStyle/>
            <a:p>
              <a:pPr lvl="0">
                <a:defRPr sz="3600"/>
              </a:pPr>
              <a:endParaRPr/>
            </a:p>
          </p:txBody>
        </p:sp>
        <p:grpSp>
          <p:nvGrpSpPr>
            <p:cNvPr id="352" name="Group 352"/>
            <p:cNvGrpSpPr/>
            <p:nvPr/>
          </p:nvGrpSpPr>
          <p:grpSpPr>
            <a:xfrm>
              <a:off x="5400521" y="1930269"/>
              <a:ext cx="473229" cy="274473"/>
              <a:chOff x="78871" y="21230"/>
              <a:chExt cx="473228" cy="274472"/>
            </a:xfrm>
          </p:grpSpPr>
          <p:sp>
            <p:nvSpPr>
              <p:cNvPr id="350" name="Shape 350"/>
              <p:cNvSpPr/>
              <p:nvPr/>
            </p:nvSpPr>
            <p:spPr>
              <a:xfrm rot="16200000">
                <a:off x="296556" y="40159"/>
                <a:ext cx="274473" cy="236615"/>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sp>
            <p:nvSpPr>
              <p:cNvPr id="351" name="Shape 351"/>
              <p:cNvSpPr/>
              <p:nvPr/>
            </p:nvSpPr>
            <p:spPr>
              <a:xfrm rot="5400000">
                <a:off x="59942" y="40159"/>
                <a:ext cx="274473" cy="236615"/>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grpSp>
        <p:grpSp>
          <p:nvGrpSpPr>
            <p:cNvPr id="355" name="Group 355"/>
            <p:cNvGrpSpPr/>
            <p:nvPr/>
          </p:nvGrpSpPr>
          <p:grpSpPr>
            <a:xfrm>
              <a:off x="7579445" y="1922365"/>
              <a:ext cx="473229" cy="274474"/>
              <a:chOff x="78871" y="21230"/>
              <a:chExt cx="473228" cy="274472"/>
            </a:xfrm>
          </p:grpSpPr>
          <p:sp>
            <p:nvSpPr>
              <p:cNvPr id="353" name="Shape 353"/>
              <p:cNvSpPr/>
              <p:nvPr/>
            </p:nvSpPr>
            <p:spPr>
              <a:xfrm rot="16200000">
                <a:off x="296556" y="40159"/>
                <a:ext cx="274473" cy="236615"/>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sp>
            <p:nvSpPr>
              <p:cNvPr id="354" name="Shape 354"/>
              <p:cNvSpPr/>
              <p:nvPr/>
            </p:nvSpPr>
            <p:spPr>
              <a:xfrm rot="5400000">
                <a:off x="59942" y="40159"/>
                <a:ext cx="274473" cy="236615"/>
              </a:xfrm>
              <a:prstGeom prst="triangle">
                <a:avLst/>
              </a:prstGeom>
              <a:solidFill>
                <a:srgbClr val="FF2600"/>
              </a:solidFill>
              <a:ln w="25400" cap="flat">
                <a:solidFill>
                  <a:srgbClr val="003E75"/>
                </a:solidFill>
                <a:prstDash val="solid"/>
                <a:bevel/>
              </a:ln>
              <a:effectLst/>
            </p:spPr>
            <p:txBody>
              <a:bodyPr wrap="square" lIns="0" tIns="0" rIns="0" bIns="0" numCol="1" anchor="ctr">
                <a:noAutofit/>
              </a:bodyPr>
              <a:lstStyle/>
              <a:p>
                <a:pPr lvl="0" defTabSz="914400">
                  <a:defRPr sz="1800">
                    <a:solidFill>
                      <a:srgbClr val="FFFFFF"/>
                    </a:solidFill>
                    <a:latin typeface="Arial"/>
                    <a:ea typeface="Arial"/>
                    <a:cs typeface="Arial"/>
                    <a:sym typeface="Arial"/>
                  </a:defRPr>
                </a:pPr>
                <a:endParaRPr/>
              </a:p>
            </p:txBody>
          </p:sp>
        </p:grpSp>
        <p:sp>
          <p:nvSpPr>
            <p:cNvPr id="356" name="Shape 356"/>
            <p:cNvSpPr/>
            <p:nvPr/>
          </p:nvSpPr>
          <p:spPr>
            <a:xfrm>
              <a:off x="4761017" y="1389943"/>
              <a:ext cx="1155435" cy="347916"/>
            </a:xfrm>
            <a:prstGeom prst="rect">
              <a:avLst/>
            </a:prstGeom>
            <a:solidFill>
              <a:srgbClr val="FFFFFF"/>
            </a:solidFill>
            <a:ln w="25400" cap="flat">
              <a:solidFill>
                <a:srgbClr val="0055A0"/>
              </a:solidFill>
              <a:prstDash val="solid"/>
              <a:bevel/>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100">
                  <a:solidFill>
                    <a:srgbClr val="0055A0"/>
                  </a:solidFill>
                  <a:latin typeface="Arial Bold"/>
                  <a:ea typeface="Arial Bold"/>
                  <a:cs typeface="Arial Bold"/>
                  <a:sym typeface="Arial Bold"/>
                </a:defRPr>
              </a:lvl1pPr>
            </a:lstStyle>
            <a:p>
              <a:pPr lvl="0">
                <a:defRPr sz="1800">
                  <a:solidFill>
                    <a:srgbClr val="000000"/>
                  </a:solidFill>
                </a:defRPr>
              </a:pPr>
              <a:r>
                <a:rPr sz="1100">
                  <a:solidFill>
                    <a:srgbClr val="0055A0"/>
                  </a:solidFill>
                </a:rPr>
                <a:t>Vacuum gauge</a:t>
              </a:r>
            </a:p>
          </p:txBody>
        </p:sp>
        <p:sp>
          <p:nvSpPr>
            <p:cNvPr id="357" name="Shape 357"/>
            <p:cNvSpPr/>
            <p:nvPr/>
          </p:nvSpPr>
          <p:spPr>
            <a:xfrm>
              <a:off x="7551464" y="1389943"/>
              <a:ext cx="1155436" cy="347916"/>
            </a:xfrm>
            <a:prstGeom prst="rect">
              <a:avLst/>
            </a:prstGeom>
            <a:solidFill>
              <a:srgbClr val="FFFFFF"/>
            </a:solidFill>
            <a:ln w="25400" cap="flat">
              <a:solidFill>
                <a:srgbClr val="0055A0"/>
              </a:solidFill>
              <a:prstDash val="solid"/>
              <a:bevel/>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1100">
                  <a:solidFill>
                    <a:srgbClr val="0055A0"/>
                  </a:solidFill>
                  <a:latin typeface="Arial Bold"/>
                  <a:ea typeface="Arial Bold"/>
                  <a:cs typeface="Arial Bold"/>
                  <a:sym typeface="Arial Bold"/>
                </a:defRPr>
              </a:lvl1pPr>
            </a:lstStyle>
            <a:p>
              <a:pPr lvl="0">
                <a:defRPr sz="1800">
                  <a:solidFill>
                    <a:srgbClr val="000000"/>
                  </a:solidFill>
                </a:defRPr>
              </a:pPr>
              <a:r>
                <a:rPr sz="1100">
                  <a:solidFill>
                    <a:srgbClr val="0055A0"/>
                  </a:solidFill>
                </a:rPr>
                <a:t>Vacuum gauge</a:t>
              </a:r>
            </a:p>
          </p:txBody>
        </p:sp>
        <p:grpSp>
          <p:nvGrpSpPr>
            <p:cNvPr id="365" name="Group 365"/>
            <p:cNvGrpSpPr/>
            <p:nvPr/>
          </p:nvGrpSpPr>
          <p:grpSpPr>
            <a:xfrm>
              <a:off x="8130998" y="-1"/>
              <a:ext cx="4517771" cy="1252902"/>
              <a:chOff x="0" y="0"/>
              <a:chExt cx="4517770" cy="1252900"/>
            </a:xfrm>
          </p:grpSpPr>
          <p:sp>
            <p:nvSpPr>
              <p:cNvPr id="358" name="Shape 358"/>
              <p:cNvSpPr/>
              <p:nvPr/>
            </p:nvSpPr>
            <p:spPr>
              <a:xfrm>
                <a:off x="0" y="15768"/>
                <a:ext cx="4517771" cy="1237133"/>
              </a:xfrm>
              <a:prstGeom prst="roundRect">
                <a:avLst>
                  <a:gd name="adj" fmla="val 13638"/>
                </a:avLst>
              </a:prstGeom>
              <a:solidFill>
                <a:srgbClr val="CBCBCB"/>
              </a:solidFill>
              <a:ln w="25400" cap="flat">
                <a:solidFill>
                  <a:srgbClr val="000000"/>
                </a:solidFill>
                <a:prstDash val="solid"/>
                <a:miter lim="400000"/>
              </a:ln>
              <a:effectLst/>
            </p:spPr>
            <p:txBody>
              <a:bodyPr wrap="square" lIns="50800" tIns="50800" rIns="50800" bIns="50800" numCol="1" anchor="ctr">
                <a:noAutofit/>
              </a:bodyPr>
              <a:lstStyle/>
              <a:p>
                <a:pPr lvl="0">
                  <a:defRPr sz="3600"/>
                </a:pPr>
                <a:endParaRPr/>
              </a:p>
            </p:txBody>
          </p:sp>
          <p:grpSp>
            <p:nvGrpSpPr>
              <p:cNvPr id="364" name="Group 364"/>
              <p:cNvGrpSpPr/>
              <p:nvPr/>
            </p:nvGrpSpPr>
            <p:grpSpPr>
              <a:xfrm>
                <a:off x="170142" y="0"/>
                <a:ext cx="4177487" cy="1145075"/>
                <a:chOff x="0" y="0"/>
                <a:chExt cx="4177486" cy="1145074"/>
              </a:xfrm>
            </p:grpSpPr>
            <p:grpSp>
              <p:nvGrpSpPr>
                <p:cNvPr id="361" name="Group 361"/>
                <p:cNvGrpSpPr/>
                <p:nvPr/>
              </p:nvGrpSpPr>
              <p:grpSpPr>
                <a:xfrm>
                  <a:off x="492" y="736734"/>
                  <a:ext cx="3142093" cy="408341"/>
                  <a:chOff x="0" y="22006"/>
                  <a:chExt cx="3142092" cy="408340"/>
                </a:xfrm>
              </p:grpSpPr>
              <p:sp>
                <p:nvSpPr>
                  <p:cNvPr id="359" name="Shape 359"/>
                  <p:cNvSpPr/>
                  <p:nvPr/>
                </p:nvSpPr>
                <p:spPr>
                  <a:xfrm>
                    <a:off x="0" y="123021"/>
                    <a:ext cx="558825" cy="206310"/>
                  </a:xfrm>
                  <a:prstGeom prst="rect">
                    <a:avLst/>
                  </a:prstGeom>
                  <a:solidFill>
                    <a:srgbClr val="325D6B"/>
                  </a:solidFill>
                  <a:ln w="12700" cap="flat">
                    <a:noFill/>
                    <a:miter lim="400000"/>
                  </a:ln>
                  <a:effectLst/>
                </p:spPr>
                <p:txBody>
                  <a:bodyPr wrap="square" lIns="50800" tIns="50800" rIns="50800" bIns="50800" numCol="1" anchor="ctr">
                    <a:noAutofit/>
                  </a:bodyPr>
                  <a:lstStyle/>
                  <a:p>
                    <a:pPr lvl="0">
                      <a:defRPr sz="3600"/>
                    </a:pPr>
                    <a:endParaRPr/>
                  </a:p>
                </p:txBody>
              </p:sp>
              <p:sp>
                <p:nvSpPr>
                  <p:cNvPr id="360" name="Shape 360"/>
                  <p:cNvSpPr/>
                  <p:nvPr/>
                </p:nvSpPr>
                <p:spPr>
                  <a:xfrm>
                    <a:off x="746030" y="22006"/>
                    <a:ext cx="2396063" cy="408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sz="2100"/>
                    </a:lvl1pPr>
                  </a:lstStyle>
                  <a:p>
                    <a:pPr lvl="0">
                      <a:defRPr sz="1800"/>
                    </a:pPr>
                    <a:r>
                      <a:rPr sz="2100"/>
                      <a:t>Differential pumping</a:t>
                    </a:r>
                  </a:p>
                </p:txBody>
              </p:sp>
            </p:grpSp>
            <p:sp>
              <p:nvSpPr>
                <p:cNvPr id="362" name="Shape 362"/>
                <p:cNvSpPr/>
                <p:nvPr/>
              </p:nvSpPr>
              <p:spPr>
                <a:xfrm>
                  <a:off x="720255" y="0"/>
                  <a:ext cx="3457232" cy="7345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0" algn="l">
                    <a:defRPr sz="1800"/>
                  </a:pPr>
                  <a:r>
                    <a:rPr sz="2100"/>
                    <a:t>Isolated beam pipe zone </a:t>
                  </a:r>
                </a:p>
                <a:p>
                  <a:pPr lvl="0" algn="l">
                    <a:defRPr sz="1800"/>
                  </a:pPr>
                  <a:r>
                    <a:rPr sz="2100"/>
                    <a:t>NEG or cold trap or aCarbon</a:t>
                  </a:r>
                </a:p>
              </p:txBody>
            </p:sp>
            <p:sp>
              <p:nvSpPr>
                <p:cNvPr id="363" name="Shape 363"/>
                <p:cNvSpPr/>
                <p:nvPr/>
              </p:nvSpPr>
              <p:spPr>
                <a:xfrm>
                  <a:off x="0" y="264109"/>
                  <a:ext cx="558825" cy="206310"/>
                </a:xfrm>
                <a:prstGeom prst="rect">
                  <a:avLst/>
                </a:prstGeom>
                <a:solidFill>
                  <a:srgbClr val="FF7E79">
                    <a:alpha val="51000"/>
                  </a:srgbClr>
                </a:solidFill>
                <a:ln w="12700" cap="flat">
                  <a:noFill/>
                  <a:miter lim="400000"/>
                </a:ln>
                <a:effectLst/>
              </p:spPr>
              <p:txBody>
                <a:bodyPr wrap="square" lIns="0" tIns="0" rIns="0" bIns="0" numCol="1" anchor="ctr">
                  <a:noAutofit/>
                </a:bodyPr>
                <a:lstStyle/>
                <a:p>
                  <a:pPr lvl="0">
                    <a:defRPr sz="3600"/>
                  </a:pPr>
                  <a:endParaRPr/>
                </a:p>
              </p:txBody>
            </p:sp>
          </p:grpSp>
        </p:grpSp>
        <p:sp>
          <p:nvSpPr>
            <p:cNvPr id="366" name="Shape 366"/>
            <p:cNvSpPr/>
            <p:nvPr/>
          </p:nvSpPr>
          <p:spPr>
            <a:xfrm>
              <a:off x="0" y="321454"/>
              <a:ext cx="3937712" cy="7338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defRPr sz="1800"/>
              </a:pPr>
              <a:r>
                <a:rPr sz="4200"/>
                <a:t>What is foreseen</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pasted-image.png"/>
          <p:cNvPicPr/>
          <p:nvPr/>
        </p:nvPicPr>
        <p:blipFill>
          <a:blip r:embed="rId2">
            <a:extLst/>
          </a:blip>
          <a:stretch>
            <a:fillRect/>
          </a:stretch>
        </p:blipFill>
        <p:spPr>
          <a:xfrm>
            <a:off x="6661908" y="1649535"/>
            <a:ext cx="6233108" cy="3496774"/>
          </a:xfrm>
          <a:prstGeom prst="rect">
            <a:avLst/>
          </a:prstGeom>
          <a:ln w="12700">
            <a:miter lim="400000"/>
          </a:ln>
        </p:spPr>
      </p:pic>
      <p:sp>
        <p:nvSpPr>
          <p:cNvPr id="372" name="Shape 372"/>
          <p:cNvSpPr>
            <a:spLocks noGrp="1"/>
          </p:cNvSpPr>
          <p:nvPr>
            <p:ph type="title"/>
          </p:nvPr>
        </p:nvSpPr>
        <p:spPr>
          <a:prstGeom prst="rect">
            <a:avLst/>
          </a:prstGeom>
        </p:spPr>
        <p:txBody>
          <a:bodyPr/>
          <a:lstStyle/>
          <a:p>
            <a:pPr lvl="0">
              <a:defRPr sz="1800"/>
            </a:pPr>
            <a:r>
              <a:rPr sz="4200"/>
              <a:t>RF Power and Orbit Drifts</a:t>
            </a:r>
          </a:p>
        </p:txBody>
      </p:sp>
      <p:sp>
        <p:nvSpPr>
          <p:cNvPr id="373" name="Shape 373"/>
          <p:cNvSpPr>
            <a:spLocks noGrp="1"/>
          </p:cNvSpPr>
          <p:nvPr>
            <p:ph type="body" idx="1"/>
          </p:nvPr>
        </p:nvSpPr>
        <p:spPr>
          <a:prstGeom prst="rect">
            <a:avLst/>
          </a:prstGeom>
        </p:spPr>
        <p:txBody>
          <a:bodyPr/>
          <a:lstStyle/>
          <a:p>
            <a:pPr lvl="0">
              <a:defRPr sz="1800" b="0">
                <a:solidFill>
                  <a:srgbClr val="000000"/>
                </a:solidFill>
              </a:defRPr>
            </a:pPr>
            <a:r>
              <a:rPr sz="2600" b="1">
                <a:solidFill>
                  <a:srgbClr val="747474"/>
                </a:solidFill>
              </a:rPr>
              <a:t>Beam position in Cavity: </a:t>
            </a:r>
          </a:p>
        </p:txBody>
      </p:sp>
      <p:sp>
        <p:nvSpPr>
          <p:cNvPr id="374" name="Shape 37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16</a:t>
            </a:fld>
            <a:endParaRPr sz="1400"/>
          </a:p>
        </p:txBody>
      </p:sp>
      <p:pic>
        <p:nvPicPr>
          <p:cNvPr id="375" name="pasted-image.tif"/>
          <p:cNvPicPr/>
          <p:nvPr/>
        </p:nvPicPr>
        <p:blipFill>
          <a:blip r:embed="rId3">
            <a:extLst/>
          </a:blip>
          <a:stretch>
            <a:fillRect/>
          </a:stretch>
        </p:blipFill>
        <p:spPr>
          <a:xfrm>
            <a:off x="249920" y="2295204"/>
            <a:ext cx="6233107" cy="2205562"/>
          </a:xfrm>
          <a:prstGeom prst="rect">
            <a:avLst/>
          </a:prstGeom>
          <a:ln w="12700">
            <a:miter lim="400000"/>
          </a:ln>
        </p:spPr>
      </p:pic>
      <p:grpSp>
        <p:nvGrpSpPr>
          <p:cNvPr id="378" name="Group 378"/>
          <p:cNvGrpSpPr/>
          <p:nvPr/>
        </p:nvGrpSpPr>
        <p:grpSpPr>
          <a:xfrm>
            <a:off x="991199" y="4813701"/>
            <a:ext cx="11700552" cy="4625893"/>
            <a:chOff x="0" y="0"/>
            <a:chExt cx="11700550" cy="4625892"/>
          </a:xfrm>
        </p:grpSpPr>
        <p:pic>
          <p:nvPicPr>
            <p:cNvPr id="376" name="pasted-image.pdf"/>
            <p:cNvPicPr/>
            <p:nvPr/>
          </p:nvPicPr>
          <p:blipFill>
            <a:blip r:embed="rId4">
              <a:extLst/>
            </a:blip>
            <a:stretch>
              <a:fillRect/>
            </a:stretch>
          </p:blipFill>
          <p:spPr>
            <a:xfrm>
              <a:off x="0" y="45996"/>
              <a:ext cx="3403600" cy="4533901"/>
            </a:xfrm>
            <a:prstGeom prst="rect">
              <a:avLst/>
            </a:prstGeom>
            <a:ln w="12700" cap="flat">
              <a:noFill/>
              <a:miter lim="400000"/>
            </a:ln>
            <a:effectLst/>
          </p:spPr>
        </p:pic>
        <p:sp>
          <p:nvSpPr>
            <p:cNvPr id="377" name="Shape 377"/>
            <p:cNvSpPr/>
            <p:nvPr/>
          </p:nvSpPr>
          <p:spPr>
            <a:xfrm>
              <a:off x="3562684" y="0"/>
              <a:ext cx="8137867" cy="46258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marL="266700" lvl="0" indent="-266700" algn="l">
                <a:lnSpc>
                  <a:spcPct val="90000"/>
                </a:lnSpc>
                <a:spcBef>
                  <a:spcPts val="1200"/>
                </a:spcBef>
                <a:buSzPct val="100000"/>
                <a:buChar char="•"/>
                <a:defRPr sz="1800"/>
              </a:pPr>
              <a:r>
                <a:rPr sz="2600" b="1">
                  <a:solidFill>
                    <a:srgbClr val="747474"/>
                  </a:solidFill>
                  <a:latin typeface="+mj-lt"/>
                  <a:ea typeface="+mj-ea"/>
                  <a:cs typeface="+mj-cs"/>
                  <a:sym typeface="Helvetica Neue"/>
                </a:rPr>
                <a:t>Crab Tetrode</a:t>
              </a:r>
            </a:p>
            <a:p>
              <a:pPr marL="711200" lvl="1" indent="-266700" algn="l">
                <a:lnSpc>
                  <a:spcPct val="90000"/>
                </a:lnSpc>
                <a:spcBef>
                  <a:spcPts val="1200"/>
                </a:spcBef>
                <a:buSzPct val="100000"/>
                <a:buChar char="•"/>
                <a:defRPr sz="1800"/>
              </a:pPr>
              <a:r>
                <a:rPr sz="2600">
                  <a:solidFill>
                    <a:srgbClr val="0433FF"/>
                  </a:solidFill>
                  <a:latin typeface="+mj-lt"/>
                  <a:ea typeface="+mj-ea"/>
                  <a:cs typeface="+mj-cs"/>
                  <a:sym typeface="Helvetica Neue"/>
                </a:rPr>
                <a:t>Should provide 40 to 50 kW (to be tested)</a:t>
              </a:r>
            </a:p>
            <a:p>
              <a:pPr marL="266700" lvl="0" indent="-266700" algn="l">
                <a:lnSpc>
                  <a:spcPct val="90000"/>
                </a:lnSpc>
                <a:spcBef>
                  <a:spcPts val="1200"/>
                </a:spcBef>
                <a:buSzPct val="100000"/>
                <a:buChar char="•"/>
                <a:defRPr sz="1800"/>
              </a:pPr>
              <a:r>
                <a:rPr sz="2600" b="1">
                  <a:solidFill>
                    <a:srgbClr val="747474"/>
                  </a:solidFill>
                  <a:latin typeface="+mj-lt"/>
                  <a:ea typeface="+mj-ea"/>
                  <a:cs typeface="+mj-cs"/>
                  <a:sym typeface="Helvetica Neue"/>
                </a:rPr>
                <a:t>Power constraints =&gt; beam must stay centred</a:t>
              </a:r>
            </a:p>
            <a:p>
              <a:pPr marL="711200" lvl="1" indent="-266700" algn="l">
                <a:lnSpc>
                  <a:spcPct val="90000"/>
                </a:lnSpc>
                <a:spcBef>
                  <a:spcPts val="1200"/>
                </a:spcBef>
                <a:buSzPct val="100000"/>
                <a:buChar char="•"/>
                <a:defRPr sz="1800"/>
              </a:pPr>
              <a:r>
                <a:rPr sz="2600">
                  <a:solidFill>
                    <a:srgbClr val="0433FF"/>
                  </a:solidFill>
                  <a:latin typeface="+mj-lt"/>
                  <a:ea typeface="+mj-ea"/>
                  <a:cs typeface="+mj-cs"/>
                  <a:sym typeface="Helvetica Neue"/>
                </a:rPr>
                <a:t>SPS closed orbit drift in ramp up to 6mm </a:t>
              </a:r>
            </a:p>
            <a:p>
              <a:pPr marL="711200" lvl="1" indent="-266700" algn="l">
                <a:lnSpc>
                  <a:spcPct val="90000"/>
                </a:lnSpc>
                <a:spcBef>
                  <a:spcPts val="1200"/>
                </a:spcBef>
                <a:buSzPct val="100000"/>
                <a:buChar char="•"/>
                <a:defRPr sz="1800"/>
              </a:pPr>
              <a:r>
                <a:rPr sz="2600">
                  <a:solidFill>
                    <a:srgbClr val="0433FF"/>
                  </a:solidFill>
                  <a:latin typeface="+mj-lt"/>
                  <a:ea typeface="+mj-ea"/>
                  <a:cs typeface="+mj-cs"/>
                  <a:sym typeface="Helvetica Neue"/>
                </a:rPr>
                <a:t>Correctors at SPS Pt 4 in interlock chain </a:t>
              </a:r>
            </a:p>
            <a:p>
              <a:pPr marL="1155700" lvl="2" indent="-266700" algn="l">
                <a:lnSpc>
                  <a:spcPct val="90000"/>
                </a:lnSpc>
                <a:spcBef>
                  <a:spcPts val="1200"/>
                </a:spcBef>
                <a:buSzPct val="100000"/>
                <a:buChar char="•"/>
                <a:defRPr sz="1800"/>
              </a:pPr>
              <a:r>
                <a:rPr sz="2600">
                  <a:solidFill>
                    <a:srgbClr val="9437FF"/>
                  </a:solidFill>
                  <a:latin typeface="+mj-lt"/>
                  <a:ea typeface="+mj-ea"/>
                  <a:cs typeface="+mj-cs"/>
                  <a:sym typeface="Helvetica Neue"/>
                </a:rPr>
                <a:t>complicates orbit centering</a:t>
              </a:r>
            </a:p>
            <a:p>
              <a:pPr marL="711200" lvl="1" indent="-266700" algn="l">
                <a:lnSpc>
                  <a:spcPct val="90000"/>
                </a:lnSpc>
                <a:spcBef>
                  <a:spcPts val="1200"/>
                </a:spcBef>
                <a:buSzPct val="100000"/>
                <a:buChar char="•"/>
                <a:defRPr sz="1800"/>
              </a:pPr>
              <a:r>
                <a:rPr sz="2600">
                  <a:solidFill>
                    <a:srgbClr val="0433FF"/>
                  </a:solidFill>
                  <a:latin typeface="+mj-lt"/>
                  <a:ea typeface="+mj-ea"/>
                  <a:cs typeface="+mj-cs"/>
                  <a:sym typeface="Helvetica Neue"/>
                </a:rPr>
                <a:t>Slow orbit drift to be countered by support table adjustment, driven by LLRF </a:t>
              </a:r>
            </a:p>
            <a:p>
              <a:pPr marL="1155700" lvl="2" indent="-266700" algn="l">
                <a:lnSpc>
                  <a:spcPct val="90000"/>
                </a:lnSpc>
                <a:spcBef>
                  <a:spcPts val="1200"/>
                </a:spcBef>
                <a:buSzPct val="100000"/>
                <a:buChar char="•"/>
                <a:defRPr sz="1800"/>
              </a:pPr>
              <a:r>
                <a:rPr sz="2600" b="1">
                  <a:solidFill>
                    <a:srgbClr val="9437FF"/>
                  </a:solidFill>
                  <a:latin typeface="+mj-lt"/>
                  <a:ea typeface="+mj-ea"/>
                  <a:cs typeface="+mj-cs"/>
                  <a:sym typeface="Helvetica Neue"/>
                </a:rPr>
                <a:t>Support Table no longer simple</a:t>
              </a:r>
            </a:p>
          </p:txBody>
        </p:sp>
      </p:grpSp>
      <p:sp>
        <p:nvSpPr>
          <p:cNvPr id="379" name="Shape 379"/>
          <p:cNvSpPr/>
          <p:nvPr/>
        </p:nvSpPr>
        <p:spPr>
          <a:xfrm>
            <a:off x="7307612" y="1282560"/>
            <a:ext cx="5375466" cy="53541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900" b="1"/>
            </a:lvl1pPr>
          </a:lstStyle>
          <a:p>
            <a:pPr lvl="0">
              <a:defRPr sz="1800" b="0"/>
            </a:pPr>
            <a:r>
              <a:rPr sz="2900" b="1"/>
              <a:t>Tetrode Power vs Beam offset</a:t>
            </a:r>
          </a:p>
        </p:txBody>
      </p:sp>
      <p:pic>
        <p:nvPicPr>
          <p:cNvPr id="380" name="pasted-image.tif"/>
          <p:cNvPicPr/>
          <p:nvPr/>
        </p:nvPicPr>
        <p:blipFill>
          <a:blip r:embed="rId5">
            <a:extLst/>
          </a:blip>
          <a:stretch>
            <a:fillRect/>
          </a:stretch>
        </p:blipFill>
        <p:spPr>
          <a:xfrm>
            <a:off x="464431" y="3215047"/>
            <a:ext cx="5905501" cy="15240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p:cNvSpPr>
          <p:nvPr>
            <p:ph type="title"/>
          </p:nvPr>
        </p:nvSpPr>
        <p:spPr>
          <a:prstGeom prst="rect">
            <a:avLst/>
          </a:prstGeom>
        </p:spPr>
        <p:txBody>
          <a:bodyPr/>
          <a:lstStyle/>
          <a:p>
            <a:pPr lvl="0">
              <a:defRPr sz="1800"/>
            </a:pPr>
            <a:r>
              <a:rPr sz="4200"/>
              <a:t>SPS Validation Program: 5 Steps</a:t>
            </a:r>
          </a:p>
        </p:txBody>
      </p:sp>
      <p:sp>
        <p:nvSpPr>
          <p:cNvPr id="383" name="Shape 383"/>
          <p:cNvSpPr>
            <a:spLocks noGrp="1"/>
          </p:cNvSpPr>
          <p:nvPr>
            <p:ph type="body" idx="1"/>
          </p:nvPr>
        </p:nvSpPr>
        <p:spPr>
          <a:prstGeom prst="rect">
            <a:avLst/>
          </a:prstGeom>
        </p:spPr>
        <p:txBody>
          <a:bodyPr/>
          <a:lstStyle/>
          <a:p>
            <a:pPr marL="482600" lvl="0" indent="-482600">
              <a:buAutoNum type="arabicPeriod"/>
              <a:defRPr sz="1800" b="0">
                <a:solidFill>
                  <a:srgbClr val="000000"/>
                </a:solidFill>
              </a:defRPr>
            </a:pPr>
            <a:r>
              <a:rPr sz="2600" b="1" dirty="0">
                <a:solidFill>
                  <a:srgbClr val="747474"/>
                </a:solidFill>
              </a:rPr>
              <a:t>Cavity setup, conditioning, beam injection and initial cavity operation</a:t>
            </a:r>
          </a:p>
          <a:p>
            <a:pPr marL="482600" lvl="0" indent="-482600">
              <a:buAutoNum type="arabicPeriod"/>
              <a:defRPr sz="1800" b="0">
                <a:solidFill>
                  <a:srgbClr val="000000"/>
                </a:solidFill>
              </a:defRPr>
            </a:pPr>
            <a:r>
              <a:rPr sz="2600" b="1" dirty="0">
                <a:solidFill>
                  <a:srgbClr val="747474"/>
                </a:solidFill>
              </a:rPr>
              <a:t>Long Term Effects: Coasting Beam [120 -270 GeV].  Low Intensity</a:t>
            </a:r>
          </a:p>
          <a:p>
            <a:pPr marL="927100" lvl="1" indent="-482600">
              <a:buAutoNum type="arabicPeriod"/>
              <a:defRPr sz="1800">
                <a:solidFill>
                  <a:srgbClr val="000000"/>
                </a:solidFill>
              </a:defRPr>
            </a:pPr>
            <a:r>
              <a:rPr sz="2600" dirty="0">
                <a:solidFill>
                  <a:srgbClr val="0433FF"/>
                </a:solidFill>
              </a:rPr>
              <a:t>Single + multi-bunch + trains:  Emittance growth, Dispersion etc</a:t>
            </a:r>
          </a:p>
          <a:p>
            <a:pPr marL="482600" lvl="0" indent="-482600">
              <a:buAutoNum type="arabicPeriod"/>
              <a:defRPr sz="1800" b="0">
                <a:solidFill>
                  <a:srgbClr val="000000"/>
                </a:solidFill>
              </a:defRPr>
            </a:pPr>
            <a:r>
              <a:rPr sz="2600" b="1" dirty="0">
                <a:solidFill>
                  <a:srgbClr val="747474"/>
                </a:solidFill>
              </a:rPr>
              <a:t>Short Term Effects: Cycling Beam: [26-450 GeV]. Low intensity</a:t>
            </a:r>
          </a:p>
          <a:p>
            <a:pPr marL="927100" lvl="1" indent="-482600">
              <a:buAutoNum type="arabicPeriod"/>
              <a:defRPr sz="1800">
                <a:solidFill>
                  <a:srgbClr val="000000"/>
                </a:solidFill>
              </a:defRPr>
            </a:pPr>
            <a:r>
              <a:rPr sz="2600" dirty="0">
                <a:solidFill>
                  <a:srgbClr val="0433FF"/>
                </a:solidFill>
              </a:rPr>
              <a:t>Direct crabbing measurements: Head tail monitor</a:t>
            </a:r>
          </a:p>
          <a:p>
            <a:pPr marL="927100" lvl="1" indent="-482600">
              <a:buAutoNum type="arabicPeriod"/>
              <a:defRPr sz="1800">
                <a:solidFill>
                  <a:srgbClr val="000000"/>
                </a:solidFill>
              </a:defRPr>
            </a:pPr>
            <a:r>
              <a:rPr sz="2600" dirty="0">
                <a:solidFill>
                  <a:srgbClr val="0433FF"/>
                </a:solidFill>
              </a:rPr>
              <a:t>Global and Local Crabbing schemes</a:t>
            </a:r>
          </a:p>
          <a:p>
            <a:pPr marL="482600" lvl="0" indent="-482600">
              <a:buAutoNum type="arabicPeriod"/>
              <a:defRPr sz="1800" b="0">
                <a:solidFill>
                  <a:srgbClr val="000000"/>
                </a:solidFill>
              </a:defRPr>
            </a:pPr>
            <a:r>
              <a:rPr sz="2600" b="1" dirty="0">
                <a:solidFill>
                  <a:srgbClr val="747474"/>
                </a:solidFill>
              </a:rPr>
              <a:t>Machine Protection Issues and Quench studies</a:t>
            </a:r>
          </a:p>
          <a:p>
            <a:pPr marL="482600" lvl="0" indent="-482600">
              <a:buAutoNum type="arabicPeriod" startAt="5"/>
              <a:defRPr sz="1800" b="0">
                <a:solidFill>
                  <a:srgbClr val="000000"/>
                </a:solidFill>
              </a:defRPr>
            </a:pPr>
            <a:r>
              <a:rPr sz="2600" b="1" dirty="0">
                <a:solidFill>
                  <a:srgbClr val="747474"/>
                </a:solidFill>
              </a:rPr>
              <a:t>High Intensity Studies </a:t>
            </a:r>
          </a:p>
          <a:p>
            <a:pPr lvl="1">
              <a:defRPr sz="1800">
                <a:solidFill>
                  <a:srgbClr val="000000"/>
                </a:solidFill>
              </a:defRPr>
            </a:pPr>
            <a:r>
              <a:rPr sz="2600" dirty="0">
                <a:solidFill>
                  <a:srgbClr val="0433FF"/>
                </a:solidFill>
              </a:rPr>
              <a:t>Impedance Studies and Invisibility of detuned cavities</a:t>
            </a:r>
          </a:p>
          <a:p>
            <a:pPr lvl="1">
              <a:defRPr sz="1800">
                <a:solidFill>
                  <a:srgbClr val="000000"/>
                </a:solidFill>
              </a:defRPr>
            </a:pPr>
            <a:endParaRPr sz="2600" dirty="0">
              <a:solidFill>
                <a:srgbClr val="0433FF"/>
              </a:solidFill>
            </a:endParaRPr>
          </a:p>
          <a:p>
            <a:pPr marL="228600" lvl="0" indent="-228600">
              <a:defRPr sz="1800" b="0">
                <a:solidFill>
                  <a:srgbClr val="000000"/>
                </a:solidFill>
              </a:defRPr>
            </a:pPr>
            <a:r>
              <a:rPr sz="2600" b="1" dirty="0">
                <a:solidFill>
                  <a:srgbClr val="747474"/>
                </a:solidFill>
              </a:rPr>
              <a:t>Cavity operation with beam: Cryo limit of 8-12 hrs operation</a:t>
            </a:r>
          </a:p>
        </p:txBody>
      </p:sp>
      <p:sp>
        <p:nvSpPr>
          <p:cNvPr id="384" name="Shape 38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17</a:t>
            </a:fld>
            <a:endParaRPr sz="1400"/>
          </a:p>
        </p:txBody>
      </p:sp>
      <p:sp>
        <p:nvSpPr>
          <p:cNvPr id="385" name="Shape 385"/>
          <p:cNvSpPr/>
          <p:nvPr/>
        </p:nvSpPr>
        <p:spPr>
          <a:xfrm>
            <a:off x="717550" y="7557914"/>
            <a:ext cx="11569700" cy="1676401"/>
          </a:xfrm>
          <a:prstGeom prst="roundRect">
            <a:avLst>
              <a:gd name="adj" fmla="val 11364"/>
            </a:avLst>
          </a:prstGeom>
          <a:solidFill>
            <a:srgbClr val="CBCBCB"/>
          </a:solidFill>
          <a:ln w="25400">
            <a:solidFill/>
            <a:miter lim="400000"/>
          </a:ln>
          <a:extLst>
            <a:ext uri="{C572A759-6A51-4108-AA02-DFA0A04FC94B}">
              <ma14:wrappingTextBoxFlag xmlns:ma14="http://schemas.microsoft.com/office/mac/drawingml/2011/main" val="1"/>
            </a:ext>
          </a:extLst>
        </p:spPr>
        <p:txBody>
          <a:bodyPr lIns="50800" tIns="50800" rIns="50800" bIns="50800" anchor="ctr"/>
          <a:lstStyle/>
          <a:p>
            <a:pPr lvl="1" indent="177800">
              <a:lnSpc>
                <a:spcPct val="80000"/>
              </a:lnSpc>
              <a:spcBef>
                <a:spcPts val="1200"/>
              </a:spcBef>
              <a:defRPr sz="1800"/>
            </a:pPr>
            <a:r>
              <a:rPr sz="2600">
                <a:solidFill>
                  <a:srgbClr val="002E7A"/>
                </a:solidFill>
                <a:latin typeface="+mj-lt"/>
                <a:ea typeface="+mj-ea"/>
                <a:cs typeface="+mj-cs"/>
                <a:sym typeface="Helvetica Neue"/>
              </a:rPr>
              <a:t>Each MD step: 3 slots of  8hrs of beam =&gt; 24 hours of beam per cavity</a:t>
            </a:r>
          </a:p>
          <a:p>
            <a:pPr lvl="1" indent="177800">
              <a:lnSpc>
                <a:spcPct val="80000"/>
              </a:lnSpc>
              <a:spcBef>
                <a:spcPts val="1200"/>
              </a:spcBef>
              <a:defRPr sz="1800"/>
            </a:pPr>
            <a:r>
              <a:rPr sz="2600">
                <a:solidFill>
                  <a:srgbClr val="002E7A"/>
                </a:solidFill>
                <a:latin typeface="+mj-lt"/>
                <a:ea typeface="+mj-ea"/>
                <a:cs typeface="+mj-cs"/>
                <a:sym typeface="Helvetica Neue"/>
              </a:rPr>
              <a:t>Test of 2 cavities:  10 days of dedicated MD time spread over 2 years</a:t>
            </a:r>
          </a:p>
          <a:p>
            <a:pPr lvl="3" indent="889000">
              <a:lnSpc>
                <a:spcPct val="80000"/>
              </a:lnSpc>
              <a:spcBef>
                <a:spcPts val="1200"/>
              </a:spcBef>
              <a:defRPr sz="1800"/>
            </a:pPr>
            <a:r>
              <a:rPr sz="2600" b="1">
                <a:solidFill>
                  <a:srgbClr val="E32400"/>
                </a:solidFill>
                <a:latin typeface="+mj-lt"/>
                <a:ea typeface="+mj-ea"/>
                <a:cs typeface="+mj-cs"/>
                <a:sym typeface="Helvetica Neue"/>
              </a:rPr>
              <a:t>This is ~1/3 of allocated SPS MD beam time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p:cNvSpPr>
          <p:nvPr>
            <p:ph type="title"/>
          </p:nvPr>
        </p:nvSpPr>
        <p:spPr>
          <a:prstGeom prst="rect">
            <a:avLst/>
          </a:prstGeom>
        </p:spPr>
        <p:txBody>
          <a:bodyPr/>
          <a:lstStyle/>
          <a:p>
            <a:pPr lvl="0">
              <a:defRPr sz="1800"/>
            </a:pPr>
            <a:r>
              <a:rPr sz="4200"/>
              <a:t>SPS Beam</a:t>
            </a:r>
          </a:p>
        </p:txBody>
      </p:sp>
      <p:sp>
        <p:nvSpPr>
          <p:cNvPr id="388" name="Shape 388"/>
          <p:cNvSpPr>
            <a:spLocks noGrp="1"/>
          </p:cNvSpPr>
          <p:nvPr>
            <p:ph type="body" idx="1"/>
          </p:nvPr>
        </p:nvSpPr>
        <p:spPr>
          <a:prstGeom prst="rect">
            <a:avLst/>
          </a:prstGeom>
        </p:spPr>
        <p:txBody>
          <a:bodyPr/>
          <a:lstStyle/>
          <a:p>
            <a:pPr lvl="0">
              <a:defRPr sz="1800" b="0">
                <a:solidFill>
                  <a:srgbClr val="000000"/>
                </a:solidFill>
              </a:defRPr>
            </a:pPr>
            <a:r>
              <a:rPr sz="2600" b="1">
                <a:solidFill>
                  <a:srgbClr val="747474"/>
                </a:solidFill>
              </a:rPr>
              <a:t>Crab cavities need dedicated MD time</a:t>
            </a:r>
          </a:p>
          <a:p>
            <a:pPr lvl="1">
              <a:defRPr sz="1800">
                <a:solidFill>
                  <a:srgbClr val="000000"/>
                </a:solidFill>
              </a:defRPr>
            </a:pPr>
            <a:r>
              <a:rPr sz="2600">
                <a:solidFill>
                  <a:srgbClr val="0433FF"/>
                </a:solidFill>
              </a:rPr>
              <a:t>LHC beams: </a:t>
            </a:r>
          </a:p>
          <a:p>
            <a:pPr lvl="2">
              <a:defRPr sz="1800">
                <a:solidFill>
                  <a:srgbClr val="000000"/>
                </a:solidFill>
              </a:defRPr>
            </a:pPr>
            <a:r>
              <a:rPr sz="2600">
                <a:solidFill>
                  <a:srgbClr val="9437FF"/>
                </a:solidFill>
              </a:rPr>
              <a:t>cannot be in when LHC beam extracted</a:t>
            </a:r>
          </a:p>
          <a:p>
            <a:pPr lvl="1">
              <a:defRPr sz="1800">
                <a:solidFill>
                  <a:srgbClr val="000000"/>
                </a:solidFill>
              </a:defRPr>
            </a:pPr>
            <a:r>
              <a:rPr sz="2600">
                <a:solidFill>
                  <a:srgbClr val="0433FF"/>
                </a:solidFill>
              </a:rPr>
              <a:t>SPS Fixed Target: </a:t>
            </a:r>
          </a:p>
          <a:p>
            <a:pPr lvl="2">
              <a:defRPr sz="1800">
                <a:solidFill>
                  <a:srgbClr val="000000"/>
                </a:solidFill>
              </a:defRPr>
            </a:pPr>
            <a:r>
              <a:rPr sz="2600">
                <a:solidFill>
                  <a:srgbClr val="9437FF"/>
                </a:solidFill>
              </a:rPr>
              <a:t>large beams at injection &amp; slow extraction</a:t>
            </a:r>
          </a:p>
          <a:p>
            <a:pPr lvl="2">
              <a:defRPr sz="1800">
                <a:solidFill>
                  <a:srgbClr val="000000"/>
                </a:solidFill>
              </a:defRPr>
            </a:pPr>
            <a:endParaRPr sz="1500">
              <a:solidFill>
                <a:srgbClr val="9437FF"/>
              </a:solidFill>
            </a:endParaRPr>
          </a:p>
          <a:p>
            <a:pPr lvl="0">
              <a:defRPr sz="1800" b="0">
                <a:solidFill>
                  <a:srgbClr val="000000"/>
                </a:solidFill>
              </a:defRPr>
            </a:pPr>
            <a:r>
              <a:rPr sz="2600" b="1">
                <a:solidFill>
                  <a:srgbClr val="747474"/>
                </a:solidFill>
              </a:rPr>
              <a:t>Coasting Beam:  Both crab dispersion and long term emittance growth </a:t>
            </a:r>
          </a:p>
          <a:p>
            <a:pPr lvl="1">
              <a:defRPr sz="1800">
                <a:solidFill>
                  <a:srgbClr val="000000"/>
                </a:solidFill>
              </a:defRPr>
            </a:pPr>
            <a:r>
              <a:rPr sz="2600">
                <a:solidFill>
                  <a:srgbClr val="0433FF"/>
                </a:solidFill>
              </a:rPr>
              <a:t>E_</a:t>
            </a:r>
            <a:r>
              <a:rPr sz="2600" baseline="-5999">
                <a:solidFill>
                  <a:srgbClr val="0433FF"/>
                </a:solidFill>
              </a:rPr>
              <a:t>Beam</a:t>
            </a:r>
            <a:r>
              <a:rPr sz="2600">
                <a:solidFill>
                  <a:srgbClr val="0433FF"/>
                </a:solidFill>
              </a:rPr>
              <a:t> &gt; 120 GeV to distinguish crab effects from natural emittance growth </a:t>
            </a:r>
          </a:p>
        </p:txBody>
      </p:sp>
      <p:sp>
        <p:nvSpPr>
          <p:cNvPr id="389" name="Shape 38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18</a:t>
            </a:fld>
            <a:endParaRPr sz="1400"/>
          </a:p>
        </p:txBody>
      </p:sp>
      <p:grpSp>
        <p:nvGrpSpPr>
          <p:cNvPr id="394" name="Group 394"/>
          <p:cNvGrpSpPr/>
          <p:nvPr/>
        </p:nvGrpSpPr>
        <p:grpSpPr>
          <a:xfrm>
            <a:off x="8031289" y="1336853"/>
            <a:ext cx="4986212" cy="3324141"/>
            <a:chOff x="0" y="0"/>
            <a:chExt cx="4986210" cy="3324139"/>
          </a:xfrm>
        </p:grpSpPr>
        <p:grpSp>
          <p:nvGrpSpPr>
            <p:cNvPr id="392" name="Group 392"/>
            <p:cNvGrpSpPr/>
            <p:nvPr/>
          </p:nvGrpSpPr>
          <p:grpSpPr>
            <a:xfrm>
              <a:off x="0" y="0"/>
              <a:ext cx="4986211" cy="3324140"/>
              <a:chOff x="0" y="0"/>
              <a:chExt cx="4986210" cy="3324139"/>
            </a:xfrm>
          </p:grpSpPr>
          <p:pic>
            <p:nvPicPr>
              <p:cNvPr id="390" name="spsExtraction.png"/>
              <p:cNvPicPr/>
              <p:nvPr/>
            </p:nvPicPr>
            <p:blipFill>
              <a:blip r:embed="rId2">
                <a:extLst/>
              </a:blip>
              <a:srcRect/>
              <a:stretch>
                <a:fillRect/>
              </a:stretch>
            </p:blipFill>
            <p:spPr>
              <a:xfrm>
                <a:off x="0" y="0"/>
                <a:ext cx="4986211" cy="3324140"/>
              </a:xfrm>
              <a:prstGeom prst="rect">
                <a:avLst/>
              </a:prstGeom>
              <a:ln w="12700" cap="flat">
                <a:noFill/>
                <a:miter lim="400000"/>
              </a:ln>
              <a:effectLst/>
            </p:spPr>
          </p:pic>
          <p:sp>
            <p:nvSpPr>
              <p:cNvPr id="391" name="Shape 391"/>
              <p:cNvSpPr/>
              <p:nvPr/>
            </p:nvSpPr>
            <p:spPr>
              <a:xfrm>
                <a:off x="848107" y="1674320"/>
                <a:ext cx="411979" cy="4088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100" b="1"/>
                </a:lvl1pPr>
              </a:lstStyle>
              <a:p>
                <a:pPr lvl="0">
                  <a:defRPr sz="1800" b="0"/>
                </a:pPr>
                <a:r>
                  <a:rPr sz="2100" b="1"/>
                  <a:t>6σ</a:t>
                </a:r>
              </a:p>
            </p:txBody>
          </p:sp>
        </p:grpSp>
        <p:sp>
          <p:nvSpPr>
            <p:cNvPr id="393" name="Shape 393"/>
            <p:cNvSpPr/>
            <p:nvPr/>
          </p:nvSpPr>
          <p:spPr>
            <a:xfrm>
              <a:off x="2768762" y="68328"/>
              <a:ext cx="1984285" cy="564685"/>
            </a:xfrm>
            <a:prstGeom prst="roundRect">
              <a:avLst>
                <a:gd name="adj" fmla="val 27594"/>
              </a:avLst>
            </a:prstGeom>
            <a:solidFill>
              <a:srgbClr val="CBCBCB"/>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500" b="1"/>
              </a:lvl1pPr>
            </a:lstStyle>
            <a:p>
              <a:pPr lvl="0">
                <a:defRPr sz="1800" b="0"/>
              </a:pPr>
              <a:r>
                <a:rPr sz="2500" b="1"/>
                <a:t>LHC Beam</a:t>
              </a:r>
            </a:p>
          </p:txBody>
        </p:sp>
      </p:grpSp>
      <p:graphicFrame>
        <p:nvGraphicFramePr>
          <p:cNvPr id="395" name="Table 395"/>
          <p:cNvGraphicFramePr/>
          <p:nvPr/>
        </p:nvGraphicFramePr>
        <p:xfrm>
          <a:off x="1462323" y="5693652"/>
          <a:ext cx="10080150" cy="3200234"/>
        </p:xfrm>
        <a:graphic>
          <a:graphicData uri="http://schemas.openxmlformats.org/drawingml/2006/table">
            <a:tbl>
              <a:tblPr>
                <a:tableStyleId>{4C3C2611-4C71-4FC5-86AE-919BDF0F9419}</a:tableStyleId>
              </a:tblPr>
              <a:tblGrid>
                <a:gridCol w="1680025"/>
                <a:gridCol w="1680025"/>
                <a:gridCol w="1680025"/>
                <a:gridCol w="1680025"/>
                <a:gridCol w="1680025"/>
                <a:gridCol w="1680025"/>
              </a:tblGrid>
              <a:tr h="488761">
                <a:tc gridSpan="6">
                  <a:txBody>
                    <a:bodyPr/>
                    <a:lstStyle/>
                    <a:p>
                      <a:pPr lvl="0" algn="ctr" defTabSz="457200">
                        <a:defRPr sz="1800">
                          <a:solidFill>
                            <a:srgbClr val="000000"/>
                          </a:solidFill>
                        </a:defRPr>
                      </a:pPr>
                      <a:r>
                        <a:rPr sz="2400" b="1">
                          <a:solidFill>
                            <a:srgbClr val="444444"/>
                          </a:solidFill>
                        </a:rPr>
                        <a:t>SPS Natural Emittance Growth Measurements</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solidFill>
                      <a:srgbClr val="D6D6D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41605">
                <a:tc>
                  <a:txBody>
                    <a:bodyPr/>
                    <a:lstStyle/>
                    <a:p>
                      <a:pPr lvl="0" algn="ctr" defTabSz="457200">
                        <a:defRPr sz="1800">
                          <a:solidFill>
                            <a:srgbClr val="000000"/>
                          </a:solidFill>
                        </a:defRPr>
                      </a:pPr>
                      <a:r>
                        <a:rPr sz="2400">
                          <a:solidFill>
                            <a:srgbClr val="444444"/>
                          </a:solidFill>
                        </a:rPr>
                        <a:t>Energy
[GeV]</a:t>
                      </a:r>
                    </a:p>
                  </a:txBody>
                  <a:tcPr marL="50800" marR="50800" marT="50800" marB="50800" anchor="ctr" horzOverflow="overflow">
                    <a:lnL w="12700">
                      <a:solidFill>
                        <a:srgbClr val="000000"/>
                      </a:solidFill>
                      <a:miter lim="400000"/>
                    </a:lnL>
                    <a:solidFill>
                      <a:srgbClr val="D6D6D6"/>
                    </a:solidFill>
                  </a:tcPr>
                </a:tc>
                <a:tc>
                  <a:txBody>
                    <a:bodyPr/>
                    <a:lstStyle/>
                    <a:p>
                      <a:pPr lvl="0" algn="ctr" defTabSz="457200">
                        <a:defRPr sz="1800">
                          <a:solidFill>
                            <a:srgbClr val="000000"/>
                          </a:solidFill>
                        </a:defRPr>
                      </a:pPr>
                      <a:r>
                        <a:rPr sz="2400">
                          <a:solidFill>
                            <a:srgbClr val="444444"/>
                          </a:solidFill>
                          <a:latin typeface="Helvetica"/>
                          <a:ea typeface="Helvetica"/>
                          <a:cs typeface="Helvetica"/>
                          <a:sym typeface="Helvetica"/>
                        </a:rPr>
                        <a:t>Intensity </a:t>
                      </a:r>
                    </a:p>
                    <a:p>
                      <a:pPr lvl="0" algn="ctr" defTabSz="457200">
                        <a:defRPr sz="1800">
                          <a:solidFill>
                            <a:srgbClr val="000000"/>
                          </a:solidFill>
                        </a:defRPr>
                      </a:pPr>
                      <a:r>
                        <a:rPr sz="2400">
                          <a:solidFill>
                            <a:srgbClr val="444444"/>
                          </a:solidFill>
                          <a:latin typeface="Helvetica"/>
                          <a:ea typeface="Helvetica"/>
                          <a:cs typeface="Helvetica"/>
                          <a:sym typeface="Helvetica"/>
                        </a:rPr>
                        <a:t>[x 10</a:t>
                      </a:r>
                      <a:r>
                        <a:rPr sz="2400" baseline="31999">
                          <a:solidFill>
                            <a:srgbClr val="444444"/>
                          </a:solidFill>
                          <a:latin typeface="Helvetica"/>
                          <a:ea typeface="Helvetica"/>
                          <a:cs typeface="Helvetica"/>
                          <a:sym typeface="Helvetica"/>
                        </a:rPr>
                        <a:t>11</a:t>
                      </a:r>
                      <a:r>
                        <a:rPr sz="2400">
                          <a:solidFill>
                            <a:srgbClr val="444444"/>
                          </a:solidFill>
                          <a:latin typeface="Helvetica"/>
                          <a:ea typeface="Helvetica"/>
                          <a:cs typeface="Helvetica"/>
                          <a:sym typeface="Helvetica"/>
                        </a:rPr>
                        <a:t>]</a:t>
                      </a:r>
                    </a:p>
                  </a:txBody>
                  <a:tcPr marL="50800" marR="50800" marT="50800" marB="50800" anchor="ctr" horzOverflow="overflow">
                    <a:solidFill>
                      <a:srgbClr val="D6D6D6"/>
                    </a:solidFill>
                  </a:tcPr>
                </a:tc>
                <a:tc>
                  <a:txBody>
                    <a:bodyPr/>
                    <a:lstStyle/>
                    <a:p>
                      <a:pPr lvl="0" algn="ctr" defTabSz="457200">
                        <a:defRPr sz="1800">
                          <a:solidFill>
                            <a:srgbClr val="000000"/>
                          </a:solidFill>
                        </a:defRPr>
                      </a:pPr>
                      <a:r>
                        <a:rPr sz="2400">
                          <a:solidFill>
                            <a:srgbClr val="444444"/>
                          </a:solidFill>
                        </a:rPr>
                        <a:t>Tunes
Qx/Qy</a:t>
                      </a:r>
                    </a:p>
                  </a:txBody>
                  <a:tcPr marL="50800" marR="50800" marT="50800" marB="50800" anchor="ctr" horzOverflow="overflow">
                    <a:solidFill>
                      <a:srgbClr val="D6D6D6"/>
                    </a:solidFill>
                  </a:tcPr>
                </a:tc>
                <a:tc>
                  <a:txBody>
                    <a:bodyPr/>
                    <a:lstStyle/>
                    <a:p>
                      <a:pPr lvl="0" algn="ctr" defTabSz="457200">
                        <a:defRPr sz="1800">
                          <a:solidFill>
                            <a:srgbClr val="000000"/>
                          </a:solidFill>
                        </a:defRPr>
                      </a:pPr>
                      <a:r>
                        <a:rPr sz="2400">
                          <a:solidFill>
                            <a:srgbClr val="444444"/>
                          </a:solidFill>
                        </a:rPr>
                        <a:t>RF Voltage 
[MV]</a:t>
                      </a:r>
                    </a:p>
                  </a:txBody>
                  <a:tcPr marL="50800" marR="50800" marT="50800" marB="50800" anchor="ctr" horzOverflow="overflow">
                    <a:solidFill>
                      <a:srgbClr val="D6D6D6"/>
                    </a:solidFill>
                  </a:tcPr>
                </a:tc>
                <a:tc>
                  <a:txBody>
                    <a:bodyPr/>
                    <a:lstStyle/>
                    <a:p>
                      <a:pPr lvl="0" algn="ctr" defTabSz="457200">
                        <a:defRPr sz="1800">
                          <a:solidFill>
                            <a:srgbClr val="000000"/>
                          </a:solidFill>
                        </a:defRPr>
                      </a:pPr>
                      <a:r>
                        <a:rPr sz="2400">
                          <a:solidFill>
                            <a:srgbClr val="444444"/>
                          </a:solidFill>
                          <a:latin typeface="Helvetica"/>
                          <a:ea typeface="Helvetica"/>
                          <a:cs typeface="Helvetica"/>
                          <a:sym typeface="Helvetica"/>
                        </a:rPr>
                        <a:t>dεx/dt </a:t>
                      </a:r>
                    </a:p>
                    <a:p>
                      <a:pPr lvl="0" algn="ctr" defTabSz="457200">
                        <a:defRPr sz="1800">
                          <a:solidFill>
                            <a:srgbClr val="000000"/>
                          </a:solidFill>
                        </a:defRPr>
                      </a:pPr>
                      <a:r>
                        <a:rPr sz="2400">
                          <a:solidFill>
                            <a:srgbClr val="444444"/>
                          </a:solidFill>
                          <a:latin typeface="Helvetica"/>
                          <a:ea typeface="Helvetica"/>
                          <a:cs typeface="Helvetica"/>
                          <a:sym typeface="Helvetica"/>
                        </a:rPr>
                        <a:t>[%/hr]</a:t>
                      </a:r>
                    </a:p>
                  </a:txBody>
                  <a:tcPr marL="50800" marR="50800" marT="50800" marB="50800" anchor="ctr" horzOverflow="overflow">
                    <a:solidFill>
                      <a:srgbClr val="D6D6D6"/>
                    </a:solidFill>
                  </a:tcPr>
                </a:tc>
                <a:tc>
                  <a:txBody>
                    <a:bodyPr/>
                    <a:lstStyle/>
                    <a:p>
                      <a:pPr lvl="0" algn="ctr" defTabSz="457200">
                        <a:defRPr sz="1800">
                          <a:solidFill>
                            <a:srgbClr val="000000"/>
                          </a:solidFill>
                        </a:defRPr>
                      </a:pPr>
                      <a:r>
                        <a:rPr sz="2400">
                          <a:solidFill>
                            <a:srgbClr val="444444"/>
                          </a:solidFill>
                          <a:latin typeface="Helvetica"/>
                          <a:ea typeface="Helvetica"/>
                          <a:cs typeface="Helvetica"/>
                          <a:sym typeface="Helvetica"/>
                        </a:rPr>
                        <a:t>dεy/dt </a:t>
                      </a:r>
                    </a:p>
                    <a:p>
                      <a:pPr lvl="0" algn="ctr" defTabSz="457200">
                        <a:defRPr sz="1800">
                          <a:solidFill>
                            <a:srgbClr val="000000"/>
                          </a:solidFill>
                        </a:defRPr>
                      </a:pPr>
                      <a:r>
                        <a:rPr sz="2400">
                          <a:solidFill>
                            <a:srgbClr val="444444"/>
                          </a:solidFill>
                          <a:latin typeface="Helvetica"/>
                          <a:ea typeface="Helvetica"/>
                          <a:cs typeface="Helvetica"/>
                          <a:sym typeface="Helvetica"/>
                        </a:rPr>
                        <a:t>[%/hr]</a:t>
                      </a:r>
                    </a:p>
                  </a:txBody>
                  <a:tcPr marL="50800" marR="50800" marT="50800" marB="50800" anchor="ctr" horzOverflow="overflow">
                    <a:lnR w="12700">
                      <a:solidFill>
                        <a:srgbClr val="000000"/>
                      </a:solidFill>
                      <a:miter lim="400000"/>
                    </a:lnR>
                    <a:solidFill>
                      <a:srgbClr val="D6D6D6"/>
                    </a:solidFill>
                  </a:tcPr>
                </a:tc>
              </a:tr>
              <a:tr h="467467">
                <a:tc>
                  <a:txBody>
                    <a:bodyPr/>
                    <a:lstStyle/>
                    <a:p>
                      <a:pPr lvl="0" algn="ctr" defTabSz="457200">
                        <a:spcBef>
                          <a:spcPts val="1200"/>
                        </a:spcBef>
                        <a:defRPr sz="1800">
                          <a:solidFill>
                            <a:srgbClr val="000000"/>
                          </a:solidFill>
                        </a:defRPr>
                      </a:pPr>
                      <a:r>
                        <a:rPr sz="2400">
                          <a:solidFill>
                            <a:srgbClr val="444444"/>
                          </a:solidFill>
                        </a:rPr>
                        <a:t>55</a:t>
                      </a:r>
                    </a:p>
                  </a:txBody>
                  <a:tcPr marL="50800" marR="50800" marT="50800" marB="50800" anchor="ctr" horzOverflow="overflow">
                    <a:lnL w="12700">
                      <a:solidFill>
                        <a:srgbClr val="000000"/>
                      </a:solidFill>
                      <a:miter lim="400000"/>
                    </a:lnL>
                  </a:tcPr>
                </a:tc>
                <a:tc>
                  <a:txBody>
                    <a:bodyPr/>
                    <a:lstStyle/>
                    <a:p>
                      <a:pPr lvl="0" algn="ctr" defTabSz="457200">
                        <a:spcBef>
                          <a:spcPts val="1200"/>
                        </a:spcBef>
                        <a:defRPr sz="1800">
                          <a:solidFill>
                            <a:srgbClr val="000000"/>
                          </a:solidFill>
                        </a:defRPr>
                      </a:pPr>
                      <a:r>
                        <a:rPr sz="2400">
                          <a:solidFill>
                            <a:srgbClr val="444444"/>
                          </a:solidFill>
                        </a:rPr>
                        <a:t>1</a:t>
                      </a:r>
                    </a:p>
                  </a:txBody>
                  <a:tcPr marL="50800" marR="50800" marT="50800" marB="50800" anchor="ctr" horzOverflow="overflow"/>
                </a:tc>
                <a:tc>
                  <a:txBody>
                    <a:bodyPr/>
                    <a:lstStyle/>
                    <a:p>
                      <a:pPr lvl="0" algn="ctr" defTabSz="457200">
                        <a:spcBef>
                          <a:spcPts val="1200"/>
                        </a:spcBef>
                        <a:defRPr sz="1800">
                          <a:solidFill>
                            <a:srgbClr val="000000"/>
                          </a:solidFill>
                        </a:defRPr>
                      </a:pPr>
                      <a:r>
                        <a:rPr sz="2400">
                          <a:solidFill>
                            <a:srgbClr val="444444"/>
                          </a:solidFill>
                        </a:rPr>
                        <a:t>0.13/0.18</a:t>
                      </a:r>
                    </a:p>
                  </a:txBody>
                  <a:tcPr marL="50800" marR="50800" marT="50800" marB="50800" anchor="ctr" horzOverflow="overflow"/>
                </a:tc>
                <a:tc>
                  <a:txBody>
                    <a:bodyPr/>
                    <a:lstStyle/>
                    <a:p>
                      <a:pPr lvl="0" algn="ctr" defTabSz="457200">
                        <a:spcBef>
                          <a:spcPts val="1200"/>
                        </a:spcBef>
                        <a:defRPr sz="1800">
                          <a:solidFill>
                            <a:srgbClr val="000000"/>
                          </a:solidFill>
                        </a:defRPr>
                      </a:pPr>
                      <a:r>
                        <a:rPr sz="2400">
                          <a:solidFill>
                            <a:srgbClr val="444444"/>
                          </a:solidFill>
                        </a:rPr>
                        <a:t>3</a:t>
                      </a:r>
                    </a:p>
                  </a:txBody>
                  <a:tcPr marL="50800" marR="50800" marT="50800" marB="50800" anchor="ctr" horzOverflow="overflow"/>
                </a:tc>
                <a:tc>
                  <a:txBody>
                    <a:bodyPr/>
                    <a:lstStyle/>
                    <a:p>
                      <a:pPr lvl="0" algn="ctr" defTabSz="457200">
                        <a:spcBef>
                          <a:spcPts val="1200"/>
                        </a:spcBef>
                        <a:defRPr sz="1800">
                          <a:solidFill>
                            <a:srgbClr val="000000"/>
                          </a:solidFill>
                        </a:defRPr>
                      </a:pPr>
                      <a:r>
                        <a:rPr sz="2400">
                          <a:solidFill>
                            <a:srgbClr val="444444"/>
                          </a:solidFill>
                        </a:rPr>
                        <a:t>140-370%</a:t>
                      </a:r>
                    </a:p>
                  </a:txBody>
                  <a:tcPr marL="50800" marR="50800" marT="50800" marB="50800" anchor="ctr" horzOverflow="overflow">
                    <a:solidFill>
                      <a:srgbClr val="FF8647"/>
                    </a:solidFill>
                  </a:tcPr>
                </a:tc>
                <a:tc>
                  <a:txBody>
                    <a:bodyPr/>
                    <a:lstStyle/>
                    <a:p>
                      <a:pPr lvl="0" algn="ctr" defTabSz="457200">
                        <a:spcBef>
                          <a:spcPts val="1200"/>
                        </a:spcBef>
                        <a:defRPr sz="1800">
                          <a:solidFill>
                            <a:srgbClr val="000000"/>
                          </a:solidFill>
                        </a:defRPr>
                      </a:pPr>
                      <a:r>
                        <a:rPr sz="2400">
                          <a:solidFill>
                            <a:srgbClr val="444444"/>
                          </a:solidFill>
                        </a:rPr>
                        <a:t>57%</a:t>
                      </a:r>
                    </a:p>
                  </a:txBody>
                  <a:tcPr marL="50800" marR="50800" marT="50800" marB="50800" anchor="ctr" horzOverflow="overflow">
                    <a:lnR w="12700">
                      <a:solidFill>
                        <a:srgbClr val="000000"/>
                      </a:solidFill>
                      <a:miter lim="400000"/>
                    </a:lnR>
                  </a:tcPr>
                </a:tc>
              </a:tr>
              <a:tr h="467467">
                <a:tc>
                  <a:txBody>
                    <a:bodyPr/>
                    <a:lstStyle/>
                    <a:p>
                      <a:pPr lvl="0" algn="ctr" defTabSz="457200">
                        <a:spcBef>
                          <a:spcPts val="1200"/>
                        </a:spcBef>
                        <a:defRPr sz="1800">
                          <a:solidFill>
                            <a:srgbClr val="000000"/>
                          </a:solidFill>
                        </a:defRPr>
                      </a:pPr>
                      <a:r>
                        <a:rPr sz="2400">
                          <a:solidFill>
                            <a:srgbClr val="444444"/>
                          </a:solidFill>
                        </a:rPr>
                        <a:t>120</a:t>
                      </a:r>
                    </a:p>
                  </a:txBody>
                  <a:tcPr marL="50800" marR="50800" marT="50800" marB="50800" anchor="ctr" horzOverflow="overflow">
                    <a:lnL w="12700">
                      <a:solidFill>
                        <a:srgbClr val="000000"/>
                      </a:solidFill>
                      <a:miter lim="400000"/>
                    </a:lnL>
                  </a:tcPr>
                </a:tc>
                <a:tc>
                  <a:txBody>
                    <a:bodyPr/>
                    <a:lstStyle/>
                    <a:p>
                      <a:pPr lvl="0" algn="ctr" defTabSz="457200">
                        <a:spcBef>
                          <a:spcPts val="1200"/>
                        </a:spcBef>
                        <a:defRPr sz="1800">
                          <a:solidFill>
                            <a:srgbClr val="000000"/>
                          </a:solidFill>
                        </a:defRPr>
                      </a:pPr>
                      <a:r>
                        <a:rPr sz="2400">
                          <a:solidFill>
                            <a:srgbClr val="444444"/>
                          </a:solidFill>
                        </a:rPr>
                        <a:t>0.5 (12b)</a:t>
                      </a:r>
                    </a:p>
                  </a:txBody>
                  <a:tcPr marL="50800" marR="50800" marT="50800" marB="50800" anchor="ctr" horzOverflow="overflow"/>
                </a:tc>
                <a:tc>
                  <a:txBody>
                    <a:bodyPr/>
                    <a:lstStyle/>
                    <a:p>
                      <a:pPr lvl="0" algn="ctr" defTabSz="457200">
                        <a:spcBef>
                          <a:spcPts val="1200"/>
                        </a:spcBef>
                        <a:defRPr sz="1800">
                          <a:solidFill>
                            <a:srgbClr val="000000"/>
                          </a:solidFill>
                        </a:defRPr>
                      </a:pPr>
                      <a:r>
                        <a:rPr sz="2400">
                          <a:solidFill>
                            <a:srgbClr val="444444"/>
                          </a:solidFill>
                        </a:rPr>
                        <a:t>0.13/0.18</a:t>
                      </a:r>
                    </a:p>
                  </a:txBody>
                  <a:tcPr marL="50800" marR="50800" marT="50800" marB="50800" anchor="ctr" horzOverflow="overflow"/>
                </a:tc>
                <a:tc>
                  <a:txBody>
                    <a:bodyPr/>
                    <a:lstStyle/>
                    <a:p>
                      <a:pPr lvl="0" algn="ctr" defTabSz="457200">
                        <a:spcBef>
                          <a:spcPts val="1200"/>
                        </a:spcBef>
                        <a:defRPr sz="1800">
                          <a:solidFill>
                            <a:srgbClr val="000000"/>
                          </a:solidFill>
                        </a:defRPr>
                      </a:pPr>
                      <a:r>
                        <a:rPr sz="2400">
                          <a:solidFill>
                            <a:srgbClr val="444444"/>
                          </a:solidFill>
                        </a:rPr>
                        <a:t>2.0-4.0</a:t>
                      </a:r>
                    </a:p>
                  </a:txBody>
                  <a:tcPr marL="50800" marR="50800" marT="50800" marB="50800" anchor="ctr" horzOverflow="overflow"/>
                </a:tc>
                <a:tc>
                  <a:txBody>
                    <a:bodyPr/>
                    <a:lstStyle/>
                    <a:p>
                      <a:pPr lvl="0" algn="ctr" defTabSz="457200">
                        <a:spcBef>
                          <a:spcPts val="1200"/>
                        </a:spcBef>
                        <a:defRPr sz="1800">
                          <a:solidFill>
                            <a:srgbClr val="000000"/>
                          </a:solidFill>
                        </a:defRPr>
                      </a:pPr>
                      <a:r>
                        <a:rPr sz="2400">
                          <a:solidFill>
                            <a:srgbClr val="444444"/>
                          </a:solidFill>
                        </a:rPr>
                        <a:t>100-300%</a:t>
                      </a:r>
                    </a:p>
                  </a:txBody>
                  <a:tcPr marL="50800" marR="50800" marT="50800" marB="50800" anchor="ctr" horzOverflow="overflow">
                    <a:solidFill>
                      <a:srgbClr val="FF8647"/>
                    </a:solidFill>
                  </a:tcPr>
                </a:tc>
                <a:tc>
                  <a:txBody>
                    <a:bodyPr/>
                    <a:lstStyle/>
                    <a:p>
                      <a:pPr lvl="0" algn="ctr" defTabSz="457200">
                        <a:spcBef>
                          <a:spcPts val="1200"/>
                        </a:spcBef>
                        <a:defRPr sz="1800">
                          <a:solidFill>
                            <a:srgbClr val="000000"/>
                          </a:solidFill>
                        </a:defRPr>
                      </a:pPr>
                      <a:r>
                        <a:rPr sz="2400">
                          <a:solidFill>
                            <a:srgbClr val="444444"/>
                          </a:solidFill>
                        </a:rPr>
                        <a:t>40-90%</a:t>
                      </a:r>
                    </a:p>
                  </a:txBody>
                  <a:tcPr marL="50800" marR="50800" marT="50800" marB="50800" anchor="ctr" horzOverflow="overflow">
                    <a:lnR w="12700">
                      <a:solidFill>
                        <a:srgbClr val="000000"/>
                      </a:solidFill>
                      <a:miter lim="400000"/>
                    </a:lnR>
                  </a:tcPr>
                </a:tc>
              </a:tr>
              <a:tr h="467467">
                <a:tc>
                  <a:txBody>
                    <a:bodyPr/>
                    <a:lstStyle/>
                    <a:p>
                      <a:pPr lvl="0" algn="ctr" defTabSz="457200">
                        <a:spcBef>
                          <a:spcPts val="1200"/>
                        </a:spcBef>
                        <a:defRPr sz="1800">
                          <a:solidFill>
                            <a:srgbClr val="000000"/>
                          </a:solidFill>
                        </a:defRPr>
                      </a:pPr>
                      <a:r>
                        <a:rPr sz="2400">
                          <a:solidFill>
                            <a:srgbClr val="444444"/>
                          </a:solidFill>
                        </a:rPr>
                        <a:t>120</a:t>
                      </a:r>
                    </a:p>
                  </a:txBody>
                  <a:tcPr marL="50800" marR="50800" marT="50800" marB="50800" anchor="ctr" horzOverflow="overflow">
                    <a:lnL w="12700">
                      <a:solidFill>
                        <a:srgbClr val="000000"/>
                      </a:solidFill>
                      <a:miter lim="400000"/>
                    </a:lnL>
                    <a:solidFill>
                      <a:srgbClr val="B1DD8C"/>
                    </a:solidFill>
                  </a:tcPr>
                </a:tc>
                <a:tc>
                  <a:txBody>
                    <a:bodyPr/>
                    <a:lstStyle/>
                    <a:p>
                      <a:pPr lvl="0" algn="ctr" defTabSz="457200">
                        <a:spcBef>
                          <a:spcPts val="1200"/>
                        </a:spcBef>
                        <a:defRPr sz="1800">
                          <a:solidFill>
                            <a:srgbClr val="000000"/>
                          </a:solidFill>
                        </a:defRPr>
                      </a:pPr>
                      <a:r>
                        <a:rPr sz="2400">
                          <a:solidFill>
                            <a:srgbClr val="444444"/>
                          </a:solidFill>
                        </a:rPr>
                        <a:t>0.1</a:t>
                      </a:r>
                    </a:p>
                  </a:txBody>
                  <a:tcPr marL="50800" marR="50800" marT="50800" marB="50800" anchor="ctr" horzOverflow="overflow">
                    <a:solidFill>
                      <a:srgbClr val="B1DD8C"/>
                    </a:solidFill>
                  </a:tcPr>
                </a:tc>
                <a:tc>
                  <a:txBody>
                    <a:bodyPr/>
                    <a:lstStyle/>
                    <a:p>
                      <a:pPr lvl="0" algn="ctr" defTabSz="457200">
                        <a:spcBef>
                          <a:spcPts val="1200"/>
                        </a:spcBef>
                        <a:defRPr sz="1800">
                          <a:solidFill>
                            <a:srgbClr val="000000"/>
                          </a:solidFill>
                        </a:defRPr>
                      </a:pPr>
                      <a:r>
                        <a:rPr sz="2400">
                          <a:solidFill>
                            <a:srgbClr val="444444"/>
                          </a:solidFill>
                        </a:rPr>
                        <a:t>0.13-0.33</a:t>
                      </a:r>
                    </a:p>
                  </a:txBody>
                  <a:tcPr marL="50800" marR="50800" marT="50800" marB="50800" anchor="ctr" horzOverflow="overflow">
                    <a:solidFill>
                      <a:srgbClr val="B1DD8C"/>
                    </a:solidFill>
                  </a:tcPr>
                </a:tc>
                <a:tc>
                  <a:txBody>
                    <a:bodyPr/>
                    <a:lstStyle/>
                    <a:p>
                      <a:pPr lvl="0" algn="ctr" defTabSz="457200">
                        <a:spcBef>
                          <a:spcPts val="1200"/>
                        </a:spcBef>
                        <a:defRPr sz="1800">
                          <a:solidFill>
                            <a:srgbClr val="000000"/>
                          </a:solidFill>
                        </a:defRPr>
                      </a:pPr>
                      <a:r>
                        <a:rPr sz="2400">
                          <a:solidFill>
                            <a:srgbClr val="444444"/>
                          </a:solidFill>
                        </a:rPr>
                        <a:t>2.0-4.0</a:t>
                      </a:r>
                    </a:p>
                  </a:txBody>
                  <a:tcPr marL="50800" marR="50800" marT="50800" marB="50800" anchor="ctr" horzOverflow="overflow">
                    <a:solidFill>
                      <a:srgbClr val="B1DD8C"/>
                    </a:solidFill>
                  </a:tcPr>
                </a:tc>
                <a:tc>
                  <a:txBody>
                    <a:bodyPr/>
                    <a:lstStyle/>
                    <a:p>
                      <a:pPr lvl="0" algn="ctr" defTabSz="457200">
                        <a:spcBef>
                          <a:spcPts val="1200"/>
                        </a:spcBef>
                        <a:defRPr sz="1800">
                          <a:solidFill>
                            <a:srgbClr val="000000"/>
                          </a:solidFill>
                        </a:defRPr>
                      </a:pPr>
                      <a:r>
                        <a:rPr sz="2400">
                          <a:solidFill>
                            <a:srgbClr val="444444"/>
                          </a:solidFill>
                        </a:rPr>
                        <a:t>18%</a:t>
                      </a:r>
                    </a:p>
                  </a:txBody>
                  <a:tcPr marL="50800" marR="50800" marT="50800" marB="50800" anchor="ctr" horzOverflow="overflow">
                    <a:solidFill>
                      <a:srgbClr val="B1DD8C"/>
                    </a:solidFill>
                  </a:tcPr>
                </a:tc>
                <a:tc>
                  <a:txBody>
                    <a:bodyPr/>
                    <a:lstStyle/>
                    <a:p>
                      <a:pPr lvl="0" algn="ctr" defTabSz="457200">
                        <a:spcBef>
                          <a:spcPts val="1200"/>
                        </a:spcBef>
                        <a:defRPr sz="1800">
                          <a:solidFill>
                            <a:srgbClr val="000000"/>
                          </a:solidFill>
                        </a:defRPr>
                      </a:pPr>
                      <a:r>
                        <a:rPr sz="2400">
                          <a:solidFill>
                            <a:srgbClr val="444444"/>
                          </a:solidFill>
                        </a:rPr>
                        <a:t>17%</a:t>
                      </a:r>
                    </a:p>
                  </a:txBody>
                  <a:tcPr marL="50800" marR="50800" marT="50800" marB="50800" anchor="ctr" horzOverflow="overflow">
                    <a:lnR w="12700">
                      <a:solidFill>
                        <a:srgbClr val="000000"/>
                      </a:solidFill>
                      <a:miter lim="400000"/>
                    </a:lnR>
                    <a:solidFill>
                      <a:srgbClr val="B1DD8C"/>
                    </a:solidFill>
                  </a:tcPr>
                </a:tc>
              </a:tr>
              <a:tr h="467467">
                <a:tc>
                  <a:txBody>
                    <a:bodyPr/>
                    <a:lstStyle/>
                    <a:p>
                      <a:pPr lvl="0" algn="ctr" defTabSz="457200">
                        <a:spcBef>
                          <a:spcPts val="1200"/>
                        </a:spcBef>
                        <a:defRPr sz="1800">
                          <a:solidFill>
                            <a:srgbClr val="000000"/>
                          </a:solidFill>
                        </a:defRPr>
                      </a:pPr>
                      <a:r>
                        <a:rPr sz="2400">
                          <a:solidFill>
                            <a:srgbClr val="444444"/>
                          </a:solidFill>
                        </a:rPr>
                        <a:t>270</a:t>
                      </a:r>
                    </a:p>
                  </a:txBody>
                  <a:tcPr marL="50800" marR="50800" marT="50800" marB="50800" anchor="ctr" horzOverflow="overflow">
                    <a:lnL w="12700">
                      <a:solidFill>
                        <a:srgbClr val="000000"/>
                      </a:solidFill>
                      <a:miter lim="400000"/>
                    </a:lnL>
                    <a:lnB w="12700">
                      <a:solidFill>
                        <a:srgbClr val="000000"/>
                      </a:solidFill>
                      <a:miter lim="400000"/>
                    </a:lnB>
                    <a:solidFill>
                      <a:srgbClr val="B1DD8C"/>
                    </a:solidFill>
                  </a:tcPr>
                </a:tc>
                <a:tc>
                  <a:txBody>
                    <a:bodyPr/>
                    <a:lstStyle/>
                    <a:p>
                      <a:pPr lvl="0" algn="ctr" defTabSz="457200">
                        <a:spcBef>
                          <a:spcPts val="1200"/>
                        </a:spcBef>
                        <a:defRPr sz="1800">
                          <a:solidFill>
                            <a:srgbClr val="000000"/>
                          </a:solidFill>
                        </a:defRPr>
                      </a:pPr>
                      <a:r>
                        <a:rPr sz="2400">
                          <a:solidFill>
                            <a:srgbClr val="444444"/>
                          </a:solidFill>
                        </a:rPr>
                        <a:t>0.4</a:t>
                      </a:r>
                    </a:p>
                  </a:txBody>
                  <a:tcPr marL="50800" marR="50800" marT="50800" marB="50800" anchor="ctr" horzOverflow="overflow">
                    <a:lnB w="12700">
                      <a:solidFill>
                        <a:srgbClr val="000000"/>
                      </a:solidFill>
                      <a:miter lim="400000"/>
                    </a:lnB>
                    <a:solidFill>
                      <a:srgbClr val="B1DD8C"/>
                    </a:solidFill>
                  </a:tcPr>
                </a:tc>
                <a:tc>
                  <a:txBody>
                    <a:bodyPr/>
                    <a:lstStyle/>
                    <a:p>
                      <a:pPr lvl="0" algn="ctr" defTabSz="457200">
                        <a:spcBef>
                          <a:spcPts val="1200"/>
                        </a:spcBef>
                        <a:defRPr sz="1800">
                          <a:solidFill>
                            <a:srgbClr val="000000"/>
                          </a:solidFill>
                        </a:defRPr>
                      </a:pPr>
                      <a:r>
                        <a:rPr sz="2400">
                          <a:solidFill>
                            <a:srgbClr val="444444"/>
                          </a:solidFill>
                        </a:rPr>
                        <a:t>0.13/0.18</a:t>
                      </a:r>
                    </a:p>
                  </a:txBody>
                  <a:tcPr marL="50800" marR="50800" marT="50800" marB="50800" anchor="ctr" horzOverflow="overflow">
                    <a:lnB w="12700">
                      <a:solidFill>
                        <a:srgbClr val="000000"/>
                      </a:solidFill>
                      <a:miter lim="400000"/>
                    </a:lnB>
                    <a:solidFill>
                      <a:srgbClr val="B1DD8C"/>
                    </a:solidFill>
                  </a:tcPr>
                </a:tc>
                <a:tc>
                  <a:txBody>
                    <a:bodyPr/>
                    <a:lstStyle/>
                    <a:p>
                      <a:pPr lvl="0" algn="ctr" defTabSz="457200">
                        <a:spcBef>
                          <a:spcPts val="1200"/>
                        </a:spcBef>
                        <a:defRPr sz="1800">
                          <a:solidFill>
                            <a:srgbClr val="000000"/>
                          </a:solidFill>
                        </a:defRPr>
                      </a:pPr>
                      <a:r>
                        <a:rPr sz="2400">
                          <a:solidFill>
                            <a:srgbClr val="444444"/>
                          </a:solidFill>
                        </a:rPr>
                        <a:t>3</a:t>
                      </a:r>
                    </a:p>
                  </a:txBody>
                  <a:tcPr marL="50800" marR="50800" marT="50800" marB="50800" anchor="ctr" horzOverflow="overflow">
                    <a:lnB w="12700">
                      <a:solidFill>
                        <a:srgbClr val="000000"/>
                      </a:solidFill>
                      <a:miter lim="400000"/>
                    </a:lnB>
                    <a:solidFill>
                      <a:srgbClr val="B1DD8C"/>
                    </a:solidFill>
                  </a:tcPr>
                </a:tc>
                <a:tc>
                  <a:txBody>
                    <a:bodyPr/>
                    <a:lstStyle/>
                    <a:p>
                      <a:pPr lvl="0" algn="ctr" defTabSz="457200">
                        <a:spcBef>
                          <a:spcPts val="1200"/>
                        </a:spcBef>
                        <a:defRPr sz="1800">
                          <a:solidFill>
                            <a:srgbClr val="000000"/>
                          </a:solidFill>
                        </a:defRPr>
                      </a:pPr>
                      <a:r>
                        <a:rPr sz="2400">
                          <a:solidFill>
                            <a:srgbClr val="444444"/>
                          </a:solidFill>
                        </a:rPr>
                        <a:t>20-23%</a:t>
                      </a:r>
                    </a:p>
                  </a:txBody>
                  <a:tcPr marL="50800" marR="50800" marT="50800" marB="50800" anchor="ctr" horzOverflow="overflow">
                    <a:lnB w="12700">
                      <a:solidFill>
                        <a:srgbClr val="000000"/>
                      </a:solidFill>
                      <a:miter lim="400000"/>
                    </a:lnB>
                    <a:solidFill>
                      <a:srgbClr val="B1DD8C"/>
                    </a:solidFill>
                  </a:tcPr>
                </a:tc>
                <a:tc>
                  <a:txBody>
                    <a:bodyPr/>
                    <a:lstStyle/>
                    <a:p>
                      <a:pPr lvl="0" algn="ctr" defTabSz="457200">
                        <a:spcBef>
                          <a:spcPts val="1200"/>
                        </a:spcBef>
                        <a:defRPr sz="1800">
                          <a:solidFill>
                            <a:srgbClr val="000000"/>
                          </a:solidFill>
                        </a:defRPr>
                      </a:pPr>
                      <a:r>
                        <a:rPr sz="2400">
                          <a:solidFill>
                            <a:srgbClr val="444444"/>
                          </a:solidFill>
                        </a:rPr>
                        <a:t>14-24%</a:t>
                      </a:r>
                    </a:p>
                  </a:txBody>
                  <a:tcPr marL="50800" marR="50800" marT="50800" marB="50800" anchor="ctr" horzOverflow="overflow">
                    <a:lnR w="12700">
                      <a:solidFill>
                        <a:srgbClr val="000000"/>
                      </a:solidFill>
                      <a:miter lim="400000"/>
                    </a:lnR>
                    <a:lnB w="12700">
                      <a:solidFill>
                        <a:srgbClr val="000000"/>
                      </a:solidFill>
                      <a:miter lim="400000"/>
                    </a:lnB>
                    <a:solidFill>
                      <a:srgbClr val="B1DD8C"/>
                    </a:solidFill>
                  </a:tcPr>
                </a:tc>
              </a:tr>
            </a:tbl>
          </a:graphicData>
        </a:graphic>
      </p:graphicFrame>
      <p:sp>
        <p:nvSpPr>
          <p:cNvPr id="396" name="Shape 396"/>
          <p:cNvSpPr/>
          <p:nvPr/>
        </p:nvSpPr>
        <p:spPr>
          <a:xfrm rot="21600000">
            <a:off x="1647222" y="8937104"/>
            <a:ext cx="9710357" cy="4984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600" b="1">
                <a:solidFill>
                  <a:srgbClr val="FF2600"/>
                </a:solidFill>
              </a:defRPr>
            </a:lvl1pPr>
          </a:lstStyle>
          <a:p>
            <a:pPr lvl="0">
              <a:defRPr sz="1800" b="0">
                <a:solidFill>
                  <a:srgbClr val="000000"/>
                </a:solidFill>
              </a:defRPr>
            </a:pPr>
            <a:r>
              <a:rPr sz="2600" b="1">
                <a:solidFill>
                  <a:srgbClr val="FF2600"/>
                </a:solidFill>
              </a:rPr>
              <a:t>What’s changed after LS1?  =&gt; participate in MDs in 2015</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p:cNvSpPr>
          <p:nvPr>
            <p:ph type="title"/>
          </p:nvPr>
        </p:nvSpPr>
        <p:spPr>
          <a:prstGeom prst="rect">
            <a:avLst/>
          </a:prstGeom>
        </p:spPr>
        <p:txBody>
          <a:bodyPr/>
          <a:lstStyle/>
          <a:p>
            <a:pPr lvl="0">
              <a:defRPr sz="1800"/>
            </a:pPr>
            <a:r>
              <a:rPr sz="4200"/>
              <a:t>LLRF Operation</a:t>
            </a:r>
          </a:p>
        </p:txBody>
      </p:sp>
      <p:sp>
        <p:nvSpPr>
          <p:cNvPr id="399" name="Shape 399"/>
          <p:cNvSpPr>
            <a:spLocks noGrp="1"/>
          </p:cNvSpPr>
          <p:nvPr>
            <p:ph type="body" idx="1"/>
          </p:nvPr>
        </p:nvSpPr>
        <p:spPr>
          <a:xfrm>
            <a:off x="571500" y="1397000"/>
            <a:ext cx="11861800" cy="8100495"/>
          </a:xfrm>
          <a:prstGeom prst="rect">
            <a:avLst/>
          </a:prstGeom>
        </p:spPr>
        <p:txBody>
          <a:bodyPr lIns="50800" tIns="50800" rIns="50800" bIns="50800" anchor="ctr"/>
          <a:lstStyle/>
          <a:p>
            <a:pPr lvl="0">
              <a:defRPr sz="1800" b="0">
                <a:solidFill>
                  <a:srgbClr val="000000"/>
                </a:solidFill>
              </a:defRPr>
            </a:pPr>
            <a:r>
              <a:rPr sz="2600" b="1" dirty="0">
                <a:solidFill>
                  <a:srgbClr val="747474"/>
                </a:solidFill>
              </a:rPr>
              <a:t>Operation:</a:t>
            </a:r>
          </a:p>
          <a:p>
            <a:pPr lvl="1">
              <a:defRPr sz="1800">
                <a:solidFill>
                  <a:srgbClr val="000000"/>
                </a:solidFill>
              </a:defRPr>
            </a:pPr>
            <a:r>
              <a:rPr sz="2600" dirty="0">
                <a:solidFill>
                  <a:srgbClr val="0433FF"/>
                </a:solidFill>
              </a:rPr>
              <a:t>RF is ON </a:t>
            </a:r>
          </a:p>
          <a:p>
            <a:pPr lvl="1">
              <a:defRPr sz="1800">
                <a:solidFill>
                  <a:srgbClr val="000000"/>
                </a:solidFill>
              </a:defRPr>
            </a:pPr>
            <a:r>
              <a:rPr sz="2600" dirty="0">
                <a:solidFill>
                  <a:srgbClr val="0433FF"/>
                </a:solidFill>
              </a:rPr>
              <a:t>Strong RF feedback + tune controls</a:t>
            </a:r>
          </a:p>
          <a:p>
            <a:pPr lvl="1">
              <a:defRPr sz="1800">
                <a:solidFill>
                  <a:srgbClr val="000000"/>
                </a:solidFill>
              </a:defRPr>
            </a:pPr>
            <a:r>
              <a:rPr sz="2600" dirty="0">
                <a:solidFill>
                  <a:srgbClr val="0433FF"/>
                </a:solidFill>
              </a:rPr>
              <a:t>Cavities are on-tune at all time.</a:t>
            </a:r>
          </a:p>
          <a:p>
            <a:pPr marL="123092" lvl="0" indent="-123092">
              <a:defRPr sz="1800" b="0">
                <a:solidFill>
                  <a:srgbClr val="000000"/>
                </a:solidFill>
              </a:defRPr>
            </a:pPr>
            <a:endParaRPr sz="1200" b="1" dirty="0">
              <a:solidFill>
                <a:srgbClr val="747474"/>
              </a:solidFill>
            </a:endParaRPr>
          </a:p>
          <a:p>
            <a:pPr lvl="0">
              <a:defRPr sz="1800" b="0">
                <a:solidFill>
                  <a:srgbClr val="000000"/>
                </a:solidFill>
              </a:defRPr>
            </a:pPr>
            <a:r>
              <a:rPr sz="2600" b="1" dirty="0">
                <a:solidFill>
                  <a:srgbClr val="747474"/>
                </a:solidFill>
              </a:rPr>
              <a:t>Filling, ramping or operation with transparent crab cavities</a:t>
            </a:r>
          </a:p>
          <a:p>
            <a:pPr lvl="1">
              <a:defRPr sz="1800">
                <a:solidFill>
                  <a:srgbClr val="000000"/>
                </a:solidFill>
              </a:defRPr>
            </a:pPr>
            <a:r>
              <a:rPr sz="2600" dirty="0">
                <a:solidFill>
                  <a:srgbClr val="0433FF"/>
                </a:solidFill>
              </a:rPr>
              <a:t>Cavities kept on-tune with small voltage (</a:t>
            </a:r>
            <a:r>
              <a:rPr sz="2600" dirty="0" smtClean="0">
                <a:solidFill>
                  <a:srgbClr val="0433FF"/>
                </a:solidFill>
              </a:rPr>
              <a:t>0.5</a:t>
            </a:r>
            <a:r>
              <a:rPr lang="en-GB" sz="2600" dirty="0" smtClean="0">
                <a:solidFill>
                  <a:srgbClr val="0433FF"/>
                </a:solidFill>
              </a:rPr>
              <a:t> </a:t>
            </a:r>
            <a:r>
              <a:rPr sz="2600" dirty="0" smtClean="0">
                <a:solidFill>
                  <a:srgbClr val="0433FF"/>
                </a:solidFill>
              </a:rPr>
              <a:t>MV</a:t>
            </a:r>
            <a:r>
              <a:rPr sz="2600" dirty="0">
                <a:solidFill>
                  <a:srgbClr val="0433FF"/>
                </a:solidFill>
              </a:rPr>
              <a:t>?) + active tuning system </a:t>
            </a:r>
          </a:p>
          <a:p>
            <a:pPr lvl="2">
              <a:defRPr sz="1800">
                <a:solidFill>
                  <a:srgbClr val="000000"/>
                </a:solidFill>
              </a:defRPr>
            </a:pPr>
            <a:r>
              <a:rPr sz="2600" dirty="0">
                <a:solidFill>
                  <a:srgbClr val="9437FF"/>
                </a:solidFill>
              </a:rPr>
              <a:t>Effect on beam nullified by counter-phasing the cavities </a:t>
            </a:r>
          </a:p>
          <a:p>
            <a:pPr lvl="2">
              <a:defRPr sz="1800">
                <a:solidFill>
                  <a:srgbClr val="000000"/>
                </a:solidFill>
              </a:defRPr>
            </a:pPr>
            <a:r>
              <a:rPr sz="2600" dirty="0">
                <a:solidFill>
                  <a:srgbClr val="9437FF"/>
                </a:solidFill>
              </a:rPr>
              <a:t>RF feedback is used with on-tune cavity to provide stability and keep the beam induced voltage zero if the beam is off-centered. </a:t>
            </a:r>
          </a:p>
          <a:p>
            <a:pPr lvl="0">
              <a:defRPr sz="1800" b="0">
                <a:solidFill>
                  <a:srgbClr val="000000"/>
                </a:solidFill>
              </a:defRPr>
            </a:pPr>
            <a:r>
              <a:rPr sz="2600" b="1" dirty="0">
                <a:solidFill>
                  <a:srgbClr val="747474"/>
                </a:solidFill>
              </a:rPr>
              <a:t>When crabbing is required (at flat top) </a:t>
            </a:r>
          </a:p>
          <a:p>
            <a:pPr lvl="1">
              <a:defRPr sz="1800">
                <a:solidFill>
                  <a:srgbClr val="000000"/>
                </a:solidFill>
              </a:defRPr>
            </a:pPr>
            <a:r>
              <a:rPr sz="2600" dirty="0">
                <a:solidFill>
                  <a:srgbClr val="0433FF"/>
                </a:solidFill>
              </a:rPr>
              <a:t>Drive counter-phasing to zero. </a:t>
            </a:r>
          </a:p>
          <a:p>
            <a:pPr lvl="1">
              <a:defRPr sz="1800">
                <a:solidFill>
                  <a:srgbClr val="000000"/>
                </a:solidFill>
              </a:defRPr>
            </a:pPr>
            <a:r>
              <a:rPr sz="2600" dirty="0">
                <a:solidFill>
                  <a:srgbClr val="0433FF"/>
                </a:solidFill>
              </a:rPr>
              <a:t>Degree of local crabbing controlled by synchronously changing voltage or phase in both cavities.</a:t>
            </a:r>
          </a:p>
          <a:p>
            <a:pPr lvl="0">
              <a:defRPr sz="1800" b="0">
                <a:solidFill>
                  <a:srgbClr val="000000"/>
                </a:solidFill>
              </a:defRPr>
            </a:pPr>
            <a:endParaRPr sz="2600" b="1" dirty="0">
              <a:solidFill>
                <a:srgbClr val="747474"/>
              </a:solidFill>
            </a:endParaRPr>
          </a:p>
          <a:p>
            <a:pPr lvl="0">
              <a:defRPr sz="1800" b="0">
                <a:solidFill>
                  <a:srgbClr val="000000"/>
                </a:solidFill>
              </a:defRPr>
            </a:pPr>
            <a:endParaRPr sz="2600" b="1" dirty="0">
              <a:solidFill>
                <a:srgbClr val="747474"/>
              </a:solidFill>
            </a:endParaRPr>
          </a:p>
        </p:txBody>
      </p:sp>
      <p:sp>
        <p:nvSpPr>
          <p:cNvPr id="400" name="Shape 40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19</a:t>
            </a:fld>
            <a:endParaRPr sz="1400"/>
          </a:p>
        </p:txBody>
      </p:sp>
      <p:grpSp>
        <p:nvGrpSpPr>
          <p:cNvPr id="441" name="Group 441"/>
          <p:cNvGrpSpPr/>
          <p:nvPr/>
        </p:nvGrpSpPr>
        <p:grpSpPr>
          <a:xfrm>
            <a:off x="7870672" y="1244096"/>
            <a:ext cx="4906388" cy="2768390"/>
            <a:chOff x="-442319" y="0"/>
            <a:chExt cx="4906386" cy="2768388"/>
          </a:xfrm>
        </p:grpSpPr>
        <p:sp>
          <p:nvSpPr>
            <p:cNvPr id="401" name="Shape 401"/>
            <p:cNvSpPr/>
            <p:nvPr/>
          </p:nvSpPr>
          <p:spPr>
            <a:xfrm>
              <a:off x="703901" y="2193676"/>
              <a:ext cx="136399" cy="399409"/>
            </a:xfrm>
            <a:prstGeom prst="rect">
              <a:avLst/>
            </a:prstGeom>
            <a:solidFill>
              <a:srgbClr val="CBCBCB"/>
            </a:solidFill>
            <a:ln w="25400" cap="flat">
              <a:solidFill>
                <a:srgbClr val="000000"/>
              </a:solidFill>
              <a:prstDash val="solid"/>
              <a:miter lim="400000"/>
            </a:ln>
            <a:effectLst/>
          </p:spPr>
          <p:txBody>
            <a:bodyPr wrap="square" lIns="50800" tIns="50800" rIns="50800" bIns="50800" numCol="1" anchor="ctr">
              <a:noAutofit/>
            </a:bodyPr>
            <a:lstStyle/>
            <a:p>
              <a:pPr lvl="0">
                <a:defRPr sz="3600"/>
              </a:pPr>
              <a:endParaRPr/>
            </a:p>
          </p:txBody>
        </p:sp>
        <p:sp>
          <p:nvSpPr>
            <p:cNvPr id="402" name="Shape 402"/>
            <p:cNvSpPr/>
            <p:nvPr/>
          </p:nvSpPr>
          <p:spPr>
            <a:xfrm>
              <a:off x="-442320" y="2451755"/>
              <a:ext cx="1127342" cy="3166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200" b="1"/>
              </a:lvl1pPr>
            </a:lstStyle>
            <a:p>
              <a:pPr lvl="0">
                <a:defRPr sz="1800" b="0"/>
              </a:pPr>
              <a:r>
                <a:rPr sz="1200" b="1"/>
                <a:t>Phase PU</a:t>
              </a:r>
            </a:p>
          </p:txBody>
        </p:sp>
        <p:sp>
          <p:nvSpPr>
            <p:cNvPr id="403" name="Shape 403"/>
            <p:cNvSpPr/>
            <p:nvPr/>
          </p:nvSpPr>
          <p:spPr>
            <a:xfrm flipV="1">
              <a:off x="814573" y="1349081"/>
              <a:ext cx="5637" cy="848749"/>
            </a:xfrm>
            <a:prstGeom prst="line">
              <a:avLst/>
            </a:prstGeom>
            <a:noFill/>
            <a:ln w="12700" cap="flat">
              <a:solidFill>
                <a:srgbClr val="ABABAB"/>
              </a:solidFill>
              <a:prstDash val="solid"/>
              <a:miter lim="400000"/>
              <a:tailEnd type="stealth" w="med" len="med"/>
            </a:ln>
            <a:effectLst/>
          </p:spPr>
          <p:txBody>
            <a:bodyPr wrap="square" lIns="50800" tIns="50800" rIns="50800" bIns="50800" numCol="1" anchor="ctr">
              <a:noAutofit/>
            </a:bodyPr>
            <a:lstStyle/>
            <a:p>
              <a:pPr lvl="0">
                <a:defRPr sz="3600"/>
              </a:pPr>
              <a:endParaRPr/>
            </a:p>
          </p:txBody>
        </p:sp>
        <p:sp>
          <p:nvSpPr>
            <p:cNvPr id="404" name="Shape 404"/>
            <p:cNvSpPr/>
            <p:nvPr/>
          </p:nvSpPr>
          <p:spPr>
            <a:xfrm flipV="1">
              <a:off x="1326691" y="718490"/>
              <a:ext cx="849857" cy="3294"/>
            </a:xfrm>
            <a:prstGeom prst="line">
              <a:avLst/>
            </a:prstGeom>
            <a:noFill/>
            <a:ln w="12700" cap="flat">
              <a:solidFill>
                <a:srgbClr val="ABABAB"/>
              </a:solidFill>
              <a:prstDash val="solid"/>
              <a:miter lim="400000"/>
              <a:headEnd type="stealth" w="med" len="med"/>
            </a:ln>
            <a:effectLst/>
          </p:spPr>
          <p:txBody>
            <a:bodyPr wrap="square" lIns="50800" tIns="50800" rIns="50800" bIns="50800" numCol="1" anchor="ctr">
              <a:noAutofit/>
            </a:bodyPr>
            <a:lstStyle/>
            <a:p>
              <a:pPr lvl="0">
                <a:defRPr sz="3600"/>
              </a:pPr>
              <a:endParaRPr/>
            </a:p>
          </p:txBody>
        </p:sp>
        <p:sp>
          <p:nvSpPr>
            <p:cNvPr id="405" name="Shape 405"/>
            <p:cNvSpPr/>
            <p:nvPr/>
          </p:nvSpPr>
          <p:spPr>
            <a:xfrm flipV="1">
              <a:off x="1335765" y="714088"/>
              <a:ext cx="1070" cy="275188"/>
            </a:xfrm>
            <a:prstGeom prst="line">
              <a:avLst/>
            </a:prstGeom>
            <a:noFill/>
            <a:ln w="12700" cap="flat">
              <a:solidFill>
                <a:srgbClr val="ABABAB"/>
              </a:solidFill>
              <a:prstDash val="solid"/>
              <a:miter lim="400000"/>
            </a:ln>
            <a:effectLst/>
          </p:spPr>
          <p:txBody>
            <a:bodyPr wrap="square" lIns="50800" tIns="50800" rIns="50800" bIns="50800" numCol="1" anchor="ctr">
              <a:noAutofit/>
            </a:bodyPr>
            <a:lstStyle/>
            <a:p>
              <a:pPr lvl="0">
                <a:defRPr sz="3600"/>
              </a:pPr>
              <a:endParaRPr/>
            </a:p>
          </p:txBody>
        </p:sp>
        <p:grpSp>
          <p:nvGrpSpPr>
            <p:cNvPr id="408" name="Group 408"/>
            <p:cNvGrpSpPr/>
            <p:nvPr/>
          </p:nvGrpSpPr>
          <p:grpSpPr>
            <a:xfrm>
              <a:off x="917393" y="1560766"/>
              <a:ext cx="616756" cy="497726"/>
              <a:chOff x="0" y="0"/>
              <a:chExt cx="616754" cy="497724"/>
            </a:xfrm>
          </p:grpSpPr>
          <p:sp>
            <p:nvSpPr>
              <p:cNvPr id="406" name="Shape 406"/>
              <p:cNvSpPr/>
              <p:nvPr/>
            </p:nvSpPr>
            <p:spPr>
              <a:xfrm rot="10800000" flipH="1">
                <a:off x="0" y="6144"/>
                <a:ext cx="616755" cy="4915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CBCBCB"/>
              </a:solidFill>
              <a:ln w="25400" cap="flat">
                <a:solidFill>
                  <a:srgbClr val="000000"/>
                </a:solidFill>
                <a:prstDash val="solid"/>
                <a:miter lim="400000"/>
              </a:ln>
              <a:effectLst/>
            </p:spPr>
            <p:txBody>
              <a:bodyPr wrap="square" lIns="50800" tIns="50800" rIns="50800" bIns="50800" numCol="1" anchor="ctr">
                <a:noAutofit/>
              </a:bodyPr>
              <a:lstStyle/>
              <a:p>
                <a:pPr lvl="0">
                  <a:defRPr sz="3600"/>
                </a:pPr>
                <a:endParaRPr/>
              </a:p>
            </p:txBody>
          </p:sp>
          <p:sp>
            <p:nvSpPr>
              <p:cNvPr id="407" name="Shape 407"/>
              <p:cNvSpPr/>
              <p:nvPr/>
            </p:nvSpPr>
            <p:spPr>
              <a:xfrm>
                <a:off x="134261" y="0"/>
                <a:ext cx="348950" cy="3318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500" b="1"/>
                </a:lvl1pPr>
              </a:lstStyle>
              <a:p>
                <a:pPr lvl="0">
                  <a:defRPr sz="1800" b="0"/>
                </a:pPr>
                <a:r>
                  <a:rPr sz="1500" b="1"/>
                  <a:t>TX</a:t>
                </a:r>
              </a:p>
            </p:txBody>
          </p:sp>
        </p:grpSp>
        <p:sp>
          <p:nvSpPr>
            <p:cNvPr id="409" name="Shape 409"/>
            <p:cNvSpPr/>
            <p:nvPr/>
          </p:nvSpPr>
          <p:spPr>
            <a:xfrm flipV="1">
              <a:off x="1171040" y="1351741"/>
              <a:ext cx="725" cy="216811"/>
            </a:xfrm>
            <a:prstGeom prst="line">
              <a:avLst/>
            </a:prstGeom>
            <a:noFill/>
            <a:ln w="12700" cap="flat">
              <a:solidFill>
                <a:srgbClr val="ABABAB"/>
              </a:solidFill>
              <a:prstDash val="solid"/>
              <a:miter lim="400000"/>
            </a:ln>
            <a:effectLst/>
          </p:spPr>
          <p:txBody>
            <a:bodyPr wrap="square" lIns="50800" tIns="50800" rIns="50800" bIns="50800" numCol="1" anchor="ctr">
              <a:noAutofit/>
            </a:bodyPr>
            <a:lstStyle/>
            <a:p>
              <a:pPr lvl="0">
                <a:defRPr sz="3600"/>
              </a:pPr>
              <a:endParaRPr/>
            </a:p>
          </p:txBody>
        </p:sp>
        <p:sp>
          <p:nvSpPr>
            <p:cNvPr id="410" name="Shape 410"/>
            <p:cNvSpPr/>
            <p:nvPr/>
          </p:nvSpPr>
          <p:spPr>
            <a:xfrm flipV="1">
              <a:off x="1229336" y="2058508"/>
              <a:ext cx="725" cy="216811"/>
            </a:xfrm>
            <a:prstGeom prst="line">
              <a:avLst/>
            </a:prstGeom>
            <a:noFill/>
            <a:ln w="12700" cap="flat">
              <a:solidFill>
                <a:srgbClr val="ABABAB"/>
              </a:solidFill>
              <a:prstDash val="solid"/>
              <a:miter lim="400000"/>
            </a:ln>
            <a:effectLst/>
          </p:spPr>
          <p:txBody>
            <a:bodyPr wrap="square" lIns="50800" tIns="50800" rIns="50800" bIns="50800" numCol="1" anchor="ctr">
              <a:noAutofit/>
            </a:bodyPr>
            <a:lstStyle/>
            <a:p>
              <a:pPr lvl="0">
                <a:defRPr sz="3600"/>
              </a:pPr>
              <a:endParaRPr/>
            </a:p>
          </p:txBody>
        </p:sp>
        <p:grpSp>
          <p:nvGrpSpPr>
            <p:cNvPr id="413" name="Group 413"/>
            <p:cNvGrpSpPr/>
            <p:nvPr/>
          </p:nvGrpSpPr>
          <p:grpSpPr>
            <a:xfrm>
              <a:off x="899602" y="2230545"/>
              <a:ext cx="765014" cy="319528"/>
              <a:chOff x="0" y="0"/>
              <a:chExt cx="765013" cy="319527"/>
            </a:xfrm>
          </p:grpSpPr>
          <p:sp>
            <p:nvSpPr>
              <p:cNvPr id="411" name="Shape 411"/>
              <p:cNvSpPr/>
              <p:nvPr/>
            </p:nvSpPr>
            <p:spPr>
              <a:xfrm>
                <a:off x="0" y="92171"/>
                <a:ext cx="765014" cy="135185"/>
              </a:xfrm>
              <a:prstGeom prst="rect">
                <a:avLst/>
              </a:prstGeom>
              <a:solidFill>
                <a:srgbClr val="74A7FE"/>
              </a:solidFill>
              <a:ln w="12700" cap="flat">
                <a:noFill/>
                <a:miter lim="400000"/>
              </a:ln>
              <a:effectLst/>
            </p:spPr>
            <p:txBody>
              <a:bodyPr wrap="square" lIns="0" tIns="0" rIns="0" bIns="0" numCol="1" anchor="ctr">
                <a:noAutofit/>
              </a:bodyPr>
              <a:lstStyle/>
              <a:p>
                <a:pPr lvl="0">
                  <a:defRPr sz="3600"/>
                </a:pPr>
                <a:endParaRPr/>
              </a:p>
            </p:txBody>
          </p:sp>
          <p:sp>
            <p:nvSpPr>
              <p:cNvPr id="412" name="Shape 412"/>
              <p:cNvSpPr/>
              <p:nvPr/>
            </p:nvSpPr>
            <p:spPr>
              <a:xfrm>
                <a:off x="130467" y="0"/>
                <a:ext cx="504079" cy="319528"/>
              </a:xfrm>
              <a:prstGeom prst="roundRect">
                <a:avLst>
                  <a:gd name="adj" fmla="val 45434"/>
                </a:avLst>
              </a:prstGeom>
              <a:solidFill>
                <a:srgbClr val="74A7FE"/>
              </a:solidFill>
              <a:ln w="12700" cap="flat">
                <a:noFill/>
                <a:miter lim="400000"/>
              </a:ln>
              <a:effectLst/>
            </p:spPr>
            <p:txBody>
              <a:bodyPr wrap="square" lIns="0" tIns="0" rIns="0" bIns="0" numCol="1" anchor="ctr">
                <a:noAutofit/>
              </a:bodyPr>
              <a:lstStyle/>
              <a:p>
                <a:pPr lvl="0">
                  <a:defRPr sz="3600"/>
                </a:pPr>
                <a:endParaRPr/>
              </a:p>
            </p:txBody>
          </p:sp>
        </p:grpSp>
        <p:sp>
          <p:nvSpPr>
            <p:cNvPr id="414" name="Shape 414"/>
            <p:cNvSpPr/>
            <p:nvPr/>
          </p:nvSpPr>
          <p:spPr>
            <a:xfrm flipV="1">
              <a:off x="1453999" y="2074137"/>
              <a:ext cx="169936" cy="239488"/>
            </a:xfrm>
            <a:prstGeom prst="line">
              <a:avLst/>
            </a:prstGeom>
            <a:noFill/>
            <a:ln w="12700" cap="flat">
              <a:solidFill>
                <a:srgbClr val="ABABAB"/>
              </a:solidFill>
              <a:prstDash val="solid"/>
              <a:miter lim="400000"/>
            </a:ln>
            <a:effectLst/>
          </p:spPr>
          <p:txBody>
            <a:bodyPr wrap="square" lIns="50800" tIns="50800" rIns="50800" bIns="50800" numCol="1" anchor="ctr">
              <a:noAutofit/>
            </a:bodyPr>
            <a:lstStyle/>
            <a:p>
              <a:pPr lvl="0">
                <a:defRPr sz="3600"/>
              </a:pPr>
              <a:endParaRPr/>
            </a:p>
          </p:txBody>
        </p:sp>
        <p:sp>
          <p:nvSpPr>
            <p:cNvPr id="415" name="Shape 415"/>
            <p:cNvSpPr/>
            <p:nvPr/>
          </p:nvSpPr>
          <p:spPr>
            <a:xfrm flipH="1">
              <a:off x="1620548" y="1359901"/>
              <a:ext cx="12337" cy="709859"/>
            </a:xfrm>
            <a:prstGeom prst="line">
              <a:avLst/>
            </a:prstGeom>
            <a:noFill/>
            <a:ln w="12700" cap="flat">
              <a:solidFill>
                <a:srgbClr val="ABABAB"/>
              </a:solidFill>
              <a:prstDash val="solid"/>
              <a:miter lim="400000"/>
              <a:headEnd type="stealth" w="med" len="med"/>
            </a:ln>
            <a:effectLst/>
          </p:spPr>
          <p:txBody>
            <a:bodyPr wrap="square" lIns="50800" tIns="50800" rIns="50800" bIns="50800" numCol="1" anchor="ctr">
              <a:noAutofit/>
            </a:bodyPr>
            <a:lstStyle/>
            <a:p>
              <a:pPr lvl="0">
                <a:defRPr sz="3600"/>
              </a:pPr>
              <a:endParaRPr/>
            </a:p>
          </p:txBody>
        </p:sp>
        <p:sp>
          <p:nvSpPr>
            <p:cNvPr id="416" name="Shape 416"/>
            <p:cNvSpPr/>
            <p:nvPr/>
          </p:nvSpPr>
          <p:spPr>
            <a:xfrm>
              <a:off x="804717" y="847975"/>
              <a:ext cx="954785" cy="497726"/>
            </a:xfrm>
            <a:prstGeom prst="rect">
              <a:avLst/>
            </a:prstGeom>
            <a:solidFill>
              <a:srgbClr val="CBCBCB"/>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300" b="1"/>
              </a:lvl1pPr>
            </a:lstStyle>
            <a:p>
              <a:pPr lvl="0">
                <a:defRPr sz="1800" b="0"/>
              </a:pPr>
              <a:r>
                <a:rPr sz="1300" b="1"/>
                <a:t>Cavity Controller</a:t>
              </a:r>
            </a:p>
          </p:txBody>
        </p:sp>
        <p:sp>
          <p:nvSpPr>
            <p:cNvPr id="417" name="Shape 417"/>
            <p:cNvSpPr/>
            <p:nvPr/>
          </p:nvSpPr>
          <p:spPr>
            <a:xfrm>
              <a:off x="2038226" y="559172"/>
              <a:ext cx="954784" cy="497726"/>
            </a:xfrm>
            <a:prstGeom prst="rect">
              <a:avLst/>
            </a:prstGeom>
            <a:solidFill>
              <a:srgbClr val="CBCBCB"/>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300" b="1"/>
              </a:lvl1pPr>
            </a:lstStyle>
            <a:p>
              <a:pPr lvl="0">
                <a:defRPr sz="1800" b="0"/>
              </a:pPr>
              <a:r>
                <a:rPr sz="1300" b="1"/>
                <a:t>Global feedback</a:t>
              </a:r>
            </a:p>
          </p:txBody>
        </p:sp>
        <p:sp>
          <p:nvSpPr>
            <p:cNvPr id="418" name="Shape 418"/>
            <p:cNvSpPr/>
            <p:nvPr/>
          </p:nvSpPr>
          <p:spPr>
            <a:xfrm flipV="1">
              <a:off x="2520731" y="431226"/>
              <a:ext cx="1" cy="126650"/>
            </a:xfrm>
            <a:prstGeom prst="line">
              <a:avLst/>
            </a:prstGeom>
            <a:noFill/>
            <a:ln w="12700" cap="flat">
              <a:solidFill>
                <a:srgbClr val="ABABAB"/>
              </a:solidFill>
              <a:prstDash val="solid"/>
              <a:miter lim="400000"/>
              <a:headEnd type="stealth" w="med" len="med"/>
            </a:ln>
            <a:effectLst/>
          </p:spPr>
          <p:txBody>
            <a:bodyPr wrap="square" lIns="50800" tIns="50800" rIns="50800" bIns="50800" numCol="1" anchor="ctr">
              <a:noAutofit/>
            </a:bodyPr>
            <a:lstStyle/>
            <a:p>
              <a:pPr lvl="0">
                <a:defRPr sz="3600"/>
              </a:pPr>
              <a:endParaRPr/>
            </a:p>
          </p:txBody>
        </p:sp>
        <p:sp>
          <p:nvSpPr>
            <p:cNvPr id="419" name="Shape 419"/>
            <p:cNvSpPr/>
            <p:nvPr/>
          </p:nvSpPr>
          <p:spPr>
            <a:xfrm flipH="1" flipV="1">
              <a:off x="2666736" y="1482786"/>
              <a:ext cx="1429423" cy="90"/>
            </a:xfrm>
            <a:prstGeom prst="line">
              <a:avLst/>
            </a:prstGeom>
            <a:noFill/>
            <a:ln w="12700" cap="flat">
              <a:solidFill>
                <a:srgbClr val="ABABAB"/>
              </a:solidFill>
              <a:prstDash val="solid"/>
              <a:miter lim="400000"/>
              <a:tailEnd type="stealth" w="med" len="med"/>
            </a:ln>
            <a:effectLst/>
          </p:spPr>
          <p:txBody>
            <a:bodyPr wrap="square" lIns="50800" tIns="50800" rIns="50800" bIns="50800" numCol="1" anchor="ctr">
              <a:noAutofit/>
            </a:bodyPr>
            <a:lstStyle/>
            <a:p>
              <a:pPr lvl="0">
                <a:defRPr sz="3600"/>
              </a:pPr>
              <a:endParaRPr/>
            </a:p>
          </p:txBody>
        </p:sp>
        <p:sp>
          <p:nvSpPr>
            <p:cNvPr id="420" name="Shape 420"/>
            <p:cNvSpPr/>
            <p:nvPr/>
          </p:nvSpPr>
          <p:spPr>
            <a:xfrm flipV="1">
              <a:off x="2670905" y="1056931"/>
              <a:ext cx="1477" cy="432273"/>
            </a:xfrm>
            <a:prstGeom prst="line">
              <a:avLst/>
            </a:prstGeom>
            <a:noFill/>
            <a:ln w="12700" cap="flat">
              <a:solidFill>
                <a:srgbClr val="ABABAB"/>
              </a:solidFill>
              <a:prstDash val="solid"/>
              <a:miter lim="400000"/>
            </a:ln>
            <a:effectLst/>
          </p:spPr>
          <p:txBody>
            <a:bodyPr wrap="square" lIns="50800" tIns="50800" rIns="50800" bIns="50800" numCol="1" anchor="ctr">
              <a:noAutofit/>
            </a:bodyPr>
            <a:lstStyle/>
            <a:p>
              <a:pPr lvl="0">
                <a:defRPr sz="3600"/>
              </a:pPr>
              <a:endParaRPr/>
            </a:p>
          </p:txBody>
        </p:sp>
        <p:sp>
          <p:nvSpPr>
            <p:cNvPr id="421" name="Shape 421"/>
            <p:cNvSpPr/>
            <p:nvPr/>
          </p:nvSpPr>
          <p:spPr>
            <a:xfrm flipH="1" flipV="1">
              <a:off x="1628978" y="1486597"/>
              <a:ext cx="723612" cy="98"/>
            </a:xfrm>
            <a:prstGeom prst="line">
              <a:avLst/>
            </a:prstGeom>
            <a:noFill/>
            <a:ln w="12700" cap="flat">
              <a:solidFill>
                <a:srgbClr val="ABABAB"/>
              </a:solidFill>
              <a:prstDash val="solid"/>
              <a:miter lim="400000"/>
              <a:headEnd type="stealth" w="med" len="med"/>
            </a:ln>
            <a:effectLst/>
          </p:spPr>
          <p:txBody>
            <a:bodyPr wrap="square" lIns="50800" tIns="50800" rIns="50800" bIns="50800" numCol="1" anchor="ctr">
              <a:noAutofit/>
            </a:bodyPr>
            <a:lstStyle/>
            <a:p>
              <a:pPr lvl="0">
                <a:defRPr sz="3600"/>
              </a:pPr>
              <a:endParaRPr/>
            </a:p>
          </p:txBody>
        </p:sp>
        <p:sp>
          <p:nvSpPr>
            <p:cNvPr id="422" name="Shape 422"/>
            <p:cNvSpPr/>
            <p:nvPr/>
          </p:nvSpPr>
          <p:spPr>
            <a:xfrm flipV="1">
              <a:off x="2348187" y="1056933"/>
              <a:ext cx="1477" cy="432273"/>
            </a:xfrm>
            <a:prstGeom prst="line">
              <a:avLst/>
            </a:prstGeom>
            <a:noFill/>
            <a:ln w="12700" cap="flat">
              <a:solidFill>
                <a:srgbClr val="ABABAB"/>
              </a:solidFill>
              <a:prstDash val="solid"/>
              <a:miter lim="400000"/>
            </a:ln>
            <a:effectLst/>
          </p:spPr>
          <p:txBody>
            <a:bodyPr wrap="square" lIns="50800" tIns="50800" rIns="50800" bIns="50800" numCol="1" anchor="ctr">
              <a:noAutofit/>
            </a:bodyPr>
            <a:lstStyle/>
            <a:p>
              <a:pPr lvl="0">
                <a:defRPr sz="3600"/>
              </a:pPr>
              <a:endParaRPr/>
            </a:p>
          </p:txBody>
        </p:sp>
        <p:sp>
          <p:nvSpPr>
            <p:cNvPr id="423" name="Shape 423"/>
            <p:cNvSpPr/>
            <p:nvPr/>
          </p:nvSpPr>
          <p:spPr>
            <a:xfrm flipV="1">
              <a:off x="3004781" y="716332"/>
              <a:ext cx="849856" cy="3295"/>
            </a:xfrm>
            <a:prstGeom prst="line">
              <a:avLst/>
            </a:prstGeom>
            <a:noFill/>
            <a:ln w="12700" cap="flat">
              <a:solidFill>
                <a:srgbClr val="ABABAB"/>
              </a:solidFill>
              <a:prstDash val="solid"/>
              <a:miter lim="400000"/>
              <a:tailEnd type="stealth" w="med" len="med"/>
            </a:ln>
            <a:effectLst/>
          </p:spPr>
          <p:txBody>
            <a:bodyPr wrap="square" lIns="50800" tIns="50800" rIns="50800" bIns="50800" numCol="1" anchor="ctr">
              <a:noAutofit/>
            </a:bodyPr>
            <a:lstStyle/>
            <a:p>
              <a:pPr lvl="0">
                <a:defRPr sz="3600"/>
              </a:pPr>
              <a:endParaRPr/>
            </a:p>
          </p:txBody>
        </p:sp>
        <p:sp>
          <p:nvSpPr>
            <p:cNvPr id="424" name="Shape 424"/>
            <p:cNvSpPr/>
            <p:nvPr/>
          </p:nvSpPr>
          <p:spPr>
            <a:xfrm flipV="1">
              <a:off x="3855056" y="712820"/>
              <a:ext cx="1070" cy="275188"/>
            </a:xfrm>
            <a:prstGeom prst="line">
              <a:avLst/>
            </a:prstGeom>
            <a:noFill/>
            <a:ln w="12700" cap="flat">
              <a:solidFill>
                <a:srgbClr val="ABABAB"/>
              </a:solidFill>
              <a:prstDash val="solid"/>
              <a:miter lim="400000"/>
            </a:ln>
            <a:effectLst/>
          </p:spPr>
          <p:txBody>
            <a:bodyPr wrap="square" lIns="50800" tIns="50800" rIns="50800" bIns="50800" numCol="1" anchor="ctr">
              <a:noAutofit/>
            </a:bodyPr>
            <a:lstStyle/>
            <a:p>
              <a:pPr lvl="0">
                <a:defRPr sz="3600"/>
              </a:pPr>
              <a:endParaRPr/>
            </a:p>
          </p:txBody>
        </p:sp>
        <p:grpSp>
          <p:nvGrpSpPr>
            <p:cNvPr id="427" name="Group 427"/>
            <p:cNvGrpSpPr/>
            <p:nvPr/>
          </p:nvGrpSpPr>
          <p:grpSpPr>
            <a:xfrm>
              <a:off x="3384411" y="1560766"/>
              <a:ext cx="616756" cy="497726"/>
              <a:chOff x="0" y="0"/>
              <a:chExt cx="616754" cy="497724"/>
            </a:xfrm>
          </p:grpSpPr>
          <p:sp>
            <p:nvSpPr>
              <p:cNvPr id="425" name="Shape 425"/>
              <p:cNvSpPr/>
              <p:nvPr/>
            </p:nvSpPr>
            <p:spPr>
              <a:xfrm rot="10800000" flipH="1">
                <a:off x="0" y="6144"/>
                <a:ext cx="616755" cy="4915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CBCBCB"/>
              </a:solidFill>
              <a:ln w="25400" cap="flat">
                <a:solidFill>
                  <a:srgbClr val="000000"/>
                </a:solidFill>
                <a:prstDash val="solid"/>
                <a:miter lim="400000"/>
              </a:ln>
              <a:effectLst/>
            </p:spPr>
            <p:txBody>
              <a:bodyPr wrap="square" lIns="50800" tIns="50800" rIns="50800" bIns="50800" numCol="1" anchor="ctr">
                <a:noAutofit/>
              </a:bodyPr>
              <a:lstStyle/>
              <a:p>
                <a:pPr lvl="0">
                  <a:defRPr sz="3600"/>
                </a:pPr>
                <a:endParaRPr/>
              </a:p>
            </p:txBody>
          </p:sp>
          <p:sp>
            <p:nvSpPr>
              <p:cNvPr id="426" name="Shape 426"/>
              <p:cNvSpPr/>
              <p:nvPr/>
            </p:nvSpPr>
            <p:spPr>
              <a:xfrm>
                <a:off x="134261" y="0"/>
                <a:ext cx="348950" cy="3318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500" b="1"/>
                </a:lvl1pPr>
              </a:lstStyle>
              <a:p>
                <a:pPr lvl="0">
                  <a:defRPr sz="1800" b="0"/>
                </a:pPr>
                <a:r>
                  <a:rPr sz="1500" b="1"/>
                  <a:t>TX</a:t>
                </a:r>
              </a:p>
            </p:txBody>
          </p:sp>
        </p:grpSp>
        <p:sp>
          <p:nvSpPr>
            <p:cNvPr id="428" name="Shape 428"/>
            <p:cNvSpPr/>
            <p:nvPr/>
          </p:nvSpPr>
          <p:spPr>
            <a:xfrm flipV="1">
              <a:off x="3638058" y="1351741"/>
              <a:ext cx="725" cy="216811"/>
            </a:xfrm>
            <a:prstGeom prst="line">
              <a:avLst/>
            </a:prstGeom>
            <a:noFill/>
            <a:ln w="12700" cap="flat">
              <a:solidFill>
                <a:srgbClr val="ABABAB"/>
              </a:solidFill>
              <a:prstDash val="solid"/>
              <a:miter lim="400000"/>
            </a:ln>
            <a:effectLst/>
          </p:spPr>
          <p:txBody>
            <a:bodyPr wrap="square" lIns="50800" tIns="50800" rIns="50800" bIns="50800" numCol="1" anchor="ctr">
              <a:noAutofit/>
            </a:bodyPr>
            <a:lstStyle/>
            <a:p>
              <a:pPr lvl="0">
                <a:defRPr sz="3600"/>
              </a:pPr>
              <a:endParaRPr/>
            </a:p>
          </p:txBody>
        </p:sp>
        <p:sp>
          <p:nvSpPr>
            <p:cNvPr id="429" name="Shape 429"/>
            <p:cNvSpPr/>
            <p:nvPr/>
          </p:nvSpPr>
          <p:spPr>
            <a:xfrm flipV="1">
              <a:off x="3696353" y="2058508"/>
              <a:ext cx="725" cy="216811"/>
            </a:xfrm>
            <a:prstGeom prst="line">
              <a:avLst/>
            </a:prstGeom>
            <a:noFill/>
            <a:ln w="12700" cap="flat">
              <a:solidFill>
                <a:srgbClr val="ABABAB"/>
              </a:solidFill>
              <a:prstDash val="solid"/>
              <a:miter lim="400000"/>
            </a:ln>
            <a:effectLst/>
          </p:spPr>
          <p:txBody>
            <a:bodyPr wrap="square" lIns="50800" tIns="50800" rIns="50800" bIns="50800" numCol="1" anchor="ctr">
              <a:noAutofit/>
            </a:bodyPr>
            <a:lstStyle/>
            <a:p>
              <a:pPr lvl="0">
                <a:defRPr sz="3600"/>
              </a:pPr>
              <a:endParaRPr/>
            </a:p>
          </p:txBody>
        </p:sp>
        <p:grpSp>
          <p:nvGrpSpPr>
            <p:cNvPr id="432" name="Group 432"/>
            <p:cNvGrpSpPr/>
            <p:nvPr/>
          </p:nvGrpSpPr>
          <p:grpSpPr>
            <a:xfrm>
              <a:off x="3366620" y="2230545"/>
              <a:ext cx="765014" cy="319528"/>
              <a:chOff x="0" y="0"/>
              <a:chExt cx="765013" cy="319527"/>
            </a:xfrm>
          </p:grpSpPr>
          <p:sp>
            <p:nvSpPr>
              <p:cNvPr id="430" name="Shape 430"/>
              <p:cNvSpPr/>
              <p:nvPr/>
            </p:nvSpPr>
            <p:spPr>
              <a:xfrm>
                <a:off x="0" y="92171"/>
                <a:ext cx="765014" cy="135185"/>
              </a:xfrm>
              <a:prstGeom prst="rect">
                <a:avLst/>
              </a:prstGeom>
              <a:solidFill>
                <a:srgbClr val="74A7FE"/>
              </a:solidFill>
              <a:ln w="12700" cap="flat">
                <a:noFill/>
                <a:miter lim="400000"/>
              </a:ln>
              <a:effectLst/>
            </p:spPr>
            <p:txBody>
              <a:bodyPr wrap="square" lIns="0" tIns="0" rIns="0" bIns="0" numCol="1" anchor="ctr">
                <a:noAutofit/>
              </a:bodyPr>
              <a:lstStyle/>
              <a:p>
                <a:pPr lvl="0">
                  <a:defRPr sz="3600"/>
                </a:pPr>
                <a:endParaRPr/>
              </a:p>
            </p:txBody>
          </p:sp>
          <p:sp>
            <p:nvSpPr>
              <p:cNvPr id="431" name="Shape 431"/>
              <p:cNvSpPr/>
              <p:nvPr/>
            </p:nvSpPr>
            <p:spPr>
              <a:xfrm>
                <a:off x="130467" y="0"/>
                <a:ext cx="504079" cy="319528"/>
              </a:xfrm>
              <a:prstGeom prst="roundRect">
                <a:avLst>
                  <a:gd name="adj" fmla="val 45434"/>
                </a:avLst>
              </a:prstGeom>
              <a:solidFill>
                <a:srgbClr val="74A7FE"/>
              </a:solidFill>
              <a:ln w="12700" cap="flat">
                <a:noFill/>
                <a:miter lim="400000"/>
              </a:ln>
              <a:effectLst/>
            </p:spPr>
            <p:txBody>
              <a:bodyPr wrap="square" lIns="0" tIns="0" rIns="0" bIns="0" numCol="1" anchor="ctr">
                <a:noAutofit/>
              </a:bodyPr>
              <a:lstStyle/>
              <a:p>
                <a:pPr lvl="0">
                  <a:defRPr sz="3600"/>
                </a:pPr>
                <a:endParaRPr/>
              </a:p>
            </p:txBody>
          </p:sp>
        </p:grpSp>
        <p:sp>
          <p:nvSpPr>
            <p:cNvPr id="433" name="Shape 433"/>
            <p:cNvSpPr/>
            <p:nvPr/>
          </p:nvSpPr>
          <p:spPr>
            <a:xfrm flipV="1">
              <a:off x="3921017" y="2074137"/>
              <a:ext cx="169936" cy="239488"/>
            </a:xfrm>
            <a:prstGeom prst="line">
              <a:avLst/>
            </a:prstGeom>
            <a:noFill/>
            <a:ln w="12700" cap="flat">
              <a:solidFill>
                <a:srgbClr val="ABABAB"/>
              </a:solidFill>
              <a:prstDash val="solid"/>
              <a:miter lim="400000"/>
            </a:ln>
            <a:effectLst/>
          </p:spPr>
          <p:txBody>
            <a:bodyPr wrap="square" lIns="50800" tIns="50800" rIns="50800" bIns="50800" numCol="1" anchor="ctr">
              <a:noAutofit/>
            </a:bodyPr>
            <a:lstStyle/>
            <a:p>
              <a:pPr lvl="0">
                <a:defRPr sz="3600"/>
              </a:pPr>
              <a:endParaRPr/>
            </a:p>
          </p:txBody>
        </p:sp>
        <p:sp>
          <p:nvSpPr>
            <p:cNvPr id="434" name="Shape 434"/>
            <p:cNvSpPr/>
            <p:nvPr/>
          </p:nvSpPr>
          <p:spPr>
            <a:xfrm flipH="1">
              <a:off x="4087566" y="1359901"/>
              <a:ext cx="12337" cy="709859"/>
            </a:xfrm>
            <a:prstGeom prst="line">
              <a:avLst/>
            </a:prstGeom>
            <a:noFill/>
            <a:ln w="12700" cap="flat">
              <a:solidFill>
                <a:srgbClr val="ABABAB"/>
              </a:solidFill>
              <a:prstDash val="solid"/>
              <a:miter lim="400000"/>
              <a:headEnd type="stealth" w="med" len="med"/>
            </a:ln>
            <a:effectLst/>
          </p:spPr>
          <p:txBody>
            <a:bodyPr wrap="square" lIns="50800" tIns="50800" rIns="50800" bIns="50800" numCol="1" anchor="ctr">
              <a:noAutofit/>
            </a:bodyPr>
            <a:lstStyle/>
            <a:p>
              <a:pPr lvl="0">
                <a:defRPr sz="3600"/>
              </a:pPr>
              <a:endParaRPr/>
            </a:p>
          </p:txBody>
        </p:sp>
        <p:sp>
          <p:nvSpPr>
            <p:cNvPr id="435" name="Shape 435"/>
            <p:cNvSpPr/>
            <p:nvPr/>
          </p:nvSpPr>
          <p:spPr>
            <a:xfrm>
              <a:off x="3271734" y="847975"/>
              <a:ext cx="954785" cy="497726"/>
            </a:xfrm>
            <a:prstGeom prst="rect">
              <a:avLst/>
            </a:prstGeom>
            <a:solidFill>
              <a:srgbClr val="CBCBCB"/>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300" b="1"/>
              </a:lvl1pPr>
            </a:lstStyle>
            <a:p>
              <a:pPr lvl="0">
                <a:defRPr sz="1800" b="0"/>
              </a:pPr>
              <a:r>
                <a:rPr sz="1300" b="1"/>
                <a:t>Cavity Controller</a:t>
              </a:r>
            </a:p>
          </p:txBody>
        </p:sp>
        <p:sp>
          <p:nvSpPr>
            <p:cNvPr id="436" name="Shape 436"/>
            <p:cNvSpPr/>
            <p:nvPr/>
          </p:nvSpPr>
          <p:spPr>
            <a:xfrm flipV="1">
              <a:off x="1201752" y="423773"/>
              <a:ext cx="2787853" cy="10808"/>
            </a:xfrm>
            <a:prstGeom prst="line">
              <a:avLst/>
            </a:prstGeom>
            <a:noFill/>
            <a:ln w="12700" cap="flat">
              <a:solidFill>
                <a:srgbClr val="ABABAB"/>
              </a:solidFill>
              <a:prstDash val="solid"/>
              <a:miter lim="400000"/>
              <a:headEnd type="stealth" w="med" len="med"/>
              <a:tailEnd type="stealth" w="med" len="med"/>
            </a:ln>
            <a:effectLst/>
          </p:spPr>
          <p:txBody>
            <a:bodyPr wrap="square" lIns="50800" tIns="50800" rIns="50800" bIns="50800" numCol="1" anchor="ctr">
              <a:noAutofit/>
            </a:bodyPr>
            <a:lstStyle/>
            <a:p>
              <a:pPr lvl="0">
                <a:defRPr sz="3600"/>
              </a:pPr>
              <a:endParaRPr/>
            </a:p>
          </p:txBody>
        </p:sp>
        <p:sp>
          <p:nvSpPr>
            <p:cNvPr id="437" name="Shape 437"/>
            <p:cNvSpPr/>
            <p:nvPr/>
          </p:nvSpPr>
          <p:spPr>
            <a:xfrm flipV="1">
              <a:off x="1209853" y="430176"/>
              <a:ext cx="1619" cy="416488"/>
            </a:xfrm>
            <a:prstGeom prst="line">
              <a:avLst/>
            </a:prstGeom>
            <a:noFill/>
            <a:ln w="12700" cap="flat">
              <a:solidFill>
                <a:srgbClr val="ABABAB"/>
              </a:solidFill>
              <a:prstDash val="solid"/>
              <a:miter lim="400000"/>
            </a:ln>
            <a:effectLst/>
          </p:spPr>
          <p:txBody>
            <a:bodyPr wrap="square" lIns="50800" tIns="50800" rIns="50800" bIns="50800" numCol="1" anchor="ctr">
              <a:noAutofit/>
            </a:bodyPr>
            <a:lstStyle/>
            <a:p>
              <a:pPr lvl="0">
                <a:defRPr sz="3600"/>
              </a:pPr>
              <a:endParaRPr/>
            </a:p>
          </p:txBody>
        </p:sp>
        <p:sp>
          <p:nvSpPr>
            <p:cNvPr id="438" name="Shape 438"/>
            <p:cNvSpPr/>
            <p:nvPr/>
          </p:nvSpPr>
          <p:spPr>
            <a:xfrm flipV="1">
              <a:off x="3986786" y="430176"/>
              <a:ext cx="1618" cy="416488"/>
            </a:xfrm>
            <a:prstGeom prst="line">
              <a:avLst/>
            </a:prstGeom>
            <a:noFill/>
            <a:ln w="12700" cap="flat">
              <a:solidFill>
                <a:srgbClr val="ABABAB"/>
              </a:solidFill>
              <a:prstDash val="solid"/>
              <a:miter lim="400000"/>
            </a:ln>
            <a:effectLst/>
          </p:spPr>
          <p:txBody>
            <a:bodyPr wrap="square" lIns="50800" tIns="50800" rIns="50800" bIns="50800" numCol="1" anchor="ctr">
              <a:noAutofit/>
            </a:bodyPr>
            <a:lstStyle/>
            <a:p>
              <a:pPr lvl="0">
                <a:defRPr sz="3600"/>
              </a:pPr>
              <a:endParaRPr/>
            </a:p>
          </p:txBody>
        </p:sp>
        <p:sp>
          <p:nvSpPr>
            <p:cNvPr id="439" name="Shape 439"/>
            <p:cNvSpPr/>
            <p:nvPr/>
          </p:nvSpPr>
          <p:spPr>
            <a:xfrm>
              <a:off x="1997550" y="0"/>
              <a:ext cx="1019063" cy="340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600" b="1"/>
              </a:lvl1pPr>
            </a:lstStyle>
            <a:p>
              <a:pPr lvl="0">
                <a:defRPr sz="1800" b="0"/>
              </a:pPr>
              <a:r>
                <a:rPr sz="1600" b="1"/>
                <a:t>400MHz RF</a:t>
              </a:r>
            </a:p>
          </p:txBody>
        </p:sp>
        <p:sp>
          <p:nvSpPr>
            <p:cNvPr id="440" name="Shape 440"/>
            <p:cNvSpPr/>
            <p:nvPr/>
          </p:nvSpPr>
          <p:spPr>
            <a:xfrm flipV="1">
              <a:off x="581249" y="2390175"/>
              <a:ext cx="3882819" cy="6411"/>
            </a:xfrm>
            <a:prstGeom prst="line">
              <a:avLst/>
            </a:prstGeom>
            <a:noFill/>
            <a:ln w="50800" cap="flat">
              <a:solidFill>
                <a:srgbClr val="E32400"/>
              </a:solidFill>
              <a:custDash>
                <a:ds d="200000" sp="200000"/>
              </a:custDash>
              <a:miter lim="400000"/>
            </a:ln>
            <a:effectLst/>
          </p:spPr>
          <p:txBody>
            <a:bodyPr wrap="square" lIns="0" tIns="0" rIns="0" bIns="0" numCol="1" anchor="ctr">
              <a:noAutofit/>
            </a:bodyPr>
            <a:lstStyle/>
            <a:p>
              <a:pPr lvl="0">
                <a:defRPr sz="3600"/>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p:cNvSpPr>
          <p:nvPr>
            <p:ph type="title"/>
          </p:nvPr>
        </p:nvSpPr>
        <p:spPr>
          <a:prstGeom prst="rect">
            <a:avLst/>
          </a:prstGeom>
        </p:spPr>
        <p:txBody>
          <a:bodyPr/>
          <a:lstStyle/>
          <a:p>
            <a:pPr lvl="0">
              <a:defRPr sz="1800"/>
            </a:pPr>
            <a:r>
              <a:rPr sz="4200"/>
              <a:t>Overview</a:t>
            </a:r>
          </a:p>
        </p:txBody>
      </p:sp>
      <p:sp>
        <p:nvSpPr>
          <p:cNvPr id="102" name="Shape 102"/>
          <p:cNvSpPr>
            <a:spLocks noGrp="1"/>
          </p:cNvSpPr>
          <p:nvPr>
            <p:ph type="body" idx="1"/>
          </p:nvPr>
        </p:nvSpPr>
        <p:spPr>
          <a:xfrm>
            <a:off x="571500" y="1409783"/>
            <a:ext cx="11861800" cy="7645234"/>
          </a:xfrm>
          <a:prstGeom prst="rect">
            <a:avLst/>
          </a:prstGeom>
        </p:spPr>
        <p:txBody>
          <a:bodyPr/>
          <a:lstStyle/>
          <a:p>
            <a:pPr lvl="0">
              <a:defRPr sz="1800" b="0">
                <a:solidFill>
                  <a:srgbClr val="000000"/>
                </a:solidFill>
              </a:defRPr>
            </a:pPr>
            <a:r>
              <a:rPr sz="2600" b="1">
                <a:solidFill>
                  <a:srgbClr val="747474"/>
                </a:solidFill>
              </a:rPr>
              <a:t>The SPS Installation and Integration Issues</a:t>
            </a:r>
          </a:p>
          <a:p>
            <a:pPr lvl="0">
              <a:defRPr sz="1800" b="0">
                <a:solidFill>
                  <a:srgbClr val="000000"/>
                </a:solidFill>
              </a:defRPr>
            </a:pPr>
            <a:r>
              <a:rPr sz="2600" b="1">
                <a:solidFill>
                  <a:srgbClr val="747474"/>
                </a:solidFill>
              </a:rPr>
              <a:t>Beam Issues, and Beam time requests</a:t>
            </a:r>
          </a:p>
          <a:p>
            <a:pPr lvl="0">
              <a:defRPr sz="1800" b="0">
                <a:solidFill>
                  <a:srgbClr val="000000"/>
                </a:solidFill>
              </a:defRPr>
            </a:pPr>
            <a:r>
              <a:rPr sz="2600" b="1">
                <a:solidFill>
                  <a:srgbClr val="747474"/>
                </a:solidFill>
              </a:rPr>
              <a:t>Schedule and planning</a:t>
            </a:r>
          </a:p>
        </p:txBody>
      </p:sp>
      <p:sp>
        <p:nvSpPr>
          <p:cNvPr id="103" name="Shape 103"/>
          <p:cNvSpPr>
            <a:spLocks noGrp="1"/>
          </p:cNvSpPr>
          <p:nvPr>
            <p:ph type="sldNum" sz="quarter" idx="2"/>
          </p:nvPr>
        </p:nvSpPr>
        <p:spPr>
          <a:xfrm>
            <a:off x="12367056" y="9194800"/>
            <a:ext cx="213158" cy="299822"/>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2</a:t>
            </a:fld>
            <a:endParaRPr sz="1400"/>
          </a:p>
        </p:txBody>
      </p:sp>
      <p:sp>
        <p:nvSpPr>
          <p:cNvPr id="104" name="Shape 104"/>
          <p:cNvSpPr/>
          <p:nvPr/>
        </p:nvSpPr>
        <p:spPr>
          <a:xfrm>
            <a:off x="393700" y="3497934"/>
            <a:ext cx="12217400" cy="247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nSpc>
                <a:spcPct val="80000"/>
              </a:lnSpc>
              <a:spcBef>
                <a:spcPts val="1200"/>
              </a:spcBef>
              <a:defRPr sz="1800"/>
            </a:pPr>
            <a:r>
              <a:rPr sz="3000" b="1" u="sng">
                <a:solidFill>
                  <a:srgbClr val="002E7A"/>
                </a:solidFill>
                <a:latin typeface="+mj-lt"/>
                <a:ea typeface="+mj-ea"/>
                <a:cs typeface="+mj-cs"/>
                <a:sym typeface="Helvetica Neue"/>
              </a:rPr>
              <a:t>Purpose of the SPS crab cavity validation program </a:t>
            </a:r>
          </a:p>
          <a:p>
            <a:pPr lvl="2" indent="457200">
              <a:lnSpc>
                <a:spcPct val="80000"/>
              </a:lnSpc>
              <a:spcBef>
                <a:spcPts val="1200"/>
              </a:spcBef>
              <a:defRPr sz="1800"/>
            </a:pPr>
            <a:r>
              <a:rPr sz="2600" b="1">
                <a:solidFill>
                  <a:srgbClr val="002E7A"/>
                </a:solidFill>
                <a:latin typeface="+mj-lt"/>
                <a:ea typeface="+mj-ea"/>
                <a:cs typeface="+mj-cs"/>
                <a:sym typeface="Helvetica Neue"/>
              </a:rPr>
              <a:t>Validate Crab cavity design for proton beams</a:t>
            </a:r>
          </a:p>
          <a:p>
            <a:pPr lvl="2" indent="457200">
              <a:lnSpc>
                <a:spcPct val="80000"/>
              </a:lnSpc>
              <a:spcBef>
                <a:spcPts val="1200"/>
              </a:spcBef>
              <a:defRPr sz="1800"/>
            </a:pPr>
            <a:r>
              <a:rPr sz="2600" b="1">
                <a:solidFill>
                  <a:srgbClr val="002E7A"/>
                </a:solidFill>
                <a:latin typeface="+mj-lt"/>
                <a:ea typeface="+mj-ea"/>
                <a:cs typeface="+mj-cs"/>
                <a:sym typeface="Helvetica Neue"/>
              </a:rPr>
              <a:t>Validate Crab cavity invisibility to proton beams when not on resonance</a:t>
            </a:r>
          </a:p>
          <a:p>
            <a:pPr lvl="2" indent="457200">
              <a:lnSpc>
                <a:spcPct val="80000"/>
              </a:lnSpc>
              <a:spcBef>
                <a:spcPts val="1200"/>
              </a:spcBef>
              <a:defRPr sz="1800"/>
            </a:pPr>
            <a:r>
              <a:rPr sz="2600" b="1">
                <a:solidFill>
                  <a:srgbClr val="002E7A"/>
                </a:solidFill>
                <a:latin typeface="+mj-lt"/>
                <a:ea typeface="+mj-ea"/>
                <a:cs typeface="+mj-cs"/>
                <a:sym typeface="Helvetica Neue"/>
              </a:rPr>
              <a:t>Validate operational functionality &amp;  Machine protection mechanisms </a:t>
            </a:r>
          </a:p>
          <a:p>
            <a:pPr lvl="3" indent="685800">
              <a:lnSpc>
                <a:spcPct val="80000"/>
              </a:lnSpc>
              <a:spcBef>
                <a:spcPts val="1200"/>
              </a:spcBef>
              <a:defRPr sz="1800"/>
            </a:pPr>
            <a:r>
              <a:rPr sz="2600" b="1">
                <a:solidFill>
                  <a:srgbClr val="7B219F"/>
                </a:solidFill>
                <a:latin typeface="+mj-lt"/>
                <a:ea typeface="+mj-ea"/>
                <a:cs typeface="+mj-cs"/>
                <a:sym typeface="Helvetica Neue"/>
              </a:rPr>
              <a:t>Overall goal =&gt; set inputs for final design</a:t>
            </a:r>
          </a:p>
        </p:txBody>
      </p:sp>
      <p:pic>
        <p:nvPicPr>
          <p:cNvPr id="105" name="droppedImage.pdf"/>
          <p:cNvPicPr/>
          <p:nvPr/>
        </p:nvPicPr>
        <p:blipFill>
          <a:blip r:embed="rId2">
            <a:extLst/>
          </a:blip>
          <a:stretch>
            <a:fillRect/>
          </a:stretch>
        </p:blipFill>
        <p:spPr>
          <a:xfrm>
            <a:off x="4215436" y="6035017"/>
            <a:ext cx="4573928" cy="332649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1" animBg="1" advAuto="0"/>
      <p:bldP spid="105"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p:cNvSpPr>
          <p:nvPr>
            <p:ph type="title"/>
          </p:nvPr>
        </p:nvSpPr>
        <p:spPr>
          <a:prstGeom prst="rect">
            <a:avLst/>
          </a:prstGeom>
        </p:spPr>
        <p:txBody>
          <a:bodyPr/>
          <a:lstStyle/>
          <a:p>
            <a:pPr lvl="0">
              <a:defRPr sz="1800"/>
            </a:pPr>
            <a:r>
              <a:rPr sz="4200"/>
              <a:t>Machine Protection</a:t>
            </a:r>
          </a:p>
        </p:txBody>
      </p:sp>
      <mc:AlternateContent xmlns:mc="http://schemas.openxmlformats.org/markup-compatibility/2006" xmlns:a14="http://schemas.microsoft.com/office/drawing/2010/main">
        <mc:Choice Requires="a14">
          <p:sp>
            <p:nvSpPr>
              <p:cNvPr id="444" name="Shape 444"/>
              <p:cNvSpPr>
                <a:spLocks noGrp="1"/>
              </p:cNvSpPr>
              <p:nvPr>
                <p:ph type="body" idx="1"/>
              </p:nvPr>
            </p:nvSpPr>
            <p:spPr>
              <a:xfrm>
                <a:off x="571500" y="1397000"/>
                <a:ext cx="11861800" cy="8004446"/>
              </a:xfrm>
              <a:prstGeom prst="rect">
                <a:avLst/>
              </a:prstGeom>
            </p:spPr>
            <p:txBody>
              <a:bodyPr/>
              <a:lstStyle/>
              <a:p>
                <a:pPr lvl="0">
                  <a:defRPr sz="1800" b="0">
                    <a:solidFill>
                      <a:srgbClr val="000000"/>
                    </a:solidFill>
                  </a:defRPr>
                </a:pPr>
                <a:r>
                  <a:rPr lang="en-GB" sz="2600" b="1" dirty="0" smtClean="0">
                    <a:solidFill>
                      <a:srgbClr val="747474"/>
                    </a:solidFill>
                  </a:rPr>
                  <a:t>Closed Orbit with global deflection </a:t>
                </a:r>
              </a:p>
              <a:p>
                <a:pPr lvl="1">
                  <a:defRPr sz="1800">
                    <a:solidFill>
                      <a:srgbClr val="000000"/>
                    </a:solidFill>
                  </a:defRPr>
                </a:pPr>
                <a:r>
                  <a:rPr lang="en-GB" sz="2600" dirty="0">
                    <a:solidFill>
                      <a:srgbClr val="0433FF"/>
                    </a:solidFill>
                  </a:rPr>
                  <a:t>LHC beam: 450 </a:t>
                </a:r>
                <a:r>
                  <a:rPr lang="en-GB" sz="2600" dirty="0" err="1">
                    <a:solidFill>
                      <a:srgbClr val="0433FF"/>
                    </a:solidFill>
                  </a:rPr>
                  <a:t>GeV</a:t>
                </a:r>
                <a:r>
                  <a:rPr lang="en-GB" sz="2600" dirty="0">
                    <a:solidFill>
                      <a:srgbClr val="0433FF"/>
                    </a:solidFill>
                  </a:rPr>
                  <a:t>,  Cavity Voltage: 3 MV</a:t>
                </a:r>
              </a:p>
              <a:p>
                <a:pPr lvl="2">
                  <a:defRPr sz="1800">
                    <a:solidFill>
                      <a:srgbClr val="000000"/>
                    </a:solidFill>
                  </a:defRPr>
                </a:pPr>
                <a:r>
                  <a:rPr lang="en-GB" sz="2600" dirty="0">
                    <a:solidFill>
                      <a:srgbClr val="9437FF"/>
                    </a:solidFill>
                  </a:rPr>
                  <a:t>Worst Case: In-phase cavities kicking the </a:t>
                </a:r>
                <a:r>
                  <a:rPr lang="en-GB" sz="2600" dirty="0" err="1">
                    <a:solidFill>
                      <a:srgbClr val="9437FF"/>
                    </a:solidFill>
                  </a:rPr>
                  <a:t>centre</a:t>
                </a:r>
                <a:r>
                  <a:rPr lang="en-GB" sz="2600" dirty="0">
                    <a:solidFill>
                      <a:srgbClr val="9437FF"/>
                    </a:solidFill>
                  </a:rPr>
                  <a:t> of the beam </a:t>
                </a:r>
              </a:p>
              <a:p>
                <a:pPr lvl="2">
                  <a:defRPr sz="1800">
                    <a:solidFill>
                      <a:srgbClr val="000000"/>
                    </a:solidFill>
                  </a:defRPr>
                </a:pPr>
                <a:r>
                  <a:rPr lang="en-GB" sz="2600" dirty="0">
                    <a:solidFill>
                      <a:srgbClr val="9437FF"/>
                    </a:solidFill>
                  </a:rPr>
                  <a:t>Closed orbit at 90</a:t>
                </a:r>
                <a:r>
                  <a:rPr lang="en-GB" sz="2600" baseline="31999" dirty="0">
                    <a:solidFill>
                      <a:srgbClr val="9437FF"/>
                    </a:solidFill>
                  </a:rPr>
                  <a:t>o</a:t>
                </a:r>
                <a:r>
                  <a:rPr lang="en-GB" sz="2600" dirty="0">
                    <a:solidFill>
                      <a:srgbClr val="9437FF"/>
                    </a:solidFill>
                  </a:rPr>
                  <a:t> phase advance: ~1mm offset, no amplitude growth.</a:t>
                </a:r>
              </a:p>
              <a:p>
                <a:pPr lvl="0">
                  <a:defRPr sz="1800" b="0">
                    <a:solidFill>
                      <a:srgbClr val="000000"/>
                    </a:solidFill>
                  </a:defRPr>
                </a:pPr>
                <a:r>
                  <a:rPr lang="en-GB" sz="2600" b="1" dirty="0">
                    <a:solidFill>
                      <a:srgbClr val="747474"/>
                    </a:solidFill>
                  </a:rPr>
                  <a:t>Interlock Strategy:</a:t>
                </a:r>
              </a:p>
              <a:p>
                <a:pPr lvl="1">
                  <a:defRPr sz="1800">
                    <a:solidFill>
                      <a:srgbClr val="000000"/>
                    </a:solidFill>
                  </a:defRPr>
                </a:pPr>
                <a:r>
                  <a:rPr lang="en-GB" sz="2600" dirty="0">
                    <a:solidFill>
                      <a:srgbClr val="0433FF"/>
                    </a:solidFill>
                  </a:rPr>
                  <a:t>Hardwired Interlocks:  Inputs into BIS (Beam Interlock System)</a:t>
                </a:r>
              </a:p>
              <a:p>
                <a:pPr lvl="2">
                  <a:defRPr sz="1800">
                    <a:solidFill>
                      <a:srgbClr val="000000"/>
                    </a:solidFill>
                  </a:defRPr>
                </a:pPr>
                <a:r>
                  <a:rPr lang="en-GB" sz="2600" dirty="0">
                    <a:solidFill>
                      <a:srgbClr val="9437FF"/>
                    </a:solidFill>
                  </a:rPr>
                  <a:t>Interlock on vacuum valves</a:t>
                </a:r>
              </a:p>
              <a:p>
                <a:pPr lvl="1">
                  <a:defRPr sz="1800">
                    <a:solidFill>
                      <a:srgbClr val="000000"/>
                    </a:solidFill>
                  </a:defRPr>
                </a:pPr>
                <a:r>
                  <a:rPr lang="en-GB" sz="2600" dirty="0">
                    <a:solidFill>
                      <a:srgbClr val="0433FF"/>
                    </a:solidFill>
                  </a:rPr>
                  <a:t>Software interlocks: Inputs into SIS (Software Interlock System)</a:t>
                </a:r>
              </a:p>
              <a:p>
                <a:pPr lvl="2">
                  <a:defRPr sz="1800">
                    <a:solidFill>
                      <a:srgbClr val="000000"/>
                    </a:solidFill>
                  </a:defRPr>
                </a:pPr>
                <a:r>
                  <a:rPr lang="en-GB" sz="2600" dirty="0">
                    <a:solidFill>
                      <a:srgbClr val="9437FF"/>
                    </a:solidFill>
                  </a:rPr>
                  <a:t>Table Position (In/Out of beam positions)</a:t>
                </a:r>
              </a:p>
              <a:p>
                <a:pPr lvl="2">
                  <a:defRPr sz="1800">
                    <a:solidFill>
                      <a:srgbClr val="000000"/>
                    </a:solidFill>
                  </a:defRPr>
                </a:pPr>
                <a:r>
                  <a:rPr lang="en-GB" sz="2600" dirty="0">
                    <a:solidFill>
                      <a:srgbClr val="9437FF"/>
                    </a:solidFill>
                  </a:rPr>
                  <a:t>Power load on </a:t>
                </a:r>
                <a:r>
                  <a:rPr lang="en-GB" sz="2600" dirty="0" err="1">
                    <a:solidFill>
                      <a:srgbClr val="9437FF"/>
                    </a:solidFill>
                  </a:rPr>
                  <a:t>tetrodes</a:t>
                </a:r>
                <a:endParaRPr lang="en-GB" sz="2600" dirty="0">
                  <a:solidFill>
                    <a:srgbClr val="9437FF"/>
                  </a:solidFill>
                </a:endParaRPr>
              </a:p>
              <a:p>
                <a:pPr lvl="0">
                  <a:defRPr sz="1800" b="0">
                    <a:solidFill>
                      <a:srgbClr val="000000"/>
                    </a:solidFill>
                  </a:defRPr>
                </a:pPr>
                <a:r>
                  <a:rPr lang="en-GB" sz="2600" b="1" dirty="0">
                    <a:solidFill>
                      <a:srgbClr val="747474"/>
                    </a:solidFill>
                  </a:rPr>
                  <a:t>LLRF Mitigations and Interlocks</a:t>
                </a:r>
              </a:p>
              <a:p>
                <a:pPr lvl="1">
                  <a:defRPr sz="1800">
                    <a:solidFill>
                      <a:srgbClr val="000000"/>
                    </a:solidFill>
                  </a:defRPr>
                </a:pPr>
                <a:r>
                  <a:rPr lang="en-GB" sz="2600" dirty="0">
                    <a:solidFill>
                      <a:srgbClr val="0433FF"/>
                    </a:solidFill>
                  </a:rPr>
                  <a:t>LLRF FB loop: Timescale of </a:t>
                </a:r>
                <a14:m>
                  <m:oMath xmlns:m="http://schemas.openxmlformats.org/officeDocument/2006/math" xmlns="">
                    <m:r>
                      <a:rPr lang="en-GB" sz="2600" b="0" i="1" dirty="0" smtClean="0">
                        <a:solidFill>
                          <a:srgbClr val="0433FF"/>
                        </a:solidFill>
                        <a:latin typeface="Cambria Math"/>
                      </a:rPr>
                      <m:t>𝒪</m:t>
                    </m:r>
                    <m:r>
                      <a:rPr lang="en-GB" sz="2600" b="0" i="1" dirty="0" smtClean="0">
                        <a:solidFill>
                          <a:srgbClr val="0433FF"/>
                        </a:solidFill>
                        <a:latin typeface="Cambria Math"/>
                      </a:rPr>
                      <m:t>(10 </m:t>
                    </m:r>
                    <m:r>
                      <m:rPr>
                        <m:nor/>
                      </m:rPr>
                      <a:rPr lang="en-GB" sz="2600" b="0" i="0" dirty="0" smtClean="0">
                        <a:solidFill>
                          <a:srgbClr val="0433FF"/>
                        </a:solidFill>
                        <a:latin typeface="Cambria Math"/>
                      </a:rPr>
                      <m:t>μs</m:t>
                    </m:r>
                    <m:r>
                      <m:rPr>
                        <m:nor/>
                      </m:rPr>
                      <a:rPr lang="en-GB" sz="2600" b="0" i="0" dirty="0" smtClean="0">
                        <a:solidFill>
                          <a:srgbClr val="0433FF"/>
                        </a:solidFill>
                        <a:latin typeface="Cambria Math"/>
                      </a:rPr>
                      <m:t>)</m:t>
                    </m:r>
                  </m:oMath>
                </a14:m>
                <a:r>
                  <a:rPr lang="en-GB" sz="2600" dirty="0">
                    <a:solidFill>
                      <a:srgbClr val="0433FF"/>
                    </a:solidFill>
                  </a:rPr>
                  <a:t> </a:t>
                </a:r>
                <a:r>
                  <a:rPr lang="en-GB" sz="2600" dirty="0" smtClean="0">
                    <a:solidFill>
                      <a:srgbClr val="0433FF"/>
                    </a:solidFill>
                    <a:sym typeface="Wingdings" panose="05000000000000000000" pitchFamily="2" charset="2"/>
                  </a:rPr>
                  <a:t></a:t>
                </a:r>
                <a:r>
                  <a:rPr lang="en-GB" sz="2600" dirty="0" smtClean="0">
                    <a:solidFill>
                      <a:srgbClr val="0433FF"/>
                    </a:solidFill>
                  </a:rPr>
                  <a:t> </a:t>
                </a:r>
                <a:r>
                  <a:rPr lang="en-GB" sz="2600" dirty="0">
                    <a:solidFill>
                      <a:srgbClr val="0433FF"/>
                    </a:solidFill>
                  </a:rPr>
                  <a:t>Time for quench mitigation actions</a:t>
                </a:r>
              </a:p>
              <a:p>
                <a:pPr lvl="1">
                  <a:defRPr sz="1800">
                    <a:solidFill>
                      <a:srgbClr val="000000"/>
                    </a:solidFill>
                  </a:defRPr>
                </a:pPr>
                <a:r>
                  <a:rPr lang="en-GB" sz="2600" dirty="0">
                    <a:solidFill>
                      <a:srgbClr val="0433FF"/>
                    </a:solidFill>
                  </a:rPr>
                  <a:t>SPS test  to validate cavity mitigation schemes for failures/quenches</a:t>
                </a:r>
              </a:p>
              <a:p>
                <a:pPr lvl="1">
                  <a:defRPr sz="1800">
                    <a:solidFill>
                      <a:srgbClr val="000000"/>
                    </a:solidFill>
                  </a:defRPr>
                </a:pPr>
                <a:r>
                  <a:rPr lang="en-GB" sz="2600" dirty="0">
                    <a:solidFill>
                      <a:srgbClr val="0433FF"/>
                    </a:solidFill>
                  </a:rPr>
                  <a:t>TX fault: machine operation can continue if cavity detuned above RF freq.</a:t>
                </a:r>
                <a:endParaRPr sz="2600" dirty="0">
                  <a:solidFill>
                    <a:srgbClr val="0433FF"/>
                  </a:solidFill>
                </a:endParaRPr>
              </a:p>
            </p:txBody>
          </p:sp>
        </mc:Choice>
        <mc:Fallback xmlns="">
          <p:sp>
            <p:nvSpPr>
              <p:cNvPr id="444" name="Shape 444"/>
              <p:cNvSpPr>
                <a:spLocks noGrp="1" noRot="1" noChangeAspect="1" noMove="1" noResize="1" noEditPoints="1" noAdjustHandles="1" noChangeArrowheads="1" noChangeShapeType="1" noTextEdit="1"/>
              </p:cNvSpPr>
              <p:nvPr>
                <p:ph type="body" idx="1"/>
              </p:nvPr>
            </p:nvSpPr>
            <p:spPr>
              <a:xfrm>
                <a:off x="571500" y="1397000"/>
                <a:ext cx="11861800" cy="8004446"/>
              </a:xfrm>
              <a:prstGeom prst="rect">
                <a:avLst/>
              </a:prstGeom>
              <a:blipFill rotWithShape="1">
                <a:blip r:embed="rId2"/>
                <a:stretch>
                  <a:fillRect l="-1593" t="-1219" r="-565"/>
                </a:stretch>
              </a:blipFill>
            </p:spPr>
            <p:txBody>
              <a:bodyPr/>
              <a:lstStyle/>
              <a:p>
                <a:r>
                  <a:rPr lang="en-GB">
                    <a:noFill/>
                  </a:rPr>
                  <a:t> </a:t>
                </a:r>
              </a:p>
            </p:txBody>
          </p:sp>
        </mc:Fallback>
      </mc:AlternateContent>
      <p:sp>
        <p:nvSpPr>
          <p:cNvPr id="445" name="Shape 44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20</a:t>
            </a:fld>
            <a:endParaRPr sz="14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p:cNvSpPr>
          <p:nvPr>
            <p:ph type="title"/>
          </p:nvPr>
        </p:nvSpPr>
        <p:spPr>
          <a:prstGeom prst="rect">
            <a:avLst/>
          </a:prstGeom>
        </p:spPr>
        <p:txBody>
          <a:bodyPr/>
          <a:lstStyle/>
          <a:p>
            <a:pPr lvl="0">
              <a:defRPr sz="1800"/>
            </a:pPr>
            <a:r>
              <a:rPr sz="4200"/>
              <a:t>Schedule Issues</a:t>
            </a:r>
          </a:p>
        </p:txBody>
      </p:sp>
      <p:sp>
        <p:nvSpPr>
          <p:cNvPr id="448" name="Shape 448"/>
          <p:cNvSpPr>
            <a:spLocks noGrp="1"/>
          </p:cNvSpPr>
          <p:nvPr>
            <p:ph type="body" idx="1"/>
          </p:nvPr>
        </p:nvSpPr>
        <p:spPr>
          <a:prstGeom prst="rect">
            <a:avLst/>
          </a:prstGeom>
        </p:spPr>
        <p:txBody>
          <a:bodyPr/>
          <a:lstStyle/>
          <a:p>
            <a:pPr lvl="0">
              <a:lnSpc>
                <a:spcPct val="80000"/>
              </a:lnSpc>
              <a:defRPr sz="1800" b="0">
                <a:solidFill>
                  <a:srgbClr val="000000"/>
                </a:solidFill>
              </a:defRPr>
            </a:pPr>
            <a:r>
              <a:rPr sz="2600" b="1">
                <a:solidFill>
                  <a:srgbClr val="747474"/>
                </a:solidFill>
              </a:rPr>
              <a:t>SPS Crab Validation Run: 2017 and 2018</a:t>
            </a:r>
          </a:p>
          <a:p>
            <a:pPr lvl="0">
              <a:lnSpc>
                <a:spcPct val="80000"/>
              </a:lnSpc>
              <a:defRPr sz="1800" b="0">
                <a:solidFill>
                  <a:srgbClr val="000000"/>
                </a:solidFill>
              </a:defRPr>
            </a:pPr>
            <a:r>
              <a:rPr sz="2600" b="1">
                <a:solidFill>
                  <a:srgbClr val="747474"/>
                </a:solidFill>
              </a:rPr>
              <a:t>SPS Crab schedule:  Available Online </a:t>
            </a:r>
          </a:p>
          <a:p>
            <a:pPr lvl="1">
              <a:lnSpc>
                <a:spcPct val="80000"/>
              </a:lnSpc>
              <a:defRPr sz="1800">
                <a:solidFill>
                  <a:srgbClr val="000000"/>
                </a:solidFill>
              </a:defRPr>
            </a:pPr>
            <a:r>
              <a:rPr sz="2600">
                <a:solidFill>
                  <a:srgbClr val="0433FF"/>
                </a:solidFill>
              </a:rPr>
              <a:t>Please see </a:t>
            </a:r>
            <a:r>
              <a:rPr sz="2600" u="sng">
                <a:solidFill>
                  <a:srgbClr val="0433FF"/>
                </a:solidFill>
                <a:hlinkClick r:id="rId2"/>
              </a:rPr>
              <a:t>http://kiwi.web.cern.ch/kiwi/Crab_SPS/index.html</a:t>
            </a:r>
          </a:p>
        </p:txBody>
      </p:sp>
      <p:sp>
        <p:nvSpPr>
          <p:cNvPr id="449" name="Shape 44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21</a:t>
            </a:fld>
            <a:endParaRPr sz="1400"/>
          </a:p>
        </p:txBody>
      </p:sp>
      <p:pic>
        <p:nvPicPr>
          <p:cNvPr id="450" name="pasted-image.tif"/>
          <p:cNvPicPr/>
          <p:nvPr/>
        </p:nvPicPr>
        <p:blipFill>
          <a:blip r:embed="rId3">
            <a:extLst/>
          </a:blip>
          <a:stretch>
            <a:fillRect/>
          </a:stretch>
        </p:blipFill>
        <p:spPr>
          <a:xfrm>
            <a:off x="792260" y="2881573"/>
            <a:ext cx="11420280" cy="661424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CM.png"/>
          <p:cNvPicPr/>
          <p:nvPr/>
        </p:nvPicPr>
        <p:blipFill>
          <a:blip r:embed="rId2">
            <a:extLst/>
          </a:blip>
          <a:stretch>
            <a:fillRect/>
          </a:stretch>
        </p:blipFill>
        <p:spPr>
          <a:xfrm>
            <a:off x="-1" y="904944"/>
            <a:ext cx="13004801" cy="8624352"/>
          </a:xfrm>
          <a:prstGeom prst="rect">
            <a:avLst/>
          </a:prstGeom>
          <a:ln w="12700">
            <a:miter lim="400000"/>
          </a:ln>
        </p:spPr>
      </p:pic>
      <p:sp>
        <p:nvSpPr>
          <p:cNvPr id="453" name="Shape 453"/>
          <p:cNvSpPr>
            <a:spLocks noGrp="1"/>
          </p:cNvSpPr>
          <p:nvPr>
            <p:ph type="title"/>
          </p:nvPr>
        </p:nvSpPr>
        <p:spPr>
          <a:prstGeom prst="rect">
            <a:avLst/>
          </a:prstGeom>
        </p:spPr>
        <p:txBody>
          <a:bodyPr/>
          <a:lstStyle/>
          <a:p>
            <a:pPr lvl="0">
              <a:defRPr sz="1800"/>
            </a:pPr>
            <a:r>
              <a:rPr sz="4200"/>
              <a:t>Schedule: Cavity + CryoModule TimeLine</a:t>
            </a:r>
          </a:p>
        </p:txBody>
      </p:sp>
      <p:sp>
        <p:nvSpPr>
          <p:cNvPr id="454" name="Shape 45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22</a:t>
            </a:fld>
            <a:endParaRPr sz="14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 name="sps-all.pdf"/>
          <p:cNvPicPr/>
          <p:nvPr/>
        </p:nvPicPr>
        <p:blipFill>
          <a:blip r:embed="rId2">
            <a:extLst/>
          </a:blip>
          <a:stretch>
            <a:fillRect/>
          </a:stretch>
        </p:blipFill>
        <p:spPr>
          <a:xfrm>
            <a:off x="0" y="2998729"/>
            <a:ext cx="13004800" cy="6473942"/>
          </a:xfrm>
          <a:prstGeom prst="rect">
            <a:avLst/>
          </a:prstGeom>
          <a:ln w="12700">
            <a:miter lim="400000"/>
          </a:ln>
        </p:spPr>
      </p:pic>
      <p:sp>
        <p:nvSpPr>
          <p:cNvPr id="457" name="Shape 457"/>
          <p:cNvSpPr>
            <a:spLocks noGrp="1"/>
          </p:cNvSpPr>
          <p:nvPr>
            <p:ph type="body" idx="1"/>
          </p:nvPr>
        </p:nvSpPr>
        <p:spPr>
          <a:xfrm>
            <a:off x="571500" y="1435349"/>
            <a:ext cx="11861800" cy="7200901"/>
          </a:xfrm>
          <a:prstGeom prst="rect">
            <a:avLst/>
          </a:prstGeom>
        </p:spPr>
        <p:txBody>
          <a:bodyPr/>
          <a:lstStyle/>
          <a:p>
            <a:pPr lvl="0">
              <a:lnSpc>
                <a:spcPct val="80000"/>
              </a:lnSpc>
              <a:defRPr sz="1800" b="0">
                <a:solidFill>
                  <a:srgbClr val="000000"/>
                </a:solidFill>
              </a:defRPr>
            </a:pPr>
            <a:r>
              <a:rPr sz="2600" b="1">
                <a:solidFill>
                  <a:srgbClr val="747474"/>
                </a:solidFill>
              </a:rPr>
              <a:t>SM18: </a:t>
            </a:r>
          </a:p>
          <a:p>
            <a:pPr lvl="1">
              <a:lnSpc>
                <a:spcPct val="80000"/>
              </a:lnSpc>
              <a:defRPr sz="1800">
                <a:solidFill>
                  <a:srgbClr val="000000"/>
                </a:solidFill>
              </a:defRPr>
            </a:pPr>
            <a:r>
              <a:rPr sz="2600">
                <a:solidFill>
                  <a:srgbClr val="0433FF"/>
                </a:solidFill>
              </a:rPr>
              <a:t>CavityTesting, Cryo Module assembly and testing, Infrastructure validation</a:t>
            </a:r>
          </a:p>
          <a:p>
            <a:pPr lvl="0">
              <a:lnSpc>
                <a:spcPct val="80000"/>
              </a:lnSpc>
              <a:defRPr sz="1800" b="0">
                <a:solidFill>
                  <a:srgbClr val="000000"/>
                </a:solidFill>
              </a:defRPr>
            </a:pPr>
            <a:r>
              <a:rPr sz="2600" b="1">
                <a:solidFill>
                  <a:srgbClr val="747474"/>
                </a:solidFill>
              </a:rPr>
              <a:t>SPS</a:t>
            </a:r>
          </a:p>
          <a:p>
            <a:pPr lvl="1">
              <a:lnSpc>
                <a:spcPct val="80000"/>
              </a:lnSpc>
              <a:defRPr sz="1800">
                <a:solidFill>
                  <a:srgbClr val="000000"/>
                </a:solidFill>
              </a:defRPr>
            </a:pPr>
            <a:r>
              <a:rPr sz="2600">
                <a:solidFill>
                  <a:srgbClr val="0433FF"/>
                </a:solidFill>
              </a:rPr>
              <a:t>Preparation of Infrastructure, Validation of Services, Operations Interface</a:t>
            </a:r>
          </a:p>
        </p:txBody>
      </p:sp>
      <p:sp>
        <p:nvSpPr>
          <p:cNvPr id="458" name="Shape 458"/>
          <p:cNvSpPr>
            <a:spLocks noGrp="1"/>
          </p:cNvSpPr>
          <p:nvPr>
            <p:ph type="title"/>
          </p:nvPr>
        </p:nvSpPr>
        <p:spPr>
          <a:prstGeom prst="rect">
            <a:avLst/>
          </a:prstGeom>
        </p:spPr>
        <p:txBody>
          <a:bodyPr/>
          <a:lstStyle/>
          <a:p>
            <a:pPr lvl="0">
              <a:defRPr sz="1800"/>
            </a:pPr>
            <a:r>
              <a:rPr sz="4200"/>
              <a:t>Schedule: SM18 + SPS </a:t>
            </a:r>
          </a:p>
        </p:txBody>
      </p:sp>
      <p:sp>
        <p:nvSpPr>
          <p:cNvPr id="459" name="Shape 45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23</a:t>
            </a:fld>
            <a:endParaRPr sz="1400"/>
          </a:p>
        </p:txBody>
      </p:sp>
      <p:sp>
        <p:nvSpPr>
          <p:cNvPr id="460" name="Shape 460"/>
          <p:cNvSpPr/>
          <p:nvPr/>
        </p:nvSpPr>
        <p:spPr>
          <a:xfrm>
            <a:off x="1047775" y="4102380"/>
            <a:ext cx="3136850"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solidFill>
                  <a:srgbClr val="FF2600"/>
                </a:solidFill>
              </a:defRPr>
            </a:lvl1pPr>
          </a:lstStyle>
          <a:p>
            <a:pPr lvl="0">
              <a:defRPr sz="1800" b="0">
                <a:solidFill>
                  <a:srgbClr val="000000"/>
                </a:solidFill>
              </a:defRPr>
            </a:pPr>
            <a:r>
              <a:rPr sz="3600" b="1">
                <a:solidFill>
                  <a:srgbClr val="FF2600"/>
                </a:solidFill>
              </a:rPr>
              <a:t>SPS Activities</a:t>
            </a:r>
          </a:p>
        </p:txBody>
      </p:sp>
      <p:sp>
        <p:nvSpPr>
          <p:cNvPr id="461" name="Shape 461"/>
          <p:cNvSpPr/>
          <p:nvPr/>
        </p:nvSpPr>
        <p:spPr>
          <a:xfrm>
            <a:off x="1026769" y="3530880"/>
            <a:ext cx="3458262"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vl1pPr>
          </a:lstStyle>
          <a:p>
            <a:pPr lvl="0">
              <a:defRPr sz="1800" b="0"/>
            </a:pPr>
            <a:r>
              <a:rPr sz="3600" b="1"/>
              <a:t>SM18 Activities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p:cNvSpPr>
          <p:nvPr>
            <p:ph type="title"/>
          </p:nvPr>
        </p:nvSpPr>
        <p:spPr>
          <a:prstGeom prst="rect">
            <a:avLst/>
          </a:prstGeom>
        </p:spPr>
        <p:txBody>
          <a:bodyPr/>
          <a:lstStyle/>
          <a:p>
            <a:pPr lvl="0">
              <a:defRPr sz="1800"/>
            </a:pPr>
            <a:r>
              <a:rPr sz="4200"/>
              <a:t>SM18 RF Test facility</a:t>
            </a:r>
          </a:p>
        </p:txBody>
      </p:sp>
      <p:sp>
        <p:nvSpPr>
          <p:cNvPr id="464" name="Shape 464"/>
          <p:cNvSpPr>
            <a:spLocks noGrp="1"/>
          </p:cNvSpPr>
          <p:nvPr>
            <p:ph type="body" idx="1"/>
          </p:nvPr>
        </p:nvSpPr>
        <p:spPr>
          <a:xfrm>
            <a:off x="571500" y="7160686"/>
            <a:ext cx="11861800" cy="1862664"/>
          </a:xfrm>
          <a:prstGeom prst="rect">
            <a:avLst/>
          </a:prstGeom>
        </p:spPr>
        <p:txBody>
          <a:bodyPr/>
          <a:lstStyle/>
          <a:p>
            <a:pPr lvl="0"/>
            <a:endParaRPr/>
          </a:p>
        </p:txBody>
      </p:sp>
      <p:sp>
        <p:nvSpPr>
          <p:cNvPr id="465" name="Shape 46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24</a:t>
            </a:fld>
            <a:endParaRPr sz="1400"/>
          </a:p>
        </p:txBody>
      </p:sp>
      <p:sp>
        <p:nvSpPr>
          <p:cNvPr id="466" name="Shape 466"/>
          <p:cNvSpPr/>
          <p:nvPr/>
        </p:nvSpPr>
        <p:spPr>
          <a:xfrm>
            <a:off x="571500" y="1397000"/>
            <a:ext cx="11861800" cy="2405693"/>
          </a:xfrm>
          <a:prstGeom prst="rect">
            <a:avLst/>
          </a:prstGeom>
          <a:ln w="12700">
            <a:miter lim="400000"/>
          </a:ln>
          <a:extLst>
            <a:ext uri="{C572A759-6A51-4108-AA02-DFA0A04FC94B}">
              <ma14:wrappingTextBoxFlag xmlns:ma14="http://schemas.microsoft.com/office/mac/drawingml/2011/main" val="1"/>
            </a:ext>
          </a:extLst>
        </p:spPr>
        <p:txBody>
          <a:bodyPr lIns="0" tIns="0" rIns="0" bIns="0" numCol="2" spcCol="593090"/>
          <a:lstStyle/>
          <a:p>
            <a:pPr marL="266700" lvl="0" indent="-266700" algn="l">
              <a:lnSpc>
                <a:spcPct val="80000"/>
              </a:lnSpc>
              <a:spcBef>
                <a:spcPts val="1200"/>
              </a:spcBef>
              <a:buSzPct val="100000"/>
              <a:buChar char="•"/>
              <a:defRPr sz="1800"/>
            </a:pPr>
            <a:r>
              <a:rPr sz="2600" b="1" dirty="0">
                <a:solidFill>
                  <a:srgbClr val="747474"/>
                </a:solidFill>
                <a:latin typeface="+mj-lt"/>
                <a:ea typeface="+mj-ea"/>
                <a:cs typeface="+mj-cs"/>
                <a:sym typeface="Helvetica Neue"/>
              </a:rPr>
              <a:t>M9 Bunker: Horizontal Tests </a:t>
            </a:r>
          </a:p>
          <a:p>
            <a:pPr marL="711200" lvl="1" indent="-266700" algn="l">
              <a:lnSpc>
                <a:spcPct val="80000"/>
              </a:lnSpc>
              <a:spcBef>
                <a:spcPts val="1200"/>
              </a:spcBef>
              <a:buSzPct val="100000"/>
              <a:buChar char="•"/>
              <a:defRPr sz="1800"/>
            </a:pPr>
            <a:r>
              <a:rPr sz="2600" dirty="0">
                <a:solidFill>
                  <a:srgbClr val="0433FF"/>
                </a:solidFill>
                <a:latin typeface="+mj-lt"/>
                <a:ea typeface="+mj-ea"/>
                <a:cs typeface="+mj-cs"/>
                <a:sym typeface="Helvetica Neue"/>
              </a:rPr>
              <a:t>LHC cryomodule</a:t>
            </a:r>
          </a:p>
          <a:p>
            <a:pPr marL="711200" lvl="1" indent="-266700" algn="l">
              <a:lnSpc>
                <a:spcPct val="80000"/>
              </a:lnSpc>
              <a:spcBef>
                <a:spcPts val="1200"/>
              </a:spcBef>
              <a:buSzPct val="100000"/>
              <a:buChar char="•"/>
              <a:defRPr sz="1800"/>
            </a:pPr>
            <a:r>
              <a:rPr sz="2600" dirty="0">
                <a:solidFill>
                  <a:srgbClr val="0433FF"/>
                </a:solidFill>
                <a:latin typeface="+mj-lt"/>
                <a:ea typeface="+mj-ea"/>
                <a:cs typeface="+mj-cs"/>
                <a:sym typeface="Helvetica Neue"/>
              </a:rPr>
              <a:t>HIE-ISOLDE cryomodule</a:t>
            </a:r>
          </a:p>
          <a:p>
            <a:pPr marL="711200" lvl="1" indent="-266700" algn="l">
              <a:lnSpc>
                <a:spcPct val="80000"/>
              </a:lnSpc>
              <a:spcBef>
                <a:spcPts val="1200"/>
              </a:spcBef>
              <a:buSzPct val="100000"/>
              <a:buChar char="•"/>
              <a:defRPr sz="1800"/>
            </a:pPr>
            <a:r>
              <a:rPr sz="2600" dirty="0">
                <a:solidFill>
                  <a:srgbClr val="0433FF"/>
                </a:solidFill>
                <a:latin typeface="+mj-lt"/>
                <a:ea typeface="+mj-ea"/>
                <a:cs typeface="+mj-cs"/>
                <a:sym typeface="Helvetica Neue"/>
              </a:rPr>
              <a:t>And later: FCC 400 MHz project</a:t>
            </a:r>
          </a:p>
          <a:p>
            <a:pPr marL="266700" lvl="0" indent="-266700" algn="l">
              <a:lnSpc>
                <a:spcPct val="80000"/>
              </a:lnSpc>
              <a:spcBef>
                <a:spcPts val="1200"/>
              </a:spcBef>
              <a:buSzPct val="100000"/>
              <a:buChar char="•"/>
              <a:defRPr sz="1800"/>
            </a:pPr>
            <a:r>
              <a:rPr sz="2600" b="1" dirty="0">
                <a:solidFill>
                  <a:srgbClr val="747474"/>
                </a:solidFill>
                <a:latin typeface="+mj-lt"/>
                <a:ea typeface="+mj-ea"/>
                <a:cs typeface="+mj-cs"/>
                <a:sym typeface="Helvetica Neue"/>
              </a:rPr>
              <a:t>M7 Bunker: Horizontal Tests</a:t>
            </a:r>
          </a:p>
          <a:p>
            <a:pPr marL="711200" lvl="1" indent="-266700" algn="l">
              <a:lnSpc>
                <a:spcPct val="80000"/>
              </a:lnSpc>
              <a:spcBef>
                <a:spcPts val="1200"/>
              </a:spcBef>
              <a:buSzPct val="100000"/>
              <a:buChar char="•"/>
              <a:defRPr sz="1800"/>
            </a:pPr>
            <a:r>
              <a:rPr sz="2600" dirty="0">
                <a:solidFill>
                  <a:srgbClr val="0433FF"/>
                </a:solidFill>
                <a:latin typeface="+mj-lt"/>
                <a:ea typeface="+mj-ea"/>
                <a:cs typeface="+mj-cs"/>
                <a:sym typeface="Helvetica Neue"/>
              </a:rPr>
              <a:t>CRAB cryomodule</a:t>
            </a:r>
          </a:p>
          <a:p>
            <a:pPr marL="711200" lvl="1" indent="-266700" algn="l">
              <a:lnSpc>
                <a:spcPct val="80000"/>
              </a:lnSpc>
              <a:spcBef>
                <a:spcPts val="1200"/>
              </a:spcBef>
              <a:buSzPct val="100000"/>
              <a:buChar char="•"/>
              <a:defRPr sz="1800"/>
            </a:pPr>
            <a:r>
              <a:rPr sz="2600" dirty="0">
                <a:solidFill>
                  <a:srgbClr val="0433FF"/>
                </a:solidFill>
                <a:latin typeface="+mj-lt"/>
                <a:ea typeface="+mj-ea"/>
                <a:cs typeface="+mj-cs"/>
                <a:sym typeface="Helvetica Neue"/>
              </a:rPr>
              <a:t>SPL half cryomodule</a:t>
            </a:r>
          </a:p>
          <a:p>
            <a:pPr marL="711200" lvl="1" indent="-266700" algn="l">
              <a:lnSpc>
                <a:spcPct val="80000"/>
              </a:lnSpc>
              <a:spcBef>
                <a:spcPts val="1200"/>
              </a:spcBef>
              <a:buSzPct val="100000"/>
              <a:buChar char="•"/>
              <a:defRPr sz="1800"/>
            </a:pPr>
            <a:r>
              <a:rPr sz="2600" dirty="0">
                <a:solidFill>
                  <a:srgbClr val="0433FF"/>
                </a:solidFill>
                <a:latin typeface="+mj-lt"/>
                <a:ea typeface="+mj-ea"/>
                <a:cs typeface="+mj-cs"/>
                <a:sym typeface="Helvetica Neue"/>
              </a:rPr>
              <a:t>And later: 800 MHz project</a:t>
            </a:r>
          </a:p>
        </p:txBody>
      </p:sp>
      <p:grpSp>
        <p:nvGrpSpPr>
          <p:cNvPr id="473" name="Group 473"/>
          <p:cNvGrpSpPr/>
          <p:nvPr/>
        </p:nvGrpSpPr>
        <p:grpSpPr>
          <a:xfrm>
            <a:off x="-25494" y="3489614"/>
            <a:ext cx="12854061" cy="5627419"/>
            <a:chOff x="0" y="0"/>
            <a:chExt cx="13055786" cy="5742308"/>
          </a:xfrm>
        </p:grpSpPr>
        <p:grpSp>
          <p:nvGrpSpPr>
            <p:cNvPr id="471" name="Group 471"/>
            <p:cNvGrpSpPr/>
            <p:nvPr/>
          </p:nvGrpSpPr>
          <p:grpSpPr>
            <a:xfrm>
              <a:off x="0" y="0"/>
              <a:ext cx="13055787" cy="5742309"/>
              <a:chOff x="0" y="0"/>
              <a:chExt cx="13055786" cy="5742308"/>
            </a:xfrm>
          </p:grpSpPr>
          <p:pic>
            <p:nvPicPr>
              <p:cNvPr id="467" name="pasted-image.tif"/>
              <p:cNvPicPr/>
              <p:nvPr/>
            </p:nvPicPr>
            <p:blipFill>
              <a:blip r:embed="rId2">
                <a:extLst/>
              </a:blip>
              <a:srcRect t="1450" b="3336"/>
              <a:stretch>
                <a:fillRect/>
              </a:stretch>
            </p:blipFill>
            <p:spPr>
              <a:xfrm>
                <a:off x="0" y="34542"/>
                <a:ext cx="13055787" cy="5707767"/>
              </a:xfrm>
              <a:prstGeom prst="rect">
                <a:avLst/>
              </a:prstGeom>
              <a:ln w="12700" cap="flat">
                <a:noFill/>
                <a:miter lim="400000"/>
              </a:ln>
              <a:effectLst/>
            </p:spPr>
          </p:pic>
          <p:sp>
            <p:nvSpPr>
              <p:cNvPr id="468" name="Shape 468"/>
              <p:cNvSpPr/>
              <p:nvPr/>
            </p:nvSpPr>
            <p:spPr>
              <a:xfrm>
                <a:off x="1685690" y="0"/>
                <a:ext cx="578803" cy="47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500" b="1">
                    <a:solidFill>
                      <a:srgbClr val="FF2600"/>
                    </a:solidFill>
                  </a:defRPr>
                </a:lvl1pPr>
              </a:lstStyle>
              <a:p>
                <a:pPr lvl="0">
                  <a:defRPr sz="1800" b="0">
                    <a:solidFill>
                      <a:srgbClr val="000000"/>
                    </a:solidFill>
                  </a:defRPr>
                </a:pPr>
                <a:r>
                  <a:rPr sz="2500" b="1">
                    <a:solidFill>
                      <a:srgbClr val="FF2600"/>
                    </a:solidFill>
                  </a:rPr>
                  <a:t>M7</a:t>
                </a:r>
              </a:p>
            </p:txBody>
          </p:sp>
          <p:sp>
            <p:nvSpPr>
              <p:cNvPr id="469" name="Shape 469"/>
              <p:cNvSpPr/>
              <p:nvPr/>
            </p:nvSpPr>
            <p:spPr>
              <a:xfrm>
                <a:off x="6854904" y="612845"/>
                <a:ext cx="490856" cy="47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500" b="1">
                    <a:solidFill>
                      <a:srgbClr val="FF2600"/>
                    </a:solidFill>
                  </a:defRPr>
                </a:lvl1pPr>
              </a:lstStyle>
              <a:p>
                <a:pPr lvl="0">
                  <a:defRPr sz="1800" b="0">
                    <a:solidFill>
                      <a:srgbClr val="000000"/>
                    </a:solidFill>
                  </a:defRPr>
                </a:pPr>
                <a:r>
                  <a:rPr sz="2500" b="1">
                    <a:solidFill>
                      <a:srgbClr val="FF2600"/>
                    </a:solidFill>
                  </a:rPr>
                  <a:t>V3</a:t>
                </a:r>
              </a:p>
            </p:txBody>
          </p:sp>
          <p:sp>
            <p:nvSpPr>
              <p:cNvPr id="470" name="Shape 470"/>
              <p:cNvSpPr/>
              <p:nvPr/>
            </p:nvSpPr>
            <p:spPr>
              <a:xfrm>
                <a:off x="7736197" y="701745"/>
                <a:ext cx="490856" cy="47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500" b="1">
                    <a:solidFill>
                      <a:srgbClr val="FF2600"/>
                    </a:solidFill>
                  </a:defRPr>
                </a:lvl1pPr>
              </a:lstStyle>
              <a:p>
                <a:pPr lvl="0">
                  <a:defRPr sz="1800" b="0">
                    <a:solidFill>
                      <a:srgbClr val="000000"/>
                    </a:solidFill>
                  </a:defRPr>
                </a:pPr>
                <a:r>
                  <a:rPr sz="2500" b="1">
                    <a:solidFill>
                      <a:srgbClr val="FF2600"/>
                    </a:solidFill>
                  </a:rPr>
                  <a:t>V4</a:t>
                </a:r>
              </a:p>
            </p:txBody>
          </p:sp>
        </p:grpSp>
        <p:sp>
          <p:nvSpPr>
            <p:cNvPr id="472" name="Shape 472"/>
            <p:cNvSpPr/>
            <p:nvPr/>
          </p:nvSpPr>
          <p:spPr>
            <a:xfrm>
              <a:off x="886493" y="4893588"/>
              <a:ext cx="3711017" cy="7338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a:lvl1pPr>
            </a:lstStyle>
            <a:p>
              <a:pPr lvl="0">
                <a:defRPr sz="1800" b="0"/>
              </a:pPr>
              <a:r>
                <a:rPr sz="4200" b="1"/>
                <a:t>SM18 RF Area</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p:cNvSpPr>
          <p:nvPr>
            <p:ph type="title"/>
          </p:nvPr>
        </p:nvSpPr>
        <p:spPr>
          <a:prstGeom prst="rect">
            <a:avLst/>
          </a:prstGeom>
        </p:spPr>
        <p:txBody>
          <a:bodyPr/>
          <a:lstStyle/>
          <a:p>
            <a:pPr lvl="0">
              <a:defRPr sz="1800"/>
            </a:pPr>
            <a:r>
              <a:rPr sz="4200"/>
              <a:t>Summary Comments</a:t>
            </a:r>
          </a:p>
        </p:txBody>
      </p:sp>
      <p:sp>
        <p:nvSpPr>
          <p:cNvPr id="476" name="Shape 476"/>
          <p:cNvSpPr>
            <a:spLocks noGrp="1"/>
          </p:cNvSpPr>
          <p:nvPr>
            <p:ph type="body" idx="1"/>
          </p:nvPr>
        </p:nvSpPr>
        <p:spPr>
          <a:xfrm>
            <a:off x="571500" y="1397000"/>
            <a:ext cx="11861800" cy="8269983"/>
          </a:xfrm>
          <a:prstGeom prst="rect">
            <a:avLst/>
          </a:prstGeom>
        </p:spPr>
        <p:txBody>
          <a:bodyPr/>
          <a:lstStyle/>
          <a:p>
            <a:pPr lvl="0">
              <a:lnSpc>
                <a:spcPct val="90000"/>
              </a:lnSpc>
              <a:defRPr sz="1800" b="0">
                <a:solidFill>
                  <a:srgbClr val="000000"/>
                </a:solidFill>
              </a:defRPr>
            </a:pPr>
            <a:r>
              <a:rPr sz="2600" b="1" dirty="0">
                <a:solidFill>
                  <a:srgbClr val="747474"/>
                </a:solidFill>
              </a:rPr>
              <a:t> Integration</a:t>
            </a:r>
          </a:p>
          <a:p>
            <a:pPr lvl="1">
              <a:lnSpc>
                <a:spcPct val="90000"/>
              </a:lnSpc>
              <a:defRPr sz="1800">
                <a:solidFill>
                  <a:srgbClr val="000000"/>
                </a:solidFill>
              </a:defRPr>
            </a:pPr>
            <a:r>
              <a:rPr sz="2600" dirty="0">
                <a:solidFill>
                  <a:srgbClr val="0433FF"/>
                </a:solidFill>
              </a:rPr>
              <a:t>Integration of Crab infrastructure ongoing. Alcove space fully used</a:t>
            </a:r>
          </a:p>
          <a:p>
            <a:pPr lvl="1">
              <a:lnSpc>
                <a:spcPct val="90000"/>
              </a:lnSpc>
              <a:defRPr sz="1800">
                <a:solidFill>
                  <a:srgbClr val="000000"/>
                </a:solidFill>
              </a:defRPr>
            </a:pPr>
            <a:r>
              <a:rPr sz="2600" dirty="0">
                <a:solidFill>
                  <a:srgbClr val="0433FF"/>
                </a:solidFill>
              </a:rPr>
              <a:t>2015-2016 Christmas stop must be used to remove COLDEX</a:t>
            </a:r>
          </a:p>
          <a:p>
            <a:pPr lvl="0">
              <a:lnSpc>
                <a:spcPct val="90000"/>
              </a:lnSpc>
              <a:defRPr sz="1800" b="0">
                <a:solidFill>
                  <a:srgbClr val="000000"/>
                </a:solidFill>
              </a:defRPr>
            </a:pPr>
            <a:endParaRPr sz="1200" b="1" dirty="0">
              <a:solidFill>
                <a:srgbClr val="747474"/>
              </a:solidFill>
            </a:endParaRPr>
          </a:p>
          <a:p>
            <a:pPr lvl="0">
              <a:lnSpc>
                <a:spcPct val="90000"/>
              </a:lnSpc>
              <a:defRPr sz="1800" b="0">
                <a:solidFill>
                  <a:srgbClr val="000000"/>
                </a:solidFill>
              </a:defRPr>
            </a:pPr>
            <a:r>
              <a:rPr sz="2600" b="1" dirty="0">
                <a:solidFill>
                  <a:srgbClr val="747474"/>
                </a:solidFill>
              </a:rPr>
              <a:t>SPS Beam Time</a:t>
            </a:r>
          </a:p>
          <a:p>
            <a:pPr lvl="1">
              <a:lnSpc>
                <a:spcPct val="90000"/>
              </a:lnSpc>
              <a:defRPr sz="1800">
                <a:solidFill>
                  <a:srgbClr val="000000"/>
                </a:solidFill>
              </a:defRPr>
            </a:pPr>
            <a:r>
              <a:rPr sz="2600" dirty="0">
                <a:solidFill>
                  <a:srgbClr val="0433FF"/>
                </a:solidFill>
              </a:rPr>
              <a:t>Crab Cavity Validation needs dedicated SPS MD time</a:t>
            </a:r>
          </a:p>
          <a:p>
            <a:pPr lvl="1">
              <a:lnSpc>
                <a:spcPct val="90000"/>
              </a:lnSpc>
              <a:defRPr sz="1800">
                <a:solidFill>
                  <a:srgbClr val="000000"/>
                </a:solidFill>
              </a:defRPr>
            </a:pPr>
            <a:r>
              <a:rPr sz="2600" dirty="0">
                <a:solidFill>
                  <a:srgbClr val="0433FF"/>
                </a:solidFill>
              </a:rPr>
              <a:t>Initial estimates of MD time request:  5 x </a:t>
            </a:r>
            <a:r>
              <a:rPr sz="2600" dirty="0" smtClean="0">
                <a:solidFill>
                  <a:srgbClr val="0433FF"/>
                </a:solidFill>
              </a:rPr>
              <a:t>24</a:t>
            </a:r>
            <a:r>
              <a:rPr lang="en-GB" sz="2600" dirty="0" smtClean="0">
                <a:solidFill>
                  <a:srgbClr val="0433FF"/>
                </a:solidFill>
              </a:rPr>
              <a:t> </a:t>
            </a:r>
            <a:r>
              <a:rPr sz="2600" dirty="0" err="1" smtClean="0">
                <a:solidFill>
                  <a:srgbClr val="0433FF"/>
                </a:solidFill>
              </a:rPr>
              <a:t>hrs</a:t>
            </a:r>
            <a:r>
              <a:rPr sz="2600" dirty="0" smtClean="0">
                <a:solidFill>
                  <a:srgbClr val="0433FF"/>
                </a:solidFill>
              </a:rPr>
              <a:t> </a:t>
            </a:r>
            <a:r>
              <a:rPr sz="2600" dirty="0">
                <a:solidFill>
                  <a:srgbClr val="0433FF"/>
                </a:solidFill>
              </a:rPr>
              <a:t>per cavity</a:t>
            </a:r>
          </a:p>
          <a:p>
            <a:pPr lvl="1">
              <a:lnSpc>
                <a:spcPct val="90000"/>
              </a:lnSpc>
              <a:defRPr sz="1800">
                <a:solidFill>
                  <a:srgbClr val="000000"/>
                </a:solidFill>
              </a:defRPr>
            </a:pPr>
            <a:r>
              <a:rPr sz="2600" dirty="0">
                <a:solidFill>
                  <a:srgbClr val="0433FF"/>
                </a:solidFill>
              </a:rPr>
              <a:t>MD program must include:</a:t>
            </a:r>
          </a:p>
          <a:p>
            <a:pPr lvl="2">
              <a:lnSpc>
                <a:spcPct val="90000"/>
              </a:lnSpc>
              <a:defRPr sz="1800">
                <a:solidFill>
                  <a:srgbClr val="000000"/>
                </a:solidFill>
              </a:defRPr>
            </a:pPr>
            <a:r>
              <a:rPr sz="2600" dirty="0">
                <a:solidFill>
                  <a:srgbClr val="9437FF"/>
                </a:solidFill>
              </a:rPr>
              <a:t>Crab functionality, cavity invisibility, LLRF op, failure mitigation  </a:t>
            </a:r>
          </a:p>
          <a:p>
            <a:pPr lvl="1">
              <a:lnSpc>
                <a:spcPct val="90000"/>
              </a:lnSpc>
              <a:defRPr sz="1800">
                <a:solidFill>
                  <a:srgbClr val="000000"/>
                </a:solidFill>
              </a:defRPr>
            </a:pPr>
            <a:r>
              <a:rPr sz="2600" dirty="0">
                <a:solidFill>
                  <a:srgbClr val="0433FF"/>
                </a:solidFill>
              </a:rPr>
              <a:t>LLRF conceptual design now advancing</a:t>
            </a:r>
          </a:p>
          <a:p>
            <a:pPr lvl="0">
              <a:lnSpc>
                <a:spcPct val="90000"/>
              </a:lnSpc>
              <a:defRPr sz="1800" b="0">
                <a:solidFill>
                  <a:srgbClr val="000000"/>
                </a:solidFill>
              </a:defRPr>
            </a:pPr>
            <a:endParaRPr sz="1200" b="1" dirty="0">
              <a:solidFill>
                <a:srgbClr val="747474"/>
              </a:solidFill>
            </a:endParaRPr>
          </a:p>
          <a:p>
            <a:pPr lvl="0">
              <a:lnSpc>
                <a:spcPct val="90000"/>
              </a:lnSpc>
              <a:defRPr sz="1800" b="0">
                <a:solidFill>
                  <a:srgbClr val="000000"/>
                </a:solidFill>
              </a:defRPr>
            </a:pPr>
            <a:r>
              <a:rPr sz="2600" b="1" dirty="0">
                <a:solidFill>
                  <a:srgbClr val="747474"/>
                </a:solidFill>
              </a:rPr>
              <a:t>Planning and schedule </a:t>
            </a:r>
          </a:p>
          <a:p>
            <a:pPr lvl="1">
              <a:lnSpc>
                <a:spcPct val="90000"/>
              </a:lnSpc>
              <a:defRPr sz="1800">
                <a:solidFill>
                  <a:srgbClr val="000000"/>
                </a:solidFill>
              </a:defRPr>
            </a:pPr>
            <a:r>
              <a:rPr sz="2600" dirty="0">
                <a:solidFill>
                  <a:srgbClr val="0433FF"/>
                </a:solidFill>
              </a:rPr>
              <a:t>2015-2016 Christmas stop: installation of crab infrastructure in SPS</a:t>
            </a:r>
          </a:p>
          <a:p>
            <a:pPr lvl="1">
              <a:lnSpc>
                <a:spcPct val="90000"/>
              </a:lnSpc>
              <a:defRPr sz="1800">
                <a:solidFill>
                  <a:srgbClr val="000000"/>
                </a:solidFill>
              </a:defRPr>
            </a:pPr>
            <a:r>
              <a:rPr sz="2600" dirty="0">
                <a:solidFill>
                  <a:srgbClr val="0433FF"/>
                </a:solidFill>
              </a:rPr>
              <a:t>1st Crab </a:t>
            </a:r>
            <a:r>
              <a:rPr sz="2600" dirty="0" err="1">
                <a:solidFill>
                  <a:srgbClr val="0433FF"/>
                </a:solidFill>
              </a:rPr>
              <a:t>Cryomodule</a:t>
            </a:r>
            <a:r>
              <a:rPr sz="2600" dirty="0">
                <a:solidFill>
                  <a:srgbClr val="0433FF"/>
                </a:solidFill>
              </a:rPr>
              <a:t> installed 2016-2017 Christmas stop</a:t>
            </a:r>
          </a:p>
          <a:p>
            <a:pPr lvl="1">
              <a:lnSpc>
                <a:spcPct val="90000"/>
              </a:lnSpc>
              <a:defRPr sz="1800">
                <a:solidFill>
                  <a:srgbClr val="000000"/>
                </a:solidFill>
              </a:defRPr>
            </a:pPr>
            <a:r>
              <a:rPr sz="2600" dirty="0">
                <a:solidFill>
                  <a:srgbClr val="0433FF"/>
                </a:solidFill>
              </a:rPr>
              <a:t>2 </a:t>
            </a:r>
            <a:r>
              <a:rPr sz="2600" dirty="0" err="1">
                <a:solidFill>
                  <a:srgbClr val="0433FF"/>
                </a:solidFill>
              </a:rPr>
              <a:t>Cryomodule</a:t>
            </a:r>
            <a:r>
              <a:rPr sz="2600" dirty="0">
                <a:solidFill>
                  <a:srgbClr val="0433FF"/>
                </a:solidFill>
              </a:rPr>
              <a:t> Installation periods (Xmas stops): can’t hot swap modules </a:t>
            </a:r>
          </a:p>
          <a:p>
            <a:pPr lvl="1">
              <a:lnSpc>
                <a:spcPct val="90000"/>
              </a:lnSpc>
              <a:defRPr sz="1800">
                <a:solidFill>
                  <a:srgbClr val="000000"/>
                </a:solidFill>
              </a:defRPr>
            </a:pPr>
            <a:r>
              <a:rPr sz="2600" dirty="0">
                <a:solidFill>
                  <a:srgbClr val="0433FF"/>
                </a:solidFill>
              </a:rPr>
              <a:t>Use 2016 for </a:t>
            </a:r>
            <a:r>
              <a:rPr sz="2600" dirty="0" err="1">
                <a:solidFill>
                  <a:srgbClr val="0433FF"/>
                </a:solidFill>
              </a:rPr>
              <a:t>cryomodule</a:t>
            </a:r>
            <a:r>
              <a:rPr sz="2600" dirty="0">
                <a:solidFill>
                  <a:srgbClr val="0433FF"/>
                </a:solidFill>
              </a:rPr>
              <a:t> “sector test” in  SM18</a:t>
            </a:r>
          </a:p>
        </p:txBody>
      </p:sp>
      <p:sp>
        <p:nvSpPr>
          <p:cNvPr id="477" name="Shape 47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25</a:t>
            </a:fld>
            <a:endParaRPr sz="14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6" name="Shape 246"/>
          <p:cNvSpPr>
            <a:spLocks noGrp="1"/>
          </p:cNvSpPr>
          <p:nvPr>
            <p:ph type="title"/>
          </p:nvPr>
        </p:nvSpPr>
        <p:spPr>
          <a:prstGeom prst="rect">
            <a:avLst/>
          </a:prstGeom>
        </p:spPr>
        <p:txBody>
          <a:bodyPr/>
          <a:lstStyle/>
          <a:p>
            <a:pPr lvl="0">
              <a:defRPr sz="1800"/>
            </a:pPr>
            <a:r>
              <a:rPr sz="4200"/>
              <a:t>Integration: Cryo Module Interfaces </a:t>
            </a:r>
          </a:p>
        </p:txBody>
      </p:sp>
      <p:sp>
        <p:nvSpPr>
          <p:cNvPr id="247" name="Shape 247"/>
          <p:cNvSpPr>
            <a:spLocks noGrp="1"/>
          </p:cNvSpPr>
          <p:nvPr>
            <p:ph type="body" idx="1"/>
          </p:nvPr>
        </p:nvSpPr>
        <p:spPr>
          <a:prstGeom prst="rect">
            <a:avLst/>
          </a:prstGeom>
        </p:spPr>
        <p:txBody>
          <a:bodyPr/>
          <a:lstStyle/>
          <a:p>
            <a:pPr lvl="0">
              <a:defRPr sz="1800" b="0">
                <a:solidFill>
                  <a:srgbClr val="000000"/>
                </a:solidFill>
              </a:defRPr>
            </a:pPr>
            <a:r>
              <a:rPr sz="2600" b="1">
                <a:solidFill>
                  <a:srgbClr val="747474"/>
                </a:solidFill>
              </a:rPr>
              <a:t>3 different cryomodule: Evolving toward consistent interfaces</a:t>
            </a:r>
          </a:p>
          <a:p>
            <a:pPr lvl="1">
              <a:defRPr sz="1800">
                <a:solidFill>
                  <a:srgbClr val="000000"/>
                </a:solidFill>
              </a:defRPr>
            </a:pPr>
            <a:r>
              <a:rPr sz="2600">
                <a:solidFill>
                  <a:srgbClr val="0433FF"/>
                </a:solidFill>
              </a:rPr>
              <a:t>Designs not finalised yet, but should be  harmonised and made consistent</a:t>
            </a:r>
          </a:p>
          <a:p>
            <a:pPr lvl="2">
              <a:defRPr sz="1800">
                <a:solidFill>
                  <a:srgbClr val="000000"/>
                </a:solidFill>
              </a:defRPr>
            </a:pPr>
            <a:r>
              <a:rPr sz="2600">
                <a:solidFill>
                  <a:srgbClr val="9437FF"/>
                </a:solidFill>
              </a:rPr>
              <a:t>Simplifies support table design, cryomodule exchange, alignment steps</a:t>
            </a:r>
          </a:p>
          <a:p>
            <a:pPr lvl="2">
              <a:defRPr sz="1800">
                <a:solidFill>
                  <a:srgbClr val="000000"/>
                </a:solidFill>
              </a:defRPr>
            </a:pPr>
            <a:endParaRPr sz="2600">
              <a:solidFill>
                <a:srgbClr val="9437FF"/>
              </a:solidFill>
            </a:endParaRPr>
          </a:p>
          <a:p>
            <a:pPr lvl="2">
              <a:defRPr sz="1800">
                <a:solidFill>
                  <a:srgbClr val="000000"/>
                </a:solidFill>
              </a:defRPr>
            </a:pPr>
            <a:endParaRPr sz="2600">
              <a:solidFill>
                <a:srgbClr val="9437FF"/>
              </a:solidFill>
            </a:endParaRPr>
          </a:p>
          <a:p>
            <a:pPr lvl="2">
              <a:defRPr sz="1800">
                <a:solidFill>
                  <a:srgbClr val="000000"/>
                </a:solidFill>
              </a:defRPr>
            </a:pPr>
            <a:endParaRPr sz="2600">
              <a:solidFill>
                <a:srgbClr val="9437FF"/>
              </a:solidFill>
            </a:endParaRPr>
          </a:p>
          <a:p>
            <a:pPr lvl="2">
              <a:defRPr sz="1800">
                <a:solidFill>
                  <a:srgbClr val="000000"/>
                </a:solidFill>
              </a:defRPr>
            </a:pPr>
            <a:endParaRPr sz="2600">
              <a:solidFill>
                <a:srgbClr val="9437FF"/>
              </a:solidFill>
            </a:endParaRPr>
          </a:p>
          <a:p>
            <a:pPr lvl="2">
              <a:defRPr sz="1800">
                <a:solidFill>
                  <a:srgbClr val="000000"/>
                </a:solidFill>
              </a:defRPr>
            </a:pPr>
            <a:endParaRPr sz="2600">
              <a:solidFill>
                <a:srgbClr val="9437FF"/>
              </a:solidFill>
            </a:endParaRPr>
          </a:p>
          <a:p>
            <a:pPr lvl="0">
              <a:defRPr sz="1800" b="0">
                <a:solidFill>
                  <a:srgbClr val="000000"/>
                </a:solidFill>
              </a:defRPr>
            </a:pPr>
            <a:endParaRPr sz="2600" b="1">
              <a:solidFill>
                <a:srgbClr val="747474"/>
              </a:solidFill>
            </a:endParaRPr>
          </a:p>
          <a:p>
            <a:pPr lvl="0">
              <a:lnSpc>
                <a:spcPct val="70000"/>
              </a:lnSpc>
              <a:defRPr sz="1800" b="0">
                <a:solidFill>
                  <a:srgbClr val="000000"/>
                </a:solidFill>
              </a:defRPr>
            </a:pPr>
            <a:r>
              <a:rPr sz="2600" b="1">
                <a:solidFill>
                  <a:srgbClr val="747474"/>
                </a:solidFill>
              </a:rPr>
              <a:t>Support Table functionality becoming more complex</a:t>
            </a:r>
          </a:p>
          <a:p>
            <a:pPr lvl="1">
              <a:defRPr sz="1800">
                <a:solidFill>
                  <a:srgbClr val="000000"/>
                </a:solidFill>
              </a:defRPr>
            </a:pPr>
            <a:r>
              <a:rPr sz="2600">
                <a:solidFill>
                  <a:srgbClr val="0433FF"/>
                </a:solidFill>
              </a:rPr>
              <a:t>Once cryo module design is frozen, support table design can be finalised</a:t>
            </a:r>
          </a:p>
        </p:txBody>
      </p:sp>
      <p:sp>
        <p:nvSpPr>
          <p:cNvPr id="248" name="Shape 248"/>
          <p:cNvSpPr>
            <a:spLocks noGrp="1"/>
          </p:cNvSpPr>
          <p:nvPr>
            <p:ph type="sldNum" sz="quarter" idx="2"/>
          </p:nvPr>
        </p:nvSpPr>
        <p:spPr>
          <a:xfrm>
            <a:off x="12357277" y="9194800"/>
            <a:ext cx="222937" cy="299822"/>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26</a:t>
            </a:fld>
            <a:endParaRPr sz="1400"/>
          </a:p>
        </p:txBody>
      </p:sp>
      <p:graphicFrame>
        <p:nvGraphicFramePr>
          <p:cNvPr id="249" name="Table 249"/>
          <p:cNvGraphicFramePr/>
          <p:nvPr>
            <p:extLst>
              <p:ext uri="{D42A27DB-BD31-4B8C-83A1-F6EECF244321}">
                <p14:modId xmlns:p14="http://schemas.microsoft.com/office/powerpoint/2010/main" val="277388045"/>
              </p:ext>
            </p:extLst>
          </p:nvPr>
        </p:nvGraphicFramePr>
        <p:xfrm>
          <a:off x="623000" y="3671506"/>
          <a:ext cx="11758796" cy="2428240"/>
        </p:xfrm>
        <a:graphic>
          <a:graphicData uri="http://schemas.openxmlformats.org/drawingml/2006/table">
            <a:tbl>
              <a:tblPr firstRow="1">
                <a:tableStyleId>{C7B018BB-80A7-4F77-B60F-C8B233D01FF8}</a:tableStyleId>
              </a:tblPr>
              <a:tblGrid>
                <a:gridCol w="2205149"/>
                <a:gridCol w="3184549"/>
                <a:gridCol w="3184549"/>
                <a:gridCol w="3184549"/>
              </a:tblGrid>
              <a:tr h="417982">
                <a:tc gridSpan="4">
                  <a:txBody>
                    <a:bodyPr/>
                    <a:lstStyle/>
                    <a:p>
                      <a:pPr lvl="0" algn="ctr" defTabSz="457200">
                        <a:defRPr sz="1800">
                          <a:solidFill>
                            <a:srgbClr val="000000"/>
                          </a:solidFill>
                        </a:defRPr>
                      </a:pPr>
                      <a:r>
                        <a:rPr sz="2100">
                          <a:solidFill>
                            <a:srgbClr val="FFFFFF"/>
                          </a:solidFill>
                        </a:rPr>
                        <a:t>Relative Position of power coupler wrt crab cavity reference position</a:t>
                      </a:r>
                    </a:p>
                  </a:txBody>
                  <a:tcPr marL="50800" marR="50800" marT="50800" marB="50800" anchor="ctr" horzOverflow="overflow">
                    <a:lnB w="6350">
                      <a:solidFill>
                        <a:srgbClr val="CBCBCB"/>
                      </a:solidFill>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r>
              <a:tr h="738657">
                <a:tc>
                  <a:txBody>
                    <a:bodyPr/>
                    <a:lstStyle/>
                    <a:p>
                      <a:pPr lvl="0" algn="l" defTabSz="457200">
                        <a:defRPr sz="1800">
                          <a:solidFill>
                            <a:srgbClr val="000000"/>
                          </a:solidFill>
                        </a:defRPr>
                      </a:pPr>
                      <a:r>
                        <a:rPr sz="2100" b="1">
                          <a:solidFill>
                            <a:srgbClr val="444444"/>
                          </a:solidFill>
                        </a:rPr>
                        <a:t>Cryomodule</a:t>
                      </a:r>
                    </a:p>
                  </a:txBody>
                  <a:tcPr marL="50800" marR="50800" marT="50800" marB="5080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ctr" defTabSz="457200">
                        <a:defRPr sz="1800">
                          <a:solidFill>
                            <a:srgbClr val="000000"/>
                          </a:solidFill>
                        </a:defRPr>
                      </a:pPr>
                      <a:r>
                        <a:rPr sz="2100">
                          <a:solidFill>
                            <a:srgbClr val="444444"/>
                          </a:solidFill>
                        </a:rPr>
                        <a:t>Longitudinal Distance Between Couplers</a:t>
                      </a:r>
                    </a:p>
                  </a:txBody>
                  <a:tcPr marL="50800" marR="50800" marT="50800" marB="50800" anchor="ctr" horzOverflow="overflow">
                    <a:lnL w="6350">
                      <a:solidFill>
                        <a:srgbClr val="CBCBCB"/>
                      </a:solidFill>
                      <a:miter lim="400000"/>
                    </a:lnL>
                    <a:lnB w="6350">
                      <a:solidFill>
                        <a:srgbClr val="CBCBCB"/>
                      </a:solidFill>
                      <a:miter lim="400000"/>
                    </a:lnB>
                  </a:tcPr>
                </a:tc>
                <a:tc>
                  <a:txBody>
                    <a:bodyPr/>
                    <a:lstStyle/>
                    <a:p>
                      <a:pPr lvl="0" algn="ctr" defTabSz="457200">
                        <a:defRPr sz="1800">
                          <a:solidFill>
                            <a:srgbClr val="000000"/>
                          </a:solidFill>
                        </a:defRPr>
                      </a:pPr>
                      <a:r>
                        <a:rPr sz="2100">
                          <a:solidFill>
                            <a:srgbClr val="444444"/>
                          </a:solidFill>
                        </a:rPr>
                        <a:t>Transverse offset wrt beam axis</a:t>
                      </a:r>
                    </a:p>
                  </a:txBody>
                  <a:tcPr marL="50800" marR="50800" marT="50800" marB="50800" anchor="ctr" horzOverflow="overflow">
                    <a:lnB w="6350">
                      <a:solidFill>
                        <a:srgbClr val="CBCBCB"/>
                      </a:solidFill>
                      <a:miter lim="400000"/>
                    </a:lnB>
                  </a:tcPr>
                </a:tc>
                <a:tc>
                  <a:txBody>
                    <a:bodyPr/>
                    <a:lstStyle/>
                    <a:p>
                      <a:pPr lvl="0" algn="ctr" defTabSz="457200">
                        <a:defRPr sz="1800">
                          <a:solidFill>
                            <a:srgbClr val="000000"/>
                          </a:solidFill>
                        </a:defRPr>
                      </a:pPr>
                      <a:r>
                        <a:rPr sz="2100">
                          <a:solidFill>
                            <a:srgbClr val="444444"/>
                          </a:solidFill>
                        </a:rPr>
                        <a:t>Height (beam axis to centre of waveguide)</a:t>
                      </a:r>
                    </a:p>
                  </a:txBody>
                  <a:tcPr marL="50800" marR="50800" marT="50800" marB="50800" anchor="ctr" horzOverflow="overflow">
                    <a:lnB w="6350">
                      <a:solidFill>
                        <a:srgbClr val="CBCBCB"/>
                      </a:solidFill>
                      <a:miter lim="400000"/>
                    </a:lnB>
                  </a:tcPr>
                </a:tc>
              </a:tr>
              <a:tr h="417982">
                <a:tc>
                  <a:txBody>
                    <a:bodyPr/>
                    <a:lstStyle/>
                    <a:p>
                      <a:pPr lvl="0" algn="l" defTabSz="457200">
                        <a:defRPr sz="1800">
                          <a:solidFill>
                            <a:srgbClr val="000000"/>
                          </a:solidFill>
                        </a:defRPr>
                      </a:pPr>
                      <a:r>
                        <a:rPr lang="en-US" sz="2100" dirty="0" smtClean="0">
                          <a:solidFill>
                            <a:srgbClr val="444444"/>
                          </a:solidFill>
                        </a:rPr>
                        <a:t>DQW</a:t>
                      </a:r>
                      <a:endParaRPr sz="2100" dirty="0">
                        <a:solidFill>
                          <a:srgbClr val="444444"/>
                        </a:solidFill>
                      </a:endParaRPr>
                    </a:p>
                  </a:txBody>
                  <a:tcPr marL="50800" marR="50800" marT="50800" marB="5080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ctr" defTabSz="457200">
                        <a:defRPr sz="1800">
                          <a:solidFill>
                            <a:srgbClr val="000000"/>
                          </a:solidFill>
                        </a:defRPr>
                      </a:pPr>
                      <a:r>
                        <a:rPr sz="2100">
                          <a:solidFill>
                            <a:srgbClr val="444444"/>
                          </a:solidFill>
                        </a:rPr>
                        <a:t>900 mm</a:t>
                      </a:r>
                    </a:p>
                  </a:txBody>
                  <a:tcPr marL="50800" marR="50800" marT="50800" marB="5080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ctr" defTabSz="457200">
                        <a:defRPr sz="1800">
                          <a:solidFill>
                            <a:srgbClr val="000000"/>
                          </a:solidFill>
                        </a:defRPr>
                      </a:pPr>
                      <a:r>
                        <a:rPr sz="2100">
                          <a:solidFill>
                            <a:srgbClr val="444444"/>
                          </a:solidFill>
                        </a:rPr>
                        <a:t>0 mm</a:t>
                      </a:r>
                    </a:p>
                  </a:txBody>
                  <a:tcPr marL="50800" marR="50800" marT="50800" marB="5080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ctr" defTabSz="457200">
                        <a:defRPr sz="1800">
                          <a:solidFill>
                            <a:srgbClr val="000000"/>
                          </a:solidFill>
                        </a:defRPr>
                      </a:pPr>
                      <a:r>
                        <a:rPr sz="2100">
                          <a:solidFill>
                            <a:srgbClr val="444444"/>
                          </a:solidFill>
                        </a:rPr>
                        <a:t>960.45 mm</a:t>
                      </a:r>
                    </a:p>
                  </a:txBody>
                  <a:tcPr marL="50800" marR="50800" marT="50800" marB="5080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r>
              <a:tr h="417982">
                <a:tc>
                  <a:txBody>
                    <a:bodyPr/>
                    <a:lstStyle/>
                    <a:p>
                      <a:pPr lvl="0" algn="l" defTabSz="457200">
                        <a:defRPr sz="1800">
                          <a:solidFill>
                            <a:srgbClr val="000000"/>
                          </a:solidFill>
                        </a:defRPr>
                      </a:pPr>
                      <a:r>
                        <a:rPr lang="en-US" sz="2100" dirty="0" smtClean="0">
                          <a:solidFill>
                            <a:srgbClr val="444444"/>
                          </a:solidFill>
                        </a:rPr>
                        <a:t>RFD</a:t>
                      </a:r>
                      <a:endParaRPr sz="2100" dirty="0">
                        <a:solidFill>
                          <a:srgbClr val="444444"/>
                        </a:solidFill>
                      </a:endParaRPr>
                    </a:p>
                  </a:txBody>
                  <a:tcPr marL="50800" marR="50800" marT="50800" marB="5080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ctr" defTabSz="457200">
                        <a:defRPr sz="1800">
                          <a:solidFill>
                            <a:srgbClr val="000000"/>
                          </a:solidFill>
                        </a:defRPr>
                      </a:pPr>
                      <a:r>
                        <a:rPr sz="2100">
                          <a:solidFill>
                            <a:srgbClr val="444444"/>
                          </a:solidFill>
                        </a:rPr>
                        <a:t>1050 mm</a:t>
                      </a:r>
                    </a:p>
                  </a:txBody>
                  <a:tcPr marL="50800" marR="50800" marT="50800" marB="5080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ctr" defTabSz="457200">
                        <a:defRPr sz="1800">
                          <a:solidFill>
                            <a:srgbClr val="000000"/>
                          </a:solidFill>
                        </a:defRPr>
                      </a:pPr>
                      <a:r>
                        <a:rPr sz="2100">
                          <a:solidFill>
                            <a:srgbClr val="444444"/>
                          </a:solidFill>
                        </a:rPr>
                        <a:t>-113 mm</a:t>
                      </a:r>
                    </a:p>
                  </a:txBody>
                  <a:tcPr marL="50800" marR="50800" marT="50800" marB="5080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ctr" defTabSz="457200">
                        <a:defRPr sz="1800">
                          <a:solidFill>
                            <a:srgbClr val="000000"/>
                          </a:solidFill>
                        </a:defRPr>
                      </a:pPr>
                      <a:r>
                        <a:rPr sz="2100">
                          <a:solidFill>
                            <a:srgbClr val="444444"/>
                          </a:solidFill>
                        </a:rPr>
                        <a:t>944.94 mm</a:t>
                      </a:r>
                    </a:p>
                  </a:txBody>
                  <a:tcPr marL="50800" marR="50800" marT="50800" marB="5080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r>
              <a:tr h="417982">
                <a:tc>
                  <a:txBody>
                    <a:bodyPr/>
                    <a:lstStyle/>
                    <a:p>
                      <a:pPr lvl="0" algn="l" defTabSz="457200">
                        <a:defRPr sz="1800">
                          <a:solidFill>
                            <a:srgbClr val="000000"/>
                          </a:solidFill>
                        </a:defRPr>
                      </a:pPr>
                      <a:r>
                        <a:rPr lang="en-US" sz="2100" dirty="0" smtClean="0">
                          <a:solidFill>
                            <a:srgbClr val="444444"/>
                          </a:solidFill>
                        </a:rPr>
                        <a:t>4-Rod</a:t>
                      </a:r>
                      <a:endParaRPr sz="2100" dirty="0">
                        <a:solidFill>
                          <a:srgbClr val="444444"/>
                        </a:solidFill>
                      </a:endParaRPr>
                    </a:p>
                  </a:txBody>
                  <a:tcPr marL="50800" marR="50800" marT="50800" marB="5080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ctr" defTabSz="457200">
                        <a:defRPr sz="1800">
                          <a:solidFill>
                            <a:srgbClr val="000000"/>
                          </a:solidFill>
                        </a:defRPr>
                      </a:pPr>
                      <a:r>
                        <a:rPr sz="2100">
                          <a:solidFill>
                            <a:srgbClr val="444444"/>
                          </a:solidFill>
                        </a:rPr>
                        <a:t>890.4 mm</a:t>
                      </a:r>
                    </a:p>
                  </a:txBody>
                  <a:tcPr marL="50800" marR="50800" marT="50800" marB="5080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ctr" defTabSz="457200">
                        <a:defRPr sz="1800">
                          <a:solidFill>
                            <a:srgbClr val="000000"/>
                          </a:solidFill>
                        </a:defRPr>
                      </a:pPr>
                      <a:r>
                        <a:rPr sz="2100">
                          <a:solidFill>
                            <a:srgbClr val="444444"/>
                          </a:solidFill>
                        </a:rPr>
                        <a:t>25 mm</a:t>
                      </a:r>
                    </a:p>
                  </a:txBody>
                  <a:tcPr marL="50800" marR="50800" marT="50800" marB="5080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lvl="0" algn="ctr" defTabSz="457200">
                        <a:defRPr sz="1800">
                          <a:solidFill>
                            <a:srgbClr val="000000"/>
                          </a:solidFill>
                        </a:defRPr>
                      </a:pPr>
                      <a:r>
                        <a:rPr sz="2100" dirty="0">
                          <a:solidFill>
                            <a:srgbClr val="444444"/>
                          </a:solidFill>
                        </a:rPr>
                        <a:t>939.85 mm</a:t>
                      </a:r>
                    </a:p>
                  </a:txBody>
                  <a:tcPr marL="50800" marR="50800" marT="50800" marB="5080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r>
            </a:tbl>
          </a:graphicData>
        </a:graphic>
      </p:graphicFrame>
      <p:pic>
        <p:nvPicPr>
          <p:cNvPr id="250" name="pasted-image.tif"/>
          <p:cNvPicPr/>
          <p:nvPr/>
        </p:nvPicPr>
        <p:blipFill>
          <a:blip r:embed="rId2">
            <a:extLst/>
          </a:blip>
          <a:srcRect l="1179" t="47358" r="4065" b="7116"/>
          <a:stretch>
            <a:fillRect/>
          </a:stretch>
        </p:blipFill>
        <p:spPr>
          <a:xfrm>
            <a:off x="1137506" y="7376838"/>
            <a:ext cx="10953371" cy="2413672"/>
          </a:xfrm>
          <a:prstGeom prst="rect">
            <a:avLst/>
          </a:prstGeom>
          <a:ln w="12700">
            <a:miter lim="400000"/>
          </a:ln>
        </p:spPr>
      </p:pic>
      <p:sp>
        <p:nvSpPr>
          <p:cNvPr id="251" name="Shape 251"/>
          <p:cNvSpPr/>
          <p:nvPr/>
        </p:nvSpPr>
        <p:spPr>
          <a:xfrm>
            <a:off x="619825" y="3097054"/>
            <a:ext cx="11765150" cy="4733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500"/>
            </a:lvl1pPr>
          </a:lstStyle>
          <a:p>
            <a:pPr lvl="0">
              <a:defRPr sz="1800"/>
            </a:pPr>
            <a:r>
              <a:rPr sz="2500" dirty="0"/>
              <a:t>Example: Cryomodule designs as of week 18 2014</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1"/>
          <p:cNvGrpSpPr/>
          <p:nvPr/>
        </p:nvGrpSpPr>
        <p:grpSpPr>
          <a:xfrm>
            <a:off x="571500" y="3542307"/>
            <a:ext cx="11861800" cy="6044853"/>
            <a:chOff x="0" y="0"/>
            <a:chExt cx="11861800" cy="6044851"/>
          </a:xfrm>
        </p:grpSpPr>
        <p:grpSp>
          <p:nvGrpSpPr>
            <p:cNvPr id="109" name="Group 109"/>
            <p:cNvGrpSpPr/>
            <p:nvPr/>
          </p:nvGrpSpPr>
          <p:grpSpPr>
            <a:xfrm>
              <a:off x="1942008" y="976787"/>
              <a:ext cx="9517720" cy="5068066"/>
              <a:chOff x="0" y="0"/>
              <a:chExt cx="9517719" cy="5068064"/>
            </a:xfrm>
          </p:grpSpPr>
          <p:pic>
            <p:nvPicPr>
              <p:cNvPr id="107" name="pasted-image.tif"/>
              <p:cNvPicPr/>
              <p:nvPr/>
            </p:nvPicPr>
            <p:blipFill>
              <a:blip r:embed="rId2">
                <a:extLst/>
              </a:blip>
              <a:stretch>
                <a:fillRect/>
              </a:stretch>
            </p:blipFill>
            <p:spPr>
              <a:xfrm>
                <a:off x="0" y="0"/>
                <a:ext cx="8729616" cy="2050138"/>
              </a:xfrm>
              <a:prstGeom prst="rect">
                <a:avLst/>
              </a:prstGeom>
              <a:ln w="12700" cap="flat">
                <a:noFill/>
                <a:miter lim="400000"/>
              </a:ln>
              <a:effectLst/>
            </p:spPr>
          </p:pic>
          <p:pic>
            <p:nvPicPr>
              <p:cNvPr id="108" name="pasted-image.tif"/>
              <p:cNvPicPr/>
              <p:nvPr/>
            </p:nvPicPr>
            <p:blipFill>
              <a:blip r:embed="rId3">
                <a:extLst/>
              </a:blip>
              <a:stretch>
                <a:fillRect/>
              </a:stretch>
            </p:blipFill>
            <p:spPr>
              <a:xfrm>
                <a:off x="4987764" y="2116136"/>
                <a:ext cx="4529956" cy="2951929"/>
              </a:xfrm>
              <a:prstGeom prst="rect">
                <a:avLst/>
              </a:prstGeom>
              <a:ln w="12700" cap="flat">
                <a:noFill/>
                <a:miter lim="400000"/>
              </a:ln>
              <a:effectLst/>
            </p:spPr>
          </p:pic>
        </p:grpSp>
        <p:sp>
          <p:nvSpPr>
            <p:cNvPr id="110" name="Shape 110"/>
            <p:cNvSpPr/>
            <p:nvPr/>
          </p:nvSpPr>
          <p:spPr>
            <a:xfrm>
              <a:off x="0" y="0"/>
              <a:ext cx="11861800" cy="57939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266700" lvl="0" indent="-266700" algn="l">
                <a:spcBef>
                  <a:spcPts val="1200"/>
                </a:spcBef>
                <a:buSzPct val="100000"/>
                <a:buChar char="•"/>
                <a:defRPr sz="1800"/>
              </a:pPr>
              <a:r>
                <a:rPr sz="2600" b="1">
                  <a:solidFill>
                    <a:srgbClr val="002E7A"/>
                  </a:solidFill>
                  <a:latin typeface="+mj-lt"/>
                  <a:ea typeface="+mj-ea"/>
                  <a:cs typeface="+mj-cs"/>
                  <a:sym typeface="Helvetica Neue"/>
                </a:rPr>
                <a:t>Crab cavity prototypes</a:t>
              </a:r>
            </a:p>
            <a:p>
              <a:pPr marL="711200" lvl="1" indent="-266700" algn="l">
                <a:spcBef>
                  <a:spcPts val="1200"/>
                </a:spcBef>
                <a:buSzPct val="100000"/>
                <a:buChar char="•"/>
                <a:defRPr sz="1800"/>
              </a:pPr>
              <a:r>
                <a:rPr sz="2600">
                  <a:solidFill>
                    <a:srgbClr val="0433FF"/>
                  </a:solidFill>
                  <a:latin typeface="+mj-lt"/>
                  <a:ea typeface="+mj-ea"/>
                  <a:cs typeface="+mj-cs"/>
                  <a:sym typeface="Helvetica Neue"/>
                </a:rPr>
                <a:t>3 designs being taken forward to the SPS test </a:t>
              </a:r>
            </a:p>
            <a:p>
              <a:pPr lvl="0" algn="l">
                <a:spcBef>
                  <a:spcPts val="1200"/>
                </a:spcBef>
                <a:defRPr sz="1800"/>
              </a:pPr>
              <a:endParaRPr sz="2600">
                <a:solidFill>
                  <a:srgbClr val="0433FF"/>
                </a:solidFill>
                <a:latin typeface="+mj-lt"/>
                <a:ea typeface="+mj-ea"/>
                <a:cs typeface="+mj-cs"/>
                <a:sym typeface="Helvetica Neue"/>
              </a:endParaRPr>
            </a:p>
            <a:p>
              <a:pPr lvl="0" algn="l">
                <a:spcBef>
                  <a:spcPts val="1200"/>
                </a:spcBef>
                <a:defRPr sz="1800"/>
              </a:pPr>
              <a:endParaRPr sz="2600">
                <a:solidFill>
                  <a:srgbClr val="0433FF"/>
                </a:solidFill>
                <a:latin typeface="+mj-lt"/>
                <a:ea typeface="+mj-ea"/>
                <a:cs typeface="+mj-cs"/>
                <a:sym typeface="Helvetica Neue"/>
              </a:endParaRPr>
            </a:p>
            <a:p>
              <a:pPr lvl="0" algn="l">
                <a:spcBef>
                  <a:spcPts val="1200"/>
                </a:spcBef>
                <a:defRPr sz="1800"/>
              </a:pPr>
              <a:endParaRPr sz="2600">
                <a:solidFill>
                  <a:srgbClr val="0433FF"/>
                </a:solidFill>
                <a:latin typeface="+mj-lt"/>
                <a:ea typeface="+mj-ea"/>
                <a:cs typeface="+mj-cs"/>
                <a:sym typeface="Helvetica Neue"/>
              </a:endParaRPr>
            </a:p>
            <a:p>
              <a:pPr marL="266700" lvl="0" indent="-266700" algn="l">
                <a:spcBef>
                  <a:spcPts val="1200"/>
                </a:spcBef>
                <a:buSzPct val="100000"/>
                <a:buChar char="•"/>
                <a:defRPr sz="1800"/>
              </a:pPr>
              <a:r>
                <a:rPr sz="2600" b="1">
                  <a:solidFill>
                    <a:srgbClr val="002E7A"/>
                  </a:solidFill>
                  <a:latin typeface="+mj-lt"/>
                  <a:ea typeface="+mj-ea"/>
                  <a:cs typeface="+mj-cs"/>
                  <a:sym typeface="Helvetica Neue"/>
                </a:rPr>
                <a:t>SPS Crab Cavity Cryomodule </a:t>
              </a:r>
            </a:p>
            <a:p>
              <a:pPr marL="711200" lvl="1" indent="-266700" algn="l">
                <a:spcBef>
                  <a:spcPts val="1200"/>
                </a:spcBef>
                <a:buSzPct val="100000"/>
                <a:buChar char="•"/>
                <a:defRPr sz="1800"/>
              </a:pPr>
              <a:r>
                <a:rPr sz="2600">
                  <a:solidFill>
                    <a:srgbClr val="0433FF"/>
                  </a:solidFill>
                  <a:latin typeface="+mj-lt"/>
                  <a:ea typeface="+mj-ea"/>
                  <a:cs typeface="+mj-cs"/>
                  <a:sym typeface="Helvetica Neue"/>
                </a:rPr>
                <a:t>2 cavities installed in 1 cryomodule </a:t>
              </a:r>
            </a:p>
            <a:p>
              <a:pPr marL="1155700" lvl="2" indent="-266700" algn="l">
                <a:spcBef>
                  <a:spcPts val="1200"/>
                </a:spcBef>
                <a:buSzPct val="100000"/>
                <a:buChar char="•"/>
                <a:defRPr sz="1800"/>
              </a:pPr>
              <a:r>
                <a:rPr sz="2600">
                  <a:solidFill>
                    <a:srgbClr val="9437FF"/>
                  </a:solidFill>
                  <a:latin typeface="+mj-lt"/>
                  <a:ea typeface="+mj-ea"/>
                  <a:cs typeface="+mj-cs"/>
                  <a:sym typeface="Helvetica Neue"/>
                </a:rPr>
                <a:t>cavities of same type</a:t>
              </a:r>
            </a:p>
            <a:p>
              <a:pPr marL="711200" lvl="1" indent="-266700" algn="l">
                <a:spcBef>
                  <a:spcPts val="1200"/>
                </a:spcBef>
                <a:buSzPct val="100000"/>
                <a:buChar char="•"/>
                <a:defRPr sz="1800"/>
              </a:pPr>
              <a:r>
                <a:rPr sz="2600">
                  <a:solidFill>
                    <a:srgbClr val="0433FF"/>
                  </a:solidFill>
                  <a:latin typeface="+mj-lt"/>
                  <a:ea typeface="+mj-ea"/>
                  <a:cs typeface="+mj-cs"/>
                  <a:sym typeface="Helvetica Neue"/>
                </a:rPr>
                <a:t>3 different cryomodules </a:t>
              </a:r>
            </a:p>
            <a:p>
              <a:pPr marL="1155700" lvl="2" indent="-266700" algn="l">
                <a:spcBef>
                  <a:spcPts val="1200"/>
                </a:spcBef>
                <a:buSzPct val="100000"/>
                <a:buChar char="•"/>
                <a:defRPr sz="1800"/>
              </a:pPr>
              <a:r>
                <a:rPr sz="2600">
                  <a:solidFill>
                    <a:srgbClr val="9437FF"/>
                  </a:solidFill>
                  <a:latin typeface="+mj-lt"/>
                  <a:ea typeface="+mj-ea"/>
                  <a:cs typeface="+mj-cs"/>
                  <a:sym typeface="Helvetica Neue"/>
                </a:rPr>
                <a:t>should be interchangeable </a:t>
              </a:r>
            </a:p>
          </p:txBody>
        </p:sp>
      </p:grpSp>
      <p:sp>
        <p:nvSpPr>
          <p:cNvPr id="112" name="Shape 112"/>
          <p:cNvSpPr>
            <a:spLocks noGrp="1"/>
          </p:cNvSpPr>
          <p:nvPr>
            <p:ph type="title"/>
          </p:nvPr>
        </p:nvSpPr>
        <p:spPr>
          <a:prstGeom prst="rect">
            <a:avLst/>
          </a:prstGeom>
        </p:spPr>
        <p:txBody>
          <a:bodyPr/>
          <a:lstStyle/>
          <a:p>
            <a:pPr lvl="0">
              <a:defRPr sz="1800"/>
            </a:pPr>
            <a:r>
              <a:rPr sz="4200"/>
              <a:t>General Overview</a:t>
            </a:r>
          </a:p>
        </p:txBody>
      </p:sp>
      <mc:AlternateContent xmlns:mc="http://schemas.openxmlformats.org/markup-compatibility/2006" xmlns:a14="http://schemas.microsoft.com/office/drawing/2010/main">
        <mc:Choice Requires="a14">
          <p:sp>
            <p:nvSpPr>
              <p:cNvPr id="113" name="Shape 113"/>
              <p:cNvSpPr>
                <a:spLocks noGrp="1"/>
              </p:cNvSpPr>
              <p:nvPr>
                <p:ph type="body" idx="1"/>
              </p:nvPr>
            </p:nvSpPr>
            <p:spPr>
              <a:xfrm>
                <a:off x="571500" y="1397000"/>
                <a:ext cx="12284964" cy="2343299"/>
              </a:xfrm>
              <a:prstGeom prst="rect">
                <a:avLst/>
              </a:prstGeom>
            </p:spPr>
            <p:txBody>
              <a:bodyPr/>
              <a:lstStyle/>
              <a:p>
                <a:pPr lvl="0">
                  <a:defRPr sz="1800" b="0">
                    <a:solidFill>
                      <a:srgbClr val="000000"/>
                    </a:solidFill>
                  </a:defRPr>
                </a:pPr>
                <a:r>
                  <a:rPr lang="en-GB" sz="2600" b="1" dirty="0" smtClean="0">
                    <a:solidFill>
                      <a:srgbClr val="747474"/>
                    </a:solidFill>
                  </a:rPr>
                  <a:t>Baseline parameters</a:t>
                </a:r>
              </a:p>
              <a:p>
                <a:pPr lvl="1">
                  <a:defRPr sz="1800">
                    <a:solidFill>
                      <a:srgbClr val="000000"/>
                    </a:solidFill>
                  </a:defRPr>
                </a:pPr>
                <a:r>
                  <a:rPr lang="en-GB" sz="2600" dirty="0">
                    <a:solidFill>
                      <a:srgbClr val="0433FF"/>
                    </a:solidFill>
                  </a:rPr>
                  <a:t>Voltage = 3.4 MV/cavity</a:t>
                </a:r>
              </a:p>
              <a:p>
                <a:pPr lvl="1">
                  <a:defRPr sz="1800">
                    <a:solidFill>
                      <a:srgbClr val="000000"/>
                    </a:solidFill>
                  </a:defRPr>
                </a:pPr>
                <a:r>
                  <a:rPr lang="en-GB" sz="2600" dirty="0">
                    <a:solidFill>
                      <a:srgbClr val="0433FF"/>
                    </a:solidFill>
                  </a:rPr>
                  <a:t>Frequency = </a:t>
                </a:r>
                <a:r>
                  <a:rPr lang="en-GB" sz="2600" dirty="0" smtClean="0">
                    <a:solidFill>
                      <a:srgbClr val="0433FF"/>
                    </a:solidFill>
                  </a:rPr>
                  <a:t>400.79 </a:t>
                </a:r>
                <a:r>
                  <a:rPr lang="en-GB" sz="2600" dirty="0">
                    <a:solidFill>
                      <a:srgbClr val="0433FF"/>
                    </a:solidFill>
                  </a:rPr>
                  <a:t>MHz</a:t>
                </a:r>
              </a:p>
              <a:p>
                <a:pPr lvl="1">
                  <a:defRPr sz="1800">
                    <a:solidFill>
                      <a:srgbClr val="000000"/>
                    </a:solidFill>
                  </a:defRPr>
                </a:pPr>
                <a:r>
                  <a:rPr lang="en-GB" sz="2600" dirty="0">
                    <a:solidFill>
                      <a:srgbClr val="0433FF"/>
                    </a:solidFill>
                  </a:rPr>
                  <a:t>Cavity aperture: 84 mm diameter</a:t>
                </a:r>
              </a:p>
              <a:p>
                <a:pPr lvl="1">
                  <a:defRPr sz="1800">
                    <a:solidFill>
                      <a:srgbClr val="000000"/>
                    </a:solidFill>
                  </a:defRPr>
                </a:pPr>
                <a:endParaRPr lang="en-GB" sz="2600" dirty="0">
                  <a:solidFill>
                    <a:srgbClr val="0433FF"/>
                  </a:solidFill>
                </a:endParaRPr>
              </a:p>
              <a:p>
                <a:pPr marL="188913" lvl="1" indent="-173038">
                  <a:defRPr sz="1800">
                    <a:solidFill>
                      <a:srgbClr val="000000"/>
                    </a:solidFill>
                  </a:defRPr>
                </a:pPr>
                <a:r>
                  <a:rPr lang="en-GB" sz="2600" dirty="0" smtClean="0">
                    <a:solidFill>
                      <a:srgbClr val="0433FF"/>
                    </a:solidFill>
                  </a:rPr>
                  <a:t> Operating </a:t>
                </a:r>
                <a:r>
                  <a:rPr lang="en-GB" sz="2600" dirty="0">
                    <a:solidFill>
                      <a:srgbClr val="0433FF"/>
                    </a:solidFill>
                  </a:rPr>
                  <a:t>Temperature= 2 K</a:t>
                </a:r>
              </a:p>
              <a:p>
                <a:pPr marL="188913" lvl="1" indent="-173038">
                  <a:defRPr sz="1800">
                    <a:solidFill>
                      <a:srgbClr val="000000"/>
                    </a:solidFill>
                  </a:defRPr>
                </a:pPr>
                <a:r>
                  <a:rPr lang="en-GB" sz="2600" b="0" dirty="0" smtClean="0">
                    <a:solidFill>
                      <a:srgbClr val="0433FF"/>
                    </a:solidFill>
                  </a:rPr>
                  <a:t> </a:t>
                </a:r>
                <a14:m>
                  <m:oMath xmlns:m="http://schemas.openxmlformats.org/officeDocument/2006/math" xmlns="">
                    <m:sSub>
                      <m:sSubPr>
                        <m:ctrlPr>
                          <a:rPr lang="en-GB" sz="2600" b="0" i="1" smtClean="0">
                            <a:solidFill>
                              <a:srgbClr val="0433FF"/>
                            </a:solidFill>
                            <a:latin typeface="Cambria Math"/>
                          </a:rPr>
                        </m:ctrlPr>
                      </m:sSubPr>
                      <m:e>
                        <m:r>
                          <a:rPr lang="en-GB" sz="2600" b="0" i="1" smtClean="0">
                            <a:solidFill>
                              <a:srgbClr val="0433FF"/>
                            </a:solidFill>
                            <a:latin typeface="Cambria Math"/>
                          </a:rPr>
                          <m:t>𝑄</m:t>
                        </m:r>
                      </m:e>
                      <m:sub>
                        <m:r>
                          <a:rPr lang="en-GB" sz="2600" b="0" i="1" smtClean="0">
                            <a:solidFill>
                              <a:srgbClr val="0433FF"/>
                            </a:solidFill>
                            <a:latin typeface="Cambria Math"/>
                          </a:rPr>
                          <m:t>𝐿</m:t>
                        </m:r>
                      </m:sub>
                    </m:sSub>
                    <m:r>
                      <a:rPr lang="en-GB" sz="2600" b="0" i="1" smtClean="0">
                        <a:solidFill>
                          <a:srgbClr val="0433FF"/>
                        </a:solidFill>
                        <a:latin typeface="Cambria Math"/>
                      </a:rPr>
                      <m:t>=5∙</m:t>
                    </m:r>
                    <m:sSup>
                      <m:sSupPr>
                        <m:ctrlPr>
                          <a:rPr lang="en-GB" sz="2600" b="0" i="1" smtClean="0">
                            <a:solidFill>
                              <a:srgbClr val="0433FF"/>
                            </a:solidFill>
                            <a:latin typeface="Cambria Math"/>
                          </a:rPr>
                        </m:ctrlPr>
                      </m:sSupPr>
                      <m:e>
                        <m:r>
                          <a:rPr lang="en-GB" sz="2600" b="0" i="1" smtClean="0">
                            <a:solidFill>
                              <a:srgbClr val="0433FF"/>
                            </a:solidFill>
                            <a:latin typeface="Cambria Math"/>
                          </a:rPr>
                          <m:t>10</m:t>
                        </m:r>
                      </m:e>
                      <m:sup>
                        <m:r>
                          <a:rPr lang="en-GB" sz="2600" b="0" i="1" smtClean="0">
                            <a:solidFill>
                              <a:srgbClr val="0433FF"/>
                            </a:solidFill>
                            <a:latin typeface="Cambria Math"/>
                          </a:rPr>
                          <m:t>5</m:t>
                        </m:r>
                      </m:sup>
                    </m:sSup>
                    <m:r>
                      <a:rPr lang="en-GB" sz="2600" b="0" i="1" smtClean="0">
                        <a:solidFill>
                          <a:srgbClr val="0433FF"/>
                        </a:solidFill>
                        <a:latin typeface="Cambria Math"/>
                      </a:rPr>
                      <m:t> </m:t>
                    </m:r>
                  </m:oMath>
                </a14:m>
                <a:r>
                  <a:rPr lang="en-GB" sz="2600" dirty="0" smtClean="0">
                    <a:solidFill>
                      <a:srgbClr val="0433FF"/>
                    </a:solidFill>
                  </a:rPr>
                  <a:t>(assuming </a:t>
                </a:r>
                <a14:m>
                  <m:oMath xmlns:m="http://schemas.openxmlformats.org/officeDocument/2006/math" xmlns="">
                    <m:r>
                      <a:rPr lang="en-GB" sz="2600" i="1" dirty="0" smtClean="0">
                        <a:solidFill>
                          <a:srgbClr val="0433FF"/>
                        </a:solidFill>
                        <a:latin typeface="Cambria Math"/>
                      </a:rPr>
                      <m:t>𝑅</m:t>
                    </m:r>
                    <m:r>
                      <a:rPr lang="en-GB" sz="2600" i="1" dirty="0" smtClean="0">
                        <a:solidFill>
                          <a:srgbClr val="0433FF"/>
                        </a:solidFill>
                        <a:latin typeface="Cambria Math"/>
                      </a:rPr>
                      <m:t>/</m:t>
                    </m:r>
                    <m:r>
                      <a:rPr lang="en-GB" sz="2600" i="1" dirty="0" smtClean="0">
                        <a:solidFill>
                          <a:srgbClr val="0433FF"/>
                        </a:solidFill>
                        <a:latin typeface="Cambria Math"/>
                      </a:rPr>
                      <m:t>𝑄</m:t>
                    </m:r>
                    <m:r>
                      <a:rPr lang="en-GB" sz="2600" i="1" dirty="0" smtClean="0">
                        <a:solidFill>
                          <a:srgbClr val="0433FF"/>
                        </a:solidFill>
                        <a:latin typeface="Cambria Math"/>
                      </a:rPr>
                      <m:t>=400</m:t>
                    </m:r>
                  </m:oMath>
                </a14:m>
                <a:r>
                  <a:rPr lang="en-GB" sz="2600" dirty="0">
                    <a:solidFill>
                      <a:srgbClr val="0433FF"/>
                    </a:solidFill>
                  </a:rPr>
                  <a:t>)</a:t>
                </a:r>
              </a:p>
              <a:p>
                <a:pPr marL="188913" lvl="1" indent="-173038">
                  <a:defRPr sz="1800">
                    <a:solidFill>
                      <a:srgbClr val="000000"/>
                    </a:solidFill>
                  </a:defRPr>
                </a:pPr>
                <a:r>
                  <a:rPr lang="en-GB" sz="2600" dirty="0" smtClean="0">
                    <a:solidFill>
                      <a:srgbClr val="0433FF"/>
                    </a:solidFill>
                  </a:rPr>
                  <a:t> RF </a:t>
                </a:r>
                <a:r>
                  <a:rPr lang="en-GB" sz="2600" dirty="0">
                    <a:solidFill>
                      <a:srgbClr val="0433FF"/>
                    </a:solidFill>
                  </a:rPr>
                  <a:t>power = 40 kW </a:t>
                </a:r>
                <a:r>
                  <a:rPr lang="en-GB" sz="2600" dirty="0" err="1">
                    <a:solidFill>
                      <a:srgbClr val="0433FF"/>
                    </a:solidFill>
                  </a:rPr>
                  <a:t>tetrode</a:t>
                </a:r>
                <a:r>
                  <a:rPr lang="en-GB" sz="2600" dirty="0">
                    <a:solidFill>
                      <a:srgbClr val="0433FF"/>
                    </a:solidFill>
                  </a:rPr>
                  <a:t>/cavity</a:t>
                </a:r>
                <a:endParaRPr sz="2600" dirty="0">
                  <a:solidFill>
                    <a:srgbClr val="0433FF"/>
                  </a:solidFill>
                </a:endParaRPr>
              </a:p>
            </p:txBody>
          </p:sp>
        </mc:Choice>
        <mc:Fallback xmlns="">
          <p:sp>
            <p:nvSpPr>
              <p:cNvPr id="113" name="Shape 113"/>
              <p:cNvSpPr>
                <a:spLocks noGrp="1" noRot="1" noChangeAspect="1" noMove="1" noResize="1" noEditPoints="1" noAdjustHandles="1" noChangeArrowheads="1" noChangeShapeType="1" noTextEdit="1"/>
              </p:cNvSpPr>
              <p:nvPr>
                <p:ph type="body" idx="1"/>
              </p:nvPr>
            </p:nvSpPr>
            <p:spPr>
              <a:xfrm>
                <a:off x="571500" y="1397000"/>
                <a:ext cx="12284964" cy="2343299"/>
              </a:xfrm>
              <a:prstGeom prst="rect">
                <a:avLst/>
              </a:prstGeom>
              <a:blipFill rotWithShape="1">
                <a:blip r:embed="rId4"/>
                <a:stretch>
                  <a:fillRect l="-1538" t="-4156"/>
                </a:stretch>
              </a:blipFill>
            </p:spPr>
            <p:txBody>
              <a:bodyPr/>
              <a:lstStyle/>
              <a:p>
                <a:r>
                  <a:rPr lang="en-GB">
                    <a:noFill/>
                  </a:rPr>
                  <a:t> </a:t>
                </a:r>
              </a:p>
            </p:txBody>
          </p:sp>
        </mc:Fallback>
      </mc:AlternateContent>
      <p:sp>
        <p:nvSpPr>
          <p:cNvPr id="114" name="Shape 114"/>
          <p:cNvSpPr>
            <a:spLocks noGrp="1"/>
          </p:cNvSpPr>
          <p:nvPr>
            <p:ph type="sldNum" sz="quarter" idx="2"/>
          </p:nvPr>
        </p:nvSpPr>
        <p:spPr>
          <a:xfrm>
            <a:off x="12367056" y="9194800"/>
            <a:ext cx="213158" cy="299822"/>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3</a:t>
            </a:fld>
            <a:endParaRPr sz="140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prstGeom prst="rect">
            <a:avLst/>
          </a:prstGeom>
        </p:spPr>
        <p:txBody>
          <a:bodyPr/>
          <a:lstStyle/>
          <a:p>
            <a:pPr lvl="0">
              <a:defRPr sz="1800"/>
            </a:pPr>
            <a:r>
              <a:rPr sz="4200"/>
              <a:t>Crab Cavities in the SPS</a:t>
            </a:r>
          </a:p>
        </p:txBody>
      </p:sp>
      <p:sp>
        <p:nvSpPr>
          <p:cNvPr id="117" name="Shape 117"/>
          <p:cNvSpPr>
            <a:spLocks noGrp="1"/>
          </p:cNvSpPr>
          <p:nvPr>
            <p:ph type="body" idx="1"/>
          </p:nvPr>
        </p:nvSpPr>
        <p:spPr>
          <a:prstGeom prst="rect">
            <a:avLst/>
          </a:prstGeom>
        </p:spPr>
        <p:txBody>
          <a:bodyPr/>
          <a:lstStyle/>
          <a:p>
            <a:pPr lvl="0"/>
            <a:endParaRPr dirty="0"/>
          </a:p>
        </p:txBody>
      </p:sp>
      <p:sp>
        <p:nvSpPr>
          <p:cNvPr id="118" name="Shape 118"/>
          <p:cNvSpPr>
            <a:spLocks noGrp="1"/>
          </p:cNvSpPr>
          <p:nvPr>
            <p:ph type="sldNum" sz="quarter" idx="2"/>
          </p:nvPr>
        </p:nvSpPr>
        <p:spPr>
          <a:xfrm>
            <a:off x="12633756" y="9321800"/>
            <a:ext cx="213158" cy="299822"/>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4</a:t>
            </a:fld>
            <a:endParaRPr sz="1400"/>
          </a:p>
        </p:txBody>
      </p:sp>
      <p:sp>
        <p:nvSpPr>
          <p:cNvPr id="119" name="Shape 119"/>
          <p:cNvSpPr/>
          <p:nvPr/>
        </p:nvSpPr>
        <p:spPr>
          <a:xfrm>
            <a:off x="571500" y="6586588"/>
            <a:ext cx="11861800" cy="285447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p>
            <a:pPr marL="711200" lvl="1" indent="-266700" algn="l">
              <a:lnSpc>
                <a:spcPct val="90000"/>
              </a:lnSpc>
              <a:spcBef>
                <a:spcPts val="1200"/>
              </a:spcBef>
              <a:buSzPct val="100000"/>
              <a:buChar char="•"/>
              <a:defRPr sz="1800"/>
            </a:pPr>
            <a:r>
              <a:rPr sz="2600" b="1" dirty="0">
                <a:solidFill>
                  <a:srgbClr val="318B00"/>
                </a:solidFill>
                <a:latin typeface="+mj-lt"/>
                <a:ea typeface="+mj-ea"/>
                <a:cs typeface="+mj-cs"/>
                <a:sym typeface="Helvetica Neue"/>
              </a:rPr>
              <a:t>Cryogenics Infrastructure: Only SPS Pt 4 is feasible</a:t>
            </a:r>
          </a:p>
          <a:p>
            <a:pPr marL="711200" lvl="1" indent="-266700" algn="l">
              <a:lnSpc>
                <a:spcPct val="90000"/>
              </a:lnSpc>
              <a:spcBef>
                <a:spcPts val="1200"/>
              </a:spcBef>
              <a:buSzPct val="100000"/>
              <a:buChar char="•"/>
              <a:defRPr sz="1800"/>
            </a:pPr>
            <a:r>
              <a:rPr sz="2600" dirty="0">
                <a:solidFill>
                  <a:srgbClr val="318B00"/>
                </a:solidFill>
                <a:latin typeface="+mj-lt"/>
                <a:ea typeface="+mj-ea"/>
                <a:cs typeface="+mj-cs"/>
                <a:sym typeface="Helvetica Neue"/>
              </a:rPr>
              <a:t>LLRF ~</a:t>
            </a:r>
            <a:r>
              <a:rPr sz="2600" dirty="0" smtClean="0">
                <a:solidFill>
                  <a:srgbClr val="318B00"/>
                </a:solidFill>
                <a:latin typeface="+mj-lt"/>
                <a:ea typeface="+mj-ea"/>
                <a:cs typeface="+mj-cs"/>
                <a:sym typeface="Helvetica Neue"/>
              </a:rPr>
              <a:t>35</a:t>
            </a:r>
            <a:r>
              <a:rPr lang="en-GB" sz="2600" dirty="0" smtClean="0">
                <a:solidFill>
                  <a:srgbClr val="318B00"/>
                </a:solidFill>
                <a:latin typeface="+mj-lt"/>
                <a:ea typeface="+mj-ea"/>
                <a:cs typeface="+mj-cs"/>
                <a:sym typeface="Helvetica Neue"/>
              </a:rPr>
              <a:t> </a:t>
            </a:r>
            <a:r>
              <a:rPr sz="2600" dirty="0" smtClean="0">
                <a:solidFill>
                  <a:srgbClr val="318B00"/>
                </a:solidFill>
                <a:latin typeface="+mj-lt"/>
                <a:ea typeface="+mj-ea"/>
                <a:cs typeface="+mj-cs"/>
                <a:sym typeface="Helvetica Neue"/>
              </a:rPr>
              <a:t>m </a:t>
            </a:r>
            <a:r>
              <a:rPr sz="2600" dirty="0">
                <a:solidFill>
                  <a:srgbClr val="318B00"/>
                </a:solidFill>
                <a:latin typeface="+mj-lt"/>
                <a:ea typeface="+mj-ea"/>
                <a:cs typeface="+mj-cs"/>
                <a:sym typeface="Helvetica Neue"/>
              </a:rPr>
              <a:t>away: Experimental cavern (ECA4) accessible with beam</a:t>
            </a:r>
          </a:p>
          <a:p>
            <a:pPr marL="711200" lvl="1" indent="-266700" algn="l">
              <a:lnSpc>
                <a:spcPct val="90000"/>
              </a:lnSpc>
              <a:spcBef>
                <a:spcPts val="1200"/>
              </a:spcBef>
              <a:buSzPct val="100000"/>
              <a:buChar char="•"/>
              <a:defRPr sz="1800"/>
            </a:pPr>
            <a:r>
              <a:rPr sz="2600" b="1" dirty="0">
                <a:solidFill>
                  <a:srgbClr val="D58400"/>
                </a:solidFill>
                <a:latin typeface="+mj-lt"/>
                <a:ea typeface="+mj-ea"/>
                <a:cs typeface="+mj-cs"/>
                <a:sym typeface="Helvetica Neue"/>
              </a:rPr>
              <a:t>Location Availability: Space is not free end of 2015</a:t>
            </a:r>
          </a:p>
          <a:p>
            <a:pPr marL="711200" lvl="1" indent="-266700" algn="l">
              <a:lnSpc>
                <a:spcPct val="90000"/>
              </a:lnSpc>
              <a:spcBef>
                <a:spcPts val="1200"/>
              </a:spcBef>
              <a:buSzPct val="100000"/>
              <a:buChar char="•"/>
              <a:defRPr sz="1800"/>
            </a:pPr>
            <a:r>
              <a:rPr sz="2600" dirty="0">
                <a:solidFill>
                  <a:srgbClr val="D58400"/>
                </a:solidFill>
                <a:latin typeface="+mj-lt"/>
                <a:ea typeface="+mj-ea"/>
                <a:cs typeface="+mj-cs"/>
                <a:sym typeface="Helvetica Neue"/>
              </a:rPr>
              <a:t>Limited access to SPS zone after SPS long shutdown (2013-2014)</a:t>
            </a:r>
          </a:p>
          <a:p>
            <a:pPr marL="711200" lvl="1" indent="-266700" algn="l">
              <a:lnSpc>
                <a:spcPct val="90000"/>
              </a:lnSpc>
              <a:spcBef>
                <a:spcPts val="1200"/>
              </a:spcBef>
              <a:buSzPct val="100000"/>
              <a:buChar char="•"/>
              <a:defRPr sz="1800"/>
            </a:pPr>
            <a:r>
              <a:rPr sz="2600" b="1" dirty="0">
                <a:solidFill>
                  <a:srgbClr val="E32400"/>
                </a:solidFill>
                <a:latin typeface="+mj-lt"/>
                <a:ea typeface="+mj-ea"/>
                <a:cs typeface="+mj-cs"/>
                <a:sym typeface="Helvetica Neue"/>
              </a:rPr>
              <a:t>Features: Location just upstream of SPS Extraction </a:t>
            </a:r>
            <a:r>
              <a:rPr sz="2600" b="1" dirty="0" err="1">
                <a:solidFill>
                  <a:srgbClr val="E32400"/>
                </a:solidFill>
                <a:latin typeface="+mj-lt"/>
                <a:ea typeface="+mj-ea"/>
                <a:cs typeface="+mj-cs"/>
                <a:sym typeface="Helvetica Neue"/>
              </a:rPr>
              <a:t>pt</a:t>
            </a:r>
            <a:r>
              <a:rPr sz="2600" b="1" dirty="0">
                <a:solidFill>
                  <a:srgbClr val="E32400"/>
                </a:solidFill>
                <a:latin typeface="+mj-lt"/>
                <a:ea typeface="+mj-ea"/>
                <a:cs typeface="+mj-cs"/>
                <a:sym typeface="Helvetica Neue"/>
              </a:rPr>
              <a:t> for LHC beam 2</a:t>
            </a:r>
          </a:p>
        </p:txBody>
      </p:sp>
      <p:pic>
        <p:nvPicPr>
          <p:cNvPr id="120" name="droppedImage.png"/>
          <p:cNvPicPr/>
          <p:nvPr/>
        </p:nvPicPr>
        <p:blipFill>
          <a:blip r:embed="rId2">
            <a:extLst/>
          </a:blip>
          <a:stretch>
            <a:fillRect/>
          </a:stretch>
        </p:blipFill>
        <p:spPr>
          <a:xfrm>
            <a:off x="660400" y="1581213"/>
            <a:ext cx="8255000" cy="4967341"/>
          </a:xfrm>
          <a:prstGeom prst="rect">
            <a:avLst/>
          </a:prstGeom>
          <a:ln w="12700" cap="flat">
            <a:noFill/>
            <a:miter lim="400000"/>
          </a:ln>
          <a:effectLst/>
        </p:spPr>
      </p:pic>
      <p:sp>
        <p:nvSpPr>
          <p:cNvPr id="122" name="Shape 122"/>
          <p:cNvSpPr/>
          <p:nvPr/>
        </p:nvSpPr>
        <p:spPr>
          <a:xfrm>
            <a:off x="5950624" y="4896912"/>
            <a:ext cx="895609" cy="447062"/>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2300" b="1"/>
            </a:lvl1pPr>
          </a:lstStyle>
          <a:p>
            <a:pPr lvl="0">
              <a:defRPr sz="1800" b="0"/>
            </a:pPr>
            <a:r>
              <a:rPr sz="2300" b="1"/>
              <a:t>ECA4</a:t>
            </a:r>
          </a:p>
        </p:txBody>
      </p:sp>
      <p:sp>
        <p:nvSpPr>
          <p:cNvPr id="123" name="Shape 123"/>
          <p:cNvSpPr/>
          <p:nvPr/>
        </p:nvSpPr>
        <p:spPr>
          <a:xfrm>
            <a:off x="5478718" y="4474688"/>
            <a:ext cx="620919" cy="6209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32400">
              <a:alpha val="50000"/>
            </a:srgbClr>
          </a:solidFill>
          <a:ln w="25400" cap="flat">
            <a:solidFill>
              <a:srgbClr val="000000">
                <a:alpha val="50000"/>
              </a:srgbClr>
            </a:solidFill>
            <a:custDash>
              <a:ds d="200000" sp="200000"/>
            </a:custDash>
            <a:miter lim="400000"/>
          </a:ln>
          <a:effectLst/>
        </p:spPr>
        <p:txBody>
          <a:bodyPr wrap="square" lIns="0" tIns="0" rIns="0" bIns="0" numCol="1" anchor="ctr">
            <a:noAutofit/>
          </a:bodyPr>
          <a:lstStyle/>
          <a:p>
            <a:pPr lvl="0">
              <a:defRPr sz="3600"/>
            </a:pPr>
            <a:endParaRPr/>
          </a:p>
        </p:txBody>
      </p:sp>
      <p:pic>
        <p:nvPicPr>
          <p:cNvPr id="125" name="2013-05-31 17.35.53.jpg"/>
          <p:cNvPicPr/>
          <p:nvPr/>
        </p:nvPicPr>
        <p:blipFill>
          <a:blip r:embed="rId3">
            <a:extLst/>
          </a:blip>
          <a:stretch>
            <a:fillRect/>
          </a:stretch>
        </p:blipFill>
        <p:spPr>
          <a:xfrm>
            <a:off x="9398427" y="1812912"/>
            <a:ext cx="2908301" cy="3876788"/>
          </a:xfrm>
          <a:prstGeom prst="rect">
            <a:avLst/>
          </a:prstGeom>
          <a:ln w="12700">
            <a:miter lim="400000"/>
          </a:ln>
        </p:spPr>
      </p:pic>
      <p:sp>
        <p:nvSpPr>
          <p:cNvPr id="126" name="Shape 126"/>
          <p:cNvSpPr/>
          <p:nvPr/>
        </p:nvSpPr>
        <p:spPr>
          <a:xfrm>
            <a:off x="11226800" y="5308600"/>
            <a:ext cx="1270000" cy="596900"/>
          </a:xfrm>
          <a:prstGeom prst="roundRect">
            <a:avLst>
              <a:gd name="adj" fmla="val 31915"/>
            </a:avLst>
          </a:prstGeom>
          <a:solidFill>
            <a:srgbClr val="CBCBCB"/>
          </a:solidFill>
          <a:ln w="254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800" b="1"/>
            </a:lvl1pPr>
          </a:lstStyle>
          <a:p>
            <a:pPr lvl="0">
              <a:defRPr sz="1800" b="0"/>
            </a:pPr>
            <a:r>
              <a:rPr sz="2800" b="1"/>
              <a:t>ECA4</a:t>
            </a:r>
          </a:p>
        </p:txBody>
      </p:sp>
      <p:sp>
        <p:nvSpPr>
          <p:cNvPr id="2" name="TextBox 1"/>
          <p:cNvSpPr txBox="1"/>
          <p:nvPr/>
        </p:nvSpPr>
        <p:spPr>
          <a:xfrm>
            <a:off x="6022891" y="3950627"/>
            <a:ext cx="1038746"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smtClean="0">
                <a:ln>
                  <a:noFill/>
                </a:ln>
                <a:solidFill>
                  <a:srgbClr val="000000"/>
                </a:solidFill>
                <a:effectLst/>
                <a:uFillTx/>
                <a:sym typeface="Helvetica Neue Light"/>
              </a:rPr>
              <a:t>SPS Pt 4</a:t>
            </a:r>
          </a:p>
          <a:p>
            <a:pPr marL="0" marR="0" indent="0" algn="ctr" defTabSz="584200" rtl="0" fontAlgn="auto" latinLnBrk="1" hangingPunct="0">
              <a:lnSpc>
                <a:spcPct val="100000"/>
              </a:lnSpc>
              <a:spcBef>
                <a:spcPts val="0"/>
              </a:spcBef>
              <a:spcAft>
                <a:spcPts val="0"/>
              </a:spcAft>
              <a:buClrTx/>
              <a:buSzTx/>
              <a:buFontTx/>
              <a:buNone/>
              <a:tabLst/>
            </a:pPr>
            <a:r>
              <a:rPr lang="en-GB" sz="1800" dirty="0" smtClean="0">
                <a:solidFill>
                  <a:srgbClr val="000000"/>
                </a:solidFill>
              </a:rPr>
              <a:t>Alcove</a:t>
            </a:r>
            <a:endParaRPr kumimoji="0" lang="en-GB" sz="1800" b="0" i="0" u="none" strike="noStrike" cap="none" spc="0" normalizeH="0" baseline="0" dirty="0">
              <a:ln>
                <a:noFill/>
              </a:ln>
              <a:solidFill>
                <a:srgbClr val="000000"/>
              </a:solidFill>
              <a:effectLst/>
              <a:uFillTx/>
              <a:sym typeface="Helvetica Neue Light"/>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title"/>
          </p:nvPr>
        </p:nvSpPr>
        <p:spPr>
          <a:prstGeom prst="rect">
            <a:avLst/>
          </a:prstGeom>
        </p:spPr>
        <p:txBody>
          <a:bodyPr/>
          <a:lstStyle/>
          <a:p>
            <a:pPr lvl="0">
              <a:defRPr sz="1800"/>
            </a:pPr>
            <a:r>
              <a:rPr sz="4200"/>
              <a:t>LSS4: Simplified View</a:t>
            </a:r>
          </a:p>
        </p:txBody>
      </p:sp>
      <p:sp>
        <p:nvSpPr>
          <p:cNvPr id="129" name="Shape 129"/>
          <p:cNvSpPr>
            <a:spLocks noGrp="1"/>
          </p:cNvSpPr>
          <p:nvPr>
            <p:ph type="body" idx="1"/>
          </p:nvPr>
        </p:nvSpPr>
        <p:spPr>
          <a:prstGeom prst="rect">
            <a:avLst/>
          </a:prstGeom>
        </p:spPr>
        <p:txBody>
          <a:bodyPr/>
          <a:lstStyle/>
          <a:p>
            <a:pPr lvl="0"/>
            <a:endParaRPr/>
          </a:p>
        </p:txBody>
      </p:sp>
      <p:sp>
        <p:nvSpPr>
          <p:cNvPr id="130" name="Shape 130"/>
          <p:cNvSpPr>
            <a:spLocks noGrp="1"/>
          </p:cNvSpPr>
          <p:nvPr>
            <p:ph type="sldNum" sz="quarter" idx="2"/>
          </p:nvPr>
        </p:nvSpPr>
        <p:spPr>
          <a:xfrm>
            <a:off x="12633756" y="9321800"/>
            <a:ext cx="213158" cy="299822"/>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5</a:t>
            </a:fld>
            <a:endParaRPr sz="1400"/>
          </a:p>
        </p:txBody>
      </p:sp>
      <p:sp>
        <p:nvSpPr>
          <p:cNvPr id="131" name="Shape 131"/>
          <p:cNvSpPr/>
          <p:nvPr/>
        </p:nvSpPr>
        <p:spPr>
          <a:xfrm>
            <a:off x="7960244" y="3784600"/>
            <a:ext cx="1" cy="546100"/>
          </a:xfrm>
          <a:prstGeom prst="line">
            <a:avLst/>
          </a:prstGeom>
          <a:ln w="25400">
            <a:solidFill>
              <a:srgbClr val="66A1DD"/>
            </a:solidFill>
            <a:round/>
          </a:ln>
        </p:spPr>
        <p:txBody>
          <a:bodyPr lIns="0" tIns="0" rIns="0" bIns="0" anchor="ctr"/>
          <a:lstStyle/>
          <a:p>
            <a:pPr lvl="0">
              <a:defRPr sz="3600"/>
            </a:pPr>
            <a:endParaRPr/>
          </a:p>
        </p:txBody>
      </p:sp>
      <p:sp>
        <p:nvSpPr>
          <p:cNvPr id="132" name="Shape 132"/>
          <p:cNvSpPr/>
          <p:nvPr/>
        </p:nvSpPr>
        <p:spPr>
          <a:xfrm>
            <a:off x="7587444" y="4064000"/>
            <a:ext cx="1" cy="266700"/>
          </a:xfrm>
          <a:prstGeom prst="line">
            <a:avLst/>
          </a:prstGeom>
          <a:ln w="25400">
            <a:solidFill>
              <a:srgbClr val="66A1DD"/>
            </a:solidFill>
            <a:round/>
          </a:ln>
        </p:spPr>
        <p:txBody>
          <a:bodyPr lIns="0" tIns="0" rIns="0" bIns="0" anchor="ctr"/>
          <a:lstStyle/>
          <a:p>
            <a:pPr lvl="0">
              <a:defRPr sz="3600"/>
            </a:pPr>
            <a:endParaRPr/>
          </a:p>
        </p:txBody>
      </p:sp>
      <p:sp>
        <p:nvSpPr>
          <p:cNvPr id="133" name="Shape 133"/>
          <p:cNvSpPr/>
          <p:nvPr/>
        </p:nvSpPr>
        <p:spPr>
          <a:xfrm>
            <a:off x="3149600" y="5943600"/>
            <a:ext cx="673100" cy="6731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7B219F"/>
          </a:solidFill>
          <a:ln>
            <a:solidFill>
              <a:srgbClr val="FF2600"/>
            </a:solidFill>
            <a:round/>
          </a:ln>
        </p:spPr>
        <p:txBody>
          <a:bodyPr lIns="0" tIns="0" rIns="0" bIns="0" anchor="ctr"/>
          <a:lstStyle/>
          <a:p>
            <a:pPr lvl="0" defTabSz="647700">
              <a:defRPr sz="1600">
                <a:latin typeface="Helvetica"/>
                <a:ea typeface="Helvetica"/>
                <a:cs typeface="Helvetica"/>
                <a:sym typeface="Helvetica"/>
              </a:defRPr>
            </a:pPr>
            <a:endParaRPr/>
          </a:p>
        </p:txBody>
      </p:sp>
      <p:grpSp>
        <p:nvGrpSpPr>
          <p:cNvPr id="143" name="Group 143"/>
          <p:cNvGrpSpPr/>
          <p:nvPr/>
        </p:nvGrpSpPr>
        <p:grpSpPr>
          <a:xfrm>
            <a:off x="642953" y="2032000"/>
            <a:ext cx="11718894" cy="7162800"/>
            <a:chOff x="0" y="0"/>
            <a:chExt cx="11718893" cy="7162800"/>
          </a:xfrm>
        </p:grpSpPr>
        <p:pic>
          <p:nvPicPr>
            <p:cNvPr id="134" name="droppedImage.png"/>
            <p:cNvPicPr/>
            <p:nvPr/>
          </p:nvPicPr>
          <p:blipFill>
            <a:blip r:embed="rId2">
              <a:extLst/>
            </a:blip>
            <a:stretch>
              <a:fillRect/>
            </a:stretch>
          </p:blipFill>
          <p:spPr>
            <a:xfrm>
              <a:off x="0" y="0"/>
              <a:ext cx="11385082" cy="7162800"/>
            </a:xfrm>
            <a:prstGeom prst="rect">
              <a:avLst/>
            </a:prstGeom>
            <a:ln w="12700" cap="flat">
              <a:noFill/>
              <a:miter lim="400000"/>
            </a:ln>
            <a:effectLst/>
          </p:spPr>
        </p:pic>
        <p:sp>
          <p:nvSpPr>
            <p:cNvPr id="135" name="Shape 135"/>
            <p:cNvSpPr/>
            <p:nvPr/>
          </p:nvSpPr>
          <p:spPr>
            <a:xfrm>
              <a:off x="9922707" y="404470"/>
              <a:ext cx="1796187" cy="14262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defRPr sz="1800"/>
              </a:pPr>
              <a:endParaRPr sz="3100" b="1"/>
            </a:p>
            <a:p>
              <a:pPr lvl="0">
                <a:defRPr sz="1800"/>
              </a:pPr>
              <a:r>
                <a:rPr sz="3100" b="1"/>
                <a:t>LLRF</a:t>
              </a:r>
            </a:p>
            <a:p>
              <a:pPr lvl="0">
                <a:defRPr sz="1800"/>
              </a:pPr>
              <a:r>
                <a:rPr sz="2400" b="1"/>
                <a:t>ECA4( 35m)</a:t>
              </a:r>
            </a:p>
          </p:txBody>
        </p:sp>
        <p:sp>
          <p:nvSpPr>
            <p:cNvPr id="136" name="Shape 136"/>
            <p:cNvSpPr/>
            <p:nvPr/>
          </p:nvSpPr>
          <p:spPr>
            <a:xfrm>
              <a:off x="10185800" y="495300"/>
              <a:ext cx="1270001" cy="431800"/>
            </a:xfrm>
            <a:prstGeom prst="rightArrow">
              <a:avLst>
                <a:gd name="adj1" fmla="val 32000"/>
                <a:gd name="adj2" fmla="val 129412"/>
              </a:avLst>
            </a:prstGeom>
            <a:solidFill>
              <a:srgbClr val="000000"/>
            </a:solidFill>
            <a:ln w="12700" cap="flat">
              <a:noFill/>
              <a:miter lim="400000"/>
            </a:ln>
            <a:effectLst/>
          </p:spPr>
          <p:txBody>
            <a:bodyPr wrap="square" lIns="0" tIns="0" rIns="0" bIns="0" numCol="1" anchor="ctr">
              <a:noAutofit/>
            </a:bodyPr>
            <a:lstStyle/>
            <a:p>
              <a:pPr lvl="0">
                <a:defRPr sz="3600"/>
              </a:pPr>
              <a:endParaRPr/>
            </a:p>
          </p:txBody>
        </p:sp>
        <p:sp>
          <p:nvSpPr>
            <p:cNvPr id="137" name="Shape 137"/>
            <p:cNvSpPr/>
            <p:nvPr/>
          </p:nvSpPr>
          <p:spPr>
            <a:xfrm>
              <a:off x="5956700" y="1562100"/>
              <a:ext cx="2692401" cy="609600"/>
            </a:xfrm>
            <a:prstGeom prst="rect">
              <a:avLst/>
            </a:prstGeom>
            <a:solidFill>
              <a:srgbClr val="94E3FE"/>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2100" b="1"/>
              </a:lvl1pPr>
            </a:lstStyle>
            <a:p>
              <a:pPr lvl="0">
                <a:defRPr sz="1800" b="0"/>
              </a:pPr>
              <a:r>
                <a:rPr sz="2100" b="1"/>
                <a:t>RF Power</a:t>
              </a:r>
            </a:p>
          </p:txBody>
        </p:sp>
        <p:sp>
          <p:nvSpPr>
            <p:cNvPr id="138" name="Shape 138"/>
            <p:cNvSpPr/>
            <p:nvPr/>
          </p:nvSpPr>
          <p:spPr>
            <a:xfrm>
              <a:off x="2629300" y="1549400"/>
              <a:ext cx="2946401" cy="977900"/>
            </a:xfrm>
            <a:prstGeom prst="rect">
              <a:avLst/>
            </a:prstGeom>
            <a:solidFill>
              <a:srgbClr val="7B219F"/>
            </a:solidFill>
            <a:ln w="12700" cap="flat">
              <a:solidFill>
                <a:srgbClr val="E32400"/>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2100" b="1">
                  <a:solidFill>
                    <a:srgbClr val="FFFFFF"/>
                  </a:solidFill>
                </a:defRPr>
              </a:lvl1pPr>
            </a:lstStyle>
            <a:p>
              <a:pPr lvl="0">
                <a:defRPr sz="1800" b="0">
                  <a:solidFill>
                    <a:srgbClr val="000000"/>
                  </a:solidFill>
                </a:defRPr>
              </a:pPr>
              <a:r>
                <a:rPr sz="2100" b="1">
                  <a:solidFill>
                    <a:srgbClr val="FFFFFF"/>
                  </a:solidFill>
                </a:rPr>
                <a:t>Cryo</a:t>
              </a:r>
            </a:p>
          </p:txBody>
        </p:sp>
        <p:sp>
          <p:nvSpPr>
            <p:cNvPr id="139" name="Shape 139"/>
            <p:cNvSpPr/>
            <p:nvPr/>
          </p:nvSpPr>
          <p:spPr>
            <a:xfrm>
              <a:off x="6642500" y="2641600"/>
              <a:ext cx="1651001" cy="533400"/>
            </a:xfrm>
            <a:prstGeom prst="rect">
              <a:avLst/>
            </a:prstGeom>
            <a:solidFill>
              <a:srgbClr val="FFC677"/>
            </a:solidFill>
            <a:ln w="12700" cap="flat">
              <a:solidFill>
                <a:srgbClr val="FF2600"/>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3000" b="1"/>
              </a:lvl1pPr>
            </a:lstStyle>
            <a:p>
              <a:pPr lvl="0">
                <a:defRPr sz="1800" b="0"/>
              </a:pPr>
              <a:r>
                <a:rPr sz="3000" b="1"/>
                <a:t>CCM</a:t>
              </a:r>
            </a:p>
          </p:txBody>
        </p:sp>
        <p:sp>
          <p:nvSpPr>
            <p:cNvPr id="140" name="Shape 140"/>
            <p:cNvSpPr/>
            <p:nvPr/>
          </p:nvSpPr>
          <p:spPr>
            <a:xfrm>
              <a:off x="6158870" y="2224161"/>
              <a:ext cx="399456" cy="669926"/>
            </a:xfrm>
            <a:prstGeom prst="rect">
              <a:avLst/>
            </a:prstGeom>
            <a:solidFill>
              <a:srgbClr val="7B219F"/>
            </a:solidFill>
            <a:ln w="12700" cap="flat">
              <a:solidFill>
                <a:srgbClr val="E32400"/>
              </a:solidFill>
              <a:prstDash val="solid"/>
              <a:miter lim="400000"/>
            </a:ln>
            <a:effectLst/>
          </p:spPr>
          <p:txBody>
            <a:bodyPr wrap="square" lIns="0" tIns="0" rIns="0" bIns="0" numCol="1" anchor="ctr">
              <a:noAutofit/>
            </a:bodyPr>
            <a:lstStyle/>
            <a:p>
              <a:pPr lvl="0">
                <a:defRPr sz="2100" b="1">
                  <a:solidFill>
                    <a:srgbClr val="FFFFFF"/>
                  </a:solidFill>
                </a:defRPr>
              </a:pPr>
              <a:endParaRPr/>
            </a:p>
          </p:txBody>
        </p:sp>
        <p:sp>
          <p:nvSpPr>
            <p:cNvPr id="141" name="Shape 141"/>
            <p:cNvSpPr/>
            <p:nvPr/>
          </p:nvSpPr>
          <p:spPr>
            <a:xfrm>
              <a:off x="2333697" y="4387849"/>
              <a:ext cx="680108" cy="381001"/>
            </a:xfrm>
            <a:prstGeom prst="rect">
              <a:avLst/>
            </a:prstGeom>
            <a:noFill/>
            <a:ln w="12700" cap="flat">
              <a:noFill/>
              <a:round/>
            </a:ln>
            <a:effectLst/>
            <a:extLst>
              <a:ext uri="{C572A759-6A51-4108-AA02-DFA0A04FC94B}">
                <ma14:wrappingTextBoxFlag xmlns:ma14="http://schemas.microsoft.com/office/mac/drawingml/2011/main" val="1"/>
              </a:ext>
            </a:extLst>
          </p:spPr>
          <p:txBody>
            <a:bodyPr wrap="none" lIns="0" tIns="0" rIns="0" bIns="0" numCol="1" anchor="ctr">
              <a:spAutoFit/>
            </a:bodyPr>
            <a:lstStyle>
              <a:lvl1pPr defTabSz="1295400">
                <a:buClr>
                  <a:srgbClr val="FFFFFF"/>
                </a:buClr>
                <a:defRPr sz="1800" b="1">
                  <a:solidFill>
                    <a:srgbClr val="FFFFFF"/>
                  </a:solidFill>
                  <a:uFill>
                    <a:solidFill/>
                  </a:uFill>
                  <a:latin typeface="Calibri"/>
                  <a:ea typeface="Calibri"/>
                  <a:cs typeface="Calibri"/>
                  <a:sym typeface="Calibri"/>
                </a:defRPr>
              </a:lvl1pPr>
            </a:lstStyle>
            <a:p>
              <a:pPr lvl="0">
                <a:defRPr b="0">
                  <a:solidFill>
                    <a:srgbClr val="000000"/>
                  </a:solidFill>
                  <a:uFillTx/>
                </a:defRPr>
              </a:pPr>
              <a:r>
                <a:rPr b="1">
                  <a:solidFill>
                    <a:srgbClr val="FFFFFF"/>
                  </a:solidFill>
                  <a:uFill>
                    <a:solidFill/>
                  </a:uFill>
                </a:rPr>
                <a:t>TCF20</a:t>
              </a:r>
            </a:p>
          </p:txBody>
        </p:sp>
        <p:sp>
          <p:nvSpPr>
            <p:cNvPr id="142" name="Shape 142"/>
            <p:cNvSpPr/>
            <p:nvPr/>
          </p:nvSpPr>
          <p:spPr>
            <a:xfrm>
              <a:off x="8630062" y="4710186"/>
              <a:ext cx="531764" cy="419101"/>
            </a:xfrm>
            <a:prstGeom prst="rect">
              <a:avLst/>
            </a:prstGeom>
            <a:solidFill>
              <a:srgbClr val="7B219F"/>
            </a:solidFill>
            <a:ln w="12700" cap="flat">
              <a:solidFill>
                <a:srgbClr val="E32400"/>
              </a:solidFill>
              <a:prstDash val="solid"/>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lvl="0" defTabSz="1295400">
                <a:buClr>
                  <a:srgbClr val="FFFFFF"/>
                </a:buClr>
                <a:defRPr sz="1800"/>
              </a:pPr>
              <a:r>
                <a:rPr b="1">
                  <a:solidFill>
                    <a:srgbClr val="FFFFFF"/>
                  </a:solidFill>
                  <a:uFill>
                    <a:solidFill/>
                  </a:uFill>
                  <a:latin typeface="Calibri"/>
                  <a:ea typeface="Calibri"/>
                  <a:cs typeface="Calibri"/>
                  <a:sym typeface="Calibri"/>
                </a:rPr>
                <a:t>N</a:t>
              </a:r>
              <a:r>
                <a:rPr b="1" baseline="-5999">
                  <a:solidFill>
                    <a:srgbClr val="FFFFFF"/>
                  </a:solidFill>
                  <a:uFill>
                    <a:solidFill/>
                  </a:uFill>
                  <a:latin typeface="Calibri"/>
                  <a:ea typeface="Calibri"/>
                  <a:cs typeface="Calibri"/>
                  <a:sym typeface="Calibri"/>
                </a:rPr>
                <a:t>2</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prstGeom prst="rect">
            <a:avLst/>
          </a:prstGeom>
        </p:spPr>
        <p:txBody>
          <a:bodyPr/>
          <a:lstStyle/>
          <a:p>
            <a:pPr lvl="0">
              <a:defRPr sz="1800"/>
            </a:pPr>
            <a:r>
              <a:rPr sz="4200"/>
              <a:t>SPS LSS4: As it is now</a:t>
            </a:r>
          </a:p>
        </p:txBody>
      </p:sp>
      <p:sp>
        <p:nvSpPr>
          <p:cNvPr id="146" name="Shape 146"/>
          <p:cNvSpPr>
            <a:spLocks noGrp="1"/>
          </p:cNvSpPr>
          <p:nvPr>
            <p:ph type="body" idx="1"/>
          </p:nvPr>
        </p:nvSpPr>
        <p:spPr>
          <a:prstGeom prst="rect">
            <a:avLst/>
          </a:prstGeom>
        </p:spPr>
        <p:txBody>
          <a:bodyPr/>
          <a:lstStyle/>
          <a:p>
            <a:pPr lvl="0"/>
            <a:endParaRPr/>
          </a:p>
        </p:txBody>
      </p:sp>
      <p:sp>
        <p:nvSpPr>
          <p:cNvPr id="147" name="Shape 147"/>
          <p:cNvSpPr>
            <a:spLocks noGrp="1"/>
          </p:cNvSpPr>
          <p:nvPr>
            <p:ph type="sldNum" sz="quarter" idx="2"/>
          </p:nvPr>
        </p:nvSpPr>
        <p:spPr>
          <a:xfrm>
            <a:off x="12367056" y="9194800"/>
            <a:ext cx="213158" cy="299822"/>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6</a:t>
            </a:fld>
            <a:endParaRPr sz="1400"/>
          </a:p>
        </p:txBody>
      </p:sp>
      <p:pic>
        <p:nvPicPr>
          <p:cNvPr id="148" name="41737-COLDEX_070109.jpg"/>
          <p:cNvPicPr/>
          <p:nvPr/>
        </p:nvPicPr>
        <p:blipFill>
          <a:blip r:embed="rId2">
            <a:extLst/>
          </a:blip>
          <a:srcRect t="1428" r="71" b="11714"/>
          <a:stretch>
            <a:fillRect/>
          </a:stretch>
        </p:blipFill>
        <p:spPr>
          <a:xfrm>
            <a:off x="579901" y="1384300"/>
            <a:ext cx="11844867" cy="7721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title"/>
          </p:nvPr>
        </p:nvSpPr>
        <p:spPr>
          <a:prstGeom prst="rect">
            <a:avLst/>
          </a:prstGeom>
        </p:spPr>
        <p:txBody>
          <a:bodyPr/>
          <a:lstStyle/>
          <a:p>
            <a:pPr lvl="0">
              <a:defRPr sz="1800"/>
            </a:pPr>
            <a:r>
              <a:rPr sz="4200"/>
              <a:t>SPS LSS4: Crab Integration</a:t>
            </a:r>
          </a:p>
        </p:txBody>
      </p:sp>
      <p:sp>
        <p:nvSpPr>
          <p:cNvPr id="151" name="Shape 151"/>
          <p:cNvSpPr>
            <a:spLocks noGrp="1"/>
          </p:cNvSpPr>
          <p:nvPr>
            <p:ph type="body" idx="1"/>
          </p:nvPr>
        </p:nvSpPr>
        <p:spPr>
          <a:xfrm>
            <a:off x="558800" y="7605848"/>
            <a:ext cx="11861800" cy="1759628"/>
          </a:xfrm>
          <a:prstGeom prst="rect">
            <a:avLst/>
          </a:prstGeom>
        </p:spPr>
        <p:txBody>
          <a:bodyPr/>
          <a:lstStyle/>
          <a:p>
            <a:pPr lvl="0">
              <a:defRPr sz="1800" b="0">
                <a:solidFill>
                  <a:srgbClr val="000000"/>
                </a:solidFill>
              </a:defRPr>
            </a:pPr>
            <a:r>
              <a:rPr sz="2600" b="1">
                <a:solidFill>
                  <a:srgbClr val="747474"/>
                </a:solidFill>
              </a:rPr>
              <a:t>Crab Cavities cannot be installed until COLDEX Installation removed</a:t>
            </a:r>
          </a:p>
          <a:p>
            <a:pPr lvl="1">
              <a:defRPr sz="1800">
                <a:solidFill>
                  <a:srgbClr val="000000"/>
                </a:solidFill>
              </a:defRPr>
            </a:pPr>
            <a:r>
              <a:rPr sz="2600">
                <a:solidFill>
                  <a:srgbClr val="0433FF"/>
                </a:solidFill>
              </a:rPr>
              <a:t>COLDEX must be de-installed by end of 2015</a:t>
            </a:r>
          </a:p>
          <a:p>
            <a:pPr lvl="0">
              <a:defRPr sz="1800" b="0">
                <a:solidFill>
                  <a:srgbClr val="000000"/>
                </a:solidFill>
              </a:defRPr>
            </a:pPr>
            <a:r>
              <a:rPr sz="2600" b="1">
                <a:solidFill>
                  <a:srgbClr val="747474"/>
                </a:solidFill>
              </a:rPr>
              <a:t>LSS4 Alcove: This is now (again) a cryogenic installation.</a:t>
            </a:r>
          </a:p>
        </p:txBody>
      </p:sp>
      <p:sp>
        <p:nvSpPr>
          <p:cNvPr id="152" name="Shape 152"/>
          <p:cNvSpPr>
            <a:spLocks noGrp="1"/>
          </p:cNvSpPr>
          <p:nvPr>
            <p:ph type="sldNum" sz="quarter" idx="2"/>
          </p:nvPr>
        </p:nvSpPr>
        <p:spPr>
          <a:xfrm>
            <a:off x="12367056" y="9194800"/>
            <a:ext cx="213158" cy="299822"/>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7</a:t>
            </a:fld>
            <a:endParaRPr sz="1400"/>
          </a:p>
        </p:txBody>
      </p:sp>
      <p:pic>
        <p:nvPicPr>
          <p:cNvPr id="153" name="pasted-image.tif"/>
          <p:cNvPicPr/>
          <p:nvPr/>
        </p:nvPicPr>
        <p:blipFill>
          <a:blip r:embed="rId2">
            <a:extLst/>
          </a:blip>
          <a:stretch>
            <a:fillRect/>
          </a:stretch>
        </p:blipFill>
        <p:spPr>
          <a:xfrm>
            <a:off x="0" y="1276350"/>
            <a:ext cx="13004800" cy="6258179"/>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title"/>
          </p:nvPr>
        </p:nvSpPr>
        <p:spPr>
          <a:prstGeom prst="rect">
            <a:avLst/>
          </a:prstGeom>
        </p:spPr>
        <p:txBody>
          <a:bodyPr/>
          <a:lstStyle/>
          <a:p>
            <a:pPr lvl="0">
              <a:defRPr sz="1800"/>
            </a:pPr>
            <a:r>
              <a:rPr sz="4200"/>
              <a:t>SPS Integration Issues</a:t>
            </a:r>
          </a:p>
        </p:txBody>
      </p:sp>
      <p:sp>
        <p:nvSpPr>
          <p:cNvPr id="156" name="Shape 156"/>
          <p:cNvSpPr>
            <a:spLocks noGrp="1"/>
          </p:cNvSpPr>
          <p:nvPr>
            <p:ph type="body" idx="1"/>
          </p:nvPr>
        </p:nvSpPr>
        <p:spPr>
          <a:xfrm>
            <a:off x="571500" y="1397000"/>
            <a:ext cx="11861800" cy="7898309"/>
          </a:xfrm>
          <a:prstGeom prst="rect">
            <a:avLst/>
          </a:prstGeom>
        </p:spPr>
        <p:txBody>
          <a:bodyPr/>
          <a:lstStyle/>
          <a:p>
            <a:pPr lvl="0">
              <a:defRPr sz="1800" b="0">
                <a:solidFill>
                  <a:srgbClr val="000000"/>
                </a:solidFill>
              </a:defRPr>
            </a:pPr>
            <a:r>
              <a:rPr sz="2600" b="1">
                <a:solidFill>
                  <a:srgbClr val="747474"/>
                </a:solidFill>
              </a:rPr>
              <a:t> SPS operation must be independent of crab operational availability </a:t>
            </a:r>
          </a:p>
          <a:p>
            <a:pPr lvl="1">
              <a:defRPr sz="1800">
                <a:solidFill>
                  <a:srgbClr val="000000"/>
                </a:solidFill>
              </a:defRPr>
            </a:pPr>
            <a:r>
              <a:rPr sz="2600">
                <a:solidFill>
                  <a:srgbClr val="0433FF"/>
                </a:solidFill>
              </a:rPr>
              <a:t>Crab Cavity module switchable from in-beam to out-of-beam position </a:t>
            </a:r>
          </a:p>
          <a:p>
            <a:pPr lvl="1">
              <a:defRPr sz="1800">
                <a:solidFill>
                  <a:srgbClr val="000000"/>
                </a:solidFill>
              </a:defRPr>
            </a:pPr>
            <a:r>
              <a:rPr sz="2600">
                <a:solidFill>
                  <a:srgbClr val="0433FF"/>
                </a:solidFill>
              </a:rPr>
              <a:t>Need to increase opening angle of Y-chamber =&gt; New Y-chamber design</a:t>
            </a:r>
          </a:p>
          <a:p>
            <a:pPr lvl="1">
              <a:defRPr sz="1800">
                <a:solidFill>
                  <a:srgbClr val="000000"/>
                </a:solidFill>
              </a:defRPr>
            </a:pPr>
            <a:endParaRPr sz="2600">
              <a:solidFill>
                <a:srgbClr val="0433FF"/>
              </a:solidFill>
            </a:endParaRPr>
          </a:p>
          <a:p>
            <a:pPr lvl="1">
              <a:defRPr sz="1800">
                <a:solidFill>
                  <a:srgbClr val="000000"/>
                </a:solidFill>
              </a:defRPr>
            </a:pPr>
            <a:endParaRPr sz="2600">
              <a:solidFill>
                <a:srgbClr val="0433FF"/>
              </a:solidFill>
            </a:endParaRPr>
          </a:p>
          <a:p>
            <a:pPr lvl="1">
              <a:defRPr sz="1800">
                <a:solidFill>
                  <a:srgbClr val="000000"/>
                </a:solidFill>
              </a:defRPr>
            </a:pPr>
            <a:endParaRPr sz="2600">
              <a:solidFill>
                <a:srgbClr val="0433FF"/>
              </a:solidFill>
            </a:endParaRPr>
          </a:p>
          <a:p>
            <a:pPr lvl="1">
              <a:defRPr sz="1800">
                <a:solidFill>
                  <a:srgbClr val="000000"/>
                </a:solidFill>
              </a:defRPr>
            </a:pPr>
            <a:endParaRPr sz="2600">
              <a:solidFill>
                <a:srgbClr val="0433FF"/>
              </a:solidFill>
            </a:endParaRPr>
          </a:p>
          <a:p>
            <a:pPr lvl="1">
              <a:defRPr sz="1800">
                <a:solidFill>
                  <a:srgbClr val="000000"/>
                </a:solidFill>
              </a:defRPr>
            </a:pPr>
            <a:endParaRPr sz="2600">
              <a:solidFill>
                <a:srgbClr val="0433FF"/>
              </a:solidFill>
            </a:endParaRPr>
          </a:p>
          <a:p>
            <a:pPr lvl="1">
              <a:defRPr sz="1800">
                <a:solidFill>
                  <a:srgbClr val="000000"/>
                </a:solidFill>
              </a:defRPr>
            </a:pPr>
            <a:endParaRPr sz="2600">
              <a:solidFill>
                <a:srgbClr val="0433FF"/>
              </a:solidFill>
            </a:endParaRPr>
          </a:p>
          <a:p>
            <a:pPr lvl="0">
              <a:defRPr sz="1800" b="0">
                <a:solidFill>
                  <a:srgbClr val="000000"/>
                </a:solidFill>
              </a:defRPr>
            </a:pPr>
            <a:endParaRPr sz="2600" b="1">
              <a:solidFill>
                <a:srgbClr val="747474"/>
              </a:solidFill>
            </a:endParaRPr>
          </a:p>
          <a:p>
            <a:pPr lvl="0">
              <a:defRPr sz="1800" b="0">
                <a:solidFill>
                  <a:srgbClr val="000000"/>
                </a:solidFill>
              </a:defRPr>
            </a:pPr>
            <a:r>
              <a:rPr sz="2600" b="1">
                <a:solidFill>
                  <a:srgbClr val="747474"/>
                </a:solidFill>
              </a:rPr>
              <a:t>CM Movement: In out of beam line</a:t>
            </a:r>
          </a:p>
          <a:p>
            <a:pPr lvl="1">
              <a:defRPr sz="1800">
                <a:solidFill>
                  <a:srgbClr val="000000"/>
                </a:solidFill>
              </a:defRPr>
            </a:pPr>
            <a:r>
              <a:rPr sz="2600">
                <a:solidFill>
                  <a:srgbClr val="0433FF"/>
                </a:solidFill>
              </a:rPr>
              <a:t>Cryomodule: moved with cavities cold and helium tanks full</a:t>
            </a:r>
          </a:p>
          <a:p>
            <a:pPr lvl="1">
              <a:defRPr sz="1800">
                <a:solidFill>
                  <a:srgbClr val="000000"/>
                </a:solidFill>
              </a:defRPr>
            </a:pPr>
            <a:r>
              <a:rPr sz="2600">
                <a:solidFill>
                  <a:srgbClr val="0433FF"/>
                </a:solidFill>
              </a:rPr>
              <a:t>Duration: less than 20 mins. Acceleration: less than 0.2g</a:t>
            </a:r>
          </a:p>
          <a:p>
            <a:pPr lvl="1">
              <a:defRPr sz="1800">
                <a:solidFill>
                  <a:srgbClr val="000000"/>
                </a:solidFill>
              </a:defRPr>
            </a:pPr>
            <a:r>
              <a:rPr sz="2600">
                <a:solidFill>
                  <a:srgbClr val="0433FF"/>
                </a:solidFill>
              </a:rPr>
              <a:t>Safety requirement: Movement is a remote operation</a:t>
            </a:r>
          </a:p>
        </p:txBody>
      </p:sp>
      <p:sp>
        <p:nvSpPr>
          <p:cNvPr id="157" name="Shape 157"/>
          <p:cNvSpPr>
            <a:spLocks noGrp="1"/>
          </p:cNvSpPr>
          <p:nvPr>
            <p:ph type="sldNum" sz="quarter" idx="2"/>
          </p:nvPr>
        </p:nvSpPr>
        <p:spPr>
          <a:xfrm>
            <a:off x="12367056" y="9194800"/>
            <a:ext cx="213158" cy="299822"/>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8</a:t>
            </a:fld>
            <a:endParaRPr sz="1400"/>
          </a:p>
        </p:txBody>
      </p:sp>
      <p:grpSp>
        <p:nvGrpSpPr>
          <p:cNvPr id="175" name="Group 175"/>
          <p:cNvGrpSpPr/>
          <p:nvPr/>
        </p:nvGrpSpPr>
        <p:grpSpPr>
          <a:xfrm>
            <a:off x="718666" y="3281753"/>
            <a:ext cx="11567468" cy="3516909"/>
            <a:chOff x="0" y="1698414"/>
            <a:chExt cx="11567466" cy="3516907"/>
          </a:xfrm>
        </p:grpSpPr>
        <p:grpSp>
          <p:nvGrpSpPr>
            <p:cNvPr id="173" name="Group 173"/>
            <p:cNvGrpSpPr/>
            <p:nvPr/>
          </p:nvGrpSpPr>
          <p:grpSpPr>
            <a:xfrm>
              <a:off x="0" y="1698414"/>
              <a:ext cx="11567466" cy="3516909"/>
              <a:chOff x="0" y="1698414"/>
              <a:chExt cx="11567465" cy="3516907"/>
            </a:xfrm>
          </p:grpSpPr>
          <p:pic>
            <p:nvPicPr>
              <p:cNvPr id="158" name="CC_envelope.jpg"/>
              <p:cNvPicPr/>
              <p:nvPr/>
            </p:nvPicPr>
            <p:blipFill>
              <a:blip r:embed="rId2">
                <a:extLst/>
              </a:blip>
              <a:stretch>
                <a:fillRect/>
              </a:stretch>
            </p:blipFill>
            <p:spPr>
              <a:xfrm>
                <a:off x="0" y="1698414"/>
                <a:ext cx="10762738" cy="3516909"/>
              </a:xfrm>
              <a:prstGeom prst="rect">
                <a:avLst/>
              </a:prstGeom>
              <a:ln w="12700" cap="flat">
                <a:noFill/>
                <a:miter lim="400000"/>
              </a:ln>
              <a:effectLst/>
            </p:spPr>
          </p:pic>
          <p:sp>
            <p:nvSpPr>
              <p:cNvPr id="159" name="Shape 159"/>
              <p:cNvSpPr/>
              <p:nvPr/>
            </p:nvSpPr>
            <p:spPr>
              <a:xfrm>
                <a:off x="3123188" y="3810436"/>
                <a:ext cx="4521201" cy="190501"/>
              </a:xfrm>
              <a:prstGeom prst="rect">
                <a:avLst/>
              </a:prstGeom>
              <a:solidFill>
                <a:srgbClr val="CAF0FE">
                  <a:alpha val="60000"/>
                </a:srgbClr>
              </a:solidFill>
              <a:ln w="12700" cap="flat">
                <a:noFill/>
                <a:miter lim="400000"/>
              </a:ln>
              <a:effectLst/>
            </p:spPr>
            <p:txBody>
              <a:bodyPr wrap="square" lIns="0" tIns="0" rIns="0" bIns="0" numCol="1" anchor="ctr">
                <a:noAutofit/>
              </a:bodyPr>
              <a:lstStyle/>
              <a:p>
                <a:pPr lvl="0">
                  <a:defRPr sz="3600"/>
                </a:pPr>
                <a:endParaRPr/>
              </a:p>
            </p:txBody>
          </p:sp>
          <p:sp>
            <p:nvSpPr>
              <p:cNvPr id="160" name="Shape 160"/>
              <p:cNvSpPr/>
              <p:nvPr/>
            </p:nvSpPr>
            <p:spPr>
              <a:xfrm>
                <a:off x="7367286" y="1787056"/>
                <a:ext cx="4200180" cy="52283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2600" b="1"/>
                </a:lvl1pPr>
              </a:lstStyle>
              <a:p>
                <a:pPr lvl="0">
                  <a:defRPr sz="1800" b="0"/>
                </a:pPr>
                <a:r>
                  <a:rPr sz="2600" b="1"/>
                  <a:t>Dummy LHC Beam Pipe</a:t>
                </a:r>
              </a:p>
            </p:txBody>
          </p:sp>
          <p:sp>
            <p:nvSpPr>
              <p:cNvPr id="161" name="Shape 161"/>
              <p:cNvSpPr/>
              <p:nvPr/>
            </p:nvSpPr>
            <p:spPr>
              <a:xfrm flipV="1">
                <a:off x="6761479" y="2277853"/>
                <a:ext cx="762755" cy="1189262"/>
              </a:xfrm>
              <a:prstGeom prst="line">
                <a:avLst/>
              </a:prstGeom>
              <a:noFill/>
              <a:ln w="12700" cap="flat">
                <a:solidFill>
                  <a:srgbClr val="ABABAB"/>
                </a:solidFill>
                <a:prstDash val="solid"/>
                <a:miter lim="400000"/>
                <a:headEnd type="stealth" w="med" len="med"/>
              </a:ln>
              <a:effectLst/>
            </p:spPr>
            <p:txBody>
              <a:bodyPr wrap="square" lIns="50800" tIns="50800" rIns="50800" bIns="50800" numCol="1" anchor="ctr">
                <a:noAutofit/>
              </a:bodyPr>
              <a:lstStyle/>
              <a:p>
                <a:pPr lvl="0">
                  <a:defRPr sz="3600"/>
                </a:pPr>
                <a:endParaRPr/>
              </a:p>
            </p:txBody>
          </p:sp>
          <p:sp>
            <p:nvSpPr>
              <p:cNvPr id="162" name="Shape 162"/>
              <p:cNvSpPr/>
              <p:nvPr/>
            </p:nvSpPr>
            <p:spPr>
              <a:xfrm>
                <a:off x="6895088" y="4369236"/>
                <a:ext cx="4200180" cy="5228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600" b="1"/>
                </a:lvl1pPr>
              </a:lstStyle>
              <a:p>
                <a:pPr lvl="0">
                  <a:defRPr sz="1800" b="0"/>
                </a:pPr>
                <a:r>
                  <a:rPr sz="2600" b="1"/>
                  <a:t>SPS Bypass</a:t>
                </a:r>
              </a:p>
            </p:txBody>
          </p:sp>
          <p:sp>
            <p:nvSpPr>
              <p:cNvPr id="163" name="Shape 163"/>
              <p:cNvSpPr/>
              <p:nvPr/>
            </p:nvSpPr>
            <p:spPr>
              <a:xfrm>
                <a:off x="6755388" y="4035638"/>
                <a:ext cx="1283197" cy="634231"/>
              </a:xfrm>
              <a:prstGeom prst="line">
                <a:avLst/>
              </a:prstGeom>
              <a:noFill/>
              <a:ln w="12700" cap="flat">
                <a:solidFill>
                  <a:srgbClr val="ABABAB"/>
                </a:solidFill>
                <a:prstDash val="solid"/>
                <a:miter lim="400000"/>
                <a:headEnd type="stealth" w="med" len="med"/>
              </a:ln>
              <a:effectLst/>
            </p:spPr>
            <p:txBody>
              <a:bodyPr wrap="square" lIns="50800" tIns="50800" rIns="50800" bIns="50800" numCol="1" anchor="ctr">
                <a:noAutofit/>
              </a:bodyPr>
              <a:lstStyle/>
              <a:p>
                <a:pPr lvl="0">
                  <a:defRPr sz="3600"/>
                </a:pPr>
                <a:endParaRPr/>
              </a:p>
            </p:txBody>
          </p:sp>
          <p:sp>
            <p:nvSpPr>
              <p:cNvPr id="164" name="Shape 164"/>
              <p:cNvSpPr/>
              <p:nvPr/>
            </p:nvSpPr>
            <p:spPr>
              <a:xfrm flipV="1">
                <a:off x="3436570" y="1959831"/>
                <a:ext cx="3921368" cy="3"/>
              </a:xfrm>
              <a:prstGeom prst="line">
                <a:avLst/>
              </a:prstGeom>
              <a:noFill/>
              <a:ln w="38100" cap="flat">
                <a:solidFill>
                  <a:srgbClr val="FF4013"/>
                </a:solidFill>
                <a:prstDash val="solid"/>
                <a:miter lim="400000"/>
                <a:headEnd type="stealth" w="med" len="med"/>
                <a:tailEnd type="stealth" w="med" len="med"/>
              </a:ln>
              <a:effectLst/>
            </p:spPr>
            <p:txBody>
              <a:bodyPr wrap="square" lIns="0" tIns="0" rIns="0" bIns="0" numCol="1" anchor="ctr">
                <a:noAutofit/>
              </a:bodyPr>
              <a:lstStyle/>
              <a:p>
                <a:pPr lvl="0">
                  <a:defRPr sz="3600"/>
                </a:pPr>
                <a:endParaRPr/>
              </a:p>
            </p:txBody>
          </p:sp>
          <p:sp>
            <p:nvSpPr>
              <p:cNvPr id="165" name="Shape 165"/>
              <p:cNvSpPr/>
              <p:nvPr/>
            </p:nvSpPr>
            <p:spPr>
              <a:xfrm>
                <a:off x="4654054" y="1736670"/>
                <a:ext cx="1435060" cy="459075"/>
              </a:xfrm>
              <a:prstGeom prst="rect">
                <a:avLst/>
              </a:prstGeom>
              <a:solidFill>
                <a:srgbClr val="FF4013"/>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2400" b="1"/>
                </a:lvl1pPr>
              </a:lstStyle>
              <a:p>
                <a:pPr lvl="0">
                  <a:defRPr sz="1800" b="0"/>
                </a:pPr>
                <a:r>
                  <a:rPr sz="2400" b="1"/>
                  <a:t>3000 mm</a:t>
                </a:r>
              </a:p>
            </p:txBody>
          </p:sp>
          <p:sp>
            <p:nvSpPr>
              <p:cNvPr id="166" name="Shape 166"/>
              <p:cNvSpPr/>
              <p:nvPr/>
            </p:nvSpPr>
            <p:spPr>
              <a:xfrm rot="193733">
                <a:off x="2132953" y="2795091"/>
                <a:ext cx="235622" cy="1313463"/>
              </a:xfrm>
              <a:custGeom>
                <a:avLst/>
                <a:gdLst/>
                <a:ahLst/>
                <a:cxnLst>
                  <a:cxn ang="0">
                    <a:pos x="wd2" y="hd2"/>
                  </a:cxn>
                  <a:cxn ang="5400000">
                    <a:pos x="wd2" y="hd2"/>
                  </a:cxn>
                  <a:cxn ang="10800000">
                    <a:pos x="wd2" y="hd2"/>
                  </a:cxn>
                  <a:cxn ang="16200000">
                    <a:pos x="wd2" y="hd2"/>
                  </a:cxn>
                </a:cxnLst>
                <a:rect l="0" t="0" r="r" b="b"/>
                <a:pathLst>
                  <a:path w="10542" h="21600" extrusionOk="0">
                    <a:moveTo>
                      <a:pt x="3315" y="21600"/>
                    </a:moveTo>
                    <a:cubicBezTo>
                      <a:pt x="3315" y="21600"/>
                      <a:pt x="21600" y="12389"/>
                      <a:pt x="0" y="0"/>
                    </a:cubicBezTo>
                  </a:path>
                </a:pathLst>
              </a:custGeom>
              <a:noFill/>
              <a:ln w="76200" cap="flat">
                <a:solidFill>
                  <a:srgbClr val="E32400"/>
                </a:solidFill>
                <a:prstDash val="solid"/>
                <a:miter lim="400000"/>
                <a:headEnd type="stealth" w="med" len="med"/>
                <a:tailEnd type="stealth" w="med" len="med"/>
              </a:ln>
              <a:effectLst/>
            </p:spPr>
            <p:txBody>
              <a:bodyPr wrap="square" lIns="0" tIns="0" rIns="0" bIns="0" numCol="1" anchor="ctr">
                <a:noAutofit/>
              </a:bodyPr>
              <a:lstStyle/>
              <a:p>
                <a:pPr lvl="0"/>
                <a:endParaRPr/>
              </a:p>
            </p:txBody>
          </p:sp>
          <p:sp>
            <p:nvSpPr>
              <p:cNvPr id="167" name="Shape 167"/>
              <p:cNvSpPr/>
              <p:nvPr/>
            </p:nvSpPr>
            <p:spPr>
              <a:xfrm rot="193733" flipH="1">
                <a:off x="8529674" y="2787932"/>
                <a:ext cx="235622" cy="1313463"/>
              </a:xfrm>
              <a:custGeom>
                <a:avLst/>
                <a:gdLst/>
                <a:ahLst/>
                <a:cxnLst>
                  <a:cxn ang="0">
                    <a:pos x="wd2" y="hd2"/>
                  </a:cxn>
                  <a:cxn ang="5400000">
                    <a:pos x="wd2" y="hd2"/>
                  </a:cxn>
                  <a:cxn ang="10800000">
                    <a:pos x="wd2" y="hd2"/>
                  </a:cxn>
                  <a:cxn ang="16200000">
                    <a:pos x="wd2" y="hd2"/>
                  </a:cxn>
                </a:cxnLst>
                <a:rect l="0" t="0" r="r" b="b"/>
                <a:pathLst>
                  <a:path w="10542" h="21600" extrusionOk="0">
                    <a:moveTo>
                      <a:pt x="3315" y="21600"/>
                    </a:moveTo>
                    <a:cubicBezTo>
                      <a:pt x="3315" y="21600"/>
                      <a:pt x="21600" y="12389"/>
                      <a:pt x="0" y="0"/>
                    </a:cubicBezTo>
                  </a:path>
                </a:pathLst>
              </a:custGeom>
              <a:noFill/>
              <a:ln w="76200" cap="flat">
                <a:solidFill>
                  <a:srgbClr val="E32400"/>
                </a:solidFill>
                <a:prstDash val="solid"/>
                <a:miter lim="400000"/>
                <a:headEnd type="stealth" w="med" len="med"/>
                <a:tailEnd type="stealth" w="med" len="med"/>
              </a:ln>
              <a:effectLst/>
            </p:spPr>
            <p:txBody>
              <a:bodyPr wrap="square" lIns="0" tIns="0" rIns="0" bIns="0" numCol="1" anchor="ctr">
                <a:noAutofit/>
              </a:bodyPr>
              <a:lstStyle/>
              <a:p>
                <a:pPr lvl="0"/>
                <a:endParaRPr/>
              </a:p>
            </p:txBody>
          </p:sp>
          <p:sp>
            <p:nvSpPr>
              <p:cNvPr id="168" name="Shape 168"/>
              <p:cNvSpPr/>
              <p:nvPr/>
            </p:nvSpPr>
            <p:spPr>
              <a:xfrm>
                <a:off x="3460926" y="2818581"/>
                <a:ext cx="3925789" cy="136112"/>
              </a:xfrm>
              <a:prstGeom prst="rect">
                <a:avLst/>
              </a:prstGeom>
              <a:solidFill>
                <a:srgbClr val="325D6B"/>
              </a:solidFill>
              <a:ln w="12700" cap="flat">
                <a:noFill/>
                <a:miter lim="400000"/>
              </a:ln>
              <a:effectLst/>
            </p:spPr>
            <p:txBody>
              <a:bodyPr wrap="square" lIns="50800" tIns="50800" rIns="50800" bIns="50800" numCol="1" anchor="ctr">
                <a:noAutofit/>
              </a:bodyPr>
              <a:lstStyle/>
              <a:p>
                <a:pPr lvl="0">
                  <a:defRPr sz="3600"/>
                </a:pPr>
                <a:endParaRPr/>
              </a:p>
            </p:txBody>
          </p:sp>
          <p:pic>
            <p:nvPicPr>
              <p:cNvPr id="169" name="CC_envelope.jpg"/>
              <p:cNvPicPr/>
              <p:nvPr/>
            </p:nvPicPr>
            <p:blipFill>
              <a:blip r:embed="rId2">
                <a:extLst/>
              </a:blip>
              <a:srcRect l="32021" t="53925" r="31785" b="41395"/>
              <a:stretch>
                <a:fillRect/>
              </a:stretch>
            </p:blipFill>
            <p:spPr>
              <a:xfrm>
                <a:off x="3436889" y="3412616"/>
                <a:ext cx="3895428" cy="164555"/>
              </a:xfrm>
              <a:prstGeom prst="rect">
                <a:avLst/>
              </a:prstGeom>
              <a:ln w="12700" cap="flat">
                <a:noFill/>
                <a:miter lim="400000"/>
              </a:ln>
              <a:effectLst/>
            </p:spPr>
          </p:pic>
          <p:sp>
            <p:nvSpPr>
              <p:cNvPr id="170" name="Shape 170"/>
              <p:cNvSpPr/>
              <p:nvPr/>
            </p:nvSpPr>
            <p:spPr>
              <a:xfrm>
                <a:off x="5087602" y="2533024"/>
                <a:ext cx="1264897" cy="459075"/>
              </a:xfrm>
              <a:prstGeom prst="rect">
                <a:avLst/>
              </a:prstGeom>
              <a:solidFill>
                <a:srgbClr val="FF4013"/>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2400" b="1"/>
                </a:lvl1pPr>
              </a:lstStyle>
              <a:p>
                <a:pPr lvl="0">
                  <a:defRPr sz="1800" b="0"/>
                </a:pPr>
                <a:r>
                  <a:rPr sz="2400" b="1"/>
                  <a:t>510 mm</a:t>
                </a:r>
              </a:p>
            </p:txBody>
          </p:sp>
          <p:sp>
            <p:nvSpPr>
              <p:cNvPr id="171" name="Shape 171"/>
              <p:cNvSpPr/>
              <p:nvPr/>
            </p:nvSpPr>
            <p:spPr>
              <a:xfrm>
                <a:off x="5610804" y="3228661"/>
                <a:ext cx="2244" cy="673170"/>
              </a:xfrm>
              <a:prstGeom prst="line">
                <a:avLst/>
              </a:prstGeom>
              <a:noFill/>
              <a:ln w="38100" cap="flat">
                <a:solidFill>
                  <a:srgbClr val="FF4013"/>
                </a:solidFill>
                <a:prstDash val="solid"/>
                <a:miter lim="400000"/>
                <a:headEnd type="stealth" w="med" len="med"/>
                <a:tailEnd type="stealth" w="med" len="med"/>
              </a:ln>
              <a:effectLst/>
            </p:spPr>
            <p:txBody>
              <a:bodyPr wrap="square" lIns="0" tIns="0" rIns="0" bIns="0" numCol="1" anchor="ctr">
                <a:noAutofit/>
              </a:bodyPr>
              <a:lstStyle/>
              <a:p>
                <a:pPr lvl="0">
                  <a:defRPr sz="3600"/>
                </a:pPr>
                <a:endParaRPr/>
              </a:p>
            </p:txBody>
          </p:sp>
          <p:sp>
            <p:nvSpPr>
              <p:cNvPr id="172" name="Shape 172"/>
              <p:cNvSpPr/>
              <p:nvPr/>
            </p:nvSpPr>
            <p:spPr>
              <a:xfrm flipH="1">
                <a:off x="7195899" y="2294507"/>
                <a:ext cx="325707" cy="501651"/>
              </a:xfrm>
              <a:prstGeom prst="line">
                <a:avLst/>
              </a:prstGeom>
              <a:noFill/>
              <a:ln w="50800" cap="flat">
                <a:solidFill>
                  <a:srgbClr val="000000"/>
                </a:solidFill>
                <a:prstDash val="solid"/>
                <a:miter lim="400000"/>
                <a:tailEnd type="triangle" w="med" len="med"/>
              </a:ln>
              <a:effectLst/>
            </p:spPr>
            <p:txBody>
              <a:bodyPr wrap="square" lIns="0" tIns="0" rIns="0" bIns="0" numCol="1" anchor="ctr">
                <a:noAutofit/>
              </a:bodyPr>
              <a:lstStyle/>
              <a:p>
                <a:pPr lvl="0">
                  <a:defRPr sz="3600"/>
                </a:pPr>
                <a:endParaRPr/>
              </a:p>
            </p:txBody>
          </p:sp>
        </p:grpSp>
        <p:sp>
          <p:nvSpPr>
            <p:cNvPr id="174" name="Shape 174"/>
            <p:cNvSpPr/>
            <p:nvPr/>
          </p:nvSpPr>
          <p:spPr>
            <a:xfrm>
              <a:off x="1502710" y="3134807"/>
              <a:ext cx="789645" cy="634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defRPr sz="1800"/>
              </a:pPr>
              <a:r>
                <a:rPr sz="3500" b="1">
                  <a:solidFill>
                    <a:srgbClr val="FF2600"/>
                  </a:solidFill>
                </a:rPr>
                <a:t>16</a:t>
              </a:r>
              <a:r>
                <a:rPr sz="3500" b="1" baseline="31999">
                  <a:solidFill>
                    <a:srgbClr val="FF2600"/>
                  </a:solidFill>
                </a:rPr>
                <a:t>o</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p:nvPr>
        </p:nvSpPr>
        <p:spPr>
          <a:prstGeom prst="rect">
            <a:avLst/>
          </a:prstGeom>
        </p:spPr>
        <p:txBody>
          <a:bodyPr/>
          <a:lstStyle/>
          <a:p>
            <a:pPr lvl="0">
              <a:defRPr sz="1800"/>
            </a:pPr>
            <a:r>
              <a:rPr sz="4200" dirty="0"/>
              <a:t>Y-Chamber Redesign</a:t>
            </a:r>
          </a:p>
        </p:txBody>
      </p:sp>
      <p:sp>
        <p:nvSpPr>
          <p:cNvPr id="178" name="Shape 178"/>
          <p:cNvSpPr>
            <a:spLocks noGrp="1"/>
          </p:cNvSpPr>
          <p:nvPr>
            <p:ph type="body" idx="1"/>
          </p:nvPr>
        </p:nvSpPr>
        <p:spPr>
          <a:prstGeom prst="rect">
            <a:avLst/>
          </a:prstGeom>
        </p:spPr>
        <p:txBody>
          <a:bodyPr/>
          <a:lstStyle/>
          <a:p>
            <a:pPr lvl="0"/>
            <a:endParaRPr dirty="0"/>
          </a:p>
        </p:txBody>
      </p:sp>
      <p:sp>
        <p:nvSpPr>
          <p:cNvPr id="179" name="Shape 179"/>
          <p:cNvSpPr>
            <a:spLocks noGrp="1"/>
          </p:cNvSpPr>
          <p:nvPr>
            <p:ph type="sldNum" sz="quarter" idx="2"/>
          </p:nvPr>
        </p:nvSpPr>
        <p:spPr>
          <a:xfrm>
            <a:off x="12633756" y="9321800"/>
            <a:ext cx="213158" cy="299822"/>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9</a:t>
            </a:fld>
            <a:endParaRPr sz="1400"/>
          </a:p>
        </p:txBody>
      </p:sp>
      <p:graphicFrame>
        <p:nvGraphicFramePr>
          <p:cNvPr id="180" name="Table 180"/>
          <p:cNvGraphicFramePr/>
          <p:nvPr>
            <p:extLst>
              <p:ext uri="{D42A27DB-BD31-4B8C-83A1-F6EECF244321}">
                <p14:modId xmlns:p14="http://schemas.microsoft.com/office/powerpoint/2010/main" val="630464992"/>
              </p:ext>
            </p:extLst>
          </p:nvPr>
        </p:nvGraphicFramePr>
        <p:xfrm>
          <a:off x="1431000" y="6008015"/>
          <a:ext cx="10193847" cy="3313785"/>
        </p:xfrm>
        <a:graphic>
          <a:graphicData uri="http://schemas.openxmlformats.org/drawingml/2006/table">
            <a:tbl>
              <a:tblPr firstRow="1">
                <a:tableStyleId>{4C3C2611-4C71-4FC5-86AE-919BDF0F9419}</a:tableStyleId>
              </a:tblPr>
              <a:tblGrid>
                <a:gridCol w="4143226"/>
                <a:gridCol w="1815207"/>
                <a:gridCol w="2117707"/>
                <a:gridCol w="2117707"/>
              </a:tblGrid>
              <a:tr h="460586">
                <a:tc>
                  <a:txBody>
                    <a:bodyPr/>
                    <a:lstStyle/>
                    <a:p>
                      <a:pPr lvl="0" algn="ctr" defTabSz="914400">
                        <a:defRPr sz="1800">
                          <a:solidFill>
                            <a:srgbClr val="000000"/>
                          </a:solidFill>
                        </a:defRPr>
                      </a:pPr>
                      <a:r>
                        <a:rPr sz="2592" dirty="0">
                          <a:solidFill>
                            <a:srgbClr val="FFFFFF"/>
                          </a:solidFill>
                          <a:latin typeface="Arial Bold"/>
                          <a:ea typeface="Arial Bold"/>
                          <a:cs typeface="Arial Bold"/>
                          <a:sym typeface="Arial Bold"/>
                        </a:rPr>
                        <a:t>Model</a:t>
                      </a:r>
                    </a:p>
                  </a:txBody>
                  <a:tcPr marL="45720" marR="45720" horzOverflow="overflow">
                    <a:lnL w="12700">
                      <a:solidFill>
                        <a:srgbClr val="000000"/>
                      </a:solidFill>
                      <a:miter lim="400000"/>
                    </a:lnL>
                    <a:lnB w="38100">
                      <a:solidFill>
                        <a:srgbClr val="FFFFFF"/>
                      </a:solidFill>
                    </a:lnB>
                    <a:solidFill>
                      <a:srgbClr val="93A299"/>
                    </a:solidFill>
                  </a:tcPr>
                </a:tc>
                <a:tc>
                  <a:txBody>
                    <a:bodyPr/>
                    <a:lstStyle/>
                    <a:p>
                      <a:pPr lvl="0" algn="ctr" defTabSz="914400">
                        <a:defRPr sz="1800">
                          <a:solidFill>
                            <a:srgbClr val="000000"/>
                          </a:solidFill>
                        </a:defRPr>
                      </a:pPr>
                      <a:r>
                        <a:rPr sz="2592">
                          <a:solidFill>
                            <a:srgbClr val="FFFFFF"/>
                          </a:solidFill>
                          <a:latin typeface="Arial Bold"/>
                          <a:ea typeface="Arial Bold"/>
                          <a:cs typeface="Arial Bold"/>
                          <a:sym typeface="Arial Bold"/>
                        </a:rPr>
                        <a:t>Z</a:t>
                      </a:r>
                      <a:r>
                        <a:rPr sz="2592" baseline="-19194">
                          <a:solidFill>
                            <a:srgbClr val="FFFFFF"/>
                          </a:solidFill>
                          <a:latin typeface="Arial Bold"/>
                          <a:ea typeface="Arial Bold"/>
                          <a:cs typeface="Arial Bold"/>
                          <a:sym typeface="Arial Bold"/>
                        </a:rPr>
                        <a:t>II</a:t>
                      </a:r>
                      <a:r>
                        <a:rPr sz="2592">
                          <a:solidFill>
                            <a:srgbClr val="FFFFFF"/>
                          </a:solidFill>
                          <a:latin typeface="Arial Bold"/>
                          <a:ea typeface="Arial Bold"/>
                          <a:cs typeface="Arial Bold"/>
                          <a:sym typeface="Arial Bold"/>
                        </a:rPr>
                        <a:t> (mOhms)</a:t>
                      </a:r>
                    </a:p>
                  </a:txBody>
                  <a:tcPr marL="45720" marR="45720" horzOverflow="overflow">
                    <a:lnB w="38100">
                      <a:solidFill>
                        <a:srgbClr val="FFFFFF"/>
                      </a:solidFill>
                    </a:lnB>
                    <a:solidFill>
                      <a:srgbClr val="93A299"/>
                    </a:solidFill>
                  </a:tcPr>
                </a:tc>
                <a:tc>
                  <a:txBody>
                    <a:bodyPr/>
                    <a:lstStyle/>
                    <a:p>
                      <a:pPr lvl="0" algn="ctr" defTabSz="914400">
                        <a:defRPr sz="1800">
                          <a:solidFill>
                            <a:srgbClr val="000000"/>
                          </a:solidFill>
                        </a:defRPr>
                      </a:pPr>
                      <a:r>
                        <a:rPr sz="2592">
                          <a:solidFill>
                            <a:srgbClr val="FFFFFF"/>
                          </a:solidFill>
                          <a:latin typeface="Arial Bold"/>
                          <a:ea typeface="Arial Bold"/>
                          <a:cs typeface="Arial Bold"/>
                          <a:sym typeface="Arial Bold"/>
                        </a:rPr>
                        <a:t>Zx (kOhms/m)</a:t>
                      </a:r>
                    </a:p>
                  </a:txBody>
                  <a:tcPr marL="45720" marR="45720" horzOverflow="overflow">
                    <a:lnB w="38100">
                      <a:solidFill>
                        <a:srgbClr val="FFFFFF"/>
                      </a:solidFill>
                    </a:lnB>
                    <a:solidFill>
                      <a:srgbClr val="93A299"/>
                    </a:solidFill>
                  </a:tcPr>
                </a:tc>
                <a:tc>
                  <a:txBody>
                    <a:bodyPr/>
                    <a:lstStyle/>
                    <a:p>
                      <a:pPr lvl="0" algn="ctr" defTabSz="914400">
                        <a:defRPr sz="1800">
                          <a:solidFill>
                            <a:srgbClr val="000000"/>
                          </a:solidFill>
                        </a:defRPr>
                      </a:pPr>
                      <a:r>
                        <a:rPr sz="2592">
                          <a:solidFill>
                            <a:srgbClr val="FFFFFF"/>
                          </a:solidFill>
                          <a:latin typeface="Arial Bold"/>
                          <a:ea typeface="Arial Bold"/>
                          <a:cs typeface="Arial Bold"/>
                          <a:sym typeface="Arial Bold"/>
                        </a:rPr>
                        <a:t>Zy (kOhms/m)</a:t>
                      </a:r>
                    </a:p>
                  </a:txBody>
                  <a:tcPr marL="45720" marR="45720" horzOverflow="overflow">
                    <a:lnR w="12700">
                      <a:solidFill>
                        <a:srgbClr val="000000"/>
                      </a:solidFill>
                      <a:miter lim="400000"/>
                    </a:lnR>
                    <a:lnB w="38100">
                      <a:solidFill>
                        <a:srgbClr val="FFFFFF"/>
                      </a:solidFill>
                    </a:lnB>
                    <a:solidFill>
                      <a:srgbClr val="93A299"/>
                    </a:solidFill>
                  </a:tcPr>
                </a:tc>
              </a:tr>
              <a:tr h="460586">
                <a:tc>
                  <a:txBody>
                    <a:bodyPr/>
                    <a:lstStyle/>
                    <a:p>
                      <a:pPr lvl="0" algn="ctr" defTabSz="914400">
                        <a:defRPr sz="1800">
                          <a:solidFill>
                            <a:srgbClr val="000000"/>
                          </a:solidFill>
                        </a:defRPr>
                      </a:pPr>
                      <a:r>
                        <a:rPr sz="2592" b="1" i="1">
                          <a:solidFill>
                            <a:srgbClr val="292934"/>
                          </a:solidFill>
                          <a:latin typeface="Arial"/>
                          <a:ea typeface="Arial"/>
                          <a:cs typeface="Arial"/>
                          <a:sym typeface="Arial"/>
                        </a:rPr>
                        <a:t>Baseline 12 Degree</a:t>
                      </a:r>
                    </a:p>
                  </a:txBody>
                  <a:tcPr marL="45720" marR="45720" horzOverflow="overflow">
                    <a:lnL w="12700">
                      <a:solidFill>
                        <a:srgbClr val="000000"/>
                      </a:solidFill>
                      <a:miter lim="400000"/>
                    </a:lnL>
                    <a:lnT w="38100">
                      <a:solidFill>
                        <a:srgbClr val="FFFFFF"/>
                      </a:solidFill>
                    </a:lnT>
                    <a:solidFill>
                      <a:srgbClr val="DBDFDD"/>
                    </a:solidFill>
                  </a:tcPr>
                </a:tc>
                <a:tc>
                  <a:txBody>
                    <a:bodyPr/>
                    <a:lstStyle/>
                    <a:p>
                      <a:pPr lvl="0" algn="ctr" defTabSz="914400">
                        <a:defRPr sz="1800">
                          <a:solidFill>
                            <a:srgbClr val="000000"/>
                          </a:solidFill>
                        </a:defRPr>
                      </a:pPr>
                      <a:r>
                        <a:rPr sz="2592" b="1" i="1">
                          <a:solidFill>
                            <a:srgbClr val="292934"/>
                          </a:solidFill>
                          <a:latin typeface="Arial"/>
                          <a:ea typeface="Arial"/>
                          <a:cs typeface="Arial"/>
                          <a:sym typeface="Arial"/>
                        </a:rPr>
                        <a:t>2.8</a:t>
                      </a:r>
                    </a:p>
                  </a:txBody>
                  <a:tcPr marL="45720" marR="45720" horzOverflow="overflow">
                    <a:lnT w="38100">
                      <a:solidFill>
                        <a:srgbClr val="FFFFFF"/>
                      </a:solidFill>
                    </a:lnT>
                    <a:solidFill>
                      <a:srgbClr val="DBDFDD"/>
                    </a:solidFill>
                  </a:tcPr>
                </a:tc>
                <a:tc>
                  <a:txBody>
                    <a:bodyPr/>
                    <a:lstStyle/>
                    <a:p>
                      <a:pPr lvl="0" algn="ctr" defTabSz="914400">
                        <a:defRPr sz="1800">
                          <a:solidFill>
                            <a:srgbClr val="000000"/>
                          </a:solidFill>
                        </a:defRPr>
                      </a:pPr>
                      <a:r>
                        <a:rPr sz="2592" b="1" i="1">
                          <a:solidFill>
                            <a:srgbClr val="292934"/>
                          </a:solidFill>
                          <a:latin typeface="Arial"/>
                          <a:ea typeface="Arial"/>
                          <a:cs typeface="Arial"/>
                          <a:sym typeface="Arial"/>
                        </a:rPr>
                        <a:t>0.33</a:t>
                      </a:r>
                    </a:p>
                  </a:txBody>
                  <a:tcPr marL="45720" marR="45720" horzOverflow="overflow">
                    <a:lnT w="38100">
                      <a:solidFill>
                        <a:srgbClr val="FFFFFF"/>
                      </a:solidFill>
                    </a:lnT>
                    <a:solidFill>
                      <a:srgbClr val="DBDFDD"/>
                    </a:solidFill>
                  </a:tcPr>
                </a:tc>
                <a:tc>
                  <a:txBody>
                    <a:bodyPr/>
                    <a:lstStyle/>
                    <a:p>
                      <a:pPr lvl="0" algn="ctr" defTabSz="914400">
                        <a:defRPr sz="1800">
                          <a:solidFill>
                            <a:srgbClr val="000000"/>
                          </a:solidFill>
                        </a:defRPr>
                      </a:pPr>
                      <a:r>
                        <a:rPr sz="2592" b="1" i="1">
                          <a:solidFill>
                            <a:srgbClr val="292934"/>
                          </a:solidFill>
                          <a:latin typeface="Arial"/>
                          <a:ea typeface="Arial"/>
                          <a:cs typeface="Arial"/>
                          <a:sym typeface="Arial"/>
                        </a:rPr>
                        <a:t>0.31</a:t>
                      </a:r>
                    </a:p>
                  </a:txBody>
                  <a:tcPr marL="45720" marR="45720" horzOverflow="overflow">
                    <a:lnR w="12700">
                      <a:solidFill>
                        <a:srgbClr val="000000"/>
                      </a:solidFill>
                      <a:miter lim="400000"/>
                    </a:lnR>
                    <a:lnT w="38100">
                      <a:solidFill>
                        <a:srgbClr val="FFFFFF"/>
                      </a:solidFill>
                    </a:lnT>
                    <a:solidFill>
                      <a:srgbClr val="DBDFDD"/>
                    </a:solidFill>
                  </a:tcPr>
                </a:tc>
              </a:tr>
              <a:tr h="460586">
                <a:tc>
                  <a:txBody>
                    <a:bodyPr/>
                    <a:lstStyle/>
                    <a:p>
                      <a:pPr lvl="0" algn="ctr" defTabSz="914400">
                        <a:defRPr sz="1800">
                          <a:solidFill>
                            <a:srgbClr val="000000"/>
                          </a:solidFill>
                        </a:defRPr>
                      </a:pPr>
                      <a:r>
                        <a:rPr sz="2592" b="1" i="1">
                          <a:solidFill>
                            <a:srgbClr val="292934"/>
                          </a:solidFill>
                          <a:latin typeface="Arial"/>
                          <a:ea typeface="Arial"/>
                          <a:cs typeface="Arial"/>
                          <a:sym typeface="Arial"/>
                        </a:rPr>
                        <a:t>16 Degree</a:t>
                      </a:r>
                    </a:p>
                  </a:txBody>
                  <a:tcPr marL="45720" marR="45720" horzOverflow="overflow">
                    <a:lnL w="12700">
                      <a:solidFill>
                        <a:srgbClr val="000000"/>
                      </a:solidFill>
                      <a:miter lim="400000"/>
                    </a:lnL>
                    <a:solidFill>
                      <a:srgbClr val="DBDFDD"/>
                    </a:solidFill>
                  </a:tcPr>
                </a:tc>
                <a:tc>
                  <a:txBody>
                    <a:bodyPr/>
                    <a:lstStyle/>
                    <a:p>
                      <a:pPr lvl="0" algn="ctr" defTabSz="914400">
                        <a:defRPr sz="1800">
                          <a:solidFill>
                            <a:srgbClr val="000000"/>
                          </a:solidFill>
                        </a:defRPr>
                      </a:pPr>
                      <a:r>
                        <a:rPr sz="2592" b="1" i="1">
                          <a:solidFill>
                            <a:srgbClr val="292934"/>
                          </a:solidFill>
                          <a:latin typeface="Arial"/>
                          <a:ea typeface="Arial"/>
                          <a:cs typeface="Arial"/>
                          <a:sym typeface="Arial"/>
                        </a:rPr>
                        <a:t>3.73</a:t>
                      </a:r>
                    </a:p>
                  </a:txBody>
                  <a:tcPr marL="45720" marR="45720" horzOverflow="overflow">
                    <a:solidFill>
                      <a:srgbClr val="DBDFDD"/>
                    </a:solidFill>
                  </a:tcPr>
                </a:tc>
                <a:tc>
                  <a:txBody>
                    <a:bodyPr/>
                    <a:lstStyle/>
                    <a:p>
                      <a:pPr lvl="0" algn="ctr" defTabSz="914400">
                        <a:defRPr sz="1800">
                          <a:solidFill>
                            <a:srgbClr val="000000"/>
                          </a:solidFill>
                        </a:defRPr>
                      </a:pPr>
                      <a:r>
                        <a:rPr sz="2592" b="1" i="1">
                          <a:solidFill>
                            <a:srgbClr val="292934"/>
                          </a:solidFill>
                          <a:latin typeface="Arial"/>
                          <a:ea typeface="Arial"/>
                          <a:cs typeface="Arial"/>
                          <a:sym typeface="Arial"/>
                        </a:rPr>
                        <a:t>0.27</a:t>
                      </a:r>
                    </a:p>
                  </a:txBody>
                  <a:tcPr marL="45720" marR="45720" horzOverflow="overflow">
                    <a:solidFill>
                      <a:srgbClr val="DBDFDD"/>
                    </a:solidFill>
                  </a:tcPr>
                </a:tc>
                <a:tc>
                  <a:txBody>
                    <a:bodyPr/>
                    <a:lstStyle/>
                    <a:p>
                      <a:pPr lvl="0" algn="ctr" defTabSz="914400">
                        <a:defRPr sz="1800">
                          <a:solidFill>
                            <a:srgbClr val="000000"/>
                          </a:solidFill>
                        </a:defRPr>
                      </a:pPr>
                      <a:r>
                        <a:rPr sz="2592" b="1" i="1">
                          <a:solidFill>
                            <a:srgbClr val="292934"/>
                          </a:solidFill>
                          <a:latin typeface="Arial"/>
                          <a:ea typeface="Arial"/>
                          <a:cs typeface="Arial"/>
                          <a:sym typeface="Arial"/>
                        </a:rPr>
                        <a:t>1.67</a:t>
                      </a:r>
                    </a:p>
                  </a:txBody>
                  <a:tcPr marL="45720" marR="45720" horzOverflow="overflow">
                    <a:lnR w="12700">
                      <a:solidFill>
                        <a:srgbClr val="000000"/>
                      </a:solidFill>
                      <a:miter lim="400000"/>
                    </a:lnR>
                    <a:solidFill>
                      <a:srgbClr val="DBDFDD"/>
                    </a:solidFill>
                  </a:tcPr>
                </a:tc>
              </a:tr>
              <a:tr h="460586">
                <a:tc>
                  <a:txBody>
                    <a:bodyPr/>
                    <a:lstStyle/>
                    <a:p>
                      <a:pPr lvl="0" algn="ctr" defTabSz="914400">
                        <a:defRPr sz="1800">
                          <a:solidFill>
                            <a:srgbClr val="000000"/>
                          </a:solidFill>
                        </a:defRPr>
                      </a:pPr>
                      <a:r>
                        <a:rPr sz="2592" b="1" i="1">
                          <a:solidFill>
                            <a:srgbClr val="292934"/>
                          </a:solidFill>
                          <a:latin typeface="Arial"/>
                          <a:ea typeface="Arial"/>
                          <a:cs typeface="Arial"/>
                          <a:sym typeface="Arial"/>
                        </a:rPr>
                        <a:t>16 Degree Undulations</a:t>
                      </a:r>
                    </a:p>
                  </a:txBody>
                  <a:tcPr marL="45720" marR="45720" horzOverflow="overflow">
                    <a:lnL w="12700">
                      <a:solidFill>
                        <a:srgbClr val="000000"/>
                      </a:solidFill>
                      <a:miter lim="400000"/>
                    </a:lnL>
                    <a:solidFill>
                      <a:srgbClr val="DBDFDD"/>
                    </a:solidFill>
                  </a:tcPr>
                </a:tc>
                <a:tc>
                  <a:txBody>
                    <a:bodyPr/>
                    <a:lstStyle/>
                    <a:p>
                      <a:pPr lvl="0" algn="ctr" defTabSz="914400">
                        <a:defRPr sz="1800">
                          <a:solidFill>
                            <a:srgbClr val="000000"/>
                          </a:solidFill>
                        </a:defRPr>
                      </a:pPr>
                      <a:r>
                        <a:rPr sz="2592" b="1" i="1">
                          <a:solidFill>
                            <a:srgbClr val="292934"/>
                          </a:solidFill>
                          <a:latin typeface="Arial"/>
                          <a:ea typeface="Arial"/>
                          <a:cs typeface="Arial"/>
                          <a:sym typeface="Arial"/>
                        </a:rPr>
                        <a:t>3.69</a:t>
                      </a:r>
                    </a:p>
                  </a:txBody>
                  <a:tcPr marL="45720" marR="45720" horzOverflow="overflow">
                    <a:solidFill>
                      <a:srgbClr val="DBDFDD"/>
                    </a:solidFill>
                  </a:tcPr>
                </a:tc>
                <a:tc>
                  <a:txBody>
                    <a:bodyPr/>
                    <a:lstStyle/>
                    <a:p>
                      <a:pPr lvl="0" algn="ctr" defTabSz="914400">
                        <a:defRPr sz="1800">
                          <a:solidFill>
                            <a:srgbClr val="000000"/>
                          </a:solidFill>
                        </a:defRPr>
                      </a:pPr>
                      <a:r>
                        <a:rPr sz="2592" b="1" i="1">
                          <a:solidFill>
                            <a:srgbClr val="292934"/>
                          </a:solidFill>
                          <a:latin typeface="Arial"/>
                          <a:ea typeface="Arial"/>
                          <a:cs typeface="Arial"/>
                          <a:sym typeface="Arial"/>
                        </a:rPr>
                        <a:t>0.41</a:t>
                      </a:r>
                    </a:p>
                  </a:txBody>
                  <a:tcPr marL="45720" marR="45720" horzOverflow="overflow">
                    <a:solidFill>
                      <a:srgbClr val="DBDFDD"/>
                    </a:solidFill>
                  </a:tcPr>
                </a:tc>
                <a:tc>
                  <a:txBody>
                    <a:bodyPr/>
                    <a:lstStyle/>
                    <a:p>
                      <a:pPr lvl="0" algn="ctr" defTabSz="914400">
                        <a:defRPr sz="1800">
                          <a:solidFill>
                            <a:srgbClr val="000000"/>
                          </a:solidFill>
                        </a:defRPr>
                      </a:pPr>
                      <a:r>
                        <a:rPr sz="2592" b="1" i="1">
                          <a:solidFill>
                            <a:srgbClr val="292934"/>
                          </a:solidFill>
                          <a:latin typeface="Arial"/>
                          <a:ea typeface="Arial"/>
                          <a:cs typeface="Arial"/>
                          <a:sym typeface="Arial"/>
                        </a:rPr>
                        <a:t>0.53</a:t>
                      </a:r>
                    </a:p>
                  </a:txBody>
                  <a:tcPr marL="45720" marR="45720" horzOverflow="overflow">
                    <a:lnR w="12700">
                      <a:solidFill>
                        <a:srgbClr val="000000"/>
                      </a:solidFill>
                      <a:miter lim="400000"/>
                    </a:lnR>
                    <a:solidFill>
                      <a:srgbClr val="DBDFDD"/>
                    </a:solidFill>
                  </a:tcPr>
                </a:tc>
              </a:tr>
              <a:tr h="460586">
                <a:tc>
                  <a:txBody>
                    <a:bodyPr/>
                    <a:lstStyle/>
                    <a:p>
                      <a:pPr lvl="0" algn="ctr" defTabSz="914400">
                        <a:defRPr sz="1800">
                          <a:solidFill>
                            <a:srgbClr val="000000"/>
                          </a:solidFill>
                        </a:defRPr>
                      </a:pPr>
                      <a:r>
                        <a:rPr sz="2592" b="1" i="1">
                          <a:solidFill>
                            <a:srgbClr val="292934"/>
                          </a:solidFill>
                          <a:latin typeface="Arial"/>
                          <a:ea typeface="Arial"/>
                          <a:cs typeface="Arial"/>
                          <a:sym typeface="Arial"/>
                        </a:rPr>
                        <a:t>Ellipsoid</a:t>
                      </a:r>
                    </a:p>
                  </a:txBody>
                  <a:tcPr marL="45720" marR="45720" horzOverflow="overflow">
                    <a:lnL w="12700">
                      <a:solidFill>
                        <a:srgbClr val="000000"/>
                      </a:solidFill>
                      <a:miter lim="400000"/>
                    </a:lnL>
                    <a:solidFill>
                      <a:srgbClr val="DBDFDD"/>
                    </a:solidFill>
                  </a:tcPr>
                </a:tc>
                <a:tc>
                  <a:txBody>
                    <a:bodyPr/>
                    <a:lstStyle/>
                    <a:p>
                      <a:pPr lvl="0" algn="ctr" defTabSz="914400">
                        <a:defRPr sz="1800">
                          <a:solidFill>
                            <a:srgbClr val="000000"/>
                          </a:solidFill>
                        </a:defRPr>
                      </a:pPr>
                      <a:r>
                        <a:rPr sz="2592" b="1" i="1">
                          <a:solidFill>
                            <a:srgbClr val="292934"/>
                          </a:solidFill>
                          <a:latin typeface="Arial"/>
                          <a:ea typeface="Arial"/>
                          <a:cs typeface="Arial"/>
                          <a:sym typeface="Arial"/>
                        </a:rPr>
                        <a:t>1.65</a:t>
                      </a:r>
                    </a:p>
                  </a:txBody>
                  <a:tcPr marL="45720" marR="45720" horzOverflow="overflow">
                    <a:solidFill>
                      <a:srgbClr val="DBDFDD"/>
                    </a:solidFill>
                  </a:tcPr>
                </a:tc>
                <a:tc>
                  <a:txBody>
                    <a:bodyPr/>
                    <a:lstStyle/>
                    <a:p>
                      <a:pPr lvl="0" algn="ctr" defTabSz="914400">
                        <a:defRPr sz="1800">
                          <a:solidFill>
                            <a:srgbClr val="000000"/>
                          </a:solidFill>
                        </a:defRPr>
                      </a:pPr>
                      <a:r>
                        <a:rPr sz="2592" b="1" i="1">
                          <a:solidFill>
                            <a:srgbClr val="292934"/>
                          </a:solidFill>
                          <a:latin typeface="Arial"/>
                          <a:ea typeface="Arial"/>
                          <a:cs typeface="Arial"/>
                          <a:sym typeface="Arial"/>
                        </a:rPr>
                        <a:t>0.25</a:t>
                      </a:r>
                    </a:p>
                  </a:txBody>
                  <a:tcPr marL="45720" marR="45720" horzOverflow="overflow">
                    <a:solidFill>
                      <a:srgbClr val="DBDFDD"/>
                    </a:solidFill>
                  </a:tcPr>
                </a:tc>
                <a:tc>
                  <a:txBody>
                    <a:bodyPr/>
                    <a:lstStyle/>
                    <a:p>
                      <a:pPr lvl="0" algn="ctr" defTabSz="914400">
                        <a:defRPr sz="1800">
                          <a:solidFill>
                            <a:srgbClr val="000000"/>
                          </a:solidFill>
                        </a:defRPr>
                      </a:pPr>
                      <a:r>
                        <a:rPr sz="2592" b="1" i="1">
                          <a:solidFill>
                            <a:srgbClr val="292934"/>
                          </a:solidFill>
                          <a:latin typeface="Arial"/>
                          <a:ea typeface="Arial"/>
                          <a:cs typeface="Arial"/>
                          <a:sym typeface="Arial"/>
                        </a:rPr>
                        <a:t>0.85</a:t>
                      </a:r>
                    </a:p>
                  </a:txBody>
                  <a:tcPr marL="45720" marR="45720" horzOverflow="overflow">
                    <a:lnR w="12700">
                      <a:solidFill>
                        <a:srgbClr val="000000"/>
                      </a:solidFill>
                      <a:miter lim="400000"/>
                    </a:lnR>
                    <a:solidFill>
                      <a:srgbClr val="DBDFDD"/>
                    </a:solidFill>
                  </a:tcPr>
                </a:tc>
              </a:tr>
              <a:tr h="460586">
                <a:tc>
                  <a:txBody>
                    <a:bodyPr/>
                    <a:lstStyle/>
                    <a:p>
                      <a:pPr lvl="0" algn="ctr" defTabSz="914400">
                        <a:defRPr sz="1800">
                          <a:solidFill>
                            <a:srgbClr val="000000"/>
                          </a:solidFill>
                        </a:defRPr>
                      </a:pPr>
                      <a:r>
                        <a:rPr sz="2592" b="1" i="1" dirty="0">
                          <a:solidFill>
                            <a:srgbClr val="292934"/>
                          </a:solidFill>
                          <a:latin typeface="Arial"/>
                          <a:ea typeface="Arial"/>
                          <a:cs typeface="Arial"/>
                          <a:sym typeface="Arial"/>
                        </a:rPr>
                        <a:t>Proposed</a:t>
                      </a:r>
                    </a:p>
                  </a:txBody>
                  <a:tcPr marL="45720" marR="45720" horzOverflow="overflow">
                    <a:lnL w="12700">
                      <a:solidFill>
                        <a:srgbClr val="000000"/>
                      </a:solidFill>
                      <a:miter lim="400000"/>
                    </a:lnL>
                    <a:lnB w="12700">
                      <a:solidFill>
                        <a:srgbClr val="000000"/>
                      </a:solidFill>
                      <a:miter lim="400000"/>
                    </a:lnB>
                    <a:solidFill>
                      <a:srgbClr val="DBDFDD"/>
                    </a:solidFill>
                  </a:tcPr>
                </a:tc>
                <a:tc>
                  <a:txBody>
                    <a:bodyPr/>
                    <a:lstStyle/>
                    <a:p>
                      <a:pPr lvl="0" algn="ctr" defTabSz="914400">
                        <a:defRPr sz="1800">
                          <a:solidFill>
                            <a:srgbClr val="000000"/>
                          </a:solidFill>
                        </a:defRPr>
                      </a:pPr>
                      <a:r>
                        <a:rPr sz="2592" b="1" i="1">
                          <a:solidFill>
                            <a:srgbClr val="292934"/>
                          </a:solidFill>
                          <a:latin typeface="Arial"/>
                          <a:ea typeface="Arial"/>
                          <a:cs typeface="Arial"/>
                          <a:sym typeface="Arial"/>
                        </a:rPr>
                        <a:t>0.43</a:t>
                      </a:r>
                    </a:p>
                  </a:txBody>
                  <a:tcPr marL="45720" marR="45720" horzOverflow="overflow">
                    <a:lnB w="12700">
                      <a:solidFill>
                        <a:srgbClr val="000000"/>
                      </a:solidFill>
                      <a:miter lim="400000"/>
                    </a:lnB>
                    <a:solidFill>
                      <a:srgbClr val="DBDFDD"/>
                    </a:solidFill>
                  </a:tcPr>
                </a:tc>
                <a:tc>
                  <a:txBody>
                    <a:bodyPr/>
                    <a:lstStyle/>
                    <a:p>
                      <a:pPr lvl="0" algn="ctr" defTabSz="914400">
                        <a:defRPr sz="1800">
                          <a:solidFill>
                            <a:srgbClr val="000000"/>
                          </a:solidFill>
                        </a:defRPr>
                      </a:pPr>
                      <a:r>
                        <a:rPr sz="2592" b="1" i="1">
                          <a:solidFill>
                            <a:srgbClr val="292934"/>
                          </a:solidFill>
                          <a:latin typeface="Arial"/>
                          <a:ea typeface="Arial"/>
                          <a:cs typeface="Arial"/>
                          <a:sym typeface="Arial"/>
                        </a:rPr>
                        <a:t>0.21</a:t>
                      </a:r>
                    </a:p>
                  </a:txBody>
                  <a:tcPr marL="45720" marR="45720" horzOverflow="overflow">
                    <a:lnB w="12700">
                      <a:solidFill>
                        <a:srgbClr val="000000"/>
                      </a:solidFill>
                      <a:miter lim="400000"/>
                    </a:lnB>
                    <a:solidFill>
                      <a:srgbClr val="DBDFDD"/>
                    </a:solidFill>
                  </a:tcPr>
                </a:tc>
                <a:tc>
                  <a:txBody>
                    <a:bodyPr/>
                    <a:lstStyle/>
                    <a:p>
                      <a:pPr lvl="0" algn="ctr" defTabSz="914400">
                        <a:defRPr sz="1800">
                          <a:solidFill>
                            <a:srgbClr val="000000"/>
                          </a:solidFill>
                        </a:defRPr>
                      </a:pPr>
                      <a:r>
                        <a:rPr sz="2592" b="1" i="1" dirty="0">
                          <a:solidFill>
                            <a:srgbClr val="292934"/>
                          </a:solidFill>
                          <a:latin typeface="Arial"/>
                          <a:ea typeface="Arial"/>
                          <a:cs typeface="Arial"/>
                          <a:sym typeface="Arial"/>
                        </a:rPr>
                        <a:t>0.85</a:t>
                      </a:r>
                    </a:p>
                  </a:txBody>
                  <a:tcPr marL="45720" marR="45720" horzOverflow="overflow">
                    <a:lnR w="12700">
                      <a:solidFill>
                        <a:srgbClr val="000000"/>
                      </a:solidFill>
                      <a:miter lim="400000"/>
                    </a:lnR>
                    <a:lnB w="12700">
                      <a:solidFill>
                        <a:srgbClr val="000000"/>
                      </a:solidFill>
                      <a:miter lim="400000"/>
                    </a:lnB>
                    <a:solidFill>
                      <a:srgbClr val="DBDFDD"/>
                    </a:solidFill>
                  </a:tcPr>
                </a:tc>
              </a:tr>
            </a:tbl>
          </a:graphicData>
        </a:graphic>
      </p:graphicFrame>
      <p:pic>
        <p:nvPicPr>
          <p:cNvPr id="181" name="image7.png"/>
          <p:cNvPicPr/>
          <p:nvPr/>
        </p:nvPicPr>
        <p:blipFill>
          <a:blip r:embed="rId2">
            <a:extLst/>
          </a:blip>
          <a:srcRect l="34091" t="33594" r="23679" b="39258"/>
          <a:stretch>
            <a:fillRect/>
          </a:stretch>
        </p:blipFill>
        <p:spPr>
          <a:xfrm>
            <a:off x="620640" y="1706042"/>
            <a:ext cx="4159915" cy="1505803"/>
          </a:xfrm>
          <a:prstGeom prst="rect">
            <a:avLst/>
          </a:prstGeom>
          <a:ln w="12700">
            <a:miter lim="400000"/>
          </a:ln>
        </p:spPr>
      </p:pic>
      <p:pic>
        <p:nvPicPr>
          <p:cNvPr id="182" name="image18.png"/>
          <p:cNvPicPr/>
          <p:nvPr/>
        </p:nvPicPr>
        <p:blipFill>
          <a:blip r:embed="rId3">
            <a:extLst/>
          </a:blip>
          <a:srcRect l="41796" t="37295" r="27134" b="36715"/>
          <a:stretch>
            <a:fillRect/>
          </a:stretch>
        </p:blipFill>
        <p:spPr>
          <a:xfrm>
            <a:off x="5313684" y="1706042"/>
            <a:ext cx="3200232" cy="1505928"/>
          </a:xfrm>
          <a:prstGeom prst="rect">
            <a:avLst/>
          </a:prstGeom>
          <a:ln w="12700">
            <a:miter lim="400000"/>
          </a:ln>
        </p:spPr>
      </p:pic>
      <p:pic>
        <p:nvPicPr>
          <p:cNvPr id="183" name="image23.png"/>
          <p:cNvPicPr/>
          <p:nvPr/>
        </p:nvPicPr>
        <p:blipFill>
          <a:blip r:embed="rId4">
            <a:extLst/>
          </a:blip>
          <a:srcRect l="33003" t="29262" r="26324" b="38115"/>
          <a:stretch>
            <a:fillRect/>
          </a:stretch>
        </p:blipFill>
        <p:spPr>
          <a:xfrm>
            <a:off x="9047085" y="1706042"/>
            <a:ext cx="3337075" cy="1505590"/>
          </a:xfrm>
          <a:prstGeom prst="rect">
            <a:avLst/>
          </a:prstGeom>
          <a:ln w="12700">
            <a:miter lim="400000"/>
          </a:ln>
        </p:spPr>
      </p:pic>
      <p:sp>
        <p:nvSpPr>
          <p:cNvPr id="184" name="Shape 184"/>
          <p:cNvSpPr/>
          <p:nvPr/>
        </p:nvSpPr>
        <p:spPr>
          <a:xfrm>
            <a:off x="4741785" y="2067893"/>
            <a:ext cx="682675" cy="782043"/>
          </a:xfrm>
          <a:prstGeom prst="rightArrow">
            <a:avLst>
              <a:gd name="adj1" fmla="val 32127"/>
              <a:gd name="adj2" fmla="val 57550"/>
            </a:avLst>
          </a:prstGeom>
          <a:solidFill>
            <a:srgbClr val="325D6B"/>
          </a:solidFill>
          <a:ln w="12700">
            <a:miter lim="400000"/>
          </a:ln>
        </p:spPr>
        <p:txBody>
          <a:bodyPr lIns="50800" tIns="50800" rIns="50800" bIns="50800" anchor="ctr"/>
          <a:lstStyle/>
          <a:p>
            <a:pPr lvl="0">
              <a:defRPr sz="3600"/>
            </a:pPr>
            <a:endParaRPr/>
          </a:p>
        </p:txBody>
      </p:sp>
      <p:sp>
        <p:nvSpPr>
          <p:cNvPr id="185" name="Shape 185"/>
          <p:cNvSpPr/>
          <p:nvPr/>
        </p:nvSpPr>
        <p:spPr>
          <a:xfrm>
            <a:off x="8450184" y="2067893"/>
            <a:ext cx="682676" cy="782043"/>
          </a:xfrm>
          <a:prstGeom prst="rightArrow">
            <a:avLst>
              <a:gd name="adj1" fmla="val 32127"/>
              <a:gd name="adj2" fmla="val 57550"/>
            </a:avLst>
          </a:prstGeom>
          <a:solidFill>
            <a:srgbClr val="325D6B"/>
          </a:solidFill>
          <a:ln w="12700">
            <a:miter lim="400000"/>
          </a:ln>
        </p:spPr>
        <p:txBody>
          <a:bodyPr lIns="50800" tIns="50800" rIns="50800" bIns="50800" anchor="ctr"/>
          <a:lstStyle/>
          <a:p>
            <a:pPr lvl="0">
              <a:defRPr sz="3600"/>
            </a:pPr>
            <a:endParaRPr/>
          </a:p>
        </p:txBody>
      </p:sp>
      <p:pic>
        <p:nvPicPr>
          <p:cNvPr id="186" name="image25.png"/>
          <p:cNvPicPr/>
          <p:nvPr/>
        </p:nvPicPr>
        <p:blipFill>
          <a:blip r:embed="rId5">
            <a:extLst/>
          </a:blip>
          <a:srcRect l="42835" t="24872" r="27163" b="42222"/>
          <a:stretch>
            <a:fillRect/>
          </a:stretch>
        </p:blipFill>
        <p:spPr>
          <a:xfrm>
            <a:off x="7854336" y="3395383"/>
            <a:ext cx="3914530" cy="2415215"/>
          </a:xfrm>
          <a:prstGeom prst="rect">
            <a:avLst/>
          </a:prstGeom>
          <a:ln w="12700">
            <a:miter lim="400000"/>
          </a:ln>
        </p:spPr>
      </p:pic>
      <p:pic>
        <p:nvPicPr>
          <p:cNvPr id="187" name="image24.png"/>
          <p:cNvPicPr/>
          <p:nvPr/>
        </p:nvPicPr>
        <p:blipFill>
          <a:blip r:embed="rId6">
            <a:extLst/>
          </a:blip>
          <a:srcRect l="24805" t="25932" r="20825" b="37783"/>
          <a:stretch>
            <a:fillRect/>
          </a:stretch>
        </p:blipFill>
        <p:spPr>
          <a:xfrm>
            <a:off x="2517096" y="3875622"/>
            <a:ext cx="4010828" cy="1505642"/>
          </a:xfrm>
          <a:prstGeom prst="rect">
            <a:avLst/>
          </a:prstGeom>
          <a:ln w="12700">
            <a:miter lim="400000"/>
          </a:ln>
        </p:spPr>
      </p:pic>
      <p:sp>
        <p:nvSpPr>
          <p:cNvPr id="188" name="Shape 188"/>
          <p:cNvSpPr/>
          <p:nvPr/>
        </p:nvSpPr>
        <p:spPr>
          <a:xfrm>
            <a:off x="1536700" y="4237472"/>
            <a:ext cx="682675" cy="782043"/>
          </a:xfrm>
          <a:prstGeom prst="rightArrow">
            <a:avLst>
              <a:gd name="adj1" fmla="val 32127"/>
              <a:gd name="adj2" fmla="val 57550"/>
            </a:avLst>
          </a:prstGeom>
          <a:solidFill>
            <a:srgbClr val="325D6B"/>
          </a:solidFill>
          <a:ln w="12700">
            <a:miter lim="400000"/>
          </a:ln>
        </p:spPr>
        <p:txBody>
          <a:bodyPr lIns="50800" tIns="50800" rIns="50800" bIns="50800" anchor="ctr"/>
          <a:lstStyle/>
          <a:p>
            <a:pPr lvl="0">
              <a:defRPr sz="3600"/>
            </a:pPr>
            <a:endParaRPr/>
          </a:p>
        </p:txBody>
      </p:sp>
      <p:sp>
        <p:nvSpPr>
          <p:cNvPr id="189" name="Shape 189"/>
          <p:cNvSpPr/>
          <p:nvPr/>
        </p:nvSpPr>
        <p:spPr>
          <a:xfrm>
            <a:off x="6959600" y="4212052"/>
            <a:ext cx="682675" cy="782044"/>
          </a:xfrm>
          <a:prstGeom prst="rightArrow">
            <a:avLst>
              <a:gd name="adj1" fmla="val 32127"/>
              <a:gd name="adj2" fmla="val 57550"/>
            </a:avLst>
          </a:prstGeom>
          <a:solidFill>
            <a:srgbClr val="325D6B"/>
          </a:solidFill>
          <a:ln w="12700">
            <a:miter lim="400000"/>
          </a:ln>
        </p:spPr>
        <p:txBody>
          <a:bodyPr lIns="50800" tIns="50800" rIns="50800" bIns="50800" anchor="ctr"/>
          <a:lstStyle/>
          <a:p>
            <a:pPr lvl="0">
              <a:defRPr sz="3600"/>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a:ea typeface="Helvetica Neue"/>
        <a:cs typeface="Helvetica Neue"/>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a:ea typeface="Helvetica Neue"/>
        <a:cs typeface="Helvetica Neue"/>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1023</TotalTime>
  <Words>1989</Words>
  <Application>Microsoft Macintosh PowerPoint</Application>
  <PresentationFormat>Custom</PresentationFormat>
  <Paragraphs>440</Paragraphs>
  <Slides>26</Slides>
  <Notes>0</Notes>
  <HiddenSlides>1</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ModernPortfolio</vt:lpstr>
      <vt:lpstr>SPS Crab Cavity Validation Run (2017-2018)</vt:lpstr>
      <vt:lpstr>Overview</vt:lpstr>
      <vt:lpstr>General Overview</vt:lpstr>
      <vt:lpstr>Crab Cavities in the SPS</vt:lpstr>
      <vt:lpstr>LSS4: Simplified View</vt:lpstr>
      <vt:lpstr>SPS LSS4: As it is now</vt:lpstr>
      <vt:lpstr>SPS LSS4: Crab Integration</vt:lpstr>
      <vt:lpstr>SPS Integration Issues</vt:lpstr>
      <vt:lpstr>Y-Chamber Redesign</vt:lpstr>
      <vt:lpstr>Y- Chamber: Changes in shunt impedance</vt:lpstr>
      <vt:lpstr>Integration Space</vt:lpstr>
      <vt:lpstr>Integration Space</vt:lpstr>
      <vt:lpstr>SPS Ambient Magnetic Field</vt:lpstr>
      <vt:lpstr>Beam Line Around the Cryomodule</vt:lpstr>
      <vt:lpstr>Vacuum Considerations</vt:lpstr>
      <vt:lpstr>RF Power and Orbit Drifts</vt:lpstr>
      <vt:lpstr>SPS Validation Program: 5 Steps</vt:lpstr>
      <vt:lpstr>SPS Beam</vt:lpstr>
      <vt:lpstr>LLRF Operation</vt:lpstr>
      <vt:lpstr>Machine Protection</vt:lpstr>
      <vt:lpstr>Schedule Issues</vt:lpstr>
      <vt:lpstr>Schedule: Cavity + CryoModule TimeLine</vt:lpstr>
      <vt:lpstr>Schedule: SM18 + SPS </vt:lpstr>
      <vt:lpstr>SM18 RF Test facility</vt:lpstr>
      <vt:lpstr>Summary Comments</vt:lpstr>
      <vt:lpstr>Integration: Cryo Module Interfaces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SPS Crab Cavity Validation Run (2017-2018)</dc:title>
  <cp:lastModifiedBy>Alessandro Ratti</cp:lastModifiedBy>
  <cp:revision>6</cp:revision>
  <dcterms:modified xsi:type="dcterms:W3CDTF">2014-05-06T12:51:05Z</dcterms:modified>
</cp:coreProperties>
</file>