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1" r:id="rId2"/>
    <p:sldMasterId id="2147483734" r:id="rId3"/>
    <p:sldMasterId id="2147483747" r:id="rId4"/>
    <p:sldMasterId id="2147483759" r:id="rId5"/>
    <p:sldMasterId id="2147483771" r:id="rId6"/>
    <p:sldMasterId id="2147483783" r:id="rId7"/>
    <p:sldMasterId id="2147483795" r:id="rId8"/>
    <p:sldMasterId id="2147483808" r:id="rId9"/>
  </p:sldMasterIdLst>
  <p:notesMasterIdLst>
    <p:notesMasterId r:id="rId46"/>
  </p:notesMasterIdLst>
  <p:sldIdLst>
    <p:sldId id="256" r:id="rId10"/>
    <p:sldId id="266" r:id="rId11"/>
    <p:sldId id="324" r:id="rId12"/>
    <p:sldId id="325" r:id="rId13"/>
    <p:sldId id="326" r:id="rId14"/>
    <p:sldId id="327" r:id="rId15"/>
    <p:sldId id="328" r:id="rId16"/>
    <p:sldId id="329" r:id="rId17"/>
    <p:sldId id="335" r:id="rId18"/>
    <p:sldId id="336" r:id="rId19"/>
    <p:sldId id="337" r:id="rId20"/>
    <p:sldId id="338" r:id="rId21"/>
    <p:sldId id="339" r:id="rId22"/>
    <p:sldId id="340" r:id="rId23"/>
    <p:sldId id="330" r:id="rId24"/>
    <p:sldId id="356" r:id="rId25"/>
    <p:sldId id="331" r:id="rId26"/>
    <p:sldId id="332" r:id="rId27"/>
    <p:sldId id="341" r:id="rId28"/>
    <p:sldId id="342" r:id="rId29"/>
    <p:sldId id="354" r:id="rId30"/>
    <p:sldId id="350" r:id="rId31"/>
    <p:sldId id="351" r:id="rId32"/>
    <p:sldId id="352" r:id="rId33"/>
    <p:sldId id="355" r:id="rId34"/>
    <p:sldId id="306" r:id="rId35"/>
    <p:sldId id="357" r:id="rId36"/>
    <p:sldId id="348" r:id="rId37"/>
    <p:sldId id="358" r:id="rId38"/>
    <p:sldId id="314" r:id="rId39"/>
    <p:sldId id="347" r:id="rId40"/>
    <p:sldId id="320" r:id="rId41"/>
    <p:sldId id="346" r:id="rId42"/>
    <p:sldId id="343" r:id="rId43"/>
    <p:sldId id="344" r:id="rId44"/>
    <p:sldId id="345" r:id="rId45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02" autoAdjust="0"/>
    <p:restoredTop sz="94660"/>
  </p:normalViewPr>
  <p:slideViewPr>
    <p:cSldViewPr>
      <p:cViewPr varScale="1">
        <p:scale>
          <a:sx n="65" d="100"/>
          <a:sy n="65" d="100"/>
        </p:scale>
        <p:origin x="-83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4" Type="http://schemas.openxmlformats.org/officeDocument/2006/relationships/image" Target="../media/image4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65C3E9-5B8D-45D0-A853-06B545A48407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2EC7D7-D29E-4538-925F-54646948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381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C64745-4914-421E-9163-999333A1D11F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C64745-4914-421E-9163-999333A1D11F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64745-4914-421E-9163-999333A1D11F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pPr eaLnBrk="1" latinLnBrk="0" hangingPunct="1"/>
            <a:r>
              <a:rPr lang="en-US" smtClean="0"/>
              <a:t>May 6 th, 2014</a:t>
            </a:r>
            <a:endParaRPr lang="en-US" sz="1600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kumimoji="0" lang="en-US" smtClean="0"/>
              <a:t>HiLumi-LHC/LARP CC External Review</a:t>
            </a:r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EA7C8D44-3667-46F6-9772-CC52308E2A7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May 6 th,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HiLumi-LHC/LARP CC External Review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May 6 th, 2014</a:t>
            </a: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HiLumi-LHC/LARP CC External Review</a:t>
            </a:r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9809772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DDE9EC"/>
                </a:solidFill>
              </a:rPr>
              <a:t>May 6 th, 2014</a:t>
            </a:r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DE9EC"/>
                </a:solidFill>
              </a:rPr>
              <a:t>HiLumi-LHC/LARP CC External Review</a:t>
            </a:r>
            <a:endParaRPr lang="en-US">
              <a:solidFill>
                <a:srgbClr val="DDE9E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DDE9EC"/>
                </a:solidFill>
              </a:rPr>
              <a:pPr/>
              <a:t>‹#›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0506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May 6 th, 2014</a:t>
            </a: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HiLumi-LHC/LARP CC External Review</a:t>
            </a:r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62145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May 6 th, 2014</a:t>
            </a: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HiLumi-LHC/LARP CC External Review</a:t>
            </a:r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781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May 6 th,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HiLumi-LHC/LARP CC External Review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smtClean="0">
                <a:solidFill>
                  <a:srgbClr val="464653"/>
                </a:solidFill>
              </a:rPr>
              <a:t>May 6 th, 2014</a:t>
            </a:r>
            <a:endParaRPr lang="en-US" sz="1600" dirty="0">
              <a:solidFill>
                <a:srgbClr val="464653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HiLumi-LHC/LARP CC External Review</a:t>
            </a: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160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May 6 th, 2014</a:t>
            </a: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HiLumi-LHC/LARP CC External Review</a:t>
            </a:r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616974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r>
              <a:rPr lang="en-US" smtClean="0">
                <a:solidFill>
                  <a:srgbClr val="DDE9EC"/>
                </a:solidFill>
              </a:rPr>
              <a:t>May 6 th, 2014</a:t>
            </a:r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 smtClean="0">
                <a:solidFill>
                  <a:srgbClr val="DDE9EC"/>
                </a:solidFill>
              </a:rPr>
              <a:t>HiLumi-LHC/LARP CC External Review</a:t>
            </a:r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EA7C8D44-3667-46F6-9772-CC52308E2A7F}" type="slidenum">
              <a:rPr lang="en-US" smtClean="0">
                <a:solidFill>
                  <a:srgbClr val="DDE9EC"/>
                </a:solidFill>
              </a:rPr>
              <a:pPr/>
              <a:t>‹#›</a:t>
            </a:fld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4672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May 6 th, 2014</a:t>
            </a: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HiLumi-LHC/LARP CC External Review</a:t>
            </a:r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58907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May 6 th, 2014</a:t>
            </a: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HiLumi-LHC/LARP CC External Review</a:t>
            </a:r>
            <a:endParaRPr lang="en-US">
              <a:solidFill>
                <a:srgbClr val="46465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721072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May 6 th, 2014</a:t>
            </a: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HiLumi-LHC/LARP CC External Review</a:t>
            </a:r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7589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May 6 th, 2014</a:t>
            </a: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HiLumi-LHC/LARP CC External Review</a:t>
            </a:r>
            <a:endParaRPr lang="en-US">
              <a:solidFill>
                <a:srgbClr val="46465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2783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May 6 th, 2014</a:t>
            </a: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HiLumi-LHC/LARP CC External Review</a:t>
            </a:r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6753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May 6 th,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HiLumi-LHC/LARP CC External Review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DDE9EC"/>
                </a:solidFill>
              </a:rPr>
              <a:t>May 6 th, 2014</a:t>
            </a:r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DE9EC"/>
                </a:solidFill>
              </a:rPr>
              <a:t>HiLumi-LHC/LARP CC External Review</a:t>
            </a:r>
            <a:endParaRPr lang="en-US">
              <a:solidFill>
                <a:srgbClr val="DDE9E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DDE9EC"/>
                </a:solidFill>
              </a:rPr>
              <a:pPr/>
              <a:t>‹#›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3399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May 6 th, 2014</a:t>
            </a: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HiLumi-LHC/LARP CC External Review</a:t>
            </a:r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4156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May 6 th, 2014</a:t>
            </a: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HiLumi-LHC/LARP CC External Review</a:t>
            </a:r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8381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464653"/>
                </a:solidFill>
              </a:rPr>
              <a:t>May 6 th, 2014</a:t>
            </a: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464653"/>
                </a:solidFill>
              </a:rPr>
              <a:t>HiLumi-LHC/LARP CC External Review</a:t>
            </a:r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3DD17C-84F8-4F29-8B38-5C0A25CE2E3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6933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smtClean="0">
                <a:solidFill>
                  <a:srgbClr val="464653"/>
                </a:solidFill>
              </a:rPr>
              <a:t>May 6 th, 2014</a:t>
            </a:r>
            <a:endParaRPr lang="en-US" sz="1600" dirty="0">
              <a:solidFill>
                <a:srgbClr val="464653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HiLumi-LHC/LARP CC External Review</a:t>
            </a: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9904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May 6 th, 2014</a:t>
            </a: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HiLumi-LHC/LARP CC External Review</a:t>
            </a:r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107168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r>
              <a:rPr lang="en-US" smtClean="0">
                <a:solidFill>
                  <a:srgbClr val="DDE9EC"/>
                </a:solidFill>
              </a:rPr>
              <a:t>May 6 th, 2014</a:t>
            </a:r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 smtClean="0">
                <a:solidFill>
                  <a:srgbClr val="DDE9EC"/>
                </a:solidFill>
              </a:rPr>
              <a:t>HiLumi-LHC/LARP CC External Review</a:t>
            </a:r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EA7C8D44-3667-46F6-9772-CC52308E2A7F}" type="slidenum">
              <a:rPr lang="en-US" smtClean="0">
                <a:solidFill>
                  <a:srgbClr val="DDE9EC"/>
                </a:solidFill>
              </a:rPr>
              <a:pPr/>
              <a:t>‹#›</a:t>
            </a:fld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7534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May 6 th, 2014</a:t>
            </a: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HiLumi-LHC/LARP CC External Review</a:t>
            </a:r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036731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May 6 th, 2014</a:t>
            </a: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HiLumi-LHC/LARP CC External Review</a:t>
            </a:r>
            <a:endParaRPr lang="en-US">
              <a:solidFill>
                <a:srgbClr val="46465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633714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May 6 th, 2014</a:t>
            </a: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HiLumi-LHC/LARP CC External Review</a:t>
            </a:r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069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pPr eaLnBrk="1" latinLnBrk="0" hangingPunct="1"/>
            <a:r>
              <a:rPr lang="en-US" smtClean="0"/>
              <a:t>May 6 th,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kumimoji="0" lang="en-US" smtClean="0"/>
              <a:t>HiLumi-LHC/LARP CC External Review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EA7C8D44-3667-46F6-9772-CC52308E2A7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May 6 th, 2014</a:t>
            </a: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HiLumi-LHC/LARP CC External Review</a:t>
            </a:r>
            <a:endParaRPr lang="en-US">
              <a:solidFill>
                <a:srgbClr val="46465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233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May 6 th, 2014</a:t>
            </a: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HiLumi-LHC/LARP CC External Review</a:t>
            </a:r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816208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DDE9EC"/>
                </a:solidFill>
              </a:rPr>
              <a:t>May 6 th, 2014</a:t>
            </a:r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DE9EC"/>
                </a:solidFill>
              </a:rPr>
              <a:t>HiLumi-LHC/LARP CC External Review</a:t>
            </a:r>
            <a:endParaRPr lang="en-US">
              <a:solidFill>
                <a:srgbClr val="DDE9E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DDE9EC"/>
                </a:solidFill>
              </a:rPr>
              <a:pPr/>
              <a:t>‹#›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9347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May 6 th, 2014</a:t>
            </a: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HiLumi-LHC/LARP CC External Review</a:t>
            </a:r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8516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May 6 th, 2014</a:t>
            </a: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HiLumi-LHC/LARP CC External Review</a:t>
            </a:r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9441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464653"/>
                </a:solidFill>
              </a:rPr>
              <a:t>May 6 th, 2014</a:t>
            </a: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464653"/>
                </a:solidFill>
              </a:rPr>
              <a:t>HiLumi-LHC/LARP CC External Review</a:t>
            </a:r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3DD17C-84F8-4F29-8B38-5C0A25CE2E3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8739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smtClean="0">
                <a:solidFill>
                  <a:srgbClr val="464653"/>
                </a:solidFill>
              </a:rPr>
              <a:t>May 6 th, 2014</a:t>
            </a:r>
            <a:endParaRPr lang="en-US" sz="1600" dirty="0">
              <a:solidFill>
                <a:srgbClr val="464653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HiLumi-LHC/LARP CC External Review</a:t>
            </a: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1550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May 6 th, 2014</a:t>
            </a: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HiLumi-LHC/LARP CC External Review</a:t>
            </a:r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770618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r>
              <a:rPr lang="en-US" smtClean="0">
                <a:solidFill>
                  <a:srgbClr val="DDE9EC"/>
                </a:solidFill>
              </a:rPr>
              <a:t>May 6 th, 2014</a:t>
            </a:r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 smtClean="0">
                <a:solidFill>
                  <a:srgbClr val="DDE9EC"/>
                </a:solidFill>
              </a:rPr>
              <a:t>HiLumi-LHC/LARP CC External Review</a:t>
            </a:r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EA7C8D44-3667-46F6-9772-CC52308E2A7F}" type="slidenum">
              <a:rPr lang="en-US" smtClean="0">
                <a:solidFill>
                  <a:srgbClr val="DDE9EC"/>
                </a:solidFill>
              </a:rPr>
              <a:pPr/>
              <a:t>‹#›</a:t>
            </a:fld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8833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May 6 th, 2014</a:t>
            </a:r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HiLumi-LHC/LARP CC External Review</a:t>
            </a:r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9433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May 6 th,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HiLumi-LHC/LARP CC External Review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May 6 th, 2014</a:t>
            </a:r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HiLumi-LHC/LARP CC External Review</a:t>
            </a:r>
            <a:endParaRPr lang="en-US">
              <a:solidFill>
                <a:srgbClr val="46465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66551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May 6 th, 2014</a:t>
            </a:r>
            <a:endParaRPr lang="en-US">
              <a:solidFill>
                <a:srgbClr val="46465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HiLumi-LHC/LARP CC External Review</a:t>
            </a:r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6503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May 6 th, 2014</a:t>
            </a:r>
            <a:endParaRPr lang="en-US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HiLumi-LHC/LARP CC External Review</a:t>
            </a:r>
            <a:endParaRPr lang="en-US">
              <a:solidFill>
                <a:srgbClr val="46465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1341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May 6 th, 2014</a:t>
            </a:r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HiLumi-LHC/LARP CC External Review</a:t>
            </a:r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776071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DDE9EC"/>
                </a:solidFill>
              </a:rPr>
              <a:t>May 6 th, 2014</a:t>
            </a:r>
            <a:endParaRPr lang="en-US">
              <a:solidFill>
                <a:srgbClr val="DDE9E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DE9EC"/>
                </a:solidFill>
              </a:rPr>
              <a:t>HiLumi-LHC/LARP CC External Review</a:t>
            </a:r>
            <a:endParaRPr lang="en-US">
              <a:solidFill>
                <a:srgbClr val="DDE9E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DDE9EC"/>
                </a:solidFill>
              </a:rPr>
              <a:pPr/>
              <a:t>‹#›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9086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May 6 th, 2014</a:t>
            </a:r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HiLumi-LHC/LARP CC External Review</a:t>
            </a:r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901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May 6 th, 2014</a:t>
            </a:r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HiLumi-LHC/LARP CC External Review</a:t>
            </a:r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8813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smtClean="0">
                <a:solidFill>
                  <a:srgbClr val="464653"/>
                </a:solidFill>
              </a:rPr>
              <a:t>May 6 th, 2014</a:t>
            </a:r>
            <a:endParaRPr lang="en-US" sz="1600" dirty="0">
              <a:solidFill>
                <a:srgbClr val="464653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HiLumi-LHC/LARP CC External Review</a:t>
            </a: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5536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May 6 th, 2014</a:t>
            </a: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HiLumi-LHC/LARP CC External Review</a:t>
            </a:r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448273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r>
              <a:rPr lang="en-US" smtClean="0">
                <a:solidFill>
                  <a:srgbClr val="DDE9EC"/>
                </a:solidFill>
              </a:rPr>
              <a:t>May 6 th, 2014</a:t>
            </a:r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 smtClean="0">
                <a:solidFill>
                  <a:srgbClr val="DDE9EC"/>
                </a:solidFill>
              </a:rPr>
              <a:t>HiLumi-LHC/LARP CC External Review</a:t>
            </a:r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EA7C8D44-3667-46F6-9772-CC52308E2A7F}" type="slidenum">
              <a:rPr lang="en-US" smtClean="0">
                <a:solidFill>
                  <a:srgbClr val="DDE9EC"/>
                </a:solidFill>
              </a:rPr>
              <a:pPr/>
              <a:t>‹#›</a:t>
            </a:fld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9860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May 6 th, 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HiLumi-LHC/LARP CC External Review</a:t>
            </a:r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May 6 th, 2014</a:t>
            </a:r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HiLumi-LHC/LARP CC External Review</a:t>
            </a:r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308294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May 6 th, 2014</a:t>
            </a:r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HiLumi-LHC/LARP CC External Review</a:t>
            </a:r>
            <a:endParaRPr lang="en-US">
              <a:solidFill>
                <a:srgbClr val="46465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577893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May 6 th, 2014</a:t>
            </a:r>
            <a:endParaRPr lang="en-US">
              <a:solidFill>
                <a:srgbClr val="46465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HiLumi-LHC/LARP CC External Review</a:t>
            </a:r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4140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May 6 th, 2014</a:t>
            </a:r>
            <a:endParaRPr lang="en-US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HiLumi-LHC/LARP CC External Review</a:t>
            </a:r>
            <a:endParaRPr lang="en-US">
              <a:solidFill>
                <a:srgbClr val="46465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2403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May 6 th, 2014</a:t>
            </a:r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HiLumi-LHC/LARP CC External Review</a:t>
            </a:r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130509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DDE9EC"/>
                </a:solidFill>
              </a:rPr>
              <a:t>May 6 th, 2014</a:t>
            </a:r>
            <a:endParaRPr lang="en-US">
              <a:solidFill>
                <a:srgbClr val="DDE9E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DE9EC"/>
                </a:solidFill>
              </a:rPr>
              <a:t>HiLumi-LHC/LARP CC External Review</a:t>
            </a:r>
            <a:endParaRPr lang="en-US">
              <a:solidFill>
                <a:srgbClr val="DDE9E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DDE9EC"/>
                </a:solidFill>
              </a:rPr>
              <a:pPr/>
              <a:t>‹#›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5563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May 6 th, 2014</a:t>
            </a:r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HiLumi-LHC/LARP CC External Review</a:t>
            </a:r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7939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May 6 th, 2014</a:t>
            </a:r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HiLumi-LHC/LARP CC External Review</a:t>
            </a:r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7753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464653"/>
                </a:solidFill>
              </a:rPr>
              <a:t>May 6 th, 2014</a:t>
            </a: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464653"/>
                </a:solidFill>
              </a:rPr>
              <a:t>HiLumi-LHC/LARP CC External Review</a:t>
            </a:r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3DD17C-84F8-4F29-8B38-5C0A25CE2E3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7542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smtClean="0">
                <a:solidFill>
                  <a:srgbClr val="464653"/>
                </a:solidFill>
              </a:rPr>
              <a:t>May 6 th, 2014</a:t>
            </a:r>
            <a:endParaRPr lang="en-US" sz="1600" dirty="0">
              <a:solidFill>
                <a:srgbClr val="464653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HiLumi-LHC/LARP CC External Review</a:t>
            </a: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697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May 6 th,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HiLumi-LHC/LARP CC External Review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May 6 th, 2014</a:t>
            </a: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HiLumi-LHC/LARP CC External Review</a:t>
            </a:r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154411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r>
              <a:rPr lang="en-US" smtClean="0">
                <a:solidFill>
                  <a:srgbClr val="DDE9EC"/>
                </a:solidFill>
              </a:rPr>
              <a:t>May 6 th, 2014</a:t>
            </a:r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 smtClean="0">
                <a:solidFill>
                  <a:srgbClr val="DDE9EC"/>
                </a:solidFill>
              </a:rPr>
              <a:t>HiLumi-LHC/LARP CC External Review</a:t>
            </a:r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EA7C8D44-3667-46F6-9772-CC52308E2A7F}" type="slidenum">
              <a:rPr lang="en-US" smtClean="0">
                <a:solidFill>
                  <a:srgbClr val="DDE9EC"/>
                </a:solidFill>
              </a:rPr>
              <a:pPr/>
              <a:t>‹#›</a:t>
            </a:fld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7488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May 6 th, 2014</a:t>
            </a:r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HiLumi-LHC/LARP CC External Review</a:t>
            </a:r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2642812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May 6 th, 2014</a:t>
            </a:r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HiLumi-LHC/LARP CC External Review</a:t>
            </a:r>
            <a:endParaRPr lang="en-US">
              <a:solidFill>
                <a:srgbClr val="46465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19775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May 6 th, 2014</a:t>
            </a:r>
            <a:endParaRPr lang="en-US">
              <a:solidFill>
                <a:srgbClr val="46465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HiLumi-LHC/LARP CC External Review</a:t>
            </a:r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95013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May 6 th, 2014</a:t>
            </a:r>
            <a:endParaRPr lang="en-US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HiLumi-LHC/LARP CC External Review</a:t>
            </a:r>
            <a:endParaRPr lang="en-US">
              <a:solidFill>
                <a:srgbClr val="46465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4835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May 6 th, 2014</a:t>
            </a:r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HiLumi-LHC/LARP CC External Review</a:t>
            </a:r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6124748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DDE9EC"/>
                </a:solidFill>
              </a:rPr>
              <a:t>May 6 th, 2014</a:t>
            </a:r>
            <a:endParaRPr lang="en-US">
              <a:solidFill>
                <a:srgbClr val="DDE9E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DE9EC"/>
                </a:solidFill>
              </a:rPr>
              <a:t>HiLumi-LHC/LARP CC External Review</a:t>
            </a:r>
            <a:endParaRPr lang="en-US">
              <a:solidFill>
                <a:srgbClr val="DDE9E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DDE9EC"/>
                </a:solidFill>
              </a:rPr>
              <a:pPr/>
              <a:t>‹#›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8226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May 6 th, 2014</a:t>
            </a:r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HiLumi-LHC/LARP CC External Review</a:t>
            </a:r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66981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May 6 th, 2014</a:t>
            </a:r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HiLumi-LHC/LARP CC External Review</a:t>
            </a:r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331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May 6 th,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HiLumi-LHC/LARP CC External Review</a:t>
            </a:r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smtClean="0">
                <a:solidFill>
                  <a:srgbClr val="464653"/>
                </a:solidFill>
              </a:rPr>
              <a:t>May 6 th, 2014</a:t>
            </a:r>
            <a:endParaRPr lang="en-US" sz="1600" dirty="0">
              <a:solidFill>
                <a:srgbClr val="464653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HiLumi-LHC/LARP CC External Review</a:t>
            </a: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26259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May 6 th, 2014</a:t>
            </a: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HiLumi-LHC/LARP CC External Review</a:t>
            </a:r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6007611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r>
              <a:rPr lang="en-US" smtClean="0">
                <a:solidFill>
                  <a:srgbClr val="DDE9EC"/>
                </a:solidFill>
              </a:rPr>
              <a:t>May 6 th, 2014</a:t>
            </a:r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 smtClean="0">
                <a:solidFill>
                  <a:srgbClr val="DDE9EC"/>
                </a:solidFill>
              </a:rPr>
              <a:t>HiLumi-LHC/LARP CC External Review</a:t>
            </a:r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EA7C8D44-3667-46F6-9772-CC52308E2A7F}" type="slidenum">
              <a:rPr lang="en-US" smtClean="0">
                <a:solidFill>
                  <a:srgbClr val="DDE9EC"/>
                </a:solidFill>
              </a:rPr>
              <a:pPr/>
              <a:t>‹#›</a:t>
            </a:fld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1555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May 6 th, 2014</a:t>
            </a:r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HiLumi-LHC/LARP CC External Review</a:t>
            </a:r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0769899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May 6 th, 2014</a:t>
            </a:r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HiLumi-LHC/LARP CC External Review</a:t>
            </a:r>
            <a:endParaRPr lang="en-US">
              <a:solidFill>
                <a:srgbClr val="46465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8928618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May 6 th, 2014</a:t>
            </a:r>
            <a:endParaRPr lang="en-US">
              <a:solidFill>
                <a:srgbClr val="46465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HiLumi-LHC/LARP CC External Review</a:t>
            </a:r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01289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May 6 th, 2014</a:t>
            </a:r>
            <a:endParaRPr lang="en-US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HiLumi-LHC/LARP CC External Review</a:t>
            </a:r>
            <a:endParaRPr lang="en-US">
              <a:solidFill>
                <a:srgbClr val="46465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4515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May 6 th, 2014</a:t>
            </a:r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HiLumi-LHC/LARP CC External Review</a:t>
            </a:r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0781912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DDE9EC"/>
                </a:solidFill>
              </a:rPr>
              <a:t>May 6 th, 2014</a:t>
            </a:r>
            <a:endParaRPr lang="en-US">
              <a:solidFill>
                <a:srgbClr val="DDE9E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DE9EC"/>
                </a:solidFill>
              </a:rPr>
              <a:t>HiLumi-LHC/LARP CC External Review</a:t>
            </a:r>
            <a:endParaRPr lang="en-US">
              <a:solidFill>
                <a:srgbClr val="DDE9E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DDE9EC"/>
                </a:solidFill>
              </a:rPr>
              <a:pPr/>
              <a:t>‹#›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9378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May 6 th, 2014</a:t>
            </a:r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HiLumi-LHC/LARP CC External Review</a:t>
            </a:r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833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May 6 th,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HiLumi-LHC/LARP CC External Review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May 6 th, 2014</a:t>
            </a:r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HiLumi-LHC/LARP CC External Review</a:t>
            </a:r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27956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smtClean="0">
                <a:solidFill>
                  <a:srgbClr val="464653"/>
                </a:solidFill>
              </a:rPr>
              <a:t>May 6 th, 2014</a:t>
            </a:r>
            <a:endParaRPr lang="en-US" sz="1600" dirty="0">
              <a:solidFill>
                <a:srgbClr val="464653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HiLumi-LHC/LARP CC External Review</a:t>
            </a: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07818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May 6 th, 2014</a:t>
            </a: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HiLumi-LHC/LARP CC External Review</a:t>
            </a:r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9630491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r>
              <a:rPr lang="en-US" smtClean="0">
                <a:solidFill>
                  <a:srgbClr val="DDE9EC"/>
                </a:solidFill>
              </a:rPr>
              <a:t>May 6 th, 2014</a:t>
            </a:r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 smtClean="0">
                <a:solidFill>
                  <a:srgbClr val="DDE9EC"/>
                </a:solidFill>
              </a:rPr>
              <a:t>HiLumi-LHC/LARP CC External Review</a:t>
            </a:r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EA7C8D44-3667-46F6-9772-CC52308E2A7F}" type="slidenum">
              <a:rPr lang="en-US" smtClean="0">
                <a:solidFill>
                  <a:srgbClr val="DDE9EC"/>
                </a:solidFill>
              </a:rPr>
              <a:pPr/>
              <a:t>‹#›</a:t>
            </a:fld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6787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May 6 th, 2014</a:t>
            </a: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HiLumi-LHC/LARP CC External Review</a:t>
            </a:r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2250226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May 6 th, 2014</a:t>
            </a: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HiLumi-LHC/LARP CC External Review</a:t>
            </a:r>
            <a:endParaRPr lang="en-US">
              <a:solidFill>
                <a:srgbClr val="46465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6291831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May 6 th, 2014</a:t>
            </a: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HiLumi-LHC/LARP CC External Review</a:t>
            </a:r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89705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May 6 th, 2014</a:t>
            </a: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HiLumi-LHC/LARP CC External Review</a:t>
            </a:r>
            <a:endParaRPr lang="en-US">
              <a:solidFill>
                <a:srgbClr val="46465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75165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May 6 th, 2014</a:t>
            </a: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HiLumi-LHC/LARP CC External Review</a:t>
            </a:r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8796971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DDE9EC"/>
                </a:solidFill>
              </a:rPr>
              <a:t>May 6 th, 2014</a:t>
            </a:r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DE9EC"/>
                </a:solidFill>
              </a:rPr>
              <a:t>HiLumi-LHC/LARP CC External Review</a:t>
            </a:r>
            <a:endParaRPr lang="en-US">
              <a:solidFill>
                <a:srgbClr val="DDE9E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DDE9EC"/>
                </a:solidFill>
              </a:rPr>
              <a:pPr/>
              <a:t>‹#›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5993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May 6 th,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HiLumi-LHC/LARP CC External Review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May 6 th, 2014</a:t>
            </a: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HiLumi-LHC/LARP CC External Review</a:t>
            </a:r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09524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May 6 th, 2014</a:t>
            </a: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HiLumi-LHC/LARP CC External Review</a:t>
            </a:r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38685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464653"/>
                </a:solidFill>
              </a:rPr>
              <a:t>May 6 th, 2014</a:t>
            </a: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464653"/>
                </a:solidFill>
              </a:rPr>
              <a:t>HiLumi-LHC/LARP CC External Review</a:t>
            </a:r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3DD17C-84F8-4F29-8B38-5C0A25CE2E3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52415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smtClean="0">
                <a:solidFill>
                  <a:srgbClr val="464653"/>
                </a:solidFill>
              </a:rPr>
              <a:t>May 6 th, 2014</a:t>
            </a:r>
            <a:endParaRPr lang="en-US" sz="1600" dirty="0">
              <a:solidFill>
                <a:srgbClr val="464653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HiLumi-LHC/LARP CC External Review</a:t>
            </a: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05448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May 6 th, 2014</a:t>
            </a: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HiLumi-LHC/LARP CC External Review</a:t>
            </a:r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0654617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r>
              <a:rPr lang="en-US" smtClean="0">
                <a:solidFill>
                  <a:srgbClr val="DDE9EC"/>
                </a:solidFill>
              </a:rPr>
              <a:t>May 6 th, 2014</a:t>
            </a:r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 smtClean="0">
                <a:solidFill>
                  <a:srgbClr val="DDE9EC"/>
                </a:solidFill>
              </a:rPr>
              <a:t>HiLumi-LHC/LARP CC External Review</a:t>
            </a:r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EA7C8D44-3667-46F6-9772-CC52308E2A7F}" type="slidenum">
              <a:rPr lang="en-US" smtClean="0">
                <a:solidFill>
                  <a:srgbClr val="DDE9EC"/>
                </a:solidFill>
              </a:rPr>
              <a:pPr/>
              <a:t>‹#›</a:t>
            </a:fld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7473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May 6 th, 2014</a:t>
            </a: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HiLumi-LHC/LARP CC External Review</a:t>
            </a:r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5348951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May 6 th, 2014</a:t>
            </a: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HiLumi-LHC/LARP CC External Review</a:t>
            </a:r>
            <a:endParaRPr lang="en-US">
              <a:solidFill>
                <a:srgbClr val="46465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9597430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May 6 th, 2014</a:t>
            </a: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HiLumi-LHC/LARP CC External Review</a:t>
            </a:r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30804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May 6 th, 2014</a:t>
            </a: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HiLumi-LHC/LARP CC External Review</a:t>
            </a:r>
            <a:endParaRPr lang="en-US">
              <a:solidFill>
                <a:srgbClr val="46465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436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r>
              <a:rPr lang="en-US" smtClean="0"/>
              <a:t>May 6 th, 2014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r>
              <a:rPr kumimoji="0" lang="en-US" sz="1400" smtClean="0">
                <a:solidFill>
                  <a:schemeClr val="tx2"/>
                </a:solidFill>
              </a:rPr>
              <a:t>HiLumi-LHC/LARP CC External Review</a:t>
            </a:r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fld id="{EA7C8D44-3667-46F6-9772-CC52308E2A7F}" type="slidenum">
              <a:rPr kumimoji="0" lang="en-US" smtClean="0"/>
              <a:pPr algn="l" eaLnBrk="1" latinLnBrk="0" hangingPunct="1"/>
              <a:t>‹#›</a:t>
            </a:fld>
            <a:endParaRPr kumimoji="0" lang="en-US" sz="1600" dirty="0">
              <a:solidFill>
                <a:schemeClr val="tx2"/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464653"/>
                </a:solidFill>
              </a:rPr>
              <a:t>May 6 th, 2014</a:t>
            </a: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464653"/>
                </a:solidFill>
              </a:rPr>
              <a:t>HiLumi-LHC/LARP CC External Review</a:t>
            </a: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sz="1600" dirty="0">
              <a:solidFill>
                <a:srgbClr val="464653"/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504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464653"/>
                </a:solidFill>
              </a:rPr>
              <a:t>May 6 th, 2014</a:t>
            </a: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464653"/>
                </a:solidFill>
              </a:rPr>
              <a:t>HiLumi-LHC/LARP CC External Review</a:t>
            </a: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sz="1600" dirty="0">
              <a:solidFill>
                <a:srgbClr val="464653"/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627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464653"/>
                </a:solidFill>
              </a:rPr>
              <a:t>May 6 th, 2014</a:t>
            </a: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464653"/>
                </a:solidFill>
              </a:rPr>
              <a:t>HiLumi-LHC/LARP CC External Review</a:t>
            </a: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sz="1600" dirty="0">
              <a:solidFill>
                <a:srgbClr val="464653"/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801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464653"/>
                </a:solidFill>
              </a:rPr>
              <a:t>May 6 th, 2014</a:t>
            </a: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464653"/>
                </a:solidFill>
              </a:rPr>
              <a:t>HiLumi-LHC/LARP CC External Review</a:t>
            </a: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sz="1600" dirty="0">
              <a:solidFill>
                <a:srgbClr val="464653"/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78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820" r:id="rId12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464653"/>
                </a:solidFill>
              </a:rPr>
              <a:t>May 6 th, 2014</a:t>
            </a: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464653"/>
                </a:solidFill>
              </a:rPr>
              <a:t>HiLumi-LHC/LARP CC External Review</a:t>
            </a: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sz="1600" dirty="0">
              <a:solidFill>
                <a:srgbClr val="464653"/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329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464653"/>
                </a:solidFill>
              </a:rPr>
              <a:t>May 6 th, 2014</a:t>
            </a: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464653"/>
                </a:solidFill>
              </a:rPr>
              <a:t>HiLumi-LHC/LARP CC External Review</a:t>
            </a: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sz="1600" dirty="0">
              <a:solidFill>
                <a:srgbClr val="464653"/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447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464653"/>
                </a:solidFill>
              </a:rPr>
              <a:t>May 6 th, 2014</a:t>
            </a: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464653"/>
                </a:solidFill>
              </a:rPr>
              <a:t>HiLumi-LHC/LARP CC External Review</a:t>
            </a: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sz="1600" dirty="0">
              <a:solidFill>
                <a:srgbClr val="464653"/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668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464653"/>
                </a:solidFill>
              </a:rPr>
              <a:t>May 6 th, 2014</a:t>
            </a: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464653"/>
                </a:solidFill>
              </a:rPr>
              <a:t>HiLumi-LHC/LARP CC External Review</a:t>
            </a: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sz="1600" dirty="0">
              <a:solidFill>
                <a:srgbClr val="464653"/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198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6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0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60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60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2.emf"/><Relationship Id="rId4" Type="http://schemas.openxmlformats.org/officeDocument/2006/relationships/package" Target="../embeddings/Microsoft_Excel_Worksheet1.xls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60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4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1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0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5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1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image" Target="../media/image36.png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9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35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8.wmf"/><Relationship Id="rId12" Type="http://schemas.openxmlformats.org/officeDocument/2006/relationships/image" Target="../media/image40.wmf"/><Relationship Id="rId2" Type="http://schemas.openxmlformats.org/officeDocument/2006/relationships/slideLayout" Target="../slideLayouts/slideLayout9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9.bin"/><Relationship Id="rId11" Type="http://schemas.openxmlformats.org/officeDocument/2006/relationships/oleObject" Target="../embeddings/oleObject21.bin"/><Relationship Id="rId5" Type="http://schemas.openxmlformats.org/officeDocument/2006/relationships/image" Target="../media/image37.wmf"/><Relationship Id="rId10" Type="http://schemas.openxmlformats.org/officeDocument/2006/relationships/image" Target="../media/image39.wmf"/><Relationship Id="rId4" Type="http://schemas.openxmlformats.org/officeDocument/2006/relationships/oleObject" Target="../embeddings/oleObject18.bin"/><Relationship Id="rId9" Type="http://schemas.openxmlformats.org/officeDocument/2006/relationships/oleObject" Target="../embeddings/oleObject20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wmf"/><Relationship Id="rId11" Type="http://schemas.openxmlformats.org/officeDocument/2006/relationships/image" Target="../media/image8.wmf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5.bin"/><Relationship Id="rId4" Type="http://schemas.openxmlformats.org/officeDocument/2006/relationships/image" Target="../media/image10.png"/><Relationship Id="rId9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14.png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png"/><Relationship Id="rId5" Type="http://schemas.openxmlformats.org/officeDocument/2006/relationships/image" Target="../media/image12.wmf"/><Relationship Id="rId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3645024"/>
            <a:ext cx="6858000" cy="1231776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RF Operational Aspects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600" dirty="0" smtClean="0"/>
              <a:t>P. Baudrenghien</a:t>
            </a:r>
            <a:r>
              <a:rPr lang="en-US" sz="1600" dirty="0"/>
              <a:t>, R. Calaga </a:t>
            </a:r>
            <a:r>
              <a:rPr lang="en-US" sz="1600" dirty="0" smtClean="0"/>
              <a:t> CERN BE-RF</a:t>
            </a:r>
          </a:p>
          <a:p>
            <a:r>
              <a:rPr lang="en-US" sz="1600" dirty="0" smtClean="0"/>
              <a:t>T. Mastoridis, Cali. Poly. State Univ., San Luis Obispo</a:t>
            </a:r>
          </a:p>
          <a:p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May 6 th, 2014</a:t>
            </a:r>
            <a:endParaRPr lang="en-US" sz="1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HiLumi-LHC/LARP CC External Review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1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56522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598512"/>
          </a:xfrm>
        </p:spPr>
        <p:txBody>
          <a:bodyPr>
            <a:normAutofit/>
          </a:bodyPr>
          <a:lstStyle/>
          <a:p>
            <a:r>
              <a:rPr lang="en-US" dirty="0" smtClean="0"/>
              <a:t>NB resonator, transverse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HiLumi-LHC/LARP CC External Review</a:t>
            </a: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12" name="Content Placeholder 5"/>
          <p:cNvSpPr>
            <a:spLocks noGrp="1"/>
          </p:cNvSpPr>
          <p:nvPr>
            <p:ph sz="half" idx="2"/>
          </p:nvPr>
        </p:nvSpPr>
        <p:spPr>
          <a:xfrm>
            <a:off x="685800" y="1295400"/>
            <a:ext cx="8001000" cy="509625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Transverse impedance of a transverse mode</a:t>
            </a:r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The </a:t>
            </a:r>
            <a:r>
              <a:rPr lang="en-US" sz="2000" dirty="0" smtClean="0">
                <a:solidFill>
                  <a:srgbClr val="C00000"/>
                </a:solidFill>
              </a:rPr>
              <a:t>damping rate </a:t>
            </a:r>
            <a:r>
              <a:rPr lang="en-US" sz="2000" dirty="0" smtClean="0"/>
              <a:t>and tune shift of coupled-bunch mode </a:t>
            </a:r>
            <a:r>
              <a:rPr lang="en-US" sz="2000" i="1" dirty="0" smtClean="0"/>
              <a:t>l</a:t>
            </a:r>
            <a:r>
              <a:rPr lang="en-US" sz="2000" dirty="0" smtClean="0"/>
              <a:t> (rigid dipole only) can be computed from the cavity impedance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With </a:t>
            </a:r>
            <a:r>
              <a:rPr lang="en-US" sz="2000" i="1" dirty="0" smtClean="0">
                <a:latin typeface="Symbol" pitchFamily="18" charset="2"/>
              </a:rPr>
              <a:t>w</a:t>
            </a:r>
            <a:r>
              <a:rPr lang="en-US" sz="2000" i="1" dirty="0" smtClean="0"/>
              <a:t>=(p </a:t>
            </a:r>
            <a:r>
              <a:rPr lang="en-US" sz="2000" i="1" dirty="0" err="1"/>
              <a:t>M</a:t>
            </a:r>
            <a:r>
              <a:rPr lang="en-US" sz="2000" i="1" dirty="0" err="1" smtClean="0"/>
              <a:t>+l</a:t>
            </a:r>
            <a:r>
              <a:rPr lang="en-US" sz="2000" i="1" dirty="0" smtClean="0"/>
              <a:t>) </a:t>
            </a:r>
            <a:r>
              <a:rPr lang="en-US" sz="2000" i="1" dirty="0" err="1" smtClean="0">
                <a:latin typeface="Symbol" pitchFamily="18" charset="2"/>
              </a:rPr>
              <a:t>w</a:t>
            </a:r>
            <a:r>
              <a:rPr lang="en-US" sz="2000" i="1" baseline="-25000" dirty="0" err="1" smtClean="0"/>
              <a:t>rev</a:t>
            </a:r>
            <a:r>
              <a:rPr lang="en-US" sz="2000" i="1" dirty="0" err="1" smtClean="0"/>
              <a:t>+</a:t>
            </a:r>
            <a:r>
              <a:rPr lang="en-US" sz="2000" i="1" dirty="0" err="1" smtClean="0">
                <a:latin typeface="Symbol" pitchFamily="18" charset="2"/>
              </a:rPr>
              <a:t>w</a:t>
            </a:r>
            <a:r>
              <a:rPr lang="en-US" sz="2000" i="1" baseline="-25000" dirty="0" err="1"/>
              <a:t>b</a:t>
            </a:r>
            <a:r>
              <a:rPr lang="en-US" sz="2000" dirty="0" smtClean="0"/>
              <a:t>. 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4617026"/>
              </p:ext>
            </p:extLst>
          </p:nvPr>
        </p:nvGraphicFramePr>
        <p:xfrm>
          <a:off x="2743200" y="1905000"/>
          <a:ext cx="2898775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4" name="Equation" r:id="rId4" imgW="1879560" imgH="672840" progId="Equation.DSMT4">
                  <p:embed/>
                </p:oleObj>
              </mc:Choice>
              <mc:Fallback>
                <p:oleObj name="Equation" r:id="rId4" imgW="1879560" imgH="672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905000"/>
                        <a:ext cx="2898775" cy="1038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5236868"/>
              </p:ext>
            </p:extLst>
          </p:nvPr>
        </p:nvGraphicFramePr>
        <p:xfrm>
          <a:off x="2743200" y="3962400"/>
          <a:ext cx="382111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5" name="Equation" r:id="rId6" imgW="2476440" imgH="444240" progId="">
                  <p:embed/>
                </p:oleObj>
              </mc:Choice>
              <mc:Fallback>
                <p:oleObj name="Equation" r:id="rId6" imgW="2476440" imgH="4442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962400"/>
                        <a:ext cx="3821112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64653"/>
                </a:solidFill>
              </a:rPr>
              <a:t>May 6 th, 2014</a:t>
            </a:r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DCF8D-11A5-40B7-A96A-A1CB447B4BCD}" type="slidenum">
              <a:rPr lang="en-US" smtClean="0">
                <a:solidFill>
                  <a:srgbClr val="464653"/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49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5"/>
          <p:cNvSpPr txBox="1">
            <a:spLocks/>
          </p:cNvSpPr>
          <p:nvPr/>
        </p:nvSpPr>
        <p:spPr bwMode="auto">
          <a:xfrm>
            <a:off x="584200" y="1143000"/>
            <a:ext cx="83312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1825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4572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7302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0048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1187450" indent="-136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727CA3"/>
              </a:buClr>
            </a:pPr>
            <a:r>
              <a:rPr lang="en-US" sz="2000" dirty="0">
                <a:solidFill>
                  <a:prstClr val="black"/>
                </a:solidFill>
              </a:rPr>
              <a:t>W</a:t>
            </a:r>
            <a:r>
              <a:rPr lang="en-US" sz="2000" dirty="0" smtClean="0">
                <a:solidFill>
                  <a:prstClr val="black"/>
                </a:solidFill>
              </a:rPr>
              <a:t>ith 25 ns bunch spacing (M=3564), for a resonance around 400 MHz, with a  BW much below 40 MHz, the infinite sum reduces to the two terms (</a:t>
            </a:r>
            <a:r>
              <a:rPr lang="en-US" sz="2000" i="1" dirty="0">
                <a:solidFill>
                  <a:prstClr val="black"/>
                </a:solidFill>
              </a:rPr>
              <a:t>p</a:t>
            </a:r>
            <a:r>
              <a:rPr lang="en-US" sz="2000" dirty="0">
                <a:solidFill>
                  <a:prstClr val="black"/>
                </a:solidFill>
              </a:rPr>
              <a:t>= ±</a:t>
            </a:r>
            <a:r>
              <a:rPr lang="en-US" sz="2000" dirty="0" smtClean="0">
                <a:solidFill>
                  <a:prstClr val="black"/>
                </a:solidFill>
              </a:rPr>
              <a:t>10 -&gt; </a:t>
            </a:r>
            <a:r>
              <a:rPr lang="en-US" sz="2000" i="1" dirty="0" smtClean="0">
                <a:solidFill>
                  <a:prstClr val="black"/>
                </a:solidFill>
              </a:rPr>
              <a:t>p M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i="1" dirty="0" err="1" smtClean="0">
                <a:solidFill>
                  <a:prstClr val="black"/>
                </a:solidFill>
                <a:latin typeface="Symbol" panose="05050102010706020507" pitchFamily="18" charset="2"/>
              </a:rPr>
              <a:t>w</a:t>
            </a:r>
            <a:r>
              <a:rPr lang="en-US" sz="2000" i="1" baseline="-25000" dirty="0" err="1" smtClean="0">
                <a:solidFill>
                  <a:prstClr val="black"/>
                </a:solidFill>
              </a:rPr>
              <a:t>rev</a:t>
            </a:r>
            <a:r>
              <a:rPr lang="en-US" sz="2000" dirty="0">
                <a:solidFill>
                  <a:prstClr val="black"/>
                </a:solidFill>
              </a:rPr>
              <a:t> = ± </a:t>
            </a:r>
            <a:r>
              <a:rPr lang="en-US" sz="2000" i="1" dirty="0" err="1" smtClean="0">
                <a:solidFill>
                  <a:prstClr val="black"/>
                </a:solidFill>
                <a:latin typeface="Symbol" panose="05050102010706020507" pitchFamily="18" charset="2"/>
              </a:rPr>
              <a:t>w</a:t>
            </a:r>
            <a:r>
              <a:rPr lang="en-US" sz="2000" i="1" baseline="-25000" dirty="0" err="1" smtClean="0">
                <a:solidFill>
                  <a:prstClr val="black"/>
                </a:solidFill>
              </a:rPr>
              <a:t>RF</a:t>
            </a:r>
            <a:r>
              <a:rPr lang="en-US" sz="2000" dirty="0" smtClean="0">
                <a:solidFill>
                  <a:prstClr val="black"/>
                </a:solidFill>
              </a:rPr>
              <a:t>)</a:t>
            </a:r>
          </a:p>
          <a:p>
            <a:pPr>
              <a:buClr>
                <a:srgbClr val="727CA3"/>
              </a:buClr>
            </a:pPr>
            <a:endParaRPr lang="en-US" sz="2000" dirty="0">
              <a:solidFill>
                <a:prstClr val="black"/>
              </a:solidFill>
            </a:endParaRPr>
          </a:p>
          <a:p>
            <a:pPr>
              <a:buClr>
                <a:srgbClr val="727CA3"/>
              </a:buClr>
            </a:pPr>
            <a:endParaRPr lang="en-US" sz="2000" dirty="0" smtClean="0">
              <a:solidFill>
                <a:prstClr val="black"/>
              </a:solidFill>
            </a:endParaRPr>
          </a:p>
          <a:p>
            <a:pPr>
              <a:buClr>
                <a:srgbClr val="727CA3"/>
              </a:buClr>
            </a:pPr>
            <a:endParaRPr lang="en-US" sz="2000" dirty="0">
              <a:solidFill>
                <a:prstClr val="black"/>
              </a:solidFill>
            </a:endParaRPr>
          </a:p>
          <a:p>
            <a:pPr>
              <a:buClr>
                <a:srgbClr val="727CA3"/>
              </a:buClr>
            </a:pPr>
            <a:endParaRPr lang="en-US" sz="2000" dirty="0" smtClean="0">
              <a:solidFill>
                <a:prstClr val="black"/>
              </a:solidFill>
            </a:endParaRPr>
          </a:p>
          <a:p>
            <a:pPr>
              <a:buClr>
                <a:srgbClr val="727CA3"/>
              </a:buClr>
            </a:pPr>
            <a:endParaRPr lang="en-US" sz="2000" i="1" dirty="0">
              <a:solidFill>
                <a:prstClr val="black"/>
              </a:solidFill>
            </a:endParaRPr>
          </a:p>
          <a:p>
            <a:pPr>
              <a:buClr>
                <a:srgbClr val="727CA3"/>
              </a:buClr>
            </a:pPr>
            <a:endParaRPr lang="en-US" sz="2000" dirty="0" smtClean="0">
              <a:solidFill>
                <a:prstClr val="black"/>
              </a:solidFill>
            </a:endParaRPr>
          </a:p>
          <a:p>
            <a:pPr>
              <a:buClr>
                <a:srgbClr val="727CA3"/>
              </a:buClr>
            </a:pPr>
            <a:endParaRPr lang="en-US" sz="2000" dirty="0">
              <a:solidFill>
                <a:prstClr val="black"/>
              </a:solidFill>
            </a:endParaRPr>
          </a:p>
          <a:p>
            <a:pPr>
              <a:buClr>
                <a:srgbClr val="727CA3"/>
              </a:buClr>
            </a:pPr>
            <a:r>
              <a:rPr lang="en-US" sz="2000" dirty="0">
                <a:solidFill>
                  <a:prstClr val="black"/>
                </a:solidFill>
              </a:rPr>
              <a:t>T</a:t>
            </a:r>
            <a:r>
              <a:rPr lang="en-US" sz="2000" dirty="0" smtClean="0">
                <a:solidFill>
                  <a:prstClr val="black"/>
                </a:solidFill>
              </a:rPr>
              <a:t>he damping rate is computed from the difference between real impedance on the two </a:t>
            </a:r>
            <a:r>
              <a:rPr lang="en-US" sz="2000" dirty="0">
                <a:solidFill>
                  <a:prstClr val="black"/>
                </a:solidFill>
              </a:rPr>
              <a:t>±(</a:t>
            </a:r>
            <a:r>
              <a:rPr lang="en-US" sz="2000" i="1" dirty="0" smtClean="0">
                <a:solidFill>
                  <a:prstClr val="black"/>
                </a:solidFill>
              </a:rPr>
              <a:t>l </a:t>
            </a:r>
            <a:r>
              <a:rPr lang="en-US" sz="2000" i="1" dirty="0" err="1" smtClean="0">
                <a:solidFill>
                  <a:prstClr val="black"/>
                </a:solidFill>
                <a:latin typeface="Symbol" pitchFamily="18" charset="2"/>
              </a:rPr>
              <a:t>w</a:t>
            </a:r>
            <a:r>
              <a:rPr lang="en-US" sz="2000" i="1" baseline="-25000" dirty="0" err="1" smtClean="0">
                <a:solidFill>
                  <a:prstClr val="black"/>
                </a:solidFill>
              </a:rPr>
              <a:t>rev</a:t>
            </a:r>
            <a:r>
              <a:rPr lang="en-US" sz="2000" i="1" dirty="0" err="1" smtClean="0">
                <a:solidFill>
                  <a:prstClr val="black"/>
                </a:solidFill>
              </a:rPr>
              <a:t>+</a:t>
            </a:r>
            <a:r>
              <a:rPr lang="en-US" sz="2000" i="1" dirty="0" err="1" smtClean="0">
                <a:solidFill>
                  <a:prstClr val="black"/>
                </a:solidFill>
                <a:latin typeface="Symbol" pitchFamily="18" charset="2"/>
              </a:rPr>
              <a:t>w</a:t>
            </a:r>
            <a:r>
              <a:rPr lang="en-US" sz="2000" i="1" baseline="-25000" dirty="0" err="1">
                <a:solidFill>
                  <a:prstClr val="black"/>
                </a:solidFill>
              </a:rPr>
              <a:t>b</a:t>
            </a:r>
            <a:r>
              <a:rPr lang="en-US" sz="2000" i="1" dirty="0" smtClean="0">
                <a:solidFill>
                  <a:prstClr val="black"/>
                </a:solidFill>
              </a:rPr>
              <a:t>) </a:t>
            </a:r>
            <a:r>
              <a:rPr lang="en-US" sz="2000" dirty="0" smtClean="0">
                <a:solidFill>
                  <a:prstClr val="black"/>
                </a:solidFill>
              </a:rPr>
              <a:t>sidebands of the </a:t>
            </a:r>
            <a:r>
              <a:rPr lang="en-US" sz="2000" i="1" dirty="0" err="1" smtClean="0">
                <a:solidFill>
                  <a:prstClr val="black"/>
                </a:solidFill>
                <a:latin typeface="Symbol" pitchFamily="18" charset="2"/>
              </a:rPr>
              <a:t>w</a:t>
            </a:r>
            <a:r>
              <a:rPr lang="en-US" sz="2000" i="1" baseline="-25000" dirty="0" err="1" smtClean="0">
                <a:solidFill>
                  <a:prstClr val="black"/>
                </a:solidFill>
              </a:rPr>
              <a:t>RF</a:t>
            </a:r>
            <a:endParaRPr lang="en-US" sz="2000" i="1" baseline="-25000" dirty="0" smtClean="0">
              <a:solidFill>
                <a:prstClr val="black"/>
              </a:solidFill>
            </a:endParaRPr>
          </a:p>
          <a:p>
            <a:pPr>
              <a:buClr>
                <a:srgbClr val="727CA3"/>
              </a:buClr>
            </a:pPr>
            <a:r>
              <a:rPr lang="en-US" sz="2000" dirty="0" smtClean="0">
                <a:solidFill>
                  <a:prstClr val="black"/>
                </a:solidFill>
              </a:rPr>
              <a:t>For example, with </a:t>
            </a:r>
            <a:r>
              <a:rPr lang="en-US" sz="2000" i="1" dirty="0" err="1" smtClean="0">
                <a:solidFill>
                  <a:prstClr val="black"/>
                </a:solidFill>
              </a:rPr>
              <a:t>Q</a:t>
            </a:r>
            <a:r>
              <a:rPr lang="en-US" sz="2000" i="1" baseline="-25000" dirty="0" err="1" smtClean="0">
                <a:solidFill>
                  <a:prstClr val="black"/>
                </a:solidFill>
              </a:rPr>
              <a:t>b</a:t>
            </a:r>
            <a:r>
              <a:rPr lang="en-US" sz="2000" dirty="0" smtClean="0">
                <a:solidFill>
                  <a:prstClr val="black"/>
                </a:solidFill>
              </a:rPr>
              <a:t>=64.3, the damping rate of mode </a:t>
            </a:r>
            <a:r>
              <a:rPr lang="en-US" sz="2000" i="1" dirty="0" smtClean="0">
                <a:solidFill>
                  <a:prstClr val="black"/>
                </a:solidFill>
              </a:rPr>
              <a:t>l</a:t>
            </a:r>
            <a:r>
              <a:rPr lang="en-US" sz="2000" dirty="0" smtClean="0">
                <a:solidFill>
                  <a:prstClr val="black"/>
                </a:solidFill>
              </a:rPr>
              <a:t>=-64 is computed from the difference between the real part of the impedance at </a:t>
            </a:r>
            <a:r>
              <a:rPr lang="en-US" sz="2000" dirty="0">
                <a:solidFill>
                  <a:prstClr val="black"/>
                </a:solidFill>
              </a:rPr>
              <a:t>±</a:t>
            </a:r>
            <a:r>
              <a:rPr lang="en-US" sz="2000" dirty="0" smtClean="0">
                <a:solidFill>
                  <a:prstClr val="black"/>
                </a:solidFill>
              </a:rPr>
              <a:t>0.3 </a:t>
            </a:r>
            <a:r>
              <a:rPr lang="en-US" sz="2000" i="1" dirty="0" err="1" smtClean="0">
                <a:solidFill>
                  <a:prstClr val="black"/>
                </a:solidFill>
                <a:latin typeface="Symbol" pitchFamily="18" charset="2"/>
              </a:rPr>
              <a:t>w</a:t>
            </a:r>
            <a:r>
              <a:rPr lang="en-US" sz="2000" i="1" baseline="-25000" dirty="0" err="1" smtClean="0">
                <a:solidFill>
                  <a:prstClr val="black"/>
                </a:solidFill>
              </a:rPr>
              <a:t>rev</a:t>
            </a:r>
            <a:endParaRPr lang="en-US" sz="2000" i="1" baseline="-25000" dirty="0" smtClean="0">
              <a:solidFill>
                <a:prstClr val="black"/>
              </a:solidFill>
            </a:endParaRPr>
          </a:p>
          <a:p>
            <a:pPr>
              <a:buClr>
                <a:srgbClr val="727CA3"/>
              </a:buClr>
            </a:pPr>
            <a:r>
              <a:rPr lang="en-US" sz="2000" dirty="0" smtClean="0">
                <a:solidFill>
                  <a:srgbClr val="C00000"/>
                </a:solidFill>
              </a:rPr>
              <a:t>Negative damping rate -&gt; instability</a:t>
            </a:r>
            <a:endParaRPr lang="en-US" sz="2000" dirty="0">
              <a:solidFill>
                <a:srgbClr val="C00000"/>
              </a:solidFill>
            </a:endParaRPr>
          </a:p>
          <a:p>
            <a:pPr>
              <a:buClr>
                <a:srgbClr val="727CA3"/>
              </a:buClr>
            </a:pPr>
            <a:endParaRPr lang="en-US" sz="2000" dirty="0" smtClean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98512"/>
          </a:xfrm>
        </p:spPr>
        <p:txBody>
          <a:bodyPr>
            <a:normAutofit/>
          </a:bodyPr>
          <a:lstStyle/>
          <a:p>
            <a:r>
              <a:rPr lang="en-US" dirty="0" smtClean="0"/>
              <a:t>NB resonator, transverse 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HiLumi-LHC/LARP CC External Review</a:t>
            </a:r>
            <a:endParaRPr lang="en-US" dirty="0">
              <a:solidFill>
                <a:srgbClr val="464653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4280658"/>
              </p:ext>
            </p:extLst>
          </p:nvPr>
        </p:nvGraphicFramePr>
        <p:xfrm>
          <a:off x="990600" y="2076450"/>
          <a:ext cx="7226300" cy="278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2" name="Equation" r:id="rId4" imgW="4686120" imgH="1803240" progId="Equation.DSMT4">
                  <p:embed/>
                </p:oleObj>
              </mc:Choice>
              <mc:Fallback>
                <p:oleObj name="Equation" r:id="rId4" imgW="4686120" imgH="1803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076450"/>
                        <a:ext cx="7226300" cy="278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64653"/>
                </a:solidFill>
              </a:rPr>
              <a:t>May 6 th, 2014</a:t>
            </a:r>
            <a:endParaRPr lang="en-US">
              <a:solidFill>
                <a:srgbClr val="464653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DCF8D-11A5-40B7-A96A-A1CB447B4BCD}" type="slidenum">
              <a:rPr lang="en-US" smtClean="0">
                <a:solidFill>
                  <a:srgbClr val="464653"/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95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771" y="116632"/>
            <a:ext cx="8229600" cy="647358"/>
          </a:xfrm>
        </p:spPr>
        <p:txBody>
          <a:bodyPr>
            <a:normAutofit/>
          </a:bodyPr>
          <a:lstStyle/>
          <a:p>
            <a:r>
              <a:rPr lang="en-US" dirty="0"/>
              <a:t>C</a:t>
            </a:r>
            <a:r>
              <a:rPr lang="en-US" dirty="0" smtClean="0"/>
              <a:t>avity idling and detuned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771" y="914400"/>
            <a:ext cx="8229600" cy="1371600"/>
          </a:xfrm>
        </p:spPr>
        <p:txBody>
          <a:bodyPr/>
          <a:lstStyle/>
          <a:p>
            <a:r>
              <a:rPr lang="en-US" sz="2000" dirty="0" smtClean="0"/>
              <a:t>With a positive non-integer tune (</a:t>
            </a:r>
            <a:r>
              <a:rPr lang="en-US" sz="2000" i="1" dirty="0" err="1" smtClean="0"/>
              <a:t>Q</a:t>
            </a:r>
            <a:r>
              <a:rPr lang="en-US" sz="2000" i="1" baseline="-25000" dirty="0" err="1" smtClean="0"/>
              <a:t>h</a:t>
            </a:r>
            <a:r>
              <a:rPr lang="en-US" sz="2000" dirty="0" smtClean="0"/>
              <a:t>=64.3, </a:t>
            </a:r>
            <a:r>
              <a:rPr lang="en-US" sz="2000" i="1" dirty="0" err="1" smtClean="0">
                <a:latin typeface="Symbol" panose="05050102010706020507" pitchFamily="18" charset="2"/>
              </a:rPr>
              <a:t>w</a:t>
            </a:r>
            <a:r>
              <a:rPr lang="en-US" sz="2000" i="1" baseline="-25000" dirty="0" err="1" smtClean="0"/>
              <a:t>b</a:t>
            </a:r>
            <a:r>
              <a:rPr lang="en-US" sz="2000" i="1" dirty="0" smtClean="0"/>
              <a:t>/</a:t>
            </a:r>
            <a:r>
              <a:rPr lang="en-US" sz="2000" i="1" dirty="0" err="1" smtClean="0">
                <a:latin typeface="Symbol" panose="05050102010706020507" pitchFamily="18" charset="2"/>
              </a:rPr>
              <a:t>w</a:t>
            </a:r>
            <a:r>
              <a:rPr lang="en-US" sz="2000" i="1" baseline="-25000" dirty="0" err="1"/>
              <a:t>r</a:t>
            </a:r>
            <a:r>
              <a:rPr lang="en-US" sz="2000" i="1" baseline="-25000" dirty="0" err="1" smtClean="0"/>
              <a:t>ev</a:t>
            </a:r>
            <a:r>
              <a:rPr lang="en-US" sz="2000" dirty="0" smtClean="0"/>
              <a:t> above an integer), the cavity should be tuned above the RF frequency to make the mode </a:t>
            </a:r>
            <a:r>
              <a:rPr lang="en-US" sz="2000" i="1" dirty="0" smtClean="0"/>
              <a:t>l</a:t>
            </a:r>
            <a:r>
              <a:rPr lang="en-US" sz="2000" dirty="0" smtClean="0"/>
              <a:t>=-64 stabilizing </a:t>
            </a:r>
            <a:endParaRPr lang="en-US" sz="2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64653"/>
                </a:solidFill>
              </a:rPr>
              <a:t>May 6 th, 2014</a:t>
            </a:r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64653"/>
                </a:solidFill>
              </a:rPr>
              <a:t>HiLumi-LHC/LARP CC External Review</a:t>
            </a:r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DCF8D-11A5-40B7-A96A-A1CB447B4BCD}" type="slidenum">
              <a:rPr lang="en-US" smtClean="0">
                <a:solidFill>
                  <a:srgbClr val="464653"/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464653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514599"/>
            <a:ext cx="4571429" cy="28063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571" y="2514600"/>
            <a:ext cx="4571429" cy="280634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95600" y="4495800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+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76400" y="4572000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-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81600" y="4726632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+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96200" y="4648199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-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4762211"/>
              </p:ext>
            </p:extLst>
          </p:nvPr>
        </p:nvGraphicFramePr>
        <p:xfrm>
          <a:off x="1066800" y="1828800"/>
          <a:ext cx="7226300" cy="97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5" name="Equation" r:id="rId5" imgW="4686120" imgH="634680" progId="Equation.DSMT4">
                  <p:embed/>
                </p:oleObj>
              </mc:Choice>
              <mc:Fallback>
                <p:oleObj name="Equation" r:id="rId5" imgW="4686120" imgH="634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828800"/>
                        <a:ext cx="7226300" cy="979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24"/>
          <p:cNvSpPr txBox="1">
            <a:spLocks noChangeArrowheads="1"/>
          </p:cNvSpPr>
          <p:nvPr/>
        </p:nvSpPr>
        <p:spPr bwMode="auto">
          <a:xfrm>
            <a:off x="240631" y="5589240"/>
            <a:ext cx="8663880" cy="116955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solidFill>
                  <a:srgbClr val="002060"/>
                </a:solidFill>
                <a:latin typeface="Comic Sans MS" pitchFamily="66" charset="0"/>
              </a:rPr>
              <a:t>Real part of the cavity impedance with 1.5 kHz detuning (log scale)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rgbClr val="002060"/>
                </a:solidFill>
                <a:latin typeface="Comic Sans MS" pitchFamily="66" charset="0"/>
              </a:rPr>
              <a:t>Left: mode l=-64. The damping rate is computed from the difference in Real[Z] evaluated at +0.3 </a:t>
            </a:r>
            <a:r>
              <a:rPr lang="en-US" sz="1400" dirty="0" err="1" smtClean="0">
                <a:solidFill>
                  <a:srgbClr val="002060"/>
                </a:solidFill>
                <a:latin typeface="Comic Sans MS" pitchFamily="66" charset="0"/>
              </a:rPr>
              <a:t>Frev</a:t>
            </a:r>
            <a:r>
              <a:rPr lang="en-US" sz="1400" dirty="0" smtClean="0">
                <a:solidFill>
                  <a:srgbClr val="002060"/>
                </a:solidFill>
                <a:latin typeface="Comic Sans MS" pitchFamily="66" charset="0"/>
              </a:rPr>
              <a:t> and -0.3 </a:t>
            </a:r>
            <a:r>
              <a:rPr lang="en-US" sz="1400" dirty="0" err="1" smtClean="0">
                <a:solidFill>
                  <a:srgbClr val="002060"/>
                </a:solidFill>
                <a:latin typeface="Comic Sans MS" pitchFamily="66" charset="0"/>
              </a:rPr>
              <a:t>Frev</a:t>
            </a:r>
            <a:r>
              <a:rPr lang="en-US" sz="1400" dirty="0" smtClean="0">
                <a:solidFill>
                  <a:srgbClr val="002060"/>
                </a:solidFill>
                <a:latin typeface="Comic Sans MS" pitchFamily="66" charset="0"/>
              </a:rPr>
              <a:t>. STABLE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rgbClr val="002060"/>
                </a:solidFill>
                <a:latin typeface="Comic Sans MS" pitchFamily="66" charset="0"/>
              </a:rPr>
              <a:t>Right: mode l=-65.</a:t>
            </a:r>
            <a:r>
              <a:rPr lang="en-US" sz="1400" dirty="0">
                <a:solidFill>
                  <a:srgbClr val="002060"/>
                </a:solidFill>
                <a:latin typeface="Comic Sans MS" pitchFamily="66" charset="0"/>
              </a:rPr>
              <a:t> The damping rate is computed from the difference in Real[Z] evaluated at -</a:t>
            </a:r>
            <a:r>
              <a:rPr lang="en-US" sz="1400" dirty="0" smtClean="0">
                <a:solidFill>
                  <a:srgbClr val="002060"/>
                </a:solidFill>
                <a:latin typeface="Comic Sans MS" pitchFamily="66" charset="0"/>
              </a:rPr>
              <a:t>0.7 </a:t>
            </a:r>
            <a:r>
              <a:rPr lang="en-US" sz="1400" dirty="0" err="1">
                <a:solidFill>
                  <a:srgbClr val="002060"/>
                </a:solidFill>
                <a:latin typeface="Comic Sans MS" pitchFamily="66" charset="0"/>
              </a:rPr>
              <a:t>Frev</a:t>
            </a:r>
            <a:r>
              <a:rPr lang="en-US" sz="1400" dirty="0">
                <a:solidFill>
                  <a:srgbClr val="002060"/>
                </a:solidFill>
                <a:latin typeface="Comic Sans MS" pitchFamily="66" charset="0"/>
              </a:rPr>
              <a:t> and </a:t>
            </a:r>
            <a:r>
              <a:rPr lang="en-US" sz="1400" dirty="0" smtClean="0">
                <a:solidFill>
                  <a:srgbClr val="002060"/>
                </a:solidFill>
                <a:latin typeface="Comic Sans MS" pitchFamily="66" charset="0"/>
              </a:rPr>
              <a:t>+0.7 </a:t>
            </a:r>
            <a:r>
              <a:rPr lang="en-US" sz="1400" dirty="0" err="1">
                <a:solidFill>
                  <a:srgbClr val="002060"/>
                </a:solidFill>
                <a:latin typeface="Comic Sans MS" pitchFamily="66" charset="0"/>
              </a:rPr>
              <a:t>Frev</a:t>
            </a:r>
            <a:r>
              <a:rPr lang="en-US" sz="1400" dirty="0">
                <a:solidFill>
                  <a:srgbClr val="002060"/>
                </a:solidFill>
                <a:latin typeface="Comic Sans MS" pitchFamily="66" charset="0"/>
              </a:rPr>
              <a:t>. </a:t>
            </a:r>
            <a:r>
              <a:rPr lang="en-US" sz="1400" dirty="0" smtClean="0">
                <a:solidFill>
                  <a:srgbClr val="002060"/>
                </a:solidFill>
                <a:latin typeface="Comic Sans MS" pitchFamily="66" charset="0"/>
              </a:rPr>
              <a:t>UNSTABLE but very low growth rate</a:t>
            </a:r>
            <a:endParaRPr lang="en-US" sz="1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96480" y="2994229"/>
            <a:ext cx="1343638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L=-64 stable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39504" y="2994246"/>
            <a:ext cx="1574470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L=-65 unstable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40422" y="5182448"/>
            <a:ext cx="10560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</a:t>
            </a:r>
            <a:r>
              <a:rPr lang="en-US" sz="1200" dirty="0" smtClean="0"/>
              <a:t>ffset from </a:t>
            </a:r>
            <a:r>
              <a:rPr lang="en-US" sz="1200" i="1" dirty="0" err="1" smtClean="0"/>
              <a:t>f</a:t>
            </a:r>
            <a:r>
              <a:rPr lang="en-US" sz="1200" i="1" baseline="-25000" dirty="0" err="1" smtClean="0"/>
              <a:t>RF</a:t>
            </a:r>
            <a:endParaRPr lang="en-US" sz="1200" i="1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6094040" y="5188297"/>
            <a:ext cx="10560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</a:t>
            </a:r>
            <a:r>
              <a:rPr lang="en-US" sz="1200" dirty="0" smtClean="0"/>
              <a:t>ffset from </a:t>
            </a:r>
            <a:r>
              <a:rPr lang="en-US" sz="1200" i="1" dirty="0" err="1" smtClean="0"/>
              <a:t>f</a:t>
            </a:r>
            <a:r>
              <a:rPr lang="en-US" sz="1200" i="1" baseline="-25000" dirty="0" err="1" smtClean="0"/>
              <a:t>RF</a:t>
            </a:r>
            <a:endParaRPr lang="en-US" sz="1200" i="1" baseline="-25000" dirty="0"/>
          </a:p>
        </p:txBody>
      </p:sp>
    </p:spTree>
    <p:extLst>
      <p:ext uri="{BB962C8B-B14F-4D97-AF65-F5344CB8AC3E}">
        <p14:creationId xmlns:p14="http://schemas.microsoft.com/office/powerpoint/2010/main" val="311704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933" y="4499649"/>
            <a:ext cx="8229600" cy="14478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If we can keep the cavity properly detuned, the impedance at the fundamental is not a serious problem for stability.  The damping time of the ADT is in the order of 1 </a:t>
            </a:r>
            <a:r>
              <a:rPr lang="en-US" sz="2000" dirty="0" err="1" smtClean="0"/>
              <a:t>ms</a:t>
            </a:r>
            <a:r>
              <a:rPr lang="en-US" sz="2000" dirty="0" smtClean="0"/>
              <a:t> at 7 </a:t>
            </a:r>
            <a:r>
              <a:rPr lang="en-US" sz="2000" dirty="0" err="1" smtClean="0"/>
              <a:t>TeV</a:t>
            </a:r>
            <a:r>
              <a:rPr lang="en-US" sz="2000" dirty="0" smtClean="0"/>
              <a:t> (damping rate 1000 s</a:t>
            </a:r>
            <a:r>
              <a:rPr lang="en-US" sz="2000" baseline="30000" dirty="0" smtClean="0"/>
              <a:t>-1</a:t>
            </a:r>
            <a:r>
              <a:rPr lang="en-US" sz="2000" dirty="0" smtClean="0"/>
              <a:t>).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64653"/>
                </a:solidFill>
              </a:rPr>
              <a:t>May 6 th, 2014</a:t>
            </a:r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64653"/>
                </a:solidFill>
              </a:rPr>
              <a:t>HiLumi-LHC/LARP CC External Review</a:t>
            </a:r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06C87-03B3-43A4-8BFC-F6CFD9425D04}" type="slidenum">
              <a:rPr lang="en-US" smtClean="0">
                <a:solidFill>
                  <a:srgbClr val="464653"/>
                </a:solidFill>
              </a:rPr>
              <a:pPr>
                <a:defRPr/>
              </a:pPr>
              <a:t>13</a:t>
            </a:fld>
            <a:endParaRPr lang="en-US" dirty="0">
              <a:solidFill>
                <a:srgbClr val="464653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85800"/>
            <a:ext cx="4228572" cy="2577778"/>
          </a:xfrm>
          <a:prstGeom prst="rect">
            <a:avLst/>
          </a:prstGeom>
        </p:spPr>
      </p:pic>
      <p:sp>
        <p:nvSpPr>
          <p:cNvPr id="9" name="TextBox 24"/>
          <p:cNvSpPr txBox="1">
            <a:spLocks noChangeArrowheads="1"/>
          </p:cNvSpPr>
          <p:nvPr/>
        </p:nvSpPr>
        <p:spPr bwMode="auto">
          <a:xfrm>
            <a:off x="209286" y="3545541"/>
            <a:ext cx="4572000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solidFill>
                  <a:srgbClr val="002060"/>
                </a:solidFill>
                <a:latin typeface="Comic Sans MS" pitchFamily="66" charset="0"/>
              </a:rPr>
              <a:t>Growth rate (per cavity) with cavity parked idling at 1.5 kHz detuning. Assuming beta function at location of crabbing equal to average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1594904"/>
              </p:ext>
            </p:extLst>
          </p:nvPr>
        </p:nvGraphicFramePr>
        <p:xfrm>
          <a:off x="6011863" y="188913"/>
          <a:ext cx="2952750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0" name="Worksheet" r:id="rId4" imgW="2952823" imgH="3505200" progId="Excel.Sheet.12">
                  <p:embed/>
                </p:oleObj>
              </mc:Choice>
              <mc:Fallback>
                <p:oleObj name="Worksheet" r:id="rId4" imgW="2952823" imgH="35052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11863" y="188913"/>
                        <a:ext cx="2952750" cy="350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1"/>
          <p:cNvSpPr/>
          <p:nvPr/>
        </p:nvSpPr>
        <p:spPr>
          <a:xfrm>
            <a:off x="1981200" y="2895600"/>
            <a:ext cx="11430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752600" y="838200"/>
            <a:ext cx="11430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4788" y="2611379"/>
            <a:ext cx="1398140" cy="646331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L=-64 large </a:t>
            </a:r>
          </a:p>
          <a:p>
            <a:r>
              <a:rPr lang="en-US" dirty="0"/>
              <a:t>damping rate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7021" y="426294"/>
            <a:ext cx="2436886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L=-65 small growth rate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236296" y="1104900"/>
            <a:ext cx="504056" cy="9559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extBox 24"/>
          <p:cNvSpPr txBox="1">
            <a:spLocks noChangeArrowheads="1"/>
          </p:cNvSpPr>
          <p:nvPr/>
        </p:nvSpPr>
        <p:spPr bwMode="auto">
          <a:xfrm>
            <a:off x="4932040" y="3760985"/>
            <a:ext cx="3960440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solidFill>
                  <a:srgbClr val="002060"/>
                </a:solidFill>
                <a:latin typeface="Comic Sans MS" pitchFamily="66" charset="0"/>
              </a:rPr>
              <a:t>For stability, the optimal is a zero or small positive detuning: cavity tuned above  </a:t>
            </a:r>
            <a:r>
              <a:rPr lang="en-US" sz="1400" dirty="0" err="1" smtClean="0">
                <a:solidFill>
                  <a:srgbClr val="002060"/>
                </a:solidFill>
                <a:latin typeface="Comic Sans MS" pitchFamily="66" charset="0"/>
              </a:rPr>
              <a:t>betatron</a:t>
            </a:r>
            <a:r>
              <a:rPr lang="en-US" sz="1400" dirty="0" smtClean="0">
                <a:solidFill>
                  <a:srgbClr val="002060"/>
                </a:solidFill>
                <a:latin typeface="Comic Sans MS" pitchFamily="66" charset="0"/>
              </a:rPr>
              <a:t> line</a:t>
            </a:r>
          </a:p>
        </p:txBody>
      </p:sp>
      <p:cxnSp>
        <p:nvCxnSpPr>
          <p:cNvPr id="17" name="Straight Connector 16"/>
          <p:cNvCxnSpPr>
            <a:stCxn id="15" idx="0"/>
          </p:cNvCxnSpPr>
          <p:nvPr/>
        </p:nvCxnSpPr>
        <p:spPr>
          <a:xfrm flipV="1">
            <a:off x="6912260" y="1582875"/>
            <a:ext cx="324036" cy="2178110"/>
          </a:xfrm>
          <a:prstGeom prst="lin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252862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66328"/>
          </a:xfrm>
        </p:spPr>
        <p:txBody>
          <a:bodyPr/>
          <a:lstStyle/>
          <a:p>
            <a:r>
              <a:rPr lang="en-US" dirty="0" smtClean="0"/>
              <a:t>But…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May 6 th, 2014</a:t>
            </a: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HiLumi-LHC/LARP CC External Review</a:t>
            </a:r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14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67544" y="620688"/>
            <a:ext cx="8229600" cy="5832648"/>
          </a:xfrm>
        </p:spPr>
        <p:txBody>
          <a:bodyPr>
            <a:normAutofit/>
          </a:bodyPr>
          <a:lstStyle/>
          <a:p>
            <a:r>
              <a:rPr lang="en-US" sz="1800" dirty="0" smtClean="0"/>
              <a:t>The </a:t>
            </a:r>
            <a:r>
              <a:rPr lang="en-US" sz="1800" dirty="0"/>
              <a:t>detuning amplitude should be set to keep the beam induced kicks (for an off-centered trajectory) within reasonable </a:t>
            </a:r>
            <a:r>
              <a:rPr lang="en-US" sz="1800" dirty="0" smtClean="0"/>
              <a:t>bounds. The beam will self-induce a crabbing voltage</a:t>
            </a:r>
          </a:p>
          <a:p>
            <a:endParaRPr lang="en-US" sz="1800" dirty="0"/>
          </a:p>
          <a:p>
            <a:endParaRPr lang="en-US" sz="1800" dirty="0" smtClean="0"/>
          </a:p>
          <a:p>
            <a:r>
              <a:rPr lang="en-US" sz="1800" dirty="0" smtClean="0"/>
              <a:t>With a cavity on-tune, the beam induced voltage is in quadrature with beam current.  It produces a crabbing that propagates through the full ring -&gt; losses by collimation of the tails</a:t>
            </a:r>
          </a:p>
          <a:p>
            <a:r>
              <a:rPr lang="en-US" sz="1800" dirty="0" smtClean="0"/>
              <a:t>Off-tune, the beam-induced voltage is smaller but in phase with the bunch -&gt; transverse kick of the bunch core!</a:t>
            </a:r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r>
              <a:rPr lang="en-US" sz="1800" dirty="0" smtClean="0"/>
              <a:t>Finally, how do we guarantee precise tuning without RF drive?</a:t>
            </a:r>
          </a:p>
          <a:p>
            <a:endParaRPr lang="en-US" sz="18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3932661"/>
              </p:ext>
            </p:extLst>
          </p:nvPr>
        </p:nvGraphicFramePr>
        <p:xfrm>
          <a:off x="2843808" y="1412776"/>
          <a:ext cx="2938572" cy="6931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7" name="Equation" r:id="rId3" imgW="2260440" imgH="533160" progId="Equation.DSMT4">
                  <p:embed/>
                </p:oleObj>
              </mc:Choice>
              <mc:Fallback>
                <p:oleObj name="Equation" r:id="rId3" imgW="2260440" imgH="5331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1412776"/>
                        <a:ext cx="2938572" cy="69310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921063"/>
              </p:ext>
            </p:extLst>
          </p:nvPr>
        </p:nvGraphicFramePr>
        <p:xfrm>
          <a:off x="827584" y="3795239"/>
          <a:ext cx="4608512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4114"/>
                <a:gridCol w="1331348"/>
                <a:gridCol w="2253050"/>
              </a:tblGrid>
              <a:tr h="4328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Detuning (Hz)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Induced voltage (V)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Phase (</a:t>
                      </a:r>
                      <a:r>
                        <a:rPr lang="en-US" sz="1200" dirty="0" err="1" smtClean="0"/>
                        <a:t>deg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/>
                </a:tc>
              </a:tr>
              <a:tr h="27346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2.5 MV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-90</a:t>
                      </a:r>
                      <a:endParaRPr lang="en-US" sz="1200" dirty="0"/>
                    </a:p>
                  </a:txBody>
                  <a:tcPr/>
                </a:tc>
              </a:tr>
              <a:tr h="27346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 MV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-22</a:t>
                      </a:r>
                      <a:endParaRPr lang="en-US" sz="1200" dirty="0"/>
                    </a:p>
                  </a:txBody>
                  <a:tcPr/>
                </a:tc>
              </a:tr>
              <a:tr h="27346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0.5 MV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-11</a:t>
                      </a:r>
                      <a:endParaRPr lang="en-US" sz="1200" dirty="0"/>
                    </a:p>
                  </a:txBody>
                  <a:tcPr/>
                </a:tc>
              </a:tr>
              <a:tr h="27346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4000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0.25 MV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-6</a:t>
                      </a:r>
                      <a:endParaRPr lang="en-US" sz="1200" dirty="0"/>
                    </a:p>
                  </a:txBody>
                  <a:tcPr/>
                </a:tc>
              </a:tr>
              <a:tr h="27346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8000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0.125 MV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-3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977408" y="3814512"/>
            <a:ext cx="3096344" cy="147732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Comic Sans MS" pitchFamily="66" charset="0"/>
              </a:rPr>
              <a:t>V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oltage in phase with bunch will kick the core of the bunch. Closed Orbit distortion of bunch core. Can be problematic.</a:t>
            </a:r>
            <a:endParaRPr lang="en-US" b="1" dirty="0">
              <a:solidFill>
                <a:srgbClr val="C00000"/>
              </a:solidFill>
              <a:latin typeface="Symbol" pitchFamily="18" charset="2"/>
            </a:endParaRPr>
          </a:p>
        </p:txBody>
      </p:sp>
      <p:cxnSp>
        <p:nvCxnSpPr>
          <p:cNvPr id="11" name="Straight Arrow Connector 10"/>
          <p:cNvCxnSpPr>
            <a:stCxn id="9" idx="1"/>
            <a:endCxn id="14" idx="3"/>
          </p:cNvCxnSpPr>
          <p:nvPr/>
        </p:nvCxnSpPr>
        <p:spPr>
          <a:xfrm flipH="1">
            <a:off x="3563888" y="4553176"/>
            <a:ext cx="2413520" cy="53200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835696" y="4553176"/>
            <a:ext cx="1728192" cy="106401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01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Impedance issues, fundamental </a:t>
            </a:r>
            <a:r>
              <a:rPr lang="en-US" dirty="0" smtClean="0">
                <a:solidFill>
                  <a:srgbClr val="0070C0"/>
                </a:solidFill>
              </a:rPr>
              <a:t>mode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Case 2: RF feedback 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DDE9EC"/>
                </a:solidFill>
              </a:rPr>
              <a:t>May 6 th, 2014</a:t>
            </a:r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DE9EC"/>
                </a:solidFill>
              </a:rPr>
              <a:t>HiLumi-LHC/LARP CC External Review</a:t>
            </a:r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DDE9EC"/>
                </a:solidFill>
              </a:rPr>
              <a:pPr/>
              <a:t>15</a:t>
            </a:fld>
            <a:endParaRPr lang="en-US" dirty="0">
              <a:solidFill>
                <a:srgbClr val="DDE9E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30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May 6 th, 2014</a:t>
            </a: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HiLumi-LHC/LARP CC External Review</a:t>
            </a:r>
            <a:endParaRPr lang="en-US">
              <a:solidFill>
                <a:srgbClr val="464653"/>
              </a:solidFill>
            </a:endParaRPr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4C1-FBC9-4CB8-B19C-392A0EA11E72}" type="slidenum">
              <a:rPr lang="en-US">
                <a:solidFill>
                  <a:srgbClr val="464653"/>
                </a:solidFill>
              </a:rPr>
              <a:pPr/>
              <a:t>16</a:t>
            </a:fld>
            <a:endParaRPr lang="en-US">
              <a:solidFill>
                <a:srgbClr val="464653"/>
              </a:solidFill>
            </a:endParaRPr>
          </a:p>
        </p:txBody>
      </p:sp>
      <p:pic>
        <p:nvPicPr>
          <p:cNvPr id="9221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056" y="548680"/>
            <a:ext cx="3960739" cy="3581400"/>
          </a:xfrm>
        </p:spPr>
      </p:pic>
      <p:sp>
        <p:nvSpPr>
          <p:cNvPr id="7" name="TextBox 6"/>
          <p:cNvSpPr txBox="1"/>
          <p:nvPr/>
        </p:nvSpPr>
        <p:spPr>
          <a:xfrm>
            <a:off x="5724128" y="4343400"/>
            <a:ext cx="2667000" cy="33855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Comic Sans MS" pitchFamily="66" charset="0"/>
              </a:rPr>
              <a:t>RF or Direct Feedback</a:t>
            </a:r>
            <a:endParaRPr lang="en-US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8229600" cy="683096"/>
          </a:xfrm>
        </p:spPr>
        <p:txBody>
          <a:bodyPr/>
          <a:lstStyle/>
          <a:p>
            <a:r>
              <a:rPr lang="en-US" dirty="0" smtClean="0"/>
              <a:t>RF feedback</a:t>
            </a: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3262" y="908720"/>
            <a:ext cx="5086672" cy="4752528"/>
          </a:xfrm>
        </p:spPr>
        <p:txBody>
          <a:bodyPr>
            <a:normAutofit/>
          </a:bodyPr>
          <a:lstStyle/>
          <a:p>
            <a:r>
              <a:rPr lang="en-US" sz="2400" dirty="0"/>
              <a:t>In physics, with the crabbing on, we must have an active RF feedback for precise control of the cavity field</a:t>
            </a:r>
          </a:p>
          <a:p>
            <a:r>
              <a:rPr lang="en-US" sz="2400" dirty="0" smtClean="0"/>
              <a:t>Widely used regulation system</a:t>
            </a:r>
          </a:p>
          <a:p>
            <a:r>
              <a:rPr lang="en-US" sz="2400" dirty="0" smtClean="0"/>
              <a:t>Principle: Measure the voltage in the cavity, compare it to the desired voltage and use the error to regulate the drive of the power amplifier</a:t>
            </a:r>
          </a:p>
          <a:p>
            <a:r>
              <a:rPr lang="en-US" sz="2400" dirty="0" smtClean="0"/>
              <a:t>Very efficient to compensate for unknown perturbations: Tune fluctuations, mechanical vibrations, beam loading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72443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5715001" cy="5265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RF ON, Feedback ON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27" y="2895600"/>
            <a:ext cx="3778955" cy="226737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64653"/>
                </a:solidFill>
              </a:rPr>
              <a:t>May 6 th, 2014</a:t>
            </a:r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64653"/>
                </a:solidFill>
              </a:rPr>
              <a:t>HiLumi-LHC/LARP CC External Review</a:t>
            </a:r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4294967295"/>
          </p:nvPr>
        </p:nvSpPr>
        <p:spPr>
          <a:xfrm>
            <a:off x="0" y="764704"/>
            <a:ext cx="8991600" cy="2130896"/>
          </a:xfrm>
        </p:spPr>
        <p:txBody>
          <a:bodyPr>
            <a:noAutofit/>
          </a:bodyPr>
          <a:lstStyle/>
          <a:p>
            <a:r>
              <a:rPr lang="en-US" sz="2000" dirty="0" smtClean="0"/>
              <a:t>The RF feedback reduces the peak cavity impedance and transforms the high Q resonator into an </a:t>
            </a:r>
            <a:r>
              <a:rPr lang="en-US" sz="2000" dirty="0">
                <a:solidFill>
                  <a:srgbClr val="C00000"/>
                </a:solidFill>
              </a:rPr>
              <a:t>effective impedance </a:t>
            </a:r>
            <a:r>
              <a:rPr lang="en-US" sz="2000" dirty="0" smtClean="0">
                <a:solidFill>
                  <a:srgbClr val="C00000"/>
                </a:solidFill>
              </a:rPr>
              <a:t>that covers </a:t>
            </a:r>
            <a:r>
              <a:rPr lang="en-US" sz="2000" dirty="0">
                <a:solidFill>
                  <a:srgbClr val="C00000"/>
                </a:solidFill>
              </a:rPr>
              <a:t>several revolution frequency </a:t>
            </a:r>
            <a:r>
              <a:rPr lang="en-US" sz="2000" dirty="0" smtClean="0">
                <a:solidFill>
                  <a:srgbClr val="C00000"/>
                </a:solidFill>
              </a:rPr>
              <a:t>lines</a:t>
            </a:r>
          </a:p>
          <a:p>
            <a:r>
              <a:rPr lang="en-US" sz="2000" dirty="0" smtClean="0"/>
              <a:t>The actual cavity tune has no big importance for stability anymore</a:t>
            </a:r>
            <a:endParaRPr lang="en-US" sz="2000" dirty="0"/>
          </a:p>
          <a:p>
            <a:r>
              <a:rPr lang="en-US" sz="2000" dirty="0" smtClean="0"/>
              <a:t>The growth rates and damping rates are much reduced, and we have no more dominant mode </a:t>
            </a:r>
            <a:endParaRPr lang="en-US" sz="2000" baseline="-25000" dirty="0"/>
          </a:p>
        </p:txBody>
      </p:sp>
      <p:sp>
        <p:nvSpPr>
          <p:cNvPr id="11" name="TextBox 24"/>
          <p:cNvSpPr txBox="1">
            <a:spLocks noChangeArrowheads="1"/>
          </p:cNvSpPr>
          <p:nvPr/>
        </p:nvSpPr>
        <p:spPr bwMode="auto">
          <a:xfrm>
            <a:off x="381000" y="5618022"/>
            <a:ext cx="3352800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solidFill>
                  <a:srgbClr val="002060"/>
                </a:solidFill>
                <a:latin typeface="Comic Sans MS" pitchFamily="66" charset="0"/>
              </a:rPr>
              <a:t>Comparison of the modulus  of the cavity impedance without and  with RF feedback.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06C87-03B3-43A4-8BFC-F6CFD9425D04}" type="slidenum">
              <a:rPr lang="en-US" smtClean="0">
                <a:solidFill>
                  <a:srgbClr val="464653"/>
                </a:solidFill>
              </a:rPr>
              <a:pPr>
                <a:defRPr/>
              </a:pPr>
              <a:t>17</a:t>
            </a:fld>
            <a:endParaRPr lang="en-US" dirty="0">
              <a:solidFill>
                <a:srgbClr val="464653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895600"/>
            <a:ext cx="4114800" cy="2366010"/>
          </a:xfrm>
          <a:prstGeom prst="rect">
            <a:avLst/>
          </a:prstGeom>
        </p:spPr>
      </p:pic>
      <p:sp>
        <p:nvSpPr>
          <p:cNvPr id="13" name="TextBox 24"/>
          <p:cNvSpPr txBox="1">
            <a:spLocks noChangeArrowheads="1"/>
          </p:cNvSpPr>
          <p:nvPr/>
        </p:nvSpPr>
        <p:spPr bwMode="auto">
          <a:xfrm>
            <a:off x="4424082" y="5627405"/>
            <a:ext cx="4110318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solidFill>
                  <a:srgbClr val="002060"/>
                </a:solidFill>
                <a:latin typeface="Comic Sans MS" pitchFamily="66" charset="0"/>
              </a:rPr>
              <a:t>Real part of the effective impedance with RF feedback. </a:t>
            </a:r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Reduced from 2.5 G</a:t>
            </a:r>
            <a:r>
              <a:rPr lang="en-US" sz="1400" dirty="0" smtClean="0">
                <a:solidFill>
                  <a:srgbClr val="FF0000"/>
                </a:solidFill>
                <a:latin typeface="Symbol" panose="05050102010706020507" pitchFamily="18" charset="2"/>
              </a:rPr>
              <a:t>W</a:t>
            </a:r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/m to 6 M</a:t>
            </a:r>
            <a:r>
              <a:rPr lang="en-US" sz="1400" dirty="0" smtClean="0">
                <a:solidFill>
                  <a:srgbClr val="FF0000"/>
                </a:solidFill>
                <a:latin typeface="Symbol" panose="05050102010706020507" pitchFamily="18" charset="2"/>
              </a:rPr>
              <a:t>W</a:t>
            </a:r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/m</a:t>
            </a:r>
          </a:p>
        </p:txBody>
      </p:sp>
    </p:spTree>
    <p:extLst>
      <p:ext uri="{BB962C8B-B14F-4D97-AF65-F5344CB8AC3E}">
        <p14:creationId xmlns:p14="http://schemas.microsoft.com/office/powerpoint/2010/main" val="154060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90" y="1371600"/>
            <a:ext cx="3737797" cy="226737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64653"/>
                </a:solidFill>
              </a:rPr>
              <a:t>May 6 th, 2014</a:t>
            </a:r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64653"/>
                </a:solidFill>
              </a:rPr>
              <a:t>HiLumi-LHC/LARP CC External Review</a:t>
            </a:r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06C87-03B3-43A4-8BFC-F6CFD9425D04}" type="slidenum">
              <a:rPr lang="en-US" smtClean="0">
                <a:solidFill>
                  <a:srgbClr val="464653"/>
                </a:solidFill>
              </a:rPr>
              <a:pPr>
                <a:defRPr/>
              </a:pPr>
              <a:t>18</a:t>
            </a:fld>
            <a:endParaRPr lang="en-US" dirty="0">
              <a:solidFill>
                <a:srgbClr val="464653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753" y="1143000"/>
            <a:ext cx="3900402" cy="2366010"/>
          </a:xfrm>
          <a:prstGeom prst="rect">
            <a:avLst/>
          </a:prstGeom>
        </p:spPr>
      </p:pic>
      <p:sp>
        <p:nvSpPr>
          <p:cNvPr id="12" name="TextBox 24"/>
          <p:cNvSpPr txBox="1">
            <a:spLocks noChangeArrowheads="1"/>
          </p:cNvSpPr>
          <p:nvPr/>
        </p:nvSpPr>
        <p:spPr bwMode="auto">
          <a:xfrm>
            <a:off x="431061" y="3810000"/>
            <a:ext cx="8077200" cy="108337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solidFill>
                  <a:srgbClr val="002060"/>
                </a:solidFill>
                <a:latin typeface="Comic Sans MS" pitchFamily="66" charset="0"/>
              </a:rPr>
              <a:t>Growth rate (per cavity) in physics, with RF feedback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rgbClr val="002060"/>
                </a:solidFill>
                <a:latin typeface="Comic Sans MS" pitchFamily="66" charset="0"/>
              </a:rPr>
              <a:t>Left: cavity on tune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rgbClr val="002060"/>
                </a:solidFill>
                <a:latin typeface="Comic Sans MS" pitchFamily="66" charset="0"/>
              </a:rPr>
              <a:t>Right: cavity detuned by -100 Hz</a:t>
            </a:r>
          </a:p>
          <a:p>
            <a:pPr eaLnBrk="1" hangingPunct="1">
              <a:defRPr/>
            </a:pPr>
            <a:r>
              <a:rPr lang="en-US" sz="1400" dirty="0" smtClean="0">
                <a:solidFill>
                  <a:srgbClr val="002060"/>
                </a:solidFill>
                <a:latin typeface="Comic Sans MS" pitchFamily="66" charset="0"/>
              </a:rPr>
              <a:t>Assuming </a:t>
            </a:r>
            <a:r>
              <a:rPr lang="en-US" sz="1400" dirty="0">
                <a:solidFill>
                  <a:srgbClr val="002060"/>
                </a:solidFill>
                <a:latin typeface="Comic Sans MS" pitchFamily="66" charset="0"/>
              </a:rPr>
              <a:t>beta function at location of crabbing equal to average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1072" y="304800"/>
            <a:ext cx="8229600" cy="990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36044" y="5157192"/>
            <a:ext cx="7667233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With RF feedback ON the growth rates are 3 orders of magnitude smaller than with a cavity idling and detuned at + 1.5 kHz. </a:t>
            </a:r>
            <a:endParaRPr lang="en-US" dirty="0">
              <a:solidFill>
                <a:srgbClr val="0070C0"/>
              </a:solidFill>
              <a:latin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9934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Operational scenario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DDE9EC"/>
                </a:solidFill>
              </a:rPr>
              <a:t>May 6 th, 2014</a:t>
            </a:r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DE9EC"/>
                </a:solidFill>
              </a:rPr>
              <a:t>HiLumi-LHC/LARP CC External Review</a:t>
            </a:r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DDE9EC"/>
                </a:solidFill>
              </a:rPr>
              <a:pPr/>
              <a:t>19</a:t>
            </a:fld>
            <a:endParaRPr lang="en-US" dirty="0">
              <a:solidFill>
                <a:srgbClr val="DDE9E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13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The ACS and CC systems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May 6 th,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HiLumi-LHC/LARP CC External Review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2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00132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7544" y="12225"/>
            <a:ext cx="8229600" cy="990600"/>
          </a:xfrm>
        </p:spPr>
        <p:txBody>
          <a:bodyPr/>
          <a:lstStyle/>
          <a:p>
            <a:r>
              <a:rPr lang="en-US" dirty="0" smtClean="0"/>
              <a:t>Operational scenario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33400" y="1219200"/>
            <a:ext cx="8153400" cy="5638800"/>
          </a:xfrm>
        </p:spPr>
        <p:txBody>
          <a:bodyPr>
            <a:noAutofit/>
          </a:bodyPr>
          <a:lstStyle/>
          <a:p>
            <a:r>
              <a:rPr lang="en-US" sz="1800" dirty="0" smtClean="0"/>
              <a:t>The RF is ON, with strong RF feedback and tune controls at all time. Cavities are on-tune at all time.</a:t>
            </a:r>
          </a:p>
          <a:p>
            <a:r>
              <a:rPr lang="en-US" sz="1800" dirty="0" smtClean="0"/>
              <a:t>During filling, ramping or operation with </a:t>
            </a:r>
            <a:r>
              <a:rPr lang="en-US" sz="1800" dirty="0" smtClean="0">
                <a:solidFill>
                  <a:srgbClr val="FF0000"/>
                </a:solidFill>
              </a:rPr>
              <a:t>transparent</a:t>
            </a:r>
            <a:r>
              <a:rPr lang="en-US" sz="1800" i="1" dirty="0" smtClean="0"/>
              <a:t> </a:t>
            </a:r>
            <a:r>
              <a:rPr lang="en-US" sz="1800" dirty="0" smtClean="0"/>
              <a:t>crab cavities, we keep them on-tune with</a:t>
            </a:r>
            <a:r>
              <a:rPr lang="en-US" sz="1800" dirty="0" smtClean="0">
                <a:solidFill>
                  <a:srgbClr val="FF0000"/>
                </a:solidFill>
              </a:rPr>
              <a:t> a small field requested </a:t>
            </a:r>
            <a:r>
              <a:rPr lang="en-US" sz="1800" dirty="0" smtClean="0"/>
              <a:t>for the </a:t>
            </a:r>
            <a:r>
              <a:rPr lang="en-US" sz="1800" dirty="0" smtClean="0">
                <a:solidFill>
                  <a:srgbClr val="FF0000"/>
                </a:solidFill>
              </a:rPr>
              <a:t>active Tuning system</a:t>
            </a:r>
            <a:r>
              <a:rPr lang="en-US" sz="1800" dirty="0" smtClean="0"/>
              <a:t>. As the crabbing kick is provided by three cavities we use </a:t>
            </a:r>
            <a:r>
              <a:rPr lang="en-US" sz="1800" dirty="0" smtClean="0">
                <a:solidFill>
                  <a:srgbClr val="FF0000"/>
                </a:solidFill>
              </a:rPr>
              <a:t>counter-phasing</a:t>
            </a:r>
            <a:r>
              <a:rPr lang="en-US" sz="1800" dirty="0" smtClean="0"/>
              <a:t> to make the total field invisible to the beam. The </a:t>
            </a:r>
            <a:r>
              <a:rPr lang="en-US" sz="1800" dirty="0" smtClean="0">
                <a:solidFill>
                  <a:srgbClr val="FF0000"/>
                </a:solidFill>
              </a:rPr>
              <a:t>RF feedback is used with the cavity tuned</a:t>
            </a:r>
            <a:r>
              <a:rPr lang="en-US" sz="1800" dirty="0" smtClean="0"/>
              <a:t> to provide stability and keep the Beam Induced Voltage zero if the beam is off-centered. We can use the demanded TX power as a measurement of beam loading to guide the beam centering.</a:t>
            </a:r>
          </a:p>
          <a:p>
            <a:r>
              <a:rPr lang="en-US" sz="1800" dirty="0" smtClean="0"/>
              <a:t>ON flat top </a:t>
            </a:r>
            <a:r>
              <a:rPr lang="en-US" sz="1800" dirty="0"/>
              <a:t>w</a:t>
            </a:r>
            <a:r>
              <a:rPr lang="en-US" sz="1800" dirty="0" smtClean="0"/>
              <a:t>e drive counter-phasing to zero.</a:t>
            </a:r>
            <a:r>
              <a:rPr lang="en-US" sz="1800" dirty="0"/>
              <a:t> </a:t>
            </a:r>
            <a:r>
              <a:rPr lang="en-US" sz="1800" dirty="0" smtClean="0"/>
              <a:t>Any luminosity leveling scheme is possible by </a:t>
            </a:r>
            <a:r>
              <a:rPr lang="en-US" sz="1800" dirty="0">
                <a:solidFill>
                  <a:srgbClr val="FF0000"/>
                </a:solidFill>
              </a:rPr>
              <a:t>synchronously </a:t>
            </a:r>
            <a:r>
              <a:rPr lang="en-US" sz="1800" dirty="0" smtClean="0">
                <a:solidFill>
                  <a:srgbClr val="FF0000"/>
                </a:solidFill>
              </a:rPr>
              <a:t>changing </a:t>
            </a:r>
            <a:r>
              <a:rPr lang="en-US" sz="1800" dirty="0">
                <a:solidFill>
                  <a:srgbClr val="FF0000"/>
                </a:solidFill>
              </a:rPr>
              <a:t>the </a:t>
            </a:r>
            <a:r>
              <a:rPr lang="en-US" sz="1800" dirty="0" smtClean="0">
                <a:solidFill>
                  <a:srgbClr val="FF0000"/>
                </a:solidFill>
              </a:rPr>
              <a:t>voltage or phase </a:t>
            </a:r>
            <a:r>
              <a:rPr lang="en-US" sz="1800" dirty="0">
                <a:solidFill>
                  <a:srgbClr val="FF0000"/>
                </a:solidFill>
              </a:rPr>
              <a:t>in </a:t>
            </a:r>
            <a:r>
              <a:rPr lang="en-US" sz="1800" dirty="0" smtClean="0">
                <a:solidFill>
                  <a:srgbClr val="FF0000"/>
                </a:solidFill>
              </a:rPr>
              <a:t>each </a:t>
            </a:r>
            <a:r>
              <a:rPr lang="en-US" sz="1800" dirty="0">
                <a:solidFill>
                  <a:srgbClr val="FF0000"/>
                </a:solidFill>
              </a:rPr>
              <a:t>crab </a:t>
            </a:r>
            <a:r>
              <a:rPr lang="en-US" sz="1800" dirty="0" smtClean="0">
                <a:solidFill>
                  <a:srgbClr val="FF0000"/>
                </a:solidFill>
              </a:rPr>
              <a:t>cavity </a:t>
            </a:r>
            <a:r>
              <a:rPr lang="en-US" sz="1800" dirty="0">
                <a:solidFill>
                  <a:srgbClr val="FF0000"/>
                </a:solidFill>
              </a:rPr>
              <a:t>as desired.</a:t>
            </a:r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May 6 th, 2014</a:t>
            </a:r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>
                <a:solidFill>
                  <a:srgbClr val="464653"/>
                </a:solidFill>
              </a:rPr>
              <a:t>HiLumi-LHC/LARP CC External Review</a:t>
            </a: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06C87-03B3-43A4-8BFC-F6CFD9425D04}" type="slidenum">
              <a:rPr lang="en-US" smtClean="0">
                <a:solidFill>
                  <a:srgbClr val="464653"/>
                </a:solidFill>
              </a:rPr>
              <a:pPr>
                <a:defRPr/>
              </a:pPr>
              <a:t>20</a:t>
            </a:fld>
            <a:endParaRPr lang="en-US" dirty="0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44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Machine Protection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Fast failure of one Crab Cavity</a:t>
            </a:r>
          </a:p>
          <a:p>
            <a:r>
              <a:rPr lang="en-US" dirty="0">
                <a:solidFill>
                  <a:srgbClr val="0070C0"/>
                </a:solidFill>
              </a:rPr>
              <a:t>	Mechanisms</a:t>
            </a:r>
          </a:p>
          <a:p>
            <a:r>
              <a:rPr lang="en-US" dirty="0">
                <a:solidFill>
                  <a:srgbClr val="0070C0"/>
                </a:solidFill>
              </a:rPr>
              <a:t>	Can the LLRF help?</a:t>
            </a:r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DDE9EC"/>
                </a:solidFill>
              </a:rPr>
              <a:t>May 6 th, 2014</a:t>
            </a:r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DE9EC"/>
                </a:solidFill>
              </a:rPr>
              <a:t>HiLumi-LHC/LARP CC External Review</a:t>
            </a:r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DDE9EC"/>
                </a:solidFill>
              </a:rPr>
              <a:pPr/>
              <a:t>21</a:t>
            </a:fld>
            <a:endParaRPr lang="en-US" dirty="0">
              <a:solidFill>
                <a:srgbClr val="DDE9E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46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752128"/>
          </a:xfrm>
        </p:spPr>
        <p:txBody>
          <a:bodyPr/>
          <a:lstStyle/>
          <a:p>
            <a:r>
              <a:rPr lang="en-US" dirty="0" smtClean="0"/>
              <a:t>Mechanism for fast failure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5257800"/>
          </a:xfrm>
        </p:spPr>
        <p:txBody>
          <a:bodyPr/>
          <a:lstStyle/>
          <a:p>
            <a:r>
              <a:rPr lang="en-US" dirty="0" smtClean="0"/>
              <a:t>Case 1:</a:t>
            </a:r>
          </a:p>
          <a:p>
            <a:pPr lvl="1"/>
            <a:r>
              <a:rPr lang="en-US" dirty="0" smtClean="0"/>
              <a:t>The “predictable” case: A problem with power hardware supplying one cavity (such as TX trip, arcing in waveguide, circulator or load,…) resulting in switching off the TX. </a:t>
            </a:r>
            <a:r>
              <a:rPr lang="en-GB" dirty="0"/>
              <a:t>T</a:t>
            </a:r>
            <a:r>
              <a:rPr lang="en-GB" dirty="0" smtClean="0"/>
              <a:t>he </a:t>
            </a:r>
            <a:r>
              <a:rPr lang="en-GB" dirty="0"/>
              <a:t>cavity stored energy will flow out, through the waveguide and circulator, and will be dissipated into the circulator’s load. The cavity field will decay to zero with a time constant </a:t>
            </a:r>
            <a:r>
              <a:rPr lang="en-GB" dirty="0" smtClean="0">
                <a:latin typeface="Symbol" panose="05050102010706020507" pitchFamily="18" charset="2"/>
              </a:rPr>
              <a:t>t</a:t>
            </a:r>
          </a:p>
          <a:p>
            <a:pPr lvl="1"/>
            <a:endParaRPr lang="en-GB" dirty="0" smtClean="0">
              <a:latin typeface="Symbol" panose="05050102010706020507" pitchFamily="18" charset="2"/>
            </a:endParaRPr>
          </a:p>
          <a:p>
            <a:pPr lvl="1"/>
            <a:endParaRPr lang="en-GB" dirty="0"/>
          </a:p>
          <a:p>
            <a:pPr marL="547687" lvl="2" indent="0">
              <a:buNone/>
            </a:pPr>
            <a:r>
              <a:rPr lang="en-GB" sz="2000" dirty="0" smtClean="0"/>
              <a:t>With </a:t>
            </a:r>
            <a:r>
              <a:rPr lang="en-GB" sz="2000" dirty="0"/>
              <a:t>a Q</a:t>
            </a:r>
            <a:r>
              <a:rPr lang="en-GB" sz="2000" baseline="-25000" dirty="0"/>
              <a:t>L</a:t>
            </a:r>
            <a:r>
              <a:rPr lang="en-GB" sz="2000" dirty="0"/>
              <a:t> equal to </a:t>
            </a:r>
            <a:r>
              <a:rPr lang="en-GB" sz="2000" dirty="0" smtClean="0"/>
              <a:t>5 10</a:t>
            </a:r>
            <a:r>
              <a:rPr lang="en-GB" sz="2000" baseline="30000" dirty="0" smtClean="0"/>
              <a:t>5</a:t>
            </a:r>
            <a:r>
              <a:rPr lang="en-GB" sz="2000" dirty="0" smtClean="0"/>
              <a:t>, </a:t>
            </a:r>
            <a:r>
              <a:rPr lang="en-GB" sz="2000" dirty="0"/>
              <a:t>the time constant is </a:t>
            </a:r>
            <a:r>
              <a:rPr lang="en-GB" sz="2000" dirty="0" smtClean="0"/>
              <a:t>400 </a:t>
            </a:r>
            <a:r>
              <a:rPr lang="en-GB" sz="2000" dirty="0" err="1">
                <a:latin typeface="Symbol" panose="05050102010706020507" pitchFamily="18" charset="2"/>
              </a:rPr>
              <a:t>m</a:t>
            </a:r>
            <a:r>
              <a:rPr lang="en-GB" sz="2000" dirty="0" err="1"/>
              <a:t>s</a:t>
            </a:r>
            <a:r>
              <a:rPr lang="en-GB" sz="2000" dirty="0"/>
              <a:t>. Assuming three cavities with a total voltage of </a:t>
            </a:r>
            <a:r>
              <a:rPr lang="en-GB" dirty="0" smtClean="0"/>
              <a:t>12</a:t>
            </a:r>
            <a:r>
              <a:rPr lang="en-GB" sz="2000" dirty="0" smtClean="0"/>
              <a:t> </a:t>
            </a:r>
            <a:r>
              <a:rPr lang="en-GB" sz="2000" dirty="0"/>
              <a:t>MV, and a single TX trip, the field would drop from </a:t>
            </a:r>
            <a:r>
              <a:rPr lang="en-GB" dirty="0" smtClean="0"/>
              <a:t>12</a:t>
            </a:r>
            <a:r>
              <a:rPr lang="en-GB" sz="2000" dirty="0" smtClean="0"/>
              <a:t> </a:t>
            </a:r>
            <a:r>
              <a:rPr lang="en-GB" sz="2000" dirty="0"/>
              <a:t>MV to </a:t>
            </a:r>
            <a:r>
              <a:rPr lang="en-GB" dirty="0" smtClean="0"/>
              <a:t>10.5</a:t>
            </a:r>
            <a:r>
              <a:rPr lang="en-GB" sz="2000" dirty="0" smtClean="0"/>
              <a:t> </a:t>
            </a:r>
            <a:r>
              <a:rPr lang="en-GB" sz="2000" dirty="0"/>
              <a:t>MV in the three turns delay (267 </a:t>
            </a:r>
            <a:r>
              <a:rPr lang="en-GB" sz="2000" dirty="0" err="1">
                <a:latin typeface="Symbol" panose="05050102010706020507" pitchFamily="18" charset="2"/>
              </a:rPr>
              <a:t>m</a:t>
            </a:r>
            <a:r>
              <a:rPr lang="en-GB" sz="2000" dirty="0" err="1"/>
              <a:t>s</a:t>
            </a:r>
            <a:r>
              <a:rPr lang="en-GB" sz="2000" dirty="0"/>
              <a:t>) until the beam dump is </a:t>
            </a:r>
            <a:r>
              <a:rPr lang="en-GB" sz="2000" dirty="0" smtClean="0"/>
              <a:t>fired</a:t>
            </a:r>
          </a:p>
          <a:p>
            <a:pPr lvl="1"/>
            <a:endParaRPr lang="en-US" baseline="-25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6 th,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HiLumi-LHC/LARP CC External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634BBA-7D0D-45CC-9676-08BAAB062B87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6095905"/>
              </p:ext>
            </p:extLst>
          </p:nvPr>
        </p:nvGraphicFramePr>
        <p:xfrm>
          <a:off x="3707904" y="3717032"/>
          <a:ext cx="1143000" cy="8449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2" name="Equation" r:id="rId3" imgW="583920" imgH="431640" progId="Equation.DSMT4">
                  <p:embed/>
                </p:oleObj>
              </mc:Choice>
              <mc:Fallback>
                <p:oleObj name="Equation" r:id="rId3" imgW="5839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07904" y="3717032"/>
                        <a:ext cx="1143000" cy="8449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549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608112"/>
          </a:xfrm>
        </p:spPr>
        <p:txBody>
          <a:bodyPr/>
          <a:lstStyle/>
          <a:p>
            <a:r>
              <a:rPr lang="en-US" dirty="0" smtClean="0"/>
              <a:t>Mechanism for fast failure (cont’d)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5257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Case 2:</a:t>
            </a:r>
          </a:p>
          <a:p>
            <a:pPr lvl="1"/>
            <a:r>
              <a:rPr lang="en-GB" sz="2000" dirty="0" smtClean="0"/>
              <a:t>In </a:t>
            </a:r>
            <a:r>
              <a:rPr lang="en-GB" sz="2000" dirty="0"/>
              <a:t>the </a:t>
            </a:r>
            <a:r>
              <a:rPr lang="en-GB" sz="2000" dirty="0" smtClean="0"/>
              <a:t>case </a:t>
            </a:r>
            <a:r>
              <a:rPr lang="en-GB" sz="2000" dirty="0"/>
              <a:t>of a quench, the stored energy is dissipated in the cavity walls and the main coupling (Q</a:t>
            </a:r>
            <a:r>
              <a:rPr lang="en-GB" sz="2000" baseline="-25000" dirty="0"/>
              <a:t>L</a:t>
            </a:r>
            <a:r>
              <a:rPr lang="en-GB" sz="2000" dirty="0"/>
              <a:t>) has no effect on the field evolution. </a:t>
            </a:r>
            <a:r>
              <a:rPr lang="en-GB" sz="2000" dirty="0" smtClean="0"/>
              <a:t> Once the </a:t>
            </a:r>
            <a:r>
              <a:rPr lang="en-GB" sz="2000" dirty="0" err="1" smtClean="0"/>
              <a:t>Nb</a:t>
            </a:r>
            <a:r>
              <a:rPr lang="en-GB" sz="2000" dirty="0" smtClean="0"/>
              <a:t> is normal-conducting we have Q</a:t>
            </a:r>
            <a:r>
              <a:rPr lang="en-GB" sz="2000" baseline="-25000" dirty="0" smtClean="0"/>
              <a:t>0</a:t>
            </a:r>
            <a:r>
              <a:rPr lang="en-GB" sz="2000" dirty="0" smtClean="0"/>
              <a:t>=5 10</a:t>
            </a:r>
            <a:r>
              <a:rPr lang="en-GB" sz="2000" baseline="30000" dirty="0" smtClean="0"/>
              <a:t>3</a:t>
            </a:r>
            <a:r>
              <a:rPr lang="en-GB" sz="2000" dirty="0" smtClean="0"/>
              <a:t> and </a:t>
            </a:r>
            <a:r>
              <a:rPr lang="en-GB" sz="2000" dirty="0" smtClean="0">
                <a:latin typeface="Symbol" panose="05050102010706020507" pitchFamily="18" charset="2"/>
              </a:rPr>
              <a:t>t</a:t>
            </a:r>
            <a:r>
              <a:rPr lang="en-GB" sz="2000" dirty="0" smtClean="0"/>
              <a:t>= 4 </a:t>
            </a:r>
            <a:r>
              <a:rPr lang="en-GB" sz="2000" dirty="0" err="1" smtClean="0">
                <a:latin typeface="Symbol" panose="05050102010706020507" pitchFamily="18" charset="2"/>
              </a:rPr>
              <a:t>m</a:t>
            </a:r>
            <a:r>
              <a:rPr lang="en-GB" sz="2000" dirty="0" err="1" smtClean="0"/>
              <a:t>s</a:t>
            </a:r>
            <a:r>
              <a:rPr lang="en-GB" sz="2000" dirty="0" smtClean="0"/>
              <a:t>. With an He bath at 2 degree K, the propagation of the local quench should be slow, and observable as a rise in demanded TX power that we would use to trigger the beam dump. Lessons must </a:t>
            </a:r>
            <a:r>
              <a:rPr lang="en-GB" sz="2000" dirty="0"/>
              <a:t>be learnt from the </a:t>
            </a:r>
            <a:r>
              <a:rPr lang="en-GB" sz="2000" dirty="0" smtClean="0"/>
              <a:t>SM18 and SPS </a:t>
            </a:r>
            <a:r>
              <a:rPr lang="en-GB" sz="2000" dirty="0"/>
              <a:t>tests</a:t>
            </a:r>
            <a:r>
              <a:rPr lang="en-GB" sz="2000" dirty="0" smtClean="0"/>
              <a:t>. </a:t>
            </a:r>
          </a:p>
          <a:p>
            <a:r>
              <a:rPr lang="en-US" sz="2400" dirty="0" smtClean="0"/>
              <a:t>Case 3:</a:t>
            </a:r>
            <a:endParaRPr lang="en-US" sz="2400" dirty="0"/>
          </a:p>
          <a:p>
            <a:pPr lvl="1"/>
            <a:r>
              <a:rPr lang="en-GB" sz="2000" dirty="0"/>
              <a:t>In the case of </a:t>
            </a:r>
            <a:r>
              <a:rPr lang="en-GB" sz="2000" dirty="0" smtClean="0"/>
              <a:t>an arc in the main coupler, </a:t>
            </a:r>
            <a:r>
              <a:rPr lang="en-GB" sz="2000" dirty="0"/>
              <a:t>the stored energy </a:t>
            </a:r>
            <a:r>
              <a:rPr lang="en-GB" sz="2000" dirty="0" smtClean="0"/>
              <a:t>will be </a:t>
            </a:r>
            <a:r>
              <a:rPr lang="en-GB" sz="2000" dirty="0"/>
              <a:t>dissipated </a:t>
            </a:r>
            <a:r>
              <a:rPr lang="en-GB" sz="2000" dirty="0" smtClean="0"/>
              <a:t>through the arc.  Again lessons </a:t>
            </a:r>
            <a:r>
              <a:rPr lang="en-GB" sz="2000" dirty="0"/>
              <a:t>must be learnt from the SM18 and SPS tests.</a:t>
            </a:r>
          </a:p>
          <a:p>
            <a:pPr lvl="1"/>
            <a:endParaRPr lang="en-US" sz="2400" baseline="-25000" dirty="0"/>
          </a:p>
          <a:p>
            <a:pPr marL="274637" lvl="1" indent="0">
              <a:buNone/>
            </a:pPr>
            <a:endParaRPr lang="en-US" sz="2400" baseline="-25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6 th,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HiLumi-LHC/LARP CC External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634BBA-7D0D-45CC-9676-08BAAB062B87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59631" y="5266074"/>
            <a:ext cx="6767513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70C0"/>
                </a:solidFill>
                <a:latin typeface="Comic Sans MS" pitchFamily="66" charset="0"/>
              </a:rPr>
              <a:t>Better understanding of the field evolution in case of a quench 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and</a:t>
            </a:r>
            <a:r>
              <a:rPr lang="en-US" sz="1800" dirty="0" smtClean="0">
                <a:solidFill>
                  <a:srgbClr val="0070C0"/>
                </a:solidFill>
                <a:latin typeface="Comic Sans MS" pitchFamily="66" charset="0"/>
              </a:rPr>
              <a:t> arcing needed</a:t>
            </a:r>
            <a:endParaRPr lang="en-US" sz="1800" dirty="0">
              <a:solidFill>
                <a:srgbClr val="0070C0"/>
              </a:solidFill>
              <a:latin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7840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99728"/>
          </a:xfrm>
        </p:spPr>
        <p:txBody>
          <a:bodyPr/>
          <a:lstStyle/>
          <a:p>
            <a:r>
              <a:rPr lang="en-US" dirty="0" smtClean="0"/>
              <a:t>LLRF mitigation: Coupled feedback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370153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 LLRF can help minimizing the losses during the 3 turns transient till the beam is dumped. The idea is to implement a </a:t>
            </a:r>
            <a:r>
              <a:rPr lang="en-US" sz="2000" dirty="0" smtClean="0">
                <a:solidFill>
                  <a:srgbClr val="FF0000"/>
                </a:solidFill>
              </a:rPr>
              <a:t>coupled feedback, acting on all CC cavities, and keeping crabbing and un-crabbing equal</a:t>
            </a:r>
          </a:p>
          <a:p>
            <a:r>
              <a:rPr lang="en-US" sz="2000" dirty="0" smtClean="0"/>
              <a:t>In the case of a crabbing cavity trip, it would ramp the un-crabbing voltage down, tracking the total crabbing voltage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 lvl="1"/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6 th, 2014</a:t>
            </a:r>
            <a:endParaRPr lang="en-US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HiLumi-LHC/LARP CC External Review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06C87-03B3-43A4-8BFC-F6CFD9425D04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88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The Crab Cavity systems (IP1 and IP5)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6 th,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HiLumi-LHC/LARP CC External Review</a:t>
            </a:r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4787151"/>
              </p:ext>
            </p:extLst>
          </p:nvPr>
        </p:nvGraphicFramePr>
        <p:xfrm>
          <a:off x="304800" y="1295400"/>
          <a:ext cx="10161675" cy="5066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5" name="Visio" r:id="rId3" imgW="13548788" imgH="6755319" progId="Visio.Drawing.11">
                  <p:embed/>
                </p:oleObj>
              </mc:Choice>
              <mc:Fallback>
                <p:oleObj name="Visio" r:id="rId3" imgW="13548788" imgH="6755319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" y="1295400"/>
                        <a:ext cx="10161675" cy="50665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25</a:t>
            </a:fld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286000" y="1967905"/>
            <a:ext cx="4800600" cy="187220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55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RF noise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DDE9EC"/>
                </a:solidFill>
              </a:rPr>
              <a:t>May 6 th, 2014</a:t>
            </a:r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DE9EC"/>
                </a:solidFill>
              </a:rPr>
              <a:t>HiLumi-LHC/LARP CC External Review</a:t>
            </a:r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DDE9EC"/>
                </a:solidFill>
              </a:rPr>
              <a:pPr/>
              <a:t>26</a:t>
            </a:fld>
            <a:endParaRPr lang="en-US" dirty="0">
              <a:solidFill>
                <a:srgbClr val="DDE9E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28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2427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May 6 th,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HiLumi-LHC/LARP CC External Review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27</a:t>
            </a:fld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23528" y="1196752"/>
            <a:ext cx="3826768" cy="4937760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 smtClean="0"/>
              <a:t>The beam will strongly respond to RF phase noise in narrow frequency bands at (</a:t>
            </a:r>
            <a:r>
              <a:rPr lang="en-US" sz="1800" i="1" dirty="0" err="1" smtClean="0">
                <a:solidFill>
                  <a:prstClr val="black"/>
                </a:solidFill>
              </a:rPr>
              <a:t>n</a:t>
            </a:r>
            <a:r>
              <a:rPr lang="en-US" sz="1800" i="1" dirty="0" err="1" smtClean="0">
                <a:solidFill>
                  <a:prstClr val="black"/>
                </a:solidFill>
                <a:latin typeface="Symbol" pitchFamily="18" charset="2"/>
              </a:rPr>
              <a:t>w</a:t>
            </a:r>
            <a:r>
              <a:rPr lang="en-US" sz="1800" i="1" baseline="-25000" dirty="0" err="1" smtClean="0">
                <a:solidFill>
                  <a:prstClr val="black"/>
                </a:solidFill>
              </a:rPr>
              <a:t>rev</a:t>
            </a:r>
            <a:r>
              <a:rPr lang="en-US" sz="1800" i="1" dirty="0" err="1" smtClean="0">
                <a:solidFill>
                  <a:prstClr val="black"/>
                </a:solidFill>
              </a:rPr>
              <a:t>+</a:t>
            </a:r>
            <a:r>
              <a:rPr lang="en-US" sz="1800" i="1" dirty="0" err="1" smtClean="0">
                <a:solidFill>
                  <a:prstClr val="black"/>
                </a:solidFill>
                <a:latin typeface="Symbol" pitchFamily="18" charset="2"/>
              </a:rPr>
              <a:t>w</a:t>
            </a:r>
            <a:r>
              <a:rPr lang="en-US" sz="1800" i="1" baseline="-25000" dirty="0" err="1" smtClean="0">
                <a:solidFill>
                  <a:prstClr val="black"/>
                </a:solidFill>
              </a:rPr>
              <a:t>b</a:t>
            </a:r>
            <a:r>
              <a:rPr lang="en-US" sz="1800" i="1" baseline="-25000" dirty="0" smtClean="0">
                <a:solidFill>
                  <a:prstClr val="black"/>
                </a:solidFill>
              </a:rPr>
              <a:t> </a:t>
            </a:r>
            <a:r>
              <a:rPr lang="en-US" sz="1800" i="1" dirty="0" smtClean="0">
                <a:solidFill>
                  <a:prstClr val="black"/>
                </a:solidFill>
              </a:rPr>
              <a:t>)</a:t>
            </a:r>
            <a:endParaRPr lang="en-US" sz="1800" dirty="0"/>
          </a:p>
          <a:p>
            <a:r>
              <a:rPr lang="en-US" sz="1800" dirty="0" smtClean="0"/>
              <a:t>The tune spread (mainly caused by beam-beam) brings </a:t>
            </a:r>
            <a:r>
              <a:rPr lang="en-US" sz="1800" dirty="0" err="1" smtClean="0"/>
              <a:t>decoherence</a:t>
            </a:r>
            <a:r>
              <a:rPr lang="en-US" sz="1800" dirty="0" smtClean="0"/>
              <a:t> that results in transverse </a:t>
            </a:r>
            <a:r>
              <a:rPr lang="en-US" sz="1800" dirty="0" err="1" smtClean="0"/>
              <a:t>emittance</a:t>
            </a:r>
            <a:r>
              <a:rPr lang="en-US" sz="1800" dirty="0" smtClean="0"/>
              <a:t> growth and drop in luminosity</a:t>
            </a:r>
          </a:p>
          <a:p>
            <a:r>
              <a:rPr lang="en-US" sz="1800" dirty="0" smtClean="0"/>
              <a:t>Simple formulae have been derived relating CC noise power spectral density and </a:t>
            </a:r>
            <a:r>
              <a:rPr lang="en-US" sz="1800" dirty="0" err="1" smtClean="0"/>
              <a:t>emittance</a:t>
            </a:r>
            <a:r>
              <a:rPr lang="en-US" sz="1800" dirty="0" smtClean="0"/>
              <a:t> growth</a:t>
            </a:r>
          </a:p>
          <a:p>
            <a:r>
              <a:rPr lang="en-US" sz="1800" dirty="0" smtClean="0"/>
              <a:t>A </a:t>
            </a:r>
            <a:r>
              <a:rPr lang="en-US" sz="1800" dirty="0" smtClean="0">
                <a:solidFill>
                  <a:srgbClr val="C00000"/>
                </a:solidFill>
              </a:rPr>
              <a:t>realistic optimization </a:t>
            </a:r>
            <a:r>
              <a:rPr lang="en-US" sz="1800" dirty="0" smtClean="0"/>
              <a:t>of the LLRF (red curve) would lead to </a:t>
            </a:r>
            <a:r>
              <a:rPr lang="en-US" sz="1800" dirty="0" smtClean="0">
                <a:solidFill>
                  <a:srgbClr val="C00000"/>
                </a:solidFill>
              </a:rPr>
              <a:t>5%/hour </a:t>
            </a:r>
            <a:r>
              <a:rPr lang="en-US" sz="1800" dirty="0" err="1" smtClean="0">
                <a:solidFill>
                  <a:srgbClr val="C00000"/>
                </a:solidFill>
              </a:rPr>
              <a:t>emittance</a:t>
            </a:r>
            <a:r>
              <a:rPr lang="en-US" sz="1800" dirty="0" smtClean="0">
                <a:solidFill>
                  <a:srgbClr val="C00000"/>
                </a:solidFill>
              </a:rPr>
              <a:t> growth</a:t>
            </a:r>
            <a:r>
              <a:rPr lang="en-US" sz="1800" dirty="0" smtClean="0"/>
              <a:t> caused by </a:t>
            </a:r>
            <a:r>
              <a:rPr lang="en-US" sz="1800" dirty="0" smtClean="0">
                <a:solidFill>
                  <a:srgbClr val="C00000"/>
                </a:solidFill>
              </a:rPr>
              <a:t>phase noise,</a:t>
            </a:r>
            <a:r>
              <a:rPr lang="en-US" sz="1800" dirty="0" smtClean="0"/>
              <a:t> with the transverse damper active (10 turns damping time)</a:t>
            </a:r>
          </a:p>
          <a:p>
            <a:r>
              <a:rPr lang="en-US" sz="1800" dirty="0" smtClean="0"/>
              <a:t>Amplitude noise has less effect for short bunches but it is not compensated by the transverse damper. It would lead to an extra 2.5%/hour growth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25" y="404664"/>
            <a:ext cx="5110956" cy="3833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716016" y="4365104"/>
            <a:ext cx="3959201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  <a:latin typeface="Comic Sans MS" pitchFamily="66" charset="0"/>
              </a:rPr>
              <a:t>Single sideband phase noise Power Spectral Density (</a:t>
            </a:r>
            <a:r>
              <a:rPr lang="en-US" sz="1400" dirty="0" err="1" smtClean="0">
                <a:solidFill>
                  <a:srgbClr val="0070C0"/>
                </a:solidFill>
                <a:latin typeface="Comic Sans MS" pitchFamily="66" charset="0"/>
              </a:rPr>
              <a:t>dBc</a:t>
            </a:r>
            <a:r>
              <a:rPr lang="en-US" sz="1400" dirty="0" smtClean="0">
                <a:solidFill>
                  <a:srgbClr val="0070C0"/>
                </a:solidFill>
                <a:latin typeface="Comic Sans MS" pitchFamily="66" charset="0"/>
              </a:rPr>
              <a:t>/Hz). The </a:t>
            </a:r>
            <a:r>
              <a:rPr lang="en-US" sz="1400" dirty="0" err="1" smtClean="0">
                <a:solidFill>
                  <a:srgbClr val="0070C0"/>
                </a:solidFill>
                <a:latin typeface="Comic Sans MS" pitchFamily="66" charset="0"/>
              </a:rPr>
              <a:t>betatron</a:t>
            </a:r>
            <a:r>
              <a:rPr lang="en-US" sz="1400" dirty="0" smtClean="0">
                <a:solidFill>
                  <a:srgbClr val="0070C0"/>
                </a:solidFill>
                <a:latin typeface="Comic Sans MS" pitchFamily="66" charset="0"/>
              </a:rPr>
              <a:t> bands are marked by red dots.</a:t>
            </a:r>
            <a:endParaRPr lang="en-US" sz="1400" dirty="0">
              <a:solidFill>
                <a:srgbClr val="0070C0"/>
              </a:solidFill>
              <a:latin typeface="Symbol" pitchFamily="18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04248" y="773996"/>
            <a:ext cx="1764816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Phase noise </a:t>
            </a:r>
            <a:r>
              <a:rPr lang="en-US" sz="1400" dirty="0" smtClean="0">
                <a:solidFill>
                  <a:srgbClr val="0070C0"/>
                </a:solidFill>
              </a:rPr>
              <a:t>measured </a:t>
            </a:r>
            <a:r>
              <a:rPr lang="en-US" sz="1400" dirty="0" smtClean="0"/>
              <a:t>in the LHC </a:t>
            </a:r>
            <a:r>
              <a:rPr lang="en-US" sz="1400" dirty="0" smtClean="0">
                <a:solidFill>
                  <a:srgbClr val="0070C0"/>
                </a:solidFill>
              </a:rPr>
              <a:t>ACS</a:t>
            </a:r>
            <a:r>
              <a:rPr lang="en-US" sz="1400" dirty="0" smtClean="0"/>
              <a:t> cavities</a:t>
            </a:r>
            <a:endParaRPr lang="en-US" sz="14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7380312" y="1512660"/>
            <a:ext cx="306344" cy="808612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930800" y="2780928"/>
            <a:ext cx="1764816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Simulation</a:t>
            </a:r>
            <a:r>
              <a:rPr lang="en-US" sz="1400" dirty="0" smtClean="0"/>
              <a:t> of phase noise in the </a:t>
            </a:r>
            <a:r>
              <a:rPr lang="en-US" sz="1400" dirty="0" smtClean="0">
                <a:solidFill>
                  <a:srgbClr val="FF0000"/>
                </a:solidFill>
              </a:rPr>
              <a:t>CCs</a:t>
            </a:r>
            <a:r>
              <a:rPr lang="en-US" sz="1400" dirty="0" smtClean="0"/>
              <a:t> after optimization</a:t>
            </a:r>
            <a:endParaRPr lang="en-US" sz="1400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5813208" y="2321272"/>
            <a:ext cx="342968" cy="4596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366071" y="5445224"/>
            <a:ext cx="4022353" cy="5847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More on CC RF noise in T. Mastoridis talk on Thursday (LARP collaboration meeting)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1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SPS tests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DDE9EC"/>
                </a:solidFill>
              </a:rPr>
              <a:t>May 6 th, 2014</a:t>
            </a:r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DE9EC"/>
                </a:solidFill>
              </a:rPr>
              <a:t>HiLumi-LHC/LARP CC External Review</a:t>
            </a:r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DDE9EC"/>
                </a:solidFill>
              </a:rPr>
              <a:pPr/>
              <a:t>28</a:t>
            </a:fld>
            <a:endParaRPr lang="en-US" dirty="0">
              <a:solidFill>
                <a:srgbClr val="DDE9E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90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/>
          <a:lstStyle/>
          <a:p>
            <a:r>
              <a:rPr lang="en-US" dirty="0" smtClean="0"/>
              <a:t>In the SPS we will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DDE9EC"/>
                </a:solidFill>
              </a:rPr>
              <a:t>May 6 th, 2014</a:t>
            </a:r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DE9EC"/>
                </a:solidFill>
              </a:rPr>
              <a:t>HiLumi-LHC/LARP CC External Review</a:t>
            </a:r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DDE9EC"/>
                </a:solidFill>
              </a:rPr>
              <a:pPr/>
              <a:t>29</a:t>
            </a:fld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01811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Set-up the strong RF feedback</a:t>
            </a:r>
          </a:p>
          <a:p>
            <a:r>
              <a:rPr lang="en-US" sz="2000" dirty="0" smtClean="0"/>
              <a:t>Measure RF noise and optimize LLRF for minimal transverse </a:t>
            </a:r>
            <a:r>
              <a:rPr lang="en-US" sz="2000" dirty="0" err="1" smtClean="0"/>
              <a:t>emittance</a:t>
            </a:r>
            <a:r>
              <a:rPr lang="en-US" sz="2000" dirty="0" smtClean="0"/>
              <a:t> growth (see T. Mastoridis talk on Thursday)</a:t>
            </a:r>
          </a:p>
          <a:p>
            <a:r>
              <a:rPr lang="en-US" sz="2000" dirty="0" smtClean="0"/>
              <a:t>Learn on the field evolution following a quench and </a:t>
            </a:r>
          </a:p>
          <a:p>
            <a:pPr lvl="1"/>
            <a:r>
              <a:rPr lang="en-US" sz="1800" dirty="0" smtClean="0"/>
              <a:t>Try to detect the propagation of the quench from the expected rise in demanded TX power</a:t>
            </a:r>
          </a:p>
          <a:p>
            <a:pPr lvl="1"/>
            <a:r>
              <a:rPr lang="en-US" sz="1800" dirty="0" smtClean="0"/>
              <a:t>Qualify the “coupled-feedback” idea. We have 2 CCs in the SPS.</a:t>
            </a:r>
          </a:p>
          <a:p>
            <a:r>
              <a:rPr lang="en-US" sz="2000" dirty="0" smtClean="0"/>
              <a:t>Test the RF gymnastics: </a:t>
            </a:r>
          </a:p>
          <a:p>
            <a:pPr lvl="1"/>
            <a:r>
              <a:rPr lang="en-US" sz="1800" dirty="0" smtClean="0"/>
              <a:t>Reproduce filling and ramping conditions, with low cavity voltage, large beam offset and precise counter phasing</a:t>
            </a:r>
          </a:p>
          <a:p>
            <a:pPr lvl="1"/>
            <a:r>
              <a:rPr lang="en-US" sz="1800" dirty="0" smtClean="0"/>
              <a:t>Then move to physics conditions: center the beam using the demanded TX power as</a:t>
            </a:r>
          </a:p>
          <a:p>
            <a:r>
              <a:rPr lang="en-US" sz="2100" dirty="0" smtClean="0"/>
              <a:t>Measure the impedance of the cavity at the fundamental. Confirm the calculations of instability growth rates 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87393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87" y="1696197"/>
            <a:ext cx="6884650" cy="485661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6 th,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HiLumi-LHC/LARP CC External Review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3528" y="152399"/>
            <a:ext cx="8229600" cy="1387532"/>
          </a:xfrm>
          <a:solidFill>
            <a:schemeClr val="bg1"/>
          </a:solidFill>
        </p:spPr>
        <p:txBody>
          <a:bodyPr anchor="t" anchorCtr="0"/>
          <a:lstStyle/>
          <a:p>
            <a:pPr algn="r"/>
            <a:r>
              <a:rPr lang="en-US" dirty="0" smtClean="0"/>
              <a:t>LHC layout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82338" y="1165394"/>
            <a:ext cx="1224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omic Sans MS" pitchFamily="66" charset="0"/>
              </a:rPr>
              <a:t>Crab Cavity RF in pt5  </a:t>
            </a:r>
            <a:endParaRPr lang="en-US" sz="1800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79340" y="4142304"/>
            <a:ext cx="13510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omic Sans MS" pitchFamily="66" charset="0"/>
              </a:rPr>
              <a:t>Crab Cavity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sz="1800" dirty="0" smtClean="0">
                <a:latin typeface="Comic Sans MS" pitchFamily="66" charset="0"/>
              </a:rPr>
              <a:t>RF in pt1  </a:t>
            </a:r>
            <a:endParaRPr lang="en-US" sz="1800" dirty="0">
              <a:latin typeface="Comic Sans MS" pitchFamily="66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010292" y="1690558"/>
            <a:ext cx="1160503" cy="1783548"/>
          </a:xfrm>
          <a:prstGeom prst="ellipse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195736" y="4941168"/>
            <a:ext cx="1394228" cy="1832568"/>
          </a:xfrm>
          <a:prstGeom prst="ellipse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39553" y="1227782"/>
            <a:ext cx="1929440" cy="568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  <a:latin typeface="Comic Sans MS" pitchFamily="66" charset="0"/>
              </a:rPr>
              <a:t>Main (ACS)</a:t>
            </a:r>
          </a:p>
          <a:p>
            <a:r>
              <a:rPr lang="en-US" sz="1800" dirty="0" smtClean="0">
                <a:solidFill>
                  <a:schemeClr val="bg1"/>
                </a:solidFill>
                <a:latin typeface="Comic Sans MS" pitchFamily="66" charset="0"/>
              </a:rPr>
              <a:t>RF system in pt4</a:t>
            </a:r>
            <a:endParaRPr lang="en-US" sz="1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051720" y="1627059"/>
            <a:ext cx="1406308" cy="191054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3</a:t>
            </a:fld>
            <a:endParaRPr kumimoji="0" lang="en-US" dirty="0"/>
          </a:p>
        </p:txBody>
      </p:sp>
      <p:pic>
        <p:nvPicPr>
          <p:cNvPr id="17" name="Picture 6" descr="G:\Departments\AB\Groups\RF\Machines\LHC\LowLevel\Photos\Photo2012\rfpt4\DSC_034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1746" y="188640"/>
            <a:ext cx="1659974" cy="226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91746" y="1593351"/>
            <a:ext cx="1929440" cy="568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  <a:latin typeface="Comic Sans MS" pitchFamily="66" charset="0"/>
              </a:rPr>
              <a:t>Main (ACS)</a:t>
            </a:r>
          </a:p>
          <a:p>
            <a:r>
              <a:rPr lang="en-US" sz="1800" dirty="0" smtClean="0">
                <a:solidFill>
                  <a:schemeClr val="bg1"/>
                </a:solidFill>
                <a:latin typeface="Comic Sans MS" pitchFamily="66" charset="0"/>
              </a:rPr>
              <a:t>RF system in pt4</a:t>
            </a:r>
            <a:endParaRPr lang="en-US" sz="18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07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Conclusions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DDE9EC"/>
                </a:solidFill>
              </a:rPr>
              <a:t>May 6 th, 2014</a:t>
            </a:r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DE9EC"/>
                </a:solidFill>
              </a:rPr>
              <a:t>HiLumi-LHC/LARP CC External Review</a:t>
            </a:r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DDE9EC"/>
                </a:solidFill>
              </a:rPr>
              <a:pPr/>
              <a:t>30</a:t>
            </a:fld>
            <a:endParaRPr lang="en-US" dirty="0">
              <a:solidFill>
                <a:srgbClr val="DDE9E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74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67544" y="692696"/>
            <a:ext cx="8153400" cy="5638800"/>
          </a:xfrm>
        </p:spPr>
        <p:txBody>
          <a:bodyPr>
            <a:noAutofit/>
          </a:bodyPr>
          <a:lstStyle/>
          <a:p>
            <a:r>
              <a:rPr lang="en-US" sz="1800" dirty="0" smtClean="0"/>
              <a:t>Operation with idling CCs is not preferred. The beam induced crabbing voltage could result in larger collimation losses</a:t>
            </a:r>
          </a:p>
          <a:p>
            <a:r>
              <a:rPr lang="en-US" sz="1800" dirty="0" smtClean="0"/>
              <a:t>We propose to </a:t>
            </a:r>
            <a:r>
              <a:rPr lang="en-US" sz="1800" dirty="0" smtClean="0">
                <a:solidFill>
                  <a:srgbClr val="FF0000"/>
                </a:solidFill>
              </a:rPr>
              <a:t>keep RF ON and  cavity on-tune during filling and ramping</a:t>
            </a:r>
            <a:r>
              <a:rPr lang="en-US" sz="1800" dirty="0" smtClean="0"/>
              <a:t>, with a small voltage (0.5 MV</a:t>
            </a:r>
            <a:r>
              <a:rPr lang="en-US" sz="1800" dirty="0" smtClean="0"/>
              <a:t>?), and counter phasing to make this invisible to the beam.  </a:t>
            </a:r>
            <a:r>
              <a:rPr lang="en-US" sz="1800" dirty="0" smtClean="0"/>
              <a:t>With 80 kW RF power we can accept offsets of 3 mm</a:t>
            </a:r>
          </a:p>
          <a:p>
            <a:r>
              <a:rPr lang="en-US" sz="1800" dirty="0" smtClean="0"/>
              <a:t>During </a:t>
            </a:r>
            <a:r>
              <a:rPr lang="en-US" sz="1800" dirty="0" smtClean="0">
                <a:solidFill>
                  <a:srgbClr val="FF0000"/>
                </a:solidFill>
              </a:rPr>
              <a:t>physics</a:t>
            </a:r>
            <a:r>
              <a:rPr lang="en-US" sz="1800" dirty="0" smtClean="0"/>
              <a:t> the RF power can deal with </a:t>
            </a:r>
            <a:r>
              <a:rPr lang="en-US" sz="1800" dirty="0" smtClean="0">
                <a:solidFill>
                  <a:srgbClr val="FF0000"/>
                </a:solidFill>
              </a:rPr>
              <a:t>2 mm offset </a:t>
            </a:r>
            <a:r>
              <a:rPr lang="en-US" sz="1800" dirty="0" smtClean="0"/>
              <a:t>(at 3 MV)</a:t>
            </a:r>
          </a:p>
          <a:p>
            <a:r>
              <a:rPr lang="en-US" sz="1800" dirty="0" smtClean="0"/>
              <a:t>With RF feedback ON, the RF power measurement is used to drive the beam centering</a:t>
            </a:r>
          </a:p>
          <a:p>
            <a:r>
              <a:rPr lang="en-US" sz="1800" dirty="0" smtClean="0"/>
              <a:t>The impedance at the fundamental is not a problem, thanks to the RF feedback</a:t>
            </a:r>
          </a:p>
          <a:p>
            <a:r>
              <a:rPr lang="en-US" sz="1800" dirty="0" smtClean="0"/>
              <a:t>We have formulas for the transverse </a:t>
            </a:r>
            <a:r>
              <a:rPr lang="en-US" sz="1800" dirty="0" err="1" smtClean="0"/>
              <a:t>emittance</a:t>
            </a:r>
            <a:r>
              <a:rPr lang="en-US" sz="1800" dirty="0" smtClean="0"/>
              <a:t> growth caused by RF noise, and ideas on a LLRF architecture that minimizes it. </a:t>
            </a:r>
            <a:r>
              <a:rPr lang="en-US" sz="1800" dirty="0" smtClean="0">
                <a:solidFill>
                  <a:schemeClr val="tx1"/>
                </a:solidFill>
              </a:rPr>
              <a:t>The aim is to reduce the </a:t>
            </a:r>
            <a:r>
              <a:rPr lang="en-US" sz="1800" dirty="0" smtClean="0">
                <a:solidFill>
                  <a:srgbClr val="FF0000"/>
                </a:solidFill>
              </a:rPr>
              <a:t>RF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phase and amplitude noise</a:t>
            </a:r>
            <a:r>
              <a:rPr lang="en-US" sz="1800" dirty="0" smtClean="0">
                <a:solidFill>
                  <a:schemeClr val="tx1"/>
                </a:solidFill>
              </a:rPr>
              <a:t> so that the </a:t>
            </a:r>
            <a:r>
              <a:rPr lang="en-US" sz="1800" dirty="0">
                <a:solidFill>
                  <a:schemeClr val="tx1"/>
                </a:solidFill>
              </a:rPr>
              <a:t>resulting transverse </a:t>
            </a:r>
            <a:r>
              <a:rPr lang="en-US" sz="1800" dirty="0" err="1">
                <a:solidFill>
                  <a:schemeClr val="tx1"/>
                </a:solidFill>
              </a:rPr>
              <a:t>emittance</a:t>
            </a:r>
            <a:r>
              <a:rPr lang="en-US" sz="1800" dirty="0">
                <a:solidFill>
                  <a:schemeClr val="tx1"/>
                </a:solidFill>
              </a:rPr>
              <a:t> growth </a:t>
            </a:r>
            <a:r>
              <a:rPr lang="en-US" sz="1800" dirty="0" smtClean="0">
                <a:solidFill>
                  <a:schemeClr val="tx1"/>
                </a:solidFill>
              </a:rPr>
              <a:t>does not exceed  </a:t>
            </a:r>
            <a:r>
              <a:rPr lang="en-US" sz="1800" dirty="0" smtClean="0">
                <a:solidFill>
                  <a:srgbClr val="FF0000"/>
                </a:solidFill>
              </a:rPr>
              <a:t>5-10% </a:t>
            </a:r>
            <a:r>
              <a:rPr lang="en-US" sz="1800" dirty="0">
                <a:solidFill>
                  <a:srgbClr val="FF0000"/>
                </a:solidFill>
              </a:rPr>
              <a:t>per </a:t>
            </a:r>
            <a:r>
              <a:rPr lang="en-US" sz="1800" dirty="0" smtClean="0">
                <a:solidFill>
                  <a:srgbClr val="FF0000"/>
                </a:solidFill>
              </a:rPr>
              <a:t>hour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(with the transverse damper active). See T. Mastoridis talk on Thursday.</a:t>
            </a:r>
          </a:p>
          <a:p>
            <a:r>
              <a:rPr lang="en-US" sz="1800" dirty="0" smtClean="0"/>
              <a:t>We plan on monitoring the demanded TX power to detect a local quench while it propagates to the full cavity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The coupled-cavity feedback will minimize the losses following a single cavity trip</a:t>
            </a:r>
          </a:p>
          <a:p>
            <a:r>
              <a:rPr lang="en-US" sz="1800" dirty="0" smtClean="0"/>
              <a:t>The SPS tests are essential to guide the LLRF design</a:t>
            </a:r>
          </a:p>
          <a:p>
            <a:pPr lvl="1"/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May 6 th, 2014</a:t>
            </a:r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>
                <a:solidFill>
                  <a:srgbClr val="464653"/>
                </a:solidFill>
              </a:rPr>
              <a:t>HiLumi-LHC/LARP CC External Review</a:t>
            </a: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06C87-03B3-43A4-8BFC-F6CFD9425D04}" type="slidenum">
              <a:rPr lang="en-US" smtClean="0">
                <a:solidFill>
                  <a:srgbClr val="464653"/>
                </a:solidFill>
              </a:rPr>
              <a:pPr>
                <a:defRPr/>
              </a:pPr>
              <a:t>31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22847"/>
            <a:ext cx="8229600" cy="666328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16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Thank you for your attention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DDE9EC"/>
                </a:solidFill>
              </a:rPr>
              <a:t>May 6 th, 2014</a:t>
            </a:r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DE9EC"/>
                </a:solidFill>
              </a:rPr>
              <a:t>HiLumi-LHC/LARP CC External Review</a:t>
            </a:r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DDE9EC"/>
                </a:solidFill>
              </a:rPr>
              <a:pPr/>
              <a:t>32</a:t>
            </a:fld>
            <a:endParaRPr lang="en-US" dirty="0">
              <a:solidFill>
                <a:srgbClr val="DDE9E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37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Backup slides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DDE9EC"/>
                </a:solidFill>
              </a:rPr>
              <a:t>May 6 th, 2014</a:t>
            </a:r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DE9EC"/>
                </a:solidFill>
              </a:rPr>
              <a:t>HiLumi-LHC/LARP CC External Review</a:t>
            </a:r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DDE9EC"/>
                </a:solidFill>
              </a:rPr>
              <a:pPr/>
              <a:t>33</a:t>
            </a:fld>
            <a:endParaRPr lang="en-US" dirty="0">
              <a:solidFill>
                <a:srgbClr val="DDE9E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44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May 6 th, 2014</a:t>
            </a: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HiLumi-LHC/LARP CC External Review</a:t>
            </a:r>
            <a:endParaRPr lang="en-US">
              <a:solidFill>
                <a:srgbClr val="464653"/>
              </a:solidFill>
            </a:endParaRPr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4C1-FBC9-4CB8-B19C-392A0EA11E72}" type="slidenum">
              <a:rPr lang="en-US">
                <a:solidFill>
                  <a:srgbClr val="464653"/>
                </a:solidFill>
              </a:rPr>
              <a:pPr/>
              <a:t>34</a:t>
            </a:fld>
            <a:endParaRPr lang="en-US">
              <a:solidFill>
                <a:srgbClr val="464653"/>
              </a:solidFill>
            </a:endParaRPr>
          </a:p>
        </p:txBody>
      </p:sp>
      <p:pic>
        <p:nvPicPr>
          <p:cNvPr id="9221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056" y="548680"/>
            <a:ext cx="3960739" cy="3581400"/>
          </a:xfrm>
        </p:spPr>
      </p:pic>
      <p:sp>
        <p:nvSpPr>
          <p:cNvPr id="7" name="TextBox 6"/>
          <p:cNvSpPr txBox="1"/>
          <p:nvPr/>
        </p:nvSpPr>
        <p:spPr>
          <a:xfrm>
            <a:off x="5724128" y="4343400"/>
            <a:ext cx="2667000" cy="33855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Comic Sans MS" pitchFamily="66" charset="0"/>
              </a:rPr>
              <a:t>RF or Direct Feedback</a:t>
            </a:r>
            <a:endParaRPr lang="en-US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229600" cy="683096"/>
          </a:xfrm>
        </p:spPr>
        <p:txBody>
          <a:bodyPr/>
          <a:lstStyle/>
          <a:p>
            <a:r>
              <a:rPr lang="en-US" dirty="0" smtClean="0"/>
              <a:t>RF feedback</a:t>
            </a: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3262" y="1052736"/>
            <a:ext cx="5086672" cy="5328592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Widely used regulation system</a:t>
            </a:r>
          </a:p>
          <a:p>
            <a:r>
              <a:rPr lang="en-US" sz="2400" dirty="0" smtClean="0"/>
              <a:t>Principle: Measure the voltage in the cavity, compare it to the desired voltage and use the error to regulate the drive of the power amplifier</a:t>
            </a:r>
          </a:p>
          <a:p>
            <a:r>
              <a:rPr lang="en-US" sz="2400" dirty="0" smtClean="0"/>
              <a:t>Very efficient to compensate for unknown perturbations: Tune fluctuations, mechanical vibrations, beam loading</a:t>
            </a:r>
          </a:p>
          <a:p>
            <a:r>
              <a:rPr lang="en-US" sz="2400" dirty="0"/>
              <a:t>B</a:t>
            </a:r>
            <a:r>
              <a:rPr lang="en-US" sz="2400" dirty="0" smtClean="0"/>
              <a:t>ut you cannot react before a perturbation is measured, processed and correction is applied to the cavity via the TX</a:t>
            </a:r>
          </a:p>
          <a:p>
            <a:r>
              <a:rPr lang="en-US" sz="2400" dirty="0" smtClean="0"/>
              <a:t>So </a:t>
            </a:r>
            <a:r>
              <a:rPr lang="en-US" sz="2400" dirty="0" smtClean="0">
                <a:solidFill>
                  <a:srgbClr val="FF0000"/>
                </a:solidFill>
              </a:rPr>
              <a:t>performances are limited by the loop delay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93531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May 6 th, 2014</a:t>
            </a: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HiLumi-LHC/LARP CC External Review</a:t>
            </a:r>
            <a:endParaRPr lang="en-US">
              <a:solidFill>
                <a:srgbClr val="464653"/>
              </a:solidFill>
            </a:endParaRPr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4C1-FBC9-4CB8-B19C-392A0EA11E72}" type="slidenum">
              <a:rPr lang="en-US">
                <a:solidFill>
                  <a:srgbClr val="464653"/>
                </a:solidFill>
              </a:rPr>
              <a:pPr/>
              <a:t>35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4800600" cy="6096000"/>
          </a:xfrm>
        </p:spPr>
        <p:txBody>
          <a:bodyPr/>
          <a:lstStyle/>
          <a:p>
            <a:endParaRPr lang="en-US" sz="1600" dirty="0" smtClean="0"/>
          </a:p>
          <a:p>
            <a:r>
              <a:rPr lang="en-US" sz="1600" dirty="0" smtClean="0"/>
              <a:t>A cavity near the fundamental mode can be represented as an RLC circuit</a:t>
            </a:r>
          </a:p>
          <a:p>
            <a:pPr>
              <a:buNone/>
            </a:pPr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With the feedback loop, the cavity voltage is</a:t>
            </a:r>
          </a:p>
          <a:p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r>
              <a:rPr lang="en-US" sz="1600" dirty="0" smtClean="0"/>
              <a:t>A </a:t>
            </a:r>
            <a:r>
              <a:rPr lang="en-US" sz="1600" dirty="0" smtClean="0">
                <a:solidFill>
                  <a:srgbClr val="FF0000"/>
                </a:solidFill>
              </a:rPr>
              <a:t>large gain G.A means good reduction of the perturbations (noise and beam induced voltage)</a:t>
            </a:r>
            <a:r>
              <a:rPr lang="en-US" sz="1600" dirty="0" smtClean="0"/>
              <a:t>. Stability in presence of the delay T will put a limit. Outside its bandwidth the cavity is purely reactive and its impedance can be approximated</a:t>
            </a:r>
          </a:p>
          <a:p>
            <a:endParaRPr lang="en-US" sz="1600" dirty="0" smtClean="0"/>
          </a:p>
          <a:p>
            <a:pPr>
              <a:buNone/>
            </a:pPr>
            <a:endParaRPr lang="en-US" sz="1600" dirty="0" smtClean="0"/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04800"/>
            <a:ext cx="356202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3427" name="Object 3"/>
          <p:cNvGraphicFramePr>
            <a:graphicFrameLocks noChangeAspect="1"/>
          </p:cNvGraphicFramePr>
          <p:nvPr/>
        </p:nvGraphicFramePr>
        <p:xfrm>
          <a:off x="2514600" y="1676400"/>
          <a:ext cx="1922463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45" name="Equation" r:id="rId4" imgW="1282680" imgH="863280" progId="Equation.3">
                  <p:embed/>
                </p:oleObj>
              </mc:Choice>
              <mc:Fallback>
                <p:oleObj name="Equation" r:id="rId4" imgW="1282680" imgH="863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676400"/>
                        <a:ext cx="1922463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28" name="Object 4"/>
          <p:cNvGraphicFramePr>
            <a:graphicFrameLocks noChangeAspect="1"/>
          </p:cNvGraphicFramePr>
          <p:nvPr/>
        </p:nvGraphicFramePr>
        <p:xfrm>
          <a:off x="1600200" y="3352800"/>
          <a:ext cx="310197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46" name="Equation" r:id="rId6" imgW="2070000" imgH="431640" progId="Equation.3">
                  <p:embed/>
                </p:oleObj>
              </mc:Choice>
              <mc:Fallback>
                <p:oleObj name="Equation" r:id="rId6" imgW="20700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352800"/>
                        <a:ext cx="3101975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0735810"/>
              </p:ext>
            </p:extLst>
          </p:nvPr>
        </p:nvGraphicFramePr>
        <p:xfrm>
          <a:off x="1979712" y="5373216"/>
          <a:ext cx="1655763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47" name="Equation" r:id="rId8" imgW="1104840" imgH="622080" progId="Equation.3">
                  <p:embed/>
                </p:oleObj>
              </mc:Choice>
              <mc:Fallback>
                <p:oleObj name="Equation" r:id="rId8" imgW="1104840" imgH="622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5373216"/>
                        <a:ext cx="1655763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096000" y="3733800"/>
            <a:ext cx="2667000" cy="33855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Comic Sans MS" pitchFamily="66" charset="0"/>
              </a:rPr>
              <a:t>RF or Direct Feedback</a:t>
            </a:r>
            <a:endParaRPr lang="en-US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229600" cy="683096"/>
          </a:xfrm>
        </p:spPr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10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May 6 th, 2014</a:t>
            </a: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HiLumi-LHC/LARP CC External Review</a:t>
            </a:r>
            <a:endParaRPr lang="en-US">
              <a:solidFill>
                <a:srgbClr val="464653"/>
              </a:solidFill>
            </a:endParaRPr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4C1-FBC9-4CB8-B19C-392A0EA11E72}" type="slidenum">
              <a:rPr lang="en-US">
                <a:solidFill>
                  <a:srgbClr val="464653"/>
                </a:solidFill>
              </a:rPr>
              <a:pPr/>
              <a:t>36</a:t>
            </a:fld>
            <a:endParaRPr lang="en-US">
              <a:solidFill>
                <a:srgbClr val="464653"/>
              </a:solidFill>
            </a:endParaRPr>
          </a:p>
        </p:txBody>
      </p:sp>
      <p:graphicFrame>
        <p:nvGraphicFramePr>
          <p:cNvPr id="104454" name="Object 6"/>
          <p:cNvGraphicFramePr>
            <a:graphicFrameLocks noChangeAspect="1"/>
          </p:cNvGraphicFramePr>
          <p:nvPr/>
        </p:nvGraphicFramePr>
        <p:xfrm>
          <a:off x="1752600" y="914400"/>
          <a:ext cx="1503363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8" name="Equation" r:id="rId4" imgW="1002960" imgH="914400" progId="Equation.3">
                  <p:embed/>
                </p:oleObj>
              </mc:Choice>
              <mc:Fallback>
                <p:oleObj name="Equation" r:id="rId4" imgW="100296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914400"/>
                        <a:ext cx="1503363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5" name="Object 7"/>
          <p:cNvGraphicFramePr>
            <a:graphicFrameLocks noChangeAspect="1"/>
          </p:cNvGraphicFramePr>
          <p:nvPr/>
        </p:nvGraphicFramePr>
        <p:xfrm>
          <a:off x="1600200" y="3657600"/>
          <a:ext cx="2398712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9" name="Equation" r:id="rId6" imgW="1600200" imgH="431640" progId="Equation.3">
                  <p:embed/>
                </p:oleObj>
              </mc:Choice>
              <mc:Fallback>
                <p:oleObj name="Equation" r:id="rId6" imgW="16002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657600"/>
                        <a:ext cx="2398712" cy="6477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066800"/>
            <a:ext cx="3990975" cy="238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4458" name="Object 10"/>
          <p:cNvGraphicFramePr>
            <a:graphicFrameLocks noChangeAspect="1"/>
          </p:cNvGraphicFramePr>
          <p:nvPr/>
        </p:nvGraphicFramePr>
        <p:xfrm>
          <a:off x="1905000" y="2590800"/>
          <a:ext cx="1293813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00" name="Equation" r:id="rId9" imgW="863280" imgH="431640" progId="Equation.3">
                  <p:embed/>
                </p:oleObj>
              </mc:Choice>
              <mc:Fallback>
                <p:oleObj name="Equation" r:id="rId9" imgW="8632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590800"/>
                        <a:ext cx="1293813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9" name="Object 11"/>
          <p:cNvGraphicFramePr>
            <a:graphicFrameLocks noChangeAspect="1"/>
          </p:cNvGraphicFramePr>
          <p:nvPr/>
        </p:nvGraphicFramePr>
        <p:xfrm>
          <a:off x="2133600" y="4648200"/>
          <a:ext cx="11049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01" name="Equation" r:id="rId11" imgW="736560" imgH="393480" progId="Equation.3">
                  <p:embed/>
                </p:oleObj>
              </mc:Choice>
              <mc:Fallback>
                <p:oleObj name="Equation" r:id="rId11" imgW="7365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648200"/>
                        <a:ext cx="1104900" cy="5905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257800" y="3429000"/>
            <a:ext cx="3352800" cy="107721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Comic Sans MS" pitchFamily="66" charset="0"/>
              </a:rPr>
              <a:t>Closed Loop response for varying gains. K=1 corresponds to the maximal gain. The optimally flat is obtained for k=0.7</a:t>
            </a:r>
            <a:endParaRPr lang="en-US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rot="10800000">
            <a:off x="3276600" y="2057400"/>
            <a:ext cx="2667000" cy="1981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04800"/>
            <a:ext cx="8153400" cy="6096000"/>
          </a:xfrm>
        </p:spPr>
        <p:txBody>
          <a:bodyPr>
            <a:normAutofit lnSpcReduction="10000"/>
          </a:bodyPr>
          <a:lstStyle/>
          <a:p>
            <a:r>
              <a:rPr lang="en-US" sz="1600" dirty="0" smtClean="0"/>
              <a:t>To keep a 45 degrees phase margin the open-loop gain must have decreased to 1 when the delay has added an extra -45 degrees phase shift, that is at </a:t>
            </a:r>
            <a:r>
              <a:rPr lang="en-US" sz="1600" dirty="0" err="1" smtClean="0">
                <a:latin typeface="Symbol" pitchFamily="18" charset="2"/>
              </a:rPr>
              <a:t>Dw</a:t>
            </a:r>
            <a:r>
              <a:rPr lang="en-US" sz="1600" dirty="0" smtClean="0">
                <a:latin typeface="Symbol" pitchFamily="18" charset="2"/>
              </a:rPr>
              <a:t>=p</a:t>
            </a:r>
            <a:r>
              <a:rPr lang="en-US" sz="1600" dirty="0" smtClean="0"/>
              <a:t>/(4T)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Flat response will be achieved with</a:t>
            </a:r>
            <a:endParaRPr lang="en-US" sz="1600" dirty="0" smtClean="0">
              <a:solidFill>
                <a:srgbClr val="FF3300"/>
              </a:solidFill>
            </a:endParaRPr>
          </a:p>
          <a:p>
            <a:endParaRPr lang="en-US" sz="1600" dirty="0" smtClean="0">
              <a:solidFill>
                <a:srgbClr val="FF3300"/>
              </a:solidFill>
            </a:endParaRPr>
          </a:p>
          <a:p>
            <a:endParaRPr lang="en-US" sz="1600" dirty="0" smtClean="0">
              <a:solidFill>
                <a:srgbClr val="FF3300"/>
              </a:solidFill>
            </a:endParaRPr>
          </a:p>
          <a:p>
            <a:pPr>
              <a:buNone/>
            </a:pPr>
            <a:r>
              <a:rPr lang="en-US" sz="1600" dirty="0" smtClean="0">
                <a:solidFill>
                  <a:srgbClr val="FF3300"/>
                </a:solidFill>
              </a:rPr>
              <a:t>	</a:t>
            </a:r>
            <a:r>
              <a:rPr lang="en-US" sz="1600" dirty="0" smtClean="0"/>
              <a:t>leading to the effective cavity impedance at resonance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	and the 2-sided closed loop BW with feedback 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The </a:t>
            </a:r>
            <a:r>
              <a:rPr lang="en-US" sz="1600" dirty="0" smtClean="0">
                <a:solidFill>
                  <a:srgbClr val="FF0000"/>
                </a:solidFill>
              </a:rPr>
              <a:t>final performances </a:t>
            </a:r>
            <a:r>
              <a:rPr lang="en-US" sz="1600" dirty="0" smtClean="0"/>
              <a:t>depend on </a:t>
            </a:r>
            <a:r>
              <a:rPr lang="en-US" sz="1600" dirty="0" smtClean="0">
                <a:solidFill>
                  <a:srgbClr val="FF0000"/>
                </a:solidFill>
              </a:rPr>
              <a:t>Loop delay T </a:t>
            </a:r>
            <a:r>
              <a:rPr lang="en-US" sz="1600" dirty="0" smtClean="0"/>
              <a:t>and cavity geometry R/Q. It does </a:t>
            </a:r>
            <a:r>
              <a:rPr lang="en-US" sz="1600" dirty="0" smtClean="0">
                <a:solidFill>
                  <a:srgbClr val="FF0000"/>
                </a:solidFill>
              </a:rPr>
              <a:t>not depend on the actual Q</a:t>
            </a:r>
            <a:endParaRPr lang="en-US" sz="1600" dirty="0" smtClean="0"/>
          </a:p>
          <a:p>
            <a:r>
              <a:rPr lang="en-US" sz="1600" dirty="0" smtClean="0"/>
              <a:t>Lesson: </a:t>
            </a:r>
            <a:r>
              <a:rPr lang="en-US" sz="1600" dirty="0" smtClean="0">
                <a:solidFill>
                  <a:srgbClr val="FF0000"/>
                </a:solidFill>
              </a:rPr>
              <a:t>Keep delay short and TX broadband to avoid group delay</a:t>
            </a:r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</p:txBody>
      </p:sp>
      <p:sp>
        <p:nvSpPr>
          <p:cNvPr id="2" name="Oval 1"/>
          <p:cNvSpPr/>
          <p:nvPr/>
        </p:nvSpPr>
        <p:spPr>
          <a:xfrm>
            <a:off x="309852" y="5628697"/>
            <a:ext cx="6404743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93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1520" y="188640"/>
            <a:ext cx="7136774" cy="6081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accelerating (ACS) system (IP4)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6 th,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HiLumi-LHC/LARP CC External Review</a:t>
            </a:r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6248449"/>
              </p:ext>
            </p:extLst>
          </p:nvPr>
        </p:nvGraphicFramePr>
        <p:xfrm>
          <a:off x="-1116632" y="708670"/>
          <a:ext cx="11617863" cy="5705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9" name="Visio" r:id="rId3" imgW="17340104" imgH="8515485" progId="Visio.Drawing.11">
                  <p:embed/>
                </p:oleObj>
              </mc:Choice>
              <mc:Fallback>
                <p:oleObj name="Visio" r:id="rId3" imgW="17340104" imgH="8515485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116632" y="708670"/>
                        <a:ext cx="11617863" cy="57052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val 7"/>
          <p:cNvSpPr/>
          <p:nvPr/>
        </p:nvSpPr>
        <p:spPr>
          <a:xfrm>
            <a:off x="442547" y="2566742"/>
            <a:ext cx="2520280" cy="1560773"/>
          </a:xfrm>
          <a:prstGeom prst="ellipse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27584" y="3604374"/>
            <a:ext cx="1953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omic Sans MS" pitchFamily="66" charset="0"/>
              </a:rPr>
              <a:t>Link to CC B1</a:t>
            </a:r>
            <a:r>
              <a:rPr lang="en-US" sz="18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endParaRPr lang="en-US" sz="1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462941" y="2412933"/>
            <a:ext cx="2520280" cy="1560773"/>
          </a:xfrm>
          <a:prstGeom prst="ellipse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876256" y="3532366"/>
            <a:ext cx="1953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omic Sans MS" pitchFamily="66" charset="0"/>
              </a:rPr>
              <a:t>Link to CC B2</a:t>
            </a:r>
            <a:r>
              <a:rPr lang="en-US" sz="18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endParaRPr lang="en-US" sz="1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4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6845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63000" cy="742528"/>
          </a:xfrm>
        </p:spPr>
        <p:txBody>
          <a:bodyPr>
            <a:normAutofit/>
          </a:bodyPr>
          <a:lstStyle/>
          <a:p>
            <a:r>
              <a:rPr lang="en-US" dirty="0" smtClean="0"/>
              <a:t>The Crab Cavity systems (IP1 and IP5)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6 th,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HiLumi-LHC/LARP CC External Review</a:t>
            </a:r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2600828"/>
              </p:ext>
            </p:extLst>
          </p:nvPr>
        </p:nvGraphicFramePr>
        <p:xfrm>
          <a:off x="304800" y="1295400"/>
          <a:ext cx="10161675" cy="5066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4" name="Visio" r:id="rId3" imgW="13548788" imgH="6755319" progId="Visio.Drawing.11">
                  <p:embed/>
                </p:oleObj>
              </mc:Choice>
              <mc:Fallback>
                <p:oleObj name="Visio" r:id="rId3" imgW="13548788" imgH="6755319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" y="1295400"/>
                        <a:ext cx="10161675" cy="50665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5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4242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RF power, tolerable beam offset and choice of loaded Q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DDE9EC"/>
                </a:solidFill>
              </a:rPr>
              <a:t>May 6 th, 2014</a:t>
            </a:r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DE9EC"/>
                </a:solidFill>
              </a:rPr>
              <a:t>HiLumi-LHC/LARP CC External Review</a:t>
            </a:r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DDE9EC"/>
                </a:solidFill>
              </a:rPr>
              <a:pPr/>
              <a:t>6</a:t>
            </a:fld>
            <a:endParaRPr lang="en-US" dirty="0">
              <a:solidFill>
                <a:srgbClr val="DDE9E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65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98" y="260648"/>
            <a:ext cx="8927156" cy="657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RF Power vs. Q</a:t>
            </a:r>
            <a:r>
              <a:rPr lang="en-US" baseline="-25000" dirty="0" smtClean="0"/>
              <a:t>L</a:t>
            </a:r>
            <a:r>
              <a:rPr lang="en-US" dirty="0" smtClean="0"/>
              <a:t> for various RF voltages and beam offsets</a:t>
            </a:r>
            <a:endParaRPr lang="en-US" baseline="-25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64653"/>
                </a:solidFill>
              </a:rPr>
              <a:t>May 6 th, 2014</a:t>
            </a:r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64653"/>
                </a:solidFill>
              </a:rPr>
              <a:t>HiLumi-LHC/LARP CC External Review</a:t>
            </a:r>
            <a:endParaRPr lang="en-US">
              <a:solidFill>
                <a:srgbClr val="464653"/>
              </a:solidFill>
            </a:endParaRPr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158192"/>
            <a:ext cx="3779048" cy="238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2138" y="5437880"/>
            <a:ext cx="4392488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Comic Sans MS" pitchFamily="66" charset="0"/>
              </a:rPr>
              <a:t>R/Q = 300 </a:t>
            </a:r>
            <a:r>
              <a:rPr lang="en-US" sz="1400" dirty="0" smtClean="0">
                <a:solidFill>
                  <a:prstClr val="black"/>
                </a:solidFill>
                <a:latin typeface="Symbol" pitchFamily="18" charset="2"/>
              </a:rPr>
              <a:t>W</a:t>
            </a:r>
            <a:r>
              <a:rPr lang="en-US" sz="1400" dirty="0" smtClean="0">
                <a:solidFill>
                  <a:prstClr val="black"/>
                </a:solidFill>
                <a:latin typeface="Comic Sans MS" pitchFamily="66" charset="0"/>
              </a:rPr>
              <a:t>. 1.11 A DC current, 1 ns 4</a:t>
            </a:r>
            <a:r>
              <a:rPr lang="en-US" sz="1400" dirty="0" smtClean="0">
                <a:solidFill>
                  <a:prstClr val="black"/>
                </a:solidFill>
                <a:latin typeface="Symbol" pitchFamily="18" charset="2"/>
              </a:rPr>
              <a:t>s</a:t>
            </a:r>
            <a:r>
              <a:rPr lang="en-US" sz="1400" dirty="0" smtClean="0">
                <a:solidFill>
                  <a:prstClr val="black"/>
                </a:solidFill>
                <a:latin typeface="Comic Sans MS" pitchFamily="66" charset="0"/>
              </a:rPr>
              <a:t> bunch length with Cos</a:t>
            </a:r>
            <a:r>
              <a:rPr lang="en-US" sz="1400" baseline="30000" dirty="0" smtClean="0">
                <a:solidFill>
                  <a:prstClr val="black"/>
                </a:solidFill>
                <a:latin typeface="Comic Sans MS" pitchFamily="66" charset="0"/>
              </a:rPr>
              <a:t>2</a:t>
            </a:r>
            <a:r>
              <a:rPr lang="en-US" sz="1400" dirty="0" smtClean="0">
                <a:solidFill>
                  <a:prstClr val="black"/>
                </a:solidFill>
                <a:latin typeface="Comic Sans MS" pitchFamily="66" charset="0"/>
              </a:rPr>
              <a:t> longitudinal profile (</a:t>
            </a:r>
            <a:r>
              <a:rPr lang="en-US" sz="1400" dirty="0">
                <a:solidFill>
                  <a:prstClr val="black"/>
                </a:solidFill>
                <a:latin typeface="Comic Sans MS" pitchFamily="66" charset="0"/>
              </a:rPr>
              <a:t>2</a:t>
            </a:r>
            <a:r>
              <a:rPr lang="en-US" sz="1400" dirty="0" smtClean="0">
                <a:solidFill>
                  <a:prstClr val="black"/>
                </a:solidFill>
                <a:latin typeface="Comic Sans MS" pitchFamily="66" charset="0"/>
              </a:rPr>
              <a:t> A RF component of beam current). Cavity on tune.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06C87-03B3-43A4-8BFC-F6CFD9425D04}" type="slidenum">
              <a:rPr lang="en-US" smtClean="0">
                <a:solidFill>
                  <a:srgbClr val="464653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27583" y="1220726"/>
            <a:ext cx="1371073" cy="2160240"/>
          </a:xfrm>
          <a:prstGeom prst="rect">
            <a:avLst/>
          </a:prstGeom>
          <a:solidFill>
            <a:schemeClr val="bg1">
              <a:lumMod val="8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364952" y="548680"/>
            <a:ext cx="3779048" cy="2384762"/>
            <a:chOff x="5364952" y="980728"/>
            <a:chExt cx="3779048" cy="238476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4952" y="980728"/>
              <a:ext cx="3779048" cy="2384762"/>
            </a:xfrm>
            <a:prstGeom prst="rect">
              <a:avLst/>
            </a:prstGeom>
          </p:spPr>
        </p:pic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65045289"/>
                </p:ext>
              </p:extLst>
            </p:nvPr>
          </p:nvGraphicFramePr>
          <p:xfrm>
            <a:off x="7304088" y="2163763"/>
            <a:ext cx="895350" cy="180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01" name="Equation" r:id="rId5" imgW="1002960" imgH="203040" progId="Equation.DSMT4">
                    <p:embed/>
                  </p:oleObj>
                </mc:Choice>
                <mc:Fallback>
                  <p:oleObj name="Equation" r:id="rId5" imgW="100296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04088" y="2163763"/>
                          <a:ext cx="895350" cy="180975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Rectangle 15"/>
            <p:cNvSpPr/>
            <p:nvPr/>
          </p:nvSpPr>
          <p:spPr>
            <a:xfrm>
              <a:off x="6014911" y="1092989"/>
              <a:ext cx="1241452" cy="2160240"/>
            </a:xfrm>
            <a:prstGeom prst="rect">
              <a:avLst/>
            </a:prstGeom>
            <a:solidFill>
              <a:schemeClr val="bg1">
                <a:lumMod val="85000"/>
                <a:alpha val="4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364952" y="3952794"/>
            <a:ext cx="3779048" cy="2384761"/>
            <a:chOff x="5364952" y="3365490"/>
            <a:chExt cx="3779048" cy="238476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4952" y="3365490"/>
              <a:ext cx="3779048" cy="2384761"/>
            </a:xfrm>
            <a:prstGeom prst="rect">
              <a:avLst/>
            </a:prstGeom>
          </p:spPr>
        </p:pic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54076007"/>
                </p:ext>
              </p:extLst>
            </p:nvPr>
          </p:nvGraphicFramePr>
          <p:xfrm>
            <a:off x="7380312" y="4540791"/>
            <a:ext cx="1122362" cy="180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02" name="Equation" r:id="rId8" imgW="1257120" imgH="203040" progId="Equation.DSMT4">
                    <p:embed/>
                  </p:oleObj>
                </mc:Choice>
                <mc:Fallback>
                  <p:oleObj name="Equation" r:id="rId8" imgW="125712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80312" y="4540791"/>
                          <a:ext cx="1122362" cy="180975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Rectangle 16"/>
            <p:cNvSpPr/>
            <p:nvPr/>
          </p:nvSpPr>
          <p:spPr>
            <a:xfrm>
              <a:off x="6034231" y="3429000"/>
              <a:ext cx="1241452" cy="2160240"/>
            </a:xfrm>
            <a:prstGeom prst="rect">
              <a:avLst/>
            </a:prstGeom>
            <a:solidFill>
              <a:schemeClr val="bg1">
                <a:lumMod val="85000"/>
                <a:alpha val="4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67544" y="3628380"/>
            <a:ext cx="3462227" cy="11695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During</a:t>
            </a:r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 physics</a:t>
            </a:r>
            <a:r>
              <a:rPr lang="en-US" sz="1400" dirty="0" smtClean="0">
                <a:solidFill>
                  <a:prstClr val="black"/>
                </a:solidFill>
                <a:latin typeface="Comic Sans MS" pitchFamily="66" charset="0"/>
              </a:rPr>
              <a:t>, we need 3 MV/cavity. Assuming a maximum of 1 mm beam offset, the required power is below 40 kW if we choose loaded Q in the 200k-1M range (above). </a:t>
            </a:r>
            <a:endParaRPr lang="en-US" sz="14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23362" y="2951946"/>
            <a:ext cx="3462227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During</a:t>
            </a:r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 filling and ramping</a:t>
            </a:r>
            <a:r>
              <a:rPr lang="en-US" sz="1400" dirty="0">
                <a:solidFill>
                  <a:prstClr val="black"/>
                </a:solidFill>
                <a:latin typeface="Comic Sans MS" pitchFamily="66" charset="0"/>
              </a:rPr>
              <a:t>, we need voltage for tuning only. </a:t>
            </a:r>
            <a:r>
              <a:rPr lang="en-US" sz="1400" dirty="0" smtClean="0">
                <a:solidFill>
                  <a:prstClr val="black"/>
                </a:solidFill>
                <a:latin typeface="Comic Sans MS" pitchFamily="66" charset="0"/>
              </a:rPr>
              <a:t>We would use </a:t>
            </a:r>
            <a:r>
              <a:rPr lang="en-US" sz="1400" dirty="0" err="1" smtClean="0">
                <a:solidFill>
                  <a:prstClr val="black"/>
                </a:solidFill>
                <a:latin typeface="Comic Sans MS" pitchFamily="66" charset="0"/>
              </a:rPr>
              <a:t>counterphasing</a:t>
            </a:r>
            <a:r>
              <a:rPr lang="en-US" sz="1400" dirty="0" smtClean="0">
                <a:solidFill>
                  <a:prstClr val="black"/>
                </a:solidFill>
                <a:latin typeface="Comic Sans MS" pitchFamily="66" charset="0"/>
              </a:rPr>
              <a:t>. </a:t>
            </a:r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We </a:t>
            </a:r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can tolerate much larger beam offsets</a:t>
            </a:r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  <a:endParaRPr 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8915883"/>
              </p:ext>
            </p:extLst>
          </p:nvPr>
        </p:nvGraphicFramePr>
        <p:xfrm>
          <a:off x="1239988" y="1556792"/>
          <a:ext cx="884237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3" name="Equation" r:id="rId10" imgW="990360" imgH="203040" progId="Equation.DSMT4">
                  <p:embed/>
                </p:oleObj>
              </mc:Choice>
              <mc:Fallback>
                <p:oleObj name="Equation" r:id="rId10" imgW="9903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9988" y="1556792"/>
                        <a:ext cx="884237" cy="1809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585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98" y="260648"/>
            <a:ext cx="8927156" cy="657025"/>
          </a:xfrm>
        </p:spPr>
        <p:txBody>
          <a:bodyPr>
            <a:normAutofit/>
          </a:bodyPr>
          <a:lstStyle/>
          <a:p>
            <a:r>
              <a:rPr lang="en-US" dirty="0" smtClean="0"/>
              <a:t>RF Power vs. Offset</a:t>
            </a:r>
            <a:endParaRPr lang="en-US" baseline="-25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64653"/>
                </a:solidFill>
              </a:rPr>
              <a:t>May 6 th, 2014</a:t>
            </a:r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64653"/>
                </a:solidFill>
              </a:rPr>
              <a:t>HiLumi-LHC/LARP CC External Review</a:t>
            </a:r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5085184"/>
            <a:ext cx="8352928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Comic Sans MS" pitchFamily="66" charset="0"/>
              </a:rPr>
              <a:t>Q</a:t>
            </a:r>
            <a:r>
              <a:rPr lang="en-US" sz="1400" baseline="-25000" dirty="0" smtClean="0">
                <a:solidFill>
                  <a:prstClr val="black"/>
                </a:solidFill>
                <a:latin typeface="Comic Sans MS" pitchFamily="66" charset="0"/>
              </a:rPr>
              <a:t>L</a:t>
            </a:r>
            <a:r>
              <a:rPr lang="en-US" sz="1400" dirty="0" smtClean="0">
                <a:solidFill>
                  <a:prstClr val="black"/>
                </a:solidFill>
                <a:latin typeface="Comic Sans MS" pitchFamily="66" charset="0"/>
              </a:rPr>
              <a:t>=500000 R/Q = 300 </a:t>
            </a:r>
            <a:r>
              <a:rPr lang="en-US" sz="1400" dirty="0" smtClean="0">
                <a:solidFill>
                  <a:prstClr val="black"/>
                </a:solidFill>
                <a:latin typeface="Symbol" pitchFamily="18" charset="2"/>
              </a:rPr>
              <a:t>W</a:t>
            </a:r>
            <a:r>
              <a:rPr lang="en-US" sz="1400" dirty="0" smtClean="0">
                <a:solidFill>
                  <a:prstClr val="black"/>
                </a:solidFill>
                <a:latin typeface="Comic Sans MS" pitchFamily="66" charset="0"/>
              </a:rPr>
              <a:t>. 1.11 A DC current, 1 ns 4</a:t>
            </a:r>
            <a:r>
              <a:rPr lang="en-US" sz="1400" dirty="0" smtClean="0">
                <a:solidFill>
                  <a:prstClr val="black"/>
                </a:solidFill>
                <a:latin typeface="Symbol" pitchFamily="18" charset="2"/>
              </a:rPr>
              <a:t>s</a:t>
            </a:r>
            <a:r>
              <a:rPr lang="en-US" sz="1400" dirty="0" smtClean="0">
                <a:solidFill>
                  <a:prstClr val="black"/>
                </a:solidFill>
                <a:latin typeface="Comic Sans MS" pitchFamily="66" charset="0"/>
              </a:rPr>
              <a:t> bunch length with Cos</a:t>
            </a:r>
            <a:r>
              <a:rPr lang="en-US" sz="1400" baseline="30000" dirty="0" smtClean="0">
                <a:solidFill>
                  <a:prstClr val="black"/>
                </a:solidFill>
                <a:latin typeface="Comic Sans MS" pitchFamily="66" charset="0"/>
              </a:rPr>
              <a:t>2</a:t>
            </a:r>
            <a:r>
              <a:rPr lang="en-US" sz="1400" dirty="0" smtClean="0">
                <a:solidFill>
                  <a:prstClr val="black"/>
                </a:solidFill>
                <a:latin typeface="Comic Sans MS" pitchFamily="66" charset="0"/>
              </a:rPr>
              <a:t> longitudinal profile (</a:t>
            </a:r>
            <a:r>
              <a:rPr lang="en-US" sz="1400" dirty="0">
                <a:solidFill>
                  <a:prstClr val="black"/>
                </a:solidFill>
                <a:latin typeface="Comic Sans MS" pitchFamily="66" charset="0"/>
              </a:rPr>
              <a:t>2</a:t>
            </a:r>
            <a:r>
              <a:rPr lang="en-US" sz="1400" dirty="0" smtClean="0">
                <a:solidFill>
                  <a:prstClr val="black"/>
                </a:solidFill>
                <a:latin typeface="Comic Sans MS" pitchFamily="66" charset="0"/>
              </a:rPr>
              <a:t> A RF component of beam current). Cavity on tune. </a:t>
            </a:r>
          </a:p>
          <a:p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With 80 kW, we can tolerate 2 mm offset during physics (3 MV) and 3 mm during filling (0.5 MV).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06C87-03B3-43A4-8BFC-F6CFD9425D04}" type="slidenum">
              <a:rPr lang="en-US" smtClean="0">
                <a:solidFill>
                  <a:srgbClr val="464653"/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464653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95536" y="2073928"/>
            <a:ext cx="3779048" cy="2354286"/>
            <a:chOff x="251520" y="1173430"/>
            <a:chExt cx="3779048" cy="2354286"/>
          </a:xfrm>
        </p:grpSpPr>
        <p:pic>
          <p:nvPicPr>
            <p:cNvPr id="8397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1520" y="1173430"/>
              <a:ext cx="3779048" cy="2354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25641365"/>
                </p:ext>
              </p:extLst>
            </p:nvPr>
          </p:nvGraphicFramePr>
          <p:xfrm>
            <a:off x="2638425" y="1773238"/>
            <a:ext cx="430213" cy="180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94" name="Equation" r:id="rId4" imgW="482400" imgH="203040" progId="Equation.DSMT4">
                    <p:embed/>
                  </p:oleObj>
                </mc:Choice>
                <mc:Fallback>
                  <p:oleObj name="Equation" r:id="rId4" imgW="48240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38425" y="1773238"/>
                          <a:ext cx="430213" cy="180975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Rectangle 14"/>
            <p:cNvSpPr/>
            <p:nvPr/>
          </p:nvSpPr>
          <p:spPr>
            <a:xfrm>
              <a:off x="395536" y="2276871"/>
              <a:ext cx="2808312" cy="1155455"/>
            </a:xfrm>
            <a:prstGeom prst="rect">
              <a:avLst/>
            </a:prstGeom>
            <a:solidFill>
              <a:schemeClr val="bg1">
                <a:lumMod val="85000"/>
                <a:alpha val="4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148064" y="2073928"/>
            <a:ext cx="3779048" cy="2278095"/>
            <a:chOff x="5364952" y="1034061"/>
            <a:chExt cx="3779048" cy="227809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4952" y="1034061"/>
              <a:ext cx="3779048" cy="2278095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5508104" y="1340767"/>
              <a:ext cx="3240360" cy="1872209"/>
            </a:xfrm>
            <a:prstGeom prst="rect">
              <a:avLst/>
            </a:prstGeom>
            <a:solidFill>
              <a:schemeClr val="bg1">
                <a:lumMod val="85000"/>
                <a:alpha val="4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50713839"/>
                </p:ext>
              </p:extLst>
            </p:nvPr>
          </p:nvGraphicFramePr>
          <p:xfrm>
            <a:off x="7452320" y="1992133"/>
            <a:ext cx="566737" cy="180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95" name="Equation" r:id="rId7" imgW="634680" imgH="203040" progId="Equation.DSMT4">
                    <p:embed/>
                  </p:oleObj>
                </mc:Choice>
                <mc:Fallback>
                  <p:oleObj name="Equation" r:id="rId7" imgW="63468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52320" y="1992133"/>
                          <a:ext cx="566737" cy="180975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25680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Impedance issues, fundamental </a:t>
            </a:r>
            <a:r>
              <a:rPr lang="en-US" dirty="0" smtClean="0">
                <a:solidFill>
                  <a:srgbClr val="0070C0"/>
                </a:solidFill>
              </a:rPr>
              <a:t>mode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Case 1: Idling cavity (RF OFF)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DDE9EC"/>
                </a:solidFill>
              </a:rPr>
              <a:t>May 6 th, 2014</a:t>
            </a:r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DE9EC"/>
                </a:solidFill>
              </a:rPr>
              <a:t>HiLumi-LHC/LARP CC External Review</a:t>
            </a:r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DDE9EC"/>
                </a:solidFill>
              </a:rPr>
              <a:pPr/>
              <a:t>9</a:t>
            </a:fld>
            <a:endParaRPr lang="en-US" dirty="0">
              <a:solidFill>
                <a:srgbClr val="DDE9E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01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1971</TotalTime>
  <Words>2662</Words>
  <Application>Microsoft Office PowerPoint</Application>
  <PresentationFormat>On-screen Show (4:3)</PresentationFormat>
  <Paragraphs>345</Paragraphs>
  <Slides>36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9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48" baseType="lpstr">
      <vt:lpstr>Origin</vt:lpstr>
      <vt:lpstr>5_Origin</vt:lpstr>
      <vt:lpstr>3_Origin</vt:lpstr>
      <vt:lpstr>1_Origin</vt:lpstr>
      <vt:lpstr>4_Origin</vt:lpstr>
      <vt:lpstr>6_Origin</vt:lpstr>
      <vt:lpstr>7_Origin</vt:lpstr>
      <vt:lpstr>8_Origin</vt:lpstr>
      <vt:lpstr>2_Origin</vt:lpstr>
      <vt:lpstr>Visio</vt:lpstr>
      <vt:lpstr>Equation</vt:lpstr>
      <vt:lpstr>Worksheet</vt:lpstr>
      <vt:lpstr>RF Operational Aspects</vt:lpstr>
      <vt:lpstr>The ACS and CC systems</vt:lpstr>
      <vt:lpstr>LHC layout</vt:lpstr>
      <vt:lpstr>The accelerating (ACS) system (IP4)</vt:lpstr>
      <vt:lpstr>The Crab Cavity systems (IP1 and IP5)</vt:lpstr>
      <vt:lpstr>RF power, tolerable beam offset and choice of loaded Q</vt:lpstr>
      <vt:lpstr>RF Power vs. QL for various RF voltages and beam offsets</vt:lpstr>
      <vt:lpstr>RF Power vs. Offset</vt:lpstr>
      <vt:lpstr>Impedance issues, fundamental mode</vt:lpstr>
      <vt:lpstr>NB resonator, transverse</vt:lpstr>
      <vt:lpstr>NB resonator, transverse </vt:lpstr>
      <vt:lpstr>Cavity idling and detuned</vt:lpstr>
      <vt:lpstr>PowerPoint Presentation</vt:lpstr>
      <vt:lpstr>But…</vt:lpstr>
      <vt:lpstr>Impedance issues, fundamental mode</vt:lpstr>
      <vt:lpstr>RF feedback</vt:lpstr>
      <vt:lpstr>RF ON, Feedback ON</vt:lpstr>
      <vt:lpstr>PowerPoint Presentation</vt:lpstr>
      <vt:lpstr>Operational scenario</vt:lpstr>
      <vt:lpstr>Operational scenario </vt:lpstr>
      <vt:lpstr>Machine Protection</vt:lpstr>
      <vt:lpstr>Mechanism for fast failure</vt:lpstr>
      <vt:lpstr>Mechanism for fast failure (cont’d)</vt:lpstr>
      <vt:lpstr>LLRF mitigation: Coupled feedback</vt:lpstr>
      <vt:lpstr>The Crab Cavity systems (IP1 and IP5)</vt:lpstr>
      <vt:lpstr>RF noise</vt:lpstr>
      <vt:lpstr>PowerPoint Presentation</vt:lpstr>
      <vt:lpstr>SPS tests</vt:lpstr>
      <vt:lpstr>In the SPS we will</vt:lpstr>
      <vt:lpstr>Conclusions</vt:lpstr>
      <vt:lpstr>Conclusions</vt:lpstr>
      <vt:lpstr>Thank you for your attention</vt:lpstr>
      <vt:lpstr>Backup slides</vt:lpstr>
      <vt:lpstr>RF feedback</vt:lpstr>
      <vt:lpstr>Analysis</vt:lpstr>
      <vt:lpstr>PowerPoint Presentation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baudre</dc:creator>
  <cp:lastModifiedBy>Philippe Baudrenghien</cp:lastModifiedBy>
  <cp:revision>125</cp:revision>
  <cp:lastPrinted>2014-04-25T12:39:11Z</cp:lastPrinted>
  <dcterms:created xsi:type="dcterms:W3CDTF">2014-03-12T13:39:30Z</dcterms:created>
  <dcterms:modified xsi:type="dcterms:W3CDTF">2014-04-25T19:03:48Z</dcterms:modified>
</cp:coreProperties>
</file>