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02" r:id="rId3"/>
    <p:sldId id="257" r:id="rId4"/>
    <p:sldId id="320" r:id="rId5"/>
    <p:sldId id="321" r:id="rId6"/>
    <p:sldId id="344" r:id="rId7"/>
    <p:sldId id="322" r:id="rId8"/>
    <p:sldId id="267" r:id="rId9"/>
    <p:sldId id="323" r:id="rId10"/>
    <p:sldId id="345" r:id="rId11"/>
    <p:sldId id="281" r:id="rId12"/>
    <p:sldId id="280" r:id="rId13"/>
    <p:sldId id="262" r:id="rId14"/>
    <p:sldId id="272" r:id="rId15"/>
    <p:sldId id="346" r:id="rId16"/>
    <p:sldId id="268" r:id="rId17"/>
    <p:sldId id="260" r:id="rId18"/>
    <p:sldId id="347" r:id="rId19"/>
    <p:sldId id="332" r:id="rId20"/>
    <p:sldId id="271" r:id="rId21"/>
    <p:sldId id="326" r:id="rId22"/>
    <p:sldId id="330" r:id="rId23"/>
    <p:sldId id="274" r:id="rId24"/>
    <p:sldId id="328" r:id="rId25"/>
    <p:sldId id="329" r:id="rId26"/>
    <p:sldId id="279" r:id="rId27"/>
    <p:sldId id="333" r:id="rId28"/>
    <p:sldId id="334" r:id="rId29"/>
    <p:sldId id="335" r:id="rId30"/>
    <p:sldId id="336" r:id="rId31"/>
    <p:sldId id="337" r:id="rId32"/>
    <p:sldId id="355" r:id="rId33"/>
    <p:sldId id="352" r:id="rId34"/>
    <p:sldId id="354" r:id="rId35"/>
    <p:sldId id="348" r:id="rId36"/>
    <p:sldId id="282" r:id="rId37"/>
    <p:sldId id="284" r:id="rId38"/>
    <p:sldId id="283" r:id="rId39"/>
    <p:sldId id="339" r:id="rId40"/>
    <p:sldId id="349" r:id="rId41"/>
    <p:sldId id="338" r:id="rId42"/>
    <p:sldId id="312" r:id="rId43"/>
    <p:sldId id="311" r:id="rId44"/>
    <p:sldId id="314" r:id="rId45"/>
    <p:sldId id="315" r:id="rId46"/>
    <p:sldId id="277" r:id="rId47"/>
    <p:sldId id="316" r:id="rId48"/>
    <p:sldId id="317" r:id="rId49"/>
    <p:sldId id="318" r:id="rId50"/>
    <p:sldId id="269" r:id="rId51"/>
    <p:sldId id="313" r:id="rId52"/>
    <p:sldId id="319" r:id="rId53"/>
    <p:sldId id="273" r:id="rId54"/>
    <p:sldId id="275" r:id="rId55"/>
    <p:sldId id="276" r:id="rId56"/>
    <p:sldId id="32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81" d="100"/>
          <a:sy n="81" d="100"/>
        </p:scale>
        <p:origin x="-834" y="210"/>
      </p:cViewPr>
      <p:guideLst>
        <p:guide orient="horz" pos="2160"/>
        <p:guide pos="2880"/>
      </p:guideLst>
    </p:cSldViewPr>
  </p:slideViewPr>
  <p:outlineViewPr>
    <p:cViewPr>
      <p:scale>
        <a:sx n="33" d="100"/>
        <a:sy n="33" d="100"/>
      </p:scale>
      <p:origin x="0" y="190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CE048-8964-491C-BAE6-DF15E676B645}" type="datetimeFigureOut">
              <a:rPr lang="en-GB" smtClean="0"/>
              <a:t>06/05/2014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876A6-D625-4D77-BA55-2E2FF3068AD1}" type="slidenum">
              <a:rPr lang="en-GB" smtClean="0"/>
              <a:t>‹#›</a:t>
            </a:fld>
            <a:endParaRPr lang="en-GB"/>
          </a:p>
        </p:txBody>
      </p:sp>
    </p:spTree>
    <p:extLst>
      <p:ext uri="{BB962C8B-B14F-4D97-AF65-F5344CB8AC3E}">
        <p14:creationId xmlns:p14="http://schemas.microsoft.com/office/powerpoint/2010/main" val="411354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6A80C-8127-4A15-98F1-007D1B3C8FF3}" type="slidenum">
              <a:rPr lang="en-GB" smtClean="0"/>
              <a:t>9</a:t>
            </a:fld>
            <a:endParaRPr lang="en-GB"/>
          </a:p>
        </p:txBody>
      </p:sp>
    </p:spTree>
    <p:extLst>
      <p:ext uri="{BB962C8B-B14F-4D97-AF65-F5344CB8AC3E}">
        <p14:creationId xmlns:p14="http://schemas.microsoft.com/office/powerpoint/2010/main" val="182325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4876A6-D625-4D77-BA55-2E2FF3068AD1}" type="slidenum">
              <a:rPr lang="en-GB" smtClean="0"/>
              <a:t>14</a:t>
            </a:fld>
            <a:endParaRPr lang="en-GB"/>
          </a:p>
        </p:txBody>
      </p:sp>
    </p:spTree>
    <p:extLst>
      <p:ext uri="{BB962C8B-B14F-4D97-AF65-F5344CB8AC3E}">
        <p14:creationId xmlns:p14="http://schemas.microsoft.com/office/powerpoint/2010/main" val="137111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60AEEB-466F-4DAA-83FA-29C34B18B520}" type="datetime1">
              <a:rPr lang="en-GB" smtClean="0"/>
              <a:t>06/05/2014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FE45C-2A06-4CE4-A7AD-F8CB9F5FDFF1}" type="slidenum">
              <a:rPr lang="en-GB" smtClean="0"/>
              <a:t>‹#›</a:t>
            </a:fld>
            <a:endParaRPr lang="en-GB"/>
          </a:p>
        </p:txBody>
      </p:sp>
      <p:sp>
        <p:nvSpPr>
          <p:cNvPr id="7" name="Rectangle 6"/>
          <p:cNvSpPr/>
          <p:nvPr userDrawn="1"/>
        </p:nvSpPr>
        <p:spPr>
          <a:xfrm>
            <a:off x="0" y="0"/>
            <a:ext cx="10750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997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66AB57-29F6-40FA-A355-687A3334F796}" type="datetime1">
              <a:rPr lang="en-GB" smtClean="0"/>
              <a:t>06/05/2014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140939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DE72BD-C870-492F-B6C4-676E7EBA9BA0}" type="datetime1">
              <a:rPr lang="en-GB" smtClean="0"/>
              <a:t>06/05/2014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337735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84F190-FBB7-4CE2-9A00-16D155C9A52D}" type="datetime1">
              <a:rPr lang="en-GB" smtClean="0"/>
              <a:t>06/05/2014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2130833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59BF-7612-4994-9982-17B34A31C801}" type="datetime1">
              <a:rPr lang="en-GB" smtClean="0"/>
              <a:t>06/05/2014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21545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FB11C8-DFFF-4252-B963-B911FFB75AAF}" type="datetime1">
              <a:rPr lang="en-GB" smtClean="0"/>
              <a:t>06/05/2014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157506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694FE8-5087-4E45-8FCB-A3EB82798F79}" type="datetime1">
              <a:rPr lang="en-GB" smtClean="0"/>
              <a:t>06/05/2014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348489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D21A2A-FBF3-49E7-A78C-459B5871656F}" type="datetime1">
              <a:rPr lang="en-GB" smtClean="0"/>
              <a:t>06/05/2014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279506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EE598-5D99-4383-9DF8-14B788AFE17C}" type="datetime1">
              <a:rPr lang="en-GB" smtClean="0"/>
              <a:t>06/05/2014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304809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255B0-91E6-424B-BD0D-C17C6F2A093A}" type="datetime1">
              <a:rPr lang="en-GB" smtClean="0"/>
              <a:t>06/05/2014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355600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4774F-D51C-4629-8ECB-883297878850}" type="datetime1">
              <a:rPr lang="en-GB" smtClean="0"/>
              <a:t>06/05/2014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FE45C-2A06-4CE4-A7AD-F8CB9F5FDFF1}" type="slidenum">
              <a:rPr lang="en-GB" smtClean="0"/>
              <a:t>‹#›</a:t>
            </a:fld>
            <a:endParaRPr lang="en-GB"/>
          </a:p>
        </p:txBody>
      </p:sp>
    </p:spTree>
    <p:extLst>
      <p:ext uri="{BB962C8B-B14F-4D97-AF65-F5344CB8AC3E}">
        <p14:creationId xmlns:p14="http://schemas.microsoft.com/office/powerpoint/2010/main" val="113757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3ED12-9719-4FE1-B71F-BA987E9BA068}"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FE45C-2A06-4CE4-A7AD-F8CB9F5FDFF1}" type="slidenum">
              <a:rPr lang="en-GB" smtClean="0"/>
              <a:t>‹#›</a:t>
            </a:fld>
            <a:endParaRPr lang="en-GB"/>
          </a:p>
        </p:txBody>
      </p:sp>
      <p:sp>
        <p:nvSpPr>
          <p:cNvPr id="7" name="Rectangle 6"/>
          <p:cNvSpPr/>
          <p:nvPr userDrawn="1"/>
        </p:nvSpPr>
        <p:spPr>
          <a:xfrm>
            <a:off x="0" y="0"/>
            <a:ext cx="10750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4641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space.cern.ch/HiLumi/WP4/Shared%20Documents/Reports/hom.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citeseerx.ist.psu.edu/viewdoc/summary?doi=10.1.1.353.691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iteseerx.ist.psu.edu/viewdoc/summary?doi=10.1.1.353.6917"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dico.cern.ch/event/316295/contribution/3/material/slides/0.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indico.cern.ch/event/314073/contribution/4/material/slides/0.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p>
            <a:r>
              <a:rPr lang="en-GB" dirty="0" smtClean="0"/>
              <a:t>Impedance aspects of </a:t>
            </a:r>
            <a:br>
              <a:rPr lang="en-GB" dirty="0" smtClean="0"/>
            </a:br>
            <a:r>
              <a:rPr lang="en-GB" dirty="0" smtClean="0"/>
              <a:t>Crab cavities</a:t>
            </a:r>
            <a:endParaRPr lang="en-GB" dirty="0"/>
          </a:p>
        </p:txBody>
      </p:sp>
      <p:sp>
        <p:nvSpPr>
          <p:cNvPr id="3" name="Subtitle 2"/>
          <p:cNvSpPr>
            <a:spLocks noGrp="1"/>
          </p:cNvSpPr>
          <p:nvPr>
            <p:ph type="subTitle" idx="1"/>
          </p:nvPr>
        </p:nvSpPr>
        <p:spPr/>
        <p:txBody>
          <a:bodyPr>
            <a:normAutofit/>
          </a:bodyPr>
          <a:lstStyle/>
          <a:p>
            <a:r>
              <a:rPr lang="en-GB" sz="2000" dirty="0" smtClean="0"/>
              <a:t>R. Calaga, N. Mounet, B. Salvant*, E. Shaposhnikova</a:t>
            </a:r>
          </a:p>
          <a:p>
            <a:endParaRPr lang="en-GB" sz="2000" dirty="0"/>
          </a:p>
        </p:txBody>
      </p:sp>
      <p:sp>
        <p:nvSpPr>
          <p:cNvPr id="4" name="Subtitle 2"/>
          <p:cNvSpPr txBox="1">
            <a:spLocks/>
          </p:cNvSpPr>
          <p:nvPr/>
        </p:nvSpPr>
        <p:spPr>
          <a:xfrm>
            <a:off x="1331640" y="4941168"/>
            <a:ext cx="6400800" cy="79208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dirty="0" smtClean="0"/>
              <a:t>Many thanks to </a:t>
            </a:r>
            <a:br>
              <a:rPr lang="en-GB" sz="2000" dirty="0" smtClean="0"/>
            </a:br>
            <a:r>
              <a:rPr lang="en-GB" sz="2000" dirty="0" smtClean="0"/>
              <a:t>F. Galleazzi, E. Métral, E. Jensen, A. Mc </a:t>
            </a:r>
            <a:r>
              <a:rPr lang="en-GB" sz="2000" dirty="0" err="1" smtClean="0"/>
              <a:t>Pherson</a:t>
            </a:r>
            <a:r>
              <a:rPr lang="en-GB" sz="2000" dirty="0" smtClean="0"/>
              <a:t>, P. Kardasopoulos,</a:t>
            </a:r>
            <a:br>
              <a:rPr lang="en-GB" sz="2000" dirty="0" smtClean="0"/>
            </a:br>
            <a:r>
              <a:rPr lang="en-GB" sz="2000" dirty="0" smtClean="0"/>
              <a:t>S. </a:t>
            </a:r>
            <a:r>
              <a:rPr lang="en-GB" sz="2000" dirty="0" err="1" smtClean="0"/>
              <a:t>Verdu</a:t>
            </a:r>
            <a:r>
              <a:rPr lang="en-GB" sz="2000" dirty="0" smtClean="0"/>
              <a:t> Andres, C. Zannini </a:t>
            </a:r>
            <a:endParaRPr lang="en-GB" sz="2000" dirty="0"/>
          </a:p>
        </p:txBody>
      </p:sp>
      <p:sp>
        <p:nvSpPr>
          <p:cNvPr id="5" name="Slide Number Placeholder 4"/>
          <p:cNvSpPr>
            <a:spLocks noGrp="1"/>
          </p:cNvSpPr>
          <p:nvPr>
            <p:ph type="sldNum" sz="quarter" idx="12"/>
          </p:nvPr>
        </p:nvSpPr>
        <p:spPr/>
        <p:txBody>
          <a:bodyPr/>
          <a:lstStyle/>
          <a:p>
            <a:fld id="{427FE45C-2A06-4CE4-A7AD-F8CB9F5FDFF1}" type="slidenum">
              <a:rPr lang="en-GB" smtClean="0"/>
              <a:t>1</a:t>
            </a:fld>
            <a:endParaRPr lang="en-GB"/>
          </a:p>
        </p:txBody>
      </p:sp>
      <p:pic>
        <p:nvPicPr>
          <p:cNvPr id="6" name="Picture 2" descr="C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394" y="190621"/>
            <a:ext cx="1006131" cy="10061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8" y="6448454"/>
            <a:ext cx="1792029" cy="276999"/>
          </a:xfrm>
          <a:prstGeom prst="rect">
            <a:avLst/>
          </a:prstGeom>
          <a:noFill/>
        </p:spPr>
        <p:txBody>
          <a:bodyPr wrap="none" rtlCol="0">
            <a:spAutoFit/>
          </a:bodyPr>
          <a:lstStyle/>
          <a:p>
            <a:r>
              <a:rPr lang="en-US" sz="1200" dirty="0" smtClean="0"/>
              <a:t>* Benoit.Salvant@cern.ch</a:t>
            </a:r>
            <a:endParaRPr lang="en-GB" sz="1200" dirty="0"/>
          </a:p>
        </p:txBody>
      </p:sp>
    </p:spTree>
    <p:extLst>
      <p:ext uri="{BB962C8B-B14F-4D97-AF65-F5344CB8AC3E}">
        <p14:creationId xmlns:p14="http://schemas.microsoft.com/office/powerpoint/2010/main" val="766098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solidFill>
                  <a:srgbClr val="FF0000"/>
                </a:solidFill>
              </a:rPr>
              <a:t>SPS crab cavity tests</a:t>
            </a:r>
          </a:p>
          <a:p>
            <a:pPr lvl="1"/>
            <a:r>
              <a:rPr lang="en-GB" dirty="0" smtClean="0"/>
              <a:t>Impedance of the new Y chamber</a:t>
            </a:r>
          </a:p>
          <a:p>
            <a:pPr lvl="1"/>
            <a:r>
              <a:rPr lang="en-GB" dirty="0" smtClean="0"/>
              <a:t>Impedance of the crab cavities </a:t>
            </a:r>
          </a:p>
          <a:p>
            <a:pPr lvl="1"/>
            <a:r>
              <a:rPr lang="en-GB" dirty="0" smtClean="0">
                <a:solidFill>
                  <a:srgbClr val="FF0000"/>
                </a:solidFill>
              </a:rPr>
              <a:t>Power expected from resonant modes</a:t>
            </a:r>
            <a:r>
              <a:rPr lang="en-GB" dirty="0" smtClean="0"/>
              <a:t/>
            </a:r>
            <a:br>
              <a:rPr lang="en-GB" dirty="0" smtClean="0"/>
            </a:br>
            <a:endParaRPr lang="en-GB" dirty="0" smtClean="0"/>
          </a:p>
          <a:p>
            <a:r>
              <a:rPr lang="en-GB" dirty="0" smtClean="0"/>
              <a:t>LHC operation</a:t>
            </a:r>
          </a:p>
          <a:p>
            <a:pPr lvl="1"/>
            <a:r>
              <a:rPr lang="en-GB" dirty="0"/>
              <a:t>L</a:t>
            </a:r>
            <a:r>
              <a:rPr lang="en-GB" dirty="0" smtClean="0"/>
              <a:t>ongitudinal stability limits</a:t>
            </a:r>
          </a:p>
          <a:p>
            <a:pPr lvl="1"/>
            <a:r>
              <a:rPr lang="en-GB" dirty="0" smtClean="0"/>
              <a:t>Contribution compared to the LHC model</a:t>
            </a:r>
          </a:p>
          <a:p>
            <a:pPr lvl="1"/>
            <a:r>
              <a:rPr lang="en-GB" dirty="0" smtClean="0"/>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10</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452" y="2163861"/>
            <a:ext cx="4382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63861"/>
            <a:ext cx="4382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sz="3600" dirty="0" smtClean="0"/>
              <a:t>Power from SPS beam: cavity I (Lancaster)</a:t>
            </a:r>
            <a:endParaRPr lang="en-GB" sz="3600" dirty="0"/>
          </a:p>
        </p:txBody>
      </p:sp>
      <p:cxnSp>
        <p:nvCxnSpPr>
          <p:cNvPr id="5" name="Straight Arrow Connector 4"/>
          <p:cNvCxnSpPr/>
          <p:nvPr/>
        </p:nvCxnSpPr>
        <p:spPr>
          <a:xfrm flipH="1" flipV="1">
            <a:off x="1115616" y="2564904"/>
            <a:ext cx="45365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5589240"/>
            <a:ext cx="8568952" cy="923330"/>
          </a:xfrm>
          <a:prstGeom prst="rect">
            <a:avLst/>
          </a:prstGeom>
          <a:noFill/>
        </p:spPr>
        <p:txBody>
          <a:bodyPr wrap="square" rtlCol="0">
            <a:spAutoFit/>
          </a:bodyPr>
          <a:lstStyle/>
          <a:p>
            <a:pPr marL="285750" indent="-285750">
              <a:buFont typeface="Wingdings"/>
              <a:buChar char="à"/>
            </a:pPr>
            <a:r>
              <a:rPr lang="en-GB" dirty="0" smtClean="0">
                <a:sym typeface="Wingdings" panose="05000000000000000000" pitchFamily="2" charset="2"/>
              </a:rPr>
              <a:t>With Q=1000, power loss for the worst mode (375 MHz with R/Q= 22 Ohm) is ~2 kW</a:t>
            </a:r>
          </a:p>
          <a:p>
            <a:pPr marL="285750" indent="-285750">
              <a:buFont typeface="Wingdings"/>
              <a:buChar char="à"/>
            </a:pPr>
            <a:r>
              <a:rPr lang="en-US" dirty="0">
                <a:sym typeface="Wingdings" panose="05000000000000000000" pitchFamily="2" charset="2"/>
              </a:rPr>
              <a:t>Only longitudinal modes looked at</a:t>
            </a:r>
            <a:endParaRPr lang="en-GB" dirty="0"/>
          </a:p>
          <a:p>
            <a:pPr marL="285750" indent="-285750">
              <a:buFont typeface="Wingdings"/>
              <a:buChar char="à"/>
            </a:pPr>
            <a:endParaRPr lang="en-GB" dirty="0"/>
          </a:p>
        </p:txBody>
      </p:sp>
      <p:sp>
        <p:nvSpPr>
          <p:cNvPr id="6" name="TextBox 5"/>
          <p:cNvSpPr txBox="1"/>
          <p:nvPr/>
        </p:nvSpPr>
        <p:spPr>
          <a:xfrm>
            <a:off x="4211960" y="1124744"/>
            <a:ext cx="4573816" cy="830997"/>
          </a:xfrm>
          <a:prstGeom prst="rect">
            <a:avLst/>
          </a:prstGeom>
          <a:noFill/>
        </p:spPr>
        <p:txBody>
          <a:bodyPr wrap="none" rtlCol="0">
            <a:spAutoFit/>
          </a:bodyPr>
          <a:lstStyle/>
          <a:p>
            <a:r>
              <a:rPr lang="en-GB" sz="1600" dirty="0" smtClean="0"/>
              <a:t>1.6 ns bunch length, 4x72 bunches with 1.35e11 p/b</a:t>
            </a:r>
          </a:p>
          <a:p>
            <a:pPr marL="285750" indent="-285750">
              <a:buFont typeface="Wingdings"/>
              <a:buChar char="à"/>
            </a:pPr>
            <a:r>
              <a:rPr lang="en-GB" sz="1600" dirty="0" smtClean="0">
                <a:sym typeface="Wingdings" panose="05000000000000000000" pitchFamily="2" charset="2"/>
              </a:rPr>
              <a:t>realistic before LS2, could get worse after</a:t>
            </a:r>
          </a:p>
          <a:p>
            <a:pPr marL="285750" indent="-285750">
              <a:buFont typeface="Wingdings"/>
              <a:buChar char="à"/>
            </a:pPr>
            <a:r>
              <a:rPr lang="en-GB" sz="1600" dirty="0" smtClean="0">
                <a:sym typeface="Wingdings" panose="05000000000000000000" pitchFamily="2" charset="2"/>
              </a:rPr>
              <a:t>worst case scenario (also on beam spectrum line)</a:t>
            </a:r>
            <a:endParaRPr lang="en-GB" sz="1600" dirty="0"/>
          </a:p>
        </p:txBody>
      </p:sp>
      <p:sp>
        <p:nvSpPr>
          <p:cNvPr id="7" name="Slide Number Placeholder 6"/>
          <p:cNvSpPr>
            <a:spLocks noGrp="1"/>
          </p:cNvSpPr>
          <p:nvPr>
            <p:ph type="sldNum" sz="quarter" idx="12"/>
          </p:nvPr>
        </p:nvSpPr>
        <p:spPr/>
        <p:txBody>
          <a:bodyPr/>
          <a:lstStyle/>
          <a:p>
            <a:fld id="{427FE45C-2A06-4CE4-A7AD-F8CB9F5FDFF1}" type="slidenum">
              <a:rPr lang="en-GB" smtClean="0"/>
              <a:t>11</a:t>
            </a:fld>
            <a:endParaRPr lang="en-GB"/>
          </a:p>
        </p:txBody>
      </p:sp>
      <p:sp>
        <p:nvSpPr>
          <p:cNvPr id="9" name="TextBox 8"/>
          <p:cNvSpPr txBox="1"/>
          <p:nvPr/>
        </p:nvSpPr>
        <p:spPr>
          <a:xfrm>
            <a:off x="1080333" y="6431270"/>
            <a:ext cx="4829720" cy="369332"/>
          </a:xfrm>
          <a:prstGeom prst="rect">
            <a:avLst/>
          </a:prstGeom>
          <a:noFill/>
        </p:spPr>
        <p:txBody>
          <a:bodyPr wrap="none" rtlCol="0">
            <a:spAutoFit/>
          </a:bodyPr>
          <a:lstStyle/>
          <a:p>
            <a:r>
              <a:rPr lang="en-GB" dirty="0" smtClean="0"/>
              <a:t>Using Ploss=(</a:t>
            </a:r>
            <a:r>
              <a:rPr lang="en-GB" dirty="0"/>
              <a:t>2*(</a:t>
            </a:r>
            <a:r>
              <a:rPr lang="en-GB" dirty="0" smtClean="0"/>
              <a:t>M*Nb*e*frev)^2*h(f)^2*R/Q*Q;</a:t>
            </a:r>
            <a:endParaRPr lang="en-GB" dirty="0"/>
          </a:p>
        </p:txBody>
      </p:sp>
    </p:spTree>
    <p:extLst>
      <p:ext uri="{BB962C8B-B14F-4D97-AF65-F5344CB8AC3E}">
        <p14:creationId xmlns:p14="http://schemas.microsoft.com/office/powerpoint/2010/main" val="2604996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223" y="1950209"/>
            <a:ext cx="4516388" cy="338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49" y="1950209"/>
            <a:ext cx="4382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t>Power from SPS beam: RF dipole</a:t>
            </a:r>
            <a:endParaRPr lang="en-GB" dirty="0"/>
          </a:p>
        </p:txBody>
      </p:sp>
      <p:sp>
        <p:nvSpPr>
          <p:cNvPr id="6" name="TextBox 5"/>
          <p:cNvSpPr txBox="1"/>
          <p:nvPr/>
        </p:nvSpPr>
        <p:spPr>
          <a:xfrm>
            <a:off x="522247" y="5877272"/>
            <a:ext cx="8165569" cy="646331"/>
          </a:xfrm>
          <a:prstGeom prst="rect">
            <a:avLst/>
          </a:prstGeom>
          <a:noFill/>
        </p:spPr>
        <p:txBody>
          <a:bodyPr wrap="none" rtlCol="0">
            <a:spAutoFit/>
          </a:bodyPr>
          <a:lstStyle/>
          <a:p>
            <a:pPr marL="285750" indent="-285750">
              <a:buFont typeface="Wingdings"/>
              <a:buChar char="à"/>
            </a:pPr>
            <a:r>
              <a:rPr lang="en-GB" dirty="0" smtClean="0">
                <a:sym typeface="Wingdings" panose="05000000000000000000" pitchFamily="2" charset="2"/>
              </a:rPr>
              <a:t>With Q=1000, power loss for the worst mode (757 MHz, R/Q~100 Ohm) is ~200 W</a:t>
            </a:r>
          </a:p>
          <a:p>
            <a:pPr marL="285750" indent="-285750">
              <a:buFont typeface="Wingdings"/>
              <a:buChar char="à"/>
            </a:pPr>
            <a:r>
              <a:rPr lang="en-US" dirty="0">
                <a:sym typeface="Wingdings" panose="05000000000000000000" pitchFamily="2" charset="2"/>
              </a:rPr>
              <a:t>Only longitudinal modes looked </a:t>
            </a:r>
            <a:r>
              <a:rPr lang="en-US" dirty="0" smtClean="0">
                <a:sym typeface="Wingdings" panose="05000000000000000000" pitchFamily="2" charset="2"/>
              </a:rPr>
              <a:t>at</a:t>
            </a:r>
            <a:endParaRPr lang="en-GB" dirty="0"/>
          </a:p>
        </p:txBody>
      </p:sp>
      <p:cxnSp>
        <p:nvCxnSpPr>
          <p:cNvPr id="5" name="Straight Arrow Connector 4"/>
          <p:cNvCxnSpPr/>
          <p:nvPr/>
        </p:nvCxnSpPr>
        <p:spPr>
          <a:xfrm flipH="1" flipV="1">
            <a:off x="1331640" y="2636912"/>
            <a:ext cx="4464496" cy="1011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11960" y="1124744"/>
            <a:ext cx="4573816" cy="830997"/>
          </a:xfrm>
          <a:prstGeom prst="rect">
            <a:avLst/>
          </a:prstGeom>
          <a:noFill/>
        </p:spPr>
        <p:txBody>
          <a:bodyPr wrap="none" rtlCol="0">
            <a:spAutoFit/>
          </a:bodyPr>
          <a:lstStyle/>
          <a:p>
            <a:r>
              <a:rPr lang="en-GB" sz="1600" dirty="0" smtClean="0"/>
              <a:t>1.6 ns bunch length, 6x72 bunches with 2.2e11 p/b</a:t>
            </a:r>
          </a:p>
          <a:p>
            <a:pPr marL="285750" indent="-285750">
              <a:buFont typeface="Wingdings"/>
              <a:buChar char="à"/>
            </a:pPr>
            <a:r>
              <a:rPr lang="en-GB" sz="1600" dirty="0">
                <a:sym typeface="Wingdings" panose="05000000000000000000" pitchFamily="2" charset="2"/>
              </a:rPr>
              <a:t>realistic before LS2, could get worse after</a:t>
            </a:r>
          </a:p>
          <a:p>
            <a:pPr marL="285750" indent="-285750">
              <a:buFont typeface="Wingdings"/>
              <a:buChar char="à"/>
            </a:pPr>
            <a:r>
              <a:rPr lang="en-GB" sz="1600" dirty="0" smtClean="0">
                <a:sym typeface="Wingdings" panose="05000000000000000000" pitchFamily="2" charset="2"/>
              </a:rPr>
              <a:t>worst case scenario (also on beam spectrum line)</a:t>
            </a:r>
            <a:endParaRPr lang="en-GB" sz="1600" dirty="0"/>
          </a:p>
        </p:txBody>
      </p:sp>
      <p:sp>
        <p:nvSpPr>
          <p:cNvPr id="8" name="Slide Number Placeholder 7"/>
          <p:cNvSpPr>
            <a:spLocks noGrp="1"/>
          </p:cNvSpPr>
          <p:nvPr>
            <p:ph type="sldNum" sz="quarter" idx="12"/>
          </p:nvPr>
        </p:nvSpPr>
        <p:spPr/>
        <p:txBody>
          <a:bodyPr/>
          <a:lstStyle/>
          <a:p>
            <a:fld id="{427FE45C-2A06-4CE4-A7AD-F8CB9F5FDFF1}" type="slidenum">
              <a:rPr lang="en-GB" smtClean="0"/>
              <a:t>12</a:t>
            </a:fld>
            <a:endParaRPr lang="en-GB"/>
          </a:p>
        </p:txBody>
      </p:sp>
    </p:spTree>
    <p:extLst>
      <p:ext uri="{BB962C8B-B14F-4D97-AF65-F5344CB8AC3E}">
        <p14:creationId xmlns:p14="http://schemas.microsoft.com/office/powerpoint/2010/main" val="59903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274" y="1991491"/>
            <a:ext cx="4382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60" y="1991491"/>
            <a:ext cx="4382963"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84"/>
            <a:ext cx="8229600" cy="1143000"/>
          </a:xfrm>
        </p:spPr>
        <p:txBody>
          <a:bodyPr>
            <a:normAutofit/>
          </a:bodyPr>
          <a:lstStyle/>
          <a:p>
            <a:r>
              <a:rPr lang="en-GB" dirty="0" smtClean="0"/>
              <a:t>Power from SPS beam: DQW</a:t>
            </a:r>
            <a:endParaRPr lang="en-GB" dirty="0"/>
          </a:p>
        </p:txBody>
      </p:sp>
      <p:sp>
        <p:nvSpPr>
          <p:cNvPr id="5" name="TextBox 4"/>
          <p:cNvSpPr txBox="1"/>
          <p:nvPr/>
        </p:nvSpPr>
        <p:spPr>
          <a:xfrm>
            <a:off x="1043608" y="5597248"/>
            <a:ext cx="7415363" cy="923330"/>
          </a:xfrm>
          <a:prstGeom prst="rect">
            <a:avLst/>
          </a:prstGeom>
          <a:noFill/>
        </p:spPr>
        <p:txBody>
          <a:bodyPr wrap="none" rtlCol="0">
            <a:spAutoFit/>
          </a:bodyPr>
          <a:lstStyle/>
          <a:p>
            <a:pPr marL="285750" indent="-285750">
              <a:buFont typeface="Wingdings"/>
              <a:buChar char="à"/>
            </a:pPr>
            <a:r>
              <a:rPr lang="en-GB" dirty="0" smtClean="0">
                <a:sym typeface="Wingdings" panose="05000000000000000000" pitchFamily="2" charset="2"/>
              </a:rPr>
              <a:t>With Q=1000, power loss for the worst mode (579 MHz and R/Q~57 Ohm)</a:t>
            </a:r>
            <a:br>
              <a:rPr lang="en-GB" dirty="0" smtClean="0">
                <a:sym typeface="Wingdings" panose="05000000000000000000" pitchFamily="2" charset="2"/>
              </a:rPr>
            </a:br>
            <a:r>
              <a:rPr lang="en-GB" dirty="0" smtClean="0">
                <a:sym typeface="Wingdings" panose="05000000000000000000" pitchFamily="2" charset="2"/>
              </a:rPr>
              <a:t> is ~1 kW (worst case)</a:t>
            </a:r>
          </a:p>
          <a:p>
            <a:pPr marL="285750" indent="-285750">
              <a:buFont typeface="Wingdings"/>
              <a:buChar char="à"/>
            </a:pPr>
            <a:r>
              <a:rPr lang="en-US" dirty="0" smtClean="0">
                <a:sym typeface="Wingdings" panose="05000000000000000000" pitchFamily="2" charset="2"/>
              </a:rPr>
              <a:t>Only longitudinal modes looked at</a:t>
            </a:r>
            <a:endParaRPr lang="en-GB" dirty="0"/>
          </a:p>
        </p:txBody>
      </p:sp>
      <p:cxnSp>
        <p:nvCxnSpPr>
          <p:cNvPr id="7" name="Straight Arrow Connector 6"/>
          <p:cNvCxnSpPr/>
          <p:nvPr/>
        </p:nvCxnSpPr>
        <p:spPr>
          <a:xfrm flipH="1" flipV="1">
            <a:off x="1250882" y="2527368"/>
            <a:ext cx="4689270" cy="829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11960" y="980728"/>
            <a:ext cx="4573816" cy="830997"/>
          </a:xfrm>
          <a:prstGeom prst="rect">
            <a:avLst/>
          </a:prstGeom>
          <a:noFill/>
        </p:spPr>
        <p:txBody>
          <a:bodyPr wrap="none" rtlCol="0">
            <a:spAutoFit/>
          </a:bodyPr>
          <a:lstStyle/>
          <a:p>
            <a:r>
              <a:rPr lang="en-GB" sz="1600" dirty="0" smtClean="0"/>
              <a:t>1.6 ns bunch length, 6x72 bunches with 2.2e11 p/b</a:t>
            </a:r>
          </a:p>
          <a:p>
            <a:pPr marL="285750" indent="-285750">
              <a:buFont typeface="Wingdings"/>
              <a:buChar char="à"/>
            </a:pPr>
            <a:r>
              <a:rPr lang="en-GB" sz="1600" dirty="0">
                <a:sym typeface="Wingdings" panose="05000000000000000000" pitchFamily="2" charset="2"/>
              </a:rPr>
              <a:t>realistic before LS2, could get worse after</a:t>
            </a:r>
          </a:p>
          <a:p>
            <a:pPr marL="285750" indent="-285750">
              <a:buFont typeface="Wingdings"/>
              <a:buChar char="à"/>
            </a:pPr>
            <a:r>
              <a:rPr lang="en-GB" sz="1600" dirty="0" smtClean="0">
                <a:sym typeface="Wingdings" panose="05000000000000000000" pitchFamily="2" charset="2"/>
              </a:rPr>
              <a:t>worst case scenario (also on beam spectrum line)</a:t>
            </a:r>
            <a:endParaRPr lang="en-GB" sz="1600" dirty="0"/>
          </a:p>
        </p:txBody>
      </p:sp>
      <p:sp>
        <p:nvSpPr>
          <p:cNvPr id="8" name="Slide Number Placeholder 7"/>
          <p:cNvSpPr>
            <a:spLocks noGrp="1"/>
          </p:cNvSpPr>
          <p:nvPr>
            <p:ph type="sldNum" sz="quarter" idx="12"/>
          </p:nvPr>
        </p:nvSpPr>
        <p:spPr/>
        <p:txBody>
          <a:bodyPr/>
          <a:lstStyle/>
          <a:p>
            <a:fld id="{427FE45C-2A06-4CE4-A7AD-F8CB9F5FDFF1}" type="slidenum">
              <a:rPr lang="en-GB" smtClean="0"/>
              <a:t>13</a:t>
            </a:fld>
            <a:endParaRPr lang="en-GB"/>
          </a:p>
        </p:txBody>
      </p:sp>
    </p:spTree>
    <p:extLst>
      <p:ext uri="{BB962C8B-B14F-4D97-AF65-F5344CB8AC3E}">
        <p14:creationId xmlns:p14="http://schemas.microsoft.com/office/powerpoint/2010/main" val="174762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Off resonance effect</a:t>
            </a:r>
            <a:endParaRPr lang="en-GB" dirty="0"/>
          </a:p>
        </p:txBody>
      </p:sp>
      <p:pic>
        <p:nvPicPr>
          <p:cNvPr id="11266" name="Picture 2" descr="E:\Benoit\System2\Benoit\2013\powerspectrum\detu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9450"/>
            <a:ext cx="5343525" cy="400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85956" y="2132856"/>
            <a:ext cx="3858044" cy="3416320"/>
          </a:xfrm>
          <a:prstGeom prst="rect">
            <a:avLst/>
          </a:prstGeom>
          <a:noFill/>
        </p:spPr>
        <p:txBody>
          <a:bodyPr wrap="none" rtlCol="0">
            <a:spAutoFit/>
          </a:bodyPr>
          <a:lstStyle/>
          <a:p>
            <a:pPr marL="285750" indent="-285750">
              <a:buFont typeface="Wingdings"/>
              <a:buChar char="à"/>
            </a:pPr>
            <a:r>
              <a:rPr lang="en-GB" dirty="0" smtClean="0">
                <a:sym typeface="Wingdings" panose="05000000000000000000" pitchFamily="2" charset="2"/>
              </a:rPr>
              <a:t>Very strong reduction </a:t>
            </a:r>
            <a:br>
              <a:rPr lang="en-GB" dirty="0" smtClean="0">
                <a:sym typeface="Wingdings" panose="05000000000000000000" pitchFamily="2" charset="2"/>
              </a:rPr>
            </a:br>
            <a:r>
              <a:rPr lang="en-GB" dirty="0" smtClean="0">
                <a:sym typeface="Wingdings" panose="05000000000000000000" pitchFamily="2" charset="2"/>
              </a:rPr>
              <a:t>in beam spectrum if 0.5 MHz </a:t>
            </a:r>
            <a:br>
              <a:rPr lang="en-GB" dirty="0" smtClean="0">
                <a:sym typeface="Wingdings" panose="05000000000000000000" pitchFamily="2" charset="2"/>
              </a:rPr>
            </a:br>
            <a:r>
              <a:rPr lang="en-GB" dirty="0" smtClean="0">
                <a:sym typeface="Wingdings" panose="05000000000000000000" pitchFamily="2" charset="2"/>
              </a:rPr>
              <a:t>away from resonance</a:t>
            </a:r>
          </a:p>
          <a:p>
            <a:pPr marL="285750" indent="-285750">
              <a:buFont typeface="Wingdings"/>
              <a:buChar char="à"/>
            </a:pPr>
            <a:endParaRPr lang="en-GB" dirty="0">
              <a:sym typeface="Wingdings" panose="05000000000000000000" pitchFamily="2" charset="2"/>
            </a:endParaRPr>
          </a:p>
          <a:p>
            <a:pPr marL="285750" indent="-285750">
              <a:buFont typeface="Wingdings"/>
              <a:buChar char="à"/>
            </a:pPr>
            <a:r>
              <a:rPr lang="en-GB" dirty="0" smtClean="0">
                <a:sym typeface="Wingdings" panose="05000000000000000000" pitchFamily="2" charset="2"/>
              </a:rPr>
              <a:t>Also developed by E. Metral </a:t>
            </a:r>
            <a:br>
              <a:rPr lang="en-GB" dirty="0" smtClean="0">
                <a:sym typeface="Wingdings" panose="05000000000000000000" pitchFamily="2" charset="2"/>
              </a:rPr>
            </a:br>
            <a:r>
              <a:rPr lang="en-GB" dirty="0" smtClean="0">
                <a:sym typeface="Wingdings" panose="05000000000000000000" pitchFamily="2" charset="2"/>
              </a:rPr>
              <a:t>at IBIC 2013 and R. Calaga et al in </a:t>
            </a:r>
            <a:br>
              <a:rPr lang="en-GB" dirty="0" smtClean="0">
                <a:sym typeface="Wingdings" panose="05000000000000000000" pitchFamily="2" charset="2"/>
              </a:rPr>
            </a:br>
            <a:r>
              <a:rPr lang="en-GB" dirty="0" smtClean="0">
                <a:sym typeface="Wingdings" panose="05000000000000000000" pitchFamily="2" charset="2"/>
              </a:rPr>
              <a:t>a </a:t>
            </a:r>
            <a:r>
              <a:rPr lang="en-GB" dirty="0" smtClean="0">
                <a:sym typeface="Wingdings" panose="05000000000000000000" pitchFamily="2" charset="2"/>
                <a:hlinkClick r:id="rId4"/>
              </a:rPr>
              <a:t>note</a:t>
            </a:r>
            <a:endParaRPr lang="en-GB" dirty="0" smtClean="0">
              <a:sym typeface="Wingdings" panose="05000000000000000000" pitchFamily="2" charset="2"/>
            </a:endParaRPr>
          </a:p>
          <a:p>
            <a:pPr marL="285750" indent="-285750">
              <a:buFont typeface="Wingdings"/>
              <a:buChar char="à"/>
            </a:pPr>
            <a:endParaRPr lang="en-US" dirty="0">
              <a:sym typeface="Wingdings" panose="05000000000000000000" pitchFamily="2" charset="2"/>
            </a:endParaRPr>
          </a:p>
          <a:p>
            <a:pPr marL="285750" indent="-285750">
              <a:buFont typeface="Wingdings"/>
              <a:buChar char="à"/>
            </a:pPr>
            <a:r>
              <a:rPr lang="en-US" dirty="0" smtClean="0">
                <a:sym typeface="Wingdings" panose="05000000000000000000" pitchFamily="2" charset="2"/>
              </a:rPr>
              <a:t>Already put in place by designers </a:t>
            </a:r>
            <a:br>
              <a:rPr lang="en-US" dirty="0" smtClean="0">
                <a:sym typeface="Wingdings" panose="05000000000000000000" pitchFamily="2" charset="2"/>
              </a:rPr>
            </a:br>
            <a:r>
              <a:rPr lang="en-US" dirty="0" smtClean="0">
                <a:sym typeface="Wingdings" panose="05000000000000000000" pitchFamily="2" charset="2"/>
              </a:rPr>
              <a:t>to avoid beam harmonics at 20 MHz</a:t>
            </a:r>
            <a:endParaRPr lang="en-GB" dirty="0" smtClean="0">
              <a:sym typeface="Wingdings" panose="05000000000000000000" pitchFamily="2" charset="2"/>
            </a:endParaRPr>
          </a:p>
          <a:p>
            <a:pPr marL="285750" indent="-285750">
              <a:buFont typeface="Wingdings"/>
              <a:buChar char="à"/>
            </a:pPr>
            <a:endParaRPr lang="en-GB" dirty="0">
              <a:sym typeface="Wingdings" panose="05000000000000000000" pitchFamily="2" charset="2"/>
            </a:endParaRPr>
          </a:p>
          <a:p>
            <a:pPr marL="285750" indent="-285750">
              <a:buFont typeface="Wingdings"/>
              <a:buChar char="à"/>
            </a:pPr>
            <a:endParaRPr lang="en-GB" dirty="0"/>
          </a:p>
        </p:txBody>
      </p:sp>
      <p:sp>
        <p:nvSpPr>
          <p:cNvPr id="5" name="TextBox 4"/>
          <p:cNvSpPr txBox="1"/>
          <p:nvPr/>
        </p:nvSpPr>
        <p:spPr>
          <a:xfrm>
            <a:off x="184063" y="1484784"/>
            <a:ext cx="6014339" cy="369332"/>
          </a:xfrm>
          <a:prstGeom prst="rect">
            <a:avLst/>
          </a:prstGeom>
          <a:noFill/>
        </p:spPr>
        <p:txBody>
          <a:bodyPr wrap="none" rtlCol="0">
            <a:spAutoFit/>
          </a:bodyPr>
          <a:lstStyle/>
          <a:p>
            <a:r>
              <a:rPr lang="en-GB" dirty="0" smtClean="0"/>
              <a:t>Normalized SPS beam spectrum for 25 ns beam (288 bunches)</a:t>
            </a:r>
            <a:endParaRPr lang="en-GB" dirty="0"/>
          </a:p>
        </p:txBody>
      </p:sp>
      <p:sp>
        <p:nvSpPr>
          <p:cNvPr id="7" name="Slide Number Placeholder 6"/>
          <p:cNvSpPr>
            <a:spLocks noGrp="1"/>
          </p:cNvSpPr>
          <p:nvPr>
            <p:ph type="sldNum" sz="quarter" idx="12"/>
          </p:nvPr>
        </p:nvSpPr>
        <p:spPr/>
        <p:txBody>
          <a:bodyPr/>
          <a:lstStyle/>
          <a:p>
            <a:fld id="{427FE45C-2A06-4CE4-A7AD-F8CB9F5FDFF1}" type="slidenum">
              <a:rPr lang="en-GB" smtClean="0"/>
              <a:t>14</a:t>
            </a:fld>
            <a:endParaRPr lang="en-GB"/>
          </a:p>
        </p:txBody>
      </p:sp>
      <p:sp>
        <p:nvSpPr>
          <p:cNvPr id="8" name="TextBox 7"/>
          <p:cNvSpPr txBox="1"/>
          <p:nvPr/>
        </p:nvSpPr>
        <p:spPr>
          <a:xfrm>
            <a:off x="971600" y="5877272"/>
            <a:ext cx="7522829" cy="646331"/>
          </a:xfrm>
          <a:prstGeom prst="rect">
            <a:avLst/>
          </a:prstGeom>
          <a:solidFill>
            <a:srgbClr val="FFFF00"/>
          </a:solidFill>
        </p:spPr>
        <p:txBody>
          <a:bodyPr wrap="none" rtlCol="0">
            <a:spAutoFit/>
          </a:bodyPr>
          <a:lstStyle/>
          <a:p>
            <a:pPr marL="285750" indent="-285750">
              <a:buFont typeface="Wingdings"/>
              <a:buChar char="à"/>
            </a:pPr>
            <a:r>
              <a:rPr lang="en-GB" dirty="0" smtClean="0">
                <a:sym typeface="Wingdings" panose="05000000000000000000" pitchFamily="2" charset="2"/>
              </a:rPr>
              <a:t>These worst case power values should be avoided</a:t>
            </a:r>
          </a:p>
          <a:p>
            <a:r>
              <a:rPr lang="en-GB" dirty="0" smtClean="0">
                <a:sym typeface="Wingdings" panose="05000000000000000000" pitchFamily="2" charset="2"/>
              </a:rPr>
              <a:t> </a:t>
            </a:r>
            <a:r>
              <a:rPr lang="en-GB" dirty="0" smtClean="0"/>
              <a:t>Will there be a way to tune modes away from resonance in case it happens?</a:t>
            </a:r>
            <a:endParaRPr lang="en-GB" dirty="0"/>
          </a:p>
        </p:txBody>
      </p:sp>
    </p:spTree>
    <p:extLst>
      <p:ext uri="{BB962C8B-B14F-4D97-AF65-F5344CB8AC3E}">
        <p14:creationId xmlns:p14="http://schemas.microsoft.com/office/powerpoint/2010/main" val="234930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t>SPS crab cavity tests</a:t>
            </a:r>
          </a:p>
          <a:p>
            <a:pPr lvl="1"/>
            <a:r>
              <a:rPr lang="en-GB" dirty="0" smtClean="0"/>
              <a:t>Impedance of the new Y chamber</a:t>
            </a:r>
          </a:p>
          <a:p>
            <a:pPr lvl="1"/>
            <a:r>
              <a:rPr lang="en-GB" dirty="0" smtClean="0"/>
              <a:t>Impedance of the crab cavities </a:t>
            </a:r>
          </a:p>
          <a:p>
            <a:pPr lvl="1"/>
            <a:r>
              <a:rPr lang="en-GB" dirty="0" smtClean="0"/>
              <a:t>Power expected from resonant modes</a:t>
            </a:r>
            <a:br>
              <a:rPr lang="en-GB" dirty="0" smtClean="0"/>
            </a:br>
            <a:endParaRPr lang="en-GB" dirty="0" smtClean="0"/>
          </a:p>
          <a:p>
            <a:r>
              <a:rPr lang="en-GB" dirty="0" smtClean="0">
                <a:solidFill>
                  <a:srgbClr val="FF0000"/>
                </a:solidFill>
              </a:rPr>
              <a:t>LHC operation</a:t>
            </a:r>
          </a:p>
          <a:p>
            <a:pPr lvl="1"/>
            <a:r>
              <a:rPr lang="en-GB" dirty="0">
                <a:solidFill>
                  <a:srgbClr val="FF0000"/>
                </a:solidFill>
              </a:rPr>
              <a:t>L</a:t>
            </a:r>
            <a:r>
              <a:rPr lang="en-GB" dirty="0" smtClean="0">
                <a:solidFill>
                  <a:srgbClr val="FF0000"/>
                </a:solidFill>
              </a:rPr>
              <a:t>ongitudinal stability limits</a:t>
            </a:r>
          </a:p>
          <a:p>
            <a:pPr lvl="1"/>
            <a:r>
              <a:rPr lang="en-GB" dirty="0" smtClean="0"/>
              <a:t>Contribution compared to the LHC model</a:t>
            </a:r>
          </a:p>
          <a:p>
            <a:pPr lvl="1"/>
            <a:r>
              <a:rPr lang="en-GB" dirty="0" smtClean="0"/>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15</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78098"/>
          </a:xfrm>
        </p:spPr>
        <p:txBody>
          <a:bodyPr>
            <a:normAutofit/>
          </a:bodyPr>
          <a:lstStyle/>
          <a:p>
            <a:r>
              <a:rPr lang="en-GB" sz="2800" dirty="0" smtClean="0"/>
              <a:t>Requests for shunt impedance of resonant modes</a:t>
            </a:r>
            <a:endParaRPr lang="en-GB" sz="2800" dirty="0"/>
          </a:p>
        </p:txBody>
      </p:sp>
      <p:sp>
        <p:nvSpPr>
          <p:cNvPr id="3" name="Content Placeholder 2"/>
          <p:cNvSpPr>
            <a:spLocks noGrp="1"/>
          </p:cNvSpPr>
          <p:nvPr>
            <p:ph idx="1"/>
          </p:nvPr>
        </p:nvSpPr>
        <p:spPr>
          <a:xfrm>
            <a:off x="107504" y="1196752"/>
            <a:ext cx="8856984" cy="5256584"/>
          </a:xfrm>
        </p:spPr>
        <p:txBody>
          <a:bodyPr>
            <a:normAutofit fontScale="85000" lnSpcReduction="10000"/>
          </a:bodyPr>
          <a:lstStyle/>
          <a:p>
            <a:r>
              <a:rPr lang="en-GB" sz="2000" dirty="0" smtClean="0"/>
              <a:t>History of requests for maximum longitudinal shunt impedance added to LHC at a given frequency:</a:t>
            </a:r>
          </a:p>
          <a:p>
            <a:pPr lvl="1"/>
            <a:r>
              <a:rPr lang="en-GB" sz="1600" dirty="0" smtClean="0"/>
              <a:t>E. Shaposhnikova (CC10 workshop)</a:t>
            </a:r>
          </a:p>
          <a:p>
            <a:pPr marL="457200" lvl="1" indent="0">
              <a:buNone/>
            </a:pPr>
            <a:r>
              <a:rPr lang="en-GB" sz="1600" dirty="0"/>
              <a:t>	</a:t>
            </a:r>
            <a:r>
              <a:rPr lang="en-GB" sz="1600" dirty="0" smtClean="0">
                <a:sym typeface="Wingdings" panose="05000000000000000000" pitchFamily="2" charset="2"/>
              </a:rPr>
              <a:t> 200 </a:t>
            </a:r>
            <a:r>
              <a:rPr lang="en-GB" sz="1600" dirty="0" err="1" smtClean="0">
                <a:sym typeface="Wingdings" panose="05000000000000000000" pitchFamily="2" charset="2"/>
              </a:rPr>
              <a:t>kOhm</a:t>
            </a:r>
            <a:r>
              <a:rPr lang="en-GB" sz="1600" dirty="0" smtClean="0">
                <a:sym typeface="Wingdings" panose="05000000000000000000" pitchFamily="2" charset="2"/>
              </a:rPr>
              <a:t> limit for ultimate intensity, 1 ns, 2.5eVs at 7 TeV relaxed beyond 600 MHz as (</a:t>
            </a:r>
            <a:r>
              <a:rPr lang="en-GB" sz="1600" dirty="0" smtClean="0">
                <a:sym typeface="Symbol"/>
              </a:rPr>
              <a:t> </a:t>
            </a:r>
            <a:r>
              <a:rPr lang="en-GB" sz="1600" dirty="0" err="1" smtClean="0">
                <a:sym typeface="Wingdings" panose="05000000000000000000" pitchFamily="2" charset="2"/>
              </a:rPr>
              <a:t>f</a:t>
            </a:r>
            <a:r>
              <a:rPr lang="en-GB" sz="1600" baseline="-25000" dirty="0" err="1" smtClean="0">
                <a:sym typeface="Wingdings" panose="05000000000000000000" pitchFamily="2" charset="2"/>
              </a:rPr>
              <a:t>r</a:t>
            </a:r>
            <a:r>
              <a:rPr lang="en-GB" sz="1600" dirty="0" smtClean="0">
                <a:sym typeface="Wingdings" panose="05000000000000000000" pitchFamily="2" charset="2"/>
              </a:rPr>
              <a:t>)</a:t>
            </a:r>
            <a:r>
              <a:rPr lang="en-GB" sz="1600" baseline="30000" dirty="0" smtClean="0">
                <a:sym typeface="Wingdings" panose="05000000000000000000" pitchFamily="2" charset="2"/>
              </a:rPr>
              <a:t>5/3</a:t>
            </a:r>
            <a:endParaRPr lang="en-GB" sz="1600" dirty="0" smtClean="0">
              <a:sym typeface="Wingdings" panose="05000000000000000000" pitchFamily="2" charset="2"/>
            </a:endParaRPr>
          </a:p>
          <a:p>
            <a:pPr lvl="1"/>
            <a:r>
              <a:rPr lang="en-GB" sz="1600" dirty="0" smtClean="0"/>
              <a:t>A. Burov  (CC11 workshop)</a:t>
            </a:r>
          </a:p>
          <a:p>
            <a:pPr marL="457200" lvl="1" indent="0">
              <a:buNone/>
            </a:pPr>
            <a:r>
              <a:rPr lang="en-GB" sz="1600" dirty="0"/>
              <a:t>	</a:t>
            </a:r>
            <a:r>
              <a:rPr lang="en-GB" sz="1600" dirty="0" smtClean="0">
                <a:sym typeface="Wingdings" panose="05000000000000000000" pitchFamily="2" charset="2"/>
              </a:rPr>
              <a:t> 2.4 </a:t>
            </a:r>
            <a:r>
              <a:rPr lang="en-GB" sz="1600" dirty="0" err="1" smtClean="0">
                <a:sym typeface="Wingdings" panose="05000000000000000000" pitchFamily="2" charset="2"/>
              </a:rPr>
              <a:t>MOhm</a:t>
            </a:r>
            <a:r>
              <a:rPr lang="en-GB" sz="1600" dirty="0" smtClean="0">
                <a:sym typeface="Wingdings" panose="05000000000000000000" pitchFamily="2" charset="2"/>
              </a:rPr>
              <a:t> limit for ultimate intensity, 1.1 ns at 7 TeV</a:t>
            </a:r>
            <a:endParaRPr lang="en-GB" sz="1600" dirty="0" smtClean="0"/>
          </a:p>
          <a:p>
            <a:pPr lvl="1"/>
            <a:r>
              <a:rPr lang="en-GB" sz="1600" dirty="0" smtClean="0"/>
              <a:t>B. Salvant  based on A. </a:t>
            </a:r>
            <a:r>
              <a:rPr lang="en-GB" sz="1600" dirty="0" err="1" smtClean="0"/>
              <a:t>Burov’s</a:t>
            </a:r>
            <a:r>
              <a:rPr lang="en-GB" sz="1600" dirty="0" smtClean="0"/>
              <a:t> model (</a:t>
            </a:r>
            <a:r>
              <a:rPr lang="en-GB" sz="1600" dirty="0" err="1" smtClean="0"/>
              <a:t>HiLumi</a:t>
            </a:r>
            <a:r>
              <a:rPr lang="en-GB" sz="1600" dirty="0" smtClean="0"/>
              <a:t> 2012 workshop)</a:t>
            </a:r>
          </a:p>
          <a:p>
            <a:pPr marL="457200" lvl="1" indent="0">
              <a:buNone/>
            </a:pPr>
            <a:r>
              <a:rPr lang="en-GB" sz="1600" dirty="0" smtClean="0"/>
              <a:t>	</a:t>
            </a:r>
            <a:r>
              <a:rPr lang="en-GB" sz="1600" dirty="0" smtClean="0">
                <a:sym typeface="Wingdings" panose="05000000000000000000" pitchFamily="2" charset="2"/>
              </a:rPr>
              <a:t> 1.7 </a:t>
            </a:r>
            <a:r>
              <a:rPr lang="en-GB" sz="1600" dirty="0" err="1" smtClean="0">
                <a:sym typeface="Wingdings" panose="05000000000000000000" pitchFamily="2" charset="2"/>
              </a:rPr>
              <a:t>MOhm</a:t>
            </a:r>
            <a:r>
              <a:rPr lang="en-GB" sz="1600" dirty="0" smtClean="0">
                <a:sym typeface="Wingdings" panose="05000000000000000000" pitchFamily="2" charset="2"/>
              </a:rPr>
              <a:t> limit for 2.2e11 p/b, 1 ns at 7 TeV</a:t>
            </a:r>
          </a:p>
          <a:p>
            <a:pPr marL="457200" lvl="1" indent="0">
              <a:buNone/>
            </a:pPr>
            <a:endParaRPr lang="en-GB" sz="2000" dirty="0" smtClean="0"/>
          </a:p>
          <a:p>
            <a:pPr lvl="1">
              <a:buFont typeface="Wingdings"/>
              <a:buChar char="à"/>
            </a:pPr>
            <a:r>
              <a:rPr lang="en-GB" sz="2000" dirty="0" smtClean="0"/>
              <a:t>Need convergence of theoretical models and guidance of </a:t>
            </a:r>
            <a:r>
              <a:rPr lang="en-GB" sz="2000" dirty="0" err="1" smtClean="0"/>
              <a:t>macroparticle</a:t>
            </a:r>
            <a:r>
              <a:rPr lang="en-GB" sz="2000" dirty="0" smtClean="0"/>
              <a:t> simulations</a:t>
            </a:r>
            <a:br>
              <a:rPr lang="en-GB" sz="2000" dirty="0" smtClean="0"/>
            </a:br>
            <a:endParaRPr lang="en-GB" sz="2000" dirty="0" smtClean="0"/>
          </a:p>
          <a:p>
            <a:pPr lvl="1">
              <a:buFont typeface="Wingdings"/>
              <a:buChar char="à"/>
            </a:pPr>
            <a:r>
              <a:rPr lang="en-GB" sz="2000" dirty="0" smtClean="0"/>
              <a:t>Ongoing heavy work (N. Mounet):</a:t>
            </a:r>
          </a:p>
          <a:p>
            <a:pPr lvl="2">
              <a:buFontTx/>
              <a:buChar char="-"/>
            </a:pPr>
            <a:r>
              <a:rPr lang="en-GB" sz="1600" dirty="0" smtClean="0"/>
              <a:t>Impedance model with and without additional resonant modes</a:t>
            </a:r>
          </a:p>
          <a:p>
            <a:pPr lvl="2">
              <a:buFontTx/>
              <a:buChar char="-"/>
            </a:pPr>
            <a:r>
              <a:rPr lang="en-GB" sz="1600" dirty="0" smtClean="0"/>
              <a:t>DELPHI and HEADTAIL simulations to assess intensity limits (already available for transverse impedance)</a:t>
            </a:r>
          </a:p>
          <a:p>
            <a:pPr lvl="1">
              <a:buFont typeface="Wingdings"/>
              <a:buChar char="à"/>
            </a:pPr>
            <a:endParaRPr lang="en-GB" sz="2000" dirty="0"/>
          </a:p>
          <a:p>
            <a:pPr lvl="1">
              <a:buFont typeface="Wingdings"/>
              <a:buChar char="à"/>
            </a:pPr>
            <a:r>
              <a:rPr lang="en-GB" sz="2000" dirty="0" smtClean="0">
                <a:solidFill>
                  <a:srgbClr val="FF0000"/>
                </a:solidFill>
              </a:rPr>
              <a:t>Current limit for current installation into LHC set to max Rs~200 </a:t>
            </a:r>
            <a:r>
              <a:rPr lang="en-GB" sz="2000" dirty="0" err="1" smtClean="0">
                <a:solidFill>
                  <a:srgbClr val="FF0000"/>
                </a:solidFill>
              </a:rPr>
              <a:t>kOhm</a:t>
            </a:r>
            <a:r>
              <a:rPr lang="en-GB" sz="2000" dirty="0" smtClean="0">
                <a:solidFill>
                  <a:srgbClr val="FF0000"/>
                </a:solidFill>
              </a:rPr>
              <a:t> per resonant mode up to 1.5 GHz (agreed with BE/RF-BR).</a:t>
            </a:r>
          </a:p>
          <a:p>
            <a:pPr lvl="1">
              <a:buFont typeface="Wingdings"/>
              <a:buChar char="à"/>
            </a:pPr>
            <a:endParaRPr lang="en-GB" sz="2000" dirty="0" smtClean="0"/>
          </a:p>
          <a:p>
            <a:pPr lvl="1">
              <a:buFont typeface="Wingdings"/>
              <a:buChar char="à"/>
            </a:pPr>
            <a:r>
              <a:rPr lang="en-GB" sz="2000" dirty="0" smtClean="0">
                <a:solidFill>
                  <a:srgbClr val="FF0000"/>
                </a:solidFill>
              </a:rPr>
              <a:t>This limit is known to be conservative (in particular it could be relaxed beyond 600 MHz with f</a:t>
            </a:r>
            <a:r>
              <a:rPr lang="en-GB" sz="2000" baseline="30000" dirty="0" smtClean="0">
                <a:solidFill>
                  <a:srgbClr val="FF0000"/>
                </a:solidFill>
              </a:rPr>
              <a:t>5/3</a:t>
            </a:r>
            <a:endParaRPr lang="en-GB" sz="1600" dirty="0"/>
          </a:p>
        </p:txBody>
      </p:sp>
      <p:sp>
        <p:nvSpPr>
          <p:cNvPr id="4" name="Slide Number Placeholder 3"/>
          <p:cNvSpPr>
            <a:spLocks noGrp="1"/>
          </p:cNvSpPr>
          <p:nvPr>
            <p:ph type="sldNum" sz="quarter" idx="12"/>
          </p:nvPr>
        </p:nvSpPr>
        <p:spPr/>
        <p:txBody>
          <a:bodyPr/>
          <a:lstStyle/>
          <a:p>
            <a:fld id="{427FE45C-2A06-4CE4-A7AD-F8CB9F5FDFF1}" type="slidenum">
              <a:rPr lang="en-GB" smtClean="0"/>
              <a:t>16</a:t>
            </a:fld>
            <a:endParaRPr lang="en-GB"/>
          </a:p>
        </p:txBody>
      </p:sp>
    </p:spTree>
    <p:extLst>
      <p:ext uri="{BB962C8B-B14F-4D97-AF65-F5344CB8AC3E}">
        <p14:creationId xmlns:p14="http://schemas.microsoft.com/office/powerpoint/2010/main" val="71727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Autofit/>
          </a:bodyPr>
          <a:lstStyle/>
          <a:p>
            <a:r>
              <a:rPr lang="en-GB" sz="2400" dirty="0" smtClean="0"/>
              <a:t>Longitudinal impedance limit for coupled bunch instabilities</a:t>
            </a:r>
            <a:endParaRPr lang="en-GB" sz="2400" dirty="0"/>
          </a:p>
        </p:txBody>
      </p:sp>
      <p:sp>
        <p:nvSpPr>
          <p:cNvPr id="3" name="Content Placeholder 2"/>
          <p:cNvSpPr>
            <a:spLocks noGrp="1"/>
          </p:cNvSpPr>
          <p:nvPr>
            <p:ph idx="1"/>
          </p:nvPr>
        </p:nvSpPr>
        <p:spPr>
          <a:xfrm>
            <a:off x="107504" y="919261"/>
            <a:ext cx="8784976" cy="4525963"/>
          </a:xfrm>
        </p:spPr>
        <p:txBody>
          <a:bodyPr>
            <a:normAutofit/>
          </a:bodyPr>
          <a:lstStyle/>
          <a:p>
            <a:r>
              <a:rPr lang="en-GB" sz="2000" dirty="0" smtClean="0"/>
              <a:t>Many parameters can/will change for the chosen options of HL-LHC:</a:t>
            </a:r>
          </a:p>
          <a:p>
            <a:pPr lvl="2"/>
            <a:r>
              <a:rPr lang="en-GB" sz="1600" dirty="0" smtClean="0">
                <a:solidFill>
                  <a:srgbClr val="FF0000"/>
                </a:solidFill>
              </a:rPr>
              <a:t>Higher bunch and beam intensity (2748 bunches with 2.2e11 p/b)</a:t>
            </a:r>
          </a:p>
          <a:p>
            <a:pPr lvl="2"/>
            <a:r>
              <a:rPr lang="en-GB" sz="1600" dirty="0" smtClean="0">
                <a:solidFill>
                  <a:srgbClr val="FF0000"/>
                </a:solidFill>
              </a:rPr>
              <a:t>200 MHz or 800 MHz ?  Longitudinal emittance? Bunch length?</a:t>
            </a:r>
          </a:p>
          <a:p>
            <a:r>
              <a:rPr lang="en-GB" sz="2200" dirty="0" smtClean="0"/>
              <a:t>Until the parameters are clearer, this limit shall continue to be enforced. </a:t>
            </a:r>
          </a:p>
          <a:p>
            <a:pPr marL="457200" lvl="1" indent="0">
              <a:buNone/>
            </a:pPr>
            <a:r>
              <a:rPr lang="en-GB" sz="1600" dirty="0" smtClean="0"/>
              <a:t>With 16 identical cavities per beam, this would mean a limit of 12 k</a:t>
            </a:r>
            <a:r>
              <a:rPr lang="en-GB" sz="1600" dirty="0" smtClean="0">
                <a:sym typeface="Symbol"/>
              </a:rPr>
              <a:t> per cavity</a:t>
            </a:r>
            <a:endParaRPr lang="en-GB" sz="1400" dirty="0" smtClean="0"/>
          </a:p>
          <a:p>
            <a:pPr lvl="2">
              <a:buFont typeface="Wingdings"/>
              <a:buChar char="à"/>
            </a:pPr>
            <a:r>
              <a:rPr lang="en-GB" sz="1600" dirty="0" smtClean="0">
                <a:sym typeface="Wingdings" panose="05000000000000000000" pitchFamily="2" charset="2"/>
              </a:rPr>
              <a:t>Possibility to use two sets of different cavities to increase the threshold by a factor 2.</a:t>
            </a:r>
          </a:p>
          <a:p>
            <a:pPr lvl="2">
              <a:buFont typeface="Wingdings"/>
              <a:buChar char="à"/>
            </a:pPr>
            <a:r>
              <a:rPr lang="en-GB" sz="1600" dirty="0" smtClean="0">
                <a:sym typeface="Wingdings" panose="05000000000000000000" pitchFamily="2" charset="2"/>
              </a:rPr>
              <a:t>S</a:t>
            </a:r>
            <a:r>
              <a:rPr lang="en-GB" sz="1600" dirty="0" smtClean="0"/>
              <a:t>uggestion by E. Shaposhnikova to detune and spread all longitudinal modes of the cavities on purpose</a:t>
            </a:r>
          </a:p>
          <a:p>
            <a:pPr lvl="2">
              <a:buFont typeface="Wingdings"/>
              <a:buChar char="à"/>
            </a:pPr>
            <a:r>
              <a:rPr lang="en-GB" sz="1600" dirty="0" smtClean="0"/>
              <a:t>Limit would then be back to 200 k</a:t>
            </a:r>
            <a:r>
              <a:rPr lang="en-GB" sz="1600" dirty="0" smtClean="0">
                <a:sym typeface="Symbol"/>
              </a:rPr>
              <a:t> per cavity.</a:t>
            </a:r>
          </a:p>
          <a:p>
            <a:pPr marL="914400" lvl="2" indent="0">
              <a:buNone/>
            </a:pPr>
            <a:endParaRPr lang="en-GB" sz="1400" dirty="0" smtClean="0">
              <a:sym typeface="Symbol"/>
            </a:endParaRPr>
          </a:p>
        </p:txBody>
      </p:sp>
      <p:graphicFrame>
        <p:nvGraphicFramePr>
          <p:cNvPr id="4" name="Table 3"/>
          <p:cNvGraphicFramePr>
            <a:graphicFrameLocks noGrp="1"/>
          </p:cNvGraphicFramePr>
          <p:nvPr>
            <p:extLst>
              <p:ext uri="{D42A27DB-BD31-4B8C-83A1-F6EECF244321}">
                <p14:modId xmlns:p14="http://schemas.microsoft.com/office/powerpoint/2010/main" val="2515194653"/>
              </p:ext>
            </p:extLst>
          </p:nvPr>
        </p:nvGraphicFramePr>
        <p:xfrm>
          <a:off x="251520" y="3789040"/>
          <a:ext cx="8352928" cy="2468880"/>
        </p:xfrm>
        <a:graphic>
          <a:graphicData uri="http://schemas.openxmlformats.org/drawingml/2006/table">
            <a:tbl>
              <a:tblPr firstRow="1" bandRow="1">
                <a:tableStyleId>{5C22544A-7EE6-4342-B048-85BDC9FD1C3A}</a:tableStyleId>
              </a:tblPr>
              <a:tblGrid>
                <a:gridCol w="3744416"/>
                <a:gridCol w="1512168"/>
                <a:gridCol w="1368152"/>
                <a:gridCol w="1728192"/>
              </a:tblGrid>
              <a:tr h="212422">
                <a:tc>
                  <a:txBody>
                    <a:bodyPr/>
                    <a:lstStyle/>
                    <a:p>
                      <a:r>
                        <a:rPr lang="en-GB" dirty="0" smtClean="0"/>
                        <a:t>Worst longitudinal</a:t>
                      </a:r>
                      <a:r>
                        <a:rPr lang="en-GB" baseline="0" dirty="0" smtClean="0"/>
                        <a:t> </a:t>
                      </a:r>
                      <a:r>
                        <a:rPr lang="en-GB" dirty="0" smtClean="0"/>
                        <a:t>mode </a:t>
                      </a:r>
                      <a:endParaRPr lang="en-GB" dirty="0"/>
                    </a:p>
                  </a:txBody>
                  <a:tcPr/>
                </a:tc>
                <a:tc>
                  <a:txBody>
                    <a:bodyPr/>
                    <a:lstStyle/>
                    <a:p>
                      <a:r>
                        <a:rPr lang="en-GB" dirty="0" smtClean="0"/>
                        <a:t>Cavity I (Lancaster)</a:t>
                      </a:r>
                      <a:endParaRPr lang="en-GB" dirty="0"/>
                    </a:p>
                  </a:txBody>
                  <a:tcPr/>
                </a:tc>
                <a:tc>
                  <a:txBody>
                    <a:bodyPr/>
                    <a:lstStyle/>
                    <a:p>
                      <a:r>
                        <a:rPr lang="en-GB" dirty="0" smtClean="0"/>
                        <a:t>Cavity II</a:t>
                      </a:r>
                    </a:p>
                    <a:p>
                      <a:r>
                        <a:rPr lang="en-GB" dirty="0" smtClean="0"/>
                        <a:t>(ODU)</a:t>
                      </a:r>
                      <a:endParaRPr lang="en-GB" dirty="0"/>
                    </a:p>
                  </a:txBody>
                  <a:tcPr/>
                </a:tc>
                <a:tc>
                  <a:txBody>
                    <a:bodyPr/>
                    <a:lstStyle/>
                    <a:p>
                      <a:r>
                        <a:rPr lang="en-GB" dirty="0" smtClean="0"/>
                        <a:t>Cavity III</a:t>
                      </a:r>
                    </a:p>
                    <a:p>
                      <a:r>
                        <a:rPr lang="en-GB" dirty="0" smtClean="0"/>
                        <a:t>(BNL)</a:t>
                      </a:r>
                      <a:endParaRPr lang="en-GB" dirty="0"/>
                    </a:p>
                  </a:txBody>
                  <a:tcPr/>
                </a:tc>
              </a:tr>
              <a:tr h="212422">
                <a:tc>
                  <a:txBody>
                    <a:bodyPr/>
                    <a:lstStyle/>
                    <a:p>
                      <a:r>
                        <a:rPr lang="en-GB" dirty="0" smtClean="0"/>
                        <a:t>Frequency (MHz)</a:t>
                      </a:r>
                      <a:endParaRPr lang="en-GB" dirty="0"/>
                    </a:p>
                  </a:txBody>
                  <a:tcPr/>
                </a:tc>
                <a:tc>
                  <a:txBody>
                    <a:bodyPr/>
                    <a:lstStyle/>
                    <a:p>
                      <a:r>
                        <a:rPr lang="en-GB" dirty="0" smtClean="0"/>
                        <a:t>375</a:t>
                      </a:r>
                      <a:endParaRPr lang="en-GB" dirty="0"/>
                    </a:p>
                  </a:txBody>
                  <a:tcPr/>
                </a:tc>
                <a:tc>
                  <a:txBody>
                    <a:bodyPr/>
                    <a:lstStyle/>
                    <a:p>
                      <a:r>
                        <a:rPr lang="en-GB" dirty="0" smtClean="0"/>
                        <a:t>772</a:t>
                      </a:r>
                      <a:endParaRPr lang="en-GB" dirty="0"/>
                    </a:p>
                  </a:txBody>
                  <a:tcPr/>
                </a:tc>
                <a:tc>
                  <a:txBody>
                    <a:bodyPr/>
                    <a:lstStyle/>
                    <a:p>
                      <a:r>
                        <a:rPr lang="en-GB" dirty="0" smtClean="0"/>
                        <a:t>577</a:t>
                      </a:r>
                      <a:endParaRPr lang="en-GB" dirty="0"/>
                    </a:p>
                  </a:txBody>
                  <a:tcPr/>
                </a:tc>
              </a:tr>
              <a:tr h="212422">
                <a:tc>
                  <a:txBody>
                    <a:bodyPr/>
                    <a:lstStyle/>
                    <a:p>
                      <a:r>
                        <a:rPr lang="en-GB" dirty="0" smtClean="0"/>
                        <a:t>R/Q (</a:t>
                      </a:r>
                      <a:r>
                        <a:rPr lang="en-GB" sz="1800" dirty="0" smtClean="0">
                          <a:sym typeface="Symbol"/>
                        </a:rPr>
                        <a:t></a:t>
                      </a:r>
                      <a:r>
                        <a:rPr lang="en-GB" dirty="0" smtClean="0"/>
                        <a:t>)</a:t>
                      </a:r>
                      <a:endParaRPr lang="en-GB" dirty="0"/>
                    </a:p>
                  </a:txBody>
                  <a:tcPr/>
                </a:tc>
                <a:tc>
                  <a:txBody>
                    <a:bodyPr/>
                    <a:lstStyle/>
                    <a:p>
                      <a:r>
                        <a:rPr lang="en-GB" dirty="0" smtClean="0"/>
                        <a:t>22</a:t>
                      </a:r>
                      <a:endParaRPr lang="en-GB" dirty="0"/>
                    </a:p>
                  </a:txBody>
                  <a:tcPr/>
                </a:tc>
                <a:tc>
                  <a:txBody>
                    <a:bodyPr/>
                    <a:lstStyle/>
                    <a:p>
                      <a:r>
                        <a:rPr lang="en-GB" dirty="0" smtClean="0"/>
                        <a:t>100</a:t>
                      </a:r>
                      <a:endParaRPr lang="en-GB" dirty="0"/>
                    </a:p>
                  </a:txBody>
                  <a:tcPr/>
                </a:tc>
                <a:tc>
                  <a:txBody>
                    <a:bodyPr/>
                    <a:lstStyle/>
                    <a:p>
                      <a:r>
                        <a:rPr lang="en-GB" dirty="0" smtClean="0"/>
                        <a:t>57</a:t>
                      </a:r>
                      <a:endParaRPr lang="en-GB" dirty="0"/>
                    </a:p>
                  </a:txBody>
                  <a:tcPr/>
                </a:tc>
              </a:tr>
              <a:tr h="212422">
                <a:tc>
                  <a:txBody>
                    <a:bodyPr/>
                    <a:lstStyle/>
                    <a:p>
                      <a:r>
                        <a:rPr lang="en-GB" b="1" dirty="0" smtClean="0"/>
                        <a:t>Min</a:t>
                      </a:r>
                      <a:r>
                        <a:rPr lang="en-GB" b="1" baseline="0" dirty="0" smtClean="0"/>
                        <a:t> Q to reach 12 </a:t>
                      </a:r>
                      <a:r>
                        <a:rPr lang="en-GB" b="1" baseline="0" dirty="0" err="1" smtClean="0"/>
                        <a:t>kOhm</a:t>
                      </a:r>
                      <a:r>
                        <a:rPr lang="en-GB" b="1" baseline="0" dirty="0" smtClean="0"/>
                        <a:t>/cavity</a:t>
                      </a:r>
                      <a:endParaRPr lang="en-GB" b="1" dirty="0"/>
                    </a:p>
                  </a:txBody>
                  <a:tcPr/>
                </a:tc>
                <a:tc>
                  <a:txBody>
                    <a:bodyPr/>
                    <a:lstStyle/>
                    <a:p>
                      <a:r>
                        <a:rPr lang="en-GB" b="1" dirty="0" smtClean="0"/>
                        <a:t>545</a:t>
                      </a:r>
                      <a:endParaRPr lang="en-GB" b="1" dirty="0"/>
                    </a:p>
                  </a:txBody>
                  <a:tcPr/>
                </a:tc>
                <a:tc>
                  <a:txBody>
                    <a:bodyPr/>
                    <a:lstStyle/>
                    <a:p>
                      <a:r>
                        <a:rPr lang="en-GB" b="1" dirty="0" smtClean="0"/>
                        <a:t>120</a:t>
                      </a:r>
                      <a:endParaRPr lang="en-GB" b="1" dirty="0"/>
                    </a:p>
                  </a:txBody>
                  <a:tcPr/>
                </a:tc>
                <a:tc>
                  <a:txBody>
                    <a:bodyPr/>
                    <a:lstStyle/>
                    <a:p>
                      <a:r>
                        <a:rPr lang="en-GB" b="1" dirty="0" smtClean="0"/>
                        <a:t>211</a:t>
                      </a:r>
                      <a:endParaRPr lang="en-GB" b="1" dirty="0"/>
                    </a:p>
                  </a:txBody>
                  <a:tcPr/>
                </a:tc>
              </a:tr>
              <a:tr h="212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Min</a:t>
                      </a:r>
                      <a:r>
                        <a:rPr lang="en-GB" b="1" baseline="0" dirty="0" smtClean="0"/>
                        <a:t> Q to reach 200 </a:t>
                      </a:r>
                      <a:r>
                        <a:rPr lang="en-GB" b="1" baseline="0" dirty="0" err="1" smtClean="0"/>
                        <a:t>kOhm</a:t>
                      </a:r>
                      <a:r>
                        <a:rPr lang="en-GB" b="1" baseline="0" dirty="0" smtClean="0"/>
                        <a:t>/cavity</a:t>
                      </a:r>
                      <a:endParaRPr lang="en-GB" b="1" dirty="0" smtClean="0"/>
                    </a:p>
                  </a:txBody>
                  <a:tcPr/>
                </a:tc>
                <a:tc>
                  <a:txBody>
                    <a:bodyPr/>
                    <a:lstStyle/>
                    <a:p>
                      <a:r>
                        <a:rPr lang="en-GB" b="1" dirty="0" smtClean="0"/>
                        <a:t>9000</a:t>
                      </a:r>
                      <a:endParaRPr lang="en-GB" b="1" dirty="0"/>
                    </a:p>
                  </a:txBody>
                  <a:tcPr/>
                </a:tc>
                <a:tc>
                  <a:txBody>
                    <a:bodyPr/>
                    <a:lstStyle/>
                    <a:p>
                      <a:r>
                        <a:rPr lang="en-GB" b="1" dirty="0" smtClean="0"/>
                        <a:t>2000</a:t>
                      </a:r>
                      <a:endParaRPr lang="en-GB" b="1" dirty="0"/>
                    </a:p>
                  </a:txBody>
                  <a:tcPr/>
                </a:tc>
                <a:tc>
                  <a:txBody>
                    <a:bodyPr/>
                    <a:lstStyle/>
                    <a:p>
                      <a:r>
                        <a:rPr lang="en-GB" b="1" dirty="0" smtClean="0"/>
                        <a:t>3500</a:t>
                      </a:r>
                      <a:endParaRPr lang="en-GB" b="1" dirty="0"/>
                    </a:p>
                  </a:txBody>
                  <a:tcPr/>
                </a:tc>
              </a:tr>
              <a:tr h="2124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Symbol"/>
                        </a:rPr>
                        <a:t>Required separation f&gt;</a:t>
                      </a:r>
                      <a:r>
                        <a:rPr lang="en-GB" dirty="0" smtClean="0"/>
                        <a:t>f/Q (MHz)</a:t>
                      </a:r>
                    </a:p>
                  </a:txBody>
                  <a:tcPr/>
                </a:tc>
                <a:tc>
                  <a:txBody>
                    <a:bodyPr/>
                    <a:lstStyle/>
                    <a:p>
                      <a:r>
                        <a:rPr lang="en-GB" b="0" dirty="0" smtClean="0"/>
                        <a:t>0.04</a:t>
                      </a:r>
                      <a:endParaRPr lang="en-GB" b="0" dirty="0"/>
                    </a:p>
                  </a:txBody>
                  <a:tcPr/>
                </a:tc>
                <a:tc>
                  <a:txBody>
                    <a:bodyPr/>
                    <a:lstStyle/>
                    <a:p>
                      <a:r>
                        <a:rPr lang="en-GB" b="0" dirty="0" smtClean="0"/>
                        <a:t>0.4</a:t>
                      </a:r>
                      <a:endParaRPr lang="en-GB" b="0" dirty="0"/>
                    </a:p>
                  </a:txBody>
                  <a:tcPr/>
                </a:tc>
                <a:tc>
                  <a:txBody>
                    <a:bodyPr/>
                    <a:lstStyle/>
                    <a:p>
                      <a:r>
                        <a:rPr lang="en-GB" b="0" dirty="0" smtClean="0"/>
                        <a:t>0.2</a:t>
                      </a:r>
                      <a:endParaRPr lang="en-GB" b="0" dirty="0"/>
                    </a:p>
                  </a:txBody>
                  <a:tcPr/>
                </a:tc>
              </a:tr>
            </a:tbl>
          </a:graphicData>
        </a:graphic>
      </p:graphicFrame>
      <p:sp>
        <p:nvSpPr>
          <p:cNvPr id="5" name="TextBox 4"/>
          <p:cNvSpPr txBox="1"/>
          <p:nvPr/>
        </p:nvSpPr>
        <p:spPr>
          <a:xfrm>
            <a:off x="251520" y="6381328"/>
            <a:ext cx="6542753" cy="369332"/>
          </a:xfrm>
          <a:prstGeom prst="rect">
            <a:avLst/>
          </a:prstGeom>
          <a:noFill/>
        </p:spPr>
        <p:txBody>
          <a:bodyPr wrap="none" rtlCol="0">
            <a:spAutoFit/>
          </a:bodyPr>
          <a:lstStyle/>
          <a:p>
            <a:r>
              <a:rPr lang="en-GB" dirty="0" smtClean="0">
                <a:sym typeface="Wingdings" panose="05000000000000000000" pitchFamily="2" charset="2"/>
              </a:rPr>
              <a:t> </a:t>
            </a:r>
            <a:r>
              <a:rPr lang="en-GB" dirty="0" smtClean="0"/>
              <a:t>Would this detuning be feasible for many cavities? Is it foreseen?</a:t>
            </a:r>
            <a:endParaRPr lang="en-GB" dirty="0"/>
          </a:p>
        </p:txBody>
      </p:sp>
      <p:sp>
        <p:nvSpPr>
          <p:cNvPr id="6" name="Slide Number Placeholder 5"/>
          <p:cNvSpPr>
            <a:spLocks noGrp="1"/>
          </p:cNvSpPr>
          <p:nvPr>
            <p:ph type="sldNum" sz="quarter" idx="12"/>
          </p:nvPr>
        </p:nvSpPr>
        <p:spPr/>
        <p:txBody>
          <a:bodyPr/>
          <a:lstStyle/>
          <a:p>
            <a:fld id="{427FE45C-2A06-4CE4-A7AD-F8CB9F5FDFF1}" type="slidenum">
              <a:rPr lang="en-GB" smtClean="0"/>
              <a:t>17</a:t>
            </a:fld>
            <a:endParaRPr lang="en-GB"/>
          </a:p>
        </p:txBody>
      </p:sp>
    </p:spTree>
    <p:extLst>
      <p:ext uri="{BB962C8B-B14F-4D97-AF65-F5344CB8AC3E}">
        <p14:creationId xmlns:p14="http://schemas.microsoft.com/office/powerpoint/2010/main" val="1258449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t>SPS crab cavity tests</a:t>
            </a:r>
          </a:p>
          <a:p>
            <a:pPr lvl="1"/>
            <a:r>
              <a:rPr lang="en-GB" dirty="0" smtClean="0"/>
              <a:t>Impedance of the new Y chamber</a:t>
            </a:r>
          </a:p>
          <a:p>
            <a:pPr lvl="1"/>
            <a:r>
              <a:rPr lang="en-GB" dirty="0" smtClean="0"/>
              <a:t>Impedance of the crab cavities </a:t>
            </a:r>
          </a:p>
          <a:p>
            <a:pPr lvl="1"/>
            <a:r>
              <a:rPr lang="en-GB" dirty="0" smtClean="0"/>
              <a:t>Power expected from resonant modes</a:t>
            </a:r>
            <a:br>
              <a:rPr lang="en-GB" dirty="0" smtClean="0"/>
            </a:br>
            <a:endParaRPr lang="en-GB" dirty="0" smtClean="0"/>
          </a:p>
          <a:p>
            <a:r>
              <a:rPr lang="en-GB" dirty="0" smtClean="0"/>
              <a:t>LHC operation</a:t>
            </a:r>
          </a:p>
          <a:p>
            <a:pPr lvl="1"/>
            <a:r>
              <a:rPr lang="en-GB" dirty="0"/>
              <a:t>L</a:t>
            </a:r>
            <a:r>
              <a:rPr lang="en-GB" dirty="0" smtClean="0"/>
              <a:t>ongitudinal stability limits</a:t>
            </a:r>
          </a:p>
          <a:p>
            <a:pPr lvl="1"/>
            <a:r>
              <a:rPr lang="en-GB" dirty="0" smtClean="0">
                <a:solidFill>
                  <a:srgbClr val="FF0000"/>
                </a:solidFill>
              </a:rPr>
              <a:t>Contribution compared to the LHC model</a:t>
            </a:r>
          </a:p>
          <a:p>
            <a:pPr lvl="1"/>
            <a:r>
              <a:rPr lang="en-GB" dirty="0" smtClean="0"/>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18</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13" t="34417" r="9131" b="40503"/>
          <a:stretch/>
        </p:blipFill>
        <p:spPr bwMode="auto">
          <a:xfrm>
            <a:off x="2674131" y="3400285"/>
            <a:ext cx="3393173" cy="14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85" t="64366" r="50317" b="22113"/>
          <a:stretch/>
        </p:blipFill>
        <p:spPr bwMode="auto">
          <a:xfrm>
            <a:off x="2335728" y="2253972"/>
            <a:ext cx="4537254" cy="102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4624"/>
            <a:ext cx="8229600" cy="634082"/>
          </a:xfrm>
        </p:spPr>
        <p:txBody>
          <a:bodyPr>
            <a:noAutofit/>
          </a:bodyPr>
          <a:lstStyle/>
          <a:p>
            <a:r>
              <a:rPr lang="en-GB" sz="2000" dirty="0" smtClean="0"/>
              <a:t>Crab cavity simulations and importing into LHC impedance model</a:t>
            </a:r>
            <a:endParaRPr lang="en-GB" sz="2000" dirty="0"/>
          </a:p>
        </p:txBody>
      </p:sp>
      <p:sp>
        <p:nvSpPr>
          <p:cNvPr id="3" name="Content Placeholder 2"/>
          <p:cNvSpPr>
            <a:spLocks noGrp="1"/>
          </p:cNvSpPr>
          <p:nvPr>
            <p:ph idx="1"/>
          </p:nvPr>
        </p:nvSpPr>
        <p:spPr>
          <a:xfrm>
            <a:off x="467544" y="620688"/>
            <a:ext cx="8229600" cy="5616624"/>
          </a:xfrm>
        </p:spPr>
        <p:txBody>
          <a:bodyPr/>
          <a:lstStyle/>
          <a:p>
            <a:r>
              <a:rPr lang="en-GB" sz="2400" dirty="0" smtClean="0"/>
              <a:t>Crab cavities have large resonances</a:t>
            </a:r>
          </a:p>
          <a:p>
            <a:pPr lvl="1"/>
            <a:r>
              <a:rPr lang="en-GB" sz="1600" dirty="0" smtClean="0"/>
              <a:t>simulated through </a:t>
            </a:r>
            <a:r>
              <a:rPr lang="en-GB" sz="1600" dirty="0" err="1" smtClean="0"/>
              <a:t>eigenmode</a:t>
            </a:r>
            <a:r>
              <a:rPr lang="en-GB" sz="1600" dirty="0" smtClean="0"/>
              <a:t> solver </a:t>
            </a:r>
            <a:r>
              <a:rPr lang="en-GB" sz="1600" dirty="0" smtClean="0">
                <a:sym typeface="Wingdings" panose="05000000000000000000" pitchFamily="2" charset="2"/>
              </a:rPr>
              <a:t> f, R, Q</a:t>
            </a:r>
            <a:endParaRPr lang="en-GB" sz="2000" dirty="0" smtClean="0"/>
          </a:p>
          <a:p>
            <a:r>
              <a:rPr lang="en-GB" sz="2400" dirty="0" smtClean="0"/>
              <a:t>Is there anything besides the resonances? </a:t>
            </a:r>
          </a:p>
          <a:p>
            <a:pPr lvl="1"/>
            <a:r>
              <a:rPr lang="en-GB" sz="1600" dirty="0" smtClean="0"/>
              <a:t>Effect on synchrotron and </a:t>
            </a:r>
            <a:r>
              <a:rPr lang="en-GB" sz="1600" dirty="0" err="1" smtClean="0"/>
              <a:t>betatron</a:t>
            </a:r>
            <a:r>
              <a:rPr lang="en-GB" sz="1600" dirty="0" smtClean="0"/>
              <a:t> tune shift would come from effective longitudinal and transverse impedances</a:t>
            </a:r>
          </a:p>
          <a:p>
            <a:pPr marL="457200" lvl="1" indent="0">
              <a:buNone/>
            </a:pPr>
            <a:r>
              <a:rPr lang="en-GB" sz="2000" dirty="0"/>
              <a:t>	</a:t>
            </a:r>
          </a:p>
        </p:txBody>
      </p:sp>
      <p:sp>
        <p:nvSpPr>
          <p:cNvPr id="9" name="Slide Number Placeholder 8"/>
          <p:cNvSpPr>
            <a:spLocks noGrp="1"/>
          </p:cNvSpPr>
          <p:nvPr>
            <p:ph type="sldNum" sz="quarter" idx="12"/>
          </p:nvPr>
        </p:nvSpPr>
        <p:spPr/>
        <p:txBody>
          <a:bodyPr/>
          <a:lstStyle/>
          <a:p>
            <a:fld id="{427FE45C-2A06-4CE4-A7AD-F8CB9F5FDFF1}" type="slidenum">
              <a:rPr lang="en-GB" smtClean="0"/>
              <a:t>19</a:t>
            </a:fld>
            <a:endParaRPr lang="en-GB"/>
          </a:p>
        </p:txBody>
      </p:sp>
      <p:sp>
        <p:nvSpPr>
          <p:cNvPr id="14" name="TextBox 13"/>
          <p:cNvSpPr txBox="1"/>
          <p:nvPr/>
        </p:nvSpPr>
        <p:spPr>
          <a:xfrm>
            <a:off x="600427" y="6093295"/>
            <a:ext cx="7571973" cy="276999"/>
          </a:xfrm>
          <a:prstGeom prst="rect">
            <a:avLst/>
          </a:prstGeom>
          <a:noFill/>
        </p:spPr>
        <p:txBody>
          <a:bodyPr wrap="square" rtlCol="0">
            <a:spAutoFit/>
          </a:bodyPr>
          <a:lstStyle/>
          <a:p>
            <a:r>
              <a:rPr lang="en-US" sz="1200" dirty="0" err="1" smtClean="0"/>
              <a:t>Sacherer</a:t>
            </a:r>
            <a:r>
              <a:rPr lang="en-US" sz="1200" dirty="0" smtClean="0"/>
              <a:t> formula, in E. Métral, </a:t>
            </a:r>
            <a:r>
              <a:rPr lang="en-US" sz="1200" b="1" dirty="0">
                <a:hlinkClick r:id="rId4"/>
              </a:rPr>
              <a:t>Overview of single-beam coherent instabilities in circular </a:t>
            </a:r>
            <a:r>
              <a:rPr lang="en-US" sz="1200" b="1" dirty="0" smtClean="0">
                <a:hlinkClick r:id="rId4"/>
              </a:rPr>
              <a:t>accelerators</a:t>
            </a:r>
            <a:r>
              <a:rPr lang="en-US" sz="1200" b="1" dirty="0" smtClean="0"/>
              <a:t> </a:t>
            </a:r>
            <a:r>
              <a:rPr lang="en-US" sz="1200" dirty="0" smtClean="0"/>
              <a:t>2004</a:t>
            </a:r>
            <a:endParaRPr lang="en-GB" sz="1200" dirty="0"/>
          </a:p>
        </p:txBody>
      </p:sp>
      <p:cxnSp>
        <p:nvCxnSpPr>
          <p:cNvPr id="15" name="Straight Arrow Connector 14"/>
          <p:cNvCxnSpPr/>
          <p:nvPr/>
        </p:nvCxnSpPr>
        <p:spPr>
          <a:xfrm flipH="1">
            <a:off x="2033330" y="2691411"/>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2499360"/>
            <a:ext cx="2043893" cy="369332"/>
          </a:xfrm>
          <a:prstGeom prst="rect">
            <a:avLst/>
          </a:prstGeom>
          <a:noFill/>
        </p:spPr>
        <p:txBody>
          <a:bodyPr wrap="none" rtlCol="0">
            <a:spAutoFit/>
          </a:bodyPr>
          <a:lstStyle/>
          <a:p>
            <a:r>
              <a:rPr lang="en-US" dirty="0" smtClean="0"/>
              <a:t>Complex tune shifts</a:t>
            </a:r>
            <a:endParaRPr lang="en-GB" dirty="0"/>
          </a:p>
        </p:txBody>
      </p:sp>
      <p:cxnSp>
        <p:nvCxnSpPr>
          <p:cNvPr id="17" name="Straight Arrow Connector 16"/>
          <p:cNvCxnSpPr/>
          <p:nvPr/>
        </p:nvCxnSpPr>
        <p:spPr>
          <a:xfrm>
            <a:off x="6155069" y="2691411"/>
            <a:ext cx="793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465378" y="2499360"/>
            <a:ext cx="698867"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292080" y="2322589"/>
            <a:ext cx="1580902" cy="9546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989675" y="2517732"/>
            <a:ext cx="2077941" cy="369332"/>
          </a:xfrm>
          <a:prstGeom prst="rect">
            <a:avLst/>
          </a:prstGeom>
          <a:noFill/>
        </p:spPr>
        <p:txBody>
          <a:bodyPr wrap="none" rtlCol="0">
            <a:spAutoFit/>
          </a:bodyPr>
          <a:lstStyle/>
          <a:p>
            <a:r>
              <a:rPr lang="en-US" dirty="0" smtClean="0"/>
              <a:t>Effective impedance</a:t>
            </a:r>
            <a:endParaRPr lang="en-GB" dirty="0"/>
          </a:p>
        </p:txBody>
      </p:sp>
      <p:sp>
        <p:nvSpPr>
          <p:cNvPr id="21" name="TextBox 20"/>
          <p:cNvSpPr txBox="1"/>
          <p:nvPr/>
        </p:nvSpPr>
        <p:spPr>
          <a:xfrm>
            <a:off x="261713" y="3995772"/>
            <a:ext cx="2077941" cy="369332"/>
          </a:xfrm>
          <a:prstGeom prst="rect">
            <a:avLst/>
          </a:prstGeom>
          <a:noFill/>
        </p:spPr>
        <p:txBody>
          <a:bodyPr wrap="none" rtlCol="0">
            <a:spAutoFit/>
          </a:bodyPr>
          <a:lstStyle/>
          <a:p>
            <a:r>
              <a:rPr lang="en-US" dirty="0" smtClean="0"/>
              <a:t>Effective impedance</a:t>
            </a:r>
            <a:endParaRPr lang="en-GB" dirty="0"/>
          </a:p>
        </p:txBody>
      </p:sp>
      <p:cxnSp>
        <p:nvCxnSpPr>
          <p:cNvPr id="22" name="Straight Arrow Connector 21"/>
          <p:cNvCxnSpPr/>
          <p:nvPr/>
        </p:nvCxnSpPr>
        <p:spPr>
          <a:xfrm flipH="1">
            <a:off x="2267744" y="419881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09070" y="3827697"/>
            <a:ext cx="862989" cy="656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872059" y="3499271"/>
            <a:ext cx="2100448" cy="656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a:stCxn id="24" idx="6"/>
          </p:cNvCxnSpPr>
          <p:nvPr/>
        </p:nvCxnSpPr>
        <p:spPr>
          <a:xfrm>
            <a:off x="5972507" y="3827698"/>
            <a:ext cx="3965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44208" y="3531006"/>
            <a:ext cx="2707793" cy="646331"/>
          </a:xfrm>
          <a:prstGeom prst="rect">
            <a:avLst/>
          </a:prstGeom>
          <a:noFill/>
        </p:spPr>
        <p:txBody>
          <a:bodyPr wrap="none" rtlCol="0">
            <a:spAutoFit/>
          </a:bodyPr>
          <a:lstStyle/>
          <a:p>
            <a:r>
              <a:rPr lang="en-US" dirty="0" smtClean="0"/>
              <a:t>Integral of </a:t>
            </a:r>
            <a:br>
              <a:rPr lang="en-US" dirty="0" smtClean="0"/>
            </a:br>
            <a:r>
              <a:rPr lang="en-US" dirty="0" smtClean="0"/>
              <a:t>spectrum * impedance Z/n</a:t>
            </a:r>
            <a:endParaRPr lang="en-GB" dirty="0"/>
          </a:p>
        </p:txBody>
      </p:sp>
      <p:cxnSp>
        <p:nvCxnSpPr>
          <p:cNvPr id="27" name="Straight Arrow Connector 26"/>
          <p:cNvCxnSpPr/>
          <p:nvPr/>
        </p:nvCxnSpPr>
        <p:spPr>
          <a:xfrm>
            <a:off x="683568" y="2868692"/>
            <a:ext cx="0" cy="43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156" y="3283200"/>
            <a:ext cx="2479590" cy="646331"/>
          </a:xfrm>
          <a:prstGeom prst="rect">
            <a:avLst/>
          </a:prstGeom>
          <a:solidFill>
            <a:srgbClr val="FFFF00"/>
          </a:solidFill>
        </p:spPr>
        <p:txBody>
          <a:bodyPr wrap="none" rtlCol="0">
            <a:spAutoFit/>
          </a:bodyPr>
          <a:lstStyle/>
          <a:p>
            <a:r>
              <a:rPr lang="en-US" dirty="0" smtClean="0"/>
              <a:t>Potential well distortion</a:t>
            </a:r>
            <a:br>
              <a:rPr lang="en-US" dirty="0" smtClean="0"/>
            </a:br>
            <a:r>
              <a:rPr lang="en-US" dirty="0" smtClean="0"/>
              <a:t>single bunch instabilities</a:t>
            </a:r>
            <a:endParaRPr lang="en-GB" dirty="0"/>
          </a:p>
        </p:txBody>
      </p:sp>
      <p:cxnSp>
        <p:nvCxnSpPr>
          <p:cNvPr id="29" name="Straight Arrow Connector 28"/>
          <p:cNvCxnSpPr/>
          <p:nvPr/>
        </p:nvCxnSpPr>
        <p:spPr>
          <a:xfrm>
            <a:off x="6835859" y="4139325"/>
            <a:ext cx="0" cy="43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28184" y="4553833"/>
            <a:ext cx="2790957" cy="1323439"/>
          </a:xfrm>
          <a:prstGeom prst="rect">
            <a:avLst/>
          </a:prstGeom>
          <a:solidFill>
            <a:srgbClr val="FFFF00"/>
          </a:solidFill>
        </p:spPr>
        <p:txBody>
          <a:bodyPr wrap="none" rtlCol="0">
            <a:spAutoFit/>
          </a:bodyPr>
          <a:lstStyle/>
          <a:p>
            <a:r>
              <a:rPr lang="en-US" sz="1600" dirty="0" smtClean="0"/>
              <a:t>need for accurate description</a:t>
            </a:r>
          </a:p>
          <a:p>
            <a:r>
              <a:rPr lang="en-US" sz="1600" dirty="0"/>
              <a:t>o</a:t>
            </a:r>
            <a:r>
              <a:rPr lang="en-US" sz="1600" dirty="0" smtClean="0"/>
              <a:t>f  the </a:t>
            </a:r>
            <a:r>
              <a:rPr lang="en-US" sz="1600" b="1" dirty="0" smtClean="0"/>
              <a:t>frequency </a:t>
            </a:r>
            <a:r>
              <a:rPr lang="en-US" sz="1600" b="1" dirty="0" err="1" smtClean="0"/>
              <a:t>behaviour</a:t>
            </a:r>
            <a:r>
              <a:rPr lang="en-US" sz="1600" b="1" dirty="0" smtClean="0"/>
              <a:t> </a:t>
            </a:r>
            <a:r>
              <a:rPr lang="en-US" sz="1600" dirty="0" smtClean="0"/>
              <a:t/>
            </a:r>
            <a:br>
              <a:rPr lang="en-US" sz="1600" dirty="0" smtClean="0"/>
            </a:br>
            <a:r>
              <a:rPr lang="en-US" sz="1600" dirty="0" smtClean="0"/>
              <a:t>down to low frequencies and </a:t>
            </a:r>
            <a:br>
              <a:rPr lang="en-US" sz="1600" dirty="0" smtClean="0"/>
            </a:br>
            <a:r>
              <a:rPr lang="en-US" sz="1600" dirty="0" smtClean="0"/>
              <a:t>up to the max beam frequency </a:t>
            </a:r>
            <a:br>
              <a:rPr lang="en-US" sz="1600" dirty="0" smtClean="0"/>
            </a:br>
            <a:r>
              <a:rPr lang="en-US" sz="1600" dirty="0" smtClean="0"/>
              <a:t>for mode 0</a:t>
            </a:r>
            <a:endParaRPr lang="en-GB" sz="1600" dirty="0"/>
          </a:p>
        </p:txBody>
      </p:sp>
    </p:spTree>
    <p:extLst>
      <p:ext uri="{BB962C8B-B14F-4D97-AF65-F5344CB8AC3E}">
        <p14:creationId xmlns:p14="http://schemas.microsoft.com/office/powerpoint/2010/main" val="109073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Summary</a:t>
            </a:r>
            <a:endParaRPr lang="en-GB" dirty="0"/>
          </a:p>
        </p:txBody>
      </p:sp>
      <p:sp>
        <p:nvSpPr>
          <p:cNvPr id="3" name="Content Placeholder 2"/>
          <p:cNvSpPr>
            <a:spLocks noGrp="1"/>
          </p:cNvSpPr>
          <p:nvPr>
            <p:ph idx="1"/>
          </p:nvPr>
        </p:nvSpPr>
        <p:spPr>
          <a:xfrm>
            <a:off x="467544" y="1279301"/>
            <a:ext cx="8229600" cy="4525963"/>
          </a:xfrm>
        </p:spPr>
        <p:txBody>
          <a:bodyPr>
            <a:normAutofit fontScale="70000" lnSpcReduction="20000"/>
          </a:bodyPr>
          <a:lstStyle/>
          <a:p>
            <a:r>
              <a:rPr lang="en-GB" sz="2400" dirty="0" smtClean="0"/>
              <a:t>It would be useful to </a:t>
            </a:r>
            <a:r>
              <a:rPr lang="en-GB" sz="2400" b="1" dirty="0" smtClean="0"/>
              <a:t>collect all updates on geometries </a:t>
            </a:r>
            <a:r>
              <a:rPr lang="en-GB" sz="2400" dirty="0" smtClean="0"/>
              <a:t>and resonant parameters of all crab cavities, which is not the case so far.</a:t>
            </a:r>
          </a:p>
          <a:p>
            <a:endParaRPr lang="en-GB" sz="2400" dirty="0" smtClean="0"/>
          </a:p>
          <a:p>
            <a:r>
              <a:rPr lang="en-GB" sz="2400" b="1" dirty="0" smtClean="0"/>
              <a:t>Impact of 2 crab cavities on SPS beam impedance seems limited.</a:t>
            </a:r>
          </a:p>
          <a:p>
            <a:endParaRPr lang="en-GB" sz="2400" dirty="0" smtClean="0"/>
          </a:p>
          <a:p>
            <a:r>
              <a:rPr lang="en-GB" sz="2400" b="1" dirty="0" smtClean="0"/>
              <a:t>Impact on LHC beam impedance is predicted to be significant </a:t>
            </a:r>
            <a:r>
              <a:rPr lang="en-GB" sz="2400" dirty="0" smtClean="0"/>
              <a:t>in both longitudinal and transverse planes (16 cavities + very large transverse beta functions), despite the large effort to minimize the impact by the design teams.</a:t>
            </a:r>
          </a:p>
          <a:p>
            <a:endParaRPr lang="en-GB" sz="2400" dirty="0" smtClean="0"/>
          </a:p>
          <a:p>
            <a:r>
              <a:rPr lang="en-GB" sz="2400" dirty="0" smtClean="0"/>
              <a:t>We have to admit that there are a lot of unknowns concerning what will limit us for HL-LHC, and setting impedance limits is therefore tricky. </a:t>
            </a:r>
          </a:p>
          <a:p>
            <a:endParaRPr lang="en-GB" sz="2400" dirty="0"/>
          </a:p>
          <a:p>
            <a:r>
              <a:rPr lang="en-GB" sz="2400" b="1" dirty="0" smtClean="0"/>
              <a:t>Current longitudinal limit for all new LHC hardware is set to 200 k</a:t>
            </a:r>
            <a:r>
              <a:rPr lang="el-GR" sz="2400" b="1" dirty="0" smtClean="0"/>
              <a:t>Ω</a:t>
            </a:r>
            <a:r>
              <a:rPr lang="en-GB" sz="2400" b="1" dirty="0" smtClean="0"/>
              <a:t> </a:t>
            </a:r>
            <a:r>
              <a:rPr lang="en-GB" sz="2400" dirty="0" smtClean="0"/>
              <a:t>(conservative for modes above 600 MHz). </a:t>
            </a:r>
            <a:r>
              <a:rPr lang="en-GB" sz="2400" b="1" dirty="0" smtClean="0"/>
              <a:t>Current transverse limit is set by checking the impact of the new hardware on beam dynamics.</a:t>
            </a:r>
          </a:p>
          <a:p>
            <a:endParaRPr lang="en-GB" sz="2400" dirty="0"/>
          </a:p>
          <a:p>
            <a:r>
              <a:rPr lang="en-GB" sz="2400" dirty="0" smtClean="0"/>
              <a:t>In all this talk (and in general for collective effects at CERN), we are working with the so-called </a:t>
            </a:r>
            <a:r>
              <a:rPr lang="en-GB" sz="2400" b="1" dirty="0" smtClean="0"/>
              <a:t>circuit convention </a:t>
            </a:r>
            <a:r>
              <a:rPr lang="en-GB" sz="2400" dirty="0" smtClean="0"/>
              <a:t>: </a:t>
            </a:r>
          </a:p>
          <a:p>
            <a:pPr marL="0" indent="0">
              <a:buNone/>
            </a:pPr>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2</a:t>
            </a:fld>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4355976" y="5590981"/>
                <a:ext cx="105375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𝑠</m:t>
                          </m:r>
                        </m:sub>
                      </m:sSub>
                      <m:r>
                        <a:rPr lang="en-US" i="1" smtClean="0">
                          <a:latin typeface="Cambria Math"/>
                        </a:rPr>
                        <m:t>=</m:t>
                      </m:r>
                      <m:f>
                        <m:fPr>
                          <m:ctrlPr>
                            <a:rPr lang="en-US" i="1" smtClean="0">
                              <a:latin typeface="Cambria Math"/>
                            </a:rPr>
                          </m:ctrlPr>
                        </m:fPr>
                        <m:num>
                          <m:sSup>
                            <m:sSupPr>
                              <m:ctrlPr>
                                <a:rPr lang="en-US" i="1">
                                  <a:latin typeface="Cambria Math"/>
                                </a:rPr>
                              </m:ctrlPr>
                            </m:sSupPr>
                            <m:e>
                              <m:r>
                                <a:rPr lang="en-US" i="1">
                                  <a:latin typeface="Cambria Math"/>
                                </a:rPr>
                                <m:t>𝑉</m:t>
                              </m:r>
                            </m:e>
                            <m:sup>
                              <m:r>
                                <a:rPr lang="en-US" i="1">
                                  <a:latin typeface="Cambria Math"/>
                                </a:rPr>
                                <m:t>2</m:t>
                              </m:r>
                            </m:sup>
                          </m:sSup>
                        </m:num>
                        <m:den>
                          <m:r>
                            <a:rPr lang="en-US" b="0" i="1" smtClean="0">
                              <a:latin typeface="Cambria Math"/>
                            </a:rPr>
                            <m:t>2</m:t>
                          </m:r>
                          <m:r>
                            <a:rPr lang="en-US" b="0" i="1" smtClean="0">
                              <a:latin typeface="Cambria Math"/>
                            </a:rPr>
                            <m:t>𝑃</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355976" y="5590981"/>
                <a:ext cx="1053750" cy="646331"/>
              </a:xfrm>
              <a:prstGeom prst="rect">
                <a:avLst/>
              </a:prstGeom>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34416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34082"/>
          </a:xfrm>
        </p:spPr>
        <p:txBody>
          <a:bodyPr>
            <a:noAutofit/>
          </a:bodyPr>
          <a:lstStyle/>
          <a:p>
            <a:r>
              <a:rPr lang="en-GB" sz="2000" dirty="0" smtClean="0"/>
              <a:t>Crab cavity simulations and importing into LHC impedance model</a:t>
            </a:r>
            <a:endParaRPr lang="en-GB" sz="2000" dirty="0"/>
          </a:p>
        </p:txBody>
      </p:sp>
      <p:sp>
        <p:nvSpPr>
          <p:cNvPr id="3" name="Content Placeholder 2"/>
          <p:cNvSpPr>
            <a:spLocks noGrp="1"/>
          </p:cNvSpPr>
          <p:nvPr>
            <p:ph idx="1"/>
          </p:nvPr>
        </p:nvSpPr>
        <p:spPr>
          <a:xfrm>
            <a:off x="467544" y="620688"/>
            <a:ext cx="8229600" cy="5616624"/>
          </a:xfrm>
        </p:spPr>
        <p:txBody>
          <a:bodyPr/>
          <a:lstStyle/>
          <a:p>
            <a:r>
              <a:rPr lang="en-GB" sz="2400" dirty="0" smtClean="0"/>
              <a:t>Crab cavities have large resonances</a:t>
            </a:r>
          </a:p>
          <a:p>
            <a:pPr lvl="1"/>
            <a:r>
              <a:rPr lang="en-GB" sz="1600" dirty="0" smtClean="0"/>
              <a:t>simulated through </a:t>
            </a:r>
            <a:r>
              <a:rPr lang="en-GB" sz="1600" dirty="0" err="1" smtClean="0"/>
              <a:t>eigenmode</a:t>
            </a:r>
            <a:r>
              <a:rPr lang="en-GB" sz="1600" dirty="0" smtClean="0"/>
              <a:t> solver </a:t>
            </a:r>
            <a:r>
              <a:rPr lang="en-GB" sz="1600" dirty="0" smtClean="0">
                <a:sym typeface="Wingdings" panose="05000000000000000000" pitchFamily="2" charset="2"/>
              </a:rPr>
              <a:t> f, R, Q</a:t>
            </a:r>
            <a:endParaRPr lang="en-GB" sz="2000" dirty="0" smtClean="0"/>
          </a:p>
          <a:p>
            <a:r>
              <a:rPr lang="en-GB" sz="2400" dirty="0" smtClean="0"/>
              <a:t>Is there anything besides the resonances? </a:t>
            </a:r>
          </a:p>
          <a:p>
            <a:pPr lvl="1"/>
            <a:r>
              <a:rPr lang="en-GB" sz="1600" dirty="0" smtClean="0"/>
              <a:t>Effect on synchrotron and </a:t>
            </a:r>
            <a:r>
              <a:rPr lang="en-GB" sz="1600" dirty="0" err="1" smtClean="0"/>
              <a:t>betatron</a:t>
            </a:r>
            <a:r>
              <a:rPr lang="en-GB" sz="1600" dirty="0" smtClean="0"/>
              <a:t> tune shift would come from effective longitudinal and transverse impedances</a:t>
            </a:r>
          </a:p>
          <a:p>
            <a:pPr lvl="1"/>
            <a:r>
              <a:rPr lang="en-GB" sz="1600" dirty="0" smtClean="0"/>
              <a:t>Simulated through </a:t>
            </a:r>
            <a:r>
              <a:rPr lang="en-GB" sz="1600" dirty="0" err="1" smtClean="0"/>
              <a:t>wakefield</a:t>
            </a:r>
            <a:r>
              <a:rPr lang="en-GB" sz="1600" dirty="0" smtClean="0"/>
              <a:t> solver </a:t>
            </a:r>
            <a:r>
              <a:rPr lang="en-GB" sz="1600" dirty="0" smtClean="0">
                <a:sym typeface="Wingdings" panose="05000000000000000000" pitchFamily="2" charset="2"/>
              </a:rPr>
              <a:t></a:t>
            </a:r>
            <a:r>
              <a:rPr lang="en-GB" sz="1600" dirty="0" smtClean="0"/>
              <a:t> ex: QWE cavity</a:t>
            </a:r>
          </a:p>
          <a:p>
            <a:pPr marL="457200" lvl="1" indent="0">
              <a:buNone/>
            </a:pPr>
            <a:r>
              <a:rPr lang="en-GB" sz="2000" dirty="0"/>
              <a:t>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27" t="18869" r="1736" b="26375"/>
          <a:stretch/>
        </p:blipFill>
        <p:spPr bwMode="auto">
          <a:xfrm>
            <a:off x="467545" y="3066220"/>
            <a:ext cx="5179112" cy="286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217" t="17701" b="47434"/>
          <a:stretch/>
        </p:blipFill>
        <p:spPr bwMode="auto">
          <a:xfrm>
            <a:off x="4427984" y="3917740"/>
            <a:ext cx="3521109" cy="180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584" y="4349788"/>
            <a:ext cx="1944216" cy="150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4" idx="3"/>
            <a:endCxn id="7172" idx="1"/>
          </p:cNvCxnSpPr>
          <p:nvPr/>
        </p:nvCxnSpPr>
        <p:spPr>
          <a:xfrm>
            <a:off x="2771800" y="4424940"/>
            <a:ext cx="1656184" cy="394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46657" y="2996952"/>
            <a:ext cx="3399649" cy="923330"/>
          </a:xfrm>
          <a:prstGeom prst="rect">
            <a:avLst/>
          </a:prstGeom>
          <a:noFill/>
        </p:spPr>
        <p:txBody>
          <a:bodyPr wrap="none" rtlCol="0">
            <a:spAutoFit/>
          </a:bodyPr>
          <a:lstStyle/>
          <a:p>
            <a:pPr marL="285750" indent="-285750">
              <a:buFont typeface="Wingdings"/>
              <a:buChar char="à"/>
            </a:pPr>
            <a:r>
              <a:rPr lang="en-GB" dirty="0" smtClean="0">
                <a:sym typeface="Wingdings" panose="05000000000000000000" pitchFamily="2" charset="2"/>
              </a:rPr>
              <a:t>(</a:t>
            </a:r>
            <a:r>
              <a:rPr lang="en-GB" dirty="0" smtClean="0"/>
              <a:t>Z/n)</a:t>
            </a:r>
            <a:r>
              <a:rPr lang="en-GB" baseline="30000" dirty="0" smtClean="0"/>
              <a:t>eff</a:t>
            </a:r>
            <a:r>
              <a:rPr lang="en-GB" dirty="0" smtClean="0"/>
              <a:t> ~2.2 </a:t>
            </a:r>
            <a:r>
              <a:rPr lang="en-GB" dirty="0" err="1" smtClean="0"/>
              <a:t>mOhm</a:t>
            </a:r>
            <a:r>
              <a:rPr lang="en-GB" dirty="0" smtClean="0"/>
              <a:t> for 1 cavity</a:t>
            </a:r>
          </a:p>
          <a:p>
            <a:pPr marL="285750" indent="-285750">
              <a:buFont typeface="Wingdings"/>
              <a:buChar char="à"/>
            </a:pPr>
            <a:r>
              <a:rPr lang="en-GB" dirty="0" smtClean="0">
                <a:sym typeface="Wingdings" panose="05000000000000000000" pitchFamily="2" charset="2"/>
              </a:rPr>
              <a:t>(</a:t>
            </a:r>
            <a:r>
              <a:rPr lang="en-GB" dirty="0" smtClean="0"/>
              <a:t>Z/n)</a:t>
            </a:r>
            <a:r>
              <a:rPr lang="en-GB" baseline="30000" dirty="0" smtClean="0"/>
              <a:t>eff</a:t>
            </a:r>
            <a:r>
              <a:rPr lang="en-GB" dirty="0" smtClean="0"/>
              <a:t> ~36 </a:t>
            </a:r>
            <a:r>
              <a:rPr lang="en-GB" dirty="0" err="1" smtClean="0"/>
              <a:t>mOhm</a:t>
            </a:r>
            <a:r>
              <a:rPr lang="en-GB" dirty="0" smtClean="0"/>
              <a:t> for 16 cavity</a:t>
            </a:r>
          </a:p>
          <a:p>
            <a:pPr marL="285750" indent="-285750">
              <a:buFont typeface="Wingdings"/>
              <a:buChar char="à"/>
            </a:pPr>
            <a:endParaRPr lang="en-GB" dirty="0"/>
          </a:p>
        </p:txBody>
      </p:sp>
      <p:sp>
        <p:nvSpPr>
          <p:cNvPr id="8" name="TextBox 7"/>
          <p:cNvSpPr txBox="1"/>
          <p:nvPr/>
        </p:nvSpPr>
        <p:spPr>
          <a:xfrm>
            <a:off x="248064" y="5933964"/>
            <a:ext cx="8798242" cy="923330"/>
          </a:xfrm>
          <a:prstGeom prst="rect">
            <a:avLst/>
          </a:prstGeom>
          <a:solidFill>
            <a:srgbClr val="FFFF00"/>
          </a:solidFill>
        </p:spPr>
        <p:txBody>
          <a:bodyPr wrap="none" rtlCol="0">
            <a:spAutoFit/>
          </a:bodyPr>
          <a:lstStyle/>
          <a:p>
            <a:pPr marL="285750" indent="-285750">
              <a:buFont typeface="Wingdings"/>
              <a:buChar char="à"/>
            </a:pPr>
            <a:r>
              <a:rPr lang="en-GB" dirty="0" smtClean="0">
                <a:sym typeface="Wingdings" panose="05000000000000000000" pitchFamily="2" charset="2"/>
              </a:rPr>
              <a:t>16 crab cavities per beam would add 40 % of the total LHC impedance (below 500 MHz). </a:t>
            </a:r>
            <a:endParaRPr lang="en-GB" dirty="0">
              <a:sym typeface="Wingdings" panose="05000000000000000000" pitchFamily="2" charset="2"/>
            </a:endParaRPr>
          </a:p>
          <a:p>
            <a:pPr marL="285750" indent="-285750">
              <a:buFont typeface="Wingdings"/>
              <a:buChar char="à"/>
            </a:pPr>
            <a:r>
              <a:rPr lang="en-GB" dirty="0" smtClean="0">
                <a:sym typeface="Wingdings" panose="05000000000000000000" pitchFamily="2" charset="2"/>
              </a:rPr>
              <a:t>Is that acceptable for LHC beam stability? </a:t>
            </a:r>
          </a:p>
          <a:p>
            <a:pPr marL="285750" indent="-285750">
              <a:buFont typeface="Wingdings"/>
              <a:buChar char="à"/>
            </a:pPr>
            <a:r>
              <a:rPr lang="en-GB" dirty="0" smtClean="0">
                <a:sym typeface="Wingdings" panose="05000000000000000000" pitchFamily="2" charset="2"/>
              </a:rPr>
              <a:t>How to account for both correct resonance parameters and correct effective impedance?</a:t>
            </a:r>
            <a:endParaRPr lang="en-GB" dirty="0"/>
          </a:p>
        </p:txBody>
      </p:sp>
      <p:sp>
        <p:nvSpPr>
          <p:cNvPr id="9" name="Slide Number Placeholder 8"/>
          <p:cNvSpPr>
            <a:spLocks noGrp="1"/>
          </p:cNvSpPr>
          <p:nvPr>
            <p:ph type="sldNum" sz="quarter" idx="12"/>
          </p:nvPr>
        </p:nvSpPr>
        <p:spPr/>
        <p:txBody>
          <a:bodyPr/>
          <a:lstStyle/>
          <a:p>
            <a:fld id="{427FE45C-2A06-4CE4-A7AD-F8CB9F5FDFF1}" type="slidenum">
              <a:rPr lang="en-GB" smtClean="0"/>
              <a:t>20</a:t>
            </a:fld>
            <a:endParaRPr lang="en-GB"/>
          </a:p>
        </p:txBody>
      </p:sp>
    </p:spTree>
    <p:extLst>
      <p:ext uri="{BB962C8B-B14F-4D97-AF65-F5344CB8AC3E}">
        <p14:creationId xmlns:p14="http://schemas.microsoft.com/office/powerpoint/2010/main" val="58201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78098"/>
          </a:xfrm>
        </p:spPr>
        <p:txBody>
          <a:bodyPr>
            <a:noAutofit/>
          </a:bodyPr>
          <a:lstStyle/>
          <a:p>
            <a:r>
              <a:rPr lang="en-GB" sz="3200" dirty="0"/>
              <a:t>Is there anything besides the resonances? </a:t>
            </a:r>
          </a:p>
        </p:txBody>
      </p:sp>
      <p:sp>
        <p:nvSpPr>
          <p:cNvPr id="3" name="Content Placeholder 2"/>
          <p:cNvSpPr>
            <a:spLocks noGrp="1"/>
          </p:cNvSpPr>
          <p:nvPr>
            <p:ph idx="1"/>
          </p:nvPr>
        </p:nvSpPr>
        <p:spPr>
          <a:xfrm>
            <a:off x="182549" y="882906"/>
            <a:ext cx="8784976" cy="4929411"/>
          </a:xfrm>
        </p:spPr>
        <p:txBody>
          <a:bodyPr>
            <a:normAutofit/>
          </a:bodyPr>
          <a:lstStyle/>
          <a:p>
            <a:pPr marL="457200" lvl="1" indent="0">
              <a:buNone/>
            </a:pPr>
            <a:r>
              <a:rPr lang="en-US" sz="1600" dirty="0" smtClean="0">
                <a:sym typeface="Wingdings" panose="05000000000000000000" pitchFamily="2" charset="2"/>
              </a:rPr>
              <a:t>Question triggered at the last crab cavity workshops: </a:t>
            </a:r>
            <a:r>
              <a:rPr lang="en-US" sz="1600" dirty="0">
                <a:sym typeface="Wingdings" panose="05000000000000000000" pitchFamily="2" charset="2"/>
              </a:rPr>
              <a:t>a</a:t>
            </a:r>
            <a:r>
              <a:rPr lang="en-US" sz="1600" dirty="0" smtClean="0"/>
              <a:t>re the f, R, Q resonator modes enough to represent the impedance curve at all frequencies?</a:t>
            </a:r>
          </a:p>
          <a:p>
            <a:pPr lvl="1">
              <a:buFont typeface="Wingdings"/>
              <a:buChar char="à"/>
            </a:pPr>
            <a:r>
              <a:rPr lang="en-US" sz="1600" dirty="0" smtClean="0">
                <a:sym typeface="Wingdings" panose="05000000000000000000" pitchFamily="2" charset="2"/>
              </a:rPr>
              <a:t>obvious problems with dispersive materials, filters, feedback, resistive wall, maybe even waveguide ports.</a:t>
            </a:r>
          </a:p>
          <a:p>
            <a:pPr lvl="1">
              <a:buFont typeface="Wingdings"/>
              <a:buChar char="à"/>
            </a:pPr>
            <a:r>
              <a:rPr lang="en-US" sz="1600" dirty="0" smtClean="0">
                <a:sym typeface="Wingdings" panose="05000000000000000000" pitchFamily="2" charset="2"/>
              </a:rPr>
              <a:t>OK for the case of bare cavities? Example of RF dipole cavity</a:t>
            </a:r>
            <a:endParaRPr lang="en-US" sz="2000" dirty="0" smtClean="0">
              <a:sym typeface="Wingdings" panose="05000000000000000000" pitchFamily="2" charset="2"/>
            </a:endParaRPr>
          </a:p>
          <a:p>
            <a:pPr marL="457200" lvl="1" indent="0">
              <a:buNone/>
            </a:pPr>
            <a:r>
              <a:rPr lang="en-US" sz="2000" dirty="0">
                <a:sym typeface="Wingdings" panose="05000000000000000000" pitchFamily="2" charset="2"/>
              </a:rPr>
              <a:t>	</a:t>
            </a:r>
            <a:endParaRPr lang="en-US" sz="2000" dirty="0" smtClean="0"/>
          </a:p>
          <a:p>
            <a:pPr marL="0" indent="0">
              <a:buNone/>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21</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527" y="2276872"/>
            <a:ext cx="5799534" cy="333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66" y="5657671"/>
            <a:ext cx="8628837" cy="1477328"/>
          </a:xfrm>
          <a:prstGeom prst="rect">
            <a:avLst/>
          </a:prstGeom>
          <a:solidFill>
            <a:srgbClr val="FFFF00"/>
          </a:solidFill>
        </p:spPr>
        <p:txBody>
          <a:bodyPr wrap="none" rtlCol="0">
            <a:spAutoFit/>
          </a:bodyPr>
          <a:lstStyle/>
          <a:p>
            <a:r>
              <a:rPr lang="en-US" dirty="0" smtClean="0"/>
              <a:t>Rather good agreement</a:t>
            </a:r>
          </a:p>
          <a:p>
            <a:r>
              <a:rPr lang="en-US" dirty="0" smtClean="0"/>
              <a:t> 	</a:t>
            </a:r>
            <a:r>
              <a:rPr lang="en-US" dirty="0" smtClean="0">
                <a:sym typeface="Wingdings" panose="05000000000000000000" pitchFamily="2" charset="2"/>
              </a:rPr>
              <a:t> only ~10% from Z/n low frequency slope missing</a:t>
            </a:r>
          </a:p>
          <a:p>
            <a:r>
              <a:rPr lang="en-US" dirty="0" smtClean="0">
                <a:sym typeface="Wingdings" panose="05000000000000000000" pitchFamily="2" charset="2"/>
              </a:rPr>
              <a:t>	 Where is the missing part? </a:t>
            </a:r>
          </a:p>
          <a:p>
            <a:r>
              <a:rPr lang="en-US" dirty="0" smtClean="0">
                <a:sym typeface="Wingdings" panose="05000000000000000000" pitchFamily="2" charset="2"/>
              </a:rPr>
              <a:t>Numerical error? Higher frequency modes? Non </a:t>
            </a:r>
            <a:r>
              <a:rPr lang="en-US" dirty="0" err="1" smtClean="0">
                <a:sym typeface="Wingdings" panose="05000000000000000000" pitchFamily="2" charset="2"/>
              </a:rPr>
              <a:t>Lorentzian</a:t>
            </a:r>
            <a:r>
              <a:rPr lang="en-US" dirty="0" smtClean="0">
                <a:sym typeface="Wingdings" panose="05000000000000000000" pitchFamily="2" charset="2"/>
              </a:rPr>
              <a:t> modes? Impact of couplers? </a:t>
            </a:r>
            <a:br>
              <a:rPr lang="en-US" dirty="0" smtClean="0">
                <a:sym typeface="Wingdings" panose="05000000000000000000" pitchFamily="2" charset="2"/>
              </a:rPr>
            </a:br>
            <a:r>
              <a:rPr lang="en-US" dirty="0" smtClean="0">
                <a:sym typeface="Wingdings" panose="05000000000000000000" pitchFamily="2" charset="2"/>
              </a:rPr>
              <a:t>	</a:t>
            </a: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534" y="3148916"/>
            <a:ext cx="4506838" cy="215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578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dirty="0" smtClean="0"/>
              <a:t>Example of RF dipole </a:t>
            </a:r>
            <a:br>
              <a:rPr lang="en-US" dirty="0" smtClean="0"/>
            </a:br>
            <a:r>
              <a:rPr lang="en-US" dirty="0" smtClean="0">
                <a:sym typeface="Wingdings" panose="05000000000000000000" pitchFamily="2" charset="2"/>
              </a:rPr>
              <a:t> ratio of increase of impedance</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22</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68876"/>
            <a:ext cx="4813309" cy="360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6130" y="6058162"/>
            <a:ext cx="8451353" cy="646331"/>
          </a:xfrm>
          <a:prstGeom prst="rect">
            <a:avLst/>
          </a:prstGeom>
          <a:solidFill>
            <a:srgbClr val="FFFF00"/>
          </a:solidFill>
        </p:spPr>
        <p:txBody>
          <a:bodyPr wrap="none" rtlCol="0">
            <a:spAutoFit/>
          </a:bodyPr>
          <a:lstStyle/>
          <a:p>
            <a:r>
              <a:rPr lang="en-US" dirty="0" smtClean="0">
                <a:sym typeface="Wingdings" panose="05000000000000000000" pitchFamily="2" charset="2"/>
              </a:rPr>
              <a:t> Significant impact of crab cavities on impedance model below first accelerating mode</a:t>
            </a:r>
            <a:br>
              <a:rPr lang="en-US" dirty="0" smtClean="0">
                <a:sym typeface="Wingdings" panose="05000000000000000000" pitchFamily="2" charset="2"/>
              </a:rPr>
            </a:br>
            <a:r>
              <a:rPr lang="en-US" dirty="0" smtClean="0">
                <a:sym typeface="Wingdings" panose="05000000000000000000" pitchFamily="2" charset="2"/>
              </a:rPr>
              <a:t> (all of them have similar Z/n)</a:t>
            </a:r>
            <a:endParaRPr lang="en-GB" dirty="0"/>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6866" t="23195" r="1092" b="39657"/>
          <a:stretch/>
        </p:blipFill>
        <p:spPr bwMode="auto">
          <a:xfrm>
            <a:off x="4601807" y="1484784"/>
            <a:ext cx="4551192" cy="241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99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562074"/>
          </a:xfrm>
        </p:spPr>
        <p:txBody>
          <a:bodyPr>
            <a:noAutofit/>
          </a:bodyPr>
          <a:lstStyle/>
          <a:p>
            <a:r>
              <a:rPr lang="en-GB" sz="3200" dirty="0"/>
              <a:t>Transverse </a:t>
            </a:r>
            <a:r>
              <a:rPr lang="en-GB" sz="3200" dirty="0" smtClean="0"/>
              <a:t>impedance</a:t>
            </a:r>
            <a:endParaRPr lang="en-GB" sz="3200" dirty="0"/>
          </a:p>
        </p:txBody>
      </p:sp>
      <p:sp>
        <p:nvSpPr>
          <p:cNvPr id="13" name="Slide Number Placeholder 12"/>
          <p:cNvSpPr>
            <a:spLocks noGrp="1"/>
          </p:cNvSpPr>
          <p:nvPr>
            <p:ph type="sldNum" sz="quarter" idx="12"/>
          </p:nvPr>
        </p:nvSpPr>
        <p:spPr/>
        <p:txBody>
          <a:bodyPr/>
          <a:lstStyle/>
          <a:p>
            <a:fld id="{427FE45C-2A06-4CE4-A7AD-F8CB9F5FDFF1}" type="slidenum">
              <a:rPr lang="en-GB" smtClean="0"/>
              <a:t>23</a:t>
            </a:fld>
            <a:endParaRPr lang="en-GB"/>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45866" r="41087" b="15240"/>
          <a:stretch/>
        </p:blipFill>
        <p:spPr bwMode="auto">
          <a:xfrm>
            <a:off x="2249354" y="1196753"/>
            <a:ext cx="4410878" cy="219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64245" y="836712"/>
            <a:ext cx="5981649" cy="276999"/>
          </a:xfrm>
          <a:prstGeom prst="rect">
            <a:avLst/>
          </a:prstGeom>
          <a:noFill/>
        </p:spPr>
        <p:txBody>
          <a:bodyPr wrap="square" rtlCol="0">
            <a:spAutoFit/>
          </a:bodyPr>
          <a:lstStyle/>
          <a:p>
            <a:r>
              <a:rPr lang="en-US" sz="1200" dirty="0" smtClean="0"/>
              <a:t>E. Métral, </a:t>
            </a:r>
            <a:r>
              <a:rPr lang="en-US" sz="1200" b="1" dirty="0">
                <a:hlinkClick r:id="rId3"/>
              </a:rPr>
              <a:t>Overview of single-beam coherent instabilities in circular </a:t>
            </a:r>
            <a:r>
              <a:rPr lang="en-US" sz="1200" b="1" dirty="0" smtClean="0">
                <a:hlinkClick r:id="rId3"/>
              </a:rPr>
              <a:t>accelerators</a:t>
            </a:r>
            <a:r>
              <a:rPr lang="en-US" sz="1200" b="1" dirty="0" smtClean="0"/>
              <a:t> </a:t>
            </a:r>
            <a:r>
              <a:rPr lang="en-US" sz="1200" dirty="0" smtClean="0"/>
              <a:t>2004</a:t>
            </a:r>
            <a:endParaRPr lang="en-GB" sz="1200" dirty="0"/>
          </a:p>
        </p:txBody>
      </p:sp>
      <p:cxnSp>
        <p:nvCxnSpPr>
          <p:cNvPr id="8" name="Straight Arrow Connector 7"/>
          <p:cNvCxnSpPr/>
          <p:nvPr/>
        </p:nvCxnSpPr>
        <p:spPr>
          <a:xfrm flipH="1">
            <a:off x="2033330" y="156557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373523"/>
            <a:ext cx="2043893" cy="369332"/>
          </a:xfrm>
          <a:prstGeom prst="rect">
            <a:avLst/>
          </a:prstGeom>
          <a:noFill/>
        </p:spPr>
        <p:txBody>
          <a:bodyPr wrap="none" rtlCol="0">
            <a:spAutoFit/>
          </a:bodyPr>
          <a:lstStyle/>
          <a:p>
            <a:r>
              <a:rPr lang="en-US" dirty="0" smtClean="0"/>
              <a:t>Complex tune shifts</a:t>
            </a:r>
            <a:endParaRPr lang="en-GB" dirty="0"/>
          </a:p>
        </p:txBody>
      </p:sp>
      <p:cxnSp>
        <p:nvCxnSpPr>
          <p:cNvPr id="15" name="Straight Arrow Connector 14"/>
          <p:cNvCxnSpPr/>
          <p:nvPr/>
        </p:nvCxnSpPr>
        <p:spPr>
          <a:xfrm>
            <a:off x="6155069" y="1565574"/>
            <a:ext cx="7931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465378" y="1373523"/>
            <a:ext cx="698867"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292080" y="1196752"/>
            <a:ext cx="862989" cy="656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989675" y="1391895"/>
            <a:ext cx="2077941" cy="369332"/>
          </a:xfrm>
          <a:prstGeom prst="rect">
            <a:avLst/>
          </a:prstGeom>
          <a:noFill/>
        </p:spPr>
        <p:txBody>
          <a:bodyPr wrap="none" rtlCol="0">
            <a:spAutoFit/>
          </a:bodyPr>
          <a:lstStyle/>
          <a:p>
            <a:r>
              <a:rPr lang="en-US" dirty="0" smtClean="0"/>
              <a:t>Effective impedance</a:t>
            </a:r>
            <a:endParaRPr lang="en-GB" dirty="0"/>
          </a:p>
        </p:txBody>
      </p:sp>
      <p:sp>
        <p:nvSpPr>
          <p:cNvPr id="23" name="TextBox 22"/>
          <p:cNvSpPr txBox="1"/>
          <p:nvPr/>
        </p:nvSpPr>
        <p:spPr>
          <a:xfrm>
            <a:off x="243323" y="2645694"/>
            <a:ext cx="2077941" cy="369332"/>
          </a:xfrm>
          <a:prstGeom prst="rect">
            <a:avLst/>
          </a:prstGeom>
          <a:noFill/>
        </p:spPr>
        <p:txBody>
          <a:bodyPr wrap="none" rtlCol="0">
            <a:spAutoFit/>
          </a:bodyPr>
          <a:lstStyle/>
          <a:p>
            <a:r>
              <a:rPr lang="en-US" dirty="0" smtClean="0"/>
              <a:t>Effective impedance</a:t>
            </a:r>
            <a:endParaRPr lang="en-GB" dirty="0"/>
          </a:p>
        </p:txBody>
      </p:sp>
      <p:cxnSp>
        <p:nvCxnSpPr>
          <p:cNvPr id="24" name="Straight Arrow Connector 23"/>
          <p:cNvCxnSpPr/>
          <p:nvPr/>
        </p:nvCxnSpPr>
        <p:spPr>
          <a:xfrm flipH="1">
            <a:off x="2249354" y="284873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555776" y="2501933"/>
            <a:ext cx="862989" cy="656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418765" y="2173507"/>
            <a:ext cx="2736304" cy="656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a:stCxn id="30" idx="6"/>
          </p:cNvCxnSpPr>
          <p:nvPr/>
        </p:nvCxnSpPr>
        <p:spPr>
          <a:xfrm flipV="1">
            <a:off x="6155069" y="2501933"/>
            <a:ext cx="39659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82159" y="2184029"/>
            <a:ext cx="2335896" cy="646331"/>
          </a:xfrm>
          <a:prstGeom prst="rect">
            <a:avLst/>
          </a:prstGeom>
          <a:noFill/>
        </p:spPr>
        <p:txBody>
          <a:bodyPr wrap="none" rtlCol="0">
            <a:spAutoFit/>
          </a:bodyPr>
          <a:lstStyle/>
          <a:p>
            <a:r>
              <a:rPr lang="en-US" dirty="0" smtClean="0"/>
              <a:t>Integral of </a:t>
            </a:r>
            <a:br>
              <a:rPr lang="en-US" dirty="0" smtClean="0"/>
            </a:br>
            <a:r>
              <a:rPr lang="en-US" dirty="0" smtClean="0"/>
              <a:t>spectrum * impedance</a:t>
            </a:r>
            <a:endParaRPr lang="en-GB" dirty="0"/>
          </a:p>
        </p:txBody>
      </p:sp>
      <p:cxnSp>
        <p:nvCxnSpPr>
          <p:cNvPr id="32" name="Straight Arrow Connector 31"/>
          <p:cNvCxnSpPr/>
          <p:nvPr/>
        </p:nvCxnSpPr>
        <p:spPr>
          <a:xfrm>
            <a:off x="683568" y="1742855"/>
            <a:ext cx="0" cy="215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156" y="1988840"/>
            <a:ext cx="2495620" cy="646331"/>
          </a:xfrm>
          <a:prstGeom prst="rect">
            <a:avLst/>
          </a:prstGeom>
          <a:solidFill>
            <a:srgbClr val="FFFF00"/>
          </a:solidFill>
        </p:spPr>
        <p:txBody>
          <a:bodyPr wrap="none" rtlCol="0">
            <a:spAutoFit/>
          </a:bodyPr>
          <a:lstStyle/>
          <a:p>
            <a:r>
              <a:rPr lang="en-US" dirty="0" smtClean="0"/>
              <a:t>Single bunch instabilities</a:t>
            </a:r>
            <a:br>
              <a:rPr lang="en-US" dirty="0" smtClean="0"/>
            </a:br>
            <a:r>
              <a:rPr lang="en-US" dirty="0" err="1" smtClean="0"/>
              <a:t>Headtail</a:t>
            </a:r>
            <a:r>
              <a:rPr lang="en-US" dirty="0" smtClean="0"/>
              <a:t>, TMCI</a:t>
            </a:r>
            <a:endParaRPr lang="en-GB" dirty="0"/>
          </a:p>
        </p:txBody>
      </p:sp>
      <p:cxnSp>
        <p:nvCxnSpPr>
          <p:cNvPr id="38" name="Straight Arrow Connector 37"/>
          <p:cNvCxnSpPr/>
          <p:nvPr/>
        </p:nvCxnSpPr>
        <p:spPr>
          <a:xfrm>
            <a:off x="6976779" y="2792348"/>
            <a:ext cx="0" cy="43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17547" y="3206856"/>
            <a:ext cx="2790957" cy="1323439"/>
          </a:xfrm>
          <a:prstGeom prst="rect">
            <a:avLst/>
          </a:prstGeom>
          <a:solidFill>
            <a:srgbClr val="FFFF00"/>
          </a:solidFill>
        </p:spPr>
        <p:txBody>
          <a:bodyPr wrap="none" rtlCol="0">
            <a:spAutoFit/>
          </a:bodyPr>
          <a:lstStyle/>
          <a:p>
            <a:r>
              <a:rPr lang="en-US" sz="1600" dirty="0" smtClean="0"/>
              <a:t>need for accurate description</a:t>
            </a:r>
          </a:p>
          <a:p>
            <a:r>
              <a:rPr lang="en-US" sz="1600" dirty="0"/>
              <a:t>o</a:t>
            </a:r>
            <a:r>
              <a:rPr lang="en-US" sz="1600" dirty="0" smtClean="0"/>
              <a:t>f  the </a:t>
            </a:r>
            <a:r>
              <a:rPr lang="en-US" sz="1600" b="1" dirty="0" smtClean="0"/>
              <a:t>frequency </a:t>
            </a:r>
            <a:r>
              <a:rPr lang="en-US" sz="1600" b="1" dirty="0" err="1" smtClean="0"/>
              <a:t>behaviour</a:t>
            </a:r>
            <a:r>
              <a:rPr lang="en-US" sz="1600" b="1" dirty="0" smtClean="0"/>
              <a:t> </a:t>
            </a:r>
            <a:r>
              <a:rPr lang="en-US" sz="1600" dirty="0" smtClean="0"/>
              <a:t/>
            </a:r>
            <a:br>
              <a:rPr lang="en-US" sz="1600" dirty="0" smtClean="0"/>
            </a:br>
            <a:r>
              <a:rPr lang="en-US" sz="1600" dirty="0" smtClean="0"/>
              <a:t>down to low frequencies and </a:t>
            </a:r>
            <a:br>
              <a:rPr lang="en-US" sz="1600" dirty="0" smtClean="0"/>
            </a:br>
            <a:r>
              <a:rPr lang="en-US" sz="1600" dirty="0" smtClean="0"/>
              <a:t>up to the max beam frequency </a:t>
            </a:r>
            <a:br>
              <a:rPr lang="en-US" sz="1600" dirty="0" smtClean="0"/>
            </a:br>
            <a:r>
              <a:rPr lang="en-US" sz="1600" dirty="0" smtClean="0"/>
              <a:t>for mode 0</a:t>
            </a:r>
            <a:endParaRPr lang="en-GB" sz="1600" dirty="0"/>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295" t="23825" r="2066" b="39493"/>
          <a:stretch/>
        </p:blipFill>
        <p:spPr bwMode="auto">
          <a:xfrm>
            <a:off x="312175" y="3501008"/>
            <a:ext cx="598801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rot="16200000">
            <a:off x="-905389" y="5008530"/>
            <a:ext cx="2297424" cy="369332"/>
          </a:xfrm>
          <a:prstGeom prst="rect">
            <a:avLst/>
          </a:prstGeom>
          <a:noFill/>
        </p:spPr>
        <p:txBody>
          <a:bodyPr wrap="none" rtlCol="0">
            <a:spAutoFit/>
          </a:bodyPr>
          <a:lstStyle/>
          <a:p>
            <a:r>
              <a:rPr lang="en-US" dirty="0" smtClean="0"/>
              <a:t>Impedance in Ohm/m </a:t>
            </a:r>
            <a:endParaRPr lang="en-GB" dirty="0"/>
          </a:p>
        </p:txBody>
      </p:sp>
    </p:spTree>
    <p:extLst>
      <p:ext uri="{BB962C8B-B14F-4D97-AF65-F5344CB8AC3E}">
        <p14:creationId xmlns:p14="http://schemas.microsoft.com/office/powerpoint/2010/main" val="99151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Autofit/>
          </a:bodyPr>
          <a:lstStyle/>
          <a:p>
            <a:r>
              <a:rPr lang="en-US" sz="2800" dirty="0" smtClean="0"/>
              <a:t>DQW and RF dipole comparison for transverse impedance</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24</a:t>
            </a:fld>
            <a:endParaRPr lang="en-GB"/>
          </a:p>
        </p:txBody>
      </p:sp>
      <p:sp>
        <p:nvSpPr>
          <p:cNvPr id="5" name="TextBox 4"/>
          <p:cNvSpPr txBox="1"/>
          <p:nvPr/>
        </p:nvSpPr>
        <p:spPr>
          <a:xfrm>
            <a:off x="230025" y="5733256"/>
            <a:ext cx="8821646" cy="1200329"/>
          </a:xfrm>
          <a:prstGeom prst="rect">
            <a:avLst/>
          </a:prstGeom>
          <a:solidFill>
            <a:srgbClr val="FFFF00"/>
          </a:solidFill>
        </p:spPr>
        <p:txBody>
          <a:bodyPr wrap="none" rtlCol="0">
            <a:spAutoFit/>
          </a:bodyPr>
          <a:lstStyle/>
          <a:p>
            <a:pPr marL="285750" indent="-285750">
              <a:buFont typeface="Wingdings"/>
              <a:buChar char="à"/>
            </a:pPr>
            <a:r>
              <a:rPr lang="en-GB" dirty="0" smtClean="0">
                <a:sym typeface="Wingdings" panose="05000000000000000000" pitchFamily="2" charset="2"/>
              </a:rPr>
              <a:t>16 crab cavities per beam would add 25 % of the total LHC impedance (below 400 MHz). </a:t>
            </a:r>
            <a:endParaRPr lang="en-GB" dirty="0">
              <a:sym typeface="Wingdings" panose="05000000000000000000" pitchFamily="2" charset="2"/>
            </a:endParaRPr>
          </a:p>
          <a:p>
            <a:pPr marL="285750" indent="-285750">
              <a:buFont typeface="Wingdings"/>
              <a:buChar char="à"/>
            </a:pPr>
            <a:r>
              <a:rPr lang="en-GB" dirty="0" smtClean="0">
                <a:sym typeface="Wingdings" panose="05000000000000000000" pitchFamily="2" charset="2"/>
              </a:rPr>
              <a:t>Is that acceptable for LHC beam stability? </a:t>
            </a:r>
          </a:p>
          <a:p>
            <a:pPr marL="285750" indent="-285750">
              <a:buFont typeface="Wingdings"/>
              <a:buChar char="à"/>
            </a:pPr>
            <a:r>
              <a:rPr lang="en-GB" dirty="0" smtClean="0">
                <a:sym typeface="Wingdings" panose="05000000000000000000" pitchFamily="2" charset="2"/>
              </a:rPr>
              <a:t>How to account for both correct resonance parameters and correct effective impedance?</a:t>
            </a:r>
          </a:p>
          <a:p>
            <a:pPr marL="285750" indent="-285750">
              <a:buFont typeface="Wingdings"/>
              <a:buChar char="à"/>
            </a:pPr>
            <a:r>
              <a:rPr lang="en-US" dirty="0" smtClean="0">
                <a:sym typeface="Wingdings" panose="05000000000000000000" pitchFamily="2" charset="2"/>
              </a:rPr>
              <a:t>Need to disentangle between driving and detuning terms of the transverse impedance</a:t>
            </a:r>
            <a:endParaRPr lang="en-GB" dirty="0" smtClean="0">
              <a:sym typeface="Wingdings" panose="05000000000000000000" pitchFamily="2" charset="2"/>
            </a:endParaRPr>
          </a:p>
        </p:txBody>
      </p:sp>
      <p:sp>
        <p:nvSpPr>
          <p:cNvPr id="6" name="TextBox 5"/>
          <p:cNvSpPr txBox="1"/>
          <p:nvPr/>
        </p:nvSpPr>
        <p:spPr>
          <a:xfrm>
            <a:off x="243323" y="4563705"/>
            <a:ext cx="8313173" cy="1169551"/>
          </a:xfrm>
          <a:prstGeom prst="rect">
            <a:avLst/>
          </a:prstGeom>
          <a:noFill/>
        </p:spPr>
        <p:txBody>
          <a:bodyPr wrap="none" rtlCol="0">
            <a:spAutoFit/>
          </a:bodyPr>
          <a:lstStyle/>
          <a:p>
            <a:r>
              <a:rPr lang="en-GB" sz="1400" dirty="0" smtClean="0"/>
              <a:t>Beam displacement= 5 mm</a:t>
            </a:r>
          </a:p>
          <a:p>
            <a:pPr marL="285750" indent="-285750">
              <a:buFont typeface="Wingdings"/>
              <a:buChar char="à"/>
            </a:pPr>
            <a:r>
              <a:rPr lang="en-GB" sz="1400" dirty="0" err="1" smtClean="0">
                <a:sym typeface="Wingdings" panose="05000000000000000000" pitchFamily="2" charset="2"/>
              </a:rPr>
              <a:t>Z</a:t>
            </a:r>
            <a:r>
              <a:rPr lang="en-GB" sz="1400" baseline="30000" dirty="0" err="1" smtClean="0">
                <a:sym typeface="Wingdings" panose="05000000000000000000" pitchFamily="2" charset="2"/>
              </a:rPr>
              <a:t>eff</a:t>
            </a:r>
            <a:r>
              <a:rPr lang="en-GB" sz="1400" baseline="30000" dirty="0" smtClean="0">
                <a:sym typeface="Wingdings" panose="05000000000000000000" pitchFamily="2" charset="2"/>
              </a:rPr>
              <a:t> </a:t>
            </a:r>
            <a:r>
              <a:rPr lang="en-GB" sz="1400" dirty="0" smtClean="0">
                <a:sym typeface="Wingdings" panose="05000000000000000000" pitchFamily="2" charset="2"/>
              </a:rPr>
              <a:t>~ 20 Ohm/5 mm=4 </a:t>
            </a:r>
            <a:r>
              <a:rPr lang="en-GB" sz="1400" dirty="0" err="1" smtClean="0">
                <a:sym typeface="Wingdings" panose="05000000000000000000" pitchFamily="2" charset="2"/>
              </a:rPr>
              <a:t>kOhm</a:t>
            </a:r>
            <a:r>
              <a:rPr lang="en-GB" sz="1400" dirty="0" smtClean="0">
                <a:sym typeface="Wingdings" panose="05000000000000000000" pitchFamily="2" charset="2"/>
              </a:rPr>
              <a:t>/m for 1 cavity</a:t>
            </a:r>
          </a:p>
          <a:p>
            <a:pPr marL="285750" indent="-285750">
              <a:buFont typeface="Wingdings"/>
              <a:buChar char="à"/>
            </a:pPr>
            <a:r>
              <a:rPr lang="en-GB" sz="1400" dirty="0" err="1" smtClean="0">
                <a:sym typeface="Wingdings" panose="05000000000000000000" pitchFamily="2" charset="2"/>
              </a:rPr>
              <a:t>Z</a:t>
            </a:r>
            <a:r>
              <a:rPr lang="en-GB" sz="1400" baseline="30000" dirty="0" err="1" smtClean="0">
                <a:sym typeface="Wingdings" panose="05000000000000000000" pitchFamily="2" charset="2"/>
              </a:rPr>
              <a:t>eff</a:t>
            </a:r>
            <a:r>
              <a:rPr lang="en-GB" sz="1400" baseline="30000" dirty="0" smtClean="0">
                <a:sym typeface="Wingdings" panose="05000000000000000000" pitchFamily="2" charset="2"/>
              </a:rPr>
              <a:t> </a:t>
            </a:r>
            <a:r>
              <a:rPr lang="en-GB" sz="1400" dirty="0" smtClean="0">
                <a:sym typeface="Wingdings" panose="05000000000000000000" pitchFamily="2" charset="2"/>
              </a:rPr>
              <a:t>~ 30 Ohm/5mm*16=100 </a:t>
            </a:r>
            <a:r>
              <a:rPr lang="en-GB" sz="1400" dirty="0" err="1" smtClean="0">
                <a:sym typeface="Wingdings" panose="05000000000000000000" pitchFamily="2" charset="2"/>
              </a:rPr>
              <a:t>kOhm</a:t>
            </a:r>
            <a:r>
              <a:rPr lang="en-GB" sz="1400" dirty="0" smtClean="0">
                <a:sym typeface="Wingdings" panose="05000000000000000000" pitchFamily="2" charset="2"/>
              </a:rPr>
              <a:t>/m for 16 cavities (&lt;</a:t>
            </a:r>
            <a:r>
              <a:rPr lang="en-GB" sz="1400" dirty="0" err="1" smtClean="0">
                <a:sym typeface="Wingdings" panose="05000000000000000000" pitchFamily="2" charset="2"/>
              </a:rPr>
              <a:t>Zx+Zy</a:t>
            </a:r>
            <a:r>
              <a:rPr lang="en-GB" sz="1400" dirty="0" smtClean="0">
                <a:sym typeface="Wingdings" panose="05000000000000000000" pitchFamily="2" charset="2"/>
              </a:rPr>
              <a:t>&gt;)</a:t>
            </a:r>
          </a:p>
          <a:p>
            <a:pPr marL="285750" indent="-285750">
              <a:buFont typeface="Wingdings"/>
              <a:buChar char="à"/>
            </a:pPr>
            <a:r>
              <a:rPr lang="en-GB" sz="1400" dirty="0" smtClean="0"/>
              <a:t>Which is 5% compared to the total LHC impedance at injection (~2 </a:t>
            </a:r>
            <a:r>
              <a:rPr lang="en-GB" sz="1400" dirty="0" err="1" smtClean="0"/>
              <a:t>MOhm</a:t>
            </a:r>
            <a:r>
              <a:rPr lang="en-GB" sz="1400" dirty="0" smtClean="0"/>
              <a:t>/m)</a:t>
            </a:r>
          </a:p>
          <a:p>
            <a:pPr marL="285750" indent="-285750">
              <a:buFont typeface="Wingdings"/>
              <a:buChar char="à"/>
            </a:pPr>
            <a:r>
              <a:rPr lang="en-GB" sz="1400" dirty="0" smtClean="0">
                <a:solidFill>
                  <a:srgbClr val="FF0000"/>
                </a:solidFill>
              </a:rPr>
              <a:t>However, beta in collisions can be of the order of 4 km </a:t>
            </a:r>
            <a:r>
              <a:rPr lang="en-GB" sz="1400" dirty="0" smtClean="0">
                <a:solidFill>
                  <a:srgbClr val="FF0000"/>
                </a:solidFill>
                <a:sym typeface="Wingdings" panose="05000000000000000000" pitchFamily="2" charset="2"/>
              </a:rPr>
              <a:t> </a:t>
            </a:r>
            <a:r>
              <a:rPr lang="en-GB" sz="1400" dirty="0" err="1" smtClean="0">
                <a:sym typeface="Wingdings" panose="05000000000000000000" pitchFamily="2" charset="2"/>
              </a:rPr>
              <a:t>Z</a:t>
            </a:r>
            <a:r>
              <a:rPr lang="en-GB" sz="1400" baseline="30000" dirty="0" err="1" smtClean="0">
                <a:sym typeface="Wingdings" panose="05000000000000000000" pitchFamily="2" charset="2"/>
              </a:rPr>
              <a:t>eff</a:t>
            </a:r>
            <a:r>
              <a:rPr lang="en-GB" sz="1400" baseline="30000" dirty="0" smtClean="0">
                <a:sym typeface="Wingdings" panose="05000000000000000000" pitchFamily="2" charset="2"/>
              </a:rPr>
              <a:t> </a:t>
            </a:r>
            <a:r>
              <a:rPr lang="en-GB" sz="1400" dirty="0" smtClean="0">
                <a:sym typeface="Wingdings" panose="05000000000000000000" pitchFamily="2" charset="2"/>
              </a:rPr>
              <a:t>~ 100e3 *4000/70= 5 </a:t>
            </a:r>
            <a:r>
              <a:rPr lang="en-GB" sz="1400" dirty="0" err="1" smtClean="0">
                <a:sym typeface="Wingdings" panose="05000000000000000000" pitchFamily="2" charset="2"/>
              </a:rPr>
              <a:t>MOhm</a:t>
            </a:r>
            <a:r>
              <a:rPr lang="en-GB" sz="1400" dirty="0" smtClean="0">
                <a:sym typeface="Wingdings" panose="05000000000000000000" pitchFamily="2" charset="2"/>
              </a:rPr>
              <a:t>/m for 16 cavities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04" t="22926" r="945" b="39574"/>
          <a:stretch/>
        </p:blipFill>
        <p:spPr bwMode="auto">
          <a:xfrm>
            <a:off x="755576" y="982562"/>
            <a:ext cx="6804323" cy="358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37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06090"/>
          </a:xfrm>
        </p:spPr>
        <p:txBody>
          <a:bodyPr>
            <a:noAutofit/>
          </a:bodyPr>
          <a:lstStyle/>
          <a:p>
            <a:r>
              <a:rPr lang="en-US" sz="2400" dirty="0" smtClean="0"/>
              <a:t>Need to distinguish between driving and detuning impedance</a:t>
            </a:r>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25</a:t>
            </a:fld>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606"/>
          <a:stretch/>
        </p:blipFill>
        <p:spPr bwMode="auto">
          <a:xfrm>
            <a:off x="251520" y="2322726"/>
            <a:ext cx="4014257" cy="324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0749"/>
          <a:stretch/>
        </p:blipFill>
        <p:spPr bwMode="auto">
          <a:xfrm>
            <a:off x="5023887" y="2233768"/>
            <a:ext cx="3183030" cy="32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6575" y="2057856"/>
            <a:ext cx="4082784" cy="338554"/>
          </a:xfrm>
          <a:prstGeom prst="rect">
            <a:avLst/>
          </a:prstGeom>
          <a:noFill/>
        </p:spPr>
        <p:txBody>
          <a:bodyPr wrap="none" rtlCol="0">
            <a:spAutoFit/>
          </a:bodyPr>
          <a:lstStyle/>
          <a:p>
            <a:r>
              <a:rPr lang="en-US" sz="1600" dirty="0" smtClean="0"/>
              <a:t>Comparison with driving impedance (</a:t>
            </a:r>
            <a:r>
              <a:rPr lang="en-US" sz="1600" dirty="0" err="1" smtClean="0"/>
              <a:t>RFdipole</a:t>
            </a:r>
            <a:r>
              <a:rPr lang="en-US" sz="1600" dirty="0" smtClean="0"/>
              <a:t>)</a:t>
            </a:r>
            <a:endParaRPr lang="en-GB" sz="1600" dirty="0"/>
          </a:p>
        </p:txBody>
      </p:sp>
      <p:sp>
        <p:nvSpPr>
          <p:cNvPr id="8" name="TextBox 7"/>
          <p:cNvSpPr txBox="1"/>
          <p:nvPr/>
        </p:nvSpPr>
        <p:spPr>
          <a:xfrm>
            <a:off x="4737535" y="2058629"/>
            <a:ext cx="4304896" cy="338554"/>
          </a:xfrm>
          <a:prstGeom prst="rect">
            <a:avLst/>
          </a:prstGeom>
          <a:noFill/>
        </p:spPr>
        <p:txBody>
          <a:bodyPr wrap="none" rtlCol="0">
            <a:spAutoFit/>
          </a:bodyPr>
          <a:lstStyle/>
          <a:p>
            <a:r>
              <a:rPr lang="en-US" sz="1600" dirty="0" smtClean="0"/>
              <a:t>Comparison with detuning impedance (RF dipole)</a:t>
            </a:r>
            <a:endParaRPr lang="en-GB" sz="1600" dirty="0"/>
          </a:p>
        </p:txBody>
      </p:sp>
      <p:sp>
        <p:nvSpPr>
          <p:cNvPr id="6" name="TextBox 5"/>
          <p:cNvSpPr txBox="1"/>
          <p:nvPr/>
        </p:nvSpPr>
        <p:spPr>
          <a:xfrm>
            <a:off x="2258648" y="2556596"/>
            <a:ext cx="827471" cy="646331"/>
          </a:xfrm>
          <a:prstGeom prst="rect">
            <a:avLst/>
          </a:prstGeom>
          <a:noFill/>
        </p:spPr>
        <p:txBody>
          <a:bodyPr wrap="none" rtlCol="0">
            <a:spAutoFit/>
          </a:bodyPr>
          <a:lstStyle/>
          <a:p>
            <a:r>
              <a:rPr lang="en-US" dirty="0" smtClean="0"/>
              <a:t>driving</a:t>
            </a:r>
          </a:p>
          <a:p>
            <a:r>
              <a:rPr lang="en-US" dirty="0" smtClean="0"/>
              <a:t>mode</a:t>
            </a:r>
            <a:endParaRPr lang="en-GB" dirty="0"/>
          </a:p>
        </p:txBody>
      </p:sp>
      <p:sp>
        <p:nvSpPr>
          <p:cNvPr id="10" name="TextBox 9"/>
          <p:cNvSpPr txBox="1"/>
          <p:nvPr/>
        </p:nvSpPr>
        <p:spPr>
          <a:xfrm>
            <a:off x="3116296" y="2516318"/>
            <a:ext cx="827471" cy="646331"/>
          </a:xfrm>
          <a:prstGeom prst="rect">
            <a:avLst/>
          </a:prstGeom>
          <a:noFill/>
        </p:spPr>
        <p:txBody>
          <a:bodyPr wrap="none" rtlCol="0">
            <a:spAutoFit/>
          </a:bodyPr>
          <a:lstStyle/>
          <a:p>
            <a:r>
              <a:rPr lang="en-US" dirty="0" smtClean="0"/>
              <a:t>driving</a:t>
            </a:r>
          </a:p>
          <a:p>
            <a:r>
              <a:rPr lang="en-US" dirty="0" smtClean="0"/>
              <a:t>mode</a:t>
            </a:r>
            <a:endParaRPr lang="en-GB" dirty="0"/>
          </a:p>
        </p:txBody>
      </p:sp>
      <p:sp>
        <p:nvSpPr>
          <p:cNvPr id="11" name="TextBox 10"/>
          <p:cNvSpPr txBox="1"/>
          <p:nvPr/>
        </p:nvSpPr>
        <p:spPr>
          <a:xfrm>
            <a:off x="7583765" y="2516317"/>
            <a:ext cx="1025024" cy="646331"/>
          </a:xfrm>
          <a:prstGeom prst="rect">
            <a:avLst/>
          </a:prstGeom>
          <a:noFill/>
        </p:spPr>
        <p:txBody>
          <a:bodyPr wrap="none" rtlCol="0">
            <a:spAutoFit/>
          </a:bodyPr>
          <a:lstStyle/>
          <a:p>
            <a:r>
              <a:rPr lang="en-US" dirty="0" smtClean="0"/>
              <a:t>detuning</a:t>
            </a:r>
          </a:p>
          <a:p>
            <a:r>
              <a:rPr lang="en-US" dirty="0" smtClean="0"/>
              <a:t>mode</a:t>
            </a:r>
            <a:endParaRPr lang="en-GB" dirty="0"/>
          </a:p>
        </p:txBody>
      </p:sp>
      <p:sp>
        <p:nvSpPr>
          <p:cNvPr id="7" name="TextBox 6"/>
          <p:cNvSpPr txBox="1"/>
          <p:nvPr/>
        </p:nvSpPr>
        <p:spPr>
          <a:xfrm>
            <a:off x="111554" y="5595843"/>
            <a:ext cx="8996950" cy="1200329"/>
          </a:xfrm>
          <a:prstGeom prst="rect">
            <a:avLst/>
          </a:prstGeom>
          <a:solidFill>
            <a:srgbClr val="FFFF00"/>
          </a:solidFill>
        </p:spPr>
        <p:txBody>
          <a:bodyPr wrap="none" rtlCol="0">
            <a:spAutoFit/>
          </a:bodyPr>
          <a:lstStyle/>
          <a:p>
            <a:r>
              <a:rPr lang="en-US" dirty="0" smtClean="0">
                <a:sym typeface="Wingdings" panose="05000000000000000000" pitchFamily="2" charset="2"/>
              </a:rPr>
              <a:t> Driving and detuning impedances (also called dipolar and </a:t>
            </a:r>
            <a:r>
              <a:rPr lang="en-US" dirty="0" err="1" smtClean="0">
                <a:sym typeface="Wingdings" panose="05000000000000000000" pitchFamily="2" charset="2"/>
              </a:rPr>
              <a:t>quadrupolar</a:t>
            </a:r>
            <a:r>
              <a:rPr lang="en-US" dirty="0" smtClean="0">
                <a:sym typeface="Wingdings" panose="05000000000000000000" pitchFamily="2" charset="2"/>
              </a:rPr>
              <a:t>) have very different </a:t>
            </a:r>
            <a:br>
              <a:rPr lang="en-US" dirty="0" smtClean="0">
                <a:sym typeface="Wingdings" panose="05000000000000000000" pitchFamily="2" charset="2"/>
              </a:rPr>
            </a:br>
            <a:r>
              <a:rPr lang="en-US" dirty="0" smtClean="0">
                <a:sym typeface="Wingdings" panose="05000000000000000000" pitchFamily="2" charset="2"/>
              </a:rPr>
              <a:t>impact on transverse beam dynamics and should be disentangled</a:t>
            </a:r>
          </a:p>
          <a:p>
            <a:r>
              <a:rPr lang="en-US" dirty="0" smtClean="0">
                <a:sym typeface="Wingdings" panose="05000000000000000000" pitchFamily="2" charset="2"/>
              </a:rPr>
              <a:t> Transverse dipolar impedance below the first deflecting mode misses 15% to 20% </a:t>
            </a:r>
            <a:br>
              <a:rPr lang="en-US" dirty="0" smtClean="0">
                <a:sym typeface="Wingdings" panose="05000000000000000000" pitchFamily="2" charset="2"/>
              </a:rPr>
            </a:br>
            <a:r>
              <a:rPr lang="en-US" dirty="0" smtClean="0">
                <a:sym typeface="Wingdings" panose="05000000000000000000" pitchFamily="2" charset="2"/>
              </a:rPr>
              <a:t>     of the impedance</a:t>
            </a:r>
            <a:endParaRPr lang="en-GB" dirty="0"/>
          </a:p>
        </p:txBody>
      </p:sp>
      <p:sp>
        <p:nvSpPr>
          <p:cNvPr id="3" name="TextBox 2"/>
          <p:cNvSpPr txBox="1"/>
          <p:nvPr/>
        </p:nvSpPr>
        <p:spPr>
          <a:xfrm>
            <a:off x="334470" y="692696"/>
            <a:ext cx="8707961" cy="1200329"/>
          </a:xfrm>
          <a:prstGeom prst="rect">
            <a:avLst/>
          </a:prstGeom>
          <a:noFill/>
        </p:spPr>
        <p:txBody>
          <a:bodyPr wrap="none" rtlCol="0">
            <a:spAutoFit/>
          </a:bodyPr>
          <a:lstStyle/>
          <a:p>
            <a:r>
              <a:rPr lang="en-US" b="1" dirty="0" smtClean="0"/>
              <a:t>Driving impedance </a:t>
            </a:r>
            <a:r>
              <a:rPr lang="en-US" dirty="0" smtClean="0"/>
              <a:t>is linked to the exciting particle’s position </a:t>
            </a:r>
            <a:r>
              <a:rPr lang="en-US" dirty="0" smtClean="0">
                <a:sym typeface="Wingdings" panose="05000000000000000000" pitchFamily="2" charset="2"/>
              </a:rPr>
              <a:t> </a:t>
            </a:r>
            <a:r>
              <a:rPr lang="en-US" b="1" dirty="0" smtClean="0">
                <a:sym typeface="Wingdings" panose="05000000000000000000" pitchFamily="2" charset="2"/>
              </a:rPr>
              <a:t>coherent effect (tune shift)</a:t>
            </a:r>
            <a:endParaRPr lang="en-US" b="1" dirty="0" smtClean="0"/>
          </a:p>
          <a:p>
            <a:r>
              <a:rPr lang="en-US" b="1" dirty="0" smtClean="0"/>
              <a:t>Detuning impedance </a:t>
            </a:r>
            <a:r>
              <a:rPr lang="en-US" dirty="0" smtClean="0"/>
              <a:t>is linked to the particle that feels the </a:t>
            </a:r>
            <a:r>
              <a:rPr lang="en-US" dirty="0" err="1" smtClean="0"/>
              <a:t>wakefield</a:t>
            </a:r>
            <a:r>
              <a:rPr lang="en-US" dirty="0" smtClean="0"/>
              <a:t> </a:t>
            </a:r>
            <a:br>
              <a:rPr lang="en-US" dirty="0" smtClean="0"/>
            </a:br>
            <a:r>
              <a:rPr lang="en-US" dirty="0" smtClean="0"/>
              <a:t>	</a:t>
            </a:r>
            <a:r>
              <a:rPr lang="en-US" dirty="0" smtClean="0">
                <a:sym typeface="Wingdings" panose="05000000000000000000" pitchFamily="2" charset="2"/>
              </a:rPr>
              <a:t> </a:t>
            </a:r>
            <a:r>
              <a:rPr lang="en-US" b="1" dirty="0" smtClean="0">
                <a:sym typeface="Wingdings" panose="05000000000000000000" pitchFamily="2" charset="2"/>
              </a:rPr>
              <a:t>incoherent effect (tune spread)</a:t>
            </a:r>
          </a:p>
          <a:p>
            <a:r>
              <a:rPr lang="en-US" dirty="0" smtClean="0">
                <a:sym typeface="Wingdings" panose="05000000000000000000" pitchFamily="2" charset="2"/>
              </a:rPr>
              <a:t>	 Can be obtained from </a:t>
            </a:r>
            <a:r>
              <a:rPr lang="en-US" dirty="0" err="1" smtClean="0">
                <a:sym typeface="Wingdings" panose="05000000000000000000" pitchFamily="2" charset="2"/>
              </a:rPr>
              <a:t>wakefield</a:t>
            </a:r>
            <a:r>
              <a:rPr lang="en-US" dirty="0" smtClean="0">
                <a:sym typeface="Wingdings" panose="05000000000000000000" pitchFamily="2" charset="2"/>
              </a:rPr>
              <a:t> solvers. How about </a:t>
            </a:r>
            <a:r>
              <a:rPr lang="en-US" dirty="0" err="1" smtClean="0">
                <a:sym typeface="Wingdings" panose="05000000000000000000" pitchFamily="2" charset="2"/>
              </a:rPr>
              <a:t>eigenmodes</a:t>
            </a:r>
            <a:r>
              <a:rPr lang="en-US" dirty="0" smtClean="0">
                <a:sym typeface="Wingdings" panose="05000000000000000000" pitchFamily="2" charset="2"/>
              </a:rPr>
              <a:t>?</a:t>
            </a:r>
            <a:endParaRPr lang="en-GB" dirty="0"/>
          </a:p>
        </p:txBody>
      </p:sp>
      <p:sp>
        <p:nvSpPr>
          <p:cNvPr id="9" name="TextBox 8"/>
          <p:cNvSpPr txBox="1"/>
          <p:nvPr/>
        </p:nvSpPr>
        <p:spPr>
          <a:xfrm>
            <a:off x="1758415" y="5270558"/>
            <a:ext cx="1459887" cy="307777"/>
          </a:xfrm>
          <a:prstGeom prst="rect">
            <a:avLst/>
          </a:prstGeom>
          <a:noFill/>
        </p:spPr>
        <p:txBody>
          <a:bodyPr wrap="none" rtlCol="0">
            <a:spAutoFit/>
          </a:bodyPr>
          <a:lstStyle/>
          <a:p>
            <a:r>
              <a:rPr lang="en-US" sz="1400" dirty="0" smtClean="0"/>
              <a:t>Frequency in GHz</a:t>
            </a:r>
            <a:endParaRPr lang="en-GB" sz="1400" dirty="0"/>
          </a:p>
        </p:txBody>
      </p:sp>
      <p:sp>
        <p:nvSpPr>
          <p:cNvPr id="14" name="TextBox 13"/>
          <p:cNvSpPr txBox="1"/>
          <p:nvPr/>
        </p:nvSpPr>
        <p:spPr>
          <a:xfrm>
            <a:off x="6298321" y="5281463"/>
            <a:ext cx="1459887" cy="307777"/>
          </a:xfrm>
          <a:prstGeom prst="rect">
            <a:avLst/>
          </a:prstGeom>
          <a:noFill/>
        </p:spPr>
        <p:txBody>
          <a:bodyPr wrap="none" rtlCol="0">
            <a:spAutoFit/>
          </a:bodyPr>
          <a:lstStyle/>
          <a:p>
            <a:r>
              <a:rPr lang="en-US" sz="1400" dirty="0" smtClean="0"/>
              <a:t>Frequency in GHz</a:t>
            </a:r>
            <a:endParaRPr lang="en-GB" sz="1400" dirty="0"/>
          </a:p>
        </p:txBody>
      </p:sp>
    </p:spTree>
    <p:extLst>
      <p:ext uri="{BB962C8B-B14F-4D97-AF65-F5344CB8AC3E}">
        <p14:creationId xmlns:p14="http://schemas.microsoft.com/office/powerpoint/2010/main" val="1265410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2400" dirty="0" smtClean="0"/>
              <a:t>Contribution of crab cavity to LHC transverse impedance model</a:t>
            </a:r>
            <a:endParaRPr lang="en-GB" sz="2400" dirty="0"/>
          </a:p>
        </p:txBody>
      </p:sp>
      <p:sp>
        <p:nvSpPr>
          <p:cNvPr id="4" name="TextBox 3"/>
          <p:cNvSpPr txBox="1"/>
          <p:nvPr/>
        </p:nvSpPr>
        <p:spPr>
          <a:xfrm>
            <a:off x="467544" y="1115452"/>
            <a:ext cx="7021025" cy="369332"/>
          </a:xfrm>
          <a:prstGeom prst="rect">
            <a:avLst/>
          </a:prstGeom>
          <a:noFill/>
        </p:spPr>
        <p:txBody>
          <a:bodyPr wrap="none" rtlCol="0">
            <a:spAutoFit/>
          </a:bodyPr>
          <a:lstStyle/>
          <a:p>
            <a:r>
              <a:rPr lang="en-GB" dirty="0" smtClean="0"/>
              <a:t>Impact of RF dipole cavity (deflecting mode kept, but damped to </a:t>
            </a:r>
            <a:r>
              <a:rPr lang="en-GB" dirty="0" err="1" smtClean="0"/>
              <a:t>Qext</a:t>
            </a:r>
            <a:r>
              <a:rPr lang="en-GB" dirty="0" smtClean="0"/>
              <a:t>=1)</a:t>
            </a:r>
          </a:p>
        </p:txBody>
      </p:sp>
      <p:sp>
        <p:nvSpPr>
          <p:cNvPr id="5" name="Rectangle 4"/>
          <p:cNvSpPr/>
          <p:nvPr/>
        </p:nvSpPr>
        <p:spPr>
          <a:xfrm>
            <a:off x="489809" y="5805264"/>
            <a:ext cx="7846455" cy="923330"/>
          </a:xfrm>
          <a:prstGeom prst="rect">
            <a:avLst/>
          </a:prstGeom>
          <a:solidFill>
            <a:srgbClr val="FFFF00"/>
          </a:solidFill>
        </p:spPr>
        <p:txBody>
          <a:bodyPr wrap="square">
            <a:spAutoFit/>
          </a:bodyPr>
          <a:lstStyle/>
          <a:p>
            <a:pPr marL="285750" indent="-285750">
              <a:buFont typeface="Wingdings"/>
              <a:buChar char="à"/>
            </a:pPr>
            <a:r>
              <a:rPr lang="en-GB" dirty="0" smtClean="0">
                <a:sym typeface="Wingdings" panose="05000000000000000000" pitchFamily="2" charset="2"/>
              </a:rPr>
              <a:t>noticeable on the current LHC model, but </a:t>
            </a:r>
            <a:r>
              <a:rPr lang="en-GB" dirty="0">
                <a:sym typeface="Wingdings" panose="05000000000000000000" pitchFamily="2" charset="2"/>
              </a:rPr>
              <a:t>impact below first deflecting mode smaller than </a:t>
            </a:r>
            <a:r>
              <a:rPr lang="en-GB" dirty="0" smtClean="0">
                <a:sym typeface="Wingdings" panose="05000000000000000000" pitchFamily="2" charset="2"/>
              </a:rPr>
              <a:t>expected. To be checked.</a:t>
            </a:r>
          </a:p>
          <a:p>
            <a:pPr marL="285750" indent="-285750">
              <a:buFont typeface="Wingdings"/>
              <a:buChar char="à"/>
            </a:pPr>
            <a:r>
              <a:rPr lang="en-US" dirty="0" smtClean="0">
                <a:sym typeface="Wingdings" panose="05000000000000000000" pitchFamily="2" charset="2"/>
              </a:rPr>
              <a:t>Impact on beam dynamics?</a:t>
            </a:r>
            <a:endParaRPr lang="en-GB" dirty="0"/>
          </a:p>
        </p:txBody>
      </p:sp>
      <p:sp>
        <p:nvSpPr>
          <p:cNvPr id="6" name="Slide Number Placeholder 5"/>
          <p:cNvSpPr>
            <a:spLocks noGrp="1"/>
          </p:cNvSpPr>
          <p:nvPr>
            <p:ph type="sldNum" sz="quarter" idx="12"/>
          </p:nvPr>
        </p:nvSpPr>
        <p:spPr/>
        <p:txBody>
          <a:bodyPr/>
          <a:lstStyle/>
          <a:p>
            <a:fld id="{427FE45C-2A06-4CE4-A7AD-F8CB9F5FDFF1}" type="slidenum">
              <a:rPr lang="en-GB" smtClean="0"/>
              <a:t>26</a:t>
            </a:fld>
            <a:endParaRPr lang="en-GB"/>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82" y="1495616"/>
            <a:ext cx="5240721" cy="39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18043" y="2236222"/>
            <a:ext cx="1658596" cy="646331"/>
          </a:xfrm>
          <a:prstGeom prst="rect">
            <a:avLst/>
          </a:prstGeom>
          <a:solidFill>
            <a:srgbClr val="FFFF00"/>
          </a:solidFill>
        </p:spPr>
        <p:txBody>
          <a:bodyPr wrap="none" rtlCol="0">
            <a:spAutoFit/>
          </a:bodyPr>
          <a:lstStyle/>
          <a:p>
            <a:r>
              <a:rPr lang="en-US" dirty="0" smtClean="0"/>
              <a:t>N. Mounet et al</a:t>
            </a:r>
          </a:p>
          <a:p>
            <a:r>
              <a:rPr lang="en-US" dirty="0" smtClean="0"/>
              <a:t>(Preliminary)</a:t>
            </a:r>
            <a:endParaRPr lang="en-GB" dirty="0"/>
          </a:p>
        </p:txBody>
      </p:sp>
    </p:spTree>
    <p:extLst>
      <p:ext uri="{BB962C8B-B14F-4D97-AF65-F5344CB8AC3E}">
        <p14:creationId xmlns:p14="http://schemas.microsoft.com/office/powerpoint/2010/main" val="1592438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sz="3200" dirty="0" smtClean="0"/>
              <a:t>Impact on beam dynamics (preliminary): growth rates</a:t>
            </a:r>
            <a:endParaRPr lang="en-GB" sz="3200" dirty="0"/>
          </a:p>
        </p:txBody>
      </p:sp>
      <p:sp>
        <p:nvSpPr>
          <p:cNvPr id="3" name="Content Placeholder 2"/>
          <p:cNvSpPr>
            <a:spLocks noGrp="1"/>
          </p:cNvSpPr>
          <p:nvPr>
            <p:ph idx="1"/>
          </p:nvPr>
        </p:nvSpPr>
        <p:spPr>
          <a:xfrm>
            <a:off x="457200" y="1196752"/>
            <a:ext cx="8229600" cy="4929411"/>
          </a:xfrm>
        </p:spPr>
        <p:txBody>
          <a:bodyPr/>
          <a:lstStyle/>
          <a:p>
            <a:r>
              <a:rPr lang="en-US" dirty="0" smtClean="0"/>
              <a:t>DELPHI computations by N. Mounet</a:t>
            </a:r>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27</a:t>
            </a:fld>
            <a:endParaRPr lang="en-GB"/>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02" y="1700808"/>
            <a:ext cx="6205464" cy="46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8224" y="1988840"/>
            <a:ext cx="2054665" cy="646331"/>
          </a:xfrm>
          <a:prstGeom prst="rect">
            <a:avLst/>
          </a:prstGeom>
          <a:noFill/>
        </p:spPr>
        <p:txBody>
          <a:bodyPr wrap="none" rtlCol="0">
            <a:spAutoFit/>
          </a:bodyPr>
          <a:lstStyle/>
          <a:p>
            <a:r>
              <a:rPr lang="en-US" dirty="0" smtClean="0"/>
              <a:t>Single bunch, Q’=15</a:t>
            </a:r>
          </a:p>
          <a:p>
            <a:r>
              <a:rPr lang="en-US" dirty="0" smtClean="0"/>
              <a:t>50 turns damper</a:t>
            </a:r>
            <a:endParaRPr lang="en-GB" dirty="0"/>
          </a:p>
        </p:txBody>
      </p:sp>
      <p:sp>
        <p:nvSpPr>
          <p:cNvPr id="6" name="TextBox 5"/>
          <p:cNvSpPr txBox="1"/>
          <p:nvPr/>
        </p:nvSpPr>
        <p:spPr>
          <a:xfrm>
            <a:off x="1575353" y="2682562"/>
            <a:ext cx="3391762" cy="646331"/>
          </a:xfrm>
          <a:prstGeom prst="rect">
            <a:avLst/>
          </a:prstGeom>
          <a:solidFill>
            <a:srgbClr val="FFFF00"/>
          </a:solidFill>
        </p:spPr>
        <p:txBody>
          <a:bodyPr wrap="none" rtlCol="0">
            <a:spAutoFit/>
          </a:bodyPr>
          <a:lstStyle/>
          <a:p>
            <a:r>
              <a:rPr lang="en-US" dirty="0" smtClean="0"/>
              <a:t>Instability Growth rate vs intensity</a:t>
            </a:r>
          </a:p>
          <a:p>
            <a:r>
              <a:rPr lang="en-US" dirty="0" smtClean="0"/>
              <a:t>With and without crab cavities</a:t>
            </a:r>
            <a:endParaRPr lang="en-GB" dirty="0"/>
          </a:p>
        </p:txBody>
      </p:sp>
      <p:sp>
        <p:nvSpPr>
          <p:cNvPr id="7" name="TextBox 6"/>
          <p:cNvSpPr txBox="1"/>
          <p:nvPr/>
        </p:nvSpPr>
        <p:spPr>
          <a:xfrm>
            <a:off x="611560" y="6384033"/>
            <a:ext cx="7919156"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Impact on single bunch transverse instability growth rate is not small (~factor 2)</a:t>
            </a:r>
            <a:endParaRPr lang="en-GB" dirty="0"/>
          </a:p>
        </p:txBody>
      </p:sp>
    </p:spTree>
    <p:extLst>
      <p:ext uri="{BB962C8B-B14F-4D97-AF65-F5344CB8AC3E}">
        <p14:creationId xmlns:p14="http://schemas.microsoft.com/office/powerpoint/2010/main" val="1299041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20" y="-125509"/>
            <a:ext cx="8229600" cy="706090"/>
          </a:xfrm>
        </p:spPr>
        <p:txBody>
          <a:bodyPr>
            <a:normAutofit fontScale="90000"/>
          </a:bodyPr>
          <a:lstStyle/>
          <a:p>
            <a:r>
              <a:rPr lang="en-US" sz="3200" dirty="0" smtClean="0"/>
              <a:t>Impact on beam dynamics (preliminary): growth rates</a:t>
            </a:r>
            <a:endParaRPr lang="en-GB" sz="3200" dirty="0"/>
          </a:p>
        </p:txBody>
      </p:sp>
      <p:sp>
        <p:nvSpPr>
          <p:cNvPr id="3" name="Content Placeholder 2"/>
          <p:cNvSpPr>
            <a:spLocks noGrp="1"/>
          </p:cNvSpPr>
          <p:nvPr>
            <p:ph idx="1"/>
          </p:nvPr>
        </p:nvSpPr>
        <p:spPr>
          <a:xfrm>
            <a:off x="457200" y="1196752"/>
            <a:ext cx="8229600" cy="4929411"/>
          </a:xfrm>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28</a:t>
            </a:fld>
            <a:endParaRPr lang="en-GB"/>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02" y="3112682"/>
            <a:ext cx="4278377" cy="320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3717032"/>
            <a:ext cx="2054665" cy="646331"/>
          </a:xfrm>
          <a:prstGeom prst="rect">
            <a:avLst/>
          </a:prstGeom>
          <a:noFill/>
        </p:spPr>
        <p:txBody>
          <a:bodyPr wrap="none" rtlCol="0">
            <a:spAutoFit/>
          </a:bodyPr>
          <a:lstStyle/>
          <a:p>
            <a:r>
              <a:rPr lang="en-US" b="1" dirty="0" smtClean="0"/>
              <a:t>Single bunch</a:t>
            </a:r>
            <a:r>
              <a:rPr lang="en-US" dirty="0" smtClean="0"/>
              <a:t>, Q’=15</a:t>
            </a:r>
          </a:p>
          <a:p>
            <a:r>
              <a:rPr lang="en-US" dirty="0" smtClean="0"/>
              <a:t>50 turns damper</a:t>
            </a:r>
            <a:endParaRPr lang="en-GB" dirty="0"/>
          </a:p>
        </p:txBody>
      </p:sp>
      <p:sp>
        <p:nvSpPr>
          <p:cNvPr id="6" name="TextBox 5"/>
          <p:cNvSpPr txBox="1"/>
          <p:nvPr/>
        </p:nvSpPr>
        <p:spPr>
          <a:xfrm>
            <a:off x="871927" y="1988839"/>
            <a:ext cx="3391762" cy="646331"/>
          </a:xfrm>
          <a:prstGeom prst="rect">
            <a:avLst/>
          </a:prstGeom>
          <a:solidFill>
            <a:srgbClr val="FFFF00"/>
          </a:solidFill>
        </p:spPr>
        <p:txBody>
          <a:bodyPr wrap="none" rtlCol="0">
            <a:spAutoFit/>
          </a:bodyPr>
          <a:lstStyle/>
          <a:p>
            <a:r>
              <a:rPr lang="en-US" dirty="0" smtClean="0"/>
              <a:t>Instability Growth rate vs intensity</a:t>
            </a:r>
          </a:p>
          <a:p>
            <a:r>
              <a:rPr lang="en-US" dirty="0" smtClean="0"/>
              <a:t>With and without crab cavities</a:t>
            </a:r>
            <a:endParaRPr lang="en-GB"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798" y="476672"/>
            <a:ext cx="4294222" cy="322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594576" y="1656697"/>
            <a:ext cx="1942455" cy="646331"/>
          </a:xfrm>
          <a:prstGeom prst="rect">
            <a:avLst/>
          </a:prstGeom>
          <a:noFill/>
        </p:spPr>
        <p:txBody>
          <a:bodyPr wrap="none" rtlCol="0">
            <a:spAutoFit/>
          </a:bodyPr>
          <a:lstStyle/>
          <a:p>
            <a:r>
              <a:rPr lang="en-US" b="1" dirty="0" smtClean="0"/>
              <a:t>50 ns beam</a:t>
            </a:r>
            <a:r>
              <a:rPr lang="en-US" dirty="0" smtClean="0"/>
              <a:t>, Q’=15</a:t>
            </a:r>
          </a:p>
          <a:p>
            <a:r>
              <a:rPr lang="en-US" dirty="0" smtClean="0"/>
              <a:t>50 turns damper</a:t>
            </a:r>
            <a:endParaRPr lang="en-GB" dirty="0"/>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959" y="3633086"/>
            <a:ext cx="4268061" cy="320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64088" y="4393907"/>
            <a:ext cx="1889556" cy="646331"/>
          </a:xfrm>
          <a:prstGeom prst="rect">
            <a:avLst/>
          </a:prstGeom>
          <a:noFill/>
        </p:spPr>
        <p:txBody>
          <a:bodyPr wrap="none" rtlCol="0">
            <a:spAutoFit/>
          </a:bodyPr>
          <a:lstStyle/>
          <a:p>
            <a:r>
              <a:rPr lang="en-US" b="1" dirty="0" smtClean="0"/>
              <a:t>25ns beam</a:t>
            </a:r>
            <a:r>
              <a:rPr lang="en-US" dirty="0" smtClean="0"/>
              <a:t>, Q’=15</a:t>
            </a:r>
          </a:p>
          <a:p>
            <a:r>
              <a:rPr lang="en-US" dirty="0" smtClean="0"/>
              <a:t>50 turns damper</a:t>
            </a:r>
            <a:endParaRPr lang="en-GB" dirty="0"/>
          </a:p>
        </p:txBody>
      </p:sp>
      <p:sp>
        <p:nvSpPr>
          <p:cNvPr id="12" name="TextBox 11"/>
          <p:cNvSpPr txBox="1"/>
          <p:nvPr/>
        </p:nvSpPr>
        <p:spPr>
          <a:xfrm>
            <a:off x="210981" y="6384033"/>
            <a:ext cx="4439998"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It gets worse for </a:t>
            </a:r>
            <a:r>
              <a:rPr lang="en-US" dirty="0" err="1" smtClean="0"/>
              <a:t>multibunch</a:t>
            </a:r>
            <a:r>
              <a:rPr lang="en-US" dirty="0" smtClean="0"/>
              <a:t> (factor 3 to </a:t>
            </a:r>
            <a:r>
              <a:rPr lang="en-US" dirty="0"/>
              <a:t>5</a:t>
            </a:r>
            <a:r>
              <a:rPr lang="en-US" dirty="0" smtClean="0"/>
              <a:t>)</a:t>
            </a:r>
            <a:endParaRPr lang="en-GB" dirty="0"/>
          </a:p>
        </p:txBody>
      </p:sp>
    </p:spTree>
    <p:extLst>
      <p:ext uri="{BB962C8B-B14F-4D97-AF65-F5344CB8AC3E}">
        <p14:creationId xmlns:p14="http://schemas.microsoft.com/office/powerpoint/2010/main" val="902181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29</a:t>
            </a:fld>
            <a:endParaRPr lang="en-GB"/>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60029"/>
            <a:ext cx="5880653" cy="441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39420" y="-125509"/>
            <a:ext cx="8229600" cy="70609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Impact on beam dynamics (preliminary): growth rates</a:t>
            </a:r>
            <a:endParaRPr lang="en-GB" sz="3200" dirty="0"/>
          </a:p>
        </p:txBody>
      </p:sp>
      <p:sp>
        <p:nvSpPr>
          <p:cNvPr id="5" name="Title 4"/>
          <p:cNvSpPr>
            <a:spLocks noGrp="1"/>
          </p:cNvSpPr>
          <p:nvPr>
            <p:ph type="title"/>
          </p:nvPr>
        </p:nvSpPr>
        <p:spPr/>
        <p:txBody>
          <a:bodyPr/>
          <a:lstStyle/>
          <a:p>
            <a:endParaRPr lang="en-GB"/>
          </a:p>
        </p:txBody>
      </p:sp>
      <p:sp>
        <p:nvSpPr>
          <p:cNvPr id="8" name="TextBox 7"/>
          <p:cNvSpPr txBox="1"/>
          <p:nvPr/>
        </p:nvSpPr>
        <p:spPr>
          <a:xfrm>
            <a:off x="539420" y="1264285"/>
            <a:ext cx="3756028" cy="646331"/>
          </a:xfrm>
          <a:prstGeom prst="rect">
            <a:avLst/>
          </a:prstGeom>
          <a:solidFill>
            <a:srgbClr val="FFFF00"/>
          </a:solidFill>
        </p:spPr>
        <p:txBody>
          <a:bodyPr wrap="none" rtlCol="0">
            <a:spAutoFit/>
          </a:bodyPr>
          <a:lstStyle/>
          <a:p>
            <a:r>
              <a:rPr lang="en-US" dirty="0" smtClean="0"/>
              <a:t>Instability Growth rate vs chromaticity</a:t>
            </a:r>
          </a:p>
          <a:p>
            <a:r>
              <a:rPr lang="en-US" dirty="0" smtClean="0"/>
              <a:t>With and without crab cavities</a:t>
            </a:r>
            <a:endParaRPr lang="en-GB" dirty="0"/>
          </a:p>
        </p:txBody>
      </p:sp>
      <p:sp>
        <p:nvSpPr>
          <p:cNvPr id="9" name="TextBox 8"/>
          <p:cNvSpPr txBox="1"/>
          <p:nvPr/>
        </p:nvSpPr>
        <p:spPr>
          <a:xfrm>
            <a:off x="6588224" y="1988840"/>
            <a:ext cx="2054665" cy="646331"/>
          </a:xfrm>
          <a:prstGeom prst="rect">
            <a:avLst/>
          </a:prstGeom>
          <a:noFill/>
        </p:spPr>
        <p:txBody>
          <a:bodyPr wrap="none" rtlCol="0">
            <a:spAutoFit/>
          </a:bodyPr>
          <a:lstStyle/>
          <a:p>
            <a:r>
              <a:rPr lang="en-US" dirty="0" smtClean="0"/>
              <a:t>Single bunch, Q’=15</a:t>
            </a:r>
          </a:p>
          <a:p>
            <a:r>
              <a:rPr lang="en-US" dirty="0" smtClean="0"/>
              <a:t>50 turns damper</a:t>
            </a:r>
            <a:endParaRPr lang="en-GB" dirty="0"/>
          </a:p>
        </p:txBody>
      </p:sp>
      <p:sp>
        <p:nvSpPr>
          <p:cNvPr id="11" name="TextBox 10"/>
          <p:cNvSpPr txBox="1"/>
          <p:nvPr/>
        </p:nvSpPr>
        <p:spPr>
          <a:xfrm>
            <a:off x="611560" y="6384033"/>
            <a:ext cx="8296823"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Impact on single bunch transverse instability growth rate is not small (up to factor 2)</a:t>
            </a:r>
            <a:endParaRPr lang="en-GB" dirty="0"/>
          </a:p>
        </p:txBody>
      </p:sp>
    </p:spTree>
    <p:extLst>
      <p:ext uri="{BB962C8B-B14F-4D97-AF65-F5344CB8AC3E}">
        <p14:creationId xmlns:p14="http://schemas.microsoft.com/office/powerpoint/2010/main" val="1654732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solidFill>
                  <a:srgbClr val="FF0000"/>
                </a:solidFill>
              </a:rPr>
              <a:t>Context</a:t>
            </a:r>
          </a:p>
          <a:p>
            <a:pPr lvl="1"/>
            <a:r>
              <a:rPr lang="en-US" dirty="0" smtClean="0">
                <a:solidFill>
                  <a:srgbClr val="FF0000"/>
                </a:solidFill>
              </a:rPr>
              <a:t>LHC impedance</a:t>
            </a:r>
          </a:p>
          <a:p>
            <a:pPr marL="457200" lvl="1" indent="0">
              <a:buNone/>
            </a:pPr>
            <a:endParaRPr lang="en-GB" dirty="0" smtClean="0"/>
          </a:p>
          <a:p>
            <a:r>
              <a:rPr lang="en-GB" dirty="0" smtClean="0"/>
              <a:t>SPS crab cavity tests</a:t>
            </a:r>
          </a:p>
          <a:p>
            <a:pPr lvl="1"/>
            <a:r>
              <a:rPr lang="en-GB" dirty="0" smtClean="0"/>
              <a:t>Impedance of the new Y chamber</a:t>
            </a:r>
          </a:p>
          <a:p>
            <a:pPr lvl="1"/>
            <a:r>
              <a:rPr lang="en-GB" dirty="0" smtClean="0"/>
              <a:t>Impedance of the crab cavities </a:t>
            </a:r>
          </a:p>
          <a:p>
            <a:pPr lvl="1"/>
            <a:r>
              <a:rPr lang="en-GB" dirty="0" smtClean="0"/>
              <a:t>Power expected from resonant modes</a:t>
            </a:r>
            <a:br>
              <a:rPr lang="en-GB" dirty="0" smtClean="0"/>
            </a:br>
            <a:endParaRPr lang="en-GB" dirty="0" smtClean="0"/>
          </a:p>
          <a:p>
            <a:r>
              <a:rPr lang="en-GB" dirty="0" smtClean="0"/>
              <a:t>LHC operation</a:t>
            </a:r>
          </a:p>
          <a:p>
            <a:pPr lvl="1"/>
            <a:r>
              <a:rPr lang="en-GB" dirty="0"/>
              <a:t>L</a:t>
            </a:r>
            <a:r>
              <a:rPr lang="en-GB" dirty="0" smtClean="0"/>
              <a:t>ongitudinal stability limits</a:t>
            </a:r>
          </a:p>
          <a:p>
            <a:pPr lvl="1"/>
            <a:r>
              <a:rPr lang="en-GB" dirty="0" smtClean="0"/>
              <a:t>Contribution compared to the LHC model</a:t>
            </a:r>
          </a:p>
          <a:p>
            <a:pPr lvl="1"/>
            <a:r>
              <a:rPr lang="en-GB" dirty="0" smtClean="0"/>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3</a:t>
            </a:fld>
            <a:endParaRPr lang="en-GB"/>
          </a:p>
        </p:txBody>
      </p:sp>
    </p:spTree>
    <p:extLst>
      <p:ext uri="{BB962C8B-B14F-4D97-AF65-F5344CB8AC3E}">
        <p14:creationId xmlns:p14="http://schemas.microsoft.com/office/powerpoint/2010/main" val="1352405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30</a:t>
            </a:fld>
            <a:endParaRPr lang="en-GB"/>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492896"/>
            <a:ext cx="4251976" cy="318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39420" y="-125509"/>
            <a:ext cx="8229600" cy="70609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Impact on beam dynamics (preliminary): growth rates</a:t>
            </a:r>
            <a:endParaRPr lang="en-GB" sz="3200" dirty="0"/>
          </a:p>
        </p:txBody>
      </p:sp>
      <p:sp>
        <p:nvSpPr>
          <p:cNvPr id="5" name="Title 4"/>
          <p:cNvSpPr>
            <a:spLocks noGrp="1"/>
          </p:cNvSpPr>
          <p:nvPr>
            <p:ph type="title"/>
          </p:nvPr>
        </p:nvSpPr>
        <p:spPr/>
        <p:txBody>
          <a:bodyPr/>
          <a:lstStyle/>
          <a:p>
            <a:endParaRPr lang="en-GB"/>
          </a:p>
        </p:txBody>
      </p:sp>
      <p:sp>
        <p:nvSpPr>
          <p:cNvPr id="8" name="TextBox 7"/>
          <p:cNvSpPr txBox="1"/>
          <p:nvPr/>
        </p:nvSpPr>
        <p:spPr>
          <a:xfrm>
            <a:off x="539420" y="1264285"/>
            <a:ext cx="3756028" cy="646331"/>
          </a:xfrm>
          <a:prstGeom prst="rect">
            <a:avLst/>
          </a:prstGeom>
          <a:solidFill>
            <a:srgbClr val="FFFF00"/>
          </a:solidFill>
        </p:spPr>
        <p:txBody>
          <a:bodyPr wrap="none" rtlCol="0">
            <a:spAutoFit/>
          </a:bodyPr>
          <a:lstStyle/>
          <a:p>
            <a:r>
              <a:rPr lang="en-US" dirty="0" smtClean="0"/>
              <a:t>Instability Growth rate vs chromaticity</a:t>
            </a:r>
          </a:p>
          <a:p>
            <a:r>
              <a:rPr lang="en-US" dirty="0" smtClean="0"/>
              <a:t>With and without crab cavities</a:t>
            </a:r>
            <a:endParaRPr lang="en-GB" dirty="0"/>
          </a:p>
        </p:txBody>
      </p:sp>
      <p:sp>
        <p:nvSpPr>
          <p:cNvPr id="9" name="TextBox 8"/>
          <p:cNvSpPr txBox="1"/>
          <p:nvPr/>
        </p:nvSpPr>
        <p:spPr>
          <a:xfrm>
            <a:off x="1187624" y="3596738"/>
            <a:ext cx="2904962" cy="646331"/>
          </a:xfrm>
          <a:prstGeom prst="rect">
            <a:avLst/>
          </a:prstGeom>
          <a:noFill/>
        </p:spPr>
        <p:txBody>
          <a:bodyPr wrap="none" rtlCol="0">
            <a:spAutoFit/>
          </a:bodyPr>
          <a:lstStyle/>
          <a:p>
            <a:r>
              <a:rPr lang="en-US" dirty="0" smtClean="0"/>
              <a:t>Single bunch, </a:t>
            </a:r>
            <a:r>
              <a:rPr lang="en-US" dirty="0" err="1" smtClean="0"/>
              <a:t>Nb</a:t>
            </a:r>
            <a:r>
              <a:rPr lang="en-US" dirty="0" smtClean="0"/>
              <a:t>=1.5e11 p/b</a:t>
            </a:r>
          </a:p>
          <a:p>
            <a:r>
              <a:rPr lang="en-US" dirty="0" smtClean="0"/>
              <a:t>50 turns damper</a:t>
            </a:r>
            <a:endParaRPr lang="en-GB"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548680"/>
            <a:ext cx="4704776" cy="352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508104" y="1587450"/>
            <a:ext cx="2792752" cy="646331"/>
          </a:xfrm>
          <a:prstGeom prst="rect">
            <a:avLst/>
          </a:prstGeom>
          <a:noFill/>
        </p:spPr>
        <p:txBody>
          <a:bodyPr wrap="none" rtlCol="0">
            <a:spAutoFit/>
          </a:bodyPr>
          <a:lstStyle/>
          <a:p>
            <a:r>
              <a:rPr lang="en-US" dirty="0" smtClean="0"/>
              <a:t>50 ns beam, </a:t>
            </a:r>
            <a:r>
              <a:rPr lang="en-US" dirty="0" err="1" smtClean="0"/>
              <a:t>Nb</a:t>
            </a:r>
            <a:r>
              <a:rPr lang="en-US" dirty="0" smtClean="0"/>
              <a:t>=1.5e11 p/b</a:t>
            </a:r>
          </a:p>
          <a:p>
            <a:r>
              <a:rPr lang="en-US" dirty="0" smtClean="0"/>
              <a:t>50 turns damper</a:t>
            </a:r>
            <a:endParaRPr lang="en-GB" dirty="0"/>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094" y="4077262"/>
            <a:ext cx="3707650" cy="278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88453" y="4692255"/>
            <a:ext cx="2739853" cy="646331"/>
          </a:xfrm>
          <a:prstGeom prst="rect">
            <a:avLst/>
          </a:prstGeom>
          <a:noFill/>
        </p:spPr>
        <p:txBody>
          <a:bodyPr wrap="none" rtlCol="0">
            <a:spAutoFit/>
          </a:bodyPr>
          <a:lstStyle/>
          <a:p>
            <a:r>
              <a:rPr lang="en-US" dirty="0" smtClean="0"/>
              <a:t>25ns beam, </a:t>
            </a:r>
            <a:r>
              <a:rPr lang="en-US" dirty="0" err="1" smtClean="0"/>
              <a:t>Nb</a:t>
            </a:r>
            <a:r>
              <a:rPr lang="en-US" dirty="0" smtClean="0"/>
              <a:t>=1.5e11 p/b</a:t>
            </a:r>
          </a:p>
          <a:p>
            <a:r>
              <a:rPr lang="en-US" dirty="0" smtClean="0"/>
              <a:t>50 turns damper</a:t>
            </a:r>
            <a:endParaRPr lang="en-GB" dirty="0"/>
          </a:p>
        </p:txBody>
      </p:sp>
      <p:sp>
        <p:nvSpPr>
          <p:cNvPr id="14" name="TextBox 13"/>
          <p:cNvSpPr txBox="1"/>
          <p:nvPr/>
        </p:nvSpPr>
        <p:spPr>
          <a:xfrm>
            <a:off x="210981" y="6384033"/>
            <a:ext cx="4439998"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It gets worse for </a:t>
            </a:r>
            <a:r>
              <a:rPr lang="en-US" dirty="0" err="1" smtClean="0"/>
              <a:t>multibunch</a:t>
            </a:r>
            <a:r>
              <a:rPr lang="en-US" dirty="0" smtClean="0"/>
              <a:t> (factor 3 to </a:t>
            </a:r>
            <a:r>
              <a:rPr lang="en-US" dirty="0"/>
              <a:t>5</a:t>
            </a:r>
            <a:r>
              <a:rPr lang="en-US" dirty="0" smtClean="0"/>
              <a:t>)</a:t>
            </a:r>
            <a:endParaRPr lang="en-GB" dirty="0"/>
          </a:p>
        </p:txBody>
      </p:sp>
    </p:spTree>
    <p:extLst>
      <p:ext uri="{BB962C8B-B14F-4D97-AF65-F5344CB8AC3E}">
        <p14:creationId xmlns:p14="http://schemas.microsoft.com/office/powerpoint/2010/main" val="1140415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5256584"/>
          </a:xfrm>
        </p:spPr>
        <p:txBody>
          <a:bodyPr>
            <a:normAutofit fontScale="85000" lnSpcReduction="10000"/>
          </a:bodyPr>
          <a:lstStyle/>
          <a:p>
            <a:r>
              <a:rPr lang="en-US" sz="2400" dirty="0" smtClean="0"/>
              <a:t>Significant impact predicted on transverse beam stability, even when modes are well damped.</a:t>
            </a:r>
          </a:p>
          <a:p>
            <a:endParaRPr lang="en-US" sz="2400" dirty="0"/>
          </a:p>
          <a:p>
            <a:r>
              <a:rPr lang="en-US" sz="2400" dirty="0" smtClean="0"/>
              <a:t>Further studies to confirm and identify which mode(s) is responsible or whether it is due to the aggregated R/Qs.</a:t>
            </a:r>
          </a:p>
          <a:p>
            <a:endParaRPr lang="en-US" sz="2400" dirty="0"/>
          </a:p>
          <a:p>
            <a:r>
              <a:rPr lang="en-US" sz="2400" dirty="0" smtClean="0"/>
              <a:t>Will that be a problem for HL-LHC?</a:t>
            </a:r>
          </a:p>
          <a:p>
            <a:pPr lvl="1"/>
            <a:r>
              <a:rPr lang="en-US" sz="2000" dirty="0" smtClean="0"/>
              <a:t>We were limited by such instabilities in mid-2012, but mitigations have been put in place.</a:t>
            </a:r>
          </a:p>
          <a:p>
            <a:pPr lvl="1"/>
            <a:r>
              <a:rPr lang="en-US" sz="2000" dirty="0" smtClean="0"/>
              <a:t>Already very significant effort by designers to damp </a:t>
            </a:r>
            <a:r>
              <a:rPr lang="en-US" sz="2000" dirty="0" err="1" smtClean="0"/>
              <a:t>Qext</a:t>
            </a:r>
            <a:r>
              <a:rPr lang="en-US" sz="2000" dirty="0" smtClean="0"/>
              <a:t> as much as possible</a:t>
            </a:r>
          </a:p>
          <a:p>
            <a:pPr lvl="1"/>
            <a:r>
              <a:rPr lang="en-US" sz="2000" dirty="0" smtClean="0"/>
              <a:t>We have to accept the fact that crab cavities will come at the cost of higher impedance and be prepared to implement more mitigation measures (e.g. collide and squeeze, spreading of transverse modes).</a:t>
            </a:r>
          </a:p>
          <a:p>
            <a:pPr lvl="1"/>
            <a:r>
              <a:rPr lang="en-US" sz="2000" dirty="0" smtClean="0"/>
              <a:t>For instance, In this high-</a:t>
            </a:r>
            <a:r>
              <a:rPr lang="el-GR" sz="2000" dirty="0" smtClean="0"/>
              <a:t>β</a:t>
            </a:r>
            <a:r>
              <a:rPr lang="en-US" sz="2000" dirty="0" smtClean="0"/>
              <a:t> region the impact of </a:t>
            </a:r>
            <a:r>
              <a:rPr lang="en-US" sz="2000" dirty="0" err="1" smtClean="0"/>
              <a:t>striplines</a:t>
            </a:r>
            <a:r>
              <a:rPr lang="en-US" sz="2000" dirty="0" smtClean="0"/>
              <a:t> is expected to also be significant for instance.</a:t>
            </a:r>
          </a:p>
          <a:p>
            <a:pPr lvl="1"/>
            <a:r>
              <a:rPr lang="en-US" sz="2000" dirty="0" smtClean="0"/>
              <a:t>The potential loss of LHC performance due to crabs (if any) should be weighted with the potential gains when the decision of installation should be taken</a:t>
            </a:r>
          </a:p>
          <a:p>
            <a:endParaRPr lang="en-US" sz="2400" dirty="0"/>
          </a:p>
          <a:p>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31</a:t>
            </a:fld>
            <a:endParaRPr lang="en-GB"/>
          </a:p>
        </p:txBody>
      </p:sp>
    </p:spTree>
    <p:extLst>
      <p:ext uri="{BB962C8B-B14F-4D97-AF65-F5344CB8AC3E}">
        <p14:creationId xmlns:p14="http://schemas.microsoft.com/office/powerpoint/2010/main" val="2754370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Efect</a:t>
            </a:r>
            <a:r>
              <a:rPr lang="en-US" dirty="0" smtClean="0"/>
              <a:t> of Damping all modes</a:t>
            </a:r>
            <a:endParaRPr lang="en-GB" dirty="0"/>
          </a:p>
        </p:txBody>
      </p:sp>
      <p:sp>
        <p:nvSpPr>
          <p:cNvPr id="3" name="Content Placeholder 2"/>
          <p:cNvSpPr>
            <a:spLocks noGrp="1"/>
          </p:cNvSpPr>
          <p:nvPr>
            <p:ph idx="1"/>
          </p:nvPr>
        </p:nvSpPr>
        <p:spPr>
          <a:xfrm>
            <a:off x="467544" y="1822186"/>
            <a:ext cx="8229600" cy="4525963"/>
          </a:xfrm>
        </p:spPr>
        <p:txBody>
          <a:bodyPr/>
          <a:lstStyle/>
          <a:p>
            <a:r>
              <a:rPr lang="en-US" dirty="0" smtClean="0"/>
              <a:t>Longitudinal				Transverse</a:t>
            </a:r>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32</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362273"/>
            <a:ext cx="4627826" cy="347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188" y="2349733"/>
            <a:ext cx="4627826" cy="347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24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073" y="4066325"/>
            <a:ext cx="3809453" cy="285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720" y="1052736"/>
            <a:ext cx="3962760" cy="297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 y="2464819"/>
            <a:ext cx="4742000" cy="355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420" y="-125509"/>
            <a:ext cx="8229600" cy="706090"/>
          </a:xfrm>
        </p:spPr>
        <p:txBody>
          <a:bodyPr>
            <a:normAutofit fontScale="90000"/>
          </a:bodyPr>
          <a:lstStyle/>
          <a:p>
            <a:r>
              <a:rPr lang="en-US" sz="3200" dirty="0" smtClean="0"/>
              <a:t>Impact on beam dynamics (preliminary): growth rates</a:t>
            </a:r>
            <a:endParaRPr lang="en-GB" sz="3200" dirty="0"/>
          </a:p>
        </p:txBody>
      </p:sp>
      <p:sp>
        <p:nvSpPr>
          <p:cNvPr id="3" name="Content Placeholder 2"/>
          <p:cNvSpPr>
            <a:spLocks noGrp="1"/>
          </p:cNvSpPr>
          <p:nvPr>
            <p:ph idx="1"/>
          </p:nvPr>
        </p:nvSpPr>
        <p:spPr>
          <a:xfrm>
            <a:off x="457200" y="1196752"/>
            <a:ext cx="8229600" cy="4929411"/>
          </a:xfrm>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33</a:t>
            </a:fld>
            <a:endParaRPr lang="en-GB"/>
          </a:p>
        </p:txBody>
      </p:sp>
      <p:sp>
        <p:nvSpPr>
          <p:cNvPr id="5" name="TextBox 4"/>
          <p:cNvSpPr txBox="1"/>
          <p:nvPr/>
        </p:nvSpPr>
        <p:spPr>
          <a:xfrm>
            <a:off x="1403648" y="3717032"/>
            <a:ext cx="2054665" cy="646331"/>
          </a:xfrm>
          <a:prstGeom prst="rect">
            <a:avLst/>
          </a:prstGeom>
          <a:noFill/>
        </p:spPr>
        <p:txBody>
          <a:bodyPr wrap="none" rtlCol="0">
            <a:spAutoFit/>
          </a:bodyPr>
          <a:lstStyle/>
          <a:p>
            <a:r>
              <a:rPr lang="en-US" b="1" dirty="0" smtClean="0"/>
              <a:t>Single bunch</a:t>
            </a:r>
            <a:r>
              <a:rPr lang="en-US" dirty="0" smtClean="0"/>
              <a:t>, Q’=15</a:t>
            </a:r>
          </a:p>
          <a:p>
            <a:r>
              <a:rPr lang="en-US" dirty="0" smtClean="0"/>
              <a:t>50 turns damper</a:t>
            </a:r>
            <a:endParaRPr lang="en-GB" dirty="0"/>
          </a:p>
        </p:txBody>
      </p:sp>
      <p:sp>
        <p:nvSpPr>
          <p:cNvPr id="6" name="TextBox 5"/>
          <p:cNvSpPr txBox="1"/>
          <p:nvPr/>
        </p:nvSpPr>
        <p:spPr>
          <a:xfrm>
            <a:off x="871927" y="1988839"/>
            <a:ext cx="3391762" cy="646331"/>
          </a:xfrm>
          <a:prstGeom prst="rect">
            <a:avLst/>
          </a:prstGeom>
          <a:solidFill>
            <a:srgbClr val="FFFF00"/>
          </a:solidFill>
        </p:spPr>
        <p:txBody>
          <a:bodyPr wrap="none" rtlCol="0">
            <a:spAutoFit/>
          </a:bodyPr>
          <a:lstStyle/>
          <a:p>
            <a:r>
              <a:rPr lang="en-US" dirty="0" smtClean="0"/>
              <a:t>Instability Growth rate vs intensity</a:t>
            </a:r>
          </a:p>
          <a:p>
            <a:r>
              <a:rPr lang="en-US" dirty="0" smtClean="0"/>
              <a:t>With and without crab cavities</a:t>
            </a:r>
            <a:endParaRPr lang="en-GB" dirty="0"/>
          </a:p>
        </p:txBody>
      </p:sp>
      <p:sp>
        <p:nvSpPr>
          <p:cNvPr id="9" name="TextBox 8"/>
          <p:cNvSpPr txBox="1"/>
          <p:nvPr/>
        </p:nvSpPr>
        <p:spPr>
          <a:xfrm>
            <a:off x="5594576" y="1656697"/>
            <a:ext cx="1942455" cy="646331"/>
          </a:xfrm>
          <a:prstGeom prst="rect">
            <a:avLst/>
          </a:prstGeom>
          <a:noFill/>
        </p:spPr>
        <p:txBody>
          <a:bodyPr wrap="none" rtlCol="0">
            <a:spAutoFit/>
          </a:bodyPr>
          <a:lstStyle/>
          <a:p>
            <a:r>
              <a:rPr lang="en-US" b="1" dirty="0" smtClean="0"/>
              <a:t>50 ns beam</a:t>
            </a:r>
            <a:r>
              <a:rPr lang="en-US" dirty="0" smtClean="0"/>
              <a:t>, Q’=15</a:t>
            </a:r>
          </a:p>
          <a:p>
            <a:r>
              <a:rPr lang="en-US" dirty="0" smtClean="0"/>
              <a:t>50 turns damper</a:t>
            </a:r>
            <a:endParaRPr lang="en-GB" dirty="0"/>
          </a:p>
        </p:txBody>
      </p:sp>
      <p:sp>
        <p:nvSpPr>
          <p:cNvPr id="11" name="TextBox 10"/>
          <p:cNvSpPr txBox="1"/>
          <p:nvPr/>
        </p:nvSpPr>
        <p:spPr>
          <a:xfrm>
            <a:off x="5364088" y="4393907"/>
            <a:ext cx="1889556" cy="646331"/>
          </a:xfrm>
          <a:prstGeom prst="rect">
            <a:avLst/>
          </a:prstGeom>
          <a:noFill/>
        </p:spPr>
        <p:txBody>
          <a:bodyPr wrap="none" rtlCol="0">
            <a:spAutoFit/>
          </a:bodyPr>
          <a:lstStyle/>
          <a:p>
            <a:r>
              <a:rPr lang="en-US" b="1" dirty="0" smtClean="0"/>
              <a:t>25ns beam</a:t>
            </a:r>
            <a:r>
              <a:rPr lang="en-US" dirty="0" smtClean="0"/>
              <a:t>, Q’=15</a:t>
            </a:r>
          </a:p>
          <a:p>
            <a:r>
              <a:rPr lang="en-US" dirty="0" smtClean="0"/>
              <a:t>50 turns damper</a:t>
            </a:r>
            <a:endParaRPr lang="en-GB" dirty="0"/>
          </a:p>
        </p:txBody>
      </p:sp>
      <p:sp>
        <p:nvSpPr>
          <p:cNvPr id="12" name="TextBox 11"/>
          <p:cNvSpPr txBox="1"/>
          <p:nvPr/>
        </p:nvSpPr>
        <p:spPr>
          <a:xfrm>
            <a:off x="210981" y="6384033"/>
            <a:ext cx="4439998"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It gets worse for </a:t>
            </a:r>
            <a:r>
              <a:rPr lang="en-US" dirty="0" err="1" smtClean="0"/>
              <a:t>multibunch</a:t>
            </a:r>
            <a:r>
              <a:rPr lang="en-US" dirty="0" smtClean="0"/>
              <a:t> (factor 3 to </a:t>
            </a:r>
            <a:r>
              <a:rPr lang="en-US" dirty="0"/>
              <a:t>5</a:t>
            </a:r>
            <a:r>
              <a:rPr lang="en-US" dirty="0" smtClean="0"/>
              <a:t>)</a:t>
            </a:r>
            <a:endParaRPr lang="en-GB" dirty="0"/>
          </a:p>
        </p:txBody>
      </p:sp>
    </p:spTree>
    <p:extLst>
      <p:ext uri="{BB962C8B-B14F-4D97-AF65-F5344CB8AC3E}">
        <p14:creationId xmlns:p14="http://schemas.microsoft.com/office/powerpoint/2010/main" val="935298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119" y="3952498"/>
            <a:ext cx="3874003" cy="290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3031" y="1052736"/>
            <a:ext cx="3992091" cy="299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27FE45C-2A06-4CE4-A7AD-F8CB9F5FDFF1}" type="slidenum">
              <a:rPr lang="en-GB" smtClean="0">
                <a:solidFill>
                  <a:prstClr val="black">
                    <a:tint val="75000"/>
                  </a:prstClr>
                </a:solidFill>
              </a:rPr>
              <a:pPr/>
              <a:t>34</a:t>
            </a:fld>
            <a:endParaRPr lang="en-GB">
              <a:solidFill>
                <a:prstClr val="black">
                  <a:tint val="75000"/>
                </a:prstClr>
              </a:solidFill>
            </a:endParaRPr>
          </a:p>
        </p:txBody>
      </p:sp>
      <p:sp>
        <p:nvSpPr>
          <p:cNvPr id="6" name="Title 1"/>
          <p:cNvSpPr txBox="1">
            <a:spLocks/>
          </p:cNvSpPr>
          <p:nvPr/>
        </p:nvSpPr>
        <p:spPr>
          <a:xfrm>
            <a:off x="539420" y="-125509"/>
            <a:ext cx="8229600" cy="70609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prstClr val="black"/>
                </a:solidFill>
              </a:rPr>
              <a:t>Impact on beam dynamics (preliminary): growth rates</a:t>
            </a:r>
            <a:endParaRPr lang="en-GB" sz="3200" dirty="0">
              <a:solidFill>
                <a:prstClr val="black"/>
              </a:solidFill>
            </a:endParaRPr>
          </a:p>
        </p:txBody>
      </p:sp>
      <p:sp>
        <p:nvSpPr>
          <p:cNvPr id="5" name="Title 4"/>
          <p:cNvSpPr>
            <a:spLocks noGrp="1"/>
          </p:cNvSpPr>
          <p:nvPr>
            <p:ph type="title"/>
          </p:nvPr>
        </p:nvSpPr>
        <p:spPr/>
        <p:txBody>
          <a:bodyPr/>
          <a:lstStyle/>
          <a:p>
            <a:endParaRPr lang="en-GB"/>
          </a:p>
        </p:txBody>
      </p:sp>
      <p:sp>
        <p:nvSpPr>
          <p:cNvPr id="8" name="TextBox 7"/>
          <p:cNvSpPr txBox="1"/>
          <p:nvPr/>
        </p:nvSpPr>
        <p:spPr>
          <a:xfrm>
            <a:off x="539420" y="1264285"/>
            <a:ext cx="4507068" cy="923330"/>
          </a:xfrm>
          <a:prstGeom prst="rect">
            <a:avLst/>
          </a:prstGeom>
          <a:solidFill>
            <a:srgbClr val="FFFF00"/>
          </a:solidFill>
        </p:spPr>
        <p:txBody>
          <a:bodyPr wrap="none" rtlCol="0">
            <a:spAutoFit/>
          </a:bodyPr>
          <a:lstStyle/>
          <a:p>
            <a:r>
              <a:rPr lang="en-US" dirty="0" smtClean="0">
                <a:solidFill>
                  <a:prstClr val="black"/>
                </a:solidFill>
              </a:rPr>
              <a:t>Instability Growth rate vs chromaticity</a:t>
            </a:r>
          </a:p>
          <a:p>
            <a:r>
              <a:rPr lang="en-US" dirty="0" smtClean="0">
                <a:solidFill>
                  <a:prstClr val="black"/>
                </a:solidFill>
              </a:rPr>
              <a:t>With , without crab cavities and with damped </a:t>
            </a:r>
            <a:br>
              <a:rPr lang="en-US" dirty="0" smtClean="0">
                <a:solidFill>
                  <a:prstClr val="black"/>
                </a:solidFill>
              </a:rPr>
            </a:br>
            <a:r>
              <a:rPr lang="en-US" dirty="0" smtClean="0">
                <a:solidFill>
                  <a:prstClr val="black"/>
                </a:solidFill>
              </a:rPr>
              <a:t>crab cavities</a:t>
            </a:r>
            <a:endParaRPr lang="en-GB" dirty="0">
              <a:solidFill>
                <a:prstClr val="black"/>
              </a:solidFill>
            </a:endParaRPr>
          </a:p>
        </p:txBody>
      </p:sp>
      <p:sp>
        <p:nvSpPr>
          <p:cNvPr id="9" name="TextBox 8"/>
          <p:cNvSpPr txBox="1"/>
          <p:nvPr/>
        </p:nvSpPr>
        <p:spPr>
          <a:xfrm>
            <a:off x="1187624" y="3596738"/>
            <a:ext cx="2904962" cy="646331"/>
          </a:xfrm>
          <a:prstGeom prst="rect">
            <a:avLst/>
          </a:prstGeom>
          <a:noFill/>
        </p:spPr>
        <p:txBody>
          <a:bodyPr wrap="none" rtlCol="0">
            <a:spAutoFit/>
          </a:bodyPr>
          <a:lstStyle/>
          <a:p>
            <a:r>
              <a:rPr lang="en-US" dirty="0" smtClean="0">
                <a:solidFill>
                  <a:prstClr val="black"/>
                </a:solidFill>
              </a:rPr>
              <a:t>Single bunch, </a:t>
            </a:r>
            <a:r>
              <a:rPr lang="en-US" dirty="0" err="1" smtClean="0">
                <a:solidFill>
                  <a:prstClr val="black"/>
                </a:solidFill>
              </a:rPr>
              <a:t>Nb</a:t>
            </a:r>
            <a:r>
              <a:rPr lang="en-US" dirty="0" smtClean="0">
                <a:solidFill>
                  <a:prstClr val="black"/>
                </a:solidFill>
              </a:rPr>
              <a:t>=1.5e11 p/b</a:t>
            </a:r>
          </a:p>
          <a:p>
            <a:r>
              <a:rPr lang="en-US" dirty="0" smtClean="0">
                <a:solidFill>
                  <a:prstClr val="black"/>
                </a:solidFill>
              </a:rPr>
              <a:t>50 turns damper</a:t>
            </a:r>
            <a:endParaRPr lang="en-GB" dirty="0">
              <a:solidFill>
                <a:prstClr val="black"/>
              </a:solidFill>
            </a:endParaRPr>
          </a:p>
        </p:txBody>
      </p:sp>
      <p:sp>
        <p:nvSpPr>
          <p:cNvPr id="10" name="TextBox 9"/>
          <p:cNvSpPr txBox="1"/>
          <p:nvPr/>
        </p:nvSpPr>
        <p:spPr>
          <a:xfrm>
            <a:off x="5508104" y="1587450"/>
            <a:ext cx="2792752" cy="646331"/>
          </a:xfrm>
          <a:prstGeom prst="rect">
            <a:avLst/>
          </a:prstGeom>
          <a:noFill/>
        </p:spPr>
        <p:txBody>
          <a:bodyPr wrap="none" rtlCol="0">
            <a:spAutoFit/>
          </a:bodyPr>
          <a:lstStyle/>
          <a:p>
            <a:r>
              <a:rPr lang="en-US" dirty="0" smtClean="0">
                <a:solidFill>
                  <a:prstClr val="black"/>
                </a:solidFill>
              </a:rPr>
              <a:t>50 ns beam, </a:t>
            </a:r>
            <a:r>
              <a:rPr lang="en-US" dirty="0" err="1" smtClean="0">
                <a:solidFill>
                  <a:prstClr val="black"/>
                </a:solidFill>
              </a:rPr>
              <a:t>Nb</a:t>
            </a:r>
            <a:r>
              <a:rPr lang="en-US" dirty="0" smtClean="0">
                <a:solidFill>
                  <a:prstClr val="black"/>
                </a:solidFill>
              </a:rPr>
              <a:t>=1.5e11 p/b</a:t>
            </a:r>
          </a:p>
          <a:p>
            <a:r>
              <a:rPr lang="en-US" dirty="0" smtClean="0">
                <a:solidFill>
                  <a:prstClr val="black"/>
                </a:solidFill>
              </a:rPr>
              <a:t>50 turns damper</a:t>
            </a:r>
            <a:endParaRPr lang="en-GB" dirty="0">
              <a:solidFill>
                <a:prstClr val="black"/>
              </a:solidFill>
            </a:endParaRPr>
          </a:p>
        </p:txBody>
      </p:sp>
      <p:sp>
        <p:nvSpPr>
          <p:cNvPr id="12" name="TextBox 11"/>
          <p:cNvSpPr txBox="1"/>
          <p:nvPr/>
        </p:nvSpPr>
        <p:spPr>
          <a:xfrm>
            <a:off x="6188453" y="4692255"/>
            <a:ext cx="2739853" cy="646331"/>
          </a:xfrm>
          <a:prstGeom prst="rect">
            <a:avLst/>
          </a:prstGeom>
          <a:noFill/>
        </p:spPr>
        <p:txBody>
          <a:bodyPr wrap="none" rtlCol="0">
            <a:spAutoFit/>
          </a:bodyPr>
          <a:lstStyle/>
          <a:p>
            <a:r>
              <a:rPr lang="en-US" dirty="0" smtClean="0">
                <a:solidFill>
                  <a:prstClr val="black"/>
                </a:solidFill>
              </a:rPr>
              <a:t>25ns beam, </a:t>
            </a:r>
            <a:r>
              <a:rPr lang="en-US" dirty="0" err="1" smtClean="0">
                <a:solidFill>
                  <a:prstClr val="black"/>
                </a:solidFill>
              </a:rPr>
              <a:t>Nb</a:t>
            </a:r>
            <a:r>
              <a:rPr lang="en-US" dirty="0" smtClean="0">
                <a:solidFill>
                  <a:prstClr val="black"/>
                </a:solidFill>
              </a:rPr>
              <a:t>=1.5e11 p/b</a:t>
            </a:r>
          </a:p>
          <a:p>
            <a:r>
              <a:rPr lang="en-US" dirty="0" smtClean="0">
                <a:solidFill>
                  <a:prstClr val="black"/>
                </a:solidFill>
              </a:rPr>
              <a:t>50 turns damper</a:t>
            </a:r>
            <a:endParaRPr lang="en-GB" dirty="0">
              <a:solidFill>
                <a:prstClr val="black"/>
              </a:solidFill>
            </a:endParaRPr>
          </a:p>
        </p:txBody>
      </p:sp>
      <p:sp>
        <p:nvSpPr>
          <p:cNvPr id="14" name="TextBox 13"/>
          <p:cNvSpPr txBox="1"/>
          <p:nvPr/>
        </p:nvSpPr>
        <p:spPr>
          <a:xfrm>
            <a:off x="210981" y="6384033"/>
            <a:ext cx="4439998" cy="369332"/>
          </a:xfrm>
          <a:prstGeom prst="rect">
            <a:avLst/>
          </a:prstGeom>
          <a:solidFill>
            <a:srgbClr val="FFFF00"/>
          </a:solidFill>
        </p:spPr>
        <p:txBody>
          <a:bodyPr wrap="none" rtlCol="0">
            <a:spAutoFit/>
          </a:bodyPr>
          <a:lstStyle/>
          <a:p>
            <a:r>
              <a:rPr lang="en-US" dirty="0" smtClean="0">
                <a:solidFill>
                  <a:prstClr val="black"/>
                </a:solidFill>
                <a:sym typeface="Wingdings" panose="05000000000000000000" pitchFamily="2" charset="2"/>
              </a:rPr>
              <a:t> </a:t>
            </a:r>
            <a:r>
              <a:rPr lang="en-US" dirty="0" smtClean="0">
                <a:solidFill>
                  <a:prstClr val="black"/>
                </a:solidFill>
              </a:rPr>
              <a:t>It gets worse for </a:t>
            </a:r>
            <a:r>
              <a:rPr lang="en-US" dirty="0" err="1" smtClean="0">
                <a:solidFill>
                  <a:prstClr val="black"/>
                </a:solidFill>
              </a:rPr>
              <a:t>multibunch</a:t>
            </a:r>
            <a:r>
              <a:rPr lang="en-US" dirty="0" smtClean="0">
                <a:solidFill>
                  <a:prstClr val="black"/>
                </a:solidFill>
              </a:rPr>
              <a:t> (factor 3 to </a:t>
            </a:r>
            <a:r>
              <a:rPr lang="en-US" dirty="0">
                <a:solidFill>
                  <a:prstClr val="black"/>
                </a:solidFill>
              </a:rPr>
              <a:t>5</a:t>
            </a:r>
            <a:r>
              <a:rPr lang="en-US" dirty="0" smtClean="0">
                <a:solidFill>
                  <a:prstClr val="black"/>
                </a:solidFill>
              </a:rPr>
              <a:t>)</a:t>
            </a:r>
            <a:endParaRPr lang="en-GB" dirty="0">
              <a:solidFill>
                <a:prstClr val="black"/>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20" y="2482093"/>
            <a:ext cx="4695935" cy="352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143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t>SPS crab cavity tests</a:t>
            </a:r>
          </a:p>
          <a:p>
            <a:pPr lvl="1"/>
            <a:r>
              <a:rPr lang="en-GB" dirty="0" smtClean="0"/>
              <a:t>Impedance of the new Y chamber</a:t>
            </a:r>
          </a:p>
          <a:p>
            <a:pPr lvl="1"/>
            <a:r>
              <a:rPr lang="en-GB" dirty="0" smtClean="0"/>
              <a:t>Impedance of the crab cavities </a:t>
            </a:r>
          </a:p>
          <a:p>
            <a:pPr lvl="1"/>
            <a:r>
              <a:rPr lang="en-GB" dirty="0" smtClean="0"/>
              <a:t>Power expected from resonant modes</a:t>
            </a:r>
            <a:br>
              <a:rPr lang="en-GB" dirty="0" smtClean="0"/>
            </a:br>
            <a:endParaRPr lang="en-GB" dirty="0" smtClean="0"/>
          </a:p>
          <a:p>
            <a:r>
              <a:rPr lang="en-GB" dirty="0" smtClean="0">
                <a:solidFill>
                  <a:srgbClr val="FF0000"/>
                </a:solidFill>
              </a:rPr>
              <a:t>LHC operation</a:t>
            </a:r>
          </a:p>
          <a:p>
            <a:pPr lvl="1"/>
            <a:r>
              <a:rPr lang="en-GB" dirty="0"/>
              <a:t>L</a:t>
            </a:r>
            <a:r>
              <a:rPr lang="en-GB" dirty="0" smtClean="0"/>
              <a:t>ongitudinal stability limits</a:t>
            </a:r>
          </a:p>
          <a:p>
            <a:pPr lvl="1"/>
            <a:r>
              <a:rPr lang="en-GB" dirty="0" smtClean="0"/>
              <a:t>Contribution compared to the LHC model</a:t>
            </a:r>
          </a:p>
          <a:p>
            <a:pPr lvl="1"/>
            <a:r>
              <a:rPr lang="en-GB" dirty="0" smtClean="0">
                <a:solidFill>
                  <a:srgbClr val="FF0000"/>
                </a:solidFill>
              </a:rPr>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35</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75183"/>
            <a:ext cx="4189340" cy="313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07" y="1556110"/>
            <a:ext cx="4189340" cy="313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78098"/>
          </a:xfrm>
        </p:spPr>
        <p:txBody>
          <a:bodyPr>
            <a:normAutofit/>
          </a:bodyPr>
          <a:lstStyle/>
          <a:p>
            <a:r>
              <a:rPr lang="en-GB" sz="3200" dirty="0" smtClean="0"/>
              <a:t>Power from LHC beam (cavity I, Lancaster) </a:t>
            </a:r>
            <a:endParaRPr lang="en-GB" sz="3200" dirty="0"/>
          </a:p>
        </p:txBody>
      </p:sp>
      <p:sp>
        <p:nvSpPr>
          <p:cNvPr id="7" name="TextBox 6"/>
          <p:cNvSpPr txBox="1"/>
          <p:nvPr/>
        </p:nvSpPr>
        <p:spPr>
          <a:xfrm>
            <a:off x="4355976" y="1196752"/>
            <a:ext cx="4291688" cy="584775"/>
          </a:xfrm>
          <a:prstGeom prst="rect">
            <a:avLst/>
          </a:prstGeom>
          <a:noFill/>
        </p:spPr>
        <p:txBody>
          <a:bodyPr wrap="none" rtlCol="0">
            <a:spAutoFit/>
          </a:bodyPr>
          <a:lstStyle/>
          <a:p>
            <a:r>
              <a:rPr lang="en-GB" sz="1600" dirty="0" smtClean="0"/>
              <a:t>1 ns bunch length, 2748 bunches with 2.2e11 p/b</a:t>
            </a:r>
          </a:p>
          <a:p>
            <a:pPr marL="285750" indent="-285750">
              <a:buFont typeface="Wingdings"/>
              <a:buChar char="à"/>
            </a:pPr>
            <a:r>
              <a:rPr lang="en-GB" sz="1600" dirty="0" smtClean="0">
                <a:sym typeface="Wingdings" panose="05000000000000000000" pitchFamily="2" charset="2"/>
              </a:rPr>
              <a:t>worst case scenario (on beam spectrum line)</a:t>
            </a:r>
            <a:endParaRPr lang="en-GB" sz="1600" dirty="0"/>
          </a:p>
        </p:txBody>
      </p:sp>
      <p:sp>
        <p:nvSpPr>
          <p:cNvPr id="8" name="TextBox 7"/>
          <p:cNvSpPr txBox="1"/>
          <p:nvPr/>
        </p:nvSpPr>
        <p:spPr>
          <a:xfrm>
            <a:off x="1184807" y="5877272"/>
            <a:ext cx="6748514" cy="369332"/>
          </a:xfrm>
          <a:prstGeom prst="rect">
            <a:avLst/>
          </a:prstGeom>
          <a:noFill/>
        </p:spPr>
        <p:txBody>
          <a:bodyPr wrap="none" rtlCol="0">
            <a:spAutoFit/>
          </a:bodyPr>
          <a:lstStyle/>
          <a:p>
            <a:r>
              <a:rPr lang="en-GB" dirty="0" smtClean="0">
                <a:sym typeface="Wingdings" panose="05000000000000000000" pitchFamily="2" charset="2"/>
              </a:rPr>
              <a:t> With Q=1000, power loss for the worst mode (375MHz) is ~</a:t>
            </a:r>
            <a:r>
              <a:rPr lang="en-GB" dirty="0">
                <a:sym typeface="Wingdings" panose="05000000000000000000" pitchFamily="2" charset="2"/>
              </a:rPr>
              <a:t>4</a:t>
            </a:r>
            <a:r>
              <a:rPr lang="en-GB" dirty="0" smtClean="0">
                <a:sym typeface="Wingdings" panose="05000000000000000000" pitchFamily="2" charset="2"/>
              </a:rPr>
              <a:t>0 kW</a:t>
            </a:r>
            <a:endParaRPr lang="en-GB" dirty="0"/>
          </a:p>
        </p:txBody>
      </p:sp>
      <p:cxnSp>
        <p:nvCxnSpPr>
          <p:cNvPr id="5" name="Straight Arrow Connector 4"/>
          <p:cNvCxnSpPr/>
          <p:nvPr/>
        </p:nvCxnSpPr>
        <p:spPr>
          <a:xfrm flipH="1" flipV="1">
            <a:off x="971600" y="1781528"/>
            <a:ext cx="5328592" cy="1647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27FE45C-2A06-4CE4-A7AD-F8CB9F5FDFF1}" type="slidenum">
              <a:rPr lang="en-GB" smtClean="0"/>
              <a:t>36</a:t>
            </a:fld>
            <a:endParaRPr lang="en-GB" dirty="0"/>
          </a:p>
        </p:txBody>
      </p:sp>
    </p:spTree>
    <p:extLst>
      <p:ext uri="{BB962C8B-B14F-4D97-AF65-F5344CB8AC3E}">
        <p14:creationId xmlns:p14="http://schemas.microsoft.com/office/powerpoint/2010/main" val="329402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33704"/>
            <a:ext cx="4183930" cy="313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0848"/>
            <a:ext cx="4183930" cy="313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t>Power from LHC beam (cavity II, ODU) </a:t>
            </a:r>
            <a:endParaRPr lang="en-GB" dirty="0"/>
          </a:p>
        </p:txBody>
      </p:sp>
      <p:sp>
        <p:nvSpPr>
          <p:cNvPr id="7" name="TextBox 6"/>
          <p:cNvSpPr txBox="1"/>
          <p:nvPr/>
        </p:nvSpPr>
        <p:spPr>
          <a:xfrm>
            <a:off x="4355976" y="1196752"/>
            <a:ext cx="4291688" cy="584775"/>
          </a:xfrm>
          <a:prstGeom prst="rect">
            <a:avLst/>
          </a:prstGeom>
          <a:noFill/>
        </p:spPr>
        <p:txBody>
          <a:bodyPr wrap="none" rtlCol="0">
            <a:spAutoFit/>
          </a:bodyPr>
          <a:lstStyle/>
          <a:p>
            <a:r>
              <a:rPr lang="en-GB" sz="1600" dirty="0" smtClean="0"/>
              <a:t>1 ns bunch length, 2748 bunches with 2.2e11 p/b</a:t>
            </a:r>
          </a:p>
          <a:p>
            <a:pPr marL="285750" indent="-285750">
              <a:buFont typeface="Wingdings"/>
              <a:buChar char="à"/>
            </a:pPr>
            <a:r>
              <a:rPr lang="en-GB" sz="1600" dirty="0" smtClean="0">
                <a:sym typeface="Wingdings" panose="05000000000000000000" pitchFamily="2" charset="2"/>
              </a:rPr>
              <a:t>worst case scenario (on beam spectrum line)</a:t>
            </a:r>
            <a:endParaRPr lang="en-GB" sz="1600" dirty="0"/>
          </a:p>
        </p:txBody>
      </p:sp>
      <p:cxnSp>
        <p:nvCxnSpPr>
          <p:cNvPr id="5" name="Straight Arrow Connector 4"/>
          <p:cNvCxnSpPr/>
          <p:nvPr/>
        </p:nvCxnSpPr>
        <p:spPr>
          <a:xfrm flipH="1" flipV="1">
            <a:off x="1547664" y="2420888"/>
            <a:ext cx="51125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84807" y="5877272"/>
            <a:ext cx="6838282" cy="369332"/>
          </a:xfrm>
          <a:prstGeom prst="rect">
            <a:avLst/>
          </a:prstGeom>
          <a:noFill/>
        </p:spPr>
        <p:txBody>
          <a:bodyPr wrap="none" rtlCol="0">
            <a:spAutoFit/>
          </a:bodyPr>
          <a:lstStyle/>
          <a:p>
            <a:r>
              <a:rPr lang="en-GB" dirty="0" smtClean="0">
                <a:sym typeface="Wingdings" panose="05000000000000000000" pitchFamily="2" charset="2"/>
              </a:rPr>
              <a:t> With Q=1000, power loss for the worst mode (772MHz) is ~10 kW</a:t>
            </a:r>
            <a:endParaRPr lang="en-GB" dirty="0"/>
          </a:p>
        </p:txBody>
      </p:sp>
      <p:sp>
        <p:nvSpPr>
          <p:cNvPr id="6" name="Slide Number Placeholder 5"/>
          <p:cNvSpPr>
            <a:spLocks noGrp="1"/>
          </p:cNvSpPr>
          <p:nvPr>
            <p:ph type="sldNum" sz="quarter" idx="12"/>
          </p:nvPr>
        </p:nvSpPr>
        <p:spPr/>
        <p:txBody>
          <a:bodyPr/>
          <a:lstStyle/>
          <a:p>
            <a:fld id="{427FE45C-2A06-4CE4-A7AD-F8CB9F5FDFF1}" type="slidenum">
              <a:rPr lang="en-GB" smtClean="0"/>
              <a:t>37</a:t>
            </a:fld>
            <a:endParaRPr lang="en-GB"/>
          </a:p>
        </p:txBody>
      </p:sp>
    </p:spTree>
    <p:extLst>
      <p:ext uri="{BB962C8B-B14F-4D97-AF65-F5344CB8AC3E}">
        <p14:creationId xmlns:p14="http://schemas.microsoft.com/office/powerpoint/2010/main" val="3759336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04864"/>
            <a:ext cx="4491700" cy="33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15567"/>
            <a:ext cx="4491700" cy="33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sz="3200" dirty="0" smtClean="0"/>
              <a:t>Power from LHC beam (cavity III, BNL) </a:t>
            </a:r>
            <a:endParaRPr lang="en-GB" sz="3200" dirty="0"/>
          </a:p>
        </p:txBody>
      </p:sp>
      <p:sp>
        <p:nvSpPr>
          <p:cNvPr id="7" name="TextBox 6"/>
          <p:cNvSpPr txBox="1"/>
          <p:nvPr/>
        </p:nvSpPr>
        <p:spPr>
          <a:xfrm>
            <a:off x="4355976" y="1196752"/>
            <a:ext cx="4291688" cy="584775"/>
          </a:xfrm>
          <a:prstGeom prst="rect">
            <a:avLst/>
          </a:prstGeom>
          <a:noFill/>
        </p:spPr>
        <p:txBody>
          <a:bodyPr wrap="none" rtlCol="0">
            <a:spAutoFit/>
          </a:bodyPr>
          <a:lstStyle/>
          <a:p>
            <a:r>
              <a:rPr lang="en-GB" sz="1600" dirty="0" smtClean="0"/>
              <a:t>1 ns bunch length, 2748 bunches with 2.2e11 p/b</a:t>
            </a:r>
          </a:p>
          <a:p>
            <a:pPr marL="285750" indent="-285750">
              <a:buFont typeface="Wingdings"/>
              <a:buChar char="à"/>
            </a:pPr>
            <a:r>
              <a:rPr lang="en-GB" sz="1600" dirty="0" smtClean="0">
                <a:sym typeface="Wingdings" panose="05000000000000000000" pitchFamily="2" charset="2"/>
              </a:rPr>
              <a:t>worst case scenario (on beam spectrum line)</a:t>
            </a:r>
            <a:endParaRPr lang="en-GB" sz="1600" dirty="0"/>
          </a:p>
        </p:txBody>
      </p:sp>
      <p:cxnSp>
        <p:nvCxnSpPr>
          <p:cNvPr id="5" name="Straight Arrow Connector 4"/>
          <p:cNvCxnSpPr/>
          <p:nvPr/>
        </p:nvCxnSpPr>
        <p:spPr>
          <a:xfrm flipH="1" flipV="1">
            <a:off x="1184807" y="1628800"/>
            <a:ext cx="4539321"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4807" y="5877272"/>
            <a:ext cx="6748514" cy="369332"/>
          </a:xfrm>
          <a:prstGeom prst="rect">
            <a:avLst/>
          </a:prstGeom>
          <a:noFill/>
        </p:spPr>
        <p:txBody>
          <a:bodyPr wrap="none" rtlCol="0">
            <a:spAutoFit/>
          </a:bodyPr>
          <a:lstStyle/>
          <a:p>
            <a:r>
              <a:rPr lang="en-GB" dirty="0" smtClean="0">
                <a:sym typeface="Wingdings" panose="05000000000000000000" pitchFamily="2" charset="2"/>
              </a:rPr>
              <a:t> With Q=1000, power loss for the worst mode (570MHz) is ~70 kW</a:t>
            </a:r>
            <a:endParaRPr lang="en-GB" dirty="0"/>
          </a:p>
        </p:txBody>
      </p:sp>
      <p:sp>
        <p:nvSpPr>
          <p:cNvPr id="6" name="Slide Number Placeholder 5"/>
          <p:cNvSpPr>
            <a:spLocks noGrp="1"/>
          </p:cNvSpPr>
          <p:nvPr>
            <p:ph type="sldNum" sz="quarter" idx="12"/>
          </p:nvPr>
        </p:nvSpPr>
        <p:spPr/>
        <p:txBody>
          <a:bodyPr/>
          <a:lstStyle/>
          <a:p>
            <a:fld id="{427FE45C-2A06-4CE4-A7AD-F8CB9F5FDFF1}" type="slidenum">
              <a:rPr lang="en-GB" smtClean="0"/>
              <a:t>38</a:t>
            </a:fld>
            <a:endParaRPr lang="en-GB" dirty="0"/>
          </a:p>
        </p:txBody>
      </p:sp>
      <p:sp>
        <p:nvSpPr>
          <p:cNvPr id="9" name="TextBox 8"/>
          <p:cNvSpPr txBox="1"/>
          <p:nvPr/>
        </p:nvSpPr>
        <p:spPr>
          <a:xfrm>
            <a:off x="611560" y="6453336"/>
            <a:ext cx="6161815" cy="369332"/>
          </a:xfrm>
          <a:prstGeom prst="rect">
            <a:avLst/>
          </a:prstGeom>
          <a:solidFill>
            <a:srgbClr val="FFFF00"/>
          </a:solidFill>
        </p:spPr>
        <p:txBody>
          <a:bodyPr wrap="none" rtlCol="0">
            <a:spAutoFit/>
          </a:bodyPr>
          <a:lstStyle/>
          <a:p>
            <a:r>
              <a:rPr lang="en-US" dirty="0" smtClean="0">
                <a:sym typeface="Wingdings" panose="05000000000000000000" pitchFamily="2" charset="2"/>
              </a:rPr>
              <a:t> Significant decrease since last CC13 workshop for all cavities!</a:t>
            </a:r>
            <a:endParaRPr lang="en-GB" dirty="0"/>
          </a:p>
        </p:txBody>
      </p:sp>
    </p:spTree>
    <p:extLst>
      <p:ext uri="{BB962C8B-B14F-4D97-AF65-F5344CB8AC3E}">
        <p14:creationId xmlns:p14="http://schemas.microsoft.com/office/powerpoint/2010/main" val="3759336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US" dirty="0" smtClean="0"/>
              <a:t>Potential beam spectra after LS1</a:t>
            </a:r>
            <a:endParaRPr lang="en-GB" dirty="0"/>
          </a:p>
        </p:txBody>
      </p:sp>
      <p:sp>
        <p:nvSpPr>
          <p:cNvPr id="3" name="Content Placeholder 2"/>
          <p:cNvSpPr>
            <a:spLocks noGrp="1"/>
          </p:cNvSpPr>
          <p:nvPr>
            <p:ph idx="1"/>
          </p:nvPr>
        </p:nvSpPr>
        <p:spPr>
          <a:xfrm>
            <a:off x="323528" y="908720"/>
            <a:ext cx="8229600" cy="4525963"/>
          </a:xfrm>
        </p:spPr>
        <p:txBody>
          <a:bodyPr>
            <a:normAutofit/>
          </a:bodyPr>
          <a:lstStyle/>
          <a:p>
            <a:r>
              <a:rPr lang="en-US" sz="2400" dirty="0" smtClean="0"/>
              <a:t>Example: 8b+4e filling scheme is not as symmetric as the regular schemes</a:t>
            </a:r>
          </a:p>
          <a:p>
            <a:pPr marL="0" indent="0">
              <a:buNone/>
            </a:pPr>
            <a:r>
              <a:rPr lang="en-US" sz="2400" dirty="0" smtClean="0">
                <a:sym typeface="Wingdings" panose="05000000000000000000" pitchFamily="2" charset="2"/>
              </a:rPr>
              <a:t> </a:t>
            </a:r>
            <a:r>
              <a:rPr lang="en-US" sz="2400" dirty="0" smtClean="0"/>
              <a:t>Larger sidebands</a:t>
            </a:r>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39</a:t>
            </a:fld>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6048672" cy="45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25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8072"/>
          </a:xfrm>
        </p:spPr>
        <p:txBody>
          <a:bodyPr>
            <a:noAutofit/>
          </a:bodyPr>
          <a:lstStyle/>
          <a:p>
            <a:r>
              <a:rPr lang="en-GB" sz="2400" dirty="0" smtClean="0"/>
              <a:t>Context: minimizing the beam impedance of the LHC</a:t>
            </a:r>
            <a:endParaRPr lang="en-GB" sz="2400" dirty="0"/>
          </a:p>
        </p:txBody>
      </p:sp>
      <p:sp>
        <p:nvSpPr>
          <p:cNvPr id="3" name="Content Placeholder 2"/>
          <p:cNvSpPr>
            <a:spLocks noGrp="1"/>
          </p:cNvSpPr>
          <p:nvPr>
            <p:ph idx="1"/>
          </p:nvPr>
        </p:nvSpPr>
        <p:spPr>
          <a:xfrm>
            <a:off x="179512" y="692697"/>
            <a:ext cx="8712968" cy="4536503"/>
          </a:xfrm>
        </p:spPr>
        <p:txBody>
          <a:bodyPr>
            <a:normAutofit lnSpcReduction="10000"/>
          </a:bodyPr>
          <a:lstStyle/>
          <a:p>
            <a:r>
              <a:rPr lang="en-GB" sz="1800" dirty="0" smtClean="0"/>
              <a:t>LHC optimized for low impedance and high intensity beams</a:t>
            </a:r>
          </a:p>
          <a:p>
            <a:pPr marL="0" indent="0">
              <a:buNone/>
            </a:pPr>
            <a:r>
              <a:rPr lang="en-GB" sz="1300" dirty="0" smtClean="0"/>
              <a:t>	From the design phase, the LHC has been optimized to cope with high intensity beams and significant effort and 	budget were allocated to minimize the impedance of many devices and mitigate its effects</a:t>
            </a:r>
          </a:p>
          <a:p>
            <a:endParaRPr lang="en-GB" sz="1800" dirty="0"/>
          </a:p>
          <a:p>
            <a:r>
              <a:rPr lang="en-GB" sz="1800" dirty="0" smtClean="0"/>
              <a:t>Some examples:</a:t>
            </a:r>
          </a:p>
          <a:p>
            <a:pPr lvl="1"/>
            <a:r>
              <a:rPr lang="en-GB" sz="1400" b="1" dirty="0" smtClean="0"/>
              <a:t>Tapers</a:t>
            </a:r>
            <a:r>
              <a:rPr lang="en-GB" sz="1400" dirty="0" smtClean="0"/>
              <a:t> (11 degrees) and RF fingers for all collimators</a:t>
            </a:r>
          </a:p>
          <a:p>
            <a:pPr lvl="1"/>
            <a:r>
              <a:rPr lang="en-GB" sz="1400" b="1" dirty="0" smtClean="0"/>
              <a:t>Conducting strips </a:t>
            </a:r>
            <a:r>
              <a:rPr lang="en-GB" sz="1400" dirty="0" smtClean="0"/>
              <a:t>for injection kickers MKI</a:t>
            </a:r>
          </a:p>
          <a:p>
            <a:pPr lvl="1"/>
            <a:r>
              <a:rPr lang="en-GB" sz="1400" dirty="0" smtClean="0"/>
              <a:t>Dump kickers MKD </a:t>
            </a:r>
            <a:r>
              <a:rPr lang="en-GB" sz="1400" b="1" dirty="0" smtClean="0"/>
              <a:t>outside of the vacuum pipe</a:t>
            </a:r>
          </a:p>
          <a:p>
            <a:pPr lvl="1"/>
            <a:r>
              <a:rPr lang="en-GB" sz="1400" b="1" dirty="0" smtClean="0"/>
              <a:t>RF fingers </a:t>
            </a:r>
            <a:r>
              <a:rPr lang="en-GB" sz="1400" dirty="0" smtClean="0"/>
              <a:t>to shield thousands of bellows</a:t>
            </a:r>
          </a:p>
          <a:p>
            <a:pPr lvl="1"/>
            <a:r>
              <a:rPr lang="en-US" sz="1400" b="1" dirty="0" smtClean="0"/>
              <a:t>Avoid cavity-like </a:t>
            </a:r>
            <a:r>
              <a:rPr lang="en-US" sz="1400" dirty="0" smtClean="0"/>
              <a:t>objects</a:t>
            </a:r>
            <a:endParaRPr lang="en-GB" sz="1400" dirty="0" smtClean="0"/>
          </a:p>
          <a:p>
            <a:pPr lvl="1"/>
            <a:r>
              <a:rPr lang="en-GB" sz="1400" b="1" dirty="0" smtClean="0"/>
              <a:t>Wakefield suppressor </a:t>
            </a:r>
            <a:r>
              <a:rPr lang="en-GB" sz="1400" dirty="0" smtClean="0"/>
              <a:t>in </a:t>
            </a:r>
            <a:r>
              <a:rPr lang="en-GB" sz="1400" dirty="0" err="1" smtClean="0"/>
              <a:t>LHCb</a:t>
            </a:r>
            <a:endParaRPr lang="en-GB" sz="1400" dirty="0" smtClean="0"/>
          </a:p>
          <a:p>
            <a:pPr lvl="1"/>
            <a:r>
              <a:rPr lang="en-GB" sz="1400" b="1" dirty="0" smtClean="0"/>
              <a:t>Avoid sharp steps </a:t>
            </a:r>
            <a:r>
              <a:rPr lang="en-GB" sz="1400" dirty="0" smtClean="0"/>
              <a:t>between chambers and limit tapers to 15 degrees</a:t>
            </a:r>
          </a:p>
          <a:p>
            <a:pPr lvl="1"/>
            <a:r>
              <a:rPr lang="en-GB" sz="1400" b="1" dirty="0" smtClean="0"/>
              <a:t>ferrites and cooling </a:t>
            </a:r>
            <a:r>
              <a:rPr lang="en-GB" sz="1400" dirty="0" smtClean="0"/>
              <a:t>in all kinds of devices (ALFA, TOTEM, TDI, BSRT, etc.)</a:t>
            </a:r>
          </a:p>
          <a:p>
            <a:pPr lvl="1"/>
            <a:endParaRPr lang="en-GB" sz="1600" dirty="0" smtClean="0"/>
          </a:p>
          <a:p>
            <a:pPr indent="-285750"/>
            <a:r>
              <a:rPr lang="en-GB" sz="1800" dirty="0" smtClean="0"/>
              <a:t>Consequence: </a:t>
            </a:r>
            <a:r>
              <a:rPr lang="en-GB" sz="1800" dirty="0" smtClean="0">
                <a:solidFill>
                  <a:srgbClr val="FF0000"/>
                </a:solidFill>
              </a:rPr>
              <a:t>small LHC impedance allowed maximization of luminosity to the experiments before LS1.</a:t>
            </a:r>
          </a:p>
          <a:p>
            <a:pPr marL="228600" indent="-171450"/>
            <a:endParaRPr lang="en-GB" sz="1100" dirty="0" smtClean="0"/>
          </a:p>
          <a:p>
            <a:pPr indent="-285750"/>
            <a:r>
              <a:rPr lang="en-GB" sz="1800" dirty="0" smtClean="0"/>
              <a:t>For comparison:</a:t>
            </a:r>
          </a:p>
        </p:txBody>
      </p:sp>
      <p:graphicFrame>
        <p:nvGraphicFramePr>
          <p:cNvPr id="4" name="Table 3"/>
          <p:cNvGraphicFramePr>
            <a:graphicFrameLocks noGrp="1"/>
          </p:cNvGraphicFramePr>
          <p:nvPr>
            <p:extLst>
              <p:ext uri="{D42A27DB-BD31-4B8C-83A1-F6EECF244321}">
                <p14:modId xmlns:p14="http://schemas.microsoft.com/office/powerpoint/2010/main" val="1135862769"/>
              </p:ext>
            </p:extLst>
          </p:nvPr>
        </p:nvGraphicFramePr>
        <p:xfrm>
          <a:off x="179512" y="5256133"/>
          <a:ext cx="8784976" cy="1485235"/>
        </p:xfrm>
        <a:graphic>
          <a:graphicData uri="http://schemas.openxmlformats.org/drawingml/2006/table">
            <a:tbl>
              <a:tblPr firstRow="1" bandRow="1">
                <a:tableStyleId>{5C22544A-7EE6-4342-B048-85BDC9FD1C3A}</a:tableStyleId>
              </a:tblPr>
              <a:tblGrid>
                <a:gridCol w="3604091"/>
                <a:gridCol w="1576791"/>
                <a:gridCol w="1802047"/>
                <a:gridCol w="1802047"/>
              </a:tblGrid>
              <a:tr h="149737">
                <a:tc>
                  <a:txBody>
                    <a:bodyPr/>
                    <a:lstStyle/>
                    <a:p>
                      <a:r>
                        <a:rPr lang="en-GB" dirty="0" smtClean="0"/>
                        <a:t>Orders of magnitude</a:t>
                      </a:r>
                      <a:endParaRPr lang="en-GB" dirty="0"/>
                    </a:p>
                  </a:txBody>
                  <a:tcPr/>
                </a:tc>
                <a:tc>
                  <a:txBody>
                    <a:bodyPr/>
                    <a:lstStyle/>
                    <a:p>
                      <a:r>
                        <a:rPr lang="en-GB" dirty="0" smtClean="0"/>
                        <a:t>SPS</a:t>
                      </a:r>
                      <a:endParaRPr lang="en-GB" dirty="0"/>
                    </a:p>
                  </a:txBody>
                  <a:tcPr/>
                </a:tc>
                <a:tc>
                  <a:txBody>
                    <a:bodyPr/>
                    <a:lstStyle/>
                    <a:p>
                      <a:r>
                        <a:rPr lang="en-GB" dirty="0" smtClean="0"/>
                        <a:t>LHC (injection)</a:t>
                      </a:r>
                      <a:endParaRPr lang="en-GB" dirty="0"/>
                    </a:p>
                  </a:txBody>
                  <a:tcPr/>
                </a:tc>
                <a:tc>
                  <a:txBody>
                    <a:bodyPr/>
                    <a:lstStyle/>
                    <a:p>
                      <a:r>
                        <a:rPr lang="en-GB" dirty="0" smtClean="0"/>
                        <a:t>improvement</a:t>
                      </a:r>
                      <a:endParaRPr lang="en-GB" dirty="0"/>
                    </a:p>
                  </a:txBody>
                  <a:tcPr/>
                </a:tc>
              </a:tr>
              <a:tr h="254724">
                <a:tc>
                  <a:txBody>
                    <a:bodyPr/>
                    <a:lstStyle/>
                    <a:p>
                      <a:r>
                        <a:rPr lang="en-GB" dirty="0" smtClean="0"/>
                        <a:t>Length</a:t>
                      </a:r>
                      <a:endParaRPr lang="en-GB" dirty="0"/>
                    </a:p>
                  </a:txBody>
                  <a:tcPr/>
                </a:tc>
                <a:tc>
                  <a:txBody>
                    <a:bodyPr/>
                    <a:lstStyle/>
                    <a:p>
                      <a:r>
                        <a:rPr lang="en-GB" dirty="0" smtClean="0"/>
                        <a:t>7 km</a:t>
                      </a:r>
                      <a:endParaRPr lang="en-GB" dirty="0"/>
                    </a:p>
                  </a:txBody>
                  <a:tcPr/>
                </a:tc>
                <a:tc>
                  <a:txBody>
                    <a:bodyPr/>
                    <a:lstStyle/>
                    <a:p>
                      <a:r>
                        <a:rPr lang="en-GB" dirty="0" smtClean="0"/>
                        <a:t>27 km</a:t>
                      </a:r>
                      <a:endParaRPr lang="en-GB" dirty="0"/>
                    </a:p>
                  </a:txBody>
                  <a:tcPr/>
                </a:tc>
                <a:tc>
                  <a:txBody>
                    <a:bodyPr/>
                    <a:lstStyle/>
                    <a:p>
                      <a:r>
                        <a:rPr lang="en-GB" dirty="0" smtClean="0"/>
                        <a:t>[/m length]</a:t>
                      </a:r>
                      <a:endParaRPr lang="en-GB" dirty="0"/>
                    </a:p>
                  </a:txBody>
                  <a:tcPr/>
                </a:tc>
              </a:tr>
              <a:tr h="387955">
                <a:tc>
                  <a:txBody>
                    <a:bodyPr/>
                    <a:lstStyle/>
                    <a:p>
                      <a:r>
                        <a:rPr lang="en-GB" dirty="0" smtClean="0"/>
                        <a:t>Effective longitudinal impedance</a:t>
                      </a:r>
                      <a:endParaRPr lang="en-GB" dirty="0"/>
                    </a:p>
                  </a:txBody>
                  <a:tcPr/>
                </a:tc>
                <a:tc>
                  <a:txBody>
                    <a:bodyPr/>
                    <a:lstStyle/>
                    <a:p>
                      <a:r>
                        <a:rPr lang="en-GB" dirty="0" smtClean="0"/>
                        <a:t>5 Ohm</a:t>
                      </a:r>
                      <a:endParaRPr lang="en-GB" dirty="0"/>
                    </a:p>
                  </a:txBody>
                  <a:tcPr/>
                </a:tc>
                <a:tc>
                  <a:txBody>
                    <a:bodyPr/>
                    <a:lstStyle/>
                    <a:p>
                      <a:r>
                        <a:rPr lang="en-GB" dirty="0" smtClean="0"/>
                        <a:t>0.9 Ohm</a:t>
                      </a:r>
                      <a:endParaRPr lang="en-GB" dirty="0"/>
                    </a:p>
                  </a:txBody>
                  <a:tcPr/>
                </a:tc>
                <a:tc>
                  <a:txBody>
                    <a:bodyPr/>
                    <a:lstStyle/>
                    <a:p>
                      <a:r>
                        <a:rPr lang="en-GB" b="1" dirty="0" smtClean="0">
                          <a:solidFill>
                            <a:srgbClr val="FF0000"/>
                          </a:solidFill>
                        </a:rPr>
                        <a:t>by a factor ~200</a:t>
                      </a:r>
                      <a:endParaRPr lang="en-GB" b="1" dirty="0">
                        <a:solidFill>
                          <a:srgbClr val="FF0000"/>
                        </a:solidFill>
                      </a:endParaRPr>
                    </a:p>
                  </a:txBody>
                  <a:tcPr/>
                </a:tc>
              </a:tr>
              <a:tr h="254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Effective transverse impedance</a:t>
                      </a:r>
                      <a:endParaRPr lang="en-GB" dirty="0"/>
                    </a:p>
                  </a:txBody>
                  <a:tcPr/>
                </a:tc>
                <a:tc>
                  <a:txBody>
                    <a:bodyPr/>
                    <a:lstStyle/>
                    <a:p>
                      <a:r>
                        <a:rPr lang="en-GB" dirty="0" smtClean="0"/>
                        <a:t>20 </a:t>
                      </a:r>
                      <a:r>
                        <a:rPr lang="en-GB" dirty="0" err="1" smtClean="0"/>
                        <a:t>MOhm</a:t>
                      </a:r>
                      <a:r>
                        <a:rPr lang="en-GB" dirty="0" smtClean="0"/>
                        <a:t>/m</a:t>
                      </a:r>
                      <a:endParaRPr lang="en-GB" dirty="0"/>
                    </a:p>
                  </a:txBody>
                  <a:tcPr/>
                </a:tc>
                <a:tc>
                  <a:txBody>
                    <a:bodyPr/>
                    <a:lstStyle/>
                    <a:p>
                      <a:r>
                        <a:rPr lang="en-GB" dirty="0" smtClean="0"/>
                        <a:t>2 to 4 </a:t>
                      </a:r>
                      <a:r>
                        <a:rPr lang="en-GB" dirty="0" err="1" smtClean="0"/>
                        <a:t>MOhm</a:t>
                      </a:r>
                      <a:r>
                        <a:rPr lang="en-GB" dirty="0" smtClean="0"/>
                        <a:t>/m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by a factor ~40</a:t>
                      </a:r>
                      <a:endParaRPr lang="en-GB" b="1" dirty="0">
                        <a:solidFill>
                          <a:srgbClr val="FF0000"/>
                        </a:solidFill>
                      </a:endParaRPr>
                    </a:p>
                  </a:txBody>
                  <a:tcPr/>
                </a:tc>
              </a:tr>
            </a:tbl>
          </a:graphicData>
        </a:graphic>
      </p:graphicFrame>
      <p:pic>
        <p:nvPicPr>
          <p:cNvPr id="7" name="Picture 2" descr="http://lhc-collimation-project.web.cern.ch/lhc-collimation-project/images/IMG_3385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759" y="1530531"/>
            <a:ext cx="1470566" cy="1102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376" y="2852936"/>
            <a:ext cx="153617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594558"/>
            <a:ext cx="1929825" cy="103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449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t>SPS crab cavity tests</a:t>
            </a:r>
          </a:p>
          <a:p>
            <a:pPr lvl="1"/>
            <a:r>
              <a:rPr lang="en-GB" dirty="0" smtClean="0"/>
              <a:t>Impedance of the new Y chamber</a:t>
            </a:r>
          </a:p>
          <a:p>
            <a:pPr lvl="1"/>
            <a:r>
              <a:rPr lang="en-GB" dirty="0" smtClean="0"/>
              <a:t>Impedance of the crab cavities </a:t>
            </a:r>
          </a:p>
          <a:p>
            <a:pPr lvl="1"/>
            <a:r>
              <a:rPr lang="en-GB" dirty="0" smtClean="0"/>
              <a:t>Power expected from resonant modes</a:t>
            </a:r>
            <a:br>
              <a:rPr lang="en-GB" dirty="0" smtClean="0"/>
            </a:br>
            <a:endParaRPr lang="en-GB" dirty="0" smtClean="0"/>
          </a:p>
          <a:p>
            <a:r>
              <a:rPr lang="en-GB" dirty="0" smtClean="0"/>
              <a:t>LHC operation</a:t>
            </a:r>
          </a:p>
          <a:p>
            <a:pPr lvl="1"/>
            <a:r>
              <a:rPr lang="en-GB" dirty="0"/>
              <a:t>L</a:t>
            </a:r>
            <a:r>
              <a:rPr lang="en-GB" dirty="0" smtClean="0"/>
              <a:t>ongitudinal stability limits</a:t>
            </a:r>
          </a:p>
          <a:p>
            <a:pPr lvl="1"/>
            <a:r>
              <a:rPr lang="en-GB" dirty="0" smtClean="0"/>
              <a:t>Contribution compared to the LHC model</a:t>
            </a:r>
          </a:p>
          <a:p>
            <a:pPr lvl="1"/>
            <a:r>
              <a:rPr lang="en-GB" dirty="0" smtClean="0"/>
              <a:t>Power expected from resonant modes </a:t>
            </a:r>
          </a:p>
          <a:p>
            <a:pPr marL="914400" lvl="2" indent="0">
              <a:buNone/>
            </a:pPr>
            <a:endParaRPr lang="en-GB" dirty="0" smtClean="0"/>
          </a:p>
          <a:p>
            <a:r>
              <a:rPr lang="en-GB" dirty="0" smtClean="0">
                <a:solidFill>
                  <a:srgbClr val="FF0000"/>
                </a:solidFill>
              </a:rPr>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40</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Summary</a:t>
            </a:r>
            <a:endParaRPr lang="en-GB" dirty="0"/>
          </a:p>
        </p:txBody>
      </p:sp>
      <p:sp>
        <p:nvSpPr>
          <p:cNvPr id="3" name="Content Placeholder 2"/>
          <p:cNvSpPr>
            <a:spLocks noGrp="1"/>
          </p:cNvSpPr>
          <p:nvPr>
            <p:ph idx="1"/>
          </p:nvPr>
        </p:nvSpPr>
        <p:spPr>
          <a:xfrm>
            <a:off x="467544" y="1279301"/>
            <a:ext cx="8229600" cy="4525963"/>
          </a:xfrm>
        </p:spPr>
        <p:txBody>
          <a:bodyPr>
            <a:normAutofit fontScale="70000" lnSpcReduction="20000"/>
          </a:bodyPr>
          <a:lstStyle/>
          <a:p>
            <a:r>
              <a:rPr lang="en-GB" sz="2400" dirty="0" smtClean="0"/>
              <a:t>It would be useful to </a:t>
            </a:r>
            <a:r>
              <a:rPr lang="en-GB" sz="2400" b="1" dirty="0" smtClean="0"/>
              <a:t>collect all updates on geometries </a:t>
            </a:r>
            <a:r>
              <a:rPr lang="en-GB" sz="2400" dirty="0" smtClean="0"/>
              <a:t>and resonant parameters of all crab cavities, which is not the case so far.</a:t>
            </a:r>
          </a:p>
          <a:p>
            <a:endParaRPr lang="en-GB" sz="2400" dirty="0" smtClean="0"/>
          </a:p>
          <a:p>
            <a:r>
              <a:rPr lang="en-GB" sz="2400" b="1" dirty="0" smtClean="0"/>
              <a:t>Impact of 2 crab cavities on SPS beam impedance seems limited.</a:t>
            </a:r>
          </a:p>
          <a:p>
            <a:endParaRPr lang="en-GB" sz="2400" dirty="0" smtClean="0"/>
          </a:p>
          <a:p>
            <a:r>
              <a:rPr lang="en-GB" sz="2400" b="1" dirty="0" smtClean="0"/>
              <a:t>Impact on LHC beam impedance is predicted to be significant </a:t>
            </a:r>
            <a:r>
              <a:rPr lang="en-GB" sz="2400" dirty="0" smtClean="0"/>
              <a:t>in both longitudinal and transverse planes (16 cavities + very large transverse beta functions), despite the large effort to minimize the impact by the design teams.</a:t>
            </a:r>
          </a:p>
          <a:p>
            <a:endParaRPr lang="en-GB" sz="2400" dirty="0" smtClean="0"/>
          </a:p>
          <a:p>
            <a:r>
              <a:rPr lang="en-GB" sz="2400" dirty="0" smtClean="0"/>
              <a:t>We have to admit that there are a lot of unknowns concerning what will limit us for HL-LHC, and setting impedance limits is therefore tricky. </a:t>
            </a:r>
          </a:p>
          <a:p>
            <a:endParaRPr lang="en-GB" sz="2400" dirty="0"/>
          </a:p>
          <a:p>
            <a:r>
              <a:rPr lang="en-GB" sz="2400" b="1" dirty="0" smtClean="0"/>
              <a:t>Current longitudinal limit for all new LHC hardware is set to 200 k</a:t>
            </a:r>
            <a:r>
              <a:rPr lang="el-GR" sz="2400" b="1" dirty="0" smtClean="0"/>
              <a:t>Ω</a:t>
            </a:r>
            <a:r>
              <a:rPr lang="en-GB" sz="2400" b="1" dirty="0" smtClean="0"/>
              <a:t> </a:t>
            </a:r>
            <a:r>
              <a:rPr lang="en-GB" sz="2400" dirty="0" smtClean="0"/>
              <a:t>(conservative for modes above 600 MHz). </a:t>
            </a:r>
            <a:r>
              <a:rPr lang="en-GB" sz="2400" b="1" dirty="0" smtClean="0"/>
              <a:t>Current transverse limit is set by checking the impact of the new hardware on beam dynamics.</a:t>
            </a:r>
          </a:p>
          <a:p>
            <a:endParaRPr lang="en-GB" sz="2400" dirty="0"/>
          </a:p>
          <a:p>
            <a:r>
              <a:rPr lang="en-GB" sz="2400" dirty="0" smtClean="0"/>
              <a:t>In all this talk (and in general for collective effects at CERN), we are working with the so-called </a:t>
            </a:r>
            <a:r>
              <a:rPr lang="en-GB" sz="2400" b="1" dirty="0" smtClean="0"/>
              <a:t>circuit convention </a:t>
            </a:r>
            <a:r>
              <a:rPr lang="en-GB" sz="2400" dirty="0" smtClean="0"/>
              <a:t>: </a:t>
            </a:r>
          </a:p>
          <a:p>
            <a:pPr marL="0" indent="0">
              <a:buNone/>
            </a:pPr>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41</a:t>
            </a:fld>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4355976" y="5590981"/>
                <a:ext cx="105375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𝑠</m:t>
                          </m:r>
                        </m:sub>
                      </m:sSub>
                      <m:r>
                        <a:rPr lang="en-US" i="1" smtClean="0">
                          <a:latin typeface="Cambria Math"/>
                        </a:rPr>
                        <m:t>=</m:t>
                      </m:r>
                      <m:f>
                        <m:fPr>
                          <m:ctrlPr>
                            <a:rPr lang="en-US" i="1" smtClean="0">
                              <a:latin typeface="Cambria Math"/>
                            </a:rPr>
                          </m:ctrlPr>
                        </m:fPr>
                        <m:num>
                          <m:sSup>
                            <m:sSupPr>
                              <m:ctrlPr>
                                <a:rPr lang="en-US" i="1">
                                  <a:latin typeface="Cambria Math"/>
                                </a:rPr>
                              </m:ctrlPr>
                            </m:sSupPr>
                            <m:e>
                              <m:r>
                                <a:rPr lang="en-US" i="1">
                                  <a:latin typeface="Cambria Math"/>
                                </a:rPr>
                                <m:t>𝑉</m:t>
                              </m:r>
                            </m:e>
                            <m:sup>
                              <m:r>
                                <a:rPr lang="en-US" i="1">
                                  <a:latin typeface="Cambria Math"/>
                                </a:rPr>
                                <m:t>2</m:t>
                              </m:r>
                            </m:sup>
                          </m:sSup>
                        </m:num>
                        <m:den>
                          <m:r>
                            <a:rPr lang="en-US" b="0" i="1" smtClean="0">
                              <a:latin typeface="Cambria Math"/>
                            </a:rPr>
                            <m:t>2</m:t>
                          </m:r>
                          <m:r>
                            <a:rPr lang="en-US" b="0" i="1" smtClean="0">
                              <a:latin typeface="Cambria Math"/>
                            </a:rPr>
                            <m:t>𝑃</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355976" y="5590981"/>
                <a:ext cx="1053750" cy="646331"/>
              </a:xfrm>
              <a:prstGeom prst="rect">
                <a:avLst/>
              </a:prstGeom>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49765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42</a:t>
            </a:fld>
            <a:endParaRPr lang="en-GB"/>
          </a:p>
        </p:txBody>
      </p:sp>
    </p:spTree>
    <p:extLst>
      <p:ext uri="{BB962C8B-B14F-4D97-AF65-F5344CB8AC3E}">
        <p14:creationId xmlns:p14="http://schemas.microsoft.com/office/powerpoint/2010/main" val="1709077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44538"/>
            <a:ext cx="671384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News since December</a:t>
            </a:r>
            <a:endParaRPr lang="en-GB" dirty="0"/>
          </a:p>
        </p:txBody>
      </p:sp>
      <p:sp>
        <p:nvSpPr>
          <p:cNvPr id="3" name="Content Placeholder 2"/>
          <p:cNvSpPr>
            <a:spLocks noGrp="1"/>
          </p:cNvSpPr>
          <p:nvPr>
            <p:ph idx="1"/>
          </p:nvPr>
        </p:nvSpPr>
        <p:spPr>
          <a:xfrm>
            <a:off x="457200" y="1351309"/>
            <a:ext cx="8229600" cy="4525963"/>
          </a:xfrm>
        </p:spPr>
        <p:txBody>
          <a:bodyPr>
            <a:normAutofit/>
          </a:bodyPr>
          <a:lstStyle/>
          <a:p>
            <a:r>
              <a:rPr lang="en-US" sz="1800" dirty="0" smtClean="0"/>
              <a:t>Table of HOMs provided for QWE (Silvia from BNL)</a:t>
            </a:r>
          </a:p>
          <a:p>
            <a:r>
              <a:rPr lang="en-US" sz="1800" dirty="0" smtClean="0"/>
              <a:t>Table of HOMs provided for </a:t>
            </a:r>
            <a:r>
              <a:rPr lang="en-GB" sz="1800" dirty="0" smtClean="0"/>
              <a:t>DQWCC (but main transverse deflecting mode missing)</a:t>
            </a:r>
          </a:p>
          <a:p>
            <a:r>
              <a:rPr lang="en-US" sz="1800" dirty="0" smtClean="0"/>
              <a:t>What about the third option?</a:t>
            </a:r>
            <a:endParaRPr lang="en-GB" sz="1800" dirty="0"/>
          </a:p>
        </p:txBody>
      </p:sp>
      <p:sp>
        <p:nvSpPr>
          <p:cNvPr id="4" name="Slide Number Placeholder 3"/>
          <p:cNvSpPr>
            <a:spLocks noGrp="1"/>
          </p:cNvSpPr>
          <p:nvPr>
            <p:ph type="sldNum" sz="quarter" idx="12"/>
          </p:nvPr>
        </p:nvSpPr>
        <p:spPr/>
        <p:txBody>
          <a:bodyPr/>
          <a:lstStyle/>
          <a:p>
            <a:fld id="{427FE45C-2A06-4CE4-A7AD-F8CB9F5FDFF1}" type="slidenum">
              <a:rPr lang="en-GB" smtClean="0"/>
              <a:t>43</a:t>
            </a:fld>
            <a:endParaRPr lang="en-GB"/>
          </a:p>
        </p:txBody>
      </p:sp>
      <p:sp>
        <p:nvSpPr>
          <p:cNvPr id="6" name="TextBox 5"/>
          <p:cNvSpPr txBox="1"/>
          <p:nvPr/>
        </p:nvSpPr>
        <p:spPr>
          <a:xfrm>
            <a:off x="251520" y="5949280"/>
            <a:ext cx="2809808" cy="738664"/>
          </a:xfrm>
          <a:prstGeom prst="rect">
            <a:avLst/>
          </a:prstGeom>
          <a:noFill/>
        </p:spPr>
        <p:txBody>
          <a:bodyPr wrap="none" rtlCol="0">
            <a:spAutoFit/>
          </a:bodyPr>
          <a:lstStyle/>
          <a:p>
            <a:r>
              <a:rPr lang="en-US" sz="1400" dirty="0" smtClean="0"/>
              <a:t>QWE cavity</a:t>
            </a:r>
          </a:p>
          <a:p>
            <a:endParaRPr lang="en-US" sz="1400" dirty="0"/>
          </a:p>
          <a:p>
            <a:r>
              <a:rPr lang="en-US" sz="1400" dirty="0" smtClean="0"/>
              <a:t>Still some questions to be answered</a:t>
            </a:r>
            <a:endParaRPr lang="en-GB" sz="1400" dirty="0"/>
          </a:p>
        </p:txBody>
      </p:sp>
    </p:spTree>
    <p:extLst>
      <p:ext uri="{BB962C8B-B14F-4D97-AF65-F5344CB8AC3E}">
        <p14:creationId xmlns:p14="http://schemas.microsoft.com/office/powerpoint/2010/main" val="3884452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Shunt impedances: QWE vs RF dipole</a:t>
            </a:r>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44</a:t>
            </a:fld>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984" y="2780928"/>
            <a:ext cx="3811016" cy="305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920"/>
            <a:ext cx="5079399" cy="31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5949280"/>
            <a:ext cx="8627746" cy="584775"/>
          </a:xfrm>
          <a:prstGeom prst="rect">
            <a:avLst/>
          </a:prstGeom>
          <a:solidFill>
            <a:schemeClr val="bg1"/>
          </a:solidFill>
        </p:spPr>
        <p:txBody>
          <a:bodyPr wrap="none" rtlCol="0">
            <a:spAutoFit/>
          </a:bodyPr>
          <a:lstStyle/>
          <a:p>
            <a:r>
              <a:rPr lang="en-US" sz="1600" dirty="0" smtClean="0">
                <a:sym typeface="Wingdings" panose="05000000000000000000" pitchFamily="2" charset="2"/>
              </a:rPr>
              <a:t> Longitudinal modes all below 100 </a:t>
            </a:r>
            <a:r>
              <a:rPr lang="en-US" sz="1600" dirty="0" err="1" smtClean="0">
                <a:sym typeface="Wingdings" panose="05000000000000000000" pitchFamily="2" charset="2"/>
              </a:rPr>
              <a:t>kOhm</a:t>
            </a:r>
            <a:endParaRPr lang="en-US" sz="1600" dirty="0" smtClean="0">
              <a:sym typeface="Wingdings" panose="05000000000000000000" pitchFamily="2" charset="2"/>
            </a:endParaRPr>
          </a:p>
          <a:p>
            <a:r>
              <a:rPr lang="en-US" sz="1600" dirty="0" smtClean="0">
                <a:sym typeface="Wingdings" panose="05000000000000000000" pitchFamily="2" charset="2"/>
              </a:rPr>
              <a:t> </a:t>
            </a:r>
            <a:r>
              <a:rPr lang="en-US" sz="1600" dirty="0" smtClean="0"/>
              <a:t>Some transverse modes of the order of 10 </a:t>
            </a:r>
            <a:r>
              <a:rPr lang="en-US" sz="1600" dirty="0" err="1" smtClean="0"/>
              <a:t>MOHm</a:t>
            </a:r>
            <a:r>
              <a:rPr lang="en-US" sz="1600" dirty="0" smtClean="0"/>
              <a:t>/m (per cavity), impact to be checked by DELPHI </a:t>
            </a:r>
            <a:endParaRPr lang="en-GB" sz="1600" dirty="0"/>
          </a:p>
        </p:txBody>
      </p:sp>
    </p:spTree>
    <p:extLst>
      <p:ext uri="{BB962C8B-B14F-4D97-AF65-F5344CB8AC3E}">
        <p14:creationId xmlns:p14="http://schemas.microsoft.com/office/powerpoint/2010/main" val="3682614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Low frequency </a:t>
            </a:r>
            <a:r>
              <a:rPr lang="en-US" sz="2800" dirty="0" smtClean="0"/>
              <a:t>transverse impedance </a:t>
            </a:r>
            <a:r>
              <a:rPr lang="en-US" sz="2800" dirty="0"/>
              <a:t>of crab cavities </a:t>
            </a:r>
            <a:r>
              <a:rPr lang="en-US" sz="2800" dirty="0" smtClean="0"/>
              <a:t/>
            </a:r>
            <a:br>
              <a:rPr lang="en-US" sz="2800" dirty="0" smtClean="0"/>
            </a:br>
            <a:r>
              <a:rPr lang="en-US" sz="2800" dirty="0" smtClean="0"/>
              <a:t>(16 </a:t>
            </a:r>
            <a:r>
              <a:rPr lang="en-US" sz="2800" dirty="0"/>
              <a:t>per beam</a:t>
            </a:r>
            <a:r>
              <a:rPr lang="en-US" sz="2800" dirty="0" smtClean="0"/>
              <a:t>)</a:t>
            </a:r>
            <a:endParaRPr lang="en-GB" sz="2800" dirty="0"/>
          </a:p>
        </p:txBody>
      </p:sp>
      <p:pic>
        <p:nvPicPr>
          <p:cNvPr id="9220"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3812" t="16489" b="49324"/>
          <a:stretch/>
        </p:blipFill>
        <p:spPr bwMode="auto">
          <a:xfrm>
            <a:off x="1675634" y="1266824"/>
            <a:ext cx="7248552" cy="215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073484449"/>
              </p:ext>
            </p:extLst>
          </p:nvPr>
        </p:nvGraphicFramePr>
        <p:xfrm>
          <a:off x="161925" y="3525439"/>
          <a:ext cx="8982075" cy="2181225"/>
        </p:xfrm>
        <a:graphic>
          <a:graphicData uri="http://schemas.openxmlformats.org/drawingml/2006/table">
            <a:tbl>
              <a:tblPr>
                <a:tableStyleId>{3C2FFA5D-87B4-456A-9821-1D502468CF0F}</a:tableStyleId>
              </a:tblPr>
              <a:tblGrid>
                <a:gridCol w="1069826"/>
                <a:gridCol w="978049"/>
                <a:gridCol w="1162050"/>
                <a:gridCol w="2055428"/>
                <a:gridCol w="1701866"/>
                <a:gridCol w="2014856"/>
              </a:tblGrid>
              <a:tr h="637342">
                <a:tc>
                  <a:txBody>
                    <a:bodyPr/>
                    <a:lstStyle/>
                    <a:p>
                      <a:pPr algn="l" fontAlgn="b"/>
                      <a:r>
                        <a:rPr lang="en-GB" sz="1800" b="0" i="0" u="none" strike="noStrike" dirty="0">
                          <a:solidFill>
                            <a:srgbClr val="000000"/>
                          </a:solidFill>
                          <a:effectLst/>
                          <a:latin typeface="Arial"/>
                        </a:rPr>
                        <a:t> </a:t>
                      </a: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err="1" smtClean="0">
                          <a:solidFill>
                            <a:srgbClr val="000000"/>
                          </a:solidFill>
                          <a:effectLst/>
                          <a:latin typeface="Calibri"/>
                        </a:rPr>
                        <a:t>Zx</a:t>
                      </a:r>
                      <a:r>
                        <a:rPr lang="en-GB" sz="2000" b="0" i="0" u="none" strike="noStrike" dirty="0" smtClean="0">
                          <a:solidFill>
                            <a:srgbClr val="000000"/>
                          </a:solidFill>
                          <a:effectLst/>
                          <a:latin typeface="Calibri"/>
                        </a:rPr>
                        <a:t> </a:t>
                      </a:r>
                    </a:p>
                    <a:p>
                      <a:pPr algn="l" rtl="0" fontAlgn="b"/>
                      <a:r>
                        <a:rPr lang="en-GB" sz="2000" b="0" i="0" u="none" strike="noStrike" dirty="0" smtClean="0">
                          <a:solidFill>
                            <a:srgbClr val="000000"/>
                          </a:solidFill>
                          <a:effectLst/>
                          <a:latin typeface="Calibri"/>
                        </a:rPr>
                        <a:t>in </a:t>
                      </a:r>
                      <a:r>
                        <a:rPr lang="el-GR" sz="2000" b="0" i="0" u="none" strike="noStrike" dirty="0" smtClean="0">
                          <a:solidFill>
                            <a:srgbClr val="000000"/>
                          </a:solidFill>
                          <a:effectLst/>
                          <a:latin typeface="Calibri"/>
                        </a:rPr>
                        <a:t>Ω</a:t>
                      </a:r>
                      <a:endParaRPr lang="en-US" sz="2000" b="0" i="0" u="none" strike="noStrike" dirty="0" smtClean="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mn-lt"/>
                        </a:rPr>
                        <a:t/>
                      </a:r>
                      <a:br>
                        <a:rPr lang="en-GB" sz="2000" b="0" i="0" u="none" strike="noStrike" dirty="0" smtClean="0">
                          <a:solidFill>
                            <a:srgbClr val="000000"/>
                          </a:solidFill>
                          <a:effectLst/>
                          <a:latin typeface="+mn-lt"/>
                        </a:rPr>
                      </a:br>
                      <a:r>
                        <a:rPr lang="en-GB" sz="2000" b="0" i="0" u="none" strike="noStrike" dirty="0" err="1" smtClean="0">
                          <a:solidFill>
                            <a:srgbClr val="000000"/>
                          </a:solidFill>
                          <a:effectLst/>
                          <a:latin typeface="+mn-lt"/>
                        </a:rPr>
                        <a:t>Zy</a:t>
                      </a:r>
                      <a:r>
                        <a:rPr lang="en-GB" sz="2000" b="0" i="0" u="none" strike="noStrike" dirty="0" smtClean="0">
                          <a:solidFill>
                            <a:srgbClr val="000000"/>
                          </a:solidFill>
                          <a:effectLst/>
                          <a:latin typeface="+mn-lt"/>
                        </a:rPr>
                        <a:t/>
                      </a:r>
                      <a:br>
                        <a:rPr lang="en-GB" sz="2000" b="0" i="0" u="none" strike="noStrike" dirty="0" smtClean="0">
                          <a:solidFill>
                            <a:srgbClr val="000000"/>
                          </a:solidFill>
                          <a:effectLst/>
                          <a:latin typeface="+mn-lt"/>
                        </a:rPr>
                      </a:br>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endParaRPr lang="en-US" sz="2000" b="0" i="0" u="none" strike="noStrike" dirty="0" smtClean="0">
                        <a:solidFill>
                          <a:srgbClr val="000000"/>
                        </a:solidFill>
                        <a:effectLst/>
                        <a:latin typeface="+mn-lt"/>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smtClean="0">
                          <a:solidFill>
                            <a:srgbClr val="000000"/>
                          </a:solidFill>
                          <a:effectLst/>
                          <a:latin typeface="Calibri"/>
                        </a:rPr>
                        <a:t>&lt;Z&gt;= (</a:t>
                      </a:r>
                      <a:r>
                        <a:rPr lang="en-GB" sz="2000" b="0" i="0" u="none" strike="noStrike" dirty="0" err="1">
                          <a:solidFill>
                            <a:srgbClr val="000000"/>
                          </a:solidFill>
                          <a:effectLst/>
                          <a:latin typeface="Calibri"/>
                        </a:rPr>
                        <a:t>Zx+Zy</a:t>
                      </a:r>
                      <a:r>
                        <a:rPr lang="en-GB" sz="2000" b="0" i="0" u="none" strike="noStrike" dirty="0">
                          <a:solidFill>
                            <a:srgbClr val="000000"/>
                          </a:solidFill>
                          <a:effectLst/>
                          <a:latin typeface="Calibri"/>
                        </a:rPr>
                        <a:t>)/(</a:t>
                      </a:r>
                      <a:r>
                        <a:rPr lang="en-GB" sz="2000" b="0" i="0" u="none" strike="noStrike" dirty="0" smtClean="0">
                          <a:solidFill>
                            <a:srgbClr val="000000"/>
                          </a:solidFill>
                          <a:effectLst/>
                          <a:latin typeface="Calibri"/>
                        </a:rPr>
                        <a:t>2*d)</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err="1" smtClean="0">
                          <a:solidFill>
                            <a:srgbClr val="000000"/>
                          </a:solidFill>
                          <a:effectLst/>
                          <a:latin typeface="Calibri"/>
                        </a:rPr>
                        <a:t>Zeff</a:t>
                      </a:r>
                      <a:r>
                        <a:rPr lang="en-GB" sz="2000" b="0" i="0" u="none" strike="noStrike" dirty="0" smtClean="0">
                          <a:solidFill>
                            <a:srgbClr val="000000"/>
                          </a:solidFill>
                          <a:effectLst/>
                          <a:latin typeface="Calibri"/>
                        </a:rPr>
                        <a:t>=&lt;Z&gt;*</a:t>
                      </a:r>
                      <a:r>
                        <a:rPr lang="el-GR" sz="2000" b="0" i="0" u="none" strike="noStrike" dirty="0" smtClean="0">
                          <a:solidFill>
                            <a:srgbClr val="000000"/>
                          </a:solidFill>
                          <a:effectLst/>
                          <a:latin typeface="Calibri"/>
                        </a:rPr>
                        <a:t>β</a:t>
                      </a:r>
                      <a:r>
                        <a:rPr lang="en-GB" sz="2000" b="0" i="0" u="none" strike="noStrike" dirty="0" smtClean="0">
                          <a:solidFill>
                            <a:srgbClr val="000000"/>
                          </a:solidFill>
                          <a:effectLst/>
                          <a:latin typeface="Calibri"/>
                        </a:rPr>
                        <a:t>/&lt;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&gt; </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mn-lt"/>
                        </a:rPr>
                        <a:t>16 cavity </a:t>
                      </a:r>
                      <a:br>
                        <a:rPr lang="en-GB" sz="2000" b="0" i="0" u="none" strike="noStrike" dirty="0" smtClean="0">
                          <a:solidFill>
                            <a:srgbClr val="000000"/>
                          </a:solidFill>
                          <a:effectLst/>
                          <a:latin typeface="+mn-lt"/>
                        </a:rPr>
                      </a:br>
                      <a:r>
                        <a:rPr lang="en-GB" sz="2000" b="0" i="0" u="none" strike="noStrike" dirty="0" err="1" smtClean="0">
                          <a:solidFill>
                            <a:srgbClr val="000000"/>
                          </a:solidFill>
                          <a:effectLst/>
                          <a:latin typeface="+mn-lt"/>
                        </a:rPr>
                        <a:t>Zeff</a:t>
                      </a:r>
                      <a:r>
                        <a:rPr lang="en-GB" sz="2000" b="0" i="0" u="none" strike="noStrike" dirty="0" smtClean="0">
                          <a:solidFill>
                            <a:srgbClr val="000000"/>
                          </a:solidFill>
                          <a:effectLst/>
                          <a:latin typeface="+mn-lt"/>
                        </a:rPr>
                        <a:t>=&lt;Z&gt;*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/&lt;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&gt;</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mn-lt"/>
                      </a:endParaRPr>
                    </a:p>
                  </a:txBody>
                  <a:tcPr marL="9525" marR="9525" marT="9525" marB="0" anchor="b"/>
                </a:tc>
              </a:tr>
              <a:tr h="284355">
                <a:tc>
                  <a:txBody>
                    <a:bodyPr/>
                    <a:lstStyle/>
                    <a:p>
                      <a:pPr algn="ctr" rtl="0" fontAlgn="b"/>
                      <a:r>
                        <a:rPr lang="en-GB" sz="2000" b="0" i="0" u="none" strike="noStrike" dirty="0">
                          <a:solidFill>
                            <a:srgbClr val="000000"/>
                          </a:solidFill>
                          <a:effectLst/>
                          <a:latin typeface="Calibri"/>
                        </a:rPr>
                        <a:t>LHCRF</a:t>
                      </a:r>
                    </a:p>
                  </a:txBody>
                  <a:tcPr marL="9525" marR="9525" marT="9525" marB="0" anchor="b"/>
                </a:tc>
                <a:tc>
                  <a:txBody>
                    <a:bodyPr/>
                    <a:lstStyle/>
                    <a:p>
                      <a:pPr algn="ctr" rtl="0" fontAlgn="b"/>
                      <a:r>
                        <a:rPr lang="en-GB" sz="2000" b="0" i="0" u="none" strike="noStrike" dirty="0" smtClean="0">
                          <a:solidFill>
                            <a:srgbClr val="000000"/>
                          </a:solidFill>
                          <a:effectLst/>
                          <a:latin typeface="Calibri"/>
                        </a:rPr>
                        <a:t>6 </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a:solidFill>
                            <a:srgbClr val="000000"/>
                          </a:solidFill>
                          <a:effectLst/>
                          <a:latin typeface="Calibri"/>
                        </a:rPr>
                        <a:t>2</a:t>
                      </a:r>
                    </a:p>
                  </a:txBody>
                  <a:tcPr marL="9525" marR="9525" marT="9525" marB="0" anchor="b"/>
                </a:tc>
                <a:tc>
                  <a:txBody>
                    <a:bodyPr/>
                    <a:lstStyle/>
                    <a:p>
                      <a:pPr algn="ctr" rtl="0" fontAlgn="b"/>
                      <a:r>
                        <a:rPr lang="en-GB" sz="2000" b="0" i="0" u="none" strike="noStrike" dirty="0" smtClean="0">
                          <a:solidFill>
                            <a:srgbClr val="000000"/>
                          </a:solidFill>
                          <a:effectLst/>
                          <a:latin typeface="Calibri"/>
                        </a:rPr>
                        <a:t>800</a:t>
                      </a:r>
                      <a:r>
                        <a:rPr lang="en-GB" sz="2000" b="0" i="0" u="none" strike="noStrike" baseline="0" dirty="0" smtClean="0">
                          <a:solidFill>
                            <a:srgbClr val="000000"/>
                          </a:solidFill>
                          <a:effectLst/>
                          <a:latin typeface="Calibri"/>
                        </a:rPr>
                        <a:t> </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800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6.4E+03</a:t>
                      </a:r>
                      <a:r>
                        <a:rPr lang="en-GB" sz="2000" b="0" i="0" u="none" strike="noStrike" dirty="0">
                          <a:solidFill>
                            <a:srgbClr val="000000"/>
                          </a:solidFill>
                          <a:effectLst/>
                          <a:latin typeface="Calibri"/>
                        </a:rPr>
                        <a:t> </a:t>
                      </a:r>
                      <a:r>
                        <a:rPr lang="en-GB" sz="2000" b="0" i="0" u="none" strike="noStrike" dirty="0" smtClean="0">
                          <a:solidFill>
                            <a:srgbClr val="000000"/>
                          </a:solidFill>
                          <a:effectLst/>
                          <a:latin typeface="Calibri"/>
                        </a:rPr>
                        <a:t>(8 </a:t>
                      </a:r>
                      <a:r>
                        <a:rPr lang="en-GB" sz="2000" b="0" i="0" u="none" strike="noStrike" dirty="0" err="1" smtClean="0">
                          <a:solidFill>
                            <a:srgbClr val="000000"/>
                          </a:solidFill>
                          <a:effectLst/>
                          <a:latin typeface="Calibri"/>
                        </a:rPr>
                        <a:t>cav</a:t>
                      </a:r>
                      <a:r>
                        <a:rPr lang="en-GB" sz="2000" b="0" i="0" u="none" strike="noStrike" dirty="0" smtClean="0">
                          <a:solidFill>
                            <a:srgbClr val="000000"/>
                          </a:solidFill>
                          <a:effectLst/>
                          <a:latin typeface="Calibri"/>
                        </a:rPr>
                        <a:t>)</a:t>
                      </a:r>
                      <a:endParaRPr lang="en-GB" sz="2000" b="0" i="0" u="none" strike="noStrike" dirty="0">
                        <a:solidFill>
                          <a:srgbClr val="00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BNL</a:t>
                      </a:r>
                    </a:p>
                  </a:txBody>
                  <a:tcPr marL="9525" marR="9525" marT="9525" marB="0" anchor="b"/>
                </a:tc>
                <a:tc>
                  <a:txBody>
                    <a:bodyPr/>
                    <a:lstStyle/>
                    <a:p>
                      <a:pPr algn="ctr" rtl="0" fontAlgn="b"/>
                      <a:r>
                        <a:rPr lang="en-GB" sz="2000" b="0" i="0" u="none" strike="noStrike" dirty="0">
                          <a:solidFill>
                            <a:srgbClr val="000000"/>
                          </a:solidFill>
                          <a:effectLst/>
                          <a:latin typeface="Calibri"/>
                        </a:rPr>
                        <a:t>18</a:t>
                      </a:r>
                    </a:p>
                  </a:txBody>
                  <a:tcPr marL="9525" marR="9525" marT="9525" marB="0" anchor="b"/>
                </a:tc>
                <a:tc>
                  <a:txBody>
                    <a:bodyPr/>
                    <a:lstStyle/>
                    <a:p>
                      <a:pPr algn="ctr" rtl="0" fontAlgn="b"/>
                      <a:r>
                        <a:rPr lang="en-GB" sz="2000" b="0" i="0" u="none" strike="noStrike" dirty="0">
                          <a:solidFill>
                            <a:srgbClr val="000000"/>
                          </a:solidFill>
                          <a:effectLst/>
                          <a:latin typeface="Calibri"/>
                        </a:rPr>
                        <a:t>10</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2800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93E03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1.5E+06</a:t>
                      </a:r>
                      <a:endParaRPr lang="en-GB" sz="2000" b="0" i="0" u="none" strike="noStrike" dirty="0">
                        <a:solidFill>
                          <a:srgbClr val="FF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ODU</a:t>
                      </a:r>
                    </a:p>
                  </a:txBody>
                  <a:tcPr marL="9525" marR="9525" marT="9525" marB="0" anchor="b"/>
                </a:tc>
                <a:tc>
                  <a:txBody>
                    <a:bodyPr/>
                    <a:lstStyle/>
                    <a:p>
                      <a:pPr algn="ctr" rtl="0" fontAlgn="b"/>
                      <a:r>
                        <a:rPr lang="en-GB" sz="2000" b="0" i="0" u="none" strike="noStrike">
                          <a:solidFill>
                            <a:srgbClr val="000000"/>
                          </a:solidFill>
                          <a:effectLst/>
                          <a:latin typeface="Calibri"/>
                        </a:rPr>
                        <a:t>10</a:t>
                      </a:r>
                    </a:p>
                  </a:txBody>
                  <a:tcPr marL="9525" marR="9525" marT="9525" marB="0" anchor="b"/>
                </a:tc>
                <a:tc>
                  <a:txBody>
                    <a:bodyPr/>
                    <a:lstStyle/>
                    <a:p>
                      <a:pPr algn="ctr" rtl="0" fontAlgn="b"/>
                      <a:r>
                        <a:rPr lang="en-GB" sz="2000" b="0" i="0" u="none" strike="noStrike" dirty="0">
                          <a:solidFill>
                            <a:srgbClr val="000000"/>
                          </a:solidFill>
                          <a:effectLst/>
                          <a:latin typeface="Calibri"/>
                        </a:rPr>
                        <a:t>19</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2900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mn-lt"/>
                        </a:rPr>
                        <a:t>97E03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1.6E+06</a:t>
                      </a:r>
                      <a:endParaRPr lang="en-GB" sz="2000" b="0" i="0" u="none" strike="noStrike" dirty="0">
                        <a:solidFill>
                          <a:srgbClr val="FF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UK</a:t>
                      </a:r>
                    </a:p>
                  </a:txBody>
                  <a:tcPr marL="9525" marR="9525" marT="9525" marB="0" anchor="b"/>
                </a:tc>
                <a:tc>
                  <a:txBody>
                    <a:bodyPr/>
                    <a:lstStyle/>
                    <a:p>
                      <a:pPr algn="ctr" rtl="0" fontAlgn="b"/>
                      <a:r>
                        <a:rPr lang="en-GB" sz="2000" b="0" i="0" u="none" strike="noStrike">
                          <a:solidFill>
                            <a:srgbClr val="000000"/>
                          </a:solidFill>
                          <a:effectLst/>
                          <a:latin typeface="Calibri"/>
                        </a:rPr>
                        <a:t>25</a:t>
                      </a:r>
                    </a:p>
                  </a:txBody>
                  <a:tcPr marL="9525" marR="9525" marT="9525" marB="0" anchor="b"/>
                </a:tc>
                <a:tc>
                  <a:txBody>
                    <a:bodyPr/>
                    <a:lstStyle/>
                    <a:p>
                      <a:pPr algn="ctr" rtl="0" fontAlgn="b"/>
                      <a:r>
                        <a:rPr lang="en-GB" sz="2000" b="0" i="0" u="none" strike="noStrike">
                          <a:solidFill>
                            <a:srgbClr val="000000"/>
                          </a:solidFill>
                          <a:effectLst/>
                          <a:latin typeface="Calibri"/>
                        </a:rPr>
                        <a:t>4</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2900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mn-lt"/>
                        </a:rPr>
                        <a:t>97E03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1.6E+06</a:t>
                      </a:r>
                      <a:endParaRPr lang="en-GB" sz="2000" b="0" i="0" u="none" strike="noStrike" dirty="0">
                        <a:solidFill>
                          <a:srgbClr val="FF0000"/>
                        </a:solidFill>
                        <a:effectLst/>
                        <a:latin typeface="Calibri"/>
                      </a:endParaRPr>
                    </a:p>
                  </a:txBody>
                  <a:tcPr marL="9525" marR="9525" marT="9525" marB="0" anchor="b"/>
                </a:tc>
              </a:tr>
            </a:tbl>
          </a:graphicData>
        </a:graphic>
      </p:graphicFrame>
      <p:sp>
        <p:nvSpPr>
          <p:cNvPr id="3" name="TextBox 2"/>
          <p:cNvSpPr txBox="1"/>
          <p:nvPr/>
        </p:nvSpPr>
        <p:spPr>
          <a:xfrm>
            <a:off x="992777" y="5747656"/>
            <a:ext cx="7951920" cy="923330"/>
          </a:xfrm>
          <a:prstGeom prst="rect">
            <a:avLst/>
          </a:prstGeom>
          <a:solidFill>
            <a:schemeClr val="bg1"/>
          </a:solidFill>
        </p:spPr>
        <p:txBody>
          <a:bodyPr wrap="none" rtlCol="0">
            <a:spAutoFit/>
          </a:bodyPr>
          <a:lstStyle/>
          <a:p>
            <a:r>
              <a:rPr lang="en-US" dirty="0" smtClean="0"/>
              <a:t>In collisions, </a:t>
            </a:r>
            <a:r>
              <a:rPr lang="el-GR" dirty="0"/>
              <a:t>β </a:t>
            </a:r>
            <a:r>
              <a:rPr lang="en-US" dirty="0" smtClean="0"/>
              <a:t>=4km and &lt;</a:t>
            </a:r>
            <a:r>
              <a:rPr lang="el-GR" dirty="0" smtClean="0"/>
              <a:t>β</a:t>
            </a:r>
            <a:r>
              <a:rPr lang="en-US" dirty="0" smtClean="0"/>
              <a:t>&gt; =120 m is the average beta at the collimators, main </a:t>
            </a:r>
            <a:br>
              <a:rPr lang="en-US" dirty="0" smtClean="0"/>
            </a:br>
            <a:r>
              <a:rPr lang="en-US" dirty="0" smtClean="0"/>
              <a:t>impedance source which is not changing with the new optics.</a:t>
            </a:r>
          </a:p>
          <a:p>
            <a:r>
              <a:rPr lang="en-US" b="1" dirty="0" smtClean="0">
                <a:solidFill>
                  <a:srgbClr val="FF0000"/>
                </a:solidFill>
              </a:rPr>
              <a:t>At injection, 16 cavities represent 2.5% of the full LHC impedance, in collisions </a:t>
            </a:r>
            <a:r>
              <a:rPr lang="en-US" b="1" dirty="0">
                <a:solidFill>
                  <a:srgbClr val="FF0000"/>
                </a:solidFill>
              </a:rPr>
              <a:t>6</a:t>
            </a:r>
            <a:r>
              <a:rPr lang="en-US" b="1" dirty="0" smtClean="0">
                <a:solidFill>
                  <a:srgbClr val="FF0000"/>
                </a:solidFill>
              </a:rPr>
              <a:t>%</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427FE45C-2A06-4CE4-A7AD-F8CB9F5FDFF1}" type="slidenum">
              <a:rPr lang="en-GB" smtClean="0"/>
              <a:t>45</a:t>
            </a:fld>
            <a:endParaRPr lang="en-GB" dirty="0"/>
          </a:p>
        </p:txBody>
      </p:sp>
    </p:spTree>
    <p:extLst>
      <p:ext uri="{BB962C8B-B14F-4D97-AF65-F5344CB8AC3E}">
        <p14:creationId xmlns:p14="http://schemas.microsoft.com/office/powerpoint/2010/main" val="3035746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Impedance model (from Nicolas)</a:t>
            </a:r>
            <a:endParaRPr lang="en-GB" dirty="0"/>
          </a:p>
        </p:txBody>
      </p:sp>
      <p:sp>
        <p:nvSpPr>
          <p:cNvPr id="3" name="Content Placeholder 2"/>
          <p:cNvSpPr>
            <a:spLocks noGrp="1"/>
          </p:cNvSpPr>
          <p:nvPr>
            <p:ph idx="1"/>
          </p:nvPr>
        </p:nvSpPr>
        <p:spPr/>
        <p:txBody>
          <a:bodyPr>
            <a:normAutofit/>
          </a:bodyPr>
          <a:lstStyle/>
          <a:p>
            <a:r>
              <a:rPr lang="en-US" sz="2800" dirty="0" smtClean="0"/>
              <a:t>Added the QWE transverse modes (no additional broadband contribution added)</a:t>
            </a:r>
          </a:p>
          <a:p>
            <a:r>
              <a:rPr lang="en-US" sz="2800" dirty="0" smtClean="0"/>
              <a:t>Crosschecks ongoing to confirm that we can use the transverse R/Qs directly.</a:t>
            </a:r>
          </a:p>
          <a:p>
            <a:pPr marL="0" indent="0">
              <a:buNone/>
            </a:pPr>
            <a:r>
              <a:rPr lang="en-US" sz="2800" dirty="0"/>
              <a:t>	</a:t>
            </a:r>
            <a:r>
              <a:rPr lang="en-US" sz="2800" dirty="0" smtClean="0">
                <a:sym typeface="Wingdings" panose="05000000000000000000" pitchFamily="2" charset="2"/>
              </a:rPr>
              <a:t> issue of the</a:t>
            </a:r>
            <a:endParaRPr lang="en-US" sz="2800" dirty="0" smtClean="0"/>
          </a:p>
          <a:p>
            <a:endParaRPr lang="en-GB" sz="2800" dirty="0"/>
          </a:p>
        </p:txBody>
      </p:sp>
      <p:sp>
        <p:nvSpPr>
          <p:cNvPr id="4" name="Slide Number Placeholder 3"/>
          <p:cNvSpPr>
            <a:spLocks noGrp="1"/>
          </p:cNvSpPr>
          <p:nvPr>
            <p:ph type="sldNum" sz="quarter" idx="12"/>
          </p:nvPr>
        </p:nvSpPr>
        <p:spPr/>
        <p:txBody>
          <a:bodyPr/>
          <a:lstStyle/>
          <a:p>
            <a:fld id="{427FE45C-2A06-4CE4-A7AD-F8CB9F5FDFF1}" type="slidenum">
              <a:rPr lang="en-GB" smtClean="0"/>
              <a:t>46</a:t>
            </a:fld>
            <a:endParaRPr lang="en-GB"/>
          </a:p>
        </p:txBody>
      </p:sp>
    </p:spTree>
    <p:extLst>
      <p:ext uri="{BB962C8B-B14F-4D97-AF65-F5344CB8AC3E}">
        <p14:creationId xmlns:p14="http://schemas.microsoft.com/office/powerpoint/2010/main" val="2705758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Comparison between list of modes and </a:t>
            </a:r>
            <a:r>
              <a:rPr lang="en-US" sz="2800" dirty="0" err="1" smtClean="0"/>
              <a:t>wakefield</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47</a:t>
            </a:fld>
            <a:endParaRPr lang="en-GB"/>
          </a:p>
        </p:txBody>
      </p:sp>
      <p:pic>
        <p:nvPicPr>
          <p:cNvPr id="5122" name="Picture 2" descr="E:\Benoit\System2\Benoit\2014\EM simulations\crab cavity\crabsH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825" y="1052736"/>
            <a:ext cx="6593892" cy="493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84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Comparison between </a:t>
            </a:r>
            <a:r>
              <a:rPr lang="en-US" sz="2800" dirty="0" err="1" smtClean="0"/>
              <a:t>eigenmode</a:t>
            </a:r>
            <a:r>
              <a:rPr lang="en-US" sz="2800" dirty="0" smtClean="0"/>
              <a:t> and </a:t>
            </a:r>
            <a:r>
              <a:rPr lang="en-US" sz="2800" dirty="0" err="1" smtClean="0"/>
              <a:t>wakefields</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48</a:t>
            </a:fld>
            <a:endParaRPr lang="en-GB"/>
          </a:p>
        </p:txBody>
      </p:sp>
      <p:pic>
        <p:nvPicPr>
          <p:cNvPr id="6146" name="Picture 2" descr="E:\Benoit\System2\Benoit\2014\EM simulations\crab cavity\QWEllip2Sym_FPC_wake2013EMmoremodes2\Result\EigenmodeWakef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3825"/>
            <a:ext cx="7056784" cy="528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16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US" sz="2800" dirty="0"/>
              <a:t>Comparison between </a:t>
            </a:r>
            <a:r>
              <a:rPr lang="en-US" sz="2800" dirty="0" err="1" smtClean="0"/>
              <a:t>Eigenmode</a:t>
            </a:r>
            <a:r>
              <a:rPr lang="en-US" sz="2800" dirty="0" smtClean="0"/>
              <a:t> </a:t>
            </a:r>
            <a:r>
              <a:rPr lang="en-US" sz="2800" dirty="0"/>
              <a:t>and </a:t>
            </a:r>
            <a:r>
              <a:rPr lang="en-US" sz="2800" dirty="0" err="1" smtClean="0"/>
              <a:t>Wakefields</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49</a:t>
            </a:fld>
            <a:endParaRPr lang="en-GB"/>
          </a:p>
        </p:txBody>
      </p:sp>
      <p:pic>
        <p:nvPicPr>
          <p:cNvPr id="7171" name="Picture 3" descr="E:\Benoit\System2\Benoit\2014\EM simulations\crab cavity\QWEllip2Sym_FPC_wake2013EMmoremodes2\Result\EigenmodeWakefieldZ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326683" cy="4736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1971" y="6237312"/>
            <a:ext cx="5948360" cy="523220"/>
          </a:xfrm>
          <a:prstGeom prst="rect">
            <a:avLst/>
          </a:prstGeom>
          <a:noFill/>
        </p:spPr>
        <p:txBody>
          <a:bodyPr wrap="none" rtlCol="0">
            <a:spAutoFit/>
          </a:bodyPr>
          <a:lstStyle/>
          <a:p>
            <a:pPr marL="285750" indent="-285750">
              <a:buFont typeface="Wingdings"/>
              <a:buChar char="à"/>
            </a:pPr>
            <a:r>
              <a:rPr lang="en-US" sz="1400" dirty="0" smtClean="0">
                <a:sym typeface="Wingdings" panose="05000000000000000000" pitchFamily="2" charset="2"/>
              </a:rPr>
              <a:t>Good agreement for low frequency. </a:t>
            </a:r>
          </a:p>
          <a:p>
            <a:pPr marL="285750" indent="-285750">
              <a:buFont typeface="Wingdings"/>
              <a:buChar char="à"/>
            </a:pPr>
            <a:r>
              <a:rPr lang="en-US" sz="1400" dirty="0" smtClean="0">
                <a:sym typeface="Wingdings" panose="05000000000000000000" pitchFamily="2" charset="2"/>
              </a:rPr>
              <a:t>Could be reasonable to sum all the resonator modes also for low frequency</a:t>
            </a:r>
            <a:endParaRPr lang="en-GB" sz="1400" dirty="0"/>
          </a:p>
        </p:txBody>
      </p:sp>
    </p:spTree>
    <p:extLst>
      <p:ext uri="{BB962C8B-B14F-4D97-AF65-F5344CB8AC3E}">
        <p14:creationId xmlns:p14="http://schemas.microsoft.com/office/powerpoint/2010/main" val="273711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noAutofit/>
          </a:bodyPr>
          <a:lstStyle/>
          <a:p>
            <a:r>
              <a:rPr lang="en-US" sz="3200" dirty="0" smtClean="0"/>
              <a:t>Context: impedance acceptance criteria</a:t>
            </a:r>
            <a:endParaRPr lang="en-GB" sz="3200" dirty="0"/>
          </a:p>
        </p:txBody>
      </p:sp>
      <p:sp>
        <p:nvSpPr>
          <p:cNvPr id="3" name="Content Placeholder 2"/>
          <p:cNvSpPr>
            <a:spLocks noGrp="1"/>
          </p:cNvSpPr>
          <p:nvPr>
            <p:ph idx="1"/>
          </p:nvPr>
        </p:nvSpPr>
        <p:spPr>
          <a:xfrm>
            <a:off x="179512" y="1124744"/>
            <a:ext cx="8928992" cy="5400600"/>
          </a:xfrm>
        </p:spPr>
        <p:txBody>
          <a:bodyPr>
            <a:normAutofit fontScale="85000" lnSpcReduction="20000"/>
          </a:bodyPr>
          <a:lstStyle/>
          <a:p>
            <a:r>
              <a:rPr lang="en-US" sz="2400" dirty="0" smtClean="0"/>
              <a:t>A lot was learnt in the recent years on assessing impedance and how it affects the beam</a:t>
            </a:r>
          </a:p>
          <a:p>
            <a:pPr marL="0" indent="0">
              <a:buNone/>
            </a:pPr>
            <a:r>
              <a:rPr lang="en-US" sz="2400" dirty="0"/>
              <a:t>	</a:t>
            </a:r>
            <a:r>
              <a:rPr lang="en-US" sz="2000" dirty="0" smtClean="0">
                <a:sym typeface="Wingdings" panose="05000000000000000000" pitchFamily="2" charset="2"/>
              </a:rPr>
              <a:t> ongoing area of R&amp;D in many labs and criteria are bound to evolve.</a:t>
            </a:r>
          </a:p>
          <a:p>
            <a:pPr marL="0" indent="0">
              <a:buNone/>
            </a:pPr>
            <a:endParaRPr lang="en-US" sz="2400" dirty="0" smtClean="0"/>
          </a:p>
          <a:p>
            <a:r>
              <a:rPr lang="en-US" sz="2400" b="1" dirty="0" smtClean="0"/>
              <a:t>Many new simulation tools and analytical tools</a:t>
            </a:r>
            <a:r>
              <a:rPr lang="en-US" sz="2400" dirty="0" smtClean="0"/>
              <a:t>:</a:t>
            </a:r>
          </a:p>
          <a:p>
            <a:pPr lvl="1"/>
            <a:r>
              <a:rPr lang="en-US" sz="2000" dirty="0" smtClean="0"/>
              <a:t>Codes to predict impedance and beam dynamics in more realistic conditions (in presence of e.g. many bunches, chromaticity, octupoles, damper, dipolar/</a:t>
            </a:r>
            <a:r>
              <a:rPr lang="en-US" sz="2000" dirty="0" err="1" smtClean="0"/>
              <a:t>quadrupolar</a:t>
            </a:r>
            <a:r>
              <a:rPr lang="en-US" sz="2000" dirty="0" smtClean="0"/>
              <a:t> impedances, beam-beam effects) </a:t>
            </a:r>
            <a:r>
              <a:rPr lang="en-US" sz="2000" dirty="0" smtClean="0">
                <a:sym typeface="Wingdings" panose="05000000000000000000" pitchFamily="2" charset="2"/>
              </a:rPr>
              <a:t> HEADTAIL, DELPHI, NHT, COMBI, </a:t>
            </a:r>
            <a:r>
              <a:rPr lang="en-US" sz="2000" dirty="0" err="1" smtClean="0">
                <a:sym typeface="Wingdings" panose="05000000000000000000" pitchFamily="2" charset="2"/>
              </a:rPr>
              <a:t>PySSD</a:t>
            </a:r>
            <a:endParaRPr lang="en-US" sz="2000" dirty="0" smtClean="0">
              <a:sym typeface="Wingdings" panose="05000000000000000000" pitchFamily="2" charset="2"/>
            </a:endParaRPr>
          </a:p>
          <a:p>
            <a:pPr lvl="1"/>
            <a:endParaRPr lang="en-US" sz="2000" dirty="0">
              <a:sym typeface="Wingdings" panose="05000000000000000000" pitchFamily="2" charset="2"/>
            </a:endParaRPr>
          </a:p>
          <a:p>
            <a:r>
              <a:rPr lang="en-US" sz="2400" b="1" dirty="0" smtClean="0">
                <a:sym typeface="Wingdings" panose="05000000000000000000" pitchFamily="2" charset="2"/>
              </a:rPr>
              <a:t>Longitudinal instabilities have not been limiting LHC so far. </a:t>
            </a:r>
            <a:br>
              <a:rPr lang="en-US" sz="2400" b="1" dirty="0" smtClean="0">
                <a:sym typeface="Wingdings" panose="05000000000000000000" pitchFamily="2" charset="2"/>
              </a:rPr>
            </a:br>
            <a:endParaRPr lang="en-US" sz="2400" b="1" dirty="0" smtClean="0">
              <a:sym typeface="Wingdings" panose="05000000000000000000" pitchFamily="2" charset="2"/>
            </a:endParaRPr>
          </a:p>
          <a:p>
            <a:r>
              <a:rPr lang="en-US" sz="2400" b="1" dirty="0" smtClean="0">
                <a:sym typeface="Wingdings" panose="05000000000000000000" pitchFamily="2" charset="2"/>
              </a:rPr>
              <a:t>Several transverse instabilities already observed in LHC</a:t>
            </a:r>
            <a:r>
              <a:rPr lang="en-US" sz="2400" dirty="0" smtClean="0">
                <a:sym typeface="Wingdings" panose="05000000000000000000" pitchFamily="2" charset="2"/>
              </a:rPr>
              <a:t>, both single bunch and </a:t>
            </a:r>
            <a:r>
              <a:rPr lang="en-US" sz="2400" dirty="0" err="1" smtClean="0">
                <a:sym typeface="Wingdings" panose="05000000000000000000" pitchFamily="2" charset="2"/>
              </a:rPr>
              <a:t>multibunch</a:t>
            </a:r>
            <a:r>
              <a:rPr lang="en-US" sz="2400" dirty="0" smtClean="0">
                <a:sym typeface="Wingdings" panose="05000000000000000000" pitchFamily="2" charset="2"/>
              </a:rPr>
              <a:t>, which means that there the </a:t>
            </a:r>
            <a:r>
              <a:rPr lang="en-US" sz="2400" b="1" dirty="0" smtClean="0">
                <a:sym typeface="Wingdings" panose="05000000000000000000" pitchFamily="2" charset="2"/>
              </a:rPr>
              <a:t>margins may be tight to reach HL-LHC parameters</a:t>
            </a:r>
          </a:p>
          <a:p>
            <a:pPr marL="0" indent="0">
              <a:buNone/>
            </a:pPr>
            <a:r>
              <a:rPr lang="en-US" sz="2400" dirty="0" smtClean="0">
                <a:sym typeface="Wingdings" panose="05000000000000000000" pitchFamily="2" charset="2"/>
              </a:rPr>
              <a:t>	</a:t>
            </a:r>
            <a:r>
              <a:rPr lang="en-US" sz="2000" dirty="0" smtClean="0">
                <a:sym typeface="Wingdings" panose="05000000000000000000" pitchFamily="2" charset="2"/>
              </a:rPr>
              <a:t> transverse impedance reduction studies of the collimator on-going</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potential mitigations by colliding early in the squeeze are studied</a:t>
            </a:r>
          </a:p>
          <a:p>
            <a:pPr marL="0" indent="0">
              <a:buNone/>
            </a:pPr>
            <a:endParaRPr lang="en-US" sz="2000" dirty="0" smtClean="0">
              <a:sym typeface="Wingdings" panose="05000000000000000000" pitchFamily="2" charset="2"/>
            </a:endParaRPr>
          </a:p>
          <a:p>
            <a:r>
              <a:rPr lang="en-US" sz="2400" dirty="0">
                <a:sym typeface="Wingdings" panose="05000000000000000000" pitchFamily="2" charset="2"/>
              </a:rPr>
              <a:t>Need to see the situation at ~6.5 </a:t>
            </a:r>
            <a:r>
              <a:rPr lang="en-US" sz="2400" dirty="0" err="1">
                <a:sym typeface="Wingdings" panose="05000000000000000000" pitchFamily="2" charset="2"/>
              </a:rPr>
              <a:t>TeV</a:t>
            </a:r>
            <a:r>
              <a:rPr lang="en-US" sz="2400" dirty="0">
                <a:sym typeface="Wingdings" panose="05000000000000000000" pitchFamily="2" charset="2"/>
              </a:rPr>
              <a:t> after </a:t>
            </a:r>
            <a:r>
              <a:rPr lang="en-US" sz="2400" dirty="0" smtClean="0">
                <a:sym typeface="Wingdings" panose="05000000000000000000" pitchFamily="2" charset="2"/>
              </a:rPr>
              <a:t>LS1, and even more after the injectors upgrade in LS2 </a:t>
            </a:r>
            <a:r>
              <a:rPr lang="en-US" sz="2400" dirty="0">
                <a:sym typeface="Wingdings" panose="05000000000000000000" pitchFamily="2" charset="2"/>
              </a:rPr>
              <a:t>to see where we </a:t>
            </a:r>
            <a:r>
              <a:rPr lang="en-US" sz="2400" dirty="0" smtClean="0">
                <a:sym typeface="Wingdings" panose="05000000000000000000" pitchFamily="2" charset="2"/>
              </a:rPr>
              <a:t>really stand with respect to intensity limitations</a:t>
            </a:r>
          </a:p>
          <a:p>
            <a:endParaRPr lang="en-US" sz="2400" dirty="0">
              <a:sym typeface="Wingdings" panose="05000000000000000000" pitchFamily="2" charset="2"/>
            </a:endParaRPr>
          </a:p>
          <a:p>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5</a:t>
            </a:fld>
            <a:endParaRPr lang="en-GB"/>
          </a:p>
        </p:txBody>
      </p:sp>
    </p:spTree>
    <p:extLst>
      <p:ext uri="{BB962C8B-B14F-4D97-AF65-F5344CB8AC3E}">
        <p14:creationId xmlns:p14="http://schemas.microsoft.com/office/powerpoint/2010/main" val="1280730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r>
              <a:rPr lang="en-US" dirty="0" smtClean="0"/>
              <a:t>vertical </a:t>
            </a:r>
            <a:r>
              <a:rPr lang="en-US" dirty="0"/>
              <a:t>impedance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50</a:t>
            </a:fld>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414" y="1365417"/>
            <a:ext cx="4918138" cy="369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805"/>
          <a:stretch/>
        </p:blipFill>
        <p:spPr bwMode="auto">
          <a:xfrm>
            <a:off x="35496" y="1268760"/>
            <a:ext cx="4725753" cy="384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5591789"/>
            <a:ext cx="8203464" cy="1200329"/>
          </a:xfrm>
          <a:prstGeom prst="rect">
            <a:avLst/>
          </a:prstGeom>
          <a:noFill/>
        </p:spPr>
        <p:txBody>
          <a:bodyPr wrap="none" rtlCol="0">
            <a:spAutoFit/>
          </a:bodyPr>
          <a:lstStyle/>
          <a:p>
            <a:r>
              <a:rPr lang="en-US" dirty="0" smtClean="0"/>
              <a:t>Current issue: we model the modes as resonators and the sum of R/Qs from the table</a:t>
            </a:r>
            <a:br>
              <a:rPr lang="en-US" dirty="0" smtClean="0"/>
            </a:br>
            <a:r>
              <a:rPr lang="en-US" dirty="0" smtClean="0"/>
              <a:t>do not match the low frequency imaginary impedance from </a:t>
            </a:r>
            <a:r>
              <a:rPr lang="en-US" dirty="0" err="1" smtClean="0"/>
              <a:t>wakefield</a:t>
            </a:r>
            <a:r>
              <a:rPr lang="en-US" dirty="0" smtClean="0"/>
              <a:t>.</a:t>
            </a:r>
          </a:p>
          <a:p>
            <a:endParaRPr lang="en-US" dirty="0"/>
          </a:p>
          <a:p>
            <a:r>
              <a:rPr lang="en-US" dirty="0" smtClean="0"/>
              <a:t>Also: modes beyond the deflecting modes are very different. To be understood.</a:t>
            </a:r>
            <a:endParaRPr lang="en-GB" dirty="0"/>
          </a:p>
        </p:txBody>
      </p:sp>
    </p:spTree>
    <p:extLst>
      <p:ext uri="{BB962C8B-B14F-4D97-AF65-F5344CB8AC3E}">
        <p14:creationId xmlns:p14="http://schemas.microsoft.com/office/powerpoint/2010/main" val="2379263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horizontal impedance</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51</a:t>
            </a:fld>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10905"/>
            <a:ext cx="7142064" cy="535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038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lstStyle/>
          <a:p>
            <a:r>
              <a:rPr lang="en-US" dirty="0" smtClean="0"/>
              <a:t>Adding resonators in the model could be consistent for </a:t>
            </a:r>
            <a:r>
              <a:rPr lang="en-US" smtClean="0"/>
              <a:t>transverse plane</a:t>
            </a:r>
          </a:p>
          <a:p>
            <a:r>
              <a:rPr lang="en-US" dirty="0" smtClean="0"/>
              <a:t>Need for more crosschecks before the review</a:t>
            </a:r>
            <a:endParaRPr lang="en-GB" dirty="0"/>
          </a:p>
        </p:txBody>
      </p:sp>
      <p:sp>
        <p:nvSpPr>
          <p:cNvPr id="4" name="Slide Number Placeholder 3"/>
          <p:cNvSpPr>
            <a:spLocks noGrp="1"/>
          </p:cNvSpPr>
          <p:nvPr>
            <p:ph type="sldNum" sz="quarter" idx="12"/>
          </p:nvPr>
        </p:nvSpPr>
        <p:spPr/>
        <p:txBody>
          <a:bodyPr/>
          <a:lstStyle/>
          <a:p>
            <a:fld id="{427FE45C-2A06-4CE4-A7AD-F8CB9F5FDFF1}" type="slidenum">
              <a:rPr lang="en-GB" smtClean="0"/>
              <a:t>52</a:t>
            </a:fld>
            <a:endParaRPr lang="en-GB"/>
          </a:p>
        </p:txBody>
      </p:sp>
    </p:spTree>
    <p:extLst>
      <p:ext uri="{BB962C8B-B14F-4D97-AF65-F5344CB8AC3E}">
        <p14:creationId xmlns:p14="http://schemas.microsoft.com/office/powerpoint/2010/main" val="74072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11" t="19004" r="1974" b="33758"/>
          <a:stretch/>
        </p:blipFill>
        <p:spPr bwMode="auto">
          <a:xfrm>
            <a:off x="3491880" y="2492896"/>
            <a:ext cx="5721187" cy="28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472" t="17916" b="48849"/>
          <a:stretch/>
        </p:blipFill>
        <p:spPr bwMode="auto">
          <a:xfrm>
            <a:off x="251520" y="840508"/>
            <a:ext cx="4544471" cy="222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7088" t="18301" r="1541" b="48970"/>
          <a:stretch/>
        </p:blipFill>
        <p:spPr bwMode="auto">
          <a:xfrm>
            <a:off x="539552" y="4129159"/>
            <a:ext cx="5039091" cy="248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7FE45C-2A06-4CE4-A7AD-F8CB9F5FDFF1}" type="slidenum">
              <a:rPr lang="en-GB" smtClean="0"/>
              <a:t>53</a:t>
            </a:fld>
            <a:endParaRPr lang="en-GB"/>
          </a:p>
        </p:txBody>
      </p:sp>
    </p:spTree>
    <p:extLst>
      <p:ext uri="{BB962C8B-B14F-4D97-AF65-F5344CB8AC3E}">
        <p14:creationId xmlns:p14="http://schemas.microsoft.com/office/powerpoint/2010/main" val="2722357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9068" t="16874" r="2484" b="34554"/>
          <a:stretch/>
        </p:blipFill>
        <p:spPr bwMode="auto">
          <a:xfrm>
            <a:off x="2186846" y="1189038"/>
            <a:ext cx="6499954" cy="28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2800" dirty="0" smtClean="0"/>
              <a:t>Low frequency longitudinal impedance of crab cavities (8 or 12 per beam) - preliminary</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6708434"/>
              </p:ext>
            </p:extLst>
          </p:nvPr>
        </p:nvGraphicFramePr>
        <p:xfrm>
          <a:off x="261255" y="4066240"/>
          <a:ext cx="4585866" cy="1876425"/>
        </p:xfrm>
        <a:graphic>
          <a:graphicData uri="http://schemas.openxmlformats.org/drawingml/2006/table">
            <a:tbl>
              <a:tblPr>
                <a:tableStyleId>{3C2FFA5D-87B4-456A-9821-1D502468CF0F}</a:tableStyleId>
              </a:tblPr>
              <a:tblGrid>
                <a:gridCol w="1371474"/>
                <a:gridCol w="1469436"/>
                <a:gridCol w="1744956"/>
              </a:tblGrid>
              <a:tr h="267835">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For 1 cavity Z/n </a:t>
                      </a:r>
                      <a:r>
                        <a:rPr lang="en-GB" sz="2000" u="none" strike="noStrike" dirty="0">
                          <a:effectLst/>
                        </a:rPr>
                        <a:t>(</a:t>
                      </a:r>
                      <a:r>
                        <a:rPr lang="en-GB" sz="2000" u="none" strike="noStrike" dirty="0" err="1">
                          <a:effectLst/>
                        </a:rPr>
                        <a:t>mOhm</a:t>
                      </a:r>
                      <a:r>
                        <a:rPr lang="en-GB" sz="2000" u="none" strike="noStrike" dirty="0">
                          <a:effectLst/>
                        </a:rPr>
                        <a:t>)</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for 12 </a:t>
                      </a:r>
                      <a:r>
                        <a:rPr lang="en-GB" sz="2000" u="none" strike="noStrike" dirty="0" smtClean="0">
                          <a:effectLst/>
                        </a:rPr>
                        <a:t>cavities Z/n (</a:t>
                      </a:r>
                      <a:r>
                        <a:rPr lang="en-GB" sz="2000" u="none" strike="noStrike" dirty="0" err="1" smtClean="0">
                          <a:effectLst/>
                        </a:rPr>
                        <a:t>mOhm</a:t>
                      </a:r>
                      <a:r>
                        <a:rPr lang="en-GB" sz="2000" u="none" strike="noStrike" dirty="0" smtClean="0">
                          <a:effectLst/>
                        </a:rPr>
                        <a:t>)</a:t>
                      </a:r>
                      <a:endParaRPr lang="en-GB" sz="2000" b="0" i="0" u="none" strike="noStrike" dirty="0">
                        <a:solidFill>
                          <a:srgbClr val="000000"/>
                        </a:solidFill>
                        <a:effectLst/>
                        <a:latin typeface="Calibri"/>
                      </a:endParaRPr>
                    </a:p>
                  </a:txBody>
                  <a:tcPr marL="9525" marR="9525" marT="9525" marB="0" anchor="b"/>
                </a:tc>
              </a:tr>
              <a:tr h="287995">
                <a:tc>
                  <a:txBody>
                    <a:bodyPr/>
                    <a:lstStyle/>
                    <a:p>
                      <a:pPr algn="ctr" fontAlgn="b"/>
                      <a:r>
                        <a:rPr lang="en-GB" sz="2000" u="none" strike="noStrike" dirty="0">
                          <a:effectLst/>
                        </a:rPr>
                        <a:t>LHCRF</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effectLst/>
                        </a:rPr>
                        <a:t>1.7</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solidFill>
                            <a:schemeClr val="tx1"/>
                          </a:solidFill>
                          <a:effectLst/>
                        </a:rPr>
                        <a:t>14  (8 cavities)</a:t>
                      </a:r>
                      <a:endParaRPr lang="en-GB" sz="2000" b="0" i="0" u="none" strike="noStrike" dirty="0">
                        <a:solidFill>
                          <a:schemeClr val="tx1"/>
                        </a:solidFill>
                        <a:effectLst/>
                        <a:latin typeface="Calibri"/>
                      </a:endParaRPr>
                    </a:p>
                  </a:txBody>
                  <a:tcPr marL="9525" marR="9525" marT="9525" marB="0" anchor="ctr"/>
                </a:tc>
              </a:tr>
              <a:tr h="287995">
                <a:tc>
                  <a:txBody>
                    <a:bodyPr/>
                    <a:lstStyle/>
                    <a:p>
                      <a:pPr algn="ctr" fontAlgn="b"/>
                      <a:r>
                        <a:rPr lang="en-GB" sz="2000" u="none" strike="noStrike" dirty="0">
                          <a:effectLst/>
                        </a:rPr>
                        <a:t>BNL</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effectLst/>
                        </a:rPr>
                        <a:t>1.8</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solidFill>
                            <a:srgbClr val="FF0000"/>
                          </a:solidFill>
                          <a:effectLst/>
                        </a:rPr>
                        <a:t>22</a:t>
                      </a:r>
                      <a:endParaRPr lang="en-GB" sz="2000" b="0" i="0" u="none" strike="noStrike" dirty="0">
                        <a:solidFill>
                          <a:srgbClr val="FF0000"/>
                        </a:solidFill>
                        <a:effectLst/>
                        <a:latin typeface="Calibri"/>
                      </a:endParaRPr>
                    </a:p>
                  </a:txBody>
                  <a:tcPr marL="9525" marR="9525" marT="9525" marB="0" anchor="ctr"/>
                </a:tc>
              </a:tr>
              <a:tr h="287995">
                <a:tc>
                  <a:txBody>
                    <a:bodyPr/>
                    <a:lstStyle/>
                    <a:p>
                      <a:pPr algn="ctr" fontAlgn="b"/>
                      <a:r>
                        <a:rPr lang="en-GB" sz="2000" u="none" strike="noStrike" dirty="0">
                          <a:effectLst/>
                        </a:rPr>
                        <a:t>ODU</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effectLst/>
                        </a:rPr>
                        <a:t>2.2</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solidFill>
                            <a:srgbClr val="FF0000"/>
                          </a:solidFill>
                          <a:effectLst/>
                        </a:rPr>
                        <a:t>26</a:t>
                      </a:r>
                      <a:endParaRPr lang="en-GB" sz="2000" b="0" i="0" u="none" strike="noStrike" dirty="0">
                        <a:solidFill>
                          <a:srgbClr val="FF0000"/>
                        </a:solidFill>
                        <a:effectLst/>
                        <a:latin typeface="Calibri"/>
                      </a:endParaRPr>
                    </a:p>
                  </a:txBody>
                  <a:tcPr marL="9525" marR="9525" marT="9525" marB="0" anchor="ctr"/>
                </a:tc>
              </a:tr>
              <a:tr h="287995">
                <a:tc>
                  <a:txBody>
                    <a:bodyPr/>
                    <a:lstStyle/>
                    <a:p>
                      <a:pPr algn="ctr" fontAlgn="b"/>
                      <a:r>
                        <a:rPr lang="en-GB" sz="2000" u="none" strike="noStrike" dirty="0">
                          <a:effectLst/>
                        </a:rPr>
                        <a:t>UK</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effectLst/>
                        </a:rPr>
                        <a:t>2.4</a:t>
                      </a:r>
                      <a:endParaRPr lang="en-GB" sz="2000" b="0" i="0" u="none" strike="noStrike" dirty="0">
                        <a:solidFill>
                          <a:srgbClr val="000000"/>
                        </a:solidFill>
                        <a:effectLst/>
                        <a:latin typeface="Calibri"/>
                      </a:endParaRPr>
                    </a:p>
                  </a:txBody>
                  <a:tcPr marL="9525" marR="9525" marT="9525" marB="0" anchor="ctr"/>
                </a:tc>
                <a:tc>
                  <a:txBody>
                    <a:bodyPr/>
                    <a:lstStyle/>
                    <a:p>
                      <a:pPr algn="ctr" fontAlgn="b"/>
                      <a:r>
                        <a:rPr lang="en-GB" sz="2000" u="none" strike="noStrike" dirty="0" smtClean="0">
                          <a:solidFill>
                            <a:srgbClr val="FF0000"/>
                          </a:solidFill>
                          <a:effectLst/>
                        </a:rPr>
                        <a:t>29</a:t>
                      </a:r>
                      <a:endParaRPr lang="en-GB" sz="2000" b="0" i="0" u="none" strike="noStrike" dirty="0">
                        <a:solidFill>
                          <a:srgbClr val="FF0000"/>
                        </a:solidFill>
                        <a:effectLst/>
                        <a:latin typeface="Calibri"/>
                      </a:endParaRPr>
                    </a:p>
                  </a:txBody>
                  <a:tcPr marL="9525" marR="9525" marT="9525" marB="0" anchor="ctr"/>
                </a:tc>
              </a:tr>
            </a:tbl>
          </a:graphicData>
        </a:graphic>
      </p:graphicFrame>
      <p:sp>
        <p:nvSpPr>
          <p:cNvPr id="3" name="TextBox 2"/>
          <p:cNvSpPr txBox="1"/>
          <p:nvPr/>
        </p:nvSpPr>
        <p:spPr>
          <a:xfrm>
            <a:off x="5016136" y="4583277"/>
            <a:ext cx="4236353" cy="646331"/>
          </a:xfrm>
          <a:prstGeom prst="rect">
            <a:avLst/>
          </a:prstGeom>
          <a:noFill/>
        </p:spPr>
        <p:txBody>
          <a:bodyPr wrap="none" rtlCol="0">
            <a:spAutoFit/>
          </a:bodyPr>
          <a:lstStyle/>
          <a:p>
            <a:r>
              <a:rPr lang="en-US" dirty="0" smtClean="0"/>
              <a:t>To be compared to the current LHC budget </a:t>
            </a:r>
            <a:br>
              <a:rPr lang="en-US" dirty="0" smtClean="0"/>
            </a:br>
            <a:r>
              <a:rPr lang="en-US" dirty="0" smtClean="0"/>
              <a:t>of 90 </a:t>
            </a:r>
            <a:r>
              <a:rPr lang="en-US" dirty="0" err="1" smtClean="0"/>
              <a:t>mOhm</a:t>
            </a:r>
            <a:r>
              <a:rPr lang="en-US" dirty="0" smtClean="0"/>
              <a:t> </a:t>
            </a:r>
            <a:endParaRPr lang="en-GB" dirty="0"/>
          </a:p>
        </p:txBody>
      </p:sp>
      <p:sp>
        <p:nvSpPr>
          <p:cNvPr id="4" name="TextBox 3"/>
          <p:cNvSpPr txBox="1"/>
          <p:nvPr/>
        </p:nvSpPr>
        <p:spPr>
          <a:xfrm>
            <a:off x="2364377" y="6113415"/>
            <a:ext cx="6738063" cy="369332"/>
          </a:xfrm>
          <a:prstGeom prst="rect">
            <a:avLst/>
          </a:prstGeom>
          <a:noFill/>
        </p:spPr>
        <p:txBody>
          <a:bodyPr wrap="none" rtlCol="0">
            <a:spAutoFit/>
          </a:bodyPr>
          <a:lstStyle/>
          <a:p>
            <a:r>
              <a:rPr lang="en-US" dirty="0" smtClean="0"/>
              <a:t>Very large contribution (20% to 30%) to be followed up with BE/RF-BR</a:t>
            </a:r>
            <a:endParaRPr lang="en-GB" dirty="0"/>
          </a:p>
        </p:txBody>
      </p:sp>
      <p:sp>
        <p:nvSpPr>
          <p:cNvPr id="5" name="TextBox 4"/>
          <p:cNvSpPr txBox="1"/>
          <p:nvPr/>
        </p:nvSpPr>
        <p:spPr>
          <a:xfrm>
            <a:off x="261255" y="1920240"/>
            <a:ext cx="1742272" cy="1477328"/>
          </a:xfrm>
          <a:prstGeom prst="rect">
            <a:avLst/>
          </a:prstGeom>
          <a:noFill/>
        </p:spPr>
        <p:txBody>
          <a:bodyPr wrap="none" rtlCol="0">
            <a:spAutoFit/>
          </a:bodyPr>
          <a:lstStyle/>
          <a:p>
            <a:r>
              <a:rPr lang="en-US" dirty="0" smtClean="0"/>
              <a:t>3D models from </a:t>
            </a:r>
            <a:br>
              <a:rPr lang="en-US" dirty="0" smtClean="0"/>
            </a:br>
            <a:r>
              <a:rPr lang="en-US" dirty="0" smtClean="0"/>
              <a:t>R. Calaga</a:t>
            </a:r>
          </a:p>
          <a:p>
            <a:r>
              <a:rPr lang="en-US" dirty="0" smtClean="0"/>
              <a:t>Q. Wong </a:t>
            </a:r>
          </a:p>
          <a:p>
            <a:r>
              <a:rPr lang="en-US" dirty="0" smtClean="0"/>
              <a:t>B. Hall</a:t>
            </a:r>
          </a:p>
          <a:p>
            <a:r>
              <a:rPr lang="en-US" dirty="0" smtClean="0"/>
              <a:t>S. De Silva</a:t>
            </a:r>
            <a:endParaRPr lang="en-GB" dirty="0"/>
          </a:p>
        </p:txBody>
      </p:sp>
      <p:sp>
        <p:nvSpPr>
          <p:cNvPr id="7" name="Slide Number Placeholder 6"/>
          <p:cNvSpPr>
            <a:spLocks noGrp="1"/>
          </p:cNvSpPr>
          <p:nvPr>
            <p:ph type="sldNum" sz="quarter" idx="12"/>
          </p:nvPr>
        </p:nvSpPr>
        <p:spPr/>
        <p:txBody>
          <a:bodyPr/>
          <a:lstStyle/>
          <a:p>
            <a:fld id="{427FE45C-2A06-4CE4-A7AD-F8CB9F5FDFF1}" type="slidenum">
              <a:rPr lang="en-GB" smtClean="0"/>
              <a:t>54</a:t>
            </a:fld>
            <a:endParaRPr lang="en-GB"/>
          </a:p>
        </p:txBody>
      </p:sp>
    </p:spTree>
    <p:extLst>
      <p:ext uri="{BB962C8B-B14F-4D97-AF65-F5344CB8AC3E}">
        <p14:creationId xmlns:p14="http://schemas.microsoft.com/office/powerpoint/2010/main" val="4057258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Low frequency </a:t>
            </a:r>
            <a:r>
              <a:rPr lang="en-US" sz="2800" dirty="0" smtClean="0"/>
              <a:t>transverse impedance </a:t>
            </a:r>
            <a:r>
              <a:rPr lang="en-US" sz="2800" dirty="0"/>
              <a:t>of crab cavities </a:t>
            </a:r>
            <a:r>
              <a:rPr lang="en-US" sz="2800" dirty="0" smtClean="0"/>
              <a:t/>
            </a:r>
            <a:br>
              <a:rPr lang="en-US" sz="2800" dirty="0" smtClean="0"/>
            </a:br>
            <a:r>
              <a:rPr lang="en-US" sz="2800" dirty="0" smtClean="0"/>
              <a:t>(</a:t>
            </a:r>
            <a:r>
              <a:rPr lang="en-US" sz="2800" dirty="0"/>
              <a:t>8 or 12 per beam</a:t>
            </a:r>
            <a:r>
              <a:rPr lang="en-US" sz="2800" dirty="0" smtClean="0"/>
              <a:t>) </a:t>
            </a:r>
            <a:r>
              <a:rPr lang="en-GB" sz="2800" dirty="0"/>
              <a:t>- preliminary</a:t>
            </a:r>
          </a:p>
        </p:txBody>
      </p:sp>
      <p:pic>
        <p:nvPicPr>
          <p:cNvPr id="9220"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3812" t="16489" b="49324"/>
          <a:stretch/>
        </p:blipFill>
        <p:spPr bwMode="auto">
          <a:xfrm>
            <a:off x="1675634" y="1266824"/>
            <a:ext cx="7248552" cy="215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061292882"/>
              </p:ext>
            </p:extLst>
          </p:nvPr>
        </p:nvGraphicFramePr>
        <p:xfrm>
          <a:off x="161925" y="3525439"/>
          <a:ext cx="8982075" cy="2181225"/>
        </p:xfrm>
        <a:graphic>
          <a:graphicData uri="http://schemas.openxmlformats.org/drawingml/2006/table">
            <a:tbl>
              <a:tblPr>
                <a:tableStyleId>{3C2FFA5D-87B4-456A-9821-1D502468CF0F}</a:tableStyleId>
              </a:tblPr>
              <a:tblGrid>
                <a:gridCol w="1069826"/>
                <a:gridCol w="978049"/>
                <a:gridCol w="1162050"/>
                <a:gridCol w="2055428"/>
                <a:gridCol w="1701866"/>
                <a:gridCol w="2014856"/>
              </a:tblGrid>
              <a:tr h="637342">
                <a:tc>
                  <a:txBody>
                    <a:bodyPr/>
                    <a:lstStyle/>
                    <a:p>
                      <a:pPr algn="l" fontAlgn="b"/>
                      <a:r>
                        <a:rPr lang="en-GB" sz="1800" b="0" i="0" u="none" strike="noStrike" dirty="0">
                          <a:solidFill>
                            <a:srgbClr val="000000"/>
                          </a:solidFill>
                          <a:effectLst/>
                          <a:latin typeface="Arial"/>
                        </a:rPr>
                        <a:t> </a:t>
                      </a: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err="1" smtClean="0">
                          <a:solidFill>
                            <a:srgbClr val="000000"/>
                          </a:solidFill>
                          <a:effectLst/>
                          <a:latin typeface="Calibri"/>
                        </a:rPr>
                        <a:t>Zx</a:t>
                      </a:r>
                      <a:r>
                        <a:rPr lang="en-GB" sz="2000" b="0" i="0" u="none" strike="noStrike" dirty="0" smtClean="0">
                          <a:solidFill>
                            <a:srgbClr val="000000"/>
                          </a:solidFill>
                          <a:effectLst/>
                          <a:latin typeface="Calibri"/>
                        </a:rPr>
                        <a:t> </a:t>
                      </a:r>
                    </a:p>
                    <a:p>
                      <a:pPr algn="l" rtl="0" fontAlgn="b"/>
                      <a:r>
                        <a:rPr lang="en-GB" sz="2000" b="0" i="0" u="none" strike="noStrike" dirty="0" smtClean="0">
                          <a:solidFill>
                            <a:srgbClr val="000000"/>
                          </a:solidFill>
                          <a:effectLst/>
                          <a:latin typeface="Calibri"/>
                        </a:rPr>
                        <a:t>in </a:t>
                      </a:r>
                      <a:r>
                        <a:rPr lang="el-GR" sz="2000" b="0" i="0" u="none" strike="noStrike" dirty="0" smtClean="0">
                          <a:solidFill>
                            <a:srgbClr val="000000"/>
                          </a:solidFill>
                          <a:effectLst/>
                          <a:latin typeface="Calibri"/>
                        </a:rPr>
                        <a:t>Ω</a:t>
                      </a:r>
                      <a:endParaRPr lang="en-US" sz="2000" b="0" i="0" u="none" strike="noStrike" dirty="0" smtClean="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mn-lt"/>
                        </a:rPr>
                        <a:t/>
                      </a:r>
                      <a:br>
                        <a:rPr lang="en-GB" sz="2000" b="0" i="0" u="none" strike="noStrike" dirty="0" smtClean="0">
                          <a:solidFill>
                            <a:srgbClr val="000000"/>
                          </a:solidFill>
                          <a:effectLst/>
                          <a:latin typeface="+mn-lt"/>
                        </a:rPr>
                      </a:br>
                      <a:r>
                        <a:rPr lang="en-GB" sz="2000" b="0" i="0" u="none" strike="noStrike" dirty="0" err="1" smtClean="0">
                          <a:solidFill>
                            <a:srgbClr val="000000"/>
                          </a:solidFill>
                          <a:effectLst/>
                          <a:latin typeface="+mn-lt"/>
                        </a:rPr>
                        <a:t>Zy</a:t>
                      </a:r>
                      <a:r>
                        <a:rPr lang="en-GB" sz="2000" b="0" i="0" u="none" strike="noStrike" dirty="0" smtClean="0">
                          <a:solidFill>
                            <a:srgbClr val="000000"/>
                          </a:solidFill>
                          <a:effectLst/>
                          <a:latin typeface="+mn-lt"/>
                        </a:rPr>
                        <a:t/>
                      </a:r>
                      <a:br>
                        <a:rPr lang="en-GB" sz="2000" b="0" i="0" u="none" strike="noStrike" dirty="0" smtClean="0">
                          <a:solidFill>
                            <a:srgbClr val="000000"/>
                          </a:solidFill>
                          <a:effectLst/>
                          <a:latin typeface="+mn-lt"/>
                        </a:rPr>
                      </a:br>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endParaRPr lang="en-US" sz="2000" b="0" i="0" u="none" strike="noStrike" dirty="0" smtClean="0">
                        <a:solidFill>
                          <a:srgbClr val="000000"/>
                        </a:solidFill>
                        <a:effectLst/>
                        <a:latin typeface="+mn-lt"/>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smtClean="0">
                          <a:solidFill>
                            <a:srgbClr val="000000"/>
                          </a:solidFill>
                          <a:effectLst/>
                          <a:latin typeface="Calibri"/>
                        </a:rPr>
                        <a:t>&lt;Z&gt;= (</a:t>
                      </a:r>
                      <a:r>
                        <a:rPr lang="en-GB" sz="2000" b="0" i="0" u="none" strike="noStrike" dirty="0" err="1">
                          <a:solidFill>
                            <a:srgbClr val="000000"/>
                          </a:solidFill>
                          <a:effectLst/>
                          <a:latin typeface="Calibri"/>
                        </a:rPr>
                        <a:t>Zx+Zy</a:t>
                      </a:r>
                      <a:r>
                        <a:rPr lang="en-GB" sz="2000" b="0" i="0" u="none" strike="noStrike" dirty="0">
                          <a:solidFill>
                            <a:srgbClr val="000000"/>
                          </a:solidFill>
                          <a:effectLst/>
                          <a:latin typeface="Calibri"/>
                        </a:rPr>
                        <a:t>)/(</a:t>
                      </a:r>
                      <a:r>
                        <a:rPr lang="en-GB" sz="2000" b="0" i="0" u="none" strike="noStrike" dirty="0" smtClean="0">
                          <a:solidFill>
                            <a:srgbClr val="000000"/>
                          </a:solidFill>
                          <a:effectLst/>
                          <a:latin typeface="Calibri"/>
                        </a:rPr>
                        <a:t>2*d)</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Calibri"/>
                        </a:rPr>
                        <a:t>1 </a:t>
                      </a:r>
                      <a:r>
                        <a:rPr lang="en-GB" sz="2000" b="0" i="0" u="none" strike="noStrike" dirty="0">
                          <a:solidFill>
                            <a:srgbClr val="000000"/>
                          </a:solidFill>
                          <a:effectLst/>
                          <a:latin typeface="Calibri"/>
                        </a:rPr>
                        <a:t>cavity </a:t>
                      </a:r>
                      <a:r>
                        <a:rPr lang="en-GB" sz="2000" b="0" i="0" u="none" strike="noStrike" dirty="0" smtClean="0">
                          <a:solidFill>
                            <a:srgbClr val="000000"/>
                          </a:solidFill>
                          <a:effectLst/>
                          <a:latin typeface="Calibri"/>
                        </a:rPr>
                        <a:t/>
                      </a:r>
                      <a:br>
                        <a:rPr lang="en-GB" sz="2000" b="0" i="0" u="none" strike="noStrike" dirty="0" smtClean="0">
                          <a:solidFill>
                            <a:srgbClr val="000000"/>
                          </a:solidFill>
                          <a:effectLst/>
                          <a:latin typeface="Calibri"/>
                        </a:rPr>
                      </a:br>
                      <a:r>
                        <a:rPr lang="en-GB" sz="2000" b="0" i="0" u="none" strike="noStrike" dirty="0" err="1" smtClean="0">
                          <a:solidFill>
                            <a:srgbClr val="000000"/>
                          </a:solidFill>
                          <a:effectLst/>
                          <a:latin typeface="Calibri"/>
                        </a:rPr>
                        <a:t>Zeff</a:t>
                      </a:r>
                      <a:r>
                        <a:rPr lang="en-GB" sz="2000" b="0" i="0" u="none" strike="noStrike" dirty="0" smtClean="0">
                          <a:solidFill>
                            <a:srgbClr val="000000"/>
                          </a:solidFill>
                          <a:effectLst/>
                          <a:latin typeface="Calibri"/>
                        </a:rPr>
                        <a:t>=&lt;Z&gt;*</a:t>
                      </a:r>
                      <a:r>
                        <a:rPr lang="el-GR" sz="2000" b="0" i="0" u="none" strike="noStrike" dirty="0" smtClean="0">
                          <a:solidFill>
                            <a:srgbClr val="000000"/>
                          </a:solidFill>
                          <a:effectLst/>
                          <a:latin typeface="Calibri"/>
                        </a:rPr>
                        <a:t>β</a:t>
                      </a:r>
                      <a:r>
                        <a:rPr lang="en-GB" sz="2000" b="0" i="0" u="none" strike="noStrike" dirty="0" smtClean="0">
                          <a:solidFill>
                            <a:srgbClr val="000000"/>
                          </a:solidFill>
                          <a:effectLst/>
                          <a:latin typeface="Calibri"/>
                        </a:rPr>
                        <a:t>/&lt;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&gt; </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Calibri"/>
                      </a:endParaRPr>
                    </a:p>
                  </a:txBody>
                  <a:tcPr marL="9525" marR="9525" marT="9525" marB="0" anchor="b"/>
                </a:tc>
                <a:tc>
                  <a:txBody>
                    <a:bodyPr/>
                    <a:lstStyle/>
                    <a:p>
                      <a:pPr algn="l" rtl="0" fontAlgn="b"/>
                      <a:r>
                        <a:rPr lang="en-GB" sz="2000" b="0" i="0" u="none" strike="noStrike" dirty="0" smtClean="0">
                          <a:solidFill>
                            <a:srgbClr val="000000"/>
                          </a:solidFill>
                          <a:effectLst/>
                          <a:latin typeface="+mn-lt"/>
                        </a:rPr>
                        <a:t>12 cavity </a:t>
                      </a:r>
                      <a:br>
                        <a:rPr lang="en-GB" sz="2000" b="0" i="0" u="none" strike="noStrike" dirty="0" smtClean="0">
                          <a:solidFill>
                            <a:srgbClr val="000000"/>
                          </a:solidFill>
                          <a:effectLst/>
                          <a:latin typeface="+mn-lt"/>
                        </a:rPr>
                      </a:br>
                      <a:r>
                        <a:rPr lang="en-GB" sz="2000" b="0" i="0" u="none" strike="noStrike" dirty="0" err="1" smtClean="0">
                          <a:solidFill>
                            <a:srgbClr val="000000"/>
                          </a:solidFill>
                          <a:effectLst/>
                          <a:latin typeface="+mn-lt"/>
                        </a:rPr>
                        <a:t>Zeff</a:t>
                      </a:r>
                      <a:r>
                        <a:rPr lang="en-GB" sz="2000" b="0" i="0" u="none" strike="noStrike" dirty="0" smtClean="0">
                          <a:solidFill>
                            <a:srgbClr val="000000"/>
                          </a:solidFill>
                          <a:effectLst/>
                          <a:latin typeface="+mn-lt"/>
                        </a:rPr>
                        <a:t>=&lt;Z&gt;*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/&lt;</a:t>
                      </a:r>
                      <a:r>
                        <a:rPr lang="el-GR" sz="2000" b="0" i="0" u="none" strike="noStrike" dirty="0" smtClean="0">
                          <a:solidFill>
                            <a:srgbClr val="000000"/>
                          </a:solidFill>
                          <a:effectLst/>
                          <a:latin typeface="+mn-lt"/>
                        </a:rPr>
                        <a:t>β</a:t>
                      </a:r>
                      <a:r>
                        <a:rPr lang="en-GB" sz="2000" b="0" i="0" u="none" strike="noStrike" dirty="0" smtClean="0">
                          <a:solidFill>
                            <a:srgbClr val="000000"/>
                          </a:solidFill>
                          <a:effectLst/>
                          <a:latin typeface="+mn-lt"/>
                        </a:rPr>
                        <a:t>&gt;</a:t>
                      </a:r>
                    </a:p>
                    <a:p>
                      <a:pPr algn="l" rtl="0" fontAlgn="b"/>
                      <a:r>
                        <a:rPr lang="en-GB" sz="2000" b="0" i="0" u="none" strike="noStrike" dirty="0" smtClean="0">
                          <a:solidFill>
                            <a:srgbClr val="000000"/>
                          </a:solidFill>
                          <a:effectLst/>
                          <a:latin typeface="+mn-lt"/>
                        </a:rPr>
                        <a:t>in </a:t>
                      </a:r>
                      <a:r>
                        <a:rPr lang="el-GR" sz="2000" b="0" i="0" u="none" strike="noStrike" dirty="0" smtClean="0">
                          <a:solidFill>
                            <a:srgbClr val="000000"/>
                          </a:solidFill>
                          <a:effectLst/>
                          <a:latin typeface="+mn-lt"/>
                        </a:rPr>
                        <a:t>Ω</a:t>
                      </a:r>
                      <a:r>
                        <a:rPr lang="en-US" sz="2000" b="0" i="0" u="none" strike="noStrike" dirty="0" smtClean="0">
                          <a:solidFill>
                            <a:srgbClr val="000000"/>
                          </a:solidFill>
                          <a:effectLst/>
                          <a:latin typeface="+mn-lt"/>
                        </a:rPr>
                        <a:t>/m</a:t>
                      </a:r>
                      <a:endParaRPr lang="en-GB" sz="2000" b="0" i="0" u="none" strike="noStrike" dirty="0">
                        <a:solidFill>
                          <a:srgbClr val="000000"/>
                        </a:solidFill>
                        <a:effectLst/>
                        <a:latin typeface="+mn-lt"/>
                      </a:endParaRPr>
                    </a:p>
                  </a:txBody>
                  <a:tcPr marL="9525" marR="9525" marT="9525" marB="0" anchor="b"/>
                </a:tc>
              </a:tr>
              <a:tr h="284355">
                <a:tc>
                  <a:txBody>
                    <a:bodyPr/>
                    <a:lstStyle/>
                    <a:p>
                      <a:pPr algn="ctr" rtl="0" fontAlgn="b"/>
                      <a:r>
                        <a:rPr lang="en-GB" sz="2000" b="0" i="0" u="none" strike="noStrike" dirty="0">
                          <a:solidFill>
                            <a:srgbClr val="000000"/>
                          </a:solidFill>
                          <a:effectLst/>
                          <a:latin typeface="Calibri"/>
                        </a:rPr>
                        <a:t>LHCRF</a:t>
                      </a:r>
                    </a:p>
                  </a:txBody>
                  <a:tcPr marL="9525" marR="9525" marT="9525" marB="0" anchor="b"/>
                </a:tc>
                <a:tc>
                  <a:txBody>
                    <a:bodyPr/>
                    <a:lstStyle/>
                    <a:p>
                      <a:pPr algn="ctr" rtl="0" fontAlgn="b"/>
                      <a:r>
                        <a:rPr lang="en-GB" sz="2000" b="0" i="0" u="none" strike="noStrike" dirty="0" smtClean="0">
                          <a:solidFill>
                            <a:srgbClr val="000000"/>
                          </a:solidFill>
                          <a:effectLst/>
                          <a:latin typeface="Calibri"/>
                        </a:rPr>
                        <a:t>6 </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a:solidFill>
                            <a:srgbClr val="000000"/>
                          </a:solidFill>
                          <a:effectLst/>
                          <a:latin typeface="Calibri"/>
                        </a:rPr>
                        <a:t>2</a:t>
                      </a:r>
                    </a:p>
                  </a:txBody>
                  <a:tcPr marL="9525" marR="9525" marT="9525" marB="0" anchor="b"/>
                </a:tc>
                <a:tc>
                  <a:txBody>
                    <a:bodyPr/>
                    <a:lstStyle/>
                    <a:p>
                      <a:pPr algn="ctr" rtl="0" fontAlgn="b"/>
                      <a:r>
                        <a:rPr lang="en-GB" sz="2000" b="0" i="0" u="none" strike="noStrike" dirty="0" smtClean="0">
                          <a:solidFill>
                            <a:srgbClr val="000000"/>
                          </a:solidFill>
                          <a:effectLst/>
                          <a:latin typeface="Calibri"/>
                        </a:rPr>
                        <a:t>800</a:t>
                      </a:r>
                      <a:r>
                        <a:rPr lang="en-GB" sz="2000" b="0" i="0" u="none" strike="noStrike" baseline="0" dirty="0" smtClean="0">
                          <a:solidFill>
                            <a:srgbClr val="000000"/>
                          </a:solidFill>
                          <a:effectLst/>
                          <a:latin typeface="Calibri"/>
                        </a:rPr>
                        <a:t> </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800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6.4E+03</a:t>
                      </a:r>
                      <a:r>
                        <a:rPr lang="en-GB" sz="2000" b="0" i="0" u="none" strike="noStrike" dirty="0">
                          <a:solidFill>
                            <a:srgbClr val="000000"/>
                          </a:solidFill>
                          <a:effectLst/>
                          <a:latin typeface="Calibri"/>
                        </a:rPr>
                        <a:t> </a:t>
                      </a:r>
                      <a:r>
                        <a:rPr lang="en-GB" sz="2000" b="0" i="0" u="none" strike="noStrike" dirty="0" smtClean="0">
                          <a:solidFill>
                            <a:srgbClr val="000000"/>
                          </a:solidFill>
                          <a:effectLst/>
                          <a:latin typeface="Calibri"/>
                        </a:rPr>
                        <a:t>(8 </a:t>
                      </a:r>
                      <a:r>
                        <a:rPr lang="en-GB" sz="2000" b="0" i="0" u="none" strike="noStrike" dirty="0" err="1" smtClean="0">
                          <a:solidFill>
                            <a:srgbClr val="000000"/>
                          </a:solidFill>
                          <a:effectLst/>
                          <a:latin typeface="Calibri"/>
                        </a:rPr>
                        <a:t>cav</a:t>
                      </a:r>
                      <a:r>
                        <a:rPr lang="en-GB" sz="2000" b="0" i="0" u="none" strike="noStrike" dirty="0" smtClean="0">
                          <a:solidFill>
                            <a:srgbClr val="000000"/>
                          </a:solidFill>
                          <a:effectLst/>
                          <a:latin typeface="Calibri"/>
                        </a:rPr>
                        <a:t>)</a:t>
                      </a:r>
                      <a:endParaRPr lang="en-GB" sz="2000" b="0" i="0" u="none" strike="noStrike" dirty="0">
                        <a:solidFill>
                          <a:srgbClr val="00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BNL</a:t>
                      </a:r>
                    </a:p>
                  </a:txBody>
                  <a:tcPr marL="9525" marR="9525" marT="9525" marB="0" anchor="b"/>
                </a:tc>
                <a:tc>
                  <a:txBody>
                    <a:bodyPr/>
                    <a:lstStyle/>
                    <a:p>
                      <a:pPr algn="ctr" rtl="0" fontAlgn="b"/>
                      <a:r>
                        <a:rPr lang="en-GB" sz="2000" b="0" i="0" u="none" strike="noStrike" dirty="0">
                          <a:solidFill>
                            <a:srgbClr val="000000"/>
                          </a:solidFill>
                          <a:effectLst/>
                          <a:latin typeface="Calibri"/>
                        </a:rPr>
                        <a:t>18</a:t>
                      </a:r>
                    </a:p>
                  </a:txBody>
                  <a:tcPr marL="9525" marR="9525" marT="9525" marB="0" anchor="b"/>
                </a:tc>
                <a:tc>
                  <a:txBody>
                    <a:bodyPr/>
                    <a:lstStyle/>
                    <a:p>
                      <a:pPr algn="ctr" rtl="0" fontAlgn="b"/>
                      <a:r>
                        <a:rPr lang="en-GB" sz="2000" b="0" i="0" u="none" strike="noStrike" dirty="0">
                          <a:solidFill>
                            <a:srgbClr val="000000"/>
                          </a:solidFill>
                          <a:effectLst/>
                          <a:latin typeface="Calibri"/>
                        </a:rPr>
                        <a:t>10</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2800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Calibri"/>
                        </a:rPr>
                        <a:t>93E03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1.1E+06</a:t>
                      </a:r>
                      <a:endParaRPr lang="en-GB" sz="2000" b="0" i="0" u="none" strike="noStrike" dirty="0">
                        <a:solidFill>
                          <a:srgbClr val="FF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ODU</a:t>
                      </a:r>
                    </a:p>
                  </a:txBody>
                  <a:tcPr marL="9525" marR="9525" marT="9525" marB="0" anchor="b"/>
                </a:tc>
                <a:tc>
                  <a:txBody>
                    <a:bodyPr/>
                    <a:lstStyle/>
                    <a:p>
                      <a:pPr algn="ctr" rtl="0" fontAlgn="b"/>
                      <a:r>
                        <a:rPr lang="en-GB" sz="2000" b="0" i="0" u="none" strike="noStrike">
                          <a:solidFill>
                            <a:srgbClr val="000000"/>
                          </a:solidFill>
                          <a:effectLst/>
                          <a:latin typeface="Calibri"/>
                        </a:rPr>
                        <a:t>10</a:t>
                      </a:r>
                    </a:p>
                  </a:txBody>
                  <a:tcPr marL="9525" marR="9525" marT="9525" marB="0" anchor="b"/>
                </a:tc>
                <a:tc>
                  <a:txBody>
                    <a:bodyPr/>
                    <a:lstStyle/>
                    <a:p>
                      <a:pPr algn="ctr" rtl="0" fontAlgn="b"/>
                      <a:r>
                        <a:rPr lang="en-GB" sz="2000" b="0" i="0" u="none" strike="noStrike" dirty="0">
                          <a:solidFill>
                            <a:srgbClr val="000000"/>
                          </a:solidFill>
                          <a:effectLst/>
                          <a:latin typeface="Calibri"/>
                        </a:rPr>
                        <a:t>19</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2900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mn-lt"/>
                        </a:rPr>
                        <a:t>97E03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1.2E+06</a:t>
                      </a:r>
                      <a:endParaRPr lang="en-GB" sz="2000" b="0" i="0" u="none" strike="noStrike" dirty="0">
                        <a:solidFill>
                          <a:srgbClr val="FF0000"/>
                        </a:solidFill>
                        <a:effectLst/>
                        <a:latin typeface="Calibri"/>
                      </a:endParaRPr>
                    </a:p>
                  </a:txBody>
                  <a:tcPr marL="9525" marR="9525" marT="9525" marB="0" anchor="b"/>
                </a:tc>
              </a:tr>
              <a:tr h="284355">
                <a:tc>
                  <a:txBody>
                    <a:bodyPr/>
                    <a:lstStyle/>
                    <a:p>
                      <a:pPr algn="ctr" rtl="0" fontAlgn="b"/>
                      <a:r>
                        <a:rPr lang="en-GB" sz="2000" b="0" i="0" u="none" strike="noStrike">
                          <a:solidFill>
                            <a:srgbClr val="000000"/>
                          </a:solidFill>
                          <a:effectLst/>
                          <a:latin typeface="Calibri"/>
                        </a:rPr>
                        <a:t>UK</a:t>
                      </a:r>
                    </a:p>
                  </a:txBody>
                  <a:tcPr marL="9525" marR="9525" marT="9525" marB="0" anchor="b"/>
                </a:tc>
                <a:tc>
                  <a:txBody>
                    <a:bodyPr/>
                    <a:lstStyle/>
                    <a:p>
                      <a:pPr algn="ctr" rtl="0" fontAlgn="b"/>
                      <a:r>
                        <a:rPr lang="en-GB" sz="2000" b="0" i="0" u="none" strike="noStrike">
                          <a:solidFill>
                            <a:srgbClr val="000000"/>
                          </a:solidFill>
                          <a:effectLst/>
                          <a:latin typeface="Calibri"/>
                        </a:rPr>
                        <a:t>25</a:t>
                      </a:r>
                    </a:p>
                  </a:txBody>
                  <a:tcPr marL="9525" marR="9525" marT="9525" marB="0" anchor="b"/>
                </a:tc>
                <a:tc>
                  <a:txBody>
                    <a:bodyPr/>
                    <a:lstStyle/>
                    <a:p>
                      <a:pPr algn="ctr" rtl="0" fontAlgn="b"/>
                      <a:r>
                        <a:rPr lang="en-GB" sz="2000" b="0" i="0" u="none" strike="noStrike">
                          <a:solidFill>
                            <a:srgbClr val="000000"/>
                          </a:solidFill>
                          <a:effectLst/>
                          <a:latin typeface="Calibri"/>
                        </a:rPr>
                        <a:t>4</a:t>
                      </a:r>
                    </a:p>
                  </a:txBody>
                  <a:tcPr marL="9525" marR="9525" marT="9525" marB="0" anchor="b"/>
                </a:tc>
                <a:tc>
                  <a:txBody>
                    <a:bodyPr/>
                    <a:lstStyle/>
                    <a:p>
                      <a:pPr algn="ctr" rtl="0" fontAlgn="b"/>
                      <a:r>
                        <a:rPr lang="en-GB" sz="2000" b="0" i="0" u="none" strike="noStrike" dirty="0" smtClean="0">
                          <a:solidFill>
                            <a:srgbClr val="000000"/>
                          </a:solidFill>
                          <a:effectLst/>
                          <a:latin typeface="Calibri"/>
                        </a:rPr>
                        <a:t>2900</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000000"/>
                          </a:solidFill>
                          <a:effectLst/>
                          <a:latin typeface="+mn-lt"/>
                        </a:rPr>
                        <a:t>97E03</a:t>
                      </a:r>
                      <a:endParaRPr lang="en-GB" sz="2000" b="0" i="0" u="none" strike="noStrike" dirty="0">
                        <a:solidFill>
                          <a:srgbClr val="000000"/>
                        </a:solidFill>
                        <a:effectLst/>
                        <a:latin typeface="Calibri"/>
                      </a:endParaRPr>
                    </a:p>
                  </a:txBody>
                  <a:tcPr marL="9525" marR="9525" marT="9525" marB="0" anchor="b"/>
                </a:tc>
                <a:tc>
                  <a:txBody>
                    <a:bodyPr/>
                    <a:lstStyle/>
                    <a:p>
                      <a:pPr algn="ctr" rtl="0" fontAlgn="b"/>
                      <a:r>
                        <a:rPr lang="en-GB" sz="2000" b="0" i="0" u="none" strike="noStrike" dirty="0" smtClean="0">
                          <a:solidFill>
                            <a:srgbClr val="FF0000"/>
                          </a:solidFill>
                          <a:effectLst/>
                          <a:latin typeface="Calibri"/>
                        </a:rPr>
                        <a:t>1.2E+06</a:t>
                      </a:r>
                      <a:endParaRPr lang="en-GB" sz="2000" b="0" i="0" u="none" strike="noStrike" dirty="0">
                        <a:solidFill>
                          <a:srgbClr val="FF0000"/>
                        </a:solidFill>
                        <a:effectLst/>
                        <a:latin typeface="Calibri"/>
                      </a:endParaRPr>
                    </a:p>
                  </a:txBody>
                  <a:tcPr marL="9525" marR="9525" marT="9525" marB="0" anchor="b"/>
                </a:tc>
              </a:tr>
            </a:tbl>
          </a:graphicData>
        </a:graphic>
      </p:graphicFrame>
      <p:sp>
        <p:nvSpPr>
          <p:cNvPr id="3" name="TextBox 2"/>
          <p:cNvSpPr txBox="1"/>
          <p:nvPr/>
        </p:nvSpPr>
        <p:spPr>
          <a:xfrm>
            <a:off x="992777" y="5747656"/>
            <a:ext cx="7793480" cy="923330"/>
          </a:xfrm>
          <a:prstGeom prst="rect">
            <a:avLst/>
          </a:prstGeom>
          <a:solidFill>
            <a:schemeClr val="bg1"/>
          </a:solidFill>
        </p:spPr>
        <p:txBody>
          <a:bodyPr wrap="none" rtlCol="0">
            <a:spAutoFit/>
          </a:bodyPr>
          <a:lstStyle/>
          <a:p>
            <a:r>
              <a:rPr lang="en-US" dirty="0" smtClean="0"/>
              <a:t>In collisions, </a:t>
            </a:r>
            <a:r>
              <a:rPr lang="el-GR" dirty="0"/>
              <a:t>β </a:t>
            </a:r>
            <a:r>
              <a:rPr lang="en-US" dirty="0" smtClean="0"/>
              <a:t>=4km and &lt;</a:t>
            </a:r>
            <a:r>
              <a:rPr lang="el-GR" dirty="0" smtClean="0"/>
              <a:t>β</a:t>
            </a:r>
            <a:r>
              <a:rPr lang="en-US" dirty="0" smtClean="0"/>
              <a:t>&gt; =120 m is the average beta at the collimators, main </a:t>
            </a:r>
            <a:br>
              <a:rPr lang="en-US" dirty="0" smtClean="0"/>
            </a:br>
            <a:r>
              <a:rPr lang="en-US" dirty="0" smtClean="0"/>
              <a:t>impedance source which is not changing with the new optics.</a:t>
            </a:r>
          </a:p>
          <a:p>
            <a:r>
              <a:rPr lang="en-US" b="1" dirty="0" smtClean="0">
                <a:solidFill>
                  <a:srgbClr val="FF0000"/>
                </a:solidFill>
              </a:rPr>
              <a:t>At injection, 12 cavities represent 2% of the full LHC impedance, in collisions 4%</a:t>
            </a:r>
            <a:endParaRPr lang="en-GB" b="1" dirty="0">
              <a:solidFill>
                <a:srgbClr val="FF0000"/>
              </a:solidFill>
            </a:endParaRPr>
          </a:p>
        </p:txBody>
      </p:sp>
      <p:sp>
        <p:nvSpPr>
          <p:cNvPr id="4" name="Slide Number Placeholder 3"/>
          <p:cNvSpPr>
            <a:spLocks noGrp="1"/>
          </p:cNvSpPr>
          <p:nvPr>
            <p:ph type="sldNum" sz="quarter" idx="12"/>
          </p:nvPr>
        </p:nvSpPr>
        <p:spPr/>
        <p:txBody>
          <a:bodyPr/>
          <a:lstStyle/>
          <a:p>
            <a:fld id="{427FE45C-2A06-4CE4-A7AD-F8CB9F5FDFF1}" type="slidenum">
              <a:rPr lang="en-GB" smtClean="0"/>
              <a:t>55</a:t>
            </a:fld>
            <a:endParaRPr lang="en-GB"/>
          </a:p>
        </p:txBody>
      </p:sp>
    </p:spTree>
    <p:extLst>
      <p:ext uri="{BB962C8B-B14F-4D97-AF65-F5344CB8AC3E}">
        <p14:creationId xmlns:p14="http://schemas.microsoft.com/office/powerpoint/2010/main" val="5614234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Ideas</a:t>
            </a:r>
            <a:endParaRPr lang="en-GB" dirty="0"/>
          </a:p>
        </p:txBody>
      </p:sp>
      <p:sp>
        <p:nvSpPr>
          <p:cNvPr id="3" name="Content Placeholder 2"/>
          <p:cNvSpPr>
            <a:spLocks noGrp="1"/>
          </p:cNvSpPr>
          <p:nvPr>
            <p:ph idx="1"/>
          </p:nvPr>
        </p:nvSpPr>
        <p:spPr/>
        <p:txBody>
          <a:bodyPr>
            <a:normAutofit/>
          </a:bodyPr>
          <a:lstStyle/>
          <a:p>
            <a:r>
              <a:rPr lang="en-US" sz="2400" dirty="0" smtClean="0"/>
              <a:t>Very significant efforts by cavity designers to reduce </a:t>
            </a:r>
            <a:r>
              <a:rPr lang="en-US" sz="2400" dirty="0" err="1" smtClean="0"/>
              <a:t>Qext</a:t>
            </a:r>
            <a:r>
              <a:rPr lang="en-US" sz="2400" dirty="0" smtClean="0"/>
              <a:t>, and push modes to higher frequencies.</a:t>
            </a:r>
          </a:p>
          <a:p>
            <a:r>
              <a:rPr lang="en-US" sz="2400" dirty="0" smtClean="0"/>
              <a:t>How far from the beam harmonics should be the HOMs?</a:t>
            </a:r>
          </a:p>
          <a:p>
            <a:r>
              <a:rPr lang="en-US" sz="2400" dirty="0" smtClean="0"/>
              <a:t>even if modes below the set limit, not clear that we will be able to reach the expected </a:t>
            </a:r>
            <a:r>
              <a:rPr lang="en-US" sz="2400" dirty="0" err="1" smtClean="0"/>
              <a:t>HiLumi</a:t>
            </a:r>
            <a:r>
              <a:rPr lang="en-US" sz="2400" dirty="0" smtClean="0"/>
              <a:t> parameters</a:t>
            </a:r>
          </a:p>
          <a:p>
            <a:pPr marL="0" indent="0">
              <a:buNone/>
            </a:pPr>
            <a:r>
              <a:rPr lang="en-US" sz="2400" dirty="0"/>
              <a:t>	</a:t>
            </a:r>
            <a:r>
              <a:rPr lang="en-US" sz="2400" dirty="0" smtClean="0">
                <a:sym typeface="Wingdings" panose="05000000000000000000" pitchFamily="2" charset="2"/>
              </a:rPr>
              <a:t> </a:t>
            </a:r>
            <a:r>
              <a:rPr lang="en-US" sz="2400" dirty="0" err="1" smtClean="0">
                <a:sym typeface="Wingdings" panose="05000000000000000000" pitchFamily="2" charset="2"/>
              </a:rPr>
              <a:t>stripline</a:t>
            </a:r>
            <a:r>
              <a:rPr lang="en-US" sz="2400" dirty="0" smtClean="0">
                <a:sym typeface="Wingdings" panose="05000000000000000000" pitchFamily="2" charset="2"/>
              </a:rPr>
              <a:t> BPMs are already creating issues in IR</a:t>
            </a:r>
          </a:p>
          <a:p>
            <a:pPr marL="0" indent="0">
              <a:buNone/>
            </a:pPr>
            <a:r>
              <a:rPr lang="en-US" sz="2400" dirty="0" smtClean="0">
                <a:sym typeface="Wingdings" panose="05000000000000000000" pitchFamily="2" charset="2"/>
              </a:rPr>
              <a:t>	effort of designers are not in vain</a:t>
            </a:r>
          </a:p>
          <a:p>
            <a:pPr marL="0" indent="0">
              <a:buNone/>
            </a:pPr>
            <a:r>
              <a:rPr lang="en-US" sz="2400" dirty="0">
                <a:sym typeface="Wingdings" panose="05000000000000000000" pitchFamily="2" charset="2"/>
              </a:rPr>
              <a:t>	</a:t>
            </a:r>
            <a:r>
              <a:rPr lang="en-US" sz="2400" dirty="0" smtClean="0">
                <a:sym typeface="Wingdings" panose="05000000000000000000" pitchFamily="2" charset="2"/>
              </a:rPr>
              <a:t> should be ready  to implement solutions to mitigate the very high beta functions.</a:t>
            </a:r>
            <a:endParaRPr lang="en-US" sz="2400" dirty="0" smtClean="0"/>
          </a:p>
          <a:p>
            <a:endParaRPr lang="en-GB" sz="2400" dirty="0"/>
          </a:p>
        </p:txBody>
      </p:sp>
      <p:sp>
        <p:nvSpPr>
          <p:cNvPr id="4" name="Slide Number Placeholder 3"/>
          <p:cNvSpPr>
            <a:spLocks noGrp="1"/>
          </p:cNvSpPr>
          <p:nvPr>
            <p:ph type="sldNum" sz="quarter" idx="12"/>
          </p:nvPr>
        </p:nvSpPr>
        <p:spPr/>
        <p:txBody>
          <a:bodyPr/>
          <a:lstStyle/>
          <a:p>
            <a:fld id="{427FE45C-2A06-4CE4-A7AD-F8CB9F5FDFF1}" type="slidenum">
              <a:rPr lang="en-GB" smtClean="0"/>
              <a:t>56</a:t>
            </a:fld>
            <a:endParaRPr lang="en-GB"/>
          </a:p>
        </p:txBody>
      </p:sp>
    </p:spTree>
    <p:extLst>
      <p:ext uri="{BB962C8B-B14F-4D97-AF65-F5344CB8AC3E}">
        <p14:creationId xmlns:p14="http://schemas.microsoft.com/office/powerpoint/2010/main" val="324577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395536" y="1340768"/>
            <a:ext cx="8229600" cy="5184576"/>
          </a:xfrm>
        </p:spPr>
        <p:txBody>
          <a:bodyPr>
            <a:normAutofit fontScale="77500" lnSpcReduction="20000"/>
          </a:bodyPr>
          <a:lstStyle/>
          <a:p>
            <a:pPr marL="0" indent="0">
              <a:buNone/>
            </a:pPr>
            <a:endParaRPr lang="en-GB" dirty="0" smtClean="0"/>
          </a:p>
          <a:p>
            <a:r>
              <a:rPr lang="en-US" dirty="0" smtClean="0"/>
              <a:t>Context</a:t>
            </a:r>
          </a:p>
          <a:p>
            <a:pPr lvl="1"/>
            <a:r>
              <a:rPr lang="en-US" dirty="0" smtClean="0"/>
              <a:t>LHC impedance</a:t>
            </a:r>
          </a:p>
          <a:p>
            <a:pPr marL="457200" lvl="1" indent="0">
              <a:buNone/>
            </a:pPr>
            <a:endParaRPr lang="en-GB" dirty="0" smtClean="0"/>
          </a:p>
          <a:p>
            <a:r>
              <a:rPr lang="en-GB" dirty="0" smtClean="0">
                <a:solidFill>
                  <a:srgbClr val="FF0000"/>
                </a:solidFill>
              </a:rPr>
              <a:t>SPS crab cavity tests</a:t>
            </a:r>
          </a:p>
          <a:p>
            <a:pPr lvl="1"/>
            <a:r>
              <a:rPr lang="en-GB" dirty="0" smtClean="0">
                <a:solidFill>
                  <a:srgbClr val="FF0000"/>
                </a:solidFill>
              </a:rPr>
              <a:t>Impedance of the new Y chamber</a:t>
            </a:r>
          </a:p>
          <a:p>
            <a:pPr lvl="1"/>
            <a:r>
              <a:rPr lang="en-GB" dirty="0" smtClean="0">
                <a:solidFill>
                  <a:srgbClr val="FF0000"/>
                </a:solidFill>
              </a:rPr>
              <a:t>Impedance of the crab cavities </a:t>
            </a:r>
          </a:p>
          <a:p>
            <a:pPr lvl="1"/>
            <a:r>
              <a:rPr lang="en-GB" dirty="0" smtClean="0"/>
              <a:t>Power expected from resonant modes</a:t>
            </a:r>
            <a:br>
              <a:rPr lang="en-GB" dirty="0" smtClean="0"/>
            </a:br>
            <a:endParaRPr lang="en-GB" dirty="0" smtClean="0"/>
          </a:p>
          <a:p>
            <a:r>
              <a:rPr lang="en-GB" dirty="0" smtClean="0"/>
              <a:t>LHC operation</a:t>
            </a:r>
          </a:p>
          <a:p>
            <a:pPr lvl="1"/>
            <a:r>
              <a:rPr lang="en-GB" dirty="0"/>
              <a:t>L</a:t>
            </a:r>
            <a:r>
              <a:rPr lang="en-GB" dirty="0" smtClean="0"/>
              <a:t>ongitudinal stability limits</a:t>
            </a:r>
          </a:p>
          <a:p>
            <a:pPr lvl="1"/>
            <a:r>
              <a:rPr lang="en-GB" dirty="0" smtClean="0"/>
              <a:t>Contribution compared to the LHC model</a:t>
            </a:r>
          </a:p>
          <a:p>
            <a:pPr lvl="1"/>
            <a:r>
              <a:rPr lang="en-GB" dirty="0" smtClean="0"/>
              <a:t>Power expected from resonant modes </a:t>
            </a:r>
          </a:p>
          <a:p>
            <a:pPr marL="914400" lvl="2" indent="0">
              <a:buNone/>
            </a:pPr>
            <a:endParaRPr lang="en-GB" dirty="0" smtClean="0"/>
          </a:p>
          <a:p>
            <a:r>
              <a:rPr lang="en-GB" dirty="0" smtClean="0"/>
              <a:t>Summary</a:t>
            </a:r>
          </a:p>
          <a:p>
            <a:endParaRPr lang="en-GB" dirty="0" smtClean="0"/>
          </a:p>
        </p:txBody>
      </p:sp>
      <p:sp>
        <p:nvSpPr>
          <p:cNvPr id="4" name="Slide Number Placeholder 3"/>
          <p:cNvSpPr>
            <a:spLocks noGrp="1"/>
          </p:cNvSpPr>
          <p:nvPr>
            <p:ph type="sldNum" sz="quarter" idx="12"/>
          </p:nvPr>
        </p:nvSpPr>
        <p:spPr/>
        <p:txBody>
          <a:bodyPr/>
          <a:lstStyle/>
          <a:p>
            <a:fld id="{427FE45C-2A06-4CE4-A7AD-F8CB9F5FDFF1}" type="slidenum">
              <a:rPr lang="en-GB" smtClean="0"/>
              <a:t>6</a:t>
            </a:fld>
            <a:endParaRPr lang="en-GB"/>
          </a:p>
        </p:txBody>
      </p:sp>
    </p:spTree>
    <p:extLst>
      <p:ext uri="{BB962C8B-B14F-4D97-AF65-F5344CB8AC3E}">
        <p14:creationId xmlns:p14="http://schemas.microsoft.com/office/powerpoint/2010/main" val="185412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706090"/>
          </a:xfrm>
        </p:spPr>
        <p:txBody>
          <a:bodyPr>
            <a:normAutofit fontScale="90000"/>
          </a:bodyPr>
          <a:lstStyle/>
          <a:p>
            <a:r>
              <a:rPr lang="en-US" dirty="0" smtClean="0"/>
              <a:t>Improvement of the Y chamber design</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427FE45C-2A06-4CE4-A7AD-F8CB9F5FDFF1}" type="slidenum">
              <a:rPr lang="en-GB" smtClean="0"/>
              <a:t>7</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25" t="18459" r="18913" b="5263"/>
          <a:stretch/>
        </p:blipFill>
        <p:spPr bwMode="auto">
          <a:xfrm>
            <a:off x="107504" y="764704"/>
            <a:ext cx="7712766" cy="552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27584" y="6453336"/>
            <a:ext cx="7474675" cy="369332"/>
          </a:xfrm>
          <a:prstGeom prst="rect">
            <a:avLst/>
          </a:prstGeom>
          <a:solidFill>
            <a:srgbClr val="FFFF00"/>
          </a:solidFill>
        </p:spPr>
        <p:txBody>
          <a:bodyPr wrap="none" rtlCol="0">
            <a:spAutoFit/>
          </a:bodyPr>
          <a:lstStyle/>
          <a:p>
            <a:r>
              <a:rPr lang="en-US" dirty="0" smtClean="0">
                <a:sym typeface="Wingdings" panose="05000000000000000000" pitchFamily="2" charset="2"/>
              </a:rPr>
              <a:t> </a:t>
            </a:r>
            <a:r>
              <a:rPr lang="en-US" dirty="0" smtClean="0"/>
              <a:t>Modes pushed to much higher frequencies, major modes now above cutoff</a:t>
            </a:r>
            <a:endParaRPr lang="en-GB" dirty="0"/>
          </a:p>
        </p:txBody>
      </p:sp>
      <p:sp>
        <p:nvSpPr>
          <p:cNvPr id="7" name="TextBox 6"/>
          <p:cNvSpPr txBox="1"/>
          <p:nvPr/>
        </p:nvSpPr>
        <p:spPr>
          <a:xfrm>
            <a:off x="6084168" y="3140968"/>
            <a:ext cx="2973827" cy="2308324"/>
          </a:xfrm>
          <a:prstGeom prst="rect">
            <a:avLst/>
          </a:prstGeom>
          <a:solidFill>
            <a:srgbClr val="FFFF00"/>
          </a:solidFill>
        </p:spPr>
        <p:txBody>
          <a:bodyPr wrap="none" rtlCol="0">
            <a:spAutoFit/>
          </a:bodyPr>
          <a:lstStyle/>
          <a:p>
            <a:r>
              <a:rPr lang="en-US" dirty="0" smtClean="0"/>
              <a:t>See A. Mc </a:t>
            </a:r>
            <a:r>
              <a:rPr lang="en-US" dirty="0" err="1" smtClean="0"/>
              <a:t>Pherson</a:t>
            </a:r>
            <a:r>
              <a:rPr lang="en-US" dirty="0" smtClean="0"/>
              <a:t/>
            </a:r>
            <a:br>
              <a:rPr lang="en-US" dirty="0" smtClean="0"/>
            </a:br>
            <a:r>
              <a:rPr lang="en-US" dirty="0" smtClean="0"/>
              <a:t>MSWG meeting May 2</a:t>
            </a:r>
            <a:r>
              <a:rPr lang="en-US" baseline="30000" dirty="0" smtClean="0"/>
              <a:t>nd</a:t>
            </a:r>
            <a:r>
              <a:rPr lang="en-US" dirty="0" smtClean="0"/>
              <a:t> 2014</a:t>
            </a:r>
          </a:p>
          <a:p>
            <a:r>
              <a:rPr lang="en-US" dirty="0" smtClean="0">
                <a:hlinkClick r:id="rId3"/>
              </a:rPr>
              <a:t>Link</a:t>
            </a:r>
            <a:endParaRPr lang="en-US" dirty="0" smtClean="0"/>
          </a:p>
          <a:p>
            <a:endParaRPr lang="en-US" dirty="0"/>
          </a:p>
          <a:p>
            <a:r>
              <a:rPr lang="en-US" dirty="0" smtClean="0"/>
              <a:t>And P. Kardasopoulos</a:t>
            </a:r>
          </a:p>
          <a:p>
            <a:r>
              <a:rPr lang="en-US" dirty="0" smtClean="0"/>
              <a:t>CERN impedance meeting</a:t>
            </a:r>
            <a:br>
              <a:rPr lang="en-US" dirty="0" smtClean="0"/>
            </a:br>
            <a:r>
              <a:rPr lang="en-US" dirty="0" smtClean="0"/>
              <a:t>April 14</a:t>
            </a:r>
            <a:r>
              <a:rPr lang="en-US" baseline="30000" dirty="0" smtClean="0"/>
              <a:t>th</a:t>
            </a:r>
            <a:r>
              <a:rPr lang="en-US" dirty="0" smtClean="0"/>
              <a:t> 2014</a:t>
            </a:r>
            <a:br>
              <a:rPr lang="en-US" dirty="0" smtClean="0"/>
            </a:br>
            <a:r>
              <a:rPr lang="en-US" dirty="0" smtClean="0">
                <a:hlinkClick r:id="rId4"/>
              </a:rPr>
              <a:t>link</a:t>
            </a:r>
            <a:endParaRPr lang="en-GB" dirty="0"/>
          </a:p>
        </p:txBody>
      </p:sp>
    </p:spTree>
    <p:extLst>
      <p:ext uri="{BB962C8B-B14F-4D97-AF65-F5344CB8AC3E}">
        <p14:creationId xmlns:p14="http://schemas.microsoft.com/office/powerpoint/2010/main" val="268835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noAutofit/>
          </a:bodyPr>
          <a:lstStyle/>
          <a:p>
            <a:r>
              <a:rPr lang="en-GB" sz="3200" dirty="0" smtClean="0"/>
              <a:t>Impedance of the crab cavities during operation</a:t>
            </a:r>
            <a:endParaRPr lang="en-GB" sz="3200" dirty="0"/>
          </a:p>
        </p:txBody>
      </p:sp>
      <p:sp>
        <p:nvSpPr>
          <p:cNvPr id="3" name="Content Placeholder 2"/>
          <p:cNvSpPr>
            <a:spLocks noGrp="1"/>
          </p:cNvSpPr>
          <p:nvPr>
            <p:ph idx="1"/>
          </p:nvPr>
        </p:nvSpPr>
        <p:spPr>
          <a:xfrm>
            <a:off x="549084" y="980728"/>
            <a:ext cx="8229600" cy="4525963"/>
          </a:xfrm>
        </p:spPr>
        <p:txBody>
          <a:bodyPr>
            <a:normAutofit/>
          </a:bodyPr>
          <a:lstStyle/>
          <a:p>
            <a:r>
              <a:rPr lang="en-GB" sz="1600" dirty="0" smtClean="0"/>
              <a:t>Latest information I have: </a:t>
            </a:r>
            <a:r>
              <a:rPr lang="en-GB" sz="1600" b="1" dirty="0" smtClean="0"/>
              <a:t>crab cavities are incompatible with all production beams </a:t>
            </a:r>
            <a:r>
              <a:rPr lang="en-GB" sz="1600" dirty="0" smtClean="0"/>
              <a:t>(LHC, Fixed target and even AWAKE) and therefore can be used only during dedicated beam tests</a:t>
            </a:r>
            <a:endParaRPr lang="en-GB" sz="1600" dirty="0"/>
          </a:p>
          <a:p>
            <a:pPr marL="0" indent="0">
              <a:buNone/>
            </a:pPr>
            <a:r>
              <a:rPr lang="en-GB" sz="1600" dirty="0" smtClean="0"/>
              <a:t> However, let’s check:</a:t>
            </a:r>
          </a:p>
          <a:p>
            <a:r>
              <a:rPr lang="en-GB" sz="1600" dirty="0" smtClean="0"/>
              <a:t>Damped longitudinal modes of ~100 </a:t>
            </a:r>
            <a:r>
              <a:rPr lang="en-GB" sz="1600" dirty="0" err="1" smtClean="0"/>
              <a:t>kOhm</a:t>
            </a:r>
            <a:r>
              <a:rPr lang="en-GB" sz="1600" dirty="0" smtClean="0"/>
              <a:t> between 700 and 900 MHz would be similar to the previous modes of the Y chamber</a:t>
            </a:r>
          </a:p>
          <a:p>
            <a:r>
              <a:rPr lang="en-GB" sz="1600" dirty="0" smtClean="0"/>
              <a:t>Other transverse modes at very high frequency for the SPS, and still small compared to the SPS effective impedance (20 </a:t>
            </a:r>
            <a:r>
              <a:rPr lang="en-GB" sz="1600" dirty="0" err="1" smtClean="0"/>
              <a:t>MOhm</a:t>
            </a:r>
            <a:r>
              <a:rPr lang="en-GB" sz="1600" dirty="0" smtClean="0"/>
              <a:t>/m - broad due to kickers).</a:t>
            </a:r>
          </a:p>
          <a:p>
            <a:r>
              <a:rPr lang="en-GB" sz="1600" dirty="0" smtClean="0"/>
              <a:t>Longitudinal and transverse effective impedance of one crab cavity is small (~3 </a:t>
            </a:r>
            <a:r>
              <a:rPr lang="en-GB" sz="1600" dirty="0" err="1" smtClean="0"/>
              <a:t>kOhm</a:t>
            </a:r>
            <a:r>
              <a:rPr lang="en-GB" sz="1600" dirty="0" smtClean="0"/>
              <a:t>/m)</a:t>
            </a:r>
          </a:p>
          <a:p>
            <a:endParaRPr lang="en-GB" sz="1600" dirty="0" smtClean="0"/>
          </a:p>
          <a:p>
            <a:endParaRPr lang="en-GB" sz="1600" dirty="0" smtClean="0"/>
          </a:p>
          <a:p>
            <a:endParaRPr lang="en-GB" sz="1600" dirty="0" smtClean="0"/>
          </a:p>
          <a:p>
            <a:endParaRPr lang="en-GB" sz="1600" dirty="0"/>
          </a:p>
        </p:txBody>
      </p:sp>
      <p:pic>
        <p:nvPicPr>
          <p:cNvPr id="6" name="Picture 5"/>
          <p:cNvPicPr>
            <a:picLocks noChangeAspect="1"/>
          </p:cNvPicPr>
          <p:nvPr/>
        </p:nvPicPr>
        <p:blipFill>
          <a:blip r:embed="rId2"/>
          <a:stretch>
            <a:fillRect/>
          </a:stretch>
        </p:blipFill>
        <p:spPr>
          <a:xfrm>
            <a:off x="2503134" y="4437112"/>
            <a:ext cx="2946061" cy="2376264"/>
          </a:xfrm>
          <a:prstGeom prst="rect">
            <a:avLst/>
          </a:prstGeom>
        </p:spPr>
      </p:pic>
      <p:pic>
        <p:nvPicPr>
          <p:cNvPr id="7" name="Picture 6"/>
          <p:cNvPicPr>
            <a:picLocks noChangeAspect="1"/>
          </p:cNvPicPr>
          <p:nvPr/>
        </p:nvPicPr>
        <p:blipFill>
          <a:blip r:embed="rId3"/>
          <a:stretch>
            <a:fillRect/>
          </a:stretch>
        </p:blipFill>
        <p:spPr>
          <a:xfrm>
            <a:off x="5683490" y="4437112"/>
            <a:ext cx="3124661" cy="2376264"/>
          </a:xfrm>
          <a:prstGeom prst="rect">
            <a:avLst/>
          </a:prstGeom>
        </p:spPr>
      </p:pic>
      <p:sp>
        <p:nvSpPr>
          <p:cNvPr id="5" name="Rectangle 4"/>
          <p:cNvSpPr/>
          <p:nvPr/>
        </p:nvSpPr>
        <p:spPr>
          <a:xfrm>
            <a:off x="2699792" y="4139788"/>
            <a:ext cx="6264696" cy="369332"/>
          </a:xfrm>
          <a:prstGeom prst="rect">
            <a:avLst/>
          </a:prstGeom>
        </p:spPr>
        <p:txBody>
          <a:bodyPr wrap="square">
            <a:spAutoFit/>
          </a:bodyPr>
          <a:lstStyle/>
          <a:p>
            <a:r>
              <a:rPr lang="en-CA" dirty="0" smtClean="0"/>
              <a:t>HOM Coupler Optimization &amp; RF Modeling, </a:t>
            </a:r>
            <a:r>
              <a:rPr lang="en-CA" dirty="0" err="1" smtClean="0"/>
              <a:t>Zenghai</a:t>
            </a:r>
            <a:r>
              <a:rPr lang="en-CA" dirty="0" smtClean="0"/>
              <a:t> Li, LHC-CC13</a:t>
            </a:r>
          </a:p>
        </p:txBody>
      </p:sp>
      <p:sp>
        <p:nvSpPr>
          <p:cNvPr id="8" name="TextBox 7"/>
          <p:cNvSpPr txBox="1"/>
          <p:nvPr/>
        </p:nvSpPr>
        <p:spPr>
          <a:xfrm>
            <a:off x="108850" y="3284984"/>
            <a:ext cx="8279574" cy="338554"/>
          </a:xfrm>
          <a:prstGeom prst="rect">
            <a:avLst/>
          </a:prstGeom>
          <a:solidFill>
            <a:srgbClr val="FFFF00"/>
          </a:solidFill>
        </p:spPr>
        <p:txBody>
          <a:bodyPr wrap="none" rtlCol="0">
            <a:spAutoFit/>
          </a:bodyPr>
          <a:lstStyle/>
          <a:p>
            <a:r>
              <a:rPr lang="en-GB" sz="1600" dirty="0" smtClean="0">
                <a:solidFill>
                  <a:srgbClr val="FF0000"/>
                </a:solidFill>
                <a:sym typeface="Wingdings" panose="05000000000000000000" pitchFamily="2" charset="2"/>
              </a:rPr>
              <a:t> Impact of two crab cavities not expected to be a critical issue for SPS operation with LHC beam</a:t>
            </a:r>
            <a:endParaRPr lang="en-GB" sz="1600" dirty="0">
              <a:solidFill>
                <a:srgbClr val="FF0000"/>
              </a:solidFill>
            </a:endParaRPr>
          </a:p>
        </p:txBody>
      </p:sp>
      <p:sp>
        <p:nvSpPr>
          <p:cNvPr id="9" name="Slide Number Placeholder 8"/>
          <p:cNvSpPr>
            <a:spLocks noGrp="1"/>
          </p:cNvSpPr>
          <p:nvPr>
            <p:ph type="sldNum" sz="quarter" idx="12"/>
          </p:nvPr>
        </p:nvSpPr>
        <p:spPr/>
        <p:txBody>
          <a:bodyPr/>
          <a:lstStyle/>
          <a:p>
            <a:fld id="{427FE45C-2A06-4CE4-A7AD-F8CB9F5FDFF1}" type="slidenum">
              <a:rPr lang="en-GB" smtClean="0"/>
              <a:t>8</a:t>
            </a:fld>
            <a:endParaRPr lang="en-GB"/>
          </a:p>
        </p:txBody>
      </p:sp>
      <p:sp>
        <p:nvSpPr>
          <p:cNvPr id="11" name="TextBox 10"/>
          <p:cNvSpPr txBox="1"/>
          <p:nvPr/>
        </p:nvSpPr>
        <p:spPr>
          <a:xfrm>
            <a:off x="98093" y="3645024"/>
            <a:ext cx="9298443" cy="338554"/>
          </a:xfrm>
          <a:prstGeom prst="rect">
            <a:avLst/>
          </a:prstGeom>
          <a:solidFill>
            <a:srgbClr val="FFFF00"/>
          </a:solidFill>
        </p:spPr>
        <p:txBody>
          <a:bodyPr wrap="none" rtlCol="0">
            <a:spAutoFit/>
          </a:bodyPr>
          <a:lstStyle/>
          <a:p>
            <a:r>
              <a:rPr lang="en-GB" sz="1600" dirty="0" smtClean="0">
                <a:solidFill>
                  <a:srgbClr val="FF0000"/>
                </a:solidFill>
                <a:sym typeface="Wingdings" panose="05000000000000000000" pitchFamily="2" charset="2"/>
              </a:rPr>
              <a:t> therefore, crab cavities not expected to limit significantly the dedicated MD beams (if modes well damped)</a:t>
            </a:r>
            <a:endParaRPr lang="en-GB" sz="1600" dirty="0">
              <a:solidFill>
                <a:srgbClr val="FF0000"/>
              </a:solidFill>
            </a:endParaRPr>
          </a:p>
        </p:txBody>
      </p:sp>
    </p:spTree>
    <p:extLst>
      <p:ext uri="{BB962C8B-B14F-4D97-AF65-F5344CB8AC3E}">
        <p14:creationId xmlns:p14="http://schemas.microsoft.com/office/powerpoint/2010/main" val="1937430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rn.ch\dfs\Users\j\jvarelac\Desktop\kicker Long Impedance\totalSPSimpedanceLogy_Flange_B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620688"/>
            <a:ext cx="9145116"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836712"/>
          </a:xfrm>
        </p:spPr>
        <p:txBody>
          <a:bodyPr>
            <a:normAutofit fontScale="90000"/>
          </a:bodyPr>
          <a:lstStyle/>
          <a:p>
            <a:r>
              <a:rPr lang="en-GB" sz="3600" dirty="0" smtClean="0"/>
              <a:t>Total 2013 SPS Longitudinal Impedance Model (II)</a:t>
            </a:r>
            <a:endParaRPr lang="en-GB" sz="3600" dirty="0"/>
          </a:p>
        </p:txBody>
      </p:sp>
      <p:sp>
        <p:nvSpPr>
          <p:cNvPr id="7" name="TextBox 6"/>
          <p:cNvSpPr txBox="1"/>
          <p:nvPr/>
        </p:nvSpPr>
        <p:spPr>
          <a:xfrm>
            <a:off x="1763688" y="1056102"/>
            <a:ext cx="966931" cy="261610"/>
          </a:xfrm>
          <a:prstGeom prst="rect">
            <a:avLst/>
          </a:prstGeom>
          <a:noFill/>
        </p:spPr>
        <p:txBody>
          <a:bodyPr wrap="none" rtlCol="0">
            <a:spAutoFit/>
          </a:bodyPr>
          <a:lstStyle/>
          <a:p>
            <a:r>
              <a:rPr lang="en-GB" sz="1050" dirty="0" smtClean="0"/>
              <a:t>200MHz TWC</a:t>
            </a:r>
            <a:endParaRPr lang="en-GB" sz="1050" dirty="0"/>
          </a:p>
        </p:txBody>
      </p:sp>
      <p:sp>
        <p:nvSpPr>
          <p:cNvPr id="12" name="TextBox 11"/>
          <p:cNvSpPr txBox="1"/>
          <p:nvPr/>
        </p:nvSpPr>
        <p:spPr>
          <a:xfrm>
            <a:off x="3569115" y="1409498"/>
            <a:ext cx="966931" cy="261610"/>
          </a:xfrm>
          <a:prstGeom prst="rect">
            <a:avLst/>
          </a:prstGeom>
          <a:noFill/>
        </p:spPr>
        <p:txBody>
          <a:bodyPr wrap="none" rtlCol="0">
            <a:spAutoFit/>
          </a:bodyPr>
          <a:lstStyle/>
          <a:p>
            <a:r>
              <a:rPr lang="en-GB" sz="1050" dirty="0" smtClean="0"/>
              <a:t>800MHz TWC</a:t>
            </a:r>
            <a:endParaRPr lang="en-GB" sz="1050" dirty="0"/>
          </a:p>
        </p:txBody>
      </p:sp>
      <p:sp>
        <p:nvSpPr>
          <p:cNvPr id="11" name="TextBox 10"/>
          <p:cNvSpPr txBox="1"/>
          <p:nvPr/>
        </p:nvSpPr>
        <p:spPr>
          <a:xfrm>
            <a:off x="7236296" y="1040166"/>
            <a:ext cx="1584176" cy="738664"/>
          </a:xfrm>
          <a:prstGeom prst="rect">
            <a:avLst/>
          </a:prstGeom>
          <a:noFill/>
        </p:spPr>
        <p:txBody>
          <a:bodyPr wrap="square" rtlCol="0">
            <a:spAutoFit/>
          </a:bodyPr>
          <a:lstStyle/>
          <a:p>
            <a:r>
              <a:rPr lang="en-GB" sz="1400" dirty="0" smtClean="0">
                <a:solidFill>
                  <a:srgbClr val="0070C0"/>
                </a:solidFill>
              </a:rPr>
              <a:t>Blue – Flanges</a:t>
            </a:r>
          </a:p>
          <a:p>
            <a:r>
              <a:rPr lang="en-GB" sz="1400" dirty="0" smtClean="0">
                <a:solidFill>
                  <a:srgbClr val="FF0000"/>
                </a:solidFill>
              </a:rPr>
              <a:t>Red – BPMs</a:t>
            </a:r>
          </a:p>
          <a:p>
            <a:r>
              <a:rPr lang="en-GB" sz="1400" dirty="0" smtClean="0"/>
              <a:t>Black – Total</a:t>
            </a:r>
            <a:endParaRPr lang="en-GB" sz="1400" dirty="0"/>
          </a:p>
        </p:txBody>
      </p:sp>
      <p:sp>
        <p:nvSpPr>
          <p:cNvPr id="14" name="TextBox 13"/>
          <p:cNvSpPr txBox="1"/>
          <p:nvPr/>
        </p:nvSpPr>
        <p:spPr>
          <a:xfrm>
            <a:off x="2105287" y="2204864"/>
            <a:ext cx="1250663" cy="253916"/>
          </a:xfrm>
          <a:prstGeom prst="rect">
            <a:avLst/>
          </a:prstGeom>
          <a:noFill/>
        </p:spPr>
        <p:txBody>
          <a:bodyPr wrap="none" rtlCol="0">
            <a:spAutoFit/>
          </a:bodyPr>
          <a:lstStyle/>
          <a:p>
            <a:r>
              <a:rPr lang="en-GB" sz="1050" dirty="0" smtClean="0"/>
              <a:t>630MHz TWC HOM</a:t>
            </a:r>
            <a:endParaRPr lang="en-GB" sz="1050" dirty="0"/>
          </a:p>
        </p:txBody>
      </p:sp>
      <p:sp>
        <p:nvSpPr>
          <p:cNvPr id="3" name="TextBox 2"/>
          <p:cNvSpPr txBox="1"/>
          <p:nvPr/>
        </p:nvSpPr>
        <p:spPr>
          <a:xfrm>
            <a:off x="4052580" y="6534648"/>
            <a:ext cx="4390689" cy="369332"/>
          </a:xfrm>
          <a:prstGeom prst="rect">
            <a:avLst/>
          </a:prstGeom>
          <a:solidFill>
            <a:srgbClr val="FFFF00"/>
          </a:solidFill>
        </p:spPr>
        <p:txBody>
          <a:bodyPr wrap="none" rtlCol="0">
            <a:spAutoFit/>
          </a:bodyPr>
          <a:lstStyle/>
          <a:p>
            <a:r>
              <a:rPr lang="en-US" dirty="0" smtClean="0"/>
              <a:t>SPS longitudinal impedance model (J. Varela)</a:t>
            </a:r>
            <a:endParaRPr lang="en-GB" dirty="0"/>
          </a:p>
        </p:txBody>
      </p:sp>
    </p:spTree>
    <p:extLst>
      <p:ext uri="{BB962C8B-B14F-4D97-AF65-F5344CB8AC3E}">
        <p14:creationId xmlns:p14="http://schemas.microsoft.com/office/powerpoint/2010/main" val="421837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9052</TotalTime>
  <Words>3047</Words>
  <Application>Microsoft Office PowerPoint</Application>
  <PresentationFormat>On-screen Show (4:3)</PresentationFormat>
  <Paragraphs>634</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Impedance aspects of  Crab cavities</vt:lpstr>
      <vt:lpstr>Summary</vt:lpstr>
      <vt:lpstr>Agenda</vt:lpstr>
      <vt:lpstr>Context: minimizing the beam impedance of the LHC</vt:lpstr>
      <vt:lpstr>Context: impedance acceptance criteria</vt:lpstr>
      <vt:lpstr>Agenda</vt:lpstr>
      <vt:lpstr>Improvement of the Y chamber design</vt:lpstr>
      <vt:lpstr>Impedance of the crab cavities during operation</vt:lpstr>
      <vt:lpstr>Total 2013 SPS Longitudinal Impedance Model (II)</vt:lpstr>
      <vt:lpstr>Agenda</vt:lpstr>
      <vt:lpstr>Power from SPS beam: cavity I (Lancaster)</vt:lpstr>
      <vt:lpstr>Power from SPS beam: RF dipole</vt:lpstr>
      <vt:lpstr>Power from SPS beam: DQW</vt:lpstr>
      <vt:lpstr>Off resonance effect</vt:lpstr>
      <vt:lpstr>Agenda</vt:lpstr>
      <vt:lpstr>Requests for shunt impedance of resonant modes</vt:lpstr>
      <vt:lpstr>Longitudinal impedance limit for coupled bunch instabilities</vt:lpstr>
      <vt:lpstr>Agenda</vt:lpstr>
      <vt:lpstr>Crab cavity simulations and importing into LHC impedance model</vt:lpstr>
      <vt:lpstr>Crab cavity simulations and importing into LHC impedance model</vt:lpstr>
      <vt:lpstr>Is there anything besides the resonances? </vt:lpstr>
      <vt:lpstr>Example of RF dipole   ratio of increase of impedance</vt:lpstr>
      <vt:lpstr>Transverse impedance</vt:lpstr>
      <vt:lpstr>DQW and RF dipole comparison for transverse impedance</vt:lpstr>
      <vt:lpstr>Need to distinguish between driving and detuning impedance</vt:lpstr>
      <vt:lpstr>Contribution of crab cavity to LHC transverse impedance model</vt:lpstr>
      <vt:lpstr>Impact on beam dynamics (preliminary): growth rates</vt:lpstr>
      <vt:lpstr>Impact on beam dynamics (preliminary): growth rates</vt:lpstr>
      <vt:lpstr>PowerPoint Presentation</vt:lpstr>
      <vt:lpstr>PowerPoint Presentation</vt:lpstr>
      <vt:lpstr>PowerPoint Presentation</vt:lpstr>
      <vt:lpstr>Efect of Damping all modes</vt:lpstr>
      <vt:lpstr>Impact on beam dynamics (preliminary): growth rates</vt:lpstr>
      <vt:lpstr>PowerPoint Presentation</vt:lpstr>
      <vt:lpstr>Agenda</vt:lpstr>
      <vt:lpstr>Power from LHC beam (cavity I, Lancaster) </vt:lpstr>
      <vt:lpstr>Power from LHC beam (cavity II, ODU) </vt:lpstr>
      <vt:lpstr>Power from LHC beam (cavity III, BNL) </vt:lpstr>
      <vt:lpstr>Potential beam spectra after LS1</vt:lpstr>
      <vt:lpstr>Agenda</vt:lpstr>
      <vt:lpstr>Summary</vt:lpstr>
      <vt:lpstr>Thank you for your attention</vt:lpstr>
      <vt:lpstr>News since December</vt:lpstr>
      <vt:lpstr>Shunt impedances: QWE vs RF dipole</vt:lpstr>
      <vt:lpstr>Low frequency transverse impedance of crab cavities  (16 per beam)</vt:lpstr>
      <vt:lpstr>Impedance model (from Nicolas)</vt:lpstr>
      <vt:lpstr>Comparison between list of modes and wakefield</vt:lpstr>
      <vt:lpstr>Comparison between eigenmode and wakefields</vt:lpstr>
      <vt:lpstr>Comparison between Eigenmode and Wakefields</vt:lpstr>
      <vt:lpstr>Effect of vertical impedance</vt:lpstr>
      <vt:lpstr>Effect of horizontal impedance</vt:lpstr>
      <vt:lpstr>Conclusions</vt:lpstr>
      <vt:lpstr>PowerPoint Presentation</vt:lpstr>
      <vt:lpstr>Low frequency longitudinal impedance of crab cavities (8 or 12 per beam) - preliminary</vt:lpstr>
      <vt:lpstr>Low frequency transverse impedance of crab cavities  (8 or 12 per beam) - preliminary</vt:lpstr>
      <vt:lpstr>Ideas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Impedance aspects of  Crab cavities</dc:title>
  <dc:creator>Benoit Salvant</dc:creator>
  <cp:lastModifiedBy>bsalvant</cp:lastModifiedBy>
  <cp:revision>206</cp:revision>
  <dcterms:created xsi:type="dcterms:W3CDTF">2013-12-05T15:59:15Z</dcterms:created>
  <dcterms:modified xsi:type="dcterms:W3CDTF">2014-05-06T13:43:06Z</dcterms:modified>
</cp:coreProperties>
</file>