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86" r:id="rId4"/>
    <p:sldId id="291" r:id="rId5"/>
    <p:sldId id="322" r:id="rId6"/>
    <p:sldId id="321" r:id="rId7"/>
    <p:sldId id="327" r:id="rId8"/>
    <p:sldId id="323" r:id="rId9"/>
    <p:sldId id="307" r:id="rId10"/>
    <p:sldId id="306" r:id="rId11"/>
    <p:sldId id="328" r:id="rId12"/>
    <p:sldId id="317" r:id="rId13"/>
    <p:sldId id="325" r:id="rId14"/>
    <p:sldId id="326" r:id="rId15"/>
    <p:sldId id="304" r:id="rId16"/>
    <p:sldId id="324" r:id="rId17"/>
    <p:sldId id="292" r:id="rId18"/>
    <p:sldId id="320" r:id="rId19"/>
    <p:sldId id="319"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E4FEA2"/>
    <a:srgbClr val="71F319"/>
    <a:srgbClr val="FFD961"/>
    <a:srgbClr val="FFFF00"/>
    <a:srgbClr val="61FB89"/>
    <a:srgbClr val="E7E200"/>
    <a:srgbClr val="FAA4B0"/>
    <a:srgbClr val="FFF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p:cViewPr>
        <p:scale>
          <a:sx n="80" d="100"/>
          <a:sy n="80" d="100"/>
        </p:scale>
        <p:origin x="-177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6072F0D-F806-48EE-8046-C66EAD891910}" type="datetimeFigureOut">
              <a:rPr lang="en-GB" smtClean="0"/>
              <a:t>06/05/2014</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6C29877-EA49-42D5-A3C6-24596D17FD5F}" type="slidenum">
              <a:rPr lang="en-GB" smtClean="0"/>
              <a:t>‹#›</a:t>
            </a:fld>
            <a:endParaRPr lang="en-GB"/>
          </a:p>
        </p:txBody>
      </p:sp>
    </p:spTree>
    <p:extLst>
      <p:ext uri="{BB962C8B-B14F-4D97-AF65-F5344CB8AC3E}">
        <p14:creationId xmlns:p14="http://schemas.microsoft.com/office/powerpoint/2010/main" val="310232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66F449-C55E-43FE-BBE2-8F794A07B19C}" type="datetime1">
              <a:rPr lang="en-US" smtClean="0"/>
              <a:t>5/6/2014</a:t>
            </a:fld>
            <a:endParaRPr lang="en-US"/>
          </a:p>
        </p:txBody>
      </p:sp>
      <p:sp>
        <p:nvSpPr>
          <p:cNvPr id="5" name="Footer Placeholder 4"/>
          <p:cNvSpPr>
            <a:spLocks noGrp="1"/>
          </p:cNvSpPr>
          <p:nvPr>
            <p:ph type="ftr" sz="quarter" idx="11"/>
          </p:nvPr>
        </p:nvSpPr>
        <p:spPr/>
        <p:txBody>
          <a:bodyPr/>
          <a:lstStyle/>
          <a:p>
            <a:r>
              <a:rPr lang="pl-PL" smtClean="0"/>
              <a:t>K. Brodzinski - BNL CC review_2014.05.06</a:t>
            </a:r>
            <a:endParaRPr lang="en-US"/>
          </a:p>
        </p:txBody>
      </p:sp>
      <p:sp>
        <p:nvSpPr>
          <p:cNvPr id="6" name="Slide Number Placeholder 5"/>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869C-719E-4547-AA83-E99BC586F4BE}" type="datetime1">
              <a:rPr lang="en-US" smtClean="0"/>
              <a:t>5/6/2014</a:t>
            </a:fld>
            <a:endParaRPr lang="en-US"/>
          </a:p>
        </p:txBody>
      </p:sp>
      <p:sp>
        <p:nvSpPr>
          <p:cNvPr id="5" name="Footer Placeholder 4"/>
          <p:cNvSpPr>
            <a:spLocks noGrp="1"/>
          </p:cNvSpPr>
          <p:nvPr>
            <p:ph type="ftr" sz="quarter" idx="11"/>
          </p:nvPr>
        </p:nvSpPr>
        <p:spPr/>
        <p:txBody>
          <a:bodyPr/>
          <a:lstStyle/>
          <a:p>
            <a:r>
              <a:rPr lang="pl-PL" smtClean="0"/>
              <a:t>K. Brodzinski - BNL CC review_2014.05.06</a:t>
            </a:r>
            <a:endParaRPr lang="en-US"/>
          </a:p>
        </p:txBody>
      </p:sp>
      <p:sp>
        <p:nvSpPr>
          <p:cNvPr id="6" name="Slide Number Placeholder 5"/>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64FFF-015E-43F5-B3B7-02C2B0F62178}" type="datetime1">
              <a:rPr lang="en-US" smtClean="0"/>
              <a:t>5/6/2014</a:t>
            </a:fld>
            <a:endParaRPr lang="en-US"/>
          </a:p>
        </p:txBody>
      </p:sp>
      <p:sp>
        <p:nvSpPr>
          <p:cNvPr id="5" name="Footer Placeholder 4"/>
          <p:cNvSpPr>
            <a:spLocks noGrp="1"/>
          </p:cNvSpPr>
          <p:nvPr>
            <p:ph type="ftr" sz="quarter" idx="11"/>
          </p:nvPr>
        </p:nvSpPr>
        <p:spPr/>
        <p:txBody>
          <a:bodyPr/>
          <a:lstStyle/>
          <a:p>
            <a:r>
              <a:rPr lang="pl-PL" smtClean="0"/>
              <a:t>K. Brodzinski - BNL CC review_2014.05.06</a:t>
            </a:r>
            <a:endParaRPr lang="en-US"/>
          </a:p>
        </p:txBody>
      </p:sp>
      <p:sp>
        <p:nvSpPr>
          <p:cNvPr id="6" name="Slide Number Placeholder 5"/>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1314" y="1861231"/>
            <a:ext cx="4149834" cy="1998745"/>
          </a:xfrm>
          <a:prstGeom prst="rect">
            <a:avLst/>
          </a:prstGeom>
        </p:spPr>
      </p:pic>
      <p:sp>
        <p:nvSpPr>
          <p:cNvPr id="2" name="Title 1"/>
          <p:cNvSpPr>
            <a:spLocks noGrp="1"/>
          </p:cNvSpPr>
          <p:nvPr>
            <p:ph type="ctrTitle"/>
          </p:nvPr>
        </p:nvSpPr>
        <p:spPr>
          <a:xfrm>
            <a:off x="4708310" y="1608069"/>
            <a:ext cx="3978489" cy="2506731"/>
          </a:xfrm>
        </p:spPr>
        <p:txBody>
          <a:bodyPr/>
          <a:lstStyle>
            <a:lvl1pPr algn="l">
              <a:lnSpc>
                <a:spcPct val="100000"/>
              </a:lnSpc>
              <a:defRPr b="1" i="0">
                <a:solidFill>
                  <a:srgbClr val="005872"/>
                </a:solidFill>
                <a:effectLst>
                  <a:outerShdw blurRad="63500" dist="31750" dir="2700000" algn="tl" rotWithShape="0">
                    <a:srgbClr val="9CB0D5">
                      <a:alpha val="5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114800"/>
            <a:ext cx="8229600" cy="1828800"/>
          </a:xfrm>
        </p:spPr>
        <p:txBody>
          <a:bodyPr lIns="0" rIns="0">
            <a:normAutofit/>
          </a:bodyPr>
          <a:lstStyle>
            <a:lvl1pPr marL="0" indent="0" algn="ctr">
              <a:lnSpc>
                <a:spcPct val="100000"/>
              </a:lnSpc>
              <a:spcBef>
                <a:spcPts val="0"/>
              </a:spcBef>
              <a:buNone/>
              <a:defRPr sz="25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4561279" y="1967225"/>
            <a:ext cx="0" cy="1786759"/>
          </a:xfrm>
          <a:prstGeom prst="line">
            <a:avLst/>
          </a:prstGeom>
          <a:ln>
            <a:solidFill>
              <a:srgbClr val="5BC1E6"/>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692447" y="6117173"/>
            <a:ext cx="7683622" cy="461665"/>
          </a:xfrm>
          <a:prstGeom prst="rect">
            <a:avLst/>
          </a:prstGeom>
          <a:noFill/>
        </p:spPr>
        <p:txBody>
          <a:bodyPr wrap="square" rtlCol="0">
            <a:spAutoFit/>
          </a:bodyPr>
          <a:lstStyle/>
          <a:p>
            <a:pPr algn="ctr" defTabSz="457200"/>
            <a:r>
              <a:rPr lang="en-US" sz="1200" dirty="0" smtClean="0">
                <a:solidFill>
                  <a:srgbClr val="4BACC6">
                    <a:lumMod val="75000"/>
                  </a:srgbClr>
                </a:solidFill>
              </a:rPr>
              <a:t>The </a:t>
            </a:r>
            <a:r>
              <a:rPr lang="en-US" sz="1200" dirty="0" err="1" smtClean="0">
                <a:solidFill>
                  <a:srgbClr val="4BACC6">
                    <a:lumMod val="75000"/>
                  </a:srgbClr>
                </a:solidFill>
              </a:rPr>
              <a:t>HiLumi</a:t>
            </a:r>
            <a:r>
              <a:rPr lang="en-US" sz="1200" dirty="0" smtClean="0">
                <a:solidFill>
                  <a:srgbClr val="4BACC6">
                    <a:lumMod val="75000"/>
                  </a:srgbClr>
                </a:solidFill>
              </a:rPr>
              <a:t> LHC Design Study (a sub-system of HL-LHC) is co-funded by the European Commission within the Framework </a:t>
            </a:r>
            <a:r>
              <a:rPr lang="en-US" sz="1200" dirty="0" err="1" smtClean="0">
                <a:solidFill>
                  <a:srgbClr val="4BACC6">
                    <a:lumMod val="75000"/>
                  </a:srgbClr>
                </a:solidFill>
              </a:rPr>
              <a:t>Programme</a:t>
            </a:r>
            <a:r>
              <a:rPr lang="en-US" sz="1200" dirty="0" smtClean="0">
                <a:solidFill>
                  <a:srgbClr val="4BACC6">
                    <a:lumMod val="75000"/>
                  </a:srgbClr>
                </a:solidFill>
              </a:rPr>
              <a:t> 7 Capacities Specific </a:t>
            </a:r>
            <a:r>
              <a:rPr lang="en-US" sz="1200" dirty="0" err="1" smtClean="0">
                <a:solidFill>
                  <a:srgbClr val="4BACC6">
                    <a:lumMod val="75000"/>
                  </a:srgbClr>
                </a:solidFill>
              </a:rPr>
              <a:t>Programme</a:t>
            </a:r>
            <a:r>
              <a:rPr lang="en-US" sz="1200" dirty="0" smtClean="0">
                <a:solidFill>
                  <a:srgbClr val="4BACC6">
                    <a:lumMod val="75000"/>
                  </a:srgbClr>
                </a:solidFill>
              </a:rPr>
              <a:t>, Grant Agreement 284404. </a:t>
            </a:r>
            <a:endParaRPr lang="en-GB" sz="1200" dirty="0">
              <a:solidFill>
                <a:srgbClr val="4BACC6">
                  <a:lumMod val="75000"/>
                </a:srgbClr>
              </a:solidFill>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86430" y="6147097"/>
            <a:ext cx="493025" cy="401816"/>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460290" y="6207140"/>
            <a:ext cx="417381" cy="281731"/>
          </a:xfrm>
          <a:prstGeom prst="rect">
            <a:avLst/>
          </a:prstGeom>
        </p:spPr>
      </p:pic>
    </p:spTree>
    <p:extLst>
      <p:ext uri="{BB962C8B-B14F-4D97-AF65-F5344CB8AC3E}">
        <p14:creationId xmlns:p14="http://schemas.microsoft.com/office/powerpoint/2010/main" val="330135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063DB7-66EC-4CA6-B3CC-0A37B0A47CC4}" type="datetime1">
              <a:rPr lang="en-US" smtClean="0">
                <a:solidFill>
                  <a:prstClr val="white">
                    <a:lumMod val="75000"/>
                  </a:prstClr>
                </a:solidFill>
              </a:rPr>
              <a:t>5/6/2014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r>
              <a:rPr lang="pl-PL" smtClean="0">
                <a:solidFill>
                  <a:prstClr val="black">
                    <a:tint val="75000"/>
                  </a:prstClr>
                </a:solidFill>
              </a:rPr>
              <a:t>K. Brodzinski - BNL CC review_2014.05.06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43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7D0382-8C68-4CE6-BA72-A1D4878ECD33}" type="datetime1">
              <a:rPr lang="en-US" smtClean="0">
                <a:solidFill>
                  <a:prstClr val="white">
                    <a:lumMod val="75000"/>
                  </a:prstClr>
                </a:solidFill>
              </a:rPr>
              <a:t>5/6/2014</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r>
              <a:rPr lang="pl-PL" smtClean="0">
                <a:solidFill>
                  <a:prstClr val="black">
                    <a:tint val="75000"/>
                  </a:prstClr>
                </a:solidFill>
              </a:rPr>
              <a:t>K. Brodzinski - BNL CC review_2014.05.06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189037"/>
            <a:ext cx="8229600" cy="5349240"/>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250995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5E0613-A241-4F46-8086-0AA59B0FB88C}" type="datetime1">
              <a:rPr lang="en-US" smtClean="0">
                <a:solidFill>
                  <a:prstClr val="white">
                    <a:lumMod val="75000"/>
                  </a:prstClr>
                </a:solidFill>
              </a:rPr>
              <a:t>5/6/2014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r>
              <a:rPr lang="pl-PL" smtClean="0">
                <a:solidFill>
                  <a:prstClr val="black">
                    <a:tint val="75000"/>
                  </a:prstClr>
                </a:solidFill>
              </a:rPr>
              <a:t>K. Brodzinski - BNL CC review_2014.05.06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9038"/>
            <a:ext cx="4038600" cy="5348922"/>
          </a:xfrm>
        </p:spPr>
        <p:txBody>
          <a:bodyPr/>
          <a:lstStyle>
            <a:lvl1pPr>
              <a:defRPr sz="3200"/>
            </a:lvl1pPr>
            <a:lvl2pPr marL="346075" indent="-228600">
              <a:defRPr sz="3200"/>
            </a:lvl2pPr>
            <a:lvl3pPr marL="452438" indent="-228600">
              <a:defRPr sz="2800"/>
            </a:lvl3pPr>
            <a:lvl4pPr marL="569913" indent="-228600">
              <a:defRPr sz="2800"/>
            </a:lvl4pPr>
            <a:lvl5pPr marL="685800" indent="-228600">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519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C67DB4-34D1-48F3-A529-6F993394531F}" type="datetime1">
              <a:rPr lang="en-US" smtClean="0">
                <a:solidFill>
                  <a:prstClr val="white">
                    <a:lumMod val="75000"/>
                  </a:prstClr>
                </a:solidFill>
              </a:rPr>
              <a:t>5/6/2014</a:t>
            </a:fld>
            <a:endParaRPr lang="en-US">
              <a:solidFill>
                <a:prstClr val="white">
                  <a:lumMod val="75000"/>
                </a:prstClr>
              </a:solidFill>
            </a:endParaRPr>
          </a:p>
        </p:txBody>
      </p:sp>
      <p:sp>
        <p:nvSpPr>
          <p:cNvPr id="4" name="Footer Placeholder 3"/>
          <p:cNvSpPr>
            <a:spLocks noGrp="1"/>
          </p:cNvSpPr>
          <p:nvPr>
            <p:ph type="ftr" sz="quarter" idx="11"/>
          </p:nvPr>
        </p:nvSpPr>
        <p:spPr/>
        <p:txBody>
          <a:bodyPr/>
          <a:lstStyle/>
          <a:p>
            <a:r>
              <a:rPr lang="pl-PL" smtClean="0">
                <a:solidFill>
                  <a:prstClr val="black">
                    <a:tint val="75000"/>
                  </a:prstClr>
                </a:solidFill>
              </a:rPr>
              <a:t>K. Brodzinski - BNL CC review_2014.05.06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8274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B6FAC3-A60F-4858-B24A-9C0FC6ECC79D}" type="datetime1">
              <a:rPr lang="en-US" smtClean="0">
                <a:solidFill>
                  <a:prstClr val="white">
                    <a:lumMod val="75000"/>
                  </a:prstClr>
                </a:solidFill>
              </a:rPr>
              <a:t>5/6/2014</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r>
              <a:rPr lang="pl-PL" smtClean="0">
                <a:solidFill>
                  <a:prstClr val="black">
                    <a:tint val="75000"/>
                  </a:prstClr>
                </a:solidFill>
              </a:rPr>
              <a:t>K. Brodzinski - BNL CC review_2014.05.06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7" name="Content Placeholder 6"/>
          <p:cNvSpPr>
            <a:spLocks noGrp="1"/>
          </p:cNvSpPr>
          <p:nvPr>
            <p:ph sz="quarter" idx="13"/>
          </p:nvPr>
        </p:nvSpPr>
        <p:spPr>
          <a:xfrm>
            <a:off x="457200" y="274638"/>
            <a:ext cx="8229600" cy="6263639"/>
          </a:xfrm>
        </p:spPr>
        <p:txBody>
          <a:bodyPr anchor="ctr" anchorCtr="1">
            <a:noAutofit/>
          </a:bodyPr>
          <a:lstStyle>
            <a:lvl1pPr marL="0" indent="0">
              <a:buFontTx/>
              <a:buNone/>
              <a:defRPr sz="4000" baseline="0">
                <a:solidFill>
                  <a:srgbClr val="005872"/>
                </a:solidFill>
                <a:effectLst>
                  <a:outerShdw blurRad="63500" dist="63500" dir="2700000" algn="tl" rotWithShape="0">
                    <a:srgbClr val="9CB0D5">
                      <a:alpha val="50000"/>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9413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ABB71-EDE1-48D6-B91D-B83D4C56D127}" type="datetime1">
              <a:rPr lang="en-US" smtClean="0">
                <a:solidFill>
                  <a:prstClr val="white">
                    <a:lumMod val="75000"/>
                  </a:prstClr>
                </a:solidFill>
              </a:rPr>
              <a:t>5/6/2014</a:t>
            </a:fld>
            <a:endParaRPr lang="en-US">
              <a:solidFill>
                <a:prstClr val="white">
                  <a:lumMod val="75000"/>
                </a:prstClr>
              </a:solidFill>
            </a:endParaRPr>
          </a:p>
        </p:txBody>
      </p:sp>
      <p:sp>
        <p:nvSpPr>
          <p:cNvPr id="3" name="Footer Placeholder 2"/>
          <p:cNvSpPr>
            <a:spLocks noGrp="1"/>
          </p:cNvSpPr>
          <p:nvPr>
            <p:ph type="ftr" sz="quarter" idx="11"/>
          </p:nvPr>
        </p:nvSpPr>
        <p:spPr/>
        <p:txBody>
          <a:bodyPr/>
          <a:lstStyle/>
          <a:p>
            <a:r>
              <a:rPr lang="pl-PL" smtClean="0">
                <a:solidFill>
                  <a:prstClr val="black">
                    <a:tint val="75000"/>
                  </a:prstClr>
                </a:solidFill>
              </a:rPr>
              <a:t>K. Brodzinski - BNL CC review_2014.05.06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85497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55" y="-1"/>
            <a:ext cx="9157855" cy="6977413"/>
          </a:xfrm>
          <a:prstGeom prst="rect">
            <a:avLst/>
          </a:prstGeom>
        </p:spPr>
      </p:pic>
    </p:spTree>
    <p:extLst>
      <p:ext uri="{BB962C8B-B14F-4D97-AF65-F5344CB8AC3E}">
        <p14:creationId xmlns:p14="http://schemas.microsoft.com/office/powerpoint/2010/main" val="320908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16698-A1BF-43A7-B2DA-5FC59A6D1D19}" type="datetime1">
              <a:rPr lang="en-US" smtClean="0"/>
              <a:t>5/6/2014</a:t>
            </a:fld>
            <a:endParaRPr lang="en-US"/>
          </a:p>
        </p:txBody>
      </p:sp>
      <p:sp>
        <p:nvSpPr>
          <p:cNvPr id="5" name="Footer Placeholder 4"/>
          <p:cNvSpPr>
            <a:spLocks noGrp="1"/>
          </p:cNvSpPr>
          <p:nvPr>
            <p:ph type="ftr" sz="quarter" idx="11"/>
          </p:nvPr>
        </p:nvSpPr>
        <p:spPr>
          <a:xfrm>
            <a:off x="5867400" y="6324600"/>
            <a:ext cx="2895600" cy="365125"/>
          </a:xfrm>
        </p:spPr>
        <p:txBody>
          <a:bodyPr/>
          <a:lstStyle/>
          <a:p>
            <a:r>
              <a:rPr lang="pl-PL" smtClean="0"/>
              <a:t>K. Brodzinski - BNL CC review_2014.05.06</a:t>
            </a:r>
            <a:endParaRPr lang="en-US"/>
          </a:p>
        </p:txBody>
      </p:sp>
      <p:sp>
        <p:nvSpPr>
          <p:cNvPr id="6" name="Slide Number Placeholder 5"/>
          <p:cNvSpPr>
            <a:spLocks noGrp="1"/>
          </p:cNvSpPr>
          <p:nvPr>
            <p:ph type="sldNum" sz="quarter" idx="12"/>
          </p:nvPr>
        </p:nvSpPr>
        <p:spPr>
          <a:xfrm>
            <a:off x="3352800" y="6324600"/>
            <a:ext cx="2133600" cy="365125"/>
          </a:xfrm>
        </p:spPr>
        <p:txBody>
          <a:bodyPr/>
          <a:lstStyle>
            <a:lvl1pPr algn="ctr">
              <a:defRPr/>
            </a:lvl1pPr>
          </a:lstStyle>
          <a:p>
            <a:fld id="{932114D2-6372-49BE-B50D-59C84933B2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87FF5-475B-4CE8-A376-A29F5059AD37}" type="datetime1">
              <a:rPr lang="en-US" smtClean="0"/>
              <a:t>5/6/2014</a:t>
            </a:fld>
            <a:endParaRPr lang="en-US"/>
          </a:p>
        </p:txBody>
      </p:sp>
      <p:sp>
        <p:nvSpPr>
          <p:cNvPr id="5" name="Footer Placeholder 4"/>
          <p:cNvSpPr>
            <a:spLocks noGrp="1"/>
          </p:cNvSpPr>
          <p:nvPr>
            <p:ph type="ftr" sz="quarter" idx="11"/>
          </p:nvPr>
        </p:nvSpPr>
        <p:spPr/>
        <p:txBody>
          <a:bodyPr/>
          <a:lstStyle/>
          <a:p>
            <a:r>
              <a:rPr lang="pl-PL" smtClean="0"/>
              <a:t>K. Brodzinski - BNL CC review_2014.05.06</a:t>
            </a:r>
            <a:endParaRPr lang="en-US"/>
          </a:p>
        </p:txBody>
      </p:sp>
      <p:sp>
        <p:nvSpPr>
          <p:cNvPr id="6" name="Slide Number Placeholder 5"/>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8FB0E-DB66-435B-8AC3-7BB2E60AC369}" type="datetime1">
              <a:rPr lang="en-US" smtClean="0"/>
              <a:t>5/6/2014</a:t>
            </a:fld>
            <a:endParaRPr lang="en-US"/>
          </a:p>
        </p:txBody>
      </p:sp>
      <p:sp>
        <p:nvSpPr>
          <p:cNvPr id="6" name="Footer Placeholder 5"/>
          <p:cNvSpPr>
            <a:spLocks noGrp="1"/>
          </p:cNvSpPr>
          <p:nvPr>
            <p:ph type="ftr" sz="quarter" idx="11"/>
          </p:nvPr>
        </p:nvSpPr>
        <p:spPr/>
        <p:txBody>
          <a:bodyPr/>
          <a:lstStyle/>
          <a:p>
            <a:r>
              <a:rPr lang="pl-PL" smtClean="0"/>
              <a:t>K. Brodzinski - BNL CC review_2014.05.06</a:t>
            </a:r>
            <a:endParaRPr lang="en-US"/>
          </a:p>
        </p:txBody>
      </p:sp>
      <p:sp>
        <p:nvSpPr>
          <p:cNvPr id="7" name="Slide Number Placeholder 6"/>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FC367-8E6D-420F-B664-1B355E68EFCD}" type="datetime1">
              <a:rPr lang="en-US" smtClean="0"/>
              <a:t>5/6/2014</a:t>
            </a:fld>
            <a:endParaRPr lang="en-US"/>
          </a:p>
        </p:txBody>
      </p:sp>
      <p:sp>
        <p:nvSpPr>
          <p:cNvPr id="8" name="Footer Placeholder 7"/>
          <p:cNvSpPr>
            <a:spLocks noGrp="1"/>
          </p:cNvSpPr>
          <p:nvPr>
            <p:ph type="ftr" sz="quarter" idx="11"/>
          </p:nvPr>
        </p:nvSpPr>
        <p:spPr/>
        <p:txBody>
          <a:bodyPr/>
          <a:lstStyle/>
          <a:p>
            <a:r>
              <a:rPr lang="pl-PL" smtClean="0"/>
              <a:t>K. Brodzinski - BNL CC review_2014.05.06</a:t>
            </a:r>
            <a:endParaRPr lang="en-US"/>
          </a:p>
        </p:txBody>
      </p:sp>
      <p:sp>
        <p:nvSpPr>
          <p:cNvPr id="9" name="Slide Number Placeholder 8"/>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6B48EE-AC40-4EC7-A5FF-CA4DB4D4DFE7}" type="datetime1">
              <a:rPr lang="en-US" smtClean="0"/>
              <a:t>5/6/2014</a:t>
            </a:fld>
            <a:endParaRPr lang="en-US"/>
          </a:p>
        </p:txBody>
      </p:sp>
      <p:sp>
        <p:nvSpPr>
          <p:cNvPr id="4" name="Footer Placeholder 3"/>
          <p:cNvSpPr>
            <a:spLocks noGrp="1"/>
          </p:cNvSpPr>
          <p:nvPr>
            <p:ph type="ftr" sz="quarter" idx="11"/>
          </p:nvPr>
        </p:nvSpPr>
        <p:spPr/>
        <p:txBody>
          <a:bodyPr/>
          <a:lstStyle/>
          <a:p>
            <a:r>
              <a:rPr lang="pl-PL" smtClean="0"/>
              <a:t>K. Brodzinski - BNL CC review_2014.05.06</a:t>
            </a:r>
            <a:endParaRPr lang="en-US"/>
          </a:p>
        </p:txBody>
      </p:sp>
      <p:sp>
        <p:nvSpPr>
          <p:cNvPr id="5" name="Slide Number Placeholder 4"/>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C4278-79E4-4D0D-A7E7-5328B5BB8AF7}" type="datetime1">
              <a:rPr lang="en-US" smtClean="0"/>
              <a:t>5/6/2014</a:t>
            </a:fld>
            <a:endParaRPr lang="en-US"/>
          </a:p>
        </p:txBody>
      </p:sp>
      <p:sp>
        <p:nvSpPr>
          <p:cNvPr id="3" name="Footer Placeholder 2"/>
          <p:cNvSpPr>
            <a:spLocks noGrp="1"/>
          </p:cNvSpPr>
          <p:nvPr>
            <p:ph type="ftr" sz="quarter" idx="11"/>
          </p:nvPr>
        </p:nvSpPr>
        <p:spPr/>
        <p:txBody>
          <a:bodyPr/>
          <a:lstStyle/>
          <a:p>
            <a:r>
              <a:rPr lang="pl-PL" smtClean="0"/>
              <a:t>K. Brodzinski - BNL CC review_2014.05.06</a:t>
            </a:r>
            <a:endParaRPr lang="en-US"/>
          </a:p>
        </p:txBody>
      </p:sp>
      <p:sp>
        <p:nvSpPr>
          <p:cNvPr id="4" name="Slide Number Placeholder 3"/>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BE46E-E74C-42CB-8382-82CEC8A0C172}" type="datetime1">
              <a:rPr lang="en-US" smtClean="0"/>
              <a:t>5/6/2014</a:t>
            </a:fld>
            <a:endParaRPr lang="en-US"/>
          </a:p>
        </p:txBody>
      </p:sp>
      <p:sp>
        <p:nvSpPr>
          <p:cNvPr id="6" name="Footer Placeholder 5"/>
          <p:cNvSpPr>
            <a:spLocks noGrp="1"/>
          </p:cNvSpPr>
          <p:nvPr>
            <p:ph type="ftr" sz="quarter" idx="11"/>
          </p:nvPr>
        </p:nvSpPr>
        <p:spPr/>
        <p:txBody>
          <a:bodyPr/>
          <a:lstStyle/>
          <a:p>
            <a:r>
              <a:rPr lang="pl-PL" smtClean="0"/>
              <a:t>K. Brodzinski - BNL CC review_2014.05.06</a:t>
            </a:r>
            <a:endParaRPr lang="en-US"/>
          </a:p>
        </p:txBody>
      </p:sp>
      <p:sp>
        <p:nvSpPr>
          <p:cNvPr id="7" name="Slide Number Placeholder 6"/>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D4EF8-7DB5-436F-B27F-BD18BF1670C7}" type="datetime1">
              <a:rPr lang="en-US" smtClean="0"/>
              <a:t>5/6/2014</a:t>
            </a:fld>
            <a:endParaRPr lang="en-US"/>
          </a:p>
        </p:txBody>
      </p:sp>
      <p:sp>
        <p:nvSpPr>
          <p:cNvPr id="6" name="Footer Placeholder 5"/>
          <p:cNvSpPr>
            <a:spLocks noGrp="1"/>
          </p:cNvSpPr>
          <p:nvPr>
            <p:ph type="ftr" sz="quarter" idx="11"/>
          </p:nvPr>
        </p:nvSpPr>
        <p:spPr/>
        <p:txBody>
          <a:bodyPr/>
          <a:lstStyle/>
          <a:p>
            <a:r>
              <a:rPr lang="pl-PL" smtClean="0"/>
              <a:t>K. Brodzinski - BNL CC review_2014.05.06</a:t>
            </a:r>
            <a:endParaRPr lang="en-US"/>
          </a:p>
        </p:txBody>
      </p:sp>
      <p:sp>
        <p:nvSpPr>
          <p:cNvPr id="7" name="Slide Number Placeholder 6"/>
          <p:cNvSpPr>
            <a:spLocks noGrp="1"/>
          </p:cNvSpPr>
          <p:nvPr>
            <p:ph type="sldNum" sz="quarter" idx="12"/>
          </p:nvPr>
        </p:nvSpPr>
        <p:spPr/>
        <p:txBody>
          <a:bodyPr/>
          <a:lstStyle/>
          <a:p>
            <a:fld id="{932114D2-6372-49BE-B50D-59C84933B2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g"/><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8B7D9-DB43-4E32-89A1-394AC3978AC4}" type="datetime1">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K. Brodzinski - BNL CC review_2014.05.06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114D2-6372-49BE-B50D-59C84933B2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rot="16200000">
            <a:off x="5769864" y="3154680"/>
            <a:ext cx="6537962" cy="228600"/>
          </a:xfrm>
          <a:prstGeom prst="rect">
            <a:avLst/>
          </a:prstGeom>
        </p:spPr>
        <p:txBody>
          <a:bodyPr vert="horz" lIns="91440" tIns="0" rIns="91440" bIns="0" rtlCol="0" anchor="ctr"/>
          <a:lstStyle>
            <a:lvl1pPr algn="l">
              <a:defRPr sz="1000" baseline="0">
                <a:solidFill>
                  <a:schemeClr val="bg1">
                    <a:lumMod val="75000"/>
                  </a:schemeClr>
                </a:solidFill>
              </a:defRPr>
            </a:lvl1pPr>
          </a:lstStyle>
          <a:p>
            <a:pPr defTabSz="457200"/>
            <a:fld id="{A7EE41C2-AB5D-436C-ADD2-980065D4DDC1}" type="datetime1">
              <a:rPr lang="en-US" smtClean="0">
                <a:solidFill>
                  <a:prstClr val="white">
                    <a:lumMod val="75000"/>
                  </a:prstClr>
                </a:solidFill>
              </a:rPr>
              <a:t>5/6/2014</a:t>
            </a:fld>
            <a:endParaRPr lang="en-US" dirty="0">
              <a:solidFill>
                <a:prstClr val="white">
                  <a:lumMod val="75000"/>
                </a:prstClr>
              </a:solidFill>
            </a:endParaRPr>
          </a:p>
        </p:txBody>
      </p:sp>
      <p:sp>
        <p:nvSpPr>
          <p:cNvPr id="5" name="Footer Placeholder 4"/>
          <p:cNvSpPr>
            <a:spLocks noGrp="1"/>
          </p:cNvSpPr>
          <p:nvPr>
            <p:ph type="ftr" sz="quarter" idx="3"/>
          </p:nvPr>
        </p:nvSpPr>
        <p:spPr>
          <a:xfrm>
            <a:off x="4572000" y="6537960"/>
            <a:ext cx="4114800" cy="320040"/>
          </a:xfrm>
          <a:prstGeom prst="rect">
            <a:avLst/>
          </a:prstGeom>
        </p:spPr>
        <p:txBody>
          <a:bodyPr vert="horz" lIns="91440" tIns="0" rIns="91440" bIns="0" rtlCol="0" anchor="ctr" anchorCtr="0"/>
          <a:lstStyle>
            <a:lvl1pPr algn="r">
              <a:defRPr sz="1200">
                <a:solidFill>
                  <a:schemeClr val="tx1">
                    <a:tint val="75000"/>
                  </a:schemeClr>
                </a:solidFill>
              </a:defRPr>
            </a:lvl1pPr>
          </a:lstStyle>
          <a:p>
            <a:pPr defTabSz="457200"/>
            <a:r>
              <a:rPr lang="pl-PL" smtClean="0">
                <a:solidFill>
                  <a:prstClr val="black">
                    <a:tint val="75000"/>
                  </a:prstClr>
                </a:solidFill>
              </a:rPr>
              <a:t>K. Brodzinski - BNL CC review_2014.05.06</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86800" y="6537960"/>
            <a:ext cx="457200" cy="320040"/>
          </a:xfrm>
          <a:prstGeom prst="rect">
            <a:avLst/>
          </a:prstGeom>
        </p:spPr>
        <p:txBody>
          <a:bodyPr vert="horz" lIns="91440" tIns="0" rIns="91440" bIns="0" rtlCol="0" anchor="ctr" anchorCtr="0"/>
          <a:lstStyle>
            <a:lvl1pPr algn="r">
              <a:defRPr sz="1200" b="1" baseline="0">
                <a:solidFill>
                  <a:schemeClr val="tx1">
                    <a:lumMod val="50000"/>
                    <a:lumOff val="50000"/>
                  </a:schemeClr>
                </a:solidFill>
              </a:defRPr>
            </a:lvl1pPr>
          </a:lstStyle>
          <a:p>
            <a:pPr defTabSz="457200"/>
            <a:fld id="{0FA004B2-1541-5046-B6F2-22AF56585712}" type="slidenum">
              <a:rPr lang="en-US" smtClean="0">
                <a:solidFill>
                  <a:prstClr val="black">
                    <a:lumMod val="50000"/>
                    <a:lumOff val="50000"/>
                  </a:prstClr>
                </a:solidFill>
              </a:rPr>
              <a:pPr defTabSz="457200"/>
              <a:t>‹#›</a:t>
            </a:fld>
            <a:endParaRPr lang="en-US">
              <a:solidFill>
                <a:prstClr val="black">
                  <a:lumMod val="50000"/>
                  <a:lumOff val="50000"/>
                </a:prstClr>
              </a:solidFill>
            </a:endParaRPr>
          </a:p>
        </p:txBody>
      </p:sp>
      <p:sp>
        <p:nvSpPr>
          <p:cNvPr id="2" name="Title Placeholder 1"/>
          <p:cNvSpPr>
            <a:spLocks noGrp="1"/>
          </p:cNvSpPr>
          <p:nvPr>
            <p:ph type="title"/>
          </p:nvPr>
        </p:nvSpPr>
        <p:spPr>
          <a:xfrm>
            <a:off x="457200" y="274638"/>
            <a:ext cx="8229600" cy="914400"/>
          </a:xfrm>
          <a:prstGeom prst="rect">
            <a:avLst/>
          </a:prstGeom>
        </p:spPr>
        <p:txBody>
          <a:bodyPr vert="horz" lIns="36000" tIns="0" rIns="3600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88719"/>
            <a:ext cx="8229600" cy="534924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2011-10-04_logoHiLumi561px.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275" y="6163009"/>
            <a:ext cx="777850" cy="374952"/>
          </a:xfrm>
          <a:prstGeom prst="rect">
            <a:avLst/>
          </a:prstGeom>
        </p:spPr>
      </p:pic>
    </p:spTree>
    <p:extLst>
      <p:ext uri="{BB962C8B-B14F-4D97-AF65-F5344CB8AC3E}">
        <p14:creationId xmlns:p14="http://schemas.microsoft.com/office/powerpoint/2010/main" val="2172722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457200" rtl="0" eaLnBrk="1" latinLnBrk="0" hangingPunct="1">
        <a:spcBef>
          <a:spcPct val="0"/>
        </a:spcBef>
        <a:buNone/>
        <a:defRPr sz="40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j-lt"/>
          <a:ea typeface="+mj-ea"/>
          <a:cs typeface="+mj-cs"/>
        </a:defRPr>
      </a:lvl1pPr>
    </p:titleStyle>
    <p:bodyStyle>
      <a:lvl1pPr marL="228600" indent="-228600" algn="l" defTabSz="457200" rtl="0" eaLnBrk="1" latinLnBrk="0" hangingPunct="1">
        <a:lnSpc>
          <a:spcPct val="120000"/>
        </a:lnSpc>
        <a:spcBef>
          <a:spcPts val="600"/>
        </a:spcBef>
        <a:buClr>
          <a:srgbClr val="0089B5"/>
        </a:buClr>
        <a:buFont typeface="Arial"/>
        <a:buChar char="•"/>
        <a:defRPr sz="3200" kern="120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1pPr>
      <a:lvl2pPr marL="457200" indent="-228600" algn="l" defTabSz="457200" rtl="0" eaLnBrk="1" latinLnBrk="0" hangingPunct="1">
        <a:lnSpc>
          <a:spcPct val="120000"/>
        </a:lnSpc>
        <a:spcBef>
          <a:spcPts val="400"/>
        </a:spcBef>
        <a:buClr>
          <a:srgbClr val="0089B5"/>
        </a:buClr>
        <a:buSzPct val="95000"/>
        <a:buFont typeface="Arial"/>
        <a:buChar char="•"/>
        <a:defRPr sz="32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2pPr>
      <a:lvl3pPr marL="6858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3pPr>
      <a:lvl4pPr marL="9144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outerShdw blurRad="63500" dist="63500" dir="2700000" algn="tl" rotWithShape="0">
              <a:schemeClr val="bg1">
                <a:lumMod val="75000"/>
                <a:alpha val="50000"/>
              </a:schemeClr>
            </a:outerShdw>
          </a:effectLst>
          <a:latin typeface="+mn-lt"/>
          <a:ea typeface="+mn-ea"/>
          <a:cs typeface="+mn-cs"/>
        </a:defRPr>
      </a:lvl4pPr>
      <a:lvl5pPr marL="1143000" indent="-228600" algn="l" defTabSz="457200" rtl="0" eaLnBrk="1" latinLnBrk="0" hangingPunct="1">
        <a:lnSpc>
          <a:spcPct val="120000"/>
        </a:lnSpc>
        <a:spcBef>
          <a:spcPts val="0"/>
        </a:spcBef>
        <a:buClr>
          <a:schemeClr val="bg1">
            <a:lumMod val="50000"/>
          </a:schemeClr>
        </a:buClr>
        <a:buSzPct val="90000"/>
        <a:buFont typeface="Arial"/>
        <a:buChar char="•"/>
        <a:defRPr sz="2800" kern="1200" baseline="0">
          <a:solidFill>
            <a:schemeClr val="tx1">
              <a:lumMod val="50000"/>
              <a:lumOff val="50000"/>
            </a:schemeClr>
          </a:solidFill>
          <a:effectLst>
            <a:outerShdw blurRad="63500" dist="63500" dir="2700000" algn="tl" rotWithShape="0">
              <a:schemeClr val="bg1">
                <a:lumMod val="75000"/>
                <a:alpha val="50000"/>
              </a:scheme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GB" dirty="0" smtClean="0">
                <a:solidFill>
                  <a:srgbClr val="0070C0"/>
                </a:solidFill>
                <a:effectLst>
                  <a:outerShdw blurRad="50800" dist="38100" dir="2700000" algn="tl" rotWithShape="0">
                    <a:prstClr val="black">
                      <a:alpha val="40000"/>
                    </a:prstClr>
                  </a:outerShdw>
                </a:effectLst>
              </a:rPr>
              <a:t>Crab cavities cryogenics</a:t>
            </a:r>
            <a:br>
              <a:rPr lang="en-GB" dirty="0" smtClean="0">
                <a:solidFill>
                  <a:srgbClr val="0070C0"/>
                </a:solidFill>
                <a:effectLst>
                  <a:outerShdw blurRad="50800" dist="38100" dir="2700000" algn="tl" rotWithShape="0">
                    <a:prstClr val="black">
                      <a:alpha val="40000"/>
                    </a:prstClr>
                  </a:outerShdw>
                </a:effectLst>
              </a:rPr>
            </a:br>
            <a:r>
              <a:rPr lang="en-GB" dirty="0" smtClean="0">
                <a:solidFill>
                  <a:srgbClr val="0070C0"/>
                </a:solidFill>
                <a:effectLst>
                  <a:outerShdw blurRad="50800" dist="38100" dir="2700000" algn="tl" rotWithShape="0">
                    <a:prstClr val="black">
                      <a:alpha val="40000"/>
                    </a:prstClr>
                  </a:outerShdw>
                </a:effectLst>
              </a:rPr>
              <a:t>– constraints and solutions</a:t>
            </a:r>
            <a:endParaRPr lang="en-US" dirty="0">
              <a:solidFill>
                <a:srgbClr val="0070C0"/>
              </a:solidFill>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914400" y="3657600"/>
            <a:ext cx="7391400" cy="2286000"/>
          </a:xfrm>
        </p:spPr>
        <p:txBody>
          <a:bodyPr>
            <a:normAutofit fontScale="55000" lnSpcReduction="20000"/>
          </a:bodyPr>
          <a:lstStyle/>
          <a:p>
            <a:r>
              <a:rPr lang="en-US" sz="4500" b="1" dirty="0" smtClean="0"/>
              <a:t>Crab Cavity review</a:t>
            </a:r>
            <a:r>
              <a:rPr lang="en-US" sz="4500" dirty="0" smtClean="0"/>
              <a:t/>
            </a:r>
            <a:br>
              <a:rPr lang="en-US" sz="4500" dirty="0" smtClean="0"/>
            </a:br>
            <a:r>
              <a:rPr lang="en-US" sz="4500" dirty="0" smtClean="0"/>
              <a:t>– Brookhaven National Laboratory, USA</a:t>
            </a:r>
          </a:p>
          <a:p>
            <a:r>
              <a:rPr lang="en-US" sz="4500" dirty="0" smtClean="0"/>
              <a:t> 5-6 May 2014</a:t>
            </a:r>
          </a:p>
          <a:p>
            <a:endParaRPr lang="en-US" sz="3800" dirty="0" smtClean="0"/>
          </a:p>
          <a:p>
            <a:r>
              <a:rPr lang="en-US" sz="4400" dirty="0" smtClean="0"/>
              <a:t>K. Brodzinski</a:t>
            </a:r>
          </a:p>
          <a:p>
            <a:r>
              <a:rPr lang="en-US" sz="4400" dirty="0" smtClean="0"/>
              <a:t>on behalf of cryogenic team at CERN</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1271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932114D2-6372-49BE-B50D-59C84933B28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12087" cy="838200"/>
          </a:xfrm>
        </p:spPr>
        <p:txBody>
          <a:bodyPr>
            <a:normAutofit/>
          </a:bodyPr>
          <a:lstStyle/>
          <a:p>
            <a:r>
              <a:rPr lang="en-US" dirty="0" smtClean="0">
                <a:solidFill>
                  <a:srgbClr val="0070C0"/>
                </a:solidFill>
                <a:effectLst>
                  <a:outerShdw blurRad="50800" dist="38100" dir="2700000" algn="tl" rotWithShape="0">
                    <a:prstClr val="black">
                      <a:alpha val="40000"/>
                    </a:prstClr>
                  </a:outerShdw>
                </a:effectLst>
              </a:rPr>
              <a:t>Safety devices</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en-US" smtClean="0"/>
              <a:t>K. Brodzinski - CC Workshop_2013.12.10</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10</a:t>
            </a:fld>
            <a:endParaRPr lang="en-US" dirty="0"/>
          </a:p>
        </p:txBody>
      </p:sp>
      <p:sp>
        <p:nvSpPr>
          <p:cNvPr id="62" name="TextBox 61"/>
          <p:cNvSpPr txBox="1"/>
          <p:nvPr/>
        </p:nvSpPr>
        <p:spPr>
          <a:xfrm>
            <a:off x="321436" y="914400"/>
            <a:ext cx="8593964" cy="1938992"/>
          </a:xfrm>
          <a:prstGeom prst="rect">
            <a:avLst/>
          </a:prstGeom>
          <a:noFill/>
        </p:spPr>
        <p:txBody>
          <a:bodyPr wrap="square" rtlCol="0">
            <a:spAutoFit/>
          </a:bodyPr>
          <a:lstStyle/>
          <a:p>
            <a:r>
              <a:rPr lang="en-US" sz="1200" dirty="0"/>
              <a:t>Assembly of cavity with helium tank have to be designed to withstand pressure of at least 2.6 bar (</a:t>
            </a:r>
            <a:r>
              <a:rPr lang="en-US" sz="1200" dirty="0" err="1"/>
              <a:t>deltaP</a:t>
            </a:r>
            <a:r>
              <a:rPr lang="en-US" sz="1200" dirty="0"/>
              <a:t> of 2.6 bar) without plastic deformation at ambient temperature.</a:t>
            </a:r>
            <a:endParaRPr lang="en-GB" sz="1200" dirty="0"/>
          </a:p>
          <a:p>
            <a:r>
              <a:rPr lang="en-US" sz="1200" dirty="0"/>
              <a:t>Design pressure for the cryostat assembly should be based on installed safety devices according to design rules (cryostat equipped with a safety valve set at </a:t>
            </a:r>
            <a:r>
              <a:rPr lang="en-US" sz="1200" dirty="0" smtClean="0">
                <a:solidFill>
                  <a:srgbClr val="0000FF"/>
                </a:solidFill>
              </a:rPr>
              <a:t>1.8 </a:t>
            </a:r>
            <a:r>
              <a:rPr lang="en-US" sz="1200" dirty="0" err="1" smtClean="0">
                <a:solidFill>
                  <a:srgbClr val="0000FF"/>
                </a:solidFill>
              </a:rPr>
              <a:t>bara</a:t>
            </a:r>
            <a:r>
              <a:rPr lang="en-US" sz="1200" dirty="0" smtClean="0">
                <a:solidFill>
                  <a:srgbClr val="0000FF"/>
                </a:solidFill>
              </a:rPr>
              <a:t>* </a:t>
            </a:r>
            <a:r>
              <a:rPr lang="en-US" sz="1200" dirty="0"/>
              <a:t>and a rupture disc set at </a:t>
            </a:r>
            <a:r>
              <a:rPr lang="en-US" sz="1200" dirty="0" smtClean="0">
                <a:solidFill>
                  <a:srgbClr val="0000FF"/>
                </a:solidFill>
              </a:rPr>
              <a:t>2.2 </a:t>
            </a:r>
            <a:r>
              <a:rPr lang="en-US" sz="1200" dirty="0" err="1" smtClean="0">
                <a:solidFill>
                  <a:srgbClr val="0000FF"/>
                </a:solidFill>
              </a:rPr>
              <a:t>bara</a:t>
            </a:r>
            <a:r>
              <a:rPr lang="en-US" sz="1200" dirty="0" smtClean="0">
                <a:solidFill>
                  <a:srgbClr val="0000FF"/>
                </a:solidFill>
              </a:rPr>
              <a:t>*, </a:t>
            </a:r>
            <a:r>
              <a:rPr lang="en-US" sz="1200" dirty="0" smtClean="0"/>
              <a:t>possibly one device could be installed … - analysis underway) </a:t>
            </a:r>
            <a:endParaRPr lang="en-GB" sz="1200" dirty="0"/>
          </a:p>
          <a:p>
            <a:pPr marL="171450" indent="-171450">
              <a:buFont typeface="Arial" pitchFamily="34" charset="0"/>
              <a:buChar char="•"/>
            </a:pPr>
            <a:r>
              <a:rPr lang="en-US" sz="1200" dirty="0" smtClean="0"/>
              <a:t>both </a:t>
            </a:r>
            <a:r>
              <a:rPr lang="en-US" sz="1200" dirty="0"/>
              <a:t>safety devices will be installed in the way to avoid potential projection of helium towards the passages or transport areas (deflectors installation to be analyzed, preliminary position for the rupture disc and safety valve have been proposed on transfer line </a:t>
            </a:r>
            <a:r>
              <a:rPr lang="en-US" sz="1200" dirty="0" smtClean="0"/>
              <a:t>close to the cryostat interface),</a:t>
            </a:r>
          </a:p>
          <a:p>
            <a:pPr marL="171450" indent="-171450">
              <a:buFont typeface="Arial" pitchFamily="34" charset="0"/>
              <a:buChar char="•"/>
            </a:pPr>
            <a:r>
              <a:rPr lang="en-US" sz="1200" dirty="0" smtClean="0"/>
              <a:t>Both </a:t>
            </a:r>
            <a:r>
              <a:rPr lang="en-US" sz="1200" dirty="0"/>
              <a:t>safety devices should protect the cavity and the cryostat from pressure rise causing plastic deformations</a:t>
            </a:r>
            <a:r>
              <a:rPr lang="en-US" sz="1200" dirty="0" smtClean="0"/>
              <a:t>,</a:t>
            </a:r>
          </a:p>
          <a:p>
            <a:pPr marL="171450" indent="-171450">
              <a:buFont typeface="Arial" pitchFamily="34" charset="0"/>
              <a:buChar char="•"/>
            </a:pPr>
            <a:r>
              <a:rPr lang="en-US" sz="1200" dirty="0" smtClean="0"/>
              <a:t>Both safety devices should be </a:t>
            </a:r>
            <a:r>
              <a:rPr lang="en-US" sz="1200" dirty="0"/>
              <a:t>equipped with </a:t>
            </a:r>
            <a:r>
              <a:rPr lang="en-US" sz="1200" dirty="0" smtClean="0"/>
              <a:t>appropriate </a:t>
            </a:r>
            <a:r>
              <a:rPr lang="en-US" sz="1200" dirty="0"/>
              <a:t>helium </a:t>
            </a:r>
            <a:r>
              <a:rPr lang="en-US" sz="1200" dirty="0" smtClean="0"/>
              <a:t>guards.</a:t>
            </a:r>
          </a:p>
          <a:p>
            <a:pPr marL="171450" indent="-171450">
              <a:buFont typeface="Arial" pitchFamily="34" charset="0"/>
              <a:buChar char="•"/>
            </a:pPr>
            <a:r>
              <a:rPr lang="en-US" sz="1200" i="1" dirty="0" smtClean="0"/>
              <a:t>sizing of the devices -&gt; to be done</a:t>
            </a:r>
            <a:endParaRPr lang="en-GB" sz="1200" i="1" dirty="0"/>
          </a:p>
        </p:txBody>
      </p:sp>
      <p:grpSp>
        <p:nvGrpSpPr>
          <p:cNvPr id="88" name="Group 87"/>
          <p:cNvGrpSpPr/>
          <p:nvPr/>
        </p:nvGrpSpPr>
        <p:grpSpPr>
          <a:xfrm>
            <a:off x="657642" y="2895600"/>
            <a:ext cx="7495758" cy="3125827"/>
            <a:chOff x="436343" y="3227829"/>
            <a:chExt cx="7495758" cy="3125827"/>
          </a:xfrm>
        </p:grpSpPr>
        <p:grpSp>
          <p:nvGrpSpPr>
            <p:cNvPr id="5" name="Group 4"/>
            <p:cNvGrpSpPr/>
            <p:nvPr/>
          </p:nvGrpSpPr>
          <p:grpSpPr>
            <a:xfrm>
              <a:off x="866384" y="3328461"/>
              <a:ext cx="7065717" cy="3025195"/>
              <a:chOff x="613274" y="2004005"/>
              <a:chExt cx="7065717" cy="3025195"/>
            </a:xfrm>
          </p:grpSpPr>
          <p:cxnSp>
            <p:nvCxnSpPr>
              <p:cNvPr id="6" name="Straight Connector 5"/>
              <p:cNvCxnSpPr/>
              <p:nvPr/>
            </p:nvCxnSpPr>
            <p:spPr>
              <a:xfrm>
                <a:off x="2699229" y="2534830"/>
                <a:ext cx="558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28800" y="2992031"/>
                <a:ext cx="4724401" cy="166049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701216" y="2867419"/>
                <a:ext cx="547315" cy="21642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699229" y="3677830"/>
                <a:ext cx="1295400" cy="68579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28029" y="3677830"/>
                <a:ext cx="1295400" cy="68579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741636" y="3323830"/>
                <a:ext cx="3115586" cy="17144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839037" y="2407771"/>
                <a:ext cx="211205" cy="933285"/>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3127935" y="2382430"/>
                <a:ext cx="0" cy="849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19984" y="3231891"/>
                <a:ext cx="2541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61754" y="3231891"/>
                <a:ext cx="0" cy="1776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88233" y="2382430"/>
                <a:ext cx="0" cy="740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88233" y="3123055"/>
                <a:ext cx="286379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46829" y="4516030"/>
                <a:ext cx="35052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052029" y="3123055"/>
                <a:ext cx="0" cy="13929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546829" y="3134400"/>
                <a:ext cx="0" cy="13929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981200" y="3128528"/>
                <a:ext cx="794229" cy="652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75429" y="2874413"/>
                <a:ext cx="0" cy="2541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248531" y="3364910"/>
                <a:ext cx="212698" cy="381000"/>
                <a:chOff x="3521102" y="2430280"/>
                <a:chExt cx="212698" cy="381000"/>
              </a:xfrm>
            </p:grpSpPr>
            <p:sp>
              <p:nvSpPr>
                <p:cNvPr id="58" name="Rectangle 57"/>
                <p:cNvSpPr/>
                <p:nvPr/>
              </p:nvSpPr>
              <p:spPr>
                <a:xfrm>
                  <a:off x="3522595" y="2430280"/>
                  <a:ext cx="211205" cy="381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p:cNvCxnSpPr/>
                <p:nvPr/>
              </p:nvCxnSpPr>
              <p:spPr>
                <a:xfrm>
                  <a:off x="3733800" y="2560649"/>
                  <a:ext cx="0" cy="182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521102" y="2558996"/>
                  <a:ext cx="0" cy="182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061429" y="3365079"/>
                <a:ext cx="212698" cy="381000"/>
                <a:chOff x="3521102" y="2430280"/>
                <a:chExt cx="212698" cy="381000"/>
              </a:xfrm>
            </p:grpSpPr>
            <p:sp>
              <p:nvSpPr>
                <p:cNvPr id="55" name="Rectangle 54"/>
                <p:cNvSpPr/>
                <p:nvPr/>
              </p:nvSpPr>
              <p:spPr>
                <a:xfrm>
                  <a:off x="3522595" y="2430280"/>
                  <a:ext cx="211205" cy="381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p:cNvCxnSpPr/>
                <p:nvPr/>
              </p:nvCxnSpPr>
              <p:spPr>
                <a:xfrm>
                  <a:off x="3733800" y="2560649"/>
                  <a:ext cx="0" cy="182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21102" y="2558996"/>
                  <a:ext cx="0" cy="182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3054388" y="2382430"/>
                <a:ext cx="0" cy="934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35727" y="2383761"/>
                <a:ext cx="0" cy="934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99229" y="2534830"/>
                <a:ext cx="0" cy="4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57313" y="2527712"/>
                <a:ext cx="0" cy="464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875482" y="3868331"/>
                <a:ext cx="914400" cy="342899"/>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719524" y="3868331"/>
                <a:ext cx="914400" cy="342899"/>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p:cNvCxnSpPr/>
              <p:nvPr/>
            </p:nvCxnSpPr>
            <p:spPr>
              <a:xfrm flipH="1">
                <a:off x="5823429" y="3123055"/>
                <a:ext cx="804408" cy="55494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27678" y="2941664"/>
                <a:ext cx="1051313" cy="307777"/>
              </a:xfrm>
              <a:prstGeom prst="rect">
                <a:avLst/>
              </a:prstGeom>
              <a:noFill/>
            </p:spPr>
            <p:txBody>
              <a:bodyPr wrap="none" rtlCol="0">
                <a:spAutoFit/>
              </a:bodyPr>
              <a:lstStyle/>
              <a:p>
                <a:r>
                  <a:rPr lang="en-US" sz="1400" dirty="0"/>
                  <a:t>h</a:t>
                </a:r>
                <a:r>
                  <a:rPr lang="en-US" sz="1400" dirty="0" smtClean="0"/>
                  <a:t>elium tank</a:t>
                </a:r>
                <a:endParaRPr lang="en-GB" sz="1400" dirty="0"/>
              </a:p>
            </p:txBody>
          </p:sp>
          <p:cxnSp>
            <p:nvCxnSpPr>
              <p:cNvPr id="35" name="Straight Arrow Connector 34"/>
              <p:cNvCxnSpPr>
                <a:endCxn id="32" idx="3"/>
              </p:cNvCxnSpPr>
              <p:nvPr/>
            </p:nvCxnSpPr>
            <p:spPr>
              <a:xfrm flipH="1">
                <a:off x="5633924" y="3610964"/>
                <a:ext cx="993913" cy="42881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632910" y="3425271"/>
                <a:ext cx="963662" cy="307777"/>
              </a:xfrm>
              <a:prstGeom prst="rect">
                <a:avLst/>
              </a:prstGeom>
              <a:noFill/>
            </p:spPr>
            <p:txBody>
              <a:bodyPr wrap="none" rtlCol="0">
                <a:spAutoFit/>
              </a:bodyPr>
              <a:lstStyle/>
              <a:p>
                <a:r>
                  <a:rPr lang="en-US" sz="1400" dirty="0"/>
                  <a:t>c</a:t>
                </a:r>
                <a:r>
                  <a:rPr lang="en-US" sz="1400" dirty="0" smtClean="0"/>
                  <a:t>rab cavity</a:t>
                </a:r>
                <a:endParaRPr lang="en-GB" sz="1400" dirty="0"/>
              </a:p>
            </p:txBody>
          </p:sp>
          <p:cxnSp>
            <p:nvCxnSpPr>
              <p:cNvPr id="37" name="Straight Arrow Connector 36"/>
              <p:cNvCxnSpPr/>
              <p:nvPr/>
            </p:nvCxnSpPr>
            <p:spPr>
              <a:xfrm flipH="1">
                <a:off x="4788276" y="2823728"/>
                <a:ext cx="676850" cy="541351"/>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14997" y="2515951"/>
                <a:ext cx="2188548" cy="307777"/>
              </a:xfrm>
              <a:prstGeom prst="rect">
                <a:avLst/>
              </a:prstGeom>
              <a:noFill/>
            </p:spPr>
            <p:txBody>
              <a:bodyPr wrap="none" rtlCol="0">
                <a:spAutoFit/>
              </a:bodyPr>
              <a:lstStyle/>
              <a:p>
                <a:r>
                  <a:rPr lang="en-US" sz="1400" dirty="0"/>
                  <a:t>c</a:t>
                </a:r>
                <a:r>
                  <a:rPr lang="en-US" sz="1400" dirty="0" smtClean="0"/>
                  <a:t>ommon pumping collector</a:t>
                </a:r>
                <a:endParaRPr lang="en-GB" sz="1400" dirty="0"/>
              </a:p>
            </p:txBody>
          </p:sp>
          <p:cxnSp>
            <p:nvCxnSpPr>
              <p:cNvPr id="39" name="Straight Arrow Connector 38"/>
              <p:cNvCxnSpPr/>
              <p:nvPr/>
            </p:nvCxnSpPr>
            <p:spPr>
              <a:xfrm flipH="1">
                <a:off x="3586621" y="2527712"/>
                <a:ext cx="560408" cy="60734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26326" y="2211151"/>
                <a:ext cx="1915076" cy="307777"/>
              </a:xfrm>
              <a:prstGeom prst="rect">
                <a:avLst/>
              </a:prstGeom>
              <a:noFill/>
            </p:spPr>
            <p:txBody>
              <a:bodyPr wrap="none" rtlCol="0">
                <a:spAutoFit/>
              </a:bodyPr>
              <a:lstStyle/>
              <a:p>
                <a:r>
                  <a:rPr lang="en-US" sz="1400" dirty="0"/>
                  <a:t>t</a:t>
                </a:r>
                <a:r>
                  <a:rPr lang="en-US" sz="1400" dirty="0" smtClean="0"/>
                  <a:t>hermal screen at ~80 K</a:t>
                </a:r>
                <a:endParaRPr lang="en-GB" sz="1400" dirty="0"/>
              </a:p>
            </p:txBody>
          </p:sp>
          <p:sp>
            <p:nvSpPr>
              <p:cNvPr id="41" name="TextBox 40"/>
              <p:cNvSpPr txBox="1"/>
              <p:nvPr/>
            </p:nvSpPr>
            <p:spPr>
              <a:xfrm>
                <a:off x="2526701" y="2004005"/>
                <a:ext cx="1459310" cy="307777"/>
              </a:xfrm>
              <a:prstGeom prst="rect">
                <a:avLst/>
              </a:prstGeom>
              <a:noFill/>
            </p:spPr>
            <p:txBody>
              <a:bodyPr wrap="none" rtlCol="0">
                <a:spAutoFit/>
              </a:bodyPr>
              <a:lstStyle/>
              <a:p>
                <a:r>
                  <a:rPr lang="en-US" sz="1400" dirty="0"/>
                  <a:t>c</a:t>
                </a:r>
                <a:r>
                  <a:rPr lang="en-US" sz="1400" dirty="0" smtClean="0"/>
                  <a:t>ryostat interface</a:t>
                </a:r>
                <a:endParaRPr lang="en-GB" sz="1400" dirty="0"/>
              </a:p>
            </p:txBody>
          </p:sp>
          <p:cxnSp>
            <p:nvCxnSpPr>
              <p:cNvPr id="42" name="Straight Connector 41"/>
              <p:cNvCxnSpPr/>
              <p:nvPr/>
            </p:nvCxnSpPr>
            <p:spPr>
              <a:xfrm flipV="1">
                <a:off x="2242029" y="3123055"/>
                <a:ext cx="0" cy="108817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981200" y="3135055"/>
                <a:ext cx="0" cy="6110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186971" y="3726522"/>
                <a:ext cx="794229" cy="652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86971" y="4211230"/>
                <a:ext cx="105505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52029" y="4522556"/>
                <a:ext cx="34877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400800" y="3905718"/>
                <a:ext cx="0" cy="6110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400800" y="3906016"/>
                <a:ext cx="794229" cy="652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18488" y="3145374"/>
                <a:ext cx="529312" cy="307777"/>
              </a:xfrm>
              <a:prstGeom prst="rect">
                <a:avLst/>
              </a:prstGeom>
              <a:noFill/>
            </p:spPr>
            <p:txBody>
              <a:bodyPr wrap="none" rtlCol="0">
                <a:spAutoFit/>
              </a:bodyPr>
              <a:lstStyle/>
              <a:p>
                <a:r>
                  <a:rPr lang="en-US" sz="1400" dirty="0" smtClean="0"/>
                  <a:t>CWT</a:t>
                </a:r>
                <a:endParaRPr lang="en-GB" sz="1400" dirty="0"/>
              </a:p>
            </p:txBody>
          </p:sp>
          <p:sp>
            <p:nvSpPr>
              <p:cNvPr id="50" name="TextBox 49"/>
              <p:cNvSpPr txBox="1"/>
              <p:nvPr/>
            </p:nvSpPr>
            <p:spPr>
              <a:xfrm>
                <a:off x="613274" y="4721423"/>
                <a:ext cx="1941622" cy="307777"/>
              </a:xfrm>
              <a:prstGeom prst="rect">
                <a:avLst/>
              </a:prstGeom>
              <a:noFill/>
            </p:spPr>
            <p:txBody>
              <a:bodyPr wrap="none" rtlCol="0">
                <a:spAutoFit/>
              </a:bodyPr>
              <a:lstStyle/>
              <a:p>
                <a:r>
                  <a:rPr lang="en-US" sz="1400" dirty="0" smtClean="0"/>
                  <a:t>Power coupler intercept</a:t>
                </a:r>
                <a:endParaRPr lang="en-GB" sz="1400" dirty="0"/>
              </a:p>
            </p:txBody>
          </p:sp>
          <p:sp>
            <p:nvSpPr>
              <p:cNvPr id="51" name="TextBox 50"/>
              <p:cNvSpPr txBox="1"/>
              <p:nvPr/>
            </p:nvSpPr>
            <p:spPr>
              <a:xfrm>
                <a:off x="6858000" y="4224013"/>
                <a:ext cx="529312" cy="307777"/>
              </a:xfrm>
              <a:prstGeom prst="rect">
                <a:avLst/>
              </a:prstGeom>
              <a:noFill/>
            </p:spPr>
            <p:txBody>
              <a:bodyPr wrap="none" rtlCol="0">
                <a:spAutoFit/>
              </a:bodyPr>
              <a:lstStyle/>
              <a:p>
                <a:r>
                  <a:rPr lang="en-US" sz="1400" dirty="0" smtClean="0"/>
                  <a:t>CWT</a:t>
                </a:r>
                <a:endParaRPr lang="en-GB" sz="1400" dirty="0"/>
              </a:p>
            </p:txBody>
          </p:sp>
          <p:cxnSp>
            <p:nvCxnSpPr>
              <p:cNvPr id="52" name="Straight Arrow Connector 51"/>
              <p:cNvCxnSpPr/>
              <p:nvPr/>
            </p:nvCxnSpPr>
            <p:spPr>
              <a:xfrm flipH="1" flipV="1">
                <a:off x="6400801" y="4039781"/>
                <a:ext cx="457199" cy="32384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3317203"/>
                <a:ext cx="502927" cy="27189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531142" y="4273238"/>
                <a:ext cx="500426" cy="48558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rot="1855849">
              <a:off x="6689542" y="3299835"/>
              <a:ext cx="623889" cy="261610"/>
            </a:xfrm>
            <a:prstGeom prst="rect">
              <a:avLst/>
            </a:prstGeom>
            <a:solidFill>
              <a:schemeClr val="accent4">
                <a:lumMod val="40000"/>
                <a:lumOff val="60000"/>
              </a:schemeClr>
            </a:solidFill>
          </p:spPr>
          <p:txBody>
            <a:bodyPr wrap="none" rtlCol="0">
              <a:spAutoFit/>
            </a:bodyPr>
            <a:lstStyle/>
            <a:p>
              <a:r>
                <a:rPr lang="en-US" sz="1100" dirty="0" smtClean="0"/>
                <a:t>SKETCH</a:t>
              </a:r>
              <a:endParaRPr lang="en-GB" sz="1100" dirty="0"/>
            </a:p>
          </p:txBody>
        </p:sp>
        <p:sp>
          <p:nvSpPr>
            <p:cNvPr id="67" name="Rectangle 66"/>
            <p:cNvSpPr/>
            <p:nvPr/>
          </p:nvSpPr>
          <p:spPr>
            <a:xfrm>
              <a:off x="2739753" y="3979215"/>
              <a:ext cx="381000" cy="19638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p:cNvCxnSpPr/>
            <p:nvPr/>
          </p:nvCxnSpPr>
          <p:spPr>
            <a:xfrm>
              <a:off x="2708205" y="3976341"/>
              <a:ext cx="38394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2200" y="4174272"/>
              <a:ext cx="73536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2200" y="3973029"/>
              <a:ext cx="2255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587779" y="3723555"/>
              <a:ext cx="0" cy="2494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714301" y="3733800"/>
              <a:ext cx="0" cy="2494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026230" y="3698121"/>
              <a:ext cx="0" cy="2494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36343" y="3902330"/>
              <a:ext cx="1933158" cy="307777"/>
            </a:xfrm>
            <a:prstGeom prst="rect">
              <a:avLst/>
            </a:prstGeom>
            <a:noFill/>
          </p:spPr>
          <p:txBody>
            <a:bodyPr wrap="none" rtlCol="0">
              <a:spAutoFit/>
            </a:bodyPr>
            <a:lstStyle/>
            <a:p>
              <a:r>
                <a:rPr lang="en-US" sz="1400" dirty="0" smtClean="0">
                  <a:solidFill>
                    <a:srgbClr val="0000FF"/>
                  </a:solidFill>
                </a:rPr>
                <a:t>Rupture disc @ 2.2 </a:t>
              </a:r>
              <a:r>
                <a:rPr lang="en-US" sz="1400" dirty="0" err="1" smtClean="0">
                  <a:solidFill>
                    <a:srgbClr val="0000FF"/>
                  </a:solidFill>
                </a:rPr>
                <a:t>bara</a:t>
              </a:r>
              <a:endParaRPr lang="en-GB" sz="1400" dirty="0">
                <a:solidFill>
                  <a:srgbClr val="0000FF"/>
                </a:solidFill>
              </a:endParaRPr>
            </a:p>
          </p:txBody>
        </p:sp>
        <p:sp>
          <p:nvSpPr>
            <p:cNvPr id="83" name="TextBox 82"/>
            <p:cNvSpPr txBox="1"/>
            <p:nvPr/>
          </p:nvSpPr>
          <p:spPr>
            <a:xfrm>
              <a:off x="1121981" y="3227829"/>
              <a:ext cx="1202509" cy="307777"/>
            </a:xfrm>
            <a:prstGeom prst="rect">
              <a:avLst/>
            </a:prstGeom>
            <a:noFill/>
          </p:spPr>
          <p:txBody>
            <a:bodyPr wrap="none" rtlCol="0">
              <a:spAutoFit/>
            </a:bodyPr>
            <a:lstStyle/>
            <a:p>
              <a:r>
                <a:rPr lang="en-US" sz="1400" dirty="0" smtClean="0">
                  <a:solidFill>
                    <a:srgbClr val="0000FF"/>
                  </a:solidFill>
                </a:rPr>
                <a:t>SV @ 1.8 </a:t>
              </a:r>
              <a:r>
                <a:rPr lang="en-US" sz="1400" dirty="0" err="1" smtClean="0">
                  <a:solidFill>
                    <a:srgbClr val="0000FF"/>
                  </a:solidFill>
                </a:rPr>
                <a:t>bara</a:t>
              </a:r>
              <a:endParaRPr lang="en-GB" sz="1400" dirty="0">
                <a:solidFill>
                  <a:srgbClr val="0000FF"/>
                </a:solidFill>
              </a:endParaRPr>
            </a:p>
          </p:txBody>
        </p:sp>
        <p:cxnSp>
          <p:nvCxnSpPr>
            <p:cNvPr id="84" name="Straight Arrow Connector 83"/>
            <p:cNvCxnSpPr/>
            <p:nvPr/>
          </p:nvCxnSpPr>
          <p:spPr>
            <a:xfrm>
              <a:off x="2324490" y="3535607"/>
              <a:ext cx="306934" cy="1538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437535" y="6096000"/>
            <a:ext cx="5476179" cy="246221"/>
          </a:xfrm>
          <a:prstGeom prst="rect">
            <a:avLst/>
          </a:prstGeom>
          <a:noFill/>
        </p:spPr>
        <p:txBody>
          <a:bodyPr wrap="none" rtlCol="0">
            <a:spAutoFit/>
          </a:bodyPr>
          <a:lstStyle/>
          <a:p>
            <a:r>
              <a:rPr lang="en-US" sz="1000" dirty="0" smtClean="0">
                <a:solidFill>
                  <a:srgbClr val="0000FF"/>
                </a:solidFill>
              </a:rPr>
              <a:t>* </a:t>
            </a:r>
            <a:r>
              <a:rPr lang="en-US" sz="1000" dirty="0" smtClean="0"/>
              <a:t>Value compatible with recommendations given by T. Peterson on December 2012 </a:t>
            </a:r>
            <a:r>
              <a:rPr lang="en-US" sz="1000" dirty="0" err="1" smtClean="0"/>
              <a:t>Fermilab</a:t>
            </a:r>
            <a:r>
              <a:rPr lang="en-US" sz="1000" dirty="0" smtClean="0"/>
              <a:t> meeting</a:t>
            </a:r>
            <a:endParaRPr lang="en-GB" sz="1000" dirty="0"/>
          </a:p>
        </p:txBody>
      </p:sp>
    </p:spTree>
    <p:extLst>
      <p:ext uri="{BB962C8B-B14F-4D97-AF65-F5344CB8AC3E}">
        <p14:creationId xmlns:p14="http://schemas.microsoft.com/office/powerpoint/2010/main" val="26378078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8462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152400"/>
            <a:ext cx="7812087" cy="838200"/>
          </a:xfrm>
        </p:spPr>
        <p:txBody>
          <a:bodyPr/>
          <a:lstStyle/>
          <a:p>
            <a:r>
              <a:rPr lang="en-US" dirty="0" smtClean="0">
                <a:solidFill>
                  <a:srgbClr val="0070C0"/>
                </a:solidFill>
                <a:effectLst>
                  <a:outerShdw blurRad="50800" dist="38100" dir="2700000" algn="tl" rotWithShape="0">
                    <a:prstClr val="black">
                      <a:alpha val="40000"/>
                    </a:prstClr>
                  </a:outerShdw>
                </a:effectLst>
              </a:rPr>
              <a:t>Pumping collector sizing</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11</a:t>
            </a:fld>
            <a:endParaRPr lang="en-US" dirty="0"/>
          </a:p>
        </p:txBody>
      </p:sp>
      <p:grpSp>
        <p:nvGrpSpPr>
          <p:cNvPr id="17" name="Group 16"/>
          <p:cNvGrpSpPr/>
          <p:nvPr/>
        </p:nvGrpSpPr>
        <p:grpSpPr>
          <a:xfrm>
            <a:off x="1285340" y="4824350"/>
            <a:ext cx="2829460" cy="1046027"/>
            <a:chOff x="1250836" y="3013171"/>
            <a:chExt cx="2829460" cy="1046027"/>
          </a:xfrm>
        </p:grpSpPr>
        <p:cxnSp>
          <p:nvCxnSpPr>
            <p:cNvPr id="11" name="Straight Arrow Connector 10"/>
            <p:cNvCxnSpPr/>
            <p:nvPr/>
          </p:nvCxnSpPr>
          <p:spPr>
            <a:xfrm>
              <a:off x="1250836" y="3013171"/>
              <a:ext cx="2645756" cy="0"/>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84717" y="3039508"/>
              <a:ext cx="0" cy="714997"/>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12888" y="3751421"/>
              <a:ext cx="367408" cy="307777"/>
            </a:xfrm>
            <a:prstGeom prst="rect">
              <a:avLst/>
            </a:prstGeom>
            <a:noFill/>
          </p:spPr>
          <p:txBody>
            <a:bodyPr wrap="none" rtlCol="0">
              <a:spAutoFit/>
            </a:bodyPr>
            <a:lstStyle/>
            <a:p>
              <a:r>
                <a:rPr lang="en-US" sz="1400" dirty="0" smtClean="0">
                  <a:solidFill>
                    <a:srgbClr val="FF0000"/>
                  </a:solidFill>
                </a:rPr>
                <a:t>87</a:t>
              </a:r>
              <a:endParaRPr lang="en-GB" sz="1400" dirty="0">
                <a:solidFill>
                  <a:srgbClr val="FF0000"/>
                </a:solidFill>
              </a:endParaRPr>
            </a:p>
          </p:txBody>
        </p:sp>
      </p:grpSp>
      <p:sp>
        <p:nvSpPr>
          <p:cNvPr id="22" name="TextBox 21"/>
          <p:cNvSpPr txBox="1"/>
          <p:nvPr/>
        </p:nvSpPr>
        <p:spPr>
          <a:xfrm>
            <a:off x="321436" y="914400"/>
            <a:ext cx="8382000" cy="2185214"/>
          </a:xfrm>
          <a:prstGeom prst="rect">
            <a:avLst/>
          </a:prstGeom>
          <a:noFill/>
        </p:spPr>
        <p:txBody>
          <a:bodyPr wrap="square" rtlCol="0">
            <a:spAutoFit/>
          </a:bodyPr>
          <a:lstStyle/>
          <a:p>
            <a:r>
              <a:rPr lang="en-US" sz="1600" b="1" dirty="0" smtClean="0">
                <a:solidFill>
                  <a:srgbClr val="C00000"/>
                </a:solidFill>
              </a:rPr>
              <a:t>Requirements: </a:t>
            </a:r>
            <a:r>
              <a:rPr lang="en-US" sz="1600" dirty="0" smtClean="0"/>
              <a:t>gas speed lower than </a:t>
            </a:r>
            <a:r>
              <a:rPr lang="en-US" sz="1600" dirty="0" smtClean="0">
                <a:solidFill>
                  <a:srgbClr val="0000FF"/>
                </a:solidFill>
              </a:rPr>
              <a:t>5 m/s*</a:t>
            </a:r>
            <a:r>
              <a:rPr lang="en-US" sz="1600" dirty="0" smtClean="0"/>
              <a:t>, min 50 mm for level regulation, additional buffer </a:t>
            </a:r>
            <a:br>
              <a:rPr lang="en-US" sz="1600" dirty="0" smtClean="0"/>
            </a:br>
            <a:r>
              <a:rPr lang="en-US" sz="1600" dirty="0" smtClean="0"/>
              <a:t>for ~ 20 min of operation, compatibility with safety devices for pressure limit requirements.</a:t>
            </a:r>
          </a:p>
          <a:p>
            <a:endParaRPr lang="en-US" sz="800" dirty="0"/>
          </a:p>
          <a:p>
            <a:r>
              <a:rPr lang="en-US" sz="1600" b="1" dirty="0" smtClean="0">
                <a:solidFill>
                  <a:srgbClr val="C00000"/>
                </a:solidFill>
              </a:rPr>
              <a:t>Indications: </a:t>
            </a:r>
            <a:r>
              <a:rPr lang="en-US" sz="1600" dirty="0" smtClean="0"/>
              <a:t>Diameter of </a:t>
            </a:r>
            <a:r>
              <a:rPr lang="en-US" sz="1600" dirty="0" smtClean="0">
                <a:solidFill>
                  <a:srgbClr val="0000FF"/>
                </a:solidFill>
              </a:rPr>
              <a:t>100 mm </a:t>
            </a:r>
            <a:r>
              <a:rPr lang="en-US" sz="1600" dirty="0" smtClean="0"/>
              <a:t>(recommended) allows for:</a:t>
            </a:r>
          </a:p>
          <a:p>
            <a:pPr marL="285750" indent="-285750">
              <a:buFontTx/>
              <a:buChar char="-"/>
            </a:pPr>
            <a:r>
              <a:rPr lang="en-US" sz="1600" dirty="0" smtClean="0"/>
              <a:t>return gas speed  below 5 m/s up to ~90 mm of liquid level in the collector (operation regulation level to be set at  ~50 mm of </a:t>
            </a:r>
            <a:r>
              <a:rPr lang="en-US" sz="1600" dirty="0" err="1" smtClean="0"/>
              <a:t>LHe</a:t>
            </a:r>
            <a:r>
              <a:rPr lang="en-US" sz="1600" dirty="0" smtClean="0"/>
              <a:t> in the collector),</a:t>
            </a:r>
          </a:p>
          <a:p>
            <a:pPr marL="285750" indent="-285750">
              <a:buFontTx/>
              <a:buChar char="-"/>
            </a:pPr>
            <a:r>
              <a:rPr lang="en-US" sz="1600" dirty="0"/>
              <a:t>b</a:t>
            </a:r>
            <a:r>
              <a:rPr lang="en-US" sz="1600" dirty="0" smtClean="0"/>
              <a:t>uffer volume for transients/unexpected process perturbations (half filled collector allows for ~15-20 min of operation assuming  collector length of ~1.6 m and 30 W of thermal load),</a:t>
            </a:r>
          </a:p>
          <a:p>
            <a:pPr marL="285750" indent="-285750">
              <a:buFontTx/>
              <a:buChar char="-"/>
            </a:pPr>
            <a:r>
              <a:rPr lang="en-US" sz="1600" i="1" dirty="0" smtClean="0"/>
              <a:t>compatibility with safety valves sizing is still to be checked !</a:t>
            </a:r>
            <a:endParaRPr lang="en-GB" sz="1600" i="1" dirty="0"/>
          </a:p>
        </p:txBody>
      </p:sp>
      <p:sp>
        <p:nvSpPr>
          <p:cNvPr id="37" name="TextBox 36"/>
          <p:cNvSpPr txBox="1"/>
          <p:nvPr/>
        </p:nvSpPr>
        <p:spPr>
          <a:xfrm>
            <a:off x="381000" y="6230779"/>
            <a:ext cx="6433171" cy="246221"/>
          </a:xfrm>
          <a:prstGeom prst="rect">
            <a:avLst/>
          </a:prstGeom>
          <a:noFill/>
        </p:spPr>
        <p:txBody>
          <a:bodyPr wrap="none" rtlCol="0">
            <a:spAutoFit/>
          </a:bodyPr>
          <a:lstStyle/>
          <a:p>
            <a:r>
              <a:rPr lang="en-US" sz="1000" dirty="0" smtClean="0"/>
              <a:t>* Calculation done assuming: collector diameter of 100 mm, He mass flow = 3 g/s, </a:t>
            </a:r>
            <a:r>
              <a:rPr lang="en-US" sz="1000" dirty="0" err="1" smtClean="0"/>
              <a:t>GHe</a:t>
            </a:r>
            <a:r>
              <a:rPr lang="en-US" sz="1000" dirty="0" smtClean="0"/>
              <a:t> temp = 2 K, </a:t>
            </a:r>
            <a:r>
              <a:rPr lang="en-US" sz="1000" dirty="0" err="1" smtClean="0"/>
              <a:t>GHe</a:t>
            </a:r>
            <a:r>
              <a:rPr lang="en-US" sz="1000" dirty="0" smtClean="0"/>
              <a:t> press = 20 mbar. </a:t>
            </a:r>
            <a:endParaRPr lang="en-GB" sz="1000" dirty="0"/>
          </a:p>
        </p:txBody>
      </p:sp>
      <p:grpSp>
        <p:nvGrpSpPr>
          <p:cNvPr id="55" name="Group 54"/>
          <p:cNvGrpSpPr/>
          <p:nvPr/>
        </p:nvGrpSpPr>
        <p:grpSpPr>
          <a:xfrm>
            <a:off x="5759987" y="3530550"/>
            <a:ext cx="3018046" cy="2471629"/>
            <a:chOff x="5759987" y="3090971"/>
            <a:chExt cx="3018046" cy="2471629"/>
          </a:xfrm>
        </p:grpSpPr>
        <p:grpSp>
          <p:nvGrpSpPr>
            <p:cNvPr id="45" name="Group 44"/>
            <p:cNvGrpSpPr/>
            <p:nvPr/>
          </p:nvGrpSpPr>
          <p:grpSpPr>
            <a:xfrm>
              <a:off x="5759987" y="3090971"/>
              <a:ext cx="3018046" cy="2471629"/>
              <a:chOff x="5759987" y="3090971"/>
              <a:chExt cx="3018046" cy="2471629"/>
            </a:xfrm>
          </p:grpSpPr>
          <p:grpSp>
            <p:nvGrpSpPr>
              <p:cNvPr id="38" name="Group 37"/>
              <p:cNvGrpSpPr/>
              <p:nvPr/>
            </p:nvGrpSpPr>
            <p:grpSpPr>
              <a:xfrm>
                <a:off x="5759987" y="3090971"/>
                <a:ext cx="3003013" cy="2471629"/>
                <a:chOff x="5700423" y="2653234"/>
                <a:chExt cx="3003013" cy="2471629"/>
              </a:xfrm>
            </p:grpSpPr>
            <p:grpSp>
              <p:nvGrpSpPr>
                <p:cNvPr id="19" name="Group 18"/>
                <p:cNvGrpSpPr/>
                <p:nvPr/>
              </p:nvGrpSpPr>
              <p:grpSpPr>
                <a:xfrm>
                  <a:off x="5700423" y="3244307"/>
                  <a:ext cx="1584000" cy="1584000"/>
                  <a:chOff x="5981541" y="2631731"/>
                  <a:chExt cx="1584000" cy="1584000"/>
                </a:xfrm>
              </p:grpSpPr>
              <p:sp>
                <p:nvSpPr>
                  <p:cNvPr id="3" name="Oval 2"/>
                  <p:cNvSpPr/>
                  <p:nvPr/>
                </p:nvSpPr>
                <p:spPr>
                  <a:xfrm>
                    <a:off x="5981541" y="2631731"/>
                    <a:ext cx="1584000" cy="158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19521395">
                    <a:off x="6000884" y="2647377"/>
                    <a:ext cx="1555937" cy="1561042"/>
                  </a:xfrm>
                  <a:prstGeom prst="chord">
                    <a:avLst>
                      <a:gd name="adj1" fmla="val 20514273"/>
                      <a:gd name="adj2" fmla="val 16200000"/>
                    </a:avLst>
                  </a:prstGeom>
                  <a:solidFill>
                    <a:srgbClr val="8F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4" name="Straight Connector 23"/>
                <p:cNvCxnSpPr/>
                <p:nvPr/>
              </p:nvCxnSpPr>
              <p:spPr>
                <a:xfrm>
                  <a:off x="8001000" y="2956085"/>
                  <a:ext cx="0" cy="216877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4"/>
                </p:cNvCxnSpPr>
                <p:nvPr/>
              </p:nvCxnSpPr>
              <p:spPr>
                <a:xfrm flipV="1">
                  <a:off x="6492423" y="4826868"/>
                  <a:ext cx="1508577" cy="1439"/>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31636" y="4023756"/>
                  <a:ext cx="2270277" cy="0"/>
                </a:xfrm>
                <a:prstGeom prst="straightConnector1">
                  <a:avLst/>
                </a:prstGeom>
                <a:ln w="254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490989" y="3242868"/>
                  <a:ext cx="1508577" cy="1439"/>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01000" y="3088979"/>
                  <a:ext cx="702436" cy="276999"/>
                </a:xfrm>
                <a:prstGeom prst="rect">
                  <a:avLst/>
                </a:prstGeom>
                <a:noFill/>
              </p:spPr>
              <p:txBody>
                <a:bodyPr wrap="none" rtlCol="0">
                  <a:spAutoFit/>
                </a:bodyPr>
                <a:lstStyle/>
                <a:p>
                  <a:r>
                    <a:rPr lang="en-US" sz="1200" dirty="0" smtClean="0"/>
                    <a:t>100 mm</a:t>
                  </a:r>
                  <a:endParaRPr lang="en-GB" sz="1200" dirty="0"/>
                </a:p>
              </p:txBody>
            </p:sp>
            <p:sp>
              <p:nvSpPr>
                <p:cNvPr id="34" name="TextBox 33"/>
                <p:cNvSpPr txBox="1"/>
                <p:nvPr/>
              </p:nvSpPr>
              <p:spPr>
                <a:xfrm>
                  <a:off x="8001913" y="3284471"/>
                  <a:ext cx="700833" cy="276999"/>
                </a:xfrm>
                <a:prstGeom prst="rect">
                  <a:avLst/>
                </a:prstGeom>
                <a:noFill/>
              </p:spPr>
              <p:txBody>
                <a:bodyPr wrap="none" rtlCol="0">
                  <a:spAutoFit/>
                </a:bodyPr>
                <a:lstStyle/>
                <a:p>
                  <a:r>
                    <a:rPr lang="en-US" sz="1200" dirty="0" smtClean="0"/>
                    <a:t>~87 mm</a:t>
                  </a:r>
                  <a:endParaRPr lang="en-GB" sz="1200" dirty="0"/>
                </a:p>
              </p:txBody>
            </p:sp>
            <p:sp>
              <p:nvSpPr>
                <p:cNvPr id="35" name="TextBox 34"/>
                <p:cNvSpPr txBox="1"/>
                <p:nvPr/>
              </p:nvSpPr>
              <p:spPr>
                <a:xfrm>
                  <a:off x="8045043" y="4688368"/>
                  <a:ext cx="580608" cy="276999"/>
                </a:xfrm>
                <a:prstGeom prst="rect">
                  <a:avLst/>
                </a:prstGeom>
                <a:noFill/>
              </p:spPr>
              <p:txBody>
                <a:bodyPr wrap="none" rtlCol="0">
                  <a:spAutoFit/>
                </a:bodyPr>
                <a:lstStyle/>
                <a:p>
                  <a:r>
                    <a:rPr lang="en-US" sz="1200" dirty="0"/>
                    <a:t> </a:t>
                  </a:r>
                  <a:r>
                    <a:rPr lang="en-US" sz="1200" dirty="0" smtClean="0"/>
                    <a:t>0 mm</a:t>
                  </a:r>
                  <a:endParaRPr lang="en-GB" sz="1200" dirty="0"/>
                </a:p>
              </p:txBody>
            </p:sp>
            <p:sp>
              <p:nvSpPr>
                <p:cNvPr id="36" name="TextBox 35"/>
                <p:cNvSpPr txBox="1"/>
                <p:nvPr/>
              </p:nvSpPr>
              <p:spPr>
                <a:xfrm>
                  <a:off x="6787380" y="2653234"/>
                  <a:ext cx="1049262" cy="307777"/>
                </a:xfrm>
                <a:prstGeom prst="rect">
                  <a:avLst/>
                </a:prstGeom>
                <a:noFill/>
              </p:spPr>
              <p:txBody>
                <a:bodyPr wrap="none" rtlCol="0">
                  <a:spAutoFit/>
                </a:bodyPr>
                <a:lstStyle/>
                <a:p>
                  <a:r>
                    <a:rPr lang="en-US" sz="1400" dirty="0" smtClean="0"/>
                    <a:t>Liquid level </a:t>
                  </a:r>
                  <a:endParaRPr lang="en-GB" sz="1400" dirty="0"/>
                </a:p>
              </p:txBody>
            </p:sp>
          </p:grpSp>
          <p:sp>
            <p:nvSpPr>
              <p:cNvPr id="43" name="TextBox 42"/>
              <p:cNvSpPr txBox="1"/>
              <p:nvPr/>
            </p:nvSpPr>
            <p:spPr>
              <a:xfrm>
                <a:off x="8077200" y="4322993"/>
                <a:ext cx="700833" cy="276999"/>
              </a:xfrm>
              <a:prstGeom prst="rect">
                <a:avLst/>
              </a:prstGeom>
              <a:noFill/>
            </p:spPr>
            <p:txBody>
              <a:bodyPr wrap="none" rtlCol="0">
                <a:spAutoFit/>
              </a:bodyPr>
              <a:lstStyle/>
              <a:p>
                <a:r>
                  <a:rPr lang="en-US" sz="1200" dirty="0" smtClean="0"/>
                  <a:t>~50 mm</a:t>
                </a:r>
                <a:endParaRPr lang="en-GB" sz="1200" dirty="0"/>
              </a:p>
            </p:txBody>
          </p:sp>
          <p:sp>
            <p:nvSpPr>
              <p:cNvPr id="44" name="TextBox 43"/>
              <p:cNvSpPr txBox="1"/>
              <p:nvPr/>
            </p:nvSpPr>
            <p:spPr>
              <a:xfrm>
                <a:off x="7328974" y="4238105"/>
                <a:ext cx="800219" cy="246221"/>
              </a:xfrm>
              <a:prstGeom prst="rect">
                <a:avLst/>
              </a:prstGeom>
              <a:noFill/>
            </p:spPr>
            <p:txBody>
              <a:bodyPr wrap="none" rtlCol="0">
                <a:spAutoFit/>
              </a:bodyPr>
              <a:lstStyle/>
              <a:p>
                <a:r>
                  <a:rPr lang="en-US" sz="1000" dirty="0" smtClean="0"/>
                  <a:t>Regulation </a:t>
                </a:r>
                <a:endParaRPr lang="en-GB" sz="1000" dirty="0"/>
              </a:p>
            </p:txBody>
          </p:sp>
        </p:grpSp>
        <p:cxnSp>
          <p:nvCxnSpPr>
            <p:cNvPr id="46" name="Straight Arrow Connector 45"/>
            <p:cNvCxnSpPr/>
            <p:nvPr/>
          </p:nvCxnSpPr>
          <p:spPr>
            <a:xfrm>
              <a:off x="7047491" y="3860707"/>
              <a:ext cx="1011639" cy="0"/>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177284" y="3673841"/>
              <a:ext cx="821059" cy="246221"/>
            </a:xfrm>
            <a:prstGeom prst="rect">
              <a:avLst/>
            </a:prstGeom>
            <a:noFill/>
          </p:spPr>
          <p:txBody>
            <a:bodyPr wrap="none" rtlCol="0">
              <a:spAutoFit/>
            </a:bodyPr>
            <a:lstStyle/>
            <a:p>
              <a:r>
                <a:rPr lang="en-US" sz="1000" dirty="0"/>
                <a:t>m</a:t>
              </a:r>
              <a:r>
                <a:rPr lang="en-US" sz="1000" dirty="0" smtClean="0"/>
                <a:t>axi: 5 m/s </a:t>
              </a:r>
              <a:endParaRPr lang="en-GB" sz="1000" dirty="0"/>
            </a:p>
          </p:txBody>
        </p:sp>
      </p:grpSp>
      <p:sp>
        <p:nvSpPr>
          <p:cNvPr id="30" name="TextBox 29"/>
          <p:cNvSpPr txBox="1"/>
          <p:nvPr/>
        </p:nvSpPr>
        <p:spPr>
          <a:xfrm>
            <a:off x="533400" y="3048000"/>
            <a:ext cx="5476179" cy="246221"/>
          </a:xfrm>
          <a:prstGeom prst="rect">
            <a:avLst/>
          </a:prstGeom>
          <a:noFill/>
        </p:spPr>
        <p:txBody>
          <a:bodyPr wrap="none" rtlCol="0">
            <a:spAutoFit/>
          </a:bodyPr>
          <a:lstStyle/>
          <a:p>
            <a:r>
              <a:rPr lang="en-US" sz="1000" dirty="0" smtClean="0">
                <a:solidFill>
                  <a:srgbClr val="0000FF"/>
                </a:solidFill>
              </a:rPr>
              <a:t>* </a:t>
            </a:r>
            <a:r>
              <a:rPr lang="en-US" sz="1000" dirty="0" smtClean="0"/>
              <a:t>Value compatible with recommendations given by T. Peterson on December 2012 </a:t>
            </a:r>
            <a:r>
              <a:rPr lang="en-US" sz="1000" dirty="0" err="1" smtClean="0"/>
              <a:t>Fermilab</a:t>
            </a:r>
            <a:r>
              <a:rPr lang="en-US" sz="1000" dirty="0" smtClean="0"/>
              <a:t> meeting</a:t>
            </a:r>
            <a:endParaRPr lang="en-GB" sz="1000" dirty="0"/>
          </a:p>
        </p:txBody>
      </p:sp>
    </p:spTree>
    <p:extLst>
      <p:ext uri="{BB962C8B-B14F-4D97-AF65-F5344CB8AC3E}">
        <p14:creationId xmlns:p14="http://schemas.microsoft.com/office/powerpoint/2010/main" val="41158391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812087" cy="6858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SM to CM interface 1/2</a:t>
            </a:r>
            <a:endParaRPr lang="en-US" dirty="0">
              <a:solidFill>
                <a:srgbClr val="0070C0"/>
              </a:solidFill>
              <a:effectLst>
                <a:outerShdw blurRad="50800" dist="38100" dir="2700000" algn="tl" rotWithShape="0">
                  <a:prstClr val="black">
                    <a:alpha val="40000"/>
                  </a:prstClr>
                </a:outerShdw>
              </a:effectLst>
            </a:endParaRPr>
          </a:p>
        </p:txBody>
      </p:sp>
      <p:sp>
        <p:nvSpPr>
          <p:cNvPr id="3" name="Footer Placeholder 2"/>
          <p:cNvSpPr>
            <a:spLocks noGrp="1"/>
          </p:cNvSpPr>
          <p:nvPr>
            <p:ph type="ftr" sz="quarter" idx="11"/>
          </p:nvPr>
        </p:nvSpPr>
        <p:spPr/>
        <p:txBody>
          <a:bodyPr/>
          <a:lstStyle/>
          <a:p>
            <a:r>
              <a:rPr lang="pl-PL" smtClean="0"/>
              <a:t>K. Brodzinski - BNL CC review_2014.05.06</a:t>
            </a:r>
            <a:endParaRPr lang="en-US"/>
          </a:p>
        </p:txBody>
      </p:sp>
      <p:sp>
        <p:nvSpPr>
          <p:cNvPr id="4" name="Slide Number Placeholder 3"/>
          <p:cNvSpPr>
            <a:spLocks noGrp="1"/>
          </p:cNvSpPr>
          <p:nvPr>
            <p:ph type="sldNum" sz="quarter" idx="12"/>
          </p:nvPr>
        </p:nvSpPr>
        <p:spPr/>
        <p:txBody>
          <a:bodyPr/>
          <a:lstStyle/>
          <a:p>
            <a:fld id="{932114D2-6372-49BE-B50D-59C84933B286}" type="slidenum">
              <a:rPr lang="en-US" smtClean="0"/>
              <a:pPr/>
              <a:t>12</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0844"/>
            <a:ext cx="5791200" cy="574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62329" y="987623"/>
            <a:ext cx="614271" cy="307777"/>
          </a:xfrm>
          <a:prstGeom prst="rect">
            <a:avLst/>
          </a:prstGeom>
          <a:noFill/>
        </p:spPr>
        <p:txBody>
          <a:bodyPr wrap="none" rtlCol="0">
            <a:spAutoFit/>
          </a:bodyPr>
          <a:lstStyle/>
          <a:p>
            <a:r>
              <a:rPr lang="en-US" sz="1400" dirty="0" smtClean="0"/>
              <a:t>ID100</a:t>
            </a:r>
            <a:endParaRPr lang="en-GB" sz="1400" dirty="0"/>
          </a:p>
        </p:txBody>
      </p:sp>
      <p:sp>
        <p:nvSpPr>
          <p:cNvPr id="13" name="TextBox 12"/>
          <p:cNvSpPr txBox="1"/>
          <p:nvPr/>
        </p:nvSpPr>
        <p:spPr>
          <a:xfrm>
            <a:off x="5410200" y="986134"/>
            <a:ext cx="684803" cy="307777"/>
          </a:xfrm>
          <a:prstGeom prst="rect">
            <a:avLst/>
          </a:prstGeom>
          <a:noFill/>
        </p:spPr>
        <p:txBody>
          <a:bodyPr wrap="none" rtlCol="0">
            <a:spAutoFit/>
          </a:bodyPr>
          <a:lstStyle/>
          <a:p>
            <a:r>
              <a:rPr lang="en-US" sz="1400" dirty="0" smtClean="0"/>
              <a:t>DN200</a:t>
            </a:r>
            <a:endParaRPr lang="en-GB" sz="1400" dirty="0"/>
          </a:p>
        </p:txBody>
      </p:sp>
      <p:sp>
        <p:nvSpPr>
          <p:cNvPr id="14" name="TextBox 13"/>
          <p:cNvSpPr txBox="1"/>
          <p:nvPr/>
        </p:nvSpPr>
        <p:spPr>
          <a:xfrm>
            <a:off x="6626447" y="1521023"/>
            <a:ext cx="764953" cy="307777"/>
          </a:xfrm>
          <a:prstGeom prst="rect">
            <a:avLst/>
          </a:prstGeom>
          <a:noFill/>
        </p:spPr>
        <p:txBody>
          <a:bodyPr wrap="none" rtlCol="0">
            <a:spAutoFit/>
          </a:bodyPr>
          <a:lstStyle/>
          <a:p>
            <a:r>
              <a:rPr lang="en-US" sz="1400" dirty="0" smtClean="0"/>
              <a:t>304x3.2</a:t>
            </a:r>
            <a:endParaRPr lang="en-GB" sz="1400" dirty="0"/>
          </a:p>
        </p:txBody>
      </p:sp>
      <p:sp>
        <p:nvSpPr>
          <p:cNvPr id="15" name="TextBox 14"/>
          <p:cNvSpPr txBox="1"/>
          <p:nvPr/>
        </p:nvSpPr>
        <p:spPr>
          <a:xfrm>
            <a:off x="2814729" y="3578423"/>
            <a:ext cx="522900" cy="307777"/>
          </a:xfrm>
          <a:prstGeom prst="rect">
            <a:avLst/>
          </a:prstGeom>
          <a:noFill/>
        </p:spPr>
        <p:txBody>
          <a:bodyPr wrap="none" rtlCol="0">
            <a:spAutoFit/>
          </a:bodyPr>
          <a:lstStyle/>
          <a:p>
            <a:r>
              <a:rPr lang="en-US" sz="1400" dirty="0" smtClean="0"/>
              <a:t>ID10</a:t>
            </a:r>
            <a:endParaRPr lang="en-GB" sz="1400" dirty="0"/>
          </a:p>
        </p:txBody>
      </p:sp>
      <p:sp>
        <p:nvSpPr>
          <p:cNvPr id="16" name="TextBox 15"/>
          <p:cNvSpPr txBox="1"/>
          <p:nvPr/>
        </p:nvSpPr>
        <p:spPr>
          <a:xfrm>
            <a:off x="5268300" y="3581400"/>
            <a:ext cx="522900" cy="307777"/>
          </a:xfrm>
          <a:prstGeom prst="rect">
            <a:avLst/>
          </a:prstGeom>
          <a:noFill/>
        </p:spPr>
        <p:txBody>
          <a:bodyPr wrap="none" rtlCol="0">
            <a:spAutoFit/>
          </a:bodyPr>
          <a:lstStyle/>
          <a:p>
            <a:r>
              <a:rPr lang="en-US" sz="1400" dirty="0" smtClean="0"/>
              <a:t>ID10</a:t>
            </a:r>
            <a:endParaRPr lang="en-GB" sz="1400" dirty="0"/>
          </a:p>
        </p:txBody>
      </p:sp>
      <p:sp>
        <p:nvSpPr>
          <p:cNvPr id="17" name="TextBox 16"/>
          <p:cNvSpPr txBox="1"/>
          <p:nvPr/>
        </p:nvSpPr>
        <p:spPr>
          <a:xfrm>
            <a:off x="4267200" y="3876772"/>
            <a:ext cx="522900" cy="307777"/>
          </a:xfrm>
          <a:prstGeom prst="rect">
            <a:avLst/>
          </a:prstGeom>
          <a:noFill/>
        </p:spPr>
        <p:txBody>
          <a:bodyPr wrap="none" rtlCol="0">
            <a:spAutoFit/>
          </a:bodyPr>
          <a:lstStyle/>
          <a:p>
            <a:r>
              <a:rPr lang="en-US" sz="1400" dirty="0" smtClean="0"/>
              <a:t>ID15</a:t>
            </a:r>
            <a:endParaRPr lang="en-GB" sz="1400" dirty="0"/>
          </a:p>
        </p:txBody>
      </p:sp>
      <p:sp>
        <p:nvSpPr>
          <p:cNvPr id="18" name="TextBox 17"/>
          <p:cNvSpPr txBox="1"/>
          <p:nvPr/>
        </p:nvSpPr>
        <p:spPr>
          <a:xfrm rot="16200000">
            <a:off x="6523385" y="3077816"/>
            <a:ext cx="367408" cy="307777"/>
          </a:xfrm>
          <a:prstGeom prst="rect">
            <a:avLst/>
          </a:prstGeom>
          <a:noFill/>
        </p:spPr>
        <p:txBody>
          <a:bodyPr wrap="none" rtlCol="0">
            <a:spAutoFit/>
          </a:bodyPr>
          <a:lstStyle/>
          <a:p>
            <a:r>
              <a:rPr lang="en-US" sz="1400" dirty="0" smtClean="0"/>
              <a:t>30</a:t>
            </a:r>
            <a:endParaRPr lang="en-GB" sz="1400" dirty="0"/>
          </a:p>
        </p:txBody>
      </p:sp>
      <p:sp>
        <p:nvSpPr>
          <p:cNvPr id="19" name="TextBox 18"/>
          <p:cNvSpPr txBox="1"/>
          <p:nvPr/>
        </p:nvSpPr>
        <p:spPr>
          <a:xfrm rot="16200000">
            <a:off x="6218585" y="3687416"/>
            <a:ext cx="367408" cy="307777"/>
          </a:xfrm>
          <a:prstGeom prst="rect">
            <a:avLst/>
          </a:prstGeom>
          <a:noFill/>
        </p:spPr>
        <p:txBody>
          <a:bodyPr wrap="none" rtlCol="0">
            <a:spAutoFit/>
          </a:bodyPr>
          <a:lstStyle/>
          <a:p>
            <a:r>
              <a:rPr lang="en-US" sz="1400" dirty="0" smtClean="0"/>
              <a:t>45</a:t>
            </a:r>
            <a:endParaRPr lang="en-GB" sz="1400" dirty="0"/>
          </a:p>
        </p:txBody>
      </p:sp>
      <p:sp>
        <p:nvSpPr>
          <p:cNvPr id="20" name="TextBox 19"/>
          <p:cNvSpPr txBox="1"/>
          <p:nvPr/>
        </p:nvSpPr>
        <p:spPr>
          <a:xfrm rot="16200000">
            <a:off x="6567686" y="4082007"/>
            <a:ext cx="367408" cy="307777"/>
          </a:xfrm>
          <a:prstGeom prst="rect">
            <a:avLst/>
          </a:prstGeom>
          <a:noFill/>
        </p:spPr>
        <p:txBody>
          <a:bodyPr wrap="none" rtlCol="0">
            <a:spAutoFit/>
          </a:bodyPr>
          <a:lstStyle/>
          <a:p>
            <a:r>
              <a:rPr lang="en-US" sz="1400" dirty="0" smtClean="0"/>
              <a:t>75</a:t>
            </a:r>
            <a:endParaRPr lang="en-GB" sz="1400" dirty="0"/>
          </a:p>
        </p:txBody>
      </p:sp>
      <p:sp>
        <p:nvSpPr>
          <p:cNvPr id="21" name="TextBox 20"/>
          <p:cNvSpPr txBox="1"/>
          <p:nvPr/>
        </p:nvSpPr>
        <p:spPr>
          <a:xfrm>
            <a:off x="4528650" y="5867400"/>
            <a:ext cx="367408" cy="307777"/>
          </a:xfrm>
          <a:prstGeom prst="rect">
            <a:avLst/>
          </a:prstGeom>
          <a:noFill/>
        </p:spPr>
        <p:txBody>
          <a:bodyPr wrap="none" rtlCol="0">
            <a:spAutoFit/>
          </a:bodyPr>
          <a:lstStyle/>
          <a:p>
            <a:r>
              <a:rPr lang="en-US" sz="1400" dirty="0" smtClean="0"/>
              <a:t>66</a:t>
            </a:r>
            <a:endParaRPr lang="en-GB" sz="1400" dirty="0"/>
          </a:p>
        </p:txBody>
      </p:sp>
      <p:sp>
        <p:nvSpPr>
          <p:cNvPr id="22" name="TextBox 21"/>
          <p:cNvSpPr txBox="1"/>
          <p:nvPr/>
        </p:nvSpPr>
        <p:spPr>
          <a:xfrm>
            <a:off x="3505200" y="5867400"/>
            <a:ext cx="367408" cy="307777"/>
          </a:xfrm>
          <a:prstGeom prst="rect">
            <a:avLst/>
          </a:prstGeom>
          <a:noFill/>
        </p:spPr>
        <p:txBody>
          <a:bodyPr wrap="none" rtlCol="0">
            <a:spAutoFit/>
          </a:bodyPr>
          <a:lstStyle/>
          <a:p>
            <a:r>
              <a:rPr lang="en-US" sz="1400" dirty="0" smtClean="0"/>
              <a:t>66</a:t>
            </a:r>
            <a:endParaRPr lang="en-GB" sz="1400" dirty="0"/>
          </a:p>
        </p:txBody>
      </p:sp>
    </p:spTree>
    <p:extLst>
      <p:ext uri="{BB962C8B-B14F-4D97-AF65-F5344CB8AC3E}">
        <p14:creationId xmlns:p14="http://schemas.microsoft.com/office/powerpoint/2010/main" val="13085725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812087" cy="6858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SM to CM interface 2/2</a:t>
            </a:r>
            <a:endParaRPr lang="en-US" dirty="0">
              <a:solidFill>
                <a:srgbClr val="0070C0"/>
              </a:solidFill>
              <a:effectLst>
                <a:outerShdw blurRad="50800" dist="38100" dir="2700000" algn="tl" rotWithShape="0">
                  <a:prstClr val="black">
                    <a:alpha val="40000"/>
                  </a:prstClr>
                </a:outerShdw>
              </a:effectLst>
            </a:endParaRPr>
          </a:p>
        </p:txBody>
      </p:sp>
      <p:sp>
        <p:nvSpPr>
          <p:cNvPr id="3" name="Footer Placeholder 2"/>
          <p:cNvSpPr>
            <a:spLocks noGrp="1"/>
          </p:cNvSpPr>
          <p:nvPr>
            <p:ph type="ftr" sz="quarter" idx="11"/>
          </p:nvPr>
        </p:nvSpPr>
        <p:spPr/>
        <p:txBody>
          <a:bodyPr/>
          <a:lstStyle/>
          <a:p>
            <a:r>
              <a:rPr lang="pl-PL" smtClean="0"/>
              <a:t>K. Brodzinski - BNL CC review_2014.05.06</a:t>
            </a:r>
            <a:endParaRPr lang="en-US"/>
          </a:p>
        </p:txBody>
      </p:sp>
      <p:sp>
        <p:nvSpPr>
          <p:cNvPr id="4" name="Slide Number Placeholder 3"/>
          <p:cNvSpPr>
            <a:spLocks noGrp="1"/>
          </p:cNvSpPr>
          <p:nvPr>
            <p:ph type="sldNum" sz="quarter" idx="12"/>
          </p:nvPr>
        </p:nvSpPr>
        <p:spPr/>
        <p:txBody>
          <a:bodyPr/>
          <a:lstStyle/>
          <a:p>
            <a:fld id="{932114D2-6372-49BE-B50D-59C84933B286}" type="slidenum">
              <a:rPr lang="en-US" smtClean="0"/>
              <a:pPr/>
              <a:t>13</a:t>
            </a:fld>
            <a:endParaRPr lang="en-US" dirty="0"/>
          </a:p>
        </p:txBody>
      </p:sp>
      <p:sp>
        <p:nvSpPr>
          <p:cNvPr id="5" name="TextBox 4"/>
          <p:cNvSpPr txBox="1"/>
          <p:nvPr/>
        </p:nvSpPr>
        <p:spPr>
          <a:xfrm>
            <a:off x="1077432" y="1066800"/>
            <a:ext cx="6962186" cy="400110"/>
          </a:xfrm>
          <a:prstGeom prst="rect">
            <a:avLst/>
          </a:prstGeom>
          <a:noFill/>
        </p:spPr>
        <p:txBody>
          <a:bodyPr wrap="square" rtlCol="0">
            <a:spAutoFit/>
          </a:bodyPr>
          <a:lstStyle/>
          <a:p>
            <a:r>
              <a:rPr lang="en-US" sz="2000" dirty="0" smtClean="0"/>
              <a:t>Concept of Service Module to </a:t>
            </a:r>
            <a:r>
              <a:rPr lang="en-US" sz="2000" dirty="0" err="1" smtClean="0"/>
              <a:t>Cryo</a:t>
            </a:r>
            <a:r>
              <a:rPr lang="en-US" sz="2000" dirty="0" smtClean="0"/>
              <a:t> Module jumper connection</a:t>
            </a:r>
            <a:endParaRPr lang="en-GB"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305800" cy="308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77200" y="1948190"/>
            <a:ext cx="683200" cy="523220"/>
          </a:xfrm>
          <a:prstGeom prst="rect">
            <a:avLst/>
          </a:prstGeom>
          <a:noFill/>
        </p:spPr>
        <p:txBody>
          <a:bodyPr wrap="none" rtlCol="0">
            <a:spAutoFit/>
          </a:bodyPr>
          <a:lstStyle/>
          <a:p>
            <a:r>
              <a:rPr lang="en-US" sz="2800" dirty="0" smtClean="0">
                <a:solidFill>
                  <a:srgbClr val="0000FF"/>
                </a:solidFill>
              </a:rPr>
              <a:t>CM</a:t>
            </a:r>
            <a:endParaRPr lang="en-GB" sz="2800" dirty="0">
              <a:solidFill>
                <a:srgbClr val="0000FF"/>
              </a:solidFill>
            </a:endParaRPr>
          </a:p>
        </p:txBody>
      </p:sp>
      <p:sp>
        <p:nvSpPr>
          <p:cNvPr id="9" name="TextBox 8"/>
          <p:cNvSpPr txBox="1"/>
          <p:nvPr/>
        </p:nvSpPr>
        <p:spPr>
          <a:xfrm>
            <a:off x="191800" y="1948190"/>
            <a:ext cx="657552" cy="523220"/>
          </a:xfrm>
          <a:prstGeom prst="rect">
            <a:avLst/>
          </a:prstGeom>
          <a:noFill/>
        </p:spPr>
        <p:txBody>
          <a:bodyPr wrap="none" rtlCol="0">
            <a:spAutoFit/>
          </a:bodyPr>
          <a:lstStyle/>
          <a:p>
            <a:r>
              <a:rPr lang="en-US" sz="2800" dirty="0">
                <a:solidFill>
                  <a:srgbClr val="0000FF"/>
                </a:solidFill>
              </a:rPr>
              <a:t>S</a:t>
            </a:r>
            <a:r>
              <a:rPr lang="en-US" sz="2800" dirty="0" smtClean="0">
                <a:solidFill>
                  <a:srgbClr val="0000FF"/>
                </a:solidFill>
              </a:rPr>
              <a:t>M</a:t>
            </a:r>
            <a:endParaRPr lang="en-GB" sz="2800" dirty="0">
              <a:solidFill>
                <a:srgbClr val="0000FF"/>
              </a:solidFill>
            </a:endParaRPr>
          </a:p>
        </p:txBody>
      </p:sp>
      <p:sp>
        <p:nvSpPr>
          <p:cNvPr id="7" name="TextBox 6"/>
          <p:cNvSpPr txBox="1"/>
          <p:nvPr/>
        </p:nvSpPr>
        <p:spPr>
          <a:xfrm>
            <a:off x="5103076" y="3657600"/>
            <a:ext cx="535724" cy="369332"/>
          </a:xfrm>
          <a:prstGeom prst="rect">
            <a:avLst/>
          </a:prstGeom>
          <a:noFill/>
        </p:spPr>
        <p:txBody>
          <a:bodyPr wrap="none" rtlCol="0">
            <a:spAutoFit/>
          </a:bodyPr>
          <a:lstStyle/>
          <a:p>
            <a:r>
              <a:rPr lang="en-US" dirty="0" smtClean="0"/>
              <a:t>310</a:t>
            </a:r>
            <a:endParaRPr lang="en-GB" dirty="0"/>
          </a:p>
        </p:txBody>
      </p:sp>
      <p:sp>
        <p:nvSpPr>
          <p:cNvPr id="11" name="TextBox 10"/>
          <p:cNvSpPr txBox="1"/>
          <p:nvPr/>
        </p:nvSpPr>
        <p:spPr>
          <a:xfrm>
            <a:off x="5103076" y="3974068"/>
            <a:ext cx="535724" cy="369332"/>
          </a:xfrm>
          <a:prstGeom prst="rect">
            <a:avLst/>
          </a:prstGeom>
          <a:noFill/>
        </p:spPr>
        <p:txBody>
          <a:bodyPr wrap="none" rtlCol="0">
            <a:spAutoFit/>
          </a:bodyPr>
          <a:lstStyle/>
          <a:p>
            <a:r>
              <a:rPr lang="en-US" dirty="0" smtClean="0"/>
              <a:t>330</a:t>
            </a:r>
            <a:endParaRPr lang="en-GB" dirty="0"/>
          </a:p>
        </p:txBody>
      </p:sp>
      <p:sp>
        <p:nvSpPr>
          <p:cNvPr id="12" name="TextBox 11"/>
          <p:cNvSpPr txBox="1"/>
          <p:nvPr/>
        </p:nvSpPr>
        <p:spPr>
          <a:xfrm>
            <a:off x="2531852" y="3194797"/>
            <a:ext cx="535724" cy="369332"/>
          </a:xfrm>
          <a:prstGeom prst="rect">
            <a:avLst/>
          </a:prstGeom>
          <a:noFill/>
        </p:spPr>
        <p:txBody>
          <a:bodyPr wrap="none" rtlCol="0">
            <a:spAutoFit/>
          </a:bodyPr>
          <a:lstStyle/>
          <a:p>
            <a:r>
              <a:rPr lang="en-US" dirty="0" smtClean="0"/>
              <a:t>380</a:t>
            </a:r>
            <a:endParaRPr lang="en-GB" dirty="0"/>
          </a:p>
        </p:txBody>
      </p:sp>
      <p:sp>
        <p:nvSpPr>
          <p:cNvPr id="13" name="TextBox 12"/>
          <p:cNvSpPr txBox="1"/>
          <p:nvPr/>
        </p:nvSpPr>
        <p:spPr>
          <a:xfrm rot="16200000">
            <a:off x="983604" y="3036009"/>
            <a:ext cx="535724" cy="369332"/>
          </a:xfrm>
          <a:prstGeom prst="rect">
            <a:avLst/>
          </a:prstGeom>
          <a:noFill/>
        </p:spPr>
        <p:txBody>
          <a:bodyPr wrap="none" rtlCol="0">
            <a:spAutoFit/>
          </a:bodyPr>
          <a:lstStyle/>
          <a:p>
            <a:r>
              <a:rPr lang="en-US" dirty="0" smtClean="0"/>
              <a:t>304</a:t>
            </a:r>
            <a:endParaRPr lang="en-GB" dirty="0"/>
          </a:p>
        </p:txBody>
      </p:sp>
      <p:sp>
        <p:nvSpPr>
          <p:cNvPr id="14" name="TextBox 13"/>
          <p:cNvSpPr txBox="1"/>
          <p:nvPr/>
        </p:nvSpPr>
        <p:spPr>
          <a:xfrm rot="16200000">
            <a:off x="621096" y="2445396"/>
            <a:ext cx="651140" cy="369332"/>
          </a:xfrm>
          <a:prstGeom prst="rect">
            <a:avLst/>
          </a:prstGeom>
          <a:noFill/>
        </p:spPr>
        <p:txBody>
          <a:bodyPr wrap="none" rtlCol="0">
            <a:spAutoFit/>
          </a:bodyPr>
          <a:lstStyle/>
          <a:p>
            <a:r>
              <a:rPr lang="en-US" dirty="0" smtClean="0"/>
              <a:t>~530</a:t>
            </a:r>
            <a:endParaRPr lang="en-GB" dirty="0"/>
          </a:p>
        </p:txBody>
      </p:sp>
      <p:sp>
        <p:nvSpPr>
          <p:cNvPr id="15" name="TextBox 14"/>
          <p:cNvSpPr txBox="1"/>
          <p:nvPr/>
        </p:nvSpPr>
        <p:spPr>
          <a:xfrm>
            <a:off x="304800" y="5105400"/>
            <a:ext cx="8534400" cy="1015663"/>
          </a:xfrm>
          <a:prstGeom prst="rect">
            <a:avLst/>
          </a:prstGeom>
          <a:noFill/>
        </p:spPr>
        <p:txBody>
          <a:bodyPr wrap="square" rtlCol="0">
            <a:spAutoFit/>
          </a:bodyPr>
          <a:lstStyle/>
          <a:p>
            <a:r>
              <a:rPr lang="en-US" sz="2000" dirty="0" smtClean="0"/>
              <a:t>The internal lines will be equipped with flexible hoses on SM side, </a:t>
            </a:r>
          </a:p>
          <a:p>
            <a:r>
              <a:rPr lang="en-US" sz="2000" dirty="0" smtClean="0"/>
              <a:t>the connection concept study is underway, 3D model with necessary dimensions should be ready by end of June.</a:t>
            </a:r>
            <a:endParaRPr lang="en-GB" sz="2000" dirty="0"/>
          </a:p>
        </p:txBody>
      </p:sp>
      <p:sp>
        <p:nvSpPr>
          <p:cNvPr id="16" name="TextBox 15"/>
          <p:cNvSpPr txBox="1"/>
          <p:nvPr/>
        </p:nvSpPr>
        <p:spPr>
          <a:xfrm>
            <a:off x="3450265" y="3385889"/>
            <a:ext cx="837280" cy="338554"/>
          </a:xfrm>
          <a:prstGeom prst="rect">
            <a:avLst/>
          </a:prstGeom>
          <a:noFill/>
        </p:spPr>
        <p:txBody>
          <a:bodyPr wrap="none" rtlCol="0">
            <a:spAutoFit/>
          </a:bodyPr>
          <a:lstStyle/>
          <a:p>
            <a:r>
              <a:rPr lang="en-US" sz="1600" dirty="0" smtClean="0">
                <a:solidFill>
                  <a:srgbClr val="0000FF"/>
                </a:solidFill>
              </a:rPr>
              <a:t>vacuum</a:t>
            </a:r>
            <a:endParaRPr lang="en-GB" sz="1600" dirty="0">
              <a:solidFill>
                <a:srgbClr val="0000FF"/>
              </a:solidFill>
            </a:endParaRPr>
          </a:p>
        </p:txBody>
      </p:sp>
      <p:sp>
        <p:nvSpPr>
          <p:cNvPr id="17" name="TextBox 16"/>
          <p:cNvSpPr txBox="1"/>
          <p:nvPr/>
        </p:nvSpPr>
        <p:spPr>
          <a:xfrm>
            <a:off x="6172200" y="2460785"/>
            <a:ext cx="876843" cy="338554"/>
          </a:xfrm>
          <a:prstGeom prst="rect">
            <a:avLst/>
          </a:prstGeom>
          <a:noFill/>
        </p:spPr>
        <p:txBody>
          <a:bodyPr wrap="none" rtlCol="0">
            <a:spAutoFit/>
          </a:bodyPr>
          <a:lstStyle/>
          <a:p>
            <a:r>
              <a:rPr lang="en-US" sz="1600" dirty="0" smtClean="0">
                <a:solidFill>
                  <a:srgbClr val="0000FF"/>
                </a:solidFill>
              </a:rPr>
              <a:t>ambient</a:t>
            </a:r>
            <a:endParaRPr lang="en-GB" sz="1600" dirty="0">
              <a:solidFill>
                <a:srgbClr val="0000FF"/>
              </a:solidFill>
            </a:endParaRPr>
          </a:p>
        </p:txBody>
      </p:sp>
    </p:spTree>
    <p:extLst>
      <p:ext uri="{BB962C8B-B14F-4D97-AF65-F5344CB8AC3E}">
        <p14:creationId xmlns:p14="http://schemas.microsoft.com/office/powerpoint/2010/main" val="37801070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12087" cy="6096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2 K helium pumps</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14</a:t>
            </a:fld>
            <a:endParaRPr lang="en-US" dirty="0"/>
          </a:p>
        </p:txBody>
      </p:sp>
      <p:pic>
        <p:nvPicPr>
          <p:cNvPr id="38" name="Picture 2" descr="C:\Users\kbrodzin\AppData\Local\Microsoft\Windows\Temporary Internet Files\Content.Outlook\6O0CFPD0\AMS Pumps 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828799" cy="1371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750893213"/>
              </p:ext>
            </p:extLst>
          </p:nvPr>
        </p:nvGraphicFramePr>
        <p:xfrm>
          <a:off x="301487" y="1066800"/>
          <a:ext cx="4532906" cy="2001149"/>
        </p:xfrm>
        <a:graphic>
          <a:graphicData uri="http://schemas.openxmlformats.org/presentationml/2006/ole">
            <mc:AlternateContent xmlns:mc="http://schemas.openxmlformats.org/markup-compatibility/2006">
              <mc:Choice xmlns:v="urn:schemas-microsoft-com:vml" Requires="v">
                <p:oleObj spid="_x0000_s2208" name="Visio" r:id="rId4" imgW="4990289" imgH="2206828" progId="Visio.Drawing.11">
                  <p:embed/>
                </p:oleObj>
              </mc:Choice>
              <mc:Fallback>
                <p:oleObj name="Visio" r:id="rId4" imgW="4990289" imgH="2206828"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87" y="1066800"/>
                        <a:ext cx="4532906" cy="2001149"/>
                      </a:xfrm>
                      <a:prstGeom prst="rect">
                        <a:avLst/>
                      </a:prstGeom>
                      <a:noFill/>
                    </p:spPr>
                  </p:pic>
                </p:oleObj>
              </mc:Fallback>
            </mc:AlternateContent>
          </a:graphicData>
        </a:graphic>
      </p:graphicFrame>
      <p:pic>
        <p:nvPicPr>
          <p:cNvPr id="39" name="Picture 3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87" y="3352800"/>
            <a:ext cx="4343400" cy="3048000"/>
          </a:xfrm>
          <a:prstGeom prst="rect">
            <a:avLst/>
          </a:prstGeom>
          <a:noFill/>
        </p:spPr>
      </p:pic>
      <p:sp>
        <p:nvSpPr>
          <p:cNvPr id="7" name="TextBox 6"/>
          <p:cNvSpPr txBox="1"/>
          <p:nvPr/>
        </p:nvSpPr>
        <p:spPr>
          <a:xfrm>
            <a:off x="4648200" y="1828800"/>
            <a:ext cx="4419600" cy="1200329"/>
          </a:xfrm>
          <a:prstGeom prst="rect">
            <a:avLst/>
          </a:prstGeom>
          <a:noFill/>
        </p:spPr>
        <p:txBody>
          <a:bodyPr wrap="square" rtlCol="0">
            <a:spAutoFit/>
          </a:bodyPr>
          <a:lstStyle/>
          <a:p>
            <a:r>
              <a:rPr lang="en-US" dirty="0" smtClean="0"/>
              <a:t>The check shows that assuming inlet pressure of 20 mbar two pumping units are capable to pump ~2.3 g/s of helium, what gives </a:t>
            </a:r>
            <a:r>
              <a:rPr lang="en-US" dirty="0" smtClean="0">
                <a:solidFill>
                  <a:srgbClr val="C00000"/>
                </a:solidFill>
              </a:rPr>
              <a:t>~3.5 g/s at 30 mbar (2 K saturation)</a:t>
            </a:r>
          </a:p>
        </p:txBody>
      </p:sp>
      <p:pic>
        <p:nvPicPr>
          <p:cNvPr id="41" name="Picture 40"/>
          <p:cNvPicPr/>
          <p:nvPr/>
        </p:nvPicPr>
        <p:blipFill>
          <a:blip r:embed="rId7">
            <a:extLst>
              <a:ext uri="{28A0092B-C50C-407E-A947-70E740481C1C}">
                <a14:useLocalDpi xmlns:a14="http://schemas.microsoft.com/office/drawing/2010/main" val="0"/>
              </a:ext>
            </a:extLst>
          </a:blip>
          <a:srcRect/>
          <a:stretch>
            <a:fillRect/>
          </a:stretch>
        </p:blipFill>
        <p:spPr bwMode="auto">
          <a:xfrm>
            <a:off x="4590554" y="3352800"/>
            <a:ext cx="4419600" cy="3079804"/>
          </a:xfrm>
          <a:prstGeom prst="rect">
            <a:avLst/>
          </a:prstGeom>
          <a:noFill/>
        </p:spPr>
      </p:pic>
      <p:sp>
        <p:nvSpPr>
          <p:cNvPr id="12" name="TextBox 11"/>
          <p:cNvSpPr txBox="1"/>
          <p:nvPr/>
        </p:nvSpPr>
        <p:spPr>
          <a:xfrm rot="20311681">
            <a:off x="4987711" y="1014779"/>
            <a:ext cx="1867499" cy="369332"/>
          </a:xfrm>
          <a:prstGeom prst="rect">
            <a:avLst/>
          </a:prstGeom>
          <a:solidFill>
            <a:srgbClr val="71F319"/>
          </a:solidFill>
          <a:ln>
            <a:solidFill>
              <a:srgbClr val="FF0000"/>
            </a:solidFill>
          </a:ln>
        </p:spPr>
        <p:txBody>
          <a:bodyPr wrap="none" rtlCol="0">
            <a:spAutoFit/>
          </a:bodyPr>
          <a:lstStyle/>
          <a:p>
            <a:r>
              <a:rPr lang="en-US" dirty="0" smtClean="0"/>
              <a:t>OK for CC SPS test</a:t>
            </a:r>
            <a:endParaRPr lang="en-GB" dirty="0"/>
          </a:p>
        </p:txBody>
      </p:sp>
    </p:spTree>
    <p:extLst>
      <p:ext uri="{BB962C8B-B14F-4D97-AF65-F5344CB8AC3E}">
        <p14:creationId xmlns:p14="http://schemas.microsoft.com/office/powerpoint/2010/main" val="2184462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812087" cy="6858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2 K helium pumps installation at BA4</a:t>
            </a:r>
            <a:endParaRPr lang="en-US" dirty="0">
              <a:solidFill>
                <a:srgbClr val="0070C0"/>
              </a:solidFill>
              <a:effectLst>
                <a:outerShdw blurRad="50800" dist="38100" dir="2700000" algn="tl" rotWithShape="0">
                  <a:prstClr val="black">
                    <a:alpha val="40000"/>
                  </a:prstClr>
                </a:outerShdw>
              </a:effectLst>
            </a:endParaRPr>
          </a:p>
        </p:txBody>
      </p:sp>
      <p:sp>
        <p:nvSpPr>
          <p:cNvPr id="3" name="Footer Placeholder 2"/>
          <p:cNvSpPr>
            <a:spLocks noGrp="1"/>
          </p:cNvSpPr>
          <p:nvPr>
            <p:ph type="ftr" sz="quarter" idx="11"/>
          </p:nvPr>
        </p:nvSpPr>
        <p:spPr/>
        <p:txBody>
          <a:bodyPr/>
          <a:lstStyle/>
          <a:p>
            <a:r>
              <a:rPr lang="pl-PL" smtClean="0"/>
              <a:t>K. Brodzinski - BNL CC review_2014.05.06</a:t>
            </a:r>
            <a:endParaRPr lang="en-US"/>
          </a:p>
        </p:txBody>
      </p:sp>
      <p:sp>
        <p:nvSpPr>
          <p:cNvPr id="4" name="Slide Number Placeholder 3"/>
          <p:cNvSpPr>
            <a:spLocks noGrp="1"/>
          </p:cNvSpPr>
          <p:nvPr>
            <p:ph type="sldNum" sz="quarter" idx="12"/>
          </p:nvPr>
        </p:nvSpPr>
        <p:spPr/>
        <p:txBody>
          <a:bodyPr/>
          <a:lstStyle/>
          <a:p>
            <a:fld id="{932114D2-6372-49BE-B50D-59C84933B286}" type="slidenum">
              <a:rPr lang="en-US" smtClean="0"/>
              <a:pPr/>
              <a:t>15</a:t>
            </a:fld>
            <a:endParaRPr lang="en-US" dirty="0"/>
          </a:p>
        </p:txBody>
      </p:sp>
      <p:sp>
        <p:nvSpPr>
          <p:cNvPr id="5" name="TextBox 4"/>
          <p:cNvSpPr txBox="1"/>
          <p:nvPr/>
        </p:nvSpPr>
        <p:spPr>
          <a:xfrm>
            <a:off x="609600" y="772180"/>
            <a:ext cx="8153400" cy="584775"/>
          </a:xfrm>
          <a:prstGeom prst="rect">
            <a:avLst/>
          </a:prstGeom>
          <a:noFill/>
        </p:spPr>
        <p:txBody>
          <a:bodyPr wrap="square" rtlCol="0">
            <a:spAutoFit/>
          </a:bodyPr>
          <a:lstStyle/>
          <a:p>
            <a:r>
              <a:rPr lang="en-US" sz="1600" dirty="0" smtClean="0"/>
              <a:t>The 2 K helium pumps have been installed in the SPS cavern at BA4 end of April 2014. </a:t>
            </a:r>
          </a:p>
          <a:p>
            <a:r>
              <a:rPr lang="en-US" sz="1600" dirty="0" smtClean="0"/>
              <a:t>The related utilities connection will follow and will be operational by end of June 2014.</a:t>
            </a:r>
            <a:endParaRPr lang="en-GB" sz="1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231" y="1447800"/>
            <a:ext cx="2403401" cy="196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3483"/>
            <a:ext cx="3481224" cy="221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CERN\BNL\Crab cavities\MASTER_BNL\IMG_33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4027" y="3589066"/>
            <a:ext cx="2049973" cy="273144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CERN\BNL\Crab cavities\MASTER_BNL\IMG_33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3589066"/>
            <a:ext cx="3657600" cy="27450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kbrodzin\AppData\Local\Microsoft\Windows\Temporary Internet Files\Content.Outlook\6O0CFPD0\AMS Pumps 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33" y="3768299"/>
            <a:ext cx="3163967" cy="237297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623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16</a:t>
            </a:fld>
            <a:endParaRPr lang="en-US" dirty="0"/>
          </a:p>
        </p:txBody>
      </p:sp>
      <p:sp>
        <p:nvSpPr>
          <p:cNvPr id="167" name="Slide Number Placeholder 20"/>
          <p:cNvSpPr txBox="1">
            <a:spLocks/>
          </p:cNvSpPr>
          <p:nvPr/>
        </p:nvSpPr>
        <p:spPr>
          <a:xfrm>
            <a:off x="3352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2114D2-6372-49BE-B50D-59C84933B286}" type="slidenum">
              <a:rPr lang="en-US" smtClean="0"/>
              <a:pPr/>
              <a:t>16</a:t>
            </a:fld>
            <a:endParaRPr lang="en-US" dirty="0"/>
          </a:p>
        </p:txBody>
      </p:sp>
      <p:sp>
        <p:nvSpPr>
          <p:cNvPr id="149" name="Text Box 58"/>
          <p:cNvSpPr txBox="1">
            <a:spLocks noChangeArrowheads="1"/>
          </p:cNvSpPr>
          <p:nvPr/>
        </p:nvSpPr>
        <p:spPr bwMode="auto">
          <a:xfrm>
            <a:off x="304800" y="839212"/>
            <a:ext cx="8596444" cy="3293209"/>
          </a:xfrm>
          <a:prstGeom prst="rect">
            <a:avLst/>
          </a:prstGeom>
          <a:noFill/>
          <a:ln w="9525">
            <a:noFill/>
            <a:miter lim="800000"/>
            <a:headEnd/>
            <a:tailEnd/>
          </a:ln>
        </p:spPr>
        <p:txBody>
          <a:bodyPr wrap="square">
            <a:spAutoFit/>
          </a:bodyPr>
          <a:lstStyle/>
          <a:p>
            <a:r>
              <a:rPr lang="en-US" sz="1600" dirty="0" smtClean="0">
                <a:solidFill>
                  <a:srgbClr val="C00000"/>
                </a:solidFill>
                <a:sym typeface="Wingdings" pitchFamily="2" charset="2"/>
              </a:rPr>
              <a:t>Pressures – safety : </a:t>
            </a:r>
          </a:p>
          <a:p>
            <a:endParaRPr lang="en-US" sz="800" dirty="0" smtClean="0">
              <a:sym typeface="Wingdings" pitchFamily="2" charset="2"/>
            </a:endParaRPr>
          </a:p>
          <a:p>
            <a:pPr marL="285750" indent="-285750">
              <a:buFont typeface="Arial" pitchFamily="34" charset="0"/>
              <a:buChar char="•"/>
            </a:pPr>
            <a:r>
              <a:rPr lang="en-US" sz="1600" dirty="0" smtClean="0">
                <a:sym typeface="Wingdings" pitchFamily="2" charset="2"/>
              </a:rPr>
              <a:t>The cavity should be designed to withstand external pressure of 2.6 </a:t>
            </a:r>
            <a:r>
              <a:rPr lang="en-US" sz="1600" dirty="0" err="1" smtClean="0">
                <a:sym typeface="Wingdings" pitchFamily="2" charset="2"/>
              </a:rPr>
              <a:t>bara</a:t>
            </a:r>
            <a:r>
              <a:rPr lang="en-US" sz="1600" dirty="0" smtClean="0">
                <a:sym typeface="Wingdings" pitchFamily="2" charset="2"/>
              </a:rPr>
              <a:t> (</a:t>
            </a:r>
            <a:r>
              <a:rPr lang="en-US" sz="1600" dirty="0" err="1" smtClean="0">
                <a:sym typeface="Wingdings" pitchFamily="2" charset="2"/>
              </a:rPr>
              <a:t>deltaP</a:t>
            </a:r>
            <a:r>
              <a:rPr lang="en-US" sz="1600" dirty="0" smtClean="0">
                <a:sym typeface="Wingdings" pitchFamily="2" charset="2"/>
              </a:rPr>
              <a:t> = 2.6 bar) at ambient temperature without plastic deformation,</a:t>
            </a:r>
          </a:p>
          <a:p>
            <a:pPr marL="285750" indent="-285750">
              <a:buFont typeface="Arial" pitchFamily="34" charset="0"/>
              <a:buChar char="•"/>
            </a:pPr>
            <a:endParaRPr lang="en-US" sz="800" dirty="0" smtClean="0">
              <a:sym typeface="Wingdings" pitchFamily="2" charset="2"/>
            </a:endParaRPr>
          </a:p>
          <a:p>
            <a:pPr marL="285750" indent="-285750">
              <a:buFont typeface="Arial" pitchFamily="34" charset="0"/>
              <a:buChar char="•"/>
            </a:pPr>
            <a:r>
              <a:rPr lang="en-US" sz="1600" dirty="0" smtClean="0">
                <a:sym typeface="Wingdings" pitchFamily="2" charset="2"/>
              </a:rPr>
              <a:t>Design pressure for the cryostat should be based on installed safety devices according to design rules (cryostat equipped with a rupture disc set at 2.2 </a:t>
            </a:r>
            <a:r>
              <a:rPr lang="en-US" sz="1600" dirty="0" err="1" smtClean="0">
                <a:sym typeface="Wingdings" pitchFamily="2" charset="2"/>
              </a:rPr>
              <a:t>bara</a:t>
            </a:r>
            <a:r>
              <a:rPr lang="en-US" sz="1600" dirty="0" smtClean="0">
                <a:sym typeface="Wingdings" pitchFamily="2" charset="2"/>
              </a:rPr>
              <a:t> and safety valve set at 1.8 </a:t>
            </a:r>
            <a:r>
              <a:rPr lang="en-US" sz="1600" dirty="0" err="1" smtClean="0">
                <a:sym typeface="Wingdings" pitchFamily="2" charset="2"/>
              </a:rPr>
              <a:t>bara</a:t>
            </a:r>
            <a:r>
              <a:rPr lang="en-US" sz="1600" dirty="0" smtClean="0">
                <a:sym typeface="Wingdings" pitchFamily="2" charset="2"/>
              </a:rPr>
              <a:t>) </a:t>
            </a:r>
          </a:p>
          <a:p>
            <a:pPr marL="742950" lvl="1" indent="-285750">
              <a:buFont typeface="Arial" pitchFamily="34" charset="0"/>
              <a:buChar char="•"/>
            </a:pPr>
            <a:r>
              <a:rPr lang="en-US" sz="1600" dirty="0" smtClean="0">
                <a:sym typeface="Wingdings" pitchFamily="2" charset="2"/>
              </a:rPr>
              <a:t>both safety devices should be placed on the cryostat in the way to avoid potential projection of helium towards the passages or transport area (deflectors installation to be analyzed),</a:t>
            </a:r>
          </a:p>
          <a:p>
            <a:pPr marL="742950" lvl="1" indent="-285750">
              <a:buFont typeface="Arial" pitchFamily="34" charset="0"/>
              <a:buChar char="•"/>
            </a:pPr>
            <a:r>
              <a:rPr lang="en-US" sz="1600" dirty="0" smtClean="0">
                <a:sym typeface="Wingdings" pitchFamily="2" charset="2"/>
              </a:rPr>
              <a:t>Both safety devices should protect cavity and cryostat from pressure rise causing plastic deformations </a:t>
            </a:r>
          </a:p>
          <a:p>
            <a:pPr marL="285750" indent="-285750">
              <a:buFont typeface="Arial" pitchFamily="34" charset="0"/>
              <a:buChar char="•"/>
            </a:pPr>
            <a:endParaRPr lang="en-US" sz="800" dirty="0" smtClean="0">
              <a:sym typeface="Wingdings" pitchFamily="2" charset="2"/>
            </a:endParaRPr>
          </a:p>
          <a:p>
            <a:pPr marL="285750" indent="-285750">
              <a:buFont typeface="Arial" pitchFamily="34" charset="0"/>
              <a:buChar char="•"/>
            </a:pPr>
            <a:r>
              <a:rPr lang="en-US" sz="1600" dirty="0" smtClean="0">
                <a:sym typeface="Wingdings" pitchFamily="2" charset="2"/>
              </a:rPr>
              <a:t>Operating pressure during the cool down can oscillate between 1.2 and 1.5 </a:t>
            </a:r>
            <a:r>
              <a:rPr lang="en-US" sz="1600" dirty="0" err="1" smtClean="0">
                <a:sym typeface="Wingdings" pitchFamily="2" charset="2"/>
              </a:rPr>
              <a:t>bara</a:t>
            </a:r>
            <a:r>
              <a:rPr lang="en-US" sz="1600" dirty="0" smtClean="0">
                <a:sym typeface="Wingdings" pitchFamily="2" charset="2"/>
              </a:rPr>
              <a:t> – estimation, </a:t>
            </a:r>
          </a:p>
          <a:p>
            <a:pPr marL="285750" indent="-285750">
              <a:buFont typeface="Arial" pitchFamily="34" charset="0"/>
              <a:buChar char="•"/>
            </a:pPr>
            <a:endParaRPr lang="en-US" sz="800" dirty="0" smtClean="0">
              <a:sym typeface="Wingdings" pitchFamily="2" charset="2"/>
            </a:endParaRPr>
          </a:p>
          <a:p>
            <a:pPr marL="285750" indent="-285750">
              <a:buFont typeface="Arial" pitchFamily="34" charset="0"/>
              <a:buChar char="•"/>
            </a:pPr>
            <a:r>
              <a:rPr lang="en-US" sz="1600" dirty="0" smtClean="0">
                <a:sym typeface="Wingdings" pitchFamily="2" charset="2"/>
              </a:rPr>
              <a:t>Normal operation pressure will be set at ~ 30 </a:t>
            </a:r>
            <a:r>
              <a:rPr lang="en-US" sz="1600" dirty="0" err="1" smtClean="0">
                <a:sym typeface="Wingdings" pitchFamily="2" charset="2"/>
              </a:rPr>
              <a:t>mbara</a:t>
            </a:r>
            <a:r>
              <a:rPr lang="en-US" sz="1600" dirty="0" smtClean="0">
                <a:sym typeface="Wingdings" pitchFamily="2" charset="2"/>
              </a:rPr>
              <a:t> (for 2 K cooling)</a:t>
            </a:r>
            <a:endParaRPr lang="en-US" sz="1600" dirty="0">
              <a:sym typeface="Wingdings" pitchFamily="2" charset="2"/>
            </a:endParaRPr>
          </a:p>
        </p:txBody>
      </p:sp>
      <p:sp>
        <p:nvSpPr>
          <p:cNvPr id="152" name="Title 1"/>
          <p:cNvSpPr txBox="1">
            <a:spLocks/>
          </p:cNvSpPr>
          <p:nvPr/>
        </p:nvSpPr>
        <p:spPr>
          <a:xfrm>
            <a:off x="762000" y="152400"/>
            <a:ext cx="7812087" cy="609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70C0"/>
                </a:solidFill>
                <a:effectLst>
                  <a:outerShdw blurRad="50800" dist="38100" dir="2700000" algn="tl" rotWithShape="0">
                    <a:prstClr val="black">
                      <a:alpha val="40000"/>
                    </a:prstClr>
                  </a:outerShdw>
                </a:effectLst>
              </a:rPr>
              <a:t>Cryostat operation – first approach</a:t>
            </a:r>
            <a:endParaRPr lang="en-US" dirty="0">
              <a:solidFill>
                <a:srgbClr val="0070C0"/>
              </a:solidFill>
              <a:effectLst>
                <a:outerShdw blurRad="50800" dist="38100" dir="2700000" algn="tl" rotWithShape="0">
                  <a:prstClr val="black">
                    <a:alpha val="40000"/>
                  </a:prstClr>
                </a:outerShdw>
              </a:effectLst>
            </a:endParaRPr>
          </a:p>
        </p:txBody>
      </p:sp>
      <p:sp>
        <p:nvSpPr>
          <p:cNvPr id="7" name="Text Box 58"/>
          <p:cNvSpPr txBox="1">
            <a:spLocks noChangeArrowheads="1"/>
          </p:cNvSpPr>
          <p:nvPr/>
        </p:nvSpPr>
        <p:spPr bwMode="auto">
          <a:xfrm>
            <a:off x="304800" y="4233208"/>
            <a:ext cx="8596444" cy="1692771"/>
          </a:xfrm>
          <a:prstGeom prst="rect">
            <a:avLst/>
          </a:prstGeom>
          <a:noFill/>
          <a:ln w="9525">
            <a:noFill/>
            <a:miter lim="800000"/>
            <a:headEnd/>
            <a:tailEnd/>
          </a:ln>
        </p:spPr>
        <p:txBody>
          <a:bodyPr wrap="square">
            <a:spAutoFit/>
          </a:bodyPr>
          <a:lstStyle/>
          <a:p>
            <a:r>
              <a:rPr lang="en-US" sz="1600" dirty="0" smtClean="0">
                <a:solidFill>
                  <a:srgbClr val="C00000"/>
                </a:solidFill>
                <a:sym typeface="Wingdings" pitchFamily="2" charset="2"/>
              </a:rPr>
              <a:t>Cool down – stable operation – warm up: </a:t>
            </a:r>
          </a:p>
          <a:p>
            <a:endParaRPr lang="en-US" sz="800" dirty="0" smtClean="0">
              <a:sym typeface="Wingdings" pitchFamily="2" charset="2"/>
            </a:endParaRPr>
          </a:p>
          <a:p>
            <a:pPr marL="285750" indent="-285750">
              <a:buFont typeface="Arial" pitchFamily="34" charset="0"/>
              <a:buChar char="•"/>
            </a:pPr>
            <a:r>
              <a:rPr lang="en-US" sz="1600" dirty="0" smtClean="0">
                <a:sym typeface="Wingdings" pitchFamily="2" charset="2"/>
              </a:rPr>
              <a:t>Cool down will be done with direct filling of </a:t>
            </a:r>
            <a:r>
              <a:rPr lang="en-US" sz="1600" dirty="0" err="1" smtClean="0">
                <a:sym typeface="Wingdings" pitchFamily="2" charset="2"/>
              </a:rPr>
              <a:t>LHe</a:t>
            </a:r>
            <a:r>
              <a:rPr lang="en-US" sz="1600" dirty="0" smtClean="0">
                <a:sym typeface="Wingdings" pitchFamily="2" charset="2"/>
              </a:rPr>
              <a:t> to the cavity cryostat, roughly estimated cool down time is ~ 1 day </a:t>
            </a:r>
          </a:p>
          <a:p>
            <a:pPr marL="285750" indent="-285750">
              <a:buFont typeface="Arial" pitchFamily="34" charset="0"/>
              <a:buChar char="•"/>
            </a:pPr>
            <a:endParaRPr lang="en-US" sz="800" dirty="0" smtClean="0">
              <a:sym typeface="Wingdings" pitchFamily="2" charset="2"/>
            </a:endParaRPr>
          </a:p>
          <a:p>
            <a:pPr marL="285750" indent="-285750">
              <a:buFont typeface="Arial" pitchFamily="34" charset="0"/>
              <a:buChar char="•"/>
            </a:pPr>
            <a:r>
              <a:rPr lang="en-US" sz="1600" dirty="0" smtClean="0">
                <a:sym typeface="Wingdings" pitchFamily="2" charset="2"/>
              </a:rPr>
              <a:t>Stable operation availability can be affected by impurities in the system or unexpected utilities cut. </a:t>
            </a:r>
          </a:p>
          <a:p>
            <a:pPr marL="285750" indent="-285750">
              <a:buFont typeface="Arial" pitchFamily="34" charset="0"/>
              <a:buChar char="•"/>
            </a:pPr>
            <a:endParaRPr lang="en-US" sz="800" dirty="0" smtClean="0">
              <a:sym typeface="Wingdings" pitchFamily="2" charset="2"/>
            </a:endParaRPr>
          </a:p>
          <a:p>
            <a:pPr marL="285750" indent="-285750">
              <a:buFont typeface="Arial" pitchFamily="34" charset="0"/>
              <a:buChar char="•"/>
            </a:pPr>
            <a:r>
              <a:rPr lang="en-US" sz="1600" dirty="0" smtClean="0">
                <a:sym typeface="Wingdings" pitchFamily="2" charset="2"/>
              </a:rPr>
              <a:t>Warm up of the cavities will be done by evaporation of helium and  warm gas circulation</a:t>
            </a:r>
            <a:endParaRPr lang="en-US" sz="800" dirty="0" smtClean="0">
              <a:sym typeface="Wingdings" pitchFamily="2" charset="2"/>
            </a:endParaRPr>
          </a:p>
        </p:txBody>
      </p:sp>
    </p:spTree>
    <p:extLst>
      <p:ext uri="{BB962C8B-B14F-4D97-AF65-F5344CB8AC3E}">
        <p14:creationId xmlns:p14="http://schemas.microsoft.com/office/powerpoint/2010/main" val="38972487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18342" y="115910"/>
            <a:ext cx="1525658" cy="153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6896637" cy="914400"/>
          </a:xfrm>
        </p:spPr>
        <p:txBody>
          <a:bodyPr/>
          <a:lstStyle/>
          <a:p>
            <a:r>
              <a:rPr lang="en-GB" dirty="0" smtClean="0"/>
              <a:t>New cryogenic infrastructure at P1 and P5</a:t>
            </a:r>
            <a:endParaRPr lang="en-GB" dirty="0"/>
          </a:p>
        </p:txBody>
      </p:sp>
      <p:cxnSp>
        <p:nvCxnSpPr>
          <p:cNvPr id="6" name="Straight Arrow Connector 5"/>
          <p:cNvCxnSpPr/>
          <p:nvPr/>
        </p:nvCxnSpPr>
        <p:spPr>
          <a:xfrm flipH="1" flipV="1">
            <a:off x="8372474" y="378619"/>
            <a:ext cx="21431" cy="450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401050" y="907256"/>
            <a:ext cx="0" cy="4357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78606" y="4038600"/>
            <a:ext cx="6164123" cy="1569660"/>
          </a:xfrm>
          <a:prstGeom prst="rect">
            <a:avLst/>
          </a:prstGeom>
          <a:noFill/>
        </p:spPr>
        <p:txBody>
          <a:bodyPr wrap="none" rtlCol="0">
            <a:spAutoFit/>
          </a:bodyPr>
          <a:lstStyle/>
          <a:p>
            <a:pPr marL="285750" indent="-285750" defTabSz="457200">
              <a:buFontTx/>
              <a:buChar char="-"/>
            </a:pPr>
            <a:r>
              <a:rPr lang="en-GB" sz="1600" dirty="0" smtClean="0">
                <a:solidFill>
                  <a:prstClr val="black"/>
                </a:solidFill>
              </a:rPr>
              <a:t>1 warm compressor station (WCS) in noise insulated surface building</a:t>
            </a:r>
          </a:p>
          <a:p>
            <a:pPr marL="285750" indent="-285750" defTabSz="457200">
              <a:buFontTx/>
              <a:buChar char="-"/>
            </a:pPr>
            <a:r>
              <a:rPr lang="en-GB" sz="1600" dirty="0" smtClean="0">
                <a:solidFill>
                  <a:prstClr val="black"/>
                </a:solidFill>
              </a:rPr>
              <a:t>1 upper cold box (UCB) in surface building</a:t>
            </a:r>
          </a:p>
          <a:p>
            <a:pPr marL="285750" indent="-285750" defTabSz="457200">
              <a:buFontTx/>
              <a:buChar char="-"/>
            </a:pPr>
            <a:r>
              <a:rPr lang="en-GB" sz="1600" dirty="0" smtClean="0">
                <a:solidFill>
                  <a:prstClr val="black"/>
                </a:solidFill>
              </a:rPr>
              <a:t>1 cold quench buffer (QV) in surface</a:t>
            </a:r>
          </a:p>
          <a:p>
            <a:pPr marL="285750" indent="-285750" defTabSz="457200">
              <a:buFontTx/>
              <a:buChar char="-"/>
            </a:pPr>
            <a:r>
              <a:rPr lang="en-GB" sz="1600" dirty="0" smtClean="0">
                <a:solidFill>
                  <a:prstClr val="black"/>
                </a:solidFill>
              </a:rPr>
              <a:t>1 or 2 cold compressor boxes (CCB) in underground cavern</a:t>
            </a:r>
          </a:p>
          <a:p>
            <a:pPr marL="285750" indent="-285750" defTabSz="457200">
              <a:buFontTx/>
              <a:buChar char="-"/>
            </a:pPr>
            <a:r>
              <a:rPr lang="en-GB" sz="1600" dirty="0" smtClean="0">
                <a:solidFill>
                  <a:prstClr val="black"/>
                </a:solidFill>
              </a:rPr>
              <a:t>2 main cryogenic distribution lines</a:t>
            </a:r>
          </a:p>
          <a:p>
            <a:pPr marL="285750" indent="-285750" defTabSz="457200">
              <a:buFontTx/>
              <a:buChar char="-"/>
            </a:pPr>
            <a:r>
              <a:rPr lang="en-GB" sz="1600" dirty="0" smtClean="0">
                <a:solidFill>
                  <a:prstClr val="black"/>
                </a:solidFill>
              </a:rPr>
              <a:t>2 interconnection valve boxes with existing QRL</a:t>
            </a:r>
            <a:endParaRPr lang="en-GB" sz="1600" dirty="0">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6" y="1676400"/>
            <a:ext cx="9101885" cy="229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880826"/>
            <a:ext cx="2637582" cy="369332"/>
          </a:xfrm>
          <a:prstGeom prst="rect">
            <a:avLst/>
          </a:prstGeom>
          <a:solidFill>
            <a:schemeClr val="accent4">
              <a:lumMod val="40000"/>
              <a:lumOff val="60000"/>
            </a:schemeClr>
          </a:solidFill>
        </p:spPr>
        <p:txBody>
          <a:bodyPr wrap="none" rtlCol="0">
            <a:spAutoFit/>
          </a:bodyPr>
          <a:lstStyle/>
          <a:p>
            <a:r>
              <a:rPr lang="en-US" dirty="0" smtClean="0">
                <a:solidFill>
                  <a:srgbClr val="0000FF"/>
                </a:solidFill>
              </a:rPr>
              <a:t>L. </a:t>
            </a:r>
            <a:r>
              <a:rPr lang="en-US" dirty="0" err="1" smtClean="0">
                <a:solidFill>
                  <a:srgbClr val="0000FF"/>
                </a:solidFill>
              </a:rPr>
              <a:t>Tavian_Daresbury</a:t>
            </a:r>
            <a:r>
              <a:rPr lang="en-US" dirty="0" smtClean="0">
                <a:solidFill>
                  <a:srgbClr val="0000FF"/>
                </a:solidFill>
              </a:rPr>
              <a:t> 2013 </a:t>
            </a:r>
            <a:endParaRPr lang="en-GB" dirty="0">
              <a:solidFill>
                <a:srgbClr val="0000FF"/>
              </a:solidFill>
            </a:endParaRPr>
          </a:p>
        </p:txBody>
      </p:sp>
      <p:sp>
        <p:nvSpPr>
          <p:cNvPr id="13" name="TextBox 12"/>
          <p:cNvSpPr txBox="1"/>
          <p:nvPr/>
        </p:nvSpPr>
        <p:spPr>
          <a:xfrm>
            <a:off x="1178606" y="5620909"/>
            <a:ext cx="7508194" cy="830997"/>
          </a:xfrm>
          <a:prstGeom prst="rect">
            <a:avLst/>
          </a:prstGeom>
          <a:noFill/>
        </p:spPr>
        <p:txBody>
          <a:bodyPr wrap="square" rtlCol="0">
            <a:spAutoFit/>
          </a:bodyPr>
          <a:lstStyle/>
          <a:p>
            <a:pPr defTabSz="457200"/>
            <a:r>
              <a:rPr lang="en-US" sz="1600" dirty="0" smtClean="0">
                <a:solidFill>
                  <a:srgbClr val="0000FF"/>
                </a:solidFill>
              </a:rPr>
              <a:t>Suitable for cryogenics to have a common cryostat for 2 or 4 CC in one module. Supply and pumping lines architecture is being studied -&gt; it will result in number of jumpers (consideration of tunnel slope is mandatory). </a:t>
            </a:r>
            <a:endParaRPr lang="en-GB" sz="1600" dirty="0" smtClean="0">
              <a:solidFill>
                <a:srgbClr val="0000FF"/>
              </a:solidFill>
            </a:endParaRPr>
          </a:p>
        </p:txBody>
      </p:sp>
      <p:sp>
        <p:nvSpPr>
          <p:cNvPr id="11" name="Slide Number Placeholder 10"/>
          <p:cNvSpPr>
            <a:spLocks noGrp="1"/>
          </p:cNvSpPr>
          <p:nvPr>
            <p:ph type="sldNum" sz="quarter" idx="12"/>
          </p:nvPr>
        </p:nvSpPr>
        <p:spPr/>
        <p:txBody>
          <a:bodyPr/>
          <a:lstStyle/>
          <a:p>
            <a:fld id="{0FA004B2-1541-5046-B6F2-22AF56585712}" type="slidenum">
              <a:rPr lang="en-US" smtClean="0">
                <a:solidFill>
                  <a:prstClr val="black">
                    <a:lumMod val="50000"/>
                    <a:lumOff val="50000"/>
                  </a:prstClr>
                </a:solidFill>
              </a:rPr>
              <a:pPr/>
              <a:t>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pl-PL" smtClean="0">
                <a:solidFill>
                  <a:prstClr val="black">
                    <a:tint val="75000"/>
                  </a:prstClr>
                </a:solidFill>
              </a:rPr>
              <a:t>K. Brodzinski - BNL CC review_2014.05.06</a:t>
            </a:r>
            <a:endParaRPr lang="en-US" dirty="0">
              <a:solidFill>
                <a:prstClr val="black">
                  <a:tint val="75000"/>
                </a:prstClr>
              </a:solidFill>
            </a:endParaRPr>
          </a:p>
        </p:txBody>
      </p:sp>
    </p:spTree>
    <p:extLst>
      <p:ext uri="{BB962C8B-B14F-4D97-AF65-F5344CB8AC3E}">
        <p14:creationId xmlns:p14="http://schemas.microsoft.com/office/powerpoint/2010/main" val="4058252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12087" cy="838200"/>
          </a:xfrm>
        </p:spPr>
        <p:txBody>
          <a:bodyPr/>
          <a:lstStyle/>
          <a:p>
            <a:r>
              <a:rPr lang="en-US" dirty="0" smtClean="0">
                <a:solidFill>
                  <a:srgbClr val="0070C0"/>
                </a:solidFill>
                <a:effectLst>
                  <a:outerShdw blurRad="50800" dist="38100" dir="2700000" algn="tl" rotWithShape="0">
                    <a:prstClr val="black">
                      <a:alpha val="40000"/>
                    </a:prstClr>
                  </a:outerShdw>
                </a:effectLst>
              </a:rPr>
              <a:t>Conclusions</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18</a:t>
            </a:fld>
            <a:endParaRPr lang="en-US" dirty="0"/>
          </a:p>
        </p:txBody>
      </p:sp>
      <p:sp>
        <p:nvSpPr>
          <p:cNvPr id="6" name="TextBox 5"/>
          <p:cNvSpPr txBox="1"/>
          <p:nvPr/>
        </p:nvSpPr>
        <p:spPr>
          <a:xfrm>
            <a:off x="321436" y="1066800"/>
            <a:ext cx="8382000" cy="3785652"/>
          </a:xfrm>
          <a:prstGeom prst="rect">
            <a:avLst/>
          </a:prstGeom>
          <a:noFill/>
        </p:spPr>
        <p:txBody>
          <a:bodyPr wrap="square" rtlCol="0">
            <a:spAutoFit/>
          </a:bodyPr>
          <a:lstStyle/>
          <a:p>
            <a:pPr marL="285750" indent="-285750">
              <a:lnSpc>
                <a:spcPct val="150000"/>
              </a:lnSpc>
              <a:buFont typeface="Arial" pitchFamily="34" charset="0"/>
              <a:buChar char="•"/>
            </a:pPr>
            <a:r>
              <a:rPr lang="en-US" sz="1600" dirty="0" smtClean="0"/>
              <a:t>The existing BA4 cryogenics has to be upgraded to higher cooling capacity – additional money, manpower and time will have to be allocated – study on SPS unavailability during the work has to be studied, replacement is to be done after COLDEX run is completed,</a:t>
            </a:r>
          </a:p>
          <a:p>
            <a:pPr marL="285750" indent="-285750">
              <a:lnSpc>
                <a:spcPct val="150000"/>
              </a:lnSpc>
              <a:buFont typeface="Arial" pitchFamily="34" charset="0"/>
              <a:buChar char="•"/>
            </a:pPr>
            <a:r>
              <a:rPr lang="en-US" sz="1600" dirty="0" smtClean="0"/>
              <a:t>Service Module to CC </a:t>
            </a:r>
            <a:r>
              <a:rPr lang="en-US" sz="1600" dirty="0" err="1" smtClean="0"/>
              <a:t>Cryo</a:t>
            </a:r>
            <a:r>
              <a:rPr lang="en-US" sz="1600" dirty="0" smtClean="0"/>
              <a:t> Module interface design is underway – to be defined with 3D model by end of June 2014,</a:t>
            </a:r>
          </a:p>
          <a:p>
            <a:pPr marL="285750" indent="-285750">
              <a:lnSpc>
                <a:spcPct val="150000"/>
              </a:lnSpc>
              <a:buFont typeface="Arial" pitchFamily="34" charset="0"/>
              <a:buChar char="•"/>
            </a:pPr>
            <a:r>
              <a:rPr lang="en-US" sz="1600" dirty="0" smtClean="0"/>
              <a:t>2 K pumping units – capacity test done -&gt; 2 units transported and installed in SPS,</a:t>
            </a:r>
          </a:p>
          <a:p>
            <a:pPr marL="285750" indent="-285750">
              <a:lnSpc>
                <a:spcPct val="150000"/>
              </a:lnSpc>
              <a:buFont typeface="Arial" pitchFamily="34" charset="0"/>
              <a:buChar char="•"/>
            </a:pPr>
            <a:r>
              <a:rPr lang="en-US" sz="1600" dirty="0" smtClean="0"/>
              <a:t>Remaining components of the infrastructure are to be ordered and built until end of 2015,</a:t>
            </a:r>
          </a:p>
          <a:p>
            <a:pPr marL="285750" indent="-285750">
              <a:lnSpc>
                <a:spcPct val="150000"/>
              </a:lnSpc>
              <a:buFont typeface="Arial" pitchFamily="34" charset="0"/>
              <a:buChar char="•"/>
            </a:pPr>
            <a:r>
              <a:rPr lang="en-US" sz="1600" dirty="0" smtClean="0"/>
              <a:t>Cryogenic safety and risk analysis has to be done for SPS BA4 prior to operation,</a:t>
            </a:r>
          </a:p>
          <a:p>
            <a:pPr marL="285750" indent="-285750">
              <a:lnSpc>
                <a:spcPct val="150000"/>
              </a:lnSpc>
              <a:buFont typeface="Arial" pitchFamily="34" charset="0"/>
              <a:buChar char="•"/>
            </a:pPr>
            <a:r>
              <a:rPr lang="en-US" sz="1600" dirty="0" smtClean="0"/>
              <a:t>Close </a:t>
            </a:r>
            <a:r>
              <a:rPr lang="en-US" sz="1600" dirty="0"/>
              <a:t>collaboration with regular working sessions is needed to merge between CERN requirements and the </a:t>
            </a:r>
            <a:r>
              <a:rPr lang="en-US" sz="1600" dirty="0" smtClean="0"/>
              <a:t>modules suppliers.</a:t>
            </a:r>
            <a:endParaRPr lang="en-US" sz="1600" dirty="0"/>
          </a:p>
        </p:txBody>
      </p:sp>
      <p:sp>
        <p:nvSpPr>
          <p:cNvPr id="7" name="Title 1"/>
          <p:cNvSpPr txBox="1">
            <a:spLocks/>
          </p:cNvSpPr>
          <p:nvPr/>
        </p:nvSpPr>
        <p:spPr>
          <a:xfrm>
            <a:off x="1066800" y="4953000"/>
            <a:ext cx="5413408"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effectLst>
                  <a:outerShdw blurRad="50800" dist="38100" dir="2700000" algn="tl" rotWithShape="0">
                    <a:prstClr val="black">
                      <a:alpha val="40000"/>
                    </a:prstClr>
                  </a:outerShdw>
                </a:effectLst>
              </a:rPr>
              <a:t>Thank you! Questions?</a:t>
            </a:r>
            <a:endParaRPr lang="en-US" sz="3200" dirty="0">
              <a:solidFill>
                <a:srgbClr val="0070C0"/>
              </a:solidFill>
              <a:effectLst>
                <a:outerShdw blurRad="50800" dist="38100" dir="2700000" algn="tl" rotWithShape="0">
                  <a:prstClr val="black">
                    <a:alpha val="40000"/>
                  </a:prst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65661"/>
            <a:ext cx="1755775" cy="168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654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12087" cy="838200"/>
          </a:xfrm>
        </p:spPr>
        <p:txBody>
          <a:bodyPr/>
          <a:lstStyle/>
          <a:p>
            <a:r>
              <a:rPr lang="en-US" dirty="0" smtClean="0">
                <a:solidFill>
                  <a:srgbClr val="0070C0"/>
                </a:solidFill>
                <a:effectLst>
                  <a:outerShdw blurRad="50800" dist="38100" dir="2700000" algn="tl" rotWithShape="0">
                    <a:prstClr val="black">
                      <a:alpha val="40000"/>
                    </a:prstClr>
                  </a:outerShdw>
                </a:effectLst>
              </a:rPr>
              <a:t>Contents</a:t>
            </a:r>
            <a:endParaRPr lang="en-US" dirty="0">
              <a:solidFill>
                <a:srgbClr val="0070C0"/>
              </a:solidFill>
              <a:effectLst>
                <a:outerShdw blurRad="50800" dist="38100" dir="2700000" algn="tl" rotWithShape="0">
                  <a:prstClr val="black">
                    <a:alpha val="40000"/>
                  </a:prstClr>
                </a:outerShdw>
              </a:effectLst>
            </a:endParaRPr>
          </a:p>
        </p:txBody>
      </p:sp>
      <p:sp>
        <p:nvSpPr>
          <p:cNvPr id="3" name="TextBox 2"/>
          <p:cNvSpPr txBox="1"/>
          <p:nvPr/>
        </p:nvSpPr>
        <p:spPr>
          <a:xfrm>
            <a:off x="609600" y="1143000"/>
            <a:ext cx="8153400" cy="4108817"/>
          </a:xfrm>
          <a:prstGeom prst="rect">
            <a:avLst/>
          </a:prstGeom>
          <a:noFill/>
        </p:spPr>
        <p:txBody>
          <a:bodyPr wrap="square" rtlCol="0">
            <a:spAutoFit/>
          </a:bodyPr>
          <a:lstStyle/>
          <a:p>
            <a:pPr marL="285750" indent="-285750">
              <a:lnSpc>
                <a:spcPct val="150000"/>
              </a:lnSpc>
              <a:buFont typeface="Arial" pitchFamily="34" charset="0"/>
              <a:buChar char="•"/>
            </a:pPr>
            <a:r>
              <a:rPr lang="en-US" dirty="0" smtClean="0"/>
              <a:t>Cryogenics for SPS </a:t>
            </a:r>
          </a:p>
          <a:p>
            <a:pPr marL="742950" lvl="1" indent="-285750">
              <a:lnSpc>
                <a:spcPct val="150000"/>
              </a:lnSpc>
              <a:buFont typeface="Arial" pitchFamily="34" charset="0"/>
              <a:buChar char="•"/>
            </a:pPr>
            <a:r>
              <a:rPr lang="en-US" dirty="0"/>
              <a:t>Cryogenic </a:t>
            </a:r>
            <a:r>
              <a:rPr lang="en-US" dirty="0" smtClean="0"/>
              <a:t>circuits</a:t>
            </a:r>
          </a:p>
          <a:p>
            <a:pPr marL="742950" lvl="1" indent="-285750">
              <a:lnSpc>
                <a:spcPct val="150000"/>
              </a:lnSpc>
              <a:buFont typeface="Arial" pitchFamily="34" charset="0"/>
              <a:buChar char="•"/>
            </a:pPr>
            <a:r>
              <a:rPr lang="en-US" dirty="0" smtClean="0"/>
              <a:t>Heat load and cooling capacity discussion – </a:t>
            </a:r>
            <a:r>
              <a:rPr lang="en-US" dirty="0" smtClean="0">
                <a:solidFill>
                  <a:srgbClr val="C00000"/>
                </a:solidFill>
              </a:rPr>
              <a:t>new heavy constrain</a:t>
            </a:r>
            <a:endParaRPr lang="en-US" dirty="0">
              <a:solidFill>
                <a:srgbClr val="C00000"/>
              </a:solidFill>
            </a:endParaRPr>
          </a:p>
          <a:p>
            <a:pPr marL="285750" indent="-285750">
              <a:lnSpc>
                <a:spcPct val="150000"/>
              </a:lnSpc>
              <a:buFont typeface="Arial" pitchFamily="34" charset="0"/>
              <a:buChar char="•"/>
            </a:pPr>
            <a:r>
              <a:rPr lang="en-US" dirty="0" smtClean="0"/>
              <a:t>Cryostat design </a:t>
            </a:r>
            <a:endParaRPr lang="en-US" dirty="0"/>
          </a:p>
          <a:p>
            <a:pPr marL="742950" lvl="1" indent="-285750">
              <a:lnSpc>
                <a:spcPct val="150000"/>
              </a:lnSpc>
              <a:buFont typeface="Arial" pitchFamily="34" charset="0"/>
              <a:buChar char="•"/>
            </a:pPr>
            <a:r>
              <a:rPr lang="en-US" dirty="0"/>
              <a:t>Cryostat circuits and instrumentation</a:t>
            </a:r>
          </a:p>
          <a:p>
            <a:pPr marL="742950" lvl="1" indent="-285750">
              <a:lnSpc>
                <a:spcPct val="150000"/>
              </a:lnSpc>
              <a:buFont typeface="Arial" pitchFamily="34" charset="0"/>
              <a:buChar char="•"/>
            </a:pPr>
            <a:r>
              <a:rPr lang="en-US" dirty="0" smtClean="0"/>
              <a:t>SM-CM interface first concept</a:t>
            </a:r>
          </a:p>
          <a:p>
            <a:pPr marL="742950" lvl="1" indent="-285750">
              <a:lnSpc>
                <a:spcPct val="150000"/>
              </a:lnSpc>
              <a:buFont typeface="Arial" pitchFamily="34" charset="0"/>
              <a:buChar char="•"/>
            </a:pPr>
            <a:r>
              <a:rPr lang="en-US" dirty="0" smtClean="0"/>
              <a:t>Pressures, protection and safety, operation aspects</a:t>
            </a:r>
          </a:p>
          <a:p>
            <a:pPr marL="285750" indent="-285750">
              <a:lnSpc>
                <a:spcPct val="150000"/>
              </a:lnSpc>
              <a:buFont typeface="Arial" pitchFamily="34" charset="0"/>
              <a:buChar char="•"/>
            </a:pPr>
            <a:r>
              <a:rPr lang="en-US" dirty="0" smtClean="0"/>
              <a:t>Cryogenics for LHC - concept for LHC P1 and P5 </a:t>
            </a:r>
          </a:p>
          <a:p>
            <a:pPr marL="285750" indent="-285750">
              <a:lnSpc>
                <a:spcPct val="150000"/>
              </a:lnSpc>
              <a:buFont typeface="Arial" pitchFamily="34" charset="0"/>
              <a:buChar char="•"/>
            </a:pPr>
            <a:r>
              <a:rPr lang="en-US" dirty="0" smtClean="0"/>
              <a:t>Conclusions</a:t>
            </a:r>
          </a:p>
          <a:p>
            <a:pPr marL="285750" indent="-285750">
              <a:buFont typeface="Arial" pitchFamily="34" charset="0"/>
              <a:buChar char="•"/>
            </a:pPr>
            <a:endParaRPr lang="en-US" dirty="0" smtClean="0"/>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2</a:t>
            </a:fld>
            <a:endParaRPr lang="en-US" dirty="0"/>
          </a:p>
        </p:txBody>
      </p:sp>
    </p:spTree>
    <p:extLst>
      <p:ext uri="{BB962C8B-B14F-4D97-AF65-F5344CB8AC3E}">
        <p14:creationId xmlns:p14="http://schemas.microsoft.com/office/powerpoint/2010/main" val="35135415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812087" cy="6096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Cryogenic infrastructure in SPS BA4</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dirty="0" smtClean="0"/>
              <a:t>K. Brodzinski - BNL CC review_2014.05.06</a:t>
            </a:r>
            <a:endParaRPr lang="en-US" dirty="0"/>
          </a:p>
        </p:txBody>
      </p:sp>
      <p:sp>
        <p:nvSpPr>
          <p:cNvPr id="21" name="Slide Number Placeholder 20"/>
          <p:cNvSpPr>
            <a:spLocks noGrp="1"/>
          </p:cNvSpPr>
          <p:nvPr>
            <p:ph type="sldNum" sz="quarter" idx="12"/>
          </p:nvPr>
        </p:nvSpPr>
        <p:spPr/>
        <p:txBody>
          <a:bodyPr/>
          <a:lstStyle/>
          <a:p>
            <a:fld id="{932114D2-6372-49BE-B50D-59C84933B286}" type="slidenum">
              <a:rPr lang="en-US" smtClean="0"/>
              <a:pPr/>
              <a:t>3</a:t>
            </a:fld>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1905000" cy="378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691270" y="4761917"/>
            <a:ext cx="0" cy="2453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683716" y="5016194"/>
            <a:ext cx="6784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133600" y="5250141"/>
            <a:ext cx="1295400" cy="546870"/>
          </a:xfrm>
          <a:prstGeom prst="rect">
            <a:avLst/>
          </a:prstGeom>
          <a:solidFill>
            <a:schemeClr val="tx2">
              <a:lumMod val="40000"/>
              <a:lumOff val="60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2423286" y="5458925"/>
            <a:ext cx="762000" cy="276999"/>
          </a:xfrm>
          <a:prstGeom prst="rect">
            <a:avLst/>
          </a:prstGeom>
          <a:solidFill>
            <a:schemeClr val="bg1"/>
          </a:solidFill>
          <a:ln>
            <a:solidFill>
              <a:schemeClr val="tx1"/>
            </a:solidFill>
          </a:ln>
        </p:spPr>
        <p:txBody>
          <a:bodyPr wrap="square" rtlCol="0">
            <a:spAutoFit/>
          </a:bodyPr>
          <a:lstStyle/>
          <a:p>
            <a:pPr algn="ctr"/>
            <a:r>
              <a:rPr lang="en-US" sz="1200" dirty="0" smtClean="0"/>
              <a:t>CC x 2</a:t>
            </a:r>
            <a:endParaRPr lang="en-GB" sz="1200" dirty="0"/>
          </a:p>
        </p:txBody>
      </p:sp>
      <p:cxnSp>
        <p:nvCxnSpPr>
          <p:cNvPr id="65" name="Straight Connector 64"/>
          <p:cNvCxnSpPr/>
          <p:nvPr/>
        </p:nvCxnSpPr>
        <p:spPr>
          <a:xfrm flipH="1">
            <a:off x="2147061" y="5309582"/>
            <a:ext cx="1266825" cy="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185286" y="1486215"/>
            <a:ext cx="0" cy="38233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49" name="Group 1048"/>
          <p:cNvGrpSpPr/>
          <p:nvPr/>
        </p:nvGrpSpPr>
        <p:grpSpPr>
          <a:xfrm>
            <a:off x="3241331" y="3543517"/>
            <a:ext cx="258563" cy="255925"/>
            <a:chOff x="4807015" y="1752600"/>
            <a:chExt cx="383284" cy="442086"/>
          </a:xfrm>
        </p:grpSpPr>
        <p:cxnSp>
          <p:nvCxnSpPr>
            <p:cNvPr id="129" name="Straight Connector 128"/>
            <p:cNvCxnSpPr/>
            <p:nvPr/>
          </p:nvCxnSpPr>
          <p:spPr>
            <a:xfrm flipH="1">
              <a:off x="4807015" y="1752600"/>
              <a:ext cx="37458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810164" y="1752600"/>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812054" y="1898265"/>
              <a:ext cx="14094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955007" y="1897443"/>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812054" y="2050665"/>
              <a:ext cx="14094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815714" y="2048391"/>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4815714" y="2194686"/>
              <a:ext cx="37458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3" name="Group 1052"/>
          <p:cNvGrpSpPr/>
          <p:nvPr/>
        </p:nvGrpSpPr>
        <p:grpSpPr>
          <a:xfrm>
            <a:off x="3025642" y="2404541"/>
            <a:ext cx="334402" cy="304800"/>
            <a:chOff x="4495800" y="1371600"/>
            <a:chExt cx="334402" cy="304800"/>
          </a:xfrm>
        </p:grpSpPr>
        <p:sp>
          <p:nvSpPr>
            <p:cNvPr id="1051" name="Oval 1050"/>
            <p:cNvSpPr/>
            <p:nvPr/>
          </p:nvSpPr>
          <p:spPr>
            <a:xfrm>
              <a:off x="4495800" y="1371600"/>
              <a:ext cx="334402" cy="304800"/>
            </a:xfrm>
            <a:prstGeom prst="ellips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Isosceles Triangle 1051"/>
            <p:cNvSpPr/>
            <p:nvPr/>
          </p:nvSpPr>
          <p:spPr>
            <a:xfrm>
              <a:off x="4548701" y="1386714"/>
              <a:ext cx="228600" cy="2286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1" name="Straight Connector 150"/>
          <p:cNvCxnSpPr/>
          <p:nvPr/>
        </p:nvCxnSpPr>
        <p:spPr>
          <a:xfrm flipH="1">
            <a:off x="2552385" y="1486215"/>
            <a:ext cx="6404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7" name="Text Box 58"/>
          <p:cNvSpPr txBox="1">
            <a:spLocks noChangeArrowheads="1"/>
          </p:cNvSpPr>
          <p:nvPr/>
        </p:nvSpPr>
        <p:spPr bwMode="auto">
          <a:xfrm>
            <a:off x="228600" y="5638800"/>
            <a:ext cx="2376264" cy="523220"/>
          </a:xfrm>
          <a:prstGeom prst="rect">
            <a:avLst/>
          </a:prstGeom>
          <a:noFill/>
          <a:ln w="9525">
            <a:noFill/>
            <a:miter lim="800000"/>
            <a:headEnd/>
            <a:tailEnd/>
          </a:ln>
        </p:spPr>
        <p:txBody>
          <a:bodyPr wrap="square">
            <a:spAutoFit/>
          </a:bodyPr>
          <a:lstStyle/>
          <a:p>
            <a:r>
              <a:rPr lang="en-US" sz="1400" dirty="0"/>
              <a:t>b</a:t>
            </a:r>
            <a:r>
              <a:rPr lang="en-US" sz="1400" dirty="0" smtClean="0"/>
              <a:t>lack –&gt; existing  4.5 K </a:t>
            </a:r>
          </a:p>
          <a:p>
            <a:r>
              <a:rPr lang="en-US" sz="1400" dirty="0" smtClean="0">
                <a:solidFill>
                  <a:srgbClr val="FF0000"/>
                </a:solidFill>
              </a:rPr>
              <a:t>red –&gt; to be constructed 2 K</a:t>
            </a:r>
            <a:endParaRPr lang="en-US" sz="1600" dirty="0" smtClean="0">
              <a:solidFill>
                <a:srgbClr val="FF0000"/>
              </a:solidFill>
            </a:endParaRPr>
          </a:p>
        </p:txBody>
      </p:sp>
      <p:cxnSp>
        <p:nvCxnSpPr>
          <p:cNvPr id="42" name="Straight Connector 41"/>
          <p:cNvCxnSpPr/>
          <p:nvPr/>
        </p:nvCxnSpPr>
        <p:spPr>
          <a:xfrm>
            <a:off x="2362200" y="5016194"/>
            <a:ext cx="0" cy="2933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2" name="TextBox 311"/>
          <p:cNvSpPr txBox="1"/>
          <p:nvPr/>
        </p:nvSpPr>
        <p:spPr>
          <a:xfrm>
            <a:off x="3373546" y="685800"/>
            <a:ext cx="5541854" cy="523220"/>
          </a:xfrm>
          <a:prstGeom prst="rect">
            <a:avLst/>
          </a:prstGeom>
          <a:noFill/>
        </p:spPr>
        <p:txBody>
          <a:bodyPr wrap="square" rtlCol="0">
            <a:spAutoFit/>
          </a:bodyPr>
          <a:lstStyle/>
          <a:p>
            <a:r>
              <a:rPr lang="en-US" sz="1400" dirty="0" smtClean="0"/>
              <a:t>Crab cavity cooling at 2 K </a:t>
            </a:r>
            <a:r>
              <a:rPr lang="en-US" sz="1400" dirty="0" smtClean="0">
                <a:sym typeface="Wingdings" pitchFamily="2" charset="2"/>
              </a:rPr>
              <a:t> TCF20 </a:t>
            </a:r>
            <a:r>
              <a:rPr lang="en-US" sz="1400" dirty="0" err="1" smtClean="0">
                <a:sym typeface="Wingdings" pitchFamily="2" charset="2"/>
              </a:rPr>
              <a:t>cryoplant</a:t>
            </a:r>
            <a:r>
              <a:rPr lang="en-US" sz="1400" dirty="0" smtClean="0">
                <a:sym typeface="Wingdings" pitchFamily="2" charset="2"/>
              </a:rPr>
              <a:t> used in pure liquefaction</a:t>
            </a:r>
          </a:p>
          <a:p>
            <a:r>
              <a:rPr lang="en-US" sz="1400" dirty="0" smtClean="0">
                <a:sym typeface="Wingdings" pitchFamily="2" charset="2"/>
              </a:rPr>
              <a:t>TCF</a:t>
            </a:r>
            <a:r>
              <a:rPr lang="en-US" sz="1400" dirty="0" smtClean="0">
                <a:solidFill>
                  <a:srgbClr val="FF0000"/>
                </a:solidFill>
                <a:sym typeface="Wingdings" pitchFamily="2" charset="2"/>
              </a:rPr>
              <a:t>20</a:t>
            </a:r>
            <a:r>
              <a:rPr lang="en-US" sz="1400" dirty="0" smtClean="0">
                <a:sym typeface="Wingdings" pitchFamily="2" charset="2"/>
              </a:rPr>
              <a:t> means 20 l/h = 0.7 g/s of </a:t>
            </a:r>
            <a:r>
              <a:rPr lang="en-US" sz="1400" dirty="0" err="1" smtClean="0">
                <a:sym typeface="Wingdings" pitchFamily="2" charset="2"/>
              </a:rPr>
              <a:t>LHe</a:t>
            </a:r>
            <a:r>
              <a:rPr lang="en-US" sz="1400" dirty="0" smtClean="0">
                <a:sym typeface="Wingdings" pitchFamily="2" charset="2"/>
              </a:rPr>
              <a:t>, expected max.1.5 g/s with LN2 boost</a:t>
            </a:r>
          </a:p>
        </p:txBody>
      </p:sp>
      <p:pic>
        <p:nvPicPr>
          <p:cNvPr id="313" name="Picture 312" descr="TCF 20 - TS diagramme.jpg"/>
          <p:cNvPicPr>
            <a:picLocks noChangeAspect="1"/>
          </p:cNvPicPr>
          <p:nvPr/>
        </p:nvPicPr>
        <p:blipFill>
          <a:blip r:embed="rId3" cstate="print"/>
          <a:srcRect l="13297" t="11178"/>
          <a:stretch>
            <a:fillRect/>
          </a:stretch>
        </p:blipFill>
        <p:spPr>
          <a:xfrm>
            <a:off x="5406960" y="1295400"/>
            <a:ext cx="2594040" cy="3657600"/>
          </a:xfrm>
          <a:prstGeom prst="rect">
            <a:avLst/>
          </a:prstGeom>
        </p:spPr>
      </p:pic>
      <p:sp>
        <p:nvSpPr>
          <p:cNvPr id="314" name="TextBox 313"/>
          <p:cNvSpPr txBox="1"/>
          <p:nvPr/>
        </p:nvSpPr>
        <p:spPr>
          <a:xfrm rot="16200000">
            <a:off x="4254657" y="3171128"/>
            <a:ext cx="1935273" cy="369332"/>
          </a:xfrm>
          <a:prstGeom prst="rect">
            <a:avLst/>
          </a:prstGeom>
          <a:solidFill>
            <a:schemeClr val="accent1">
              <a:lumMod val="20000"/>
              <a:lumOff val="80000"/>
            </a:schemeClr>
          </a:solidFill>
        </p:spPr>
        <p:txBody>
          <a:bodyPr wrap="none" rtlCol="0">
            <a:spAutoFit/>
          </a:bodyPr>
          <a:lstStyle/>
          <a:p>
            <a:r>
              <a:rPr lang="en-US" dirty="0" smtClean="0"/>
              <a:t>TCF20 T-S Diagram</a:t>
            </a:r>
            <a:endParaRPr lang="en-GB" dirty="0"/>
          </a:p>
        </p:txBody>
      </p:sp>
      <p:sp>
        <p:nvSpPr>
          <p:cNvPr id="315" name="Oval 314"/>
          <p:cNvSpPr/>
          <p:nvPr/>
        </p:nvSpPr>
        <p:spPr>
          <a:xfrm>
            <a:off x="5582649" y="4702455"/>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p:cNvSpPr txBox="1"/>
          <p:nvPr/>
        </p:nvSpPr>
        <p:spPr>
          <a:xfrm>
            <a:off x="4267200" y="4963180"/>
            <a:ext cx="4724399" cy="523220"/>
          </a:xfrm>
          <a:prstGeom prst="rect">
            <a:avLst/>
          </a:prstGeom>
          <a:noFill/>
        </p:spPr>
        <p:txBody>
          <a:bodyPr wrap="square" rtlCol="0">
            <a:spAutoFit/>
          </a:bodyPr>
          <a:lstStyle/>
          <a:p>
            <a:r>
              <a:rPr lang="en-US" sz="1400" dirty="0" smtClean="0">
                <a:solidFill>
                  <a:srgbClr val="FF0000"/>
                </a:solidFill>
              </a:rPr>
              <a:t>Guaranteed capacity in refrigeration mode: 87.5 W @ 4.5 K</a:t>
            </a:r>
          </a:p>
          <a:p>
            <a:r>
              <a:rPr lang="en-US" sz="1400" dirty="0" smtClean="0">
                <a:solidFill>
                  <a:srgbClr val="FF0000"/>
                </a:solidFill>
              </a:rPr>
              <a:t>(i.e. isentropic equivalent to ~0.85 g/s of liquefaction)</a:t>
            </a:r>
            <a:endParaRPr lang="en-US" sz="1400" dirty="0">
              <a:solidFill>
                <a:srgbClr val="FF0000"/>
              </a:solidFill>
            </a:endParaRPr>
          </a:p>
        </p:txBody>
      </p:sp>
      <p:sp>
        <p:nvSpPr>
          <p:cNvPr id="32" name="Oval 31"/>
          <p:cNvSpPr/>
          <p:nvPr/>
        </p:nvSpPr>
        <p:spPr>
          <a:xfrm>
            <a:off x="5289444" y="1386100"/>
            <a:ext cx="113935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58"/>
          <p:cNvSpPr txBox="1">
            <a:spLocks noChangeArrowheads="1"/>
          </p:cNvSpPr>
          <p:nvPr/>
        </p:nvSpPr>
        <p:spPr bwMode="auto">
          <a:xfrm>
            <a:off x="3886200" y="5638800"/>
            <a:ext cx="4953000" cy="523220"/>
          </a:xfrm>
          <a:prstGeom prst="rect">
            <a:avLst/>
          </a:prstGeom>
          <a:noFill/>
          <a:ln w="9525">
            <a:noFill/>
            <a:miter lim="800000"/>
            <a:headEnd/>
            <a:tailEnd/>
          </a:ln>
        </p:spPr>
        <p:txBody>
          <a:bodyPr wrap="square">
            <a:spAutoFit/>
          </a:bodyPr>
          <a:lstStyle/>
          <a:p>
            <a:r>
              <a:rPr lang="en-US" sz="1400" b="1" dirty="0" smtClean="0"/>
              <a:t>The cold box is OK and will run for COLDEX until end of 2015 but has not sufficient capacity for CC testing in liquefaction mode !</a:t>
            </a:r>
            <a:endParaRPr lang="en-US" sz="1600" b="1" dirty="0" smtClean="0">
              <a:solidFill>
                <a:srgbClr val="FF0000"/>
              </a:solidFill>
            </a:endParaRPr>
          </a:p>
        </p:txBody>
      </p:sp>
    </p:spTree>
    <p:extLst>
      <p:ext uri="{BB962C8B-B14F-4D97-AF65-F5344CB8AC3E}">
        <p14:creationId xmlns:p14="http://schemas.microsoft.com/office/powerpoint/2010/main" val="1300802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812087" cy="6096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Consequence</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4</a:t>
            </a:fld>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1905000" cy="378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988757" y="4540390"/>
            <a:ext cx="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981202" y="4777929"/>
            <a:ext cx="14477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29000" y="2514600"/>
            <a:ext cx="0" cy="22725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413473" y="2514600"/>
            <a:ext cx="2904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800600" y="3581400"/>
            <a:ext cx="1447800" cy="685800"/>
          </a:xfrm>
          <a:prstGeom prst="rect">
            <a:avLst/>
          </a:prstGeom>
          <a:noFill/>
          <a:ln w="158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5029200" y="3771900"/>
            <a:ext cx="990600" cy="152400"/>
          </a:xfrm>
          <a:prstGeom prst="re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4419600" y="4648200"/>
            <a:ext cx="2133600" cy="1066800"/>
          </a:xfrm>
          <a:prstGeom prst="rect">
            <a:avLst/>
          </a:prstGeom>
          <a:noFill/>
          <a:ln w="158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4876800" y="4863330"/>
            <a:ext cx="1295400" cy="546870"/>
          </a:xfrm>
          <a:prstGeom prst="rect">
            <a:avLst/>
          </a:prstGeom>
          <a:solidFill>
            <a:schemeClr val="tx2">
              <a:lumMod val="40000"/>
              <a:lumOff val="60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5166486" y="5072114"/>
            <a:ext cx="762000" cy="276999"/>
          </a:xfrm>
          <a:prstGeom prst="rect">
            <a:avLst/>
          </a:prstGeom>
          <a:solidFill>
            <a:schemeClr val="bg1"/>
          </a:solidFill>
          <a:ln>
            <a:solidFill>
              <a:schemeClr val="tx1"/>
            </a:solidFill>
          </a:ln>
        </p:spPr>
        <p:txBody>
          <a:bodyPr wrap="square" rtlCol="0">
            <a:spAutoFit/>
          </a:bodyPr>
          <a:lstStyle/>
          <a:p>
            <a:pPr algn="ctr"/>
            <a:r>
              <a:rPr lang="en-US" sz="1200" dirty="0" smtClean="0"/>
              <a:t>CC x 2</a:t>
            </a:r>
            <a:endParaRPr lang="en-GB" sz="1200" dirty="0"/>
          </a:p>
        </p:txBody>
      </p:sp>
      <p:cxnSp>
        <p:nvCxnSpPr>
          <p:cNvPr id="65" name="Straight Connector 64"/>
          <p:cNvCxnSpPr/>
          <p:nvPr/>
        </p:nvCxnSpPr>
        <p:spPr>
          <a:xfrm flipH="1">
            <a:off x="4890261" y="4922771"/>
            <a:ext cx="1266825" cy="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99732" y="3310272"/>
            <a:ext cx="0" cy="16124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057775" y="4031628"/>
            <a:ext cx="95250" cy="152873"/>
            <a:chOff x="5791200" y="1295399"/>
            <a:chExt cx="381000" cy="609601"/>
          </a:xfrm>
        </p:grpSpPr>
        <p:sp>
          <p:nvSpPr>
            <p:cNvPr id="50" name="Isosceles Triangle 49"/>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9" name="Straight Connector 68"/>
          <p:cNvCxnSpPr/>
          <p:nvPr/>
        </p:nvCxnSpPr>
        <p:spPr>
          <a:xfrm>
            <a:off x="5920929" y="1250058"/>
            <a:ext cx="0" cy="36128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618303" y="4769616"/>
            <a:ext cx="0" cy="695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37" name="Group 1036"/>
          <p:cNvGrpSpPr/>
          <p:nvPr/>
        </p:nvGrpSpPr>
        <p:grpSpPr>
          <a:xfrm>
            <a:off x="4572759" y="4835768"/>
            <a:ext cx="85686" cy="304838"/>
            <a:chOff x="5924536" y="1295400"/>
            <a:chExt cx="988982" cy="1828800"/>
          </a:xfrm>
        </p:grpSpPr>
        <p:cxnSp>
          <p:nvCxnSpPr>
            <p:cNvPr id="81" name="Straight Connector 80"/>
            <p:cNvCxnSpPr/>
            <p:nvPr/>
          </p:nvCxnSpPr>
          <p:spPr>
            <a:xfrm flipV="1">
              <a:off x="5939655" y="1447800"/>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939655" y="1752852"/>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924536" y="2065461"/>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37547" y="2361694"/>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929990" y="2666748"/>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47647" y="2970545"/>
              <a:ext cx="518889" cy="1536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394629" y="1295400"/>
              <a:ext cx="518889"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112"/>
          <p:cNvCxnSpPr/>
          <p:nvPr/>
        </p:nvCxnSpPr>
        <p:spPr>
          <a:xfrm>
            <a:off x="4622939" y="5140606"/>
            <a:ext cx="0" cy="9299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49" name="Group 1048"/>
          <p:cNvGrpSpPr/>
          <p:nvPr/>
        </p:nvGrpSpPr>
        <p:grpSpPr>
          <a:xfrm>
            <a:off x="5976974" y="3096875"/>
            <a:ext cx="258563" cy="255925"/>
            <a:chOff x="4807015" y="1752600"/>
            <a:chExt cx="383284" cy="442086"/>
          </a:xfrm>
        </p:grpSpPr>
        <p:cxnSp>
          <p:nvCxnSpPr>
            <p:cNvPr id="129" name="Straight Connector 128"/>
            <p:cNvCxnSpPr/>
            <p:nvPr/>
          </p:nvCxnSpPr>
          <p:spPr>
            <a:xfrm flipH="1">
              <a:off x="4807015" y="1752600"/>
              <a:ext cx="37458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810164" y="1752600"/>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812054" y="1898265"/>
              <a:ext cx="14094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955007" y="1897443"/>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812054" y="2050665"/>
              <a:ext cx="14094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815714" y="2048391"/>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4815714" y="2194686"/>
              <a:ext cx="37458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5872384" y="2399512"/>
            <a:ext cx="95250" cy="152873"/>
            <a:chOff x="5791200" y="1295399"/>
            <a:chExt cx="381000" cy="609601"/>
          </a:xfrm>
        </p:grpSpPr>
        <p:sp>
          <p:nvSpPr>
            <p:cNvPr id="142" name="Isosceles Triangle 141"/>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Isosceles Triangle 142"/>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5" name="Group 144"/>
          <p:cNvGrpSpPr/>
          <p:nvPr/>
        </p:nvGrpSpPr>
        <p:grpSpPr>
          <a:xfrm>
            <a:off x="5875690" y="1676400"/>
            <a:ext cx="95250" cy="152873"/>
            <a:chOff x="5791200" y="1295399"/>
            <a:chExt cx="381000" cy="609601"/>
          </a:xfrm>
        </p:grpSpPr>
        <p:sp>
          <p:nvSpPr>
            <p:cNvPr id="146" name="Isosceles Triangle 145"/>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Isosceles Triangle 146"/>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3" name="Group 1052"/>
          <p:cNvGrpSpPr/>
          <p:nvPr/>
        </p:nvGrpSpPr>
        <p:grpSpPr>
          <a:xfrm>
            <a:off x="5761285" y="1957899"/>
            <a:ext cx="334402" cy="304800"/>
            <a:chOff x="4495800" y="1371600"/>
            <a:chExt cx="334402" cy="304800"/>
          </a:xfrm>
        </p:grpSpPr>
        <p:sp>
          <p:nvSpPr>
            <p:cNvPr id="1051" name="Oval 1050"/>
            <p:cNvSpPr/>
            <p:nvPr/>
          </p:nvSpPr>
          <p:spPr>
            <a:xfrm>
              <a:off x="4495800" y="1371600"/>
              <a:ext cx="334402" cy="3048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2" name="Isosceles Triangle 1051"/>
            <p:cNvSpPr/>
            <p:nvPr/>
          </p:nvSpPr>
          <p:spPr>
            <a:xfrm>
              <a:off x="4548701" y="1386714"/>
              <a:ext cx="228600" cy="228600"/>
            </a:xfrm>
            <a:prstGeom prst="triangl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cxnSp>
        <p:nvCxnSpPr>
          <p:cNvPr id="151" name="Straight Connector 150"/>
          <p:cNvCxnSpPr/>
          <p:nvPr/>
        </p:nvCxnSpPr>
        <p:spPr>
          <a:xfrm flipH="1">
            <a:off x="2857185" y="1257615"/>
            <a:ext cx="30637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746519" y="4769616"/>
            <a:ext cx="0" cy="2595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4701333" y="5029162"/>
            <a:ext cx="85686" cy="304838"/>
            <a:chOff x="5924536" y="1295400"/>
            <a:chExt cx="988982" cy="1828800"/>
          </a:xfrm>
        </p:grpSpPr>
        <p:cxnSp>
          <p:nvCxnSpPr>
            <p:cNvPr id="72" name="Straight Connector 71"/>
            <p:cNvCxnSpPr/>
            <p:nvPr/>
          </p:nvCxnSpPr>
          <p:spPr>
            <a:xfrm flipV="1">
              <a:off x="5939655" y="1447800"/>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39655" y="1752852"/>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924536" y="2065461"/>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937547" y="2361694"/>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929990" y="2666748"/>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947647" y="2970545"/>
              <a:ext cx="518889" cy="1536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394629" y="1295400"/>
              <a:ext cx="518889"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0" name="Straight Connector 79"/>
          <p:cNvCxnSpPr/>
          <p:nvPr/>
        </p:nvCxnSpPr>
        <p:spPr>
          <a:xfrm>
            <a:off x="4746476" y="5334000"/>
            <a:ext cx="0" cy="736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6091041" y="3680994"/>
            <a:ext cx="85686" cy="506339"/>
            <a:chOff x="7391400" y="4127307"/>
            <a:chExt cx="85686" cy="506339"/>
          </a:xfrm>
        </p:grpSpPr>
        <p:cxnSp>
          <p:nvCxnSpPr>
            <p:cNvPr id="90" name="Straight Connector 89"/>
            <p:cNvCxnSpPr/>
            <p:nvPr/>
          </p:nvCxnSpPr>
          <p:spPr>
            <a:xfrm flipV="1">
              <a:off x="7392710" y="4152710"/>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392710" y="4203559"/>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391400" y="4255667"/>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392527" y="4305045"/>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391873" y="4355893"/>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432129" y="4127307"/>
              <a:ext cx="44957" cy="254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392710" y="4405060"/>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391400" y="4457168"/>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392527" y="4506546"/>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391873" y="4557394"/>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393402" y="4608034"/>
              <a:ext cx="44957" cy="256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a:off x="4492306" y="4769616"/>
            <a:ext cx="0" cy="829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483481" y="5595350"/>
            <a:ext cx="11375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4658516" y="5598816"/>
            <a:ext cx="5687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782492" y="5598816"/>
            <a:ext cx="47977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rot="5400000">
            <a:off x="5443910" y="5364039"/>
            <a:ext cx="84979" cy="462621"/>
            <a:chOff x="7391400" y="4127307"/>
            <a:chExt cx="85686" cy="506339"/>
          </a:xfrm>
        </p:grpSpPr>
        <p:cxnSp>
          <p:nvCxnSpPr>
            <p:cNvPr id="154" name="Straight Connector 153"/>
            <p:cNvCxnSpPr/>
            <p:nvPr/>
          </p:nvCxnSpPr>
          <p:spPr>
            <a:xfrm flipV="1">
              <a:off x="7392710" y="4152710"/>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92710" y="4203559"/>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391400" y="4255667"/>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392527" y="4305045"/>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7391873" y="4355893"/>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432129" y="4127307"/>
              <a:ext cx="44957" cy="254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392710" y="4405060"/>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7391400" y="4457168"/>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392527" y="4506546"/>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7391873" y="4557394"/>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393402" y="4608034"/>
              <a:ext cx="44957" cy="256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flipH="1">
            <a:off x="5713654" y="5594289"/>
            <a:ext cx="1596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456904" y="4348424"/>
            <a:ext cx="0" cy="124967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134642" y="4348990"/>
            <a:ext cx="3272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33473" y="4184501"/>
            <a:ext cx="0" cy="1669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6126048" y="3680994"/>
            <a:ext cx="88435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4626886" y="6070600"/>
            <a:ext cx="238351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010400" y="3463792"/>
            <a:ext cx="0" cy="2188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4495801" y="4768850"/>
            <a:ext cx="3636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5143410" y="4768850"/>
            <a:ext cx="73579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5964130" y="4765432"/>
            <a:ext cx="33427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6251450" y="5029200"/>
            <a:ext cx="85686" cy="304838"/>
            <a:chOff x="5924536" y="1295400"/>
            <a:chExt cx="988982" cy="1828800"/>
          </a:xfrm>
        </p:grpSpPr>
        <p:cxnSp>
          <p:nvCxnSpPr>
            <p:cNvPr id="177" name="Straight Connector 176"/>
            <p:cNvCxnSpPr/>
            <p:nvPr/>
          </p:nvCxnSpPr>
          <p:spPr>
            <a:xfrm flipV="1">
              <a:off x="5939655" y="1447800"/>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939655" y="1752852"/>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924536" y="2065461"/>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937547" y="2361694"/>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5929990" y="2666748"/>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947647" y="2970545"/>
              <a:ext cx="518889" cy="1536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394629" y="1295400"/>
              <a:ext cx="518889"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4" name="Straight Connector 183"/>
          <p:cNvCxnSpPr/>
          <p:nvPr/>
        </p:nvCxnSpPr>
        <p:spPr>
          <a:xfrm>
            <a:off x="6296593" y="5334000"/>
            <a:ext cx="0" cy="736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298409" y="4767881"/>
            <a:ext cx="0" cy="2689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5987220" y="3463792"/>
            <a:ext cx="10288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6343922" y="5592744"/>
            <a:ext cx="1180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495800" y="2794405"/>
            <a:ext cx="1329210" cy="307777"/>
          </a:xfrm>
          <a:prstGeom prst="rect">
            <a:avLst/>
          </a:prstGeom>
          <a:noFill/>
        </p:spPr>
        <p:txBody>
          <a:bodyPr wrap="none" rtlCol="0">
            <a:spAutoFit/>
          </a:bodyPr>
          <a:lstStyle/>
          <a:p>
            <a:r>
              <a:rPr lang="en-US" sz="1400" b="1" dirty="0" smtClean="0">
                <a:solidFill>
                  <a:schemeClr val="accent6">
                    <a:lumMod val="50000"/>
                  </a:schemeClr>
                </a:solidFill>
              </a:rPr>
              <a:t>Service module</a:t>
            </a:r>
            <a:endParaRPr lang="en-GB" sz="1400" b="1" dirty="0">
              <a:solidFill>
                <a:schemeClr val="accent6">
                  <a:lumMod val="50000"/>
                </a:schemeClr>
              </a:solidFill>
            </a:endParaRPr>
          </a:p>
        </p:txBody>
      </p:sp>
      <p:cxnSp>
        <p:nvCxnSpPr>
          <p:cNvPr id="1024" name="Straight Arrow Connector 1023"/>
          <p:cNvCxnSpPr>
            <a:endCxn id="46" idx="0"/>
          </p:cNvCxnSpPr>
          <p:nvPr/>
        </p:nvCxnSpPr>
        <p:spPr>
          <a:xfrm>
            <a:off x="5301528" y="3056499"/>
            <a:ext cx="222972" cy="524901"/>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4262623" y="3666787"/>
            <a:ext cx="59682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4592728" y="5873470"/>
            <a:ext cx="68315" cy="114536"/>
            <a:chOff x="5791200" y="1295399"/>
            <a:chExt cx="381000" cy="609601"/>
          </a:xfrm>
        </p:grpSpPr>
        <p:sp>
          <p:nvSpPr>
            <p:cNvPr id="206" name="Isosceles Triangle 205"/>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Isosceles Triangle 206"/>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 name="Group 207"/>
          <p:cNvGrpSpPr/>
          <p:nvPr/>
        </p:nvGrpSpPr>
        <p:grpSpPr>
          <a:xfrm>
            <a:off x="4714984" y="5873470"/>
            <a:ext cx="68315" cy="114536"/>
            <a:chOff x="5791200" y="1295399"/>
            <a:chExt cx="381000" cy="609601"/>
          </a:xfrm>
        </p:grpSpPr>
        <p:sp>
          <p:nvSpPr>
            <p:cNvPr id="209" name="Isosceles Triangle 208"/>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Isosceles Triangle 209"/>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Group 210"/>
          <p:cNvGrpSpPr/>
          <p:nvPr/>
        </p:nvGrpSpPr>
        <p:grpSpPr>
          <a:xfrm>
            <a:off x="6262435" y="5875024"/>
            <a:ext cx="68315" cy="114536"/>
            <a:chOff x="5791200" y="1295399"/>
            <a:chExt cx="381000" cy="609601"/>
          </a:xfrm>
        </p:grpSpPr>
        <p:sp>
          <p:nvSpPr>
            <p:cNvPr id="212" name="Isosceles Triangle 211"/>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Isosceles Triangle 212"/>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4" name="Group 213"/>
          <p:cNvGrpSpPr/>
          <p:nvPr/>
        </p:nvGrpSpPr>
        <p:grpSpPr>
          <a:xfrm rot="16200000">
            <a:off x="6582244" y="3626308"/>
            <a:ext cx="81331" cy="109371"/>
            <a:chOff x="5791200" y="1295399"/>
            <a:chExt cx="381000" cy="609601"/>
          </a:xfrm>
        </p:grpSpPr>
        <p:sp>
          <p:nvSpPr>
            <p:cNvPr id="215" name="Isosceles Triangle 214"/>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Isosceles Triangle 215"/>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7" name="TextBox 216"/>
          <p:cNvSpPr txBox="1"/>
          <p:nvPr/>
        </p:nvSpPr>
        <p:spPr>
          <a:xfrm>
            <a:off x="2514600" y="4876800"/>
            <a:ext cx="1721946" cy="246221"/>
          </a:xfrm>
          <a:prstGeom prst="rect">
            <a:avLst/>
          </a:prstGeom>
          <a:noFill/>
        </p:spPr>
        <p:txBody>
          <a:bodyPr wrap="none" rtlCol="0">
            <a:spAutoFit/>
          </a:bodyPr>
          <a:lstStyle/>
          <a:p>
            <a:r>
              <a:rPr lang="en-US" sz="1000" dirty="0" smtClean="0"/>
              <a:t>Coupler/HOM/LOM intercept</a:t>
            </a:r>
            <a:endParaRPr lang="en-GB" sz="1000" dirty="0"/>
          </a:p>
        </p:txBody>
      </p:sp>
      <p:cxnSp>
        <p:nvCxnSpPr>
          <p:cNvPr id="218" name="Straight Arrow Connector 217"/>
          <p:cNvCxnSpPr>
            <a:stCxn id="217" idx="3"/>
          </p:cNvCxnSpPr>
          <p:nvPr/>
        </p:nvCxnSpPr>
        <p:spPr>
          <a:xfrm>
            <a:off x="4236546" y="4999911"/>
            <a:ext cx="309929" cy="8084"/>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3118632" y="5181600"/>
            <a:ext cx="429926" cy="246221"/>
          </a:xfrm>
          <a:prstGeom prst="rect">
            <a:avLst/>
          </a:prstGeom>
          <a:noFill/>
        </p:spPr>
        <p:txBody>
          <a:bodyPr wrap="none" rtlCol="0">
            <a:spAutoFit/>
          </a:bodyPr>
          <a:lstStyle/>
          <a:p>
            <a:r>
              <a:rPr lang="en-US" sz="1000" dirty="0" smtClean="0"/>
              <a:t>CWT</a:t>
            </a:r>
            <a:endParaRPr lang="en-GB" sz="1000" dirty="0"/>
          </a:p>
        </p:txBody>
      </p:sp>
      <p:cxnSp>
        <p:nvCxnSpPr>
          <p:cNvPr id="221" name="Straight Arrow Connector 220"/>
          <p:cNvCxnSpPr>
            <a:stCxn id="220" idx="3"/>
          </p:cNvCxnSpPr>
          <p:nvPr/>
        </p:nvCxnSpPr>
        <p:spPr>
          <a:xfrm flipV="1">
            <a:off x="3548558" y="5264185"/>
            <a:ext cx="1133869" cy="40526"/>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7126224" y="4884885"/>
            <a:ext cx="429926" cy="246221"/>
          </a:xfrm>
          <a:prstGeom prst="rect">
            <a:avLst/>
          </a:prstGeom>
          <a:noFill/>
        </p:spPr>
        <p:txBody>
          <a:bodyPr wrap="none" rtlCol="0">
            <a:spAutoFit/>
          </a:bodyPr>
          <a:lstStyle/>
          <a:p>
            <a:r>
              <a:rPr lang="en-US" sz="1000" dirty="0" smtClean="0"/>
              <a:t>CWT</a:t>
            </a:r>
            <a:endParaRPr lang="en-GB" sz="1000" dirty="0"/>
          </a:p>
        </p:txBody>
      </p:sp>
      <p:cxnSp>
        <p:nvCxnSpPr>
          <p:cNvPr id="223" name="Straight Arrow Connector 222"/>
          <p:cNvCxnSpPr/>
          <p:nvPr/>
        </p:nvCxnSpPr>
        <p:spPr>
          <a:xfrm flipH="1">
            <a:off x="6343922" y="5011562"/>
            <a:ext cx="818878" cy="199299"/>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5232211" y="5368626"/>
            <a:ext cx="567784" cy="246221"/>
          </a:xfrm>
          <a:prstGeom prst="rect">
            <a:avLst/>
          </a:prstGeom>
          <a:noFill/>
        </p:spPr>
        <p:txBody>
          <a:bodyPr wrap="none" rtlCol="0">
            <a:spAutoFit/>
          </a:bodyPr>
          <a:lstStyle/>
          <a:p>
            <a:r>
              <a:rPr lang="en-US" sz="1000" dirty="0" smtClean="0"/>
              <a:t>Screen </a:t>
            </a:r>
            <a:endParaRPr lang="en-GB" sz="1000" dirty="0"/>
          </a:p>
        </p:txBody>
      </p:sp>
      <p:cxnSp>
        <p:nvCxnSpPr>
          <p:cNvPr id="227" name="Straight Arrow Connector 226"/>
          <p:cNvCxnSpPr/>
          <p:nvPr/>
        </p:nvCxnSpPr>
        <p:spPr>
          <a:xfrm flipH="1" flipV="1">
            <a:off x="6161060" y="4099367"/>
            <a:ext cx="241865" cy="113578"/>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6357128" y="4097179"/>
            <a:ext cx="567784" cy="246221"/>
          </a:xfrm>
          <a:prstGeom prst="rect">
            <a:avLst/>
          </a:prstGeom>
          <a:noFill/>
        </p:spPr>
        <p:txBody>
          <a:bodyPr wrap="none" rtlCol="0">
            <a:spAutoFit/>
          </a:bodyPr>
          <a:lstStyle/>
          <a:p>
            <a:r>
              <a:rPr lang="en-US" sz="1000" dirty="0" smtClean="0"/>
              <a:t>Screen </a:t>
            </a:r>
            <a:endParaRPr lang="en-GB" sz="1000" dirty="0"/>
          </a:p>
        </p:txBody>
      </p:sp>
      <p:grpSp>
        <p:nvGrpSpPr>
          <p:cNvPr id="7" name="Group 6"/>
          <p:cNvGrpSpPr/>
          <p:nvPr/>
        </p:nvGrpSpPr>
        <p:grpSpPr>
          <a:xfrm>
            <a:off x="5454550" y="1598081"/>
            <a:ext cx="198911" cy="152873"/>
            <a:chOff x="7649689" y="2057400"/>
            <a:chExt cx="198911" cy="152873"/>
          </a:xfrm>
        </p:grpSpPr>
        <p:sp>
          <p:nvSpPr>
            <p:cNvPr id="135" name="Isosceles Triangle 134"/>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Straight Connector 143"/>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p:nvPr/>
        </p:nvCxnSpPr>
        <p:spPr>
          <a:xfrm flipH="1">
            <a:off x="5606951" y="1905000"/>
            <a:ext cx="3264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606951" y="1750954"/>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905275" y="5423092"/>
            <a:ext cx="0" cy="3757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rot="10800000">
            <a:off x="5855751" y="5777293"/>
            <a:ext cx="198911" cy="152873"/>
            <a:chOff x="7649689" y="2057400"/>
            <a:chExt cx="198911" cy="152873"/>
          </a:xfrm>
        </p:grpSpPr>
        <p:sp>
          <p:nvSpPr>
            <p:cNvPr id="192" name="Isosceles Triangle 191"/>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Isosceles Triangle 192"/>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4" name="Straight Connector 193"/>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7" name="Straight Connector 196"/>
          <p:cNvCxnSpPr/>
          <p:nvPr/>
        </p:nvCxnSpPr>
        <p:spPr>
          <a:xfrm flipH="1">
            <a:off x="5931425" y="5595350"/>
            <a:ext cx="33100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82021" y="5719159"/>
            <a:ext cx="321229" cy="2664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9" name="Straight Connector 198"/>
          <p:cNvCxnSpPr/>
          <p:nvPr/>
        </p:nvCxnSpPr>
        <p:spPr>
          <a:xfrm flipH="1">
            <a:off x="5653461" y="5867400"/>
            <a:ext cx="1285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a:off x="4187074" y="2437724"/>
            <a:ext cx="198911" cy="152873"/>
            <a:chOff x="7649689" y="2057400"/>
            <a:chExt cx="198911" cy="152873"/>
          </a:xfrm>
        </p:grpSpPr>
        <p:sp>
          <p:nvSpPr>
            <p:cNvPr id="202" name="Isosceles Triangle 201"/>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Isosceles Triangle 203"/>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9" name="Straight Connector 218"/>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9" name="Straight Connector 228"/>
          <p:cNvCxnSpPr/>
          <p:nvPr/>
        </p:nvCxnSpPr>
        <p:spPr>
          <a:xfrm>
            <a:off x="4329950" y="2590597"/>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8" name="Group 197"/>
          <p:cNvGrpSpPr/>
          <p:nvPr/>
        </p:nvGrpSpPr>
        <p:grpSpPr>
          <a:xfrm>
            <a:off x="5881509" y="2794405"/>
            <a:ext cx="95250" cy="152873"/>
            <a:chOff x="5791200" y="1295399"/>
            <a:chExt cx="381000" cy="609601"/>
          </a:xfrm>
        </p:grpSpPr>
        <p:sp>
          <p:nvSpPr>
            <p:cNvPr id="200" name="Isosceles Triangle 199"/>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Isosceles Triangle 229"/>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p:nvGrpSpPr>
        <p:grpSpPr>
          <a:xfrm>
            <a:off x="4068289" y="4514765"/>
            <a:ext cx="198911" cy="152873"/>
            <a:chOff x="7649689" y="2057400"/>
            <a:chExt cx="198911" cy="152873"/>
          </a:xfrm>
        </p:grpSpPr>
        <p:sp>
          <p:nvSpPr>
            <p:cNvPr id="244" name="Isosceles Triangle 243"/>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6" name="Straight Connector 245"/>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9" name="Straight Connector 248"/>
          <p:cNvCxnSpPr/>
          <p:nvPr/>
        </p:nvCxnSpPr>
        <p:spPr>
          <a:xfrm flipH="1">
            <a:off x="4220690" y="4821684"/>
            <a:ext cx="1945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220690" y="4667638"/>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9" name="Group 258"/>
          <p:cNvGrpSpPr/>
          <p:nvPr/>
        </p:nvGrpSpPr>
        <p:grpSpPr>
          <a:xfrm>
            <a:off x="4534598" y="3886200"/>
            <a:ext cx="198911" cy="152873"/>
            <a:chOff x="7649689" y="2057400"/>
            <a:chExt cx="198911" cy="152873"/>
          </a:xfrm>
        </p:grpSpPr>
        <p:sp>
          <p:nvSpPr>
            <p:cNvPr id="260" name="Isosceles Triangle 259"/>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Isosceles Triangle 260"/>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2" name="Straight Connector 261"/>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5" name="Straight Connector 264"/>
          <p:cNvCxnSpPr/>
          <p:nvPr/>
        </p:nvCxnSpPr>
        <p:spPr>
          <a:xfrm flipH="1">
            <a:off x="4685883" y="4193119"/>
            <a:ext cx="12058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4686999" y="4039073"/>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5486400" y="2361294"/>
            <a:ext cx="198911" cy="152873"/>
            <a:chOff x="7649689" y="2057400"/>
            <a:chExt cx="198911" cy="152873"/>
          </a:xfrm>
        </p:grpSpPr>
        <p:sp>
          <p:nvSpPr>
            <p:cNvPr id="268" name="Isosceles Triangle 267"/>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Isosceles Triangle 268"/>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0" name="Straight Connector 269"/>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3" name="Straight Connector 272"/>
          <p:cNvCxnSpPr/>
          <p:nvPr/>
        </p:nvCxnSpPr>
        <p:spPr>
          <a:xfrm flipH="1">
            <a:off x="5638801" y="2668213"/>
            <a:ext cx="2663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5638801" y="2514167"/>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5" name="TextBox 274"/>
          <p:cNvSpPr txBox="1"/>
          <p:nvPr/>
        </p:nvSpPr>
        <p:spPr>
          <a:xfrm>
            <a:off x="5905319" y="2712757"/>
            <a:ext cx="311304" cy="307777"/>
          </a:xfrm>
          <a:prstGeom prst="rect">
            <a:avLst/>
          </a:prstGeom>
          <a:noFill/>
        </p:spPr>
        <p:txBody>
          <a:bodyPr wrap="none" rtlCol="0">
            <a:spAutoFit/>
          </a:bodyPr>
          <a:lstStyle/>
          <a:p>
            <a:r>
              <a:rPr lang="en-US" sz="1400" dirty="0"/>
              <a:t>R</a:t>
            </a:r>
            <a:r>
              <a:rPr lang="en-US" sz="1000" dirty="0" smtClean="0"/>
              <a:t> </a:t>
            </a:r>
            <a:endParaRPr lang="en-GB" sz="1000" dirty="0"/>
          </a:p>
        </p:txBody>
      </p:sp>
      <p:grpSp>
        <p:nvGrpSpPr>
          <p:cNvPr id="4" name="Group 3"/>
          <p:cNvGrpSpPr/>
          <p:nvPr/>
        </p:nvGrpSpPr>
        <p:grpSpPr>
          <a:xfrm>
            <a:off x="5918037" y="4393806"/>
            <a:ext cx="262072" cy="218275"/>
            <a:chOff x="1887674" y="5412357"/>
            <a:chExt cx="301686" cy="246221"/>
          </a:xfrm>
        </p:grpSpPr>
        <p:sp>
          <p:nvSpPr>
            <p:cNvPr id="232" name="TextBox 231"/>
            <p:cNvSpPr txBox="1"/>
            <p:nvPr/>
          </p:nvSpPr>
          <p:spPr>
            <a:xfrm>
              <a:off x="1887674" y="5412357"/>
              <a:ext cx="301686" cy="246221"/>
            </a:xfrm>
            <a:prstGeom prst="rect">
              <a:avLst/>
            </a:prstGeom>
            <a:noFill/>
          </p:spPr>
          <p:txBody>
            <a:bodyPr wrap="none" rtlCol="0">
              <a:spAutoFit/>
            </a:bodyPr>
            <a:lstStyle/>
            <a:p>
              <a:r>
                <a:rPr lang="en-US" sz="1000" dirty="0" smtClean="0"/>
                <a:t>LT</a:t>
              </a:r>
              <a:endParaRPr lang="en-GB" sz="1000" dirty="0"/>
            </a:p>
          </p:txBody>
        </p:sp>
        <p:sp>
          <p:nvSpPr>
            <p:cNvPr id="3" name="Oval 2"/>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 name="Straight Connector 7"/>
          <p:cNvCxnSpPr/>
          <p:nvPr/>
        </p:nvCxnSpPr>
        <p:spPr>
          <a:xfrm>
            <a:off x="6061960" y="4605885"/>
            <a:ext cx="0" cy="762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5044396" y="5750477"/>
            <a:ext cx="309700" cy="246221"/>
            <a:chOff x="1880364" y="5412357"/>
            <a:chExt cx="356514" cy="277745"/>
          </a:xfrm>
        </p:grpSpPr>
        <p:sp>
          <p:nvSpPr>
            <p:cNvPr id="238" name="TextBox 237"/>
            <p:cNvSpPr txBox="1"/>
            <p:nvPr/>
          </p:nvSpPr>
          <p:spPr>
            <a:xfrm>
              <a:off x="1880364" y="5412357"/>
              <a:ext cx="356514" cy="277745"/>
            </a:xfrm>
            <a:prstGeom prst="rect">
              <a:avLst/>
            </a:prstGeom>
            <a:noFill/>
          </p:spPr>
          <p:txBody>
            <a:bodyPr wrap="none" rtlCol="0">
              <a:spAutoFit/>
            </a:bodyPr>
            <a:lstStyle/>
            <a:p>
              <a:r>
                <a:rPr lang="en-US" sz="1000" dirty="0"/>
                <a:t>T</a:t>
              </a:r>
              <a:r>
                <a:rPr lang="en-US" sz="1000" dirty="0" smtClean="0"/>
                <a:t>T</a:t>
              </a:r>
              <a:endParaRPr lang="en-GB" sz="1000" dirty="0"/>
            </a:p>
          </p:txBody>
        </p:sp>
        <p:sp>
          <p:nvSpPr>
            <p:cNvPr id="239" name="Oval 238"/>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40" name="Straight Connector 239"/>
          <p:cNvCxnSpPr/>
          <p:nvPr/>
        </p:nvCxnSpPr>
        <p:spPr>
          <a:xfrm>
            <a:off x="5192896" y="5402445"/>
            <a:ext cx="0" cy="374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5752645" y="4609603"/>
            <a:ext cx="0" cy="299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a:off x="5596192" y="4399034"/>
            <a:ext cx="312906" cy="246221"/>
            <a:chOff x="1880364" y="5412357"/>
            <a:chExt cx="360204" cy="277745"/>
          </a:xfrm>
        </p:grpSpPr>
        <p:sp>
          <p:nvSpPr>
            <p:cNvPr id="251" name="TextBox 250"/>
            <p:cNvSpPr txBox="1"/>
            <p:nvPr/>
          </p:nvSpPr>
          <p:spPr>
            <a:xfrm>
              <a:off x="1880364" y="5412357"/>
              <a:ext cx="360204" cy="277745"/>
            </a:xfrm>
            <a:prstGeom prst="rect">
              <a:avLst/>
            </a:prstGeom>
            <a:noFill/>
          </p:spPr>
          <p:txBody>
            <a:bodyPr wrap="none" rtlCol="0">
              <a:spAutoFit/>
            </a:bodyPr>
            <a:lstStyle/>
            <a:p>
              <a:r>
                <a:rPr lang="en-US" sz="1000" dirty="0"/>
                <a:t>P</a:t>
              </a:r>
              <a:r>
                <a:rPr lang="en-US" sz="1000" dirty="0" smtClean="0"/>
                <a:t>T</a:t>
              </a:r>
              <a:endParaRPr lang="en-GB" sz="1000" dirty="0"/>
            </a:p>
          </p:txBody>
        </p:sp>
        <p:sp>
          <p:nvSpPr>
            <p:cNvPr id="252" name="Oval 251"/>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1" name="TextBox 300"/>
          <p:cNvSpPr txBox="1"/>
          <p:nvPr/>
        </p:nvSpPr>
        <p:spPr>
          <a:xfrm>
            <a:off x="4791318" y="3958107"/>
            <a:ext cx="359394" cy="307777"/>
          </a:xfrm>
          <a:prstGeom prst="rect">
            <a:avLst/>
          </a:prstGeom>
          <a:noFill/>
        </p:spPr>
        <p:txBody>
          <a:bodyPr wrap="none" rtlCol="0">
            <a:spAutoFit/>
          </a:bodyPr>
          <a:lstStyle/>
          <a:p>
            <a:r>
              <a:rPr lang="en-US" sz="1400" dirty="0" smtClean="0"/>
              <a:t>JT</a:t>
            </a:r>
            <a:r>
              <a:rPr lang="en-US" sz="1000" dirty="0" smtClean="0"/>
              <a:t> </a:t>
            </a:r>
            <a:endParaRPr lang="en-GB" sz="1000" dirty="0"/>
          </a:p>
        </p:txBody>
      </p:sp>
      <p:grpSp>
        <p:nvGrpSpPr>
          <p:cNvPr id="302" name="Group 301"/>
          <p:cNvGrpSpPr/>
          <p:nvPr/>
        </p:nvGrpSpPr>
        <p:grpSpPr>
          <a:xfrm>
            <a:off x="6194825" y="3003056"/>
            <a:ext cx="327334" cy="439201"/>
            <a:chOff x="3593377" y="5979077"/>
            <a:chExt cx="327334" cy="439201"/>
          </a:xfrm>
        </p:grpSpPr>
        <p:grpSp>
          <p:nvGrpSpPr>
            <p:cNvPr id="303" name="Group 302"/>
            <p:cNvGrpSpPr/>
            <p:nvPr/>
          </p:nvGrpSpPr>
          <p:grpSpPr>
            <a:xfrm>
              <a:off x="3593377" y="5979077"/>
              <a:ext cx="327334" cy="246221"/>
              <a:chOff x="1873054" y="5412357"/>
              <a:chExt cx="376813" cy="277745"/>
            </a:xfrm>
          </p:grpSpPr>
          <p:sp>
            <p:nvSpPr>
              <p:cNvPr id="307" name="TextBox 306"/>
              <p:cNvSpPr txBox="1"/>
              <p:nvPr/>
            </p:nvSpPr>
            <p:spPr>
              <a:xfrm>
                <a:off x="1873054" y="5412357"/>
                <a:ext cx="376813" cy="277745"/>
              </a:xfrm>
              <a:prstGeom prst="rect">
                <a:avLst/>
              </a:prstGeom>
              <a:noFill/>
            </p:spPr>
            <p:txBody>
              <a:bodyPr wrap="none" rtlCol="0">
                <a:spAutoFit/>
              </a:bodyPr>
              <a:lstStyle/>
              <a:p>
                <a:r>
                  <a:rPr lang="en-US" sz="1000" dirty="0" smtClean="0"/>
                  <a:t>EH</a:t>
                </a:r>
                <a:endParaRPr lang="en-GB" sz="1000" dirty="0"/>
              </a:p>
            </p:txBody>
          </p:sp>
          <p:sp>
            <p:nvSpPr>
              <p:cNvPr id="308" name="Oval 307"/>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4" name="Group 303"/>
            <p:cNvGrpSpPr/>
            <p:nvPr/>
          </p:nvGrpSpPr>
          <p:grpSpPr>
            <a:xfrm>
              <a:off x="3606075" y="6172056"/>
              <a:ext cx="309700" cy="246222"/>
              <a:chOff x="1880364" y="5412357"/>
              <a:chExt cx="356514" cy="277745"/>
            </a:xfrm>
          </p:grpSpPr>
          <p:sp>
            <p:nvSpPr>
              <p:cNvPr id="305" name="TextBox 304"/>
              <p:cNvSpPr txBox="1"/>
              <p:nvPr/>
            </p:nvSpPr>
            <p:spPr>
              <a:xfrm>
                <a:off x="1880364" y="5412357"/>
                <a:ext cx="356514" cy="277745"/>
              </a:xfrm>
              <a:prstGeom prst="rect">
                <a:avLst/>
              </a:prstGeom>
              <a:noFill/>
            </p:spPr>
            <p:txBody>
              <a:bodyPr wrap="none" rtlCol="0">
                <a:spAutoFit/>
              </a:bodyPr>
              <a:lstStyle/>
              <a:p>
                <a:r>
                  <a:rPr lang="en-US" sz="1000" dirty="0"/>
                  <a:t>T</a:t>
                </a:r>
                <a:r>
                  <a:rPr lang="en-US" sz="1000" dirty="0" smtClean="0"/>
                  <a:t>T</a:t>
                </a:r>
                <a:endParaRPr lang="en-GB" sz="1000" dirty="0"/>
              </a:p>
            </p:txBody>
          </p:sp>
          <p:sp>
            <p:nvSpPr>
              <p:cNvPr id="306" name="Oval 305"/>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97" name="Text Box 58"/>
          <p:cNvSpPr txBox="1">
            <a:spLocks noChangeArrowheads="1"/>
          </p:cNvSpPr>
          <p:nvPr/>
        </p:nvSpPr>
        <p:spPr bwMode="auto">
          <a:xfrm>
            <a:off x="381000" y="5252977"/>
            <a:ext cx="2376264" cy="523220"/>
          </a:xfrm>
          <a:prstGeom prst="rect">
            <a:avLst/>
          </a:prstGeom>
          <a:noFill/>
          <a:ln w="9525">
            <a:noFill/>
            <a:miter lim="800000"/>
            <a:headEnd/>
            <a:tailEnd/>
          </a:ln>
        </p:spPr>
        <p:txBody>
          <a:bodyPr wrap="square">
            <a:spAutoFit/>
          </a:bodyPr>
          <a:lstStyle/>
          <a:p>
            <a:r>
              <a:rPr lang="en-US" sz="1400" dirty="0"/>
              <a:t>b</a:t>
            </a:r>
            <a:r>
              <a:rPr lang="en-US" sz="1400" dirty="0" smtClean="0"/>
              <a:t>lack –&gt; existing  4.5 K </a:t>
            </a:r>
          </a:p>
          <a:p>
            <a:r>
              <a:rPr lang="en-US" sz="1400" dirty="0" smtClean="0">
                <a:solidFill>
                  <a:srgbClr val="FF0000"/>
                </a:solidFill>
              </a:rPr>
              <a:t>red –&gt; to be constructed 2 K</a:t>
            </a:r>
            <a:endParaRPr lang="en-US" sz="1600" dirty="0" smtClean="0">
              <a:solidFill>
                <a:srgbClr val="FF0000"/>
              </a:solidFill>
            </a:endParaRPr>
          </a:p>
        </p:txBody>
      </p:sp>
      <p:sp>
        <p:nvSpPr>
          <p:cNvPr id="309" name="Text Box 58"/>
          <p:cNvSpPr txBox="1">
            <a:spLocks noChangeArrowheads="1"/>
          </p:cNvSpPr>
          <p:nvPr/>
        </p:nvSpPr>
        <p:spPr bwMode="auto">
          <a:xfrm>
            <a:off x="5987220" y="838200"/>
            <a:ext cx="3068224" cy="338554"/>
          </a:xfrm>
          <a:prstGeom prst="rect">
            <a:avLst/>
          </a:prstGeom>
          <a:solidFill>
            <a:srgbClr val="FFF905"/>
          </a:solidFill>
          <a:ln w="9525">
            <a:solidFill>
              <a:srgbClr val="FF0000"/>
            </a:solidFill>
            <a:miter lim="800000"/>
            <a:headEnd/>
            <a:tailEnd/>
          </a:ln>
        </p:spPr>
        <p:txBody>
          <a:bodyPr wrap="square">
            <a:spAutoFit/>
          </a:bodyPr>
          <a:lstStyle/>
          <a:p>
            <a:pPr algn="ctr"/>
            <a:r>
              <a:rPr lang="en-US" sz="1600" dirty="0" smtClean="0"/>
              <a:t>Regarding 2 K refrigeration </a:t>
            </a:r>
          </a:p>
        </p:txBody>
      </p:sp>
      <p:sp>
        <p:nvSpPr>
          <p:cNvPr id="310" name="TextBox 309"/>
          <p:cNvSpPr txBox="1"/>
          <p:nvPr/>
        </p:nvSpPr>
        <p:spPr>
          <a:xfrm>
            <a:off x="7283000" y="4070404"/>
            <a:ext cx="1013291" cy="307777"/>
          </a:xfrm>
          <a:prstGeom prst="rect">
            <a:avLst/>
          </a:prstGeom>
          <a:noFill/>
        </p:spPr>
        <p:txBody>
          <a:bodyPr wrap="none" rtlCol="0">
            <a:spAutoFit/>
          </a:bodyPr>
          <a:lstStyle/>
          <a:p>
            <a:r>
              <a:rPr lang="en-US" sz="1400" b="1" dirty="0" smtClean="0">
                <a:solidFill>
                  <a:schemeClr val="accent6">
                    <a:lumMod val="50000"/>
                  </a:schemeClr>
                </a:solidFill>
              </a:rPr>
              <a:t>CC cryostat</a:t>
            </a:r>
            <a:endParaRPr lang="en-GB" sz="1400" b="1" dirty="0">
              <a:solidFill>
                <a:schemeClr val="accent6">
                  <a:lumMod val="50000"/>
                </a:schemeClr>
              </a:solidFill>
            </a:endParaRPr>
          </a:p>
        </p:txBody>
      </p:sp>
      <p:cxnSp>
        <p:nvCxnSpPr>
          <p:cNvPr id="311" name="Straight Arrow Connector 310"/>
          <p:cNvCxnSpPr/>
          <p:nvPr/>
        </p:nvCxnSpPr>
        <p:spPr>
          <a:xfrm flipH="1">
            <a:off x="6553078" y="4265884"/>
            <a:ext cx="745824" cy="569884"/>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12" name="Group 311"/>
          <p:cNvGrpSpPr/>
          <p:nvPr/>
        </p:nvGrpSpPr>
        <p:grpSpPr>
          <a:xfrm>
            <a:off x="4801439" y="5747170"/>
            <a:ext cx="327334" cy="246221"/>
            <a:chOff x="1874581" y="5412357"/>
            <a:chExt cx="376814" cy="277745"/>
          </a:xfrm>
        </p:grpSpPr>
        <p:sp>
          <p:nvSpPr>
            <p:cNvPr id="313" name="TextBox 312"/>
            <p:cNvSpPr txBox="1"/>
            <p:nvPr/>
          </p:nvSpPr>
          <p:spPr>
            <a:xfrm>
              <a:off x="1874581" y="5412357"/>
              <a:ext cx="376814" cy="277745"/>
            </a:xfrm>
            <a:prstGeom prst="rect">
              <a:avLst/>
            </a:prstGeom>
            <a:noFill/>
          </p:spPr>
          <p:txBody>
            <a:bodyPr wrap="none" rtlCol="0">
              <a:spAutoFit/>
            </a:bodyPr>
            <a:lstStyle/>
            <a:p>
              <a:r>
                <a:rPr lang="en-US" sz="1000" dirty="0" smtClean="0"/>
                <a:t>EH</a:t>
              </a:r>
              <a:endParaRPr lang="en-GB" sz="1000" dirty="0"/>
            </a:p>
          </p:txBody>
        </p:sp>
        <p:sp>
          <p:nvSpPr>
            <p:cNvPr id="314" name="Oval 313"/>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5" name="Straight Connector 314"/>
          <p:cNvCxnSpPr/>
          <p:nvPr/>
        </p:nvCxnSpPr>
        <p:spPr>
          <a:xfrm>
            <a:off x="4954965" y="5399138"/>
            <a:ext cx="0" cy="374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7010400" y="3682645"/>
            <a:ext cx="0" cy="23962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7" name="Group 316"/>
          <p:cNvGrpSpPr/>
          <p:nvPr/>
        </p:nvGrpSpPr>
        <p:grpSpPr>
          <a:xfrm rot="16200000">
            <a:off x="5478453" y="5836670"/>
            <a:ext cx="198911" cy="152873"/>
            <a:chOff x="7649689" y="2057400"/>
            <a:chExt cx="198911" cy="152873"/>
          </a:xfrm>
        </p:grpSpPr>
        <p:sp>
          <p:nvSpPr>
            <p:cNvPr id="318" name="Isosceles Triangle 317"/>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Isosceles Triangle 318"/>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0" name="Straight Connector 319"/>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550441" y="2667000"/>
            <a:ext cx="646873" cy="546870"/>
            <a:chOff x="3748914" y="1997136"/>
            <a:chExt cx="646873" cy="546870"/>
          </a:xfrm>
        </p:grpSpPr>
        <p:sp>
          <p:nvSpPr>
            <p:cNvPr id="324" name="Rectangle 323"/>
            <p:cNvSpPr/>
            <p:nvPr/>
          </p:nvSpPr>
          <p:spPr>
            <a:xfrm>
              <a:off x="3748914" y="1997136"/>
              <a:ext cx="646873" cy="546870"/>
            </a:xfrm>
            <a:prstGeom prst="rect">
              <a:avLst/>
            </a:prstGeom>
            <a:solidFill>
              <a:schemeClr val="tx2">
                <a:lumMod val="40000"/>
                <a:lumOff val="60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6" name="Straight Connector 325"/>
            <p:cNvCxnSpPr/>
            <p:nvPr/>
          </p:nvCxnSpPr>
          <p:spPr>
            <a:xfrm flipH="1" flipV="1">
              <a:off x="3756766" y="2056577"/>
              <a:ext cx="633411" cy="1296"/>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9" name="Straight Connector 328"/>
          <p:cNvCxnSpPr/>
          <p:nvPr/>
        </p:nvCxnSpPr>
        <p:spPr>
          <a:xfrm flipH="1">
            <a:off x="3333595" y="2393033"/>
            <a:ext cx="7313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3333595" y="2393033"/>
            <a:ext cx="0" cy="2223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4057709" y="2395860"/>
            <a:ext cx="0" cy="3380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3698630" y="2514600"/>
            <a:ext cx="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4080166" y="3210456"/>
            <a:ext cx="0" cy="1143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a:off x="4071078" y="3313056"/>
            <a:ext cx="10319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a:off x="4209470" y="2744643"/>
            <a:ext cx="12058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35" name="TextBox 334"/>
          <p:cNvSpPr txBox="1"/>
          <p:nvPr/>
        </p:nvSpPr>
        <p:spPr>
          <a:xfrm>
            <a:off x="3200400" y="1981200"/>
            <a:ext cx="1016560" cy="307777"/>
          </a:xfrm>
          <a:prstGeom prst="rect">
            <a:avLst/>
          </a:prstGeom>
          <a:noFill/>
        </p:spPr>
        <p:txBody>
          <a:bodyPr wrap="none" rtlCol="0">
            <a:spAutoFit/>
          </a:bodyPr>
          <a:lstStyle/>
          <a:p>
            <a:r>
              <a:rPr lang="en-US" sz="1400" b="1" dirty="0" smtClean="0">
                <a:solidFill>
                  <a:schemeClr val="accent6">
                    <a:lumMod val="50000"/>
                  </a:schemeClr>
                </a:solidFill>
              </a:rPr>
              <a:t>Buffer tank</a:t>
            </a:r>
            <a:endParaRPr lang="en-GB" sz="1400" b="1" dirty="0">
              <a:solidFill>
                <a:schemeClr val="accent6">
                  <a:lumMod val="50000"/>
                </a:schemeClr>
              </a:solidFill>
            </a:endParaRPr>
          </a:p>
        </p:txBody>
      </p:sp>
      <p:sp>
        <p:nvSpPr>
          <p:cNvPr id="336" name="TextBox 335"/>
          <p:cNvSpPr txBox="1"/>
          <p:nvPr/>
        </p:nvSpPr>
        <p:spPr>
          <a:xfrm>
            <a:off x="3623331" y="3458927"/>
            <a:ext cx="720069" cy="400110"/>
          </a:xfrm>
          <a:prstGeom prst="rect">
            <a:avLst/>
          </a:prstGeom>
          <a:noFill/>
        </p:spPr>
        <p:txBody>
          <a:bodyPr wrap="none" rtlCol="0">
            <a:spAutoFit/>
          </a:bodyPr>
          <a:lstStyle/>
          <a:p>
            <a:r>
              <a:rPr lang="en-US" sz="1000" dirty="0" smtClean="0"/>
              <a:t>From LN2 </a:t>
            </a:r>
          </a:p>
          <a:p>
            <a:r>
              <a:rPr lang="en-US" sz="1000" dirty="0" err="1" smtClean="0"/>
              <a:t>precooler</a:t>
            </a:r>
            <a:endParaRPr lang="en-GB" sz="1000" dirty="0"/>
          </a:p>
        </p:txBody>
      </p:sp>
      <p:cxnSp>
        <p:nvCxnSpPr>
          <p:cNvPr id="325" name="Straight Connector 324"/>
          <p:cNvCxnSpPr/>
          <p:nvPr/>
        </p:nvCxnSpPr>
        <p:spPr>
          <a:xfrm flipH="1">
            <a:off x="5150712" y="3463792"/>
            <a:ext cx="72167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4032046" y="3463792"/>
            <a:ext cx="10288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38" name="TextBox 337"/>
          <p:cNvSpPr txBox="1"/>
          <p:nvPr/>
        </p:nvSpPr>
        <p:spPr>
          <a:xfrm rot="19894634">
            <a:off x="6754345" y="1692389"/>
            <a:ext cx="1563570" cy="400110"/>
          </a:xfrm>
          <a:prstGeom prst="rect">
            <a:avLst/>
          </a:prstGeom>
          <a:noFill/>
        </p:spPr>
        <p:txBody>
          <a:bodyPr wrap="none" rtlCol="0">
            <a:spAutoFit/>
          </a:bodyPr>
          <a:lstStyle/>
          <a:p>
            <a:r>
              <a:rPr lang="en-US" sz="2000" b="1" dirty="0" smtClean="0">
                <a:solidFill>
                  <a:srgbClr val="0070C0"/>
                </a:solidFill>
              </a:rPr>
              <a:t>Draft version</a:t>
            </a:r>
            <a:endParaRPr lang="en-GB" sz="2000" b="1" dirty="0">
              <a:solidFill>
                <a:srgbClr val="0070C0"/>
              </a:solidFill>
            </a:endParaRPr>
          </a:p>
        </p:txBody>
      </p:sp>
      <p:cxnSp>
        <p:nvCxnSpPr>
          <p:cNvPr id="253" name="Straight Connector 252"/>
          <p:cNvCxnSpPr/>
          <p:nvPr/>
        </p:nvCxnSpPr>
        <p:spPr>
          <a:xfrm>
            <a:off x="4136609" y="1712736"/>
            <a:ext cx="0" cy="1031907"/>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3757653" y="1708653"/>
            <a:ext cx="0" cy="1031907"/>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55" name="Text Box 58"/>
          <p:cNvSpPr txBox="1">
            <a:spLocks noChangeArrowheads="1"/>
          </p:cNvSpPr>
          <p:nvPr/>
        </p:nvSpPr>
        <p:spPr bwMode="auto">
          <a:xfrm>
            <a:off x="3200400" y="1374318"/>
            <a:ext cx="1818476" cy="307777"/>
          </a:xfrm>
          <a:prstGeom prst="rect">
            <a:avLst/>
          </a:prstGeom>
          <a:noFill/>
          <a:ln w="9525">
            <a:noFill/>
            <a:miter lim="800000"/>
            <a:headEnd/>
            <a:tailEnd/>
          </a:ln>
        </p:spPr>
        <p:txBody>
          <a:bodyPr wrap="square">
            <a:spAutoFit/>
          </a:bodyPr>
          <a:lstStyle/>
          <a:p>
            <a:r>
              <a:rPr lang="en-US" sz="1400" i="1" dirty="0" smtClean="0"/>
              <a:t>Second source of </a:t>
            </a:r>
            <a:r>
              <a:rPr lang="en-US" sz="1400" i="1" dirty="0" err="1" smtClean="0"/>
              <a:t>LHe</a:t>
            </a:r>
            <a:endParaRPr lang="en-US" sz="1400" i="1" dirty="0" smtClean="0"/>
          </a:p>
        </p:txBody>
      </p:sp>
      <p:cxnSp>
        <p:nvCxnSpPr>
          <p:cNvPr id="256" name="Straight Connector 255"/>
          <p:cNvCxnSpPr/>
          <p:nvPr/>
        </p:nvCxnSpPr>
        <p:spPr>
          <a:xfrm>
            <a:off x="4859444" y="3663405"/>
            <a:ext cx="0" cy="11062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4859444" y="4766440"/>
            <a:ext cx="19458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2988007" y="1249393"/>
            <a:ext cx="0" cy="33800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H="1">
            <a:off x="2988007" y="4621469"/>
            <a:ext cx="3535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26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1"/>
                                        </p:tgtEl>
                                        <p:attrNameLst>
                                          <p:attrName>style.visibility</p:attrName>
                                        </p:attrNameLst>
                                      </p:cBhvr>
                                      <p:to>
                                        <p:strVal val="visible"/>
                                      </p:to>
                                    </p:set>
                                    <p:animEffect transition="in" filter="fade">
                                      <p:cBhvr>
                                        <p:cTn id="13" dur="500"/>
                                        <p:tgtEl>
                                          <p:spTgt spid="301"/>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1024"/>
                                        </p:tgtEl>
                                        <p:attrNameLst>
                                          <p:attrName>style.visibility</p:attrName>
                                        </p:attrNameLst>
                                      </p:cBhvr>
                                      <p:to>
                                        <p:strVal val="visible"/>
                                      </p:to>
                                    </p:set>
                                    <p:animEffect transition="in" filter="fade">
                                      <p:cBhvr>
                                        <p:cTn id="22" dur="500"/>
                                        <p:tgtEl>
                                          <p:spTgt spid="10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gtEl>
                                        <p:attrNameLst>
                                          <p:attrName>style.visibility</p:attrName>
                                        </p:attrNameLst>
                                      </p:cBhvr>
                                      <p:to>
                                        <p:strVal val="visible"/>
                                      </p:to>
                                    </p:set>
                                    <p:animEffect transition="in" filter="fade">
                                      <p:cBhvr>
                                        <p:cTn id="27" dur="500"/>
                                        <p:tgtEl>
                                          <p:spTgt spid="186"/>
                                        </p:tgtEl>
                                      </p:cBhvr>
                                    </p:animEffect>
                                  </p:childTnLst>
                                </p:cTn>
                              </p:par>
                              <p:par>
                                <p:cTn id="28" presetID="10" presetClass="entr" presetSubtype="0" fill="hold" nodeType="withEffect">
                                  <p:stCondLst>
                                    <p:cond delay="0"/>
                                  </p:stCondLst>
                                  <p:childTnLst>
                                    <p:set>
                                      <p:cBhvr>
                                        <p:cTn id="29" dur="1" fill="hold">
                                          <p:stCondLst>
                                            <p:cond delay="0"/>
                                          </p:stCondLst>
                                        </p:cTn>
                                        <p:tgtEl>
                                          <p:spTgt spid="256"/>
                                        </p:tgtEl>
                                        <p:attrNameLst>
                                          <p:attrName>style.visibility</p:attrName>
                                        </p:attrNameLst>
                                      </p:cBhvr>
                                      <p:to>
                                        <p:strVal val="visible"/>
                                      </p:to>
                                    </p:set>
                                    <p:animEffect transition="in" filter="fade">
                                      <p:cBhvr>
                                        <p:cTn id="30" dur="500"/>
                                        <p:tgtEl>
                                          <p:spTgt spid="256"/>
                                        </p:tgtEl>
                                      </p:cBhvr>
                                    </p:animEffect>
                                  </p:childTnLst>
                                </p:cTn>
                              </p:par>
                              <p:par>
                                <p:cTn id="31" presetID="10" presetClass="entr" presetSubtype="0" fill="hold" nodeType="withEffect">
                                  <p:stCondLst>
                                    <p:cond delay="0"/>
                                  </p:stCondLst>
                                  <p:childTnLst>
                                    <p:set>
                                      <p:cBhvr>
                                        <p:cTn id="32" dur="1" fill="hold">
                                          <p:stCondLst>
                                            <p:cond delay="0"/>
                                          </p:stCondLst>
                                        </p:cTn>
                                        <p:tgtEl>
                                          <p:spTgt spid="325"/>
                                        </p:tgtEl>
                                        <p:attrNameLst>
                                          <p:attrName>style.visibility</p:attrName>
                                        </p:attrNameLst>
                                      </p:cBhvr>
                                      <p:to>
                                        <p:strVal val="visible"/>
                                      </p:to>
                                    </p:set>
                                    <p:animEffect transition="in" filter="fade">
                                      <p:cBhvr>
                                        <p:cTn id="33" dur="500"/>
                                        <p:tgtEl>
                                          <p:spTgt spid="325"/>
                                        </p:tgtEl>
                                      </p:cBhvr>
                                    </p:animEffect>
                                  </p:childTnLst>
                                </p:cTn>
                              </p:par>
                              <p:par>
                                <p:cTn id="34" presetID="10" presetClass="entr" presetSubtype="0" fill="hold" nodeType="withEffect">
                                  <p:stCondLst>
                                    <p:cond delay="0"/>
                                  </p:stCondLst>
                                  <p:childTnLst>
                                    <p:set>
                                      <p:cBhvr>
                                        <p:cTn id="35" dur="1" fill="hold">
                                          <p:stCondLst>
                                            <p:cond delay="0"/>
                                          </p:stCondLst>
                                        </p:cTn>
                                        <p:tgtEl>
                                          <p:spTgt spid="337"/>
                                        </p:tgtEl>
                                        <p:attrNameLst>
                                          <p:attrName>style.visibility</p:attrName>
                                        </p:attrNameLst>
                                      </p:cBhvr>
                                      <p:to>
                                        <p:strVal val="visible"/>
                                      </p:to>
                                    </p:set>
                                    <p:animEffect transition="in" filter="fade">
                                      <p:cBhvr>
                                        <p:cTn id="36" dur="500"/>
                                        <p:tgtEl>
                                          <p:spTgt spid="337"/>
                                        </p:tgtEl>
                                      </p:cBhvr>
                                    </p:animEffect>
                                  </p:childTnLst>
                                </p:cTn>
                              </p:par>
                              <p:par>
                                <p:cTn id="37" presetID="10" presetClass="entr" presetSubtype="0" fill="hold" nodeType="withEffect">
                                  <p:stCondLst>
                                    <p:cond delay="0"/>
                                  </p:stCondLst>
                                  <p:childTnLst>
                                    <p:set>
                                      <p:cBhvr>
                                        <p:cTn id="38" dur="1" fill="hold">
                                          <p:stCondLst>
                                            <p:cond delay="0"/>
                                          </p:stCondLst>
                                        </p:cTn>
                                        <p:tgtEl>
                                          <p:spTgt spid="172"/>
                                        </p:tgtEl>
                                        <p:attrNameLst>
                                          <p:attrName>style.visibility</p:attrName>
                                        </p:attrNameLst>
                                      </p:cBhvr>
                                      <p:to>
                                        <p:strVal val="visible"/>
                                      </p:to>
                                    </p:set>
                                    <p:animEffect transition="in" filter="fade">
                                      <p:cBhvr>
                                        <p:cTn id="39" dur="500"/>
                                        <p:tgtEl>
                                          <p:spTgt spid="172"/>
                                        </p:tgtEl>
                                      </p:cBhvr>
                                    </p:animEffect>
                                  </p:childTnLst>
                                </p:cTn>
                              </p:par>
                              <p:par>
                                <p:cTn id="40" presetID="10" presetClass="entr" presetSubtype="0" fill="hold" nodeType="with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fade">
                                      <p:cBhvr>
                                        <p:cTn id="42" dur="500"/>
                                        <p:tgtEl>
                                          <p:spTgt spid="170"/>
                                        </p:tgtEl>
                                      </p:cBhvr>
                                    </p:animEffect>
                                  </p:childTnLst>
                                </p:cTn>
                              </p:par>
                              <p:par>
                                <p:cTn id="43" presetID="10" presetClass="entr" presetSubtype="0" fill="hold" nodeType="with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fade">
                                      <p:cBhvr>
                                        <p:cTn id="45" dur="500"/>
                                        <p:tgtEl>
                                          <p:spTgt spid="214"/>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nodeType="withEffect">
                                  <p:stCondLst>
                                    <p:cond delay="0"/>
                                  </p:stCondLst>
                                  <p:childTnLst>
                                    <p:set>
                                      <p:cBhvr>
                                        <p:cTn id="50" dur="1" fill="hold">
                                          <p:stCondLst>
                                            <p:cond delay="0"/>
                                          </p:stCondLst>
                                        </p:cTn>
                                        <p:tgtEl>
                                          <p:spTgt spid="169"/>
                                        </p:tgtEl>
                                        <p:attrNameLst>
                                          <p:attrName>style.visibility</p:attrName>
                                        </p:attrNameLst>
                                      </p:cBhvr>
                                      <p:to>
                                        <p:strVal val="visible"/>
                                      </p:to>
                                    </p:set>
                                    <p:animEffect transition="in" filter="fade">
                                      <p:cBhvr>
                                        <p:cTn id="51" dur="500"/>
                                        <p:tgtEl>
                                          <p:spTgt spid="169"/>
                                        </p:tgtEl>
                                      </p:cBhvr>
                                    </p:animEffect>
                                  </p:childTnLst>
                                </p:cTn>
                              </p:par>
                              <p:par>
                                <p:cTn id="52" presetID="10" presetClass="entr" presetSubtype="0" fill="hold" nodeType="withEffect">
                                  <p:stCondLst>
                                    <p:cond delay="0"/>
                                  </p:stCondLst>
                                  <p:childTnLst>
                                    <p:set>
                                      <p:cBhvr>
                                        <p:cTn id="53" dur="1" fill="hold">
                                          <p:stCondLst>
                                            <p:cond delay="0"/>
                                          </p:stCondLst>
                                        </p:cTn>
                                        <p:tgtEl>
                                          <p:spTgt spid="167"/>
                                        </p:tgtEl>
                                        <p:attrNameLst>
                                          <p:attrName>style.visibility</p:attrName>
                                        </p:attrNameLst>
                                      </p:cBhvr>
                                      <p:to>
                                        <p:strVal val="visible"/>
                                      </p:to>
                                    </p:set>
                                    <p:animEffect transition="in" filter="fade">
                                      <p:cBhvr>
                                        <p:cTn id="54" dur="500"/>
                                        <p:tgtEl>
                                          <p:spTgt spid="167"/>
                                        </p:tgtEl>
                                      </p:cBhvr>
                                    </p:animEffect>
                                  </p:childTnLst>
                                </p:cTn>
                              </p:par>
                              <p:par>
                                <p:cTn id="55" presetID="10" presetClass="entr" presetSubtype="0" fill="hold" nodeType="withEffect">
                                  <p:stCondLst>
                                    <p:cond delay="0"/>
                                  </p:stCondLst>
                                  <p:childTnLst>
                                    <p:set>
                                      <p:cBhvr>
                                        <p:cTn id="56" dur="1" fill="hold">
                                          <p:stCondLst>
                                            <p:cond delay="0"/>
                                          </p:stCondLst>
                                        </p:cTn>
                                        <p:tgtEl>
                                          <p:spTgt spid="166"/>
                                        </p:tgtEl>
                                        <p:attrNameLst>
                                          <p:attrName>style.visibility</p:attrName>
                                        </p:attrNameLst>
                                      </p:cBhvr>
                                      <p:to>
                                        <p:strVal val="visible"/>
                                      </p:to>
                                    </p:set>
                                    <p:animEffect transition="in" filter="fade">
                                      <p:cBhvr>
                                        <p:cTn id="57" dur="500"/>
                                        <p:tgtEl>
                                          <p:spTgt spid="166"/>
                                        </p:tgtEl>
                                      </p:cBhvr>
                                    </p:animEffect>
                                  </p:childTnLst>
                                </p:cTn>
                              </p:par>
                              <p:par>
                                <p:cTn id="58" presetID="10" presetClass="entr" presetSubtype="0" fill="hold" nodeType="withEffect">
                                  <p:stCondLst>
                                    <p:cond delay="0"/>
                                  </p:stCondLst>
                                  <p:childTnLst>
                                    <p:set>
                                      <p:cBhvr>
                                        <p:cTn id="59" dur="1" fill="hold">
                                          <p:stCondLst>
                                            <p:cond delay="0"/>
                                          </p:stCondLst>
                                        </p:cTn>
                                        <p:tgtEl>
                                          <p:spTgt spid="187"/>
                                        </p:tgtEl>
                                        <p:attrNameLst>
                                          <p:attrName>style.visibility</p:attrName>
                                        </p:attrNameLst>
                                      </p:cBhvr>
                                      <p:to>
                                        <p:strVal val="visible"/>
                                      </p:to>
                                    </p:set>
                                    <p:animEffect transition="in" filter="fade">
                                      <p:cBhvr>
                                        <p:cTn id="60" dur="500"/>
                                        <p:tgtEl>
                                          <p:spTgt spid="187"/>
                                        </p:tgtEl>
                                      </p:cBhvr>
                                    </p:animEffect>
                                  </p:childTnLst>
                                </p:cTn>
                              </p:par>
                              <p:par>
                                <p:cTn id="61" presetID="10" presetClass="entr" presetSubtype="0" fill="hold" nodeType="withEffect">
                                  <p:stCondLst>
                                    <p:cond delay="0"/>
                                  </p:stCondLst>
                                  <p:childTnLst>
                                    <p:set>
                                      <p:cBhvr>
                                        <p:cTn id="62" dur="1" fill="hold">
                                          <p:stCondLst>
                                            <p:cond delay="0"/>
                                          </p:stCondLst>
                                        </p:cTn>
                                        <p:tgtEl>
                                          <p:spTgt spid="197"/>
                                        </p:tgtEl>
                                        <p:attrNameLst>
                                          <p:attrName>style.visibility</p:attrName>
                                        </p:attrNameLst>
                                      </p:cBhvr>
                                      <p:to>
                                        <p:strVal val="visible"/>
                                      </p:to>
                                    </p:set>
                                    <p:animEffect transition="in" filter="fade">
                                      <p:cBhvr>
                                        <p:cTn id="63" dur="500"/>
                                        <p:tgtEl>
                                          <p:spTgt spid="197"/>
                                        </p:tgtEl>
                                      </p:cBhvr>
                                    </p:animEffect>
                                  </p:childTnLst>
                                </p:cTn>
                              </p:par>
                              <p:par>
                                <p:cTn id="64" presetID="10" presetClass="entr" presetSubtype="0" fill="hold" nodeType="withEffect">
                                  <p:stCondLst>
                                    <p:cond delay="0"/>
                                  </p:stCondLst>
                                  <p:childTnLst>
                                    <p:set>
                                      <p:cBhvr>
                                        <p:cTn id="65" dur="1" fill="hold">
                                          <p:stCondLst>
                                            <p:cond delay="0"/>
                                          </p:stCondLst>
                                        </p:cTn>
                                        <p:tgtEl>
                                          <p:spTgt spid="165"/>
                                        </p:tgtEl>
                                        <p:attrNameLst>
                                          <p:attrName>style.visibility</p:attrName>
                                        </p:attrNameLst>
                                      </p:cBhvr>
                                      <p:to>
                                        <p:strVal val="visible"/>
                                      </p:to>
                                    </p:set>
                                    <p:animEffect transition="in" filter="fade">
                                      <p:cBhvr>
                                        <p:cTn id="66" dur="500"/>
                                        <p:tgtEl>
                                          <p:spTgt spid="165"/>
                                        </p:tgtEl>
                                      </p:cBhvr>
                                    </p:animEffect>
                                  </p:childTnLst>
                                </p:cTn>
                              </p:par>
                              <p:par>
                                <p:cTn id="67" presetID="10" presetClass="entr" presetSubtype="0" fill="hold" nodeType="withEffect">
                                  <p:stCondLst>
                                    <p:cond delay="0"/>
                                  </p:stCondLst>
                                  <p:childTnLst>
                                    <p:set>
                                      <p:cBhvr>
                                        <p:cTn id="68" dur="1" fill="hold">
                                          <p:stCondLst>
                                            <p:cond delay="0"/>
                                          </p:stCondLst>
                                        </p:cTn>
                                        <p:tgtEl>
                                          <p:spTgt spid="153"/>
                                        </p:tgtEl>
                                        <p:attrNameLst>
                                          <p:attrName>style.visibility</p:attrName>
                                        </p:attrNameLst>
                                      </p:cBhvr>
                                      <p:to>
                                        <p:strVal val="visible"/>
                                      </p:to>
                                    </p:set>
                                    <p:animEffect transition="in" filter="fade">
                                      <p:cBhvr>
                                        <p:cTn id="69" dur="500"/>
                                        <p:tgtEl>
                                          <p:spTgt spid="153"/>
                                        </p:tgtEl>
                                      </p:cBhvr>
                                    </p:animEffect>
                                  </p:childTnLst>
                                </p:cTn>
                              </p:par>
                              <p:par>
                                <p:cTn id="70" presetID="10" presetClass="entr" presetSubtype="0" fill="hold" nodeType="withEffect">
                                  <p:stCondLst>
                                    <p:cond delay="0"/>
                                  </p:stCondLst>
                                  <p:childTnLst>
                                    <p:set>
                                      <p:cBhvr>
                                        <p:cTn id="71" dur="1" fill="hold">
                                          <p:stCondLst>
                                            <p:cond delay="0"/>
                                          </p:stCondLst>
                                        </p:cTn>
                                        <p:tgtEl>
                                          <p:spTgt spid="152"/>
                                        </p:tgtEl>
                                        <p:attrNameLst>
                                          <p:attrName>style.visibility</p:attrName>
                                        </p:attrNameLst>
                                      </p:cBhvr>
                                      <p:to>
                                        <p:strVal val="visible"/>
                                      </p:to>
                                    </p:set>
                                    <p:animEffect transition="in" filter="fade">
                                      <p:cBhvr>
                                        <p:cTn id="72" dur="500"/>
                                        <p:tgtEl>
                                          <p:spTgt spid="152"/>
                                        </p:tgtEl>
                                      </p:cBhvr>
                                    </p:animEffect>
                                  </p:childTnLst>
                                </p:cTn>
                              </p:par>
                              <p:par>
                                <p:cTn id="73" presetID="10" presetClass="entr" presetSubtype="0" fill="hold" nodeType="withEffect">
                                  <p:stCondLst>
                                    <p:cond delay="0"/>
                                  </p:stCondLst>
                                  <p:childTnLst>
                                    <p:set>
                                      <p:cBhvr>
                                        <p:cTn id="74" dur="1" fill="hold">
                                          <p:stCondLst>
                                            <p:cond delay="0"/>
                                          </p:stCondLst>
                                        </p:cTn>
                                        <p:tgtEl>
                                          <p:spTgt spid="150"/>
                                        </p:tgtEl>
                                        <p:attrNameLst>
                                          <p:attrName>style.visibility</p:attrName>
                                        </p:attrNameLst>
                                      </p:cBhvr>
                                      <p:to>
                                        <p:strVal val="visible"/>
                                      </p:to>
                                    </p:set>
                                    <p:animEffect transition="in" filter="fade">
                                      <p:cBhvr>
                                        <p:cTn id="75" dur="500"/>
                                        <p:tgtEl>
                                          <p:spTgt spid="150"/>
                                        </p:tgtEl>
                                      </p:cBhvr>
                                    </p:animEffect>
                                  </p:childTnLst>
                                </p:cTn>
                              </p:par>
                              <p:par>
                                <p:cTn id="76" presetID="10" presetClass="entr" presetSubtype="0" fill="hold" nodeType="withEffect">
                                  <p:stCondLst>
                                    <p:cond delay="0"/>
                                  </p:stCondLst>
                                  <p:childTnLst>
                                    <p:set>
                                      <p:cBhvr>
                                        <p:cTn id="77" dur="1" fill="hold">
                                          <p:stCondLst>
                                            <p:cond delay="0"/>
                                          </p:stCondLst>
                                        </p:cTn>
                                        <p:tgtEl>
                                          <p:spTgt spid="124"/>
                                        </p:tgtEl>
                                        <p:attrNameLst>
                                          <p:attrName>style.visibility</p:attrName>
                                        </p:attrNameLst>
                                      </p:cBhvr>
                                      <p:to>
                                        <p:strVal val="visible"/>
                                      </p:to>
                                    </p:set>
                                    <p:animEffect transition="in" filter="fade">
                                      <p:cBhvr>
                                        <p:cTn id="78" dur="500"/>
                                        <p:tgtEl>
                                          <p:spTgt spid="124"/>
                                        </p:tgtEl>
                                      </p:cBhvr>
                                    </p:animEffect>
                                  </p:childTnLst>
                                </p:cTn>
                              </p:par>
                              <p:par>
                                <p:cTn id="79" presetID="10" presetClass="entr" presetSubtype="0" fill="hold" nodeType="with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500"/>
                                        <p:tgtEl>
                                          <p:spTgt spid="106"/>
                                        </p:tgtEl>
                                      </p:cBhvr>
                                    </p:animEffect>
                                  </p:childTnLst>
                                </p:cTn>
                              </p:par>
                              <p:par>
                                <p:cTn id="82" presetID="10" presetClass="entr" presetSubtype="0" fill="hold" nodeType="withEffect">
                                  <p:stCondLst>
                                    <p:cond delay="0"/>
                                  </p:stCondLst>
                                  <p:childTnLst>
                                    <p:set>
                                      <p:cBhvr>
                                        <p:cTn id="83" dur="1" fill="hold">
                                          <p:stCondLst>
                                            <p:cond delay="0"/>
                                          </p:stCondLst>
                                        </p:cTn>
                                        <p:tgtEl>
                                          <p:spTgt spid="203"/>
                                        </p:tgtEl>
                                        <p:attrNameLst>
                                          <p:attrName>style.visibility</p:attrName>
                                        </p:attrNameLst>
                                      </p:cBhvr>
                                      <p:to>
                                        <p:strVal val="visible"/>
                                      </p:to>
                                    </p:set>
                                    <p:animEffect transition="in" filter="fade">
                                      <p:cBhvr>
                                        <p:cTn id="84" dur="500"/>
                                        <p:tgtEl>
                                          <p:spTgt spid="20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Effect transition="in" filter="fade">
                                      <p:cBhvr>
                                        <p:cTn id="87" dur="500"/>
                                        <p:tgtEl>
                                          <p:spTgt spid="2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28"/>
                                        </p:tgtEl>
                                        <p:attrNameLst>
                                          <p:attrName>style.visibility</p:attrName>
                                        </p:attrNameLst>
                                      </p:cBhvr>
                                      <p:to>
                                        <p:strVal val="visible"/>
                                      </p:to>
                                    </p:set>
                                    <p:animEffect transition="in" filter="fade">
                                      <p:cBhvr>
                                        <p:cTn id="90" dur="500"/>
                                        <p:tgtEl>
                                          <p:spTgt spid="228"/>
                                        </p:tgtEl>
                                      </p:cBhvr>
                                    </p:animEffect>
                                  </p:childTnLst>
                                </p:cTn>
                              </p:par>
                              <p:par>
                                <p:cTn id="91" presetID="10" presetClass="entr" presetSubtype="0" fill="hold" nodeType="withEffect">
                                  <p:stCondLst>
                                    <p:cond delay="0"/>
                                  </p:stCondLst>
                                  <p:childTnLst>
                                    <p:set>
                                      <p:cBhvr>
                                        <p:cTn id="92" dur="1" fill="hold">
                                          <p:stCondLst>
                                            <p:cond delay="0"/>
                                          </p:stCondLst>
                                        </p:cTn>
                                        <p:tgtEl>
                                          <p:spTgt spid="227"/>
                                        </p:tgtEl>
                                        <p:attrNameLst>
                                          <p:attrName>style.visibility</p:attrName>
                                        </p:attrNameLst>
                                      </p:cBhvr>
                                      <p:to>
                                        <p:strVal val="visible"/>
                                      </p:to>
                                    </p:set>
                                    <p:animEffect transition="in" filter="fade">
                                      <p:cBhvr>
                                        <p:cTn id="93" dur="500"/>
                                        <p:tgtEl>
                                          <p:spTgt spid="22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36"/>
                                        </p:tgtEl>
                                        <p:attrNameLst>
                                          <p:attrName>style.visibility</p:attrName>
                                        </p:attrNameLst>
                                      </p:cBhvr>
                                      <p:to>
                                        <p:strVal val="visible"/>
                                      </p:to>
                                    </p:set>
                                    <p:animEffect transition="in" filter="fade">
                                      <p:cBhvr>
                                        <p:cTn id="96" dur="500"/>
                                        <p:tgtEl>
                                          <p:spTgt spid="336"/>
                                        </p:tgtEl>
                                      </p:cBhvr>
                                    </p:animEffect>
                                  </p:childTnLst>
                                </p:cTn>
                              </p:par>
                              <p:par>
                                <p:cTn id="97" presetID="10" presetClass="entr" presetSubtype="0" fill="hold" nodeType="with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fade">
                                      <p:cBhvr>
                                        <p:cTn id="99" dur="500"/>
                                        <p:tgtEl>
                                          <p:spTgt spid="17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74"/>
                                        </p:tgtEl>
                                        <p:attrNameLst>
                                          <p:attrName>style.visibility</p:attrName>
                                        </p:attrNameLst>
                                      </p:cBhvr>
                                      <p:to>
                                        <p:strVal val="visible"/>
                                      </p:to>
                                    </p:set>
                                    <p:animEffect transition="in" filter="fade">
                                      <p:cBhvr>
                                        <p:cTn id="104" dur="500"/>
                                        <p:tgtEl>
                                          <p:spTgt spid="174"/>
                                        </p:tgtEl>
                                      </p:cBhvr>
                                    </p:animEffect>
                                  </p:childTnLst>
                                </p:cTn>
                              </p:par>
                              <p:par>
                                <p:cTn id="105" presetID="10" presetClass="entr" presetSubtype="0" fill="hold" nodeType="withEffect">
                                  <p:stCondLst>
                                    <p:cond delay="0"/>
                                  </p:stCondLst>
                                  <p:childTnLst>
                                    <p:set>
                                      <p:cBhvr>
                                        <p:cTn id="106" dur="1" fill="hold">
                                          <p:stCondLst>
                                            <p:cond delay="0"/>
                                          </p:stCondLst>
                                        </p:cTn>
                                        <p:tgtEl>
                                          <p:spTgt spid="175"/>
                                        </p:tgtEl>
                                        <p:attrNameLst>
                                          <p:attrName>style.visibility</p:attrName>
                                        </p:attrNameLst>
                                      </p:cBhvr>
                                      <p:to>
                                        <p:strVal val="visible"/>
                                      </p:to>
                                    </p:set>
                                    <p:animEffect transition="in" filter="fade">
                                      <p:cBhvr>
                                        <p:cTn id="107" dur="500"/>
                                        <p:tgtEl>
                                          <p:spTgt spid="175"/>
                                        </p:tgtEl>
                                      </p:cBhvr>
                                    </p:animEffect>
                                  </p:childTnLst>
                                </p:cTn>
                              </p:par>
                              <p:par>
                                <p:cTn id="108" presetID="10" presetClass="entr" presetSubtype="0" fill="hold" nodeType="withEffect">
                                  <p:stCondLst>
                                    <p:cond delay="0"/>
                                  </p:stCondLst>
                                  <p:childTnLst>
                                    <p:set>
                                      <p:cBhvr>
                                        <p:cTn id="109" dur="1" fill="hold">
                                          <p:stCondLst>
                                            <p:cond delay="0"/>
                                          </p:stCondLst>
                                        </p:cTn>
                                        <p:tgtEl>
                                          <p:spTgt spid="185"/>
                                        </p:tgtEl>
                                        <p:attrNameLst>
                                          <p:attrName>style.visibility</p:attrName>
                                        </p:attrNameLst>
                                      </p:cBhvr>
                                      <p:to>
                                        <p:strVal val="visible"/>
                                      </p:to>
                                    </p:set>
                                    <p:animEffect transition="in" filter="fade">
                                      <p:cBhvr>
                                        <p:cTn id="110" dur="500"/>
                                        <p:tgtEl>
                                          <p:spTgt spid="185"/>
                                        </p:tgtEl>
                                      </p:cBhvr>
                                    </p:animEffect>
                                  </p:childTnLst>
                                </p:cTn>
                              </p:par>
                              <p:par>
                                <p:cTn id="111" presetID="10" presetClass="entr" presetSubtype="0" fill="hold" nodeType="withEffect">
                                  <p:stCondLst>
                                    <p:cond delay="0"/>
                                  </p:stCondLst>
                                  <p:childTnLst>
                                    <p:set>
                                      <p:cBhvr>
                                        <p:cTn id="112" dur="1" fill="hold">
                                          <p:stCondLst>
                                            <p:cond delay="0"/>
                                          </p:stCondLst>
                                        </p:cTn>
                                        <p:tgtEl>
                                          <p:spTgt spid="176"/>
                                        </p:tgtEl>
                                        <p:attrNameLst>
                                          <p:attrName>style.visibility</p:attrName>
                                        </p:attrNameLst>
                                      </p:cBhvr>
                                      <p:to>
                                        <p:strVal val="visible"/>
                                      </p:to>
                                    </p:set>
                                    <p:animEffect transition="in" filter="fade">
                                      <p:cBhvr>
                                        <p:cTn id="113" dur="500"/>
                                        <p:tgtEl>
                                          <p:spTgt spid="176"/>
                                        </p:tgtEl>
                                      </p:cBhvr>
                                    </p:animEffect>
                                  </p:childTnLst>
                                </p:cTn>
                              </p:par>
                              <p:par>
                                <p:cTn id="114" presetID="10" presetClass="entr" presetSubtype="0" fill="hold" nodeType="withEffect">
                                  <p:stCondLst>
                                    <p:cond delay="0"/>
                                  </p:stCondLst>
                                  <p:childTnLst>
                                    <p:set>
                                      <p:cBhvr>
                                        <p:cTn id="115" dur="1" fill="hold">
                                          <p:stCondLst>
                                            <p:cond delay="0"/>
                                          </p:stCondLst>
                                        </p:cTn>
                                        <p:tgtEl>
                                          <p:spTgt spid="184"/>
                                        </p:tgtEl>
                                        <p:attrNameLst>
                                          <p:attrName>style.visibility</p:attrName>
                                        </p:attrNameLst>
                                      </p:cBhvr>
                                      <p:to>
                                        <p:strVal val="visible"/>
                                      </p:to>
                                    </p:set>
                                    <p:animEffect transition="in" filter="fade">
                                      <p:cBhvr>
                                        <p:cTn id="116" dur="500"/>
                                        <p:tgtEl>
                                          <p:spTgt spid="184"/>
                                        </p:tgtEl>
                                      </p:cBhvr>
                                    </p:animEffect>
                                  </p:childTnLst>
                                </p:cTn>
                              </p:par>
                              <p:par>
                                <p:cTn id="117" presetID="10" presetClass="entr" presetSubtype="0" fill="hold" nodeType="with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0"/>
                                        <p:tgtEl>
                                          <p:spTgt spid="71"/>
                                        </p:tgtEl>
                                      </p:cBhvr>
                                    </p:animEffect>
                                  </p:childTnLst>
                                </p:cTn>
                              </p:par>
                              <p:par>
                                <p:cTn id="120" presetID="10" presetClass="entr" presetSubtype="0" fill="hold" nodeType="with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par>
                                <p:cTn id="123" presetID="10" presetClass="entr" presetSubtype="0" fill="hold" nodeType="withEffect">
                                  <p:stCondLst>
                                    <p:cond delay="0"/>
                                  </p:stCondLst>
                                  <p:childTnLst>
                                    <p:set>
                                      <p:cBhvr>
                                        <p:cTn id="124" dur="1" fill="hold">
                                          <p:stCondLst>
                                            <p:cond delay="0"/>
                                          </p:stCondLst>
                                        </p:cTn>
                                        <p:tgtEl>
                                          <p:spTgt spid="1037"/>
                                        </p:tgtEl>
                                        <p:attrNameLst>
                                          <p:attrName>style.visibility</p:attrName>
                                        </p:attrNameLst>
                                      </p:cBhvr>
                                      <p:to>
                                        <p:strVal val="visible"/>
                                      </p:to>
                                    </p:set>
                                    <p:animEffect transition="in" filter="fade">
                                      <p:cBhvr>
                                        <p:cTn id="125" dur="500"/>
                                        <p:tgtEl>
                                          <p:spTgt spid="1037"/>
                                        </p:tgtEl>
                                      </p:cBhvr>
                                    </p:animEffect>
                                  </p:childTnLst>
                                </p:cTn>
                              </p:par>
                              <p:par>
                                <p:cTn id="126" presetID="10" presetClass="entr" presetSubtype="0" fill="hold"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fade">
                                      <p:cBhvr>
                                        <p:cTn id="128" dur="500"/>
                                        <p:tgtEl>
                                          <p:spTgt spid="113"/>
                                        </p:tgtEl>
                                      </p:cBhvr>
                                    </p:animEffect>
                                  </p:childTnLst>
                                </p:cTn>
                              </p:par>
                              <p:par>
                                <p:cTn id="129" presetID="10" presetClass="entr" presetSubtype="0" fill="hold" nodeType="withEffect">
                                  <p:stCondLst>
                                    <p:cond delay="0"/>
                                  </p:stCondLst>
                                  <p:childTnLst>
                                    <p:set>
                                      <p:cBhvr>
                                        <p:cTn id="130" dur="1" fill="hold">
                                          <p:stCondLst>
                                            <p:cond delay="0"/>
                                          </p:stCondLst>
                                        </p:cTn>
                                        <p:tgtEl>
                                          <p:spTgt spid="80"/>
                                        </p:tgtEl>
                                        <p:attrNameLst>
                                          <p:attrName>style.visibility</p:attrName>
                                        </p:attrNameLst>
                                      </p:cBhvr>
                                      <p:to>
                                        <p:strVal val="visible"/>
                                      </p:to>
                                    </p:set>
                                    <p:animEffect transition="in" filter="fade">
                                      <p:cBhvr>
                                        <p:cTn id="131" dur="500"/>
                                        <p:tgtEl>
                                          <p:spTgt spid="80"/>
                                        </p:tgtEl>
                                      </p:cBhvr>
                                    </p:animEffect>
                                  </p:childTnLst>
                                </p:cTn>
                              </p:par>
                              <p:par>
                                <p:cTn id="132" presetID="10" presetClass="entr" presetSubtype="0" fill="hold" nodeType="withEffect">
                                  <p:stCondLst>
                                    <p:cond delay="0"/>
                                  </p:stCondLst>
                                  <p:childTnLst>
                                    <p:set>
                                      <p:cBhvr>
                                        <p:cTn id="133" dur="1" fill="hold">
                                          <p:stCondLst>
                                            <p:cond delay="0"/>
                                          </p:stCondLst>
                                        </p:cTn>
                                        <p:tgtEl>
                                          <p:spTgt spid="171"/>
                                        </p:tgtEl>
                                        <p:attrNameLst>
                                          <p:attrName>style.visibility</p:attrName>
                                        </p:attrNameLst>
                                      </p:cBhvr>
                                      <p:to>
                                        <p:strVal val="visible"/>
                                      </p:to>
                                    </p:set>
                                    <p:animEffect transition="in" filter="fade">
                                      <p:cBhvr>
                                        <p:cTn id="134" dur="500"/>
                                        <p:tgtEl>
                                          <p:spTgt spid="171"/>
                                        </p:tgtEl>
                                      </p:cBhvr>
                                    </p:animEffect>
                                  </p:childTnLst>
                                </p:cTn>
                              </p:par>
                              <p:par>
                                <p:cTn id="135" presetID="10" presetClass="entr" presetSubtype="0" fill="hold" nodeType="withEffect">
                                  <p:stCondLst>
                                    <p:cond delay="0"/>
                                  </p:stCondLst>
                                  <p:childTnLst>
                                    <p:set>
                                      <p:cBhvr>
                                        <p:cTn id="136" dur="1" fill="hold">
                                          <p:stCondLst>
                                            <p:cond delay="0"/>
                                          </p:stCondLst>
                                        </p:cTn>
                                        <p:tgtEl>
                                          <p:spTgt spid="316"/>
                                        </p:tgtEl>
                                        <p:attrNameLst>
                                          <p:attrName>style.visibility</p:attrName>
                                        </p:attrNameLst>
                                      </p:cBhvr>
                                      <p:to>
                                        <p:strVal val="visible"/>
                                      </p:to>
                                    </p:set>
                                    <p:animEffect transition="in" filter="fade">
                                      <p:cBhvr>
                                        <p:cTn id="137" dur="500"/>
                                        <p:tgtEl>
                                          <p:spTgt spid="316"/>
                                        </p:tgtEl>
                                      </p:cBhvr>
                                    </p:animEffect>
                                  </p:childTnLst>
                                </p:cTn>
                              </p:par>
                              <p:par>
                                <p:cTn id="138" presetID="10" presetClass="entr" presetSubtype="0" fill="hold" nodeType="with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fade">
                                      <p:cBhvr>
                                        <p:cTn id="140" dur="500"/>
                                        <p:tgtEl>
                                          <p:spTgt spid="76"/>
                                        </p:tgtEl>
                                      </p:cBhvr>
                                    </p:animEffect>
                                  </p:childTnLst>
                                </p:cTn>
                              </p:par>
                              <p:par>
                                <p:cTn id="141" presetID="10" presetClass="entr" presetSubtype="0" fill="hold" nodeType="withEffect">
                                  <p:stCondLst>
                                    <p:cond delay="0"/>
                                  </p:stCondLst>
                                  <p:childTnLst>
                                    <p:set>
                                      <p:cBhvr>
                                        <p:cTn id="142" dur="1" fill="hold">
                                          <p:stCondLst>
                                            <p:cond delay="0"/>
                                          </p:stCondLst>
                                        </p:cTn>
                                        <p:tgtEl>
                                          <p:spTgt spid="208"/>
                                        </p:tgtEl>
                                        <p:attrNameLst>
                                          <p:attrName>style.visibility</p:attrName>
                                        </p:attrNameLst>
                                      </p:cBhvr>
                                      <p:to>
                                        <p:strVal val="visible"/>
                                      </p:to>
                                    </p:set>
                                    <p:animEffect transition="in" filter="fade">
                                      <p:cBhvr>
                                        <p:cTn id="143" dur="500"/>
                                        <p:tgtEl>
                                          <p:spTgt spid="208"/>
                                        </p:tgtEl>
                                      </p:cBhvr>
                                    </p:animEffect>
                                  </p:childTnLst>
                                </p:cTn>
                              </p:par>
                              <p:par>
                                <p:cTn id="144" presetID="10" presetClass="entr" presetSubtype="0" fill="hold" nodeType="withEffect">
                                  <p:stCondLst>
                                    <p:cond delay="0"/>
                                  </p:stCondLst>
                                  <p:childTnLst>
                                    <p:set>
                                      <p:cBhvr>
                                        <p:cTn id="145" dur="1" fill="hold">
                                          <p:stCondLst>
                                            <p:cond delay="0"/>
                                          </p:stCondLst>
                                        </p:cTn>
                                        <p:tgtEl>
                                          <p:spTgt spid="205"/>
                                        </p:tgtEl>
                                        <p:attrNameLst>
                                          <p:attrName>style.visibility</p:attrName>
                                        </p:attrNameLst>
                                      </p:cBhvr>
                                      <p:to>
                                        <p:strVal val="visible"/>
                                      </p:to>
                                    </p:set>
                                    <p:animEffect transition="in" filter="fade">
                                      <p:cBhvr>
                                        <p:cTn id="146" dur="500"/>
                                        <p:tgtEl>
                                          <p:spTgt spid="205"/>
                                        </p:tgtEl>
                                      </p:cBhvr>
                                    </p:animEffect>
                                  </p:childTnLst>
                                </p:cTn>
                              </p:par>
                              <p:par>
                                <p:cTn id="147" presetID="10" presetClass="entr" presetSubtype="0" fill="hold" nodeType="withEffect">
                                  <p:stCondLst>
                                    <p:cond delay="0"/>
                                  </p:stCondLst>
                                  <p:childTnLst>
                                    <p:set>
                                      <p:cBhvr>
                                        <p:cTn id="148" dur="1" fill="hold">
                                          <p:stCondLst>
                                            <p:cond delay="0"/>
                                          </p:stCondLst>
                                        </p:cTn>
                                        <p:tgtEl>
                                          <p:spTgt spid="211"/>
                                        </p:tgtEl>
                                        <p:attrNameLst>
                                          <p:attrName>style.visibility</p:attrName>
                                        </p:attrNameLst>
                                      </p:cBhvr>
                                      <p:to>
                                        <p:strVal val="visible"/>
                                      </p:to>
                                    </p:set>
                                    <p:animEffect transition="in" filter="fade">
                                      <p:cBhvr>
                                        <p:cTn id="149" dur="500"/>
                                        <p:tgtEl>
                                          <p:spTgt spid="211"/>
                                        </p:tgtEl>
                                      </p:cBhvr>
                                    </p:animEffect>
                                  </p:childTnLst>
                                </p:cTn>
                              </p:par>
                              <p:par>
                                <p:cTn id="150" presetID="10" presetClass="entr" presetSubtype="0" fill="hold" nodeType="withEffect">
                                  <p:stCondLst>
                                    <p:cond delay="0"/>
                                  </p:stCondLst>
                                  <p:childTnLst>
                                    <p:set>
                                      <p:cBhvr>
                                        <p:cTn id="151" dur="1" fill="hold">
                                          <p:stCondLst>
                                            <p:cond delay="0"/>
                                          </p:stCondLst>
                                        </p:cTn>
                                        <p:tgtEl>
                                          <p:spTgt spid="221"/>
                                        </p:tgtEl>
                                        <p:attrNameLst>
                                          <p:attrName>style.visibility</p:attrName>
                                        </p:attrNameLst>
                                      </p:cBhvr>
                                      <p:to>
                                        <p:strVal val="visible"/>
                                      </p:to>
                                    </p:set>
                                    <p:animEffect transition="in" filter="fade">
                                      <p:cBhvr>
                                        <p:cTn id="152" dur="500"/>
                                        <p:tgtEl>
                                          <p:spTgt spid="221"/>
                                        </p:tgtEl>
                                      </p:cBhvr>
                                    </p:animEffect>
                                  </p:childTnLst>
                                </p:cTn>
                              </p:par>
                              <p:par>
                                <p:cTn id="153" presetID="10" presetClass="entr" presetSubtype="0" fill="hold" nodeType="withEffect">
                                  <p:stCondLst>
                                    <p:cond delay="0"/>
                                  </p:stCondLst>
                                  <p:childTnLst>
                                    <p:set>
                                      <p:cBhvr>
                                        <p:cTn id="154" dur="1" fill="hold">
                                          <p:stCondLst>
                                            <p:cond delay="0"/>
                                          </p:stCondLst>
                                        </p:cTn>
                                        <p:tgtEl>
                                          <p:spTgt spid="218"/>
                                        </p:tgtEl>
                                        <p:attrNameLst>
                                          <p:attrName>style.visibility</p:attrName>
                                        </p:attrNameLst>
                                      </p:cBhvr>
                                      <p:to>
                                        <p:strVal val="visible"/>
                                      </p:to>
                                    </p:set>
                                    <p:animEffect transition="in" filter="fade">
                                      <p:cBhvr>
                                        <p:cTn id="155" dur="500"/>
                                        <p:tgtEl>
                                          <p:spTgt spid="21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17"/>
                                        </p:tgtEl>
                                        <p:attrNameLst>
                                          <p:attrName>style.visibility</p:attrName>
                                        </p:attrNameLst>
                                      </p:cBhvr>
                                      <p:to>
                                        <p:strVal val="visible"/>
                                      </p:to>
                                    </p:set>
                                    <p:animEffect transition="in" filter="fade">
                                      <p:cBhvr>
                                        <p:cTn id="158" dur="500"/>
                                        <p:tgtEl>
                                          <p:spTgt spid="2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20"/>
                                        </p:tgtEl>
                                        <p:attrNameLst>
                                          <p:attrName>style.visibility</p:attrName>
                                        </p:attrNameLst>
                                      </p:cBhvr>
                                      <p:to>
                                        <p:strVal val="visible"/>
                                      </p:to>
                                    </p:set>
                                    <p:animEffect transition="in" filter="fade">
                                      <p:cBhvr>
                                        <p:cTn id="161" dur="500"/>
                                        <p:tgtEl>
                                          <p:spTgt spid="220"/>
                                        </p:tgtEl>
                                      </p:cBhvr>
                                    </p:animEffect>
                                  </p:childTnLst>
                                </p:cTn>
                              </p:par>
                              <p:par>
                                <p:cTn id="162" presetID="10" presetClass="entr" presetSubtype="0" fill="hold" nodeType="withEffect">
                                  <p:stCondLst>
                                    <p:cond delay="0"/>
                                  </p:stCondLst>
                                  <p:childTnLst>
                                    <p:set>
                                      <p:cBhvr>
                                        <p:cTn id="163" dur="1" fill="hold">
                                          <p:stCondLst>
                                            <p:cond delay="0"/>
                                          </p:stCondLst>
                                        </p:cTn>
                                        <p:tgtEl>
                                          <p:spTgt spid="223"/>
                                        </p:tgtEl>
                                        <p:attrNameLst>
                                          <p:attrName>style.visibility</p:attrName>
                                        </p:attrNameLst>
                                      </p:cBhvr>
                                      <p:to>
                                        <p:strVal val="visible"/>
                                      </p:to>
                                    </p:set>
                                    <p:animEffect transition="in" filter="fade">
                                      <p:cBhvr>
                                        <p:cTn id="164" dur="500"/>
                                        <p:tgtEl>
                                          <p:spTgt spid="223"/>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22"/>
                                        </p:tgtEl>
                                        <p:attrNameLst>
                                          <p:attrName>style.visibility</p:attrName>
                                        </p:attrNameLst>
                                      </p:cBhvr>
                                      <p:to>
                                        <p:strVal val="visible"/>
                                      </p:to>
                                    </p:set>
                                    <p:animEffect transition="in" filter="fade">
                                      <p:cBhvr>
                                        <p:cTn id="167" dur="500"/>
                                        <p:tgtEl>
                                          <p:spTgt spid="22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229"/>
                                        </p:tgtEl>
                                        <p:attrNameLst>
                                          <p:attrName>style.visibility</p:attrName>
                                        </p:attrNameLst>
                                      </p:cBhvr>
                                      <p:to>
                                        <p:strVal val="visible"/>
                                      </p:to>
                                    </p:set>
                                    <p:animEffect transition="in" filter="fade">
                                      <p:cBhvr>
                                        <p:cTn id="172" dur="500"/>
                                        <p:tgtEl>
                                          <p:spTgt spid="229"/>
                                        </p:tgtEl>
                                      </p:cBhvr>
                                    </p:animEffect>
                                  </p:childTnLst>
                                </p:cTn>
                              </p:par>
                              <p:par>
                                <p:cTn id="173" presetID="10" presetClass="entr" presetSubtype="0" fill="hold" nodeType="withEffect">
                                  <p:stCondLst>
                                    <p:cond delay="0"/>
                                  </p:stCondLst>
                                  <p:childTnLst>
                                    <p:set>
                                      <p:cBhvr>
                                        <p:cTn id="174" dur="1" fill="hold">
                                          <p:stCondLst>
                                            <p:cond delay="0"/>
                                          </p:stCondLst>
                                        </p:cTn>
                                        <p:tgtEl>
                                          <p:spTgt spid="199"/>
                                        </p:tgtEl>
                                        <p:attrNameLst>
                                          <p:attrName>style.visibility</p:attrName>
                                        </p:attrNameLst>
                                      </p:cBhvr>
                                      <p:to>
                                        <p:strVal val="visible"/>
                                      </p:to>
                                    </p:set>
                                    <p:animEffect transition="in" filter="fade">
                                      <p:cBhvr>
                                        <p:cTn id="175" dur="500"/>
                                        <p:tgtEl>
                                          <p:spTgt spid="199"/>
                                        </p:tgtEl>
                                      </p:cBhvr>
                                    </p:animEffect>
                                  </p:childTnLst>
                                </p:cTn>
                              </p:par>
                              <p:par>
                                <p:cTn id="176" presetID="10" presetClass="entr" presetSubtype="0" fill="hold" nodeType="withEffect">
                                  <p:stCondLst>
                                    <p:cond delay="0"/>
                                  </p:stCondLst>
                                  <p:childTnLst>
                                    <p:set>
                                      <p:cBhvr>
                                        <p:cTn id="177" dur="1" fill="hold">
                                          <p:stCondLst>
                                            <p:cond delay="0"/>
                                          </p:stCondLst>
                                        </p:cTn>
                                        <p:tgtEl>
                                          <p:spTgt spid="201"/>
                                        </p:tgtEl>
                                        <p:attrNameLst>
                                          <p:attrName>style.visibility</p:attrName>
                                        </p:attrNameLst>
                                      </p:cBhvr>
                                      <p:to>
                                        <p:strVal val="visible"/>
                                      </p:to>
                                    </p:set>
                                    <p:animEffect transition="in" filter="fade">
                                      <p:cBhvr>
                                        <p:cTn id="178" dur="500"/>
                                        <p:tgtEl>
                                          <p:spTgt spid="201"/>
                                        </p:tgtEl>
                                      </p:cBhvr>
                                    </p:animEffect>
                                  </p:childTnLst>
                                </p:cTn>
                              </p:par>
                              <p:par>
                                <p:cTn id="179" presetID="10" presetClass="entr" presetSubtype="0" fill="hold" nodeType="withEffect">
                                  <p:stCondLst>
                                    <p:cond delay="0"/>
                                  </p:stCondLst>
                                  <p:childTnLst>
                                    <p:set>
                                      <p:cBhvr>
                                        <p:cTn id="180" dur="1" fill="hold">
                                          <p:stCondLst>
                                            <p:cond delay="0"/>
                                          </p:stCondLst>
                                        </p:cTn>
                                        <p:tgtEl>
                                          <p:spTgt spid="188"/>
                                        </p:tgtEl>
                                        <p:attrNameLst>
                                          <p:attrName>style.visibility</p:attrName>
                                        </p:attrNameLst>
                                      </p:cBhvr>
                                      <p:to>
                                        <p:strVal val="visible"/>
                                      </p:to>
                                    </p:set>
                                    <p:animEffect transition="in" filter="fade">
                                      <p:cBhvr>
                                        <p:cTn id="181" dur="500"/>
                                        <p:tgtEl>
                                          <p:spTgt spid="188"/>
                                        </p:tgtEl>
                                      </p:cBhvr>
                                    </p:animEffect>
                                  </p:childTnLst>
                                </p:cTn>
                              </p:par>
                              <p:par>
                                <p:cTn id="182" presetID="10" presetClass="entr" presetSubtype="0" fill="hold" nodeType="withEffect">
                                  <p:stCondLst>
                                    <p:cond delay="0"/>
                                  </p:stCondLst>
                                  <p:childTnLst>
                                    <p:set>
                                      <p:cBhvr>
                                        <p:cTn id="183" dur="1" fill="hold">
                                          <p:stCondLst>
                                            <p:cond delay="0"/>
                                          </p:stCondLst>
                                        </p:cTn>
                                        <p:tgtEl>
                                          <p:spTgt spid="189"/>
                                        </p:tgtEl>
                                        <p:attrNameLst>
                                          <p:attrName>style.visibility</p:attrName>
                                        </p:attrNameLst>
                                      </p:cBhvr>
                                      <p:to>
                                        <p:strVal val="visible"/>
                                      </p:to>
                                    </p:set>
                                    <p:animEffect transition="in" filter="fade">
                                      <p:cBhvr>
                                        <p:cTn id="184" dur="500"/>
                                        <p:tgtEl>
                                          <p:spTgt spid="189"/>
                                        </p:tgtEl>
                                      </p:cBhvr>
                                    </p:animEffect>
                                  </p:childTnLst>
                                </p:cTn>
                              </p:par>
                              <p:par>
                                <p:cTn id="185" presetID="10" presetClass="entr" presetSubtype="0" fill="hold" nodeType="withEffect">
                                  <p:stCondLst>
                                    <p:cond delay="0"/>
                                  </p:stCondLst>
                                  <p:childTnLst>
                                    <p:set>
                                      <p:cBhvr>
                                        <p:cTn id="186" dur="1" fill="hold">
                                          <p:stCondLst>
                                            <p:cond delay="0"/>
                                          </p:stCondLst>
                                        </p:cTn>
                                        <p:tgtEl>
                                          <p:spTgt spid="7"/>
                                        </p:tgtEl>
                                        <p:attrNameLst>
                                          <p:attrName>style.visibility</p:attrName>
                                        </p:attrNameLst>
                                      </p:cBhvr>
                                      <p:to>
                                        <p:strVal val="visible"/>
                                      </p:to>
                                    </p:set>
                                    <p:animEffect transition="in" filter="fade">
                                      <p:cBhvr>
                                        <p:cTn id="187" dur="500"/>
                                        <p:tgtEl>
                                          <p:spTgt spid="7"/>
                                        </p:tgtEl>
                                      </p:cBhvr>
                                    </p:animEffect>
                                  </p:childTnLst>
                                </p:cTn>
                              </p:par>
                              <p:par>
                                <p:cTn id="188" presetID="10" presetClass="entr" presetSubtype="0" fill="hold" nodeType="withEffect">
                                  <p:stCondLst>
                                    <p:cond delay="0"/>
                                  </p:stCondLst>
                                  <p:childTnLst>
                                    <p:set>
                                      <p:cBhvr>
                                        <p:cTn id="189" dur="1" fill="hold">
                                          <p:stCondLst>
                                            <p:cond delay="0"/>
                                          </p:stCondLst>
                                        </p:cTn>
                                        <p:tgtEl>
                                          <p:spTgt spid="273"/>
                                        </p:tgtEl>
                                        <p:attrNameLst>
                                          <p:attrName>style.visibility</p:attrName>
                                        </p:attrNameLst>
                                      </p:cBhvr>
                                      <p:to>
                                        <p:strVal val="visible"/>
                                      </p:to>
                                    </p:set>
                                    <p:animEffect transition="in" filter="fade">
                                      <p:cBhvr>
                                        <p:cTn id="190" dur="500"/>
                                        <p:tgtEl>
                                          <p:spTgt spid="273"/>
                                        </p:tgtEl>
                                      </p:cBhvr>
                                    </p:animEffect>
                                  </p:childTnLst>
                                </p:cTn>
                              </p:par>
                              <p:par>
                                <p:cTn id="191" presetID="10" presetClass="entr" presetSubtype="0" fill="hold" nodeType="withEffect">
                                  <p:stCondLst>
                                    <p:cond delay="0"/>
                                  </p:stCondLst>
                                  <p:childTnLst>
                                    <p:set>
                                      <p:cBhvr>
                                        <p:cTn id="192" dur="1" fill="hold">
                                          <p:stCondLst>
                                            <p:cond delay="0"/>
                                          </p:stCondLst>
                                        </p:cTn>
                                        <p:tgtEl>
                                          <p:spTgt spid="274"/>
                                        </p:tgtEl>
                                        <p:attrNameLst>
                                          <p:attrName>style.visibility</p:attrName>
                                        </p:attrNameLst>
                                      </p:cBhvr>
                                      <p:to>
                                        <p:strVal val="visible"/>
                                      </p:to>
                                    </p:set>
                                    <p:animEffect transition="in" filter="fade">
                                      <p:cBhvr>
                                        <p:cTn id="193" dur="500"/>
                                        <p:tgtEl>
                                          <p:spTgt spid="274"/>
                                        </p:tgtEl>
                                      </p:cBhvr>
                                    </p:animEffect>
                                  </p:childTnLst>
                                </p:cTn>
                              </p:par>
                              <p:par>
                                <p:cTn id="194" presetID="10" presetClass="entr" presetSubtype="0" fill="hold" nodeType="withEffect">
                                  <p:stCondLst>
                                    <p:cond delay="0"/>
                                  </p:stCondLst>
                                  <p:childTnLst>
                                    <p:set>
                                      <p:cBhvr>
                                        <p:cTn id="195" dur="1" fill="hold">
                                          <p:stCondLst>
                                            <p:cond delay="0"/>
                                          </p:stCondLst>
                                        </p:cTn>
                                        <p:tgtEl>
                                          <p:spTgt spid="267"/>
                                        </p:tgtEl>
                                        <p:attrNameLst>
                                          <p:attrName>style.visibility</p:attrName>
                                        </p:attrNameLst>
                                      </p:cBhvr>
                                      <p:to>
                                        <p:strVal val="visible"/>
                                      </p:to>
                                    </p:set>
                                    <p:animEffect transition="in" filter="fade">
                                      <p:cBhvr>
                                        <p:cTn id="196" dur="500"/>
                                        <p:tgtEl>
                                          <p:spTgt spid="267"/>
                                        </p:tgtEl>
                                      </p:cBhvr>
                                    </p:animEffect>
                                  </p:childTnLst>
                                </p:cTn>
                              </p:par>
                              <p:par>
                                <p:cTn id="197" presetID="10" presetClass="entr" presetSubtype="0" fill="hold" nodeType="withEffect">
                                  <p:stCondLst>
                                    <p:cond delay="0"/>
                                  </p:stCondLst>
                                  <p:childTnLst>
                                    <p:set>
                                      <p:cBhvr>
                                        <p:cTn id="198" dur="1" fill="hold">
                                          <p:stCondLst>
                                            <p:cond delay="0"/>
                                          </p:stCondLst>
                                        </p:cTn>
                                        <p:tgtEl>
                                          <p:spTgt spid="265"/>
                                        </p:tgtEl>
                                        <p:attrNameLst>
                                          <p:attrName>style.visibility</p:attrName>
                                        </p:attrNameLst>
                                      </p:cBhvr>
                                      <p:to>
                                        <p:strVal val="visible"/>
                                      </p:to>
                                    </p:set>
                                    <p:animEffect transition="in" filter="fade">
                                      <p:cBhvr>
                                        <p:cTn id="199" dur="500"/>
                                        <p:tgtEl>
                                          <p:spTgt spid="265"/>
                                        </p:tgtEl>
                                      </p:cBhvr>
                                    </p:animEffect>
                                  </p:childTnLst>
                                </p:cTn>
                              </p:par>
                              <p:par>
                                <p:cTn id="200" presetID="10" presetClass="entr" presetSubtype="0" fill="hold" nodeType="withEffect">
                                  <p:stCondLst>
                                    <p:cond delay="0"/>
                                  </p:stCondLst>
                                  <p:childTnLst>
                                    <p:set>
                                      <p:cBhvr>
                                        <p:cTn id="201" dur="1" fill="hold">
                                          <p:stCondLst>
                                            <p:cond delay="0"/>
                                          </p:stCondLst>
                                        </p:cTn>
                                        <p:tgtEl>
                                          <p:spTgt spid="266"/>
                                        </p:tgtEl>
                                        <p:attrNameLst>
                                          <p:attrName>style.visibility</p:attrName>
                                        </p:attrNameLst>
                                      </p:cBhvr>
                                      <p:to>
                                        <p:strVal val="visible"/>
                                      </p:to>
                                    </p:set>
                                    <p:animEffect transition="in" filter="fade">
                                      <p:cBhvr>
                                        <p:cTn id="202" dur="500"/>
                                        <p:tgtEl>
                                          <p:spTgt spid="266"/>
                                        </p:tgtEl>
                                      </p:cBhvr>
                                    </p:animEffect>
                                  </p:childTnLst>
                                </p:cTn>
                              </p:par>
                              <p:par>
                                <p:cTn id="203" presetID="10" presetClass="entr" presetSubtype="0" fill="hold" nodeType="withEffect">
                                  <p:stCondLst>
                                    <p:cond delay="0"/>
                                  </p:stCondLst>
                                  <p:childTnLst>
                                    <p:set>
                                      <p:cBhvr>
                                        <p:cTn id="204" dur="1" fill="hold">
                                          <p:stCondLst>
                                            <p:cond delay="0"/>
                                          </p:stCondLst>
                                        </p:cTn>
                                        <p:tgtEl>
                                          <p:spTgt spid="259"/>
                                        </p:tgtEl>
                                        <p:attrNameLst>
                                          <p:attrName>style.visibility</p:attrName>
                                        </p:attrNameLst>
                                      </p:cBhvr>
                                      <p:to>
                                        <p:strVal val="visible"/>
                                      </p:to>
                                    </p:set>
                                    <p:animEffect transition="in" filter="fade">
                                      <p:cBhvr>
                                        <p:cTn id="205" dur="500"/>
                                        <p:tgtEl>
                                          <p:spTgt spid="259"/>
                                        </p:tgtEl>
                                      </p:cBhvr>
                                    </p:animEffect>
                                  </p:childTnLst>
                                </p:cTn>
                              </p:par>
                              <p:par>
                                <p:cTn id="206" presetID="10" presetClass="entr" presetSubtype="0" fill="hold" nodeType="withEffect">
                                  <p:stCondLst>
                                    <p:cond delay="0"/>
                                  </p:stCondLst>
                                  <p:childTnLst>
                                    <p:set>
                                      <p:cBhvr>
                                        <p:cTn id="207" dur="1" fill="hold">
                                          <p:stCondLst>
                                            <p:cond delay="0"/>
                                          </p:stCondLst>
                                        </p:cTn>
                                        <p:tgtEl>
                                          <p:spTgt spid="250"/>
                                        </p:tgtEl>
                                        <p:attrNameLst>
                                          <p:attrName>style.visibility</p:attrName>
                                        </p:attrNameLst>
                                      </p:cBhvr>
                                      <p:to>
                                        <p:strVal val="visible"/>
                                      </p:to>
                                    </p:set>
                                    <p:animEffect transition="in" filter="fade">
                                      <p:cBhvr>
                                        <p:cTn id="208" dur="500"/>
                                        <p:tgtEl>
                                          <p:spTgt spid="250"/>
                                        </p:tgtEl>
                                      </p:cBhvr>
                                    </p:animEffect>
                                  </p:childTnLst>
                                </p:cTn>
                              </p:par>
                              <p:par>
                                <p:cTn id="209" presetID="10" presetClass="entr" presetSubtype="0" fill="hold" nodeType="withEffect">
                                  <p:stCondLst>
                                    <p:cond delay="0"/>
                                  </p:stCondLst>
                                  <p:childTnLst>
                                    <p:set>
                                      <p:cBhvr>
                                        <p:cTn id="210" dur="1" fill="hold">
                                          <p:stCondLst>
                                            <p:cond delay="0"/>
                                          </p:stCondLst>
                                        </p:cTn>
                                        <p:tgtEl>
                                          <p:spTgt spid="243"/>
                                        </p:tgtEl>
                                        <p:attrNameLst>
                                          <p:attrName>style.visibility</p:attrName>
                                        </p:attrNameLst>
                                      </p:cBhvr>
                                      <p:to>
                                        <p:strVal val="visible"/>
                                      </p:to>
                                    </p:set>
                                    <p:animEffect transition="in" filter="fade">
                                      <p:cBhvr>
                                        <p:cTn id="211" dur="500"/>
                                        <p:tgtEl>
                                          <p:spTgt spid="243"/>
                                        </p:tgtEl>
                                      </p:cBhvr>
                                    </p:animEffect>
                                  </p:childTnLst>
                                </p:cTn>
                              </p:par>
                              <p:par>
                                <p:cTn id="212" presetID="10" presetClass="entr" presetSubtype="0" fill="hold" nodeType="withEffect">
                                  <p:stCondLst>
                                    <p:cond delay="0"/>
                                  </p:stCondLst>
                                  <p:childTnLst>
                                    <p:set>
                                      <p:cBhvr>
                                        <p:cTn id="213" dur="1" fill="hold">
                                          <p:stCondLst>
                                            <p:cond delay="0"/>
                                          </p:stCondLst>
                                        </p:cTn>
                                        <p:tgtEl>
                                          <p:spTgt spid="191"/>
                                        </p:tgtEl>
                                        <p:attrNameLst>
                                          <p:attrName>style.visibility</p:attrName>
                                        </p:attrNameLst>
                                      </p:cBhvr>
                                      <p:to>
                                        <p:strVal val="visible"/>
                                      </p:to>
                                    </p:set>
                                    <p:animEffect transition="in" filter="fade">
                                      <p:cBhvr>
                                        <p:cTn id="214" dur="500"/>
                                        <p:tgtEl>
                                          <p:spTgt spid="19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4"/>
                                        </p:tgtEl>
                                        <p:attrNameLst>
                                          <p:attrName>style.visibility</p:attrName>
                                        </p:attrNameLst>
                                      </p:cBhvr>
                                      <p:to>
                                        <p:strVal val="visible"/>
                                      </p:to>
                                    </p:set>
                                    <p:animEffect transition="in" filter="fade">
                                      <p:cBhvr>
                                        <p:cTn id="217" dur="500"/>
                                        <p:tgtEl>
                                          <p:spTgt spid="14"/>
                                        </p:tgtEl>
                                      </p:cBhvr>
                                    </p:animEffect>
                                  </p:childTnLst>
                                </p:cTn>
                              </p:par>
                              <p:par>
                                <p:cTn id="218" presetID="10" presetClass="entr" presetSubtype="0" fill="hold" nodeType="withEffect">
                                  <p:stCondLst>
                                    <p:cond delay="0"/>
                                  </p:stCondLst>
                                  <p:childTnLst>
                                    <p:set>
                                      <p:cBhvr>
                                        <p:cTn id="219" dur="1" fill="hold">
                                          <p:stCondLst>
                                            <p:cond delay="0"/>
                                          </p:stCondLst>
                                        </p:cTn>
                                        <p:tgtEl>
                                          <p:spTgt spid="190"/>
                                        </p:tgtEl>
                                        <p:attrNameLst>
                                          <p:attrName>style.visibility</p:attrName>
                                        </p:attrNameLst>
                                      </p:cBhvr>
                                      <p:to>
                                        <p:strVal val="visible"/>
                                      </p:to>
                                    </p:set>
                                    <p:animEffect transition="in" filter="fade">
                                      <p:cBhvr>
                                        <p:cTn id="220" dur="500"/>
                                        <p:tgtEl>
                                          <p:spTgt spid="190"/>
                                        </p:tgtEl>
                                      </p:cBhvr>
                                    </p:animEffect>
                                  </p:childTnLst>
                                </p:cTn>
                              </p:par>
                              <p:par>
                                <p:cTn id="221" presetID="10" presetClass="entr" presetSubtype="0" fill="hold" nodeType="withEffect">
                                  <p:stCondLst>
                                    <p:cond delay="0"/>
                                  </p:stCondLst>
                                  <p:childTnLst>
                                    <p:set>
                                      <p:cBhvr>
                                        <p:cTn id="222" dur="1" fill="hold">
                                          <p:stCondLst>
                                            <p:cond delay="0"/>
                                          </p:stCondLst>
                                        </p:cTn>
                                        <p:tgtEl>
                                          <p:spTgt spid="249"/>
                                        </p:tgtEl>
                                        <p:attrNameLst>
                                          <p:attrName>style.visibility</p:attrName>
                                        </p:attrNameLst>
                                      </p:cBhvr>
                                      <p:to>
                                        <p:strVal val="visible"/>
                                      </p:to>
                                    </p:set>
                                    <p:animEffect transition="in" filter="fade">
                                      <p:cBhvr>
                                        <p:cTn id="223" dur="500"/>
                                        <p:tgtEl>
                                          <p:spTgt spid="249"/>
                                        </p:tgtEl>
                                      </p:cBhvr>
                                    </p:animEffect>
                                  </p:childTnLst>
                                </p:cTn>
                              </p:par>
                              <p:par>
                                <p:cTn id="224" presetID="10" presetClass="entr" presetSubtype="0" fill="hold" nodeType="withEffect">
                                  <p:stCondLst>
                                    <p:cond delay="0"/>
                                  </p:stCondLst>
                                  <p:childTnLst>
                                    <p:set>
                                      <p:cBhvr>
                                        <p:cTn id="225" dur="1" fill="hold">
                                          <p:stCondLst>
                                            <p:cond delay="0"/>
                                          </p:stCondLst>
                                        </p:cTn>
                                        <p:tgtEl>
                                          <p:spTgt spid="317"/>
                                        </p:tgtEl>
                                        <p:attrNameLst>
                                          <p:attrName>style.visibility</p:attrName>
                                        </p:attrNameLst>
                                      </p:cBhvr>
                                      <p:to>
                                        <p:strVal val="visible"/>
                                      </p:to>
                                    </p:set>
                                    <p:animEffect transition="in" filter="fade">
                                      <p:cBhvr>
                                        <p:cTn id="226" dur="500"/>
                                        <p:tgtEl>
                                          <p:spTgt spid="317"/>
                                        </p:tgtEl>
                                      </p:cBhvr>
                                    </p:animEffect>
                                  </p:childTnLst>
                                </p:cTn>
                              </p:par>
                              <p:par>
                                <p:cTn id="227" presetID="10" presetClass="entr" presetSubtype="0" fill="hold" nodeType="withEffect">
                                  <p:stCondLst>
                                    <p:cond delay="0"/>
                                  </p:stCondLst>
                                  <p:childTnLst>
                                    <p:set>
                                      <p:cBhvr>
                                        <p:cTn id="228" dur="1" fill="hold">
                                          <p:stCondLst>
                                            <p:cond delay="0"/>
                                          </p:stCondLst>
                                        </p:cTn>
                                        <p:tgtEl>
                                          <p:spTgt spid="334"/>
                                        </p:tgtEl>
                                        <p:attrNameLst>
                                          <p:attrName>style.visibility</p:attrName>
                                        </p:attrNameLst>
                                      </p:cBhvr>
                                      <p:to>
                                        <p:strVal val="visible"/>
                                      </p:to>
                                    </p:set>
                                    <p:animEffect transition="in" filter="fade">
                                      <p:cBhvr>
                                        <p:cTn id="229" dur="500"/>
                                        <p:tgtEl>
                                          <p:spTgt spid="334"/>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302"/>
                                        </p:tgtEl>
                                        <p:attrNameLst>
                                          <p:attrName>style.visibility</p:attrName>
                                        </p:attrNameLst>
                                      </p:cBhvr>
                                      <p:to>
                                        <p:strVal val="visible"/>
                                      </p:to>
                                    </p:set>
                                    <p:animEffect transition="in" filter="fade">
                                      <p:cBhvr>
                                        <p:cTn id="234" dur="500"/>
                                        <p:tgtEl>
                                          <p:spTgt spid="302"/>
                                        </p:tgtEl>
                                      </p:cBhvr>
                                    </p:animEffect>
                                  </p:childTnLst>
                                </p:cTn>
                              </p:par>
                              <p:par>
                                <p:cTn id="235" presetID="10" presetClass="entr" presetSubtype="0" fill="hold" nodeType="withEffect">
                                  <p:stCondLst>
                                    <p:cond delay="0"/>
                                  </p:stCondLst>
                                  <p:childTnLst>
                                    <p:set>
                                      <p:cBhvr>
                                        <p:cTn id="236" dur="1" fill="hold">
                                          <p:stCondLst>
                                            <p:cond delay="0"/>
                                          </p:stCondLst>
                                        </p:cTn>
                                        <p:tgtEl>
                                          <p:spTgt spid="237"/>
                                        </p:tgtEl>
                                        <p:attrNameLst>
                                          <p:attrName>style.visibility</p:attrName>
                                        </p:attrNameLst>
                                      </p:cBhvr>
                                      <p:to>
                                        <p:strVal val="visible"/>
                                      </p:to>
                                    </p:set>
                                    <p:animEffect transition="in" filter="fade">
                                      <p:cBhvr>
                                        <p:cTn id="237" dur="500"/>
                                        <p:tgtEl>
                                          <p:spTgt spid="237"/>
                                        </p:tgtEl>
                                      </p:cBhvr>
                                    </p:animEffect>
                                  </p:childTnLst>
                                </p:cTn>
                              </p:par>
                              <p:par>
                                <p:cTn id="238" presetID="10" presetClass="entr" presetSubtype="0" fill="hold" nodeType="withEffect">
                                  <p:stCondLst>
                                    <p:cond delay="0"/>
                                  </p:stCondLst>
                                  <p:childTnLst>
                                    <p:set>
                                      <p:cBhvr>
                                        <p:cTn id="239" dur="1" fill="hold">
                                          <p:stCondLst>
                                            <p:cond delay="0"/>
                                          </p:stCondLst>
                                        </p:cTn>
                                        <p:tgtEl>
                                          <p:spTgt spid="312"/>
                                        </p:tgtEl>
                                        <p:attrNameLst>
                                          <p:attrName>style.visibility</p:attrName>
                                        </p:attrNameLst>
                                      </p:cBhvr>
                                      <p:to>
                                        <p:strVal val="visible"/>
                                      </p:to>
                                    </p:set>
                                    <p:animEffect transition="in" filter="fade">
                                      <p:cBhvr>
                                        <p:cTn id="240" dur="500"/>
                                        <p:tgtEl>
                                          <p:spTgt spid="312"/>
                                        </p:tgtEl>
                                      </p:cBhvr>
                                    </p:animEffect>
                                  </p:childTnLst>
                                </p:cTn>
                              </p:par>
                              <p:par>
                                <p:cTn id="241" presetID="10" presetClass="entr" presetSubtype="0" fill="hold" nodeType="withEffect">
                                  <p:stCondLst>
                                    <p:cond delay="0"/>
                                  </p:stCondLst>
                                  <p:childTnLst>
                                    <p:set>
                                      <p:cBhvr>
                                        <p:cTn id="242" dur="1" fill="hold">
                                          <p:stCondLst>
                                            <p:cond delay="0"/>
                                          </p:stCondLst>
                                        </p:cTn>
                                        <p:tgtEl>
                                          <p:spTgt spid="315"/>
                                        </p:tgtEl>
                                        <p:attrNameLst>
                                          <p:attrName>style.visibility</p:attrName>
                                        </p:attrNameLst>
                                      </p:cBhvr>
                                      <p:to>
                                        <p:strVal val="visible"/>
                                      </p:to>
                                    </p:set>
                                    <p:animEffect transition="in" filter="fade">
                                      <p:cBhvr>
                                        <p:cTn id="243" dur="500"/>
                                        <p:tgtEl>
                                          <p:spTgt spid="315"/>
                                        </p:tgtEl>
                                      </p:cBhvr>
                                    </p:animEffect>
                                  </p:childTnLst>
                                </p:cTn>
                              </p:par>
                              <p:par>
                                <p:cTn id="244" presetID="10" presetClass="entr" presetSubtype="0" fill="hold" nodeType="withEffect">
                                  <p:stCondLst>
                                    <p:cond delay="0"/>
                                  </p:stCondLst>
                                  <p:childTnLst>
                                    <p:set>
                                      <p:cBhvr>
                                        <p:cTn id="245" dur="1" fill="hold">
                                          <p:stCondLst>
                                            <p:cond delay="0"/>
                                          </p:stCondLst>
                                        </p:cTn>
                                        <p:tgtEl>
                                          <p:spTgt spid="240"/>
                                        </p:tgtEl>
                                        <p:attrNameLst>
                                          <p:attrName>style.visibility</p:attrName>
                                        </p:attrNameLst>
                                      </p:cBhvr>
                                      <p:to>
                                        <p:strVal val="visible"/>
                                      </p:to>
                                    </p:set>
                                    <p:animEffect transition="in" filter="fade">
                                      <p:cBhvr>
                                        <p:cTn id="246" dur="500"/>
                                        <p:tgtEl>
                                          <p:spTgt spid="240"/>
                                        </p:tgtEl>
                                      </p:cBhvr>
                                    </p:animEffect>
                                  </p:childTnLst>
                                </p:cTn>
                              </p:par>
                              <p:par>
                                <p:cTn id="247" presetID="10" presetClass="entr" presetSubtype="0" fill="hold" nodeType="withEffect">
                                  <p:stCondLst>
                                    <p:cond delay="0"/>
                                  </p:stCondLst>
                                  <p:childTnLst>
                                    <p:set>
                                      <p:cBhvr>
                                        <p:cTn id="248" dur="1" fill="hold">
                                          <p:stCondLst>
                                            <p:cond delay="0"/>
                                          </p:stCondLst>
                                        </p:cTn>
                                        <p:tgtEl>
                                          <p:spTgt spid="241"/>
                                        </p:tgtEl>
                                        <p:attrNameLst>
                                          <p:attrName>style.visibility</p:attrName>
                                        </p:attrNameLst>
                                      </p:cBhvr>
                                      <p:to>
                                        <p:strVal val="visible"/>
                                      </p:to>
                                    </p:set>
                                    <p:animEffect transition="in" filter="fade">
                                      <p:cBhvr>
                                        <p:cTn id="249" dur="500"/>
                                        <p:tgtEl>
                                          <p:spTgt spid="241"/>
                                        </p:tgtEl>
                                      </p:cBhvr>
                                    </p:animEffect>
                                  </p:childTnLst>
                                </p:cTn>
                              </p:par>
                              <p:par>
                                <p:cTn id="250" presetID="10" presetClass="entr" presetSubtype="0" fill="hold" nodeType="withEffect">
                                  <p:stCondLst>
                                    <p:cond delay="0"/>
                                  </p:stCondLst>
                                  <p:childTnLst>
                                    <p:set>
                                      <p:cBhvr>
                                        <p:cTn id="251" dur="1" fill="hold">
                                          <p:stCondLst>
                                            <p:cond delay="0"/>
                                          </p:stCondLst>
                                        </p:cTn>
                                        <p:tgtEl>
                                          <p:spTgt spid="8"/>
                                        </p:tgtEl>
                                        <p:attrNameLst>
                                          <p:attrName>style.visibility</p:attrName>
                                        </p:attrNameLst>
                                      </p:cBhvr>
                                      <p:to>
                                        <p:strVal val="visible"/>
                                      </p:to>
                                    </p:set>
                                    <p:animEffect transition="in" filter="fade">
                                      <p:cBhvr>
                                        <p:cTn id="252" dur="500"/>
                                        <p:tgtEl>
                                          <p:spTgt spid="8"/>
                                        </p:tgtEl>
                                      </p:cBhvr>
                                    </p:animEffect>
                                  </p:childTnLst>
                                </p:cTn>
                              </p:par>
                              <p:par>
                                <p:cTn id="253" presetID="10" presetClass="entr" presetSubtype="0" fill="hold" nodeType="withEffect">
                                  <p:stCondLst>
                                    <p:cond delay="0"/>
                                  </p:stCondLst>
                                  <p:childTnLst>
                                    <p:set>
                                      <p:cBhvr>
                                        <p:cTn id="254" dur="1" fill="hold">
                                          <p:stCondLst>
                                            <p:cond delay="0"/>
                                          </p:stCondLst>
                                        </p:cTn>
                                        <p:tgtEl>
                                          <p:spTgt spid="242"/>
                                        </p:tgtEl>
                                        <p:attrNameLst>
                                          <p:attrName>style.visibility</p:attrName>
                                        </p:attrNameLst>
                                      </p:cBhvr>
                                      <p:to>
                                        <p:strVal val="visible"/>
                                      </p:to>
                                    </p:set>
                                    <p:animEffect transition="in" filter="fade">
                                      <p:cBhvr>
                                        <p:cTn id="255" dur="500"/>
                                        <p:tgtEl>
                                          <p:spTgt spid="242"/>
                                        </p:tgtEl>
                                      </p:cBhvr>
                                    </p:animEffect>
                                  </p:childTnLst>
                                </p:cTn>
                              </p:par>
                              <p:par>
                                <p:cTn id="256" presetID="10" presetClass="entr" presetSubtype="0" fill="hold" nodeType="withEffect">
                                  <p:stCondLst>
                                    <p:cond delay="0"/>
                                  </p:stCondLst>
                                  <p:childTnLst>
                                    <p:set>
                                      <p:cBhvr>
                                        <p:cTn id="257" dur="1" fill="hold">
                                          <p:stCondLst>
                                            <p:cond delay="0"/>
                                          </p:stCondLst>
                                        </p:cTn>
                                        <p:tgtEl>
                                          <p:spTgt spid="4"/>
                                        </p:tgtEl>
                                        <p:attrNameLst>
                                          <p:attrName>style.visibility</p:attrName>
                                        </p:attrNameLst>
                                      </p:cBhvr>
                                      <p:to>
                                        <p:strVal val="visible"/>
                                      </p:to>
                                    </p:set>
                                    <p:animEffect transition="in" filter="fade">
                                      <p:cBhvr>
                                        <p:cTn id="258" dur="500"/>
                                        <p:tgtEl>
                                          <p:spTgt spid="4"/>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nodeType="clickEffect">
                                  <p:stCondLst>
                                    <p:cond delay="0"/>
                                  </p:stCondLst>
                                  <p:childTnLst>
                                    <p:set>
                                      <p:cBhvr>
                                        <p:cTn id="262" dur="1" fill="hold">
                                          <p:stCondLst>
                                            <p:cond delay="0"/>
                                          </p:stCondLst>
                                        </p:cTn>
                                        <p:tgtEl>
                                          <p:spTgt spid="254"/>
                                        </p:tgtEl>
                                        <p:attrNameLst>
                                          <p:attrName>style.visibility</p:attrName>
                                        </p:attrNameLst>
                                      </p:cBhvr>
                                      <p:to>
                                        <p:strVal val="visible"/>
                                      </p:to>
                                    </p:set>
                                    <p:animEffect transition="in" filter="fade">
                                      <p:cBhvr>
                                        <p:cTn id="263" dur="500"/>
                                        <p:tgtEl>
                                          <p:spTgt spid="254"/>
                                        </p:tgtEl>
                                      </p:cBhvr>
                                    </p:animEffect>
                                  </p:childTnLst>
                                </p:cTn>
                              </p:par>
                              <p:par>
                                <p:cTn id="264" presetID="10" presetClass="entr" presetSubtype="0" fill="hold" nodeType="withEffect">
                                  <p:stCondLst>
                                    <p:cond delay="0"/>
                                  </p:stCondLst>
                                  <p:childTnLst>
                                    <p:set>
                                      <p:cBhvr>
                                        <p:cTn id="265" dur="1" fill="hold">
                                          <p:stCondLst>
                                            <p:cond delay="0"/>
                                          </p:stCondLst>
                                        </p:cTn>
                                        <p:tgtEl>
                                          <p:spTgt spid="253"/>
                                        </p:tgtEl>
                                        <p:attrNameLst>
                                          <p:attrName>style.visibility</p:attrName>
                                        </p:attrNameLst>
                                      </p:cBhvr>
                                      <p:to>
                                        <p:strVal val="visible"/>
                                      </p:to>
                                    </p:set>
                                    <p:animEffect transition="in" filter="fade">
                                      <p:cBhvr>
                                        <p:cTn id="266" dur="500"/>
                                        <p:tgtEl>
                                          <p:spTgt spid="253"/>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255"/>
                                        </p:tgtEl>
                                        <p:attrNameLst>
                                          <p:attrName>style.visibility</p:attrName>
                                        </p:attrNameLst>
                                      </p:cBhvr>
                                      <p:to>
                                        <p:strVal val="visible"/>
                                      </p:to>
                                    </p:set>
                                    <p:animEffect transition="in" filter="fade">
                                      <p:cBhvr>
                                        <p:cTn id="269" dur="500"/>
                                        <p:tgtEl>
                                          <p:spTgt spid="255"/>
                                        </p:tgtEl>
                                      </p:cBhvr>
                                    </p:animEffect>
                                  </p:childTnLst>
                                </p:cTn>
                              </p:par>
                              <p:par>
                                <p:cTn id="270" presetID="10" presetClass="entr" presetSubtype="0" fill="hold" nodeType="withEffect">
                                  <p:stCondLst>
                                    <p:cond delay="0"/>
                                  </p:stCondLst>
                                  <p:childTnLst>
                                    <p:set>
                                      <p:cBhvr>
                                        <p:cTn id="271" dur="1" fill="hold">
                                          <p:stCondLst>
                                            <p:cond delay="0"/>
                                          </p:stCondLst>
                                        </p:cTn>
                                        <p:tgtEl>
                                          <p:spTgt spid="257"/>
                                        </p:tgtEl>
                                        <p:attrNameLst>
                                          <p:attrName>style.visibility</p:attrName>
                                        </p:attrNameLst>
                                      </p:cBhvr>
                                      <p:to>
                                        <p:strVal val="visible"/>
                                      </p:to>
                                    </p:set>
                                    <p:animEffect transition="in" filter="fade">
                                      <p:cBhvr>
                                        <p:cTn id="272"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68" grpId="0"/>
      <p:bldP spid="217" grpId="0"/>
      <p:bldP spid="220" grpId="0"/>
      <p:bldP spid="222" grpId="0"/>
      <p:bldP spid="226" grpId="0"/>
      <p:bldP spid="228" grpId="0"/>
      <p:bldP spid="14" grpId="0" animBg="1"/>
      <p:bldP spid="301" grpId="0"/>
      <p:bldP spid="336" grpId="0"/>
      <p:bldP spid="2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12087" cy="6096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Heat load 1/2</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5</a:t>
            </a:fld>
            <a:endParaRPr lang="en-US" dirty="0"/>
          </a:p>
        </p:txBody>
      </p:sp>
      <p:sp>
        <p:nvSpPr>
          <p:cNvPr id="167" name="Slide Number Placeholder 20"/>
          <p:cNvSpPr txBox="1">
            <a:spLocks/>
          </p:cNvSpPr>
          <p:nvPr/>
        </p:nvSpPr>
        <p:spPr>
          <a:xfrm>
            <a:off x="3352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2114D2-6372-49BE-B50D-59C84933B286}" type="slidenum">
              <a:rPr lang="en-US" smtClean="0"/>
              <a:pPr/>
              <a:t>5</a:t>
            </a:fld>
            <a:endParaRPr lang="en-US" dirty="0"/>
          </a:p>
        </p:txBody>
      </p:sp>
      <p:graphicFrame>
        <p:nvGraphicFramePr>
          <p:cNvPr id="158" name="Table 157"/>
          <p:cNvGraphicFramePr>
            <a:graphicFrameLocks noGrp="1"/>
          </p:cNvGraphicFramePr>
          <p:nvPr>
            <p:extLst>
              <p:ext uri="{D42A27DB-BD31-4B8C-83A1-F6EECF244321}">
                <p14:modId xmlns:p14="http://schemas.microsoft.com/office/powerpoint/2010/main" val="283034330"/>
              </p:ext>
            </p:extLst>
          </p:nvPr>
        </p:nvGraphicFramePr>
        <p:xfrm>
          <a:off x="1257299" y="795503"/>
          <a:ext cx="5715001" cy="2560320"/>
        </p:xfrm>
        <a:graphic>
          <a:graphicData uri="http://schemas.openxmlformats.org/drawingml/2006/table">
            <a:tbl>
              <a:tblPr firstRow="1" bandRow="1">
                <a:tableStyleId>{5C22544A-7EE6-4342-B048-85BDC9FD1C3A}</a:tableStyleId>
              </a:tblPr>
              <a:tblGrid>
                <a:gridCol w="1828800"/>
                <a:gridCol w="2100263"/>
                <a:gridCol w="1785938"/>
              </a:tblGrid>
              <a:tr h="277226">
                <a:tc>
                  <a:txBody>
                    <a:bodyPr/>
                    <a:lstStyle/>
                    <a:p>
                      <a:r>
                        <a:rPr lang="en-US" sz="1400" dirty="0" smtClean="0"/>
                        <a:t>Equipment</a:t>
                      </a:r>
                      <a:r>
                        <a:rPr lang="en-US" sz="1400" baseline="0" dirty="0" smtClean="0"/>
                        <a:t> </a:t>
                      </a:r>
                      <a:endParaRPr lang="en-GB" sz="1400" dirty="0"/>
                    </a:p>
                  </a:txBody>
                  <a:tcPr/>
                </a:tc>
                <a:tc>
                  <a:txBody>
                    <a:bodyPr/>
                    <a:lstStyle/>
                    <a:p>
                      <a:r>
                        <a:rPr lang="en-US" sz="1400" dirty="0" smtClean="0"/>
                        <a:t>Heat load</a:t>
                      </a:r>
                      <a:endParaRPr lang="en-GB" sz="1400" dirty="0"/>
                    </a:p>
                  </a:txBody>
                  <a:tcPr/>
                </a:tc>
                <a:tc>
                  <a:txBody>
                    <a:bodyPr/>
                    <a:lstStyle/>
                    <a:p>
                      <a:r>
                        <a:rPr lang="en-US" sz="1400" dirty="0" smtClean="0"/>
                        <a:t>Source of capacity</a:t>
                      </a:r>
                      <a:endParaRPr lang="en-GB" sz="1400" dirty="0"/>
                    </a:p>
                  </a:txBody>
                  <a:tcPr/>
                </a:tc>
              </a:tr>
              <a:tr h="471284">
                <a:tc>
                  <a:txBody>
                    <a:bodyPr/>
                    <a:lstStyle/>
                    <a:p>
                      <a:r>
                        <a:rPr lang="en-US" sz="1400" dirty="0" smtClean="0"/>
                        <a:t>Service module</a:t>
                      </a:r>
                      <a:endParaRPr lang="en-GB" sz="1400" dirty="0"/>
                    </a:p>
                  </a:txBody>
                  <a:tcPr/>
                </a:tc>
                <a:tc>
                  <a:txBody>
                    <a:bodyPr/>
                    <a:lstStyle/>
                    <a:p>
                      <a:r>
                        <a:rPr lang="en-US" sz="1400" dirty="0" smtClean="0"/>
                        <a:t>~2.5 W @ 4.5/2K</a:t>
                      </a:r>
                    </a:p>
                    <a:p>
                      <a:r>
                        <a:rPr lang="en-US" sz="1400" dirty="0" smtClean="0"/>
                        <a:t>~30 W @ 80 K</a:t>
                      </a:r>
                      <a:endParaRPr lang="en-GB" sz="1400" dirty="0"/>
                    </a:p>
                  </a:txBody>
                  <a:tcPr/>
                </a:tc>
                <a:tc>
                  <a:txBody>
                    <a:bodyPr/>
                    <a:lstStyle/>
                    <a:p>
                      <a:r>
                        <a:rPr lang="en-US" sz="1400" dirty="0" smtClean="0"/>
                        <a:t>Cold box -&gt; 0.13 g/s</a:t>
                      </a:r>
                    </a:p>
                    <a:p>
                      <a:r>
                        <a:rPr lang="en-US" sz="1400" dirty="0" smtClean="0"/>
                        <a:t>LN2</a:t>
                      </a:r>
                      <a:endParaRPr lang="en-GB" sz="1400" dirty="0"/>
                    </a:p>
                  </a:txBody>
                  <a:tcPr/>
                </a:tc>
              </a:tr>
              <a:tr h="277226">
                <a:tc>
                  <a:txBody>
                    <a:bodyPr/>
                    <a:lstStyle/>
                    <a:p>
                      <a:r>
                        <a:rPr lang="en-US" sz="1400" dirty="0" smtClean="0"/>
                        <a:t>Buffer tank</a:t>
                      </a:r>
                      <a:endParaRPr lang="en-GB" sz="1400" dirty="0"/>
                    </a:p>
                  </a:txBody>
                  <a:tcPr/>
                </a:tc>
                <a:tc>
                  <a:txBody>
                    <a:bodyPr/>
                    <a:lstStyle/>
                    <a:p>
                      <a:r>
                        <a:rPr lang="en-US" sz="1400" dirty="0" smtClean="0"/>
                        <a:t>~1.5 W @ 4.5 K</a:t>
                      </a:r>
                    </a:p>
                  </a:txBody>
                  <a:tcPr/>
                </a:tc>
                <a:tc>
                  <a:txBody>
                    <a:bodyPr/>
                    <a:lstStyle/>
                    <a:p>
                      <a:r>
                        <a:rPr lang="en-US" sz="1400" dirty="0" smtClean="0"/>
                        <a:t>Cold box -&gt; 0.08 g/s</a:t>
                      </a:r>
                    </a:p>
                  </a:txBody>
                  <a:tcPr/>
                </a:tc>
              </a:tr>
              <a:tr h="277226">
                <a:tc>
                  <a:txBody>
                    <a:bodyPr/>
                    <a:lstStyle/>
                    <a:p>
                      <a:r>
                        <a:rPr lang="en-US" sz="1400" dirty="0" smtClean="0"/>
                        <a:t>Transfer lines</a:t>
                      </a:r>
                      <a:endParaRPr lang="en-GB" sz="1400" dirty="0"/>
                    </a:p>
                  </a:txBody>
                  <a:tcPr/>
                </a:tc>
                <a:tc>
                  <a:txBody>
                    <a:bodyPr/>
                    <a:lstStyle/>
                    <a:p>
                      <a:r>
                        <a:rPr lang="en-US" sz="1400" dirty="0" smtClean="0"/>
                        <a:t>~4 W @ 4.5 K</a:t>
                      </a:r>
                    </a:p>
                  </a:txBody>
                  <a:tcPr/>
                </a:tc>
                <a:tc>
                  <a:txBody>
                    <a:bodyPr/>
                    <a:lstStyle/>
                    <a:p>
                      <a:r>
                        <a:rPr lang="en-US" sz="1400" dirty="0" smtClean="0"/>
                        <a:t>Cold box -&gt; 0.21 g/s</a:t>
                      </a:r>
                    </a:p>
                  </a:txBody>
                  <a:tcPr/>
                </a:tc>
              </a:tr>
              <a:tr h="471284">
                <a:tc>
                  <a:txBody>
                    <a:bodyPr/>
                    <a:lstStyle/>
                    <a:p>
                      <a:r>
                        <a:rPr lang="en-US" sz="1400" dirty="0" err="1" smtClean="0"/>
                        <a:t>Cryo</a:t>
                      </a:r>
                      <a:r>
                        <a:rPr lang="en-US" sz="1400" dirty="0" smtClean="0"/>
                        <a:t> module static</a:t>
                      </a:r>
                      <a:endParaRPr lang="en-GB" sz="1400" dirty="0"/>
                    </a:p>
                  </a:txBody>
                  <a:tcPr/>
                </a:tc>
                <a:tc>
                  <a:txBody>
                    <a:bodyPr/>
                    <a:lstStyle/>
                    <a:p>
                      <a:r>
                        <a:rPr lang="en-US" sz="1400" dirty="0" smtClean="0"/>
                        <a:t>~14 W @ 2 K</a:t>
                      </a:r>
                    </a:p>
                    <a:p>
                      <a:r>
                        <a:rPr lang="en-US" sz="1400" dirty="0" smtClean="0"/>
                        <a:t>223</a:t>
                      </a:r>
                      <a:r>
                        <a:rPr lang="en-US" sz="1400" baseline="0" dirty="0" smtClean="0"/>
                        <a:t> W @ 80 K</a:t>
                      </a:r>
                      <a:endParaRPr lang="en-US" sz="1400" dirty="0" smtClean="0"/>
                    </a:p>
                  </a:txBody>
                  <a:tcPr/>
                </a:tc>
                <a:tc>
                  <a:txBody>
                    <a:bodyPr/>
                    <a:lstStyle/>
                    <a:p>
                      <a:r>
                        <a:rPr lang="en-US" sz="1400" dirty="0" smtClean="0"/>
                        <a:t>Cold box -&gt; 0.68 g/s</a:t>
                      </a:r>
                    </a:p>
                    <a:p>
                      <a:r>
                        <a:rPr lang="en-US" sz="1400" dirty="0" smtClean="0"/>
                        <a:t>LN2</a:t>
                      </a:r>
                    </a:p>
                  </a:txBody>
                  <a:tcPr/>
                </a:tc>
              </a:tr>
              <a:tr h="277226">
                <a:tc>
                  <a:txBody>
                    <a:bodyPr/>
                    <a:lstStyle/>
                    <a:p>
                      <a:r>
                        <a:rPr lang="en-US" sz="1400" dirty="0" err="1" smtClean="0">
                          <a:solidFill>
                            <a:schemeClr val="tx1">
                              <a:lumMod val="50000"/>
                              <a:lumOff val="50000"/>
                            </a:schemeClr>
                          </a:solidFill>
                        </a:rPr>
                        <a:t>Cryo</a:t>
                      </a:r>
                      <a:r>
                        <a:rPr lang="en-US" sz="1400" dirty="0" smtClean="0">
                          <a:solidFill>
                            <a:schemeClr val="tx1">
                              <a:lumMod val="50000"/>
                              <a:lumOff val="50000"/>
                            </a:schemeClr>
                          </a:solidFill>
                        </a:rPr>
                        <a:t> module dynamic</a:t>
                      </a:r>
                      <a:endParaRPr lang="en-GB" sz="1400" dirty="0">
                        <a:solidFill>
                          <a:schemeClr val="tx1">
                            <a:lumMod val="50000"/>
                            <a:lumOff val="50000"/>
                          </a:schemeClr>
                        </a:solidFill>
                      </a:endParaRPr>
                    </a:p>
                  </a:txBody>
                  <a:tcPr/>
                </a:tc>
                <a:tc>
                  <a:txBody>
                    <a:bodyPr/>
                    <a:lstStyle/>
                    <a:p>
                      <a:r>
                        <a:rPr lang="en-US" sz="1400" dirty="0" smtClean="0">
                          <a:solidFill>
                            <a:schemeClr val="tx1">
                              <a:lumMod val="50000"/>
                              <a:lumOff val="50000"/>
                            </a:schemeClr>
                          </a:solidFill>
                        </a:rPr>
                        <a:t>~11 W @ 2K</a:t>
                      </a:r>
                    </a:p>
                  </a:txBody>
                  <a:tcPr/>
                </a:tc>
                <a:tc>
                  <a:txBody>
                    <a:bodyPr/>
                    <a:lstStyle/>
                    <a:p>
                      <a:r>
                        <a:rPr lang="en-US" sz="1400" dirty="0" smtClean="0">
                          <a:solidFill>
                            <a:schemeClr val="tx1">
                              <a:lumMod val="50000"/>
                              <a:lumOff val="50000"/>
                            </a:schemeClr>
                          </a:solidFill>
                        </a:rPr>
                        <a:t>Buffer -&gt; 0.5 g/s</a:t>
                      </a:r>
                    </a:p>
                  </a:txBody>
                  <a:tcPr/>
                </a:tc>
              </a:tr>
              <a:tr h="277226">
                <a:tc>
                  <a:txBody>
                    <a:bodyPr/>
                    <a:lstStyle/>
                    <a:p>
                      <a:r>
                        <a:rPr lang="en-US" sz="1400" dirty="0" smtClean="0"/>
                        <a:t>Total static:</a:t>
                      </a:r>
                      <a:endParaRPr lang="en-GB" sz="1400" dirty="0"/>
                    </a:p>
                  </a:txBody>
                  <a:tcPr/>
                </a:tc>
                <a:tc>
                  <a:txBody>
                    <a:bodyPr/>
                    <a:lstStyle/>
                    <a:p>
                      <a:r>
                        <a:rPr lang="en-US" sz="1400" dirty="0" smtClean="0"/>
                        <a:t>~22 W</a:t>
                      </a:r>
                      <a:endParaRPr lang="en-GB" sz="1400" dirty="0"/>
                    </a:p>
                  </a:txBody>
                  <a:tcPr/>
                </a:tc>
                <a:tc>
                  <a:txBody>
                    <a:bodyPr/>
                    <a:lstStyle/>
                    <a:p>
                      <a:r>
                        <a:rPr lang="en-US" sz="1400" dirty="0" smtClean="0"/>
                        <a:t>Cold box -&gt; ~1.1 g/s</a:t>
                      </a:r>
                      <a:endParaRPr lang="en-GB" sz="1400" dirty="0"/>
                    </a:p>
                  </a:txBody>
                  <a:tcPr/>
                </a:tc>
              </a:tr>
            </a:tbl>
          </a:graphicData>
        </a:graphic>
      </p:graphicFrame>
      <p:sp>
        <p:nvSpPr>
          <p:cNvPr id="5" name="TextBox 4"/>
          <p:cNvSpPr txBox="1"/>
          <p:nvPr/>
        </p:nvSpPr>
        <p:spPr>
          <a:xfrm>
            <a:off x="152400" y="6441495"/>
            <a:ext cx="3421129" cy="261610"/>
          </a:xfrm>
          <a:prstGeom prst="rect">
            <a:avLst/>
          </a:prstGeom>
          <a:noFill/>
        </p:spPr>
        <p:txBody>
          <a:bodyPr wrap="none" rtlCol="0">
            <a:spAutoFit/>
          </a:bodyPr>
          <a:lstStyle/>
          <a:p>
            <a:r>
              <a:rPr lang="en-US" sz="1100" dirty="0" smtClean="0"/>
              <a:t>R. Bonomi, O. Capatina, F. Carra, V. Parma, K. Brodzinski </a:t>
            </a:r>
            <a:endParaRPr lang="en-GB" sz="1100" dirty="0"/>
          </a:p>
        </p:txBody>
      </p:sp>
      <p:sp>
        <p:nvSpPr>
          <p:cNvPr id="10" name="TextBox 9"/>
          <p:cNvSpPr txBox="1"/>
          <p:nvPr/>
        </p:nvSpPr>
        <p:spPr>
          <a:xfrm rot="20890287">
            <a:off x="6214035" y="1143168"/>
            <a:ext cx="2299026" cy="646331"/>
          </a:xfrm>
          <a:prstGeom prst="rect">
            <a:avLst/>
          </a:prstGeom>
          <a:solidFill>
            <a:srgbClr val="FFD961"/>
          </a:solidFill>
          <a:ln>
            <a:solidFill>
              <a:srgbClr val="FF0000"/>
            </a:solidFill>
          </a:ln>
        </p:spPr>
        <p:txBody>
          <a:bodyPr wrap="none" rtlCol="0">
            <a:spAutoFit/>
          </a:bodyPr>
          <a:lstStyle/>
          <a:p>
            <a:pPr algn="ctr"/>
            <a:r>
              <a:rPr lang="en-US" dirty="0" smtClean="0"/>
              <a:t>CC Annual review, </a:t>
            </a:r>
            <a:br>
              <a:rPr lang="en-US" dirty="0" smtClean="0"/>
            </a:br>
            <a:r>
              <a:rPr lang="en-US" dirty="0" smtClean="0"/>
              <a:t>CERN, December 2013</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1213321570"/>
              </p:ext>
            </p:extLst>
          </p:nvPr>
        </p:nvGraphicFramePr>
        <p:xfrm>
          <a:off x="1262696" y="3581400"/>
          <a:ext cx="5715001" cy="2773680"/>
        </p:xfrm>
        <a:graphic>
          <a:graphicData uri="http://schemas.openxmlformats.org/drawingml/2006/table">
            <a:tbl>
              <a:tblPr firstRow="1" bandRow="1">
                <a:tableStyleId>{5C22544A-7EE6-4342-B048-85BDC9FD1C3A}</a:tableStyleId>
              </a:tblPr>
              <a:tblGrid>
                <a:gridCol w="1828800"/>
                <a:gridCol w="2100263"/>
                <a:gridCol w="1785938"/>
              </a:tblGrid>
              <a:tr h="261552">
                <a:tc>
                  <a:txBody>
                    <a:bodyPr/>
                    <a:lstStyle/>
                    <a:p>
                      <a:r>
                        <a:rPr lang="en-US" sz="1400" dirty="0" smtClean="0"/>
                        <a:t>Equipment</a:t>
                      </a:r>
                      <a:r>
                        <a:rPr lang="en-US" sz="1400" baseline="0" dirty="0" smtClean="0"/>
                        <a:t> </a:t>
                      </a:r>
                      <a:endParaRPr lang="en-GB" sz="1400" dirty="0"/>
                    </a:p>
                  </a:txBody>
                  <a:tcPr/>
                </a:tc>
                <a:tc>
                  <a:txBody>
                    <a:bodyPr/>
                    <a:lstStyle/>
                    <a:p>
                      <a:r>
                        <a:rPr lang="en-US" sz="1400" dirty="0" smtClean="0"/>
                        <a:t>Heat load</a:t>
                      </a:r>
                      <a:endParaRPr lang="en-GB" sz="1400" dirty="0"/>
                    </a:p>
                  </a:txBody>
                  <a:tcPr/>
                </a:tc>
                <a:tc>
                  <a:txBody>
                    <a:bodyPr/>
                    <a:lstStyle/>
                    <a:p>
                      <a:r>
                        <a:rPr lang="en-US" sz="1400" dirty="0" smtClean="0"/>
                        <a:t>Source of capacity</a:t>
                      </a:r>
                      <a:endParaRPr lang="en-GB" sz="1400" dirty="0"/>
                    </a:p>
                  </a:txBody>
                  <a:tcPr/>
                </a:tc>
              </a:tr>
              <a:tr h="444638">
                <a:tc>
                  <a:txBody>
                    <a:bodyPr/>
                    <a:lstStyle/>
                    <a:p>
                      <a:r>
                        <a:rPr lang="en-US" sz="1400" dirty="0" smtClean="0"/>
                        <a:t>Service module</a:t>
                      </a:r>
                      <a:endParaRPr lang="en-GB" sz="1400" dirty="0"/>
                    </a:p>
                  </a:txBody>
                  <a:tcPr/>
                </a:tc>
                <a:tc>
                  <a:txBody>
                    <a:bodyPr/>
                    <a:lstStyle/>
                    <a:p>
                      <a:r>
                        <a:rPr lang="en-US" sz="1400" dirty="0" smtClean="0"/>
                        <a:t>~2.5 W @ 4.5/2K</a:t>
                      </a:r>
                    </a:p>
                    <a:p>
                      <a:r>
                        <a:rPr lang="en-US" sz="1400" dirty="0" smtClean="0"/>
                        <a:t>~30 W @ 80 K</a:t>
                      </a:r>
                      <a:endParaRPr lang="en-GB" sz="1400" dirty="0"/>
                    </a:p>
                  </a:txBody>
                  <a:tcPr/>
                </a:tc>
                <a:tc>
                  <a:txBody>
                    <a:bodyPr/>
                    <a:lstStyle/>
                    <a:p>
                      <a:r>
                        <a:rPr lang="en-US" sz="1400" dirty="0" smtClean="0"/>
                        <a:t>Cold box -&gt; 0.13 g/s</a:t>
                      </a:r>
                    </a:p>
                    <a:p>
                      <a:r>
                        <a:rPr lang="en-US" sz="1400" dirty="0" smtClean="0"/>
                        <a:t>LN2</a:t>
                      </a:r>
                      <a:endParaRPr lang="en-GB" sz="1400" dirty="0"/>
                    </a:p>
                  </a:txBody>
                  <a:tcPr/>
                </a:tc>
              </a:tr>
              <a:tr h="303497">
                <a:tc>
                  <a:txBody>
                    <a:bodyPr/>
                    <a:lstStyle/>
                    <a:p>
                      <a:r>
                        <a:rPr lang="en-US" sz="1400" dirty="0" smtClean="0"/>
                        <a:t>Buffer tank</a:t>
                      </a:r>
                      <a:endParaRPr lang="en-GB" sz="1400" dirty="0"/>
                    </a:p>
                  </a:txBody>
                  <a:tcPr/>
                </a:tc>
                <a:tc>
                  <a:txBody>
                    <a:bodyPr/>
                    <a:lstStyle/>
                    <a:p>
                      <a:r>
                        <a:rPr lang="en-US" sz="1400" dirty="0" smtClean="0"/>
                        <a:t>~1.5 W @ 4.5 K</a:t>
                      </a:r>
                    </a:p>
                  </a:txBody>
                  <a:tcPr/>
                </a:tc>
                <a:tc>
                  <a:txBody>
                    <a:bodyPr/>
                    <a:lstStyle/>
                    <a:p>
                      <a:r>
                        <a:rPr lang="en-US" sz="1400" dirty="0" smtClean="0"/>
                        <a:t>Cold box -&gt; 0.08 g/s</a:t>
                      </a:r>
                    </a:p>
                  </a:txBody>
                  <a:tcPr/>
                </a:tc>
              </a:tr>
              <a:tr h="303497">
                <a:tc>
                  <a:txBody>
                    <a:bodyPr/>
                    <a:lstStyle/>
                    <a:p>
                      <a:r>
                        <a:rPr lang="en-US" sz="1400" dirty="0" smtClean="0"/>
                        <a:t>Transfer lines</a:t>
                      </a:r>
                      <a:endParaRPr lang="en-GB" sz="1400" dirty="0"/>
                    </a:p>
                  </a:txBody>
                  <a:tcPr/>
                </a:tc>
                <a:tc>
                  <a:txBody>
                    <a:bodyPr/>
                    <a:lstStyle/>
                    <a:p>
                      <a:r>
                        <a:rPr lang="en-US" sz="1400" dirty="0" smtClean="0"/>
                        <a:t>~4 W @ 4.5 K</a:t>
                      </a:r>
                    </a:p>
                  </a:txBody>
                  <a:tcPr/>
                </a:tc>
                <a:tc>
                  <a:txBody>
                    <a:bodyPr/>
                    <a:lstStyle/>
                    <a:p>
                      <a:r>
                        <a:rPr lang="en-US" sz="1400" dirty="0" smtClean="0"/>
                        <a:t>Cold box -&gt; 0.21 g/s</a:t>
                      </a:r>
                    </a:p>
                  </a:txBody>
                  <a:tcPr/>
                </a:tc>
              </a:tr>
              <a:tr h="444638">
                <a:tc>
                  <a:txBody>
                    <a:bodyPr/>
                    <a:lstStyle/>
                    <a:p>
                      <a:r>
                        <a:rPr lang="en-US" sz="1400" dirty="0" err="1" smtClean="0"/>
                        <a:t>Cryo</a:t>
                      </a:r>
                      <a:r>
                        <a:rPr lang="en-US" sz="1400" dirty="0" smtClean="0"/>
                        <a:t> module static</a:t>
                      </a:r>
                      <a:endParaRPr lang="en-GB" sz="1400" dirty="0"/>
                    </a:p>
                  </a:txBody>
                  <a:tcPr/>
                </a:tc>
                <a:tc>
                  <a:txBody>
                    <a:bodyPr/>
                    <a:lstStyle/>
                    <a:p>
                      <a:r>
                        <a:rPr lang="en-US" sz="1400" dirty="0" smtClean="0"/>
                        <a:t>~18.6 W @ 2 K</a:t>
                      </a:r>
                    </a:p>
                    <a:p>
                      <a:r>
                        <a:rPr lang="en-US" sz="1400" dirty="0" smtClean="0"/>
                        <a:t>286</a:t>
                      </a:r>
                      <a:r>
                        <a:rPr lang="en-US" sz="1400" baseline="0" dirty="0" smtClean="0"/>
                        <a:t> W @ 80 K</a:t>
                      </a:r>
                      <a:endParaRPr lang="en-US" sz="1400" dirty="0" smtClean="0"/>
                    </a:p>
                  </a:txBody>
                  <a:tcPr/>
                </a:tc>
                <a:tc>
                  <a:txBody>
                    <a:bodyPr/>
                    <a:lstStyle/>
                    <a:p>
                      <a:r>
                        <a:rPr lang="en-US" sz="1400" dirty="0" smtClean="0"/>
                        <a:t>Cold box </a:t>
                      </a:r>
                      <a:r>
                        <a:rPr lang="en-US" sz="1400" dirty="0" smtClean="0">
                          <a:solidFill>
                            <a:schemeClr val="tx1"/>
                          </a:solidFill>
                        </a:rPr>
                        <a:t>-&gt; 0.9 g/s</a:t>
                      </a:r>
                    </a:p>
                    <a:p>
                      <a:r>
                        <a:rPr lang="en-US" sz="1400" dirty="0" smtClean="0"/>
                        <a:t>LN2</a:t>
                      </a:r>
                    </a:p>
                  </a:txBody>
                  <a:tcPr/>
                </a:tc>
              </a:tr>
              <a:tr h="303497">
                <a:tc>
                  <a:txBody>
                    <a:bodyPr/>
                    <a:lstStyle/>
                    <a:p>
                      <a:r>
                        <a:rPr lang="en-US" sz="1400" dirty="0" err="1" smtClean="0">
                          <a:solidFill>
                            <a:schemeClr val="tx1">
                              <a:lumMod val="50000"/>
                              <a:lumOff val="50000"/>
                            </a:schemeClr>
                          </a:solidFill>
                        </a:rPr>
                        <a:t>Cryo</a:t>
                      </a:r>
                      <a:r>
                        <a:rPr lang="en-US" sz="1400" dirty="0" smtClean="0">
                          <a:solidFill>
                            <a:schemeClr val="tx1">
                              <a:lumMod val="50000"/>
                              <a:lumOff val="50000"/>
                            </a:schemeClr>
                          </a:solidFill>
                        </a:rPr>
                        <a:t> module dynamic</a:t>
                      </a:r>
                      <a:endParaRPr lang="en-GB" sz="1400" dirty="0">
                        <a:solidFill>
                          <a:schemeClr val="tx1">
                            <a:lumMod val="50000"/>
                            <a:lumOff val="50000"/>
                          </a:schemeClr>
                        </a:solidFill>
                      </a:endParaRPr>
                    </a:p>
                  </a:txBody>
                  <a:tcPr/>
                </a:tc>
                <a:tc>
                  <a:txBody>
                    <a:bodyPr/>
                    <a:lstStyle/>
                    <a:p>
                      <a:r>
                        <a:rPr lang="en-US" sz="1400" dirty="0" smtClean="0">
                          <a:solidFill>
                            <a:schemeClr val="tx1">
                              <a:lumMod val="50000"/>
                              <a:lumOff val="50000"/>
                            </a:schemeClr>
                          </a:solidFill>
                        </a:rPr>
                        <a:t>~13.4 W @ 2K</a:t>
                      </a:r>
                    </a:p>
                    <a:p>
                      <a:r>
                        <a:rPr lang="en-US" sz="1400" dirty="0" smtClean="0">
                          <a:solidFill>
                            <a:schemeClr val="tx1">
                              <a:lumMod val="50000"/>
                              <a:lumOff val="50000"/>
                            </a:schemeClr>
                          </a:solidFill>
                        </a:rPr>
                        <a:t>~30 W @ 80 K</a:t>
                      </a:r>
                    </a:p>
                  </a:txBody>
                  <a:tcPr/>
                </a:tc>
                <a:tc>
                  <a:txBody>
                    <a:bodyPr/>
                    <a:lstStyle/>
                    <a:p>
                      <a:r>
                        <a:rPr lang="en-US" sz="1400" dirty="0" smtClean="0">
                          <a:solidFill>
                            <a:schemeClr val="tx1">
                              <a:lumMod val="50000"/>
                              <a:lumOff val="50000"/>
                            </a:schemeClr>
                          </a:solidFill>
                        </a:rPr>
                        <a:t>Buffer -&gt; </a:t>
                      </a:r>
                      <a:r>
                        <a:rPr lang="en-US" sz="1400" dirty="0" smtClean="0">
                          <a:solidFill>
                            <a:schemeClr val="bg1">
                              <a:lumMod val="50000"/>
                            </a:schemeClr>
                          </a:solidFill>
                        </a:rPr>
                        <a:t>0.6 g/s</a:t>
                      </a:r>
                    </a:p>
                    <a:p>
                      <a:r>
                        <a:rPr lang="en-US" sz="1400" dirty="0" smtClean="0">
                          <a:solidFill>
                            <a:schemeClr val="bg1">
                              <a:lumMod val="50000"/>
                            </a:schemeClr>
                          </a:solidFill>
                        </a:rPr>
                        <a:t>LN2</a:t>
                      </a:r>
                    </a:p>
                  </a:txBody>
                  <a:tcPr/>
                </a:tc>
              </a:tr>
              <a:tr h="261552">
                <a:tc>
                  <a:txBody>
                    <a:bodyPr/>
                    <a:lstStyle/>
                    <a:p>
                      <a:r>
                        <a:rPr lang="en-US" sz="1400" dirty="0" smtClean="0"/>
                        <a:t>Total static:</a:t>
                      </a:r>
                      <a:endParaRPr lang="en-GB" sz="1400" dirty="0"/>
                    </a:p>
                  </a:txBody>
                  <a:tcPr/>
                </a:tc>
                <a:tc>
                  <a:txBody>
                    <a:bodyPr/>
                    <a:lstStyle/>
                    <a:p>
                      <a:r>
                        <a:rPr lang="en-US" sz="1400" dirty="0" smtClean="0"/>
                        <a:t>~26.6 W</a:t>
                      </a:r>
                      <a:endParaRPr lang="en-GB" sz="1400" dirty="0"/>
                    </a:p>
                  </a:txBody>
                  <a:tcPr/>
                </a:tc>
                <a:tc>
                  <a:txBody>
                    <a:bodyPr/>
                    <a:lstStyle/>
                    <a:p>
                      <a:r>
                        <a:rPr lang="en-US" sz="1400" dirty="0" smtClean="0"/>
                        <a:t>Cold box -&gt; </a:t>
                      </a:r>
                      <a:r>
                        <a:rPr lang="en-US" sz="1400" dirty="0" smtClean="0">
                          <a:solidFill>
                            <a:schemeClr val="tx1"/>
                          </a:solidFill>
                        </a:rPr>
                        <a:t>~1.32 g/s</a:t>
                      </a:r>
                      <a:endParaRPr lang="en-GB" sz="1400" dirty="0">
                        <a:solidFill>
                          <a:schemeClr val="tx1"/>
                        </a:solidFill>
                      </a:endParaRPr>
                    </a:p>
                  </a:txBody>
                  <a:tcPr/>
                </a:tc>
              </a:tr>
            </a:tbl>
          </a:graphicData>
        </a:graphic>
      </p:graphicFrame>
      <p:sp>
        <p:nvSpPr>
          <p:cNvPr id="12" name="TextBox 11"/>
          <p:cNvSpPr txBox="1"/>
          <p:nvPr/>
        </p:nvSpPr>
        <p:spPr>
          <a:xfrm rot="20890287">
            <a:off x="6490077" y="4177268"/>
            <a:ext cx="1950983" cy="369332"/>
          </a:xfrm>
          <a:prstGeom prst="rect">
            <a:avLst/>
          </a:prstGeom>
          <a:solidFill>
            <a:srgbClr val="FFD961"/>
          </a:solidFill>
          <a:ln>
            <a:solidFill>
              <a:srgbClr val="FF0000"/>
            </a:solidFill>
          </a:ln>
        </p:spPr>
        <p:txBody>
          <a:bodyPr wrap="none" rtlCol="0">
            <a:spAutoFit/>
          </a:bodyPr>
          <a:lstStyle/>
          <a:p>
            <a:pPr algn="ctr"/>
            <a:r>
              <a:rPr lang="en-US" dirty="0" smtClean="0"/>
              <a:t>Current estimation</a:t>
            </a:r>
            <a:endParaRPr lang="en-GB" dirty="0"/>
          </a:p>
        </p:txBody>
      </p:sp>
      <p:cxnSp>
        <p:nvCxnSpPr>
          <p:cNvPr id="7" name="Straight Connector 6"/>
          <p:cNvCxnSpPr/>
          <p:nvPr/>
        </p:nvCxnSpPr>
        <p:spPr>
          <a:xfrm flipV="1">
            <a:off x="914400" y="609600"/>
            <a:ext cx="6019800" cy="243840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14400" y="990600"/>
            <a:ext cx="6705600" cy="2286000"/>
          </a:xfrm>
          <a:prstGeom prst="line">
            <a:avLst/>
          </a:prstGeom>
          <a:ln w="1587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45401" y="6031468"/>
            <a:ext cx="1869999" cy="369332"/>
          </a:xfrm>
          <a:prstGeom prst="rect">
            <a:avLst/>
          </a:prstGeom>
          <a:noFill/>
        </p:spPr>
        <p:txBody>
          <a:bodyPr wrap="none" rtlCol="0">
            <a:spAutoFit/>
          </a:bodyPr>
          <a:lstStyle/>
          <a:p>
            <a:r>
              <a:rPr lang="en-US" dirty="0" smtClean="0"/>
              <a:t>1.32*1.5=</a:t>
            </a:r>
            <a:r>
              <a:rPr lang="en-US" b="1" dirty="0" smtClean="0"/>
              <a:t>1.98 g/s</a:t>
            </a:r>
            <a:endParaRPr lang="en-GB" b="1" dirty="0"/>
          </a:p>
        </p:txBody>
      </p:sp>
      <p:sp>
        <p:nvSpPr>
          <p:cNvPr id="14" name="TextBox 13"/>
          <p:cNvSpPr txBox="1"/>
          <p:nvPr/>
        </p:nvSpPr>
        <p:spPr>
          <a:xfrm>
            <a:off x="7045401" y="5638800"/>
            <a:ext cx="1643912" cy="369332"/>
          </a:xfrm>
          <a:prstGeom prst="rect">
            <a:avLst/>
          </a:prstGeom>
          <a:noFill/>
        </p:spPr>
        <p:txBody>
          <a:bodyPr wrap="none" rtlCol="0">
            <a:spAutoFit/>
          </a:bodyPr>
          <a:lstStyle/>
          <a:p>
            <a:r>
              <a:rPr lang="en-US" dirty="0" smtClean="0">
                <a:solidFill>
                  <a:schemeClr val="bg1">
                    <a:lumMod val="50000"/>
                  </a:schemeClr>
                </a:solidFill>
              </a:rPr>
              <a:t>0.6*1.5=0.9</a:t>
            </a:r>
            <a:r>
              <a:rPr lang="en-US" b="1" dirty="0" smtClean="0">
                <a:solidFill>
                  <a:schemeClr val="bg1">
                    <a:lumMod val="50000"/>
                  </a:schemeClr>
                </a:solidFill>
              </a:rPr>
              <a:t> g/s</a:t>
            </a:r>
            <a:endParaRPr lang="en-GB" b="1" dirty="0">
              <a:solidFill>
                <a:schemeClr val="bg1">
                  <a:lumMod val="50000"/>
                </a:schemeClr>
              </a:solidFill>
            </a:endParaRPr>
          </a:p>
        </p:txBody>
      </p:sp>
    </p:spTree>
    <p:extLst>
      <p:ext uri="{BB962C8B-B14F-4D97-AF65-F5344CB8AC3E}">
        <p14:creationId xmlns:p14="http://schemas.microsoft.com/office/powerpoint/2010/main" val="557058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812087" cy="6096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Consequence</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6</a:t>
            </a:fld>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1905000" cy="378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988757" y="4235590"/>
            <a:ext cx="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981202" y="4473129"/>
            <a:ext cx="14477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29000" y="2209800"/>
            <a:ext cx="0" cy="22725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413473" y="2209800"/>
            <a:ext cx="2904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800600" y="3276600"/>
            <a:ext cx="1447800" cy="685800"/>
          </a:xfrm>
          <a:prstGeom prst="rect">
            <a:avLst/>
          </a:prstGeom>
          <a:noFill/>
          <a:ln w="158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5029200" y="3467100"/>
            <a:ext cx="990600" cy="152400"/>
          </a:xfrm>
          <a:prstGeom prst="re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4419600" y="4343400"/>
            <a:ext cx="2133600" cy="1066800"/>
          </a:xfrm>
          <a:prstGeom prst="rect">
            <a:avLst/>
          </a:prstGeom>
          <a:noFill/>
          <a:ln w="158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4876800" y="4558530"/>
            <a:ext cx="1295400" cy="546870"/>
          </a:xfrm>
          <a:prstGeom prst="rect">
            <a:avLst/>
          </a:prstGeom>
          <a:solidFill>
            <a:schemeClr val="tx2">
              <a:lumMod val="40000"/>
              <a:lumOff val="60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5166486" y="4767314"/>
            <a:ext cx="762000" cy="276999"/>
          </a:xfrm>
          <a:prstGeom prst="rect">
            <a:avLst/>
          </a:prstGeom>
          <a:solidFill>
            <a:schemeClr val="bg1"/>
          </a:solidFill>
          <a:ln>
            <a:solidFill>
              <a:schemeClr val="tx1"/>
            </a:solidFill>
          </a:ln>
        </p:spPr>
        <p:txBody>
          <a:bodyPr wrap="square" rtlCol="0">
            <a:spAutoFit/>
          </a:bodyPr>
          <a:lstStyle/>
          <a:p>
            <a:pPr algn="ctr"/>
            <a:r>
              <a:rPr lang="en-US" sz="1200" dirty="0" smtClean="0"/>
              <a:t>CC x 2</a:t>
            </a:r>
            <a:endParaRPr lang="en-GB" sz="1200" dirty="0"/>
          </a:p>
        </p:txBody>
      </p:sp>
      <p:cxnSp>
        <p:nvCxnSpPr>
          <p:cNvPr id="65" name="Straight Connector 64"/>
          <p:cNvCxnSpPr/>
          <p:nvPr/>
        </p:nvCxnSpPr>
        <p:spPr>
          <a:xfrm flipH="1">
            <a:off x="4890261" y="4617971"/>
            <a:ext cx="1266825" cy="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99732" y="3005472"/>
            <a:ext cx="0" cy="16124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057775" y="3726828"/>
            <a:ext cx="95250" cy="152873"/>
            <a:chOff x="5791200" y="1295399"/>
            <a:chExt cx="381000" cy="609601"/>
          </a:xfrm>
        </p:grpSpPr>
        <p:sp>
          <p:nvSpPr>
            <p:cNvPr id="50" name="Isosceles Triangle 49"/>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9" name="Straight Connector 68"/>
          <p:cNvCxnSpPr/>
          <p:nvPr/>
        </p:nvCxnSpPr>
        <p:spPr>
          <a:xfrm>
            <a:off x="5920929" y="945258"/>
            <a:ext cx="0" cy="36128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618303" y="4464816"/>
            <a:ext cx="0" cy="695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37" name="Group 1036"/>
          <p:cNvGrpSpPr/>
          <p:nvPr/>
        </p:nvGrpSpPr>
        <p:grpSpPr>
          <a:xfrm>
            <a:off x="4572759" y="4530968"/>
            <a:ext cx="85686" cy="304838"/>
            <a:chOff x="5924536" y="1295400"/>
            <a:chExt cx="988982" cy="1828800"/>
          </a:xfrm>
        </p:grpSpPr>
        <p:cxnSp>
          <p:nvCxnSpPr>
            <p:cNvPr id="81" name="Straight Connector 80"/>
            <p:cNvCxnSpPr/>
            <p:nvPr/>
          </p:nvCxnSpPr>
          <p:spPr>
            <a:xfrm flipV="1">
              <a:off x="5939655" y="1447800"/>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939655" y="1752852"/>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924536" y="2065461"/>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37547" y="2361694"/>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929990" y="2666748"/>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47647" y="2970545"/>
              <a:ext cx="518889" cy="1536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394629" y="1295400"/>
              <a:ext cx="518889"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3" name="Straight Connector 112"/>
          <p:cNvCxnSpPr/>
          <p:nvPr/>
        </p:nvCxnSpPr>
        <p:spPr>
          <a:xfrm>
            <a:off x="4622939" y="4835806"/>
            <a:ext cx="0" cy="9299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49" name="Group 1048"/>
          <p:cNvGrpSpPr/>
          <p:nvPr/>
        </p:nvGrpSpPr>
        <p:grpSpPr>
          <a:xfrm>
            <a:off x="5976974" y="2792075"/>
            <a:ext cx="258563" cy="255925"/>
            <a:chOff x="4807015" y="1752600"/>
            <a:chExt cx="383284" cy="442086"/>
          </a:xfrm>
        </p:grpSpPr>
        <p:cxnSp>
          <p:nvCxnSpPr>
            <p:cNvPr id="129" name="Straight Connector 128"/>
            <p:cNvCxnSpPr/>
            <p:nvPr/>
          </p:nvCxnSpPr>
          <p:spPr>
            <a:xfrm flipH="1">
              <a:off x="4807015" y="1752600"/>
              <a:ext cx="37458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810164" y="1752600"/>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812054" y="1898265"/>
              <a:ext cx="14094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955007" y="1897443"/>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812054" y="2050665"/>
              <a:ext cx="14094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815714" y="2048391"/>
              <a:ext cx="0" cy="14566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4815714" y="2194686"/>
              <a:ext cx="37458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5872384" y="2094712"/>
            <a:ext cx="95250" cy="152873"/>
            <a:chOff x="5791200" y="1295399"/>
            <a:chExt cx="381000" cy="609601"/>
          </a:xfrm>
        </p:grpSpPr>
        <p:sp>
          <p:nvSpPr>
            <p:cNvPr id="142" name="Isosceles Triangle 141"/>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Isosceles Triangle 142"/>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5" name="Group 144"/>
          <p:cNvGrpSpPr/>
          <p:nvPr/>
        </p:nvGrpSpPr>
        <p:grpSpPr>
          <a:xfrm>
            <a:off x="5875690" y="1371600"/>
            <a:ext cx="95250" cy="152873"/>
            <a:chOff x="5791200" y="1295399"/>
            <a:chExt cx="381000" cy="609601"/>
          </a:xfrm>
        </p:grpSpPr>
        <p:sp>
          <p:nvSpPr>
            <p:cNvPr id="146" name="Isosceles Triangle 145"/>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Isosceles Triangle 146"/>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3" name="Group 1052"/>
          <p:cNvGrpSpPr/>
          <p:nvPr/>
        </p:nvGrpSpPr>
        <p:grpSpPr>
          <a:xfrm>
            <a:off x="5761285" y="1653099"/>
            <a:ext cx="334402" cy="304800"/>
            <a:chOff x="4495800" y="1371600"/>
            <a:chExt cx="334402" cy="304800"/>
          </a:xfrm>
        </p:grpSpPr>
        <p:sp>
          <p:nvSpPr>
            <p:cNvPr id="1051" name="Oval 1050"/>
            <p:cNvSpPr/>
            <p:nvPr/>
          </p:nvSpPr>
          <p:spPr>
            <a:xfrm>
              <a:off x="4495800" y="1371600"/>
              <a:ext cx="334402" cy="3048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Isosceles Triangle 1051"/>
            <p:cNvSpPr/>
            <p:nvPr/>
          </p:nvSpPr>
          <p:spPr>
            <a:xfrm>
              <a:off x="4548701" y="1386714"/>
              <a:ext cx="228600" cy="228600"/>
            </a:xfrm>
            <a:prstGeom prst="triangl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1" name="Straight Connector 150"/>
          <p:cNvCxnSpPr/>
          <p:nvPr/>
        </p:nvCxnSpPr>
        <p:spPr>
          <a:xfrm flipH="1">
            <a:off x="2857185" y="952815"/>
            <a:ext cx="30637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746519" y="4464816"/>
            <a:ext cx="0" cy="2595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4701333" y="4724362"/>
            <a:ext cx="85686" cy="304838"/>
            <a:chOff x="5924536" y="1295400"/>
            <a:chExt cx="988982" cy="1828800"/>
          </a:xfrm>
        </p:grpSpPr>
        <p:cxnSp>
          <p:nvCxnSpPr>
            <p:cNvPr id="72" name="Straight Connector 71"/>
            <p:cNvCxnSpPr/>
            <p:nvPr/>
          </p:nvCxnSpPr>
          <p:spPr>
            <a:xfrm flipV="1">
              <a:off x="5939655" y="1447800"/>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39655" y="1752852"/>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924536" y="2065461"/>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937547" y="2361694"/>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929990" y="2666748"/>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947647" y="2970545"/>
              <a:ext cx="518889" cy="1536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394629" y="1295400"/>
              <a:ext cx="518889"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0" name="Straight Connector 79"/>
          <p:cNvCxnSpPr/>
          <p:nvPr/>
        </p:nvCxnSpPr>
        <p:spPr>
          <a:xfrm>
            <a:off x="4746476" y="5029200"/>
            <a:ext cx="0" cy="736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6091041" y="3376194"/>
            <a:ext cx="85686" cy="506339"/>
            <a:chOff x="7391400" y="4127307"/>
            <a:chExt cx="85686" cy="506339"/>
          </a:xfrm>
        </p:grpSpPr>
        <p:cxnSp>
          <p:nvCxnSpPr>
            <p:cNvPr id="90" name="Straight Connector 89"/>
            <p:cNvCxnSpPr/>
            <p:nvPr/>
          </p:nvCxnSpPr>
          <p:spPr>
            <a:xfrm flipV="1">
              <a:off x="7392710" y="4152710"/>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392710" y="4203559"/>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391400" y="4255667"/>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392527" y="4305045"/>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391873" y="4355893"/>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432129" y="4127307"/>
              <a:ext cx="44957" cy="254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392710" y="4405060"/>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391400" y="4457168"/>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392527" y="4506546"/>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7391873" y="4557394"/>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393402" y="4608034"/>
              <a:ext cx="44957" cy="256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a:off x="4492306" y="4464816"/>
            <a:ext cx="0" cy="829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483481" y="5290550"/>
            <a:ext cx="11375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4658516" y="5294016"/>
            <a:ext cx="5687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782492" y="5294016"/>
            <a:ext cx="47977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rot="5400000">
            <a:off x="5443910" y="5059239"/>
            <a:ext cx="84979" cy="462621"/>
            <a:chOff x="7391400" y="4127307"/>
            <a:chExt cx="85686" cy="506339"/>
          </a:xfrm>
        </p:grpSpPr>
        <p:cxnSp>
          <p:nvCxnSpPr>
            <p:cNvPr id="154" name="Straight Connector 153"/>
            <p:cNvCxnSpPr/>
            <p:nvPr/>
          </p:nvCxnSpPr>
          <p:spPr>
            <a:xfrm flipV="1">
              <a:off x="7392710" y="4152710"/>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92710" y="4203559"/>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391400" y="4255667"/>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392527" y="4305045"/>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7391873" y="4355893"/>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432129" y="4127307"/>
              <a:ext cx="44957" cy="254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392710" y="4405060"/>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7391400" y="4457168"/>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392527" y="4506546"/>
              <a:ext cx="78838"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7391873" y="4557394"/>
              <a:ext cx="82422" cy="508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393402" y="4608034"/>
              <a:ext cx="44957" cy="256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flipH="1">
            <a:off x="5713654" y="5289489"/>
            <a:ext cx="1596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456904" y="4043624"/>
            <a:ext cx="0" cy="124967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134642" y="4044190"/>
            <a:ext cx="3272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33473" y="3879701"/>
            <a:ext cx="0" cy="1669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6126048" y="3376194"/>
            <a:ext cx="88435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4626886" y="5765800"/>
            <a:ext cx="238351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010400" y="3158992"/>
            <a:ext cx="0" cy="21885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4495801" y="4464050"/>
            <a:ext cx="3636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5143410" y="4464050"/>
            <a:ext cx="73579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5964130" y="4460632"/>
            <a:ext cx="33427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6251450" y="4724400"/>
            <a:ext cx="85686" cy="304838"/>
            <a:chOff x="5924536" y="1295400"/>
            <a:chExt cx="988982" cy="1828800"/>
          </a:xfrm>
        </p:grpSpPr>
        <p:cxnSp>
          <p:nvCxnSpPr>
            <p:cNvPr id="177" name="Straight Connector 176"/>
            <p:cNvCxnSpPr/>
            <p:nvPr/>
          </p:nvCxnSpPr>
          <p:spPr>
            <a:xfrm flipV="1">
              <a:off x="5939655" y="1447800"/>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939655" y="1752852"/>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924536" y="2065461"/>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937547" y="2361694"/>
              <a:ext cx="909948"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5929990" y="2666748"/>
              <a:ext cx="951310" cy="305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947647" y="2970545"/>
              <a:ext cx="518889" cy="1536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394629" y="1295400"/>
              <a:ext cx="518889"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4" name="Straight Connector 183"/>
          <p:cNvCxnSpPr/>
          <p:nvPr/>
        </p:nvCxnSpPr>
        <p:spPr>
          <a:xfrm>
            <a:off x="6296593" y="5029200"/>
            <a:ext cx="0" cy="736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298409" y="4463081"/>
            <a:ext cx="0" cy="2689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5987220" y="3158992"/>
            <a:ext cx="10288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6343922" y="5287944"/>
            <a:ext cx="1180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495800" y="2489605"/>
            <a:ext cx="1329210" cy="307777"/>
          </a:xfrm>
          <a:prstGeom prst="rect">
            <a:avLst/>
          </a:prstGeom>
          <a:noFill/>
        </p:spPr>
        <p:txBody>
          <a:bodyPr wrap="none" rtlCol="0">
            <a:spAutoFit/>
          </a:bodyPr>
          <a:lstStyle/>
          <a:p>
            <a:r>
              <a:rPr lang="en-US" sz="1400" b="1" dirty="0" smtClean="0">
                <a:solidFill>
                  <a:schemeClr val="accent6">
                    <a:lumMod val="50000"/>
                  </a:schemeClr>
                </a:solidFill>
              </a:rPr>
              <a:t>Service module</a:t>
            </a:r>
            <a:endParaRPr lang="en-GB" sz="1400" b="1" dirty="0">
              <a:solidFill>
                <a:schemeClr val="accent6">
                  <a:lumMod val="50000"/>
                </a:schemeClr>
              </a:solidFill>
            </a:endParaRPr>
          </a:p>
        </p:txBody>
      </p:sp>
      <p:cxnSp>
        <p:nvCxnSpPr>
          <p:cNvPr id="1024" name="Straight Arrow Connector 1023"/>
          <p:cNvCxnSpPr>
            <a:endCxn id="46" idx="0"/>
          </p:cNvCxnSpPr>
          <p:nvPr/>
        </p:nvCxnSpPr>
        <p:spPr>
          <a:xfrm>
            <a:off x="5301528" y="2751699"/>
            <a:ext cx="222972" cy="524901"/>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4262623" y="3361987"/>
            <a:ext cx="59682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4592728" y="5568670"/>
            <a:ext cx="68315" cy="114536"/>
            <a:chOff x="5791200" y="1295399"/>
            <a:chExt cx="381000" cy="609601"/>
          </a:xfrm>
        </p:grpSpPr>
        <p:sp>
          <p:nvSpPr>
            <p:cNvPr id="206" name="Isosceles Triangle 205"/>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Isosceles Triangle 206"/>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 name="Group 207"/>
          <p:cNvGrpSpPr/>
          <p:nvPr/>
        </p:nvGrpSpPr>
        <p:grpSpPr>
          <a:xfrm>
            <a:off x="4714984" y="5568670"/>
            <a:ext cx="68315" cy="114536"/>
            <a:chOff x="5791200" y="1295399"/>
            <a:chExt cx="381000" cy="609601"/>
          </a:xfrm>
        </p:grpSpPr>
        <p:sp>
          <p:nvSpPr>
            <p:cNvPr id="209" name="Isosceles Triangle 208"/>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Isosceles Triangle 209"/>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Group 210"/>
          <p:cNvGrpSpPr/>
          <p:nvPr/>
        </p:nvGrpSpPr>
        <p:grpSpPr>
          <a:xfrm>
            <a:off x="6262435" y="5570224"/>
            <a:ext cx="68315" cy="114536"/>
            <a:chOff x="5791200" y="1295399"/>
            <a:chExt cx="381000" cy="609601"/>
          </a:xfrm>
        </p:grpSpPr>
        <p:sp>
          <p:nvSpPr>
            <p:cNvPr id="212" name="Isosceles Triangle 211"/>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Isosceles Triangle 212"/>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4" name="Group 213"/>
          <p:cNvGrpSpPr/>
          <p:nvPr/>
        </p:nvGrpSpPr>
        <p:grpSpPr>
          <a:xfrm rot="16200000">
            <a:off x="6582244" y="3321508"/>
            <a:ext cx="81331" cy="109371"/>
            <a:chOff x="5791200" y="1295399"/>
            <a:chExt cx="381000" cy="609601"/>
          </a:xfrm>
        </p:grpSpPr>
        <p:sp>
          <p:nvSpPr>
            <p:cNvPr id="215" name="Isosceles Triangle 214"/>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Isosceles Triangle 215"/>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7" name="TextBox 216"/>
          <p:cNvSpPr txBox="1"/>
          <p:nvPr/>
        </p:nvSpPr>
        <p:spPr>
          <a:xfrm>
            <a:off x="2514600" y="4572000"/>
            <a:ext cx="1721946" cy="246221"/>
          </a:xfrm>
          <a:prstGeom prst="rect">
            <a:avLst/>
          </a:prstGeom>
          <a:noFill/>
        </p:spPr>
        <p:txBody>
          <a:bodyPr wrap="none" rtlCol="0">
            <a:spAutoFit/>
          </a:bodyPr>
          <a:lstStyle/>
          <a:p>
            <a:r>
              <a:rPr lang="en-US" sz="1000" dirty="0" smtClean="0"/>
              <a:t>Coupler/HOM/LOM intercept</a:t>
            </a:r>
            <a:endParaRPr lang="en-GB" sz="1000" dirty="0"/>
          </a:p>
        </p:txBody>
      </p:sp>
      <p:cxnSp>
        <p:nvCxnSpPr>
          <p:cNvPr id="218" name="Straight Arrow Connector 217"/>
          <p:cNvCxnSpPr>
            <a:stCxn id="217" idx="3"/>
          </p:cNvCxnSpPr>
          <p:nvPr/>
        </p:nvCxnSpPr>
        <p:spPr>
          <a:xfrm>
            <a:off x="4236546" y="4695111"/>
            <a:ext cx="309929" cy="8084"/>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3118632" y="4876800"/>
            <a:ext cx="429926" cy="246221"/>
          </a:xfrm>
          <a:prstGeom prst="rect">
            <a:avLst/>
          </a:prstGeom>
          <a:noFill/>
        </p:spPr>
        <p:txBody>
          <a:bodyPr wrap="none" rtlCol="0">
            <a:spAutoFit/>
          </a:bodyPr>
          <a:lstStyle/>
          <a:p>
            <a:r>
              <a:rPr lang="en-US" sz="1000" dirty="0" smtClean="0"/>
              <a:t>CWT</a:t>
            </a:r>
            <a:endParaRPr lang="en-GB" sz="1000" dirty="0"/>
          </a:p>
        </p:txBody>
      </p:sp>
      <p:cxnSp>
        <p:nvCxnSpPr>
          <p:cNvPr id="221" name="Straight Arrow Connector 220"/>
          <p:cNvCxnSpPr>
            <a:stCxn id="220" idx="3"/>
          </p:cNvCxnSpPr>
          <p:nvPr/>
        </p:nvCxnSpPr>
        <p:spPr>
          <a:xfrm flipV="1">
            <a:off x="3548558" y="4959385"/>
            <a:ext cx="1133869" cy="40526"/>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7126224" y="4580085"/>
            <a:ext cx="429926" cy="246221"/>
          </a:xfrm>
          <a:prstGeom prst="rect">
            <a:avLst/>
          </a:prstGeom>
          <a:noFill/>
        </p:spPr>
        <p:txBody>
          <a:bodyPr wrap="none" rtlCol="0">
            <a:spAutoFit/>
          </a:bodyPr>
          <a:lstStyle/>
          <a:p>
            <a:r>
              <a:rPr lang="en-US" sz="1000" dirty="0" smtClean="0"/>
              <a:t>CWT</a:t>
            </a:r>
            <a:endParaRPr lang="en-GB" sz="1000" dirty="0"/>
          </a:p>
        </p:txBody>
      </p:sp>
      <p:cxnSp>
        <p:nvCxnSpPr>
          <p:cNvPr id="223" name="Straight Arrow Connector 222"/>
          <p:cNvCxnSpPr/>
          <p:nvPr/>
        </p:nvCxnSpPr>
        <p:spPr>
          <a:xfrm flipH="1">
            <a:off x="6343922" y="4706762"/>
            <a:ext cx="818878" cy="199299"/>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5232211" y="5063826"/>
            <a:ext cx="567784" cy="246221"/>
          </a:xfrm>
          <a:prstGeom prst="rect">
            <a:avLst/>
          </a:prstGeom>
          <a:noFill/>
        </p:spPr>
        <p:txBody>
          <a:bodyPr wrap="none" rtlCol="0">
            <a:spAutoFit/>
          </a:bodyPr>
          <a:lstStyle/>
          <a:p>
            <a:r>
              <a:rPr lang="en-US" sz="1000" dirty="0" smtClean="0"/>
              <a:t>Screen </a:t>
            </a:r>
            <a:endParaRPr lang="en-GB" sz="1000" dirty="0"/>
          </a:p>
        </p:txBody>
      </p:sp>
      <p:cxnSp>
        <p:nvCxnSpPr>
          <p:cNvPr id="227" name="Straight Arrow Connector 226"/>
          <p:cNvCxnSpPr/>
          <p:nvPr/>
        </p:nvCxnSpPr>
        <p:spPr>
          <a:xfrm flipH="1" flipV="1">
            <a:off x="6161060" y="3794567"/>
            <a:ext cx="241865" cy="113578"/>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6357128" y="3792379"/>
            <a:ext cx="567784" cy="246221"/>
          </a:xfrm>
          <a:prstGeom prst="rect">
            <a:avLst/>
          </a:prstGeom>
          <a:noFill/>
        </p:spPr>
        <p:txBody>
          <a:bodyPr wrap="none" rtlCol="0">
            <a:spAutoFit/>
          </a:bodyPr>
          <a:lstStyle/>
          <a:p>
            <a:r>
              <a:rPr lang="en-US" sz="1000" dirty="0" smtClean="0"/>
              <a:t>Screen </a:t>
            </a:r>
            <a:endParaRPr lang="en-GB" sz="1000" dirty="0"/>
          </a:p>
        </p:txBody>
      </p:sp>
      <p:grpSp>
        <p:nvGrpSpPr>
          <p:cNvPr id="7" name="Group 6"/>
          <p:cNvGrpSpPr/>
          <p:nvPr/>
        </p:nvGrpSpPr>
        <p:grpSpPr>
          <a:xfrm>
            <a:off x="5454550" y="1293281"/>
            <a:ext cx="198911" cy="152873"/>
            <a:chOff x="7649689" y="2057400"/>
            <a:chExt cx="198911" cy="152873"/>
          </a:xfrm>
        </p:grpSpPr>
        <p:sp>
          <p:nvSpPr>
            <p:cNvPr id="135" name="Isosceles Triangle 134"/>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Straight Connector 143"/>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p:nvPr/>
        </p:nvCxnSpPr>
        <p:spPr>
          <a:xfrm flipH="1">
            <a:off x="5606951" y="1600200"/>
            <a:ext cx="3264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606951" y="1446154"/>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905275" y="5118292"/>
            <a:ext cx="0" cy="3757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rot="10800000">
            <a:off x="5855751" y="5472493"/>
            <a:ext cx="198911" cy="152873"/>
            <a:chOff x="7649689" y="2057400"/>
            <a:chExt cx="198911" cy="152873"/>
          </a:xfrm>
        </p:grpSpPr>
        <p:sp>
          <p:nvSpPr>
            <p:cNvPr id="192" name="Isosceles Triangle 191"/>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Isosceles Triangle 192"/>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4" name="Straight Connector 193"/>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7" name="Straight Connector 196"/>
          <p:cNvCxnSpPr/>
          <p:nvPr/>
        </p:nvCxnSpPr>
        <p:spPr>
          <a:xfrm flipH="1">
            <a:off x="5931425" y="5290550"/>
            <a:ext cx="33100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82021" y="5414359"/>
            <a:ext cx="321229" cy="2664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9" name="Straight Connector 198"/>
          <p:cNvCxnSpPr/>
          <p:nvPr/>
        </p:nvCxnSpPr>
        <p:spPr>
          <a:xfrm flipH="1">
            <a:off x="5653461" y="5562600"/>
            <a:ext cx="1285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a:off x="4187074" y="2132924"/>
            <a:ext cx="198911" cy="152873"/>
            <a:chOff x="7649689" y="2057400"/>
            <a:chExt cx="198911" cy="152873"/>
          </a:xfrm>
        </p:grpSpPr>
        <p:sp>
          <p:nvSpPr>
            <p:cNvPr id="202" name="Isosceles Triangle 201"/>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Isosceles Triangle 203"/>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9" name="Straight Connector 218"/>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9" name="Straight Connector 228"/>
          <p:cNvCxnSpPr/>
          <p:nvPr/>
        </p:nvCxnSpPr>
        <p:spPr>
          <a:xfrm>
            <a:off x="4329950" y="2285797"/>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8" name="Group 197"/>
          <p:cNvGrpSpPr/>
          <p:nvPr/>
        </p:nvGrpSpPr>
        <p:grpSpPr>
          <a:xfrm>
            <a:off x="5881509" y="2489605"/>
            <a:ext cx="95250" cy="152873"/>
            <a:chOff x="5791200" y="1295399"/>
            <a:chExt cx="381000" cy="609601"/>
          </a:xfrm>
        </p:grpSpPr>
        <p:sp>
          <p:nvSpPr>
            <p:cNvPr id="200" name="Isosceles Triangle 199"/>
            <p:cNvSpPr/>
            <p:nvPr/>
          </p:nvSpPr>
          <p:spPr>
            <a:xfrm>
              <a:off x="5791200" y="1600200"/>
              <a:ext cx="381000" cy="304800"/>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Isosceles Triangle 229"/>
            <p:cNvSpPr/>
            <p:nvPr/>
          </p:nvSpPr>
          <p:spPr>
            <a:xfrm rot="10800000">
              <a:off x="5791200" y="1295399"/>
              <a:ext cx="381000" cy="305745"/>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p:nvGrpSpPr>
        <p:grpSpPr>
          <a:xfrm>
            <a:off x="4068289" y="4209965"/>
            <a:ext cx="198911" cy="152873"/>
            <a:chOff x="7649689" y="2057400"/>
            <a:chExt cx="198911" cy="152873"/>
          </a:xfrm>
        </p:grpSpPr>
        <p:sp>
          <p:nvSpPr>
            <p:cNvPr id="244" name="Isosceles Triangle 243"/>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6" name="Straight Connector 245"/>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9" name="Straight Connector 248"/>
          <p:cNvCxnSpPr/>
          <p:nvPr/>
        </p:nvCxnSpPr>
        <p:spPr>
          <a:xfrm flipH="1">
            <a:off x="4220690" y="4516884"/>
            <a:ext cx="1945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220690" y="4362838"/>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9" name="Group 258"/>
          <p:cNvGrpSpPr/>
          <p:nvPr/>
        </p:nvGrpSpPr>
        <p:grpSpPr>
          <a:xfrm>
            <a:off x="4534598" y="3581400"/>
            <a:ext cx="198911" cy="152873"/>
            <a:chOff x="7649689" y="2057400"/>
            <a:chExt cx="198911" cy="152873"/>
          </a:xfrm>
        </p:grpSpPr>
        <p:sp>
          <p:nvSpPr>
            <p:cNvPr id="260" name="Isosceles Triangle 259"/>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Isosceles Triangle 260"/>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2" name="Straight Connector 261"/>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5" name="Straight Connector 264"/>
          <p:cNvCxnSpPr/>
          <p:nvPr/>
        </p:nvCxnSpPr>
        <p:spPr>
          <a:xfrm flipH="1">
            <a:off x="4685883" y="3888319"/>
            <a:ext cx="12058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4686999" y="3734273"/>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5486400" y="2056494"/>
            <a:ext cx="198911" cy="152873"/>
            <a:chOff x="7649689" y="2057400"/>
            <a:chExt cx="198911" cy="152873"/>
          </a:xfrm>
        </p:grpSpPr>
        <p:sp>
          <p:nvSpPr>
            <p:cNvPr id="268" name="Isosceles Triangle 267"/>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Isosceles Triangle 268"/>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0" name="Straight Connector 269"/>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3" name="Straight Connector 272"/>
          <p:cNvCxnSpPr/>
          <p:nvPr/>
        </p:nvCxnSpPr>
        <p:spPr>
          <a:xfrm flipH="1">
            <a:off x="5638801" y="2363413"/>
            <a:ext cx="2663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5638801" y="2209367"/>
            <a:ext cx="0" cy="1540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5" name="TextBox 274"/>
          <p:cNvSpPr txBox="1"/>
          <p:nvPr/>
        </p:nvSpPr>
        <p:spPr>
          <a:xfrm>
            <a:off x="5905319" y="2407957"/>
            <a:ext cx="311304" cy="307777"/>
          </a:xfrm>
          <a:prstGeom prst="rect">
            <a:avLst/>
          </a:prstGeom>
          <a:noFill/>
        </p:spPr>
        <p:txBody>
          <a:bodyPr wrap="none" rtlCol="0">
            <a:spAutoFit/>
          </a:bodyPr>
          <a:lstStyle/>
          <a:p>
            <a:r>
              <a:rPr lang="en-US" sz="1400" dirty="0"/>
              <a:t>R</a:t>
            </a:r>
            <a:r>
              <a:rPr lang="en-US" sz="1000" dirty="0" smtClean="0"/>
              <a:t> </a:t>
            </a:r>
            <a:endParaRPr lang="en-GB" sz="1000" dirty="0"/>
          </a:p>
        </p:txBody>
      </p:sp>
      <p:grpSp>
        <p:nvGrpSpPr>
          <p:cNvPr id="4" name="Group 3"/>
          <p:cNvGrpSpPr/>
          <p:nvPr/>
        </p:nvGrpSpPr>
        <p:grpSpPr>
          <a:xfrm>
            <a:off x="5918037" y="4089006"/>
            <a:ext cx="262072" cy="218275"/>
            <a:chOff x="1887674" y="5412357"/>
            <a:chExt cx="301686" cy="246221"/>
          </a:xfrm>
        </p:grpSpPr>
        <p:sp>
          <p:nvSpPr>
            <p:cNvPr id="232" name="TextBox 231"/>
            <p:cNvSpPr txBox="1"/>
            <p:nvPr/>
          </p:nvSpPr>
          <p:spPr>
            <a:xfrm>
              <a:off x="1887674" y="5412357"/>
              <a:ext cx="301686" cy="246221"/>
            </a:xfrm>
            <a:prstGeom prst="rect">
              <a:avLst/>
            </a:prstGeom>
            <a:noFill/>
          </p:spPr>
          <p:txBody>
            <a:bodyPr wrap="none" rtlCol="0">
              <a:spAutoFit/>
            </a:bodyPr>
            <a:lstStyle/>
            <a:p>
              <a:r>
                <a:rPr lang="en-US" sz="1000" dirty="0" smtClean="0"/>
                <a:t>LT</a:t>
              </a:r>
              <a:endParaRPr lang="en-GB" sz="1000" dirty="0"/>
            </a:p>
          </p:txBody>
        </p:sp>
        <p:sp>
          <p:nvSpPr>
            <p:cNvPr id="3" name="Oval 2"/>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 name="Straight Connector 7"/>
          <p:cNvCxnSpPr/>
          <p:nvPr/>
        </p:nvCxnSpPr>
        <p:spPr>
          <a:xfrm>
            <a:off x="6061960" y="4301085"/>
            <a:ext cx="0" cy="762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5044396" y="5445677"/>
            <a:ext cx="309700" cy="246221"/>
            <a:chOff x="1880364" y="5412357"/>
            <a:chExt cx="356514" cy="277745"/>
          </a:xfrm>
        </p:grpSpPr>
        <p:sp>
          <p:nvSpPr>
            <p:cNvPr id="238" name="TextBox 237"/>
            <p:cNvSpPr txBox="1"/>
            <p:nvPr/>
          </p:nvSpPr>
          <p:spPr>
            <a:xfrm>
              <a:off x="1880364" y="5412357"/>
              <a:ext cx="356514" cy="277745"/>
            </a:xfrm>
            <a:prstGeom prst="rect">
              <a:avLst/>
            </a:prstGeom>
            <a:noFill/>
          </p:spPr>
          <p:txBody>
            <a:bodyPr wrap="none" rtlCol="0">
              <a:spAutoFit/>
            </a:bodyPr>
            <a:lstStyle/>
            <a:p>
              <a:r>
                <a:rPr lang="en-US" sz="1000" dirty="0"/>
                <a:t>T</a:t>
              </a:r>
              <a:r>
                <a:rPr lang="en-US" sz="1000" dirty="0" smtClean="0"/>
                <a:t>T</a:t>
              </a:r>
              <a:endParaRPr lang="en-GB" sz="1000" dirty="0"/>
            </a:p>
          </p:txBody>
        </p:sp>
        <p:sp>
          <p:nvSpPr>
            <p:cNvPr id="239" name="Oval 238"/>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40" name="Straight Connector 239"/>
          <p:cNvCxnSpPr/>
          <p:nvPr/>
        </p:nvCxnSpPr>
        <p:spPr>
          <a:xfrm>
            <a:off x="5192896" y="5097645"/>
            <a:ext cx="0" cy="374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5752645" y="4304803"/>
            <a:ext cx="0" cy="299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a:off x="5596192" y="4094234"/>
            <a:ext cx="312906" cy="246221"/>
            <a:chOff x="1880364" y="5412357"/>
            <a:chExt cx="360204" cy="277745"/>
          </a:xfrm>
        </p:grpSpPr>
        <p:sp>
          <p:nvSpPr>
            <p:cNvPr id="251" name="TextBox 250"/>
            <p:cNvSpPr txBox="1"/>
            <p:nvPr/>
          </p:nvSpPr>
          <p:spPr>
            <a:xfrm>
              <a:off x="1880364" y="5412357"/>
              <a:ext cx="360204" cy="277745"/>
            </a:xfrm>
            <a:prstGeom prst="rect">
              <a:avLst/>
            </a:prstGeom>
            <a:noFill/>
          </p:spPr>
          <p:txBody>
            <a:bodyPr wrap="none" rtlCol="0">
              <a:spAutoFit/>
            </a:bodyPr>
            <a:lstStyle/>
            <a:p>
              <a:r>
                <a:rPr lang="en-US" sz="1000" dirty="0"/>
                <a:t>P</a:t>
              </a:r>
              <a:r>
                <a:rPr lang="en-US" sz="1000" dirty="0" smtClean="0"/>
                <a:t>T</a:t>
              </a:r>
              <a:endParaRPr lang="en-GB" sz="1000" dirty="0"/>
            </a:p>
          </p:txBody>
        </p:sp>
        <p:sp>
          <p:nvSpPr>
            <p:cNvPr id="252" name="Oval 251"/>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1" name="TextBox 300"/>
          <p:cNvSpPr txBox="1"/>
          <p:nvPr/>
        </p:nvSpPr>
        <p:spPr>
          <a:xfrm>
            <a:off x="4791318" y="3653307"/>
            <a:ext cx="359394" cy="307777"/>
          </a:xfrm>
          <a:prstGeom prst="rect">
            <a:avLst/>
          </a:prstGeom>
          <a:noFill/>
        </p:spPr>
        <p:txBody>
          <a:bodyPr wrap="none" rtlCol="0">
            <a:spAutoFit/>
          </a:bodyPr>
          <a:lstStyle/>
          <a:p>
            <a:r>
              <a:rPr lang="en-US" sz="1400" dirty="0" smtClean="0"/>
              <a:t>JT</a:t>
            </a:r>
            <a:r>
              <a:rPr lang="en-US" sz="1000" dirty="0" smtClean="0"/>
              <a:t> </a:t>
            </a:r>
            <a:endParaRPr lang="en-GB" sz="1000" dirty="0"/>
          </a:p>
        </p:txBody>
      </p:sp>
      <p:grpSp>
        <p:nvGrpSpPr>
          <p:cNvPr id="302" name="Group 301"/>
          <p:cNvGrpSpPr/>
          <p:nvPr/>
        </p:nvGrpSpPr>
        <p:grpSpPr>
          <a:xfrm>
            <a:off x="6194825" y="2698256"/>
            <a:ext cx="327334" cy="439201"/>
            <a:chOff x="3593377" y="5979077"/>
            <a:chExt cx="327334" cy="439201"/>
          </a:xfrm>
        </p:grpSpPr>
        <p:grpSp>
          <p:nvGrpSpPr>
            <p:cNvPr id="303" name="Group 302"/>
            <p:cNvGrpSpPr/>
            <p:nvPr/>
          </p:nvGrpSpPr>
          <p:grpSpPr>
            <a:xfrm>
              <a:off x="3593377" y="5979077"/>
              <a:ext cx="327334" cy="246221"/>
              <a:chOff x="1873054" y="5412357"/>
              <a:chExt cx="376813" cy="277745"/>
            </a:xfrm>
          </p:grpSpPr>
          <p:sp>
            <p:nvSpPr>
              <p:cNvPr id="307" name="TextBox 306"/>
              <p:cNvSpPr txBox="1"/>
              <p:nvPr/>
            </p:nvSpPr>
            <p:spPr>
              <a:xfrm>
                <a:off x="1873054" y="5412357"/>
                <a:ext cx="376813" cy="277745"/>
              </a:xfrm>
              <a:prstGeom prst="rect">
                <a:avLst/>
              </a:prstGeom>
              <a:noFill/>
            </p:spPr>
            <p:txBody>
              <a:bodyPr wrap="none" rtlCol="0">
                <a:spAutoFit/>
              </a:bodyPr>
              <a:lstStyle/>
              <a:p>
                <a:r>
                  <a:rPr lang="en-US" sz="1000" dirty="0" smtClean="0"/>
                  <a:t>EH</a:t>
                </a:r>
                <a:endParaRPr lang="en-GB" sz="1000" dirty="0"/>
              </a:p>
            </p:txBody>
          </p:sp>
          <p:sp>
            <p:nvSpPr>
              <p:cNvPr id="308" name="Oval 307"/>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4" name="Group 303"/>
            <p:cNvGrpSpPr/>
            <p:nvPr/>
          </p:nvGrpSpPr>
          <p:grpSpPr>
            <a:xfrm>
              <a:off x="3606075" y="6172056"/>
              <a:ext cx="309700" cy="246222"/>
              <a:chOff x="1880364" y="5412357"/>
              <a:chExt cx="356514" cy="277745"/>
            </a:xfrm>
          </p:grpSpPr>
          <p:sp>
            <p:nvSpPr>
              <p:cNvPr id="305" name="TextBox 304"/>
              <p:cNvSpPr txBox="1"/>
              <p:nvPr/>
            </p:nvSpPr>
            <p:spPr>
              <a:xfrm>
                <a:off x="1880364" y="5412357"/>
                <a:ext cx="356514" cy="277745"/>
              </a:xfrm>
              <a:prstGeom prst="rect">
                <a:avLst/>
              </a:prstGeom>
              <a:noFill/>
            </p:spPr>
            <p:txBody>
              <a:bodyPr wrap="none" rtlCol="0">
                <a:spAutoFit/>
              </a:bodyPr>
              <a:lstStyle/>
              <a:p>
                <a:r>
                  <a:rPr lang="en-US" sz="1000" dirty="0"/>
                  <a:t>T</a:t>
                </a:r>
                <a:r>
                  <a:rPr lang="en-US" sz="1000" dirty="0" smtClean="0"/>
                  <a:t>T</a:t>
                </a:r>
                <a:endParaRPr lang="en-GB" sz="1000" dirty="0"/>
              </a:p>
            </p:txBody>
          </p:sp>
          <p:sp>
            <p:nvSpPr>
              <p:cNvPr id="306" name="Oval 305"/>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97" name="Text Box 58"/>
          <p:cNvSpPr txBox="1">
            <a:spLocks noChangeArrowheads="1"/>
          </p:cNvSpPr>
          <p:nvPr/>
        </p:nvSpPr>
        <p:spPr bwMode="auto">
          <a:xfrm>
            <a:off x="381000" y="4948177"/>
            <a:ext cx="2376264" cy="523220"/>
          </a:xfrm>
          <a:prstGeom prst="rect">
            <a:avLst/>
          </a:prstGeom>
          <a:noFill/>
          <a:ln w="9525">
            <a:noFill/>
            <a:miter lim="800000"/>
            <a:headEnd/>
            <a:tailEnd/>
          </a:ln>
        </p:spPr>
        <p:txBody>
          <a:bodyPr wrap="square">
            <a:spAutoFit/>
          </a:bodyPr>
          <a:lstStyle/>
          <a:p>
            <a:r>
              <a:rPr lang="en-US" sz="1400" dirty="0"/>
              <a:t>b</a:t>
            </a:r>
            <a:r>
              <a:rPr lang="en-US" sz="1400" dirty="0" smtClean="0"/>
              <a:t>lack –&gt; existing  4.5 K </a:t>
            </a:r>
          </a:p>
          <a:p>
            <a:r>
              <a:rPr lang="en-US" sz="1400" dirty="0" smtClean="0">
                <a:solidFill>
                  <a:srgbClr val="FF0000"/>
                </a:solidFill>
              </a:rPr>
              <a:t>red –&gt; to be constructed 2 K</a:t>
            </a:r>
            <a:endParaRPr lang="en-US" sz="1600" dirty="0" smtClean="0">
              <a:solidFill>
                <a:srgbClr val="FF0000"/>
              </a:solidFill>
            </a:endParaRPr>
          </a:p>
        </p:txBody>
      </p:sp>
      <p:sp>
        <p:nvSpPr>
          <p:cNvPr id="309" name="Text Box 58"/>
          <p:cNvSpPr txBox="1">
            <a:spLocks noChangeArrowheads="1"/>
          </p:cNvSpPr>
          <p:nvPr/>
        </p:nvSpPr>
        <p:spPr bwMode="auto">
          <a:xfrm>
            <a:off x="5987220" y="650442"/>
            <a:ext cx="3068224" cy="338554"/>
          </a:xfrm>
          <a:prstGeom prst="rect">
            <a:avLst/>
          </a:prstGeom>
          <a:solidFill>
            <a:srgbClr val="FFF905"/>
          </a:solidFill>
          <a:ln w="9525">
            <a:solidFill>
              <a:srgbClr val="FF0000"/>
            </a:solidFill>
            <a:miter lim="800000"/>
            <a:headEnd/>
            <a:tailEnd/>
          </a:ln>
        </p:spPr>
        <p:txBody>
          <a:bodyPr wrap="square">
            <a:spAutoFit/>
          </a:bodyPr>
          <a:lstStyle/>
          <a:p>
            <a:pPr algn="ctr"/>
            <a:r>
              <a:rPr lang="en-US" sz="1600" dirty="0" smtClean="0"/>
              <a:t>Regarding 2 K refrigeration </a:t>
            </a:r>
          </a:p>
        </p:txBody>
      </p:sp>
      <p:sp>
        <p:nvSpPr>
          <p:cNvPr id="310" name="TextBox 309"/>
          <p:cNvSpPr txBox="1"/>
          <p:nvPr/>
        </p:nvSpPr>
        <p:spPr>
          <a:xfrm>
            <a:off x="7283000" y="3765604"/>
            <a:ext cx="1013291" cy="307777"/>
          </a:xfrm>
          <a:prstGeom prst="rect">
            <a:avLst/>
          </a:prstGeom>
          <a:noFill/>
        </p:spPr>
        <p:txBody>
          <a:bodyPr wrap="none" rtlCol="0">
            <a:spAutoFit/>
          </a:bodyPr>
          <a:lstStyle/>
          <a:p>
            <a:r>
              <a:rPr lang="en-US" sz="1400" b="1" dirty="0" smtClean="0">
                <a:solidFill>
                  <a:schemeClr val="accent6">
                    <a:lumMod val="50000"/>
                  </a:schemeClr>
                </a:solidFill>
              </a:rPr>
              <a:t>CC cryostat</a:t>
            </a:r>
            <a:endParaRPr lang="en-GB" sz="1400" b="1" dirty="0">
              <a:solidFill>
                <a:schemeClr val="accent6">
                  <a:lumMod val="50000"/>
                </a:schemeClr>
              </a:solidFill>
            </a:endParaRPr>
          </a:p>
        </p:txBody>
      </p:sp>
      <p:cxnSp>
        <p:nvCxnSpPr>
          <p:cNvPr id="311" name="Straight Arrow Connector 310"/>
          <p:cNvCxnSpPr/>
          <p:nvPr/>
        </p:nvCxnSpPr>
        <p:spPr>
          <a:xfrm flipH="1">
            <a:off x="6553078" y="3961084"/>
            <a:ext cx="745824" cy="569884"/>
          </a:xfrm>
          <a:prstGeom prst="straightConnector1">
            <a:avLst/>
          </a:prstGeom>
          <a:ln>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12" name="Group 311"/>
          <p:cNvGrpSpPr/>
          <p:nvPr/>
        </p:nvGrpSpPr>
        <p:grpSpPr>
          <a:xfrm>
            <a:off x="4801439" y="5442370"/>
            <a:ext cx="327334" cy="246221"/>
            <a:chOff x="1874581" y="5412357"/>
            <a:chExt cx="376814" cy="277745"/>
          </a:xfrm>
        </p:grpSpPr>
        <p:sp>
          <p:nvSpPr>
            <p:cNvPr id="313" name="TextBox 312"/>
            <p:cNvSpPr txBox="1"/>
            <p:nvPr/>
          </p:nvSpPr>
          <p:spPr>
            <a:xfrm>
              <a:off x="1874581" y="5412357"/>
              <a:ext cx="376814" cy="277745"/>
            </a:xfrm>
            <a:prstGeom prst="rect">
              <a:avLst/>
            </a:prstGeom>
            <a:noFill/>
          </p:spPr>
          <p:txBody>
            <a:bodyPr wrap="none" rtlCol="0">
              <a:spAutoFit/>
            </a:bodyPr>
            <a:lstStyle/>
            <a:p>
              <a:r>
                <a:rPr lang="en-US" sz="1000" dirty="0" smtClean="0"/>
                <a:t>EH</a:t>
              </a:r>
              <a:endParaRPr lang="en-GB" sz="1000" dirty="0"/>
            </a:p>
          </p:txBody>
        </p:sp>
        <p:sp>
          <p:nvSpPr>
            <p:cNvPr id="314" name="Oval 313"/>
            <p:cNvSpPr/>
            <p:nvPr/>
          </p:nvSpPr>
          <p:spPr>
            <a:xfrm>
              <a:off x="1941354" y="5441888"/>
              <a:ext cx="223998" cy="2161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5" name="Straight Connector 314"/>
          <p:cNvCxnSpPr/>
          <p:nvPr/>
        </p:nvCxnSpPr>
        <p:spPr>
          <a:xfrm>
            <a:off x="4954965" y="5094338"/>
            <a:ext cx="0" cy="374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7010400" y="3377845"/>
            <a:ext cx="0" cy="23962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7" name="Group 316"/>
          <p:cNvGrpSpPr/>
          <p:nvPr/>
        </p:nvGrpSpPr>
        <p:grpSpPr>
          <a:xfrm rot="16200000">
            <a:off x="5478453" y="5531870"/>
            <a:ext cx="198911" cy="152873"/>
            <a:chOff x="7649689" y="2057400"/>
            <a:chExt cx="198911" cy="152873"/>
          </a:xfrm>
        </p:grpSpPr>
        <p:sp>
          <p:nvSpPr>
            <p:cNvPr id="318" name="Isosceles Triangle 317"/>
            <p:cNvSpPr/>
            <p:nvPr/>
          </p:nvSpPr>
          <p:spPr>
            <a:xfrm>
              <a:off x="7753350" y="2133837"/>
              <a:ext cx="95250" cy="76436"/>
            </a:xfrm>
            <a:prstGeom prst="triangl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Isosceles Triangle 318"/>
            <p:cNvSpPr/>
            <p:nvPr/>
          </p:nvSpPr>
          <p:spPr>
            <a:xfrm rot="10800000">
              <a:off x="7753350" y="2057400"/>
              <a:ext cx="95250" cy="76673"/>
            </a:xfrm>
            <a:prstGeom prst="triangle">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0" name="Straight Connector 319"/>
            <p:cNvCxnSpPr/>
            <p:nvPr/>
          </p:nvCxnSpPr>
          <p:spPr>
            <a:xfrm flipH="1">
              <a:off x="7649689" y="2139538"/>
              <a:ext cx="1524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7696952" y="2083860"/>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V="1">
              <a:off x="7661566" y="2092046"/>
              <a:ext cx="48740" cy="99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550441" y="2362200"/>
            <a:ext cx="646873" cy="546870"/>
            <a:chOff x="3748914" y="1997136"/>
            <a:chExt cx="646873" cy="546870"/>
          </a:xfrm>
        </p:grpSpPr>
        <p:sp>
          <p:nvSpPr>
            <p:cNvPr id="324" name="Rectangle 323"/>
            <p:cNvSpPr/>
            <p:nvPr/>
          </p:nvSpPr>
          <p:spPr>
            <a:xfrm>
              <a:off x="3748914" y="1997136"/>
              <a:ext cx="646873" cy="546870"/>
            </a:xfrm>
            <a:prstGeom prst="rect">
              <a:avLst/>
            </a:prstGeom>
            <a:solidFill>
              <a:schemeClr val="tx2">
                <a:lumMod val="40000"/>
                <a:lumOff val="60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6" name="Straight Connector 325"/>
            <p:cNvCxnSpPr/>
            <p:nvPr/>
          </p:nvCxnSpPr>
          <p:spPr>
            <a:xfrm flipH="1" flipV="1">
              <a:off x="3756766" y="2056577"/>
              <a:ext cx="633411" cy="1296"/>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29" name="Straight Connector 328"/>
          <p:cNvCxnSpPr/>
          <p:nvPr/>
        </p:nvCxnSpPr>
        <p:spPr>
          <a:xfrm flipH="1">
            <a:off x="3333595" y="2088233"/>
            <a:ext cx="7313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3333595" y="2088233"/>
            <a:ext cx="0" cy="2223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4057709" y="2091060"/>
            <a:ext cx="0" cy="3380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3698630" y="2209800"/>
            <a:ext cx="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4080166" y="2905656"/>
            <a:ext cx="0" cy="1143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a:off x="4071078" y="3008256"/>
            <a:ext cx="10319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a:off x="4209470" y="2439843"/>
            <a:ext cx="12058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35" name="TextBox 334"/>
          <p:cNvSpPr txBox="1"/>
          <p:nvPr/>
        </p:nvSpPr>
        <p:spPr>
          <a:xfrm>
            <a:off x="3200400" y="1676400"/>
            <a:ext cx="1016560" cy="307777"/>
          </a:xfrm>
          <a:prstGeom prst="rect">
            <a:avLst/>
          </a:prstGeom>
          <a:noFill/>
        </p:spPr>
        <p:txBody>
          <a:bodyPr wrap="none" rtlCol="0">
            <a:spAutoFit/>
          </a:bodyPr>
          <a:lstStyle/>
          <a:p>
            <a:r>
              <a:rPr lang="en-US" sz="1400" b="1" dirty="0" smtClean="0">
                <a:solidFill>
                  <a:schemeClr val="accent6">
                    <a:lumMod val="50000"/>
                  </a:schemeClr>
                </a:solidFill>
              </a:rPr>
              <a:t>Buffer tank</a:t>
            </a:r>
            <a:endParaRPr lang="en-GB" sz="1400" b="1" dirty="0">
              <a:solidFill>
                <a:schemeClr val="accent6">
                  <a:lumMod val="50000"/>
                </a:schemeClr>
              </a:solidFill>
            </a:endParaRPr>
          </a:p>
        </p:txBody>
      </p:sp>
      <p:sp>
        <p:nvSpPr>
          <p:cNvPr id="336" name="TextBox 335"/>
          <p:cNvSpPr txBox="1"/>
          <p:nvPr/>
        </p:nvSpPr>
        <p:spPr>
          <a:xfrm>
            <a:off x="3623331" y="3154127"/>
            <a:ext cx="720069" cy="400110"/>
          </a:xfrm>
          <a:prstGeom prst="rect">
            <a:avLst/>
          </a:prstGeom>
          <a:noFill/>
        </p:spPr>
        <p:txBody>
          <a:bodyPr wrap="none" rtlCol="0">
            <a:spAutoFit/>
          </a:bodyPr>
          <a:lstStyle/>
          <a:p>
            <a:r>
              <a:rPr lang="en-US" sz="1000" dirty="0" smtClean="0"/>
              <a:t>From LN2 </a:t>
            </a:r>
          </a:p>
          <a:p>
            <a:r>
              <a:rPr lang="en-US" sz="1000" dirty="0" err="1" smtClean="0"/>
              <a:t>precooler</a:t>
            </a:r>
            <a:endParaRPr lang="en-GB" sz="1000" dirty="0"/>
          </a:p>
        </p:txBody>
      </p:sp>
      <p:cxnSp>
        <p:nvCxnSpPr>
          <p:cNvPr id="325" name="Straight Connector 324"/>
          <p:cNvCxnSpPr/>
          <p:nvPr/>
        </p:nvCxnSpPr>
        <p:spPr>
          <a:xfrm flipH="1">
            <a:off x="5150712" y="3158992"/>
            <a:ext cx="72167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H="1">
            <a:off x="4032046" y="3158992"/>
            <a:ext cx="10288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38" name="TextBox 337"/>
          <p:cNvSpPr txBox="1"/>
          <p:nvPr/>
        </p:nvSpPr>
        <p:spPr>
          <a:xfrm rot="19894634">
            <a:off x="6754345" y="1387589"/>
            <a:ext cx="1563570" cy="400110"/>
          </a:xfrm>
          <a:prstGeom prst="rect">
            <a:avLst/>
          </a:prstGeom>
          <a:noFill/>
        </p:spPr>
        <p:txBody>
          <a:bodyPr wrap="none" rtlCol="0">
            <a:spAutoFit/>
          </a:bodyPr>
          <a:lstStyle/>
          <a:p>
            <a:r>
              <a:rPr lang="en-US" sz="2000" b="1" dirty="0" smtClean="0">
                <a:solidFill>
                  <a:srgbClr val="0070C0"/>
                </a:solidFill>
              </a:rPr>
              <a:t>Draft version</a:t>
            </a:r>
            <a:endParaRPr lang="en-GB" sz="2000" b="1" dirty="0">
              <a:solidFill>
                <a:srgbClr val="0070C0"/>
              </a:solidFill>
            </a:endParaRPr>
          </a:p>
        </p:txBody>
      </p:sp>
      <p:cxnSp>
        <p:nvCxnSpPr>
          <p:cNvPr id="253" name="Straight Connector 252"/>
          <p:cNvCxnSpPr/>
          <p:nvPr/>
        </p:nvCxnSpPr>
        <p:spPr>
          <a:xfrm>
            <a:off x="4136609" y="1407936"/>
            <a:ext cx="0" cy="1031907"/>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3757653" y="1403853"/>
            <a:ext cx="0" cy="1031907"/>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55" name="Text Box 58"/>
          <p:cNvSpPr txBox="1">
            <a:spLocks noChangeArrowheads="1"/>
          </p:cNvSpPr>
          <p:nvPr/>
        </p:nvSpPr>
        <p:spPr bwMode="auto">
          <a:xfrm>
            <a:off x="3200400" y="1069518"/>
            <a:ext cx="1818476" cy="307777"/>
          </a:xfrm>
          <a:prstGeom prst="rect">
            <a:avLst/>
          </a:prstGeom>
          <a:noFill/>
          <a:ln w="9525">
            <a:noFill/>
            <a:miter lim="800000"/>
            <a:headEnd/>
            <a:tailEnd/>
          </a:ln>
        </p:spPr>
        <p:txBody>
          <a:bodyPr wrap="square">
            <a:spAutoFit/>
          </a:bodyPr>
          <a:lstStyle/>
          <a:p>
            <a:r>
              <a:rPr lang="en-US" sz="1400" i="1" dirty="0" smtClean="0"/>
              <a:t>Second source of </a:t>
            </a:r>
            <a:r>
              <a:rPr lang="en-US" sz="1400" i="1" dirty="0" err="1" smtClean="0"/>
              <a:t>LHe</a:t>
            </a:r>
            <a:endParaRPr lang="en-US" sz="1400" i="1" dirty="0" smtClean="0"/>
          </a:p>
        </p:txBody>
      </p:sp>
      <p:cxnSp>
        <p:nvCxnSpPr>
          <p:cNvPr id="256" name="Straight Connector 255"/>
          <p:cNvCxnSpPr/>
          <p:nvPr/>
        </p:nvCxnSpPr>
        <p:spPr>
          <a:xfrm>
            <a:off x="4859444" y="3358605"/>
            <a:ext cx="0" cy="11062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4859444" y="4461640"/>
            <a:ext cx="19458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2988007" y="944593"/>
            <a:ext cx="0" cy="33800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H="1">
            <a:off x="2988007" y="4316669"/>
            <a:ext cx="3535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1569132" y="643354"/>
            <a:ext cx="1418875" cy="3604948"/>
          </a:xfrm>
          <a:prstGeom prst="line">
            <a:avLst/>
          </a:prstGeom>
          <a:ln w="158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828800" y="304800"/>
            <a:ext cx="1028385" cy="3815613"/>
          </a:xfrm>
          <a:prstGeom prst="line">
            <a:avLst/>
          </a:prstGeom>
          <a:ln w="1587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7528" y="5943600"/>
            <a:ext cx="7738272" cy="369332"/>
          </a:xfrm>
          <a:prstGeom prst="rect">
            <a:avLst/>
          </a:prstGeom>
          <a:noFill/>
        </p:spPr>
        <p:txBody>
          <a:bodyPr wrap="none" rtlCol="0">
            <a:spAutoFit/>
          </a:bodyPr>
          <a:lstStyle/>
          <a:p>
            <a:r>
              <a:rPr lang="en-US" dirty="0" smtClean="0">
                <a:solidFill>
                  <a:srgbClr val="0000FF"/>
                </a:solidFill>
              </a:rPr>
              <a:t>The cryogenics is to be upgraded to higher capacity – it will cost money and time</a:t>
            </a:r>
            <a:endParaRPr lang="en-GB" dirty="0">
              <a:solidFill>
                <a:srgbClr val="0000FF"/>
              </a:solidFill>
            </a:endParaRPr>
          </a:p>
        </p:txBody>
      </p:sp>
    </p:spTree>
    <p:extLst>
      <p:ext uri="{BB962C8B-B14F-4D97-AF65-F5344CB8AC3E}">
        <p14:creationId xmlns:p14="http://schemas.microsoft.com/office/powerpoint/2010/main" val="1428477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12087" cy="6096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Solutions for BA4 </a:t>
            </a:r>
            <a:r>
              <a:rPr lang="en-US" dirty="0" err="1" smtClean="0">
                <a:solidFill>
                  <a:srgbClr val="0070C0"/>
                </a:solidFill>
                <a:effectLst>
                  <a:outerShdw blurRad="50800" dist="38100" dir="2700000" algn="tl" rotWithShape="0">
                    <a:prstClr val="black">
                      <a:alpha val="40000"/>
                    </a:prstClr>
                  </a:outerShdw>
                </a:effectLst>
              </a:rPr>
              <a:t>cryo</a:t>
            </a:r>
            <a:r>
              <a:rPr lang="en-US" dirty="0" smtClean="0">
                <a:solidFill>
                  <a:srgbClr val="0070C0"/>
                </a:solidFill>
                <a:effectLst>
                  <a:outerShdw blurRad="50800" dist="38100" dir="2700000" algn="tl" rotWithShape="0">
                    <a:prstClr val="black">
                      <a:alpha val="40000"/>
                    </a:prstClr>
                  </a:outerShdw>
                </a:effectLst>
              </a:rPr>
              <a:t> capacity </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7</a:t>
            </a:fld>
            <a:endParaRPr lang="en-US" dirty="0"/>
          </a:p>
        </p:txBody>
      </p:sp>
      <p:sp>
        <p:nvSpPr>
          <p:cNvPr id="167" name="Slide Number Placeholder 20"/>
          <p:cNvSpPr txBox="1">
            <a:spLocks/>
          </p:cNvSpPr>
          <p:nvPr/>
        </p:nvSpPr>
        <p:spPr>
          <a:xfrm>
            <a:off x="3352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2114D2-6372-49BE-B50D-59C84933B286}" type="slidenum">
              <a:rPr lang="en-US" smtClean="0"/>
              <a:pPr/>
              <a:t>7</a:t>
            </a:fld>
            <a:endParaRPr lang="en-US" dirty="0"/>
          </a:p>
        </p:txBody>
      </p:sp>
      <p:sp>
        <p:nvSpPr>
          <p:cNvPr id="10" name="TextBox 9"/>
          <p:cNvSpPr txBox="1"/>
          <p:nvPr/>
        </p:nvSpPr>
        <p:spPr>
          <a:xfrm>
            <a:off x="7007951" y="990600"/>
            <a:ext cx="1726178" cy="1015663"/>
          </a:xfrm>
          <a:prstGeom prst="rect">
            <a:avLst/>
          </a:prstGeom>
          <a:noFill/>
        </p:spPr>
        <p:txBody>
          <a:bodyPr wrap="none" rtlCol="0">
            <a:spAutoFit/>
          </a:bodyPr>
          <a:lstStyle/>
          <a:p>
            <a:r>
              <a:rPr lang="en-US" sz="2400" dirty="0" smtClean="0"/>
              <a:t>BA4</a:t>
            </a:r>
          </a:p>
          <a:p>
            <a:r>
              <a:rPr lang="en-US" sz="2400" dirty="0" smtClean="0"/>
              <a:t>TCF20</a:t>
            </a:r>
          </a:p>
          <a:p>
            <a:r>
              <a:rPr lang="en-US" sz="1200" dirty="0" smtClean="0"/>
              <a:t>max. ~1.5 g/s with boost</a:t>
            </a:r>
            <a:endParaRPr lang="en-GB" sz="1200" dirty="0"/>
          </a:p>
        </p:txBody>
      </p:sp>
      <p:sp>
        <p:nvSpPr>
          <p:cNvPr id="11" name="TextBox 10"/>
          <p:cNvSpPr txBox="1"/>
          <p:nvPr/>
        </p:nvSpPr>
        <p:spPr>
          <a:xfrm>
            <a:off x="1066800" y="990600"/>
            <a:ext cx="4673587" cy="1015663"/>
          </a:xfrm>
          <a:prstGeom prst="rect">
            <a:avLst/>
          </a:prstGeom>
          <a:noFill/>
        </p:spPr>
        <p:txBody>
          <a:bodyPr wrap="none" rtlCol="0">
            <a:spAutoFit/>
          </a:bodyPr>
          <a:lstStyle/>
          <a:p>
            <a:r>
              <a:rPr lang="en-US" sz="2400" dirty="0" smtClean="0"/>
              <a:t>storage</a:t>
            </a:r>
          </a:p>
          <a:p>
            <a:r>
              <a:rPr lang="en-US" sz="2400" dirty="0" smtClean="0"/>
              <a:t>TCF20’ CNRS CB</a:t>
            </a:r>
          </a:p>
          <a:p>
            <a:r>
              <a:rPr lang="en-US" sz="1200" dirty="0" smtClean="0"/>
              <a:t>max. 2.1 g/s </a:t>
            </a:r>
            <a:r>
              <a:rPr lang="en-US" sz="1200" dirty="0" smtClean="0"/>
              <a:t>(for indication: 0.12 </a:t>
            </a:r>
            <a:r>
              <a:rPr lang="en-US" sz="1200" dirty="0" smtClean="0"/>
              <a:t>g/s -&gt; 150 L buffer filling time of </a:t>
            </a:r>
            <a:r>
              <a:rPr lang="en-US" sz="1200" dirty="0" smtClean="0"/>
              <a:t>~40 </a:t>
            </a:r>
            <a:r>
              <a:rPr lang="en-US" sz="1200" dirty="0" smtClean="0"/>
              <a:t>h)</a:t>
            </a:r>
            <a:endParaRPr lang="en-GB" sz="1200" dirty="0"/>
          </a:p>
        </p:txBody>
      </p:sp>
      <p:cxnSp>
        <p:nvCxnSpPr>
          <p:cNvPr id="7" name="Straight Arrow Connector 6"/>
          <p:cNvCxnSpPr/>
          <p:nvPr/>
        </p:nvCxnSpPr>
        <p:spPr>
          <a:xfrm>
            <a:off x="3505200" y="1313765"/>
            <a:ext cx="2590800" cy="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76410" y="3324998"/>
            <a:ext cx="681790" cy="461665"/>
          </a:xfrm>
          <a:prstGeom prst="rect">
            <a:avLst/>
          </a:prstGeom>
          <a:noFill/>
        </p:spPr>
        <p:txBody>
          <a:bodyPr wrap="none" rtlCol="0">
            <a:spAutoFit/>
          </a:bodyPr>
          <a:lstStyle/>
          <a:p>
            <a:r>
              <a:rPr lang="en-US" sz="2400" dirty="0" smtClean="0"/>
              <a:t>BA4</a:t>
            </a:r>
          </a:p>
        </p:txBody>
      </p:sp>
      <p:sp>
        <p:nvSpPr>
          <p:cNvPr id="15" name="TextBox 14"/>
          <p:cNvSpPr txBox="1"/>
          <p:nvPr/>
        </p:nvSpPr>
        <p:spPr>
          <a:xfrm>
            <a:off x="1056235" y="3198031"/>
            <a:ext cx="2692084" cy="1015663"/>
          </a:xfrm>
          <a:prstGeom prst="rect">
            <a:avLst/>
          </a:prstGeom>
          <a:noFill/>
        </p:spPr>
        <p:txBody>
          <a:bodyPr wrap="none" rtlCol="0">
            <a:spAutoFit/>
          </a:bodyPr>
          <a:lstStyle/>
          <a:p>
            <a:r>
              <a:rPr lang="en-US" sz="2400" dirty="0" smtClean="0"/>
              <a:t>storage</a:t>
            </a:r>
          </a:p>
          <a:p>
            <a:r>
              <a:rPr lang="en-US" sz="2400" dirty="0" smtClean="0"/>
              <a:t>TCF200 (w/o comp.)</a:t>
            </a:r>
          </a:p>
          <a:p>
            <a:r>
              <a:rPr lang="en-US" sz="1200" dirty="0" smtClean="0"/>
              <a:t>max. 7 g/s</a:t>
            </a:r>
            <a:endParaRPr lang="en-GB" sz="1200" dirty="0"/>
          </a:p>
        </p:txBody>
      </p:sp>
      <p:cxnSp>
        <p:nvCxnSpPr>
          <p:cNvPr id="16" name="Straight Arrow Connector 15"/>
          <p:cNvCxnSpPr/>
          <p:nvPr/>
        </p:nvCxnSpPr>
        <p:spPr>
          <a:xfrm>
            <a:off x="4028035" y="3521196"/>
            <a:ext cx="838200" cy="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62077" y="3048000"/>
            <a:ext cx="1609158" cy="1015663"/>
          </a:xfrm>
          <a:prstGeom prst="rect">
            <a:avLst/>
          </a:prstGeom>
          <a:noFill/>
        </p:spPr>
        <p:txBody>
          <a:bodyPr wrap="none" rtlCol="0">
            <a:spAutoFit/>
          </a:bodyPr>
          <a:lstStyle/>
          <a:p>
            <a:r>
              <a:rPr lang="en-US" sz="2400" dirty="0" err="1"/>
              <a:t>C</a:t>
            </a:r>
            <a:r>
              <a:rPr lang="en-US" sz="2400" dirty="0" err="1" smtClean="0"/>
              <a:t>ryoLab</a:t>
            </a:r>
            <a:endParaRPr lang="en-US" sz="2400" dirty="0" smtClean="0"/>
          </a:p>
          <a:p>
            <a:r>
              <a:rPr lang="en-US" sz="2400" dirty="0" smtClean="0"/>
              <a:t>TCF50</a:t>
            </a:r>
          </a:p>
          <a:p>
            <a:r>
              <a:rPr lang="en-US" sz="1200" dirty="0" smtClean="0"/>
              <a:t>max. ~3 g/s with boost</a:t>
            </a:r>
            <a:endParaRPr lang="en-GB" sz="1200" dirty="0"/>
          </a:p>
        </p:txBody>
      </p:sp>
      <p:sp>
        <p:nvSpPr>
          <p:cNvPr id="24" name="TextBox 23"/>
          <p:cNvSpPr txBox="1"/>
          <p:nvPr/>
        </p:nvSpPr>
        <p:spPr>
          <a:xfrm>
            <a:off x="433680" y="1129099"/>
            <a:ext cx="519694" cy="523220"/>
          </a:xfrm>
          <a:prstGeom prst="rect">
            <a:avLst/>
          </a:prstGeom>
          <a:noFill/>
        </p:spPr>
        <p:txBody>
          <a:bodyPr wrap="none" rtlCol="0">
            <a:spAutoFit/>
          </a:bodyPr>
          <a:lstStyle/>
          <a:p>
            <a:r>
              <a:rPr lang="en-US" b="1" dirty="0" smtClean="0">
                <a:solidFill>
                  <a:srgbClr val="0000FF"/>
                </a:solidFill>
              </a:rPr>
              <a:t> </a:t>
            </a:r>
            <a:r>
              <a:rPr lang="en-US" sz="2800" b="1" dirty="0" smtClean="0">
                <a:solidFill>
                  <a:srgbClr val="0000FF"/>
                </a:solidFill>
              </a:rPr>
              <a:t>1:</a:t>
            </a:r>
            <a:endParaRPr lang="en-GB" sz="2800" b="1" dirty="0">
              <a:solidFill>
                <a:srgbClr val="0000FF"/>
              </a:solidFill>
            </a:endParaRPr>
          </a:p>
        </p:txBody>
      </p:sp>
      <p:cxnSp>
        <p:nvCxnSpPr>
          <p:cNvPr id="29" name="Straight Arrow Connector 28"/>
          <p:cNvCxnSpPr/>
          <p:nvPr/>
        </p:nvCxnSpPr>
        <p:spPr>
          <a:xfrm>
            <a:off x="6618835" y="3502831"/>
            <a:ext cx="838200" cy="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1900" y="1981200"/>
            <a:ext cx="8457624" cy="1077218"/>
          </a:xfrm>
          <a:prstGeom prst="rect">
            <a:avLst/>
          </a:prstGeom>
          <a:noFill/>
        </p:spPr>
        <p:txBody>
          <a:bodyPr wrap="square" rtlCol="0">
            <a:spAutoFit/>
          </a:bodyPr>
          <a:lstStyle/>
          <a:p>
            <a:r>
              <a:rPr lang="en-US" sz="1600" dirty="0" smtClean="0"/>
              <a:t>Comments:</a:t>
            </a:r>
          </a:p>
          <a:p>
            <a:pPr marL="285750" indent="-285750">
              <a:buFontTx/>
              <a:buChar char="-"/>
            </a:pPr>
            <a:r>
              <a:rPr lang="en-US" sz="1600" dirty="0" smtClean="0"/>
              <a:t>Additional time needed to remove old CB and install new one or add new one to the installation</a:t>
            </a:r>
          </a:p>
          <a:p>
            <a:pPr marL="285750" indent="-285750">
              <a:buFontTx/>
              <a:buChar char="-"/>
            </a:pPr>
            <a:r>
              <a:rPr lang="en-US" sz="1600" dirty="0" smtClean="0"/>
              <a:t>Still well limited with the new CB in case of replacement, potential problems with integration and handling of flush from the buffer in case of new CB adding</a:t>
            </a:r>
            <a:endParaRPr lang="en-GB" sz="1600" dirty="0"/>
          </a:p>
        </p:txBody>
      </p:sp>
      <p:sp>
        <p:nvSpPr>
          <p:cNvPr id="31" name="TextBox 30"/>
          <p:cNvSpPr txBox="1"/>
          <p:nvPr/>
        </p:nvSpPr>
        <p:spPr>
          <a:xfrm>
            <a:off x="311900" y="4191000"/>
            <a:ext cx="8603500" cy="1569660"/>
          </a:xfrm>
          <a:prstGeom prst="rect">
            <a:avLst/>
          </a:prstGeom>
          <a:noFill/>
        </p:spPr>
        <p:txBody>
          <a:bodyPr wrap="square" rtlCol="0">
            <a:spAutoFit/>
          </a:bodyPr>
          <a:lstStyle/>
          <a:p>
            <a:r>
              <a:rPr lang="en-US" sz="1600" dirty="0" smtClean="0"/>
              <a:t>Comments:</a:t>
            </a:r>
          </a:p>
          <a:p>
            <a:pPr marL="285750" indent="-285750">
              <a:buFontTx/>
              <a:buChar char="-"/>
            </a:pPr>
            <a:r>
              <a:rPr lang="en-US" sz="1600" dirty="0" smtClean="0"/>
              <a:t>Additional time needed to remove old CB and install new one</a:t>
            </a:r>
          </a:p>
          <a:p>
            <a:pPr marL="285750" indent="-285750">
              <a:buFontTx/>
              <a:buChar char="-"/>
            </a:pPr>
            <a:r>
              <a:rPr lang="en-US" sz="1600" dirty="0" err="1" smtClean="0"/>
              <a:t>CryoLab</a:t>
            </a:r>
            <a:r>
              <a:rPr lang="en-US" sz="1600" dirty="0" smtClean="0"/>
              <a:t> affected with availability and additional work, new compressor for TCF200 is to be bought</a:t>
            </a:r>
          </a:p>
          <a:p>
            <a:pPr marL="285750" indent="-285750">
              <a:buFontTx/>
              <a:buChar char="-"/>
            </a:pPr>
            <a:endParaRPr lang="en-US" sz="1600" dirty="0" smtClean="0"/>
          </a:p>
          <a:p>
            <a:r>
              <a:rPr lang="en-US" sz="1600" dirty="0" smtClean="0">
                <a:solidFill>
                  <a:srgbClr val="FF0000"/>
                </a:solidFill>
              </a:rPr>
              <a:t>Both options require additional money, manpower and time to perform the mechanical work at BA4 after end of COLDEX operation and before CC SPS testing (~min. 1 month – to be precisely calculated).</a:t>
            </a:r>
            <a:endParaRPr lang="en-GB" sz="1600" dirty="0">
              <a:solidFill>
                <a:srgbClr val="FF0000"/>
              </a:solidFill>
            </a:endParaRPr>
          </a:p>
        </p:txBody>
      </p:sp>
      <p:sp>
        <p:nvSpPr>
          <p:cNvPr id="32" name="TextBox 31"/>
          <p:cNvSpPr txBox="1"/>
          <p:nvPr/>
        </p:nvSpPr>
        <p:spPr>
          <a:xfrm>
            <a:off x="433680" y="3444252"/>
            <a:ext cx="519694" cy="523220"/>
          </a:xfrm>
          <a:prstGeom prst="rect">
            <a:avLst/>
          </a:prstGeom>
          <a:noFill/>
        </p:spPr>
        <p:txBody>
          <a:bodyPr wrap="none" rtlCol="0">
            <a:spAutoFit/>
          </a:bodyPr>
          <a:lstStyle/>
          <a:p>
            <a:r>
              <a:rPr lang="en-US" b="1" dirty="0" smtClean="0">
                <a:solidFill>
                  <a:srgbClr val="0000FF"/>
                </a:solidFill>
              </a:rPr>
              <a:t> </a:t>
            </a:r>
            <a:r>
              <a:rPr lang="en-US" sz="2800" b="1" dirty="0" smtClean="0">
                <a:solidFill>
                  <a:srgbClr val="0000FF"/>
                </a:solidFill>
              </a:rPr>
              <a:t>2:</a:t>
            </a:r>
            <a:endParaRPr lang="en-GB" sz="2800" b="1" dirty="0">
              <a:solidFill>
                <a:srgbClr val="0000FF"/>
              </a:solidFill>
            </a:endParaRPr>
          </a:p>
        </p:txBody>
      </p:sp>
      <p:sp>
        <p:nvSpPr>
          <p:cNvPr id="26" name="TextBox 25"/>
          <p:cNvSpPr txBox="1"/>
          <p:nvPr/>
        </p:nvSpPr>
        <p:spPr>
          <a:xfrm>
            <a:off x="1763348" y="5867400"/>
            <a:ext cx="5323252" cy="369332"/>
          </a:xfrm>
          <a:prstGeom prst="rect">
            <a:avLst/>
          </a:prstGeom>
          <a:solidFill>
            <a:srgbClr val="E4FEA2"/>
          </a:solidFill>
          <a:ln>
            <a:solidFill>
              <a:srgbClr val="0000FF"/>
            </a:solidFill>
          </a:ln>
        </p:spPr>
        <p:txBody>
          <a:bodyPr wrap="none" rtlCol="0">
            <a:spAutoFit/>
          </a:bodyPr>
          <a:lstStyle/>
          <a:p>
            <a:r>
              <a:rPr lang="en-US" dirty="0" smtClean="0"/>
              <a:t>State of the Art is required for the </a:t>
            </a:r>
            <a:r>
              <a:rPr lang="en-US" dirty="0" err="1" smtClean="0"/>
              <a:t>cryo</a:t>
            </a:r>
            <a:r>
              <a:rPr lang="en-US" dirty="0" smtClean="0"/>
              <a:t> module design. </a:t>
            </a:r>
            <a:endParaRPr lang="en-GB" dirty="0"/>
          </a:p>
        </p:txBody>
      </p:sp>
    </p:spTree>
    <p:extLst>
      <p:ext uri="{BB962C8B-B14F-4D97-AF65-F5344CB8AC3E}">
        <p14:creationId xmlns:p14="http://schemas.microsoft.com/office/powerpoint/2010/main" val="19075261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12087" cy="6096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Heat load 2/2</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8</a:t>
            </a:fld>
            <a:endParaRPr lang="en-US" dirty="0"/>
          </a:p>
        </p:txBody>
      </p:sp>
      <p:sp>
        <p:nvSpPr>
          <p:cNvPr id="167" name="Slide Number Placeholder 20"/>
          <p:cNvSpPr txBox="1">
            <a:spLocks/>
          </p:cNvSpPr>
          <p:nvPr/>
        </p:nvSpPr>
        <p:spPr>
          <a:xfrm>
            <a:off x="3352800" y="63246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2114D2-6372-49BE-B50D-59C84933B286}" type="slidenum">
              <a:rPr lang="en-US" smtClean="0"/>
              <a:pPr/>
              <a:t>8</a:t>
            </a:fld>
            <a:endParaRPr lang="en-US" dirty="0"/>
          </a:p>
        </p:txBody>
      </p:sp>
      <p:sp>
        <p:nvSpPr>
          <p:cNvPr id="3" name="TextBox 2"/>
          <p:cNvSpPr txBox="1"/>
          <p:nvPr/>
        </p:nvSpPr>
        <p:spPr>
          <a:xfrm>
            <a:off x="457200" y="1343323"/>
            <a:ext cx="8229600" cy="3939540"/>
          </a:xfrm>
          <a:prstGeom prst="rect">
            <a:avLst/>
          </a:prstGeom>
          <a:noFill/>
        </p:spPr>
        <p:txBody>
          <a:bodyPr wrap="square" rtlCol="0">
            <a:spAutoFit/>
          </a:bodyPr>
          <a:lstStyle/>
          <a:p>
            <a:r>
              <a:rPr lang="en-US" dirty="0" smtClean="0"/>
              <a:t>Summary (assuming cold box capacity of 3 g/s):</a:t>
            </a:r>
            <a:br>
              <a:rPr lang="en-US" dirty="0" smtClean="0"/>
            </a:br>
            <a:endParaRPr lang="en-US" dirty="0" smtClean="0"/>
          </a:p>
          <a:p>
            <a:r>
              <a:rPr lang="en-US" dirty="0" smtClean="0"/>
              <a:t>Total Static: 1.98 g/s </a:t>
            </a:r>
          </a:p>
          <a:p>
            <a:r>
              <a:rPr lang="en-US" dirty="0" smtClean="0"/>
              <a:t>Dynamic: 0.9 g/s</a:t>
            </a:r>
          </a:p>
          <a:p>
            <a:endParaRPr lang="en-US" dirty="0"/>
          </a:p>
          <a:p>
            <a:r>
              <a:rPr lang="en-US" dirty="0" smtClean="0"/>
              <a:t>Total Static + Dynamic = 1.98+0.9=~2.9 g/s &lt; 3 g/s -&gt; </a:t>
            </a:r>
            <a:r>
              <a:rPr lang="en-US" u="sng" dirty="0" smtClean="0"/>
              <a:t>run without buffer is theoretically possible</a:t>
            </a:r>
          </a:p>
          <a:p>
            <a:endParaRPr lang="en-US" u="sng" dirty="0"/>
          </a:p>
          <a:p>
            <a:r>
              <a:rPr lang="en-US" dirty="0" smtClean="0"/>
              <a:t>For security reasons we plan to install 150 L </a:t>
            </a:r>
            <a:r>
              <a:rPr lang="en-US" dirty="0" err="1" smtClean="0"/>
              <a:t>dewar</a:t>
            </a:r>
            <a:r>
              <a:rPr lang="en-US" dirty="0" smtClean="0"/>
              <a:t> for dynamic heat load compensation</a:t>
            </a:r>
          </a:p>
          <a:p>
            <a:endParaRPr lang="en-US" dirty="0"/>
          </a:p>
          <a:p>
            <a:r>
              <a:rPr lang="en-US" dirty="0" smtClean="0"/>
              <a:t>The aim is to design the system in a such a way to provide cooling capacity for at least 8 hours of operation /day (refilling of the </a:t>
            </a:r>
            <a:r>
              <a:rPr lang="en-US" dirty="0" err="1" smtClean="0"/>
              <a:t>dewar</a:t>
            </a:r>
            <a:r>
              <a:rPr lang="en-US" dirty="0" smtClean="0"/>
              <a:t> will be done during the nights).</a:t>
            </a:r>
          </a:p>
          <a:p>
            <a:endParaRPr lang="en-US" sz="1600" dirty="0">
              <a:solidFill>
                <a:schemeClr val="tx1">
                  <a:lumMod val="50000"/>
                  <a:lumOff val="50000"/>
                </a:schemeClr>
              </a:solidFill>
            </a:endParaRPr>
          </a:p>
        </p:txBody>
      </p:sp>
    </p:spTree>
    <p:extLst>
      <p:ext uri="{BB962C8B-B14F-4D97-AF65-F5344CB8AC3E}">
        <p14:creationId xmlns:p14="http://schemas.microsoft.com/office/powerpoint/2010/main" val="31685341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12087" cy="609600"/>
          </a:xfrm>
        </p:spPr>
        <p:txBody>
          <a:bodyPr>
            <a:normAutofit fontScale="90000"/>
          </a:bodyPr>
          <a:lstStyle/>
          <a:p>
            <a:r>
              <a:rPr lang="en-US" dirty="0" smtClean="0">
                <a:solidFill>
                  <a:srgbClr val="0070C0"/>
                </a:solidFill>
                <a:effectLst>
                  <a:outerShdw blurRad="50800" dist="38100" dir="2700000" algn="tl" rotWithShape="0">
                    <a:prstClr val="black">
                      <a:alpha val="40000"/>
                    </a:prstClr>
                  </a:outerShdw>
                </a:effectLst>
              </a:rPr>
              <a:t>Process and instrumentation</a:t>
            </a:r>
            <a:endParaRPr lang="en-US" dirty="0">
              <a:solidFill>
                <a:srgbClr val="0070C0"/>
              </a:solidFill>
              <a:effectLst>
                <a:outerShdw blurRad="50800" dist="38100" dir="2700000" algn="tl" rotWithShape="0">
                  <a:prstClr val="black">
                    <a:alpha val="40000"/>
                  </a:prstClr>
                </a:outerShdw>
              </a:effectLst>
            </a:endParaRPr>
          </a:p>
        </p:txBody>
      </p:sp>
      <p:sp>
        <p:nvSpPr>
          <p:cNvPr id="20" name="Footer Placeholder 19"/>
          <p:cNvSpPr>
            <a:spLocks noGrp="1"/>
          </p:cNvSpPr>
          <p:nvPr>
            <p:ph type="ftr" sz="quarter" idx="11"/>
          </p:nvPr>
        </p:nvSpPr>
        <p:spPr/>
        <p:txBody>
          <a:bodyPr/>
          <a:lstStyle/>
          <a:p>
            <a:r>
              <a:rPr lang="pl-PL" smtClean="0"/>
              <a:t>K. Brodzinski - BNL CC review_2014.05.06</a:t>
            </a:r>
            <a:endParaRPr lang="en-US"/>
          </a:p>
        </p:txBody>
      </p:sp>
      <p:sp>
        <p:nvSpPr>
          <p:cNvPr id="21" name="Slide Number Placeholder 20"/>
          <p:cNvSpPr>
            <a:spLocks noGrp="1"/>
          </p:cNvSpPr>
          <p:nvPr>
            <p:ph type="sldNum" sz="quarter" idx="12"/>
          </p:nvPr>
        </p:nvSpPr>
        <p:spPr/>
        <p:txBody>
          <a:bodyPr/>
          <a:lstStyle/>
          <a:p>
            <a:fld id="{932114D2-6372-49BE-B50D-59C84933B286}" type="slidenum">
              <a:rPr lang="en-US" smtClean="0"/>
              <a:pPr/>
              <a:t>9</a:t>
            </a:fld>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3736" y="838200"/>
            <a:ext cx="5487664" cy="546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8" y="843331"/>
            <a:ext cx="8305800" cy="548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800600" y="1066800"/>
            <a:ext cx="3999868" cy="1015663"/>
          </a:xfrm>
          <a:prstGeom prst="rect">
            <a:avLst/>
          </a:prstGeom>
          <a:noFill/>
        </p:spPr>
        <p:txBody>
          <a:bodyPr wrap="square" rtlCol="0">
            <a:spAutoFit/>
          </a:bodyPr>
          <a:lstStyle/>
          <a:p>
            <a:r>
              <a:rPr lang="en-US" sz="2000" dirty="0" smtClean="0"/>
              <a:t>Draft version - still some discussions  are needed with module builders to match with the final design</a:t>
            </a:r>
            <a:endParaRPr lang="en-GB" sz="2000" dirty="0"/>
          </a:p>
        </p:txBody>
      </p:sp>
      <p:cxnSp>
        <p:nvCxnSpPr>
          <p:cNvPr id="5" name="Straight Connector 4"/>
          <p:cNvCxnSpPr/>
          <p:nvPr/>
        </p:nvCxnSpPr>
        <p:spPr>
          <a:xfrm>
            <a:off x="3352800" y="1562756"/>
            <a:ext cx="0" cy="199630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3200" y="3547188"/>
            <a:ext cx="6096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3547188"/>
            <a:ext cx="0" cy="186301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81400" y="5029200"/>
            <a:ext cx="0" cy="381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15000" y="5033653"/>
            <a:ext cx="0" cy="381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10050" y="1134256"/>
            <a:ext cx="0" cy="3810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40925" y="1557242"/>
            <a:ext cx="35725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43200" y="5410200"/>
            <a:ext cx="29718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86200" y="1134256"/>
            <a:ext cx="0" cy="289368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45" name="Straight Connector 6144"/>
          <p:cNvCxnSpPr/>
          <p:nvPr/>
        </p:nvCxnSpPr>
        <p:spPr>
          <a:xfrm>
            <a:off x="3710050" y="1550881"/>
            <a:ext cx="0" cy="2009334"/>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48450" y="3570938"/>
            <a:ext cx="0" cy="456998"/>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98175" y="3570938"/>
            <a:ext cx="2450275"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86200" y="1134256"/>
            <a:ext cx="0" cy="289368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971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par>
                                <p:cTn id="25" presetID="6"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par>
                                <p:cTn id="31" presetID="6"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2000"/>
                                        <p:tgtEl>
                                          <p:spTgt spid="23"/>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6145"/>
                                        </p:tgtEl>
                                        <p:attrNameLst>
                                          <p:attrName>style.visibility</p:attrName>
                                        </p:attrNameLst>
                                      </p:cBhvr>
                                      <p:to>
                                        <p:strVal val="visible"/>
                                      </p:to>
                                    </p:set>
                                    <p:animEffect transition="in" filter="circle(in)">
                                      <p:cBhvr>
                                        <p:cTn id="44" dur="2000"/>
                                        <p:tgtEl>
                                          <p:spTgt spid="6145"/>
                                        </p:tgtEl>
                                      </p:cBhvr>
                                    </p:animEffect>
                                  </p:childTnLst>
                                </p:cTn>
                              </p:par>
                              <p:par>
                                <p:cTn id="45" presetID="6" presetClass="entr" presetSubtype="16"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in)">
                                      <p:cBhvr>
                                        <p:cTn id="47" dur="2000"/>
                                        <p:tgtEl>
                                          <p:spTgt spid="39"/>
                                        </p:tgtEl>
                                      </p:cBhvr>
                                    </p:animEffect>
                                  </p:childTnLst>
                                </p:cTn>
                              </p:par>
                              <p:par>
                                <p:cTn id="48" presetID="6" presetClass="entr" presetSubtype="16"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circle(in)">
                                      <p:cBhvr>
                                        <p:cTn id="50" dur="2000"/>
                                        <p:tgtEl>
                                          <p:spTgt spid="37"/>
                                        </p:tgtEl>
                                      </p:cBhvr>
                                    </p:animEffect>
                                  </p:childTnLst>
                                </p:cTn>
                              </p:par>
                              <p:par>
                                <p:cTn id="51" presetID="6" presetClass="entr" presetSubtype="16"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iLumiLHC_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7250</TotalTime>
  <Words>1709</Words>
  <Application>Microsoft Office PowerPoint</Application>
  <PresentationFormat>On-screen Show (4:3)</PresentationFormat>
  <Paragraphs>314</Paragraphs>
  <Slides>18</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HiLumiLHC_PresentationTemplate</vt:lpstr>
      <vt:lpstr>Visio</vt:lpstr>
      <vt:lpstr>Crab cavities cryogenics – constraints and solutions</vt:lpstr>
      <vt:lpstr>Contents</vt:lpstr>
      <vt:lpstr>Cryogenic infrastructure in SPS BA4</vt:lpstr>
      <vt:lpstr>Consequence</vt:lpstr>
      <vt:lpstr>Heat load 1/2</vt:lpstr>
      <vt:lpstr>Consequence</vt:lpstr>
      <vt:lpstr>Solutions for BA4 cryo capacity </vt:lpstr>
      <vt:lpstr>Heat load 2/2</vt:lpstr>
      <vt:lpstr>Process and instrumentation</vt:lpstr>
      <vt:lpstr>Safety devices</vt:lpstr>
      <vt:lpstr>Pumping collector sizing</vt:lpstr>
      <vt:lpstr>SM to CM interface 1/2</vt:lpstr>
      <vt:lpstr>SM to CM interface 2/2</vt:lpstr>
      <vt:lpstr>2 K helium pumps</vt:lpstr>
      <vt:lpstr>2 K helium pumps installation at BA4</vt:lpstr>
      <vt:lpstr>PowerPoint Presentation</vt:lpstr>
      <vt:lpstr>New cryogenic infrastructure at P1 and P5</vt:lpstr>
      <vt:lpstr>Conclusions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tavian</dc:creator>
  <cp:lastModifiedBy>kbrodzin</cp:lastModifiedBy>
  <cp:revision>515</cp:revision>
  <cp:lastPrinted>2012-11-26T14:00:02Z</cp:lastPrinted>
  <dcterms:created xsi:type="dcterms:W3CDTF">2011-10-31T13:11:22Z</dcterms:created>
  <dcterms:modified xsi:type="dcterms:W3CDTF">2014-05-06T14:02:27Z</dcterms:modified>
</cp:coreProperties>
</file>