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4"/>
  </p:notesMasterIdLst>
  <p:sldIdLst>
    <p:sldId id="259" r:id="rId5"/>
    <p:sldId id="260" r:id="rId6"/>
    <p:sldId id="327" r:id="rId7"/>
    <p:sldId id="263" r:id="rId8"/>
    <p:sldId id="273" r:id="rId9"/>
    <p:sldId id="290" r:id="rId10"/>
    <p:sldId id="333" r:id="rId11"/>
    <p:sldId id="319" r:id="rId12"/>
    <p:sldId id="320" r:id="rId13"/>
    <p:sldId id="297" r:id="rId14"/>
    <p:sldId id="308" r:id="rId15"/>
    <p:sldId id="299" r:id="rId16"/>
    <p:sldId id="334" r:id="rId17"/>
    <p:sldId id="336" r:id="rId18"/>
    <p:sldId id="343" r:id="rId19"/>
    <p:sldId id="329" r:id="rId20"/>
    <p:sldId id="338" r:id="rId21"/>
    <p:sldId id="340" r:id="rId22"/>
    <p:sldId id="341" r:id="rId23"/>
    <p:sldId id="342" r:id="rId24"/>
    <p:sldId id="309" r:id="rId25"/>
    <p:sldId id="315" r:id="rId26"/>
    <p:sldId id="331" r:id="rId27"/>
    <p:sldId id="325" r:id="rId28"/>
    <p:sldId id="344" r:id="rId29"/>
    <p:sldId id="312" r:id="rId30"/>
    <p:sldId id="313" r:id="rId31"/>
    <p:sldId id="282" r:id="rId32"/>
    <p:sldId id="258" r:id="rId33"/>
  </p:sldIdLst>
  <p:sldSz cx="9144000" cy="6858000" type="screen4x3"/>
  <p:notesSz cx="6858000" cy="100139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005872"/>
    <a:srgbClr val="284579"/>
    <a:srgbClr val="FFFFCC"/>
    <a:srgbClr val="9CB0D5"/>
    <a:srgbClr val="0089B5"/>
    <a:srgbClr val="5BC1E6"/>
    <a:srgbClr val="3861A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068" y="-72"/>
      </p:cViewPr>
      <p:guideLst>
        <p:guide orient="horz" pos="2693"/>
        <p:guide pos="45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6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6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7F2A1-8BDB-4313-85B5-761117106297}" type="datetimeFigureOut">
              <a:rPr lang="en-GB" smtClean="0"/>
              <a:pPr/>
              <a:t>06/05/2014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6626"/>
            <a:ext cx="5486400" cy="45062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1514"/>
            <a:ext cx="2971800" cy="5006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511514"/>
            <a:ext cx="2971800" cy="5006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66AA6-0FBA-4D73-A88F-E51A33DE56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0536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66AA6-0FBA-4D73-A88F-E51A33DE56EF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CF87D00-3BF3-497A-8A0F-E689D4DAE031}" type="slidenum">
              <a:rPr lang="en-GB" smtClean="0"/>
              <a:pPr eaLnBrk="1" hangingPunct="1">
                <a:defRPr/>
              </a:pPr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287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21" name="Picture 9" descr="astec-presentation-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1825"/>
          </a:xfrm>
          <a:prstGeom prst="rect">
            <a:avLst/>
          </a:prstGeom>
          <a:noFill/>
        </p:spPr>
      </p:pic>
      <p:pic>
        <p:nvPicPr>
          <p:cNvPr id="781334" name="Picture 22" descr="ASTeC_PPT_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53188"/>
            <a:ext cx="9144000" cy="404812"/>
          </a:xfrm>
          <a:prstGeom prst="rect">
            <a:avLst/>
          </a:prstGeom>
          <a:noFill/>
        </p:spPr>
      </p:pic>
      <p:pic>
        <p:nvPicPr>
          <p:cNvPr id="781335" name="Picture 23" descr="STFClogo_whit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6496050"/>
            <a:ext cx="140335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986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9E73AD45-2321-4B40-A9ED-53EB4D72C8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3267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Shrikant Pattalwar   CC Design Review  BNL  5-6 May 2014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9DAEA2-A2AD-474D-B25D-E70D9DFF9D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55699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Shrikant Pattalwar   CC Design Review  BNL  5-6 May 2014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38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Shrikant Pattalwar   CC Design Review  BNL  5-6 May 2014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4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8866" y="6537960"/>
            <a:ext cx="7867934" cy="320040"/>
          </a:xfrm>
        </p:spPr>
        <p:txBody>
          <a:bodyPr/>
          <a:lstStyle>
            <a:lvl1pPr algn="ctr">
              <a:defRPr>
                <a:solidFill>
                  <a:srgbClr val="C00000"/>
                </a:solidFill>
              </a:defRPr>
            </a:lvl1pPr>
          </a:lstStyle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785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63812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914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779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857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29818" y="6537960"/>
            <a:ext cx="6094429" cy="320040"/>
          </a:xfr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845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-1"/>
            <a:ext cx="9157855" cy="6977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798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1336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ED9BF-7768-40EA-B789-E85010D7D8D2}" type="slidenum">
              <a:rPr lang="en-GB" altLang="en-US"/>
              <a:pPr/>
              <a:t>‹#›</a:t>
            </a:fld>
            <a:r>
              <a:rPr lang="en-GB" altLang="en-US"/>
              <a:t>/</a:t>
            </a:r>
          </a:p>
        </p:txBody>
      </p:sp>
    </p:spTree>
    <p:extLst>
      <p:ext uri="{BB962C8B-B14F-4D97-AF65-F5344CB8AC3E}">
        <p14:creationId xmlns="" xmlns:p14="http://schemas.microsoft.com/office/powerpoint/2010/main" val="33481770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9" r:id="rId3"/>
    <p:sldLayoutId id="2147483657" r:id="rId4"/>
    <p:sldLayoutId id="2147483654" r:id="rId5"/>
    <p:sldLayoutId id="2147483658" r:id="rId6"/>
    <p:sldLayoutId id="2147483655" r:id="rId7"/>
    <p:sldLayoutId id="2147483660" r:id="rId8"/>
    <p:sldLayoutId id="2147483679" r:id="rId9"/>
    <p:sldLayoutId id="2147483662" r:id="rId10"/>
    <p:sldLayoutId id="2147483678" r:id="rId11"/>
    <p:sldLayoutId id="2147483680" r:id="rId12"/>
    <p:sldLayoutId id="2147483681" r:id="rId13"/>
    <p:sldLayoutId id="2147483682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14" y="1061840"/>
            <a:ext cx="3992440" cy="3128023"/>
          </a:xfrm>
          <a:noFill/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tx2"/>
                </a:solidFill>
                <a:latin typeface="Constantia" pitchFamily="18" charset="0"/>
              </a:rPr>
              <a:t>Cryomodule Design Approach</a:t>
            </a:r>
            <a:endParaRPr lang="en-US" b="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144" y="3776788"/>
            <a:ext cx="8229600" cy="134112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Shrikant Pattalwar</a:t>
            </a:r>
            <a:r>
              <a:rPr lang="en-US" sz="2800" b="0" dirty="0" smtClean="0">
                <a:solidFill>
                  <a:schemeClr val="tx2"/>
                </a:solidFill>
                <a:latin typeface="Constantia" pitchFamily="18" charset="0"/>
              </a:rPr>
              <a:t>  </a:t>
            </a:r>
          </a:p>
          <a:p>
            <a:r>
              <a:rPr lang="en-US" sz="2000" b="0" dirty="0" smtClean="0">
                <a:solidFill>
                  <a:schemeClr val="tx2"/>
                </a:solidFill>
                <a:latin typeface="Constantia" pitchFamily="18" charset="0"/>
              </a:rPr>
              <a:t>  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b="0" dirty="0" smtClean="0">
                <a:solidFill>
                  <a:schemeClr val="accent1">
                    <a:lumMod val="50000"/>
                  </a:schemeClr>
                </a:solidFill>
              </a:rPr>
              <a:t>Accelerator Science and Technology </a:t>
            </a:r>
            <a:r>
              <a:rPr lang="en-US" sz="1600" b="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sz="1600" b="0" dirty="0" smtClean="0">
                <a:solidFill>
                  <a:schemeClr val="accent1">
                    <a:lumMod val="50000"/>
                  </a:schemeClr>
                </a:solidFill>
              </a:rPr>
              <a:t>entre</a:t>
            </a:r>
          </a:p>
          <a:p>
            <a:r>
              <a:rPr lang="en-US" sz="1600" b="0" dirty="0" smtClean="0">
                <a:solidFill>
                  <a:schemeClr val="accent1">
                    <a:lumMod val="50000"/>
                  </a:schemeClr>
                </a:solidFill>
              </a:rPr>
              <a:t>STFC  Daresbury Laboratory, UK</a:t>
            </a:r>
          </a:p>
          <a:p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19" descr="STFC_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11"/>
          <p:cNvSpPr txBox="1">
            <a:spLocks/>
          </p:cNvSpPr>
          <p:nvPr/>
        </p:nvSpPr>
        <p:spPr>
          <a:xfrm>
            <a:off x="2218545" y="5621312"/>
            <a:ext cx="4901783" cy="3050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CC Design Review ,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May 5-7, 2014, BNL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4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93" t="15355" r="2972" b="14229"/>
          <a:stretch/>
        </p:blipFill>
        <p:spPr>
          <a:xfrm>
            <a:off x="691978" y="813562"/>
            <a:ext cx="7784757" cy="45527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84189" y="1452244"/>
            <a:ext cx="106493" cy="88699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04519" y="2117614"/>
            <a:ext cx="473178" cy="10554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784389" y="1065065"/>
            <a:ext cx="1202724" cy="38717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RF Input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05232" y="1835981"/>
            <a:ext cx="1515762" cy="38717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Cryo</a:t>
            </a:r>
            <a:r>
              <a:rPr lang="en-GB" dirty="0" smtClean="0">
                <a:solidFill>
                  <a:schemeClr val="tx1"/>
                </a:solidFill>
              </a:rPr>
              <a:t> services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31988" y="3671705"/>
            <a:ext cx="465438" cy="28046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78475" y="3585132"/>
            <a:ext cx="1853513" cy="64629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Sliding support table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Cryomodule in 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04788" y="3941591"/>
            <a:ext cx="5021705" cy="95410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Conclusion </a:t>
            </a:r>
          </a:p>
          <a:p>
            <a:r>
              <a:rPr lang="en-GB" b="1" dirty="0" smtClean="0">
                <a:solidFill>
                  <a:srgbClr val="FFFF00"/>
                </a:solidFill>
              </a:rPr>
              <a:t>First level constraints defined by SPS layout have been successfully  overcome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8" y="4869072"/>
            <a:ext cx="7784757" cy="1745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28527" y="14522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573095" y="1207497"/>
            <a:ext cx="2853398" cy="20313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FF00"/>
                </a:solidFill>
              </a:rPr>
              <a:t>The design </a:t>
            </a:r>
            <a:r>
              <a:rPr lang="en-GB" sz="1400" b="1" dirty="0" err="1" smtClean="0">
                <a:solidFill>
                  <a:srgbClr val="FFFF00"/>
                </a:solidFill>
              </a:rPr>
              <a:t>appraocah</a:t>
            </a:r>
            <a:endParaRPr lang="en-GB" sz="1400" b="1" dirty="0" smtClean="0">
              <a:solidFill>
                <a:srgbClr val="FFFF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i="1" dirty="0" smtClean="0">
                <a:solidFill>
                  <a:srgbClr val="FFFF00"/>
                </a:solidFill>
              </a:rPr>
              <a:t>simplifies the assembly procedures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i="1" dirty="0" smtClean="0">
                <a:solidFill>
                  <a:srgbClr val="FFFF00"/>
                </a:solidFill>
              </a:rPr>
              <a:t>provides sufficient access to internal components during assembly and  after </a:t>
            </a:r>
            <a:r>
              <a:rPr lang="en-GB" sz="1400" i="1" dirty="0" err="1" smtClean="0">
                <a:solidFill>
                  <a:srgbClr val="FFFF00"/>
                </a:solidFill>
              </a:rPr>
              <a:t>installtion</a:t>
            </a:r>
            <a:endParaRPr lang="en-GB" sz="1400" i="1" dirty="0" smtClean="0">
              <a:solidFill>
                <a:srgbClr val="FFFF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i="1" dirty="0" smtClean="0">
                <a:solidFill>
                  <a:srgbClr val="FFFF00"/>
                </a:solidFill>
              </a:rPr>
              <a:t>reduces overall manufacturing cost</a:t>
            </a:r>
          </a:p>
          <a:p>
            <a:endParaRPr lang="en-GB" sz="1400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12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69036" y="6537960"/>
            <a:ext cx="7217764" cy="320040"/>
          </a:xfrm>
        </p:spPr>
        <p:txBody>
          <a:bodyPr/>
          <a:lstStyle/>
          <a:p>
            <a:pPr algn="ctr">
              <a:defRPr/>
            </a:pPr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Common Design Approach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236" y="644127"/>
            <a:ext cx="163392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4-Rod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728" y="4349402"/>
            <a:ext cx="166890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 Dipole     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0" t="19040" r="18950" b="20481"/>
          <a:stretch>
            <a:fillRect/>
          </a:stretch>
        </p:blipFill>
        <p:spPr bwMode="auto">
          <a:xfrm flipH="1">
            <a:off x="154165" y="1099067"/>
            <a:ext cx="1654629" cy="111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192236" y="2390590"/>
            <a:ext cx="1721371" cy="1624105"/>
            <a:chOff x="3405265" y="931889"/>
            <a:chExt cx="1721371" cy="1624105"/>
          </a:xfrm>
        </p:grpSpPr>
        <p:sp>
          <p:nvSpPr>
            <p:cNvPr id="17" name="TextBox 16"/>
            <p:cNvSpPr txBox="1"/>
            <p:nvPr/>
          </p:nvSpPr>
          <p:spPr>
            <a:xfrm>
              <a:off x="3405265" y="931889"/>
              <a:ext cx="1721371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Double QW     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C:\Documents and Settings\Ben\My Documents\presentations\DQWCC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3434404" y="1385052"/>
              <a:ext cx="1656184" cy="1170942"/>
            </a:xfrm>
            <a:prstGeom prst="rect">
              <a:avLst/>
            </a:prstGeom>
            <a:noFill/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7" y="4797321"/>
            <a:ext cx="1674359" cy="11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 cstate="print"/>
          <a:srcRect l="13889" t="23964" r="57935" b="11090"/>
          <a:stretch>
            <a:fillRect/>
          </a:stretch>
        </p:blipFill>
        <p:spPr bwMode="auto">
          <a:xfrm>
            <a:off x="2279174" y="2058988"/>
            <a:ext cx="3152633" cy="227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08" t="18422" r="5833" b="18575"/>
          <a:stretch>
            <a:fillRect/>
          </a:stretch>
        </p:blipFill>
        <p:spPr bwMode="auto">
          <a:xfrm>
            <a:off x="2276757" y="688001"/>
            <a:ext cx="2975516" cy="16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8" cstate="print"/>
          <a:srcRect l="19295" t="24010" r="51936" b="16089"/>
          <a:stretch>
            <a:fillRect/>
          </a:stretch>
        </p:blipFill>
        <p:spPr bwMode="auto">
          <a:xfrm>
            <a:off x="2224585" y="4297856"/>
            <a:ext cx="3220872" cy="20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124913" y="582319"/>
            <a:ext cx="2172925" cy="1716929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0" cstate="print"/>
          <a:srcRect l="17067" t="21489" r="58812" b="12827"/>
          <a:stretch>
            <a:fillRect/>
          </a:stretch>
        </p:blipFill>
        <p:spPr bwMode="auto">
          <a:xfrm>
            <a:off x="6018663" y="4321030"/>
            <a:ext cx="2579425" cy="219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/>
          <a:srcRect l="16689" t="22365" r="58385" b="11694"/>
          <a:stretch>
            <a:fillRect/>
          </a:stretch>
        </p:blipFill>
        <p:spPr bwMode="auto">
          <a:xfrm>
            <a:off x="5854890" y="2219356"/>
            <a:ext cx="2620370" cy="216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386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753848" y="6537960"/>
            <a:ext cx="6071017" cy="320040"/>
          </a:xfrm>
        </p:spPr>
        <p:txBody>
          <a:bodyPr/>
          <a:lstStyle/>
          <a:p>
            <a:pPr algn="ctr">
              <a:defRPr/>
            </a:pPr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08730-7255-417E-920A-637E1386E8FB}" type="slidenum">
              <a:rPr lang="it-IT"/>
              <a:pPr>
                <a:defRPr/>
              </a:pPr>
              <a:t>12</a:t>
            </a:fld>
            <a:endParaRPr lang="it-IT"/>
          </a:p>
        </p:txBody>
      </p:sp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517"/>
            <a:ext cx="2133120" cy="405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7002" y="1420934"/>
            <a:ext cx="1496372" cy="369332"/>
          </a:xfrm>
          <a:prstGeom prst="rect">
            <a:avLst/>
          </a:prstGeom>
          <a:solidFill>
            <a:srgbClr val="284579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Requirements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Common Design Approach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print"/>
          <a:srcRect l="35085" t="17381" r="51741" b="11000"/>
          <a:stretch>
            <a:fillRect/>
          </a:stretch>
        </p:blipFill>
        <p:spPr bwMode="auto">
          <a:xfrm>
            <a:off x="4237517" y="2251881"/>
            <a:ext cx="1389133" cy="229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 l="23936" t="25975" r="65521" b="10652"/>
          <a:stretch>
            <a:fillRect/>
          </a:stretch>
        </p:blipFill>
        <p:spPr bwMode="auto">
          <a:xfrm>
            <a:off x="6055578" y="2101755"/>
            <a:ext cx="1286918" cy="259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 l="25488" t="23207" r="63512" b="9906"/>
          <a:stretch>
            <a:fillRect/>
          </a:stretch>
        </p:blipFill>
        <p:spPr bwMode="auto">
          <a:xfrm>
            <a:off x="2450550" y="1937981"/>
            <a:ext cx="1498629" cy="280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218365" y="3698544"/>
            <a:ext cx="8639033" cy="13648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1319" y="2445224"/>
            <a:ext cx="8297839" cy="11372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75878" y="1422049"/>
            <a:ext cx="1633927" cy="369332"/>
          </a:xfrm>
          <a:prstGeom prst="rect">
            <a:avLst/>
          </a:prstGeom>
          <a:solidFill>
            <a:srgbClr val="2845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 4-Rod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65238" y="1421599"/>
            <a:ext cx="1721371" cy="369332"/>
          </a:xfrm>
          <a:prstGeom prst="rect">
            <a:avLst/>
          </a:prstGeom>
          <a:solidFill>
            <a:srgbClr val="2845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Double QW   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22874" y="1415133"/>
            <a:ext cx="1668904" cy="369332"/>
          </a:xfrm>
          <a:prstGeom prst="rect">
            <a:avLst/>
          </a:prstGeom>
          <a:solidFill>
            <a:srgbClr val="2845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 Dipole    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63344" y="5169889"/>
            <a:ext cx="5021705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 smtClean="0"/>
              <a:t>Conclusion </a:t>
            </a:r>
          </a:p>
          <a:p>
            <a:r>
              <a:rPr lang="en-GB" b="1" dirty="0" smtClean="0"/>
              <a:t>First level constraints defined by SPS layout have been successfully  overcome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401711" y="2797791"/>
            <a:ext cx="1111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92D050"/>
                </a:solidFill>
              </a:rPr>
              <a:t>1200              </a:t>
            </a:r>
            <a:endParaRPr lang="en-GB" sz="1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48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06754" y="1594370"/>
            <a:ext cx="5534025" cy="4372688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43575" y="990600"/>
            <a:ext cx="2933699" cy="235475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911850" y="2832100"/>
            <a:ext cx="2296390" cy="5651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57891" y="3137003"/>
            <a:ext cx="84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2590mm</a:t>
            </a:r>
            <a:endParaRPr lang="en-GB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351520" y="2987040"/>
            <a:ext cx="257176" cy="2863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08669" y="3080146"/>
            <a:ext cx="84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860mm</a:t>
            </a:r>
            <a:endParaRPr lang="en-GB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58346" y="1069442"/>
            <a:ext cx="0" cy="1656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0037" y="1557685"/>
            <a:ext cx="843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1720mm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127463" y="1246184"/>
            <a:ext cx="1825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Cryogenics interface</a:t>
            </a:r>
            <a:endParaRPr lang="en-GB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878579" y="1419185"/>
            <a:ext cx="539116" cy="423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100" y="4867774"/>
            <a:ext cx="182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2mm thick Mu</a:t>
            </a:r>
          </a:p>
          <a:p>
            <a:r>
              <a:rPr lang="en-GB" sz="1400" dirty="0" smtClean="0"/>
              <a:t>Metal Magnetic shield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259498" y="4762501"/>
            <a:ext cx="468255" cy="349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65864" y="4762500"/>
            <a:ext cx="974516" cy="822194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73767" y="5906774"/>
            <a:ext cx="2659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Module positioning system</a:t>
            </a:r>
          </a:p>
          <a:p>
            <a:pPr algn="ctr"/>
            <a:r>
              <a:rPr lang="en-GB" sz="1400" dirty="0" smtClean="0"/>
              <a:t>Same as used on other SPS equipment.</a:t>
            </a:r>
            <a:endParaRPr lang="en-GB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575095" y="5713109"/>
            <a:ext cx="111917" cy="25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0854" y="5379146"/>
            <a:ext cx="2152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1050 Aluminium</a:t>
            </a:r>
          </a:p>
          <a:p>
            <a:r>
              <a:rPr lang="en-GB" sz="1400" dirty="0" smtClean="0"/>
              <a:t>Thermal shield (80K)</a:t>
            </a:r>
            <a:endParaRPr lang="en-GB" sz="14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394450" y="3969606"/>
            <a:ext cx="2248646" cy="247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522546" y="3607182"/>
            <a:ext cx="213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u="sng" dirty="0" smtClean="0"/>
              <a:t>SPIRAL 2 Quarter wave resonator cryomodule (</a:t>
            </a:r>
            <a:r>
              <a:rPr lang="en-GB" sz="1000" u="sng" dirty="0" err="1" smtClean="0"/>
              <a:t>Bernaudin</a:t>
            </a:r>
            <a:r>
              <a:rPr lang="en-GB" sz="1000" u="sng" dirty="0" smtClean="0"/>
              <a:t> et al.)</a:t>
            </a:r>
            <a:endParaRPr lang="en-GB" sz="10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5722620" y="6511230"/>
            <a:ext cx="328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Ref : Design of the Low-Beta, Quarter-wave Resonator and its Cryomodule for the SPIRAL 2 Project. </a:t>
            </a:r>
            <a:r>
              <a:rPr lang="en-GB" sz="1000" dirty="0" err="1" smtClean="0"/>
              <a:t>Bernaudin</a:t>
            </a:r>
            <a:r>
              <a:rPr lang="en-GB" sz="1000" dirty="0" smtClean="0"/>
              <a:t> et al.</a:t>
            </a:r>
            <a:endParaRPr lang="en-GB" sz="10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040380" y="5111532"/>
            <a:ext cx="756270" cy="788096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59498" y="5899628"/>
            <a:ext cx="2619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Additional length added to module to allow compatibility with other cavities.</a:t>
            </a:r>
            <a:endParaRPr lang="en-GB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341470" y="1246184"/>
            <a:ext cx="182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Fundamental power used for supporting </a:t>
            </a:r>
            <a:endParaRPr lang="en-GB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973580" y="1769404"/>
            <a:ext cx="193724" cy="192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0" y="1817489"/>
            <a:ext cx="182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Outer Vacuum Chamber</a:t>
            </a:r>
            <a:endParaRPr lang="en-GB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335956" y="2343268"/>
            <a:ext cx="391797" cy="308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Cryomodule Concepts  </a:t>
            </a:r>
            <a:r>
              <a:rPr kumimoji="0" lang="en-GB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GB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GB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Iteration  -  detail</a:t>
            </a:r>
            <a:r>
              <a:rPr kumimoji="0" lang="en-GB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design studies </a:t>
            </a:r>
            <a:r>
              <a:rPr kumimoji="0" lang="en-GB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GB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7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3"/>
          <p:cNvGrpSpPr/>
          <p:nvPr/>
        </p:nvGrpSpPr>
        <p:grpSpPr>
          <a:xfrm>
            <a:off x="698994" y="651062"/>
            <a:ext cx="8103240" cy="5368932"/>
            <a:chOff x="698994" y="651062"/>
            <a:chExt cx="8103240" cy="53689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994" y="651062"/>
              <a:ext cx="8103240" cy="534032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064" y="704785"/>
              <a:ext cx="3943376" cy="531520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String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685446" y="1030821"/>
            <a:ext cx="155283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Fixed  (Reference) Points</a:t>
            </a:r>
            <a:endParaRPr lang="en-GB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41405" y="5083311"/>
            <a:ext cx="472161" cy="311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20778" y="5598278"/>
            <a:ext cx="171553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Vertical HOM absorber</a:t>
            </a:r>
            <a:endParaRPr lang="en-GB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63330" y="5231472"/>
            <a:ext cx="78259" cy="366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9783" y="5231472"/>
            <a:ext cx="171553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Horizontal HOM absorber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135395" y="4706944"/>
            <a:ext cx="189470" cy="5798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3"/>
          </p:cNvCxnSpPr>
          <p:nvPr/>
        </p:nvCxnSpPr>
        <p:spPr>
          <a:xfrm>
            <a:off x="1897411" y="2799588"/>
            <a:ext cx="1500882" cy="2848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881" y="2322534"/>
            <a:ext cx="1715530" cy="954107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Fundamental Power Coupler  used  as  a support for cavity string </a:t>
            </a:r>
            <a:endParaRPr lang="en-GB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199687" y="2772583"/>
            <a:ext cx="552241" cy="734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923005" y="3895801"/>
            <a:ext cx="562079" cy="614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271085" y="4438791"/>
            <a:ext cx="182498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1mm thick </a:t>
            </a:r>
            <a:r>
              <a:rPr lang="en-GB" sz="1400" dirty="0" err="1" smtClean="0"/>
              <a:t>Cryoperm</a:t>
            </a:r>
            <a:r>
              <a:rPr lang="en-GB" sz="1400" dirty="0" smtClean="0"/>
              <a:t> magnetic shielding</a:t>
            </a:r>
            <a:endParaRPr lang="en-GB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5149678" y="4481264"/>
            <a:ext cx="254345" cy="343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838623" y="4825134"/>
            <a:ext cx="145191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Inter-cavity support</a:t>
            </a:r>
            <a:endParaRPr lang="en-GB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1213566" y="5799296"/>
            <a:ext cx="1589841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2K – 300K transition bellows with 80K intercept</a:t>
            </a:r>
            <a:endParaRPr lang="en-GB" sz="1400" dirty="0"/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1804600" y="4853912"/>
            <a:ext cx="203887" cy="945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 Common Design Features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3179928" y="1173707"/>
            <a:ext cx="341194" cy="232012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43767" y="643719"/>
            <a:ext cx="38669" cy="226325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8" idx="1"/>
          </p:cNvCxnSpPr>
          <p:nvPr/>
        </p:nvCxnSpPr>
        <p:spPr>
          <a:xfrm flipH="1">
            <a:off x="3261815" y="1292431"/>
            <a:ext cx="423631" cy="859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281684" y="1214651"/>
            <a:ext cx="846161" cy="81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686514" y="3516988"/>
            <a:ext cx="81604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Tuner</a:t>
            </a:r>
            <a:endParaRPr lang="en-GB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6455391" y="5527344"/>
            <a:ext cx="195547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Common Features </a:t>
            </a:r>
            <a:endParaRPr lang="en-GB" dirty="0"/>
          </a:p>
        </p:txBody>
      </p:sp>
      <p:sp>
        <p:nvSpPr>
          <p:cNvPr id="60" name="TextBox 59"/>
          <p:cNvSpPr txBox="1"/>
          <p:nvPr/>
        </p:nvSpPr>
        <p:spPr>
          <a:xfrm>
            <a:off x="6457666" y="6007290"/>
            <a:ext cx="1246047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Differences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171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19295" t="24010" r="51936" b="16089"/>
          <a:stretch>
            <a:fillRect/>
          </a:stretch>
        </p:blipFill>
        <p:spPr bwMode="auto">
          <a:xfrm>
            <a:off x="572339" y="1091822"/>
            <a:ext cx="3649528" cy="237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19366" t="23653" r="52399" b="17078"/>
          <a:stretch>
            <a:fillRect/>
          </a:stretch>
        </p:blipFill>
        <p:spPr bwMode="auto">
          <a:xfrm>
            <a:off x="614006" y="3545560"/>
            <a:ext cx="3725980" cy="244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13889" t="23964" r="57935" b="11090"/>
          <a:stretch>
            <a:fillRect/>
          </a:stretch>
        </p:blipFill>
        <p:spPr bwMode="auto">
          <a:xfrm>
            <a:off x="4844954" y="964079"/>
            <a:ext cx="3571400" cy="257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13731" t="24187" r="58092" b="12128"/>
          <a:stretch>
            <a:fillRect/>
          </a:stretch>
        </p:blipFill>
        <p:spPr bwMode="auto">
          <a:xfrm>
            <a:off x="4770130" y="3434673"/>
            <a:ext cx="3732425" cy="263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5588" y="6073253"/>
            <a:ext cx="233512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Inter cavity Supports,   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Common Design Approach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968" y="832514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DIPOLE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863385" y="739255"/>
            <a:ext cx="68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DQW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800066" y="875731"/>
            <a:ext cx="207858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Coupler Locations   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513696" y="5308979"/>
            <a:ext cx="736979" cy="832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098042" y="5268036"/>
            <a:ext cx="791570" cy="805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</p:cNvCxnSpPr>
          <p:nvPr/>
        </p:nvCxnSpPr>
        <p:spPr>
          <a:xfrm flipH="1">
            <a:off x="3521122" y="1245063"/>
            <a:ext cx="318235" cy="542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2"/>
          </p:cNvCxnSpPr>
          <p:nvPr/>
        </p:nvCxnSpPr>
        <p:spPr>
          <a:xfrm>
            <a:off x="3839357" y="1245063"/>
            <a:ext cx="3557730" cy="5564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815E3-FF93-4D9E-851F-4648C3244D16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 Common Assembly Sequence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9697" y="1181188"/>
            <a:ext cx="8730924" cy="5078416"/>
            <a:chOff x="128546" y="747870"/>
            <a:chExt cx="8730924" cy="5078416"/>
          </a:xfrm>
        </p:grpSpPr>
        <p:pic>
          <p:nvPicPr>
            <p:cNvPr id="7171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708" t="18422" r="5833" b="18575"/>
            <a:stretch>
              <a:fillRect/>
            </a:stretch>
          </p:blipFill>
          <p:spPr bwMode="auto">
            <a:xfrm>
              <a:off x="778001" y="4007818"/>
              <a:ext cx="2975516" cy="162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478115" y="4835345"/>
              <a:ext cx="1512888" cy="439182"/>
              <a:chOff x="6372225" y="4367213"/>
              <a:chExt cx="1512888" cy="22066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7885113" y="4367213"/>
                <a:ext cx="0" cy="214312"/>
              </a:xfrm>
              <a:prstGeom prst="line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6372225" y="4373563"/>
                <a:ext cx="0" cy="214312"/>
              </a:xfrm>
              <a:prstGeom prst="line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28546" y="948557"/>
              <a:ext cx="2846427" cy="2111196"/>
              <a:chOff x="1094688" y="1072999"/>
              <a:chExt cx="7056784" cy="539046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4125" t="15031" r="22542" b="16550"/>
              <a:stretch>
                <a:fillRect/>
              </a:stretch>
            </p:blipFill>
            <p:spPr bwMode="auto">
              <a:xfrm>
                <a:off x="1094688" y="1072999"/>
                <a:ext cx="7056784" cy="5390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094688" y="5733808"/>
                <a:ext cx="740751" cy="5755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881085" y="747870"/>
              <a:ext cx="26090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AutoNum type="arabicPlain"/>
              </a:pPr>
              <a:r>
                <a:rPr lang="en-GB" sz="1600" b="1" dirty="0" smtClean="0"/>
                <a:t>Clean Room Operations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GB" sz="1200" dirty="0" smtClean="0"/>
                <a:t>Assemble cavity string 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GB" sz="1200" dirty="0" smtClean="0"/>
                <a:t>Couplers assembled at </a:t>
              </a:r>
              <a:r>
                <a:rPr lang="en-GB" sz="1200" dirty="0"/>
                <a:t>90</a:t>
              </a:r>
              <a:r>
                <a:rPr lang="en-GB" sz="1200" baseline="30000" dirty="0"/>
                <a:t>o</a:t>
              </a:r>
              <a:endParaRPr lang="en-GB" sz="1200" dirty="0" smtClean="0"/>
            </a:p>
            <a:p>
              <a:pPr marL="171450" indent="-171450">
                <a:buFont typeface="Arial" pitchFamily="34" charset="0"/>
                <a:buChar char="•"/>
              </a:pPr>
              <a:r>
                <a:rPr lang="en-GB" sz="1200" dirty="0" smtClean="0"/>
                <a:t>Beam pipe closed with gate Valves 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8416" y="3428009"/>
              <a:ext cx="3607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4.    Lift and assemble </a:t>
              </a:r>
            </a:p>
            <a:p>
              <a:r>
                <a:rPr lang="en-GB" sz="1600" b="1" dirty="0"/>
                <a:t> </a:t>
              </a:r>
              <a:r>
                <a:rPr lang="en-GB" sz="1600" b="1" dirty="0" smtClean="0"/>
                <a:t>       </a:t>
              </a:r>
              <a:r>
                <a:rPr lang="en-GB" sz="1200" dirty="0" smtClean="0"/>
                <a:t>with top plate of the vacuum chamber</a:t>
              </a:r>
              <a:r>
                <a:rPr lang="en-GB" sz="1600" b="1" dirty="0" smtClean="0"/>
                <a:t>      </a:t>
              </a:r>
              <a:r>
                <a:rPr lang="en-GB" sz="1200" b="1" dirty="0" smtClean="0"/>
                <a:t> </a:t>
              </a:r>
              <a:endParaRPr lang="en-GB" sz="16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77941" y="747871"/>
              <a:ext cx="4212232" cy="239677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70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66" t="18179" r="21204" b="27216"/>
            <a:stretch>
              <a:fillRect/>
            </a:stretch>
          </p:blipFill>
          <p:spPr bwMode="auto">
            <a:xfrm>
              <a:off x="5151156" y="3912459"/>
              <a:ext cx="3204395" cy="1913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228004" y="3464543"/>
              <a:ext cx="3607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lain" startAt="3"/>
              </a:pPr>
              <a:r>
                <a:rPr lang="en-GB" sz="1600" b="1" dirty="0" smtClean="0"/>
                <a:t>Align the string </a:t>
              </a:r>
            </a:p>
            <a:p>
              <a:r>
                <a:rPr lang="en-GB" sz="1600" b="1" dirty="0"/>
                <a:t> </a:t>
              </a:r>
              <a:r>
                <a:rPr lang="en-GB" sz="1600" b="1" dirty="0" smtClean="0"/>
                <a:t>       </a:t>
              </a:r>
              <a:r>
                <a:rPr lang="en-GB" sz="1200" dirty="0" smtClean="0"/>
                <a:t>with the vacuum chamber</a:t>
              </a:r>
              <a:r>
                <a:rPr lang="en-GB" sz="1600" dirty="0" smtClean="0"/>
                <a:t>  </a:t>
              </a:r>
              <a:endParaRPr lang="en-GB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47238" y="3429512"/>
              <a:ext cx="4212232" cy="239677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5774" y="747871"/>
              <a:ext cx="4212232" cy="2396774"/>
              <a:chOff x="364825" y="3564113"/>
              <a:chExt cx="4212232" cy="2396774"/>
            </a:xfrm>
          </p:grpSpPr>
          <p:pic>
            <p:nvPicPr>
              <p:cNvPr id="7172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0068" t="20668" r="26111" b="18179"/>
              <a:stretch>
                <a:fillRect/>
              </a:stretch>
            </p:blipFill>
            <p:spPr bwMode="auto">
              <a:xfrm>
                <a:off x="852110" y="4003859"/>
                <a:ext cx="2185861" cy="1756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" name="Straight Connector 10"/>
              <p:cNvCxnSpPr/>
              <p:nvPr/>
            </p:nvCxnSpPr>
            <p:spPr>
              <a:xfrm flipV="1">
                <a:off x="791050" y="5399942"/>
                <a:ext cx="647700" cy="36036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2681597" y="4186237"/>
                <a:ext cx="1008063" cy="576263"/>
              </a:xfrm>
              <a:prstGeom prst="line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927330" y="3572759"/>
                <a:ext cx="2562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AutoNum type="arabicPlain" startAt="2"/>
                </a:pPr>
                <a:r>
                  <a:rPr lang="en-GB" sz="1600" b="1" dirty="0" smtClean="0"/>
                  <a:t>Outside the clean Room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n-GB" sz="1200" dirty="0" smtClean="0"/>
                  <a:t>Load the cavity String from Side</a:t>
                </a:r>
                <a:endParaRPr lang="en-GB" sz="12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4825" y="3564113"/>
                <a:ext cx="4212232" cy="239677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277941" y="3428009"/>
              <a:ext cx="4212232" cy="239677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Down Arrow 7"/>
            <p:cNvSpPr/>
            <p:nvPr/>
          </p:nvSpPr>
          <p:spPr>
            <a:xfrm rot="16200000">
              <a:off x="4304371" y="1828800"/>
              <a:ext cx="535258" cy="62446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7934925" y="3035102"/>
              <a:ext cx="685071" cy="6137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ight Arrow 27"/>
            <p:cNvSpPr/>
            <p:nvPr/>
          </p:nvSpPr>
          <p:spPr>
            <a:xfrm rot="10800000">
              <a:off x="4229464" y="4219985"/>
              <a:ext cx="685071" cy="6137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="" xmlns:p14="http://schemas.microsoft.com/office/powerpoint/2010/main" val="2163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Shrikant Pattalwar   CC Design Review  BNL  5-6 May 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DAEA2-A2AD-474D-B25D-E70D9DFF9DFB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Key Common Features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319" y="1296537"/>
            <a:ext cx="84206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  FPC used as a fixed point reference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 FPC used as the main mechanical support for the cavity string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GB" sz="2400" dirty="0" smtClean="0"/>
              <a:t>OVC, Thermal shield, Magnetic shield </a:t>
            </a:r>
            <a:r>
              <a:rPr lang="en-GB" sz="2400" dirty="0" smtClean="0">
                <a:solidFill>
                  <a:srgbClr val="FF0000"/>
                </a:solidFill>
              </a:rPr>
              <a:t>(identical only conceptually,  but different dimensionally)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 External Interfaces (</a:t>
            </a:r>
            <a:r>
              <a:rPr lang="en-GB" sz="2400" dirty="0" err="1" smtClean="0"/>
              <a:t>Cryo</a:t>
            </a:r>
            <a:r>
              <a:rPr lang="en-GB" sz="2400" dirty="0" smtClean="0"/>
              <a:t>, RF, vacuum, ....)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 Diagnostics,  Instrumentation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 Alignment scheme  </a:t>
            </a:r>
            <a:r>
              <a:rPr lang="en-GB" sz="2400" dirty="0" smtClean="0">
                <a:solidFill>
                  <a:srgbClr val="FF0000"/>
                </a:solidFill>
              </a:rPr>
              <a:t>(Not yet addressed)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 Assembly and test processes </a:t>
            </a:r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Key  Differences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865" y="955343"/>
            <a:ext cx="7710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  FPC  Coupler  Locations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Designs for LOM,  HOM couplers and Interfaces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Designs for Tuners and Interfaces</a:t>
            </a:r>
          </a:p>
          <a:p>
            <a:endParaRPr lang="en-GB" sz="2000" dirty="0" smtClean="0"/>
          </a:p>
          <a:p>
            <a:r>
              <a:rPr lang="en-GB" sz="2000" dirty="0" smtClean="0"/>
              <a:t>Which means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  Cryomodules for individual cavities are not interchangeable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  Every  sub assembly will have to be manufactured separately   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  .........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798393" y="3690161"/>
            <a:ext cx="7267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 Benefits of Common Approach</a:t>
            </a:r>
          </a:p>
          <a:p>
            <a:endParaRPr lang="en-GB" sz="2000" b="1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en-GB" sz="2000" dirty="0" smtClean="0"/>
              <a:t>Savings  due to sharing of design and development efforts 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Common procedures  for qualification tests in SM-18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Installation, Commissioning and Operations  etc.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 Compliance with PED and general safety regulations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" cstate="print"/>
          <a:srcRect l="19455" t="29840" r="61089" b="19563"/>
          <a:stretch>
            <a:fillRect/>
          </a:stretch>
        </p:blipFill>
        <p:spPr bwMode="auto">
          <a:xfrm>
            <a:off x="5513530" y="274835"/>
            <a:ext cx="3302923" cy="268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57"/>
          <a:stretch/>
        </p:blipFill>
        <p:spPr bwMode="auto">
          <a:xfrm>
            <a:off x="609811" y="1554697"/>
            <a:ext cx="394892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17" t="12994" r="16417" b="14291"/>
          <a:stretch/>
        </p:blipFill>
        <p:spPr>
          <a:xfrm>
            <a:off x="4558731" y="3176852"/>
            <a:ext cx="4019956" cy="305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894" y="5776161"/>
            <a:ext cx="3979333" cy="646331"/>
          </a:xfrm>
          <a:prstGeom prst="rect">
            <a:avLst/>
          </a:prstGeom>
          <a:noFill/>
          <a:ln>
            <a:solidFill>
              <a:srgbClr val="00587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Work performed by Manchester University undergraduate </a:t>
            </a:r>
            <a:r>
              <a:rPr lang="en-GB" dirty="0" smtClean="0">
                <a:solidFill>
                  <a:srgbClr val="000099"/>
                </a:solidFill>
              </a:rPr>
              <a:t>Andy May</a:t>
            </a:r>
            <a:endParaRPr lang="en-GB" dirty="0">
              <a:solidFill>
                <a:srgbClr val="00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6278" y="1189038"/>
            <a:ext cx="1999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 mounts arranged such that they create a fixed point at the centre of the shield.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0599" y="2109277"/>
            <a:ext cx="152400" cy="16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9211" y="4255460"/>
            <a:ext cx="199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80K  thermal  shield (Al)</a:t>
            </a:r>
            <a:endParaRPr lang="en-GB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42533" y="3615268"/>
            <a:ext cx="736600" cy="640192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5470" y="3581400"/>
            <a:ext cx="1631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Aluminium alloy tubing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45822" y="3148547"/>
            <a:ext cx="368300" cy="466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84400" y="4867911"/>
            <a:ext cx="2071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Removable side panels (fitted during initial assembly</a:t>
            </a:r>
            <a:endParaRPr lang="en-GB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819747" y="5049500"/>
            <a:ext cx="738984" cy="187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39103" y="3389951"/>
            <a:ext cx="207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Thermal shield “Window frame”</a:t>
            </a:r>
            <a:endParaRPr lang="en-GB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156200" y="3786160"/>
            <a:ext cx="245533" cy="318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0010" y="1069471"/>
            <a:ext cx="3090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Flexures optimised for maximum stiffness at 1W heat leak – 2mm thick x 40mm chosen</a:t>
            </a:r>
            <a:endParaRPr lang="en-GB" sz="1400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Thermal Shield  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(Cooled by LN2)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0866" y="5909481"/>
            <a:ext cx="3466531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More details  on thermal and mechanical  analysis by  Tom Jones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6855" y="723331"/>
            <a:ext cx="35927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99"/>
                </a:solidFill>
              </a:rPr>
              <a:t>Consists of two main sub assemblies</a:t>
            </a:r>
            <a:endParaRPr lang="en-GB" dirty="0">
              <a:solidFill>
                <a:srgbClr val="000099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660892" y="614149"/>
            <a:ext cx="3285546" cy="2596061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H="1">
            <a:off x="4394579" y="2374710"/>
            <a:ext cx="2019869" cy="300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35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111" y="119316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127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Acknowledgements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0752" y="1178043"/>
            <a:ext cx="1534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GB" dirty="0" smtClean="0"/>
          </a:p>
          <a:p>
            <a:endParaRPr lang="en-GB" dirty="0"/>
          </a:p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69666" y="3724142"/>
            <a:ext cx="156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04352" y="27833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76351" y="2716815"/>
            <a:ext cx="77217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STFC</a:t>
            </a:r>
            <a:r>
              <a:rPr lang="en-GB" sz="2800" dirty="0" smtClean="0"/>
              <a:t>	</a:t>
            </a:r>
            <a:r>
              <a:rPr lang="en-GB" sz="2800" dirty="0"/>
              <a:t>	</a:t>
            </a:r>
            <a:r>
              <a:rPr lang="en-GB" sz="2800" dirty="0" err="1" smtClean="0"/>
              <a:t>ASTeC</a:t>
            </a:r>
            <a:r>
              <a:rPr lang="en-GB" sz="2800" dirty="0" smtClean="0"/>
              <a:t>, Technology, University of Lancaster</a:t>
            </a:r>
          </a:p>
          <a:p>
            <a:r>
              <a:rPr lang="en-GB" sz="2800" b="1" dirty="0" smtClean="0">
                <a:solidFill>
                  <a:schemeClr val="tx2"/>
                </a:solidFill>
              </a:rPr>
              <a:t>CERN</a:t>
            </a:r>
            <a:r>
              <a:rPr lang="en-GB" sz="2800" dirty="0" smtClean="0"/>
              <a:t> 		Various Departments</a:t>
            </a:r>
            <a:endParaRPr lang="en-GB" sz="2800" dirty="0"/>
          </a:p>
          <a:p>
            <a:r>
              <a:rPr lang="en-GB" sz="2800" b="1" dirty="0" smtClean="0">
                <a:solidFill>
                  <a:schemeClr val="tx2"/>
                </a:solidFill>
              </a:rPr>
              <a:t>LARP</a:t>
            </a:r>
            <a:r>
              <a:rPr lang="en-GB" sz="2800" dirty="0" smtClean="0"/>
              <a:t> 		ODU, JLAB, BNL, FNAL 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74360" y="1363357"/>
            <a:ext cx="7300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This presentation is on behalf of the members of the Global WP4 team </a:t>
            </a:r>
            <a:endParaRPr lang="en-GB" sz="28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263515" y="6515475"/>
            <a:ext cx="5336498" cy="342525"/>
          </a:xfrm>
        </p:spPr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858454" y="218364"/>
            <a:ext cx="2798139" cy="221093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 l="14226" t="19318" r="56012" b="8382"/>
          <a:stretch>
            <a:fillRect/>
          </a:stretch>
        </p:blipFill>
        <p:spPr bwMode="auto">
          <a:xfrm>
            <a:off x="232486" y="477671"/>
            <a:ext cx="2237760" cy="169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202" y="2300322"/>
            <a:ext cx="4003697" cy="38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94328" y="3370997"/>
            <a:ext cx="91723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 smtClean="0"/>
              <a:t>Welded Joints</a:t>
            </a:r>
            <a:endParaRPr lang="en-GB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2579428" y="777922"/>
            <a:ext cx="296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Outer </a:t>
            </a:r>
            <a:r>
              <a:rPr lang="en-GB" dirty="0" err="1" smtClean="0"/>
              <a:t>Mag</a:t>
            </a:r>
            <a:r>
              <a:rPr lang="en-GB" dirty="0" smtClean="0"/>
              <a:t> Shield ( mu metal)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711060" y="1153657"/>
            <a:ext cx="1403137" cy="2793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6" idx="1"/>
          </p:cNvCxnSpPr>
          <p:nvPr/>
        </p:nvCxnSpPr>
        <p:spPr>
          <a:xfrm flipH="1">
            <a:off x="2374710" y="962588"/>
            <a:ext cx="204718" cy="47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" descr="\\ENGSERVE\Projects\tdl-1165 LHC Crab Cavity\meng - Mechanical Engineering\Drawings (dwg)\Hi_Lumi_design_review_images_2014\helium_vessel_cryoperm_and_tun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386" y="2459431"/>
            <a:ext cx="2184793" cy="1894205"/>
          </a:xfrm>
          <a:prstGeom prst="snip2DiagRect">
            <a:avLst>
              <a:gd name="adj1" fmla="val 0"/>
              <a:gd name="adj2" fmla="val 25930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ENGSERVE\Projects\tdl-1165 LHC Crab Cavity\meng - Mechanical Engineering\Drawings (dwg)\Hi_Lumi_design_review_images_2014\helium_vesse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644" y="4372023"/>
            <a:ext cx="2430162" cy="2172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Magnetic Shield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50694" y="2185916"/>
            <a:ext cx="300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Inner </a:t>
            </a:r>
            <a:r>
              <a:rPr lang="en-GB" dirty="0" err="1" smtClean="0"/>
              <a:t>Mag</a:t>
            </a:r>
            <a:r>
              <a:rPr lang="en-GB" dirty="0" smtClean="0"/>
              <a:t> Shield (</a:t>
            </a:r>
            <a:r>
              <a:rPr lang="en-GB" dirty="0" err="1" smtClean="0"/>
              <a:t>Cryo</a:t>
            </a:r>
            <a:r>
              <a:rPr lang="en-GB" dirty="0" smtClean="0"/>
              <a:t> perm)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691116" y="2552131"/>
            <a:ext cx="436729" cy="272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718412" y="1364776"/>
            <a:ext cx="873457" cy="764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56848" y="1460311"/>
            <a:ext cx="2483893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Aiming to achieve 1 </a:t>
            </a:r>
            <a:r>
              <a:rPr lang="en-GB" dirty="0" err="1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GB" dirty="0" err="1" smtClean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  at the cavity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95331" y="4681182"/>
            <a:ext cx="10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 vessel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Heat Load Budget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9116" y="5663822"/>
            <a:ext cx="657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still ‘work in progress’  but we have an idea of what we will have to deal with !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Shrikant Pattalwar   CC Design Review  BNL  5-6 May 2014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19" y="941696"/>
            <a:ext cx="8359335" cy="46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5254386" y="5158854"/>
            <a:ext cx="1787857" cy="518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009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3999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Cryomodule Schematic  (P&amp;ID)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9" y="551272"/>
            <a:ext cx="8068756" cy="6224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7378" y="6072301"/>
            <a:ext cx="171662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bg1"/>
                </a:solidFill>
              </a:rPr>
              <a:t> Andy May  (ASTeC)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55141" y="832513"/>
            <a:ext cx="2279175" cy="18970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6193627" y="687917"/>
            <a:ext cx="2226744" cy="1773602"/>
            <a:chOff x="3109233" y="1329362"/>
            <a:chExt cx="2226744" cy="177360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815" t="53327" r="55103" b="19730"/>
            <a:stretch/>
          </p:blipFill>
          <p:spPr bwMode="auto">
            <a:xfrm>
              <a:off x="3109233" y="1329362"/>
              <a:ext cx="2226744" cy="1773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1028"/>
            <p:cNvGrpSpPr>
              <a:grpSpLocks/>
            </p:cNvGrpSpPr>
            <p:nvPr/>
          </p:nvGrpSpPr>
          <p:grpSpPr bwMode="auto">
            <a:xfrm>
              <a:off x="3211768" y="2125402"/>
              <a:ext cx="1912977" cy="769938"/>
              <a:chOff x="2127249" y="4958287"/>
              <a:chExt cx="1588209" cy="770055"/>
            </a:xfrm>
          </p:grpSpPr>
          <p:grpSp>
            <p:nvGrpSpPr>
              <p:cNvPr id="12" name="Group 1182"/>
              <p:cNvGrpSpPr>
                <a:grpSpLocks/>
              </p:cNvGrpSpPr>
              <p:nvPr/>
            </p:nvGrpSpPr>
            <p:grpSpPr bwMode="auto">
              <a:xfrm>
                <a:off x="2217493" y="4958287"/>
                <a:ext cx="1497965" cy="770055"/>
                <a:chOff x="2113575" y="3665040"/>
                <a:chExt cx="1497831" cy="769989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3262380" y="3969860"/>
                  <a:ext cx="237972" cy="239729"/>
                </a:xfrm>
                <a:prstGeom prst="ellipse">
                  <a:avLst/>
                </a:prstGeom>
                <a:noFill/>
                <a:ln w="31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pic>
              <p:nvPicPr>
                <p:cNvPr id="16" name="Picture 2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145" t="9587" b="20769"/>
                <a:stretch>
                  <a:fillRect/>
                </a:stretch>
              </p:blipFill>
              <p:spPr bwMode="auto">
                <a:xfrm>
                  <a:off x="2113575" y="3665040"/>
                  <a:ext cx="1497831" cy="7699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324770" y="3755534"/>
                  <a:ext cx="1104191" cy="56042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65000"/>
                  </a:schemeClr>
                </a:solidFill>
                <a:ln>
                  <a:noFill/>
                </a:ln>
                <a:effectLst/>
              </p:spPr>
            </p:pic>
          </p:grpSp>
          <p:sp>
            <p:nvSpPr>
              <p:cNvPr id="13" name="Rectangle 12"/>
              <p:cNvSpPr/>
              <p:nvPr/>
            </p:nvSpPr>
            <p:spPr>
              <a:xfrm>
                <a:off x="2127249" y="5139290"/>
                <a:ext cx="301458" cy="414401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14" name="Picture 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7024" t="2" r="25597" b="81808"/>
              <a:stretch>
                <a:fillRect/>
              </a:stretch>
            </p:blipFill>
            <p:spPr bwMode="auto">
              <a:xfrm>
                <a:off x="2754312" y="4958287"/>
                <a:ext cx="266718" cy="139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Rectangle 3"/>
            <p:cNvSpPr/>
            <p:nvPr/>
          </p:nvSpPr>
          <p:spPr>
            <a:xfrm>
              <a:off x="3692644" y="1861877"/>
              <a:ext cx="274413" cy="35428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4716" y="4053387"/>
            <a:ext cx="1610437" cy="11695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Couplers for </a:t>
            </a:r>
          </a:p>
          <a:p>
            <a:r>
              <a:rPr lang="en-GB" sz="1400" dirty="0" smtClean="0"/>
              <a:t>HOMs are  superconducting   requiring active cooling  with  </a:t>
            </a:r>
            <a:r>
              <a:rPr lang="en-GB" sz="1400" dirty="0" err="1" smtClean="0"/>
              <a:t>LHe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7539038" y="2949575"/>
            <a:ext cx="189590" cy="2960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 rot="5400000">
            <a:off x="4307898" y="2506968"/>
            <a:ext cx="318856" cy="6487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1081088" y="3005137"/>
            <a:ext cx="318856" cy="2905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5167313" y="2909888"/>
            <a:ext cx="263331" cy="1393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019300" y="3033712"/>
            <a:ext cx="222250" cy="12700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019301" y="4303713"/>
            <a:ext cx="3411343" cy="370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5530851" y="2949575"/>
            <a:ext cx="1828800" cy="10009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576513" y="2949575"/>
            <a:ext cx="2103437" cy="1000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50" name="Group 231"/>
          <p:cNvGrpSpPr>
            <a:grpSpLocks/>
          </p:cNvGrpSpPr>
          <p:nvPr/>
        </p:nvGrpSpPr>
        <p:grpSpPr bwMode="auto">
          <a:xfrm>
            <a:off x="996287" y="928047"/>
            <a:ext cx="7530448" cy="5314003"/>
            <a:chOff x="484236" y="492170"/>
            <a:chExt cx="8033835" cy="5749571"/>
          </a:xfrm>
        </p:grpSpPr>
        <p:cxnSp>
          <p:nvCxnSpPr>
            <p:cNvPr id="13" name="Elbow Connector 12"/>
            <p:cNvCxnSpPr>
              <a:stCxn id="6" idx="3"/>
            </p:cNvCxnSpPr>
            <p:nvPr/>
          </p:nvCxnSpPr>
          <p:spPr>
            <a:xfrm>
              <a:off x="2019252" y="2597221"/>
              <a:ext cx="444472" cy="26508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1163644" y="2862306"/>
              <a:ext cx="6382938" cy="278418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63644" y="2862306"/>
              <a:ext cx="6375002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/>
            <p:cNvSpPr/>
            <p:nvPr/>
          </p:nvSpPr>
          <p:spPr>
            <a:xfrm>
              <a:off x="2170056" y="2814686"/>
              <a:ext cx="3806587" cy="9524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055" name="Group 41"/>
            <p:cNvGrpSpPr>
              <a:grpSpLocks/>
            </p:cNvGrpSpPr>
            <p:nvPr/>
          </p:nvGrpSpPr>
          <p:grpSpPr bwMode="auto">
            <a:xfrm>
              <a:off x="2690723" y="2390867"/>
              <a:ext cx="1566764" cy="1510349"/>
              <a:chOff x="2793667" y="2339916"/>
              <a:chExt cx="1566764" cy="151900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204803" y="2339916"/>
                <a:ext cx="171439" cy="151900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977868" y="2339916"/>
                <a:ext cx="190488" cy="151900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25" name="Elbow Connector 24"/>
              <p:cNvCxnSpPr>
                <a:endCxn id="23" idx="1"/>
              </p:cNvCxnSpPr>
              <p:nvPr/>
            </p:nvCxnSpPr>
            <p:spPr>
              <a:xfrm rot="16200000" flipH="1">
                <a:off x="2702556" y="3085564"/>
                <a:ext cx="502877" cy="320655"/>
              </a:xfrm>
              <a:prstGeom prst="bentConnector2">
                <a:avLst/>
              </a:prstGeom>
              <a:ln w="3175">
                <a:solidFill>
                  <a:srgbClr val="000099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28"/>
              <p:cNvCxnSpPr>
                <a:endCxn id="28" idx="1"/>
              </p:cNvCxnSpPr>
              <p:nvPr/>
            </p:nvCxnSpPr>
            <p:spPr>
              <a:xfrm rot="16200000" flipH="1">
                <a:off x="3531951" y="3111734"/>
                <a:ext cx="510858" cy="260334"/>
              </a:xfrm>
              <a:prstGeom prst="bentConnector2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3917547" y="3428682"/>
                <a:ext cx="350815" cy="1388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114322" y="3428682"/>
                <a:ext cx="352403" cy="1388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31" name="Elbow Connector 30"/>
              <p:cNvCxnSpPr>
                <a:stCxn id="23" idx="3"/>
              </p:cNvCxnSpPr>
              <p:nvPr/>
            </p:nvCxnSpPr>
            <p:spPr>
              <a:xfrm flipV="1">
                <a:off x="3466725" y="2814057"/>
                <a:ext cx="90481" cy="683273"/>
              </a:xfrm>
              <a:prstGeom prst="bentConnector2">
                <a:avLst/>
              </a:prstGeom>
              <a:ln w="31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lbow Connector 31"/>
              <p:cNvCxnSpPr/>
              <p:nvPr/>
            </p:nvCxnSpPr>
            <p:spPr>
              <a:xfrm rot="5400000" flipH="1" flipV="1">
                <a:off x="3961581" y="3122425"/>
                <a:ext cx="707219" cy="90481"/>
              </a:xfrm>
              <a:prstGeom prst="bentConnector3">
                <a:avLst>
                  <a:gd name="adj1" fmla="val 1759"/>
                </a:avLst>
              </a:prstGeom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/>
            <p:cNvCxnSpPr/>
            <p:nvPr/>
          </p:nvCxnSpPr>
          <p:spPr>
            <a:xfrm>
              <a:off x="1263649" y="3771848"/>
              <a:ext cx="3175" cy="53175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7403716" y="3678196"/>
              <a:ext cx="0" cy="49048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941407" y="4922666"/>
              <a:ext cx="7476658" cy="16032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894223" y="4922666"/>
              <a:ext cx="44447" cy="160320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060" name="Group 66"/>
            <p:cNvGrpSpPr>
              <a:grpSpLocks/>
            </p:cNvGrpSpPr>
            <p:nvPr/>
          </p:nvGrpSpPr>
          <p:grpSpPr bwMode="auto">
            <a:xfrm>
              <a:off x="5625827" y="2390867"/>
              <a:ext cx="1568352" cy="1510349"/>
              <a:chOff x="2792978" y="2351490"/>
              <a:chExt cx="1568352" cy="151034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3205702" y="2351490"/>
                <a:ext cx="190488" cy="1510349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977179" y="2351490"/>
                <a:ext cx="192076" cy="1510349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70" name="Elbow Connector 69"/>
              <p:cNvCxnSpPr>
                <a:endCxn id="73" idx="1"/>
              </p:cNvCxnSpPr>
              <p:nvPr/>
            </p:nvCxnSpPr>
            <p:spPr>
              <a:xfrm rot="16200000" flipH="1">
                <a:off x="2702507" y="3084832"/>
                <a:ext cx="503185" cy="322243"/>
              </a:xfrm>
              <a:prstGeom prst="bentConnector2">
                <a:avLst/>
              </a:prstGeom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Elbow Connector 70"/>
              <p:cNvCxnSpPr>
                <a:endCxn id="72" idx="1"/>
              </p:cNvCxnSpPr>
              <p:nvPr/>
            </p:nvCxnSpPr>
            <p:spPr>
              <a:xfrm rot="16200000" flipH="1">
                <a:off x="3535892" y="3116581"/>
                <a:ext cx="503185" cy="258746"/>
              </a:xfrm>
              <a:prstGeom prst="bentConnector2">
                <a:avLst/>
              </a:prstGeom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3916858" y="3429291"/>
                <a:ext cx="352403" cy="13809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115221" y="3429291"/>
                <a:ext cx="350815" cy="13809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cxnSp>
            <p:nvCxnSpPr>
              <p:cNvPr id="74" name="Elbow Connector 73"/>
              <p:cNvCxnSpPr>
                <a:stCxn id="73" idx="3"/>
              </p:cNvCxnSpPr>
              <p:nvPr/>
            </p:nvCxnSpPr>
            <p:spPr>
              <a:xfrm flipV="1">
                <a:off x="3466036" y="2813405"/>
                <a:ext cx="90482" cy="684141"/>
              </a:xfrm>
              <a:prstGeom prst="bentConnector2">
                <a:avLst/>
              </a:prstGeom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Elbow Connector 74"/>
              <p:cNvCxnSpPr/>
              <p:nvPr/>
            </p:nvCxnSpPr>
            <p:spPr>
              <a:xfrm rot="5400000" flipH="1" flipV="1">
                <a:off x="3962114" y="3122140"/>
                <a:ext cx="707951" cy="90481"/>
              </a:xfrm>
              <a:prstGeom prst="bentConnector3">
                <a:avLst>
                  <a:gd name="adj1" fmla="val 1759"/>
                </a:avLst>
              </a:prstGeom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ctangle 75"/>
            <p:cNvSpPr/>
            <p:nvPr/>
          </p:nvSpPr>
          <p:spPr>
            <a:xfrm>
              <a:off x="1058875" y="4852824"/>
              <a:ext cx="44447" cy="320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82" name="Straight Connector 81"/>
            <p:cNvCxnSpPr>
              <a:stCxn id="76" idx="0"/>
            </p:cNvCxnSpPr>
            <p:nvPr/>
          </p:nvCxnSpPr>
          <p:spPr>
            <a:xfrm flipV="1">
              <a:off x="1081099" y="4752821"/>
              <a:ext cx="82545" cy="10000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7576743" y="4841712"/>
              <a:ext cx="44447" cy="322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84" name="Straight Connector 83"/>
            <p:cNvCxnSpPr>
              <a:stCxn id="83" idx="0"/>
            </p:cNvCxnSpPr>
            <p:nvPr/>
          </p:nvCxnSpPr>
          <p:spPr>
            <a:xfrm flipH="1" flipV="1">
              <a:off x="7538645" y="4741710"/>
              <a:ext cx="60321" cy="10000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2241488" y="2657540"/>
              <a:ext cx="0" cy="20476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557319" y="2714684"/>
              <a:ext cx="461933" cy="234926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57319" y="2390867"/>
              <a:ext cx="461933" cy="41112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768443" y="1476563"/>
              <a:ext cx="0" cy="91430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1898610" y="1476563"/>
              <a:ext cx="0" cy="93017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1658913" y="2063876"/>
              <a:ext cx="0" cy="885733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3070533" y="492170"/>
              <a:ext cx="4387978" cy="1265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sz="1400" dirty="0">
                  <a:latin typeface="+mn-lt"/>
                </a:rPr>
                <a:t>Active cooling with thermo siphon for </a:t>
              </a:r>
              <a:r>
                <a:rPr lang="en-GB" sz="1400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 &gt; 5W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latin typeface="+mn-lt"/>
                </a:rPr>
                <a:t>    </a:t>
              </a:r>
              <a:r>
                <a:rPr lang="en-GB" sz="1400" i="1" dirty="0">
                  <a:solidFill>
                    <a:srgbClr val="FF0000"/>
                  </a:solidFill>
                  <a:latin typeface="+mn-lt"/>
                </a:rPr>
                <a:t>Radiation Shield, FPC, LOM, …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i="1" dirty="0">
                <a:solidFill>
                  <a:srgbClr val="FF0000"/>
                </a:solidFill>
                <a:latin typeface="+mn-lt"/>
              </a:endParaRP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sz="1400" dirty="0">
                  <a:latin typeface="+mn-lt"/>
                </a:rPr>
                <a:t>Conduction cooling for  </a:t>
              </a:r>
              <a:r>
                <a:rPr lang="en-GB" sz="1400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 &lt; 5W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latin typeface="+mn-lt"/>
                </a:rPr>
                <a:t>   </a:t>
              </a:r>
              <a:r>
                <a:rPr lang="en-GB" sz="1400" i="1" dirty="0">
                  <a:solidFill>
                    <a:srgbClr val="FF0000"/>
                  </a:solidFill>
                  <a:latin typeface="+mn-lt"/>
                </a:rPr>
                <a:t>Beam Pipe, Instrumentation cables , ….   </a:t>
              </a:r>
            </a:p>
          </p:txBody>
        </p:sp>
        <p:cxnSp>
          <p:nvCxnSpPr>
            <p:cNvPr id="101" name="Elbow Connector 100"/>
            <p:cNvCxnSpPr>
              <a:endCxn id="103" idx="1"/>
            </p:cNvCxnSpPr>
            <p:nvPr/>
          </p:nvCxnSpPr>
          <p:spPr>
            <a:xfrm rot="16200000" flipH="1">
              <a:off x="1579573" y="3633745"/>
              <a:ext cx="1474633" cy="293669"/>
            </a:xfrm>
            <a:prstGeom prst="bentConnector2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3" name="Group 128"/>
            <p:cNvGrpSpPr>
              <a:grpSpLocks/>
            </p:cNvGrpSpPr>
            <p:nvPr/>
          </p:nvGrpSpPr>
          <p:grpSpPr bwMode="auto">
            <a:xfrm>
              <a:off x="2464411" y="4169250"/>
              <a:ext cx="396912" cy="633046"/>
              <a:chOff x="2567355" y="4119824"/>
              <a:chExt cx="396912" cy="633046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2657150" y="4119256"/>
                <a:ext cx="44447" cy="63334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853988" y="4119256"/>
                <a:ext cx="46034" cy="63334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566668" y="4430374"/>
                <a:ext cx="396850" cy="7619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cxnSp>
          <p:nvCxnSpPr>
            <p:cNvPr id="119" name="Elbow Connector 118"/>
            <p:cNvCxnSpPr>
              <a:stCxn id="103" idx="3"/>
            </p:cNvCxnSpPr>
            <p:nvPr/>
          </p:nvCxnSpPr>
          <p:spPr>
            <a:xfrm flipV="1">
              <a:off x="2860575" y="2862306"/>
              <a:ext cx="2443010" cy="1655589"/>
            </a:xfrm>
            <a:prstGeom prst="bentConnector3">
              <a:avLst>
                <a:gd name="adj1" fmla="val 99794"/>
              </a:avLst>
            </a:prstGeom>
            <a:ln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5" name="Group 129"/>
            <p:cNvGrpSpPr>
              <a:grpSpLocks/>
            </p:cNvGrpSpPr>
            <p:nvPr/>
          </p:nvGrpSpPr>
          <p:grpSpPr bwMode="auto">
            <a:xfrm>
              <a:off x="4833134" y="4164226"/>
              <a:ext cx="396912" cy="633046"/>
              <a:chOff x="2567355" y="4119824"/>
              <a:chExt cx="396912" cy="633046"/>
            </a:xfrm>
          </p:grpSpPr>
          <p:sp>
            <p:nvSpPr>
              <p:cNvPr id="131" name="Rectangle 130"/>
              <p:cNvSpPr/>
              <p:nvPr/>
            </p:nvSpPr>
            <p:spPr>
              <a:xfrm>
                <a:off x="2658416" y="4119519"/>
                <a:ext cx="44447" cy="63334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55254" y="4119519"/>
                <a:ext cx="46035" cy="63334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567935" y="4430637"/>
                <a:ext cx="396850" cy="7619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1192217" y="3054373"/>
              <a:ext cx="53273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/>
            <p:cNvSpPr/>
            <p:nvPr/>
          </p:nvSpPr>
          <p:spPr>
            <a:xfrm>
              <a:off x="941407" y="2646429"/>
              <a:ext cx="7476658" cy="3471500"/>
            </a:xfrm>
            <a:prstGeom prst="rect">
              <a:avLst/>
            </a:prstGeom>
            <a:noFill/>
            <a:ln w="31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H="1">
              <a:off x="1163644" y="3054373"/>
              <a:ext cx="236522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>
              <a:off x="3990804" y="4517896"/>
              <a:ext cx="222236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1122371" y="1597200"/>
              <a:ext cx="1301669" cy="1041291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5" name="Flowchart: Collate 164"/>
            <p:cNvSpPr/>
            <p:nvPr/>
          </p:nvSpPr>
          <p:spPr>
            <a:xfrm>
              <a:off x="1739870" y="1963875"/>
              <a:ext cx="65084" cy="103176"/>
            </a:xfrm>
            <a:prstGeom prst="flowChartCollate">
              <a:avLst/>
            </a:prstGeom>
            <a:solidFill>
              <a:schemeClr val="tx2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82" name="TextBox 168"/>
            <p:cNvSpPr txBox="1">
              <a:spLocks noChangeArrowheads="1"/>
            </p:cNvSpPr>
            <p:nvPr/>
          </p:nvSpPr>
          <p:spPr bwMode="auto">
            <a:xfrm>
              <a:off x="5590306" y="5507859"/>
              <a:ext cx="1471878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Radiation Shield  bottom</a:t>
              </a:r>
            </a:p>
          </p:txBody>
        </p:sp>
        <p:sp>
          <p:nvSpPr>
            <p:cNvPr id="2083" name="TextBox 169"/>
            <p:cNvSpPr txBox="1">
              <a:spLocks noChangeArrowheads="1"/>
            </p:cNvSpPr>
            <p:nvPr/>
          </p:nvSpPr>
          <p:spPr bwMode="auto">
            <a:xfrm>
              <a:off x="7269011" y="2483656"/>
              <a:ext cx="1249060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Radiation Shield Top</a:t>
              </a:r>
            </a:p>
          </p:txBody>
        </p:sp>
        <p:sp>
          <p:nvSpPr>
            <p:cNvPr id="2084" name="TextBox 172"/>
            <p:cNvSpPr txBox="1">
              <a:spLocks noChangeArrowheads="1"/>
            </p:cNvSpPr>
            <p:nvPr/>
          </p:nvSpPr>
          <p:spPr bwMode="auto">
            <a:xfrm>
              <a:off x="4212825" y="3149412"/>
              <a:ext cx="428322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&gt;5W</a:t>
              </a:r>
            </a:p>
          </p:txBody>
        </p:sp>
        <p:sp>
          <p:nvSpPr>
            <p:cNvPr id="2085" name="TextBox 173"/>
            <p:cNvSpPr txBox="1">
              <a:spLocks noChangeArrowheads="1"/>
            </p:cNvSpPr>
            <p:nvPr/>
          </p:nvSpPr>
          <p:spPr bwMode="auto">
            <a:xfrm>
              <a:off x="4923067" y="3677533"/>
              <a:ext cx="781936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Total &gt; 5W</a:t>
              </a:r>
            </a:p>
          </p:txBody>
        </p:sp>
        <p:sp>
          <p:nvSpPr>
            <p:cNvPr id="2086" name="TextBox 174"/>
            <p:cNvSpPr txBox="1">
              <a:spLocks noChangeArrowheads="1"/>
            </p:cNvSpPr>
            <p:nvPr/>
          </p:nvSpPr>
          <p:spPr bwMode="auto">
            <a:xfrm>
              <a:off x="2402858" y="3152904"/>
              <a:ext cx="428322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&gt;5W</a:t>
              </a:r>
            </a:p>
          </p:txBody>
        </p:sp>
        <p:sp>
          <p:nvSpPr>
            <p:cNvPr id="2087" name="TextBox 175"/>
            <p:cNvSpPr txBox="1">
              <a:spLocks noChangeArrowheads="1"/>
            </p:cNvSpPr>
            <p:nvPr/>
          </p:nvSpPr>
          <p:spPr bwMode="auto">
            <a:xfrm>
              <a:off x="3398476" y="4427977"/>
              <a:ext cx="457176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&lt; 5W</a:t>
              </a:r>
            </a:p>
          </p:txBody>
        </p:sp>
        <p:sp>
          <p:nvSpPr>
            <p:cNvPr id="2088" name="TextBox 176"/>
            <p:cNvSpPr txBox="1">
              <a:spLocks noChangeArrowheads="1"/>
            </p:cNvSpPr>
            <p:nvPr/>
          </p:nvSpPr>
          <p:spPr bwMode="auto">
            <a:xfrm>
              <a:off x="7710672" y="4865116"/>
              <a:ext cx="457147" cy="2461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 dirty="0"/>
                <a:t>&lt; </a:t>
              </a:r>
              <a:r>
                <a:rPr lang="en-GB" sz="1000" dirty="0" smtClean="0"/>
                <a:t>5W</a:t>
              </a:r>
              <a:endParaRPr lang="en-GB" sz="1000" dirty="0"/>
            </a:p>
          </p:txBody>
        </p:sp>
        <p:cxnSp>
          <p:nvCxnSpPr>
            <p:cNvPr id="180" name="Straight Connector 179"/>
            <p:cNvCxnSpPr/>
            <p:nvPr/>
          </p:nvCxnSpPr>
          <p:spPr>
            <a:xfrm flipH="1">
              <a:off x="7359268" y="2730557"/>
              <a:ext cx="44447" cy="13174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Rectangle 180"/>
            <p:cNvSpPr/>
            <p:nvPr/>
          </p:nvSpPr>
          <p:spPr>
            <a:xfrm>
              <a:off x="1723996" y="5615116"/>
              <a:ext cx="3806587" cy="6825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2" name="Rectangle 181"/>
            <p:cNvSpPr/>
            <p:nvPr/>
          </p:nvSpPr>
          <p:spPr>
            <a:xfrm rot="16200000">
              <a:off x="382673" y="3916294"/>
              <a:ext cx="1487333" cy="68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0" name="Rectangle 189"/>
            <p:cNvSpPr/>
            <p:nvPr/>
          </p:nvSpPr>
          <p:spPr>
            <a:xfrm rot="16200000">
              <a:off x="6843395" y="3867087"/>
              <a:ext cx="1487332" cy="68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94" name="TextBox 192"/>
            <p:cNvSpPr txBox="1">
              <a:spLocks noChangeArrowheads="1"/>
            </p:cNvSpPr>
            <p:nvPr/>
          </p:nvSpPr>
          <p:spPr bwMode="auto">
            <a:xfrm>
              <a:off x="2554344" y="5995520"/>
              <a:ext cx="1135247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000"/>
                <a:t>Isolation Chamber</a:t>
              </a:r>
            </a:p>
          </p:txBody>
        </p:sp>
        <p:sp>
          <p:nvSpPr>
            <p:cNvPr id="2095" name="TextBox 195"/>
            <p:cNvSpPr txBox="1">
              <a:spLocks noChangeArrowheads="1"/>
            </p:cNvSpPr>
            <p:nvPr/>
          </p:nvSpPr>
          <p:spPr bwMode="auto">
            <a:xfrm>
              <a:off x="484236" y="2058367"/>
              <a:ext cx="9157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200"/>
                <a:t> level probe</a:t>
              </a:r>
            </a:p>
          </p:txBody>
        </p:sp>
        <p:cxnSp>
          <p:nvCxnSpPr>
            <p:cNvPr id="198" name="Straight Arrow Connector 197"/>
            <p:cNvCxnSpPr>
              <a:stCxn id="2095" idx="3"/>
            </p:cNvCxnSpPr>
            <p:nvPr/>
          </p:nvCxnSpPr>
          <p:spPr>
            <a:xfrm>
              <a:off x="1400166" y="2197213"/>
              <a:ext cx="258747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stCxn id="5" idx="0"/>
            </p:cNvCxnSpPr>
            <p:nvPr/>
          </p:nvCxnSpPr>
          <p:spPr>
            <a:xfrm>
              <a:off x="1789079" y="2714684"/>
              <a:ext cx="0" cy="3396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>
              <a:stCxn id="5" idx="2"/>
              <a:endCxn id="5" idx="2"/>
            </p:cNvCxnSpPr>
            <p:nvPr/>
          </p:nvCxnSpPr>
          <p:spPr>
            <a:xfrm>
              <a:off x="1789079" y="2949609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9" name="TextBox 227"/>
            <p:cNvSpPr txBox="1">
              <a:spLocks noChangeArrowheads="1"/>
            </p:cNvSpPr>
            <p:nvPr/>
          </p:nvSpPr>
          <p:spPr bwMode="auto">
            <a:xfrm>
              <a:off x="2126823" y="1847924"/>
              <a:ext cx="132298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1200"/>
                <a:t>LN2 consumption</a:t>
              </a:r>
            </a:p>
            <a:p>
              <a:r>
                <a:rPr lang="en-GB" sz="1200"/>
                <a:t>3 l/hr</a:t>
              </a:r>
            </a:p>
          </p:txBody>
        </p:sp>
        <p:cxnSp>
          <p:nvCxnSpPr>
            <p:cNvPr id="230" name="Straight Connector 229"/>
            <p:cNvCxnSpPr/>
            <p:nvPr/>
          </p:nvCxnSpPr>
          <p:spPr>
            <a:xfrm flipV="1">
              <a:off x="2019252" y="2197213"/>
              <a:ext cx="150804" cy="1936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Cooling Circuit (80K) - 1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951" y="2422822"/>
            <a:ext cx="9701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C00000"/>
                </a:solidFill>
              </a:rPr>
              <a:t>Can be </a:t>
            </a:r>
          </a:p>
          <a:p>
            <a:r>
              <a:rPr lang="en-GB" sz="1200" dirty="0" smtClean="0">
                <a:solidFill>
                  <a:srgbClr val="C00000"/>
                </a:solidFill>
              </a:rPr>
              <a:t>outside  CM</a:t>
            </a:r>
            <a:endParaRPr lang="en-GB" sz="1200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>
            <a:endCxn id="12" idx="2"/>
          </p:cNvCxnSpPr>
          <p:nvPr/>
        </p:nvCxnSpPr>
        <p:spPr>
          <a:xfrm flipV="1">
            <a:off x="1092200" y="2733513"/>
            <a:ext cx="307975" cy="62869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400175" y="2309488"/>
            <a:ext cx="841375" cy="84804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/>
          <p:cNvSpPr txBox="1"/>
          <p:nvPr/>
        </p:nvSpPr>
        <p:spPr>
          <a:xfrm>
            <a:off x="313898" y="641445"/>
            <a:ext cx="3004027" cy="73866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Two schemes under consideration :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1.   Evolving from Cryomodule design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2.   Evolving from  </a:t>
            </a:r>
            <a:r>
              <a:rPr lang="en-GB" sz="1400" dirty="0" err="1" smtClean="0">
                <a:solidFill>
                  <a:schemeClr val="bg1"/>
                </a:solidFill>
              </a:rPr>
              <a:t>Cryo</a:t>
            </a:r>
            <a:r>
              <a:rPr lang="en-GB" sz="1400" dirty="0" smtClean="0">
                <a:solidFill>
                  <a:schemeClr val="bg1"/>
                </a:solidFill>
              </a:rPr>
              <a:t>-services design</a:t>
            </a:r>
          </a:p>
        </p:txBody>
      </p:sp>
      <p:pic>
        <p:nvPicPr>
          <p:cNvPr id="8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30" t="52877" r="64981" b="25637"/>
          <a:stretch>
            <a:fillRect/>
          </a:stretch>
        </p:blipFill>
        <p:spPr bwMode="auto">
          <a:xfrm>
            <a:off x="0" y="3302758"/>
            <a:ext cx="1486611" cy="126241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" name="Straight Arrow Connector 91"/>
          <p:cNvCxnSpPr/>
          <p:nvPr/>
        </p:nvCxnSpPr>
        <p:spPr>
          <a:xfrm>
            <a:off x="1364776" y="4612942"/>
            <a:ext cx="163773" cy="341195"/>
          </a:xfrm>
          <a:prstGeom prst="straightConnector1">
            <a:avLst/>
          </a:prstGeom>
          <a:ln w="31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37" t="19211" r="38281" b="17885"/>
          <a:stretch/>
        </p:blipFill>
        <p:spPr>
          <a:xfrm>
            <a:off x="6937116" y="698729"/>
            <a:ext cx="2206884" cy="2564190"/>
          </a:xfrm>
          <a:prstGeom prst="rect">
            <a:avLst/>
          </a:prstGeom>
        </p:spPr>
      </p:pic>
      <p:sp>
        <p:nvSpPr>
          <p:cNvPr id="96" name="Oval 95"/>
          <p:cNvSpPr/>
          <p:nvPr/>
        </p:nvSpPr>
        <p:spPr>
          <a:xfrm>
            <a:off x="7724633" y="2497540"/>
            <a:ext cx="477672" cy="327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Straight Connector 101"/>
          <p:cNvCxnSpPr>
            <a:stCxn id="96" idx="3"/>
            <a:endCxn id="73" idx="0"/>
          </p:cNvCxnSpPr>
          <p:nvPr/>
        </p:nvCxnSpPr>
        <p:spPr>
          <a:xfrm flipH="1">
            <a:off x="6282183" y="2777119"/>
            <a:ext cx="1512403" cy="901936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hape 105"/>
          <p:cNvCxnSpPr>
            <a:endCxn id="96" idx="2"/>
          </p:cNvCxnSpPr>
          <p:nvPr/>
        </p:nvCxnSpPr>
        <p:spPr>
          <a:xfrm rot="16200000" flipH="1">
            <a:off x="6530453" y="1467134"/>
            <a:ext cx="1419368" cy="968991"/>
          </a:xfrm>
          <a:prstGeom prst="bentConnector2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0" name="Footer Placeholder 10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70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86057" y="5723361"/>
            <a:ext cx="131587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K Brodzinski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432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Cooling Circuit (80K) - 2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0" t="33959" r="19357" b="18440"/>
          <a:stretch/>
        </p:blipFill>
        <p:spPr bwMode="auto">
          <a:xfrm>
            <a:off x="843790" y="1557494"/>
            <a:ext cx="7456420" cy="353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245617" y="3215472"/>
            <a:ext cx="381837" cy="442127"/>
          </a:xfrm>
          <a:prstGeom prst="ellipse">
            <a:avLst/>
          </a:prstGeom>
          <a:noFill/>
          <a:ln>
            <a:solidFill>
              <a:srgbClr val="00587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245616" y="4051160"/>
            <a:ext cx="381837" cy="442127"/>
          </a:xfrm>
          <a:prstGeom prst="ellipse">
            <a:avLst/>
          </a:prstGeom>
          <a:noFill/>
          <a:ln>
            <a:solidFill>
              <a:srgbClr val="00587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777425" y="3104940"/>
            <a:ext cx="381837" cy="442127"/>
          </a:xfrm>
          <a:prstGeom prst="ellipse">
            <a:avLst/>
          </a:prstGeom>
          <a:noFill/>
          <a:ln>
            <a:solidFill>
              <a:srgbClr val="00587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777425" y="4064557"/>
            <a:ext cx="381837" cy="442127"/>
          </a:xfrm>
          <a:prstGeom prst="ellipse">
            <a:avLst/>
          </a:prstGeom>
          <a:noFill/>
          <a:ln>
            <a:solidFill>
              <a:srgbClr val="00587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186247" y="4679181"/>
            <a:ext cx="381837" cy="442127"/>
          </a:xfrm>
          <a:prstGeom prst="ellipse">
            <a:avLst/>
          </a:prstGeom>
          <a:noFill/>
          <a:ln>
            <a:solidFill>
              <a:srgbClr val="00587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559832" y="5402217"/>
            <a:ext cx="3308406" cy="369332"/>
          </a:xfrm>
          <a:prstGeom prst="rect">
            <a:avLst/>
          </a:prstGeom>
          <a:noFill/>
          <a:ln>
            <a:solidFill>
              <a:srgbClr val="00587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Control over individual intercepts</a:t>
            </a:r>
            <a:endParaRPr lang="en-GB" dirty="0"/>
          </a:p>
        </p:txBody>
      </p:sp>
      <p:cxnSp>
        <p:nvCxnSpPr>
          <p:cNvPr id="17" name="Straight Arrow Connector 16"/>
          <p:cNvCxnSpPr>
            <a:endCxn id="10" idx="4"/>
          </p:cNvCxnSpPr>
          <p:nvPr/>
        </p:nvCxnSpPr>
        <p:spPr>
          <a:xfrm flipH="1" flipV="1">
            <a:off x="3436535" y="4493287"/>
            <a:ext cx="16349" cy="842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480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127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Compliance with Regulations - </a:t>
            </a:r>
            <a:r>
              <a:rPr lang="en-GB" sz="2400" i="1" dirty="0" smtClean="0">
                <a:solidFill>
                  <a:schemeClr val="bg1"/>
                </a:solidFill>
              </a:rPr>
              <a:t>PED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4" r="6082"/>
          <a:stretch/>
        </p:blipFill>
        <p:spPr bwMode="auto">
          <a:xfrm>
            <a:off x="285836" y="734940"/>
            <a:ext cx="858356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924715" y="3972394"/>
            <a:ext cx="1759975" cy="0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56528" y="5169514"/>
            <a:ext cx="343651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Maximum </a:t>
            </a:r>
            <a:r>
              <a:rPr lang="en-GB" sz="1600" dirty="0" err="1" smtClean="0">
                <a:solidFill>
                  <a:srgbClr val="FF0000"/>
                </a:solidFill>
              </a:rPr>
              <a:t>LHe</a:t>
            </a:r>
            <a:r>
              <a:rPr lang="en-GB" sz="1600" dirty="0" smtClean="0">
                <a:solidFill>
                  <a:srgbClr val="FF0000"/>
                </a:solidFill>
              </a:rPr>
              <a:t> volume  &lt; 100 L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Maximum Operating Pressure </a:t>
            </a:r>
            <a:r>
              <a:rPr lang="en-GB" sz="1600" b="1" u="sng" dirty="0" smtClean="0">
                <a:solidFill>
                  <a:srgbClr val="FF0000"/>
                </a:solidFill>
              </a:rPr>
              <a:t>0.8 </a:t>
            </a:r>
            <a:r>
              <a:rPr lang="en-GB" sz="1600" b="1" u="sng" dirty="0" err="1" smtClean="0">
                <a:solidFill>
                  <a:srgbClr val="FF0000"/>
                </a:solidFill>
              </a:rPr>
              <a:t>barG</a:t>
            </a:r>
            <a:endParaRPr lang="en-GB" sz="1600" b="1" u="sng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987" y="4679122"/>
            <a:ext cx="123713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Max He pressure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0.43 </a:t>
            </a:r>
            <a:r>
              <a:rPr lang="en-GB" sz="1200" dirty="0" err="1" smtClean="0">
                <a:solidFill>
                  <a:srgbClr val="FF0000"/>
                </a:solidFill>
              </a:rPr>
              <a:t>barG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14470" y="3343130"/>
            <a:ext cx="0" cy="1289825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37954" y="3343129"/>
            <a:ext cx="1455174" cy="0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35363" y="4632955"/>
            <a:ext cx="228549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Max pipe diameter  (ID)  &lt; 25 mm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7304" y="2943019"/>
            <a:ext cx="9476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GB" sz="1000" dirty="0" smtClean="0">
                <a:solidFill>
                  <a:srgbClr val="FF0000"/>
                </a:solidFill>
              </a:rPr>
              <a:t>Max Pressure  </a:t>
            </a:r>
          </a:p>
          <a:p>
            <a:pPr algn="r"/>
            <a:r>
              <a:rPr lang="en-GB" sz="1000" dirty="0" smtClean="0">
                <a:solidFill>
                  <a:srgbClr val="FF0000"/>
                </a:solidFill>
              </a:rPr>
              <a:t>5 bar??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823933" y="3978694"/>
            <a:ext cx="99188" cy="700428"/>
          </a:xfrm>
          <a:prstGeom prst="straightConnector1">
            <a:avLst/>
          </a:prstGeom>
          <a:ln w="31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24715" y="3972394"/>
            <a:ext cx="1651820" cy="304800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773218" y="1264862"/>
            <a:ext cx="264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Category  0  for LHC </a:t>
            </a:r>
          </a:p>
          <a:p>
            <a:r>
              <a:rPr lang="en-GB" sz="1600" dirty="0" smtClean="0"/>
              <a:t>Category   1   for SPS </a:t>
            </a:r>
            <a:r>
              <a:rPr lang="en-GB" sz="1600" dirty="0" smtClean="0"/>
              <a:t>Cryomodule</a:t>
            </a:r>
            <a:endParaRPr lang="en-GB" sz="1600" dirty="0" smtClean="0"/>
          </a:p>
          <a:p>
            <a:r>
              <a:rPr lang="en-GB" sz="1600" i="1" dirty="0" smtClean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280303" y="3999918"/>
            <a:ext cx="1316782" cy="973794"/>
          </a:xfrm>
          <a:prstGeom prst="bentConnector3">
            <a:avLst>
              <a:gd name="adj1" fmla="val 79021"/>
            </a:avLst>
          </a:prstGeom>
          <a:ln w="31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758905" y="6537960"/>
            <a:ext cx="7867934" cy="32004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Shrikant Pattalwar    3rd  Annual Hi-Lumi  Meeting   Nov 11-15,  2013  </a:t>
            </a:r>
            <a:r>
              <a:rPr lang="en-US" dirty="0" err="1" smtClean="0">
                <a:solidFill>
                  <a:schemeClr val="tx2"/>
                </a:solidFill>
              </a:rPr>
              <a:t>Daresbury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594823" y="2661316"/>
            <a:ext cx="1915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Max operating Pressure</a:t>
            </a:r>
            <a:endParaRPr lang="en-GB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710211" y="4451449"/>
            <a:ext cx="106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LHe</a:t>
            </a:r>
            <a:r>
              <a:rPr lang="en-GB" sz="1400" dirty="0" smtClean="0"/>
              <a:t> Volume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40096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Work In Progress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009" y="895160"/>
            <a:ext cx="81096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</a:t>
            </a:r>
          </a:p>
          <a:p>
            <a:pPr marL="450850" indent="-450850">
              <a:buFont typeface="Arial" pitchFamily="34" charset="0"/>
              <a:buChar char="•"/>
            </a:pPr>
            <a:r>
              <a:rPr lang="en-GB" sz="2400" dirty="0" smtClean="0"/>
              <a:t>Cooling schemes for Coupler Intercepts for HOMs and LOMs  at 80K  </a:t>
            </a:r>
            <a:r>
              <a:rPr lang="en-GB" sz="2400" dirty="0" smtClean="0">
                <a:solidFill>
                  <a:srgbClr val="000099"/>
                </a:solidFill>
              </a:rPr>
              <a:t>(Common LN2 bath? or individual flow control?)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    	Magnetic Shield  (attenuation to 1 micro-T)</a:t>
            </a:r>
          </a:p>
          <a:p>
            <a:pPr marL="450850" indent="-450850"/>
            <a:r>
              <a:rPr lang="en-GB" sz="2400" dirty="0" smtClean="0"/>
              <a:t>       </a:t>
            </a:r>
            <a:r>
              <a:rPr lang="en-GB" sz="2400" dirty="0" smtClean="0">
                <a:solidFill>
                  <a:srgbClr val="000099"/>
                </a:solidFill>
              </a:rPr>
              <a:t>(1 mu metal shield at RT + one </a:t>
            </a:r>
            <a:r>
              <a:rPr lang="en-GB" sz="2400" dirty="0" err="1" smtClean="0">
                <a:solidFill>
                  <a:srgbClr val="000099"/>
                </a:solidFill>
              </a:rPr>
              <a:t>cryoperm</a:t>
            </a:r>
            <a:r>
              <a:rPr lang="en-GB" sz="2400" dirty="0" smtClean="0">
                <a:solidFill>
                  <a:srgbClr val="000099"/>
                </a:solidFill>
              </a:rPr>
              <a:t> shield around He   vessel)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/>
              <a:t> </a:t>
            </a:r>
            <a:r>
              <a:rPr lang="en-GB" sz="2400" dirty="0" smtClean="0"/>
              <a:t>	Alignment 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	Assembly  tooling </a:t>
            </a:r>
          </a:p>
          <a:p>
            <a:pPr marL="450850" indent="-450850">
              <a:buFont typeface="Arial" pitchFamily="34" charset="0"/>
              <a:buChar char="•"/>
            </a:pPr>
            <a:r>
              <a:rPr lang="en-GB" sz="2400" dirty="0" smtClean="0"/>
              <a:t>Integration with Cryogenics (</a:t>
            </a:r>
            <a:r>
              <a:rPr lang="en-GB" sz="2400" dirty="0" smtClean="0">
                <a:solidFill>
                  <a:srgbClr val="000099"/>
                </a:solidFill>
              </a:rPr>
              <a:t>Pipe sizes, welded and    demountable 	joints)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	Compliance with Safety , Pressure Vessel Regulations etc.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	Tests at SM-18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	........................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 	........................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53974" y="6537960"/>
            <a:ext cx="7867934" cy="320040"/>
          </a:xfrm>
        </p:spPr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 vert="horz" lIns="36000" tIns="0" rIns="3600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Conclusion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756" y="1748928"/>
            <a:ext cx="7959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   </a:t>
            </a:r>
            <a:r>
              <a:rPr lang="en-GB" sz="2000" dirty="0" smtClean="0"/>
              <a:t>First level constraints defined by SPS layout have been successfully 	overcome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A common  (concept) design approach for cryomodules for all the tree cavity types has been developed 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 Remaining issues are well understood  and solutions are being worked out  through collaborative efforts</a:t>
            </a:r>
          </a:p>
          <a:p>
            <a:pPr marL="457200" indent="-457200"/>
            <a:endParaRPr lang="en-GB" sz="20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04144" y="6567940"/>
            <a:ext cx="7112833" cy="290060"/>
          </a:xfrm>
        </p:spPr>
        <p:txBody>
          <a:bodyPr/>
          <a:lstStyle/>
          <a:p>
            <a:pPr algn="ctr"/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it-IT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3070406" y="2675017"/>
            <a:ext cx="2389238" cy="462116"/>
          </a:xfrm>
          <a:prstGeom prst="rect">
            <a:avLst/>
          </a:prstGeom>
          <a:solidFill>
            <a:srgbClr val="284579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Thank You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ED9BF-7768-40EA-B789-E85010D7D8D2}" type="slidenum">
              <a:rPr lang="en-GB" altLang="en-US" smtClean="0"/>
              <a:pPr/>
              <a:t>28</a:t>
            </a:fld>
            <a:r>
              <a:rPr lang="en-GB" altLang="en-US" smtClean="0"/>
              <a:t>/</a:t>
            </a:r>
            <a:endParaRPr lang="en-GB" altLang="en-US"/>
          </a:p>
        </p:txBody>
      </p:sp>
    </p:spTree>
    <p:extLst>
      <p:ext uri="{BB962C8B-B14F-4D97-AF65-F5344CB8AC3E}">
        <p14:creationId xmlns="" xmlns:p14="http://schemas.microsoft.com/office/powerpoint/2010/main" val="327230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736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127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Contents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594" y="768998"/>
            <a:ext cx="87119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tx2"/>
                </a:solidFill>
              </a:rPr>
              <a:t> Requirements</a:t>
            </a:r>
          </a:p>
          <a:p>
            <a:pPr marL="285750" indent="-285750"/>
            <a:endParaRPr lang="en-GB" sz="28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tx2"/>
                </a:solidFill>
              </a:rPr>
              <a:t> Design evolution</a:t>
            </a:r>
            <a:endParaRPr lang="en-GB" sz="2800" i="1" dirty="0" smtClean="0">
              <a:solidFill>
                <a:schemeClr val="tx2"/>
              </a:solidFill>
            </a:endParaRPr>
          </a:p>
          <a:p>
            <a:pPr marL="285750" indent="-285750"/>
            <a:endParaRPr lang="en-GB" sz="2800" i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tx2"/>
                </a:solidFill>
              </a:rPr>
              <a:t> Common design approach  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tx2"/>
                </a:solidFill>
              </a:rPr>
              <a:t> Work in Progress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8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tx2"/>
                </a:solidFill>
              </a:rPr>
              <a:t> Conclusion</a:t>
            </a:r>
          </a:p>
          <a:p>
            <a:endParaRPr lang="en-GB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3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127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Requirements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793" y="1393369"/>
            <a:ext cx="2713703" cy="436552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Operating Temperature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Magnetic shielding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Helium Vessel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Couplers and Interfaces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Tuner mechanism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Dynamic Heat 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….</a:t>
            </a:r>
          </a:p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 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0" t="19040" r="18950" b="20481"/>
          <a:stretch>
            <a:fillRect/>
          </a:stretch>
        </p:blipFill>
        <p:spPr bwMode="auto">
          <a:xfrm flipH="1">
            <a:off x="535700" y="2005136"/>
            <a:ext cx="2369887" cy="159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53456" y="1469831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 Cavity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328219" y="1393369"/>
            <a:ext cx="2713703" cy="436552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Two beam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ipes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Heat load due  to beams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Helium Vessel Geometry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Internal Layout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….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5453" y="150204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 LHC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174658" y="1393369"/>
            <a:ext cx="2713703" cy="436552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External Geometry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Third beam pipe ( SPS Bypass)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Couplers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Integration with Infrastructure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Operation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0705" y="1493789"/>
            <a:ext cx="14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3. SPS Layout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255468" y="933741"/>
            <a:ext cx="655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Requirements  for the </a:t>
            </a:r>
            <a:r>
              <a:rPr lang="en-GB" b="1" dirty="0" smtClean="0">
                <a:solidFill>
                  <a:srgbClr val="FF0000"/>
                </a:solidFill>
              </a:rPr>
              <a:t>cryomodule</a:t>
            </a:r>
            <a:r>
              <a:rPr lang="en-GB" dirty="0" smtClean="0"/>
              <a:t> are influenced by various Factors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95" y="2136754"/>
            <a:ext cx="1394491" cy="132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14" y="1932730"/>
            <a:ext cx="2205990" cy="166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9288" y="5491580"/>
            <a:ext cx="535263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Subashini De Silva, </a:t>
            </a:r>
            <a:r>
              <a:rPr lang="en-GB" sz="1400" dirty="0" err="1" smtClean="0">
                <a:solidFill>
                  <a:schemeClr val="bg1"/>
                </a:solidFill>
              </a:rPr>
              <a:t>Hye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Kyoung</a:t>
            </a:r>
            <a:r>
              <a:rPr lang="en-GB" sz="1400" dirty="0" smtClean="0">
                <a:solidFill>
                  <a:schemeClr val="bg1"/>
                </a:solidFill>
              </a:rPr>
              <a:t> Park,  Graeme Burt, Tom Jones,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Silvia </a:t>
            </a:r>
            <a:r>
              <a:rPr lang="en-GB" sz="1400" dirty="0" err="1" smtClean="0">
                <a:solidFill>
                  <a:schemeClr val="bg1"/>
                </a:solidFill>
              </a:rPr>
              <a:t>Verdu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Andress</a:t>
            </a:r>
            <a:r>
              <a:rPr lang="en-GB" sz="1400" dirty="0" smtClean="0">
                <a:solidFill>
                  <a:schemeClr val="bg1"/>
                </a:solidFill>
              </a:rPr>
              <a:t>, </a:t>
            </a:r>
            <a:r>
              <a:rPr lang="en-GB" sz="1400" dirty="0" err="1" smtClean="0">
                <a:solidFill>
                  <a:schemeClr val="bg1"/>
                </a:solidFill>
              </a:rPr>
              <a:t>Qiong</a:t>
            </a:r>
            <a:r>
              <a:rPr lang="en-GB" sz="1400" dirty="0" smtClean="0">
                <a:solidFill>
                  <a:schemeClr val="bg1"/>
                </a:solidFill>
              </a:rPr>
              <a:t> Wu, </a:t>
            </a:r>
            <a:r>
              <a:rPr lang="en-GB" sz="1400" dirty="0" err="1" smtClean="0">
                <a:solidFill>
                  <a:schemeClr val="bg1"/>
                </a:solidFill>
              </a:rPr>
              <a:t>Binping</a:t>
            </a:r>
            <a:r>
              <a:rPr lang="en-GB" sz="1400" dirty="0" smtClean="0">
                <a:solidFill>
                  <a:schemeClr val="bg1"/>
                </a:solidFill>
              </a:rPr>
              <a:t> Xiao, John </a:t>
            </a:r>
            <a:r>
              <a:rPr lang="en-GB" sz="1400" dirty="0" err="1" smtClean="0">
                <a:solidFill>
                  <a:schemeClr val="bg1"/>
                </a:solidFill>
              </a:rPr>
              <a:t>Skaritka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0643" y="5491580"/>
            <a:ext cx="25717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Alick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Mcpherson</a:t>
            </a:r>
            <a:r>
              <a:rPr lang="en-GB" sz="14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Ofelia </a:t>
            </a:r>
            <a:r>
              <a:rPr lang="en-GB" sz="1400" dirty="0" err="1" smtClean="0">
                <a:solidFill>
                  <a:schemeClr val="bg1"/>
                </a:solidFill>
              </a:rPr>
              <a:t>Capatina</a:t>
            </a:r>
            <a:r>
              <a:rPr lang="en-GB" sz="1400" dirty="0" smtClean="0">
                <a:solidFill>
                  <a:schemeClr val="bg1"/>
                </a:solidFill>
              </a:rPr>
              <a:t>  Eric </a:t>
            </a:r>
            <a:r>
              <a:rPr lang="en-GB" sz="1400" dirty="0" err="1" smtClean="0">
                <a:solidFill>
                  <a:schemeClr val="bg1"/>
                </a:solidFill>
              </a:rPr>
              <a:t>Montesinos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3068" y="5145206"/>
            <a:ext cx="1744388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Presentations by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461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5127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Requirements </a:t>
            </a:r>
            <a:r>
              <a:rPr lang="en-GB" sz="1800" i="1" dirty="0" smtClean="0">
                <a:solidFill>
                  <a:schemeClr val="bg1"/>
                </a:solidFill>
              </a:rPr>
              <a:t>continued</a:t>
            </a:r>
            <a:endParaRPr lang="en-GB" sz="1800" i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8824" y="1289921"/>
            <a:ext cx="8524568" cy="4450802"/>
            <a:chOff x="363794" y="1664675"/>
            <a:chExt cx="8524568" cy="4450802"/>
          </a:xfrm>
        </p:grpSpPr>
        <p:sp>
          <p:nvSpPr>
            <p:cNvPr id="7" name="Rectangle 6"/>
            <p:cNvSpPr/>
            <p:nvPr/>
          </p:nvSpPr>
          <p:spPr>
            <a:xfrm>
              <a:off x="363794" y="1664675"/>
              <a:ext cx="2713703" cy="436552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 smtClean="0"/>
            </a:p>
            <a:p>
              <a:endParaRPr lang="en-GB" dirty="0"/>
            </a:p>
            <a:p>
              <a:endParaRPr lang="en-GB" dirty="0" smtClean="0"/>
            </a:p>
            <a:p>
              <a:endParaRPr lang="en-GB" dirty="0"/>
            </a:p>
            <a:p>
              <a:endParaRPr lang="en-GB" dirty="0" smtClean="0"/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GB" dirty="0" smtClean="0">
                <a:solidFill>
                  <a:srgbClr val="7030A0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Cooling Capacity at various temperatures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Cooling Processes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Ports and Interfaces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Operating modes</a:t>
              </a:r>
            </a:p>
            <a:p>
              <a:pPr marL="285750" indent="-285750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4741" y="1741137"/>
              <a:ext cx="2151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</a:t>
              </a:r>
              <a:r>
                <a:rPr lang="en-GB" dirty="0" smtClean="0"/>
                <a:t>. Cryogenic Services</a:t>
              </a:r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28220" y="1664675"/>
              <a:ext cx="2713703" cy="436552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 smtClean="0"/>
            </a:p>
            <a:p>
              <a:endParaRPr lang="en-GB" dirty="0"/>
            </a:p>
            <a:p>
              <a:endParaRPr lang="en-GB" dirty="0" smtClean="0"/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Mechanical Design 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Safety and  Pressure Relief 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Volumes, pipe sizes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</a:rPr>
                <a:t>Methods of QC/QA</a:t>
              </a:r>
            </a:p>
            <a:p>
              <a:r>
                <a:rPr lang="en-GB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en-GB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8370" y="1730558"/>
              <a:ext cx="19642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5. Regulations and 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directives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74659" y="1664675"/>
              <a:ext cx="2713703" cy="436552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 smtClean="0"/>
            </a:p>
            <a:p>
              <a:endParaRPr lang="en-GB" dirty="0"/>
            </a:p>
            <a:p>
              <a:endParaRPr lang="en-GB" dirty="0" smtClean="0"/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endParaRPr lang="en-GB" dirty="0" smtClean="0">
                <a:solidFill>
                  <a:schemeClr val="tx2"/>
                </a:solidFill>
              </a:endParaRPr>
            </a:p>
            <a:p>
              <a:r>
                <a:rPr lang="en-GB" dirty="0" smtClean="0">
                  <a:solidFill>
                    <a:schemeClr val="tx2"/>
                  </a:solidFill>
                </a:rPr>
                <a:t> 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0706" y="1765095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6. Other</a:t>
              </a: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68064" y="4152760"/>
              <a:ext cx="2620297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endPara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Intermediate Tests </a:t>
              </a:r>
              <a:r>
                <a:rPr lang="en-GB" sz="1200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(SM18) </a:t>
              </a:r>
              <a:endParaRPr lang="en-GB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Assembly Procedures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Instrumentation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Cost</a:t>
              </a:r>
              <a:endParaRPr lang="en-GB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R&amp;D needs </a:t>
              </a:r>
            </a:p>
            <a:p>
              <a:r>
                <a:rPr lang="en-GB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99" y="2178805"/>
              <a:ext cx="1570291" cy="1980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57084" y="2526890"/>
              <a:ext cx="412955" cy="26547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7922" y="2576051"/>
              <a:ext cx="462117" cy="216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6612"/>
            <a:stretch/>
          </p:blipFill>
          <p:spPr bwMode="auto">
            <a:xfrm>
              <a:off x="3776842" y="2376889"/>
              <a:ext cx="1816457" cy="147054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6122" r="5324"/>
            <a:stretch>
              <a:fillRect/>
            </a:stretch>
          </p:blipFill>
          <p:spPr bwMode="auto">
            <a:xfrm>
              <a:off x="6983435" y="2526890"/>
              <a:ext cx="1592376" cy="1907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114" r="10206" b="28360"/>
            <a:stretch/>
          </p:blipFill>
          <p:spPr bwMode="auto">
            <a:xfrm>
              <a:off x="6465302" y="2110469"/>
              <a:ext cx="1601371" cy="19098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54860" y="5807700"/>
              <a:ext cx="2531568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</a:rPr>
                <a:t>Krzysztof </a:t>
              </a:r>
              <a:r>
                <a:rPr lang="en-GB" sz="1400" dirty="0" err="1" smtClean="0">
                  <a:solidFill>
                    <a:schemeClr val="bg1"/>
                  </a:solidFill>
                </a:rPr>
                <a:t>Brodzinski</a:t>
              </a:r>
              <a:endParaRPr lang="en-GB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19287" y="5807699"/>
              <a:ext cx="5362972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 smtClean="0">
                  <a:solidFill>
                    <a:schemeClr val="bg1"/>
                  </a:solidFill>
                </a:rPr>
                <a:t>Alick</a:t>
              </a:r>
              <a:r>
                <a:rPr lang="en-GB" sz="1400" dirty="0" smtClean="0">
                  <a:solidFill>
                    <a:schemeClr val="bg1"/>
                  </a:solidFill>
                </a:rPr>
                <a:t> </a:t>
              </a:r>
              <a:r>
                <a:rPr lang="en-GB" sz="1400" dirty="0" err="1" smtClean="0">
                  <a:solidFill>
                    <a:schemeClr val="bg1"/>
                  </a:solidFill>
                </a:rPr>
                <a:t>Mcpherson</a:t>
              </a:r>
              <a:r>
                <a:rPr lang="en-GB" sz="1400" dirty="0" smtClean="0">
                  <a:solidFill>
                    <a:schemeClr val="bg1"/>
                  </a:solidFill>
                </a:rPr>
                <a:t>, Ofelia </a:t>
              </a:r>
              <a:r>
                <a:rPr lang="en-GB" sz="1400" dirty="0" err="1" smtClean="0">
                  <a:solidFill>
                    <a:schemeClr val="bg1"/>
                  </a:solidFill>
                </a:rPr>
                <a:t>Capatina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chemeClr val="tx2"/>
                </a:solidFill>
              </a:rPr>
              <a:t>Shrikant Pattalwar   CC Design Review  BNL  5-6 May 2014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05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\\ENGSERVE\Projects\tdl-1165 LHC Crab Cavity\meng - Mechanical Engineering\Drawings (dwg)\Hi_Lumi_design_review_images_2014\helium_vess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278951" y="3352961"/>
            <a:ext cx="2177304" cy="194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45" y="1166155"/>
            <a:ext cx="23241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Helium Vessel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722" y="749509"/>
            <a:ext cx="2473377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4R -Cavity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2892" y="766999"/>
            <a:ext cx="265325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4R-Cavity  in He Vessel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0906" y="769496"/>
            <a:ext cx="278816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Parts of the Vessel 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8147" y="2052171"/>
            <a:ext cx="3150124" cy="1246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/>
          <p:cNvGrpSpPr/>
          <p:nvPr/>
        </p:nvGrpSpPr>
        <p:grpSpPr>
          <a:xfrm>
            <a:off x="3109233" y="1329362"/>
            <a:ext cx="2226744" cy="1773602"/>
            <a:chOff x="3109233" y="1329362"/>
            <a:chExt cx="2226744" cy="177360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815" t="53327" r="55103" b="19730"/>
            <a:stretch/>
          </p:blipFill>
          <p:spPr bwMode="auto">
            <a:xfrm>
              <a:off x="3109233" y="1329362"/>
              <a:ext cx="2226744" cy="1773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028"/>
            <p:cNvGrpSpPr>
              <a:grpSpLocks/>
            </p:cNvGrpSpPr>
            <p:nvPr/>
          </p:nvGrpSpPr>
          <p:grpSpPr bwMode="auto">
            <a:xfrm>
              <a:off x="3211768" y="2125402"/>
              <a:ext cx="1912977" cy="769938"/>
              <a:chOff x="2127249" y="4958287"/>
              <a:chExt cx="1588209" cy="770055"/>
            </a:xfrm>
          </p:grpSpPr>
          <p:grpSp>
            <p:nvGrpSpPr>
              <p:cNvPr id="19" name="Group 1182"/>
              <p:cNvGrpSpPr>
                <a:grpSpLocks/>
              </p:cNvGrpSpPr>
              <p:nvPr/>
            </p:nvGrpSpPr>
            <p:grpSpPr bwMode="auto">
              <a:xfrm>
                <a:off x="2217493" y="4958287"/>
                <a:ext cx="1497965" cy="770055"/>
                <a:chOff x="2113575" y="3665040"/>
                <a:chExt cx="1497831" cy="769989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3262380" y="3969860"/>
                  <a:ext cx="237972" cy="239729"/>
                </a:xfrm>
                <a:prstGeom prst="ellipse">
                  <a:avLst/>
                </a:prstGeom>
                <a:noFill/>
                <a:ln w="31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pic>
              <p:nvPicPr>
                <p:cNvPr id="23" name="Picture 2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145" t="9587" b="20769"/>
                <a:stretch>
                  <a:fillRect/>
                </a:stretch>
              </p:blipFill>
              <p:spPr bwMode="auto">
                <a:xfrm>
                  <a:off x="2113575" y="3665040"/>
                  <a:ext cx="1497831" cy="7699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324770" y="3755534"/>
                  <a:ext cx="1104191" cy="56042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65000"/>
                  </a:schemeClr>
                </a:solidFill>
                <a:ln>
                  <a:noFill/>
                </a:ln>
                <a:effectLst/>
              </p:spPr>
            </p:pic>
          </p:grpSp>
          <p:sp>
            <p:nvSpPr>
              <p:cNvPr id="20" name="Rectangle 19"/>
              <p:cNvSpPr/>
              <p:nvPr/>
            </p:nvSpPr>
            <p:spPr>
              <a:xfrm>
                <a:off x="2127249" y="5139290"/>
                <a:ext cx="301458" cy="414401"/>
              </a:xfrm>
              <a:prstGeom prst="rect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21" name="Picture 2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7024" t="2" r="25597" b="81808"/>
              <a:stretch>
                <a:fillRect/>
              </a:stretch>
            </p:blipFill>
            <p:spPr bwMode="auto">
              <a:xfrm>
                <a:off x="2754312" y="4958287"/>
                <a:ext cx="266718" cy="139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3692644" y="1861877"/>
              <a:ext cx="274413" cy="35428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>
          <a:xfrm>
            <a:off x="1774788" y="6537960"/>
            <a:ext cx="6094429" cy="320040"/>
          </a:xfrm>
        </p:spPr>
        <p:txBody>
          <a:bodyPr/>
          <a:lstStyle/>
          <a:p>
            <a:r>
              <a:rPr lang="en-GB" sz="1200" smtClean="0"/>
              <a:t>Shrikant Pattalwar   CC Design Review  BNL  5-6 May 2014</a:t>
            </a:r>
            <a:endParaRPr lang="en-US" sz="1200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2980" t="12885" r="67941" b="77037"/>
          <a:stretch/>
        </p:blipFill>
        <p:spPr bwMode="auto">
          <a:xfrm>
            <a:off x="753626" y="2322085"/>
            <a:ext cx="211016" cy="45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3631" y="5557918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Saclay</a:t>
            </a:r>
            <a:r>
              <a:rPr lang="en-GB" dirty="0" smtClean="0"/>
              <a:t>-II type tuner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064843" y="5230751"/>
            <a:ext cx="192740" cy="327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24044" y="5030610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SPS beam pipe</a:t>
            </a:r>
            <a:endParaRPr lang="en-GB" dirty="0"/>
          </a:p>
        </p:txBody>
      </p:sp>
      <p:cxnSp>
        <p:nvCxnSpPr>
          <p:cNvPr id="30723" name="Straight Arrow Connector 30722"/>
          <p:cNvCxnSpPr>
            <a:stCxn id="35" idx="1"/>
          </p:cNvCxnSpPr>
          <p:nvPr/>
        </p:nvCxnSpPr>
        <p:spPr>
          <a:xfrm flipH="1" flipV="1">
            <a:off x="5064843" y="4772967"/>
            <a:ext cx="559201" cy="442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716151" y="4589481"/>
            <a:ext cx="25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LHC (dummy) beam pipe</a:t>
            </a:r>
            <a:endParaRPr lang="en-GB" dirty="0"/>
          </a:p>
        </p:txBody>
      </p:sp>
      <p:cxnSp>
        <p:nvCxnSpPr>
          <p:cNvPr id="30725" name="Straight Arrow Connector 30724"/>
          <p:cNvCxnSpPr>
            <a:stCxn id="40" idx="1"/>
          </p:cNvCxnSpPr>
          <p:nvPr/>
        </p:nvCxnSpPr>
        <p:spPr>
          <a:xfrm flipH="1" flipV="1">
            <a:off x="5406013" y="4441371"/>
            <a:ext cx="310138" cy="332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8703" y="4897042"/>
            <a:ext cx="1801451" cy="9714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535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290268" y="1704690"/>
            <a:ext cx="2650766" cy="252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98" t="23645" r="11095" b="10124"/>
          <a:stretch>
            <a:fillRect/>
          </a:stretch>
        </p:blipFill>
        <p:spPr bwMode="auto">
          <a:xfrm>
            <a:off x="180871" y="1326382"/>
            <a:ext cx="2341266" cy="14067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66B65-119F-4FA5-AE7C-C14C10B8E5C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356" y="1308205"/>
            <a:ext cx="919163" cy="14148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63" y="3228975"/>
            <a:ext cx="3509962" cy="263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7324" y="1326382"/>
            <a:ext cx="1020763" cy="1410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0" y="1317190"/>
            <a:ext cx="954594" cy="141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2636" y="1298139"/>
            <a:ext cx="1508125" cy="1404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4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16243" y="1290089"/>
            <a:ext cx="1446404" cy="1392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5" name="Picture 8"/>
          <p:cNvPicPr>
            <a:picLocks noChangeAspect="1" noChangeArrowheads="1"/>
          </p:cNvPicPr>
          <p:nvPr/>
        </p:nvPicPr>
        <p:blipFill>
          <a:blip r:embed="rId10" cstate="print"/>
          <a:srcRect l="19047" r="25897"/>
          <a:stretch>
            <a:fillRect/>
          </a:stretch>
        </p:blipFill>
        <p:spPr bwMode="auto">
          <a:xfrm>
            <a:off x="6277971" y="3179763"/>
            <a:ext cx="2524836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109230" y="2866606"/>
            <a:ext cx="12827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8005" y="2866606"/>
            <a:ext cx="16954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70042" y="2866606"/>
            <a:ext cx="16954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13695" y="5622878"/>
            <a:ext cx="3360311" cy="8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1" name="TextBox 11"/>
          <p:cNvSpPr txBox="1">
            <a:spLocks noChangeArrowheads="1"/>
          </p:cNvSpPr>
          <p:nvPr/>
        </p:nvSpPr>
        <p:spPr bwMode="auto">
          <a:xfrm>
            <a:off x="2533650" y="5472113"/>
            <a:ext cx="1062038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/>
              <a:t>Dec 2012</a:t>
            </a:r>
          </a:p>
        </p:txBody>
      </p:sp>
      <p:sp>
        <p:nvSpPr>
          <p:cNvPr id="21522" name="TextBox 22"/>
          <p:cNvSpPr txBox="1">
            <a:spLocks noChangeArrowheads="1"/>
          </p:cNvSpPr>
          <p:nvPr/>
        </p:nvSpPr>
        <p:spPr bwMode="auto">
          <a:xfrm>
            <a:off x="7057433" y="5464175"/>
            <a:ext cx="1060450" cy="368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>
                <a:solidFill>
                  <a:srgbClr val="FFFF00"/>
                </a:solidFill>
              </a:rPr>
              <a:t>Dec 2013</a:t>
            </a:r>
          </a:p>
        </p:txBody>
      </p:sp>
      <p:sp>
        <p:nvSpPr>
          <p:cNvPr id="21524" name="TextBox 3"/>
          <p:cNvSpPr txBox="1">
            <a:spLocks noChangeArrowheads="1"/>
          </p:cNvSpPr>
          <p:nvPr/>
        </p:nvSpPr>
        <p:spPr bwMode="auto">
          <a:xfrm>
            <a:off x="773653" y="2622184"/>
            <a:ext cx="865188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400"/>
              <a:t>Dec 2011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Cryomodule Design Evolution </a:t>
            </a:r>
            <a:r>
              <a:rPr lang="en-GB" sz="2400" i="1" dirty="0" smtClean="0">
                <a:solidFill>
                  <a:schemeClr val="bg1"/>
                </a:solidFill>
              </a:rPr>
              <a:t> 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394580" y="3261816"/>
            <a:ext cx="158314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Requirements for SPS tests released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78" t="12231" r="20952" b="15486"/>
          <a:stretch/>
        </p:blipFill>
        <p:spPr>
          <a:xfrm>
            <a:off x="5634946" y="2317662"/>
            <a:ext cx="2517015" cy="2509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33" t="16196" r="10776" b="26785"/>
          <a:stretch/>
        </p:blipFill>
        <p:spPr>
          <a:xfrm>
            <a:off x="750683" y="2089534"/>
            <a:ext cx="4820385" cy="2550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95009" y="1549720"/>
            <a:ext cx="114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1000mm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92800" y="1944365"/>
            <a:ext cx="2016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58630" y="1941580"/>
            <a:ext cx="426144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87626" y="1524560"/>
            <a:ext cx="114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2160mm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63982" y="2463178"/>
            <a:ext cx="0" cy="20183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327441" y="3266713"/>
            <a:ext cx="114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1000mm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228272" y="4110303"/>
            <a:ext cx="431961" cy="900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97666" y="5096352"/>
            <a:ext cx="244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Triple tube cavity support system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228272" y="4146042"/>
            <a:ext cx="1285336" cy="864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28276" y="5104869"/>
            <a:ext cx="178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High order mode coupler</a:t>
            </a:r>
            <a:endParaRPr lang="en-GB" dirty="0"/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2521110" y="3597831"/>
            <a:ext cx="1136490" cy="1507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6504" y="5104869"/>
            <a:ext cx="171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Low order mode coupler</a:t>
            </a:r>
            <a:endParaRPr lang="en-GB" dirty="0"/>
          </a:p>
        </p:txBody>
      </p:sp>
      <p:cxnSp>
        <p:nvCxnSpPr>
          <p:cNvPr id="37" name="Straight Arrow Connector 36"/>
          <p:cNvCxnSpPr>
            <a:stCxn id="36" idx="0"/>
          </p:cNvCxnSpPr>
          <p:nvPr/>
        </p:nvCxnSpPr>
        <p:spPr>
          <a:xfrm flipV="1">
            <a:off x="1035281" y="4512641"/>
            <a:ext cx="858777" cy="5922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13944" y="5103689"/>
            <a:ext cx="152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RF input coupler</a:t>
            </a:r>
            <a:endParaRPr lang="en-GB" dirty="0"/>
          </a:p>
        </p:txBody>
      </p:sp>
      <p:cxnSp>
        <p:nvCxnSpPr>
          <p:cNvPr id="7190" name="Straight Connector 7189"/>
          <p:cNvCxnSpPr/>
          <p:nvPr/>
        </p:nvCxnSpPr>
        <p:spPr>
          <a:xfrm flipV="1">
            <a:off x="7083304" y="2299344"/>
            <a:ext cx="0" cy="1252405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92" name="Oval 7191"/>
          <p:cNvSpPr/>
          <p:nvPr/>
        </p:nvSpPr>
        <p:spPr>
          <a:xfrm>
            <a:off x="7910427" y="3352199"/>
            <a:ext cx="448569" cy="455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Arrow Connector 64"/>
          <p:cNvCxnSpPr>
            <a:stCxn id="43" idx="0"/>
          </p:cNvCxnSpPr>
          <p:nvPr/>
        </p:nvCxnSpPr>
        <p:spPr>
          <a:xfrm flipV="1">
            <a:off x="4178431" y="4110303"/>
            <a:ext cx="1980829" cy="993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92212" y="5104869"/>
            <a:ext cx="244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Gap in ribs left for SPS by-pass line</a:t>
            </a:r>
            <a:endParaRPr lang="en-GB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 flipV="1">
            <a:off x="8186468" y="3869352"/>
            <a:ext cx="172530" cy="1185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7082674" y="2379948"/>
            <a:ext cx="792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7875923" y="2296548"/>
            <a:ext cx="0" cy="1252405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052497" y="1991128"/>
            <a:ext cx="114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413mm</a:t>
            </a:r>
            <a:endParaRPr lang="en-GB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Design Evolution- </a:t>
            </a:r>
            <a:r>
              <a:rPr lang="en-GB" sz="2400" i="1" dirty="0" smtClean="0">
                <a:solidFill>
                  <a:schemeClr val="bg1"/>
                </a:solidFill>
              </a:rPr>
              <a:t>Compatibility with SPS 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32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12885" y="963560"/>
            <a:ext cx="5334089" cy="5429001"/>
            <a:chOff x="1403648" y="50298"/>
            <a:chExt cx="6408712" cy="652274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7"/>
                </a:clrFrom>
                <a:clrTo>
                  <a:srgbClr val="FFFFF7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0298"/>
              <a:ext cx="6408712" cy="6522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 descr="F:\x sec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147" t="18122" r="27426" b="26342"/>
            <a:stretch/>
          </p:blipFill>
          <p:spPr bwMode="auto">
            <a:xfrm>
              <a:off x="3285381" y="2176289"/>
              <a:ext cx="1416074" cy="122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543300" y="3824983"/>
            <a:ext cx="1036629" cy="307777"/>
            <a:chOff x="3561989" y="3826400"/>
            <a:chExt cx="1036629" cy="307777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561989" y="3880021"/>
              <a:ext cx="103662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666138" y="3826400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2"/>
                  </a:solidFill>
                </a:rPr>
                <a:t>1000mm</a:t>
              </a:r>
              <a:endParaRPr lang="en-GB" sz="1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2769059" y="3125134"/>
            <a:ext cx="1091919" cy="307777"/>
            <a:chOff x="3508533" y="3822416"/>
            <a:chExt cx="1141247" cy="30777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508533" y="3880021"/>
              <a:ext cx="114124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39190" y="3822416"/>
              <a:ext cx="879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2"/>
                  </a:solidFill>
                </a:rPr>
                <a:t>1000mm</a:t>
              </a:r>
              <a:endParaRPr lang="en-GB" sz="1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55512" y="2548164"/>
            <a:ext cx="670376" cy="276999"/>
            <a:chOff x="3173429" y="3880021"/>
            <a:chExt cx="1864678" cy="276999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508533" y="3880021"/>
              <a:ext cx="114124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73429" y="3880021"/>
              <a:ext cx="18646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chemeClr val="accent2"/>
                  </a:solidFill>
                </a:rPr>
                <a:t>413mm</a:t>
              </a:r>
              <a:endParaRPr lang="en-GB" sz="12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4432016" y="3748039"/>
            <a:ext cx="1245805" cy="307777"/>
            <a:chOff x="3347695" y="3822416"/>
            <a:chExt cx="1302085" cy="307777"/>
          </a:xfrm>
        </p:grpSpPr>
        <p:cxnSp>
          <p:nvCxnSpPr>
            <p:cNvPr id="32" name="Straight Arrow Connector 31"/>
            <p:cNvCxnSpPr/>
            <p:nvPr/>
          </p:nvCxnSpPr>
          <p:spPr>
            <a:xfrm rot="16200000">
              <a:off x="3998738" y="3228978"/>
              <a:ext cx="0" cy="130208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558771" y="3822416"/>
              <a:ext cx="879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2"/>
                  </a:solidFill>
                </a:rPr>
                <a:t>1200mm</a:t>
              </a:r>
              <a:endParaRPr lang="en-GB" sz="1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551272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Design Evolution- </a:t>
            </a:r>
            <a:r>
              <a:rPr lang="en-GB" sz="2400" i="1" dirty="0" smtClean="0">
                <a:solidFill>
                  <a:schemeClr val="bg1"/>
                </a:solidFill>
              </a:rPr>
              <a:t>Compatibility with SPS 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Shrikant Pattalwar   CC Design Review  BNL  5-6 May 2014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463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65F00B9AFF9D4DB8D423D62D364FE5" ma:contentTypeVersion="0" ma:contentTypeDescription="Create a new document." ma:contentTypeScope="" ma:versionID="1f5c5222447e6795847028ce554a3f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553D58-F42B-43B9-BDA1-90638D0CBA0D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A7ED259-6AEE-4E24-A95A-9729541A6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2125E1-CCB4-4909-BE88-A72A822A6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11702</TotalTime>
  <Words>1349</Words>
  <Application>Microsoft Office PowerPoint</Application>
  <PresentationFormat>On-screen Show (4:3)</PresentationFormat>
  <Paragraphs>390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HiLumiLHC_PresentationTemplate</vt:lpstr>
      <vt:lpstr>Cryomodule Design Approach</vt:lpstr>
      <vt:lpstr>Acknowledgements</vt:lpstr>
      <vt:lpstr>Contents</vt:lpstr>
      <vt:lpstr>Requirements</vt:lpstr>
      <vt:lpstr>Requirements continued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Cavity String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Compliance with Regulations - PED</vt:lpstr>
      <vt:lpstr>Slide 26</vt:lpstr>
      <vt:lpstr>Slide 27</vt:lpstr>
      <vt:lpstr>Slide 28</vt:lpstr>
      <vt:lpstr>Slide 29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user</cp:lastModifiedBy>
  <cp:revision>110</cp:revision>
  <cp:lastPrinted>2014-04-28T09:42:55Z</cp:lastPrinted>
  <dcterms:created xsi:type="dcterms:W3CDTF">2011-12-13T14:40:13Z</dcterms:created>
  <dcterms:modified xsi:type="dcterms:W3CDTF">2014-05-06T10:19:29Z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0x0101003D65F00B9AFF9D4DB8D423D62D364FE5</vt:lpwstr>
  </property>
</Properties>
</file>