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1444" r:id="rId2"/>
    <p:sldId id="1445" r:id="rId3"/>
    <p:sldId id="1432" r:id="rId4"/>
    <p:sldId id="275" r:id="rId5"/>
    <p:sldId id="1429" r:id="rId6"/>
    <p:sldId id="304" r:id="rId7"/>
    <p:sldId id="1430" r:id="rId8"/>
    <p:sldId id="305" r:id="rId9"/>
    <p:sldId id="436" r:id="rId10"/>
    <p:sldId id="1451" r:id="rId11"/>
    <p:sldId id="1425" r:id="rId12"/>
    <p:sldId id="1447" r:id="rId13"/>
    <p:sldId id="1454" r:id="rId14"/>
    <p:sldId id="1455" r:id="rId15"/>
    <p:sldId id="1471" r:id="rId16"/>
    <p:sldId id="1457" r:id="rId17"/>
    <p:sldId id="1448" r:id="rId18"/>
    <p:sldId id="1449" r:id="rId19"/>
    <p:sldId id="1464" r:id="rId20"/>
    <p:sldId id="287" r:id="rId21"/>
    <p:sldId id="288" r:id="rId22"/>
    <p:sldId id="1424" r:id="rId23"/>
    <p:sldId id="286" r:id="rId24"/>
    <p:sldId id="1433" r:id="rId25"/>
    <p:sldId id="1434" r:id="rId26"/>
    <p:sldId id="1435" r:id="rId27"/>
    <p:sldId id="1437" r:id="rId28"/>
    <p:sldId id="1436" r:id="rId29"/>
    <p:sldId id="282" r:id="rId30"/>
    <p:sldId id="283" r:id="rId31"/>
    <p:sldId id="1450" r:id="rId32"/>
    <p:sldId id="1459" r:id="rId33"/>
    <p:sldId id="1460" r:id="rId34"/>
    <p:sldId id="1461" r:id="rId35"/>
    <p:sldId id="1462" r:id="rId36"/>
    <p:sldId id="1465" r:id="rId37"/>
    <p:sldId id="1423" r:id="rId38"/>
    <p:sldId id="1467" r:id="rId39"/>
    <p:sldId id="1466" r:id="rId40"/>
    <p:sldId id="1468" r:id="rId41"/>
    <p:sldId id="1458" r:id="rId42"/>
    <p:sldId id="1469" r:id="rId43"/>
    <p:sldId id="1441" r:id="rId44"/>
    <p:sldId id="1446" r:id="rId45"/>
    <p:sldId id="1416" r:id="rId46"/>
    <p:sldId id="147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AF0B9-CABC-4316-9621-0C6936460EF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0558E-F5E3-40D4-8940-D804151BC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1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EECA-6B52-4752-872A-16EF2B892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DDE60-3668-440E-A716-E6B197D1F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E8633-A7F8-498E-892C-4AF1BA774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DCF32-B5D2-46F0-86D0-6ABF820D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42AE-B627-466C-B695-B339F973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2AF9-D024-4615-AD3C-0E3C44A4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5D56E-8012-4252-AA31-8A76F73FA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3E872-9191-4A64-B0C3-0BCE9ECB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5AD11-632C-47C6-8A5E-15773310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55CF-66B9-4089-84D9-C0941DAA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5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62045A-BD16-42D2-84A5-B00A6A62E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58C91-7DFF-4A21-AC97-1F570BB67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04018-6CBA-4310-AF8B-9B4C860D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F163E-F9C2-4CA7-982E-538EDA52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6D13B-3B75-4300-A00B-C6B2A67F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7D6C-75DA-43FA-9AD9-13F36A2C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C5C2-490D-4240-8D2F-0490F1E1D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338AA-9B91-4B84-AB4E-515BB9B8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F7945-B778-4CA7-98DE-97D03E7B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51C6F-43FA-4569-BEDF-AB8F9728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6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E3F1-83EB-4F55-8D41-312A98A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3EE6E-ACDB-496E-BB87-E0B37496B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D2F18-3307-446F-A67A-8EF89FC5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C78A0-BB93-40D7-91C9-9E389FE2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CE428-8CD4-437F-B859-DEFE4196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2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969B-2CF1-4B90-B16D-42943F5C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E5D8-4EBC-494A-81CD-88CA68F4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E614B-51C9-4498-8F91-6606048A1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AF9E0-21A3-43B6-A1B9-5DCD30AE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A1919-EB8A-46E8-8EF2-7DE6549B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11200-B24D-45D4-A568-F6156713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2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30BC-E818-4CB3-8241-94D3D9EC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B0A7-F884-4025-BC45-29F50C29C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E93E6-9549-4517-ACAF-26916DB51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35BDF-1936-4E46-907B-641283AF0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FB4F5-5FF6-419D-8C01-B52DA3518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72F1FC-2D9E-4D33-A057-4870A346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D1026-41AD-46DF-B8E1-2CCC1574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FD8808-B05C-47CD-94CD-D91345FF4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6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FF23-3B6E-4B62-BE6A-06977E69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F9B58-21D2-48EB-BCB5-F844ADFF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228A0-10E1-488B-B698-0A1E87C7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F8AAF-657A-4456-89A6-99AC6388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4093B-13E8-487E-9C04-043D90F4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FD9AA-881D-45CB-9BF4-B5F20E26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93BF8-6D6D-4E0D-88D6-22DE5588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0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4006-A18B-4665-B7D8-056C1415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75F73-E1BA-4863-966A-3B70B6699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85011-4B5D-432A-B2E2-7642D6595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61F2-E3AF-49F8-94E0-62E5C486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7C39C-253D-400A-86F0-C7A398E9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11B62-49DB-4A7C-8C46-835DCC06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C052D-785F-4A74-AAFF-32425619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A1F4A-C12D-4841-AD8D-5C7B5277D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E2E46-FB66-4425-A748-9E184C5C3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5171E-25E3-4D62-8496-C527A21A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BA43A-904F-4DBC-9BBE-6410A55F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DA481-865A-4278-A107-3E1B497D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2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D9800-9789-4AEF-B99C-CD5D7C4A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AFEAE-E659-4F51-953B-30BCEACFD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7DB8F-882D-44AC-AFE8-5C6E899FB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E03A0-CD79-40A7-A34E-33EA9BDD7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EIC Tutorial on Full Detector Simulations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6AB84-D2FA-4871-9C2D-975F1BD08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D91B-8560-4668-8A9A-52A170165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-Detector/Fun4All-lmon" TargetMode="External"/><Relationship Id="rId2" Type="http://schemas.openxmlformats.org/officeDocument/2006/relationships/hyperlink" Target="https://github.com/adamjaro/lmon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enix.bnl.gov/WWW/publish/phnxbld/EIC/tutorial/example0.htm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IC-Detector/Singularity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-Detector/g4exampledetecto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sPHENIX-Collaboration/coresoftware/blob/master/simulation/g4simulation/g4histos/G4HitNtuple.cc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enix.bnl.gov/WWW/publish/phnxbld/EIC/tutorial/example0.html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phenix.bnl.gov/WWW/publish/phnxbld/EIC/tutorial/example0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phenix.bnl.gov/WWW/publish/phnxbld/EIC/tutorial/example0.html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phenix.bnl.gov/WWW/publish/phnxbld/EIC/tutorial/example1b.html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ithub.com/sPHENIX-Collaboration/tutorials/blob/master/Momentum/Fun4All_G4_Momentum.C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henix.bnl.gov/WWW/publish/phnxbld/EIC/tutorial/example2.html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PHENIX-Collaboration/coresoftware/tree/master/offline/framework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phenix.bnl.gov/WWW/publish/phnxbld/EIC/tutorial/example2.html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sdcc.bnl.gov/eic/channels/fun4all-software-support" TargetMode="External"/><Relationship Id="rId2" Type="http://schemas.openxmlformats.org/officeDocument/2006/relationships/hyperlink" Target="https://eic-detector.github.io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jlab-eic/g4e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5283/attachments/20546/27556/eic-sphenix-dds-final-2018-10-30.pdf" TargetMode="External"/><Relationship Id="rId2" Type="http://schemas.openxmlformats.org/officeDocument/2006/relationships/hyperlink" Target="https://arxiv.org/pdf/1402.1209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sPHENIX-Collaboration/tutorial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2B9FFD-856B-46E7-B889-C9EBAE3297AE}"/>
              </a:ext>
            </a:extLst>
          </p:cNvPr>
          <p:cNvGrpSpPr/>
          <p:nvPr/>
        </p:nvGrpSpPr>
        <p:grpSpPr>
          <a:xfrm>
            <a:off x="-118534" y="0"/>
            <a:ext cx="12429068" cy="6858000"/>
            <a:chOff x="-1" y="0"/>
            <a:chExt cx="12429068" cy="6858000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0411EF1C-AA11-4EF8-BCE6-7F4A9FD8C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224" y="0"/>
              <a:ext cx="4541141" cy="2437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9F23852F-DCFF-4274-A97F-DA23B684F7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0"/>
            <a:stretch/>
          </p:blipFill>
          <p:spPr bwMode="auto">
            <a:xfrm>
              <a:off x="-1" y="2437929"/>
              <a:ext cx="6496670" cy="1639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ED33F1-3359-4E4B-BAC6-B67C6F6F2B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73"/>
            <a:stretch/>
          </p:blipFill>
          <p:spPr bwMode="auto">
            <a:xfrm>
              <a:off x="6496670" y="2423796"/>
              <a:ext cx="5932397" cy="1639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EEB64704-C7C1-4BF9-BD9E-365FEEC6AB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46"/>
            <a:stretch/>
          </p:blipFill>
          <p:spPr bwMode="auto">
            <a:xfrm>
              <a:off x="2230652" y="4029649"/>
              <a:ext cx="8439790" cy="2828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599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C8DE-2E2B-4F9E-96AA-29E2A4E4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03753-0E0E-4C5E-B456-07774F7E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AE58-AF2B-4DC0-87D3-3DDC0974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79E8D-0CFC-4AAD-A63C-4E3144FA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3926B-FAA3-4F5C-9FA0-617F7AA1446A}"/>
              </a:ext>
            </a:extLst>
          </p:cNvPr>
          <p:cNvSpPr txBox="1"/>
          <p:nvPr/>
        </p:nvSpPr>
        <p:spPr>
          <a:xfrm>
            <a:off x="227877" y="1905506"/>
            <a:ext cx="117068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OS image (</a:t>
            </a:r>
            <a:r>
              <a:rPr lang="en-US" sz="2100" dirty="0" err="1"/>
              <a:t>rcf</a:t>
            </a:r>
            <a:r>
              <a:rPr lang="en-US" sz="2100" dirty="0"/>
              <a:t> SL7 distribution) in singularity container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Libraries and 3</a:t>
            </a:r>
            <a:r>
              <a:rPr lang="en-US" sz="2100" baseline="30000" dirty="0"/>
              <a:t>rd</a:t>
            </a:r>
            <a:r>
              <a:rPr lang="en-US" sz="2100" dirty="0"/>
              <a:t> party packages installed in </a:t>
            </a:r>
            <a:r>
              <a:rPr lang="en-US" sz="2100" dirty="0" err="1"/>
              <a:t>cvmfs</a:t>
            </a:r>
            <a:r>
              <a:rPr lang="en-US" sz="2100" dirty="0"/>
              <a:t> – central maintenance of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Dedicated EIC </a:t>
            </a:r>
            <a:r>
              <a:rPr lang="en-US" sz="2100" dirty="0" err="1"/>
              <a:t>cvmfs</a:t>
            </a:r>
            <a:r>
              <a:rPr lang="en-US" sz="2100" dirty="0"/>
              <a:t> volume: /cvmfs/eic.opensciencegrid.org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Set up environment:</a:t>
            </a:r>
          </a:p>
          <a:p>
            <a:pPr lvl="1"/>
            <a:r>
              <a:rPr lang="en-US" sz="2100" dirty="0"/>
              <a:t>source /cvmfs/eic.opensciencegrid.org/x8664_sl7/opt/sphenix/core/bin/eic_setup.sh -n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Set up local install area:</a:t>
            </a:r>
          </a:p>
          <a:p>
            <a:pPr lvl="1"/>
            <a:r>
              <a:rPr lang="en-US" sz="2100" dirty="0"/>
              <a:t>source /cvmfs/eic.opensciencegrid.org/x8664_sl7/opt/sphenix/core/bin/setup_local.sh &lt;install area&gt;</a:t>
            </a:r>
          </a:p>
        </p:txBody>
      </p:sp>
    </p:spTree>
    <p:extLst>
      <p:ext uri="{BB962C8B-B14F-4D97-AF65-F5344CB8AC3E}">
        <p14:creationId xmlns:p14="http://schemas.microsoft.com/office/powerpoint/2010/main" val="256892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0313-56FE-4F9C-98A5-169732C1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5855"/>
            <a:ext cx="10515600" cy="1325563"/>
          </a:xfrm>
        </p:spPr>
        <p:txBody>
          <a:bodyPr/>
          <a:lstStyle/>
          <a:p>
            <a:r>
              <a:rPr lang="en-US" dirty="0"/>
              <a:t>How to build a package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91D8F-0D23-4BD2-BFD7-7214B4CB8800}"/>
              </a:ext>
            </a:extLst>
          </p:cNvPr>
          <p:cNvSpPr txBox="1"/>
          <p:nvPr/>
        </p:nvSpPr>
        <p:spPr>
          <a:xfrm>
            <a:off x="1062644" y="853823"/>
            <a:ext cx="104540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use </a:t>
            </a:r>
            <a:r>
              <a:rPr lang="en-US" sz="2800" dirty="0" err="1"/>
              <a:t>autoconf</a:t>
            </a:r>
            <a:r>
              <a:rPr lang="en-US" sz="2800" dirty="0"/>
              <a:t>/</a:t>
            </a:r>
            <a:r>
              <a:rPr lang="en-US" sz="2800" dirty="0" err="1"/>
              <a:t>automake</a:t>
            </a:r>
            <a:r>
              <a:rPr lang="en-US" sz="2800" dirty="0"/>
              <a:t> (configure) to build our code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This does put some files into your source area, be careful what you commit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Each package (directory) is build by itself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You only have to build the package you are working 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CCE96-100C-4D31-8015-8B318DEC6914}"/>
              </a:ext>
            </a:extLst>
          </p:cNvPr>
          <p:cNvSpPr txBox="1"/>
          <p:nvPr/>
        </p:nvSpPr>
        <p:spPr>
          <a:xfrm>
            <a:off x="190401" y="2758205"/>
            <a:ext cx="1181567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Keep your source, build and install areas separately, but use common install area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AE5613-09F4-4E31-B22E-BEE058DD0FE9}"/>
              </a:ext>
            </a:extLst>
          </p:cNvPr>
          <p:cNvGrpSpPr/>
          <p:nvPr/>
        </p:nvGrpSpPr>
        <p:grpSpPr>
          <a:xfrm>
            <a:off x="491054" y="3681571"/>
            <a:ext cx="11597195" cy="2285455"/>
            <a:chOff x="491054" y="3681571"/>
            <a:chExt cx="11597195" cy="228545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02C4AE1-5F1C-45E9-8415-B8F7640CD59C}"/>
                </a:ext>
              </a:extLst>
            </p:cNvPr>
            <p:cNvSpPr/>
            <p:nvPr/>
          </p:nvSpPr>
          <p:spPr>
            <a:xfrm>
              <a:off x="3645233" y="5289697"/>
              <a:ext cx="2188028" cy="3610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6284EF-5742-49E9-9A1C-8BEA716EA1B7}"/>
                </a:ext>
              </a:extLst>
            </p:cNvPr>
            <p:cNvGrpSpPr/>
            <p:nvPr/>
          </p:nvGrpSpPr>
          <p:grpSpPr>
            <a:xfrm>
              <a:off x="491054" y="3681571"/>
              <a:ext cx="11597195" cy="2285455"/>
              <a:chOff x="519544" y="4365776"/>
              <a:chExt cx="11597195" cy="228545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6030D6-60CA-47C8-BC58-0770F5A73D9D}"/>
                  </a:ext>
                </a:extLst>
              </p:cNvPr>
              <p:cNvSpPr txBox="1"/>
              <p:nvPr/>
            </p:nvSpPr>
            <p:spPr>
              <a:xfrm>
                <a:off x="519544" y="4365776"/>
                <a:ext cx="2088649" cy="369332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Source1 in &lt;srcdir1&gt;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DC7182-2C29-4E17-B3BF-C568D4CEDEBB}"/>
                  </a:ext>
                </a:extLst>
              </p:cNvPr>
              <p:cNvSpPr txBox="1"/>
              <p:nvPr/>
            </p:nvSpPr>
            <p:spPr>
              <a:xfrm>
                <a:off x="519544" y="5773238"/>
                <a:ext cx="2088649" cy="369332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Source2 in &lt;srcdir2&gt;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3EEDF9-2661-4FD1-9FC5-0DF3CE864BB4}"/>
                  </a:ext>
                </a:extLst>
              </p:cNvPr>
              <p:cNvSpPr txBox="1"/>
              <p:nvPr/>
            </p:nvSpPr>
            <p:spPr>
              <a:xfrm>
                <a:off x="3207328" y="4365776"/>
                <a:ext cx="4498604" cy="923330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build1 in &lt;builddir1&gt;:</a:t>
                </a:r>
              </a:p>
              <a:p>
                <a:pPr lvl="1"/>
                <a:r>
                  <a:rPr lang="en-US" dirty="0"/>
                  <a:t>&lt;srcdir1&gt;/autogen.sh –prefix=&lt;</a:t>
                </a:r>
                <a:r>
                  <a:rPr lang="en-US" dirty="0" err="1"/>
                  <a:t>installdir</a:t>
                </a:r>
                <a:r>
                  <a:rPr lang="en-US" dirty="0"/>
                  <a:t>&gt;</a:t>
                </a:r>
              </a:p>
              <a:p>
                <a:pPr lvl="1"/>
                <a:r>
                  <a:rPr lang="en-US" dirty="0"/>
                  <a:t>make install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876FB6-623B-442A-8967-67D03316398D}"/>
                  </a:ext>
                </a:extLst>
              </p:cNvPr>
              <p:cNvSpPr txBox="1"/>
              <p:nvPr/>
            </p:nvSpPr>
            <p:spPr>
              <a:xfrm>
                <a:off x="3207328" y="5689252"/>
                <a:ext cx="4498604" cy="923330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build2 in &lt;builddir2&gt;:</a:t>
                </a:r>
              </a:p>
              <a:p>
                <a:pPr lvl="1"/>
                <a:r>
                  <a:rPr lang="en-US" dirty="0"/>
                  <a:t>&lt;srcdir2&gt;/autogen.sh –prefix=&lt;</a:t>
                </a:r>
                <a:r>
                  <a:rPr lang="en-US" dirty="0" err="1"/>
                  <a:t>installdir</a:t>
                </a:r>
                <a:r>
                  <a:rPr lang="en-US" dirty="0"/>
                  <a:t>&gt;</a:t>
                </a:r>
              </a:p>
              <a:p>
                <a:pPr lvl="1"/>
                <a:r>
                  <a:rPr lang="en-US" dirty="0"/>
                  <a:t>make install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608223A8-9755-4B89-9A02-CB798B19E3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8193" y="4550442"/>
                <a:ext cx="59913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5ACA783-25EE-488A-9C41-FACE9C858C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4910" y="5925460"/>
                <a:ext cx="59913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2A58CF3-2C94-4368-8474-2197E9C9B43A}"/>
                  </a:ext>
                </a:extLst>
              </p:cNvPr>
              <p:cNvCxnSpPr>
                <a:cxnSpLocks/>
                <a:stCxn id="7" idx="3"/>
                <a:endCxn id="14" idx="1"/>
              </p:cNvCxnSpPr>
              <p:nvPr/>
            </p:nvCxnSpPr>
            <p:spPr>
              <a:xfrm>
                <a:off x="7705932" y="4827441"/>
                <a:ext cx="1270043" cy="6617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FB0122-D44A-4BBB-9781-3477542965C5}"/>
                  </a:ext>
                </a:extLst>
              </p:cNvPr>
              <p:cNvSpPr txBox="1"/>
              <p:nvPr/>
            </p:nvSpPr>
            <p:spPr>
              <a:xfrm>
                <a:off x="8975975" y="5304513"/>
                <a:ext cx="2964914" cy="369332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One install area in &lt;</a:t>
                </a:r>
                <a:r>
                  <a:rPr lang="en-US" dirty="0" err="1"/>
                  <a:t>installdir</a:t>
                </a:r>
                <a:r>
                  <a:rPr lang="en-US" dirty="0"/>
                  <a:t>&gt;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4CC64C9-FFDA-4FB9-998F-E5A97F537256}"/>
                  </a:ext>
                </a:extLst>
              </p:cNvPr>
              <p:cNvCxnSpPr>
                <a:cxnSpLocks/>
                <a:stCxn id="8" idx="3"/>
                <a:endCxn id="14" idx="1"/>
              </p:cNvCxnSpPr>
              <p:nvPr/>
            </p:nvCxnSpPr>
            <p:spPr>
              <a:xfrm flipV="1">
                <a:off x="7705932" y="5489179"/>
                <a:ext cx="1270043" cy="6617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5E7755-C618-412A-BBE6-308FAAD33178}"/>
                  </a:ext>
                </a:extLst>
              </p:cNvPr>
              <p:cNvSpPr txBox="1"/>
              <p:nvPr/>
            </p:nvSpPr>
            <p:spPr>
              <a:xfrm>
                <a:off x="8800125" y="6004900"/>
                <a:ext cx="3316614" cy="64633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Use the full path so the debugger</a:t>
                </a:r>
              </a:p>
              <a:p>
                <a:r>
                  <a:rPr lang="en-US" dirty="0"/>
                  <a:t>can find the source file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21462B6-957F-4678-B29A-48595B1A28AD}"/>
              </a:ext>
            </a:extLst>
          </p:cNvPr>
          <p:cNvSpPr txBox="1"/>
          <p:nvPr/>
        </p:nvSpPr>
        <p:spPr>
          <a:xfrm>
            <a:off x="1025990" y="6041491"/>
            <a:ext cx="9734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use a private install area, you need to tweak your environment (.</a:t>
            </a:r>
            <a:r>
              <a:rPr lang="en-US" dirty="0" err="1"/>
              <a:t>csh</a:t>
            </a:r>
            <a:r>
              <a:rPr lang="en-US" dirty="0"/>
              <a:t> for </a:t>
            </a:r>
            <a:r>
              <a:rPr lang="en-US" dirty="0" err="1"/>
              <a:t>cshell</a:t>
            </a:r>
            <a:r>
              <a:rPr lang="en-US" dirty="0"/>
              <a:t>):</a:t>
            </a:r>
          </a:p>
          <a:p>
            <a:r>
              <a:rPr lang="en-US" dirty="0"/>
              <a:t>source /cvmfs/eic.opensciencegrid.org/x8664_sl7/opt/sphenix/core/bin/setup_local.sh &lt;install area&gt;</a:t>
            </a:r>
          </a:p>
        </p:txBody>
      </p:sp>
    </p:spTree>
    <p:extLst>
      <p:ext uri="{BB962C8B-B14F-4D97-AF65-F5344CB8AC3E}">
        <p14:creationId xmlns:p14="http://schemas.microsoft.com/office/powerpoint/2010/main" val="395562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BE2A-33B2-4655-982C-7ABC0358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60"/>
            <a:ext cx="10515600" cy="1325563"/>
          </a:xfrm>
        </p:spPr>
        <p:txBody>
          <a:bodyPr/>
          <a:lstStyle/>
          <a:p>
            <a:r>
              <a:rPr lang="en-US" dirty="0"/>
              <a:t>Example 0: Jaroslav’s Luminosity Monitor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A20FF-618F-4589-B757-43A71C90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1597E-05D2-4C22-9BBD-0F38EA49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2B336-425E-4170-8383-5845E088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B34AA-007A-43BD-A681-06F08C68CC29}"/>
              </a:ext>
            </a:extLst>
          </p:cNvPr>
          <p:cNvSpPr txBox="1"/>
          <p:nvPr/>
        </p:nvSpPr>
        <p:spPr>
          <a:xfrm>
            <a:off x="255510" y="2371480"/>
            <a:ext cx="11783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Changes needed: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removal of detector and sensitive detector inheritance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storing of physical volumes for lookup in stepping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propagating root </a:t>
            </a:r>
            <a:r>
              <a:rPr lang="en-US" sz="2400" dirty="0" err="1"/>
              <a:t>TTree</a:t>
            </a:r>
            <a:r>
              <a:rPr lang="en-US" sz="2400" dirty="0"/>
              <a:t> downstream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replace DetectorConstruction.cxx by G4LmonDetector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Dropped G4 messenger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Drop input reader (replace by </a:t>
            </a:r>
            <a:r>
              <a:rPr lang="en-US" sz="2400" dirty="0" err="1"/>
              <a:t>eic</a:t>
            </a:r>
            <a:r>
              <a:rPr lang="en-US" sz="2400" dirty="0"/>
              <a:t>-smear interface?)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 lines changed in cxx files, 8 in include files (+some missing declarations)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6625B-2A71-46FF-9B51-8F63449E2D42}"/>
              </a:ext>
            </a:extLst>
          </p:cNvPr>
          <p:cNvSpPr txBox="1"/>
          <p:nvPr/>
        </p:nvSpPr>
        <p:spPr>
          <a:xfrm>
            <a:off x="336928" y="1049882"/>
            <a:ext cx="11604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Project: GEANT4 based simulation, uses hand made ROOT </a:t>
            </a:r>
            <a:r>
              <a:rPr lang="en-US" sz="2400" dirty="0" err="1"/>
              <a:t>TTrees</a:t>
            </a:r>
            <a:r>
              <a:rPr lang="en-US" sz="2400" dirty="0"/>
              <a:t> to save output</a:t>
            </a:r>
          </a:p>
          <a:p>
            <a:r>
              <a:rPr lang="en-US" sz="2400" dirty="0"/>
              <a:t>Goal: Keep code changes to an absolute minimum, not re-implement using Fun4All features</a:t>
            </a:r>
          </a:p>
          <a:p>
            <a:r>
              <a:rPr lang="en-US" sz="2400" dirty="0"/>
              <a:t>Approach: Using Fun4All-G4 Detector as simple wrapper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D6195F-CED9-4CB9-9CAE-03747EB31EDF}"/>
              </a:ext>
            </a:extLst>
          </p:cNvPr>
          <p:cNvSpPr txBox="1"/>
          <p:nvPr/>
        </p:nvSpPr>
        <p:spPr>
          <a:xfrm>
            <a:off x="204396" y="5501634"/>
            <a:ext cx="5074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Original code:</a:t>
            </a:r>
          </a:p>
          <a:p>
            <a:pPr lvl="1"/>
            <a:r>
              <a:rPr lang="en-US" sz="2400" dirty="0">
                <a:hlinkClick r:id="rId2"/>
              </a:rPr>
              <a:t>https://github.com/adamjaro/lmon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9508E-4322-4AE6-9C33-06FC82D7FFD8}"/>
              </a:ext>
            </a:extLst>
          </p:cNvPr>
          <p:cNvSpPr txBox="1"/>
          <p:nvPr/>
        </p:nvSpPr>
        <p:spPr>
          <a:xfrm>
            <a:off x="5482810" y="5501634"/>
            <a:ext cx="6504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Fun4All based Code:</a:t>
            </a:r>
          </a:p>
          <a:p>
            <a:pPr lvl="1"/>
            <a:r>
              <a:rPr lang="en-US" sz="2400" dirty="0">
                <a:hlinkClick r:id="rId3"/>
              </a:rPr>
              <a:t>https://github.com/EIC-Detector/Fun4All-lmon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367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F43B-8C90-4695-BC63-12F9040C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93" y="13994"/>
            <a:ext cx="10515600" cy="1325563"/>
          </a:xfrm>
        </p:spPr>
        <p:txBody>
          <a:bodyPr/>
          <a:lstStyle/>
          <a:p>
            <a:r>
              <a:rPr lang="en-US" dirty="0"/>
              <a:t>Example 0: Jaroslav’s Luminosity Monitor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FB529-DB77-44A3-A9AC-99AC7386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B1BE8-0159-4E2A-B6A4-C8991B69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921ED-869E-4CB9-AD9F-8EA72C82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B5BD0-D40E-4210-8398-74DB67BAACAF}"/>
              </a:ext>
            </a:extLst>
          </p:cNvPr>
          <p:cNvSpPr txBox="1"/>
          <p:nvPr/>
        </p:nvSpPr>
        <p:spPr>
          <a:xfrm>
            <a:off x="487065" y="1024237"/>
            <a:ext cx="1073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 and paste commands from </a:t>
            </a:r>
            <a:r>
              <a:rPr lang="en-US" dirty="0">
                <a:hlinkClick r:id="rId2"/>
              </a:rPr>
              <a:t>https://www.phenix.bnl.gov/WWW/publish/phnxbld/EIC/tutorial/example0.html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E71B55-0278-4B55-9F40-9791CE2EB9C6}"/>
              </a:ext>
            </a:extLst>
          </p:cNvPr>
          <p:cNvSpPr txBox="1"/>
          <p:nvPr/>
        </p:nvSpPr>
        <p:spPr>
          <a:xfrm>
            <a:off x="121305" y="5040394"/>
            <a:ext cx="2559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the Root prompt:</a:t>
            </a:r>
          </a:p>
          <a:p>
            <a:r>
              <a:rPr lang="en-US" dirty="0"/>
              <a:t>.x Fun4All_Lmon.C(-1)</a:t>
            </a:r>
          </a:p>
          <a:p>
            <a:r>
              <a:rPr lang="en-US" dirty="0"/>
              <a:t>.L </a:t>
            </a:r>
            <a:r>
              <a:rPr lang="en-US" dirty="0" err="1"/>
              <a:t>Display.C</a:t>
            </a:r>
            <a:endParaRPr lang="en-US" dirty="0"/>
          </a:p>
          <a:p>
            <a:r>
              <a:rPr lang="en-US" dirty="0"/>
              <a:t>PHG4Reco *g4 = </a:t>
            </a:r>
            <a:r>
              <a:rPr lang="en-US" dirty="0" err="1"/>
              <a:t>QTGui</a:t>
            </a:r>
            <a:r>
              <a:rPr lang="en-US" dirty="0"/>
              <a:t>();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9368BE-7390-4609-8303-1CE683D47CB8}"/>
              </a:ext>
            </a:extLst>
          </p:cNvPr>
          <p:cNvGrpSpPr/>
          <p:nvPr/>
        </p:nvGrpSpPr>
        <p:grpSpPr>
          <a:xfrm>
            <a:off x="2851426" y="5040394"/>
            <a:ext cx="2559996" cy="1159178"/>
            <a:chOff x="2851426" y="5161115"/>
            <a:chExt cx="2559996" cy="11591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B269B8-E13A-4DA8-8738-FE4A4A078A31}"/>
                </a:ext>
              </a:extLst>
            </p:cNvPr>
            <p:cNvSpPr txBox="1"/>
            <p:nvPr/>
          </p:nvSpPr>
          <p:spPr>
            <a:xfrm>
              <a:off x="2851426" y="5858628"/>
              <a:ext cx="2559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Alt F7 to move large G4 window in windows virtual box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07AF81-1C7C-46B0-82F8-AA4ED83CA4C3}"/>
                </a:ext>
              </a:extLst>
            </p:cNvPr>
            <p:cNvSpPr txBox="1"/>
            <p:nvPr/>
          </p:nvSpPr>
          <p:spPr>
            <a:xfrm>
              <a:off x="2851426" y="5161115"/>
              <a:ext cx="24881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And on the G4 </a:t>
              </a:r>
              <a:r>
                <a:rPr lang="en-US" b="1" dirty="0" err="1"/>
                <a:t>cmd</a:t>
              </a:r>
              <a:r>
                <a:rPr lang="en-US" b="1" dirty="0"/>
                <a:t> line:</a:t>
              </a:r>
            </a:p>
            <a:p>
              <a:r>
                <a:rPr lang="en-US" dirty="0"/>
                <a:t>/Fun4All/run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27242A-7BC8-41C0-AC70-5EE0EBA58176}"/>
              </a:ext>
            </a:extLst>
          </p:cNvPr>
          <p:cNvSpPr txBox="1"/>
          <p:nvPr/>
        </p:nvSpPr>
        <p:spPr>
          <a:xfrm>
            <a:off x="8540857" y="5988634"/>
            <a:ext cx="293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Hint: Root understands tab expansion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B62FF-10A9-418E-8230-44EC57017B5D}"/>
              </a:ext>
            </a:extLst>
          </p:cNvPr>
          <p:cNvSpPr txBox="1"/>
          <p:nvPr/>
        </p:nvSpPr>
        <p:spPr>
          <a:xfrm>
            <a:off x="7089412" y="4426458"/>
            <a:ext cx="4502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 at the Root prompt:</a:t>
            </a:r>
          </a:p>
          <a:p>
            <a:r>
              <a:rPr lang="en-US" dirty="0"/>
              <a:t>.x Fun4All_Lmon.C(-1)</a:t>
            </a:r>
          </a:p>
          <a:p>
            <a:r>
              <a:rPr lang="en-US" dirty="0"/>
              <a:t>.L </a:t>
            </a:r>
            <a:r>
              <a:rPr lang="en-US" dirty="0" err="1"/>
              <a:t>DisplayOn.C</a:t>
            </a:r>
            <a:endParaRPr lang="en-US" dirty="0"/>
          </a:p>
          <a:p>
            <a:r>
              <a:rPr lang="en-US" dirty="0"/>
              <a:t>PHG4Reco *g4 = </a:t>
            </a:r>
            <a:r>
              <a:rPr lang="en-US" dirty="0" err="1"/>
              <a:t>DisplayOn</a:t>
            </a:r>
            <a:r>
              <a:rPr lang="en-US" dirty="0"/>
              <a:t>();</a:t>
            </a:r>
          </a:p>
          <a:p>
            <a:r>
              <a:rPr lang="en-US" dirty="0"/>
              <a:t>Fun4AllServer *se = Fun4AllServer::instance();</a:t>
            </a:r>
          </a:p>
          <a:p>
            <a:r>
              <a:rPr lang="en-US" dirty="0"/>
              <a:t>se-&gt;run(1);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9EDED3-8AFB-4F0D-A023-0DCFA286EE44}"/>
              </a:ext>
            </a:extLst>
          </p:cNvPr>
          <p:cNvSpPr/>
          <p:nvPr/>
        </p:nvSpPr>
        <p:spPr>
          <a:xfrm>
            <a:off x="121305" y="1470343"/>
            <a:ext cx="8656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Shell commands</a:t>
            </a:r>
            <a:r>
              <a:rPr lang="en-US" dirty="0"/>
              <a:t>:</a:t>
            </a:r>
          </a:p>
          <a:p>
            <a:r>
              <a:rPr lang="en-US" dirty="0"/>
              <a:t>source /cvmfs/eic.opensciencegrid.org/x8664_sl7/opt/sphenix/core/bin/eic_setup.sh -n</a:t>
            </a:r>
          </a:p>
          <a:p>
            <a:r>
              <a:rPr lang="en-US" dirty="0"/>
              <a:t>git clone https://github.com/EIC-Detector/Fun4All-lmon</a:t>
            </a:r>
          </a:p>
          <a:p>
            <a:r>
              <a:rPr lang="en-US" dirty="0"/>
              <a:t>cd Fun4All-lmon/source</a:t>
            </a:r>
          </a:p>
          <a:p>
            <a:r>
              <a:rPr lang="en-US" dirty="0" err="1"/>
              <a:t>mkdir</a:t>
            </a:r>
            <a:r>
              <a:rPr lang="en-US" dirty="0"/>
              <a:t> build</a:t>
            </a:r>
          </a:p>
          <a:p>
            <a:r>
              <a:rPr lang="en-US" dirty="0"/>
              <a:t>cd build</a:t>
            </a:r>
          </a:p>
          <a:p>
            <a:r>
              <a:rPr lang="en-US" dirty="0"/>
              <a:t>../autogen.sh -prefix=$HOME/</a:t>
            </a:r>
            <a:r>
              <a:rPr lang="en-US" dirty="0" err="1"/>
              <a:t>myinstall</a:t>
            </a:r>
            <a:endParaRPr lang="en-US" dirty="0"/>
          </a:p>
          <a:p>
            <a:r>
              <a:rPr lang="en-US" dirty="0"/>
              <a:t>make install</a:t>
            </a:r>
          </a:p>
          <a:p>
            <a:r>
              <a:rPr lang="en-US" dirty="0"/>
              <a:t>source /cvmfs/eic.opensciencegrid.org/x8664_sl7/opt/sphenix/core/bin/setup_local.sh $HOME/</a:t>
            </a:r>
            <a:r>
              <a:rPr lang="en-US" dirty="0" err="1"/>
              <a:t>myinstall</a:t>
            </a:r>
            <a:endParaRPr lang="en-US" dirty="0"/>
          </a:p>
          <a:p>
            <a:r>
              <a:rPr lang="en-US" dirty="0"/>
              <a:t>cd ../../macros</a:t>
            </a:r>
          </a:p>
          <a:p>
            <a:r>
              <a:rPr lang="en-US" dirty="0"/>
              <a:t>root.exe</a:t>
            </a:r>
          </a:p>
        </p:txBody>
      </p:sp>
    </p:spTree>
    <p:extLst>
      <p:ext uri="{BB962C8B-B14F-4D97-AF65-F5344CB8AC3E}">
        <p14:creationId xmlns:p14="http://schemas.microsoft.com/office/powerpoint/2010/main" val="298456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5547-AEBF-4344-83EB-D578D09E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it for Jaroslav?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CFEFE-46D0-4F42-9A21-1FA59FC0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68566-6434-436E-9FE6-538FA0F4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10152-EA7F-40A3-A820-956AAFEB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31956-BBCD-4A9B-BE07-5735200D31F0}"/>
              </a:ext>
            </a:extLst>
          </p:cNvPr>
          <p:cNvSpPr txBox="1"/>
          <p:nvPr/>
        </p:nvSpPr>
        <p:spPr>
          <a:xfrm>
            <a:off x="838200" y="2757055"/>
            <a:ext cx="51528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Access to all implemented generators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 can keep using everything he developed downstream, no changes to his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Less code to maintain</a:t>
            </a:r>
          </a:p>
        </p:txBody>
      </p:sp>
    </p:spTree>
    <p:extLst>
      <p:ext uri="{BB962C8B-B14F-4D97-AF65-F5344CB8AC3E}">
        <p14:creationId xmlns:p14="http://schemas.microsoft.com/office/powerpoint/2010/main" val="73185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5547-AEBF-4344-83EB-D578D09E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it for Jaroslav?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CFEFE-46D0-4F42-9A21-1FA59FC0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68566-6434-436E-9FE6-538FA0F4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10152-EA7F-40A3-A820-956AAFEB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31956-BBCD-4A9B-BE07-5735200D31F0}"/>
              </a:ext>
            </a:extLst>
          </p:cNvPr>
          <p:cNvSpPr txBox="1"/>
          <p:nvPr/>
        </p:nvSpPr>
        <p:spPr>
          <a:xfrm>
            <a:off x="838200" y="2757055"/>
            <a:ext cx="51528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Access to all implemented generators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 can keep using everything he developed downstream, no changes to his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Less code to maintain</a:t>
            </a:r>
          </a:p>
        </p:txBody>
      </p:sp>
      <p:pic>
        <p:nvPicPr>
          <p:cNvPr id="8" name="Picture 7" descr="A picture containing text, newspaper, person, man&#10;&#10;Description automatically generated">
            <a:extLst>
              <a:ext uri="{FF2B5EF4-FFF2-40B4-BE49-F238E27FC236}">
                <a16:creationId xmlns:a16="http://schemas.microsoft.com/office/drawing/2014/main" id="{8306FEAE-1CCC-470D-B083-806A7ACAC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/>
        </p:blipFill>
        <p:spPr>
          <a:xfrm>
            <a:off x="6949440" y="2071255"/>
            <a:ext cx="3810000" cy="36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5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5547-AEBF-4344-83EB-D578D09E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17"/>
            <a:ext cx="10515600" cy="1325563"/>
          </a:xfrm>
        </p:spPr>
        <p:txBody>
          <a:bodyPr/>
          <a:lstStyle/>
          <a:p>
            <a:r>
              <a:rPr lang="en-US" dirty="0"/>
              <a:t>What’s in it for Jaroslav?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CFEFE-46D0-4F42-9A21-1FA59FC0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68566-6434-436E-9FE6-538FA0F4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10152-EA7F-40A3-A820-956AAFEB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31956-BBCD-4A9B-BE07-5735200D31F0}"/>
              </a:ext>
            </a:extLst>
          </p:cNvPr>
          <p:cNvSpPr txBox="1"/>
          <p:nvPr/>
        </p:nvSpPr>
        <p:spPr>
          <a:xfrm>
            <a:off x="135793" y="1613118"/>
            <a:ext cx="46353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 can start playing with the big kids, detectors are added on the macro level, </a:t>
            </a:r>
            <a:r>
              <a:rPr lang="en-US" sz="2800" b="1" dirty="0"/>
              <a:t>no change in any other code needed</a:t>
            </a:r>
          </a:p>
        </p:txBody>
      </p:sp>
      <p:pic>
        <p:nvPicPr>
          <p:cNvPr id="8" name="Picture 7" descr="A close up of a computer&#10;&#10;Description automatically generated">
            <a:extLst>
              <a:ext uri="{FF2B5EF4-FFF2-40B4-BE49-F238E27FC236}">
                <a16:creationId xmlns:a16="http://schemas.microsoft.com/office/drawing/2014/main" id="{26D4BC34-D8DF-49C4-A2A5-0170290E7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" t="33918" r="1402" b="21041"/>
          <a:stretch/>
        </p:blipFill>
        <p:spPr>
          <a:xfrm>
            <a:off x="4924929" y="1937377"/>
            <a:ext cx="6733671" cy="23273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736C5E-98A8-45B5-AD00-EB14C09D32DF}"/>
              </a:ext>
            </a:extLst>
          </p:cNvPr>
          <p:cNvSpPr txBox="1"/>
          <p:nvPr/>
        </p:nvSpPr>
        <p:spPr>
          <a:xfrm>
            <a:off x="324646" y="4494951"/>
            <a:ext cx="69647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fine print:</a:t>
            </a:r>
          </a:p>
          <a:p>
            <a:r>
              <a:rPr lang="en-US" sz="2000" dirty="0"/>
              <a:t>The stepping action does not put any objects on our node tree</a:t>
            </a:r>
          </a:p>
          <a:p>
            <a:r>
              <a:rPr lang="en-US" sz="2000" dirty="0"/>
              <a:t>This does not include the detector into any analysis chain</a:t>
            </a:r>
          </a:p>
          <a:p>
            <a:r>
              <a:rPr lang="en-US" sz="2000" dirty="0"/>
              <a:t>There are overlaps (the vacuum box) which need to be dealt with</a:t>
            </a:r>
          </a:p>
          <a:p>
            <a:r>
              <a:rPr lang="en-US" sz="2000" dirty="0"/>
              <a:t>Our world is filled with G4_Air, need to add a vacuum system</a:t>
            </a:r>
          </a:p>
        </p:txBody>
      </p:sp>
    </p:spTree>
    <p:extLst>
      <p:ext uri="{BB962C8B-B14F-4D97-AF65-F5344CB8AC3E}">
        <p14:creationId xmlns:p14="http://schemas.microsoft.com/office/powerpoint/2010/main" val="2264375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16A20-853A-41FD-ACDC-C9055D93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Using Fun4All for Real </a:t>
            </a:r>
          </a:p>
        </p:txBody>
      </p:sp>
      <p:pic>
        <p:nvPicPr>
          <p:cNvPr id="7" name="Picture 6" descr="A picture containing table, small, sitting, man&#10;&#10;Description automatically generated">
            <a:extLst>
              <a:ext uri="{FF2B5EF4-FFF2-40B4-BE49-F238E27FC236}">
                <a16:creationId xmlns:a16="http://schemas.microsoft.com/office/drawing/2014/main" id="{0E13D3F4-54CB-41F4-92EA-EDF00934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88" y="1206002"/>
            <a:ext cx="7115824" cy="56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5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B0499BB-4D46-49F6-867A-8F498419A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905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G4 program flow Example 0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27E141EB-7C54-4749-AF40-EF9DB480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0413"/>
            <a:ext cx="154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Fun4AllServer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6817D573-508A-40CF-AED9-ACEB5C91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057400"/>
            <a:ext cx="1164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PHG4Reco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9244D4E5-D8CC-413E-ACF8-41229AC72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211" y="2209800"/>
            <a:ext cx="461665" cy="4648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en-US" altLang="en-US" dirty="0"/>
              <a:t>Node tree</a:t>
            </a:r>
          </a:p>
        </p:txBody>
      </p:sp>
      <p:grpSp>
        <p:nvGrpSpPr>
          <p:cNvPr id="18438" name="Group 6">
            <a:extLst>
              <a:ext uri="{FF2B5EF4-FFF2-40B4-BE49-F238E27FC236}">
                <a16:creationId xmlns:a16="http://schemas.microsoft.com/office/drawing/2014/main" id="{D28D2735-288B-4190-B95C-F48497C20B5B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819401"/>
            <a:ext cx="5486400" cy="823913"/>
            <a:chOff x="1536" y="1776"/>
            <a:chExt cx="3456" cy="519"/>
          </a:xfrm>
        </p:grpSpPr>
        <p:sp>
          <p:nvSpPr>
            <p:cNvPr id="18439" name="Text Box 7">
              <a:extLst>
                <a:ext uri="{FF2B5EF4-FFF2-40B4-BE49-F238E27FC236}">
                  <a16:creationId xmlns:a16="http://schemas.microsoft.com/office/drawing/2014/main" id="{CE17BC4A-04C4-420A-9DCC-47B381379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776"/>
              <a:ext cx="13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Interface Detector 1</a:t>
              </a:r>
            </a:p>
          </p:txBody>
        </p:sp>
        <p:grpSp>
          <p:nvGrpSpPr>
            <p:cNvPr id="18440" name="Group 8">
              <a:extLst>
                <a:ext uri="{FF2B5EF4-FFF2-40B4-BE49-F238E27FC236}">
                  <a16:creationId xmlns:a16="http://schemas.microsoft.com/office/drawing/2014/main" id="{799E264B-83A3-491D-827D-EE62201EB5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8" y="1776"/>
              <a:ext cx="1984" cy="519"/>
              <a:chOff x="3008" y="1776"/>
              <a:chExt cx="1984" cy="519"/>
            </a:xfrm>
          </p:grpSpPr>
          <p:sp>
            <p:nvSpPr>
              <p:cNvPr id="18441" name="Text Box 9">
                <a:extLst>
                  <a:ext uri="{FF2B5EF4-FFF2-40B4-BE49-F238E27FC236}">
                    <a16:creationId xmlns:a16="http://schemas.microsoft.com/office/drawing/2014/main" id="{15B8CA91-B376-4C0E-A4E7-0F16E5221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8" y="1776"/>
                <a:ext cx="158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Construct() </a:t>
                </a:r>
                <a:r>
                  <a:rPr lang="en-US" altLang="en-US">
                    <a:sym typeface="Wingdings" panose="05000000000000000000" pitchFamily="2" charset="2"/>
                  </a:rPr>
                  <a:t> Geometry</a:t>
                </a:r>
                <a:endParaRPr lang="en-US" altLang="en-US"/>
              </a:p>
            </p:txBody>
          </p:sp>
          <p:sp>
            <p:nvSpPr>
              <p:cNvPr id="18442" name="Text Box 10">
                <a:extLst>
                  <a:ext uri="{FF2B5EF4-FFF2-40B4-BE49-F238E27FC236}">
                    <a16:creationId xmlns:a16="http://schemas.microsoft.com/office/drawing/2014/main" id="{C2211347-9E98-4C43-BD5F-A2C0684BD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8" y="2064"/>
                <a:ext cx="19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Stepping Action (Hit extraction)</a:t>
                </a:r>
              </a:p>
            </p:txBody>
          </p:sp>
        </p:grpSp>
        <p:sp>
          <p:nvSpPr>
            <p:cNvPr id="18443" name="Line 11">
              <a:extLst>
                <a:ext uri="{FF2B5EF4-FFF2-40B4-BE49-F238E27FC236}">
                  <a16:creationId xmlns:a16="http://schemas.microsoft.com/office/drawing/2014/main" id="{506C2040-D5F7-46AF-8EE7-BA6E969B6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872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2">
              <a:extLst>
                <a:ext uri="{FF2B5EF4-FFF2-40B4-BE49-F238E27FC236}">
                  <a16:creationId xmlns:a16="http://schemas.microsoft.com/office/drawing/2014/main" id="{780F6E97-5FBB-47B5-82DB-DF3905571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920"/>
              <a:ext cx="192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1" name="Line 19">
            <a:extLst>
              <a:ext uri="{FF2B5EF4-FFF2-40B4-BE49-F238E27FC236}">
                <a16:creationId xmlns:a16="http://schemas.microsoft.com/office/drawing/2014/main" id="{2A44D3C8-BD39-4DCA-935F-9F71EFC35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3622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1">
            <a:extLst>
              <a:ext uri="{FF2B5EF4-FFF2-40B4-BE49-F238E27FC236}">
                <a16:creationId xmlns:a16="http://schemas.microsoft.com/office/drawing/2014/main" id="{8340BD04-06FA-4B75-866A-60A66D5FF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7526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Text Box 22">
            <a:extLst>
              <a:ext uri="{FF2B5EF4-FFF2-40B4-BE49-F238E27FC236}">
                <a16:creationId xmlns:a16="http://schemas.microsoft.com/office/drawing/2014/main" id="{CED78545-FEA8-4606-9D94-4BA5E4759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411" y="990600"/>
            <a:ext cx="461665" cy="426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en-US" altLang="en-US" dirty="0"/>
              <a:t>Geant4</a:t>
            </a:r>
          </a:p>
        </p:txBody>
      </p:sp>
      <p:sp>
        <p:nvSpPr>
          <p:cNvPr id="18455" name="Line 23">
            <a:extLst>
              <a:ext uri="{FF2B5EF4-FFF2-40B4-BE49-F238E27FC236}">
                <a16:creationId xmlns:a16="http://schemas.microsoft.com/office/drawing/2014/main" id="{3238ED7B-5E4B-46BB-82CC-0F99DFD87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86000"/>
            <a:ext cx="4724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4">
            <a:extLst>
              <a:ext uri="{FF2B5EF4-FFF2-40B4-BE49-F238E27FC236}">
                <a16:creationId xmlns:a16="http://schemas.microsoft.com/office/drawing/2014/main" id="{AFF7170C-37F9-4F73-82EF-B83BBFF81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30480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26">
            <a:extLst>
              <a:ext uri="{FF2B5EF4-FFF2-40B4-BE49-F238E27FC236}">
                <a16:creationId xmlns:a16="http://schemas.microsoft.com/office/drawing/2014/main" id="{C354A997-47BC-470B-92AD-4F4307C56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219200"/>
            <a:ext cx="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7">
            <a:extLst>
              <a:ext uri="{FF2B5EF4-FFF2-40B4-BE49-F238E27FC236}">
                <a16:creationId xmlns:a16="http://schemas.microsoft.com/office/drawing/2014/main" id="{ACD6DD33-1596-4814-8D7D-A756ACFB9D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2600" y="3505200"/>
            <a:ext cx="381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9">
            <a:extLst>
              <a:ext uri="{FF2B5EF4-FFF2-40B4-BE49-F238E27FC236}">
                <a16:creationId xmlns:a16="http://schemas.microsoft.com/office/drawing/2014/main" id="{67EA3A17-DC85-4381-83BB-5A35922F4E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0936" y="3602185"/>
            <a:ext cx="0" cy="100068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48">
            <a:extLst>
              <a:ext uri="{FF2B5EF4-FFF2-40B4-BE49-F238E27FC236}">
                <a16:creationId xmlns:a16="http://schemas.microsoft.com/office/drawing/2014/main" id="{1875C168-5820-40EA-89B1-038FA492E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3250" y="60198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Text Box 49">
            <a:extLst>
              <a:ext uri="{FF2B5EF4-FFF2-40B4-BE49-F238E27FC236}">
                <a16:creationId xmlns:a16="http://schemas.microsoft.com/office/drawing/2014/main" id="{65A0EA6F-1F69-4F5A-9FFC-C9FB76656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5837238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calls</a:t>
            </a:r>
          </a:p>
        </p:txBody>
      </p:sp>
      <p:sp>
        <p:nvSpPr>
          <p:cNvPr id="18482" name="Line 50">
            <a:extLst>
              <a:ext uri="{FF2B5EF4-FFF2-40B4-BE49-F238E27FC236}">
                <a16:creationId xmlns:a16="http://schemas.microsoft.com/office/drawing/2014/main" id="{AB166D21-B659-46EA-AB61-D27080848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2613" y="6430963"/>
            <a:ext cx="990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Text Box 51">
            <a:extLst>
              <a:ext uri="{FF2B5EF4-FFF2-40B4-BE49-F238E27FC236}">
                <a16:creationId xmlns:a16="http://schemas.microsoft.com/office/drawing/2014/main" id="{3FC1C4DC-BEEC-4B8B-BE69-3796E66E6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6248400"/>
            <a:ext cx="1007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dataflow</a:t>
            </a:r>
          </a:p>
        </p:txBody>
      </p:sp>
      <p:sp>
        <p:nvSpPr>
          <p:cNvPr id="18484" name="Line 52">
            <a:extLst>
              <a:ext uri="{FF2B5EF4-FFF2-40B4-BE49-F238E27FC236}">
                <a16:creationId xmlns:a16="http://schemas.microsoft.com/office/drawing/2014/main" id="{D7C53959-5FB1-4908-9551-1221627BB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0714" y="5668963"/>
            <a:ext cx="981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Text Box 53">
            <a:extLst>
              <a:ext uri="{FF2B5EF4-FFF2-40B4-BE49-F238E27FC236}">
                <a16:creationId xmlns:a16="http://schemas.microsoft.com/office/drawing/2014/main" id="{C9E15E4B-8E83-463E-B963-169ACE7AF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5486400"/>
            <a:ext cx="725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Setup</a:t>
            </a:r>
          </a:p>
        </p:txBody>
      </p:sp>
      <p:sp>
        <p:nvSpPr>
          <p:cNvPr id="18486" name="Text Box 54">
            <a:extLst>
              <a:ext uri="{FF2B5EF4-FFF2-40B4-BE49-F238E27FC236}">
                <a16:creationId xmlns:a16="http://schemas.microsoft.com/office/drawing/2014/main" id="{C57AAA47-6826-48D1-A984-F99CC2CC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1382713"/>
            <a:ext cx="494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Event generator (input file, single particle, pythia8)</a:t>
            </a:r>
          </a:p>
        </p:txBody>
      </p:sp>
      <p:sp>
        <p:nvSpPr>
          <p:cNvPr id="18487" name="Line 55">
            <a:extLst>
              <a:ext uri="{FF2B5EF4-FFF2-40B4-BE49-F238E27FC236}">
                <a16:creationId xmlns:a16="http://schemas.microsoft.com/office/drawing/2014/main" id="{36016DF6-B9AC-44B9-80A8-4B0128F88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143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Line 56">
            <a:extLst>
              <a:ext uri="{FF2B5EF4-FFF2-40B4-BE49-F238E27FC236}">
                <a16:creationId xmlns:a16="http://schemas.microsoft.com/office/drawing/2014/main" id="{C579C745-1197-4E92-A6F3-DF8A5AF9C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600200"/>
            <a:ext cx="1371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0" name="Text Box 58">
            <a:extLst>
              <a:ext uri="{FF2B5EF4-FFF2-40B4-BE49-F238E27FC236}">
                <a16:creationId xmlns:a16="http://schemas.microsoft.com/office/drawing/2014/main" id="{E4AF3E89-680D-4A6E-B213-731A1CEE2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818" y="4584054"/>
            <a:ext cx="1236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Output File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DF7533-2A0E-45A2-B4D5-9C54C74B8124}"/>
              </a:ext>
            </a:extLst>
          </p:cNvPr>
          <p:cNvSpPr/>
          <p:nvPr/>
        </p:nvSpPr>
        <p:spPr>
          <a:xfrm>
            <a:off x="3962400" y="2710894"/>
            <a:ext cx="5707360" cy="1000683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id="{6ED14F84-2AEA-4DE9-9710-8D68D254F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73" y="1965137"/>
            <a:ext cx="440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Initializes Geant4 before detectors are added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EC75F8-3F69-4947-A2A5-106C0C13EB35}"/>
              </a:ext>
            </a:extLst>
          </p:cNvPr>
          <p:cNvGrpSpPr/>
          <p:nvPr/>
        </p:nvGrpSpPr>
        <p:grpSpPr>
          <a:xfrm>
            <a:off x="10507029" y="443427"/>
            <a:ext cx="1591415" cy="2471437"/>
            <a:chOff x="10507029" y="443427"/>
            <a:chExt cx="1591415" cy="247143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88FC9DA-F3E0-4A54-901B-DC83A7687AC6}"/>
                </a:ext>
              </a:extLst>
            </p:cNvPr>
            <p:cNvSpPr txBox="1"/>
            <p:nvPr/>
          </p:nvSpPr>
          <p:spPr>
            <a:xfrm>
              <a:off x="10515600" y="606540"/>
              <a:ext cx="158284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Modular: Each detector is its own entity providing the flexibility needed for complex setups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B27459B-786D-4E28-8B64-C9F4F06656C5}"/>
                </a:ext>
              </a:extLst>
            </p:cNvPr>
            <p:cNvSpPr/>
            <p:nvPr/>
          </p:nvSpPr>
          <p:spPr>
            <a:xfrm>
              <a:off x="10507029" y="443427"/>
              <a:ext cx="1526248" cy="2452173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5ED101F-9E52-4049-B9D1-36EBBD80CB36}"/>
              </a:ext>
            </a:extLst>
          </p:cNvPr>
          <p:cNvSpPr txBox="1"/>
          <p:nvPr/>
        </p:nvSpPr>
        <p:spPr>
          <a:xfrm>
            <a:off x="10414279" y="3505200"/>
            <a:ext cx="1896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Generic detectors like boxes, cylinders, cones exist and can be configured on a macro level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CE480D-9940-448D-AEC8-295532BF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5BDA7-E0B6-4D26-B487-753C9FDB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7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B0499BB-4D46-49F6-867A-8F498419A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905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G4 program flow within Fun4All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27E141EB-7C54-4749-AF40-EF9DB480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0413"/>
            <a:ext cx="154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Fun4AllServer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6817D573-508A-40CF-AED9-ACEB5C91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057400"/>
            <a:ext cx="1164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PHG4Reco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9244D4E5-D8CC-413E-ACF8-41229AC72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211" y="2209800"/>
            <a:ext cx="461665" cy="4648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en-US" altLang="en-US" dirty="0"/>
              <a:t>Node tree</a:t>
            </a:r>
          </a:p>
        </p:txBody>
      </p:sp>
      <p:grpSp>
        <p:nvGrpSpPr>
          <p:cNvPr id="18438" name="Group 6">
            <a:extLst>
              <a:ext uri="{FF2B5EF4-FFF2-40B4-BE49-F238E27FC236}">
                <a16:creationId xmlns:a16="http://schemas.microsoft.com/office/drawing/2014/main" id="{D28D2735-288B-4190-B95C-F48497C20B5B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819401"/>
            <a:ext cx="5486400" cy="823913"/>
            <a:chOff x="1536" y="1776"/>
            <a:chExt cx="3456" cy="519"/>
          </a:xfrm>
        </p:grpSpPr>
        <p:sp>
          <p:nvSpPr>
            <p:cNvPr id="18439" name="Text Box 7">
              <a:extLst>
                <a:ext uri="{FF2B5EF4-FFF2-40B4-BE49-F238E27FC236}">
                  <a16:creationId xmlns:a16="http://schemas.microsoft.com/office/drawing/2014/main" id="{CE17BC4A-04C4-420A-9DCC-47B381379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776"/>
              <a:ext cx="13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Interface Detector 1</a:t>
              </a:r>
            </a:p>
          </p:txBody>
        </p:sp>
        <p:grpSp>
          <p:nvGrpSpPr>
            <p:cNvPr id="18440" name="Group 8">
              <a:extLst>
                <a:ext uri="{FF2B5EF4-FFF2-40B4-BE49-F238E27FC236}">
                  <a16:creationId xmlns:a16="http://schemas.microsoft.com/office/drawing/2014/main" id="{799E264B-83A3-491D-827D-EE62201EB5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8" y="1776"/>
              <a:ext cx="1984" cy="519"/>
              <a:chOff x="3008" y="1776"/>
              <a:chExt cx="1984" cy="519"/>
            </a:xfrm>
          </p:grpSpPr>
          <p:sp>
            <p:nvSpPr>
              <p:cNvPr id="18441" name="Text Box 9">
                <a:extLst>
                  <a:ext uri="{FF2B5EF4-FFF2-40B4-BE49-F238E27FC236}">
                    <a16:creationId xmlns:a16="http://schemas.microsoft.com/office/drawing/2014/main" id="{15B8CA91-B376-4C0E-A4E7-0F16E5221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8" y="1776"/>
                <a:ext cx="158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Construct() </a:t>
                </a:r>
                <a:r>
                  <a:rPr lang="en-US" altLang="en-US">
                    <a:sym typeface="Wingdings" panose="05000000000000000000" pitchFamily="2" charset="2"/>
                  </a:rPr>
                  <a:t> Geometry</a:t>
                </a:r>
                <a:endParaRPr lang="en-US" altLang="en-US"/>
              </a:p>
            </p:txBody>
          </p:sp>
          <p:sp>
            <p:nvSpPr>
              <p:cNvPr id="18442" name="Text Box 10">
                <a:extLst>
                  <a:ext uri="{FF2B5EF4-FFF2-40B4-BE49-F238E27FC236}">
                    <a16:creationId xmlns:a16="http://schemas.microsoft.com/office/drawing/2014/main" id="{C2211347-9E98-4C43-BD5F-A2C0684BD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8" y="2064"/>
                <a:ext cx="19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Stepping Action (Hit extraction)</a:t>
                </a:r>
              </a:p>
            </p:txBody>
          </p:sp>
        </p:grpSp>
        <p:sp>
          <p:nvSpPr>
            <p:cNvPr id="18443" name="Line 11">
              <a:extLst>
                <a:ext uri="{FF2B5EF4-FFF2-40B4-BE49-F238E27FC236}">
                  <a16:creationId xmlns:a16="http://schemas.microsoft.com/office/drawing/2014/main" id="{506C2040-D5F7-46AF-8EE7-BA6E969B6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872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2">
              <a:extLst>
                <a:ext uri="{FF2B5EF4-FFF2-40B4-BE49-F238E27FC236}">
                  <a16:creationId xmlns:a16="http://schemas.microsoft.com/office/drawing/2014/main" id="{780F6E97-5FBB-47B5-82DB-DF3905571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920"/>
              <a:ext cx="192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5" name="Text Box 13">
            <a:extLst>
              <a:ext uri="{FF2B5EF4-FFF2-40B4-BE49-F238E27FC236}">
                <a16:creationId xmlns:a16="http://schemas.microsoft.com/office/drawing/2014/main" id="{03F55945-8D68-4080-AAD5-A232EC12B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86200"/>
            <a:ext cx="2065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Interface Detector 2</a:t>
            </a:r>
          </a:p>
        </p:txBody>
      </p:sp>
      <p:grpSp>
        <p:nvGrpSpPr>
          <p:cNvPr id="18446" name="Group 14">
            <a:extLst>
              <a:ext uri="{FF2B5EF4-FFF2-40B4-BE49-F238E27FC236}">
                <a16:creationId xmlns:a16="http://schemas.microsoft.com/office/drawing/2014/main" id="{F49A1CC9-DDCD-4635-B8C9-DDEB8BB47DD6}"/>
              </a:ext>
            </a:extLst>
          </p:cNvPr>
          <p:cNvGrpSpPr>
            <a:grpSpLocks/>
          </p:cNvGrpSpPr>
          <p:nvPr/>
        </p:nvGrpSpPr>
        <p:grpSpPr bwMode="auto">
          <a:xfrm>
            <a:off x="6299200" y="3886201"/>
            <a:ext cx="3149600" cy="823913"/>
            <a:chOff x="3008" y="1776"/>
            <a:chExt cx="1984" cy="519"/>
          </a:xfrm>
        </p:grpSpPr>
        <p:sp>
          <p:nvSpPr>
            <p:cNvPr id="18447" name="Text Box 15">
              <a:extLst>
                <a:ext uri="{FF2B5EF4-FFF2-40B4-BE49-F238E27FC236}">
                  <a16:creationId xmlns:a16="http://schemas.microsoft.com/office/drawing/2014/main" id="{68244218-2C32-46FD-807F-96CB745F6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8" y="1776"/>
              <a:ext cx="158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Construct() </a:t>
              </a:r>
              <a:r>
                <a:rPr lang="en-US" altLang="en-US">
                  <a:sym typeface="Wingdings" panose="05000000000000000000" pitchFamily="2" charset="2"/>
                </a:rPr>
                <a:t> Geometry</a:t>
              </a:r>
              <a:endParaRPr lang="en-US" altLang="en-US"/>
            </a:p>
          </p:txBody>
        </p:sp>
        <p:sp>
          <p:nvSpPr>
            <p:cNvPr id="18448" name="Text Box 16">
              <a:extLst>
                <a:ext uri="{FF2B5EF4-FFF2-40B4-BE49-F238E27FC236}">
                  <a16:creationId xmlns:a16="http://schemas.microsoft.com/office/drawing/2014/main" id="{A0D3C6A0-A63B-4F98-8F81-535DEE7EB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8" y="2064"/>
              <a:ext cx="19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Stepping Action (Hit extraction)</a:t>
              </a:r>
            </a:p>
          </p:txBody>
        </p:sp>
      </p:grpSp>
      <p:sp>
        <p:nvSpPr>
          <p:cNvPr id="18449" name="Line 17">
            <a:extLst>
              <a:ext uri="{FF2B5EF4-FFF2-40B4-BE49-F238E27FC236}">
                <a16:creationId xmlns:a16="http://schemas.microsoft.com/office/drawing/2014/main" id="{0AE7D494-E37C-4B52-AAEF-6C675E1B9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062413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8">
            <a:extLst>
              <a:ext uri="{FF2B5EF4-FFF2-40B4-BE49-F238E27FC236}">
                <a16:creationId xmlns:a16="http://schemas.microsoft.com/office/drawing/2014/main" id="{67751CE4-37B1-4D4E-9B8A-B4432D9DF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114800"/>
            <a:ext cx="3048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>
            <a:extLst>
              <a:ext uri="{FF2B5EF4-FFF2-40B4-BE49-F238E27FC236}">
                <a16:creationId xmlns:a16="http://schemas.microsoft.com/office/drawing/2014/main" id="{2A44D3C8-BD39-4DCA-935F-9F71EFC35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3622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0">
            <a:extLst>
              <a:ext uri="{FF2B5EF4-FFF2-40B4-BE49-F238E27FC236}">
                <a16:creationId xmlns:a16="http://schemas.microsoft.com/office/drawing/2014/main" id="{5361B42E-F28F-4267-8DA8-2FBA39BC2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2004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1">
            <a:extLst>
              <a:ext uri="{FF2B5EF4-FFF2-40B4-BE49-F238E27FC236}">
                <a16:creationId xmlns:a16="http://schemas.microsoft.com/office/drawing/2014/main" id="{8340BD04-06FA-4B75-866A-60A66D5FF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7526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Text Box 22">
            <a:extLst>
              <a:ext uri="{FF2B5EF4-FFF2-40B4-BE49-F238E27FC236}">
                <a16:creationId xmlns:a16="http://schemas.microsoft.com/office/drawing/2014/main" id="{CED78545-FEA8-4606-9D94-4BA5E4759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411" y="990600"/>
            <a:ext cx="461665" cy="426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en-US" altLang="en-US" dirty="0"/>
              <a:t>Geant4</a:t>
            </a:r>
          </a:p>
        </p:txBody>
      </p:sp>
      <p:sp>
        <p:nvSpPr>
          <p:cNvPr id="18455" name="Line 23">
            <a:extLst>
              <a:ext uri="{FF2B5EF4-FFF2-40B4-BE49-F238E27FC236}">
                <a16:creationId xmlns:a16="http://schemas.microsoft.com/office/drawing/2014/main" id="{3238ED7B-5E4B-46BB-82CC-0F99DFD87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86000"/>
            <a:ext cx="4724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4">
            <a:extLst>
              <a:ext uri="{FF2B5EF4-FFF2-40B4-BE49-F238E27FC236}">
                <a16:creationId xmlns:a16="http://schemas.microsoft.com/office/drawing/2014/main" id="{AFF7170C-37F9-4F73-82EF-B83BBFF81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30480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5">
            <a:extLst>
              <a:ext uri="{FF2B5EF4-FFF2-40B4-BE49-F238E27FC236}">
                <a16:creationId xmlns:a16="http://schemas.microsoft.com/office/drawing/2014/main" id="{E56B5BC9-42C3-4A3B-9354-F0C25DCF3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41148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26">
            <a:extLst>
              <a:ext uri="{FF2B5EF4-FFF2-40B4-BE49-F238E27FC236}">
                <a16:creationId xmlns:a16="http://schemas.microsoft.com/office/drawing/2014/main" id="{C354A997-47BC-470B-92AD-4F4307C56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219200"/>
            <a:ext cx="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7">
            <a:extLst>
              <a:ext uri="{FF2B5EF4-FFF2-40B4-BE49-F238E27FC236}">
                <a16:creationId xmlns:a16="http://schemas.microsoft.com/office/drawing/2014/main" id="{ACD6DD33-1596-4814-8D7D-A756ACFB9D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2600" y="3505200"/>
            <a:ext cx="381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8">
            <a:extLst>
              <a:ext uri="{FF2B5EF4-FFF2-40B4-BE49-F238E27FC236}">
                <a16:creationId xmlns:a16="http://schemas.microsoft.com/office/drawing/2014/main" id="{5C1CBFCF-6D1D-465D-BAE2-4E15768F0A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2600" y="4495800"/>
            <a:ext cx="381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9">
            <a:extLst>
              <a:ext uri="{FF2B5EF4-FFF2-40B4-BE49-F238E27FC236}">
                <a16:creationId xmlns:a16="http://schemas.microsoft.com/office/drawing/2014/main" id="{67EA3A17-DC85-4381-83BB-5A35922F4E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505200"/>
            <a:ext cx="3505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0">
            <a:extLst>
              <a:ext uri="{FF2B5EF4-FFF2-40B4-BE49-F238E27FC236}">
                <a16:creationId xmlns:a16="http://schemas.microsoft.com/office/drawing/2014/main" id="{4D6EFA3A-6750-4CD9-AE32-4DBFDCDE85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572000"/>
            <a:ext cx="3505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Text Box 31">
            <a:extLst>
              <a:ext uri="{FF2B5EF4-FFF2-40B4-BE49-F238E27FC236}">
                <a16:creationId xmlns:a16="http://schemas.microsoft.com/office/drawing/2014/main" id="{70AFD012-04AD-4850-96AC-204D0E0A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4906963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Digitisation</a:t>
            </a:r>
          </a:p>
        </p:txBody>
      </p:sp>
      <p:sp>
        <p:nvSpPr>
          <p:cNvPr id="18464" name="Line 32">
            <a:extLst>
              <a:ext uri="{FF2B5EF4-FFF2-40B4-BE49-F238E27FC236}">
                <a16:creationId xmlns:a16="http://schemas.microsoft.com/office/drawing/2014/main" id="{3D19F2FC-E515-478C-ABC1-460A71540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514600"/>
            <a:ext cx="0" cy="236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Text Box 33">
            <a:extLst>
              <a:ext uri="{FF2B5EF4-FFF2-40B4-BE49-F238E27FC236}">
                <a16:creationId xmlns:a16="http://schemas.microsoft.com/office/drawing/2014/main" id="{EADE1DCC-6C50-4243-B8D1-3D3D4BD8F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5638801"/>
            <a:ext cx="201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Tracking,Clustering</a:t>
            </a:r>
          </a:p>
        </p:txBody>
      </p:sp>
      <p:sp>
        <p:nvSpPr>
          <p:cNvPr id="18466" name="Text Box 34">
            <a:extLst>
              <a:ext uri="{FF2B5EF4-FFF2-40B4-BE49-F238E27FC236}">
                <a16:creationId xmlns:a16="http://schemas.microsoft.com/office/drawing/2014/main" id="{9FEFF65E-4F40-4455-B5AB-B7F079B00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658" y="5193575"/>
            <a:ext cx="1117678" cy="43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err="1"/>
              <a:t>RCdaq</a:t>
            </a:r>
            <a:endParaRPr lang="en-US" altLang="en-US" sz="2800" dirty="0"/>
          </a:p>
        </p:txBody>
      </p:sp>
      <p:sp>
        <p:nvSpPr>
          <p:cNvPr id="18467" name="Line 35">
            <a:extLst>
              <a:ext uri="{FF2B5EF4-FFF2-40B4-BE49-F238E27FC236}">
                <a16:creationId xmlns:a16="http://schemas.microsoft.com/office/drawing/2014/main" id="{390C0175-A4D8-42AD-BA5C-4CCD857E65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463569"/>
            <a:ext cx="3124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68" name="Group 36">
            <a:extLst>
              <a:ext uri="{FF2B5EF4-FFF2-40B4-BE49-F238E27FC236}">
                <a16:creationId xmlns:a16="http://schemas.microsoft.com/office/drawing/2014/main" id="{0B2464B0-CEFB-4A94-8EFB-A4BC1DCB4F3F}"/>
              </a:ext>
            </a:extLst>
          </p:cNvPr>
          <p:cNvGrpSpPr>
            <a:grpSpLocks/>
          </p:cNvGrpSpPr>
          <p:nvPr/>
        </p:nvGrpSpPr>
        <p:grpSpPr bwMode="auto">
          <a:xfrm>
            <a:off x="2814638" y="5046663"/>
            <a:ext cx="461962" cy="152400"/>
            <a:chOff x="813" y="3179"/>
            <a:chExt cx="291" cy="96"/>
          </a:xfrm>
        </p:grpSpPr>
        <p:sp>
          <p:nvSpPr>
            <p:cNvPr id="18469" name="Line 37">
              <a:extLst>
                <a:ext uri="{FF2B5EF4-FFF2-40B4-BE49-F238E27FC236}">
                  <a16:creationId xmlns:a16="http://schemas.microsoft.com/office/drawing/2014/main" id="{4A708EAB-8EBF-48C4-A480-D5E87DA90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179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8">
              <a:extLst>
                <a:ext uri="{FF2B5EF4-FFF2-40B4-BE49-F238E27FC236}">
                  <a16:creationId xmlns:a16="http://schemas.microsoft.com/office/drawing/2014/main" id="{4F510F44-0A34-4FCF-ADCB-CBA94DF8B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" y="3275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71" name="Group 39">
            <a:extLst>
              <a:ext uri="{FF2B5EF4-FFF2-40B4-BE49-F238E27FC236}">
                <a16:creationId xmlns:a16="http://schemas.microsoft.com/office/drawing/2014/main" id="{66D6DBB2-2EED-4E9E-A1F5-62E6BF0D620B}"/>
              </a:ext>
            </a:extLst>
          </p:cNvPr>
          <p:cNvGrpSpPr>
            <a:grpSpLocks/>
          </p:cNvGrpSpPr>
          <p:nvPr/>
        </p:nvGrpSpPr>
        <p:grpSpPr bwMode="auto">
          <a:xfrm>
            <a:off x="2819401" y="5715000"/>
            <a:ext cx="461963" cy="152400"/>
            <a:chOff x="813" y="3179"/>
            <a:chExt cx="291" cy="96"/>
          </a:xfrm>
        </p:grpSpPr>
        <p:sp>
          <p:nvSpPr>
            <p:cNvPr id="18472" name="Line 40">
              <a:extLst>
                <a:ext uri="{FF2B5EF4-FFF2-40B4-BE49-F238E27FC236}">
                  <a16:creationId xmlns:a16="http://schemas.microsoft.com/office/drawing/2014/main" id="{A045A25D-AFAC-4D92-A443-6F8E5C60A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179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41">
              <a:extLst>
                <a:ext uri="{FF2B5EF4-FFF2-40B4-BE49-F238E27FC236}">
                  <a16:creationId xmlns:a16="http://schemas.microsoft.com/office/drawing/2014/main" id="{3750DA43-53F1-4D1D-AE6E-DCD0C5EE3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" y="3275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74" name="Line 42">
            <a:extLst>
              <a:ext uri="{FF2B5EF4-FFF2-40B4-BE49-F238E27FC236}">
                <a16:creationId xmlns:a16="http://schemas.microsoft.com/office/drawing/2014/main" id="{ABCB4CF7-AC10-4AD0-86C0-690CE4116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5316538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Text Box 43">
            <a:extLst>
              <a:ext uri="{FF2B5EF4-FFF2-40B4-BE49-F238E27FC236}">
                <a16:creationId xmlns:a16="http://schemas.microsoft.com/office/drawing/2014/main" id="{2D6501D2-DE0D-49AD-96E9-38251534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6134101"/>
            <a:ext cx="327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Jet Finding, Upsilons, Photons,…</a:t>
            </a:r>
          </a:p>
        </p:txBody>
      </p:sp>
      <p:grpSp>
        <p:nvGrpSpPr>
          <p:cNvPr id="18476" name="Group 44">
            <a:extLst>
              <a:ext uri="{FF2B5EF4-FFF2-40B4-BE49-F238E27FC236}">
                <a16:creationId xmlns:a16="http://schemas.microsoft.com/office/drawing/2014/main" id="{30D1F356-93D8-4145-A735-FE8BB13A8783}"/>
              </a:ext>
            </a:extLst>
          </p:cNvPr>
          <p:cNvGrpSpPr>
            <a:grpSpLocks/>
          </p:cNvGrpSpPr>
          <p:nvPr/>
        </p:nvGrpSpPr>
        <p:grpSpPr bwMode="auto">
          <a:xfrm>
            <a:off x="2784476" y="6242050"/>
            <a:ext cx="461963" cy="152400"/>
            <a:chOff x="813" y="3179"/>
            <a:chExt cx="291" cy="96"/>
          </a:xfrm>
        </p:grpSpPr>
        <p:sp>
          <p:nvSpPr>
            <p:cNvPr id="18477" name="Line 45">
              <a:extLst>
                <a:ext uri="{FF2B5EF4-FFF2-40B4-BE49-F238E27FC236}">
                  <a16:creationId xmlns:a16="http://schemas.microsoft.com/office/drawing/2014/main" id="{673D3496-CC2D-44B9-B1B7-239FFE07B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179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Line 46">
              <a:extLst>
                <a:ext uri="{FF2B5EF4-FFF2-40B4-BE49-F238E27FC236}">
                  <a16:creationId xmlns:a16="http://schemas.microsoft.com/office/drawing/2014/main" id="{682BCBD1-FAC7-407D-B35F-435939D6F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" y="3275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79" name="Line 47">
            <a:extLst>
              <a:ext uri="{FF2B5EF4-FFF2-40B4-BE49-F238E27FC236}">
                <a16:creationId xmlns:a16="http://schemas.microsoft.com/office/drawing/2014/main" id="{5DF1D96D-047C-445F-B919-6D00B50C6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188" y="59436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48">
            <a:extLst>
              <a:ext uri="{FF2B5EF4-FFF2-40B4-BE49-F238E27FC236}">
                <a16:creationId xmlns:a16="http://schemas.microsoft.com/office/drawing/2014/main" id="{1875C168-5820-40EA-89B1-038FA492E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3250" y="60198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Text Box 49">
            <a:extLst>
              <a:ext uri="{FF2B5EF4-FFF2-40B4-BE49-F238E27FC236}">
                <a16:creationId xmlns:a16="http://schemas.microsoft.com/office/drawing/2014/main" id="{65A0EA6F-1F69-4F5A-9FFC-C9FB76656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5837238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calls</a:t>
            </a:r>
          </a:p>
        </p:txBody>
      </p:sp>
      <p:sp>
        <p:nvSpPr>
          <p:cNvPr id="18482" name="Line 50">
            <a:extLst>
              <a:ext uri="{FF2B5EF4-FFF2-40B4-BE49-F238E27FC236}">
                <a16:creationId xmlns:a16="http://schemas.microsoft.com/office/drawing/2014/main" id="{AB166D21-B659-46EA-AB61-D27080848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2613" y="6430963"/>
            <a:ext cx="990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Text Box 51">
            <a:extLst>
              <a:ext uri="{FF2B5EF4-FFF2-40B4-BE49-F238E27FC236}">
                <a16:creationId xmlns:a16="http://schemas.microsoft.com/office/drawing/2014/main" id="{3FC1C4DC-BEEC-4B8B-BE69-3796E66E6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6248400"/>
            <a:ext cx="1007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dataflow</a:t>
            </a:r>
          </a:p>
        </p:txBody>
      </p:sp>
      <p:sp>
        <p:nvSpPr>
          <p:cNvPr id="18484" name="Line 52">
            <a:extLst>
              <a:ext uri="{FF2B5EF4-FFF2-40B4-BE49-F238E27FC236}">
                <a16:creationId xmlns:a16="http://schemas.microsoft.com/office/drawing/2014/main" id="{D7C53959-5FB1-4908-9551-1221627BB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0714" y="5668963"/>
            <a:ext cx="981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Text Box 53">
            <a:extLst>
              <a:ext uri="{FF2B5EF4-FFF2-40B4-BE49-F238E27FC236}">
                <a16:creationId xmlns:a16="http://schemas.microsoft.com/office/drawing/2014/main" id="{C9E15E4B-8E83-463E-B963-169ACE7AF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5486400"/>
            <a:ext cx="725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Setup</a:t>
            </a:r>
          </a:p>
        </p:txBody>
      </p:sp>
      <p:sp>
        <p:nvSpPr>
          <p:cNvPr id="18486" name="Text Box 54">
            <a:extLst>
              <a:ext uri="{FF2B5EF4-FFF2-40B4-BE49-F238E27FC236}">
                <a16:creationId xmlns:a16="http://schemas.microsoft.com/office/drawing/2014/main" id="{C57AAA47-6826-48D1-A984-F99CC2CC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1382713"/>
            <a:ext cx="494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Event generator (input file, single particle, pythia8)</a:t>
            </a:r>
          </a:p>
        </p:txBody>
      </p:sp>
      <p:sp>
        <p:nvSpPr>
          <p:cNvPr id="18487" name="Line 55">
            <a:extLst>
              <a:ext uri="{FF2B5EF4-FFF2-40B4-BE49-F238E27FC236}">
                <a16:creationId xmlns:a16="http://schemas.microsoft.com/office/drawing/2014/main" id="{36016DF6-B9AC-44B9-80A8-4B0128F88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143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Line 56">
            <a:extLst>
              <a:ext uri="{FF2B5EF4-FFF2-40B4-BE49-F238E27FC236}">
                <a16:creationId xmlns:a16="http://schemas.microsoft.com/office/drawing/2014/main" id="{C579C745-1197-4E92-A6F3-DF8A5AF9C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600200"/>
            <a:ext cx="1371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9" name="Line 57">
            <a:extLst>
              <a:ext uri="{FF2B5EF4-FFF2-40B4-BE49-F238E27FC236}">
                <a16:creationId xmlns:a16="http://schemas.microsoft.com/office/drawing/2014/main" id="{D723C6FF-9E0A-4347-81F5-9C6B9965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0" y="6656388"/>
            <a:ext cx="990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0" name="Text Box 58">
            <a:extLst>
              <a:ext uri="{FF2B5EF4-FFF2-40B4-BE49-F238E27FC236}">
                <a16:creationId xmlns:a16="http://schemas.microsoft.com/office/drawing/2014/main" id="{E4AF3E89-680D-4A6E-B213-731A1CEE2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6473826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Output Files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DF7533-2A0E-45A2-B4D5-9C54C74B8124}"/>
              </a:ext>
            </a:extLst>
          </p:cNvPr>
          <p:cNvSpPr/>
          <p:nvPr/>
        </p:nvSpPr>
        <p:spPr>
          <a:xfrm>
            <a:off x="3962400" y="2710894"/>
            <a:ext cx="5707360" cy="1000683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id="{6ED14F84-2AEA-4DE9-9710-8D68D254F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73" y="1965137"/>
            <a:ext cx="440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Initializes Geant4 before detectors are added</a:t>
            </a:r>
          </a:p>
        </p:txBody>
      </p:sp>
      <p:sp>
        <p:nvSpPr>
          <p:cNvPr id="62" name="Text Box 34">
            <a:extLst>
              <a:ext uri="{FF2B5EF4-FFF2-40B4-BE49-F238E27FC236}">
                <a16:creationId xmlns:a16="http://schemas.microsoft.com/office/drawing/2014/main" id="{0063536E-23D6-4A03-8B7C-CA03F1D1F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573" y="5102266"/>
            <a:ext cx="1072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Raw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EC75F8-3F69-4947-A2A5-106C0C13EB35}"/>
              </a:ext>
            </a:extLst>
          </p:cNvPr>
          <p:cNvGrpSpPr/>
          <p:nvPr/>
        </p:nvGrpSpPr>
        <p:grpSpPr>
          <a:xfrm>
            <a:off x="10507029" y="443427"/>
            <a:ext cx="1591415" cy="2471437"/>
            <a:chOff x="10507029" y="443427"/>
            <a:chExt cx="1591415" cy="247143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88FC9DA-F3E0-4A54-901B-DC83A7687AC6}"/>
                </a:ext>
              </a:extLst>
            </p:cNvPr>
            <p:cNvSpPr txBox="1"/>
            <p:nvPr/>
          </p:nvSpPr>
          <p:spPr>
            <a:xfrm>
              <a:off x="10515600" y="606540"/>
              <a:ext cx="158284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Modular: Each detector is its own entity providing the flexibility needed for complex setups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B27459B-786D-4E28-8B64-C9F4F06656C5}"/>
                </a:ext>
              </a:extLst>
            </p:cNvPr>
            <p:cNvSpPr/>
            <p:nvPr/>
          </p:nvSpPr>
          <p:spPr>
            <a:xfrm>
              <a:off x="10507029" y="443427"/>
              <a:ext cx="1526248" cy="2452173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5ED101F-9E52-4049-B9D1-36EBBD80CB36}"/>
              </a:ext>
            </a:extLst>
          </p:cNvPr>
          <p:cNvSpPr txBox="1"/>
          <p:nvPr/>
        </p:nvSpPr>
        <p:spPr>
          <a:xfrm>
            <a:off x="10414279" y="3505200"/>
            <a:ext cx="1896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Generic detectors like boxes, cylinders, cones exist and can be configured on a macro level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A3B4F-71B0-49F4-8FFD-70206C9D826A}"/>
              </a:ext>
            </a:extLst>
          </p:cNvPr>
          <p:cNvSpPr txBox="1"/>
          <p:nvPr/>
        </p:nvSpPr>
        <p:spPr>
          <a:xfrm>
            <a:off x="56272" y="2124791"/>
            <a:ext cx="1917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processing is done by chaining up modules. At every step the state of the Node Tree can be saved and the analysis can pick up where it left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6A2AE35-E269-458C-AD09-4D31D9150BEA}"/>
              </a:ext>
            </a:extLst>
          </p:cNvPr>
          <p:cNvSpPr/>
          <p:nvPr/>
        </p:nvSpPr>
        <p:spPr>
          <a:xfrm>
            <a:off x="1744397" y="5486400"/>
            <a:ext cx="484632" cy="1117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36904-E5CA-4FB5-A6E8-EAD052AD014F}"/>
              </a:ext>
            </a:extLst>
          </p:cNvPr>
          <p:cNvSpPr txBox="1"/>
          <p:nvPr/>
        </p:nvSpPr>
        <p:spPr>
          <a:xfrm>
            <a:off x="15261" y="5543849"/>
            <a:ext cx="175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</a:t>
            </a:r>
            <a:r>
              <a:rPr lang="en-US" dirty="0" err="1"/>
              <a:t>reco</a:t>
            </a:r>
            <a:r>
              <a:rPr lang="en-US" dirty="0"/>
              <a:t> for raw and simulated data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CE480D-9940-448D-AEC8-295532BF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5BDA7-E0B6-4D26-B487-753C9FDB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7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A123-82F9-4D0E-BD7F-AB095E5E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018" y="136525"/>
            <a:ext cx="10515600" cy="1325563"/>
          </a:xfrm>
        </p:spPr>
        <p:txBody>
          <a:bodyPr/>
          <a:lstStyle/>
          <a:p>
            <a:r>
              <a:rPr lang="en-US" dirty="0"/>
              <a:t>Tutorial Structure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0A24E-A19E-46EE-83D1-A7BD9AC0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D9DD7-4536-453C-9CE1-4F235ED1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1D19F-9642-45A5-9D2D-CD20717C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C8B20-060C-46B0-A657-E7F5B666331B}"/>
              </a:ext>
            </a:extLst>
          </p:cNvPr>
          <p:cNvSpPr txBox="1"/>
          <p:nvPr/>
        </p:nvSpPr>
        <p:spPr>
          <a:xfrm>
            <a:off x="1464" y="1462088"/>
            <a:ext cx="1231266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Short introduction to Fun4All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Example 0: Implementing Jaroslav’s Luminosity Monitor with least modifications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Using Fun4All for real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Example1: Implementing simple Detector in Fun4All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Example 2: Momentum resolution of configurable </a:t>
            </a:r>
            <a:r>
              <a:rPr lang="en-US" sz="2800" dirty="0" err="1"/>
              <a:t>Si+TPC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Example 3: Adding your detector to a full detector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List of other things you can do with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HELP!!!!!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2452386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D87E764-A644-46A7-AB11-64811E643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/>
              <a:t>GEANT steps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4627298B-89BF-4E49-B459-DE1A3B99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1346200"/>
            <a:ext cx="82434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GEANT propagates particles one step at a time. The step size is</a:t>
            </a:r>
          </a:p>
          <a:p>
            <a:r>
              <a:rPr lang="en-US" altLang="en-US" sz="2400" dirty="0"/>
              <a:t>determined by the physics processes associated with the current</a:t>
            </a:r>
          </a:p>
          <a:p>
            <a:r>
              <a:rPr lang="en-US" altLang="en-US" sz="2400" dirty="0"/>
              <a:t>particle or when a boundary between volumes is crossed</a:t>
            </a:r>
          </a:p>
        </p:txBody>
      </p:sp>
      <p:grpSp>
        <p:nvGrpSpPr>
          <p:cNvPr id="35844" name="Group 4">
            <a:extLst>
              <a:ext uri="{FF2B5EF4-FFF2-40B4-BE49-F238E27FC236}">
                <a16:creationId xmlns:a16="http://schemas.microsoft.com/office/drawing/2014/main" id="{1FC7E0B6-E30E-4715-8A1E-B815F0406F32}"/>
              </a:ext>
            </a:extLst>
          </p:cNvPr>
          <p:cNvGrpSpPr>
            <a:grpSpLocks/>
          </p:cNvGrpSpPr>
          <p:nvPr/>
        </p:nvGrpSpPr>
        <p:grpSpPr bwMode="auto">
          <a:xfrm>
            <a:off x="2390775" y="3186113"/>
            <a:ext cx="7010400" cy="1981200"/>
            <a:chOff x="546" y="2448"/>
            <a:chExt cx="4416" cy="1248"/>
          </a:xfrm>
        </p:grpSpPr>
        <p:sp>
          <p:nvSpPr>
            <p:cNvPr id="35845" name="Rectangle 5">
              <a:extLst>
                <a:ext uri="{FF2B5EF4-FFF2-40B4-BE49-F238E27FC236}">
                  <a16:creationId xmlns:a16="http://schemas.microsoft.com/office/drawing/2014/main" id="{5C07F8F8-503F-4BCC-96AF-1CE2D86F2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448"/>
              <a:ext cx="2784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46" name="Group 6">
              <a:extLst>
                <a:ext uri="{FF2B5EF4-FFF2-40B4-BE49-F238E27FC236}">
                  <a16:creationId xmlns:a16="http://schemas.microsoft.com/office/drawing/2014/main" id="{836FAC2A-54C4-4A4C-9ECC-11456A89E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" y="2832"/>
              <a:ext cx="4416" cy="50"/>
              <a:chOff x="546" y="3244"/>
              <a:chExt cx="4416" cy="50"/>
            </a:xfrm>
          </p:grpSpPr>
          <p:sp>
            <p:nvSpPr>
              <p:cNvPr id="35847" name="Line 7">
                <a:extLst>
                  <a:ext uri="{FF2B5EF4-FFF2-40B4-BE49-F238E27FC236}">
                    <a16:creationId xmlns:a16="http://schemas.microsoft.com/office/drawing/2014/main" id="{6B912F25-2389-4975-A1D9-E831AF970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" y="3270"/>
                <a:ext cx="44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8" name="Oval 8">
                <a:extLst>
                  <a:ext uri="{FF2B5EF4-FFF2-40B4-BE49-F238E27FC236}">
                    <a16:creationId xmlns:a16="http://schemas.microsoft.com/office/drawing/2014/main" id="{7A90AC8E-9AD8-4189-A464-7753786CA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" name="Oval 9">
                <a:extLst>
                  <a:ext uri="{FF2B5EF4-FFF2-40B4-BE49-F238E27FC236}">
                    <a16:creationId xmlns:a16="http://schemas.microsoft.com/office/drawing/2014/main" id="{B4DDA60E-1190-4101-B675-B1A0C3270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" name="Oval 10">
                <a:extLst>
                  <a:ext uri="{FF2B5EF4-FFF2-40B4-BE49-F238E27FC236}">
                    <a16:creationId xmlns:a16="http://schemas.microsoft.com/office/drawing/2014/main" id="{FCCA0ADD-3A0D-46AC-AEA6-41AD1C6D7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4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" name="Oval 11">
                <a:extLst>
                  <a:ext uri="{FF2B5EF4-FFF2-40B4-BE49-F238E27FC236}">
                    <a16:creationId xmlns:a16="http://schemas.microsoft.com/office/drawing/2014/main" id="{F728E084-7820-42D0-A3E1-1C9050ED9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" y="324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" name="Oval 12">
                <a:extLst>
                  <a:ext uri="{FF2B5EF4-FFF2-40B4-BE49-F238E27FC236}">
                    <a16:creationId xmlns:a16="http://schemas.microsoft.com/office/drawing/2014/main" id="{512FF7B9-28BE-436B-AA95-310AEF64A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" name="Oval 13">
                <a:extLst>
                  <a:ext uri="{FF2B5EF4-FFF2-40B4-BE49-F238E27FC236}">
                    <a16:creationId xmlns:a16="http://schemas.microsoft.com/office/drawing/2014/main" id="{DD3B3DF4-B809-4E23-91E4-2B2904E37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6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4" name="Oval 14">
                <a:extLst>
                  <a:ext uri="{FF2B5EF4-FFF2-40B4-BE49-F238E27FC236}">
                    <a16:creationId xmlns:a16="http://schemas.microsoft.com/office/drawing/2014/main" id="{7A6E499F-AACA-47DB-8645-26BFB2A55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5" name="Oval 15">
                <a:extLst>
                  <a:ext uri="{FF2B5EF4-FFF2-40B4-BE49-F238E27FC236}">
                    <a16:creationId xmlns:a16="http://schemas.microsoft.com/office/drawing/2014/main" id="{8DF44933-AD82-4FAB-960F-48856E70A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4" y="324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6" name="Oval 16">
                <a:extLst>
                  <a:ext uri="{FF2B5EF4-FFF2-40B4-BE49-F238E27FC236}">
                    <a16:creationId xmlns:a16="http://schemas.microsoft.com/office/drawing/2014/main" id="{66F395C7-6C42-457F-9D04-2F996ABB6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8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7" name="Oval 17">
                <a:extLst>
                  <a:ext uri="{FF2B5EF4-FFF2-40B4-BE49-F238E27FC236}">
                    <a16:creationId xmlns:a16="http://schemas.microsoft.com/office/drawing/2014/main" id="{DCEB81C8-C5E3-4EE9-BA0E-D4DA5D376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2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8" name="Oval 18">
                <a:extLst>
                  <a:ext uri="{FF2B5EF4-FFF2-40B4-BE49-F238E27FC236}">
                    <a16:creationId xmlns:a16="http://schemas.microsoft.com/office/drawing/2014/main" id="{5874B7A3-2DF5-4D9A-9914-4F4F8176F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9" name="Oval 19">
                <a:extLst>
                  <a:ext uri="{FF2B5EF4-FFF2-40B4-BE49-F238E27FC236}">
                    <a16:creationId xmlns:a16="http://schemas.microsoft.com/office/drawing/2014/main" id="{388967A5-7E4D-476F-9B50-E457E43EA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0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0" name="Oval 20">
                <a:extLst>
                  <a:ext uri="{FF2B5EF4-FFF2-40B4-BE49-F238E27FC236}">
                    <a16:creationId xmlns:a16="http://schemas.microsoft.com/office/drawing/2014/main" id="{51D95604-F4EE-453D-B501-88AB2AD80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4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1" name="Oval 21">
                <a:extLst>
                  <a:ext uri="{FF2B5EF4-FFF2-40B4-BE49-F238E27FC236}">
                    <a16:creationId xmlns:a16="http://schemas.microsoft.com/office/drawing/2014/main" id="{56EB8B44-4E9C-4D25-B77F-EB5A8E8EF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Oval 22">
                <a:extLst>
                  <a:ext uri="{FF2B5EF4-FFF2-40B4-BE49-F238E27FC236}">
                    <a16:creationId xmlns:a16="http://schemas.microsoft.com/office/drawing/2014/main" id="{11192721-4E62-41F2-B6F7-717A6BA9A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2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Oval 23">
                <a:extLst>
                  <a:ext uri="{FF2B5EF4-FFF2-40B4-BE49-F238E27FC236}">
                    <a16:creationId xmlns:a16="http://schemas.microsoft.com/office/drawing/2014/main" id="{32C818DE-AA16-4BE8-BEF3-4B7108333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Oval 24">
                <a:extLst>
                  <a:ext uri="{FF2B5EF4-FFF2-40B4-BE49-F238E27FC236}">
                    <a16:creationId xmlns:a16="http://schemas.microsoft.com/office/drawing/2014/main" id="{83CE59A2-A510-40FA-9858-EAC16978F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0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865" name="Text Box 25">
            <a:extLst>
              <a:ext uri="{FF2B5EF4-FFF2-40B4-BE49-F238E27FC236}">
                <a16:creationId xmlns:a16="http://schemas.microsoft.com/office/drawing/2014/main" id="{697836B1-A9BF-45BF-A82E-CF36765D1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364" y="5524500"/>
            <a:ext cx="83912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After each step the user stepping method is called with a pointer</a:t>
            </a:r>
          </a:p>
          <a:p>
            <a:pPr algn="ctr"/>
            <a:r>
              <a:rPr lang="en-US" altLang="en-US" sz="2400" dirty="0"/>
              <a:t> to the current volume which has access to the full information</a:t>
            </a:r>
          </a:p>
          <a:p>
            <a:pPr algn="ctr"/>
            <a:r>
              <a:rPr lang="en-US" altLang="en-US" sz="2400" dirty="0"/>
              <a:t>(energy loss, particle momentum at beginning and end of step, …)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EFD0DF-BD1C-4263-8D04-FFD95BEA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B5AEB-8F50-4339-A204-4378AFFB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92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D0DE7B7-46C3-451B-87EC-5BD581D2D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667" y="0"/>
            <a:ext cx="1126066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Our G4Hits (you’ll hear us talking about them a lot)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CFAF6E73-487C-4C7E-A9ED-5996BAC7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48" y="990600"/>
            <a:ext cx="91002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In our stepping method we add the energy loss in each volume and</a:t>
            </a:r>
          </a:p>
          <a:p>
            <a:pPr algn="ctr"/>
            <a:r>
              <a:rPr lang="en-US" altLang="en-US" sz="2400" dirty="0"/>
              <a:t>store the entry and exit coordinates and time (and subdetector specific info like ionization energy, light output,…)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B2D1BA43-CDCE-4AC2-B2B2-FD087B110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5" y="5187683"/>
            <a:ext cx="9645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We also keep the ancestry for G4Hits so any hit can be traced back to a primary particle. To reduce size we do not store particles which do not leave G4Hits and are not in the ancestry of a particle  which created a G4Hit</a:t>
            </a:r>
          </a:p>
        </p:txBody>
      </p:sp>
      <p:grpSp>
        <p:nvGrpSpPr>
          <p:cNvPr id="36869" name="Group 5">
            <a:extLst>
              <a:ext uri="{FF2B5EF4-FFF2-40B4-BE49-F238E27FC236}">
                <a16:creationId xmlns:a16="http://schemas.microsoft.com/office/drawing/2014/main" id="{6402A84B-BAAE-49F9-94F1-31FEA5322669}"/>
              </a:ext>
            </a:extLst>
          </p:cNvPr>
          <p:cNvGrpSpPr>
            <a:grpSpLocks/>
          </p:cNvGrpSpPr>
          <p:nvPr/>
        </p:nvGrpSpPr>
        <p:grpSpPr bwMode="auto">
          <a:xfrm>
            <a:off x="2378075" y="2590800"/>
            <a:ext cx="7023100" cy="1981200"/>
            <a:chOff x="538" y="2007"/>
            <a:chExt cx="4424" cy="1248"/>
          </a:xfrm>
        </p:grpSpPr>
        <p:sp>
          <p:nvSpPr>
            <p:cNvPr id="36870" name="Rectangle 6">
              <a:extLst>
                <a:ext uri="{FF2B5EF4-FFF2-40B4-BE49-F238E27FC236}">
                  <a16:creationId xmlns:a16="http://schemas.microsoft.com/office/drawing/2014/main" id="{5BA32FE5-0E5D-44A4-B925-38E0A28B8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007"/>
              <a:ext cx="2784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71" name="Group 7">
              <a:extLst>
                <a:ext uri="{FF2B5EF4-FFF2-40B4-BE49-F238E27FC236}">
                  <a16:creationId xmlns:a16="http://schemas.microsoft.com/office/drawing/2014/main" id="{AB9CDD2B-E685-4682-9740-1512A6187C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" y="2391"/>
              <a:ext cx="4416" cy="50"/>
              <a:chOff x="546" y="3244"/>
              <a:chExt cx="4416" cy="50"/>
            </a:xfrm>
          </p:grpSpPr>
          <p:sp>
            <p:nvSpPr>
              <p:cNvPr id="36872" name="Line 8">
                <a:extLst>
                  <a:ext uri="{FF2B5EF4-FFF2-40B4-BE49-F238E27FC236}">
                    <a16:creationId xmlns:a16="http://schemas.microsoft.com/office/drawing/2014/main" id="{6D01E576-9FFA-43A0-94F0-EBFFD28B2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" y="3270"/>
                <a:ext cx="44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" name="Oval 9">
                <a:extLst>
                  <a:ext uri="{FF2B5EF4-FFF2-40B4-BE49-F238E27FC236}">
                    <a16:creationId xmlns:a16="http://schemas.microsoft.com/office/drawing/2014/main" id="{E9BAFB7A-EC7B-4019-92D1-343E172DB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4" name="Oval 10">
                <a:extLst>
                  <a:ext uri="{FF2B5EF4-FFF2-40B4-BE49-F238E27FC236}">
                    <a16:creationId xmlns:a16="http://schemas.microsoft.com/office/drawing/2014/main" id="{75903E98-BC25-4433-948C-433D5AD4F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5" name="Oval 11">
                <a:extLst>
                  <a:ext uri="{FF2B5EF4-FFF2-40B4-BE49-F238E27FC236}">
                    <a16:creationId xmlns:a16="http://schemas.microsoft.com/office/drawing/2014/main" id="{2D46FD66-3AC8-49D8-8362-957FE8E04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4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6" name="Oval 12">
                <a:extLst>
                  <a:ext uri="{FF2B5EF4-FFF2-40B4-BE49-F238E27FC236}">
                    <a16:creationId xmlns:a16="http://schemas.microsoft.com/office/drawing/2014/main" id="{535BDAA5-9D95-4341-ADAC-8947C1639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" y="324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7" name="Oval 13">
                <a:extLst>
                  <a:ext uri="{FF2B5EF4-FFF2-40B4-BE49-F238E27FC236}">
                    <a16:creationId xmlns:a16="http://schemas.microsoft.com/office/drawing/2014/main" id="{81180B5A-52E0-4E5D-8375-5D8E8282B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8" name="Oval 14">
                <a:extLst>
                  <a:ext uri="{FF2B5EF4-FFF2-40B4-BE49-F238E27FC236}">
                    <a16:creationId xmlns:a16="http://schemas.microsoft.com/office/drawing/2014/main" id="{0FDF48B1-D664-4E69-A3FD-21F3867D6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6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9" name="Oval 15">
                <a:extLst>
                  <a:ext uri="{FF2B5EF4-FFF2-40B4-BE49-F238E27FC236}">
                    <a16:creationId xmlns:a16="http://schemas.microsoft.com/office/drawing/2014/main" id="{883F8BF8-FA05-4E9E-986D-8DA5A9998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0" name="Oval 16">
                <a:extLst>
                  <a:ext uri="{FF2B5EF4-FFF2-40B4-BE49-F238E27FC236}">
                    <a16:creationId xmlns:a16="http://schemas.microsoft.com/office/drawing/2014/main" id="{606EE8B2-AE07-4DDE-B770-05D86CBD1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4" y="324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1" name="Oval 17">
                <a:extLst>
                  <a:ext uri="{FF2B5EF4-FFF2-40B4-BE49-F238E27FC236}">
                    <a16:creationId xmlns:a16="http://schemas.microsoft.com/office/drawing/2014/main" id="{AE0AF5E4-1FFD-4F60-8124-8FA89DE44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8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2" name="Oval 18">
                <a:extLst>
                  <a:ext uri="{FF2B5EF4-FFF2-40B4-BE49-F238E27FC236}">
                    <a16:creationId xmlns:a16="http://schemas.microsoft.com/office/drawing/2014/main" id="{AD0EAD54-E161-4795-874F-8E07C455D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2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3" name="Oval 19">
                <a:extLst>
                  <a:ext uri="{FF2B5EF4-FFF2-40B4-BE49-F238E27FC236}">
                    <a16:creationId xmlns:a16="http://schemas.microsoft.com/office/drawing/2014/main" id="{00ED4A0E-A71C-4063-832F-71A3B38ED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4" name="Oval 20">
                <a:extLst>
                  <a:ext uri="{FF2B5EF4-FFF2-40B4-BE49-F238E27FC236}">
                    <a16:creationId xmlns:a16="http://schemas.microsoft.com/office/drawing/2014/main" id="{BA1EF50C-5D69-48DF-A5F2-39C22E420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0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5" name="Oval 21">
                <a:extLst>
                  <a:ext uri="{FF2B5EF4-FFF2-40B4-BE49-F238E27FC236}">
                    <a16:creationId xmlns:a16="http://schemas.microsoft.com/office/drawing/2014/main" id="{5F4A1E81-D89A-4B5A-A0E2-14E898253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4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6" name="Oval 22">
                <a:extLst>
                  <a:ext uri="{FF2B5EF4-FFF2-40B4-BE49-F238E27FC236}">
                    <a16:creationId xmlns:a16="http://schemas.microsoft.com/office/drawing/2014/main" id="{024597AC-7649-4A92-9398-CF1CFEA9A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7" name="Oval 23">
                <a:extLst>
                  <a:ext uri="{FF2B5EF4-FFF2-40B4-BE49-F238E27FC236}">
                    <a16:creationId xmlns:a16="http://schemas.microsoft.com/office/drawing/2014/main" id="{5DCAB0B5-3BBC-47E5-9288-49E88043D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2" y="3245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8" name="Oval 24">
                <a:extLst>
                  <a:ext uri="{FF2B5EF4-FFF2-40B4-BE49-F238E27FC236}">
                    <a16:creationId xmlns:a16="http://schemas.microsoft.com/office/drawing/2014/main" id="{B55DA321-DB71-4742-B8B1-54EFDF743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9" name="Oval 25">
                <a:extLst>
                  <a:ext uri="{FF2B5EF4-FFF2-40B4-BE49-F238E27FC236}">
                    <a16:creationId xmlns:a16="http://schemas.microsoft.com/office/drawing/2014/main" id="{A7DF46F8-6645-4E52-8775-72EA85EBA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0" y="324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0" name="Group 26">
              <a:extLst>
                <a:ext uri="{FF2B5EF4-FFF2-40B4-BE49-F238E27FC236}">
                  <a16:creationId xmlns:a16="http://schemas.microsoft.com/office/drawing/2014/main" id="{7500435A-BBAB-4BE0-B9BF-72BDBFEF6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" y="2732"/>
              <a:ext cx="4416" cy="233"/>
              <a:chOff x="538" y="2732"/>
              <a:chExt cx="4416" cy="233"/>
            </a:xfrm>
          </p:grpSpPr>
          <p:grpSp>
            <p:nvGrpSpPr>
              <p:cNvPr id="36891" name="Group 27">
                <a:extLst>
                  <a:ext uri="{FF2B5EF4-FFF2-40B4-BE49-F238E27FC236}">
                    <a16:creationId xmlns:a16="http://schemas.microsoft.com/office/drawing/2014/main" id="{8C81C825-271D-4D59-8191-1DE3597B5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" y="2826"/>
                <a:ext cx="4416" cy="58"/>
                <a:chOff x="576" y="2133"/>
                <a:chExt cx="4416" cy="58"/>
              </a:xfrm>
            </p:grpSpPr>
            <p:sp>
              <p:nvSpPr>
                <p:cNvPr id="36892" name="Line 28">
                  <a:extLst>
                    <a:ext uri="{FF2B5EF4-FFF2-40B4-BE49-F238E27FC236}">
                      <a16:creationId xmlns:a16="http://schemas.microsoft.com/office/drawing/2014/main" id="{4735ADDC-1DCA-4902-9FDF-9CC6C44415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" y="2162"/>
                  <a:ext cx="441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93" name="Oval 29">
                  <a:extLst>
                    <a:ext uri="{FF2B5EF4-FFF2-40B4-BE49-F238E27FC236}">
                      <a16:creationId xmlns:a16="http://schemas.microsoft.com/office/drawing/2014/main" id="{D107FF8B-5F7D-4549-80BE-59A83522BC3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44" y="2133"/>
                  <a:ext cx="58" cy="5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94" name="Oval 30">
                  <a:extLst>
                    <a:ext uri="{FF2B5EF4-FFF2-40B4-BE49-F238E27FC236}">
                      <a16:creationId xmlns:a16="http://schemas.microsoft.com/office/drawing/2014/main" id="{97DC2E51-8624-443F-81C3-05A0EDE7789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2133"/>
                  <a:ext cx="58" cy="5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895" name="Text Box 31">
                <a:extLst>
                  <a:ext uri="{FF2B5EF4-FFF2-40B4-BE49-F238E27FC236}">
                    <a16:creationId xmlns:a16="http://schemas.microsoft.com/office/drawing/2014/main" id="{25544B5F-E7EA-4182-A262-0568979004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1" y="2732"/>
                <a:ext cx="455" cy="23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G4Hit</a:t>
                </a:r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348D1B-9993-4C55-B277-BF4275E9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8966E-26A7-4A3F-8388-CF640E48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D3A91-A995-4662-AE43-87003EB7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79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9E6B-E6D4-41D9-A879-A779F3A65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13" y="285159"/>
            <a:ext cx="8648983" cy="1325563"/>
          </a:xfrm>
        </p:spPr>
        <p:txBody>
          <a:bodyPr/>
          <a:lstStyle/>
          <a:p>
            <a:pPr algn="ctr"/>
            <a:r>
              <a:rPr lang="en-US" dirty="0"/>
              <a:t>Access to Data Objects, understanding our Node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83C5A-D745-4F89-8807-855E6382B9F3}"/>
              </a:ext>
            </a:extLst>
          </p:cNvPr>
          <p:cNvSpPr txBox="1"/>
          <p:nvPr/>
        </p:nvSpPr>
        <p:spPr>
          <a:xfrm>
            <a:off x="5815378" y="1964328"/>
            <a:ext cx="56124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3E90E-6267-4AB8-B679-40BF090F7089}"/>
              </a:ext>
            </a:extLst>
          </p:cNvPr>
          <p:cNvSpPr txBox="1"/>
          <p:nvPr/>
        </p:nvSpPr>
        <p:spPr>
          <a:xfrm>
            <a:off x="311316" y="2791967"/>
            <a:ext cx="60625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F2FC5-2359-40E6-8FD7-C32D44A84CDB}"/>
              </a:ext>
            </a:extLst>
          </p:cNvPr>
          <p:cNvSpPr txBox="1"/>
          <p:nvPr/>
        </p:nvSpPr>
        <p:spPr>
          <a:xfrm>
            <a:off x="4398283" y="2791967"/>
            <a:ext cx="54373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0A7A1-4954-4A62-9909-31BAA4117369}"/>
              </a:ext>
            </a:extLst>
          </p:cNvPr>
          <p:cNvSpPr txBox="1"/>
          <p:nvPr/>
        </p:nvSpPr>
        <p:spPr>
          <a:xfrm>
            <a:off x="8123060" y="2791967"/>
            <a:ext cx="54438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201E3-1F3D-40F5-90CB-97C8E701B3FC}"/>
              </a:ext>
            </a:extLst>
          </p:cNvPr>
          <p:cNvSpPr txBox="1"/>
          <p:nvPr/>
        </p:nvSpPr>
        <p:spPr>
          <a:xfrm>
            <a:off x="10849605" y="2791967"/>
            <a:ext cx="676788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PRDF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8544646-9F1B-4CED-A941-A3B1A65B0457}"/>
              </a:ext>
            </a:extLst>
          </p:cNvPr>
          <p:cNvGrpSpPr/>
          <p:nvPr/>
        </p:nvGrpSpPr>
        <p:grpSpPr>
          <a:xfrm>
            <a:off x="605085" y="3161299"/>
            <a:ext cx="3396754" cy="3501437"/>
            <a:chOff x="605085" y="3161299"/>
            <a:chExt cx="3396754" cy="350143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F6044-0D99-4F2D-AA10-676BBADDA792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614444" y="3161299"/>
              <a:ext cx="0" cy="3501437"/>
            </a:xfrm>
            <a:prstGeom prst="line">
              <a:avLst/>
            </a:prstGeom>
            <a:ln w="317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34D1E3A-3228-4483-9DE7-F13E266C4E96}"/>
                </a:ext>
              </a:extLst>
            </p:cNvPr>
            <p:cNvGrpSpPr/>
            <p:nvPr/>
          </p:nvGrpSpPr>
          <p:grpSpPr>
            <a:xfrm>
              <a:off x="614444" y="3429000"/>
              <a:ext cx="1700776" cy="369332"/>
              <a:chOff x="614444" y="3429000"/>
              <a:chExt cx="1700776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7C17E9-8AC8-4FEF-B0DF-5BA7C80BF1AC}"/>
                  </a:ext>
                </a:extLst>
              </p:cNvPr>
              <p:cNvSpPr txBox="1"/>
              <p:nvPr/>
            </p:nvSpPr>
            <p:spPr>
              <a:xfrm>
                <a:off x="766847" y="3429000"/>
                <a:ext cx="1548373" cy="369332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FIELD_CONFIG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5184C68-B2D7-4F3A-98E2-250723B07D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4444" y="3613666"/>
                <a:ext cx="152403" cy="0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EC9B075-4789-4060-98C9-58CD668DE735}"/>
                </a:ext>
              </a:extLst>
            </p:cNvPr>
            <p:cNvGrpSpPr/>
            <p:nvPr/>
          </p:nvGrpSpPr>
          <p:grpSpPr>
            <a:xfrm>
              <a:off x="605085" y="3950912"/>
              <a:ext cx="3396754" cy="865664"/>
              <a:chOff x="605085" y="3950912"/>
              <a:chExt cx="3396754" cy="86566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5C9537-4592-4FA8-A87C-D3877FEF7943}"/>
                  </a:ext>
                </a:extLst>
              </p:cNvPr>
              <p:cNvSpPr txBox="1"/>
              <p:nvPr/>
            </p:nvSpPr>
            <p:spPr>
              <a:xfrm>
                <a:off x="766847" y="4199078"/>
                <a:ext cx="591829" cy="3693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PIPE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34669CE-C2C6-4E4A-A016-BE57CE7E82BD}"/>
                  </a:ext>
                </a:extLst>
              </p:cNvPr>
              <p:cNvGrpSpPr/>
              <p:nvPr/>
            </p:nvGrpSpPr>
            <p:grpSpPr>
              <a:xfrm>
                <a:off x="1772639" y="3950912"/>
                <a:ext cx="2229200" cy="865664"/>
                <a:chOff x="2331435" y="3950912"/>
                <a:chExt cx="2229200" cy="865664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9B4A0F2-0952-4C93-91D0-DA8DE370F9EA}"/>
                    </a:ext>
                  </a:extLst>
                </p:cNvPr>
                <p:cNvSpPr txBox="1"/>
                <p:nvPr/>
              </p:nvSpPr>
              <p:spPr>
                <a:xfrm>
                  <a:off x="2331435" y="3950912"/>
                  <a:ext cx="2066848" cy="369332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G4GEOPARAM_PIPE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0DDDB11-2068-4646-B213-12AE92FB4C1B}"/>
                    </a:ext>
                  </a:extLst>
                </p:cNvPr>
                <p:cNvSpPr txBox="1"/>
                <p:nvPr/>
              </p:nvSpPr>
              <p:spPr>
                <a:xfrm>
                  <a:off x="2331435" y="4447244"/>
                  <a:ext cx="2229200" cy="369332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CYLINDERGEOM_PIPE</a:t>
                  </a:r>
                </a:p>
              </p:txBody>
            </p:sp>
          </p:grp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177F4AE-6679-47D7-B9B7-B1EF2697A6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5085" y="4383744"/>
                <a:ext cx="152403" cy="0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CB886FA-DC5F-400B-ADD2-15D2A5648FAC}"/>
                  </a:ext>
                </a:extLst>
              </p:cNvPr>
              <p:cNvCxnSpPr>
                <a:cxnSpLocks/>
                <a:stCxn id="11" idx="1"/>
              </p:cNvCxnSpPr>
              <p:nvPr/>
            </p:nvCxnSpPr>
            <p:spPr>
              <a:xfrm flipH="1">
                <a:off x="1360163" y="4135578"/>
                <a:ext cx="412476" cy="248166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32C9453-28DB-4A0B-B6A2-67D1290147C9}"/>
                  </a:ext>
                </a:extLst>
              </p:cNvPr>
              <p:cNvCxnSpPr>
                <a:cxnSpLocks/>
                <a:stCxn id="13" idx="1"/>
                <a:endCxn id="10" idx="3"/>
              </p:cNvCxnSpPr>
              <p:nvPr/>
            </p:nvCxnSpPr>
            <p:spPr>
              <a:xfrm flipH="1" flipV="1">
                <a:off x="1358676" y="4383744"/>
                <a:ext cx="413963" cy="248166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25696E-1A44-4A47-93AF-8D0172E96308}"/>
                </a:ext>
              </a:extLst>
            </p:cNvPr>
            <p:cNvGrpSpPr/>
            <p:nvPr/>
          </p:nvGrpSpPr>
          <p:grpSpPr>
            <a:xfrm>
              <a:off x="605085" y="5803758"/>
              <a:ext cx="3286019" cy="858978"/>
              <a:chOff x="605085" y="5803758"/>
              <a:chExt cx="3286019" cy="858978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8916616-C87F-4249-A7E8-6BD517E98A6B}"/>
                  </a:ext>
                </a:extLst>
              </p:cNvPr>
              <p:cNvGrpSpPr/>
              <p:nvPr/>
            </p:nvGrpSpPr>
            <p:grpSpPr>
              <a:xfrm>
                <a:off x="766847" y="5803758"/>
                <a:ext cx="3124257" cy="858978"/>
                <a:chOff x="1325643" y="5803758"/>
                <a:chExt cx="3124257" cy="858978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7C36541-3590-4947-B7E1-CC24756DE870}"/>
                    </a:ext>
                  </a:extLst>
                </p:cNvPr>
                <p:cNvSpPr txBox="1"/>
                <p:nvPr/>
              </p:nvSpPr>
              <p:spPr>
                <a:xfrm>
                  <a:off x="1325643" y="6048581"/>
                  <a:ext cx="619016" cy="369332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INTT</a:t>
                  </a: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188FA44C-902E-4A9E-B0FC-27549F4B7ADA}"/>
                    </a:ext>
                  </a:extLst>
                </p:cNvPr>
                <p:cNvGrpSpPr/>
                <p:nvPr/>
              </p:nvGrpSpPr>
              <p:grpSpPr>
                <a:xfrm>
                  <a:off x="2331435" y="5803758"/>
                  <a:ext cx="2118465" cy="858978"/>
                  <a:chOff x="2331435" y="5803758"/>
                  <a:chExt cx="2118465" cy="858978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D020F9B-9440-40B3-BDED-6A2EDA3A645E}"/>
                      </a:ext>
                    </a:extLst>
                  </p:cNvPr>
                  <p:cNvSpPr txBox="1"/>
                  <p:nvPr/>
                </p:nvSpPr>
                <p:spPr>
                  <a:xfrm>
                    <a:off x="2331435" y="5803758"/>
                    <a:ext cx="2094035" cy="369332"/>
                  </a:xfrm>
                  <a:prstGeom prst="rect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G4GEOPARAM_INTT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751C7EF-265C-4D2B-80EC-F6F435D3AD45}"/>
                      </a:ext>
                    </a:extLst>
                  </p:cNvPr>
                  <p:cNvSpPr txBox="1"/>
                  <p:nvPr/>
                </p:nvSpPr>
                <p:spPr>
                  <a:xfrm>
                    <a:off x="2331435" y="6293404"/>
                    <a:ext cx="2118465" cy="369332"/>
                  </a:xfrm>
                  <a:prstGeom prst="rect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G4CELLPARAM_INTT</a:t>
                    </a:r>
                  </a:p>
                </p:txBody>
              </p:sp>
            </p:grp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ED92CBF-8F3A-4201-B990-D14B5E57B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5085" y="6232176"/>
                <a:ext cx="152403" cy="0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463F47E-8CD2-4E05-8F7C-6B72CCF8E24C}"/>
                  </a:ext>
                </a:extLst>
              </p:cNvPr>
              <p:cNvCxnSpPr>
                <a:cxnSpLocks/>
                <a:stCxn id="18" idx="1"/>
                <a:endCxn id="17" idx="3"/>
              </p:cNvCxnSpPr>
              <p:nvPr/>
            </p:nvCxnSpPr>
            <p:spPr>
              <a:xfrm flipH="1">
                <a:off x="1385863" y="5988424"/>
                <a:ext cx="386776" cy="24482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8803230-B359-4F1F-A049-5B8E21ADF382}"/>
                  </a:ext>
                </a:extLst>
              </p:cNvPr>
              <p:cNvCxnSpPr>
                <a:cxnSpLocks/>
                <a:stCxn id="19" idx="1"/>
                <a:endCxn id="17" idx="3"/>
              </p:cNvCxnSpPr>
              <p:nvPr/>
            </p:nvCxnSpPr>
            <p:spPr>
              <a:xfrm flipH="1" flipV="1">
                <a:off x="1385863" y="6233247"/>
                <a:ext cx="386776" cy="24482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F65C2D7-3484-4F71-98F5-CFB69777FF35}"/>
                </a:ext>
              </a:extLst>
            </p:cNvPr>
            <p:cNvGrpSpPr/>
            <p:nvPr/>
          </p:nvGrpSpPr>
          <p:grpSpPr>
            <a:xfrm>
              <a:off x="615582" y="5167312"/>
              <a:ext cx="3377793" cy="369332"/>
              <a:chOff x="615582" y="5167312"/>
              <a:chExt cx="3377793" cy="36933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0562E53-2F9A-4C49-8AA4-7918AF72C0DC}"/>
                  </a:ext>
                </a:extLst>
              </p:cNvPr>
              <p:cNvGrpSpPr/>
              <p:nvPr/>
            </p:nvGrpSpPr>
            <p:grpSpPr>
              <a:xfrm>
                <a:off x="766847" y="5167312"/>
                <a:ext cx="3226528" cy="369332"/>
                <a:chOff x="1325643" y="5167312"/>
                <a:chExt cx="3226528" cy="369332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9C33385-6FB8-4866-9E3D-6C038B59F527}"/>
                    </a:ext>
                  </a:extLst>
                </p:cNvPr>
                <p:cNvSpPr txBox="1"/>
                <p:nvPr/>
              </p:nvSpPr>
              <p:spPr>
                <a:xfrm>
                  <a:off x="1325643" y="5167312"/>
                  <a:ext cx="745717" cy="369332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MVTX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47A3089-C4C1-40E7-A012-00FBFFBD34C4}"/>
                    </a:ext>
                  </a:extLst>
                </p:cNvPr>
                <p:cNvSpPr txBox="1"/>
                <p:nvPr/>
              </p:nvSpPr>
              <p:spPr>
                <a:xfrm>
                  <a:off x="2331435" y="5167312"/>
                  <a:ext cx="2220736" cy="369332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G4GEOPARAM_MVTX</a:t>
                  </a:r>
                  <a:endParaRPr lang="en-US" dirty="0"/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675F5BC-D11A-4F84-A3ED-97ABCF2FBC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582" y="5362290"/>
                <a:ext cx="152403" cy="0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34C1E91-18F9-4824-AC2C-FA0B9A305A63}"/>
                  </a:ext>
                </a:extLst>
              </p:cNvPr>
              <p:cNvCxnSpPr>
                <a:cxnSpLocks/>
                <a:stCxn id="16" idx="1"/>
                <a:endCxn id="14" idx="3"/>
              </p:cNvCxnSpPr>
              <p:nvPr/>
            </p:nvCxnSpPr>
            <p:spPr>
              <a:xfrm flipH="1">
                <a:off x="1512564" y="5351978"/>
                <a:ext cx="260075" cy="0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52DDA54-734E-4F46-B1DC-CE27A13569C4}"/>
              </a:ext>
            </a:extLst>
          </p:cNvPr>
          <p:cNvCxnSpPr/>
          <p:nvPr/>
        </p:nvCxnSpPr>
        <p:spPr>
          <a:xfrm>
            <a:off x="4687604" y="3161299"/>
            <a:ext cx="0" cy="3501437"/>
          </a:xfrm>
          <a:prstGeom prst="line">
            <a:avLst/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0B52C9C-34B2-4306-BD6A-E8032AAED070}"/>
              </a:ext>
            </a:extLst>
          </p:cNvPr>
          <p:cNvGrpSpPr/>
          <p:nvPr/>
        </p:nvGrpSpPr>
        <p:grpSpPr>
          <a:xfrm>
            <a:off x="4687604" y="3429000"/>
            <a:ext cx="1686797" cy="369332"/>
            <a:chOff x="614444" y="3429000"/>
            <a:chExt cx="1686797" cy="36933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78F9A9C-4923-489D-871D-4E5FDA284E2D}"/>
                </a:ext>
              </a:extLst>
            </p:cNvPr>
            <p:cNvSpPr txBox="1"/>
            <p:nvPr/>
          </p:nvSpPr>
          <p:spPr>
            <a:xfrm>
              <a:off x="766847" y="3429000"/>
              <a:ext cx="1534394" cy="36933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PHG4INEVENT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A16EC86-F49A-4E3F-BFB3-C7FCACD927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444" y="3613666"/>
              <a:ext cx="152403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444C0DD-2F82-4A88-B393-B7743189C06D}"/>
              </a:ext>
            </a:extLst>
          </p:cNvPr>
          <p:cNvGrpSpPr/>
          <p:nvPr/>
        </p:nvGrpSpPr>
        <p:grpSpPr>
          <a:xfrm>
            <a:off x="4678245" y="5803758"/>
            <a:ext cx="3517877" cy="858978"/>
            <a:chOff x="605085" y="5803758"/>
            <a:chExt cx="3517877" cy="85897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FA57FAD-07AF-40F7-924D-5C1F79BCEE4D}"/>
                </a:ext>
              </a:extLst>
            </p:cNvPr>
            <p:cNvGrpSpPr/>
            <p:nvPr/>
          </p:nvGrpSpPr>
          <p:grpSpPr>
            <a:xfrm>
              <a:off x="766847" y="5803758"/>
              <a:ext cx="3356115" cy="858978"/>
              <a:chOff x="1325643" y="5803758"/>
              <a:chExt cx="3356115" cy="858978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F89D0D1-88BE-4BE3-8B94-88C160935C19}"/>
                  </a:ext>
                </a:extLst>
              </p:cNvPr>
              <p:cNvSpPr txBox="1"/>
              <p:nvPr/>
            </p:nvSpPr>
            <p:spPr>
              <a:xfrm>
                <a:off x="1325643" y="6048581"/>
                <a:ext cx="538930" cy="3693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TPC</a:t>
                </a: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864AF2CA-E5F1-4D83-BAA5-3C9E7973E024}"/>
                  </a:ext>
                </a:extLst>
              </p:cNvPr>
              <p:cNvGrpSpPr/>
              <p:nvPr/>
            </p:nvGrpSpPr>
            <p:grpSpPr>
              <a:xfrm>
                <a:off x="2331435" y="5803758"/>
                <a:ext cx="2350323" cy="858978"/>
                <a:chOff x="2331435" y="5803758"/>
                <a:chExt cx="2350323" cy="858978"/>
              </a:xfrm>
            </p:grpSpPr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84A439A7-5F62-4F7F-BA41-94FC74EAE99C}"/>
                    </a:ext>
                  </a:extLst>
                </p:cNvPr>
                <p:cNvSpPr txBox="1"/>
                <p:nvPr/>
              </p:nvSpPr>
              <p:spPr>
                <a:xfrm>
                  <a:off x="2331435" y="5803758"/>
                  <a:ext cx="2350323" cy="369332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G4HIT_ABSORBER_TPC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54D9BE93-0312-400B-BA89-815622CAF318}"/>
                    </a:ext>
                  </a:extLst>
                </p:cNvPr>
                <p:cNvSpPr txBox="1"/>
                <p:nvPr/>
              </p:nvSpPr>
              <p:spPr>
                <a:xfrm>
                  <a:off x="2331435" y="6293404"/>
                  <a:ext cx="1231427" cy="369332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G4HIT_TPC</a:t>
                  </a:r>
                </a:p>
              </p:txBody>
            </p:sp>
          </p:grp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F3A3AAD-89BD-45F1-BF2A-C96D768C93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5085" y="6232176"/>
              <a:ext cx="152403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9C0F1A7-B860-44DF-8D17-66E3CBC996E3}"/>
                </a:ext>
              </a:extLst>
            </p:cNvPr>
            <p:cNvCxnSpPr>
              <a:cxnSpLocks/>
              <a:stCxn id="72" idx="1"/>
              <a:endCxn id="70" idx="3"/>
            </p:cNvCxnSpPr>
            <p:nvPr/>
          </p:nvCxnSpPr>
          <p:spPr>
            <a:xfrm flipH="1">
              <a:off x="1305777" y="5988424"/>
              <a:ext cx="466862" cy="24482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C7225A7-07FF-4AC5-9D38-FA9449A4A027}"/>
                </a:ext>
              </a:extLst>
            </p:cNvPr>
            <p:cNvCxnSpPr>
              <a:cxnSpLocks/>
              <a:stCxn id="73" idx="1"/>
              <a:endCxn id="70" idx="3"/>
            </p:cNvCxnSpPr>
            <p:nvPr/>
          </p:nvCxnSpPr>
          <p:spPr>
            <a:xfrm flipH="1" flipV="1">
              <a:off x="1305777" y="6233247"/>
              <a:ext cx="466862" cy="24482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7D4998-967B-43DF-B161-9F8B95A3028A}"/>
              </a:ext>
            </a:extLst>
          </p:cNvPr>
          <p:cNvGrpSpPr/>
          <p:nvPr/>
        </p:nvGrpSpPr>
        <p:grpSpPr>
          <a:xfrm>
            <a:off x="4688742" y="5167312"/>
            <a:ext cx="2595271" cy="369332"/>
            <a:chOff x="615582" y="5167312"/>
            <a:chExt cx="2595271" cy="36933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07E094F-9AB2-4E8C-B350-7299A1F1FE60}"/>
                </a:ext>
              </a:extLst>
            </p:cNvPr>
            <p:cNvGrpSpPr/>
            <p:nvPr/>
          </p:nvGrpSpPr>
          <p:grpSpPr>
            <a:xfrm>
              <a:off x="766847" y="5167312"/>
              <a:ext cx="2444006" cy="369332"/>
              <a:chOff x="1325643" y="5167312"/>
              <a:chExt cx="2444006" cy="36933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DF5C30C-70BA-41EE-938D-D88C3C34A3F0}"/>
                  </a:ext>
                </a:extLst>
              </p:cNvPr>
              <p:cNvSpPr txBox="1"/>
              <p:nvPr/>
            </p:nvSpPr>
            <p:spPr>
              <a:xfrm>
                <a:off x="1325643" y="5167312"/>
                <a:ext cx="745717" cy="3693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MVTX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217913-C5BE-4269-A980-D13056539F41}"/>
                  </a:ext>
                </a:extLst>
              </p:cNvPr>
              <p:cNvSpPr txBox="1"/>
              <p:nvPr/>
            </p:nvSpPr>
            <p:spPr>
              <a:xfrm>
                <a:off x="2331435" y="5167312"/>
                <a:ext cx="1438214" cy="369332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G4HIT_MVTX</a:t>
                </a:r>
              </a:p>
            </p:txBody>
          </p:sp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7959046-9541-4A3C-8F2F-FB454FF321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582" y="5362290"/>
              <a:ext cx="152403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D908B04-087B-4199-8E53-91B19FE56C63}"/>
                </a:ext>
              </a:extLst>
            </p:cNvPr>
            <p:cNvCxnSpPr>
              <a:cxnSpLocks/>
              <a:stCxn id="65" idx="1"/>
              <a:endCxn id="64" idx="3"/>
            </p:cNvCxnSpPr>
            <p:nvPr/>
          </p:nvCxnSpPr>
          <p:spPr>
            <a:xfrm flipH="1">
              <a:off x="1512564" y="5351978"/>
              <a:ext cx="260075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7423E53-5F36-4587-85C4-76C288956670}"/>
              </a:ext>
            </a:extLst>
          </p:cNvPr>
          <p:cNvGrpSpPr/>
          <p:nvPr/>
        </p:nvGrpSpPr>
        <p:grpSpPr>
          <a:xfrm>
            <a:off x="4670152" y="4285887"/>
            <a:ext cx="2441383" cy="369332"/>
            <a:chOff x="615582" y="5167312"/>
            <a:chExt cx="2441383" cy="36933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742FCCC-3DD2-4A40-9E9D-72586944FF64}"/>
                </a:ext>
              </a:extLst>
            </p:cNvPr>
            <p:cNvGrpSpPr/>
            <p:nvPr/>
          </p:nvGrpSpPr>
          <p:grpSpPr>
            <a:xfrm>
              <a:off x="766847" y="5167312"/>
              <a:ext cx="2290118" cy="369332"/>
              <a:chOff x="1325643" y="5167312"/>
              <a:chExt cx="2290118" cy="369332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BA1B0E5-1A96-4959-B8E0-9C993BD031C6}"/>
                  </a:ext>
                </a:extLst>
              </p:cNvPr>
              <p:cNvSpPr txBox="1"/>
              <p:nvPr/>
            </p:nvSpPr>
            <p:spPr>
              <a:xfrm>
                <a:off x="1325643" y="5167312"/>
                <a:ext cx="591829" cy="3693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PIPE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8020388-9E45-420A-B217-8B3B5E575D0F}"/>
                  </a:ext>
                </a:extLst>
              </p:cNvPr>
              <p:cNvSpPr txBox="1"/>
              <p:nvPr/>
            </p:nvSpPr>
            <p:spPr>
              <a:xfrm>
                <a:off x="2331435" y="5167312"/>
                <a:ext cx="1284326" cy="369332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G4HIT_PIPE</a:t>
                </a:r>
              </a:p>
            </p:txBody>
          </p:sp>
        </p:grp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8FA6829-EC43-4BF5-AB31-67332027A6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582" y="5362290"/>
              <a:ext cx="152403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8C78004-BD1E-4A46-9C96-A71A4E717480}"/>
                </a:ext>
              </a:extLst>
            </p:cNvPr>
            <p:cNvCxnSpPr>
              <a:cxnSpLocks/>
              <a:stCxn id="88" idx="1"/>
              <a:endCxn id="87" idx="3"/>
            </p:cNvCxnSpPr>
            <p:nvPr/>
          </p:nvCxnSpPr>
          <p:spPr>
            <a:xfrm flipH="1">
              <a:off x="1358676" y="5351978"/>
              <a:ext cx="413963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7C784DB-7390-44FE-B4E4-49C8F3653226}"/>
              </a:ext>
            </a:extLst>
          </p:cNvPr>
          <p:cNvCxnSpPr/>
          <p:nvPr/>
        </p:nvCxnSpPr>
        <p:spPr>
          <a:xfrm>
            <a:off x="8388198" y="3161299"/>
            <a:ext cx="0" cy="3501437"/>
          </a:xfrm>
          <a:prstGeom prst="line">
            <a:avLst/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CFA3AB6-2997-40AA-BD7E-9C8AB13BA8D0}"/>
              </a:ext>
            </a:extLst>
          </p:cNvPr>
          <p:cNvGrpSpPr/>
          <p:nvPr/>
        </p:nvGrpSpPr>
        <p:grpSpPr>
          <a:xfrm>
            <a:off x="8388198" y="3429000"/>
            <a:ext cx="1417493" cy="369332"/>
            <a:chOff x="614444" y="3429000"/>
            <a:chExt cx="1417493" cy="369332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FAA79E7-30DB-487C-B63D-FC3669C3B4DF}"/>
                </a:ext>
              </a:extLst>
            </p:cNvPr>
            <p:cNvSpPr txBox="1"/>
            <p:nvPr/>
          </p:nvSpPr>
          <p:spPr>
            <a:xfrm>
              <a:off x="766847" y="3429000"/>
              <a:ext cx="1265090" cy="36933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FIELD_MAP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64055FC-4A9D-4D52-A8F4-6EE5CAA417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444" y="3613666"/>
              <a:ext cx="152403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4DB1DA8-E1F7-4542-BF03-95AAADA99488}"/>
              </a:ext>
            </a:extLst>
          </p:cNvPr>
          <p:cNvSpPr txBox="1"/>
          <p:nvPr/>
        </p:nvSpPr>
        <p:spPr>
          <a:xfrm>
            <a:off x="8540601" y="5802793"/>
            <a:ext cx="61901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E5AACEF-5CFF-4659-A293-05E79423867F}"/>
              </a:ext>
            </a:extLst>
          </p:cNvPr>
          <p:cNvSpPr txBox="1"/>
          <p:nvPr/>
        </p:nvSpPr>
        <p:spPr>
          <a:xfrm>
            <a:off x="9487183" y="5328217"/>
            <a:ext cx="1404102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G4GEO_INTT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E1C876-1582-43D7-A246-B4E51126360C}"/>
              </a:ext>
            </a:extLst>
          </p:cNvPr>
          <p:cNvSpPr txBox="1"/>
          <p:nvPr/>
        </p:nvSpPr>
        <p:spPr>
          <a:xfrm>
            <a:off x="9487183" y="5801206"/>
            <a:ext cx="2256387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CYLINDERGEOM_INTT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0113243-E342-4609-B3C5-76EA79E7010C}"/>
              </a:ext>
            </a:extLst>
          </p:cNvPr>
          <p:cNvCxnSpPr>
            <a:cxnSpLocks/>
          </p:cNvCxnSpPr>
          <p:nvPr/>
        </p:nvCxnSpPr>
        <p:spPr>
          <a:xfrm flipH="1">
            <a:off x="8378839" y="5986388"/>
            <a:ext cx="15240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E3795B6-8B95-4F49-9D22-35913306ABAB}"/>
              </a:ext>
            </a:extLst>
          </p:cNvPr>
          <p:cNvCxnSpPr>
            <a:cxnSpLocks/>
            <a:stCxn id="100" idx="1"/>
            <a:endCxn id="98" idx="3"/>
          </p:cNvCxnSpPr>
          <p:nvPr/>
        </p:nvCxnSpPr>
        <p:spPr>
          <a:xfrm flipH="1">
            <a:off x="9159617" y="5512883"/>
            <a:ext cx="327566" cy="47457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E9B9122-131D-4D23-83A3-F56E3FAE71AE}"/>
              </a:ext>
            </a:extLst>
          </p:cNvPr>
          <p:cNvCxnSpPr>
            <a:cxnSpLocks/>
            <a:stCxn id="101" idx="1"/>
            <a:endCxn id="98" idx="3"/>
          </p:cNvCxnSpPr>
          <p:nvPr/>
        </p:nvCxnSpPr>
        <p:spPr>
          <a:xfrm flipH="1">
            <a:off x="9159617" y="5985872"/>
            <a:ext cx="327566" cy="1587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521E19AA-189F-4FA1-AD8D-CCAB2D726461}"/>
              </a:ext>
            </a:extLst>
          </p:cNvPr>
          <p:cNvSpPr txBox="1"/>
          <p:nvPr/>
        </p:nvSpPr>
        <p:spPr>
          <a:xfrm>
            <a:off x="8540601" y="4702364"/>
            <a:ext cx="74571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MVTX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90C9E9F-833E-4879-BCD9-0AF2459641AB}"/>
              </a:ext>
            </a:extLst>
          </p:cNvPr>
          <p:cNvSpPr txBox="1"/>
          <p:nvPr/>
        </p:nvSpPr>
        <p:spPr>
          <a:xfrm>
            <a:off x="9487183" y="4702364"/>
            <a:ext cx="1530804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G4GEO_MVTX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7A31B83-0381-4CC9-BDA2-8BC489BE831C}"/>
              </a:ext>
            </a:extLst>
          </p:cNvPr>
          <p:cNvCxnSpPr>
            <a:cxnSpLocks/>
          </p:cNvCxnSpPr>
          <p:nvPr/>
        </p:nvCxnSpPr>
        <p:spPr>
          <a:xfrm flipH="1">
            <a:off x="8389336" y="4897342"/>
            <a:ext cx="15240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AA4EE96-1844-4133-9A31-E8EDACAF7EA0}"/>
              </a:ext>
            </a:extLst>
          </p:cNvPr>
          <p:cNvCxnSpPr>
            <a:cxnSpLocks/>
            <a:stCxn id="107" idx="1"/>
            <a:endCxn id="106" idx="3"/>
          </p:cNvCxnSpPr>
          <p:nvPr/>
        </p:nvCxnSpPr>
        <p:spPr>
          <a:xfrm flipH="1">
            <a:off x="9286318" y="4887030"/>
            <a:ext cx="200865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F105D262-548B-45B8-9E98-4C2671C2D17C}"/>
              </a:ext>
            </a:extLst>
          </p:cNvPr>
          <p:cNvSpPr txBox="1"/>
          <p:nvPr/>
        </p:nvSpPr>
        <p:spPr>
          <a:xfrm>
            <a:off x="8522011" y="4037915"/>
            <a:ext cx="59182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PIPE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F0225C7-AEE3-4622-9A97-0536AC8DDC25}"/>
              </a:ext>
            </a:extLst>
          </p:cNvPr>
          <p:cNvSpPr txBox="1"/>
          <p:nvPr/>
        </p:nvSpPr>
        <p:spPr>
          <a:xfrm>
            <a:off x="9487183" y="4037915"/>
            <a:ext cx="1376915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G4GEO_PIPE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374A8BE-2639-450D-82A0-F0E16FA79109}"/>
              </a:ext>
            </a:extLst>
          </p:cNvPr>
          <p:cNvCxnSpPr>
            <a:cxnSpLocks/>
          </p:cNvCxnSpPr>
          <p:nvPr/>
        </p:nvCxnSpPr>
        <p:spPr>
          <a:xfrm flipH="1">
            <a:off x="8370746" y="4232893"/>
            <a:ext cx="15240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C2FB7E5-3023-4B64-A9C9-BA756E260940}"/>
              </a:ext>
            </a:extLst>
          </p:cNvPr>
          <p:cNvCxnSpPr>
            <a:cxnSpLocks/>
            <a:stCxn id="113" idx="1"/>
            <a:endCxn id="112" idx="3"/>
          </p:cNvCxnSpPr>
          <p:nvPr/>
        </p:nvCxnSpPr>
        <p:spPr>
          <a:xfrm flipH="1">
            <a:off x="9113840" y="4222581"/>
            <a:ext cx="37334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D6466B42-1820-4D3D-B788-2AE2C1C9291C}"/>
              </a:ext>
            </a:extLst>
          </p:cNvPr>
          <p:cNvSpPr txBox="1"/>
          <p:nvPr/>
        </p:nvSpPr>
        <p:spPr>
          <a:xfrm>
            <a:off x="9487183" y="6274196"/>
            <a:ext cx="1829988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G4CELLGEO_INTT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DFFF910-11F9-42C5-AE65-D82F5A6E7E28}"/>
              </a:ext>
            </a:extLst>
          </p:cNvPr>
          <p:cNvCxnSpPr>
            <a:cxnSpLocks/>
            <a:stCxn id="114" idx="1"/>
            <a:endCxn id="98" idx="3"/>
          </p:cNvCxnSpPr>
          <p:nvPr/>
        </p:nvCxnSpPr>
        <p:spPr>
          <a:xfrm flipH="1" flipV="1">
            <a:off x="9159617" y="5987459"/>
            <a:ext cx="327566" cy="471403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E36E26C-0399-48C4-8F3D-E5CB7FF97F1E}"/>
              </a:ext>
            </a:extLst>
          </p:cNvPr>
          <p:cNvCxnSpPr>
            <a:cxnSpLocks/>
            <a:stCxn id="3" idx="2"/>
            <a:endCxn id="6" idx="1"/>
          </p:cNvCxnSpPr>
          <p:nvPr/>
        </p:nvCxnSpPr>
        <p:spPr>
          <a:xfrm>
            <a:off x="6096000" y="2333660"/>
            <a:ext cx="2027060" cy="642973"/>
          </a:xfrm>
          <a:prstGeom prst="line">
            <a:avLst/>
          </a:prstGeom>
          <a:ln w="38100"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689A9F1-1A6D-40CB-9FDC-AADA6BC007CA}"/>
              </a:ext>
            </a:extLst>
          </p:cNvPr>
          <p:cNvCxnSpPr>
            <a:cxnSpLocks/>
            <a:stCxn id="3" idx="2"/>
            <a:endCxn id="5" idx="3"/>
          </p:cNvCxnSpPr>
          <p:nvPr/>
        </p:nvCxnSpPr>
        <p:spPr>
          <a:xfrm flipH="1">
            <a:off x="4942022" y="2333660"/>
            <a:ext cx="1153978" cy="642973"/>
          </a:xfrm>
          <a:prstGeom prst="line">
            <a:avLst/>
          </a:prstGeom>
          <a:ln w="38100"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6C13444-9587-4293-8C53-89E3068B32BF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917572" y="2333660"/>
            <a:ext cx="5178428" cy="642973"/>
          </a:xfrm>
          <a:prstGeom prst="line">
            <a:avLst/>
          </a:prstGeom>
          <a:ln w="38100"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594BF3F-58B8-4524-B654-9142F78207C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096000" y="2333660"/>
            <a:ext cx="4753605" cy="642973"/>
          </a:xfrm>
          <a:prstGeom prst="line">
            <a:avLst/>
          </a:prstGeom>
          <a:ln w="38100"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0E78372C-7349-49F2-BBFB-6967DB96E08B}"/>
              </a:ext>
            </a:extLst>
          </p:cNvPr>
          <p:cNvSpPr txBox="1"/>
          <p:nvPr/>
        </p:nvSpPr>
        <p:spPr>
          <a:xfrm>
            <a:off x="10051022" y="1269584"/>
            <a:ext cx="1391599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PHDataNode</a:t>
            </a:r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FD072EC-B0BC-4041-B23F-DCA1B36B3CD9}"/>
              </a:ext>
            </a:extLst>
          </p:cNvPr>
          <p:cNvSpPr txBox="1"/>
          <p:nvPr/>
        </p:nvSpPr>
        <p:spPr>
          <a:xfrm>
            <a:off x="10051022" y="646610"/>
            <a:ext cx="196149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PHCompositeNode</a:t>
            </a:r>
            <a:endParaRPr lang="en-US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13C1CE8-6A0F-4BA8-AAA3-D4FC00D4C3EA}"/>
              </a:ext>
            </a:extLst>
          </p:cNvPr>
          <p:cNvSpPr txBox="1"/>
          <p:nvPr/>
        </p:nvSpPr>
        <p:spPr>
          <a:xfrm>
            <a:off x="10051022" y="1890793"/>
            <a:ext cx="1619202" cy="3710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PHIODataNode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7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473E582-2041-4014-8BC2-33DC7C706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dirty="0"/>
              <a:t>The Node Tree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5E4A973-0BB6-4FD2-BDED-76E3F0D1B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867" y="1007534"/>
            <a:ext cx="7772400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/>
              <a:t>The Node Tree is at the center of the </a:t>
            </a:r>
            <a:r>
              <a:rPr lang="en-US" altLang="en-US" sz="1800" dirty="0" err="1"/>
              <a:t>sPhenix</a:t>
            </a:r>
            <a:r>
              <a:rPr lang="en-US" altLang="en-US" sz="1800" dirty="0"/>
              <a:t> software universe (but it’s more or less invisible to you). It’s the way we organize our data and make them accessible to modules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rgbClr val="FF0000"/>
                </a:solidFill>
              </a:rPr>
              <a:t>It is NOT a Root </a:t>
            </a:r>
            <a:r>
              <a:rPr lang="en-US" altLang="en-US" sz="1800" b="1" dirty="0" err="1">
                <a:solidFill>
                  <a:srgbClr val="FF0000"/>
                </a:solidFill>
              </a:rPr>
              <a:t>TTree</a:t>
            </a:r>
            <a:endParaRPr lang="en-US" altLang="en-US" sz="1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/>
              <a:t>We have 3 different Types of Nodes: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err="1"/>
              <a:t>PHCompositeNode</a:t>
            </a:r>
            <a:r>
              <a:rPr lang="en-US" altLang="en-US" sz="1800" dirty="0"/>
              <a:t>: contains other Nodes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err="1"/>
              <a:t>PHDataNode</a:t>
            </a:r>
            <a:r>
              <a:rPr lang="en-US" altLang="en-US" sz="1800" dirty="0"/>
              <a:t>: contains any object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err="1"/>
              <a:t>PHIODataNode</a:t>
            </a:r>
            <a:r>
              <a:rPr lang="en-US" altLang="en-US" sz="1800" dirty="0"/>
              <a:t>: contains objects which can be written out to DST</a:t>
            </a:r>
          </a:p>
          <a:p>
            <a:pPr>
              <a:lnSpc>
                <a:spcPct val="90000"/>
              </a:lnSpc>
            </a:pPr>
            <a:r>
              <a:rPr lang="en-US" altLang="en-US" sz="1800" dirty="0" err="1"/>
              <a:t>PHCompositeNodes</a:t>
            </a:r>
            <a:r>
              <a:rPr lang="en-US" altLang="en-US" sz="1800" dirty="0"/>
              <a:t> and </a:t>
            </a:r>
            <a:r>
              <a:rPr lang="en-US" altLang="en-US" sz="1800" dirty="0" err="1"/>
              <a:t>PHIODataNodes</a:t>
            </a:r>
            <a:r>
              <a:rPr lang="en-US" altLang="en-US" sz="1800" dirty="0"/>
              <a:t> can be saved to a DST and read back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This DST contains root </a:t>
            </a:r>
            <a:r>
              <a:rPr lang="en-US" altLang="en-US" sz="1800" dirty="0" err="1"/>
              <a:t>TTrees</a:t>
            </a:r>
            <a:r>
              <a:rPr lang="en-US" altLang="en-US" sz="1800" dirty="0"/>
              <a:t>, the node structure is saved in the branch names. Due to Roots limitations not all objects can become </a:t>
            </a:r>
            <a:r>
              <a:rPr lang="en-US" altLang="en-US" sz="1800" dirty="0" err="1"/>
              <a:t>PHIODataNodes</a:t>
            </a:r>
            <a:r>
              <a:rPr lang="en-US" altLang="en-US" sz="1800" dirty="0"/>
              <a:t> (e.g. anything containing BOOST). This needs to be revisited with Root 6.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We currently save 2 root trees in each output file, one which contains the </a:t>
            </a:r>
            <a:r>
              <a:rPr lang="en-US" altLang="en-US" sz="1800" dirty="0" err="1"/>
              <a:t>eventwise</a:t>
            </a:r>
            <a:r>
              <a:rPr lang="en-US" altLang="en-US" sz="1800" dirty="0"/>
              <a:t> information, one which contains the </a:t>
            </a:r>
            <a:r>
              <a:rPr lang="en-US" altLang="en-US" sz="1800" dirty="0" err="1"/>
              <a:t>runwise</a:t>
            </a:r>
            <a:r>
              <a:rPr lang="en-US" altLang="en-US" sz="1800" dirty="0"/>
              <a:t> information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Input Managers put objects as </a:t>
            </a:r>
            <a:r>
              <a:rPr lang="en-US" altLang="en-US" sz="1800" dirty="0" err="1"/>
              <a:t>PHIODataNodes</a:t>
            </a:r>
            <a:r>
              <a:rPr lang="en-US" altLang="en-US" sz="1800" dirty="0"/>
              <a:t> on the node tree, output managers save selected </a:t>
            </a:r>
            <a:r>
              <a:rPr lang="en-US" altLang="en-US" sz="1800" dirty="0" err="1"/>
              <a:t>PHIODataNodes</a:t>
            </a:r>
            <a:r>
              <a:rPr lang="en-US" altLang="en-US" sz="1800" dirty="0"/>
              <a:t> to a file.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Fun4All can manage multiple independent node trees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01EDC-7597-4B95-B553-796B5A1B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06245-69C0-484D-B463-F5D64592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9A46-AA14-4B03-A43D-EA1CD540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25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C411241-76C6-4410-8311-6D2F22843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The Node Tree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F9F190-2478-41B8-A343-7A584DB3C102}"/>
              </a:ext>
            </a:extLst>
          </p:cNvPr>
          <p:cNvGrpSpPr/>
          <p:nvPr/>
        </p:nvGrpSpPr>
        <p:grpSpPr>
          <a:xfrm>
            <a:off x="1688983" y="1384813"/>
            <a:ext cx="4965881" cy="5632311"/>
            <a:chOff x="1688983" y="1601789"/>
            <a:chExt cx="4965881" cy="5632311"/>
          </a:xfrm>
        </p:grpSpPr>
        <p:sp>
          <p:nvSpPr>
            <p:cNvPr id="33795" name="Text Box 3">
              <a:extLst>
                <a:ext uri="{FF2B5EF4-FFF2-40B4-BE49-F238E27FC236}">
                  <a16:creationId xmlns:a16="http://schemas.microsoft.com/office/drawing/2014/main" id="{A150A767-B4F6-4747-8E88-93FEF761D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413" y="1601789"/>
              <a:ext cx="4878451" cy="5632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Node Tree under </a:t>
              </a:r>
              <a:r>
                <a:rPr lang="en-US" altLang="en-US" sz="1600" dirty="0" err="1"/>
                <a:t>TopNode</a:t>
              </a:r>
              <a:r>
                <a:rPr lang="en-US" altLang="en-US" sz="1600" dirty="0"/>
                <a:t> TOP</a:t>
              </a:r>
            </a:p>
            <a:p>
              <a:r>
                <a:rPr lang="en-US" altLang="en-US" sz="1600" dirty="0"/>
                <a:t>TOP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DST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PHG4INEVENT (</a:t>
              </a:r>
              <a:r>
                <a:rPr lang="en-US" altLang="en-US" sz="1600" dirty="0" err="1"/>
                <a:t>PHDataNode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PIPE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G4HIT_PIPE (IO,PHG4HitContainer)</a:t>
              </a:r>
            </a:p>
            <a:p>
              <a:r>
                <a:rPr lang="en-US" altLang="en-US" sz="1600" dirty="0"/>
                <a:t>      MVTX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G4HIT_MVTX (IO,PHG4HitContainer)</a:t>
              </a:r>
            </a:p>
            <a:p>
              <a:r>
                <a:rPr lang="en-US" altLang="en-US" sz="1600" dirty="0"/>
                <a:t>      INTT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G4HIT_INTT (IO,PHG4HitContainer)</a:t>
              </a:r>
            </a:p>
            <a:p>
              <a:r>
                <a:rPr lang="en-US" altLang="en-US" sz="1600" dirty="0"/>
                <a:t>      TPC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G4HIT_ABSORBER_TPC (IO,PHG4HitContainer)</a:t>
              </a:r>
            </a:p>
            <a:p>
              <a:r>
                <a:rPr lang="en-US" altLang="en-US" sz="1600" dirty="0"/>
                <a:t>         G4HIT_TPC (IO,PHG4HitContainer)</a:t>
              </a:r>
            </a:p>
            <a:p>
              <a:r>
                <a:rPr lang="en-US" altLang="en-US" sz="1600" dirty="0"/>
                <a:t>      CEMC_ELECTRONICS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G4HIT_CEMC_ELECTRONICS (IO,PHG4HitContainer)</a:t>
              </a:r>
            </a:p>
            <a:p>
              <a:r>
                <a:rPr lang="en-US" altLang="en-US" sz="1600" dirty="0"/>
                <a:t>      CEMC_SPT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G4HIT_CEMC_SPT (IO,PHG4HitContainer)</a:t>
              </a:r>
            </a:p>
            <a:p>
              <a:r>
                <a:rPr lang="en-US" altLang="en-US" sz="1600" dirty="0"/>
                <a:t>      G4HIT_CEMC (IO,PHG4HitContainer)</a:t>
              </a:r>
            </a:p>
            <a:p>
              <a:r>
                <a:rPr lang="en-US" altLang="en-US" sz="1600" dirty="0"/>
                <a:t>      G4HIT_ABSORBER_CEMC (IO,PHG4HitContainer)</a:t>
              </a:r>
            </a:p>
            <a:p>
              <a:r>
                <a:rPr lang="en-US" altLang="en-US" sz="1600" dirty="0"/>
                <a:t>      HCALIN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G4HIT_ABSORBER_HCALIN (IO,PHG4HitContainer)</a:t>
              </a:r>
            </a:p>
            <a:p>
              <a:r>
                <a:rPr lang="en-US" altLang="en-US" sz="1600" dirty="0"/>
                <a:t>       </a:t>
              </a:r>
              <a:r>
                <a:rPr lang="en-US" altLang="en-US" sz="2400" dirty="0"/>
                <a:t>…</a:t>
              </a:r>
            </a:p>
          </p:txBody>
        </p:sp>
        <p:sp>
          <p:nvSpPr>
            <p:cNvPr id="33796" name="Oval 4">
              <a:extLst>
                <a:ext uri="{FF2B5EF4-FFF2-40B4-BE49-F238E27FC236}">
                  <a16:creationId xmlns:a16="http://schemas.microsoft.com/office/drawing/2014/main" id="{490D08BA-E8A2-4498-9CB4-42AB3E15D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983" y="1829044"/>
              <a:ext cx="2566987" cy="381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8" name="Text Box 6">
            <a:extLst>
              <a:ext uri="{FF2B5EF4-FFF2-40B4-BE49-F238E27FC236}">
                <a16:creationId xmlns:a16="http://schemas.microsoft.com/office/drawing/2014/main" id="{74512C7D-FBE7-4C0F-9812-EA90E6297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2202323"/>
            <a:ext cx="3266407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TOP: Top of Default Node Tree</a:t>
            </a:r>
          </a:p>
          <a:p>
            <a:r>
              <a:rPr lang="en-US" altLang="en-US"/>
              <a:t>Creation and populating of other</a:t>
            </a:r>
          </a:p>
          <a:p>
            <a:r>
              <a:rPr lang="en-US" altLang="en-US"/>
              <a:t>node trees is possible (used for</a:t>
            </a:r>
          </a:p>
          <a:p>
            <a:r>
              <a:rPr lang="en-US" altLang="en-US"/>
              <a:t>embedding)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4844A9-8F39-438D-8147-605E2D634563}"/>
              </a:ext>
            </a:extLst>
          </p:cNvPr>
          <p:cNvSpPr txBox="1"/>
          <p:nvPr/>
        </p:nvSpPr>
        <p:spPr>
          <a:xfrm>
            <a:off x="7334148" y="5103674"/>
            <a:ext cx="485785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will see this printout of the node tree whenever the processing starts</a:t>
            </a:r>
          </a:p>
          <a:p>
            <a:endParaRPr lang="en-US" dirty="0"/>
          </a:p>
          <a:p>
            <a:r>
              <a:rPr lang="en-US" altLang="en-US" dirty="0"/>
              <a:t>Print it from the command line with</a:t>
            </a:r>
          </a:p>
          <a:p>
            <a:r>
              <a:rPr lang="en-US" altLang="en-US" dirty="0"/>
              <a:t>Fun4AllServer *se = Fun4AllServer::instance();</a:t>
            </a:r>
          </a:p>
          <a:p>
            <a:r>
              <a:rPr lang="en-US" altLang="en-US" dirty="0"/>
              <a:t>se-&gt;Print("NODETREE");</a:t>
            </a:r>
          </a:p>
        </p:txBody>
      </p:sp>
    </p:spTree>
    <p:extLst>
      <p:ext uri="{BB962C8B-B14F-4D97-AF65-F5344CB8AC3E}">
        <p14:creationId xmlns:p14="http://schemas.microsoft.com/office/powerpoint/2010/main" val="2497919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CB88831-B80E-4466-A44B-8081F2F5B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-76211"/>
            <a:ext cx="10515600" cy="1325563"/>
          </a:xfrm>
        </p:spPr>
        <p:txBody>
          <a:bodyPr wrap="square">
            <a:spAutoFit/>
          </a:bodyPr>
          <a:lstStyle/>
          <a:p>
            <a:pPr algn="ctr"/>
            <a:r>
              <a:rPr lang="en-US" altLang="en-US" dirty="0"/>
              <a:t>The Node Tree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4F518D-4F7D-453A-AF3E-F72E9CDDD2AE}"/>
              </a:ext>
            </a:extLst>
          </p:cNvPr>
          <p:cNvGrpSpPr/>
          <p:nvPr/>
        </p:nvGrpSpPr>
        <p:grpSpPr>
          <a:xfrm>
            <a:off x="1704975" y="1322824"/>
            <a:ext cx="5376160" cy="5632311"/>
            <a:chOff x="1704975" y="1601789"/>
            <a:chExt cx="5376160" cy="5632311"/>
          </a:xfrm>
        </p:grpSpPr>
        <p:sp>
          <p:nvSpPr>
            <p:cNvPr id="34819" name="Text Box 3">
              <a:extLst>
                <a:ext uri="{FF2B5EF4-FFF2-40B4-BE49-F238E27FC236}">
                  <a16:creationId xmlns:a16="http://schemas.microsoft.com/office/drawing/2014/main" id="{5093E578-1AE3-4BDD-AC25-3E518B3C1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413" y="1601789"/>
              <a:ext cx="5304722" cy="5632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Node Tree under </a:t>
              </a:r>
              <a:r>
                <a:rPr lang="en-US" altLang="en-US" sz="1600" dirty="0" err="1"/>
                <a:t>TopNode</a:t>
              </a:r>
              <a:r>
                <a:rPr lang="en-US" altLang="en-US" sz="1600" dirty="0"/>
                <a:t> TOP</a:t>
              </a:r>
            </a:p>
            <a:p>
              <a:r>
                <a:rPr lang="en-US" altLang="en-US" sz="1600" dirty="0"/>
                <a:t>TOP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DST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PHG4INEVENT (</a:t>
              </a:r>
              <a:r>
                <a:rPr lang="en-US" altLang="en-US" sz="1600" dirty="0" err="1"/>
                <a:t>PHDataNode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PIPE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G4HIT_PIPE (IO,PHG4HitContainer)</a:t>
              </a:r>
            </a:p>
            <a:p>
              <a:r>
                <a:rPr lang="en-US" altLang="en-US" sz="1600" dirty="0"/>
                <a:t>      MVTX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G4HIT_MVTX (IO,PHG4HitContainer)</a:t>
              </a:r>
            </a:p>
            <a:p>
              <a:r>
                <a:rPr lang="en-US" altLang="en-US" sz="1600" dirty="0"/>
                <a:t>      INTT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G4HIT_INTT (IO,PHG4HitContainer)</a:t>
              </a:r>
            </a:p>
            <a:p>
              <a:r>
                <a:rPr lang="en-US" altLang="en-US" sz="1600" dirty="0"/>
                <a:t>      TPC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G4HIT_ABSORBER_TPC (IO,PHG4HitContainer)</a:t>
              </a:r>
            </a:p>
            <a:p>
              <a:r>
                <a:rPr lang="en-US" altLang="en-US" sz="1600" dirty="0"/>
                <a:t>RUN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FIELD_CONFIG (IO,PHFieldConfigv1)</a:t>
              </a:r>
            </a:p>
            <a:p>
              <a:r>
                <a:rPr lang="en-US" altLang="en-US" sz="1600" dirty="0"/>
                <a:t>      PIPE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G4GEOPARAM_PIPE (</a:t>
              </a:r>
              <a:r>
                <a:rPr lang="en-US" altLang="en-US" sz="1600" dirty="0" err="1"/>
                <a:t>IO,PdbParameterMapContainer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   CYLINDERGEOM_PIPE (IO,PHG4CylinderGeomContainer)</a:t>
              </a:r>
            </a:p>
            <a:p>
              <a:r>
                <a:rPr lang="en-US" altLang="en-US" sz="1600" dirty="0"/>
                <a:t>      MVTX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G4GEOPARAM_MVTX (</a:t>
              </a:r>
              <a:r>
                <a:rPr lang="en-US" altLang="en-US" sz="1600" dirty="0" err="1"/>
                <a:t>IO,PdbParameterMapContainer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INTT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G4GEOPARAM_INTT (</a:t>
              </a:r>
              <a:r>
                <a:rPr lang="en-US" altLang="en-US" sz="1600" dirty="0" err="1"/>
                <a:t>IO,PdbParameterMapContainer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2400" dirty="0"/>
                <a:t>…</a:t>
              </a:r>
            </a:p>
          </p:txBody>
        </p:sp>
        <p:sp>
          <p:nvSpPr>
            <p:cNvPr id="34820" name="Oval 4">
              <a:extLst>
                <a:ext uri="{FF2B5EF4-FFF2-40B4-BE49-F238E27FC236}">
                  <a16:creationId xmlns:a16="http://schemas.microsoft.com/office/drawing/2014/main" id="{DA419CEF-0739-4049-8846-A96E5B9D2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4" y="2062163"/>
              <a:ext cx="2566987" cy="381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2" name="Oval 6">
              <a:extLst>
                <a:ext uri="{FF2B5EF4-FFF2-40B4-BE49-F238E27FC236}">
                  <a16:creationId xmlns:a16="http://schemas.microsoft.com/office/drawing/2014/main" id="{1BA14B5B-33C0-47D4-AE87-EA97EE992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975" y="4504115"/>
              <a:ext cx="2566988" cy="381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3" name="Text Box 7">
            <a:extLst>
              <a:ext uri="{FF2B5EF4-FFF2-40B4-BE49-F238E27FC236}">
                <a16:creationId xmlns:a16="http://schemas.microsoft.com/office/drawing/2014/main" id="{5D54C92D-2225-4378-8834-B7418132C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142" y="1446808"/>
            <a:ext cx="3874009" cy="30469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DST and RUN Node: default for I/O </a:t>
            </a:r>
          </a:p>
          <a:p>
            <a:pPr lvl="1">
              <a:buFontTx/>
              <a:buChar char="•"/>
            </a:pPr>
            <a:r>
              <a:rPr lang="en-US" altLang="en-US" sz="1600"/>
              <a:t>DST – eventwise</a:t>
            </a:r>
          </a:p>
          <a:p>
            <a:pPr lvl="1">
              <a:buFontTx/>
              <a:buChar char="•"/>
            </a:pPr>
            <a:r>
              <a:rPr lang="en-US" altLang="en-US" sz="1600"/>
              <a:t>RUN - runwise </a:t>
            </a:r>
          </a:p>
          <a:p>
            <a:r>
              <a:rPr lang="en-US" altLang="en-US" sz="1600"/>
              <a:t>Objects under the DST node are reset after</a:t>
            </a:r>
          </a:p>
          <a:p>
            <a:r>
              <a:rPr lang="en-US" altLang="en-US" sz="1600"/>
              <a:t>every event to prevent event mixing. You</a:t>
            </a:r>
          </a:p>
          <a:p>
            <a:r>
              <a:rPr lang="en-US" altLang="en-US" sz="1600"/>
              <a:t>can select the objects to be saved in the</a:t>
            </a:r>
          </a:p>
          <a:p>
            <a:r>
              <a:rPr lang="en-US" altLang="en-US" sz="1600"/>
              <a:t>output file. Subnodes like SVTX are saved</a:t>
            </a:r>
          </a:p>
          <a:p>
            <a:r>
              <a:rPr lang="en-US" altLang="en-US" sz="1600"/>
              <a:t>and restored as well. DST/RUN nodes can</a:t>
            </a:r>
          </a:p>
          <a:p>
            <a:r>
              <a:rPr lang="en-US" altLang="en-US" sz="1600"/>
              <a:t>be restored from file under other TopNodes </a:t>
            </a:r>
          </a:p>
          <a:p>
            <a:r>
              <a:rPr lang="en-US" altLang="en-US" sz="1600"/>
              <a:t>ROOT restrictions apply:</a:t>
            </a:r>
          </a:p>
          <a:p>
            <a:r>
              <a:rPr lang="en-US" altLang="en-US" sz="1600"/>
              <a:t>Objects cannot be added while running to</a:t>
            </a:r>
          </a:p>
          <a:p>
            <a:r>
              <a:rPr lang="en-US" altLang="en-US" sz="1600"/>
              <a:t>avoid event mixing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4259C-2A2C-48AD-8255-86F2FD75DA85}"/>
              </a:ext>
            </a:extLst>
          </p:cNvPr>
          <p:cNvSpPr txBox="1"/>
          <p:nvPr/>
        </p:nvSpPr>
        <p:spPr>
          <a:xfrm>
            <a:off x="7334148" y="5103674"/>
            <a:ext cx="485785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will see this printout of the node tree whenever the processing starts</a:t>
            </a:r>
          </a:p>
          <a:p>
            <a:endParaRPr lang="en-US" dirty="0"/>
          </a:p>
          <a:p>
            <a:r>
              <a:rPr lang="en-US" altLang="en-US" dirty="0"/>
              <a:t>Print it from the command line with</a:t>
            </a:r>
          </a:p>
          <a:p>
            <a:r>
              <a:rPr lang="en-US" altLang="en-US" dirty="0"/>
              <a:t>Fun4AllServer *se = Fun4AllServer::instance();</a:t>
            </a:r>
          </a:p>
          <a:p>
            <a:r>
              <a:rPr lang="en-US" altLang="en-US" dirty="0"/>
              <a:t>se-&gt;Print("NODETREE");</a:t>
            </a:r>
          </a:p>
        </p:txBody>
      </p:sp>
    </p:spTree>
    <p:extLst>
      <p:ext uri="{BB962C8B-B14F-4D97-AF65-F5344CB8AC3E}">
        <p14:creationId xmlns:p14="http://schemas.microsoft.com/office/powerpoint/2010/main" val="3999867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609913D-5688-4C96-B1EC-F3EC7386C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-64947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/>
              <a:t>The Node Tree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8F72FD-9974-4115-90F2-B7D7063779E5}"/>
              </a:ext>
            </a:extLst>
          </p:cNvPr>
          <p:cNvGrpSpPr/>
          <p:nvPr/>
        </p:nvGrpSpPr>
        <p:grpSpPr>
          <a:xfrm>
            <a:off x="1670040" y="1189038"/>
            <a:ext cx="5390809" cy="5632311"/>
            <a:chOff x="1670040" y="1189038"/>
            <a:chExt cx="5390809" cy="5632311"/>
          </a:xfrm>
        </p:grpSpPr>
        <p:sp>
          <p:nvSpPr>
            <p:cNvPr id="35843" name="Text Box 3">
              <a:extLst>
                <a:ext uri="{FF2B5EF4-FFF2-40B4-BE49-F238E27FC236}">
                  <a16:creationId xmlns:a16="http://schemas.microsoft.com/office/drawing/2014/main" id="{CE496241-5F0A-4F54-90B0-5D17DC442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127" y="1189038"/>
              <a:ext cx="5304722" cy="5632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Node Tree under </a:t>
              </a:r>
              <a:r>
                <a:rPr lang="en-US" altLang="en-US" sz="1600" dirty="0" err="1"/>
                <a:t>TopNode</a:t>
              </a:r>
              <a:r>
                <a:rPr lang="en-US" altLang="en-US" sz="1600" dirty="0"/>
                <a:t> TOP</a:t>
              </a:r>
            </a:p>
            <a:p>
              <a:r>
                <a:rPr lang="en-US" altLang="en-US" sz="1600" dirty="0"/>
                <a:t>TOP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DST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PHG4INEVENT (</a:t>
              </a:r>
              <a:r>
                <a:rPr lang="en-US" altLang="en-US" sz="1600" dirty="0" err="1"/>
                <a:t>PHDataNode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PIPE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G4HIT_PIPE (IO,PHG4HitContainer)</a:t>
              </a:r>
            </a:p>
            <a:p>
              <a:r>
                <a:rPr lang="en-US" altLang="en-US" sz="1600" dirty="0"/>
                <a:t>      MVTX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G4HIT_MVTX (IO,PHG4HitContainer)</a:t>
              </a:r>
            </a:p>
            <a:p>
              <a:r>
                <a:rPr lang="en-US" altLang="en-US" sz="1600" dirty="0"/>
                <a:t>RUN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FIELD_CONFIG (IO,PHFieldConfigv1)</a:t>
              </a:r>
            </a:p>
            <a:p>
              <a:r>
                <a:rPr lang="en-US" altLang="en-US" sz="1600" dirty="0"/>
                <a:t>      PIPE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G4GEOPARAM_PIPE (</a:t>
              </a:r>
              <a:r>
                <a:rPr lang="en-US" altLang="en-US" sz="1600" dirty="0" err="1"/>
                <a:t>IO,PdbParameterMapContainer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   CYLINDERGEOM_PIPE (IO,PHG4CylinderGeomContainer)</a:t>
              </a:r>
            </a:p>
            <a:p>
              <a:r>
                <a:rPr lang="en-US" altLang="en-US" sz="1600" dirty="0"/>
                <a:t>      MVTX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G4GEOPARAM_MVTX (</a:t>
              </a:r>
              <a:r>
                <a:rPr lang="en-US" altLang="en-US" sz="1600" dirty="0" err="1"/>
                <a:t>IO,PdbParameterMapContainer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INTT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G4GEOPARAM_INTT (</a:t>
              </a:r>
              <a:r>
                <a:rPr lang="en-US" altLang="en-US" sz="1600" dirty="0" err="1"/>
                <a:t>IO,PdbParameterMapContainer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PAR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FIELD_MAP (</a:t>
              </a:r>
              <a:r>
                <a:rPr lang="en-US" altLang="en-US" sz="1600" dirty="0" err="1"/>
                <a:t>PHDataNode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1600" dirty="0"/>
                <a:t>      PIPE (</a:t>
              </a:r>
              <a:r>
                <a:rPr lang="en-US" altLang="en-US" sz="1600" dirty="0" err="1"/>
                <a:t>PHCompositeNode</a:t>
              </a:r>
              <a:r>
                <a:rPr lang="en-US" altLang="en-US" sz="1600" dirty="0"/>
                <a:t>)/</a:t>
              </a:r>
            </a:p>
            <a:p>
              <a:r>
                <a:rPr lang="en-US" altLang="en-US" sz="1600" dirty="0"/>
                <a:t>         G4GEO_PIPE (</a:t>
              </a:r>
              <a:r>
                <a:rPr lang="en-US" altLang="en-US" sz="1600" dirty="0" err="1"/>
                <a:t>PHDataNode</a:t>
              </a:r>
              <a:r>
                <a:rPr lang="en-US" altLang="en-US" sz="1600" dirty="0"/>
                <a:t>)</a:t>
              </a:r>
            </a:p>
            <a:p>
              <a:r>
                <a:rPr lang="en-US" altLang="en-US" sz="2400" dirty="0"/>
                <a:t>…</a:t>
              </a:r>
            </a:p>
          </p:txBody>
        </p:sp>
        <p:sp>
          <p:nvSpPr>
            <p:cNvPr id="35844" name="Oval 4">
              <a:extLst>
                <a:ext uri="{FF2B5EF4-FFF2-40B4-BE49-F238E27FC236}">
                  <a16:creationId xmlns:a16="http://schemas.microsoft.com/office/drawing/2014/main" id="{EFC34B8D-0744-4330-A07C-978636C78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040" y="5334456"/>
              <a:ext cx="2566987" cy="381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Text Box 6">
            <a:extLst>
              <a:ext uri="{FF2B5EF4-FFF2-40B4-BE49-F238E27FC236}">
                <a16:creationId xmlns:a16="http://schemas.microsoft.com/office/drawing/2014/main" id="{44D8388C-89F1-4F14-8A8A-DCE9518C3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36" y="2165211"/>
            <a:ext cx="4660250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Users can add their own </a:t>
            </a:r>
            <a:r>
              <a:rPr lang="en-US" altLang="en-US" dirty="0" err="1"/>
              <a:t>PHCompositeNodes</a:t>
            </a:r>
            <a:endParaRPr lang="en-US" altLang="en-US" dirty="0"/>
          </a:p>
          <a:p>
            <a:r>
              <a:rPr lang="en-US" altLang="en-US" dirty="0"/>
              <a:t>Under the TOP Node. But then resetting the </a:t>
            </a:r>
          </a:p>
          <a:p>
            <a:r>
              <a:rPr lang="en-US" altLang="en-US" dirty="0"/>
              <a:t>objects is their responsibility.</a:t>
            </a:r>
          </a:p>
          <a:p>
            <a:endParaRPr lang="en-US" altLang="en-US" dirty="0"/>
          </a:p>
          <a:p>
            <a:r>
              <a:rPr lang="en-US" altLang="en-US" dirty="0"/>
              <a:t>The PAR node hold more complicated geometry</a:t>
            </a:r>
          </a:p>
          <a:p>
            <a:r>
              <a:rPr lang="en-US" altLang="en-US" dirty="0"/>
              <a:t>Objects which we do not want to save on DST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2FCFD-3115-46BC-B79F-2F601D746FC5}"/>
              </a:ext>
            </a:extLst>
          </p:cNvPr>
          <p:cNvSpPr txBox="1"/>
          <p:nvPr/>
        </p:nvSpPr>
        <p:spPr>
          <a:xfrm>
            <a:off x="7334148" y="5103674"/>
            <a:ext cx="485785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will see this printout of the node tree whenever the processing starts</a:t>
            </a:r>
          </a:p>
          <a:p>
            <a:endParaRPr lang="en-US" dirty="0"/>
          </a:p>
          <a:p>
            <a:r>
              <a:rPr lang="en-US" altLang="en-US" dirty="0"/>
              <a:t>Print it from the command line with</a:t>
            </a:r>
          </a:p>
          <a:p>
            <a:r>
              <a:rPr lang="en-US" altLang="en-US" dirty="0"/>
              <a:t>Fun4AllServer *se = Fun4AllServer::instance();</a:t>
            </a:r>
          </a:p>
          <a:p>
            <a:r>
              <a:rPr lang="en-US" altLang="en-US" dirty="0"/>
              <a:t>se-&gt;Print("NODETREE");</a:t>
            </a:r>
          </a:p>
        </p:txBody>
      </p:sp>
    </p:spTree>
    <p:extLst>
      <p:ext uri="{BB962C8B-B14F-4D97-AF65-F5344CB8AC3E}">
        <p14:creationId xmlns:p14="http://schemas.microsoft.com/office/powerpoint/2010/main" val="1222944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430DA55-3A58-4195-A038-EBE183F28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94193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The Node Tree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04D4E078-2F33-41E3-884C-89B9DCCAF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925" y="1002036"/>
            <a:ext cx="478086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Node Tree under </a:t>
            </a:r>
            <a:r>
              <a:rPr lang="en-US" altLang="en-US" sz="1600" dirty="0" err="1"/>
              <a:t>TopNode</a:t>
            </a:r>
            <a:r>
              <a:rPr lang="en-US" altLang="en-US" sz="1600" dirty="0"/>
              <a:t> TOP</a:t>
            </a:r>
          </a:p>
          <a:p>
            <a:r>
              <a:rPr lang="en-US" altLang="en-US" sz="1600" dirty="0"/>
              <a:t>TOP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DST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PHG4INEVENT (</a:t>
            </a:r>
            <a:r>
              <a:rPr lang="en-US" altLang="en-US" sz="1600" dirty="0" err="1"/>
              <a:t>PHDataNode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PIPE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G4HIT_PIPE (IO,PHG4HitContainer)</a:t>
            </a:r>
          </a:p>
          <a:p>
            <a:r>
              <a:rPr lang="en-US" altLang="en-US" sz="1600" dirty="0"/>
              <a:t>      HCALIN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G4HIT_ABSORBER_HCALIN (IO,PHG4HitContainer)</a:t>
            </a:r>
          </a:p>
          <a:p>
            <a:r>
              <a:rPr lang="en-US" altLang="en-US" sz="1600" dirty="0"/>
              <a:t>         G4HIT_HCALIN (IO,PHG4HitContainer)</a:t>
            </a:r>
          </a:p>
          <a:p>
            <a:r>
              <a:rPr lang="en-US" altLang="en-US" sz="1600" dirty="0"/>
              <a:t>         G4CELL_HCALIN (IO,PHG4CellContainer)</a:t>
            </a:r>
          </a:p>
          <a:p>
            <a:r>
              <a:rPr lang="en-US" altLang="en-US" sz="1600" dirty="0"/>
              <a:t>         TOWER_SIM_HCALIN (</a:t>
            </a:r>
            <a:r>
              <a:rPr lang="en-US" altLang="en-US" sz="1600" dirty="0" err="1"/>
              <a:t>IO,RawTowerContainer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   TOWER_RAW_HCALIN (</a:t>
            </a:r>
            <a:r>
              <a:rPr lang="en-US" altLang="en-US" sz="1600" dirty="0" err="1"/>
              <a:t>IO,RawTowerContainer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   TOWER_CALIB_HCALIN (</a:t>
            </a:r>
            <a:r>
              <a:rPr lang="en-US" altLang="en-US" sz="1600" dirty="0" err="1"/>
              <a:t>IO,RawTowerContainer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   CLUSTER_HCALIN (</a:t>
            </a:r>
            <a:r>
              <a:rPr lang="en-US" altLang="en-US" sz="1600" dirty="0" err="1"/>
              <a:t>IO,RawClusterContainer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BBC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</a:t>
            </a:r>
            <a:r>
              <a:rPr lang="en-US" altLang="en-US" sz="1600" dirty="0" err="1"/>
              <a:t>BbcVertexMap</a:t>
            </a:r>
            <a:r>
              <a:rPr lang="en-US" altLang="en-US" sz="1600" dirty="0"/>
              <a:t> (IO,BbcVertexMapv1)</a:t>
            </a:r>
          </a:p>
          <a:p>
            <a:r>
              <a:rPr lang="en-US" altLang="en-US" sz="1600" dirty="0"/>
              <a:t>      TRKR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TRKR_HITSET (</a:t>
            </a:r>
            <a:r>
              <a:rPr lang="en-US" altLang="en-US" sz="1600" dirty="0" err="1"/>
              <a:t>IO,TrkrHitSetContainer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   TRKR_HITTRUTHASSOC (</a:t>
            </a:r>
            <a:r>
              <a:rPr lang="en-US" altLang="en-US" sz="1600" dirty="0" err="1"/>
              <a:t>IO,TrkrHitTruthAssoc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   TRKR_CLUSTER (</a:t>
            </a:r>
            <a:r>
              <a:rPr lang="en-US" altLang="en-US" sz="1600" dirty="0" err="1"/>
              <a:t>IO,TrkrClusterContainer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   TRKR_CLUSTERHITASSOC (</a:t>
            </a:r>
            <a:r>
              <a:rPr lang="en-US" altLang="en-US" sz="1600" dirty="0" err="1"/>
              <a:t>IO,TrkrClusterHitAssoc</a:t>
            </a:r>
            <a:r>
              <a:rPr lang="en-US" altLang="en-US" sz="1600" dirty="0"/>
              <a:t>)</a:t>
            </a:r>
          </a:p>
          <a:p>
            <a:r>
              <a:rPr lang="en-US" altLang="en-US" sz="2400" dirty="0"/>
              <a:t>…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9D3FC80A-62D8-46A5-9CAD-BC08E854F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351" y="1197325"/>
            <a:ext cx="425308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Type of Node is given (IO is </a:t>
            </a:r>
            <a:r>
              <a:rPr lang="en-US" altLang="en-US" dirty="0" err="1"/>
              <a:t>PHIODataNode</a:t>
            </a:r>
            <a:r>
              <a:rPr lang="en-US" alt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792AC-89D4-45A4-871D-A260EBD3F98E}"/>
              </a:ext>
            </a:extLst>
          </p:cNvPr>
          <p:cNvSpPr txBox="1"/>
          <p:nvPr/>
        </p:nvSpPr>
        <p:spPr>
          <a:xfrm>
            <a:off x="7334148" y="5103674"/>
            <a:ext cx="485785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will see this printout of the node tree whenever the processing starts</a:t>
            </a:r>
          </a:p>
          <a:p>
            <a:endParaRPr lang="en-US" dirty="0"/>
          </a:p>
          <a:p>
            <a:r>
              <a:rPr lang="en-US" altLang="en-US" dirty="0"/>
              <a:t>Print it from the command line with</a:t>
            </a:r>
          </a:p>
          <a:p>
            <a:r>
              <a:rPr lang="en-US" altLang="en-US" dirty="0"/>
              <a:t>Fun4AllServer *se = Fun4AllServer::instance();</a:t>
            </a:r>
          </a:p>
          <a:p>
            <a:r>
              <a:rPr lang="en-US" altLang="en-US" dirty="0"/>
              <a:t>se-&gt;Print("NODETREE");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058FC08-A401-4C93-A4E3-3BFC5AAF5F44}"/>
              </a:ext>
            </a:extLst>
          </p:cNvPr>
          <p:cNvSpPr/>
          <p:nvPr/>
        </p:nvSpPr>
        <p:spPr>
          <a:xfrm>
            <a:off x="2634713" y="2510725"/>
            <a:ext cx="1890793" cy="3099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E2944C-7A2F-4E4C-95F3-16D10D96A467}"/>
              </a:ext>
            </a:extLst>
          </p:cNvPr>
          <p:cNvSpPr/>
          <p:nvPr/>
        </p:nvSpPr>
        <p:spPr>
          <a:xfrm>
            <a:off x="3177153" y="1748725"/>
            <a:ext cx="1348354" cy="3099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AC1A03-C80D-4E76-A44A-4E8139597D29}"/>
              </a:ext>
            </a:extLst>
          </p:cNvPr>
          <p:cNvSpPr/>
          <p:nvPr/>
        </p:nvSpPr>
        <p:spPr>
          <a:xfrm>
            <a:off x="3409627" y="2993755"/>
            <a:ext cx="402956" cy="3099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EABD0F0-9236-4568-8FF5-6F67028E5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113" y="1950170"/>
            <a:ext cx="322108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Class of Data IO Object is given</a:t>
            </a:r>
          </a:p>
          <a:p>
            <a:r>
              <a:rPr lang="en-US" altLang="en-US" dirty="0"/>
              <a:t>(you will need to know this when accessing the data)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8BAB97-557F-422D-BCC7-FF13D1023C8A}"/>
              </a:ext>
            </a:extLst>
          </p:cNvPr>
          <p:cNvSpPr/>
          <p:nvPr/>
        </p:nvSpPr>
        <p:spPr>
          <a:xfrm>
            <a:off x="4680488" y="2725119"/>
            <a:ext cx="1586720" cy="30996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D5E2AA-5F35-4C1F-AE9B-B111B1B85C20}"/>
              </a:ext>
            </a:extLst>
          </p:cNvPr>
          <p:cNvSpPr/>
          <p:nvPr/>
        </p:nvSpPr>
        <p:spPr>
          <a:xfrm>
            <a:off x="4123488" y="3482141"/>
            <a:ext cx="1972511" cy="30996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3DB64E-290E-470F-9FE2-C1C6997F486F}"/>
              </a:ext>
            </a:extLst>
          </p:cNvPr>
          <p:cNvSpPr/>
          <p:nvPr/>
        </p:nvSpPr>
        <p:spPr>
          <a:xfrm>
            <a:off x="3580109" y="4674129"/>
            <a:ext cx="1673816" cy="30996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488148-B57A-4468-A99C-FCF026A7753B}"/>
              </a:ext>
            </a:extLst>
          </p:cNvPr>
          <p:cNvSpPr/>
          <p:nvPr/>
        </p:nvSpPr>
        <p:spPr>
          <a:xfrm>
            <a:off x="3445533" y="5169062"/>
            <a:ext cx="1972510" cy="30996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F2E036-761D-4EEF-82B2-B6470DD6D783}"/>
              </a:ext>
            </a:extLst>
          </p:cNvPr>
          <p:cNvSpPr/>
          <p:nvPr/>
        </p:nvSpPr>
        <p:spPr>
          <a:xfrm>
            <a:off x="3667205" y="5661043"/>
            <a:ext cx="1972510" cy="317715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5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430DA55-3A58-4195-A038-EBE183F28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60327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The Node Tree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04D4E078-2F33-41E3-884C-89B9DCCAF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6" y="1136840"/>
            <a:ext cx="4878451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Node Tree under </a:t>
            </a:r>
            <a:r>
              <a:rPr lang="en-US" altLang="en-US" sz="1600" dirty="0" err="1"/>
              <a:t>TopNode</a:t>
            </a:r>
            <a:r>
              <a:rPr lang="en-US" altLang="en-US" sz="1600" dirty="0"/>
              <a:t> TOP</a:t>
            </a:r>
          </a:p>
          <a:p>
            <a:r>
              <a:rPr lang="en-US" altLang="en-US" sz="1600" dirty="0"/>
              <a:t>TOP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DST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PHG4INEVENT (</a:t>
            </a:r>
            <a:r>
              <a:rPr lang="en-US" altLang="en-US" sz="1600" dirty="0" err="1"/>
              <a:t>PHDataNode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      PIPE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G4HIT_PIPE (IO,PHG4HitContainer)</a:t>
            </a:r>
          </a:p>
          <a:p>
            <a:r>
              <a:rPr lang="en-US" altLang="en-US" sz="1600" dirty="0"/>
              <a:t>      MVTX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G4HIT_MVTX (IO,PHG4HitContainer)</a:t>
            </a:r>
          </a:p>
          <a:p>
            <a:r>
              <a:rPr lang="en-US" altLang="en-US" sz="1600" dirty="0"/>
              <a:t>      INTT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G4HIT_INTT (IO,PHG4HitContainer)</a:t>
            </a:r>
          </a:p>
          <a:p>
            <a:r>
              <a:rPr lang="en-US" altLang="en-US" sz="1600" dirty="0"/>
              <a:t>      TPC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G4HIT_ABSORBER_TPC (IO,PHG4HitContainer)</a:t>
            </a:r>
          </a:p>
          <a:p>
            <a:r>
              <a:rPr lang="en-US" altLang="en-US" sz="1600" dirty="0"/>
              <a:t>         G4HIT_TPC (IO,PHG4HitContainer)</a:t>
            </a:r>
          </a:p>
          <a:p>
            <a:r>
              <a:rPr lang="en-US" altLang="en-US" sz="1600" dirty="0"/>
              <a:t>      CEMC_ELECTRONICS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G4HIT_CEMC_ELECTRONICS (IO,PHG4HitContainer)</a:t>
            </a:r>
          </a:p>
          <a:p>
            <a:r>
              <a:rPr lang="en-US" altLang="en-US" sz="1600" dirty="0"/>
              <a:t>      CEMC_SPT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G4HIT_CEMC_SPT (IO,PHG4HitContainer)</a:t>
            </a:r>
          </a:p>
          <a:p>
            <a:r>
              <a:rPr lang="en-US" altLang="en-US" sz="1600" dirty="0"/>
              <a:t>      G4HIT_CEMC (IO,PHG4HitContainer)</a:t>
            </a:r>
          </a:p>
          <a:p>
            <a:r>
              <a:rPr lang="en-US" altLang="en-US" sz="1600" dirty="0"/>
              <a:t>      G4HIT_ABSORBER_CEMC (IO,PHG4HitContainer)</a:t>
            </a:r>
          </a:p>
          <a:p>
            <a:r>
              <a:rPr lang="en-US" altLang="en-US" sz="1600" dirty="0"/>
              <a:t>      HCALIN (</a:t>
            </a:r>
            <a:r>
              <a:rPr lang="en-US" altLang="en-US" sz="1600" dirty="0" err="1"/>
              <a:t>PHCompositeNode</a:t>
            </a:r>
            <a:r>
              <a:rPr lang="en-US" altLang="en-US" sz="1600" dirty="0"/>
              <a:t>)/</a:t>
            </a:r>
          </a:p>
          <a:p>
            <a:r>
              <a:rPr lang="en-US" altLang="en-US" sz="1600" dirty="0"/>
              <a:t>         G4HIT_ABSORBER_HCALIN (IO,PHG4HitContainer)</a:t>
            </a:r>
          </a:p>
          <a:p>
            <a:r>
              <a:rPr lang="en-US" altLang="en-US" sz="1600" dirty="0"/>
              <a:t>         G4HIT_HCALIN (IO,PHG4HitContainer)</a:t>
            </a:r>
          </a:p>
          <a:p>
            <a:r>
              <a:rPr lang="en-US" altLang="en-US" sz="2400" dirty="0"/>
              <a:t>…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9D3FC80A-62D8-46A5-9CAD-BC08E854F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657" y="2540001"/>
            <a:ext cx="3841012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Caveat: You loose ownership once an object is put on the node tree. Fun4All deletes the node tree when cleaning up. Deleting nodes is not supported (if you give me a good reason I’ll work on that)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EFFAB-2C4F-4AD5-88A4-C6645781E462}"/>
              </a:ext>
            </a:extLst>
          </p:cNvPr>
          <p:cNvSpPr txBox="1"/>
          <p:nvPr/>
        </p:nvSpPr>
        <p:spPr>
          <a:xfrm>
            <a:off x="7334148" y="5103674"/>
            <a:ext cx="485785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will see this printout of the node tree whenever the processing starts</a:t>
            </a:r>
          </a:p>
          <a:p>
            <a:endParaRPr lang="en-US" dirty="0"/>
          </a:p>
          <a:p>
            <a:r>
              <a:rPr lang="en-US" altLang="en-US" dirty="0"/>
              <a:t>Print it from the command line with</a:t>
            </a:r>
          </a:p>
          <a:p>
            <a:r>
              <a:rPr lang="en-US" altLang="en-US" dirty="0"/>
              <a:t>Fun4AllServer *se = Fun4AllServer::instance();</a:t>
            </a:r>
          </a:p>
          <a:p>
            <a:r>
              <a:rPr lang="en-US" altLang="en-US" dirty="0"/>
              <a:t>se-&gt;Print("NODETREE");</a:t>
            </a:r>
          </a:p>
        </p:txBody>
      </p:sp>
    </p:spTree>
    <p:extLst>
      <p:ext uri="{BB962C8B-B14F-4D97-AF65-F5344CB8AC3E}">
        <p14:creationId xmlns:p14="http://schemas.microsoft.com/office/powerpoint/2010/main" val="2297092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391FA67-AE38-4B6F-B233-E236A0DC7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/>
              <a:t>Your Analysis Module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093DED7-3913-4090-9DF2-7EEBEE77D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538413"/>
            <a:ext cx="7772400" cy="3657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Init(</a:t>
            </a:r>
            <a:r>
              <a:rPr lang="en-US" altLang="en-US" sz="2000" dirty="0" err="1">
                <a:latin typeface="Arial Unicode MS"/>
              </a:rPr>
              <a:t>PHCompositeNode</a:t>
            </a:r>
            <a:r>
              <a:rPr lang="en-US" altLang="en-US" sz="2000" dirty="0">
                <a:latin typeface="Arial Unicode MS"/>
              </a:rPr>
              <a:t> *</a:t>
            </a:r>
            <a:r>
              <a:rPr lang="en-US" altLang="en-US" sz="2000" dirty="0" err="1">
                <a:latin typeface="Arial Unicode MS"/>
              </a:rPr>
              <a:t>topNode</a:t>
            </a:r>
            <a:r>
              <a:rPr lang="en-US" altLang="en-US" sz="2000" dirty="0"/>
              <a:t>): called once when you register the module with the Fun4AllServer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InitRun</a:t>
            </a:r>
            <a:r>
              <a:rPr lang="en-US" altLang="en-US" sz="2000" dirty="0"/>
              <a:t>(</a:t>
            </a:r>
            <a:r>
              <a:rPr lang="en-US" altLang="en-US" sz="2000" dirty="0" err="1">
                <a:latin typeface="Arial Unicode MS"/>
              </a:rPr>
              <a:t>PHCompositeNode</a:t>
            </a:r>
            <a:r>
              <a:rPr lang="en-US" altLang="en-US" sz="2000" dirty="0">
                <a:latin typeface="Arial Unicode MS"/>
              </a:rPr>
              <a:t> *</a:t>
            </a:r>
            <a:r>
              <a:rPr lang="en-US" altLang="en-US" sz="2000" dirty="0" err="1">
                <a:latin typeface="Arial Unicode MS"/>
              </a:rPr>
              <a:t>topNode</a:t>
            </a:r>
            <a:r>
              <a:rPr lang="en-US" altLang="en-US" sz="2000" dirty="0"/>
              <a:t>): called whenever data from a new run is encountered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Process_event</a:t>
            </a:r>
            <a:r>
              <a:rPr lang="en-US" altLang="en-US" sz="2000" dirty="0"/>
              <a:t> (</a:t>
            </a:r>
            <a:r>
              <a:rPr lang="en-US" altLang="en-US" sz="2000" dirty="0" err="1">
                <a:latin typeface="Arial Unicode MS"/>
              </a:rPr>
              <a:t>PHCompositeNode</a:t>
            </a:r>
            <a:r>
              <a:rPr lang="en-US" altLang="en-US" sz="2000" dirty="0">
                <a:latin typeface="Arial Unicode MS"/>
              </a:rPr>
              <a:t> *</a:t>
            </a:r>
            <a:r>
              <a:rPr lang="en-US" altLang="en-US" sz="2000" dirty="0" err="1">
                <a:latin typeface="Arial Unicode MS"/>
              </a:rPr>
              <a:t>topNode</a:t>
            </a:r>
            <a:r>
              <a:rPr lang="en-US" altLang="en-US" sz="2000" dirty="0"/>
              <a:t>): called for every event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ResetEvent</a:t>
            </a:r>
            <a:r>
              <a:rPr lang="en-US" altLang="en-US" sz="2000" dirty="0"/>
              <a:t>(</a:t>
            </a:r>
            <a:r>
              <a:rPr lang="en-US" altLang="en-US" sz="2000" dirty="0" err="1">
                <a:latin typeface="Arial Unicode MS"/>
              </a:rPr>
              <a:t>PHCompositeNode</a:t>
            </a:r>
            <a:r>
              <a:rPr lang="en-US" altLang="en-US" sz="2000" dirty="0">
                <a:latin typeface="Arial Unicode MS"/>
              </a:rPr>
              <a:t> *</a:t>
            </a:r>
            <a:r>
              <a:rPr lang="en-US" altLang="en-US" sz="2000" dirty="0" err="1">
                <a:latin typeface="Arial Unicode MS"/>
              </a:rPr>
              <a:t>topNode</a:t>
            </a:r>
            <a:r>
              <a:rPr lang="en-US" altLang="en-US" sz="2000" dirty="0"/>
              <a:t>): called after each event is processed so you can clean up leftovers of this event in your code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EndRun</a:t>
            </a:r>
            <a:r>
              <a:rPr lang="en-US" altLang="en-US" sz="2000" dirty="0"/>
              <a:t>(const int </a:t>
            </a:r>
            <a:r>
              <a:rPr lang="en-US" altLang="en-US" sz="2000" dirty="0" err="1"/>
              <a:t>runnumber</a:t>
            </a:r>
            <a:r>
              <a:rPr lang="en-US" altLang="en-US" sz="2000" dirty="0"/>
              <a:t>): called before the </a:t>
            </a:r>
            <a:r>
              <a:rPr lang="en-US" altLang="en-US" sz="2000" dirty="0" err="1"/>
              <a:t>InitRun</a:t>
            </a:r>
            <a:r>
              <a:rPr lang="en-US" altLang="en-US" sz="2000" dirty="0"/>
              <a:t> is called (caveat the Node tree already contains the data from the first event of the new run)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End(</a:t>
            </a:r>
            <a:r>
              <a:rPr lang="en-US" altLang="en-US" sz="2000" dirty="0" err="1">
                <a:latin typeface="Arial Unicode MS"/>
              </a:rPr>
              <a:t>PHCompositeNode</a:t>
            </a:r>
            <a:r>
              <a:rPr lang="en-US" altLang="en-US" sz="2000" dirty="0">
                <a:latin typeface="Arial Unicode MS"/>
              </a:rPr>
              <a:t> *</a:t>
            </a:r>
            <a:r>
              <a:rPr lang="en-US" altLang="en-US" sz="2000" dirty="0" err="1">
                <a:latin typeface="Arial Unicode MS"/>
              </a:rPr>
              <a:t>topNode</a:t>
            </a:r>
            <a:r>
              <a:rPr lang="en-US" altLang="en-US" sz="2000" dirty="0"/>
              <a:t>): Last call before we quit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784AA8A5-BC47-4E14-AD10-F42C3206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173" y="1143001"/>
            <a:ext cx="7275068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You need to inherit from the SubsysReco Baseclass </a:t>
            </a:r>
          </a:p>
          <a:p>
            <a:pPr algn="ctr"/>
            <a:r>
              <a:rPr lang="en-US" altLang="en-US" sz="2000"/>
              <a:t>(offline/framework/fun4all/SubsysReco.h) which gives the methods </a:t>
            </a:r>
          </a:p>
          <a:p>
            <a:pPr algn="ctr"/>
            <a:r>
              <a:rPr lang="en-US" altLang="en-US" sz="2000"/>
              <a:t>which are called by Fun4All. If you don’t implement all of them it’s </a:t>
            </a:r>
          </a:p>
          <a:p>
            <a:pPr algn="ctr"/>
            <a:r>
              <a:rPr lang="en-US" altLang="en-US" sz="2000"/>
              <a:t>perfectly fine (the beauty of base classes)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C75FD372-8CB2-4705-99D3-DECF14BA3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915" y="6034088"/>
            <a:ext cx="7608173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If you create another node tree you can tell Fun4All to call your module</a:t>
            </a:r>
          </a:p>
          <a:p>
            <a:pPr algn="ctr"/>
            <a:r>
              <a:rPr lang="en-US" altLang="en-US" sz="2000"/>
              <a:t>with the respective topNode when you register your modue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9D216-6C15-4E8C-B891-DF2724D4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816EF-5F9A-4893-ACBE-1635AFF4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5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4BBD-3813-4713-A7DA-9B50C0B3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assumed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C273E-059B-4DCE-A6BB-8CA48B5AAC8F}"/>
              </a:ext>
            </a:extLst>
          </p:cNvPr>
          <p:cNvSpPr txBox="1"/>
          <p:nvPr/>
        </p:nvSpPr>
        <p:spPr>
          <a:xfrm>
            <a:off x="727992" y="2218267"/>
            <a:ext cx="10784747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Basic C++ knowledge (what is a base class and virtual methods)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Basic familiarity with root (what is a root macro, drawing histograms from </a:t>
            </a:r>
            <a:r>
              <a:rPr lang="en-US" sz="2400" dirty="0" err="1"/>
              <a:t>ntuples</a:t>
            </a:r>
            <a:r>
              <a:rPr lang="en-US" sz="24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Currently ROOT5 and ROOT6 are supported with ROOT5 being phased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run our software, either via your </a:t>
            </a:r>
            <a:r>
              <a:rPr lang="en-US" sz="2400" dirty="0" err="1"/>
              <a:t>rcf</a:t>
            </a:r>
            <a:r>
              <a:rPr lang="en-US" sz="2400" dirty="0"/>
              <a:t> account or on your laptop/desktop:</a:t>
            </a:r>
          </a:p>
          <a:p>
            <a:pPr lvl="1"/>
            <a:r>
              <a:rPr lang="en-US" sz="2400" dirty="0">
                <a:hlinkClick r:id="rId2"/>
              </a:rPr>
              <a:t>https://github.com/EIC-Detector/Singularity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familiarity with git (what is a repository, git clone)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definitely want a </a:t>
            </a:r>
            <a:r>
              <a:rPr lang="en-US" sz="2400" dirty="0" err="1"/>
              <a:t>github</a:t>
            </a:r>
            <a:r>
              <a:rPr lang="en-US" sz="2400" dirty="0"/>
              <a:t> account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79B5B-0AB2-4EB2-B11B-CBEA44BE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9ACC2-AA00-42B5-A719-D86145BF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C4323-386E-4CD7-8EC5-1CA1ED49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4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242B606-FAE0-4155-A04F-5A050FC4D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Okay, How do I navigate the Node Tree which is in every argument????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1439508-3FA3-434D-BDF0-B629AB460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3352801"/>
            <a:ext cx="86106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latin typeface="Arial Unicode MS"/>
              </a:rPr>
              <a:t>#include &lt;g4hit/</a:t>
            </a:r>
            <a:r>
              <a:rPr lang="en-US" altLang="en-US" sz="1600">
                <a:solidFill>
                  <a:srgbClr val="FF0000"/>
                </a:solidFill>
                <a:latin typeface="Arial Unicode MS"/>
              </a:rPr>
              <a:t>PHG4HitContainer.h</a:t>
            </a:r>
            <a:r>
              <a:rPr lang="en-US" altLang="en-US" sz="1600">
                <a:latin typeface="Arial Unicode MS"/>
              </a:rPr>
              <a:t>&gt;</a:t>
            </a:r>
          </a:p>
          <a:p>
            <a:r>
              <a:rPr lang="en-US" altLang="en-US" sz="1600">
                <a:latin typeface="Arial Unicode MS"/>
              </a:rPr>
              <a:t>#include &lt;fun4all/getClass.h&gt;</a:t>
            </a:r>
          </a:p>
          <a:p>
            <a:endParaRPr lang="en-US" altLang="en-US" sz="1600">
              <a:latin typeface="Arial Unicode MS"/>
            </a:endParaRPr>
          </a:p>
          <a:p>
            <a:r>
              <a:rPr lang="en-US" altLang="en-US" sz="1600">
                <a:latin typeface="Arial Unicode MS"/>
              </a:rPr>
              <a:t>Myanalysis::process_event(PHCompositeNode *topNode)</a:t>
            </a:r>
          </a:p>
          <a:p>
            <a:r>
              <a:rPr lang="en-US" altLang="en-US" sz="1600">
                <a:latin typeface="Arial Unicode MS"/>
              </a:rPr>
              <a:t>{</a:t>
            </a:r>
          </a:p>
          <a:p>
            <a:r>
              <a:rPr lang="en-US" altLang="en-US" sz="1600">
                <a:latin typeface="Arial Unicode MS"/>
              </a:rPr>
              <a:t>   PHG4HitContainer *g4hits = findNode::getClass&lt;</a:t>
            </a:r>
            <a:r>
              <a:rPr lang="en-US" altLang="en-US" sz="1600">
                <a:solidFill>
                  <a:srgbClr val="FF0000"/>
                </a:solidFill>
                <a:latin typeface="Arial Unicode MS"/>
              </a:rPr>
              <a:t>PHG4HitContainer</a:t>
            </a:r>
            <a:r>
              <a:rPr lang="en-US" altLang="en-US" sz="1600">
                <a:latin typeface="Arial Unicode MS"/>
              </a:rPr>
              <a:t>&gt;(topNode,”</a:t>
            </a:r>
            <a:r>
              <a:rPr lang="en-US" altLang="en-US" sz="1600">
                <a:solidFill>
                  <a:srgbClr val="00FF00"/>
                </a:solidFill>
              </a:rPr>
              <a:t>G4HIT_HCALIN</a:t>
            </a:r>
            <a:r>
              <a:rPr lang="en-US" altLang="en-US" sz="1600"/>
              <a:t>”</a:t>
            </a:r>
            <a:r>
              <a:rPr lang="en-US" altLang="en-US" sz="1600">
                <a:latin typeface="Arial Unicode MS"/>
              </a:rPr>
              <a:t>);</a:t>
            </a:r>
          </a:p>
          <a:p>
            <a:r>
              <a:rPr lang="en-US" altLang="en-US" sz="1600"/>
              <a:t> if (g4hits)</a:t>
            </a:r>
          </a:p>
          <a:p>
            <a:r>
              <a:rPr lang="en-US" altLang="en-US" sz="1600"/>
              <a:t>    …</a:t>
            </a:r>
          </a:p>
          <a:p>
            <a:r>
              <a:rPr lang="en-US" altLang="en-US" sz="1600"/>
              <a:t>}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0C08E82F-53EE-44B3-9514-445301FB2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1639"/>
            <a:ext cx="596362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You need to know the name of the node and the class of the</a:t>
            </a:r>
          </a:p>
          <a:p>
            <a:r>
              <a:rPr lang="en-US" altLang="en-US"/>
              <a:t>object you want (e.g. some </a:t>
            </a:r>
            <a:r>
              <a:rPr lang="en-US" altLang="en-US">
                <a:solidFill>
                  <a:srgbClr val="FF0000"/>
                </a:solidFill>
              </a:rPr>
              <a:t>PHG4HitContainer </a:t>
            </a:r>
            <a:r>
              <a:rPr lang="en-US" altLang="en-US"/>
              <a:t>version in the </a:t>
            </a:r>
          </a:p>
          <a:p>
            <a:r>
              <a:rPr lang="en-US" altLang="en-US"/>
              <a:t>node called </a:t>
            </a:r>
            <a:r>
              <a:rPr lang="en-US" altLang="en-US">
                <a:solidFill>
                  <a:srgbClr val="00FF00"/>
                </a:solidFill>
              </a:rPr>
              <a:t>G4HIT_HCALIN</a:t>
            </a:r>
            <a:r>
              <a:rPr lang="en-US" altLang="en-US"/>
              <a:t> (that’s where the Fun4All printout</a:t>
            </a:r>
          </a:p>
          <a:p>
            <a:r>
              <a:rPr lang="en-US" altLang="en-US"/>
              <a:t>of the Node Tree comes in handy)</a:t>
            </a:r>
          </a:p>
        </p:txBody>
      </p:sp>
      <p:sp>
        <p:nvSpPr>
          <p:cNvPr id="40973" name="Text Box 13">
            <a:extLst>
              <a:ext uri="{FF2B5EF4-FFF2-40B4-BE49-F238E27FC236}">
                <a16:creationId xmlns:a16="http://schemas.microsoft.com/office/drawing/2014/main" id="{DC0F59C3-589E-4EA8-90D3-9EA0C3A38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329" y="3228976"/>
            <a:ext cx="3073342" cy="64633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/>
              <a:t>topNode</a:t>
            </a:r>
            <a:r>
              <a:rPr lang="en-US" altLang="en-US" dirty="0"/>
              <a:t> of the node tree your</a:t>
            </a:r>
          </a:p>
          <a:p>
            <a:r>
              <a:rPr lang="en-US" altLang="en-US" dirty="0"/>
              <a:t>module is registered with</a:t>
            </a:r>
          </a:p>
        </p:txBody>
      </p:sp>
      <p:sp>
        <p:nvSpPr>
          <p:cNvPr id="40974" name="Text Box 14">
            <a:extLst>
              <a:ext uri="{FF2B5EF4-FFF2-40B4-BE49-F238E27FC236}">
                <a16:creationId xmlns:a16="http://schemas.microsoft.com/office/drawing/2014/main" id="{96EC92C6-7F14-41B9-A316-833BB228C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6013451"/>
            <a:ext cx="73660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Caveat: getClass will return the first node of a given name, if you have</a:t>
            </a:r>
          </a:p>
          <a:p>
            <a:r>
              <a:rPr lang="en-US" altLang="en-US" sz="2000"/>
              <a:t>have multiple identically named nodes you need to search differently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CFD74C-8208-43D5-8386-C3118863B8C1}"/>
              </a:ext>
            </a:extLst>
          </p:cNvPr>
          <p:cNvSpPr/>
          <p:nvPr/>
        </p:nvSpPr>
        <p:spPr>
          <a:xfrm>
            <a:off x="6096000" y="4069080"/>
            <a:ext cx="1173480" cy="350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DE592-274D-4063-B83F-C45886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8632C-5611-4D69-ABB8-71B8637C6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99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E97E-D250-469C-BA37-CE1668E0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445"/>
            <a:ext cx="11811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Example 1: A simple Detector with Hardcoded Geometry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723CC-64ED-4AC3-B774-9545F158E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85EF2-5837-4120-8762-06971C7D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21283-AB0E-4F72-9BFA-5A2DE0A3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DCC057C-A2D6-457A-B6CF-F9C66491C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7008"/>
            <a:ext cx="5070867" cy="4297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83A9B7-52CA-4675-80D4-D78A0FDF4A23}"/>
              </a:ext>
            </a:extLst>
          </p:cNvPr>
          <p:cNvSpPr txBox="1"/>
          <p:nvPr/>
        </p:nvSpPr>
        <p:spPr>
          <a:xfrm>
            <a:off x="6058004" y="2966319"/>
            <a:ext cx="5146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Github</a:t>
            </a:r>
            <a:r>
              <a:rPr lang="en-US" dirty="0"/>
              <a:t> location:</a:t>
            </a:r>
          </a:p>
          <a:p>
            <a:r>
              <a:rPr lang="en-US" dirty="0">
                <a:hlinkClick r:id="rId3"/>
              </a:rPr>
              <a:t>https://github.com/EIC-Detector/g4exampledetector</a:t>
            </a:r>
            <a:endParaRPr lang="en-US" dirty="0"/>
          </a:p>
          <a:p>
            <a:r>
              <a:rPr lang="en-US" dirty="0"/>
              <a:t>g4exampledetector/simple/source</a:t>
            </a:r>
          </a:p>
          <a:p>
            <a:r>
              <a:rPr lang="en-US" dirty="0"/>
              <a:t>g4exampledetector/simple/macros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89F7F-54D0-4899-84F3-FF3044B7E11C}"/>
              </a:ext>
            </a:extLst>
          </p:cNvPr>
          <p:cNvSpPr txBox="1"/>
          <p:nvPr/>
        </p:nvSpPr>
        <p:spPr>
          <a:xfrm>
            <a:off x="6298551" y="1552131"/>
            <a:ext cx="4665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 – it is a box with a half pipe hole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AF9CF-42AD-40C2-A9D3-AD5AB8993A48}"/>
              </a:ext>
            </a:extLst>
          </p:cNvPr>
          <p:cNvSpPr txBox="1"/>
          <p:nvPr/>
        </p:nvSpPr>
        <p:spPr>
          <a:xfrm>
            <a:off x="312264" y="5610030"/>
            <a:ext cx="11491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Ntuple</a:t>
            </a:r>
            <a:r>
              <a:rPr lang="en-US" dirty="0"/>
              <a:t> code (example 1a, 1b):</a:t>
            </a:r>
          </a:p>
          <a:p>
            <a:r>
              <a:rPr lang="en-US" dirty="0">
                <a:hlinkClick r:id="rId4"/>
              </a:rPr>
              <a:t>https://github.com/sPHENIX-Collaboration/coresoftware/blob/master/simulation/g4simulation/g4histos/G4HitNtuple.cc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82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F43B-8C90-4695-BC63-12F9040C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93" y="13994"/>
            <a:ext cx="10515600" cy="1325563"/>
          </a:xfrm>
        </p:spPr>
        <p:txBody>
          <a:bodyPr/>
          <a:lstStyle/>
          <a:p>
            <a:r>
              <a:rPr lang="en-US" dirty="0"/>
              <a:t>Example 1: A simple Detector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FB529-DB77-44A3-A9AC-99AC7386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B1BE8-0159-4E2A-B6A4-C8991B69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921ED-869E-4CB9-AD9F-8EA72C82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B5BD0-D40E-4210-8398-74DB67BAACAF}"/>
              </a:ext>
            </a:extLst>
          </p:cNvPr>
          <p:cNvSpPr txBox="1"/>
          <p:nvPr/>
        </p:nvSpPr>
        <p:spPr>
          <a:xfrm>
            <a:off x="487065" y="1024237"/>
            <a:ext cx="1073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 and paste commands from </a:t>
            </a:r>
            <a:r>
              <a:rPr lang="en-US" dirty="0">
                <a:hlinkClick r:id="rId2"/>
              </a:rPr>
              <a:t>https://www.phenix.bnl.gov/WWW/publish/phnxbld/EIC/tutorial/example1.html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E71B55-0278-4B55-9F40-9791CE2EB9C6}"/>
              </a:ext>
            </a:extLst>
          </p:cNvPr>
          <p:cNvSpPr txBox="1"/>
          <p:nvPr/>
        </p:nvSpPr>
        <p:spPr>
          <a:xfrm>
            <a:off x="121305" y="5040394"/>
            <a:ext cx="2747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the Root prompt:</a:t>
            </a:r>
          </a:p>
          <a:p>
            <a:r>
              <a:rPr lang="en-US" dirty="0"/>
              <a:t>.x Fun4All_Example01.C(-1)</a:t>
            </a:r>
          </a:p>
          <a:p>
            <a:r>
              <a:rPr lang="en-US" dirty="0"/>
              <a:t>.L </a:t>
            </a:r>
            <a:r>
              <a:rPr lang="en-US" dirty="0" err="1"/>
              <a:t>Display.C</a:t>
            </a:r>
            <a:endParaRPr lang="en-US" dirty="0"/>
          </a:p>
          <a:p>
            <a:r>
              <a:rPr lang="en-US" dirty="0"/>
              <a:t>PHG4Reco *g4 = </a:t>
            </a:r>
            <a:r>
              <a:rPr lang="en-US" dirty="0" err="1"/>
              <a:t>QTGui</a:t>
            </a:r>
            <a:r>
              <a:rPr lang="en-US" dirty="0"/>
              <a:t>();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9368BE-7390-4609-8303-1CE683D47CB8}"/>
              </a:ext>
            </a:extLst>
          </p:cNvPr>
          <p:cNvGrpSpPr/>
          <p:nvPr/>
        </p:nvGrpSpPr>
        <p:grpSpPr>
          <a:xfrm>
            <a:off x="2851426" y="5040394"/>
            <a:ext cx="2559996" cy="1159178"/>
            <a:chOff x="2851426" y="5161115"/>
            <a:chExt cx="2559996" cy="11591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B269B8-E13A-4DA8-8738-FE4A4A078A31}"/>
                </a:ext>
              </a:extLst>
            </p:cNvPr>
            <p:cNvSpPr txBox="1"/>
            <p:nvPr/>
          </p:nvSpPr>
          <p:spPr>
            <a:xfrm>
              <a:off x="2851426" y="5858628"/>
              <a:ext cx="2559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Alt F7 to move large G4 window in windows virtual box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07AF81-1C7C-46B0-82F8-AA4ED83CA4C3}"/>
                </a:ext>
              </a:extLst>
            </p:cNvPr>
            <p:cNvSpPr txBox="1"/>
            <p:nvPr/>
          </p:nvSpPr>
          <p:spPr>
            <a:xfrm>
              <a:off x="2851426" y="5161115"/>
              <a:ext cx="24881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And on the G4 </a:t>
              </a:r>
              <a:r>
                <a:rPr lang="en-US" b="1" dirty="0" err="1"/>
                <a:t>cmd</a:t>
              </a:r>
              <a:r>
                <a:rPr lang="en-US" b="1" dirty="0"/>
                <a:t> line:</a:t>
              </a:r>
            </a:p>
            <a:p>
              <a:r>
                <a:rPr lang="en-US" dirty="0"/>
                <a:t>/Fun4All/run 1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B9EDED3-8AFB-4F0D-A023-0DCFA286EE44}"/>
              </a:ext>
            </a:extLst>
          </p:cNvPr>
          <p:cNvSpPr/>
          <p:nvPr/>
        </p:nvSpPr>
        <p:spPr>
          <a:xfrm>
            <a:off x="121305" y="1470343"/>
            <a:ext cx="8656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Shell commands</a:t>
            </a:r>
            <a:r>
              <a:rPr lang="en-US" dirty="0"/>
              <a:t>:</a:t>
            </a:r>
          </a:p>
          <a:p>
            <a:r>
              <a:rPr lang="en-US" dirty="0"/>
              <a:t>source /cvmfs/eic.opensciencegrid.org/x8664_sl7/opt/sphenix/core/bin/eic_setup.sh -n</a:t>
            </a:r>
          </a:p>
          <a:p>
            <a:r>
              <a:rPr lang="en-US" dirty="0"/>
              <a:t>git clone https://github.com/EIC-Detector/g4exampledetector</a:t>
            </a:r>
          </a:p>
          <a:p>
            <a:r>
              <a:rPr lang="en-US" dirty="0"/>
              <a:t>cd g4exampledetector/simple/source</a:t>
            </a:r>
          </a:p>
          <a:p>
            <a:r>
              <a:rPr lang="en-US" dirty="0" err="1"/>
              <a:t>mkdir</a:t>
            </a:r>
            <a:r>
              <a:rPr lang="en-US" dirty="0"/>
              <a:t> build</a:t>
            </a:r>
          </a:p>
          <a:p>
            <a:r>
              <a:rPr lang="en-US" dirty="0"/>
              <a:t>cd build</a:t>
            </a:r>
          </a:p>
          <a:p>
            <a:r>
              <a:rPr lang="en-US" dirty="0"/>
              <a:t>../autogen.sh -prefix=$HOME/</a:t>
            </a:r>
            <a:r>
              <a:rPr lang="en-US" dirty="0" err="1"/>
              <a:t>myinstall</a:t>
            </a:r>
            <a:endParaRPr lang="en-US" dirty="0"/>
          </a:p>
          <a:p>
            <a:r>
              <a:rPr lang="en-US" dirty="0"/>
              <a:t>make install</a:t>
            </a:r>
          </a:p>
          <a:p>
            <a:r>
              <a:rPr lang="en-US" dirty="0"/>
              <a:t>source /cvmfs/eic.opensciencegrid.org/x8664_sl7/opt/sphenix/core/bin/setup_local.sh $HOME/</a:t>
            </a:r>
            <a:r>
              <a:rPr lang="en-US" dirty="0" err="1"/>
              <a:t>myinstall</a:t>
            </a:r>
            <a:endParaRPr lang="en-US" dirty="0"/>
          </a:p>
          <a:p>
            <a:r>
              <a:rPr lang="en-US" dirty="0"/>
              <a:t>cd ../../macros</a:t>
            </a:r>
          </a:p>
          <a:p>
            <a:r>
              <a:rPr lang="en-US" dirty="0"/>
              <a:t>root.exe</a:t>
            </a:r>
          </a:p>
        </p:txBody>
      </p:sp>
    </p:spTree>
    <p:extLst>
      <p:ext uri="{BB962C8B-B14F-4D97-AF65-F5344CB8AC3E}">
        <p14:creationId xmlns:p14="http://schemas.microsoft.com/office/powerpoint/2010/main" val="3438827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F43B-8C90-4695-BC63-12F9040C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93" y="13994"/>
            <a:ext cx="10515600" cy="1325563"/>
          </a:xfrm>
        </p:spPr>
        <p:txBody>
          <a:bodyPr/>
          <a:lstStyle/>
          <a:p>
            <a:r>
              <a:rPr lang="en-US" dirty="0"/>
              <a:t>Example 1: A simple Detector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FB529-DB77-44A3-A9AC-99AC7386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B1BE8-0159-4E2A-B6A4-C8991B69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B5BD0-D40E-4210-8398-74DB67BAACAF}"/>
              </a:ext>
            </a:extLst>
          </p:cNvPr>
          <p:cNvSpPr txBox="1"/>
          <p:nvPr/>
        </p:nvSpPr>
        <p:spPr>
          <a:xfrm>
            <a:off x="487065" y="1024237"/>
            <a:ext cx="1073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 and paste commands from </a:t>
            </a:r>
            <a:r>
              <a:rPr lang="en-US" dirty="0">
                <a:hlinkClick r:id="rId2"/>
              </a:rPr>
              <a:t>https://www.phenix.bnl.gov/WWW/publish/phnxbld/EIC/tutorial/example1.html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E71B55-0278-4B55-9F40-9791CE2EB9C6}"/>
              </a:ext>
            </a:extLst>
          </p:cNvPr>
          <p:cNvSpPr txBox="1"/>
          <p:nvPr/>
        </p:nvSpPr>
        <p:spPr>
          <a:xfrm>
            <a:off x="121305" y="5040394"/>
            <a:ext cx="2747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the Root prompt:</a:t>
            </a:r>
          </a:p>
          <a:p>
            <a:r>
              <a:rPr lang="en-US" dirty="0"/>
              <a:t>.x Fun4All_Example01.C(-1)</a:t>
            </a:r>
          </a:p>
          <a:p>
            <a:r>
              <a:rPr lang="en-US" dirty="0"/>
              <a:t>.L </a:t>
            </a:r>
            <a:r>
              <a:rPr lang="en-US" dirty="0" err="1"/>
              <a:t>Display.C</a:t>
            </a:r>
            <a:endParaRPr lang="en-US" dirty="0"/>
          </a:p>
          <a:p>
            <a:r>
              <a:rPr lang="en-US" dirty="0"/>
              <a:t>PHG4Reco *g4 = </a:t>
            </a:r>
            <a:r>
              <a:rPr lang="en-US" dirty="0" err="1"/>
              <a:t>QTGui</a:t>
            </a:r>
            <a:r>
              <a:rPr lang="en-US" dirty="0"/>
              <a:t>();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9368BE-7390-4609-8303-1CE683D47CB8}"/>
              </a:ext>
            </a:extLst>
          </p:cNvPr>
          <p:cNvGrpSpPr/>
          <p:nvPr/>
        </p:nvGrpSpPr>
        <p:grpSpPr>
          <a:xfrm>
            <a:off x="2851426" y="5040394"/>
            <a:ext cx="2559996" cy="1159178"/>
            <a:chOff x="2851426" y="5161115"/>
            <a:chExt cx="2559996" cy="11591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B269B8-E13A-4DA8-8738-FE4A4A078A31}"/>
                </a:ext>
              </a:extLst>
            </p:cNvPr>
            <p:cNvSpPr txBox="1"/>
            <p:nvPr/>
          </p:nvSpPr>
          <p:spPr>
            <a:xfrm>
              <a:off x="2851426" y="5858628"/>
              <a:ext cx="2559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Alt F7 to move large G4 window in windows virtual box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07AF81-1C7C-46B0-82F8-AA4ED83CA4C3}"/>
                </a:ext>
              </a:extLst>
            </p:cNvPr>
            <p:cNvSpPr txBox="1"/>
            <p:nvPr/>
          </p:nvSpPr>
          <p:spPr>
            <a:xfrm>
              <a:off x="2851426" y="5161115"/>
              <a:ext cx="24881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And on the G4 </a:t>
              </a:r>
              <a:r>
                <a:rPr lang="en-US" b="1" dirty="0" err="1"/>
                <a:t>cmd</a:t>
              </a:r>
              <a:r>
                <a:rPr lang="en-US" b="1" dirty="0"/>
                <a:t> line:</a:t>
              </a:r>
            </a:p>
            <a:p>
              <a:r>
                <a:rPr lang="en-US" dirty="0"/>
                <a:t>/Fun4All/run 1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B9EDED3-8AFB-4F0D-A023-0DCFA286EE44}"/>
              </a:ext>
            </a:extLst>
          </p:cNvPr>
          <p:cNvSpPr/>
          <p:nvPr/>
        </p:nvSpPr>
        <p:spPr>
          <a:xfrm>
            <a:off x="121305" y="1470343"/>
            <a:ext cx="8656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Shell commands</a:t>
            </a:r>
            <a:r>
              <a:rPr lang="en-US" dirty="0"/>
              <a:t>:</a:t>
            </a:r>
          </a:p>
          <a:p>
            <a:r>
              <a:rPr lang="en-US" dirty="0"/>
              <a:t>source /cvmfs/eic.opensciencegrid.org/x8664_sl7/opt/sphenix/core/bin/eic_setup.sh -n</a:t>
            </a:r>
          </a:p>
          <a:p>
            <a:r>
              <a:rPr lang="en-US" dirty="0"/>
              <a:t>git clone https://github.com/EIC-Detector/g4exampledetector</a:t>
            </a:r>
          </a:p>
          <a:p>
            <a:r>
              <a:rPr lang="en-US" dirty="0"/>
              <a:t>cd g4exampledetector/simple/source</a:t>
            </a:r>
          </a:p>
          <a:p>
            <a:r>
              <a:rPr lang="en-US" dirty="0" err="1"/>
              <a:t>mkdir</a:t>
            </a:r>
            <a:r>
              <a:rPr lang="en-US" dirty="0"/>
              <a:t> build</a:t>
            </a:r>
          </a:p>
          <a:p>
            <a:r>
              <a:rPr lang="en-US" dirty="0"/>
              <a:t>cd build</a:t>
            </a:r>
          </a:p>
          <a:p>
            <a:r>
              <a:rPr lang="en-US" dirty="0"/>
              <a:t>../autogen.sh -prefix=$HOME/</a:t>
            </a:r>
            <a:r>
              <a:rPr lang="en-US" dirty="0" err="1"/>
              <a:t>myinstall</a:t>
            </a:r>
            <a:endParaRPr lang="en-US" dirty="0"/>
          </a:p>
          <a:p>
            <a:r>
              <a:rPr lang="en-US" dirty="0"/>
              <a:t>make install</a:t>
            </a:r>
          </a:p>
          <a:p>
            <a:r>
              <a:rPr lang="en-US" dirty="0"/>
              <a:t>source /cvmfs/eic.opensciencegrid.org/x8664_sl7/opt/sphenix/core/bin/setup_local.sh $HOME/</a:t>
            </a:r>
            <a:r>
              <a:rPr lang="en-US" dirty="0" err="1"/>
              <a:t>myinstall</a:t>
            </a:r>
            <a:endParaRPr lang="en-US" dirty="0"/>
          </a:p>
          <a:p>
            <a:r>
              <a:rPr lang="en-US" dirty="0"/>
              <a:t>cd ../../macros</a:t>
            </a:r>
          </a:p>
          <a:p>
            <a:r>
              <a:rPr lang="en-US" dirty="0"/>
              <a:t>root.exe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3C4D5-EE02-4B02-B990-63F57F9D7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386556"/>
            <a:ext cx="3810000" cy="24574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2B0905F-3DDA-459F-83FE-743CB1CCBD6F}"/>
              </a:ext>
            </a:extLst>
          </p:cNvPr>
          <p:cNvGrpSpPr/>
          <p:nvPr/>
        </p:nvGrpSpPr>
        <p:grpSpPr>
          <a:xfrm>
            <a:off x="8589818" y="1416331"/>
            <a:ext cx="3394364" cy="3011948"/>
            <a:chOff x="8589818" y="1416331"/>
            <a:chExt cx="3394364" cy="3011948"/>
          </a:xfrm>
        </p:grpSpPr>
        <p:pic>
          <p:nvPicPr>
            <p:cNvPr id="10" name="Picture 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E07A9A6-AC46-4D99-A26F-C89C0952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14" t="9601" r="11118" b="34142"/>
            <a:stretch/>
          </p:blipFill>
          <p:spPr>
            <a:xfrm>
              <a:off x="8589818" y="1416331"/>
              <a:ext cx="3394364" cy="25897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199E8E-39E2-4862-BA8C-5397806C8EF2}"/>
                </a:ext>
              </a:extLst>
            </p:cNvPr>
            <p:cNvSpPr txBox="1"/>
            <p:nvPr/>
          </p:nvSpPr>
          <p:spPr>
            <a:xfrm>
              <a:off x="8744430" y="4058947"/>
              <a:ext cx="3085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WGreks" panose="00000400000000000000" pitchFamily="2" charset="0"/>
                </a:rPr>
                <a:t>p</a:t>
              </a:r>
              <a:r>
                <a:rPr lang="en-US" baseline="30000" dirty="0"/>
                <a:t>-</a:t>
              </a:r>
              <a:r>
                <a:rPr lang="en-US" dirty="0"/>
                <a:t> in center of simple detector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336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F43B-8C90-4695-BC63-12F9040C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93" y="1399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 1a: Geometry Verification with a </a:t>
            </a:r>
            <a:r>
              <a:rPr lang="en-US" dirty="0" err="1"/>
              <a:t>Geantino</a:t>
            </a:r>
            <a:r>
              <a:rPr lang="en-US" dirty="0"/>
              <a:t> Scan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FB529-DB77-44A3-A9AC-99AC7386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1/29/2020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B5BD0-D40E-4210-8398-74DB67BAACAF}"/>
              </a:ext>
            </a:extLst>
          </p:cNvPr>
          <p:cNvSpPr txBox="1"/>
          <p:nvPr/>
        </p:nvSpPr>
        <p:spPr>
          <a:xfrm>
            <a:off x="487065" y="1234179"/>
            <a:ext cx="1085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 and paste commands from </a:t>
            </a:r>
            <a:r>
              <a:rPr lang="en-US" dirty="0">
                <a:hlinkClick r:id="rId2"/>
              </a:rPr>
              <a:t>https://www.phenix.bnl.gov/WWW/publish/phnxbld/EIC/tutorial/example1a.html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E71B55-0278-4B55-9F40-9791CE2EB9C6}"/>
              </a:ext>
            </a:extLst>
          </p:cNvPr>
          <p:cNvSpPr txBox="1"/>
          <p:nvPr/>
        </p:nvSpPr>
        <p:spPr>
          <a:xfrm>
            <a:off x="121305" y="3253586"/>
            <a:ext cx="3868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the Root prompt, run 10000 events:</a:t>
            </a:r>
          </a:p>
          <a:p>
            <a:r>
              <a:rPr lang="en-US" dirty="0"/>
              <a:t>.x Fun4All_G4_Geantino.C(10000)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9EDED3-8AFB-4F0D-A023-0DCFA286EE44}"/>
              </a:ext>
            </a:extLst>
          </p:cNvPr>
          <p:cNvSpPr/>
          <p:nvPr/>
        </p:nvSpPr>
        <p:spPr>
          <a:xfrm>
            <a:off x="121305" y="2484075"/>
            <a:ext cx="1920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Shell commands</a:t>
            </a:r>
            <a:r>
              <a:rPr lang="en-US" dirty="0"/>
              <a:t>:</a:t>
            </a:r>
          </a:p>
          <a:p>
            <a:r>
              <a:rPr lang="en-US" dirty="0"/>
              <a:t>root.exe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04F5F-D1DC-4CE3-9624-EC41C0C84A10}"/>
              </a:ext>
            </a:extLst>
          </p:cNvPr>
          <p:cNvSpPr txBox="1"/>
          <p:nvPr/>
        </p:nvSpPr>
        <p:spPr>
          <a:xfrm>
            <a:off x="88213" y="1639234"/>
            <a:ext cx="120155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After all those rotations and translations, how do you verify that the detector position is actually where you think it should be???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1B94AC-1717-410E-9A49-74D355CB4853}"/>
              </a:ext>
            </a:extLst>
          </p:cNvPr>
          <p:cNvSpPr txBox="1"/>
          <p:nvPr/>
        </p:nvSpPr>
        <p:spPr>
          <a:xfrm>
            <a:off x="3601557" y="6027003"/>
            <a:ext cx="857318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Geantino</a:t>
            </a:r>
            <a:r>
              <a:rPr lang="en-US" sz="2400" dirty="0"/>
              <a:t>: Non interacting </a:t>
            </a:r>
            <a:r>
              <a:rPr lang="en-US" sz="2400" dirty="0" err="1"/>
              <a:t>Geant</a:t>
            </a:r>
            <a:r>
              <a:rPr lang="en-US" sz="2400" dirty="0"/>
              <a:t> particle, Geant4 introduced charged </a:t>
            </a:r>
            <a:r>
              <a:rPr lang="en-US" sz="2400" dirty="0" err="1"/>
              <a:t>Geantinos</a:t>
            </a:r>
            <a:r>
              <a:rPr lang="en-US" sz="2400" dirty="0"/>
              <a:t>. Discovery announcements typically on April 1st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D20EF7-25E6-4488-BF4D-81049861D6FC}"/>
              </a:ext>
            </a:extLst>
          </p:cNvPr>
          <p:cNvSpPr/>
          <p:nvPr/>
        </p:nvSpPr>
        <p:spPr>
          <a:xfrm>
            <a:off x="121305" y="4023097"/>
            <a:ext cx="2532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Shell commands</a:t>
            </a:r>
            <a:r>
              <a:rPr lang="en-US" dirty="0"/>
              <a:t>:</a:t>
            </a:r>
          </a:p>
          <a:p>
            <a:r>
              <a:rPr lang="en-US" dirty="0"/>
              <a:t>root.exe </a:t>
            </a:r>
            <a:r>
              <a:rPr lang="en-US" dirty="0" err="1"/>
              <a:t>HitNtuple.root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C3F0A1-4762-4D88-ACF7-A1BFF092AD9B}"/>
              </a:ext>
            </a:extLst>
          </p:cNvPr>
          <p:cNvSpPr txBox="1"/>
          <p:nvPr/>
        </p:nvSpPr>
        <p:spPr>
          <a:xfrm>
            <a:off x="121305" y="4792609"/>
            <a:ext cx="363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the Root prompt:</a:t>
            </a:r>
          </a:p>
          <a:p>
            <a:r>
              <a:rPr lang="pl-PL" dirty="0"/>
              <a:t>hitntup-&gt;Draw("x1:y1:z1")</a:t>
            </a:r>
            <a:endParaRPr lang="en-US" dirty="0"/>
          </a:p>
          <a:p>
            <a:r>
              <a:rPr lang="en-US" dirty="0" err="1"/>
              <a:t>hitntup</a:t>
            </a:r>
            <a:r>
              <a:rPr lang="en-US" dirty="0"/>
              <a:t>-&gt;</a:t>
            </a:r>
            <a:r>
              <a:rPr lang="en-US" dirty="0" err="1"/>
              <a:t>SetMarkerColor</a:t>
            </a:r>
            <a:r>
              <a:rPr lang="en-US" dirty="0"/>
              <a:t>(2);</a:t>
            </a:r>
          </a:p>
          <a:p>
            <a:r>
              <a:rPr lang="pl-PL" dirty="0"/>
              <a:t>hitntup-&gt;Draw(“</a:t>
            </a:r>
            <a:r>
              <a:rPr lang="en-US" dirty="0"/>
              <a:t>x0</a:t>
            </a:r>
            <a:r>
              <a:rPr lang="pl-PL" dirty="0"/>
              <a:t>:y</a:t>
            </a:r>
            <a:r>
              <a:rPr lang="en-US" dirty="0"/>
              <a:t>0</a:t>
            </a:r>
            <a:r>
              <a:rPr lang="pl-PL" dirty="0"/>
              <a:t>:z</a:t>
            </a:r>
            <a:r>
              <a:rPr lang="en-US" dirty="0"/>
              <a:t>0</a:t>
            </a:r>
            <a:r>
              <a:rPr lang="pl-PL" dirty="0"/>
              <a:t>“</a:t>
            </a:r>
            <a:r>
              <a:rPr lang="en-US" dirty="0"/>
              <a:t>,””,”same”</a:t>
            </a:r>
            <a:r>
              <a:rPr lang="pl-PL" dirty="0"/>
              <a:t>)</a:t>
            </a:r>
            <a:r>
              <a:rPr lang="en-US" dirty="0"/>
              <a:t>;</a:t>
            </a:r>
          </a:p>
        </p:txBody>
      </p:sp>
      <p:pic>
        <p:nvPicPr>
          <p:cNvPr id="14" name="Picture 1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2546E8D-C0C7-42B6-8104-28F20E050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39" y="2525109"/>
            <a:ext cx="5156799" cy="350189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670B94-B06D-4C30-A223-69FA0FFE2058}"/>
              </a:ext>
            </a:extLst>
          </p:cNvPr>
          <p:cNvCxnSpPr>
            <a:cxnSpLocks/>
          </p:cNvCxnSpPr>
          <p:nvPr/>
        </p:nvCxnSpPr>
        <p:spPr>
          <a:xfrm flipH="1">
            <a:off x="8043620" y="4581800"/>
            <a:ext cx="1573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E5F6671-7509-487B-82FE-A1E53EBF6D69}"/>
              </a:ext>
            </a:extLst>
          </p:cNvPr>
          <p:cNvSpPr txBox="1"/>
          <p:nvPr/>
        </p:nvSpPr>
        <p:spPr>
          <a:xfrm>
            <a:off x="9584377" y="4397134"/>
            <a:ext cx="206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 hits (outer side)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8C6BE5-1769-40C8-98E6-BBE442C0070F}"/>
              </a:ext>
            </a:extLst>
          </p:cNvPr>
          <p:cNvGrpSpPr/>
          <p:nvPr/>
        </p:nvGrpSpPr>
        <p:grpSpPr>
          <a:xfrm>
            <a:off x="6447294" y="3675092"/>
            <a:ext cx="4639589" cy="369332"/>
            <a:chOff x="7268705" y="4186537"/>
            <a:chExt cx="4639589" cy="369332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BE07330-E460-4651-9276-FEEB2FFA3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8705" y="4371203"/>
              <a:ext cx="248007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CCD02B-A9CA-473A-97ED-6B69372599F5}"/>
                </a:ext>
              </a:extLst>
            </p:cNvPr>
            <p:cNvSpPr txBox="1"/>
            <p:nvPr/>
          </p:nvSpPr>
          <p:spPr>
            <a:xfrm>
              <a:off x="9716027" y="4186537"/>
              <a:ext cx="2192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Entry hits (inner side)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680007-3DB1-4736-8F6B-E6E67FC85FB7}"/>
              </a:ext>
            </a:extLst>
          </p:cNvPr>
          <p:cNvGrpSpPr/>
          <p:nvPr/>
        </p:nvGrpSpPr>
        <p:grpSpPr>
          <a:xfrm>
            <a:off x="8316952" y="5392773"/>
            <a:ext cx="3240845" cy="369332"/>
            <a:chOff x="9060873" y="5392773"/>
            <a:chExt cx="3240845" cy="369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BF48DC-8F50-4F89-971A-FC897A36788C}"/>
                </a:ext>
              </a:extLst>
            </p:cNvPr>
            <p:cNvSpPr txBox="1"/>
            <p:nvPr/>
          </p:nvSpPr>
          <p:spPr>
            <a:xfrm>
              <a:off x="9629383" y="5392773"/>
              <a:ext cx="2672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Absolute Coordinates (cm)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48A3A21-8BC4-476B-9409-6EFAABC0211A}"/>
                </a:ext>
              </a:extLst>
            </p:cNvPr>
            <p:cNvCxnSpPr/>
            <p:nvPr/>
          </p:nvCxnSpPr>
          <p:spPr>
            <a:xfrm flipH="1">
              <a:off x="9060873" y="5577439"/>
              <a:ext cx="5848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6B37CA4-B9C7-4245-9A0E-5842EE7691AF}"/>
              </a:ext>
            </a:extLst>
          </p:cNvPr>
          <p:cNvGrpSpPr/>
          <p:nvPr/>
        </p:nvGrpSpPr>
        <p:grpSpPr>
          <a:xfrm>
            <a:off x="8508741" y="2415706"/>
            <a:ext cx="3610190" cy="865844"/>
            <a:chOff x="2882685" y="4680488"/>
            <a:chExt cx="3610190" cy="865844"/>
          </a:xfrm>
        </p:grpSpPr>
        <p:sp>
          <p:nvSpPr>
            <p:cNvPr id="55" name="Rectangle 6">
              <a:extLst>
                <a:ext uri="{FF2B5EF4-FFF2-40B4-BE49-F238E27FC236}">
                  <a16:creationId xmlns:a16="http://schemas.microsoft.com/office/drawing/2014/main" id="{BBB9F86D-5265-4805-AB99-5DD1F13CB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275" y="4680488"/>
              <a:ext cx="1806575" cy="8658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8">
              <a:extLst>
                <a:ext uri="{FF2B5EF4-FFF2-40B4-BE49-F238E27FC236}">
                  <a16:creationId xmlns:a16="http://schemas.microsoft.com/office/drawing/2014/main" id="{0D520FD3-C124-4D1B-A04E-E682DFA4C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2685" y="5113410"/>
              <a:ext cx="36101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Oval 29">
              <a:extLst>
                <a:ext uri="{FF2B5EF4-FFF2-40B4-BE49-F238E27FC236}">
                  <a16:creationId xmlns:a16="http://schemas.microsoft.com/office/drawing/2014/main" id="{20C80107-6244-47E5-8270-51D5293D2D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49645" y="5067373"/>
              <a:ext cx="92075" cy="920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0">
              <a:extLst>
                <a:ext uri="{FF2B5EF4-FFF2-40B4-BE49-F238E27FC236}">
                  <a16:creationId xmlns:a16="http://schemas.microsoft.com/office/drawing/2014/main" id="{B6F9B51B-6F06-4C9C-949D-FA0040D876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60762" y="5067373"/>
              <a:ext cx="92075" cy="920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31">
              <a:extLst>
                <a:ext uri="{FF2B5EF4-FFF2-40B4-BE49-F238E27FC236}">
                  <a16:creationId xmlns:a16="http://schemas.microsoft.com/office/drawing/2014/main" id="{64A1468B-6F43-45FB-A6E1-672F74C0C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406" y="4928466"/>
              <a:ext cx="722313" cy="36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G4Hit</a:t>
              </a:r>
            </a:p>
          </p:txBody>
        </p:sp>
      </p:grpSp>
      <p:cxnSp>
        <p:nvCxnSpPr>
          <p:cNvPr id="2048" name="Straight Arrow Connector 2047">
            <a:extLst>
              <a:ext uri="{FF2B5EF4-FFF2-40B4-BE49-F238E27FC236}">
                <a16:creationId xmlns:a16="http://schemas.microsoft.com/office/drawing/2014/main" id="{5EC95D25-B6ED-4938-AABE-03DC5FC29C4A}"/>
              </a:ext>
            </a:extLst>
          </p:cNvPr>
          <p:cNvCxnSpPr>
            <a:endCxn id="57" idx="4"/>
          </p:cNvCxnSpPr>
          <p:nvPr/>
        </p:nvCxnSpPr>
        <p:spPr>
          <a:xfrm flipV="1">
            <a:off x="8885462" y="2894666"/>
            <a:ext cx="336277" cy="9193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Arrow Connector 2054">
            <a:extLst>
              <a:ext uri="{FF2B5EF4-FFF2-40B4-BE49-F238E27FC236}">
                <a16:creationId xmlns:a16="http://schemas.microsoft.com/office/drawing/2014/main" id="{2940A529-94AB-4F72-92FF-9CB77C976132}"/>
              </a:ext>
            </a:extLst>
          </p:cNvPr>
          <p:cNvCxnSpPr>
            <a:cxnSpLocks/>
            <a:endCxn id="58" idx="5"/>
          </p:cNvCxnSpPr>
          <p:nvPr/>
        </p:nvCxnSpPr>
        <p:spPr>
          <a:xfrm flipH="1" flipV="1">
            <a:off x="11065409" y="2881182"/>
            <a:ext cx="331834" cy="1528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228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F43B-8C90-4695-BC63-12F9040C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50" y="13994"/>
            <a:ext cx="11196901" cy="1325563"/>
          </a:xfrm>
        </p:spPr>
        <p:txBody>
          <a:bodyPr/>
          <a:lstStyle/>
          <a:p>
            <a:pPr algn="ctr"/>
            <a:r>
              <a:rPr lang="en-US" dirty="0"/>
              <a:t>Example 1c: Saving and Reading Chain Snapshot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B5BD0-D40E-4210-8398-74DB67BAACAF}"/>
              </a:ext>
            </a:extLst>
          </p:cNvPr>
          <p:cNvSpPr txBox="1"/>
          <p:nvPr/>
        </p:nvSpPr>
        <p:spPr>
          <a:xfrm>
            <a:off x="503266" y="1093204"/>
            <a:ext cx="1085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 and paste commands from </a:t>
            </a:r>
            <a:r>
              <a:rPr lang="en-US" dirty="0">
                <a:hlinkClick r:id="rId2"/>
              </a:rPr>
              <a:t>https://www.phenix.bnl.gov/WWW/publish/phnxbld/EIC/tutorial/example1b.html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E71B55-0278-4B55-9F40-9791CE2EB9C6}"/>
              </a:ext>
            </a:extLst>
          </p:cNvPr>
          <p:cNvSpPr txBox="1"/>
          <p:nvPr/>
        </p:nvSpPr>
        <p:spPr>
          <a:xfrm>
            <a:off x="218683" y="2315662"/>
            <a:ext cx="3868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the Root prompt, run 10000 events:</a:t>
            </a:r>
          </a:p>
          <a:p>
            <a:r>
              <a:rPr lang="en-US" dirty="0"/>
              <a:t>.x Fun4All_G4_Write_Dst.C(10000)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9EDED3-8AFB-4F0D-A023-0DCFA286EE44}"/>
              </a:ext>
            </a:extLst>
          </p:cNvPr>
          <p:cNvSpPr/>
          <p:nvPr/>
        </p:nvSpPr>
        <p:spPr>
          <a:xfrm>
            <a:off x="218683" y="1594825"/>
            <a:ext cx="1920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Shell commands</a:t>
            </a:r>
            <a:r>
              <a:rPr lang="en-US" dirty="0"/>
              <a:t>:</a:t>
            </a:r>
          </a:p>
          <a:p>
            <a:r>
              <a:rPr lang="en-US" dirty="0"/>
              <a:t>root.exe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D20EF7-25E6-4488-BF4D-81049861D6FC}"/>
              </a:ext>
            </a:extLst>
          </p:cNvPr>
          <p:cNvSpPr/>
          <p:nvPr/>
        </p:nvSpPr>
        <p:spPr>
          <a:xfrm>
            <a:off x="218683" y="3036499"/>
            <a:ext cx="2532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Shell commands</a:t>
            </a:r>
            <a:r>
              <a:rPr lang="en-US" dirty="0"/>
              <a:t>:</a:t>
            </a:r>
          </a:p>
          <a:p>
            <a:r>
              <a:rPr lang="en-US" dirty="0"/>
              <a:t>root.exe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C3F0A1-4762-4D88-ACF7-A1BFF092AD9B}"/>
              </a:ext>
            </a:extLst>
          </p:cNvPr>
          <p:cNvSpPr txBox="1"/>
          <p:nvPr/>
        </p:nvSpPr>
        <p:spPr>
          <a:xfrm>
            <a:off x="218683" y="5199009"/>
            <a:ext cx="363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the Root prompt:</a:t>
            </a:r>
          </a:p>
          <a:p>
            <a:r>
              <a:rPr lang="pl-PL" dirty="0"/>
              <a:t>hitntup-&gt;Draw("x1:y1:z1")</a:t>
            </a:r>
            <a:endParaRPr lang="en-US" dirty="0"/>
          </a:p>
          <a:p>
            <a:r>
              <a:rPr lang="en-US" dirty="0" err="1"/>
              <a:t>hitntup</a:t>
            </a:r>
            <a:r>
              <a:rPr lang="en-US" dirty="0"/>
              <a:t>-&gt;</a:t>
            </a:r>
            <a:r>
              <a:rPr lang="en-US" dirty="0" err="1"/>
              <a:t>SetMarkerColor</a:t>
            </a:r>
            <a:r>
              <a:rPr lang="en-US" dirty="0"/>
              <a:t>(2);</a:t>
            </a:r>
          </a:p>
          <a:p>
            <a:r>
              <a:rPr lang="pl-PL" dirty="0"/>
              <a:t>hitntup-&gt;Draw(“</a:t>
            </a:r>
            <a:r>
              <a:rPr lang="en-US" dirty="0"/>
              <a:t>x0</a:t>
            </a:r>
            <a:r>
              <a:rPr lang="pl-PL" dirty="0"/>
              <a:t>:y</a:t>
            </a:r>
            <a:r>
              <a:rPr lang="en-US" dirty="0"/>
              <a:t>0</a:t>
            </a:r>
            <a:r>
              <a:rPr lang="pl-PL" dirty="0"/>
              <a:t>:z</a:t>
            </a:r>
            <a:r>
              <a:rPr lang="en-US" dirty="0"/>
              <a:t>0</a:t>
            </a:r>
            <a:r>
              <a:rPr lang="pl-PL" dirty="0"/>
              <a:t>“</a:t>
            </a:r>
            <a:r>
              <a:rPr lang="en-US" dirty="0"/>
              <a:t>,””,”same”</a:t>
            </a:r>
            <a:r>
              <a:rPr lang="pl-PL" dirty="0"/>
              <a:t>)</a:t>
            </a:r>
            <a:r>
              <a:rPr lang="en-US" dirty="0"/>
              <a:t>;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F25C22-E1BC-4530-9A9D-A6C68D38006E}"/>
              </a:ext>
            </a:extLst>
          </p:cNvPr>
          <p:cNvGrpSpPr/>
          <p:nvPr/>
        </p:nvGrpSpPr>
        <p:grpSpPr>
          <a:xfrm>
            <a:off x="4646576" y="2819579"/>
            <a:ext cx="7575314" cy="3501894"/>
            <a:chOff x="4559228" y="2525109"/>
            <a:chExt cx="7575314" cy="3501894"/>
          </a:xfrm>
        </p:grpSpPr>
        <p:pic>
          <p:nvPicPr>
            <p:cNvPr id="14" name="Picture 13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02546E8D-C0C7-42B6-8104-28F20E050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228" y="2525109"/>
              <a:ext cx="5156799" cy="3501894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9670B94-B06D-4C30-A223-69FA0FFE20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7760" y="3885102"/>
              <a:ext cx="9682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5F6671-7509-487B-82FE-A1E53EBF6D69}"/>
                </a:ext>
              </a:extLst>
            </p:cNvPr>
            <p:cNvSpPr txBox="1"/>
            <p:nvPr/>
          </p:nvSpPr>
          <p:spPr>
            <a:xfrm>
              <a:off x="9683277" y="3700436"/>
              <a:ext cx="2060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Exit hits (outer side)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BE07330-E460-4651-9276-FEEB2FFA3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8705" y="4371203"/>
              <a:ext cx="248007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CCD02B-A9CA-473A-97ED-6B69372599F5}"/>
                </a:ext>
              </a:extLst>
            </p:cNvPr>
            <p:cNvSpPr txBox="1"/>
            <p:nvPr/>
          </p:nvSpPr>
          <p:spPr>
            <a:xfrm>
              <a:off x="9716027" y="4186537"/>
              <a:ext cx="2192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Entry hits (inner side)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BF48DC-8F50-4F89-971A-FC897A36788C}"/>
                </a:ext>
              </a:extLst>
            </p:cNvPr>
            <p:cNvSpPr txBox="1"/>
            <p:nvPr/>
          </p:nvSpPr>
          <p:spPr>
            <a:xfrm>
              <a:off x="9489779" y="5447867"/>
              <a:ext cx="26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Absolute coordinates (cm)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D143BFC-9E0F-4852-A582-E1BA1B19EB5F}"/>
              </a:ext>
            </a:extLst>
          </p:cNvPr>
          <p:cNvSpPr txBox="1"/>
          <p:nvPr/>
        </p:nvSpPr>
        <p:spPr>
          <a:xfrm>
            <a:off x="218683" y="3757336"/>
            <a:ext cx="3509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the Root prompt, run all events:</a:t>
            </a:r>
          </a:p>
          <a:p>
            <a:r>
              <a:rPr lang="en-US" dirty="0"/>
              <a:t>.x Fun4All_Read_Dst.C(0)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E158A0-662F-46A4-ABF8-3AB6775A9967}"/>
              </a:ext>
            </a:extLst>
          </p:cNvPr>
          <p:cNvSpPr/>
          <p:nvPr/>
        </p:nvSpPr>
        <p:spPr>
          <a:xfrm>
            <a:off x="218683" y="4478173"/>
            <a:ext cx="2803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Shell commands</a:t>
            </a:r>
            <a:r>
              <a:rPr lang="en-US" dirty="0"/>
              <a:t>:</a:t>
            </a:r>
          </a:p>
          <a:p>
            <a:r>
              <a:rPr lang="en-US" dirty="0"/>
              <a:t>root.exe </a:t>
            </a:r>
            <a:r>
              <a:rPr lang="en-US" dirty="0" err="1"/>
              <a:t>HitsFromDst.root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B1680-7B91-47DE-8445-0B57A36DFA83}"/>
              </a:ext>
            </a:extLst>
          </p:cNvPr>
          <p:cNvSpPr txBox="1"/>
          <p:nvPr/>
        </p:nvSpPr>
        <p:spPr>
          <a:xfrm>
            <a:off x="4970708" y="1598517"/>
            <a:ext cx="6932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</a:t>
            </a:r>
          </a:p>
          <a:p>
            <a:r>
              <a:rPr lang="en-US" dirty="0"/>
              <a:t>no analysis code dependence in Fun4All_G4_Dst.C</a:t>
            </a:r>
          </a:p>
          <a:p>
            <a:r>
              <a:rPr lang="en-US" dirty="0"/>
              <a:t>No Geant4 dependence in Fun4All_Read_Dst.C</a:t>
            </a:r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00B050"/>
                </a:solidFill>
                <a:sym typeface="Wingdings" panose="05000000000000000000" pitchFamily="2" charset="2"/>
              </a:rPr>
              <a:t>Dst’s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 can be created and read independently without having all code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EB0776-4B8C-4C34-8E07-72576D4F0420}"/>
              </a:ext>
            </a:extLst>
          </p:cNvPr>
          <p:cNvCxnSpPr>
            <a:cxnSpLocks/>
          </p:cNvCxnSpPr>
          <p:nvPr/>
        </p:nvCxnSpPr>
        <p:spPr>
          <a:xfrm flipH="1">
            <a:off x="9200355" y="5927003"/>
            <a:ext cx="4132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F73AD5F-82B8-40AA-A0F5-523E03C50989}"/>
              </a:ext>
            </a:extLst>
          </p:cNvPr>
          <p:cNvSpPr txBox="1"/>
          <p:nvPr/>
        </p:nvSpPr>
        <p:spPr>
          <a:xfrm>
            <a:off x="497550" y="6495368"/>
            <a:ext cx="1122903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Ntuple</a:t>
            </a:r>
            <a:r>
              <a:rPr lang="en-US" sz="1600" dirty="0"/>
              <a:t> code: https://github.com/sPHENIX-Collaboration/coresoftware/blob/master/simulation/g4simulation/g4histos/G4HitNtuple.cc</a:t>
            </a:r>
          </a:p>
        </p:txBody>
      </p:sp>
    </p:spTree>
    <p:extLst>
      <p:ext uri="{BB962C8B-B14F-4D97-AF65-F5344CB8AC3E}">
        <p14:creationId xmlns:p14="http://schemas.microsoft.com/office/powerpoint/2010/main" val="3164830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749D-0D22-4961-822D-843CDD35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" y="-12237"/>
            <a:ext cx="120091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Example 2: </a:t>
            </a:r>
            <a:br>
              <a:rPr lang="en-US" sz="4000" dirty="0"/>
            </a:br>
            <a:r>
              <a:rPr lang="en-US" sz="4000" dirty="0"/>
              <a:t>Fast Momentum Resolution Estimate during Design Stage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0A492-9B1C-4B9B-AA6E-C0CDF4E5067B}"/>
              </a:ext>
            </a:extLst>
          </p:cNvPr>
          <p:cNvSpPr txBox="1"/>
          <p:nvPr/>
        </p:nvSpPr>
        <p:spPr>
          <a:xfrm>
            <a:off x="867905" y="1446558"/>
            <a:ext cx="979024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are the first questions any tracking design has to answer?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What is the momentum resolution?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What is the distance of closest approach?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Can you do better?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 you have any idea how much this costs??? How about fewer layers?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C115D-A78B-4A9D-90A7-CFCFA8BF5C44}"/>
              </a:ext>
            </a:extLst>
          </p:cNvPr>
          <p:cNvSpPr txBox="1"/>
          <p:nvPr/>
        </p:nvSpPr>
        <p:spPr>
          <a:xfrm>
            <a:off x="867905" y="3776600"/>
            <a:ext cx="110812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Welcome to our full GEANT4 simulation with Kalman Filter reconstruction and vertexing.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Put a detector together from simple shapes in a ROOT macro (cylinders, boxes)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Pick your particle and a couple of energies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tell the tracking the error on the hits and run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Wash, rinse, repeat until you(r boss) like(s) the result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E72645-328D-4D4A-A6C1-41228E2B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20F9F6-3E4E-4423-86C2-DEFBB225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0E82D2-E430-46CC-ACE2-ACB5B1AB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98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749D-0D22-4961-822D-843CDD35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" y="-12237"/>
            <a:ext cx="120091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Example 2: </a:t>
            </a:r>
            <a:br>
              <a:rPr lang="en-US" sz="4000" dirty="0"/>
            </a:br>
            <a:r>
              <a:rPr lang="en-US" sz="4000" dirty="0"/>
              <a:t>Fast Momentum Resolution Estimate during Design Stage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481E5-FE82-4015-B45B-7430E4622AC0}"/>
              </a:ext>
            </a:extLst>
          </p:cNvPr>
          <p:cNvSpPr txBox="1"/>
          <p:nvPr/>
        </p:nvSpPr>
        <p:spPr>
          <a:xfrm>
            <a:off x="1857573" y="6110540"/>
            <a:ext cx="8848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macro in </a:t>
            </a:r>
            <a:r>
              <a:rPr lang="en-US" dirty="0" err="1"/>
              <a:t>github</a:t>
            </a:r>
            <a:r>
              <a:rPr lang="en-US" dirty="0"/>
              <a:t>: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https://github.com/sPHENIX-Collaboration/tutorials/Momentum/Fun4All_G4_Momentum.C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4720B8-7A09-4BFC-8AA2-CBCB931D89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4972" r="8958" b="2670"/>
          <a:stretch/>
        </p:blipFill>
        <p:spPr>
          <a:xfrm>
            <a:off x="4277532" y="2736656"/>
            <a:ext cx="3773270" cy="3281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84101C-E3F2-498A-860C-193C0B6EA171}"/>
              </a:ext>
            </a:extLst>
          </p:cNvPr>
          <p:cNvSpPr txBox="1"/>
          <p:nvPr/>
        </p:nvSpPr>
        <p:spPr>
          <a:xfrm>
            <a:off x="87249" y="1627345"/>
            <a:ext cx="84420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Shell commands:</a:t>
            </a:r>
          </a:p>
          <a:p>
            <a:r>
              <a:rPr lang="en-US" dirty="0"/>
              <a:t>source /cvmfs/eic.opensciencegrid.org/x8664_sl7/opt/sphenix/core/bin/eic_setup.sh -n</a:t>
            </a:r>
          </a:p>
          <a:p>
            <a:r>
              <a:rPr lang="en-US" dirty="0"/>
              <a:t>git clone https://github.com/sPHENIX-Collaboration/tutorials</a:t>
            </a:r>
          </a:p>
          <a:p>
            <a:r>
              <a:rPr lang="en-US" dirty="0"/>
              <a:t>cd tutorials/Momentum</a:t>
            </a:r>
          </a:p>
          <a:p>
            <a:r>
              <a:rPr lang="en-US" dirty="0"/>
              <a:t>root.exe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FD65A-72D5-490E-85AE-B70AD8C63441}"/>
              </a:ext>
            </a:extLst>
          </p:cNvPr>
          <p:cNvSpPr txBox="1"/>
          <p:nvPr/>
        </p:nvSpPr>
        <p:spPr>
          <a:xfrm>
            <a:off x="670733" y="1201690"/>
            <a:ext cx="1085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 and paste commands from </a:t>
            </a:r>
            <a:r>
              <a:rPr lang="en-US" dirty="0">
                <a:hlinkClick r:id="rId4"/>
              </a:rPr>
              <a:t>https://www.phenix.bnl.gov/WWW/publish/phnxbld/EIC/tutorial/example2.html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7A7D3F-A35C-4F62-B0A5-BC5300F45074}"/>
              </a:ext>
            </a:extLst>
          </p:cNvPr>
          <p:cNvSpPr txBox="1"/>
          <p:nvPr/>
        </p:nvSpPr>
        <p:spPr>
          <a:xfrm>
            <a:off x="87249" y="3305915"/>
            <a:ext cx="3220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the Root prompt:</a:t>
            </a:r>
            <a:endParaRPr lang="en-US" dirty="0"/>
          </a:p>
          <a:p>
            <a:r>
              <a:rPr lang="en-US" dirty="0"/>
              <a:t>.x Fun4All_G4_Momentum.C(-1)</a:t>
            </a:r>
          </a:p>
          <a:p>
            <a:r>
              <a:rPr lang="en-US" dirty="0"/>
              <a:t>.L </a:t>
            </a:r>
            <a:r>
              <a:rPr lang="en-US" dirty="0" err="1"/>
              <a:t>DisplayOn.C</a:t>
            </a:r>
            <a:endParaRPr lang="en-US" dirty="0"/>
          </a:p>
          <a:p>
            <a:r>
              <a:rPr lang="en-US" dirty="0"/>
              <a:t>PHG4Reco *g4 = </a:t>
            </a:r>
            <a:r>
              <a:rPr lang="en-US" dirty="0" err="1"/>
              <a:t>QTGui</a:t>
            </a:r>
            <a:r>
              <a:rPr lang="en-US" dirty="0"/>
              <a:t>();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DFE92B-CCBF-4637-BA80-01B8E1BBDC2E}"/>
              </a:ext>
            </a:extLst>
          </p:cNvPr>
          <p:cNvSpPr txBox="1"/>
          <p:nvPr/>
        </p:nvSpPr>
        <p:spPr>
          <a:xfrm>
            <a:off x="87249" y="4707486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And on the G4 </a:t>
            </a:r>
            <a:r>
              <a:rPr lang="en-US" b="1" dirty="0" err="1"/>
              <a:t>cmd</a:t>
            </a:r>
            <a:r>
              <a:rPr lang="en-US" b="1" dirty="0"/>
              <a:t> line:</a:t>
            </a:r>
          </a:p>
          <a:p>
            <a:r>
              <a:rPr lang="en-US" dirty="0"/>
              <a:t>/Fun4All/run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BEC953-734E-49A8-84F9-C42D082B011F}"/>
              </a:ext>
            </a:extLst>
          </p:cNvPr>
          <p:cNvSpPr txBox="1"/>
          <p:nvPr/>
        </p:nvSpPr>
        <p:spPr>
          <a:xfrm>
            <a:off x="8303561" y="2367910"/>
            <a:ext cx="3476401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Let’s have a look at a</a:t>
            </a:r>
          </a:p>
          <a:p>
            <a:r>
              <a:rPr lang="en-US" sz="2800" dirty="0"/>
              <a:t>6 layer silicon detector</a:t>
            </a:r>
          </a:p>
          <a:p>
            <a:r>
              <a:rPr lang="en-US" sz="2400" dirty="0"/>
              <a:t>Radii/Thickness (in cm):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2.71, 0.02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4.63, 0.02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11.765, 0.0625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25.46, 0.032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41.38, 0.032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63.66, 0.032</a:t>
            </a:r>
          </a:p>
          <a:p>
            <a:r>
              <a:rPr lang="en-US" sz="2400" dirty="0"/>
              <a:t>Using 4GeV/c positrons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15D828B8-22FC-487D-A44D-50E9BBE9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885E6E-393E-4898-A633-BE551B1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45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749D-0D22-4961-822D-843CDD35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" y="-12237"/>
            <a:ext cx="120091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Example 2: </a:t>
            </a:r>
            <a:br>
              <a:rPr lang="en-US" sz="4000" dirty="0"/>
            </a:br>
            <a:r>
              <a:rPr lang="en-US" sz="4000" dirty="0"/>
              <a:t>Fast Momentum Resolution Estimate during Design Stage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95E25-7848-4BF9-87F9-95E9A34871C0}"/>
              </a:ext>
            </a:extLst>
          </p:cNvPr>
          <p:cNvSpPr txBox="1"/>
          <p:nvPr/>
        </p:nvSpPr>
        <p:spPr>
          <a:xfrm>
            <a:off x="3234081" y="1303680"/>
            <a:ext cx="5198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Positrons @ 4GeV/c at midrapidity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3B0B5D-3E33-4593-AB75-7ED8D91A9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1" y="2550830"/>
            <a:ext cx="2560320" cy="173867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64C020-6373-45D8-A414-9FCF4F236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1" y="4467049"/>
            <a:ext cx="2560320" cy="173867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035F3E-51B5-4A9D-9AB6-951B93C1C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27" y="2550830"/>
            <a:ext cx="2560320" cy="173867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FEBA99-0AF4-48EC-B6EB-41D88F6E1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27" y="4467049"/>
            <a:ext cx="2560320" cy="1738670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E220E1-558F-4411-8948-47891BF37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93" y="2550830"/>
            <a:ext cx="2560320" cy="1738670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328566-CE7D-4EBC-926F-679EE4039B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93" y="4467049"/>
            <a:ext cx="2560320" cy="17386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FADC77-B323-4507-BD55-257C91400E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60" y="4467049"/>
            <a:ext cx="2560320" cy="1738670"/>
          </a:xfrm>
          <a:prstGeom prst="rect">
            <a:avLst/>
          </a:prstGeom>
        </p:spPr>
      </p:pic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6B3102-DF59-4A98-BBA3-3FB7768D02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60" y="2550830"/>
            <a:ext cx="2560320" cy="17386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2E7929E-6DDB-49F6-9998-D468D9856333}"/>
              </a:ext>
            </a:extLst>
          </p:cNvPr>
          <p:cNvSpPr txBox="1"/>
          <p:nvPr/>
        </p:nvSpPr>
        <p:spPr>
          <a:xfrm rot="16200000">
            <a:off x="-659470" y="3177153"/>
            <a:ext cx="2155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Reco</a:t>
            </a:r>
            <a:r>
              <a:rPr lang="en-US" sz="2000" dirty="0"/>
              <a:t>(p</a:t>
            </a:r>
            <a:r>
              <a:rPr lang="en-US" sz="2000" baseline="-25000" dirty="0"/>
              <a:t>t</a:t>
            </a:r>
            <a:r>
              <a:rPr lang="en-US" sz="2000" dirty="0"/>
              <a:t> )/Input(p</a:t>
            </a:r>
            <a:r>
              <a:rPr lang="en-US" sz="2000" baseline="-25000" dirty="0"/>
              <a:t>t</a:t>
            </a:r>
            <a:r>
              <a:rPr lang="en-US" sz="2000" dirty="0"/>
              <a:t> )</a:t>
            </a:r>
            <a:endParaRPr lang="en-US" sz="2000" baseline="-25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8C3D3B-D055-4D12-9364-6EB23C8E9CB3}"/>
              </a:ext>
            </a:extLst>
          </p:cNvPr>
          <p:cNvSpPr txBox="1"/>
          <p:nvPr/>
        </p:nvSpPr>
        <p:spPr>
          <a:xfrm rot="16200000">
            <a:off x="38702" y="5148048"/>
            <a:ext cx="814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dca2d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DDBB3A-D047-4360-B6AA-8226249E11ED}"/>
              </a:ext>
            </a:extLst>
          </p:cNvPr>
          <p:cNvSpPr txBox="1"/>
          <p:nvPr/>
        </p:nvSpPr>
        <p:spPr>
          <a:xfrm>
            <a:off x="1464845" y="2114811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Nominal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743254-CB89-4DCC-B903-8774349538A3}"/>
              </a:ext>
            </a:extLst>
          </p:cNvPr>
          <p:cNvSpPr txBox="1"/>
          <p:nvPr/>
        </p:nvSpPr>
        <p:spPr>
          <a:xfrm>
            <a:off x="4021759" y="2114811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X10 Si thickness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D4E15B-344C-4D5F-B2DA-1689D6BD3869}"/>
              </a:ext>
            </a:extLst>
          </p:cNvPr>
          <p:cNvSpPr txBox="1"/>
          <p:nvPr/>
        </p:nvSpPr>
        <p:spPr>
          <a:xfrm>
            <a:off x="7026232" y="2121853"/>
            <a:ext cx="147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 layer radius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4093E1-C4F2-4C4C-B930-4345753B72BB}"/>
              </a:ext>
            </a:extLst>
          </p:cNvPr>
          <p:cNvSpPr txBox="1"/>
          <p:nvPr/>
        </p:nvSpPr>
        <p:spPr>
          <a:xfrm>
            <a:off x="9852837" y="2114811"/>
            <a:ext cx="163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 resolution</a:t>
            </a:r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20F9FFA9-7D65-45EB-96A2-C104070D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5178584C-2EFA-427E-B7D6-D8521EB9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ED3674CC-4445-4088-85AB-B0E9BCC7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19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749D-0D22-4961-822D-843CDD35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" y="-12237"/>
            <a:ext cx="120091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Example 2: </a:t>
            </a:r>
            <a:br>
              <a:rPr lang="en-US" sz="4000" dirty="0"/>
            </a:br>
            <a:r>
              <a:rPr lang="en-US" sz="4000" dirty="0"/>
              <a:t>Fast Momentum Resolution Estimate during Design Stage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E5F963-7752-435D-A5DC-26F7E37C46F2}"/>
              </a:ext>
            </a:extLst>
          </p:cNvPr>
          <p:cNvGrpSpPr/>
          <p:nvPr/>
        </p:nvGrpSpPr>
        <p:grpSpPr>
          <a:xfrm>
            <a:off x="6330172" y="1272159"/>
            <a:ext cx="4060033" cy="5440147"/>
            <a:chOff x="6330172" y="1272159"/>
            <a:chExt cx="4060033" cy="54401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2EBC30-396F-4AB2-A0C2-1EDD68AE8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0173" y="1272159"/>
              <a:ext cx="4060032" cy="270668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A0DD01-7FEA-4871-A067-A7DA061C8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30172" y="3978847"/>
              <a:ext cx="3593570" cy="2733459"/>
            </a:xfrm>
            <a:prstGeom prst="rect">
              <a:avLst/>
            </a:prstGeom>
          </p:spPr>
        </p:pic>
      </p:grpSp>
      <p:pic>
        <p:nvPicPr>
          <p:cNvPr id="11" name="Picture 10" descr="A cat sitting on top of a sign&#10;&#10;Description automatically generated">
            <a:extLst>
              <a:ext uri="{FF2B5EF4-FFF2-40B4-BE49-F238E27FC236}">
                <a16:creationId xmlns:a16="http://schemas.microsoft.com/office/drawing/2014/main" id="{D2EB3398-CD0E-4AC1-B602-24277DCFB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269"/>
            <a:ext cx="4762500" cy="47625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889CEB0F-2009-4576-9693-D17FDE542B81}"/>
              </a:ext>
            </a:extLst>
          </p:cNvPr>
          <p:cNvSpPr/>
          <p:nvPr/>
        </p:nvSpPr>
        <p:spPr>
          <a:xfrm>
            <a:off x="4762499" y="2469789"/>
            <a:ext cx="1567673" cy="27334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1E8ABAE-1AAF-4E97-9961-518C6520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856CBA9E-F7F2-4D5C-8D28-0482924C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FE3385D-8497-4856-9A60-38DAD7A3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9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12921BB-CAD7-4981-BD9F-74793DAF5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"/>
            <a:ext cx="7772400" cy="1143000"/>
          </a:xfrm>
        </p:spPr>
        <p:txBody>
          <a:bodyPr/>
          <a:lstStyle/>
          <a:p>
            <a:r>
              <a:rPr lang="en-US" altLang="en-US" dirty="0"/>
              <a:t>Brief History of Fun4All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49CD34F-9D91-4273-9353-71C0E78BC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833" y="1181100"/>
            <a:ext cx="10456334" cy="43730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900" dirty="0"/>
              <a:t>Development started in 2002, in use by PHENIX from 2003 on (reconstruction and analysis of Run3 data)</a:t>
            </a:r>
          </a:p>
          <a:p>
            <a:pPr>
              <a:lnSpc>
                <a:spcPct val="90000"/>
              </a:lnSpc>
            </a:pPr>
            <a:r>
              <a:rPr lang="en-US" altLang="en-US" sz="2900" dirty="0"/>
              <a:t>Needed to get many subsystems who developed their code independently and without coordination under one umbrella</a:t>
            </a:r>
          </a:p>
          <a:p>
            <a:pPr>
              <a:lnSpc>
                <a:spcPct val="90000"/>
              </a:lnSpc>
            </a:pPr>
            <a:r>
              <a:rPr lang="en-US" altLang="en-US" sz="2900" dirty="0"/>
              <a:t>Development driven by reconstruction and analysis needs – not by “beauty” or some abstract design considerations (or “rules”)</a:t>
            </a:r>
          </a:p>
          <a:p>
            <a:pPr>
              <a:lnSpc>
                <a:spcPct val="90000"/>
              </a:lnSpc>
            </a:pPr>
            <a:r>
              <a:rPr lang="en-US" altLang="en-US" sz="2900" dirty="0"/>
              <a:t>Modularity is key – components can be added/modified/removed without having to modify bits and pieces all over the place</a:t>
            </a:r>
          </a:p>
          <a:p>
            <a:pPr>
              <a:lnSpc>
                <a:spcPct val="90000"/>
              </a:lnSpc>
            </a:pPr>
            <a:r>
              <a:rPr lang="en-US" altLang="en-US" sz="2900" dirty="0"/>
              <a:t>Plenty of functionality added over the years, some of them waiting to be rediscovered</a:t>
            </a:r>
          </a:p>
          <a:p>
            <a:pPr>
              <a:lnSpc>
                <a:spcPct val="90000"/>
              </a:lnSpc>
            </a:pPr>
            <a:r>
              <a:rPr lang="en-US" altLang="en-US" sz="2900" dirty="0"/>
              <a:t>2011 Adding Geant4 as subsystem</a:t>
            </a:r>
          </a:p>
          <a:p>
            <a:pPr>
              <a:lnSpc>
                <a:spcPct val="90000"/>
              </a:lnSpc>
            </a:pPr>
            <a:r>
              <a:rPr lang="en-US" altLang="en-US" sz="2900" dirty="0"/>
              <a:t>Split from PHENIX in 2015, lots of cleanup and modernization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3D127-95C1-4CAC-A608-958BE62D0DAE}"/>
              </a:ext>
            </a:extLst>
          </p:cNvPr>
          <p:cNvSpPr txBox="1"/>
          <p:nvPr/>
        </p:nvSpPr>
        <p:spPr>
          <a:xfrm>
            <a:off x="1836565" y="5626100"/>
            <a:ext cx="8518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 in</a:t>
            </a:r>
          </a:p>
          <a:p>
            <a:r>
              <a:rPr lang="en-US" dirty="0">
                <a:hlinkClick r:id="rId2"/>
              </a:rPr>
              <a:t>https://github.com/sPHENIX-Collaboration/coresoftware/tree/master/offline/framework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BAA2C-A0A6-4B7D-B841-420623C2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DEFCF-D813-452E-B2BD-AACA2ABD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E7468-2E64-494F-B04E-853C0C94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28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749D-0D22-4961-822D-843CDD35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" y="-12237"/>
            <a:ext cx="120091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Example 2: </a:t>
            </a:r>
            <a:br>
              <a:rPr lang="en-US" sz="4000" dirty="0"/>
            </a:br>
            <a:r>
              <a:rPr lang="en-US" sz="4000" dirty="0"/>
              <a:t>Fast Momentum Resolution Estimate during Design Stage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E5F963-7752-435D-A5DC-26F7E37C46F2}"/>
              </a:ext>
            </a:extLst>
          </p:cNvPr>
          <p:cNvGrpSpPr/>
          <p:nvPr/>
        </p:nvGrpSpPr>
        <p:grpSpPr>
          <a:xfrm>
            <a:off x="6330172" y="1272159"/>
            <a:ext cx="4060033" cy="5440147"/>
            <a:chOff x="6330172" y="1272159"/>
            <a:chExt cx="4060033" cy="54401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2EBC30-396F-4AB2-A0C2-1EDD68AE8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0173" y="1272159"/>
              <a:ext cx="4060032" cy="270668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A0DD01-7FEA-4871-A067-A7DA061C8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30172" y="3978847"/>
              <a:ext cx="3593570" cy="2733459"/>
            </a:xfrm>
            <a:prstGeom prst="rect">
              <a:avLst/>
            </a:prstGeom>
          </p:spPr>
        </p:pic>
      </p:grpSp>
      <p:pic>
        <p:nvPicPr>
          <p:cNvPr id="11" name="Picture 10" descr="A cat sitting on top of a sign&#10;&#10;Description automatically generated">
            <a:extLst>
              <a:ext uri="{FF2B5EF4-FFF2-40B4-BE49-F238E27FC236}">
                <a16:creationId xmlns:a16="http://schemas.microsoft.com/office/drawing/2014/main" id="{D2EB3398-CD0E-4AC1-B602-24277DCFB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269"/>
            <a:ext cx="4762500" cy="47625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889CEB0F-2009-4576-9693-D17FDE542B81}"/>
              </a:ext>
            </a:extLst>
          </p:cNvPr>
          <p:cNvSpPr/>
          <p:nvPr/>
        </p:nvSpPr>
        <p:spPr>
          <a:xfrm>
            <a:off x="4762499" y="2469789"/>
            <a:ext cx="1567673" cy="27334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E96A18-727B-4A40-8D06-8A7B93D9CCC7}"/>
              </a:ext>
            </a:extLst>
          </p:cNvPr>
          <p:cNvSpPr txBox="1"/>
          <p:nvPr/>
        </p:nvSpPr>
        <p:spPr>
          <a:xfrm>
            <a:off x="10089397" y="2090172"/>
            <a:ext cx="2006972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This prospect is meant to motivate you to learn about programming loops and running batch jobs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A0E68-5194-481C-B417-49290A86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B53DA-FA87-406F-984D-40F2435C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8DE58-F480-40D8-A01B-FE69E4C0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9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5547-AEBF-4344-83EB-D578D09E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21"/>
            <a:ext cx="10820400" cy="1325563"/>
          </a:xfrm>
        </p:spPr>
        <p:txBody>
          <a:bodyPr/>
          <a:lstStyle/>
          <a:p>
            <a:r>
              <a:rPr lang="en-US" dirty="0"/>
              <a:t>Example 3: Adding detectors to existing setups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CFEFE-46D0-4F42-9A21-1FA59FC0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445838-7C10-44D7-8891-071205F5023F}"/>
              </a:ext>
            </a:extLst>
          </p:cNvPr>
          <p:cNvSpPr txBox="1"/>
          <p:nvPr/>
        </p:nvSpPr>
        <p:spPr>
          <a:xfrm>
            <a:off x="670733" y="1007221"/>
            <a:ext cx="1085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 and paste commands from </a:t>
            </a:r>
            <a:r>
              <a:rPr lang="en-US" dirty="0">
                <a:hlinkClick r:id="rId2"/>
              </a:rPr>
              <a:t>https://www.phenix.bnl.gov/WWW/publish/phnxbld/EIC/tutorial/example3.html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AD2A43-5F00-432A-BDD8-BAFCA388D048}"/>
              </a:ext>
            </a:extLst>
          </p:cNvPr>
          <p:cNvSpPr txBox="1"/>
          <p:nvPr/>
        </p:nvSpPr>
        <p:spPr>
          <a:xfrm>
            <a:off x="0" y="1455621"/>
            <a:ext cx="100668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Shell commands:</a:t>
            </a:r>
          </a:p>
          <a:p>
            <a:r>
              <a:rPr lang="en-US" dirty="0"/>
              <a:t>source /cvmfs/eic.opensciencegrid.org/x8664_sl7/opt/sphenix/core/bin/eic_setup.sh -n</a:t>
            </a:r>
          </a:p>
          <a:p>
            <a:r>
              <a:rPr lang="en-US" dirty="0"/>
              <a:t>source /cvmfs/eic.opensciencegrid.org/x8664_sl7/opt/sphenix/core/bin/setup_local.sh $HOME/</a:t>
            </a:r>
            <a:r>
              <a:rPr lang="en-US" dirty="0" err="1"/>
              <a:t>myinstall</a:t>
            </a:r>
            <a:endParaRPr lang="en-US" dirty="0"/>
          </a:p>
          <a:p>
            <a:r>
              <a:rPr lang="en-US" dirty="0"/>
              <a:t>git clone https://github.com/sPHENIX-Collaboration/macros</a:t>
            </a:r>
          </a:p>
          <a:p>
            <a:r>
              <a:rPr lang="en-US" dirty="0"/>
              <a:t>cd macros/macros/g4simulations</a:t>
            </a:r>
          </a:p>
          <a:p>
            <a:r>
              <a:rPr lang="en-US" dirty="0"/>
              <a:t>root.exe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F9C03F-CF85-460F-A919-D833EC6C2BF1}"/>
              </a:ext>
            </a:extLst>
          </p:cNvPr>
          <p:cNvSpPr txBox="1"/>
          <p:nvPr/>
        </p:nvSpPr>
        <p:spPr>
          <a:xfrm>
            <a:off x="0" y="3348658"/>
            <a:ext cx="50484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the Root prompt:</a:t>
            </a:r>
            <a:endParaRPr lang="en-US" dirty="0"/>
          </a:p>
          <a:p>
            <a:r>
              <a:rPr lang="en-US" dirty="0"/>
              <a:t>.x Fun4All_G4_EICDetector.C(-1)</a:t>
            </a:r>
          </a:p>
          <a:p>
            <a:r>
              <a:rPr lang="en-US" dirty="0"/>
              <a:t>.L </a:t>
            </a:r>
            <a:r>
              <a:rPr lang="en-US" dirty="0" err="1"/>
              <a:t>DisplayOn.C</a:t>
            </a:r>
            <a:endParaRPr lang="en-US" dirty="0"/>
          </a:p>
          <a:p>
            <a:r>
              <a:rPr lang="en-US" dirty="0"/>
              <a:t>PHG4Reco *g4 = </a:t>
            </a:r>
            <a:r>
              <a:rPr lang="en-US" dirty="0" err="1"/>
              <a:t>DisplayOn</a:t>
            </a:r>
            <a:r>
              <a:rPr lang="en-US" dirty="0"/>
              <a:t>();</a:t>
            </a:r>
          </a:p>
          <a:p>
            <a:r>
              <a:rPr lang="en-US" dirty="0"/>
              <a:t>g4-&gt;</a:t>
            </a:r>
            <a:r>
              <a:rPr lang="en-US" dirty="0" err="1"/>
              <a:t>ApplyCommand</a:t>
            </a:r>
            <a:r>
              <a:rPr lang="en-US" dirty="0"/>
              <a:t>("/vis/viewer/</a:t>
            </a:r>
            <a:r>
              <a:rPr lang="en-US" dirty="0" err="1"/>
              <a:t>panTo</a:t>
            </a:r>
            <a:r>
              <a:rPr lang="en-US" dirty="0"/>
              <a:t> 0 100 cm")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E06719-3BFE-45DE-A66D-2674CD141162}"/>
              </a:ext>
            </a:extLst>
          </p:cNvPr>
          <p:cNvSpPr txBox="1"/>
          <p:nvPr/>
        </p:nvSpPr>
        <p:spPr>
          <a:xfrm>
            <a:off x="63284" y="5102984"/>
            <a:ext cx="4293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QT is way to slow for more complex detectors but you are welcome to try</a:t>
            </a:r>
          </a:p>
          <a:p>
            <a:r>
              <a:rPr lang="en-US" dirty="0"/>
              <a:t>PHG4Reco *g4 = </a:t>
            </a:r>
            <a:r>
              <a:rPr lang="en-US" dirty="0" err="1"/>
              <a:t>QTGui</a:t>
            </a:r>
            <a:r>
              <a:rPr lang="en-US" dirty="0"/>
              <a:t>();</a:t>
            </a:r>
          </a:p>
        </p:txBody>
      </p:sp>
      <p:pic>
        <p:nvPicPr>
          <p:cNvPr id="17" name="Picture 16" descr="A circuit board&#10;&#10;Description automatically generated">
            <a:extLst>
              <a:ext uri="{FF2B5EF4-FFF2-40B4-BE49-F238E27FC236}">
                <a16:creationId xmlns:a16="http://schemas.microsoft.com/office/drawing/2014/main" id="{28634892-3C19-473D-9777-FCF535A71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97" y="2696719"/>
            <a:ext cx="7044625" cy="40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06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0E367E-7AE5-484D-9BD7-1A7F72E85B60}"/>
              </a:ext>
            </a:extLst>
          </p:cNvPr>
          <p:cNvSpPr txBox="1"/>
          <p:nvPr/>
        </p:nvSpPr>
        <p:spPr>
          <a:xfrm>
            <a:off x="179785" y="3353848"/>
            <a:ext cx="6421438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Now open G4Setup_EICDetector.C  and add 4 lines:</a:t>
            </a:r>
          </a:p>
          <a:p>
            <a:r>
              <a:rPr lang="en-US" dirty="0"/>
              <a:t>After line 27:</a:t>
            </a:r>
          </a:p>
          <a:p>
            <a:r>
              <a:rPr lang="en-US" dirty="0"/>
              <a:t>#include &lt;g4lmondetector/G4LmonSubsystem.h&gt;</a:t>
            </a:r>
          </a:p>
          <a:p>
            <a:r>
              <a:rPr lang="en-US" dirty="0"/>
              <a:t>R__LOAD_LIBRARY(libg4lmondetector.so)</a:t>
            </a:r>
          </a:p>
          <a:p>
            <a:r>
              <a:rPr lang="en-US" dirty="0"/>
              <a:t>After line 310 (before the truth subsystem):</a:t>
            </a:r>
          </a:p>
          <a:p>
            <a:r>
              <a:rPr lang="en-US" dirty="0"/>
              <a:t>G4LmonSubsystem *</a:t>
            </a:r>
            <a:r>
              <a:rPr lang="en-US" dirty="0" err="1"/>
              <a:t>lmon</a:t>
            </a:r>
            <a:r>
              <a:rPr lang="en-US" dirty="0"/>
              <a:t> = new G4LmonSubsystem("</a:t>
            </a:r>
            <a:r>
              <a:rPr lang="en-US" dirty="0" err="1"/>
              <a:t>LumiMon</a:t>
            </a:r>
            <a:r>
              <a:rPr lang="en-US" dirty="0"/>
              <a:t>"); </a:t>
            </a:r>
          </a:p>
          <a:p>
            <a:r>
              <a:rPr lang="en-US" dirty="0"/>
              <a:t>g4Reco-&gt;</a:t>
            </a:r>
            <a:r>
              <a:rPr lang="en-US" dirty="0" err="1"/>
              <a:t>registerSubsystem</a:t>
            </a:r>
            <a:r>
              <a:rPr lang="en-US" dirty="0"/>
              <a:t>(</a:t>
            </a:r>
            <a:r>
              <a:rPr lang="en-US" dirty="0" err="1"/>
              <a:t>lmon</a:t>
            </a:r>
            <a:r>
              <a:rPr lang="en-US" dirty="0"/>
              <a:t>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75547-AEBF-4344-83EB-D578D09E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17"/>
            <a:ext cx="10820400" cy="1325563"/>
          </a:xfrm>
        </p:spPr>
        <p:txBody>
          <a:bodyPr/>
          <a:lstStyle/>
          <a:p>
            <a:r>
              <a:rPr lang="en-US" dirty="0"/>
              <a:t>Example 3: Adding detectors to existing setups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CFEFE-46D0-4F42-9A21-1FA59FC0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68566-6434-436E-9FE6-538FA0F4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10152-EA7F-40A3-A820-956AAFEB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42</a:t>
            </a:fld>
            <a:endParaRPr lang="en-US"/>
          </a:p>
        </p:txBody>
      </p:sp>
      <p:pic>
        <p:nvPicPr>
          <p:cNvPr id="8" name="Picture 7" descr="A close up of a computer&#10;&#10;Description automatically generated">
            <a:extLst>
              <a:ext uri="{FF2B5EF4-FFF2-40B4-BE49-F238E27FC236}">
                <a16:creationId xmlns:a16="http://schemas.microsoft.com/office/drawing/2014/main" id="{26D4BC34-D8DF-49C4-A2A5-0170290E7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" t="33918" r="1402" b="21041"/>
          <a:stretch/>
        </p:blipFill>
        <p:spPr>
          <a:xfrm>
            <a:off x="5322536" y="1983052"/>
            <a:ext cx="6733671" cy="23273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736C5E-98A8-45B5-AD00-EB14C09D32DF}"/>
              </a:ext>
            </a:extLst>
          </p:cNvPr>
          <p:cNvSpPr txBox="1"/>
          <p:nvPr/>
        </p:nvSpPr>
        <p:spPr>
          <a:xfrm>
            <a:off x="6601223" y="5062399"/>
            <a:ext cx="5603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fine print:</a:t>
            </a:r>
          </a:p>
          <a:p>
            <a:r>
              <a:rPr lang="en-US" sz="1600" dirty="0"/>
              <a:t>The stepping action does not put any objects on our node tree</a:t>
            </a:r>
          </a:p>
          <a:p>
            <a:r>
              <a:rPr lang="en-US" sz="1600" dirty="0"/>
              <a:t>This does not include the detector into any analysis chain</a:t>
            </a:r>
          </a:p>
          <a:p>
            <a:r>
              <a:rPr lang="en-US" sz="1600" dirty="0"/>
              <a:t>There are overlaps (the vacuum box) which need to be dealt with</a:t>
            </a:r>
          </a:p>
          <a:p>
            <a:r>
              <a:rPr lang="en-US" sz="1600" dirty="0"/>
              <a:t>Our world is filled with G4_Air, need to add a vacuum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ED824-35AF-4F72-B98E-AAF58E78048B}"/>
              </a:ext>
            </a:extLst>
          </p:cNvPr>
          <p:cNvSpPr txBox="1"/>
          <p:nvPr/>
        </p:nvSpPr>
        <p:spPr>
          <a:xfrm>
            <a:off x="325464" y="2216258"/>
            <a:ext cx="3446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open G4Setup_EICDetector.C </a:t>
            </a:r>
          </a:p>
        </p:txBody>
      </p:sp>
    </p:spTree>
    <p:extLst>
      <p:ext uri="{BB962C8B-B14F-4D97-AF65-F5344CB8AC3E}">
        <p14:creationId xmlns:p14="http://schemas.microsoft.com/office/powerpoint/2010/main" val="722100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FC9F-FFF3-4089-9FCA-41D6EF7B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HELP!!!!!!!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A9248-D229-4B99-A1ED-2A99FA11CAA9}"/>
              </a:ext>
            </a:extLst>
          </p:cNvPr>
          <p:cNvSpPr txBox="1"/>
          <p:nvPr/>
        </p:nvSpPr>
        <p:spPr>
          <a:xfrm>
            <a:off x="245243" y="3082929"/>
            <a:ext cx="11502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Future Documentation:</a:t>
            </a:r>
          </a:p>
          <a:p>
            <a:pPr lvl="1"/>
            <a:r>
              <a:rPr lang="en-US" sz="2400" dirty="0">
                <a:hlinkClick r:id="rId2"/>
              </a:rPr>
              <a:t>https://eic-detector.github.io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Mattermost</a:t>
            </a:r>
            <a:r>
              <a:rPr lang="en-US" sz="2400" dirty="0"/>
              <a:t> chat (BNL hosted open source slack). It is a public channel. </a:t>
            </a:r>
            <a:r>
              <a:rPr lang="en-US" sz="2400" dirty="0" err="1"/>
              <a:t>Rcf</a:t>
            </a:r>
            <a:r>
              <a:rPr lang="en-US" sz="2400" dirty="0"/>
              <a:t> accounts can subscribe, non BNL accounts need invite:</a:t>
            </a:r>
          </a:p>
          <a:p>
            <a:pPr lvl="1"/>
            <a:r>
              <a:rPr lang="en-US" sz="2400" dirty="0">
                <a:hlinkClick r:id="rId3"/>
              </a:rPr>
              <a:t>https://chat.sdcc.bnl.gov/eic/channels/fun4all-software-support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Last</a:t>
            </a:r>
            <a:r>
              <a:rPr lang="en-US" sz="2400" i="1" dirty="0"/>
              <a:t> resort:</a:t>
            </a:r>
          </a:p>
          <a:p>
            <a:pPr lvl="1"/>
            <a:r>
              <a:rPr lang="en-US" sz="2400" dirty="0"/>
              <a:t>Send mail to or Chris </a:t>
            </a:r>
            <a:r>
              <a:rPr lang="en-US" sz="2400" dirty="0" err="1"/>
              <a:t>Pinkenburg</a:t>
            </a:r>
            <a:r>
              <a:rPr lang="en-US" sz="2400" dirty="0"/>
              <a:t> (</a:t>
            </a:r>
            <a:r>
              <a:rPr lang="en-US" sz="2400" dirty="0" err="1"/>
              <a:t>pinkenburg</a:t>
            </a:r>
            <a:r>
              <a:rPr lang="en-US" sz="2400" dirty="0"/>
              <a:t> at bnl.gov)  and/or </a:t>
            </a:r>
            <a:r>
              <a:rPr lang="en-US" sz="2400" dirty="0" err="1"/>
              <a:t>Jin</a:t>
            </a:r>
            <a:r>
              <a:rPr lang="en-US" sz="2400" dirty="0"/>
              <a:t> Huang (</a:t>
            </a:r>
            <a:r>
              <a:rPr lang="en-US" sz="2400" dirty="0" err="1"/>
              <a:t>jinhuang</a:t>
            </a:r>
            <a:r>
              <a:rPr lang="en-US" sz="2400" dirty="0"/>
              <a:t> at bnl.gov)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53CF1-C46F-44F9-B0CE-9A24126B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0DAEE-A80F-4E98-8B9E-33D2679C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777A5-5AFB-42DE-8FA8-6BDF1002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43</a:t>
            </a:fld>
            <a:endParaRPr lang="en-US"/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FEFF9108-E58B-4280-8EA2-9CEC18F31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81" y="-133780"/>
            <a:ext cx="5118911" cy="396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42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0F98-4F63-4F3C-A7F3-4C2658ACB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098" y="26571"/>
            <a:ext cx="10515600" cy="1325563"/>
          </a:xfrm>
        </p:spPr>
        <p:txBody>
          <a:bodyPr/>
          <a:lstStyle/>
          <a:p>
            <a:r>
              <a:rPr lang="en-US" dirty="0"/>
              <a:t>Final Remarks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1BDE5-C549-4B0D-B3F1-8D5445F2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698C9-9C66-450E-A661-2F954B06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74012-B618-4E6D-9912-0515716E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44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567EB-BAB5-4557-82D5-E9EF043389B4}"/>
              </a:ext>
            </a:extLst>
          </p:cNvPr>
          <p:cNvSpPr txBox="1"/>
          <p:nvPr/>
        </p:nvSpPr>
        <p:spPr>
          <a:xfrm>
            <a:off x="223796" y="1124149"/>
            <a:ext cx="117142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was just a small selection of our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Fun4All was already used to simulate and design a new collider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Fun4All was used for published EIC detector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Synergy: Collaboration with an existing experiment ensures long term support and warm bodies to work on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Reuse existing code (tracking, clustering, calibrations,…)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Read and reconstruct raw data from a commonly used </a:t>
            </a:r>
            <a:r>
              <a:rPr lang="en-US" sz="2400" dirty="0" err="1"/>
              <a:t>daq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EIC specific detectors can go into their own repository (https://github.com/EIC-Detector)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EIC </a:t>
            </a:r>
            <a:r>
              <a:rPr lang="en-US" sz="2400" dirty="0" err="1"/>
              <a:t>cvmfs</a:t>
            </a:r>
            <a:r>
              <a:rPr lang="en-US" sz="2400" dirty="0"/>
              <a:t> volume: /cvmfs/eic.opensciencegrid.org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EIC specific 3</a:t>
            </a:r>
            <a:r>
              <a:rPr lang="en-US" sz="2400" baseline="30000" dirty="0"/>
              <a:t>rd</a:t>
            </a:r>
            <a:r>
              <a:rPr lang="en-US" sz="2400" dirty="0"/>
              <a:t> party libraries can be installed there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Users can use their own repository and just link against Fun4All in </a:t>
            </a:r>
            <a:r>
              <a:rPr lang="en-US" sz="2400" dirty="0" err="1"/>
              <a:t>cvmfs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Distribution in </a:t>
            </a:r>
            <a:r>
              <a:rPr lang="en-US" sz="2400" dirty="0" err="1"/>
              <a:t>cvmfs</a:t>
            </a:r>
            <a:r>
              <a:rPr lang="en-US" sz="2400" dirty="0"/>
              <a:t> and singularity container run on most platforms (including OSG)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39C06-3789-4B67-B2D6-2E98A226431E}"/>
              </a:ext>
            </a:extLst>
          </p:cNvPr>
          <p:cNvSpPr txBox="1"/>
          <p:nvPr/>
        </p:nvSpPr>
        <p:spPr>
          <a:xfrm>
            <a:off x="2423720" y="5648464"/>
            <a:ext cx="659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Congratulations – you made it!</a:t>
            </a:r>
          </a:p>
        </p:txBody>
      </p:sp>
    </p:spTree>
    <p:extLst>
      <p:ext uri="{BB962C8B-B14F-4D97-AF65-F5344CB8AC3E}">
        <p14:creationId xmlns:p14="http://schemas.microsoft.com/office/powerpoint/2010/main" val="456769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3B8B0-07B5-4180-B6AA-3DD7ECAA57F9}"/>
              </a:ext>
            </a:extLst>
          </p:cNvPr>
          <p:cNvSpPr txBox="1"/>
          <p:nvPr/>
        </p:nvSpPr>
        <p:spPr>
          <a:xfrm>
            <a:off x="714653" y="1924910"/>
            <a:ext cx="106669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rgbClr val="FF0000"/>
                </a:solidFill>
                <a:latin typeface="Ghastly Panic" pitchFamily="2" charset="0"/>
              </a:rPr>
              <a:t>Backup Zone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863AC-36A5-4C54-B00D-97975FF99801}"/>
              </a:ext>
            </a:extLst>
          </p:cNvPr>
          <p:cNvSpPr txBox="1"/>
          <p:nvPr/>
        </p:nvSpPr>
        <p:spPr>
          <a:xfrm>
            <a:off x="714653" y="224109"/>
            <a:ext cx="58689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Ghastly Panic" pitchFamily="2" charset="0"/>
              </a:rPr>
              <a:t>You have gone too far</a:t>
            </a:r>
          </a:p>
        </p:txBody>
      </p:sp>
    </p:spTree>
    <p:extLst>
      <p:ext uri="{BB962C8B-B14F-4D97-AF65-F5344CB8AC3E}">
        <p14:creationId xmlns:p14="http://schemas.microsoft.com/office/powerpoint/2010/main" val="4179816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D63C6-05B8-4A39-8FB4-82EB261BF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4" y="1180308"/>
            <a:ext cx="7738533" cy="50461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BB7C25-02C4-415D-8E25-5D509DA3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34" y="0"/>
            <a:ext cx="10515600" cy="1325563"/>
          </a:xfrm>
        </p:spPr>
        <p:txBody>
          <a:bodyPr/>
          <a:lstStyle/>
          <a:p>
            <a:r>
              <a:rPr lang="en-US" dirty="0"/>
              <a:t>Partial JLEIC reverse engineered from g4e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C8596-9F32-4735-AB8A-AFE384A80B83}"/>
              </a:ext>
            </a:extLst>
          </p:cNvPr>
          <p:cNvSpPr txBox="1"/>
          <p:nvPr/>
        </p:nvSpPr>
        <p:spPr>
          <a:xfrm>
            <a:off x="8660717" y="1003612"/>
            <a:ext cx="33342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Two days of work (mostly spend on re-familiarizing how we do this)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Only one Box detector (</a:t>
            </a:r>
            <a:r>
              <a:rPr lang="en-US" sz="2000" dirty="0" err="1"/>
              <a:t>vtx</a:t>
            </a:r>
            <a:r>
              <a:rPr lang="en-US" sz="2000" dirty="0"/>
              <a:t>) needed actual cut and paste coding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Just too lazy to look into our generic boxes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Forward/backward only container volumes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Forward/Backward pieces missing</a:t>
            </a:r>
          </a:p>
          <a:p>
            <a:pPr lvl="1"/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97CB8-9507-47B5-AA97-6F7C6E70FE60}"/>
              </a:ext>
            </a:extLst>
          </p:cNvPr>
          <p:cNvSpPr txBox="1"/>
          <p:nvPr/>
        </p:nvSpPr>
        <p:spPr>
          <a:xfrm>
            <a:off x="7257629" y="5308360"/>
            <a:ext cx="14494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CLEO Magnet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5AD806-7CC1-48B2-83AA-9EC5241F367F}"/>
              </a:ext>
            </a:extLst>
          </p:cNvPr>
          <p:cNvCxnSpPr>
            <a:cxnSpLocks/>
          </p:cNvCxnSpPr>
          <p:nvPr/>
        </p:nvCxnSpPr>
        <p:spPr>
          <a:xfrm flipH="1" flipV="1">
            <a:off x="5408534" y="4788522"/>
            <a:ext cx="1822000" cy="6978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C4789C-C520-482E-BC73-18C92EC89E8A}"/>
              </a:ext>
            </a:extLst>
          </p:cNvPr>
          <p:cNvSpPr txBox="1"/>
          <p:nvPr/>
        </p:nvSpPr>
        <p:spPr>
          <a:xfrm>
            <a:off x="7104167" y="5869017"/>
            <a:ext cx="3696268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Hcal</a:t>
            </a:r>
            <a:r>
              <a:rPr lang="en-US" dirty="0"/>
              <a:t> (25 Cylinders Fe, no scintillator)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6DBF8F-B1DA-4BDE-ADA3-4079E2ABB100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5568554"/>
            <a:ext cx="1008168" cy="5002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B860FC3-F68B-428E-A2A6-8C4A6DBDC7C6}"/>
              </a:ext>
            </a:extLst>
          </p:cNvPr>
          <p:cNvSpPr txBox="1"/>
          <p:nvPr/>
        </p:nvSpPr>
        <p:spPr>
          <a:xfrm>
            <a:off x="9070881" y="5096675"/>
            <a:ext cx="271638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Hadron Endcap (250cm Fe)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B708A0-1866-480E-AD7F-8807AE2FA530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7569201" y="4503447"/>
            <a:ext cx="1501680" cy="7778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DAE6B41-9905-4789-9411-3F5C33E116C5}"/>
              </a:ext>
            </a:extLst>
          </p:cNvPr>
          <p:cNvSpPr txBox="1"/>
          <p:nvPr/>
        </p:nvSpPr>
        <p:spPr>
          <a:xfrm>
            <a:off x="2623642" y="6068760"/>
            <a:ext cx="202485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8 layer GEM tracker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D0B3FE-9A43-4234-B194-791FD9EEA1B1}"/>
              </a:ext>
            </a:extLst>
          </p:cNvPr>
          <p:cNvCxnSpPr>
            <a:cxnSpLocks/>
          </p:cNvCxnSpPr>
          <p:nvPr/>
        </p:nvCxnSpPr>
        <p:spPr>
          <a:xfrm flipV="1">
            <a:off x="3775965" y="4515355"/>
            <a:ext cx="1756237" cy="15534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E16E75-422A-4FCA-9786-B182F25EDE3F}"/>
              </a:ext>
            </a:extLst>
          </p:cNvPr>
          <p:cNvCxnSpPr>
            <a:cxnSpLocks/>
          </p:cNvCxnSpPr>
          <p:nvPr/>
        </p:nvCxnSpPr>
        <p:spPr>
          <a:xfrm flipH="1" flipV="1">
            <a:off x="2591017" y="4788523"/>
            <a:ext cx="1184947" cy="12802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D6BE5F2-B761-42AB-B39E-2E2B04BCF9EA}"/>
              </a:ext>
            </a:extLst>
          </p:cNvPr>
          <p:cNvSpPr txBox="1"/>
          <p:nvPr/>
        </p:nvSpPr>
        <p:spPr>
          <a:xfrm>
            <a:off x="34452" y="6511517"/>
            <a:ext cx="267791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Electron Endcap (60cm Fe)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4CBF5E-8698-4C55-A185-C1BB79D78C2B}"/>
              </a:ext>
            </a:extLst>
          </p:cNvPr>
          <p:cNvCxnSpPr>
            <a:cxnSpLocks/>
          </p:cNvCxnSpPr>
          <p:nvPr/>
        </p:nvCxnSpPr>
        <p:spPr>
          <a:xfrm flipV="1">
            <a:off x="1335682" y="5818657"/>
            <a:ext cx="248861" cy="69286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DFFAE79-396C-4FA0-8D46-493F542D71C8}"/>
              </a:ext>
            </a:extLst>
          </p:cNvPr>
          <p:cNvSpPr txBox="1"/>
          <p:nvPr/>
        </p:nvSpPr>
        <p:spPr>
          <a:xfrm>
            <a:off x="3184537" y="1598731"/>
            <a:ext cx="163551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VTX, 6 layers Si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1B9E7FC-99FA-468F-B9F5-9FBC691547BE}"/>
              </a:ext>
            </a:extLst>
          </p:cNvPr>
          <p:cNvCxnSpPr>
            <a:cxnSpLocks/>
          </p:cNvCxnSpPr>
          <p:nvPr/>
        </p:nvCxnSpPr>
        <p:spPr>
          <a:xfrm>
            <a:off x="3995634" y="1968063"/>
            <a:ext cx="34330" cy="17353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BED66EA-8B01-4A58-BDC5-6886B7C6C689}"/>
              </a:ext>
            </a:extLst>
          </p:cNvPr>
          <p:cNvSpPr txBox="1"/>
          <p:nvPr/>
        </p:nvSpPr>
        <p:spPr>
          <a:xfrm>
            <a:off x="2226172" y="1884811"/>
            <a:ext cx="63145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DIRC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7FD6AC-2CA1-458B-B10B-BFB86FDDDE1F}"/>
              </a:ext>
            </a:extLst>
          </p:cNvPr>
          <p:cNvCxnSpPr>
            <a:cxnSpLocks/>
          </p:cNvCxnSpPr>
          <p:nvPr/>
        </p:nvCxnSpPr>
        <p:spPr>
          <a:xfrm>
            <a:off x="2715811" y="2254143"/>
            <a:ext cx="164181" cy="7967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61CAF71-55FE-4F1F-BF88-91641F3C5CC5}"/>
              </a:ext>
            </a:extLst>
          </p:cNvPr>
          <p:cNvSpPr txBox="1"/>
          <p:nvPr/>
        </p:nvSpPr>
        <p:spPr>
          <a:xfrm>
            <a:off x="5268859" y="1594075"/>
            <a:ext cx="176189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CTD, 12 layers Si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69B8961-14D2-47FB-B046-8917F73D61FE}"/>
              </a:ext>
            </a:extLst>
          </p:cNvPr>
          <p:cNvCxnSpPr>
            <a:cxnSpLocks/>
          </p:cNvCxnSpPr>
          <p:nvPr/>
        </p:nvCxnSpPr>
        <p:spPr>
          <a:xfrm flipH="1">
            <a:off x="4841061" y="1963407"/>
            <a:ext cx="1228389" cy="12388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A33BB9B-1B55-4E64-A5B0-FBBC87FAEE54}"/>
              </a:ext>
            </a:extLst>
          </p:cNvPr>
          <p:cNvSpPr txBox="1"/>
          <p:nvPr/>
        </p:nvSpPr>
        <p:spPr>
          <a:xfrm>
            <a:off x="316301" y="3244334"/>
            <a:ext cx="203876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sPHENIX</a:t>
            </a:r>
            <a:r>
              <a:rPr lang="en-US" dirty="0"/>
              <a:t> beampipe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9CE1F68-5A4C-4459-B4A4-178CC6A2BBFC}"/>
              </a:ext>
            </a:extLst>
          </p:cNvPr>
          <p:cNvCxnSpPr>
            <a:cxnSpLocks/>
          </p:cNvCxnSpPr>
          <p:nvPr/>
        </p:nvCxnSpPr>
        <p:spPr>
          <a:xfrm>
            <a:off x="2374996" y="3520170"/>
            <a:ext cx="791163" cy="2399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067AD21-C41B-4E4E-9C77-2C8580778547}"/>
              </a:ext>
            </a:extLst>
          </p:cNvPr>
          <p:cNvSpPr txBox="1"/>
          <p:nvPr/>
        </p:nvSpPr>
        <p:spPr>
          <a:xfrm>
            <a:off x="404734" y="1006208"/>
            <a:ext cx="3170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https://gitlab.com/jlab-eic/g4e/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DEBD16-0077-4C58-91FC-706E888B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2A50495-1B9B-4AFD-B253-52CE232F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4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12921BB-CAD7-4981-BD9F-74793DAF5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"/>
            <a:ext cx="7772400" cy="1143000"/>
          </a:xfrm>
        </p:spPr>
        <p:txBody>
          <a:bodyPr/>
          <a:lstStyle/>
          <a:p>
            <a:r>
              <a:rPr lang="en-US" altLang="en-US" dirty="0"/>
              <a:t>What does it do for us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49CD34F-9D91-4273-9353-71C0E78BC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0766" y="1181100"/>
            <a:ext cx="8390467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Read input files (many different types)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Write output files (different types, automatic saving of selected data objects)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Somewhat manages the Node Tree - our storage for data objects (more later)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Call the analysis/reconstruction modules in the order in which they were registered (correct ordering is responsibility of the user)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Make snapshots at any state of the reconstruction/analysis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Access to calibrations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CEE2BEE-111C-4249-9F7E-E94517265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4" y="5456766"/>
            <a:ext cx="9344033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Fun4All has been our workhorse for 16 years, running raw data</a:t>
            </a:r>
          </a:p>
          <a:p>
            <a:pPr algn="ctr"/>
            <a:r>
              <a:rPr lang="en-US" altLang="en-US" sz="2800" dirty="0"/>
              <a:t>reconstruction, analysis, simulations and embedding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7AE00-8FAA-4D7E-BE1E-DAF365B5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867AB-A1CB-4F48-9DFF-1F95639E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FDF85-7219-450E-92E6-E36813DD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4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EFA09F9-C44E-4BB1-B2F9-E9891DCA9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6900" y="38100"/>
            <a:ext cx="8458200" cy="4953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Structure of our framework Fun4All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080E1A04-28CE-4435-B929-812B9570A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643" y="6400800"/>
            <a:ext cx="10100714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all there is to it, no backdoor communications – steered by ROOT macros</a:t>
            </a:r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F32B4F20-8E5D-4FB1-8F83-E35F59F7D5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57925" y="2209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8718333A-39B7-40AC-BF46-48179EB90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76" y="1954213"/>
            <a:ext cx="2308225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Managers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7007A671-5AF8-4450-8CF2-1CC7E2485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9" y="1960563"/>
            <a:ext cx="2105025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Managers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960C60CC-2E9B-41BC-9DB5-18DAF6FEA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1" y="1960563"/>
            <a:ext cx="1800225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Tree(s)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9A44AEF7-1A2B-4D24-8739-C573D40F8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191" y="3332163"/>
            <a:ext cx="4362092" cy="46166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Analysis/Reconstruction Modules</a:t>
            </a:r>
          </a:p>
        </p:txBody>
      </p:sp>
      <p:sp>
        <p:nvSpPr>
          <p:cNvPr id="11273" name="Line 9">
            <a:extLst>
              <a:ext uri="{FF2B5EF4-FFF2-40B4-BE49-F238E27FC236}">
                <a16:creationId xmlns:a16="http://schemas.microsoft.com/office/drawing/2014/main" id="{B48086EB-B09D-4804-89FF-2DACAB39A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438401"/>
            <a:ext cx="0" cy="879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F3D304B0-0C6A-4F71-B757-BDEAE27CB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5146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AAB5BABC-2A0E-42E9-A616-F7E199664660}"/>
              </a:ext>
            </a:extLst>
          </p:cNvPr>
          <p:cNvGrpSpPr>
            <a:grpSpLocks/>
          </p:cNvGrpSpPr>
          <p:nvPr/>
        </p:nvGrpSpPr>
        <p:grpSpPr bwMode="auto">
          <a:xfrm>
            <a:off x="8223250" y="2541590"/>
            <a:ext cx="2436813" cy="1719263"/>
            <a:chOff x="4009" y="1614"/>
            <a:chExt cx="1535" cy="1083"/>
          </a:xfrm>
        </p:grpSpPr>
        <p:sp>
          <p:nvSpPr>
            <p:cNvPr id="11276" name="Text Box 12">
              <a:extLst>
                <a:ext uri="{FF2B5EF4-FFF2-40B4-BE49-F238E27FC236}">
                  <a16:creationId xmlns:a16="http://schemas.microsoft.com/office/drawing/2014/main" id="{8FD5DFD1-283D-4B8F-94E0-2A283E93C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7" y="1614"/>
              <a:ext cx="479" cy="28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DST</a:t>
              </a:r>
            </a:p>
          </p:txBody>
        </p:sp>
        <p:sp>
          <p:nvSpPr>
            <p:cNvPr id="11277" name="Text Box 13">
              <a:extLst>
                <a:ext uri="{FF2B5EF4-FFF2-40B4-BE49-F238E27FC236}">
                  <a16:creationId xmlns:a16="http://schemas.microsoft.com/office/drawing/2014/main" id="{060797CA-7908-48AE-B1A4-D9785DA68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" y="1993"/>
              <a:ext cx="1535" cy="28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Raw Data (PRDF)</a:t>
              </a:r>
            </a:p>
          </p:txBody>
        </p:sp>
        <p:sp>
          <p:nvSpPr>
            <p:cNvPr id="11278" name="Text Box 14">
              <a:extLst>
                <a:ext uri="{FF2B5EF4-FFF2-40B4-BE49-F238E27FC236}">
                  <a16:creationId xmlns:a16="http://schemas.microsoft.com/office/drawing/2014/main" id="{09DAA470-5BE8-405F-9A35-49A259536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9" y="2406"/>
              <a:ext cx="741" cy="29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HepMC</a:t>
              </a:r>
              <a:endPara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279" name="Line 15">
            <a:extLst>
              <a:ext uri="{FF2B5EF4-FFF2-40B4-BE49-F238E27FC236}">
                <a16:creationId xmlns:a16="http://schemas.microsoft.com/office/drawing/2014/main" id="{D1930990-4F48-4811-98C4-B4EA7C1D1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2788" y="3783014"/>
            <a:ext cx="0" cy="949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80" name="Group 16">
            <a:extLst>
              <a:ext uri="{FF2B5EF4-FFF2-40B4-BE49-F238E27FC236}">
                <a16:creationId xmlns:a16="http://schemas.microsoft.com/office/drawing/2014/main" id="{349A4435-CEA5-41E3-86FA-F795FAD06DAD}"/>
              </a:ext>
            </a:extLst>
          </p:cNvPr>
          <p:cNvGrpSpPr>
            <a:grpSpLocks/>
          </p:cNvGrpSpPr>
          <p:nvPr/>
        </p:nvGrpSpPr>
        <p:grpSpPr bwMode="auto">
          <a:xfrm>
            <a:off x="5899150" y="4732338"/>
            <a:ext cx="4478338" cy="1143000"/>
            <a:chOff x="2833" y="2928"/>
            <a:chExt cx="2821" cy="720"/>
          </a:xfrm>
        </p:grpSpPr>
        <p:sp>
          <p:nvSpPr>
            <p:cNvPr id="11281" name="Text Box 17">
              <a:extLst>
                <a:ext uri="{FF2B5EF4-FFF2-40B4-BE49-F238E27FC236}">
                  <a16:creationId xmlns:a16="http://schemas.microsoft.com/office/drawing/2014/main" id="{E79C36B3-AECA-4597-9006-5D8396F2A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2928"/>
              <a:ext cx="1656" cy="2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Histogram Manager</a:t>
              </a:r>
            </a:p>
          </p:txBody>
        </p:sp>
        <p:sp>
          <p:nvSpPr>
            <p:cNvPr id="11282" name="Text Box 18">
              <a:extLst>
                <a:ext uri="{FF2B5EF4-FFF2-40B4-BE49-F238E27FC236}">
                  <a16:creationId xmlns:a16="http://schemas.microsoft.com/office/drawing/2014/main" id="{B2D27E88-70CF-4D56-8675-7B6A1099D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9" y="3360"/>
              <a:ext cx="835" cy="28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Root File</a:t>
              </a:r>
            </a:p>
          </p:txBody>
        </p:sp>
        <p:sp>
          <p:nvSpPr>
            <p:cNvPr id="11283" name="Line 19">
              <a:extLst>
                <a:ext uri="{FF2B5EF4-FFF2-40B4-BE49-F238E27FC236}">
                  <a16:creationId xmlns:a16="http://schemas.microsoft.com/office/drawing/2014/main" id="{2FDB427D-3523-4D55-B259-043852747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28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285" name="Line 21">
            <a:extLst>
              <a:ext uri="{FF2B5EF4-FFF2-40B4-BE49-F238E27FC236}">
                <a16:creationId xmlns:a16="http://schemas.microsoft.com/office/drawing/2014/main" id="{5A01F529-3BBD-4898-B2D9-8E0304D83B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35563" y="3824288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54ECFCB7-BDBB-4CF5-9D66-C843B91BF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9" y="4767263"/>
            <a:ext cx="1671637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Calibrations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2DC8FC55-438D-44E5-9BA1-147CCAF85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5829428"/>
            <a:ext cx="1785937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PostGres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DB</a:t>
            </a:r>
          </a:p>
        </p:txBody>
      </p:sp>
      <p:grpSp>
        <p:nvGrpSpPr>
          <p:cNvPr id="11312" name="Group 48">
            <a:extLst>
              <a:ext uri="{FF2B5EF4-FFF2-40B4-BE49-F238E27FC236}">
                <a16:creationId xmlns:a16="http://schemas.microsoft.com/office/drawing/2014/main" id="{4BD56B82-176F-416F-A1C8-72C42B810E1E}"/>
              </a:ext>
            </a:extLst>
          </p:cNvPr>
          <p:cNvGrpSpPr>
            <a:grpSpLocks/>
          </p:cNvGrpSpPr>
          <p:nvPr/>
        </p:nvGrpSpPr>
        <p:grpSpPr bwMode="auto">
          <a:xfrm>
            <a:off x="5135563" y="5241862"/>
            <a:ext cx="282575" cy="539750"/>
            <a:chOff x="1566" y="3269"/>
            <a:chExt cx="178" cy="340"/>
          </a:xfrm>
        </p:grpSpPr>
        <p:sp>
          <p:nvSpPr>
            <p:cNvPr id="11291" name="Line 27">
              <a:extLst>
                <a:ext uri="{FF2B5EF4-FFF2-40B4-BE49-F238E27FC236}">
                  <a16:creationId xmlns:a16="http://schemas.microsoft.com/office/drawing/2014/main" id="{4CC8B7C3-667B-4C50-80A7-D5FEBEAD34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4" y="3269"/>
              <a:ext cx="0" cy="3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2" name="Line 28">
              <a:extLst>
                <a:ext uri="{FF2B5EF4-FFF2-40B4-BE49-F238E27FC236}">
                  <a16:creationId xmlns:a16="http://schemas.microsoft.com/office/drawing/2014/main" id="{CD9ABA1C-258F-42D6-879F-4E9F75BCB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6" y="3277"/>
              <a:ext cx="0" cy="3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293" name="Text Box 29">
            <a:extLst>
              <a:ext uri="{FF2B5EF4-FFF2-40B4-BE49-F238E27FC236}">
                <a16:creationId xmlns:a16="http://schemas.microsoft.com/office/drawing/2014/main" id="{BD8BC22C-B2FE-40BA-B5CB-4CB22D103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920751"/>
            <a:ext cx="6096000" cy="519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Fun4AllServer</a:t>
            </a:r>
          </a:p>
        </p:txBody>
      </p:sp>
      <p:sp>
        <p:nvSpPr>
          <p:cNvPr id="11294" name="Line 30">
            <a:extLst>
              <a:ext uri="{FF2B5EF4-FFF2-40B4-BE49-F238E27FC236}">
                <a16:creationId xmlns:a16="http://schemas.microsoft.com/office/drawing/2014/main" id="{0CBA4523-5455-47F6-B484-9FDB047F8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2209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5" name="Line 31">
            <a:extLst>
              <a:ext uri="{FF2B5EF4-FFF2-40B4-BE49-F238E27FC236}">
                <a16:creationId xmlns:a16="http://schemas.microsoft.com/office/drawing/2014/main" id="{5381E73D-1378-4CCD-B491-C7D6A3C7B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7813" y="153035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6" name="Line 32">
            <a:extLst>
              <a:ext uri="{FF2B5EF4-FFF2-40B4-BE49-F238E27FC236}">
                <a16:creationId xmlns:a16="http://schemas.microsoft.com/office/drawing/2014/main" id="{5492DD5D-AD0E-42AF-A837-7258993F6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613" y="153035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7" name="Line 33">
            <a:extLst>
              <a:ext uri="{FF2B5EF4-FFF2-40B4-BE49-F238E27FC236}">
                <a16:creationId xmlns:a16="http://schemas.microsoft.com/office/drawing/2014/main" id="{823E46F6-ABAE-45D5-90E1-2DB119E44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447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8" name="Line 34">
            <a:extLst>
              <a:ext uri="{FF2B5EF4-FFF2-40B4-BE49-F238E27FC236}">
                <a16:creationId xmlns:a16="http://schemas.microsoft.com/office/drawing/2014/main" id="{411E4489-CF86-4FB9-9A8C-BC9D85830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447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9" name="Line 35">
            <a:extLst>
              <a:ext uri="{FF2B5EF4-FFF2-40B4-BE49-F238E27FC236}">
                <a16:creationId xmlns:a16="http://schemas.microsoft.com/office/drawing/2014/main" id="{29839BA2-9947-4242-BAA2-BDBF7D612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1447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0" name="Line 36">
            <a:extLst>
              <a:ext uri="{FF2B5EF4-FFF2-40B4-BE49-F238E27FC236}">
                <a16:creationId xmlns:a16="http://schemas.microsoft.com/office/drawing/2014/main" id="{F6712A8F-C8B3-4859-A485-1872657BC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447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1" name="Text Box 37">
            <a:extLst>
              <a:ext uri="{FF2B5EF4-FFF2-40B4-BE49-F238E27FC236}">
                <a16:creationId xmlns:a16="http://schemas.microsoft.com/office/drawing/2014/main" id="{E69BC32D-876D-443B-A021-3E8C3BA1B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952500"/>
            <a:ext cx="709613" cy="4572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11302" name="Line 38">
            <a:extLst>
              <a:ext uri="{FF2B5EF4-FFF2-40B4-BE49-F238E27FC236}">
                <a16:creationId xmlns:a16="http://schemas.microsoft.com/office/drawing/2014/main" id="{0C6D9A53-0009-420F-9693-C7E703FF3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119538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3" name="Line 39">
            <a:extLst>
              <a:ext uri="{FF2B5EF4-FFF2-40B4-BE49-F238E27FC236}">
                <a16:creationId xmlns:a16="http://schemas.microsoft.com/office/drawing/2014/main" id="{E909C2D6-8B97-421E-AF7C-7BCA54BA3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447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4" name="Line 40">
            <a:extLst>
              <a:ext uri="{FF2B5EF4-FFF2-40B4-BE49-F238E27FC236}">
                <a16:creationId xmlns:a16="http://schemas.microsoft.com/office/drawing/2014/main" id="{63C1AD5A-B60E-44C9-9677-62387D75B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447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05" name="Group 41">
            <a:extLst>
              <a:ext uri="{FF2B5EF4-FFF2-40B4-BE49-F238E27FC236}">
                <a16:creationId xmlns:a16="http://schemas.microsoft.com/office/drawing/2014/main" id="{4FDCEAE4-7A22-4B05-969B-C34337F06B9E}"/>
              </a:ext>
            </a:extLst>
          </p:cNvPr>
          <p:cNvGrpSpPr>
            <a:grpSpLocks/>
          </p:cNvGrpSpPr>
          <p:nvPr/>
        </p:nvGrpSpPr>
        <p:grpSpPr bwMode="auto">
          <a:xfrm>
            <a:off x="735544" y="2587626"/>
            <a:ext cx="2436813" cy="2822575"/>
            <a:chOff x="90" y="1630"/>
            <a:chExt cx="1535" cy="1778"/>
          </a:xfrm>
        </p:grpSpPr>
        <p:sp>
          <p:nvSpPr>
            <p:cNvPr id="11306" name="Text Box 42">
              <a:extLst>
                <a:ext uri="{FF2B5EF4-FFF2-40B4-BE49-F238E27FC236}">
                  <a16:creationId xmlns:a16="http://schemas.microsoft.com/office/drawing/2014/main" id="{5C932340-CD78-43D7-85FF-B143AAF1D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1630"/>
              <a:ext cx="479" cy="28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DST</a:t>
              </a:r>
            </a:p>
          </p:txBody>
        </p:sp>
        <p:sp>
          <p:nvSpPr>
            <p:cNvPr id="11307" name="Text Box 43">
              <a:extLst>
                <a:ext uri="{FF2B5EF4-FFF2-40B4-BE49-F238E27FC236}">
                  <a16:creationId xmlns:a16="http://schemas.microsoft.com/office/drawing/2014/main" id="{D255E15F-D86B-4708-AF62-585E51C94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" y="2002"/>
              <a:ext cx="1535" cy="28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Raw Data (PRDF)</a:t>
              </a:r>
            </a:p>
          </p:txBody>
        </p:sp>
        <p:sp>
          <p:nvSpPr>
            <p:cNvPr id="11308" name="Text Box 44">
              <a:extLst>
                <a:ext uri="{FF2B5EF4-FFF2-40B4-BE49-F238E27FC236}">
                  <a16:creationId xmlns:a16="http://schemas.microsoft.com/office/drawing/2014/main" id="{CBD63C40-11CB-469D-93FC-17585D763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375"/>
              <a:ext cx="1236" cy="28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HepMC/Oscar</a:t>
              </a:r>
            </a:p>
          </p:txBody>
        </p:sp>
        <p:sp>
          <p:nvSpPr>
            <p:cNvPr id="11309" name="Text Box 45">
              <a:extLst>
                <a:ext uri="{FF2B5EF4-FFF2-40B4-BE49-F238E27FC236}">
                  <a16:creationId xmlns:a16="http://schemas.microsoft.com/office/drawing/2014/main" id="{D3E027DD-DDCA-4E58-8A60-EC08B281E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3120"/>
              <a:ext cx="627" cy="28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Empty</a:t>
              </a:r>
            </a:p>
          </p:txBody>
        </p:sp>
        <p:sp>
          <p:nvSpPr>
            <p:cNvPr id="11310" name="Text Box 46">
              <a:extLst>
                <a:ext uri="{FF2B5EF4-FFF2-40B4-BE49-F238E27FC236}">
                  <a16:creationId xmlns:a16="http://schemas.microsoft.com/office/drawing/2014/main" id="{2B27D499-48FB-499E-B5C0-B73559620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" y="2747"/>
              <a:ext cx="939" cy="29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EIC smear</a:t>
              </a:r>
            </a:p>
          </p:txBody>
        </p:sp>
      </p:grpSp>
      <p:sp>
        <p:nvSpPr>
          <p:cNvPr id="45" name="Text Box 23">
            <a:extLst>
              <a:ext uri="{FF2B5EF4-FFF2-40B4-BE49-F238E27FC236}">
                <a16:creationId xmlns:a16="http://schemas.microsoft.com/office/drawing/2014/main" id="{8FA902DD-3F20-4FA0-9812-4A5A82DB5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500" y="5837365"/>
            <a:ext cx="662361" cy="46166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</p:txBody>
      </p:sp>
      <p:grpSp>
        <p:nvGrpSpPr>
          <p:cNvPr id="46" name="Group 48">
            <a:extLst>
              <a:ext uri="{FF2B5EF4-FFF2-40B4-BE49-F238E27FC236}">
                <a16:creationId xmlns:a16="http://schemas.microsoft.com/office/drawing/2014/main" id="{21DAC46A-A976-4746-9BCD-C31C3109CB0F}"/>
              </a:ext>
            </a:extLst>
          </p:cNvPr>
          <p:cNvGrpSpPr>
            <a:grpSpLocks/>
          </p:cNvGrpSpPr>
          <p:nvPr/>
        </p:nvGrpSpPr>
        <p:grpSpPr bwMode="auto">
          <a:xfrm>
            <a:off x="4065333" y="5212461"/>
            <a:ext cx="282575" cy="539750"/>
            <a:chOff x="1566" y="3269"/>
            <a:chExt cx="178" cy="340"/>
          </a:xfrm>
        </p:grpSpPr>
        <p:sp>
          <p:nvSpPr>
            <p:cNvPr id="47" name="Line 27">
              <a:extLst>
                <a:ext uri="{FF2B5EF4-FFF2-40B4-BE49-F238E27FC236}">
                  <a16:creationId xmlns:a16="http://schemas.microsoft.com/office/drawing/2014/main" id="{5DB6AF94-B6BE-4A63-9675-0BD18D3DF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4" y="3269"/>
              <a:ext cx="0" cy="3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28">
              <a:extLst>
                <a:ext uri="{FF2B5EF4-FFF2-40B4-BE49-F238E27FC236}">
                  <a16:creationId xmlns:a16="http://schemas.microsoft.com/office/drawing/2014/main" id="{BA05FD21-62B4-409E-844C-40C896E851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6" y="3277"/>
              <a:ext cx="0" cy="3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5165D-9A13-4B1A-BBD3-5843C519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6566-51CF-4D70-8370-FCB5ED39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428"/>
            <a:ext cx="10515600" cy="1325563"/>
          </a:xfrm>
        </p:spPr>
        <p:txBody>
          <a:bodyPr/>
          <a:lstStyle/>
          <a:p>
            <a:r>
              <a:rPr lang="en-US" dirty="0"/>
              <a:t>Simulations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8F711-64B5-40C8-99CA-50545389BCF3}"/>
              </a:ext>
            </a:extLst>
          </p:cNvPr>
          <p:cNvSpPr txBox="1"/>
          <p:nvPr/>
        </p:nvSpPr>
        <p:spPr>
          <a:xfrm>
            <a:off x="838200" y="988713"/>
            <a:ext cx="1012296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GEANT4 based (no GEANT3, no virtual Monte Carlo)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Fully integrated into our analysis chain as Reconstruction Module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Modular design – all detectors are self contained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Configured with Root macros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Generic detectors (boxes, cylinders, cones) exist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EIC-</a:t>
            </a:r>
            <a:r>
              <a:rPr lang="en-US" sz="2800" dirty="0" err="1"/>
              <a:t>sPHENIX</a:t>
            </a:r>
            <a:r>
              <a:rPr lang="en-US" sz="2800" dirty="0"/>
              <a:t> subdetectors fully implemented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8 years of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Used for published EIC detector concepts: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https://arxiv.org/pdf/1402.1209.pdf</a:t>
            </a:r>
            <a:r>
              <a:rPr lang="en-US" sz="2400" dirty="0"/>
              <a:t> (2104)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An EIC Detector Build Around The </a:t>
            </a:r>
            <a:r>
              <a:rPr lang="en-US" sz="2400" dirty="0" err="1">
                <a:hlinkClick r:id="rId3"/>
              </a:rPr>
              <a:t>sPHENIX</a:t>
            </a:r>
            <a:r>
              <a:rPr lang="en-US" sz="2400" dirty="0">
                <a:hlinkClick r:id="rId3"/>
              </a:rPr>
              <a:t> Solenoid</a:t>
            </a:r>
            <a:r>
              <a:rPr lang="en-US" sz="2400" dirty="0"/>
              <a:t> (2018)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D60C14-AE07-44F9-A3C8-0D53656D7D21}"/>
              </a:ext>
            </a:extLst>
          </p:cNvPr>
          <p:cNvSpPr txBox="1"/>
          <p:nvPr/>
        </p:nvSpPr>
        <p:spPr>
          <a:xfrm>
            <a:off x="2209800" y="5414248"/>
            <a:ext cx="6659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Tutorials:</a:t>
            </a:r>
          </a:p>
          <a:p>
            <a:r>
              <a:rPr lang="en-US" sz="2400" dirty="0">
                <a:hlinkClick r:id="rId4"/>
              </a:rPr>
              <a:t>https://github.com/sPHENIX-Collaboration/tutorials</a:t>
            </a:r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79F00-9476-431D-A584-B544BC39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0B41C-1748-40AA-B130-A5753801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7F476-198D-4987-8BB1-1F38A856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9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B0499BB-4D46-49F6-867A-8F498419A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905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G4 program flow within Fun4All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27E141EB-7C54-4749-AF40-EF9DB480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0413"/>
            <a:ext cx="154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Fun4AllServer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6817D573-508A-40CF-AED9-ACEB5C91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057400"/>
            <a:ext cx="1164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PHG4Reco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9244D4E5-D8CC-413E-ACF8-41229AC72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211" y="2209800"/>
            <a:ext cx="461665" cy="4648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en-US" altLang="en-US" dirty="0"/>
              <a:t>Node tree</a:t>
            </a:r>
          </a:p>
        </p:txBody>
      </p:sp>
      <p:grpSp>
        <p:nvGrpSpPr>
          <p:cNvPr id="18438" name="Group 6">
            <a:extLst>
              <a:ext uri="{FF2B5EF4-FFF2-40B4-BE49-F238E27FC236}">
                <a16:creationId xmlns:a16="http://schemas.microsoft.com/office/drawing/2014/main" id="{D28D2735-288B-4190-B95C-F48497C20B5B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819401"/>
            <a:ext cx="5486400" cy="823913"/>
            <a:chOff x="1536" y="1776"/>
            <a:chExt cx="3456" cy="519"/>
          </a:xfrm>
        </p:grpSpPr>
        <p:sp>
          <p:nvSpPr>
            <p:cNvPr id="18439" name="Text Box 7">
              <a:extLst>
                <a:ext uri="{FF2B5EF4-FFF2-40B4-BE49-F238E27FC236}">
                  <a16:creationId xmlns:a16="http://schemas.microsoft.com/office/drawing/2014/main" id="{CE17BC4A-04C4-420A-9DCC-47B381379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776"/>
              <a:ext cx="13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Interface Detector 1</a:t>
              </a:r>
            </a:p>
          </p:txBody>
        </p:sp>
        <p:grpSp>
          <p:nvGrpSpPr>
            <p:cNvPr id="18440" name="Group 8">
              <a:extLst>
                <a:ext uri="{FF2B5EF4-FFF2-40B4-BE49-F238E27FC236}">
                  <a16:creationId xmlns:a16="http://schemas.microsoft.com/office/drawing/2014/main" id="{799E264B-83A3-491D-827D-EE62201EB5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8" y="1776"/>
              <a:ext cx="1984" cy="519"/>
              <a:chOff x="3008" y="1776"/>
              <a:chExt cx="1984" cy="519"/>
            </a:xfrm>
          </p:grpSpPr>
          <p:sp>
            <p:nvSpPr>
              <p:cNvPr id="18441" name="Text Box 9">
                <a:extLst>
                  <a:ext uri="{FF2B5EF4-FFF2-40B4-BE49-F238E27FC236}">
                    <a16:creationId xmlns:a16="http://schemas.microsoft.com/office/drawing/2014/main" id="{15B8CA91-B376-4C0E-A4E7-0F16E5221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8" y="1776"/>
                <a:ext cx="158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Construct() </a:t>
                </a:r>
                <a:r>
                  <a:rPr lang="en-US" altLang="en-US">
                    <a:sym typeface="Wingdings" panose="05000000000000000000" pitchFamily="2" charset="2"/>
                  </a:rPr>
                  <a:t> Geometry</a:t>
                </a:r>
                <a:endParaRPr lang="en-US" altLang="en-US"/>
              </a:p>
            </p:txBody>
          </p:sp>
          <p:sp>
            <p:nvSpPr>
              <p:cNvPr id="18442" name="Text Box 10">
                <a:extLst>
                  <a:ext uri="{FF2B5EF4-FFF2-40B4-BE49-F238E27FC236}">
                    <a16:creationId xmlns:a16="http://schemas.microsoft.com/office/drawing/2014/main" id="{C2211347-9E98-4C43-BD5F-A2C0684BD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8" y="2064"/>
                <a:ext cx="19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Stepping Action (Hit extraction)</a:t>
                </a:r>
              </a:p>
            </p:txBody>
          </p:sp>
        </p:grpSp>
        <p:sp>
          <p:nvSpPr>
            <p:cNvPr id="18443" name="Line 11">
              <a:extLst>
                <a:ext uri="{FF2B5EF4-FFF2-40B4-BE49-F238E27FC236}">
                  <a16:creationId xmlns:a16="http://schemas.microsoft.com/office/drawing/2014/main" id="{506C2040-D5F7-46AF-8EE7-BA6E969B6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872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2">
              <a:extLst>
                <a:ext uri="{FF2B5EF4-FFF2-40B4-BE49-F238E27FC236}">
                  <a16:creationId xmlns:a16="http://schemas.microsoft.com/office/drawing/2014/main" id="{780F6E97-5FBB-47B5-82DB-DF3905571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920"/>
              <a:ext cx="192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5" name="Text Box 13">
            <a:extLst>
              <a:ext uri="{FF2B5EF4-FFF2-40B4-BE49-F238E27FC236}">
                <a16:creationId xmlns:a16="http://schemas.microsoft.com/office/drawing/2014/main" id="{03F55945-8D68-4080-AAD5-A232EC12B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86200"/>
            <a:ext cx="2065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Interface Detector 2</a:t>
            </a:r>
          </a:p>
        </p:txBody>
      </p:sp>
      <p:grpSp>
        <p:nvGrpSpPr>
          <p:cNvPr id="18446" name="Group 14">
            <a:extLst>
              <a:ext uri="{FF2B5EF4-FFF2-40B4-BE49-F238E27FC236}">
                <a16:creationId xmlns:a16="http://schemas.microsoft.com/office/drawing/2014/main" id="{F49A1CC9-DDCD-4635-B8C9-DDEB8BB47DD6}"/>
              </a:ext>
            </a:extLst>
          </p:cNvPr>
          <p:cNvGrpSpPr>
            <a:grpSpLocks/>
          </p:cNvGrpSpPr>
          <p:nvPr/>
        </p:nvGrpSpPr>
        <p:grpSpPr bwMode="auto">
          <a:xfrm>
            <a:off x="6299200" y="3886201"/>
            <a:ext cx="3149600" cy="823913"/>
            <a:chOff x="3008" y="1776"/>
            <a:chExt cx="1984" cy="519"/>
          </a:xfrm>
        </p:grpSpPr>
        <p:sp>
          <p:nvSpPr>
            <p:cNvPr id="18447" name="Text Box 15">
              <a:extLst>
                <a:ext uri="{FF2B5EF4-FFF2-40B4-BE49-F238E27FC236}">
                  <a16:creationId xmlns:a16="http://schemas.microsoft.com/office/drawing/2014/main" id="{68244218-2C32-46FD-807F-96CB745F6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8" y="1776"/>
              <a:ext cx="158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Construct() </a:t>
              </a:r>
              <a:r>
                <a:rPr lang="en-US" altLang="en-US">
                  <a:sym typeface="Wingdings" panose="05000000000000000000" pitchFamily="2" charset="2"/>
                </a:rPr>
                <a:t> Geometry</a:t>
              </a:r>
              <a:endParaRPr lang="en-US" altLang="en-US"/>
            </a:p>
          </p:txBody>
        </p:sp>
        <p:sp>
          <p:nvSpPr>
            <p:cNvPr id="18448" name="Text Box 16">
              <a:extLst>
                <a:ext uri="{FF2B5EF4-FFF2-40B4-BE49-F238E27FC236}">
                  <a16:creationId xmlns:a16="http://schemas.microsoft.com/office/drawing/2014/main" id="{A0D3C6A0-A63B-4F98-8F81-535DEE7EB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8" y="2064"/>
              <a:ext cx="19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Stepping Action (Hit extraction)</a:t>
              </a:r>
            </a:p>
          </p:txBody>
        </p:sp>
      </p:grpSp>
      <p:sp>
        <p:nvSpPr>
          <p:cNvPr id="18449" name="Line 17">
            <a:extLst>
              <a:ext uri="{FF2B5EF4-FFF2-40B4-BE49-F238E27FC236}">
                <a16:creationId xmlns:a16="http://schemas.microsoft.com/office/drawing/2014/main" id="{0AE7D494-E37C-4B52-AAEF-6C675E1B9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062413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8">
            <a:extLst>
              <a:ext uri="{FF2B5EF4-FFF2-40B4-BE49-F238E27FC236}">
                <a16:creationId xmlns:a16="http://schemas.microsoft.com/office/drawing/2014/main" id="{67751CE4-37B1-4D4E-9B8A-B4432D9DF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114800"/>
            <a:ext cx="3048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>
            <a:extLst>
              <a:ext uri="{FF2B5EF4-FFF2-40B4-BE49-F238E27FC236}">
                <a16:creationId xmlns:a16="http://schemas.microsoft.com/office/drawing/2014/main" id="{2A44D3C8-BD39-4DCA-935F-9F71EFC35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3622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0">
            <a:extLst>
              <a:ext uri="{FF2B5EF4-FFF2-40B4-BE49-F238E27FC236}">
                <a16:creationId xmlns:a16="http://schemas.microsoft.com/office/drawing/2014/main" id="{5361B42E-F28F-4267-8DA8-2FBA39BC2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2004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1">
            <a:extLst>
              <a:ext uri="{FF2B5EF4-FFF2-40B4-BE49-F238E27FC236}">
                <a16:creationId xmlns:a16="http://schemas.microsoft.com/office/drawing/2014/main" id="{8340BD04-06FA-4B75-866A-60A66D5FF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7526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Text Box 22">
            <a:extLst>
              <a:ext uri="{FF2B5EF4-FFF2-40B4-BE49-F238E27FC236}">
                <a16:creationId xmlns:a16="http://schemas.microsoft.com/office/drawing/2014/main" id="{CED78545-FEA8-4606-9D94-4BA5E4759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411" y="990600"/>
            <a:ext cx="461665" cy="426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en-US" altLang="en-US" dirty="0"/>
              <a:t>Geant4</a:t>
            </a:r>
          </a:p>
        </p:txBody>
      </p:sp>
      <p:sp>
        <p:nvSpPr>
          <p:cNvPr id="18455" name="Line 23">
            <a:extLst>
              <a:ext uri="{FF2B5EF4-FFF2-40B4-BE49-F238E27FC236}">
                <a16:creationId xmlns:a16="http://schemas.microsoft.com/office/drawing/2014/main" id="{3238ED7B-5E4B-46BB-82CC-0F99DFD87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86000"/>
            <a:ext cx="4724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4">
            <a:extLst>
              <a:ext uri="{FF2B5EF4-FFF2-40B4-BE49-F238E27FC236}">
                <a16:creationId xmlns:a16="http://schemas.microsoft.com/office/drawing/2014/main" id="{AFF7170C-37F9-4F73-82EF-B83BBFF81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30480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5">
            <a:extLst>
              <a:ext uri="{FF2B5EF4-FFF2-40B4-BE49-F238E27FC236}">
                <a16:creationId xmlns:a16="http://schemas.microsoft.com/office/drawing/2014/main" id="{E56B5BC9-42C3-4A3B-9354-F0C25DCF3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41148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26">
            <a:extLst>
              <a:ext uri="{FF2B5EF4-FFF2-40B4-BE49-F238E27FC236}">
                <a16:creationId xmlns:a16="http://schemas.microsoft.com/office/drawing/2014/main" id="{C354A997-47BC-470B-92AD-4F4307C56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219200"/>
            <a:ext cx="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7">
            <a:extLst>
              <a:ext uri="{FF2B5EF4-FFF2-40B4-BE49-F238E27FC236}">
                <a16:creationId xmlns:a16="http://schemas.microsoft.com/office/drawing/2014/main" id="{ACD6DD33-1596-4814-8D7D-A756ACFB9D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2600" y="3505200"/>
            <a:ext cx="381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8">
            <a:extLst>
              <a:ext uri="{FF2B5EF4-FFF2-40B4-BE49-F238E27FC236}">
                <a16:creationId xmlns:a16="http://schemas.microsoft.com/office/drawing/2014/main" id="{5C1CBFCF-6D1D-465D-BAE2-4E15768F0A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2600" y="4495800"/>
            <a:ext cx="381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9">
            <a:extLst>
              <a:ext uri="{FF2B5EF4-FFF2-40B4-BE49-F238E27FC236}">
                <a16:creationId xmlns:a16="http://schemas.microsoft.com/office/drawing/2014/main" id="{67EA3A17-DC85-4381-83BB-5A35922F4E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505200"/>
            <a:ext cx="3505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0">
            <a:extLst>
              <a:ext uri="{FF2B5EF4-FFF2-40B4-BE49-F238E27FC236}">
                <a16:creationId xmlns:a16="http://schemas.microsoft.com/office/drawing/2014/main" id="{4D6EFA3A-6750-4CD9-AE32-4DBFDCDE85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572000"/>
            <a:ext cx="3505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Text Box 31">
            <a:extLst>
              <a:ext uri="{FF2B5EF4-FFF2-40B4-BE49-F238E27FC236}">
                <a16:creationId xmlns:a16="http://schemas.microsoft.com/office/drawing/2014/main" id="{70AFD012-04AD-4850-96AC-204D0E0A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4906963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Digitisation</a:t>
            </a:r>
          </a:p>
        </p:txBody>
      </p:sp>
      <p:sp>
        <p:nvSpPr>
          <p:cNvPr id="18464" name="Line 32">
            <a:extLst>
              <a:ext uri="{FF2B5EF4-FFF2-40B4-BE49-F238E27FC236}">
                <a16:creationId xmlns:a16="http://schemas.microsoft.com/office/drawing/2014/main" id="{3D19F2FC-E515-478C-ABC1-460A71540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514600"/>
            <a:ext cx="0" cy="236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Text Box 33">
            <a:extLst>
              <a:ext uri="{FF2B5EF4-FFF2-40B4-BE49-F238E27FC236}">
                <a16:creationId xmlns:a16="http://schemas.microsoft.com/office/drawing/2014/main" id="{EADE1DCC-6C50-4243-B8D1-3D3D4BD8F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5638801"/>
            <a:ext cx="201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Tracking,Clustering</a:t>
            </a:r>
          </a:p>
        </p:txBody>
      </p:sp>
      <p:sp>
        <p:nvSpPr>
          <p:cNvPr id="18466" name="Text Box 34">
            <a:extLst>
              <a:ext uri="{FF2B5EF4-FFF2-40B4-BE49-F238E27FC236}">
                <a16:creationId xmlns:a16="http://schemas.microsoft.com/office/drawing/2014/main" id="{9FEFF65E-4F40-4455-B5AB-B7F079B00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658" y="5193575"/>
            <a:ext cx="1117678" cy="43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err="1"/>
              <a:t>RCdaq</a:t>
            </a:r>
            <a:endParaRPr lang="en-US" altLang="en-US" sz="2800" dirty="0"/>
          </a:p>
        </p:txBody>
      </p:sp>
      <p:sp>
        <p:nvSpPr>
          <p:cNvPr id="18467" name="Line 35">
            <a:extLst>
              <a:ext uri="{FF2B5EF4-FFF2-40B4-BE49-F238E27FC236}">
                <a16:creationId xmlns:a16="http://schemas.microsoft.com/office/drawing/2014/main" id="{390C0175-A4D8-42AD-BA5C-4CCD857E65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463569"/>
            <a:ext cx="3124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68" name="Group 36">
            <a:extLst>
              <a:ext uri="{FF2B5EF4-FFF2-40B4-BE49-F238E27FC236}">
                <a16:creationId xmlns:a16="http://schemas.microsoft.com/office/drawing/2014/main" id="{0B2464B0-CEFB-4A94-8EFB-A4BC1DCB4F3F}"/>
              </a:ext>
            </a:extLst>
          </p:cNvPr>
          <p:cNvGrpSpPr>
            <a:grpSpLocks/>
          </p:cNvGrpSpPr>
          <p:nvPr/>
        </p:nvGrpSpPr>
        <p:grpSpPr bwMode="auto">
          <a:xfrm>
            <a:off x="2814638" y="5046663"/>
            <a:ext cx="461962" cy="152400"/>
            <a:chOff x="813" y="3179"/>
            <a:chExt cx="291" cy="96"/>
          </a:xfrm>
        </p:grpSpPr>
        <p:sp>
          <p:nvSpPr>
            <p:cNvPr id="18469" name="Line 37">
              <a:extLst>
                <a:ext uri="{FF2B5EF4-FFF2-40B4-BE49-F238E27FC236}">
                  <a16:creationId xmlns:a16="http://schemas.microsoft.com/office/drawing/2014/main" id="{4A708EAB-8EBF-48C4-A480-D5E87DA90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179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8">
              <a:extLst>
                <a:ext uri="{FF2B5EF4-FFF2-40B4-BE49-F238E27FC236}">
                  <a16:creationId xmlns:a16="http://schemas.microsoft.com/office/drawing/2014/main" id="{4F510F44-0A34-4FCF-ADCB-CBA94DF8B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" y="3275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71" name="Group 39">
            <a:extLst>
              <a:ext uri="{FF2B5EF4-FFF2-40B4-BE49-F238E27FC236}">
                <a16:creationId xmlns:a16="http://schemas.microsoft.com/office/drawing/2014/main" id="{66D6DBB2-2EED-4E9E-A1F5-62E6BF0D620B}"/>
              </a:ext>
            </a:extLst>
          </p:cNvPr>
          <p:cNvGrpSpPr>
            <a:grpSpLocks/>
          </p:cNvGrpSpPr>
          <p:nvPr/>
        </p:nvGrpSpPr>
        <p:grpSpPr bwMode="auto">
          <a:xfrm>
            <a:off x="2819401" y="5715000"/>
            <a:ext cx="461963" cy="152400"/>
            <a:chOff x="813" y="3179"/>
            <a:chExt cx="291" cy="96"/>
          </a:xfrm>
        </p:grpSpPr>
        <p:sp>
          <p:nvSpPr>
            <p:cNvPr id="18472" name="Line 40">
              <a:extLst>
                <a:ext uri="{FF2B5EF4-FFF2-40B4-BE49-F238E27FC236}">
                  <a16:creationId xmlns:a16="http://schemas.microsoft.com/office/drawing/2014/main" id="{A045A25D-AFAC-4D92-A443-6F8E5C60A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179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41">
              <a:extLst>
                <a:ext uri="{FF2B5EF4-FFF2-40B4-BE49-F238E27FC236}">
                  <a16:creationId xmlns:a16="http://schemas.microsoft.com/office/drawing/2014/main" id="{3750DA43-53F1-4D1D-AE6E-DCD0C5EE3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" y="3275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74" name="Line 42">
            <a:extLst>
              <a:ext uri="{FF2B5EF4-FFF2-40B4-BE49-F238E27FC236}">
                <a16:creationId xmlns:a16="http://schemas.microsoft.com/office/drawing/2014/main" id="{ABCB4CF7-AC10-4AD0-86C0-690CE4116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5316538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Text Box 43">
            <a:extLst>
              <a:ext uri="{FF2B5EF4-FFF2-40B4-BE49-F238E27FC236}">
                <a16:creationId xmlns:a16="http://schemas.microsoft.com/office/drawing/2014/main" id="{2D6501D2-DE0D-49AD-96E9-38251534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6134101"/>
            <a:ext cx="327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Jet Finding, Upsilons, Photons,…</a:t>
            </a:r>
          </a:p>
        </p:txBody>
      </p:sp>
      <p:grpSp>
        <p:nvGrpSpPr>
          <p:cNvPr id="18476" name="Group 44">
            <a:extLst>
              <a:ext uri="{FF2B5EF4-FFF2-40B4-BE49-F238E27FC236}">
                <a16:creationId xmlns:a16="http://schemas.microsoft.com/office/drawing/2014/main" id="{30D1F356-93D8-4145-A735-FE8BB13A8783}"/>
              </a:ext>
            </a:extLst>
          </p:cNvPr>
          <p:cNvGrpSpPr>
            <a:grpSpLocks/>
          </p:cNvGrpSpPr>
          <p:nvPr/>
        </p:nvGrpSpPr>
        <p:grpSpPr bwMode="auto">
          <a:xfrm>
            <a:off x="2784476" y="6242050"/>
            <a:ext cx="461963" cy="152400"/>
            <a:chOff x="813" y="3179"/>
            <a:chExt cx="291" cy="96"/>
          </a:xfrm>
        </p:grpSpPr>
        <p:sp>
          <p:nvSpPr>
            <p:cNvPr id="18477" name="Line 45">
              <a:extLst>
                <a:ext uri="{FF2B5EF4-FFF2-40B4-BE49-F238E27FC236}">
                  <a16:creationId xmlns:a16="http://schemas.microsoft.com/office/drawing/2014/main" id="{673D3496-CC2D-44B9-B1B7-239FFE07B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179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Line 46">
              <a:extLst>
                <a:ext uri="{FF2B5EF4-FFF2-40B4-BE49-F238E27FC236}">
                  <a16:creationId xmlns:a16="http://schemas.microsoft.com/office/drawing/2014/main" id="{682BCBD1-FAC7-407D-B35F-435939D6F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" y="3275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79" name="Line 47">
            <a:extLst>
              <a:ext uri="{FF2B5EF4-FFF2-40B4-BE49-F238E27FC236}">
                <a16:creationId xmlns:a16="http://schemas.microsoft.com/office/drawing/2014/main" id="{5DF1D96D-047C-445F-B919-6D00B50C6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188" y="59436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48">
            <a:extLst>
              <a:ext uri="{FF2B5EF4-FFF2-40B4-BE49-F238E27FC236}">
                <a16:creationId xmlns:a16="http://schemas.microsoft.com/office/drawing/2014/main" id="{1875C168-5820-40EA-89B1-038FA492E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3250" y="60198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Text Box 49">
            <a:extLst>
              <a:ext uri="{FF2B5EF4-FFF2-40B4-BE49-F238E27FC236}">
                <a16:creationId xmlns:a16="http://schemas.microsoft.com/office/drawing/2014/main" id="{65A0EA6F-1F69-4F5A-9FFC-C9FB76656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5837238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calls</a:t>
            </a:r>
          </a:p>
        </p:txBody>
      </p:sp>
      <p:sp>
        <p:nvSpPr>
          <p:cNvPr id="18482" name="Line 50">
            <a:extLst>
              <a:ext uri="{FF2B5EF4-FFF2-40B4-BE49-F238E27FC236}">
                <a16:creationId xmlns:a16="http://schemas.microsoft.com/office/drawing/2014/main" id="{AB166D21-B659-46EA-AB61-D27080848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2613" y="6430963"/>
            <a:ext cx="990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Text Box 51">
            <a:extLst>
              <a:ext uri="{FF2B5EF4-FFF2-40B4-BE49-F238E27FC236}">
                <a16:creationId xmlns:a16="http://schemas.microsoft.com/office/drawing/2014/main" id="{3FC1C4DC-BEEC-4B8B-BE69-3796E66E6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6248400"/>
            <a:ext cx="1007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dataflow</a:t>
            </a:r>
          </a:p>
        </p:txBody>
      </p:sp>
      <p:sp>
        <p:nvSpPr>
          <p:cNvPr id="18484" name="Line 52">
            <a:extLst>
              <a:ext uri="{FF2B5EF4-FFF2-40B4-BE49-F238E27FC236}">
                <a16:creationId xmlns:a16="http://schemas.microsoft.com/office/drawing/2014/main" id="{D7C53959-5FB1-4908-9551-1221627BB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0714" y="5668963"/>
            <a:ext cx="981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Text Box 53">
            <a:extLst>
              <a:ext uri="{FF2B5EF4-FFF2-40B4-BE49-F238E27FC236}">
                <a16:creationId xmlns:a16="http://schemas.microsoft.com/office/drawing/2014/main" id="{C9E15E4B-8E83-463E-B963-169ACE7AF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5486400"/>
            <a:ext cx="725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Setup</a:t>
            </a:r>
          </a:p>
        </p:txBody>
      </p:sp>
      <p:sp>
        <p:nvSpPr>
          <p:cNvPr id="18486" name="Text Box 54">
            <a:extLst>
              <a:ext uri="{FF2B5EF4-FFF2-40B4-BE49-F238E27FC236}">
                <a16:creationId xmlns:a16="http://schemas.microsoft.com/office/drawing/2014/main" id="{C57AAA47-6826-48D1-A984-F99CC2CC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1382713"/>
            <a:ext cx="494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Event generator (input file, single particle, pythia8)</a:t>
            </a:r>
          </a:p>
        </p:txBody>
      </p:sp>
      <p:sp>
        <p:nvSpPr>
          <p:cNvPr id="18487" name="Line 55">
            <a:extLst>
              <a:ext uri="{FF2B5EF4-FFF2-40B4-BE49-F238E27FC236}">
                <a16:creationId xmlns:a16="http://schemas.microsoft.com/office/drawing/2014/main" id="{36016DF6-B9AC-44B9-80A8-4B0128F88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143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Line 56">
            <a:extLst>
              <a:ext uri="{FF2B5EF4-FFF2-40B4-BE49-F238E27FC236}">
                <a16:creationId xmlns:a16="http://schemas.microsoft.com/office/drawing/2014/main" id="{C579C745-1197-4E92-A6F3-DF8A5AF9C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600200"/>
            <a:ext cx="1371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9" name="Line 57">
            <a:extLst>
              <a:ext uri="{FF2B5EF4-FFF2-40B4-BE49-F238E27FC236}">
                <a16:creationId xmlns:a16="http://schemas.microsoft.com/office/drawing/2014/main" id="{D723C6FF-9E0A-4347-81F5-9C6B9965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0" y="6656388"/>
            <a:ext cx="990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0" name="Text Box 58">
            <a:extLst>
              <a:ext uri="{FF2B5EF4-FFF2-40B4-BE49-F238E27FC236}">
                <a16:creationId xmlns:a16="http://schemas.microsoft.com/office/drawing/2014/main" id="{E4AF3E89-680D-4A6E-B213-731A1CEE2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6473826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Output Files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DF7533-2A0E-45A2-B4D5-9C54C74B8124}"/>
              </a:ext>
            </a:extLst>
          </p:cNvPr>
          <p:cNvSpPr/>
          <p:nvPr/>
        </p:nvSpPr>
        <p:spPr>
          <a:xfrm>
            <a:off x="3962400" y="2710894"/>
            <a:ext cx="5707360" cy="1000683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id="{6ED14F84-2AEA-4DE9-9710-8D68D254F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73" y="1965137"/>
            <a:ext cx="440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Initializes Geant4 before detectors are added</a:t>
            </a:r>
          </a:p>
        </p:txBody>
      </p:sp>
      <p:sp>
        <p:nvSpPr>
          <p:cNvPr id="62" name="Text Box 34">
            <a:extLst>
              <a:ext uri="{FF2B5EF4-FFF2-40B4-BE49-F238E27FC236}">
                <a16:creationId xmlns:a16="http://schemas.microsoft.com/office/drawing/2014/main" id="{0063536E-23D6-4A03-8B7C-CA03F1D1F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573" y="5102266"/>
            <a:ext cx="1072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Raw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EC75F8-3F69-4947-A2A5-106C0C13EB35}"/>
              </a:ext>
            </a:extLst>
          </p:cNvPr>
          <p:cNvGrpSpPr/>
          <p:nvPr/>
        </p:nvGrpSpPr>
        <p:grpSpPr>
          <a:xfrm>
            <a:off x="10507029" y="443427"/>
            <a:ext cx="1591415" cy="2471437"/>
            <a:chOff x="10507029" y="443427"/>
            <a:chExt cx="1591415" cy="247143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88FC9DA-F3E0-4A54-901B-DC83A7687AC6}"/>
                </a:ext>
              </a:extLst>
            </p:cNvPr>
            <p:cNvSpPr txBox="1"/>
            <p:nvPr/>
          </p:nvSpPr>
          <p:spPr>
            <a:xfrm>
              <a:off x="10515600" y="606540"/>
              <a:ext cx="158284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Modular: Each detector is its own entity providing the flexibility needed for complex setups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B27459B-786D-4E28-8B64-C9F4F06656C5}"/>
                </a:ext>
              </a:extLst>
            </p:cNvPr>
            <p:cNvSpPr/>
            <p:nvPr/>
          </p:nvSpPr>
          <p:spPr>
            <a:xfrm>
              <a:off x="10507029" y="443427"/>
              <a:ext cx="1526248" cy="2452173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5ED101F-9E52-4049-B9D1-36EBBD80CB36}"/>
              </a:ext>
            </a:extLst>
          </p:cNvPr>
          <p:cNvSpPr txBox="1"/>
          <p:nvPr/>
        </p:nvSpPr>
        <p:spPr>
          <a:xfrm>
            <a:off x="10414279" y="3505200"/>
            <a:ext cx="1896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Generic detectors like boxes, cylinders, cones exist and can be configured on a macro level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A3B4F-71B0-49F4-8FFD-70206C9D826A}"/>
              </a:ext>
            </a:extLst>
          </p:cNvPr>
          <p:cNvSpPr txBox="1"/>
          <p:nvPr/>
        </p:nvSpPr>
        <p:spPr>
          <a:xfrm>
            <a:off x="56272" y="2124791"/>
            <a:ext cx="1917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processing is done by chaining up modules. At every step the state of the Node Tree can be saved and the analysis can pick up where it left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6A2AE35-E269-458C-AD09-4D31D9150BEA}"/>
              </a:ext>
            </a:extLst>
          </p:cNvPr>
          <p:cNvSpPr/>
          <p:nvPr/>
        </p:nvSpPr>
        <p:spPr>
          <a:xfrm>
            <a:off x="1744397" y="5486400"/>
            <a:ext cx="484632" cy="1117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36904-E5CA-4FB5-A6E8-EAD052AD014F}"/>
              </a:ext>
            </a:extLst>
          </p:cNvPr>
          <p:cNvSpPr txBox="1"/>
          <p:nvPr/>
        </p:nvSpPr>
        <p:spPr>
          <a:xfrm>
            <a:off x="15261" y="5543849"/>
            <a:ext cx="175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</a:t>
            </a:r>
            <a:r>
              <a:rPr lang="en-US" dirty="0" err="1"/>
              <a:t>reco</a:t>
            </a:r>
            <a:r>
              <a:rPr lang="en-US" dirty="0"/>
              <a:t> for raw and simulated data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CE480D-9940-448D-AEC8-295532BF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35684-410A-4D28-A27F-CC3748E3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Tutorial on Full Detector Simulations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5BDA7-E0B6-4D26-B487-753C9FDB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6453-9DD2-425C-973D-16C638E2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05"/>
            <a:ext cx="10515600" cy="1325563"/>
          </a:xfrm>
        </p:spPr>
        <p:txBody>
          <a:bodyPr/>
          <a:lstStyle/>
          <a:p>
            <a:r>
              <a:rPr lang="en-US" dirty="0"/>
              <a:t>Currently implemented event generators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5B2649-9CE6-4151-8E13-9EE1D9421950}"/>
              </a:ext>
            </a:extLst>
          </p:cNvPr>
          <p:cNvGrpSpPr/>
          <p:nvPr/>
        </p:nvGrpSpPr>
        <p:grpSpPr>
          <a:xfrm>
            <a:off x="543359" y="1632344"/>
            <a:ext cx="2969983" cy="1825885"/>
            <a:chOff x="5340897" y="775075"/>
            <a:chExt cx="2969983" cy="1825885"/>
          </a:xfrm>
        </p:grpSpPr>
        <p:sp>
          <p:nvSpPr>
            <p:cNvPr id="4" name="Rounded Rectangle 28">
              <a:extLst>
                <a:ext uri="{FF2B5EF4-FFF2-40B4-BE49-F238E27FC236}">
                  <a16:creationId xmlns:a16="http://schemas.microsoft.com/office/drawing/2014/main" id="{C01409AA-C84E-4A87-8BC8-902FA90A8D11}"/>
                </a:ext>
              </a:extLst>
            </p:cNvPr>
            <p:cNvSpPr/>
            <p:nvPr/>
          </p:nvSpPr>
          <p:spPr bwMode="auto">
            <a:xfrm>
              <a:off x="5340897" y="775075"/>
              <a:ext cx="2969983" cy="1825885"/>
            </a:xfrm>
            <a:prstGeom prst="roundRect">
              <a:avLst/>
            </a:prstGeom>
            <a:solidFill>
              <a:srgbClr val="A4D3E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defTabSz="3851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96" charset="0"/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1pPr>
              <a:lvl2pPr marL="625787" indent="-240687" algn="l" defTabSz="3851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96" charset="0"/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2pPr>
              <a:lvl3pPr marL="962749" indent="-192550" algn="l" defTabSz="3851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96" charset="0"/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3pPr>
              <a:lvl4pPr marL="1347848" indent="-192550" algn="l" defTabSz="3851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96" charset="0"/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4pPr>
              <a:lvl5pPr marL="1732948" indent="-192550" algn="l" defTabSz="3851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96" charset="0"/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5pPr>
              <a:lvl6pPr marL="1925498" algn="l" defTabSz="385100" rtl="0" eaLnBrk="1" latinLnBrk="0" hangingPunct="1"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6pPr>
              <a:lvl7pPr marL="2310597" algn="l" defTabSz="385100" rtl="0" eaLnBrk="1" latinLnBrk="0" hangingPunct="1"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7pPr>
              <a:lvl8pPr marL="2695697" algn="l" defTabSz="385100" rtl="0" eaLnBrk="1" latinLnBrk="0" hangingPunct="1"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8pPr>
              <a:lvl9pPr marL="3080796" algn="l" defTabSz="385100" rtl="0" eaLnBrk="1" latinLnBrk="0" hangingPunct="1">
                <a:defRPr kern="1200">
                  <a:solidFill>
                    <a:schemeClr val="tx1"/>
                  </a:solidFill>
                  <a:latin typeface="Arial" pitchFamily="-96" charset="0"/>
                  <a:ea typeface="+mn-ea"/>
                  <a:cs typeface="+mn-cs"/>
                </a:defRPr>
              </a:lvl9pPr>
            </a:lstStyle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83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4E6DA55-09A2-4C48-8B6D-CF0F7A264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6337" y="903617"/>
              <a:ext cx="2680022" cy="1579436"/>
              <a:chOff x="124" y="61"/>
              <a:chExt cx="2401" cy="1415"/>
            </a:xfrm>
          </p:grpSpPr>
          <p:sp>
            <p:nvSpPr>
              <p:cNvPr id="6" name="AutoShape 11">
                <a:extLst>
                  <a:ext uri="{FF2B5EF4-FFF2-40B4-BE49-F238E27FC236}">
                    <a16:creationId xmlns:a16="http://schemas.microsoft.com/office/drawing/2014/main" id="{ECEEC3AB-F563-476A-98FE-F159B7670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806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8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Djangoh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7" name="AutoShape 12">
                <a:extLst>
                  <a:ext uri="{FF2B5EF4-FFF2-40B4-BE49-F238E27FC236}">
                    <a16:creationId xmlns:a16="http://schemas.microsoft.com/office/drawing/2014/main" id="{D7F4EF48-E7A6-4C88-B36D-1ADA9ABF3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" y="434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00FF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PEPSI</a:t>
                </a:r>
              </a:p>
            </p:txBody>
          </p:sp>
          <p:sp>
            <p:nvSpPr>
              <p:cNvPr id="8" name="AutoShape 13">
                <a:extLst>
                  <a:ext uri="{FF2B5EF4-FFF2-40B4-BE49-F238E27FC236}">
                    <a16:creationId xmlns:a16="http://schemas.microsoft.com/office/drawing/2014/main" id="{DB67494C-3B34-48CD-AE7E-EFCD98ADE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1165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0000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Rapgap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9" name="AutoShape 14">
                <a:extLst>
                  <a:ext uri="{FF2B5EF4-FFF2-40B4-BE49-F238E27FC236}">
                    <a16:creationId xmlns:a16="http://schemas.microsoft.com/office/drawing/2014/main" id="{8CEFBDBF-5BE2-4F83-B717-5D1474928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61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PYTHIA</a:t>
                </a:r>
              </a:p>
            </p:txBody>
          </p:sp>
          <p:sp>
            <p:nvSpPr>
              <p:cNvPr id="10" name="AutoShape 15">
                <a:extLst>
                  <a:ext uri="{FF2B5EF4-FFF2-40B4-BE49-F238E27FC236}">
                    <a16:creationId xmlns:a16="http://schemas.microsoft.com/office/drawing/2014/main" id="{977EDDA5-4DF1-4AD4-900E-199A5D7A1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808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Milou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11" name="AutoShape 16">
                <a:extLst>
                  <a:ext uri="{FF2B5EF4-FFF2-40B4-BE49-F238E27FC236}">
                    <a16:creationId xmlns:a16="http://schemas.microsoft.com/office/drawing/2014/main" id="{34DB1EE6-0988-4A48-8478-FA4D9E109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1167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80008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LEPTO</a:t>
                </a:r>
              </a:p>
            </p:txBody>
          </p:sp>
          <p:sp>
            <p:nvSpPr>
              <p:cNvPr id="12" name="AutoShape 17">
                <a:extLst>
                  <a:ext uri="{FF2B5EF4-FFF2-40B4-BE49-F238E27FC236}">
                    <a16:creationId xmlns:a16="http://schemas.microsoft.com/office/drawing/2014/main" id="{0D3BF0CF-C8F6-47F2-9D0E-B2E0A9701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62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FF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DPMJet</a:t>
                </a:r>
                <a:endParaRPr lang="en-US" sz="2000" dirty="0">
                  <a:solidFill>
                    <a:srgbClr val="000000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13" name="AutoShape 18">
                <a:extLst>
                  <a:ext uri="{FF2B5EF4-FFF2-40B4-BE49-F238E27FC236}">
                    <a16:creationId xmlns:a16="http://schemas.microsoft.com/office/drawing/2014/main" id="{BB330A7F-8679-4F9C-861C-7DA69C5F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434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CC66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1pPr>
                <a:lvl2pPr marL="625787" indent="-240687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2pPr>
                <a:lvl3pPr marL="962749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3pPr>
                <a:lvl4pPr marL="13478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4pPr>
                <a:lvl5pPr marL="1732948" indent="-192550" algn="l" defTabSz="3851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96" charset="0"/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5pPr>
                <a:lvl6pPr marL="1925498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6pPr>
                <a:lvl7pPr marL="23105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7pPr>
                <a:lvl8pPr marL="2695697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8pPr>
                <a:lvl9pPr marL="3080796" algn="l" defTabSz="385100" rtl="0" eaLnBrk="1" latinLnBrk="0" hangingPunct="1">
                  <a:defRPr kern="1200">
                    <a:solidFill>
                      <a:schemeClr val="tx1"/>
                    </a:solidFill>
                    <a:latin typeface="Arial" pitchFamily="-96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gmc_trans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0AA5D5-B030-4C5F-9A60-10C7769A7CDB}"/>
              </a:ext>
            </a:extLst>
          </p:cNvPr>
          <p:cNvSpPr txBox="1"/>
          <p:nvPr/>
        </p:nvSpPr>
        <p:spPr>
          <a:xfrm>
            <a:off x="116810" y="1087235"/>
            <a:ext cx="461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Via </a:t>
            </a:r>
            <a:r>
              <a:rPr lang="en-US" sz="2400" dirty="0" err="1"/>
              <a:t>Eic</a:t>
            </a:r>
            <a:r>
              <a:rPr lang="en-US" sz="2400" dirty="0"/>
              <a:t>-Smear interface (e-p/e-A)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302BCE-1EB7-4111-AEA0-09735E430C59}"/>
              </a:ext>
            </a:extLst>
          </p:cNvPr>
          <p:cNvGrpSpPr/>
          <p:nvPr/>
        </p:nvGrpSpPr>
        <p:grpSpPr>
          <a:xfrm>
            <a:off x="8263635" y="1215713"/>
            <a:ext cx="3048060" cy="2754638"/>
            <a:chOff x="8046929" y="1351867"/>
            <a:chExt cx="3048060" cy="27546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208007F-2CC7-4362-9FF6-7015D0C5D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533" t="7582" r="8210" b="12418"/>
            <a:stretch/>
          </p:blipFill>
          <p:spPr>
            <a:xfrm>
              <a:off x="8046929" y="1351867"/>
              <a:ext cx="3048060" cy="237925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0FC3C0-0773-445A-84DD-FF2F0B72F4D1}"/>
                </a:ext>
              </a:extLst>
            </p:cNvPr>
            <p:cNvSpPr txBox="1"/>
            <p:nvPr/>
          </p:nvSpPr>
          <p:spPr>
            <a:xfrm>
              <a:off x="8122486" y="3737173"/>
              <a:ext cx="2896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Sarte</a:t>
              </a:r>
              <a:r>
                <a:rPr lang="en-US" dirty="0"/>
                <a:t> as seen by EIC detector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D9BAF0-9637-4013-BA59-CCF8509E1BE8}"/>
              </a:ext>
            </a:extLst>
          </p:cNvPr>
          <p:cNvGrpSpPr/>
          <p:nvPr/>
        </p:nvGrpSpPr>
        <p:grpSpPr>
          <a:xfrm>
            <a:off x="7968533" y="4096315"/>
            <a:ext cx="4223467" cy="2168988"/>
            <a:chOff x="7968533" y="4096315"/>
            <a:chExt cx="4223467" cy="21689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1935901-4E21-4D2A-B9C7-43B809CEB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8533" y="4096315"/>
              <a:ext cx="2405902" cy="216898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4C81DC-E6AD-47D5-9297-68A6BEEED025}"/>
                </a:ext>
              </a:extLst>
            </p:cNvPr>
            <p:cNvSpPr txBox="1"/>
            <p:nvPr/>
          </p:nvSpPr>
          <p:spPr>
            <a:xfrm>
              <a:off x="10374435" y="4580645"/>
              <a:ext cx="18175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Pythia8 in a 6 layer silicon detector mockup and 2T field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9785B7-37F5-48BE-AE88-459837E26A04}"/>
              </a:ext>
            </a:extLst>
          </p:cNvPr>
          <p:cNvGrpSpPr/>
          <p:nvPr/>
        </p:nvGrpSpPr>
        <p:grpSpPr>
          <a:xfrm>
            <a:off x="5198533" y="1371300"/>
            <a:ext cx="2671191" cy="2845100"/>
            <a:chOff x="5348382" y="1371300"/>
            <a:chExt cx="2521342" cy="2701243"/>
          </a:xfrm>
        </p:grpSpPr>
        <p:pic>
          <p:nvPicPr>
            <p:cNvPr id="20" name="Picture 19" descr="C:\Users\root\Documents\cipanp2012\decadal\sPHENIX_Hijing-8-10fm.png">
              <a:extLst>
                <a:ext uri="{FF2B5EF4-FFF2-40B4-BE49-F238E27FC236}">
                  <a16:creationId xmlns:a16="http://schemas.microsoft.com/office/drawing/2014/main" id="{0F8FA394-543A-4ED1-83AF-6375C01CE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560" y="1371300"/>
              <a:ext cx="2028986" cy="2028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ED6428-D977-42CC-A64A-020026921855}"/>
                </a:ext>
              </a:extLst>
            </p:cNvPr>
            <p:cNvSpPr txBox="1"/>
            <p:nvPr/>
          </p:nvSpPr>
          <p:spPr>
            <a:xfrm>
              <a:off x="5348382" y="3426212"/>
              <a:ext cx="2521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Very peripheral heavy ion collision from </a:t>
              </a:r>
              <a:r>
                <a:rPr lang="en-US" dirty="0" err="1"/>
                <a:t>hijing</a:t>
              </a:r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430E42E-8EA3-4912-8789-95C17EF572ED}"/>
              </a:ext>
            </a:extLst>
          </p:cNvPr>
          <p:cNvSpPr txBox="1"/>
          <p:nvPr/>
        </p:nvSpPr>
        <p:spPr>
          <a:xfrm>
            <a:off x="893631" y="6320611"/>
            <a:ext cx="1040473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Full Truth information preserved: anything can be traced back to the input particle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49FA68-0048-4189-958B-F961B6B0D585}"/>
              </a:ext>
            </a:extLst>
          </p:cNvPr>
          <p:cNvSpPr txBox="1"/>
          <p:nvPr/>
        </p:nvSpPr>
        <p:spPr>
          <a:xfrm>
            <a:off x="116810" y="3627585"/>
            <a:ext cx="3717364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Via Fun4All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Hijing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Pythia6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Pythia8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Sartre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Jetscape</a:t>
            </a:r>
            <a:r>
              <a:rPr lang="en-US" dirty="0"/>
              <a:t> (needs work)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Generic </a:t>
            </a:r>
            <a:r>
              <a:rPr lang="en-US" dirty="0" err="1"/>
              <a:t>HepMC</a:t>
            </a:r>
            <a:r>
              <a:rPr lang="en-US" dirty="0"/>
              <a:t> 2/OSCAR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Single Particle Generators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Embedding in existing events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663297-4890-4BEA-8D09-A14FA55BEB9C}"/>
              </a:ext>
            </a:extLst>
          </p:cNvPr>
          <p:cNvGrpSpPr/>
          <p:nvPr/>
        </p:nvGrpSpPr>
        <p:grpSpPr>
          <a:xfrm>
            <a:off x="4159820" y="4225795"/>
            <a:ext cx="3630468" cy="1733631"/>
            <a:chOff x="4159820" y="4127319"/>
            <a:chExt cx="3630468" cy="17336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23FF55-BA3A-462A-9F58-9C06D6FAA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59820" y="4127319"/>
              <a:ext cx="1875354" cy="173363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AD5DED-DAA8-4034-B1CE-4E1C09592504}"/>
                </a:ext>
              </a:extLst>
            </p:cNvPr>
            <p:cNvSpPr txBox="1"/>
            <p:nvPr/>
          </p:nvSpPr>
          <p:spPr>
            <a:xfrm>
              <a:off x="6156828" y="4532469"/>
              <a:ext cx="16334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 GeV Au on</a:t>
              </a:r>
            </a:p>
            <a:p>
              <a:r>
                <a:rPr lang="en-US" dirty="0"/>
                <a:t>water phantom</a:t>
              </a:r>
            </a:p>
            <a:p>
              <a:r>
                <a:rPr lang="en-US" dirty="0"/>
                <a:t>(NSRL)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012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4997</TotalTime>
  <Words>5736</Words>
  <Application>Microsoft Office PowerPoint</Application>
  <PresentationFormat>Widescreen</PresentationFormat>
  <Paragraphs>802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 Unicode MS</vt:lpstr>
      <vt:lpstr>Calibri</vt:lpstr>
      <vt:lpstr>Calibri Light</vt:lpstr>
      <vt:lpstr>Ghastly Panic</vt:lpstr>
      <vt:lpstr>Gill Sans</vt:lpstr>
      <vt:lpstr>SWGreks</vt:lpstr>
      <vt:lpstr>Times New Roman</vt:lpstr>
      <vt:lpstr>Office Theme</vt:lpstr>
      <vt:lpstr>PowerPoint Presentation</vt:lpstr>
      <vt:lpstr>Tutorial Structure</vt:lpstr>
      <vt:lpstr>What is assumed</vt:lpstr>
      <vt:lpstr>Brief History of Fun4All</vt:lpstr>
      <vt:lpstr>What does it do for us</vt:lpstr>
      <vt:lpstr>Structure of our framework Fun4All</vt:lpstr>
      <vt:lpstr>Simulations</vt:lpstr>
      <vt:lpstr>G4 program flow within Fun4All</vt:lpstr>
      <vt:lpstr>Currently implemented event generators</vt:lpstr>
      <vt:lpstr>Distribution</vt:lpstr>
      <vt:lpstr>How to build a package</vt:lpstr>
      <vt:lpstr>Example 0: Jaroslav’s Luminosity Monitor</vt:lpstr>
      <vt:lpstr>Example 0: Jaroslav’s Luminosity Monitor</vt:lpstr>
      <vt:lpstr>What’s in it for Jaroslav?</vt:lpstr>
      <vt:lpstr>What’s in it for Jaroslav?</vt:lpstr>
      <vt:lpstr>What’s in it for Jaroslav?</vt:lpstr>
      <vt:lpstr>Using Fun4All for Real </vt:lpstr>
      <vt:lpstr>G4 program flow Example 0</vt:lpstr>
      <vt:lpstr>G4 program flow within Fun4All</vt:lpstr>
      <vt:lpstr>GEANT steps</vt:lpstr>
      <vt:lpstr>Our G4Hits (you’ll hear us talking about them a lot)</vt:lpstr>
      <vt:lpstr>Access to Data Objects, understanding our Node Tree</vt:lpstr>
      <vt:lpstr>The Node Tree</vt:lpstr>
      <vt:lpstr>The Node Tree</vt:lpstr>
      <vt:lpstr>The Node Tree</vt:lpstr>
      <vt:lpstr>The Node Tree</vt:lpstr>
      <vt:lpstr>The Node Tree</vt:lpstr>
      <vt:lpstr>The Node Tree</vt:lpstr>
      <vt:lpstr>Your Analysis Module</vt:lpstr>
      <vt:lpstr>Okay, How do I navigate the Node Tree which is in every argument????</vt:lpstr>
      <vt:lpstr>Example 1: A simple Detector with Hardcoded Geometry</vt:lpstr>
      <vt:lpstr>Example 1: A simple Detector</vt:lpstr>
      <vt:lpstr>Example 1: A simple Detector</vt:lpstr>
      <vt:lpstr>Example 1a: Geometry Verification with a Geantino Scan</vt:lpstr>
      <vt:lpstr>Example 1c: Saving and Reading Chain Snapshot</vt:lpstr>
      <vt:lpstr>Example 2:  Fast Momentum Resolution Estimate during Design Stage</vt:lpstr>
      <vt:lpstr>Example 2:  Fast Momentum Resolution Estimate during Design Stage</vt:lpstr>
      <vt:lpstr>Example 2:  Fast Momentum Resolution Estimate during Design Stage</vt:lpstr>
      <vt:lpstr>Example 2:  Fast Momentum Resolution Estimate during Design Stage</vt:lpstr>
      <vt:lpstr>Example 2:  Fast Momentum Resolution Estimate during Design Stage</vt:lpstr>
      <vt:lpstr>Example 3: Adding detectors to existing setups</vt:lpstr>
      <vt:lpstr>Example 3: Adding detectors to existing setups</vt:lpstr>
      <vt:lpstr>HELP!!!!!!!</vt:lpstr>
      <vt:lpstr>Final Remarks</vt:lpstr>
      <vt:lpstr>PowerPoint Presentation</vt:lpstr>
      <vt:lpstr>Partial JLEIC reverse engineered from g4e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pinkenbu</dc:creator>
  <cp:lastModifiedBy>pinkenbu</cp:lastModifiedBy>
  <cp:revision>129</cp:revision>
  <dcterms:created xsi:type="dcterms:W3CDTF">2020-01-25T15:24:10Z</dcterms:created>
  <dcterms:modified xsi:type="dcterms:W3CDTF">2020-01-29T12:18:46Z</dcterms:modified>
</cp:coreProperties>
</file>